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56" r:id="rId2"/>
    <p:sldId id="261" r:id="rId3"/>
    <p:sldId id="278" r:id="rId4"/>
    <p:sldId id="279" r:id="rId5"/>
    <p:sldId id="282" r:id="rId6"/>
    <p:sldId id="280" r:id="rId7"/>
    <p:sldId id="281" r:id="rId8"/>
    <p:sldId id="263" r:id="rId9"/>
    <p:sldId id="272" r:id="rId10"/>
    <p:sldId id="267" r:id="rId11"/>
    <p:sldId id="273" r:id="rId12"/>
    <p:sldId id="268" r:id="rId13"/>
    <p:sldId id="274" r:id="rId14"/>
    <p:sldId id="275" r:id="rId15"/>
    <p:sldId id="276" r:id="rId16"/>
    <p:sldId id="270" r:id="rId17"/>
    <p:sldId id="277" r:id="rId18"/>
    <p:sldId id="271" r:id="rId19"/>
    <p:sldId id="283" r:id="rId20"/>
    <p:sldId id="296" r:id="rId21"/>
    <p:sldId id="285" r:id="rId22"/>
    <p:sldId id="286" r:id="rId23"/>
    <p:sldId id="288" r:id="rId24"/>
    <p:sldId id="287" r:id="rId25"/>
    <p:sldId id="293" r:id="rId26"/>
    <p:sldId id="294" r:id="rId27"/>
    <p:sldId id="300" r:id="rId28"/>
    <p:sldId id="289" r:id="rId29"/>
    <p:sldId id="290" r:id="rId30"/>
    <p:sldId id="291" r:id="rId31"/>
    <p:sldId id="292" r:id="rId32"/>
    <p:sldId id="297" r:id="rId33"/>
    <p:sldId id="298" r:id="rId34"/>
    <p:sldId id="299" r:id="rId35"/>
    <p:sldId id="295" r:id="rId36"/>
    <p:sldId id="262" r:id="rId37"/>
    <p:sldId id="301" r:id="rId38"/>
    <p:sldId id="302" r:id="rId39"/>
    <p:sldId id="303" r:id="rId40"/>
    <p:sldId id="304" r:id="rId41"/>
    <p:sldId id="315" r:id="rId42"/>
    <p:sldId id="305" r:id="rId43"/>
    <p:sldId id="306" r:id="rId44"/>
    <p:sldId id="307" r:id="rId45"/>
    <p:sldId id="308" r:id="rId46"/>
    <p:sldId id="309" r:id="rId47"/>
    <p:sldId id="310" r:id="rId48"/>
    <p:sldId id="312" r:id="rId49"/>
    <p:sldId id="311" r:id="rId50"/>
    <p:sldId id="314" r:id="rId5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4763" autoAdjust="0"/>
  </p:normalViewPr>
  <p:slideViewPr>
    <p:cSldViewPr>
      <p:cViewPr varScale="1">
        <p:scale>
          <a:sx n="93" d="100"/>
          <a:sy n="93" d="100"/>
        </p:scale>
        <p:origin x="2458" y="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charts/_rels/chart1.xml.rels><?xml version="1.0" encoding="UTF-8" standalone="yes"?>
<Relationships xmlns="http://schemas.openxmlformats.org/package/2006/relationships"><Relationship Id="rId3" Type="http://schemas.openxmlformats.org/officeDocument/2006/relationships/oleObject" Target="file:///C:\Users\Junhui\Documents\courses\&#23439;&#35266;&#32463;&#27982;&#19982;&#37329;&#34701;&#24066;&#22330;\resources\&#25919;&#24220;&#20316;&#29992;\US_gov_size.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Junhui\Documents\courses\&#23439;&#35266;&#32463;&#27982;&#19982;&#37329;&#34701;&#24066;&#22330;\resources\&#25919;&#24220;&#20316;&#29992;\China_gov_size.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Junhui\Documents\courses\&#23439;&#35266;&#32463;&#27982;&#19982;&#37329;&#34701;&#24066;&#22330;\resources\&#25919;&#24220;&#20316;&#29992;\US_Taylor_rule.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lineChart>
        <c:grouping val="standard"/>
        <c:varyColors val="0"/>
        <c:ser>
          <c:idx val="0"/>
          <c:order val="0"/>
          <c:tx>
            <c:strRef>
              <c:f>Sheet1!$J$1</c:f>
              <c:strCache>
                <c:ptCount val="1"/>
                <c:pt idx="0">
                  <c:v>Federal Gov Outlays (%)</c:v>
                </c:pt>
              </c:strCache>
            </c:strRef>
          </c:tx>
          <c:spPr>
            <a:ln w="28575" cap="rnd">
              <a:solidFill>
                <a:schemeClr val="accent1"/>
              </a:solidFill>
              <a:round/>
            </a:ln>
            <a:effectLst/>
          </c:spPr>
          <c:marker>
            <c:symbol val="none"/>
          </c:marker>
          <c:cat>
            <c:numRef>
              <c:f>Sheet1!$G$2:$G$95</c:f>
              <c:numCache>
                <c:formatCode>General</c:formatCode>
                <c:ptCount val="94"/>
                <c:pt idx="0">
                  <c:v>1929</c:v>
                </c:pt>
                <c:pt idx="1">
                  <c:v>1930</c:v>
                </c:pt>
                <c:pt idx="2">
                  <c:v>1931</c:v>
                </c:pt>
                <c:pt idx="3">
                  <c:v>1932</c:v>
                </c:pt>
                <c:pt idx="4">
                  <c:v>1933</c:v>
                </c:pt>
                <c:pt idx="5">
                  <c:v>1934</c:v>
                </c:pt>
                <c:pt idx="6">
                  <c:v>1935</c:v>
                </c:pt>
                <c:pt idx="7">
                  <c:v>1936</c:v>
                </c:pt>
                <c:pt idx="8">
                  <c:v>1937</c:v>
                </c:pt>
                <c:pt idx="9">
                  <c:v>1938</c:v>
                </c:pt>
                <c:pt idx="10">
                  <c:v>1939</c:v>
                </c:pt>
                <c:pt idx="11">
                  <c:v>1940</c:v>
                </c:pt>
                <c:pt idx="12">
                  <c:v>1941</c:v>
                </c:pt>
                <c:pt idx="13">
                  <c:v>1942</c:v>
                </c:pt>
                <c:pt idx="14">
                  <c:v>1943</c:v>
                </c:pt>
                <c:pt idx="15">
                  <c:v>1944</c:v>
                </c:pt>
                <c:pt idx="16">
                  <c:v>1945</c:v>
                </c:pt>
                <c:pt idx="17">
                  <c:v>1946</c:v>
                </c:pt>
                <c:pt idx="18">
                  <c:v>1947</c:v>
                </c:pt>
                <c:pt idx="19">
                  <c:v>1948</c:v>
                </c:pt>
                <c:pt idx="20">
                  <c:v>1949</c:v>
                </c:pt>
                <c:pt idx="21">
                  <c:v>1950</c:v>
                </c:pt>
                <c:pt idx="22">
                  <c:v>1951</c:v>
                </c:pt>
                <c:pt idx="23">
                  <c:v>1952</c:v>
                </c:pt>
                <c:pt idx="24">
                  <c:v>1953</c:v>
                </c:pt>
                <c:pt idx="25">
                  <c:v>1954</c:v>
                </c:pt>
                <c:pt idx="26">
                  <c:v>1955</c:v>
                </c:pt>
                <c:pt idx="27">
                  <c:v>1956</c:v>
                </c:pt>
                <c:pt idx="28">
                  <c:v>1957</c:v>
                </c:pt>
                <c:pt idx="29">
                  <c:v>1958</c:v>
                </c:pt>
                <c:pt idx="30">
                  <c:v>1959</c:v>
                </c:pt>
                <c:pt idx="31">
                  <c:v>1960</c:v>
                </c:pt>
                <c:pt idx="32">
                  <c:v>1961</c:v>
                </c:pt>
                <c:pt idx="33">
                  <c:v>1962</c:v>
                </c:pt>
                <c:pt idx="34">
                  <c:v>1963</c:v>
                </c:pt>
                <c:pt idx="35">
                  <c:v>1964</c:v>
                </c:pt>
                <c:pt idx="36">
                  <c:v>1965</c:v>
                </c:pt>
                <c:pt idx="37">
                  <c:v>1966</c:v>
                </c:pt>
                <c:pt idx="38">
                  <c:v>1967</c:v>
                </c:pt>
                <c:pt idx="39">
                  <c:v>1968</c:v>
                </c:pt>
                <c:pt idx="40">
                  <c:v>1969</c:v>
                </c:pt>
                <c:pt idx="41">
                  <c:v>1970</c:v>
                </c:pt>
                <c:pt idx="42">
                  <c:v>1971</c:v>
                </c:pt>
                <c:pt idx="43">
                  <c:v>1972</c:v>
                </c:pt>
                <c:pt idx="44">
                  <c:v>1973</c:v>
                </c:pt>
                <c:pt idx="45">
                  <c:v>1974</c:v>
                </c:pt>
                <c:pt idx="46">
                  <c:v>1975</c:v>
                </c:pt>
                <c:pt idx="47">
                  <c:v>1976</c:v>
                </c:pt>
                <c:pt idx="48">
                  <c:v>1977</c:v>
                </c:pt>
                <c:pt idx="49">
                  <c:v>1978</c:v>
                </c:pt>
                <c:pt idx="50">
                  <c:v>1979</c:v>
                </c:pt>
                <c:pt idx="51">
                  <c:v>1980</c:v>
                </c:pt>
                <c:pt idx="52">
                  <c:v>1981</c:v>
                </c:pt>
                <c:pt idx="53">
                  <c:v>1982</c:v>
                </c:pt>
                <c:pt idx="54">
                  <c:v>1983</c:v>
                </c:pt>
                <c:pt idx="55">
                  <c:v>1984</c:v>
                </c:pt>
                <c:pt idx="56">
                  <c:v>1985</c:v>
                </c:pt>
                <c:pt idx="57">
                  <c:v>1986</c:v>
                </c:pt>
                <c:pt idx="58">
                  <c:v>1987</c:v>
                </c:pt>
                <c:pt idx="59">
                  <c:v>1988</c:v>
                </c:pt>
                <c:pt idx="60">
                  <c:v>1989</c:v>
                </c:pt>
                <c:pt idx="61">
                  <c:v>1990</c:v>
                </c:pt>
                <c:pt idx="62">
                  <c:v>1991</c:v>
                </c:pt>
                <c:pt idx="63">
                  <c:v>1992</c:v>
                </c:pt>
                <c:pt idx="64">
                  <c:v>1993</c:v>
                </c:pt>
                <c:pt idx="65">
                  <c:v>1994</c:v>
                </c:pt>
                <c:pt idx="66">
                  <c:v>1995</c:v>
                </c:pt>
                <c:pt idx="67">
                  <c:v>1996</c:v>
                </c:pt>
                <c:pt idx="68">
                  <c:v>1997</c:v>
                </c:pt>
                <c:pt idx="69">
                  <c:v>1998</c:v>
                </c:pt>
                <c:pt idx="70">
                  <c:v>1999</c:v>
                </c:pt>
                <c:pt idx="71">
                  <c:v>2000</c:v>
                </c:pt>
                <c:pt idx="72">
                  <c:v>2001</c:v>
                </c:pt>
                <c:pt idx="73">
                  <c:v>2002</c:v>
                </c:pt>
                <c:pt idx="74">
                  <c:v>2003</c:v>
                </c:pt>
                <c:pt idx="75">
                  <c:v>2004</c:v>
                </c:pt>
                <c:pt idx="76">
                  <c:v>2005</c:v>
                </c:pt>
                <c:pt idx="77">
                  <c:v>2006</c:v>
                </c:pt>
                <c:pt idx="78">
                  <c:v>2007</c:v>
                </c:pt>
                <c:pt idx="79">
                  <c:v>2008</c:v>
                </c:pt>
                <c:pt idx="80">
                  <c:v>2009</c:v>
                </c:pt>
                <c:pt idx="81">
                  <c:v>2010</c:v>
                </c:pt>
                <c:pt idx="82">
                  <c:v>2011</c:v>
                </c:pt>
                <c:pt idx="83">
                  <c:v>2012</c:v>
                </c:pt>
                <c:pt idx="84">
                  <c:v>2013</c:v>
                </c:pt>
                <c:pt idx="85">
                  <c:v>2014</c:v>
                </c:pt>
                <c:pt idx="86">
                  <c:v>2015</c:v>
                </c:pt>
                <c:pt idx="87">
                  <c:v>2016</c:v>
                </c:pt>
                <c:pt idx="88">
                  <c:v>2017</c:v>
                </c:pt>
                <c:pt idx="89">
                  <c:v>2018</c:v>
                </c:pt>
                <c:pt idx="90">
                  <c:v>2019</c:v>
                </c:pt>
                <c:pt idx="91">
                  <c:v>2020</c:v>
                </c:pt>
                <c:pt idx="92">
                  <c:v>2021</c:v>
                </c:pt>
                <c:pt idx="93">
                  <c:v>2022</c:v>
                </c:pt>
              </c:numCache>
            </c:numRef>
          </c:cat>
          <c:val>
            <c:numRef>
              <c:f>Sheet1!$J$2:$J$95</c:f>
              <c:numCache>
                <c:formatCode>General</c:formatCode>
                <c:ptCount val="94"/>
                <c:pt idx="0">
                  <c:v>2.9907418034354794</c:v>
                </c:pt>
                <c:pt idx="1">
                  <c:v>3.6024305555555554</c:v>
                </c:pt>
                <c:pt idx="2">
                  <c:v>4.6219844684782458</c:v>
                </c:pt>
                <c:pt idx="3">
                  <c:v>7.8273579516817309</c:v>
                </c:pt>
                <c:pt idx="4">
                  <c:v>8.044931238408509</c:v>
                </c:pt>
                <c:pt idx="5">
                  <c:v>9.791916167664672</c:v>
                </c:pt>
                <c:pt idx="6">
                  <c:v>8.6367371129160428</c:v>
                </c:pt>
                <c:pt idx="7">
                  <c:v>9.6993987975951903</c:v>
                </c:pt>
                <c:pt idx="8">
                  <c:v>8.1502747223207859</c:v>
                </c:pt>
                <c:pt idx="9">
                  <c:v>7.8303873981133796</c:v>
                </c:pt>
                <c:pt idx="10">
                  <c:v>9.7830623842803188</c:v>
                </c:pt>
                <c:pt idx="11">
                  <c:v>9.2012556001516046</c:v>
                </c:pt>
                <c:pt idx="12">
                  <c:v>10.55842980767</c:v>
                </c:pt>
                <c:pt idx="13">
                  <c:v>21.172989780177399</c:v>
                </c:pt>
                <c:pt idx="14">
                  <c:v>38.68103838805618</c:v>
                </c:pt>
                <c:pt idx="15">
                  <c:v>40.679536817155054</c:v>
                </c:pt>
                <c:pt idx="16">
                  <c:v>40.661909502778428</c:v>
                </c:pt>
                <c:pt idx="17">
                  <c:v>24.274067725844375</c:v>
                </c:pt>
                <c:pt idx="18">
                  <c:v>13.819626946990576</c:v>
                </c:pt>
                <c:pt idx="19">
                  <c:v>10.844251424574084</c:v>
                </c:pt>
                <c:pt idx="20">
                  <c:v>14.252683732452518</c:v>
                </c:pt>
                <c:pt idx="21">
                  <c:v>14.195519416196673</c:v>
                </c:pt>
                <c:pt idx="22">
                  <c:v>13.119678075834356</c:v>
                </c:pt>
                <c:pt idx="23">
                  <c:v>18.425931219221379</c:v>
                </c:pt>
                <c:pt idx="24">
                  <c:v>19.55228175469788</c:v>
                </c:pt>
                <c:pt idx="25">
                  <c:v>18.142409787248209</c:v>
                </c:pt>
                <c:pt idx="26">
                  <c:v>16.086378144110856</c:v>
                </c:pt>
                <c:pt idx="27">
                  <c:v>15.720380191074723</c:v>
                </c:pt>
                <c:pt idx="28">
                  <c:v>16.154367045749403</c:v>
                </c:pt>
                <c:pt idx="29">
                  <c:v>17.123864106277885</c:v>
                </c:pt>
                <c:pt idx="30">
                  <c:v>17.654997373738148</c:v>
                </c:pt>
                <c:pt idx="31">
                  <c:v>16.997429855710553</c:v>
                </c:pt>
                <c:pt idx="32">
                  <c:v>17.381970050283794</c:v>
                </c:pt>
                <c:pt idx="33">
                  <c:v>17.687880222942699</c:v>
                </c:pt>
                <c:pt idx="34">
                  <c:v>17.462702957094674</c:v>
                </c:pt>
                <c:pt idx="35">
                  <c:v>17.317009029015573</c:v>
                </c:pt>
                <c:pt idx="36">
                  <c:v>15.927489158535288</c:v>
                </c:pt>
                <c:pt idx="37">
                  <c:v>16.539179310904412</c:v>
                </c:pt>
                <c:pt idx="38">
                  <c:v>18.310640390995385</c:v>
                </c:pt>
                <c:pt idx="39">
                  <c:v>18.93731043713343</c:v>
                </c:pt>
                <c:pt idx="40">
                  <c:v>18.046117637809974</c:v>
                </c:pt>
                <c:pt idx="41">
                  <c:v>18.228682860292011</c:v>
                </c:pt>
                <c:pt idx="42">
                  <c:v>18.042838133665278</c:v>
                </c:pt>
                <c:pt idx="43">
                  <c:v>18.034492733228575</c:v>
                </c:pt>
                <c:pt idx="44">
                  <c:v>17.238048065913837</c:v>
                </c:pt>
                <c:pt idx="45">
                  <c:v>17.431497829144025</c:v>
                </c:pt>
                <c:pt idx="46">
                  <c:v>19.724091105487314</c:v>
                </c:pt>
                <c:pt idx="47">
                  <c:v>19.845714663939376</c:v>
                </c:pt>
                <c:pt idx="48">
                  <c:v>19.656686005458671</c:v>
                </c:pt>
                <c:pt idx="49">
                  <c:v>19.507832755499553</c:v>
                </c:pt>
                <c:pt idx="50">
                  <c:v>19.184016643493614</c:v>
                </c:pt>
                <c:pt idx="51">
                  <c:v>20.681746833644411</c:v>
                </c:pt>
                <c:pt idx="52">
                  <c:v>21.148497945614039</c:v>
                </c:pt>
                <c:pt idx="53">
                  <c:v>22.302334268101248</c:v>
                </c:pt>
                <c:pt idx="54">
                  <c:v>22.244236301326513</c:v>
                </c:pt>
                <c:pt idx="55">
                  <c:v>21.096747013643952</c:v>
                </c:pt>
                <c:pt idx="56">
                  <c:v>21.81029223695252</c:v>
                </c:pt>
                <c:pt idx="57">
                  <c:v>21.625803476306277</c:v>
                </c:pt>
                <c:pt idx="58">
                  <c:v>20.679146031638147</c:v>
                </c:pt>
                <c:pt idx="59">
                  <c:v>20.327100215833738</c:v>
                </c:pt>
                <c:pt idx="60">
                  <c:v>20.273451763513055</c:v>
                </c:pt>
                <c:pt idx="61">
                  <c:v>21.012288148667881</c:v>
                </c:pt>
                <c:pt idx="62">
                  <c:v>21.503706726507353</c:v>
                </c:pt>
                <c:pt idx="63">
                  <c:v>21.188032440704276</c:v>
                </c:pt>
                <c:pt idx="64">
                  <c:v>20.549301974365168</c:v>
                </c:pt>
                <c:pt idx="65">
                  <c:v>20.059073152015387</c:v>
                </c:pt>
                <c:pt idx="66">
                  <c:v>19.84020679213414</c:v>
                </c:pt>
                <c:pt idx="67">
                  <c:v>19.329374683053221</c:v>
                </c:pt>
                <c:pt idx="68">
                  <c:v>18.6663514252085</c:v>
                </c:pt>
                <c:pt idx="69">
                  <c:v>18.233381519234033</c:v>
                </c:pt>
                <c:pt idx="70">
                  <c:v>17.670144401948175</c:v>
                </c:pt>
                <c:pt idx="71">
                  <c:v>17.451549865807586</c:v>
                </c:pt>
                <c:pt idx="72">
                  <c:v>17.604030418272508</c:v>
                </c:pt>
                <c:pt idx="73">
                  <c:v>18.399433878775834</c:v>
                </c:pt>
                <c:pt idx="74">
                  <c:v>18.853126404776347</c:v>
                </c:pt>
                <c:pt idx="75">
                  <c:v>18.767325988712958</c:v>
                </c:pt>
                <c:pt idx="76">
                  <c:v>18.957892882514159</c:v>
                </c:pt>
                <c:pt idx="77">
                  <c:v>19.217791967230045</c:v>
                </c:pt>
                <c:pt idx="78">
                  <c:v>18.852031348407667</c:v>
                </c:pt>
                <c:pt idx="79">
                  <c:v>20.193445273896263</c:v>
                </c:pt>
                <c:pt idx="80">
                  <c:v>24.296592908431773</c:v>
                </c:pt>
                <c:pt idx="81">
                  <c:v>22.972196768283812</c:v>
                </c:pt>
                <c:pt idx="82">
                  <c:v>23.096968787474605</c:v>
                </c:pt>
                <c:pt idx="83">
                  <c:v>21.69662550133906</c:v>
                </c:pt>
                <c:pt idx="84">
                  <c:v>20.512027527317262</c:v>
                </c:pt>
                <c:pt idx="85">
                  <c:v>19.978044164311058</c:v>
                </c:pt>
                <c:pt idx="86">
                  <c:v>20.278162891478278</c:v>
                </c:pt>
                <c:pt idx="87">
                  <c:v>20.607596447968788</c:v>
                </c:pt>
                <c:pt idx="88">
                  <c:v>20.442363347720484</c:v>
                </c:pt>
                <c:pt idx="89">
                  <c:v>20.01183652235337</c:v>
                </c:pt>
                <c:pt idx="90">
                  <c:v>20.805018442563146</c:v>
                </c:pt>
                <c:pt idx="91">
                  <c:v>31.109798383455189</c:v>
                </c:pt>
                <c:pt idx="92">
                  <c:v>29.261957099784468</c:v>
                </c:pt>
                <c:pt idx="93">
                  <c:v>24.637287403915415</c:v>
                </c:pt>
              </c:numCache>
            </c:numRef>
          </c:val>
          <c:smooth val="0"/>
          <c:extLst>
            <c:ext xmlns:c16="http://schemas.microsoft.com/office/drawing/2014/chart" uri="{C3380CC4-5D6E-409C-BE32-E72D297353CC}">
              <c16:uniqueId val="{00000000-1CC6-498D-8FA6-A5B7BA037124}"/>
            </c:ext>
          </c:extLst>
        </c:ser>
        <c:dLbls>
          <c:showLegendKey val="0"/>
          <c:showVal val="0"/>
          <c:showCatName val="0"/>
          <c:showSerName val="0"/>
          <c:showPercent val="0"/>
          <c:showBubbleSize val="0"/>
        </c:dLbls>
        <c:smooth val="0"/>
        <c:axId val="109919040"/>
        <c:axId val="91801136"/>
      </c:lineChart>
      <c:catAx>
        <c:axId val="109919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91801136"/>
        <c:crosses val="autoZero"/>
        <c:auto val="1"/>
        <c:lblAlgn val="ctr"/>
        <c:lblOffset val="100"/>
        <c:noMultiLvlLbl val="0"/>
      </c:catAx>
      <c:valAx>
        <c:axId val="918011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099190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lineChart>
        <c:grouping val="standard"/>
        <c:varyColors val="0"/>
        <c:ser>
          <c:idx val="0"/>
          <c:order val="0"/>
          <c:tx>
            <c:strRef>
              <c:f>Sheet1!$N$1</c:f>
              <c:strCache>
                <c:ptCount val="1"/>
                <c:pt idx="0">
                  <c:v>Government Expenditure (% of GDP)</c:v>
                </c:pt>
              </c:strCache>
            </c:strRef>
          </c:tx>
          <c:spPr>
            <a:ln w="28575" cap="rnd">
              <a:solidFill>
                <a:schemeClr val="accent1"/>
              </a:solidFill>
              <a:round/>
            </a:ln>
            <a:effectLst/>
          </c:spPr>
          <c:marker>
            <c:symbol val="none"/>
          </c:marker>
          <c:cat>
            <c:numRef>
              <c:f>Sheet1!$L$2:$L$71</c:f>
              <c:numCache>
                <c:formatCode>General</c:formatCode>
                <c:ptCount val="70"/>
                <c:pt idx="0">
                  <c:v>1953</c:v>
                </c:pt>
                <c:pt idx="1">
                  <c:v>1954</c:v>
                </c:pt>
                <c:pt idx="2">
                  <c:v>1955</c:v>
                </c:pt>
                <c:pt idx="3">
                  <c:v>1956</c:v>
                </c:pt>
                <c:pt idx="4">
                  <c:v>1957</c:v>
                </c:pt>
                <c:pt idx="5">
                  <c:v>1958</c:v>
                </c:pt>
                <c:pt idx="6">
                  <c:v>1959</c:v>
                </c:pt>
                <c:pt idx="7">
                  <c:v>1960</c:v>
                </c:pt>
                <c:pt idx="8">
                  <c:v>1961</c:v>
                </c:pt>
                <c:pt idx="9">
                  <c:v>1962</c:v>
                </c:pt>
                <c:pt idx="10">
                  <c:v>1963</c:v>
                </c:pt>
                <c:pt idx="11">
                  <c:v>1964</c:v>
                </c:pt>
                <c:pt idx="12">
                  <c:v>1965</c:v>
                </c:pt>
                <c:pt idx="13">
                  <c:v>1966</c:v>
                </c:pt>
                <c:pt idx="14">
                  <c:v>1967</c:v>
                </c:pt>
                <c:pt idx="15">
                  <c:v>1968</c:v>
                </c:pt>
                <c:pt idx="16">
                  <c:v>1969</c:v>
                </c:pt>
                <c:pt idx="17">
                  <c:v>1970</c:v>
                </c:pt>
                <c:pt idx="18">
                  <c:v>1971</c:v>
                </c:pt>
                <c:pt idx="19">
                  <c:v>1972</c:v>
                </c:pt>
                <c:pt idx="20">
                  <c:v>1973</c:v>
                </c:pt>
                <c:pt idx="21">
                  <c:v>1974</c:v>
                </c:pt>
                <c:pt idx="22">
                  <c:v>1975</c:v>
                </c:pt>
                <c:pt idx="23">
                  <c:v>1976</c:v>
                </c:pt>
                <c:pt idx="24">
                  <c:v>1977</c:v>
                </c:pt>
                <c:pt idx="25">
                  <c:v>1978</c:v>
                </c:pt>
                <c:pt idx="26">
                  <c:v>1979</c:v>
                </c:pt>
                <c:pt idx="27">
                  <c:v>1980</c:v>
                </c:pt>
                <c:pt idx="28">
                  <c:v>1981</c:v>
                </c:pt>
                <c:pt idx="29">
                  <c:v>1982</c:v>
                </c:pt>
                <c:pt idx="30">
                  <c:v>1983</c:v>
                </c:pt>
                <c:pt idx="31">
                  <c:v>1984</c:v>
                </c:pt>
                <c:pt idx="32">
                  <c:v>1985</c:v>
                </c:pt>
                <c:pt idx="33">
                  <c:v>1986</c:v>
                </c:pt>
                <c:pt idx="34">
                  <c:v>1987</c:v>
                </c:pt>
                <c:pt idx="35">
                  <c:v>1988</c:v>
                </c:pt>
                <c:pt idx="36">
                  <c:v>1989</c:v>
                </c:pt>
                <c:pt idx="37">
                  <c:v>1990</c:v>
                </c:pt>
                <c:pt idx="38">
                  <c:v>1991</c:v>
                </c:pt>
                <c:pt idx="39">
                  <c:v>1992</c:v>
                </c:pt>
                <c:pt idx="40">
                  <c:v>1993</c:v>
                </c:pt>
                <c:pt idx="41">
                  <c:v>1994</c:v>
                </c:pt>
                <c:pt idx="42">
                  <c:v>1995</c:v>
                </c:pt>
                <c:pt idx="43">
                  <c:v>1996</c:v>
                </c:pt>
                <c:pt idx="44">
                  <c:v>1997</c:v>
                </c:pt>
                <c:pt idx="45">
                  <c:v>1998</c:v>
                </c:pt>
                <c:pt idx="46">
                  <c:v>1999</c:v>
                </c:pt>
                <c:pt idx="47">
                  <c:v>2000</c:v>
                </c:pt>
                <c:pt idx="48">
                  <c:v>2001</c:v>
                </c:pt>
                <c:pt idx="49">
                  <c:v>2002</c:v>
                </c:pt>
                <c:pt idx="50">
                  <c:v>2003</c:v>
                </c:pt>
                <c:pt idx="51">
                  <c:v>2004</c:v>
                </c:pt>
                <c:pt idx="52">
                  <c:v>2005</c:v>
                </c:pt>
                <c:pt idx="53">
                  <c:v>2006</c:v>
                </c:pt>
                <c:pt idx="54">
                  <c:v>2007</c:v>
                </c:pt>
                <c:pt idx="55">
                  <c:v>2008</c:v>
                </c:pt>
                <c:pt idx="56">
                  <c:v>2009</c:v>
                </c:pt>
                <c:pt idx="57">
                  <c:v>2010</c:v>
                </c:pt>
                <c:pt idx="58">
                  <c:v>2011</c:v>
                </c:pt>
                <c:pt idx="59">
                  <c:v>2012</c:v>
                </c:pt>
                <c:pt idx="60">
                  <c:v>2013</c:v>
                </c:pt>
                <c:pt idx="61">
                  <c:v>2014</c:v>
                </c:pt>
                <c:pt idx="62">
                  <c:v>2015</c:v>
                </c:pt>
                <c:pt idx="63">
                  <c:v>2016</c:v>
                </c:pt>
                <c:pt idx="64">
                  <c:v>2017</c:v>
                </c:pt>
                <c:pt idx="65">
                  <c:v>2018</c:v>
                </c:pt>
                <c:pt idx="66">
                  <c:v>2019</c:v>
                </c:pt>
                <c:pt idx="67">
                  <c:v>2020</c:v>
                </c:pt>
                <c:pt idx="68">
                  <c:v>2021</c:v>
                </c:pt>
                <c:pt idx="69">
                  <c:v>2022</c:v>
                </c:pt>
              </c:numCache>
            </c:numRef>
          </c:cat>
          <c:val>
            <c:numRef>
              <c:f>Sheet1!$N$2:$N$71</c:f>
              <c:numCache>
                <c:formatCode>General</c:formatCode>
                <c:ptCount val="70"/>
                <c:pt idx="0">
                  <c:v>0.26590247452692872</c:v>
                </c:pt>
                <c:pt idx="1">
                  <c:v>0.28391486392184223</c:v>
                </c:pt>
                <c:pt idx="2">
                  <c:v>0.28820754716981134</c:v>
                </c:pt>
                <c:pt idx="3">
                  <c:v>0.28962840787814109</c:v>
                </c:pt>
                <c:pt idx="4">
                  <c:v>0.276227366063095</c:v>
                </c:pt>
                <c:pt idx="5">
                  <c:v>0.30508267926541194</c:v>
                </c:pt>
                <c:pt idx="6">
                  <c:v>0.3752469775474957</c:v>
                </c:pt>
                <c:pt idx="7">
                  <c:v>0.43784776545813214</c:v>
                </c:pt>
                <c:pt idx="8">
                  <c:v>0.28896372636533313</c:v>
                </c:pt>
                <c:pt idx="9">
                  <c:v>0.25372569265186717</c:v>
                </c:pt>
                <c:pt idx="10">
                  <c:v>0.26600176239685974</c:v>
                </c:pt>
                <c:pt idx="11">
                  <c:v>0.26790257840669429</c:v>
                </c:pt>
                <c:pt idx="12">
                  <c:v>0.2652652825836217</c:v>
                </c:pt>
                <c:pt idx="13">
                  <c:v>0.2846667019643141</c:v>
                </c:pt>
                <c:pt idx="14">
                  <c:v>0.24514546873258278</c:v>
                </c:pt>
                <c:pt idx="15">
                  <c:v>0.20517172180494239</c:v>
                </c:pt>
                <c:pt idx="16">
                  <c:v>0.26799510753236166</c:v>
                </c:pt>
                <c:pt idx="17">
                  <c:v>0.28486642979339388</c:v>
                </c:pt>
                <c:pt idx="18">
                  <c:v>0.298005616834222</c:v>
                </c:pt>
                <c:pt idx="19">
                  <c:v>0.30005485033693774</c:v>
                </c:pt>
                <c:pt idx="20">
                  <c:v>0.29344024381394673</c:v>
                </c:pt>
                <c:pt idx="21">
                  <c:v>0.27946741167733496</c:v>
                </c:pt>
                <c:pt idx="22">
                  <c:v>0.27007073531830894</c:v>
                </c:pt>
                <c:pt idx="23">
                  <c:v>0.26975841531151706</c:v>
                </c:pt>
                <c:pt idx="24">
                  <c:v>0.25954769230769231</c:v>
                </c:pt>
                <c:pt idx="25">
                  <c:v>0.30502330482596601</c:v>
                </c:pt>
                <c:pt idx="26">
                  <c:v>0.31259711795039119</c:v>
                </c:pt>
                <c:pt idx="27">
                  <c:v>0.26786011607435006</c:v>
                </c:pt>
                <c:pt idx="28">
                  <c:v>0.23064192761899391</c:v>
                </c:pt>
                <c:pt idx="29">
                  <c:v>0.22890375069564026</c:v>
                </c:pt>
                <c:pt idx="30">
                  <c:v>0.23410359878745646</c:v>
                </c:pt>
                <c:pt idx="31">
                  <c:v>0.2337046727883576</c:v>
                </c:pt>
                <c:pt idx="32">
                  <c:v>0.22027271658554476</c:v>
                </c:pt>
                <c:pt idx="33">
                  <c:v>0.21249780059063769</c:v>
                </c:pt>
                <c:pt idx="34">
                  <c:v>0.18581152477611382</c:v>
                </c:pt>
                <c:pt idx="35">
                  <c:v>0.16410715259612768</c:v>
                </c:pt>
                <c:pt idx="36">
                  <c:v>0.16436684809295088</c:v>
                </c:pt>
                <c:pt idx="37">
                  <c:v>0.16338745467015917</c:v>
                </c:pt>
                <c:pt idx="38">
                  <c:v>0.15389789964252609</c:v>
                </c:pt>
                <c:pt idx="39">
                  <c:v>0.13760855128562938</c:v>
                </c:pt>
                <c:pt idx="40">
                  <c:v>0.13013399553107516</c:v>
                </c:pt>
                <c:pt idx="41">
                  <c:v>0.11909793708850092</c:v>
                </c:pt>
                <c:pt idx="42">
                  <c:v>0.11124440965413529</c:v>
                </c:pt>
                <c:pt idx="43">
                  <c:v>0.11052985409151422</c:v>
                </c:pt>
                <c:pt idx="44">
                  <c:v>0.11583208739160678</c:v>
                </c:pt>
                <c:pt idx="45">
                  <c:v>0.1267458856561951</c:v>
                </c:pt>
                <c:pt idx="46">
                  <c:v>0.14561652842995676</c:v>
                </c:pt>
                <c:pt idx="47">
                  <c:v>0.15842120003300025</c:v>
                </c:pt>
                <c:pt idx="48">
                  <c:v>0.17050376609111695</c:v>
                </c:pt>
                <c:pt idx="49">
                  <c:v>0.18118317936485928</c:v>
                </c:pt>
                <c:pt idx="50">
                  <c:v>0.17937407210369583</c:v>
                </c:pt>
                <c:pt idx="51">
                  <c:v>0.1760186707698897</c:v>
                </c:pt>
                <c:pt idx="52">
                  <c:v>0.18113644397479864</c:v>
                </c:pt>
                <c:pt idx="53">
                  <c:v>0.18420985669794535</c:v>
                </c:pt>
                <c:pt idx="54">
                  <c:v>0.18431234666246066</c:v>
                </c:pt>
                <c:pt idx="55">
                  <c:v>0.19606489035236555</c:v>
                </c:pt>
                <c:pt idx="56">
                  <c:v>0.21892695959279315</c:v>
                </c:pt>
                <c:pt idx="57">
                  <c:v>0.21807804109125667</c:v>
                </c:pt>
                <c:pt idx="58">
                  <c:v>0.22389586748597975</c:v>
                </c:pt>
                <c:pt idx="59">
                  <c:v>0.23386122931003167</c:v>
                </c:pt>
                <c:pt idx="60">
                  <c:v>0.23646002485962486</c:v>
                </c:pt>
                <c:pt idx="61">
                  <c:v>0.23585186740559905</c:v>
                </c:pt>
                <c:pt idx="62">
                  <c:v>0.25531780762962869</c:v>
                </c:pt>
                <c:pt idx="63">
                  <c:v>0.25154937404050515</c:v>
                </c:pt>
                <c:pt idx="64">
                  <c:v>0.24408259084418568</c:v>
                </c:pt>
                <c:pt idx="65">
                  <c:v>0.24030095148836234</c:v>
                </c:pt>
                <c:pt idx="66">
                  <c:v>0.24212335445523542</c:v>
                </c:pt>
                <c:pt idx="67">
                  <c:v>0.24239051731094194</c:v>
                </c:pt>
                <c:pt idx="68">
                  <c:v>0.21377052775015076</c:v>
                </c:pt>
                <c:pt idx="69">
                  <c:v>0.21534260414249723</c:v>
                </c:pt>
              </c:numCache>
            </c:numRef>
          </c:val>
          <c:smooth val="0"/>
          <c:extLst>
            <c:ext xmlns:c16="http://schemas.microsoft.com/office/drawing/2014/chart" uri="{C3380CC4-5D6E-409C-BE32-E72D297353CC}">
              <c16:uniqueId val="{00000000-55CA-4345-92BD-8E75D5EBF622}"/>
            </c:ext>
          </c:extLst>
        </c:ser>
        <c:dLbls>
          <c:showLegendKey val="0"/>
          <c:showVal val="0"/>
          <c:showCatName val="0"/>
          <c:showSerName val="0"/>
          <c:showPercent val="0"/>
          <c:showBubbleSize val="0"/>
        </c:dLbls>
        <c:smooth val="0"/>
        <c:axId val="401543168"/>
        <c:axId val="323252736"/>
      </c:lineChart>
      <c:catAx>
        <c:axId val="401543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323252736"/>
        <c:crosses val="autoZero"/>
        <c:auto val="1"/>
        <c:lblAlgn val="ctr"/>
        <c:lblOffset val="100"/>
        <c:noMultiLvlLbl val="0"/>
      </c:catAx>
      <c:valAx>
        <c:axId val="3232527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40154316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a:t>Taylor-</a:t>
            </a:r>
            <a:r>
              <a:rPr lang="en-US" altLang="zh-CN" baseline="0"/>
              <a:t>Rule FFR and Effective FFR (%)</a:t>
            </a:r>
            <a:endParaRPr lang="zh-CN" alt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lineChart>
        <c:grouping val="standard"/>
        <c:varyColors val="0"/>
        <c:ser>
          <c:idx val="0"/>
          <c:order val="0"/>
          <c:tx>
            <c:strRef>
              <c:f>Sheet1!$F$1</c:f>
              <c:strCache>
                <c:ptCount val="1"/>
                <c:pt idx="0">
                  <c:v>Taylor-Rule FFR</c:v>
                </c:pt>
              </c:strCache>
            </c:strRef>
          </c:tx>
          <c:spPr>
            <a:ln w="28575" cap="rnd">
              <a:solidFill>
                <a:schemeClr val="accent1"/>
              </a:solidFill>
              <a:round/>
            </a:ln>
            <a:effectLst/>
          </c:spPr>
          <c:marker>
            <c:symbol val="none"/>
          </c:marker>
          <c:cat>
            <c:numRef>
              <c:f>Sheet1!$A$2:$A$275</c:f>
              <c:numCache>
                <c:formatCode>yyyy\-mm\-dd</c:formatCode>
                <c:ptCount val="274"/>
                <c:pt idx="0">
                  <c:v>19906</c:v>
                </c:pt>
                <c:pt idx="1">
                  <c:v>19998</c:v>
                </c:pt>
                <c:pt idx="2">
                  <c:v>20090</c:v>
                </c:pt>
                <c:pt idx="3">
                  <c:v>20180</c:v>
                </c:pt>
                <c:pt idx="4">
                  <c:v>20271</c:v>
                </c:pt>
                <c:pt idx="5">
                  <c:v>20363</c:v>
                </c:pt>
                <c:pt idx="6">
                  <c:v>20455</c:v>
                </c:pt>
                <c:pt idx="7">
                  <c:v>20546</c:v>
                </c:pt>
                <c:pt idx="8">
                  <c:v>20637</c:v>
                </c:pt>
                <c:pt idx="9">
                  <c:v>20729</c:v>
                </c:pt>
                <c:pt idx="10">
                  <c:v>20821</c:v>
                </c:pt>
                <c:pt idx="11">
                  <c:v>20911</c:v>
                </c:pt>
                <c:pt idx="12">
                  <c:v>21002</c:v>
                </c:pt>
                <c:pt idx="13">
                  <c:v>21094</c:v>
                </c:pt>
                <c:pt idx="14">
                  <c:v>21186</c:v>
                </c:pt>
                <c:pt idx="15">
                  <c:v>21276</c:v>
                </c:pt>
                <c:pt idx="16">
                  <c:v>21367</c:v>
                </c:pt>
                <c:pt idx="17">
                  <c:v>21459</c:v>
                </c:pt>
                <c:pt idx="18">
                  <c:v>21551</c:v>
                </c:pt>
                <c:pt idx="19">
                  <c:v>21641</c:v>
                </c:pt>
                <c:pt idx="20">
                  <c:v>21732</c:v>
                </c:pt>
                <c:pt idx="21">
                  <c:v>21824</c:v>
                </c:pt>
                <c:pt idx="22">
                  <c:v>21916</c:v>
                </c:pt>
                <c:pt idx="23">
                  <c:v>22007</c:v>
                </c:pt>
                <c:pt idx="24">
                  <c:v>22098</c:v>
                </c:pt>
                <c:pt idx="25">
                  <c:v>22190</c:v>
                </c:pt>
                <c:pt idx="26">
                  <c:v>22282</c:v>
                </c:pt>
                <c:pt idx="27">
                  <c:v>22372</c:v>
                </c:pt>
                <c:pt idx="28">
                  <c:v>22463</c:v>
                </c:pt>
                <c:pt idx="29">
                  <c:v>22555</c:v>
                </c:pt>
                <c:pt idx="30">
                  <c:v>22647</c:v>
                </c:pt>
                <c:pt idx="31">
                  <c:v>22737</c:v>
                </c:pt>
                <c:pt idx="32">
                  <c:v>22828</c:v>
                </c:pt>
                <c:pt idx="33">
                  <c:v>22920</c:v>
                </c:pt>
                <c:pt idx="34">
                  <c:v>23012</c:v>
                </c:pt>
                <c:pt idx="35">
                  <c:v>23102</c:v>
                </c:pt>
                <c:pt idx="36">
                  <c:v>23193</c:v>
                </c:pt>
                <c:pt idx="37">
                  <c:v>23285</c:v>
                </c:pt>
                <c:pt idx="38">
                  <c:v>23377</c:v>
                </c:pt>
                <c:pt idx="39">
                  <c:v>23468</c:v>
                </c:pt>
                <c:pt idx="40">
                  <c:v>23559</c:v>
                </c:pt>
                <c:pt idx="41">
                  <c:v>23651</c:v>
                </c:pt>
                <c:pt idx="42">
                  <c:v>23743</c:v>
                </c:pt>
                <c:pt idx="43">
                  <c:v>23833</c:v>
                </c:pt>
                <c:pt idx="44">
                  <c:v>23924</c:v>
                </c:pt>
                <c:pt idx="45">
                  <c:v>24016</c:v>
                </c:pt>
                <c:pt idx="46">
                  <c:v>24108</c:v>
                </c:pt>
                <c:pt idx="47">
                  <c:v>24198</c:v>
                </c:pt>
                <c:pt idx="48">
                  <c:v>24289</c:v>
                </c:pt>
                <c:pt idx="49">
                  <c:v>24381</c:v>
                </c:pt>
                <c:pt idx="50">
                  <c:v>24473</c:v>
                </c:pt>
                <c:pt idx="51">
                  <c:v>24563</c:v>
                </c:pt>
                <c:pt idx="52">
                  <c:v>24654</c:v>
                </c:pt>
                <c:pt idx="53">
                  <c:v>24746</c:v>
                </c:pt>
                <c:pt idx="54">
                  <c:v>24838</c:v>
                </c:pt>
                <c:pt idx="55">
                  <c:v>24929</c:v>
                </c:pt>
                <c:pt idx="56">
                  <c:v>25020</c:v>
                </c:pt>
                <c:pt idx="57">
                  <c:v>25112</c:v>
                </c:pt>
                <c:pt idx="58">
                  <c:v>25204</c:v>
                </c:pt>
                <c:pt idx="59">
                  <c:v>25294</c:v>
                </c:pt>
                <c:pt idx="60">
                  <c:v>25385</c:v>
                </c:pt>
                <c:pt idx="61">
                  <c:v>25477</c:v>
                </c:pt>
                <c:pt idx="62">
                  <c:v>25569</c:v>
                </c:pt>
                <c:pt idx="63">
                  <c:v>25659</c:v>
                </c:pt>
                <c:pt idx="64">
                  <c:v>25750</c:v>
                </c:pt>
                <c:pt idx="65">
                  <c:v>25842</c:v>
                </c:pt>
                <c:pt idx="66">
                  <c:v>25934</c:v>
                </c:pt>
                <c:pt idx="67">
                  <c:v>26024</c:v>
                </c:pt>
                <c:pt idx="68">
                  <c:v>26115</c:v>
                </c:pt>
                <c:pt idx="69">
                  <c:v>26207</c:v>
                </c:pt>
                <c:pt idx="70">
                  <c:v>26299</c:v>
                </c:pt>
                <c:pt idx="71">
                  <c:v>26390</c:v>
                </c:pt>
                <c:pt idx="72">
                  <c:v>26481</c:v>
                </c:pt>
                <c:pt idx="73">
                  <c:v>26573</c:v>
                </c:pt>
                <c:pt idx="74">
                  <c:v>26665</c:v>
                </c:pt>
                <c:pt idx="75">
                  <c:v>26755</c:v>
                </c:pt>
                <c:pt idx="76">
                  <c:v>26846</c:v>
                </c:pt>
                <c:pt idx="77">
                  <c:v>26938</c:v>
                </c:pt>
                <c:pt idx="78">
                  <c:v>27030</c:v>
                </c:pt>
                <c:pt idx="79">
                  <c:v>27120</c:v>
                </c:pt>
                <c:pt idx="80">
                  <c:v>27211</c:v>
                </c:pt>
                <c:pt idx="81">
                  <c:v>27303</c:v>
                </c:pt>
                <c:pt idx="82">
                  <c:v>27395</c:v>
                </c:pt>
                <c:pt idx="83">
                  <c:v>27485</c:v>
                </c:pt>
                <c:pt idx="84">
                  <c:v>27576</c:v>
                </c:pt>
                <c:pt idx="85">
                  <c:v>27668</c:v>
                </c:pt>
                <c:pt idx="86">
                  <c:v>27760</c:v>
                </c:pt>
                <c:pt idx="87">
                  <c:v>27851</c:v>
                </c:pt>
                <c:pt idx="88">
                  <c:v>27942</c:v>
                </c:pt>
                <c:pt idx="89">
                  <c:v>28034</c:v>
                </c:pt>
                <c:pt idx="90">
                  <c:v>28126</c:v>
                </c:pt>
                <c:pt idx="91">
                  <c:v>28216</c:v>
                </c:pt>
                <c:pt idx="92">
                  <c:v>28307</c:v>
                </c:pt>
                <c:pt idx="93">
                  <c:v>28399</c:v>
                </c:pt>
                <c:pt idx="94">
                  <c:v>28491</c:v>
                </c:pt>
                <c:pt idx="95">
                  <c:v>28581</c:v>
                </c:pt>
                <c:pt idx="96">
                  <c:v>28672</c:v>
                </c:pt>
                <c:pt idx="97">
                  <c:v>28764</c:v>
                </c:pt>
                <c:pt idx="98">
                  <c:v>28856</c:v>
                </c:pt>
                <c:pt idx="99">
                  <c:v>28946</c:v>
                </c:pt>
                <c:pt idx="100">
                  <c:v>29037</c:v>
                </c:pt>
                <c:pt idx="101">
                  <c:v>29129</c:v>
                </c:pt>
                <c:pt idx="102">
                  <c:v>29221</c:v>
                </c:pt>
                <c:pt idx="103">
                  <c:v>29312</c:v>
                </c:pt>
                <c:pt idx="104">
                  <c:v>29403</c:v>
                </c:pt>
                <c:pt idx="105">
                  <c:v>29495</c:v>
                </c:pt>
                <c:pt idx="106">
                  <c:v>29587</c:v>
                </c:pt>
                <c:pt idx="107">
                  <c:v>29677</c:v>
                </c:pt>
                <c:pt idx="108">
                  <c:v>29768</c:v>
                </c:pt>
                <c:pt idx="109">
                  <c:v>29860</c:v>
                </c:pt>
                <c:pt idx="110">
                  <c:v>29952</c:v>
                </c:pt>
                <c:pt idx="111">
                  <c:v>30042</c:v>
                </c:pt>
                <c:pt idx="112">
                  <c:v>30133</c:v>
                </c:pt>
                <c:pt idx="113">
                  <c:v>30225</c:v>
                </c:pt>
                <c:pt idx="114">
                  <c:v>30317</c:v>
                </c:pt>
                <c:pt idx="115">
                  <c:v>30407</c:v>
                </c:pt>
                <c:pt idx="116">
                  <c:v>30498</c:v>
                </c:pt>
                <c:pt idx="117">
                  <c:v>30590</c:v>
                </c:pt>
                <c:pt idx="118">
                  <c:v>30682</c:v>
                </c:pt>
                <c:pt idx="119">
                  <c:v>30773</c:v>
                </c:pt>
                <c:pt idx="120">
                  <c:v>30864</c:v>
                </c:pt>
                <c:pt idx="121">
                  <c:v>30956</c:v>
                </c:pt>
                <c:pt idx="122">
                  <c:v>31048</c:v>
                </c:pt>
                <c:pt idx="123">
                  <c:v>31138</c:v>
                </c:pt>
                <c:pt idx="124">
                  <c:v>31229</c:v>
                </c:pt>
                <c:pt idx="125">
                  <c:v>31321</c:v>
                </c:pt>
                <c:pt idx="126">
                  <c:v>31413</c:v>
                </c:pt>
                <c:pt idx="127">
                  <c:v>31503</c:v>
                </c:pt>
                <c:pt idx="128">
                  <c:v>31594</c:v>
                </c:pt>
                <c:pt idx="129">
                  <c:v>31686</c:v>
                </c:pt>
                <c:pt idx="130">
                  <c:v>31778</c:v>
                </c:pt>
                <c:pt idx="131">
                  <c:v>31868</c:v>
                </c:pt>
                <c:pt idx="132">
                  <c:v>31959</c:v>
                </c:pt>
                <c:pt idx="133">
                  <c:v>32051</c:v>
                </c:pt>
                <c:pt idx="134">
                  <c:v>32143</c:v>
                </c:pt>
                <c:pt idx="135">
                  <c:v>32234</c:v>
                </c:pt>
                <c:pt idx="136">
                  <c:v>32325</c:v>
                </c:pt>
                <c:pt idx="137">
                  <c:v>32417</c:v>
                </c:pt>
                <c:pt idx="138">
                  <c:v>32509</c:v>
                </c:pt>
                <c:pt idx="139">
                  <c:v>32599</c:v>
                </c:pt>
                <c:pt idx="140">
                  <c:v>32690</c:v>
                </c:pt>
                <c:pt idx="141">
                  <c:v>32782</c:v>
                </c:pt>
                <c:pt idx="142">
                  <c:v>32874</c:v>
                </c:pt>
                <c:pt idx="143">
                  <c:v>32964</c:v>
                </c:pt>
                <c:pt idx="144">
                  <c:v>33055</c:v>
                </c:pt>
                <c:pt idx="145">
                  <c:v>33147</c:v>
                </c:pt>
                <c:pt idx="146">
                  <c:v>33239</c:v>
                </c:pt>
                <c:pt idx="147">
                  <c:v>33329</c:v>
                </c:pt>
                <c:pt idx="148">
                  <c:v>33420</c:v>
                </c:pt>
                <c:pt idx="149">
                  <c:v>33512</c:v>
                </c:pt>
                <c:pt idx="150">
                  <c:v>33604</c:v>
                </c:pt>
                <c:pt idx="151">
                  <c:v>33695</c:v>
                </c:pt>
                <c:pt idx="152">
                  <c:v>33786</c:v>
                </c:pt>
                <c:pt idx="153">
                  <c:v>33878</c:v>
                </c:pt>
                <c:pt idx="154">
                  <c:v>33970</c:v>
                </c:pt>
                <c:pt idx="155">
                  <c:v>34060</c:v>
                </c:pt>
                <c:pt idx="156">
                  <c:v>34151</c:v>
                </c:pt>
                <c:pt idx="157">
                  <c:v>34243</c:v>
                </c:pt>
                <c:pt idx="158">
                  <c:v>34335</c:v>
                </c:pt>
                <c:pt idx="159">
                  <c:v>34425</c:v>
                </c:pt>
                <c:pt idx="160">
                  <c:v>34516</c:v>
                </c:pt>
                <c:pt idx="161">
                  <c:v>34608</c:v>
                </c:pt>
                <c:pt idx="162">
                  <c:v>34700</c:v>
                </c:pt>
                <c:pt idx="163">
                  <c:v>34790</c:v>
                </c:pt>
                <c:pt idx="164">
                  <c:v>34881</c:v>
                </c:pt>
                <c:pt idx="165">
                  <c:v>34973</c:v>
                </c:pt>
                <c:pt idx="166">
                  <c:v>35065</c:v>
                </c:pt>
                <c:pt idx="167">
                  <c:v>35156</c:v>
                </c:pt>
                <c:pt idx="168">
                  <c:v>35247</c:v>
                </c:pt>
                <c:pt idx="169">
                  <c:v>35339</c:v>
                </c:pt>
                <c:pt idx="170">
                  <c:v>35431</c:v>
                </c:pt>
                <c:pt idx="171">
                  <c:v>35521</c:v>
                </c:pt>
                <c:pt idx="172">
                  <c:v>35612</c:v>
                </c:pt>
                <c:pt idx="173">
                  <c:v>35704</c:v>
                </c:pt>
                <c:pt idx="174">
                  <c:v>35796</c:v>
                </c:pt>
                <c:pt idx="175">
                  <c:v>35886</c:v>
                </c:pt>
                <c:pt idx="176">
                  <c:v>35977</c:v>
                </c:pt>
                <c:pt idx="177">
                  <c:v>36069</c:v>
                </c:pt>
                <c:pt idx="178">
                  <c:v>36161</c:v>
                </c:pt>
                <c:pt idx="179">
                  <c:v>36251</c:v>
                </c:pt>
                <c:pt idx="180">
                  <c:v>36342</c:v>
                </c:pt>
                <c:pt idx="181">
                  <c:v>36434</c:v>
                </c:pt>
                <c:pt idx="182">
                  <c:v>36526</c:v>
                </c:pt>
                <c:pt idx="183">
                  <c:v>36617</c:v>
                </c:pt>
                <c:pt idx="184">
                  <c:v>36708</c:v>
                </c:pt>
                <c:pt idx="185">
                  <c:v>36800</c:v>
                </c:pt>
                <c:pt idx="186">
                  <c:v>36892</c:v>
                </c:pt>
                <c:pt idx="187">
                  <c:v>36982</c:v>
                </c:pt>
                <c:pt idx="188">
                  <c:v>37073</c:v>
                </c:pt>
                <c:pt idx="189">
                  <c:v>37165</c:v>
                </c:pt>
                <c:pt idx="190">
                  <c:v>37257</c:v>
                </c:pt>
                <c:pt idx="191">
                  <c:v>37347</c:v>
                </c:pt>
                <c:pt idx="192">
                  <c:v>37438</c:v>
                </c:pt>
                <c:pt idx="193">
                  <c:v>37530</c:v>
                </c:pt>
                <c:pt idx="194">
                  <c:v>37622</c:v>
                </c:pt>
                <c:pt idx="195">
                  <c:v>37712</c:v>
                </c:pt>
                <c:pt idx="196">
                  <c:v>37803</c:v>
                </c:pt>
                <c:pt idx="197">
                  <c:v>37895</c:v>
                </c:pt>
                <c:pt idx="198">
                  <c:v>37987</c:v>
                </c:pt>
                <c:pt idx="199">
                  <c:v>38078</c:v>
                </c:pt>
                <c:pt idx="200">
                  <c:v>38169</c:v>
                </c:pt>
                <c:pt idx="201">
                  <c:v>38261</c:v>
                </c:pt>
                <c:pt idx="202">
                  <c:v>38353</c:v>
                </c:pt>
                <c:pt idx="203">
                  <c:v>38443</c:v>
                </c:pt>
                <c:pt idx="204">
                  <c:v>38534</c:v>
                </c:pt>
                <c:pt idx="205">
                  <c:v>38626</c:v>
                </c:pt>
                <c:pt idx="206">
                  <c:v>38718</c:v>
                </c:pt>
                <c:pt idx="207">
                  <c:v>38808</c:v>
                </c:pt>
                <c:pt idx="208">
                  <c:v>38899</c:v>
                </c:pt>
                <c:pt idx="209">
                  <c:v>38991</c:v>
                </c:pt>
                <c:pt idx="210">
                  <c:v>39083</c:v>
                </c:pt>
                <c:pt idx="211">
                  <c:v>39173</c:v>
                </c:pt>
                <c:pt idx="212">
                  <c:v>39264</c:v>
                </c:pt>
                <c:pt idx="213">
                  <c:v>39356</c:v>
                </c:pt>
                <c:pt idx="214">
                  <c:v>39448</c:v>
                </c:pt>
                <c:pt idx="215">
                  <c:v>39539</c:v>
                </c:pt>
                <c:pt idx="216">
                  <c:v>39630</c:v>
                </c:pt>
                <c:pt idx="217">
                  <c:v>39722</c:v>
                </c:pt>
                <c:pt idx="218">
                  <c:v>39814</c:v>
                </c:pt>
                <c:pt idx="219">
                  <c:v>39904</c:v>
                </c:pt>
                <c:pt idx="220">
                  <c:v>39995</c:v>
                </c:pt>
                <c:pt idx="221">
                  <c:v>40087</c:v>
                </c:pt>
                <c:pt idx="222">
                  <c:v>40179</c:v>
                </c:pt>
                <c:pt idx="223">
                  <c:v>40269</c:v>
                </c:pt>
                <c:pt idx="224">
                  <c:v>40360</c:v>
                </c:pt>
                <c:pt idx="225">
                  <c:v>40452</c:v>
                </c:pt>
                <c:pt idx="226">
                  <c:v>40544</c:v>
                </c:pt>
                <c:pt idx="227">
                  <c:v>40634</c:v>
                </c:pt>
                <c:pt idx="228">
                  <c:v>40725</c:v>
                </c:pt>
                <c:pt idx="229">
                  <c:v>40817</c:v>
                </c:pt>
                <c:pt idx="230">
                  <c:v>40909</c:v>
                </c:pt>
                <c:pt idx="231">
                  <c:v>41000</c:v>
                </c:pt>
                <c:pt idx="232">
                  <c:v>41091</c:v>
                </c:pt>
                <c:pt idx="233">
                  <c:v>41183</c:v>
                </c:pt>
                <c:pt idx="234">
                  <c:v>41275</c:v>
                </c:pt>
                <c:pt idx="235">
                  <c:v>41365</c:v>
                </c:pt>
                <c:pt idx="236">
                  <c:v>41456</c:v>
                </c:pt>
                <c:pt idx="237">
                  <c:v>41548</c:v>
                </c:pt>
                <c:pt idx="238">
                  <c:v>41640</c:v>
                </c:pt>
                <c:pt idx="239">
                  <c:v>41730</c:v>
                </c:pt>
                <c:pt idx="240">
                  <c:v>41821</c:v>
                </c:pt>
                <c:pt idx="241">
                  <c:v>41913</c:v>
                </c:pt>
                <c:pt idx="242">
                  <c:v>42005</c:v>
                </c:pt>
                <c:pt idx="243">
                  <c:v>42095</c:v>
                </c:pt>
                <c:pt idx="244">
                  <c:v>42186</c:v>
                </c:pt>
                <c:pt idx="245">
                  <c:v>42278</c:v>
                </c:pt>
                <c:pt idx="246">
                  <c:v>42370</c:v>
                </c:pt>
                <c:pt idx="247">
                  <c:v>42461</c:v>
                </c:pt>
                <c:pt idx="248">
                  <c:v>42552</c:v>
                </c:pt>
                <c:pt idx="249">
                  <c:v>42644</c:v>
                </c:pt>
                <c:pt idx="250">
                  <c:v>42736</c:v>
                </c:pt>
                <c:pt idx="251">
                  <c:v>42826</c:v>
                </c:pt>
                <c:pt idx="252">
                  <c:v>42917</c:v>
                </c:pt>
                <c:pt idx="253">
                  <c:v>43009</c:v>
                </c:pt>
                <c:pt idx="254">
                  <c:v>43101</c:v>
                </c:pt>
                <c:pt idx="255">
                  <c:v>43191</c:v>
                </c:pt>
                <c:pt idx="256">
                  <c:v>43282</c:v>
                </c:pt>
                <c:pt idx="257">
                  <c:v>43374</c:v>
                </c:pt>
                <c:pt idx="258">
                  <c:v>43466</c:v>
                </c:pt>
                <c:pt idx="259">
                  <c:v>43556</c:v>
                </c:pt>
                <c:pt idx="260">
                  <c:v>43647</c:v>
                </c:pt>
                <c:pt idx="261">
                  <c:v>43739</c:v>
                </c:pt>
                <c:pt idx="262">
                  <c:v>43831</c:v>
                </c:pt>
                <c:pt idx="263">
                  <c:v>43922</c:v>
                </c:pt>
                <c:pt idx="264">
                  <c:v>44013</c:v>
                </c:pt>
                <c:pt idx="265">
                  <c:v>44105</c:v>
                </c:pt>
                <c:pt idx="266">
                  <c:v>44197</c:v>
                </c:pt>
                <c:pt idx="267">
                  <c:v>44287</c:v>
                </c:pt>
                <c:pt idx="268">
                  <c:v>44378</c:v>
                </c:pt>
                <c:pt idx="269">
                  <c:v>44470</c:v>
                </c:pt>
                <c:pt idx="270">
                  <c:v>44562</c:v>
                </c:pt>
                <c:pt idx="271">
                  <c:v>44652</c:v>
                </c:pt>
                <c:pt idx="272">
                  <c:v>44743</c:v>
                </c:pt>
                <c:pt idx="273">
                  <c:v>44835</c:v>
                </c:pt>
              </c:numCache>
            </c:numRef>
          </c:cat>
          <c:val>
            <c:numRef>
              <c:f>Sheet1!$F$2:$F$275</c:f>
              <c:numCache>
                <c:formatCode>0.0</c:formatCode>
                <c:ptCount val="274"/>
                <c:pt idx="0">
                  <c:v>0.25486743468271689</c:v>
                </c:pt>
                <c:pt idx="1">
                  <c:v>0.18390009562656706</c:v>
                </c:pt>
                <c:pt idx="2">
                  <c:v>1.1425525781204893</c:v>
                </c:pt>
                <c:pt idx="3">
                  <c:v>1.6802838207432411</c:v>
                </c:pt>
                <c:pt idx="4">
                  <c:v>2.5477892534433271</c:v>
                </c:pt>
                <c:pt idx="5">
                  <c:v>3.4315651547331449</c:v>
                </c:pt>
                <c:pt idx="6">
                  <c:v>2.7098704530376074</c:v>
                </c:pt>
                <c:pt idx="7">
                  <c:v>3.9915815443611784</c:v>
                </c:pt>
                <c:pt idx="8">
                  <c:v>5.0521556199033295</c:v>
                </c:pt>
                <c:pt idx="9">
                  <c:v>6.370016885088206</c:v>
                </c:pt>
                <c:pt idx="10">
                  <c:v>7.5567560285673245</c:v>
                </c:pt>
                <c:pt idx="11">
                  <c:v>7.3370211258918729</c:v>
                </c:pt>
                <c:pt idx="12">
                  <c:v>7.1852912941387981</c:v>
                </c:pt>
                <c:pt idx="13">
                  <c:v>5.6489292499482495</c:v>
                </c:pt>
                <c:pt idx="14">
                  <c:v>4.4940789040249269</c:v>
                </c:pt>
                <c:pt idx="15">
                  <c:v>4.0977780361693306</c:v>
                </c:pt>
                <c:pt idx="16">
                  <c:v>3.3180101330616143</c:v>
                </c:pt>
                <c:pt idx="17">
                  <c:v>3.4045053023748033</c:v>
                </c:pt>
                <c:pt idx="18">
                  <c:v>2.3605255018093976</c:v>
                </c:pt>
                <c:pt idx="19">
                  <c:v>2.2367201902528575</c:v>
                </c:pt>
                <c:pt idx="20">
                  <c:v>2.6369740538274873</c:v>
                </c:pt>
                <c:pt idx="21">
                  <c:v>3.0317936151418117</c:v>
                </c:pt>
                <c:pt idx="22">
                  <c:v>3.5131531070288018</c:v>
                </c:pt>
                <c:pt idx="23">
                  <c:v>3.3865736774781903</c:v>
                </c:pt>
                <c:pt idx="24">
                  <c:v>2.4362423107987974</c:v>
                </c:pt>
                <c:pt idx="25">
                  <c:v>1.3829691043349783</c:v>
                </c:pt>
                <c:pt idx="26">
                  <c:v>1.4022622531607078</c:v>
                </c:pt>
                <c:pt idx="27">
                  <c:v>0.79829685119726124</c:v>
                </c:pt>
                <c:pt idx="28">
                  <c:v>1.7445575045092523</c:v>
                </c:pt>
                <c:pt idx="29">
                  <c:v>1.4706195209492288</c:v>
                </c:pt>
                <c:pt idx="30">
                  <c:v>2.1327400172297946</c:v>
                </c:pt>
                <c:pt idx="31">
                  <c:v>2.6890497029946419</c:v>
                </c:pt>
                <c:pt idx="32">
                  <c:v>2.6300877919521399</c:v>
                </c:pt>
                <c:pt idx="33">
                  <c:v>2.4175071490242153</c:v>
                </c:pt>
                <c:pt idx="34">
                  <c:v>2.3299071638336084</c:v>
                </c:pt>
                <c:pt idx="35">
                  <c:v>2.0687811764830992</c:v>
                </c:pt>
                <c:pt idx="36">
                  <c:v>3.1195399278831437</c:v>
                </c:pt>
                <c:pt idx="37">
                  <c:v>2.9526698864931777</c:v>
                </c:pt>
                <c:pt idx="38">
                  <c:v>3.6023523003785511</c:v>
                </c:pt>
                <c:pt idx="39">
                  <c:v>3.5642795903791544</c:v>
                </c:pt>
                <c:pt idx="40">
                  <c:v>3.2227976161475649</c:v>
                </c:pt>
                <c:pt idx="41">
                  <c:v>3.1248777255025444</c:v>
                </c:pt>
                <c:pt idx="42">
                  <c:v>3.6248102481197138</c:v>
                </c:pt>
                <c:pt idx="43">
                  <c:v>4.4459612504843724</c:v>
                </c:pt>
                <c:pt idx="44">
                  <c:v>5.1212180263022447</c:v>
                </c:pt>
                <c:pt idx="45">
                  <c:v>5.8293297611433417</c:v>
                </c:pt>
                <c:pt idx="46">
                  <c:v>7.4691430195676114</c:v>
                </c:pt>
                <c:pt idx="47">
                  <c:v>7.4688667688646024</c:v>
                </c:pt>
                <c:pt idx="48">
                  <c:v>8.2072442070751706</c:v>
                </c:pt>
                <c:pt idx="49">
                  <c:v>8.5061819635317839</c:v>
                </c:pt>
                <c:pt idx="50">
                  <c:v>7.3413337144590614</c:v>
                </c:pt>
                <c:pt idx="51">
                  <c:v>6.3506838204041633</c:v>
                </c:pt>
                <c:pt idx="52">
                  <c:v>6.4872314357899743</c:v>
                </c:pt>
                <c:pt idx="53">
                  <c:v>6.7288010864966754</c:v>
                </c:pt>
                <c:pt idx="54">
                  <c:v>8.321211120491677</c:v>
                </c:pt>
                <c:pt idx="55">
                  <c:v>9.1843982640562807</c:v>
                </c:pt>
                <c:pt idx="56">
                  <c:v>9.5416610169737144</c:v>
                </c:pt>
                <c:pt idx="57">
                  <c:v>9.3898638670328207</c:v>
                </c:pt>
                <c:pt idx="58">
                  <c:v>10.009719123277348</c:v>
                </c:pt>
                <c:pt idx="59">
                  <c:v>10.580666072576166</c:v>
                </c:pt>
                <c:pt idx="60">
                  <c:v>10.452620770936498</c:v>
                </c:pt>
                <c:pt idx="61">
                  <c:v>10.206189182745568</c:v>
                </c:pt>
                <c:pt idx="62">
                  <c:v>10.281898459841941</c:v>
                </c:pt>
                <c:pt idx="63">
                  <c:v>9.6550449331987718</c:v>
                </c:pt>
                <c:pt idx="64">
                  <c:v>9.1851308358948334</c:v>
                </c:pt>
                <c:pt idx="65">
                  <c:v>8.1489502271451979</c:v>
                </c:pt>
                <c:pt idx="66">
                  <c:v>7.905917932785111</c:v>
                </c:pt>
                <c:pt idx="67">
                  <c:v>7.0421242661585755</c:v>
                </c:pt>
                <c:pt idx="68">
                  <c:v>6.9952603534136655</c:v>
                </c:pt>
                <c:pt idx="69">
                  <c:v>5.6214798092848008</c:v>
                </c:pt>
                <c:pt idx="70">
                  <c:v>6.0868441829212623</c:v>
                </c:pt>
                <c:pt idx="71">
                  <c:v>6.3903797933908608</c:v>
                </c:pt>
                <c:pt idx="72">
                  <c:v>6.1642992123927476</c:v>
                </c:pt>
                <c:pt idx="73">
                  <c:v>7.0504362437917445</c:v>
                </c:pt>
                <c:pt idx="74">
                  <c:v>9.0528804254970812</c:v>
                </c:pt>
                <c:pt idx="75">
                  <c:v>11.414104763292862</c:v>
                </c:pt>
                <c:pt idx="76">
                  <c:v>12.539586237093408</c:v>
                </c:pt>
                <c:pt idx="77">
                  <c:v>14.94876823631286</c:v>
                </c:pt>
                <c:pt idx="78">
                  <c:v>16.309864889305288</c:v>
                </c:pt>
                <c:pt idx="79">
                  <c:v>16.93590443063832</c:v>
                </c:pt>
                <c:pt idx="80">
                  <c:v>17.409447688741722</c:v>
                </c:pt>
                <c:pt idx="81">
                  <c:v>17.691547912584809</c:v>
                </c:pt>
                <c:pt idx="82">
                  <c:v>15.34787707248622</c:v>
                </c:pt>
                <c:pt idx="83">
                  <c:v>12.921560492894358</c:v>
                </c:pt>
                <c:pt idx="84">
                  <c:v>12.074679545546234</c:v>
                </c:pt>
                <c:pt idx="85">
                  <c:v>10.409487981381689</c:v>
                </c:pt>
                <c:pt idx="86">
                  <c:v>9.5594855816405637</c:v>
                </c:pt>
                <c:pt idx="87">
                  <c:v>9.05472589644938</c:v>
                </c:pt>
                <c:pt idx="88">
                  <c:v>8.3002158415151719</c:v>
                </c:pt>
                <c:pt idx="89">
                  <c:v>7.6648275568109678</c:v>
                </c:pt>
                <c:pt idx="90">
                  <c:v>8.9207032405892903</c:v>
                </c:pt>
                <c:pt idx="91">
                  <c:v>10.805275216792779</c:v>
                </c:pt>
                <c:pt idx="92">
                  <c:v>10.949554641915642</c:v>
                </c:pt>
                <c:pt idx="93">
                  <c:v>10.561324750707682</c:v>
                </c:pt>
                <c:pt idx="94">
                  <c:v>10.116249742998397</c:v>
                </c:pt>
                <c:pt idx="95">
                  <c:v>12.414548162222973</c:v>
                </c:pt>
                <c:pt idx="96">
                  <c:v>13.967603334012271</c:v>
                </c:pt>
                <c:pt idx="97">
                  <c:v>15.555014080726945</c:v>
                </c:pt>
                <c:pt idx="98">
                  <c:v>16.463922317953234</c:v>
                </c:pt>
                <c:pt idx="99">
                  <c:v>17.536560087545254</c:v>
                </c:pt>
                <c:pt idx="100">
                  <c:v>18.918082926239947</c:v>
                </c:pt>
                <c:pt idx="101">
                  <c:v>20.049017350481499</c:v>
                </c:pt>
                <c:pt idx="102">
                  <c:v>22.218396146949324</c:v>
                </c:pt>
                <c:pt idx="103">
                  <c:v>21.21428481173545</c:v>
                </c:pt>
                <c:pt idx="104">
                  <c:v>18.659567162107006</c:v>
                </c:pt>
                <c:pt idx="105">
                  <c:v>18.684162642108696</c:v>
                </c:pt>
                <c:pt idx="106">
                  <c:v>17.415801889560562</c:v>
                </c:pt>
                <c:pt idx="107">
                  <c:v>14.640720845367333</c:v>
                </c:pt>
                <c:pt idx="108">
                  <c:v>16.349089338281615</c:v>
                </c:pt>
                <c:pt idx="109">
                  <c:v>13.555526900197506</c:v>
                </c:pt>
                <c:pt idx="110">
                  <c:v>9.4485158601071859</c:v>
                </c:pt>
                <c:pt idx="111">
                  <c:v>8.2906311693462591</c:v>
                </c:pt>
                <c:pt idx="112">
                  <c:v>6.1146844664487778</c:v>
                </c:pt>
                <c:pt idx="113">
                  <c:v>3.7109759284374326</c:v>
                </c:pt>
                <c:pt idx="114">
                  <c:v>2.682504524820672</c:v>
                </c:pt>
                <c:pt idx="115">
                  <c:v>2.9217522359385573</c:v>
                </c:pt>
                <c:pt idx="116">
                  <c:v>2.3146986037518507</c:v>
                </c:pt>
                <c:pt idx="117">
                  <c:v>3.9643700696496325</c:v>
                </c:pt>
                <c:pt idx="118">
                  <c:v>6.5341296386480971</c:v>
                </c:pt>
                <c:pt idx="119">
                  <c:v>6.6100689261293653</c:v>
                </c:pt>
                <c:pt idx="120">
                  <c:v>6.4801574862571059</c:v>
                </c:pt>
                <c:pt idx="121">
                  <c:v>6.2294821192458603</c:v>
                </c:pt>
                <c:pt idx="122">
                  <c:v>5.4961042476307078</c:v>
                </c:pt>
                <c:pt idx="123">
                  <c:v>5.4406597793540357</c:v>
                </c:pt>
                <c:pt idx="124">
                  <c:v>5.3730618676340303</c:v>
                </c:pt>
                <c:pt idx="125">
                  <c:v>5.5548097314080973</c:v>
                </c:pt>
                <c:pt idx="126">
                  <c:v>4.9820692187808548</c:v>
                </c:pt>
                <c:pt idx="127">
                  <c:v>2.6519055490535788</c:v>
                </c:pt>
                <c:pt idx="128">
                  <c:v>2.6962617683182644</c:v>
                </c:pt>
                <c:pt idx="129">
                  <c:v>2.0729483307985568</c:v>
                </c:pt>
                <c:pt idx="130">
                  <c:v>3.0287464281565537</c:v>
                </c:pt>
                <c:pt idx="131">
                  <c:v>5.6558406088444091</c:v>
                </c:pt>
                <c:pt idx="132">
                  <c:v>6.3898023296926389</c:v>
                </c:pt>
                <c:pt idx="133">
                  <c:v>7.2081823412654078</c:v>
                </c:pt>
                <c:pt idx="134">
                  <c:v>6.4203393937642534</c:v>
                </c:pt>
                <c:pt idx="135">
                  <c:v>6.7085432571264496</c:v>
                </c:pt>
                <c:pt idx="136">
                  <c:v>6.8637987947105614</c:v>
                </c:pt>
                <c:pt idx="137">
                  <c:v>7.392799220996034</c:v>
                </c:pt>
                <c:pt idx="138">
                  <c:v>8.0768427281410506</c:v>
                </c:pt>
                <c:pt idx="139">
                  <c:v>8.8173337880502594</c:v>
                </c:pt>
                <c:pt idx="140">
                  <c:v>8.1418621464750753</c:v>
                </c:pt>
                <c:pt idx="141">
                  <c:v>7.7644361799255845</c:v>
                </c:pt>
                <c:pt idx="142">
                  <c:v>8.8645893122066877</c:v>
                </c:pt>
                <c:pt idx="143">
                  <c:v>7.7263664777102274</c:v>
                </c:pt>
                <c:pt idx="144">
                  <c:v>8.8976786939864443</c:v>
                </c:pt>
                <c:pt idx="145">
                  <c:v>9.1950325421656878</c:v>
                </c:pt>
                <c:pt idx="146">
                  <c:v>7.1305311868117514</c:v>
                </c:pt>
                <c:pt idx="147">
                  <c:v>6.5838332039086911</c:v>
                </c:pt>
                <c:pt idx="148">
                  <c:v>5.0365473734503556</c:v>
                </c:pt>
                <c:pt idx="149">
                  <c:v>3.5760998401819033</c:v>
                </c:pt>
                <c:pt idx="150">
                  <c:v>3.7424948306060033</c:v>
                </c:pt>
                <c:pt idx="151">
                  <c:v>4.230509857722236</c:v>
                </c:pt>
                <c:pt idx="152">
                  <c:v>4.39978791165196</c:v>
                </c:pt>
                <c:pt idx="153">
                  <c:v>4.6618521424185815</c:v>
                </c:pt>
                <c:pt idx="154">
                  <c:v>4.5011606221679736</c:v>
                </c:pt>
                <c:pt idx="155">
                  <c:v>4.3899319235075884</c:v>
                </c:pt>
                <c:pt idx="156">
                  <c:v>3.8355165367434934</c:v>
                </c:pt>
                <c:pt idx="157">
                  <c:v>4.0969593530879012</c:v>
                </c:pt>
                <c:pt idx="158">
                  <c:v>3.8973247204848178</c:v>
                </c:pt>
                <c:pt idx="159">
                  <c:v>3.9969947096564624</c:v>
                </c:pt>
                <c:pt idx="160">
                  <c:v>4.6617332229003932</c:v>
                </c:pt>
                <c:pt idx="161">
                  <c:v>4.5153369485027781</c:v>
                </c:pt>
                <c:pt idx="162">
                  <c:v>4.7143986499539725</c:v>
                </c:pt>
                <c:pt idx="163">
                  <c:v>4.9118697270781926</c:v>
                </c:pt>
                <c:pt idx="164">
                  <c:v>4.3520030101771647</c:v>
                </c:pt>
                <c:pt idx="165">
                  <c:v>4.2932502237804169</c:v>
                </c:pt>
                <c:pt idx="166">
                  <c:v>4.5585543260450674</c:v>
                </c:pt>
                <c:pt idx="167">
                  <c:v>5.0833408883270712</c:v>
                </c:pt>
                <c:pt idx="168">
                  <c:v>5.2509594737793401</c:v>
                </c:pt>
                <c:pt idx="169">
                  <c:v>5.8528351955008437</c:v>
                </c:pt>
                <c:pt idx="170">
                  <c:v>5.3122789133399522</c:v>
                </c:pt>
                <c:pt idx="171">
                  <c:v>4.7210371121247707</c:v>
                </c:pt>
                <c:pt idx="172">
                  <c:v>4.75803756959548</c:v>
                </c:pt>
                <c:pt idx="173">
                  <c:v>4.200116046069736</c:v>
                </c:pt>
                <c:pt idx="174">
                  <c:v>3.5915696263654544</c:v>
                </c:pt>
                <c:pt idx="175">
                  <c:v>3.6984199190312124</c:v>
                </c:pt>
                <c:pt idx="176">
                  <c:v>3.8320180790226397</c:v>
                </c:pt>
                <c:pt idx="177">
                  <c:v>4.0179987250643467</c:v>
                </c:pt>
                <c:pt idx="178">
                  <c:v>4.2111979013922696</c:v>
                </c:pt>
                <c:pt idx="179">
                  <c:v>4.7438594039652866</c:v>
                </c:pt>
                <c:pt idx="180">
                  <c:v>5.2328751999273031</c:v>
                </c:pt>
                <c:pt idx="181">
                  <c:v>5.9369658210362557</c:v>
                </c:pt>
                <c:pt idx="182">
                  <c:v>6.5448932626081398</c:v>
                </c:pt>
                <c:pt idx="183">
                  <c:v>6.9978327499498585</c:v>
                </c:pt>
                <c:pt idx="184">
                  <c:v>6.8177258364190898</c:v>
                </c:pt>
                <c:pt idx="185">
                  <c:v>6.6152870114169486</c:v>
                </c:pt>
                <c:pt idx="186">
                  <c:v>5.9670820940620999</c:v>
                </c:pt>
                <c:pt idx="187">
                  <c:v>5.7421438065260073</c:v>
                </c:pt>
                <c:pt idx="188">
                  <c:v>4.1955188390596305</c:v>
                </c:pt>
                <c:pt idx="189">
                  <c:v>2.7736968712200918</c:v>
                </c:pt>
                <c:pt idx="190">
                  <c:v>1.8815890700398008</c:v>
                </c:pt>
                <c:pt idx="191">
                  <c:v>1.993160333833834</c:v>
                </c:pt>
                <c:pt idx="192">
                  <c:v>2.2706977244945783</c:v>
                </c:pt>
                <c:pt idx="193">
                  <c:v>3.0501363917492501</c:v>
                </c:pt>
                <c:pt idx="194">
                  <c:v>4.0888435452858021</c:v>
                </c:pt>
                <c:pt idx="195">
                  <c:v>2.7682975013584645</c:v>
                </c:pt>
                <c:pt idx="196">
                  <c:v>3.5965309099464902</c:v>
                </c:pt>
                <c:pt idx="197">
                  <c:v>3.5369194572248519</c:v>
                </c:pt>
                <c:pt idx="198">
                  <c:v>3.2332454616521078</c:v>
                </c:pt>
                <c:pt idx="199">
                  <c:v>4.7552882057070454</c:v>
                </c:pt>
                <c:pt idx="200">
                  <c:v>4.7326904719686009</c:v>
                </c:pt>
                <c:pt idx="201">
                  <c:v>5.9800424530858622</c:v>
                </c:pt>
                <c:pt idx="202">
                  <c:v>5.6893848873538229</c:v>
                </c:pt>
                <c:pt idx="203">
                  <c:v>5.4556929263616833</c:v>
                </c:pt>
                <c:pt idx="204">
                  <c:v>6.8915512704285478</c:v>
                </c:pt>
                <c:pt idx="205">
                  <c:v>6.6642217193433151</c:v>
                </c:pt>
                <c:pt idx="206">
                  <c:v>7.0776995640016187</c:v>
                </c:pt>
                <c:pt idx="207">
                  <c:v>7.2734679332695436</c:v>
                </c:pt>
                <c:pt idx="208">
                  <c:v>6.2086834697926889</c:v>
                </c:pt>
                <c:pt idx="209">
                  <c:v>4.3179523467818512</c:v>
                </c:pt>
                <c:pt idx="210">
                  <c:v>4.9134245356175592</c:v>
                </c:pt>
                <c:pt idx="211">
                  <c:v>5.3305456563201652</c:v>
                </c:pt>
                <c:pt idx="212">
                  <c:v>4.90274779041785</c:v>
                </c:pt>
                <c:pt idx="213">
                  <c:v>7.4782743786217392</c:v>
                </c:pt>
                <c:pt idx="214">
                  <c:v>7.1833517705257757</c:v>
                </c:pt>
                <c:pt idx="215">
                  <c:v>7.4903153256471331</c:v>
                </c:pt>
                <c:pt idx="216">
                  <c:v>8.4142596718755271</c:v>
                </c:pt>
                <c:pt idx="217">
                  <c:v>1.6412260674672057</c:v>
                </c:pt>
                <c:pt idx="218">
                  <c:v>-1.7780859016360981</c:v>
                </c:pt>
                <c:pt idx="219">
                  <c:v>-3.1676484213760601</c:v>
                </c:pt>
                <c:pt idx="220">
                  <c:v>-4.1562772847266203</c:v>
                </c:pt>
                <c:pt idx="221">
                  <c:v>0.83343348778046256</c:v>
                </c:pt>
                <c:pt idx="222">
                  <c:v>2.210551057998563</c:v>
                </c:pt>
                <c:pt idx="223">
                  <c:v>1.6432646737669367</c:v>
                </c:pt>
                <c:pt idx="224">
                  <c:v>0.98518377967319948</c:v>
                </c:pt>
                <c:pt idx="225">
                  <c:v>1.0992764684424623</c:v>
                </c:pt>
                <c:pt idx="226">
                  <c:v>2.1795758229567239</c:v>
                </c:pt>
                <c:pt idx="227">
                  <c:v>4.1133105074464611</c:v>
                </c:pt>
                <c:pt idx="228">
                  <c:v>4.4560817658938845</c:v>
                </c:pt>
                <c:pt idx="229">
                  <c:v>4.2368800335647885</c:v>
                </c:pt>
                <c:pt idx="230">
                  <c:v>3.6540122597063154</c:v>
                </c:pt>
                <c:pt idx="231">
                  <c:v>2.2524237727058933</c:v>
                </c:pt>
                <c:pt idx="232">
                  <c:v>1.8193178202838391</c:v>
                </c:pt>
                <c:pt idx="233">
                  <c:v>1.9842793248530566</c:v>
                </c:pt>
                <c:pt idx="234">
                  <c:v>1.9369582462613999</c:v>
                </c:pt>
                <c:pt idx="235">
                  <c:v>1.2943597499319732</c:v>
                </c:pt>
                <c:pt idx="236">
                  <c:v>1.5874269004024084</c:v>
                </c:pt>
                <c:pt idx="237">
                  <c:v>1.2584523230864222</c:v>
                </c:pt>
                <c:pt idx="238">
                  <c:v>1.1957711589496525</c:v>
                </c:pt>
                <c:pt idx="239">
                  <c:v>2.5594701773850703</c:v>
                </c:pt>
                <c:pt idx="240">
                  <c:v>2.4559267264170179</c:v>
                </c:pt>
                <c:pt idx="241">
                  <c:v>1.5001834181233118</c:v>
                </c:pt>
                <c:pt idx="242">
                  <c:v>-0.25324026214485751</c:v>
                </c:pt>
                <c:pt idx="243">
                  <c:v>2.1617841193259713E-2</c:v>
                </c:pt>
                <c:pt idx="244">
                  <c:v>0.13161943149758093</c:v>
                </c:pt>
                <c:pt idx="245">
                  <c:v>0.34045983528834012</c:v>
                </c:pt>
                <c:pt idx="246">
                  <c:v>1.291896374280693</c:v>
                </c:pt>
                <c:pt idx="247">
                  <c:v>1.3976637732422257</c:v>
                </c:pt>
                <c:pt idx="248">
                  <c:v>1.5450791070431176</c:v>
                </c:pt>
                <c:pt idx="249">
                  <c:v>2.5484080457927227</c:v>
                </c:pt>
                <c:pt idx="250">
                  <c:v>3.7144047327649909</c:v>
                </c:pt>
                <c:pt idx="251">
                  <c:v>2.701741527923085</c:v>
                </c:pt>
                <c:pt idx="252">
                  <c:v>2.9670214736226397</c:v>
                </c:pt>
                <c:pt idx="253">
                  <c:v>3.477914411517629</c:v>
                </c:pt>
                <c:pt idx="254">
                  <c:v>3.7979583918227178</c:v>
                </c:pt>
                <c:pt idx="255">
                  <c:v>4.5612458292445668</c:v>
                </c:pt>
                <c:pt idx="256">
                  <c:v>4.557396214935082</c:v>
                </c:pt>
                <c:pt idx="257">
                  <c:v>3.8104953624241173</c:v>
                </c:pt>
                <c:pt idx="258">
                  <c:v>2.9765887499746255</c:v>
                </c:pt>
                <c:pt idx="259">
                  <c:v>3.3188056341783856</c:v>
                </c:pt>
                <c:pt idx="260">
                  <c:v>3.4143368912236345</c:v>
                </c:pt>
                <c:pt idx="261">
                  <c:v>3.8383137271911307</c:v>
                </c:pt>
                <c:pt idx="262">
                  <c:v>3.1349534961802306</c:v>
                </c:pt>
                <c:pt idx="263">
                  <c:v>-3.7656206973208843</c:v>
                </c:pt>
                <c:pt idx="264">
                  <c:v>0.7546724979111592</c:v>
                </c:pt>
                <c:pt idx="265">
                  <c:v>0.99581858510385057</c:v>
                </c:pt>
                <c:pt idx="266">
                  <c:v>2.546760650354333</c:v>
                </c:pt>
                <c:pt idx="267">
                  <c:v>7.4666108455621156</c:v>
                </c:pt>
                <c:pt idx="268">
                  <c:v>8.3031293052823525</c:v>
                </c:pt>
                <c:pt idx="269">
                  <c:v>11.170098443364404</c:v>
                </c:pt>
                <c:pt idx="270">
                  <c:v>12.627486568329521</c:v>
                </c:pt>
                <c:pt idx="271">
                  <c:v>13.132933359632824</c:v>
                </c:pt>
                <c:pt idx="272">
                  <c:v>12.908625391277381</c:v>
                </c:pt>
                <c:pt idx="273">
                  <c:v>11.253211184335832</c:v>
                </c:pt>
              </c:numCache>
            </c:numRef>
          </c:val>
          <c:smooth val="0"/>
          <c:extLst>
            <c:ext xmlns:c16="http://schemas.microsoft.com/office/drawing/2014/chart" uri="{C3380CC4-5D6E-409C-BE32-E72D297353CC}">
              <c16:uniqueId val="{00000000-C7A5-4343-9503-3A1D7EDFCBA4}"/>
            </c:ext>
          </c:extLst>
        </c:ser>
        <c:ser>
          <c:idx val="1"/>
          <c:order val="1"/>
          <c:tx>
            <c:strRef>
              <c:f>Sheet1!$G$1</c:f>
              <c:strCache>
                <c:ptCount val="1"/>
                <c:pt idx="0">
                  <c:v>Effective FFR</c:v>
                </c:pt>
              </c:strCache>
            </c:strRef>
          </c:tx>
          <c:spPr>
            <a:ln w="28575" cap="rnd">
              <a:solidFill>
                <a:schemeClr val="accent2"/>
              </a:solidFill>
              <a:round/>
            </a:ln>
            <a:effectLst/>
          </c:spPr>
          <c:marker>
            <c:symbol val="none"/>
          </c:marker>
          <c:cat>
            <c:numRef>
              <c:f>Sheet1!$A$2:$A$275</c:f>
              <c:numCache>
                <c:formatCode>yyyy\-mm\-dd</c:formatCode>
                <c:ptCount val="274"/>
                <c:pt idx="0">
                  <c:v>19906</c:v>
                </c:pt>
                <c:pt idx="1">
                  <c:v>19998</c:v>
                </c:pt>
                <c:pt idx="2">
                  <c:v>20090</c:v>
                </c:pt>
                <c:pt idx="3">
                  <c:v>20180</c:v>
                </c:pt>
                <c:pt idx="4">
                  <c:v>20271</c:v>
                </c:pt>
                <c:pt idx="5">
                  <c:v>20363</c:v>
                </c:pt>
                <c:pt idx="6">
                  <c:v>20455</c:v>
                </c:pt>
                <c:pt idx="7">
                  <c:v>20546</c:v>
                </c:pt>
                <c:pt idx="8">
                  <c:v>20637</c:v>
                </c:pt>
                <c:pt idx="9">
                  <c:v>20729</c:v>
                </c:pt>
                <c:pt idx="10">
                  <c:v>20821</c:v>
                </c:pt>
                <c:pt idx="11">
                  <c:v>20911</c:v>
                </c:pt>
                <c:pt idx="12">
                  <c:v>21002</c:v>
                </c:pt>
                <c:pt idx="13">
                  <c:v>21094</c:v>
                </c:pt>
                <c:pt idx="14">
                  <c:v>21186</c:v>
                </c:pt>
                <c:pt idx="15">
                  <c:v>21276</c:v>
                </c:pt>
                <c:pt idx="16">
                  <c:v>21367</c:v>
                </c:pt>
                <c:pt idx="17">
                  <c:v>21459</c:v>
                </c:pt>
                <c:pt idx="18">
                  <c:v>21551</c:v>
                </c:pt>
                <c:pt idx="19">
                  <c:v>21641</c:v>
                </c:pt>
                <c:pt idx="20">
                  <c:v>21732</c:v>
                </c:pt>
                <c:pt idx="21">
                  <c:v>21824</c:v>
                </c:pt>
                <c:pt idx="22">
                  <c:v>21916</c:v>
                </c:pt>
                <c:pt idx="23">
                  <c:v>22007</c:v>
                </c:pt>
                <c:pt idx="24">
                  <c:v>22098</c:v>
                </c:pt>
                <c:pt idx="25">
                  <c:v>22190</c:v>
                </c:pt>
                <c:pt idx="26">
                  <c:v>22282</c:v>
                </c:pt>
                <c:pt idx="27">
                  <c:v>22372</c:v>
                </c:pt>
                <c:pt idx="28">
                  <c:v>22463</c:v>
                </c:pt>
                <c:pt idx="29">
                  <c:v>22555</c:v>
                </c:pt>
                <c:pt idx="30">
                  <c:v>22647</c:v>
                </c:pt>
                <c:pt idx="31">
                  <c:v>22737</c:v>
                </c:pt>
                <c:pt idx="32">
                  <c:v>22828</c:v>
                </c:pt>
                <c:pt idx="33">
                  <c:v>22920</c:v>
                </c:pt>
                <c:pt idx="34">
                  <c:v>23012</c:v>
                </c:pt>
                <c:pt idx="35">
                  <c:v>23102</c:v>
                </c:pt>
                <c:pt idx="36">
                  <c:v>23193</c:v>
                </c:pt>
                <c:pt idx="37">
                  <c:v>23285</c:v>
                </c:pt>
                <c:pt idx="38">
                  <c:v>23377</c:v>
                </c:pt>
                <c:pt idx="39">
                  <c:v>23468</c:v>
                </c:pt>
                <c:pt idx="40">
                  <c:v>23559</c:v>
                </c:pt>
                <c:pt idx="41">
                  <c:v>23651</c:v>
                </c:pt>
                <c:pt idx="42">
                  <c:v>23743</c:v>
                </c:pt>
                <c:pt idx="43">
                  <c:v>23833</c:v>
                </c:pt>
                <c:pt idx="44">
                  <c:v>23924</c:v>
                </c:pt>
                <c:pt idx="45">
                  <c:v>24016</c:v>
                </c:pt>
                <c:pt idx="46">
                  <c:v>24108</c:v>
                </c:pt>
                <c:pt idx="47">
                  <c:v>24198</c:v>
                </c:pt>
                <c:pt idx="48">
                  <c:v>24289</c:v>
                </c:pt>
                <c:pt idx="49">
                  <c:v>24381</c:v>
                </c:pt>
                <c:pt idx="50">
                  <c:v>24473</c:v>
                </c:pt>
                <c:pt idx="51">
                  <c:v>24563</c:v>
                </c:pt>
                <c:pt idx="52">
                  <c:v>24654</c:v>
                </c:pt>
                <c:pt idx="53">
                  <c:v>24746</c:v>
                </c:pt>
                <c:pt idx="54">
                  <c:v>24838</c:v>
                </c:pt>
                <c:pt idx="55">
                  <c:v>24929</c:v>
                </c:pt>
                <c:pt idx="56">
                  <c:v>25020</c:v>
                </c:pt>
                <c:pt idx="57">
                  <c:v>25112</c:v>
                </c:pt>
                <c:pt idx="58">
                  <c:v>25204</c:v>
                </c:pt>
                <c:pt idx="59">
                  <c:v>25294</c:v>
                </c:pt>
                <c:pt idx="60">
                  <c:v>25385</c:v>
                </c:pt>
                <c:pt idx="61">
                  <c:v>25477</c:v>
                </c:pt>
                <c:pt idx="62">
                  <c:v>25569</c:v>
                </c:pt>
                <c:pt idx="63">
                  <c:v>25659</c:v>
                </c:pt>
                <c:pt idx="64">
                  <c:v>25750</c:v>
                </c:pt>
                <c:pt idx="65">
                  <c:v>25842</c:v>
                </c:pt>
                <c:pt idx="66">
                  <c:v>25934</c:v>
                </c:pt>
                <c:pt idx="67">
                  <c:v>26024</c:v>
                </c:pt>
                <c:pt idx="68">
                  <c:v>26115</c:v>
                </c:pt>
                <c:pt idx="69">
                  <c:v>26207</c:v>
                </c:pt>
                <c:pt idx="70">
                  <c:v>26299</c:v>
                </c:pt>
                <c:pt idx="71">
                  <c:v>26390</c:v>
                </c:pt>
                <c:pt idx="72">
                  <c:v>26481</c:v>
                </c:pt>
                <c:pt idx="73">
                  <c:v>26573</c:v>
                </c:pt>
                <c:pt idx="74">
                  <c:v>26665</c:v>
                </c:pt>
                <c:pt idx="75">
                  <c:v>26755</c:v>
                </c:pt>
                <c:pt idx="76">
                  <c:v>26846</c:v>
                </c:pt>
                <c:pt idx="77">
                  <c:v>26938</c:v>
                </c:pt>
                <c:pt idx="78">
                  <c:v>27030</c:v>
                </c:pt>
                <c:pt idx="79">
                  <c:v>27120</c:v>
                </c:pt>
                <c:pt idx="80">
                  <c:v>27211</c:v>
                </c:pt>
                <c:pt idx="81">
                  <c:v>27303</c:v>
                </c:pt>
                <c:pt idx="82">
                  <c:v>27395</c:v>
                </c:pt>
                <c:pt idx="83">
                  <c:v>27485</c:v>
                </c:pt>
                <c:pt idx="84">
                  <c:v>27576</c:v>
                </c:pt>
                <c:pt idx="85">
                  <c:v>27668</c:v>
                </c:pt>
                <c:pt idx="86">
                  <c:v>27760</c:v>
                </c:pt>
                <c:pt idx="87">
                  <c:v>27851</c:v>
                </c:pt>
                <c:pt idx="88">
                  <c:v>27942</c:v>
                </c:pt>
                <c:pt idx="89">
                  <c:v>28034</c:v>
                </c:pt>
                <c:pt idx="90">
                  <c:v>28126</c:v>
                </c:pt>
                <c:pt idx="91">
                  <c:v>28216</c:v>
                </c:pt>
                <c:pt idx="92">
                  <c:v>28307</c:v>
                </c:pt>
                <c:pt idx="93">
                  <c:v>28399</c:v>
                </c:pt>
                <c:pt idx="94">
                  <c:v>28491</c:v>
                </c:pt>
                <c:pt idx="95">
                  <c:v>28581</c:v>
                </c:pt>
                <c:pt idx="96">
                  <c:v>28672</c:v>
                </c:pt>
                <c:pt idx="97">
                  <c:v>28764</c:v>
                </c:pt>
                <c:pt idx="98">
                  <c:v>28856</c:v>
                </c:pt>
                <c:pt idx="99">
                  <c:v>28946</c:v>
                </c:pt>
                <c:pt idx="100">
                  <c:v>29037</c:v>
                </c:pt>
                <c:pt idx="101">
                  <c:v>29129</c:v>
                </c:pt>
                <c:pt idx="102">
                  <c:v>29221</c:v>
                </c:pt>
                <c:pt idx="103">
                  <c:v>29312</c:v>
                </c:pt>
                <c:pt idx="104">
                  <c:v>29403</c:v>
                </c:pt>
                <c:pt idx="105">
                  <c:v>29495</c:v>
                </c:pt>
                <c:pt idx="106">
                  <c:v>29587</c:v>
                </c:pt>
                <c:pt idx="107">
                  <c:v>29677</c:v>
                </c:pt>
                <c:pt idx="108">
                  <c:v>29768</c:v>
                </c:pt>
                <c:pt idx="109">
                  <c:v>29860</c:v>
                </c:pt>
                <c:pt idx="110">
                  <c:v>29952</c:v>
                </c:pt>
                <c:pt idx="111">
                  <c:v>30042</c:v>
                </c:pt>
                <c:pt idx="112">
                  <c:v>30133</c:v>
                </c:pt>
                <c:pt idx="113">
                  <c:v>30225</c:v>
                </c:pt>
                <c:pt idx="114">
                  <c:v>30317</c:v>
                </c:pt>
                <c:pt idx="115">
                  <c:v>30407</c:v>
                </c:pt>
                <c:pt idx="116">
                  <c:v>30498</c:v>
                </c:pt>
                <c:pt idx="117">
                  <c:v>30590</c:v>
                </c:pt>
                <c:pt idx="118">
                  <c:v>30682</c:v>
                </c:pt>
                <c:pt idx="119">
                  <c:v>30773</c:v>
                </c:pt>
                <c:pt idx="120">
                  <c:v>30864</c:v>
                </c:pt>
                <c:pt idx="121">
                  <c:v>30956</c:v>
                </c:pt>
                <c:pt idx="122">
                  <c:v>31048</c:v>
                </c:pt>
                <c:pt idx="123">
                  <c:v>31138</c:v>
                </c:pt>
                <c:pt idx="124">
                  <c:v>31229</c:v>
                </c:pt>
                <c:pt idx="125">
                  <c:v>31321</c:v>
                </c:pt>
                <c:pt idx="126">
                  <c:v>31413</c:v>
                </c:pt>
                <c:pt idx="127">
                  <c:v>31503</c:v>
                </c:pt>
                <c:pt idx="128">
                  <c:v>31594</c:v>
                </c:pt>
                <c:pt idx="129">
                  <c:v>31686</c:v>
                </c:pt>
                <c:pt idx="130">
                  <c:v>31778</c:v>
                </c:pt>
                <c:pt idx="131">
                  <c:v>31868</c:v>
                </c:pt>
                <c:pt idx="132">
                  <c:v>31959</c:v>
                </c:pt>
                <c:pt idx="133">
                  <c:v>32051</c:v>
                </c:pt>
                <c:pt idx="134">
                  <c:v>32143</c:v>
                </c:pt>
                <c:pt idx="135">
                  <c:v>32234</c:v>
                </c:pt>
                <c:pt idx="136">
                  <c:v>32325</c:v>
                </c:pt>
                <c:pt idx="137">
                  <c:v>32417</c:v>
                </c:pt>
                <c:pt idx="138">
                  <c:v>32509</c:v>
                </c:pt>
                <c:pt idx="139">
                  <c:v>32599</c:v>
                </c:pt>
                <c:pt idx="140">
                  <c:v>32690</c:v>
                </c:pt>
                <c:pt idx="141">
                  <c:v>32782</c:v>
                </c:pt>
                <c:pt idx="142">
                  <c:v>32874</c:v>
                </c:pt>
                <c:pt idx="143">
                  <c:v>32964</c:v>
                </c:pt>
                <c:pt idx="144">
                  <c:v>33055</c:v>
                </c:pt>
                <c:pt idx="145">
                  <c:v>33147</c:v>
                </c:pt>
                <c:pt idx="146">
                  <c:v>33239</c:v>
                </c:pt>
                <c:pt idx="147">
                  <c:v>33329</c:v>
                </c:pt>
                <c:pt idx="148">
                  <c:v>33420</c:v>
                </c:pt>
                <c:pt idx="149">
                  <c:v>33512</c:v>
                </c:pt>
                <c:pt idx="150">
                  <c:v>33604</c:v>
                </c:pt>
                <c:pt idx="151">
                  <c:v>33695</c:v>
                </c:pt>
                <c:pt idx="152">
                  <c:v>33786</c:v>
                </c:pt>
                <c:pt idx="153">
                  <c:v>33878</c:v>
                </c:pt>
                <c:pt idx="154">
                  <c:v>33970</c:v>
                </c:pt>
                <c:pt idx="155">
                  <c:v>34060</c:v>
                </c:pt>
                <c:pt idx="156">
                  <c:v>34151</c:v>
                </c:pt>
                <c:pt idx="157">
                  <c:v>34243</c:v>
                </c:pt>
                <c:pt idx="158">
                  <c:v>34335</c:v>
                </c:pt>
                <c:pt idx="159">
                  <c:v>34425</c:v>
                </c:pt>
                <c:pt idx="160">
                  <c:v>34516</c:v>
                </c:pt>
                <c:pt idx="161">
                  <c:v>34608</c:v>
                </c:pt>
                <c:pt idx="162">
                  <c:v>34700</c:v>
                </c:pt>
                <c:pt idx="163">
                  <c:v>34790</c:v>
                </c:pt>
                <c:pt idx="164">
                  <c:v>34881</c:v>
                </c:pt>
                <c:pt idx="165">
                  <c:v>34973</c:v>
                </c:pt>
                <c:pt idx="166">
                  <c:v>35065</c:v>
                </c:pt>
                <c:pt idx="167">
                  <c:v>35156</c:v>
                </c:pt>
                <c:pt idx="168">
                  <c:v>35247</c:v>
                </c:pt>
                <c:pt idx="169">
                  <c:v>35339</c:v>
                </c:pt>
                <c:pt idx="170">
                  <c:v>35431</c:v>
                </c:pt>
                <c:pt idx="171">
                  <c:v>35521</c:v>
                </c:pt>
                <c:pt idx="172">
                  <c:v>35612</c:v>
                </c:pt>
                <c:pt idx="173">
                  <c:v>35704</c:v>
                </c:pt>
                <c:pt idx="174">
                  <c:v>35796</c:v>
                </c:pt>
                <c:pt idx="175">
                  <c:v>35886</c:v>
                </c:pt>
                <c:pt idx="176">
                  <c:v>35977</c:v>
                </c:pt>
                <c:pt idx="177">
                  <c:v>36069</c:v>
                </c:pt>
                <c:pt idx="178">
                  <c:v>36161</c:v>
                </c:pt>
                <c:pt idx="179">
                  <c:v>36251</c:v>
                </c:pt>
                <c:pt idx="180">
                  <c:v>36342</c:v>
                </c:pt>
                <c:pt idx="181">
                  <c:v>36434</c:v>
                </c:pt>
                <c:pt idx="182">
                  <c:v>36526</c:v>
                </c:pt>
                <c:pt idx="183">
                  <c:v>36617</c:v>
                </c:pt>
                <c:pt idx="184">
                  <c:v>36708</c:v>
                </c:pt>
                <c:pt idx="185">
                  <c:v>36800</c:v>
                </c:pt>
                <c:pt idx="186">
                  <c:v>36892</c:v>
                </c:pt>
                <c:pt idx="187">
                  <c:v>36982</c:v>
                </c:pt>
                <c:pt idx="188">
                  <c:v>37073</c:v>
                </c:pt>
                <c:pt idx="189">
                  <c:v>37165</c:v>
                </c:pt>
                <c:pt idx="190">
                  <c:v>37257</c:v>
                </c:pt>
                <c:pt idx="191">
                  <c:v>37347</c:v>
                </c:pt>
                <c:pt idx="192">
                  <c:v>37438</c:v>
                </c:pt>
                <c:pt idx="193">
                  <c:v>37530</c:v>
                </c:pt>
                <c:pt idx="194">
                  <c:v>37622</c:v>
                </c:pt>
                <c:pt idx="195">
                  <c:v>37712</c:v>
                </c:pt>
                <c:pt idx="196">
                  <c:v>37803</c:v>
                </c:pt>
                <c:pt idx="197">
                  <c:v>37895</c:v>
                </c:pt>
                <c:pt idx="198">
                  <c:v>37987</c:v>
                </c:pt>
                <c:pt idx="199">
                  <c:v>38078</c:v>
                </c:pt>
                <c:pt idx="200">
                  <c:v>38169</c:v>
                </c:pt>
                <c:pt idx="201">
                  <c:v>38261</c:v>
                </c:pt>
                <c:pt idx="202">
                  <c:v>38353</c:v>
                </c:pt>
                <c:pt idx="203">
                  <c:v>38443</c:v>
                </c:pt>
                <c:pt idx="204">
                  <c:v>38534</c:v>
                </c:pt>
                <c:pt idx="205">
                  <c:v>38626</c:v>
                </c:pt>
                <c:pt idx="206">
                  <c:v>38718</c:v>
                </c:pt>
                <c:pt idx="207">
                  <c:v>38808</c:v>
                </c:pt>
                <c:pt idx="208">
                  <c:v>38899</c:v>
                </c:pt>
                <c:pt idx="209">
                  <c:v>38991</c:v>
                </c:pt>
                <c:pt idx="210">
                  <c:v>39083</c:v>
                </c:pt>
                <c:pt idx="211">
                  <c:v>39173</c:v>
                </c:pt>
                <c:pt idx="212">
                  <c:v>39264</c:v>
                </c:pt>
                <c:pt idx="213">
                  <c:v>39356</c:v>
                </c:pt>
                <c:pt idx="214">
                  <c:v>39448</c:v>
                </c:pt>
                <c:pt idx="215">
                  <c:v>39539</c:v>
                </c:pt>
                <c:pt idx="216">
                  <c:v>39630</c:v>
                </c:pt>
                <c:pt idx="217">
                  <c:v>39722</c:v>
                </c:pt>
                <c:pt idx="218">
                  <c:v>39814</c:v>
                </c:pt>
                <c:pt idx="219">
                  <c:v>39904</c:v>
                </c:pt>
                <c:pt idx="220">
                  <c:v>39995</c:v>
                </c:pt>
                <c:pt idx="221">
                  <c:v>40087</c:v>
                </c:pt>
                <c:pt idx="222">
                  <c:v>40179</c:v>
                </c:pt>
                <c:pt idx="223">
                  <c:v>40269</c:v>
                </c:pt>
                <c:pt idx="224">
                  <c:v>40360</c:v>
                </c:pt>
                <c:pt idx="225">
                  <c:v>40452</c:v>
                </c:pt>
                <c:pt idx="226">
                  <c:v>40544</c:v>
                </c:pt>
                <c:pt idx="227">
                  <c:v>40634</c:v>
                </c:pt>
                <c:pt idx="228">
                  <c:v>40725</c:v>
                </c:pt>
                <c:pt idx="229">
                  <c:v>40817</c:v>
                </c:pt>
                <c:pt idx="230">
                  <c:v>40909</c:v>
                </c:pt>
                <c:pt idx="231">
                  <c:v>41000</c:v>
                </c:pt>
                <c:pt idx="232">
                  <c:v>41091</c:v>
                </c:pt>
                <c:pt idx="233">
                  <c:v>41183</c:v>
                </c:pt>
                <c:pt idx="234">
                  <c:v>41275</c:v>
                </c:pt>
                <c:pt idx="235">
                  <c:v>41365</c:v>
                </c:pt>
                <c:pt idx="236">
                  <c:v>41456</c:v>
                </c:pt>
                <c:pt idx="237">
                  <c:v>41548</c:v>
                </c:pt>
                <c:pt idx="238">
                  <c:v>41640</c:v>
                </c:pt>
                <c:pt idx="239">
                  <c:v>41730</c:v>
                </c:pt>
                <c:pt idx="240">
                  <c:v>41821</c:v>
                </c:pt>
                <c:pt idx="241">
                  <c:v>41913</c:v>
                </c:pt>
                <c:pt idx="242">
                  <c:v>42005</c:v>
                </c:pt>
                <c:pt idx="243">
                  <c:v>42095</c:v>
                </c:pt>
                <c:pt idx="244">
                  <c:v>42186</c:v>
                </c:pt>
                <c:pt idx="245">
                  <c:v>42278</c:v>
                </c:pt>
                <c:pt idx="246">
                  <c:v>42370</c:v>
                </c:pt>
                <c:pt idx="247">
                  <c:v>42461</c:v>
                </c:pt>
                <c:pt idx="248">
                  <c:v>42552</c:v>
                </c:pt>
                <c:pt idx="249">
                  <c:v>42644</c:v>
                </c:pt>
                <c:pt idx="250">
                  <c:v>42736</c:v>
                </c:pt>
                <c:pt idx="251">
                  <c:v>42826</c:v>
                </c:pt>
                <c:pt idx="252">
                  <c:v>42917</c:v>
                </c:pt>
                <c:pt idx="253">
                  <c:v>43009</c:v>
                </c:pt>
                <c:pt idx="254">
                  <c:v>43101</c:v>
                </c:pt>
                <c:pt idx="255">
                  <c:v>43191</c:v>
                </c:pt>
                <c:pt idx="256">
                  <c:v>43282</c:v>
                </c:pt>
                <c:pt idx="257">
                  <c:v>43374</c:v>
                </c:pt>
                <c:pt idx="258">
                  <c:v>43466</c:v>
                </c:pt>
                <c:pt idx="259">
                  <c:v>43556</c:v>
                </c:pt>
                <c:pt idx="260">
                  <c:v>43647</c:v>
                </c:pt>
                <c:pt idx="261">
                  <c:v>43739</c:v>
                </c:pt>
                <c:pt idx="262">
                  <c:v>43831</c:v>
                </c:pt>
                <c:pt idx="263">
                  <c:v>43922</c:v>
                </c:pt>
                <c:pt idx="264">
                  <c:v>44013</c:v>
                </c:pt>
                <c:pt idx="265">
                  <c:v>44105</c:v>
                </c:pt>
                <c:pt idx="266">
                  <c:v>44197</c:v>
                </c:pt>
                <c:pt idx="267">
                  <c:v>44287</c:v>
                </c:pt>
                <c:pt idx="268">
                  <c:v>44378</c:v>
                </c:pt>
                <c:pt idx="269">
                  <c:v>44470</c:v>
                </c:pt>
                <c:pt idx="270">
                  <c:v>44562</c:v>
                </c:pt>
                <c:pt idx="271">
                  <c:v>44652</c:v>
                </c:pt>
                <c:pt idx="272">
                  <c:v>44743</c:v>
                </c:pt>
                <c:pt idx="273">
                  <c:v>44835</c:v>
                </c:pt>
              </c:numCache>
            </c:numRef>
          </c:cat>
          <c:val>
            <c:numRef>
              <c:f>Sheet1!$G$2:$G$275</c:f>
              <c:numCache>
                <c:formatCode>0.00</c:formatCode>
                <c:ptCount val="274"/>
                <c:pt idx="0">
                  <c:v>1.07</c:v>
                </c:pt>
                <c:pt idx="1">
                  <c:v>1.28</c:v>
                </c:pt>
                <c:pt idx="2">
                  <c:v>1.35</c:v>
                </c:pt>
                <c:pt idx="3">
                  <c:v>1.64</c:v>
                </c:pt>
                <c:pt idx="4">
                  <c:v>2.1800000000000002</c:v>
                </c:pt>
                <c:pt idx="5">
                  <c:v>2.48</c:v>
                </c:pt>
                <c:pt idx="6">
                  <c:v>2.5</c:v>
                </c:pt>
                <c:pt idx="7">
                  <c:v>2.71</c:v>
                </c:pt>
                <c:pt idx="8">
                  <c:v>2.95</c:v>
                </c:pt>
                <c:pt idx="9">
                  <c:v>2.94</c:v>
                </c:pt>
                <c:pt idx="10">
                  <c:v>2.96</c:v>
                </c:pt>
                <c:pt idx="11">
                  <c:v>3</c:v>
                </c:pt>
                <c:pt idx="12">
                  <c:v>3.47</c:v>
                </c:pt>
                <c:pt idx="13">
                  <c:v>2.98</c:v>
                </c:pt>
                <c:pt idx="14">
                  <c:v>1.2</c:v>
                </c:pt>
                <c:pt idx="15">
                  <c:v>0.93</c:v>
                </c:pt>
                <c:pt idx="16">
                  <c:v>1.76</c:v>
                </c:pt>
                <c:pt idx="17">
                  <c:v>2.42</c:v>
                </c:pt>
                <c:pt idx="18">
                  <c:v>2.8</c:v>
                </c:pt>
                <c:pt idx="19">
                  <c:v>3.39</c:v>
                </c:pt>
                <c:pt idx="20">
                  <c:v>3.76</c:v>
                </c:pt>
                <c:pt idx="21">
                  <c:v>3.99</c:v>
                </c:pt>
                <c:pt idx="22">
                  <c:v>3.84</c:v>
                </c:pt>
                <c:pt idx="23">
                  <c:v>3.32</c:v>
                </c:pt>
                <c:pt idx="24">
                  <c:v>2.6</c:v>
                </c:pt>
                <c:pt idx="25">
                  <c:v>1.98</c:v>
                </c:pt>
                <c:pt idx="26">
                  <c:v>2.02</c:v>
                </c:pt>
                <c:pt idx="27">
                  <c:v>1.73</c:v>
                </c:pt>
                <c:pt idx="28">
                  <c:v>1.88</c:v>
                </c:pt>
                <c:pt idx="29">
                  <c:v>2.33</c:v>
                </c:pt>
                <c:pt idx="30">
                  <c:v>2.85</c:v>
                </c:pt>
                <c:pt idx="31">
                  <c:v>2.68</c:v>
                </c:pt>
                <c:pt idx="32">
                  <c:v>2.9</c:v>
                </c:pt>
                <c:pt idx="33">
                  <c:v>2.93</c:v>
                </c:pt>
                <c:pt idx="34">
                  <c:v>2.98</c:v>
                </c:pt>
                <c:pt idx="35">
                  <c:v>2.99</c:v>
                </c:pt>
                <c:pt idx="36">
                  <c:v>3.48</c:v>
                </c:pt>
                <c:pt idx="37">
                  <c:v>3.38</c:v>
                </c:pt>
                <c:pt idx="38">
                  <c:v>3.43</c:v>
                </c:pt>
                <c:pt idx="39">
                  <c:v>3.5</c:v>
                </c:pt>
                <c:pt idx="40">
                  <c:v>3.45</c:v>
                </c:pt>
                <c:pt idx="41">
                  <c:v>3.85</c:v>
                </c:pt>
                <c:pt idx="42">
                  <c:v>4.05</c:v>
                </c:pt>
                <c:pt idx="43">
                  <c:v>4.05</c:v>
                </c:pt>
                <c:pt idx="44">
                  <c:v>4.0199999999999996</c:v>
                </c:pt>
                <c:pt idx="45">
                  <c:v>4.32</c:v>
                </c:pt>
                <c:pt idx="46">
                  <c:v>4.66</c:v>
                </c:pt>
                <c:pt idx="47">
                  <c:v>5.17</c:v>
                </c:pt>
                <c:pt idx="48">
                  <c:v>5.4</c:v>
                </c:pt>
                <c:pt idx="49">
                  <c:v>5.4</c:v>
                </c:pt>
                <c:pt idx="50">
                  <c:v>4.53</c:v>
                </c:pt>
                <c:pt idx="51">
                  <c:v>3.98</c:v>
                </c:pt>
                <c:pt idx="52">
                  <c:v>3.99</c:v>
                </c:pt>
                <c:pt idx="53">
                  <c:v>4.51</c:v>
                </c:pt>
                <c:pt idx="54">
                  <c:v>5.05</c:v>
                </c:pt>
                <c:pt idx="55">
                  <c:v>6.07</c:v>
                </c:pt>
                <c:pt idx="56">
                  <c:v>5.78</c:v>
                </c:pt>
                <c:pt idx="57">
                  <c:v>6.02</c:v>
                </c:pt>
                <c:pt idx="58">
                  <c:v>6.79</c:v>
                </c:pt>
                <c:pt idx="59">
                  <c:v>8.9</c:v>
                </c:pt>
                <c:pt idx="60">
                  <c:v>9.15</c:v>
                </c:pt>
                <c:pt idx="61">
                  <c:v>8.9700000000000006</c:v>
                </c:pt>
                <c:pt idx="62">
                  <c:v>7.76</c:v>
                </c:pt>
                <c:pt idx="63">
                  <c:v>7.61</c:v>
                </c:pt>
                <c:pt idx="64">
                  <c:v>6.29</c:v>
                </c:pt>
                <c:pt idx="65">
                  <c:v>4.9000000000000004</c:v>
                </c:pt>
                <c:pt idx="66">
                  <c:v>3.71</c:v>
                </c:pt>
                <c:pt idx="67">
                  <c:v>4.91</c:v>
                </c:pt>
                <c:pt idx="68">
                  <c:v>5.55</c:v>
                </c:pt>
                <c:pt idx="69">
                  <c:v>4.1399999999999997</c:v>
                </c:pt>
                <c:pt idx="70">
                  <c:v>3.83</c:v>
                </c:pt>
                <c:pt idx="71">
                  <c:v>4.46</c:v>
                </c:pt>
                <c:pt idx="72">
                  <c:v>4.87</c:v>
                </c:pt>
                <c:pt idx="73">
                  <c:v>5.33</c:v>
                </c:pt>
                <c:pt idx="74">
                  <c:v>7.09</c:v>
                </c:pt>
                <c:pt idx="75">
                  <c:v>8.49</c:v>
                </c:pt>
                <c:pt idx="76">
                  <c:v>10.78</c:v>
                </c:pt>
                <c:pt idx="77">
                  <c:v>9.9499999999999993</c:v>
                </c:pt>
                <c:pt idx="78">
                  <c:v>9.35</c:v>
                </c:pt>
                <c:pt idx="79">
                  <c:v>11.93</c:v>
                </c:pt>
                <c:pt idx="80">
                  <c:v>11.34</c:v>
                </c:pt>
                <c:pt idx="81">
                  <c:v>8.5299999999999994</c:v>
                </c:pt>
                <c:pt idx="82">
                  <c:v>5.54</c:v>
                </c:pt>
                <c:pt idx="83">
                  <c:v>5.55</c:v>
                </c:pt>
                <c:pt idx="84">
                  <c:v>6.24</c:v>
                </c:pt>
                <c:pt idx="85">
                  <c:v>5.2</c:v>
                </c:pt>
                <c:pt idx="86">
                  <c:v>4.84</c:v>
                </c:pt>
                <c:pt idx="87">
                  <c:v>5.48</c:v>
                </c:pt>
                <c:pt idx="88">
                  <c:v>5.25</c:v>
                </c:pt>
                <c:pt idx="89">
                  <c:v>4.6500000000000004</c:v>
                </c:pt>
                <c:pt idx="90">
                  <c:v>4.6900000000000004</c:v>
                </c:pt>
                <c:pt idx="91">
                  <c:v>5.39</c:v>
                </c:pt>
                <c:pt idx="92">
                  <c:v>6.14</c:v>
                </c:pt>
                <c:pt idx="93">
                  <c:v>6.56</c:v>
                </c:pt>
                <c:pt idx="94">
                  <c:v>6.79</c:v>
                </c:pt>
                <c:pt idx="95">
                  <c:v>7.6</c:v>
                </c:pt>
                <c:pt idx="96">
                  <c:v>8.4499999999999993</c:v>
                </c:pt>
                <c:pt idx="97">
                  <c:v>10.029999999999999</c:v>
                </c:pt>
                <c:pt idx="98">
                  <c:v>10.09</c:v>
                </c:pt>
                <c:pt idx="99">
                  <c:v>10.29</c:v>
                </c:pt>
                <c:pt idx="100">
                  <c:v>11.43</c:v>
                </c:pt>
                <c:pt idx="101">
                  <c:v>13.78</c:v>
                </c:pt>
                <c:pt idx="102">
                  <c:v>17.190000000000001</c:v>
                </c:pt>
                <c:pt idx="103">
                  <c:v>9.4700000000000006</c:v>
                </c:pt>
                <c:pt idx="104">
                  <c:v>10.87</c:v>
                </c:pt>
                <c:pt idx="105">
                  <c:v>18.899999999999999</c:v>
                </c:pt>
                <c:pt idx="106">
                  <c:v>14.7</c:v>
                </c:pt>
                <c:pt idx="107">
                  <c:v>19.100000000000001</c:v>
                </c:pt>
                <c:pt idx="108">
                  <c:v>15.87</c:v>
                </c:pt>
                <c:pt idx="109">
                  <c:v>12.37</c:v>
                </c:pt>
                <c:pt idx="110">
                  <c:v>14.68</c:v>
                </c:pt>
                <c:pt idx="111">
                  <c:v>14.15</c:v>
                </c:pt>
                <c:pt idx="112">
                  <c:v>10.31</c:v>
                </c:pt>
                <c:pt idx="113">
                  <c:v>8.9499999999999993</c:v>
                </c:pt>
                <c:pt idx="114">
                  <c:v>8.77</c:v>
                </c:pt>
                <c:pt idx="115">
                  <c:v>8.98</c:v>
                </c:pt>
                <c:pt idx="116">
                  <c:v>9.4499999999999993</c:v>
                </c:pt>
                <c:pt idx="117">
                  <c:v>9.4700000000000006</c:v>
                </c:pt>
                <c:pt idx="118">
                  <c:v>9.91</c:v>
                </c:pt>
                <c:pt idx="119">
                  <c:v>11.06</c:v>
                </c:pt>
                <c:pt idx="120">
                  <c:v>11.3</c:v>
                </c:pt>
                <c:pt idx="121">
                  <c:v>8.3800000000000008</c:v>
                </c:pt>
                <c:pt idx="122">
                  <c:v>8.58</c:v>
                </c:pt>
                <c:pt idx="123">
                  <c:v>7.53</c:v>
                </c:pt>
                <c:pt idx="124">
                  <c:v>7.92</c:v>
                </c:pt>
                <c:pt idx="125">
                  <c:v>8.27</c:v>
                </c:pt>
                <c:pt idx="126">
                  <c:v>7.48</c:v>
                </c:pt>
                <c:pt idx="127">
                  <c:v>6.92</c:v>
                </c:pt>
                <c:pt idx="128">
                  <c:v>5.89</c:v>
                </c:pt>
                <c:pt idx="129">
                  <c:v>6.91</c:v>
                </c:pt>
                <c:pt idx="130">
                  <c:v>6.13</c:v>
                </c:pt>
                <c:pt idx="131">
                  <c:v>6.73</c:v>
                </c:pt>
                <c:pt idx="132">
                  <c:v>7.22</c:v>
                </c:pt>
                <c:pt idx="133">
                  <c:v>6.77</c:v>
                </c:pt>
                <c:pt idx="134">
                  <c:v>6.58</c:v>
                </c:pt>
                <c:pt idx="135">
                  <c:v>7.51</c:v>
                </c:pt>
                <c:pt idx="136">
                  <c:v>8.19</c:v>
                </c:pt>
                <c:pt idx="137">
                  <c:v>8.76</c:v>
                </c:pt>
                <c:pt idx="138">
                  <c:v>9.85</c:v>
                </c:pt>
                <c:pt idx="139">
                  <c:v>9.5299999999999994</c:v>
                </c:pt>
                <c:pt idx="140">
                  <c:v>9.02</c:v>
                </c:pt>
                <c:pt idx="141">
                  <c:v>8.4499999999999993</c:v>
                </c:pt>
                <c:pt idx="142">
                  <c:v>8.2799999999999994</c:v>
                </c:pt>
                <c:pt idx="143">
                  <c:v>8.2899999999999991</c:v>
                </c:pt>
                <c:pt idx="144">
                  <c:v>8.1999999999999993</c:v>
                </c:pt>
                <c:pt idx="145">
                  <c:v>7.31</c:v>
                </c:pt>
                <c:pt idx="146">
                  <c:v>6.12</c:v>
                </c:pt>
                <c:pt idx="147">
                  <c:v>5.9</c:v>
                </c:pt>
                <c:pt idx="148">
                  <c:v>5.45</c:v>
                </c:pt>
                <c:pt idx="149">
                  <c:v>4.43</c:v>
                </c:pt>
                <c:pt idx="150">
                  <c:v>3.98</c:v>
                </c:pt>
                <c:pt idx="151">
                  <c:v>3.76</c:v>
                </c:pt>
                <c:pt idx="152">
                  <c:v>3.22</c:v>
                </c:pt>
                <c:pt idx="153">
                  <c:v>2.92</c:v>
                </c:pt>
                <c:pt idx="154">
                  <c:v>3.07</c:v>
                </c:pt>
                <c:pt idx="155">
                  <c:v>3.04</c:v>
                </c:pt>
                <c:pt idx="156">
                  <c:v>3.09</c:v>
                </c:pt>
                <c:pt idx="157">
                  <c:v>2.96</c:v>
                </c:pt>
                <c:pt idx="158">
                  <c:v>3.34</c:v>
                </c:pt>
                <c:pt idx="159">
                  <c:v>4.25</c:v>
                </c:pt>
                <c:pt idx="160">
                  <c:v>4.7300000000000004</c:v>
                </c:pt>
                <c:pt idx="161">
                  <c:v>5.45</c:v>
                </c:pt>
                <c:pt idx="162">
                  <c:v>5.98</c:v>
                </c:pt>
                <c:pt idx="163">
                  <c:v>6</c:v>
                </c:pt>
                <c:pt idx="164">
                  <c:v>5.8</c:v>
                </c:pt>
                <c:pt idx="165">
                  <c:v>5.6</c:v>
                </c:pt>
                <c:pt idx="166">
                  <c:v>5.31</c:v>
                </c:pt>
                <c:pt idx="167">
                  <c:v>5.27</c:v>
                </c:pt>
                <c:pt idx="168">
                  <c:v>5.3</c:v>
                </c:pt>
                <c:pt idx="169">
                  <c:v>5.29</c:v>
                </c:pt>
                <c:pt idx="170">
                  <c:v>5.39</c:v>
                </c:pt>
                <c:pt idx="171">
                  <c:v>5.56</c:v>
                </c:pt>
                <c:pt idx="172">
                  <c:v>5.54</c:v>
                </c:pt>
                <c:pt idx="173">
                  <c:v>5.5</c:v>
                </c:pt>
                <c:pt idx="174">
                  <c:v>5.49</c:v>
                </c:pt>
                <c:pt idx="175">
                  <c:v>5.56</c:v>
                </c:pt>
                <c:pt idx="176">
                  <c:v>5.51</c:v>
                </c:pt>
                <c:pt idx="177">
                  <c:v>4.68</c:v>
                </c:pt>
                <c:pt idx="178">
                  <c:v>4.8099999999999996</c:v>
                </c:pt>
                <c:pt idx="179">
                  <c:v>4.76</c:v>
                </c:pt>
                <c:pt idx="180">
                  <c:v>5.22</c:v>
                </c:pt>
                <c:pt idx="181">
                  <c:v>5.3</c:v>
                </c:pt>
                <c:pt idx="182">
                  <c:v>5.85</c:v>
                </c:pt>
                <c:pt idx="183">
                  <c:v>6.53</c:v>
                </c:pt>
                <c:pt idx="184">
                  <c:v>6.52</c:v>
                </c:pt>
                <c:pt idx="185">
                  <c:v>6.4</c:v>
                </c:pt>
                <c:pt idx="186">
                  <c:v>5.31</c:v>
                </c:pt>
                <c:pt idx="187">
                  <c:v>3.97</c:v>
                </c:pt>
                <c:pt idx="188">
                  <c:v>3.07</c:v>
                </c:pt>
                <c:pt idx="189">
                  <c:v>1.82</c:v>
                </c:pt>
                <c:pt idx="190">
                  <c:v>1.73</c:v>
                </c:pt>
                <c:pt idx="191">
                  <c:v>1.75</c:v>
                </c:pt>
                <c:pt idx="192">
                  <c:v>1.75</c:v>
                </c:pt>
                <c:pt idx="193">
                  <c:v>1.24</c:v>
                </c:pt>
                <c:pt idx="194">
                  <c:v>1.25</c:v>
                </c:pt>
                <c:pt idx="195">
                  <c:v>1.22</c:v>
                </c:pt>
                <c:pt idx="196">
                  <c:v>1.01</c:v>
                </c:pt>
                <c:pt idx="197">
                  <c:v>0.98</c:v>
                </c:pt>
                <c:pt idx="198">
                  <c:v>1</c:v>
                </c:pt>
                <c:pt idx="199">
                  <c:v>1.03</c:v>
                </c:pt>
                <c:pt idx="200">
                  <c:v>1.61</c:v>
                </c:pt>
                <c:pt idx="201">
                  <c:v>2.16</c:v>
                </c:pt>
                <c:pt idx="202">
                  <c:v>2.63</c:v>
                </c:pt>
                <c:pt idx="203">
                  <c:v>3.04</c:v>
                </c:pt>
                <c:pt idx="204">
                  <c:v>3.62</c:v>
                </c:pt>
                <c:pt idx="205">
                  <c:v>4.16</c:v>
                </c:pt>
                <c:pt idx="206">
                  <c:v>4.59</c:v>
                </c:pt>
                <c:pt idx="207">
                  <c:v>4.99</c:v>
                </c:pt>
                <c:pt idx="208">
                  <c:v>5.25</c:v>
                </c:pt>
                <c:pt idx="209">
                  <c:v>5.24</c:v>
                </c:pt>
                <c:pt idx="210">
                  <c:v>5.26</c:v>
                </c:pt>
                <c:pt idx="211">
                  <c:v>5.25</c:v>
                </c:pt>
                <c:pt idx="212">
                  <c:v>4.9400000000000004</c:v>
                </c:pt>
                <c:pt idx="213">
                  <c:v>4.24</c:v>
                </c:pt>
                <c:pt idx="214">
                  <c:v>2.61</c:v>
                </c:pt>
                <c:pt idx="215">
                  <c:v>2</c:v>
                </c:pt>
                <c:pt idx="216">
                  <c:v>1.81</c:v>
                </c:pt>
                <c:pt idx="217">
                  <c:v>0.16</c:v>
                </c:pt>
                <c:pt idx="218">
                  <c:v>0.18</c:v>
                </c:pt>
                <c:pt idx="219">
                  <c:v>0.21</c:v>
                </c:pt>
                <c:pt idx="220">
                  <c:v>0.15</c:v>
                </c:pt>
                <c:pt idx="221">
                  <c:v>0.12</c:v>
                </c:pt>
                <c:pt idx="222">
                  <c:v>0.16</c:v>
                </c:pt>
                <c:pt idx="223">
                  <c:v>0.18</c:v>
                </c:pt>
                <c:pt idx="224">
                  <c:v>0.19</c:v>
                </c:pt>
                <c:pt idx="225">
                  <c:v>0.18</c:v>
                </c:pt>
                <c:pt idx="226">
                  <c:v>0.14000000000000001</c:v>
                </c:pt>
                <c:pt idx="227">
                  <c:v>0.09</c:v>
                </c:pt>
                <c:pt idx="228">
                  <c:v>0.08</c:v>
                </c:pt>
                <c:pt idx="229">
                  <c:v>7.0000000000000007E-2</c:v>
                </c:pt>
                <c:pt idx="230">
                  <c:v>0.13</c:v>
                </c:pt>
                <c:pt idx="231">
                  <c:v>0.16</c:v>
                </c:pt>
                <c:pt idx="232">
                  <c:v>0.14000000000000001</c:v>
                </c:pt>
                <c:pt idx="233">
                  <c:v>0.16</c:v>
                </c:pt>
                <c:pt idx="234">
                  <c:v>0.14000000000000001</c:v>
                </c:pt>
                <c:pt idx="235">
                  <c:v>0.09</c:v>
                </c:pt>
                <c:pt idx="236">
                  <c:v>0.08</c:v>
                </c:pt>
                <c:pt idx="237">
                  <c:v>0.09</c:v>
                </c:pt>
                <c:pt idx="238">
                  <c:v>0.08</c:v>
                </c:pt>
                <c:pt idx="239">
                  <c:v>0.1</c:v>
                </c:pt>
                <c:pt idx="240">
                  <c:v>0.09</c:v>
                </c:pt>
                <c:pt idx="241">
                  <c:v>0.12</c:v>
                </c:pt>
                <c:pt idx="242">
                  <c:v>0.11</c:v>
                </c:pt>
                <c:pt idx="243">
                  <c:v>0.13</c:v>
                </c:pt>
                <c:pt idx="244">
                  <c:v>0.14000000000000001</c:v>
                </c:pt>
                <c:pt idx="245">
                  <c:v>0.24</c:v>
                </c:pt>
                <c:pt idx="246">
                  <c:v>0.36</c:v>
                </c:pt>
                <c:pt idx="247">
                  <c:v>0.38</c:v>
                </c:pt>
                <c:pt idx="248">
                  <c:v>0.4</c:v>
                </c:pt>
                <c:pt idx="249">
                  <c:v>0.54</c:v>
                </c:pt>
                <c:pt idx="250">
                  <c:v>0.79</c:v>
                </c:pt>
                <c:pt idx="251">
                  <c:v>1.04</c:v>
                </c:pt>
                <c:pt idx="252">
                  <c:v>1.1499999999999999</c:v>
                </c:pt>
                <c:pt idx="253">
                  <c:v>1.3</c:v>
                </c:pt>
                <c:pt idx="254">
                  <c:v>1.51</c:v>
                </c:pt>
                <c:pt idx="255">
                  <c:v>1.82</c:v>
                </c:pt>
                <c:pt idx="256">
                  <c:v>1.95</c:v>
                </c:pt>
                <c:pt idx="257">
                  <c:v>2.27</c:v>
                </c:pt>
                <c:pt idx="258">
                  <c:v>2.41</c:v>
                </c:pt>
                <c:pt idx="259">
                  <c:v>2.38</c:v>
                </c:pt>
                <c:pt idx="260">
                  <c:v>2.04</c:v>
                </c:pt>
                <c:pt idx="261">
                  <c:v>1.55</c:v>
                </c:pt>
                <c:pt idx="262">
                  <c:v>0.65</c:v>
                </c:pt>
                <c:pt idx="263">
                  <c:v>0.08</c:v>
                </c:pt>
                <c:pt idx="264">
                  <c:v>0.09</c:v>
                </c:pt>
                <c:pt idx="265">
                  <c:v>0.09</c:v>
                </c:pt>
                <c:pt idx="266">
                  <c:v>7.0000000000000007E-2</c:v>
                </c:pt>
                <c:pt idx="267">
                  <c:v>0.08</c:v>
                </c:pt>
                <c:pt idx="268">
                  <c:v>0.08</c:v>
                </c:pt>
                <c:pt idx="269">
                  <c:v>0.08</c:v>
                </c:pt>
                <c:pt idx="270">
                  <c:v>0.2</c:v>
                </c:pt>
                <c:pt idx="271">
                  <c:v>1.21</c:v>
                </c:pt>
                <c:pt idx="272">
                  <c:v>2.56</c:v>
                </c:pt>
                <c:pt idx="273">
                  <c:v>4.0999999999999996</c:v>
                </c:pt>
              </c:numCache>
            </c:numRef>
          </c:val>
          <c:smooth val="0"/>
          <c:extLst>
            <c:ext xmlns:c16="http://schemas.microsoft.com/office/drawing/2014/chart" uri="{C3380CC4-5D6E-409C-BE32-E72D297353CC}">
              <c16:uniqueId val="{00000001-C7A5-4343-9503-3A1D7EDFCBA4}"/>
            </c:ext>
          </c:extLst>
        </c:ser>
        <c:dLbls>
          <c:showLegendKey val="0"/>
          <c:showVal val="0"/>
          <c:showCatName val="0"/>
          <c:showSerName val="0"/>
          <c:showPercent val="0"/>
          <c:showBubbleSize val="0"/>
        </c:dLbls>
        <c:smooth val="0"/>
        <c:axId val="1567152783"/>
        <c:axId val="1424209375"/>
      </c:lineChart>
      <c:dateAx>
        <c:axId val="1567152783"/>
        <c:scaling>
          <c:orientation val="minMax"/>
        </c:scaling>
        <c:delete val="0"/>
        <c:axPos val="b"/>
        <c:numFmt formatCode="yy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424209375"/>
        <c:crossesAt val="-10"/>
        <c:auto val="1"/>
        <c:lblOffset val="100"/>
        <c:baseTimeUnit val="months"/>
      </c:dateAx>
      <c:valAx>
        <c:axId val="1424209375"/>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56715278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35754E-0660-40D8-8565-CC2BE8AB094A}" type="datetimeFigureOut">
              <a:rPr lang="zh-CN" altLang="en-US" smtClean="0"/>
              <a:t>2023/4/3</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BBB084-E0E5-4A60-835A-7A2F5C1832AF}" type="slidenum">
              <a:rPr lang="zh-CN" altLang="en-US" smtClean="0"/>
              <a:t>‹#›</a:t>
            </a:fld>
            <a:endParaRPr lang="zh-CN" altLang="en-US"/>
          </a:p>
        </p:txBody>
      </p:sp>
    </p:spTree>
    <p:extLst>
      <p:ext uri="{BB962C8B-B14F-4D97-AF65-F5344CB8AC3E}">
        <p14:creationId xmlns:p14="http://schemas.microsoft.com/office/powerpoint/2010/main" val="1753654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0BBB084-E0E5-4A60-835A-7A2F5C1832AF}" type="slidenum">
              <a:rPr lang="zh-CN" altLang="en-US" smtClean="0"/>
              <a:t>1</a:t>
            </a:fld>
            <a:endParaRPr lang="zh-CN" altLang="en-US"/>
          </a:p>
        </p:txBody>
      </p:sp>
    </p:spTree>
    <p:extLst>
      <p:ext uri="{BB962C8B-B14F-4D97-AF65-F5344CB8AC3E}">
        <p14:creationId xmlns:p14="http://schemas.microsoft.com/office/powerpoint/2010/main" val="29679337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图来自：</a:t>
            </a:r>
            <a:r>
              <a:rPr lang="en-US" altLang="zh-CN" dirty="0"/>
              <a:t>Floor versus corridor systems in monetary policy regimes: Overview of the euro area experience and forward-looking issues</a:t>
            </a:r>
          </a:p>
          <a:p>
            <a:endParaRPr lang="en-US" altLang="zh-CN" dirty="0"/>
          </a:p>
          <a:p>
            <a:r>
              <a:rPr lang="en-US" altLang="zh-CN" dirty="0"/>
              <a:t>MLF: marginal lending facility</a:t>
            </a:r>
          </a:p>
          <a:p>
            <a:r>
              <a:rPr lang="en-US" altLang="zh-CN" dirty="0"/>
              <a:t>MRO: main financing operations</a:t>
            </a:r>
          </a:p>
          <a:p>
            <a:r>
              <a:rPr lang="en-US" altLang="zh-CN" dirty="0"/>
              <a:t>DF: deposit facility</a:t>
            </a:r>
          </a:p>
          <a:p>
            <a:endParaRPr lang="zh-CN" altLang="en-US" dirty="0"/>
          </a:p>
        </p:txBody>
      </p:sp>
      <p:sp>
        <p:nvSpPr>
          <p:cNvPr id="4" name="灯片编号占位符 3"/>
          <p:cNvSpPr>
            <a:spLocks noGrp="1"/>
          </p:cNvSpPr>
          <p:nvPr>
            <p:ph type="sldNum" sz="quarter" idx="5"/>
          </p:nvPr>
        </p:nvSpPr>
        <p:spPr/>
        <p:txBody>
          <a:bodyPr/>
          <a:lstStyle/>
          <a:p>
            <a:fld id="{60BBB084-E0E5-4A60-835A-7A2F5C1832AF}" type="slidenum">
              <a:rPr lang="zh-CN" altLang="en-US" smtClean="0"/>
              <a:t>33</a:t>
            </a:fld>
            <a:endParaRPr lang="zh-CN" altLang="en-US"/>
          </a:p>
        </p:txBody>
      </p:sp>
    </p:spTree>
    <p:extLst>
      <p:ext uri="{BB962C8B-B14F-4D97-AF65-F5344CB8AC3E}">
        <p14:creationId xmlns:p14="http://schemas.microsoft.com/office/powerpoint/2010/main" val="41958043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周小川在</a:t>
            </a:r>
            <a:r>
              <a:rPr lang="en-US" altLang="zh-CN" dirty="0"/>
              <a:t>《</a:t>
            </a:r>
            <a:r>
              <a:rPr lang="zh-CN" altLang="en-US" dirty="0"/>
              <a:t>新世纪以来中国货币政策主要特点</a:t>
            </a:r>
            <a:r>
              <a:rPr lang="en-US" altLang="zh-CN" dirty="0"/>
              <a:t>》</a:t>
            </a:r>
            <a:r>
              <a:rPr lang="zh-CN" altLang="en-US" dirty="0"/>
              <a:t>一文中总结了这四大目标，并强调，其中防通胀，一直是中央银行最主要的任务和使命，在货币政策中分量最大。</a:t>
            </a:r>
            <a:endParaRPr lang="en-US" altLang="zh-CN" dirty="0"/>
          </a:p>
          <a:p>
            <a:endParaRPr lang="en-US" altLang="zh-CN" dirty="0"/>
          </a:p>
          <a:p>
            <a:endParaRPr lang="zh-CN" altLang="en-US" dirty="0"/>
          </a:p>
        </p:txBody>
      </p:sp>
      <p:sp>
        <p:nvSpPr>
          <p:cNvPr id="4" name="灯片编号占位符 3"/>
          <p:cNvSpPr>
            <a:spLocks noGrp="1"/>
          </p:cNvSpPr>
          <p:nvPr>
            <p:ph type="sldNum" sz="quarter" idx="5"/>
          </p:nvPr>
        </p:nvSpPr>
        <p:spPr/>
        <p:txBody>
          <a:bodyPr/>
          <a:lstStyle/>
          <a:p>
            <a:fld id="{60BBB084-E0E5-4A60-835A-7A2F5C1832AF}" type="slidenum">
              <a:rPr lang="zh-CN" altLang="en-US" smtClean="0"/>
              <a:t>36</a:t>
            </a:fld>
            <a:endParaRPr lang="zh-CN" altLang="en-US"/>
          </a:p>
        </p:txBody>
      </p:sp>
    </p:spTree>
    <p:extLst>
      <p:ext uri="{BB962C8B-B14F-4D97-AF65-F5344CB8AC3E}">
        <p14:creationId xmlns:p14="http://schemas.microsoft.com/office/powerpoint/2010/main" val="28311414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0BBB084-E0E5-4A60-835A-7A2F5C1832AF}" type="slidenum">
              <a:rPr lang="zh-CN" altLang="en-US" smtClean="0"/>
              <a:t>37</a:t>
            </a:fld>
            <a:endParaRPr lang="zh-CN" altLang="en-US"/>
          </a:p>
        </p:txBody>
      </p:sp>
    </p:spTree>
    <p:extLst>
      <p:ext uri="{BB962C8B-B14F-4D97-AF65-F5344CB8AC3E}">
        <p14:creationId xmlns:p14="http://schemas.microsoft.com/office/powerpoint/2010/main" val="39643103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b="0" i="0" kern="1200" dirty="0">
                <a:solidFill>
                  <a:schemeClr val="tx1"/>
                </a:solidFill>
                <a:effectLst/>
                <a:latin typeface="+mn-lt"/>
                <a:ea typeface="+mn-ea"/>
                <a:cs typeface="+mn-cs"/>
              </a:rPr>
              <a:t>中央银行贷款指中央银行对金融机构的贷款</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简称再贷款，是中央银行调控基础货币的渠道之一。中央银行通过适时调整再贷款的总量及利率，吞吐基础货币，促进实现货币信贷总量调控目标，合理引导资金流向和信贷投向。</a:t>
            </a:r>
          </a:p>
          <a:p>
            <a:r>
              <a:rPr lang="zh-CN" altLang="en-US" sz="1200" b="0" i="0" kern="1200" dirty="0">
                <a:solidFill>
                  <a:schemeClr val="tx1"/>
                </a:solidFill>
                <a:effectLst/>
                <a:latin typeface="+mn-lt"/>
                <a:ea typeface="+mn-ea"/>
                <a:cs typeface="+mn-cs"/>
              </a:rPr>
              <a:t>自</a:t>
            </a:r>
            <a:r>
              <a:rPr lang="en-US" altLang="zh-CN" sz="1200" b="0" i="0" kern="1200" dirty="0">
                <a:solidFill>
                  <a:schemeClr val="tx1"/>
                </a:solidFill>
                <a:effectLst/>
                <a:latin typeface="+mn-lt"/>
                <a:ea typeface="+mn-ea"/>
                <a:cs typeface="+mn-cs"/>
              </a:rPr>
              <a:t>1984</a:t>
            </a:r>
            <a:r>
              <a:rPr lang="zh-CN" altLang="en-US" sz="1200" b="0" i="0" kern="1200" dirty="0">
                <a:solidFill>
                  <a:schemeClr val="tx1"/>
                </a:solidFill>
                <a:effectLst/>
                <a:latin typeface="+mn-lt"/>
                <a:ea typeface="+mn-ea"/>
                <a:cs typeface="+mn-cs"/>
              </a:rPr>
              <a:t>年人民银行专门行使中央银行职能以来，再贷款一直是我国中央银行的重要货币政策工具。近年来，适应金融宏观调控方式由直接调控转向间接调控，再贷款所占基础货币的比重逐步下降，结构和投向发生重要变化。新增再贷款主要用于促进信贷结构调整，引导扩大县域和“三农”信贷投放。</a:t>
            </a:r>
          </a:p>
          <a:p>
            <a:endParaRPr lang="en-US" altLang="zh-CN" dirty="0"/>
          </a:p>
          <a:p>
            <a:r>
              <a:rPr lang="zh-CN" altLang="en-US" sz="1200" b="0" i="0" kern="1200" dirty="0">
                <a:solidFill>
                  <a:schemeClr val="tx1"/>
                </a:solidFill>
                <a:effectLst/>
                <a:latin typeface="+mn-lt"/>
                <a:ea typeface="+mn-ea"/>
                <a:cs typeface="+mn-cs"/>
              </a:rPr>
              <a:t>再贴现是中央银行对金融机构持有的未到期已贴现商业汇票予以贴现的行为。在我国，中央银行通过适时调整再贴现总量及利率，明确再贴现票据选择，达到吞吐基础货币和实施金融宏观调控的目的，同时发挥调整信贷结构的功能。</a:t>
            </a:r>
            <a:endParaRPr lang="en-US" altLang="zh-CN" sz="1200" b="0" i="0" kern="1200" dirty="0">
              <a:solidFill>
                <a:schemeClr val="tx1"/>
              </a:solidFill>
              <a:effectLst/>
              <a:latin typeface="+mn-lt"/>
              <a:ea typeface="+mn-ea"/>
              <a:cs typeface="+mn-cs"/>
            </a:endParaRPr>
          </a:p>
          <a:p>
            <a:endParaRPr lang="en-US" altLang="zh-CN" dirty="0"/>
          </a:p>
          <a:p>
            <a:endParaRPr lang="zh-CN" altLang="en-US" dirty="0"/>
          </a:p>
        </p:txBody>
      </p:sp>
      <p:sp>
        <p:nvSpPr>
          <p:cNvPr id="4" name="灯片编号占位符 3"/>
          <p:cNvSpPr>
            <a:spLocks noGrp="1"/>
          </p:cNvSpPr>
          <p:nvPr>
            <p:ph type="sldNum" sz="quarter" idx="5"/>
          </p:nvPr>
        </p:nvSpPr>
        <p:spPr/>
        <p:txBody>
          <a:bodyPr/>
          <a:lstStyle/>
          <a:p>
            <a:fld id="{60BBB084-E0E5-4A60-835A-7A2F5C1832AF}" type="slidenum">
              <a:rPr lang="zh-CN" altLang="en-US" smtClean="0"/>
              <a:t>38</a:t>
            </a:fld>
            <a:endParaRPr lang="zh-CN" altLang="en-US"/>
          </a:p>
        </p:txBody>
      </p:sp>
    </p:spTree>
    <p:extLst>
      <p:ext uri="{BB962C8B-B14F-4D97-AF65-F5344CB8AC3E}">
        <p14:creationId xmlns:p14="http://schemas.microsoft.com/office/powerpoint/2010/main" val="17813020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利率走廊上限为常备借贷便利（</a:t>
            </a:r>
            <a:r>
              <a:rPr lang="en-US" altLang="zh-CN" dirty="0"/>
              <a:t>SLF</a:t>
            </a:r>
            <a:r>
              <a:rPr lang="zh-CN" altLang="en-US" dirty="0"/>
              <a:t>）利率，下限为超额准备金利率，而逆回购（即美国市场的回购）利率只是传达央行利率信号。</a:t>
            </a:r>
            <a:endParaRPr lang="en-US" altLang="zh-CN" dirty="0"/>
          </a:p>
          <a:p>
            <a:endParaRPr lang="en-US" altLang="zh-CN" dirty="0"/>
          </a:p>
          <a:p>
            <a:r>
              <a:rPr lang="zh-CN" altLang="en-US" dirty="0"/>
              <a:t>一个有趣的问题：为什么中国的货币市场利率波动率那么大？</a:t>
            </a:r>
          </a:p>
        </p:txBody>
      </p:sp>
      <p:sp>
        <p:nvSpPr>
          <p:cNvPr id="4" name="灯片编号占位符 3"/>
          <p:cNvSpPr>
            <a:spLocks noGrp="1"/>
          </p:cNvSpPr>
          <p:nvPr>
            <p:ph type="sldNum" sz="quarter" idx="5"/>
          </p:nvPr>
        </p:nvSpPr>
        <p:spPr/>
        <p:txBody>
          <a:bodyPr/>
          <a:lstStyle/>
          <a:p>
            <a:fld id="{60BBB084-E0E5-4A60-835A-7A2F5C1832AF}" type="slidenum">
              <a:rPr lang="zh-CN" altLang="en-US" smtClean="0"/>
              <a:t>39</a:t>
            </a:fld>
            <a:endParaRPr lang="zh-CN" altLang="en-US"/>
          </a:p>
        </p:txBody>
      </p:sp>
    </p:spTree>
    <p:extLst>
      <p:ext uri="{BB962C8B-B14F-4D97-AF65-F5344CB8AC3E}">
        <p14:creationId xmlns:p14="http://schemas.microsoft.com/office/powerpoint/2010/main" val="26618632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dirty="0"/>
              <a:t>动态不一致也称“时间不一致”，</a:t>
            </a:r>
            <a:r>
              <a:rPr lang="en-US" altLang="zh-CN" sz="1200" dirty="0"/>
              <a:t>time inconsistency.</a:t>
            </a:r>
            <a:endParaRPr lang="zh-CN" altLang="en-US" dirty="0"/>
          </a:p>
        </p:txBody>
      </p:sp>
      <p:sp>
        <p:nvSpPr>
          <p:cNvPr id="4" name="灯片编号占位符 3"/>
          <p:cNvSpPr>
            <a:spLocks noGrp="1"/>
          </p:cNvSpPr>
          <p:nvPr>
            <p:ph type="sldNum" sz="quarter" idx="5"/>
          </p:nvPr>
        </p:nvSpPr>
        <p:spPr/>
        <p:txBody>
          <a:bodyPr/>
          <a:lstStyle/>
          <a:p>
            <a:fld id="{60BBB084-E0E5-4A60-835A-7A2F5C1832AF}" type="slidenum">
              <a:rPr lang="zh-CN" altLang="en-US" smtClean="0"/>
              <a:t>45</a:t>
            </a:fld>
            <a:endParaRPr lang="zh-CN" altLang="en-US"/>
          </a:p>
        </p:txBody>
      </p:sp>
    </p:spTree>
    <p:extLst>
      <p:ext uri="{BB962C8B-B14F-4D97-AF65-F5344CB8AC3E}">
        <p14:creationId xmlns:p14="http://schemas.microsoft.com/office/powerpoint/2010/main" val="10512033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宏观审慎政策的目标是给金融系统以“安全边际”。</a:t>
            </a:r>
          </a:p>
        </p:txBody>
      </p:sp>
      <p:sp>
        <p:nvSpPr>
          <p:cNvPr id="4" name="灯片编号占位符 3"/>
          <p:cNvSpPr>
            <a:spLocks noGrp="1"/>
          </p:cNvSpPr>
          <p:nvPr>
            <p:ph type="sldNum" sz="quarter" idx="5"/>
          </p:nvPr>
        </p:nvSpPr>
        <p:spPr/>
        <p:txBody>
          <a:bodyPr/>
          <a:lstStyle/>
          <a:p>
            <a:fld id="{60BBB084-E0E5-4A60-835A-7A2F5C1832AF}" type="slidenum">
              <a:rPr lang="zh-CN" altLang="en-US" smtClean="0"/>
              <a:t>46</a:t>
            </a:fld>
            <a:endParaRPr lang="zh-CN" altLang="en-US"/>
          </a:p>
        </p:txBody>
      </p:sp>
    </p:spTree>
    <p:extLst>
      <p:ext uri="{BB962C8B-B14F-4D97-AF65-F5344CB8AC3E}">
        <p14:creationId xmlns:p14="http://schemas.microsoft.com/office/powerpoint/2010/main" val="36433466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对银行：资本充足率，</a:t>
            </a:r>
            <a:r>
              <a:rPr lang="en-US" altLang="zh-CN" dirty="0"/>
              <a:t>Capital Adequacy Ratio (CAR) </a:t>
            </a:r>
            <a:endParaRPr lang="zh-CN" altLang="en-US" dirty="0"/>
          </a:p>
        </p:txBody>
      </p:sp>
      <p:sp>
        <p:nvSpPr>
          <p:cNvPr id="4" name="灯片编号占位符 3"/>
          <p:cNvSpPr>
            <a:spLocks noGrp="1"/>
          </p:cNvSpPr>
          <p:nvPr>
            <p:ph type="sldNum" sz="quarter" idx="5"/>
          </p:nvPr>
        </p:nvSpPr>
        <p:spPr/>
        <p:txBody>
          <a:bodyPr/>
          <a:lstStyle/>
          <a:p>
            <a:fld id="{60BBB084-E0E5-4A60-835A-7A2F5C1832AF}" type="slidenum">
              <a:rPr lang="zh-CN" altLang="en-US" smtClean="0"/>
              <a:t>47</a:t>
            </a:fld>
            <a:endParaRPr lang="zh-CN" altLang="en-US"/>
          </a:p>
        </p:txBody>
      </p:sp>
    </p:spTree>
    <p:extLst>
      <p:ext uri="{BB962C8B-B14F-4D97-AF65-F5344CB8AC3E}">
        <p14:creationId xmlns:p14="http://schemas.microsoft.com/office/powerpoint/2010/main" val="12072834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b="0" i="0" kern="1200" dirty="0">
                <a:solidFill>
                  <a:schemeClr val="tx1"/>
                </a:solidFill>
                <a:effectLst/>
                <a:latin typeface="+mn-lt"/>
                <a:ea typeface="+mn-ea"/>
                <a:cs typeface="+mn-cs"/>
              </a:rPr>
              <a:t>保险公司两大险种：人身险和财产险。人寿保险、健康险和意外险均属于人身险。万能险和投连险、分红险等均属于寿险。</a:t>
            </a:r>
            <a:endParaRPr lang="en-US" altLang="zh-CN" sz="1200" b="0" i="0" kern="1200" dirty="0">
              <a:solidFill>
                <a:schemeClr val="tx1"/>
              </a:solidFill>
              <a:effectLst/>
              <a:latin typeface="+mn-lt"/>
              <a:ea typeface="+mn-ea"/>
              <a:cs typeface="+mn-cs"/>
            </a:endParaRPr>
          </a:p>
          <a:p>
            <a:r>
              <a:rPr lang="zh-CN" altLang="en-US" sz="1200" b="0" i="0" kern="1200" dirty="0">
                <a:solidFill>
                  <a:schemeClr val="tx1"/>
                </a:solidFill>
                <a:effectLst/>
                <a:latin typeface="+mn-lt"/>
                <a:ea typeface="+mn-ea"/>
                <a:cs typeface="+mn-cs"/>
              </a:rPr>
              <a:t>万能险于</a:t>
            </a:r>
            <a:r>
              <a:rPr lang="en-US" altLang="zh-CN" sz="1200" b="0" i="0" kern="1200" dirty="0">
                <a:solidFill>
                  <a:schemeClr val="tx1"/>
                </a:solidFill>
                <a:effectLst/>
                <a:latin typeface="+mn-lt"/>
                <a:ea typeface="+mn-ea"/>
                <a:cs typeface="+mn-cs"/>
              </a:rPr>
              <a:t>2012</a:t>
            </a:r>
            <a:r>
              <a:rPr lang="zh-CN" altLang="en-US" sz="1200" b="0" i="0" kern="1200" dirty="0">
                <a:solidFill>
                  <a:schemeClr val="tx1"/>
                </a:solidFill>
                <a:effectLst/>
                <a:latin typeface="+mn-lt"/>
                <a:ea typeface="+mn-ea"/>
                <a:cs typeface="+mn-cs"/>
              </a:rPr>
              <a:t>年走红。</a:t>
            </a:r>
          </a:p>
          <a:p>
            <a:r>
              <a:rPr lang="en-US" altLang="zh-CN" sz="1200" b="0" i="0" kern="1200" dirty="0">
                <a:solidFill>
                  <a:schemeClr val="tx1"/>
                </a:solidFill>
                <a:effectLst/>
                <a:latin typeface="+mn-lt"/>
                <a:ea typeface="+mn-ea"/>
                <a:cs typeface="+mn-cs"/>
              </a:rPr>
              <a:t>2014</a:t>
            </a:r>
            <a:r>
              <a:rPr lang="zh-CN" altLang="en-US" sz="1200" b="0" i="0" kern="1200" dirty="0">
                <a:solidFill>
                  <a:schemeClr val="tx1"/>
                </a:solidFill>
                <a:effectLst/>
                <a:latin typeface="+mn-lt"/>
                <a:ea typeface="+mn-ea"/>
                <a:cs typeface="+mn-cs"/>
              </a:rPr>
              <a:t>年</a:t>
            </a:r>
            <a:r>
              <a:rPr lang="en-US" altLang="zh-CN" sz="1200" b="0" i="0" kern="1200" dirty="0">
                <a:solidFill>
                  <a:schemeClr val="tx1"/>
                </a:solidFill>
                <a:effectLst/>
                <a:latin typeface="+mn-lt"/>
                <a:ea typeface="+mn-ea"/>
                <a:cs typeface="+mn-cs"/>
              </a:rPr>
              <a:t>9</a:t>
            </a:r>
            <a:r>
              <a:rPr lang="zh-CN" altLang="en-US" sz="1200" b="0" i="0" kern="1200" dirty="0">
                <a:solidFill>
                  <a:schemeClr val="tx1"/>
                </a:solidFill>
                <a:effectLst/>
                <a:latin typeface="+mn-lt"/>
                <a:ea typeface="+mn-ea"/>
                <a:cs typeface="+mn-cs"/>
              </a:rPr>
              <a:t>月，网络销售被叫停。</a:t>
            </a:r>
          </a:p>
          <a:p>
            <a:r>
              <a:rPr lang="en-US" altLang="zh-CN" sz="1200" b="0" i="0" kern="1200" dirty="0">
                <a:solidFill>
                  <a:schemeClr val="tx1"/>
                </a:solidFill>
                <a:effectLst/>
                <a:latin typeface="+mn-lt"/>
                <a:ea typeface="+mn-ea"/>
                <a:cs typeface="+mn-cs"/>
              </a:rPr>
              <a:t>2015</a:t>
            </a:r>
            <a:r>
              <a:rPr lang="zh-CN" altLang="en-US" sz="1200" b="0" i="0" kern="1200" dirty="0">
                <a:solidFill>
                  <a:schemeClr val="tx1"/>
                </a:solidFill>
                <a:effectLst/>
                <a:latin typeface="+mn-lt"/>
                <a:ea typeface="+mn-ea"/>
                <a:cs typeface="+mn-cs"/>
              </a:rPr>
              <a:t>年，保险公司大规模举牌上市公司，作为资金来源的万能险备受关注。</a:t>
            </a:r>
          </a:p>
          <a:p>
            <a:r>
              <a:rPr lang="en-US" altLang="zh-CN" sz="1200" b="0" i="0" kern="1200" dirty="0">
                <a:solidFill>
                  <a:schemeClr val="tx1"/>
                </a:solidFill>
                <a:effectLst/>
                <a:latin typeface="+mn-lt"/>
                <a:ea typeface="+mn-ea"/>
                <a:cs typeface="+mn-cs"/>
              </a:rPr>
              <a:t>2016</a:t>
            </a:r>
            <a:r>
              <a:rPr lang="zh-CN" altLang="en-US" sz="1200" b="0" i="0" kern="1200" dirty="0">
                <a:solidFill>
                  <a:schemeClr val="tx1"/>
                </a:solidFill>
                <a:effectLst/>
                <a:latin typeface="+mn-lt"/>
                <a:ea typeface="+mn-ea"/>
                <a:cs typeface="+mn-cs"/>
              </a:rPr>
              <a:t>年</a:t>
            </a:r>
            <a:r>
              <a:rPr lang="en-US" altLang="zh-CN" sz="1200" b="0" i="0" kern="1200" dirty="0">
                <a:solidFill>
                  <a:schemeClr val="tx1"/>
                </a:solidFill>
                <a:effectLst/>
                <a:latin typeface="+mn-lt"/>
                <a:ea typeface="+mn-ea"/>
                <a:cs typeface="+mn-cs"/>
              </a:rPr>
              <a:t>9</a:t>
            </a:r>
            <a:r>
              <a:rPr lang="zh-CN" altLang="en-US" sz="1200" b="0" i="0" kern="1200" dirty="0">
                <a:solidFill>
                  <a:schemeClr val="tx1"/>
                </a:solidFill>
                <a:effectLst/>
                <a:latin typeface="+mn-lt"/>
                <a:ea typeface="+mn-ea"/>
                <a:cs typeface="+mn-cs"/>
              </a:rPr>
              <a:t>月和</a:t>
            </a:r>
            <a:r>
              <a:rPr lang="en-US" altLang="zh-CN" sz="1200" b="0" i="0" kern="1200" dirty="0">
                <a:solidFill>
                  <a:schemeClr val="tx1"/>
                </a:solidFill>
                <a:effectLst/>
                <a:latin typeface="+mn-lt"/>
                <a:ea typeface="+mn-ea"/>
                <a:cs typeface="+mn-cs"/>
              </a:rPr>
              <a:t>12</a:t>
            </a:r>
            <a:r>
              <a:rPr lang="zh-CN" altLang="en-US" sz="1200" b="0" i="0" kern="1200" dirty="0">
                <a:solidFill>
                  <a:schemeClr val="tx1"/>
                </a:solidFill>
                <a:effectLst/>
                <a:latin typeface="+mn-lt"/>
                <a:ea typeface="+mn-ea"/>
                <a:cs typeface="+mn-cs"/>
              </a:rPr>
              <a:t>月，保监会严控三年以内中短存续期产品的规模。</a:t>
            </a:r>
          </a:p>
          <a:p>
            <a:r>
              <a:rPr lang="en-US" altLang="zh-CN" sz="1200" b="0" i="0" kern="1200" dirty="0">
                <a:solidFill>
                  <a:schemeClr val="tx1"/>
                </a:solidFill>
                <a:effectLst/>
                <a:latin typeface="+mn-lt"/>
                <a:ea typeface="+mn-ea"/>
                <a:cs typeface="+mn-cs"/>
              </a:rPr>
              <a:t>2016</a:t>
            </a:r>
            <a:r>
              <a:rPr lang="zh-CN" altLang="en-US" sz="1200" b="0" i="0" kern="1200" dirty="0">
                <a:solidFill>
                  <a:schemeClr val="tx1"/>
                </a:solidFill>
                <a:effectLst/>
                <a:latin typeface="+mn-lt"/>
                <a:ea typeface="+mn-ea"/>
                <a:cs typeface="+mn-cs"/>
              </a:rPr>
              <a:t>年末，银监会对多家银行进行窗口指导，“如果保监会说什么产品不能卖，银行肯定不能卖。”</a:t>
            </a:r>
          </a:p>
          <a:p>
            <a:r>
              <a:rPr lang="en-US" altLang="zh-CN" sz="1200" b="0" i="0" kern="1200" dirty="0">
                <a:solidFill>
                  <a:schemeClr val="tx1"/>
                </a:solidFill>
                <a:effectLst/>
                <a:latin typeface="+mn-lt"/>
                <a:ea typeface="+mn-ea"/>
                <a:cs typeface="+mn-cs"/>
              </a:rPr>
              <a:t>2017</a:t>
            </a:r>
            <a:r>
              <a:rPr lang="zh-CN" altLang="en-US" sz="1200" b="0" i="0" kern="1200" dirty="0">
                <a:solidFill>
                  <a:schemeClr val="tx1"/>
                </a:solidFill>
                <a:effectLst/>
                <a:latin typeface="+mn-lt"/>
                <a:ea typeface="+mn-ea"/>
                <a:cs typeface="+mn-cs"/>
              </a:rPr>
              <a:t>年</a:t>
            </a:r>
            <a:r>
              <a:rPr lang="en-US" altLang="zh-CN" sz="1200" b="0" i="0" kern="1200" dirty="0">
                <a:solidFill>
                  <a:schemeClr val="tx1"/>
                </a:solidFill>
                <a:effectLst/>
                <a:latin typeface="+mn-lt"/>
                <a:ea typeface="+mn-ea"/>
                <a:cs typeface="+mn-cs"/>
              </a:rPr>
              <a:t>10</a:t>
            </a:r>
            <a:r>
              <a:rPr lang="zh-CN" altLang="en-US" sz="1200" b="0" i="0" kern="1200" dirty="0">
                <a:solidFill>
                  <a:schemeClr val="tx1"/>
                </a:solidFill>
                <a:effectLst/>
                <a:latin typeface="+mn-lt"/>
                <a:ea typeface="+mn-ea"/>
                <a:cs typeface="+mn-cs"/>
              </a:rPr>
              <a:t>月，人身险中的快速返还型和附加万能型保险产品被叫停。</a:t>
            </a:r>
          </a:p>
          <a:p>
            <a:endParaRPr lang="en-US" altLang="zh-CN" sz="1200" b="0" i="0" kern="1200" dirty="0">
              <a:solidFill>
                <a:schemeClr val="tx1"/>
              </a:solidFill>
              <a:effectLst/>
              <a:latin typeface="+mn-lt"/>
              <a:ea typeface="+mn-ea"/>
              <a:cs typeface="+mn-cs"/>
            </a:endParaRPr>
          </a:p>
          <a:p>
            <a:pPr fontAlgn="base"/>
            <a:r>
              <a:rPr lang="zh-CN" altLang="en-US" sz="1200" b="0" i="0" kern="1200" dirty="0">
                <a:solidFill>
                  <a:schemeClr val="tx1"/>
                </a:solidFill>
                <a:effectLst/>
                <a:latin typeface="+mn-lt"/>
                <a:ea typeface="+mn-ea"/>
                <a:cs typeface="+mn-cs"/>
              </a:rPr>
              <a:t>保监会顶格处罚前海人寿 姚老板十年禁入保险业</a:t>
            </a:r>
          </a:p>
          <a:p>
            <a:pPr marL="0" marR="0" lvl="0" indent="0" algn="l" defTabSz="914400" rtl="0" eaLnBrk="1" fontAlgn="base" latinLnBrk="0" hangingPunct="1">
              <a:lnSpc>
                <a:spcPct val="100000"/>
              </a:lnSpc>
              <a:spcBef>
                <a:spcPts val="0"/>
              </a:spcBef>
              <a:spcAft>
                <a:spcPts val="0"/>
              </a:spcAft>
              <a:buClrTx/>
              <a:buSzTx/>
              <a:buFontTx/>
              <a:buNone/>
              <a:tabLst/>
              <a:defRPr/>
            </a:pPr>
            <a:r>
              <a:rPr lang="zh-CN" altLang="en-US" sz="1200" b="0" i="0" kern="1200" dirty="0">
                <a:solidFill>
                  <a:schemeClr val="tx1"/>
                </a:solidFill>
                <a:effectLst/>
                <a:latin typeface="+mn-lt"/>
                <a:ea typeface="+mn-ea"/>
                <a:cs typeface="+mn-cs"/>
              </a:rPr>
              <a:t>记者：李致鸿</a:t>
            </a:r>
          </a:p>
          <a:p>
            <a:pPr fontAlgn="base"/>
            <a:r>
              <a:rPr lang="en-US" altLang="zh-CN" sz="1200" b="0" i="0" kern="1200" dirty="0">
                <a:solidFill>
                  <a:schemeClr val="tx1"/>
                </a:solidFill>
                <a:effectLst/>
                <a:latin typeface="+mn-lt"/>
                <a:ea typeface="+mn-ea"/>
                <a:cs typeface="+mn-cs"/>
              </a:rPr>
              <a:t>2017</a:t>
            </a:r>
            <a:r>
              <a:rPr lang="zh-CN" altLang="en-US" sz="1200" b="0" i="0" kern="1200" dirty="0">
                <a:solidFill>
                  <a:schemeClr val="tx1"/>
                </a:solidFill>
                <a:effectLst/>
                <a:latin typeface="+mn-lt"/>
                <a:ea typeface="+mn-ea"/>
                <a:cs typeface="+mn-cs"/>
              </a:rPr>
              <a:t>年</a:t>
            </a:r>
            <a:r>
              <a:rPr lang="en-US" altLang="zh-CN" sz="1200" b="0" i="0" kern="1200" dirty="0">
                <a:solidFill>
                  <a:schemeClr val="tx1"/>
                </a:solidFill>
                <a:effectLst/>
                <a:latin typeface="+mn-lt"/>
                <a:ea typeface="+mn-ea"/>
                <a:cs typeface="+mn-cs"/>
              </a:rPr>
              <a:t>2</a:t>
            </a:r>
            <a:r>
              <a:rPr lang="zh-CN" altLang="en-US" sz="1200" b="0" i="0" kern="1200" dirty="0">
                <a:solidFill>
                  <a:schemeClr val="tx1"/>
                </a:solidFill>
                <a:effectLst/>
                <a:latin typeface="+mn-lt"/>
                <a:ea typeface="+mn-ea"/>
                <a:cs typeface="+mn-cs"/>
              </a:rPr>
              <a:t>月</a:t>
            </a:r>
            <a:r>
              <a:rPr lang="en-US" altLang="zh-CN" sz="1200" b="0" i="0" kern="1200" dirty="0">
                <a:solidFill>
                  <a:schemeClr val="tx1"/>
                </a:solidFill>
                <a:effectLst/>
                <a:latin typeface="+mn-lt"/>
                <a:ea typeface="+mn-ea"/>
                <a:cs typeface="+mn-cs"/>
              </a:rPr>
              <a:t>24</a:t>
            </a:r>
            <a:r>
              <a:rPr lang="zh-CN" altLang="en-US" sz="1200" b="0" i="0" kern="1200" dirty="0">
                <a:solidFill>
                  <a:schemeClr val="tx1"/>
                </a:solidFill>
                <a:effectLst/>
                <a:latin typeface="+mn-lt"/>
                <a:ea typeface="+mn-ea"/>
                <a:cs typeface="+mn-cs"/>
              </a:rPr>
              <a:t>日，保监会发布公告称，近年来，随着保险市场快速发展，激进投资、集中举牌、一致行动人并购等跨行业跨领域的新问题新情况开始显现。对此，保监会及时健全和完善监管制度，对有关公司果断采取了暂停开展新业务、暂停申报新产品、暂停股票投资、约谈相关责任人等一系列监管措施，并对前海人寿保险股份有限公司（以下简称“前海人寿”）等公司派出专项检查组开展现场检查。</a:t>
            </a:r>
          </a:p>
          <a:p>
            <a:pPr fontAlgn="base"/>
            <a:r>
              <a:rPr lang="zh-CN" altLang="en-US" sz="1200" b="0" i="0" kern="1200" dirty="0">
                <a:solidFill>
                  <a:schemeClr val="tx1"/>
                </a:solidFill>
                <a:effectLst/>
                <a:latin typeface="+mn-lt"/>
                <a:ea typeface="+mn-ea"/>
                <a:cs typeface="+mn-cs"/>
              </a:rPr>
              <a:t>日前，保监会根据现场检查中发现的违法违规问题，依法对前海人寿及相关责任人进行了行政处罚。经查，前海人寿主要存在编制提供虚假材料、违规运用保险资金等问题。在深入开展调查取证的基础上，保监会严格按照有关法定程序，依据</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中华人民共和国保险法</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等法律法规对前海人寿及相关责任人员分别作出了警告、罚款、撤销任职资格及行业禁入等处罚措施。其中，对时任前海人寿董事长姚振华给予撤销任职资格并禁入保险业</a:t>
            </a:r>
            <a:r>
              <a:rPr lang="en-US" altLang="zh-CN" sz="1200" b="0" i="0" kern="1200" dirty="0">
                <a:solidFill>
                  <a:schemeClr val="tx1"/>
                </a:solidFill>
                <a:effectLst/>
                <a:latin typeface="+mn-lt"/>
                <a:ea typeface="+mn-ea"/>
                <a:cs typeface="+mn-cs"/>
              </a:rPr>
              <a:t>10</a:t>
            </a:r>
            <a:r>
              <a:rPr lang="zh-CN" altLang="en-US" sz="1200" b="0" i="0" kern="1200" dirty="0">
                <a:solidFill>
                  <a:schemeClr val="tx1"/>
                </a:solidFill>
                <a:effectLst/>
                <a:latin typeface="+mn-lt"/>
                <a:ea typeface="+mn-ea"/>
                <a:cs typeface="+mn-cs"/>
              </a:rPr>
              <a:t>年的处罚。</a:t>
            </a:r>
          </a:p>
          <a:p>
            <a:pPr fontAlgn="base"/>
            <a:r>
              <a:rPr lang="zh-CN" altLang="en-US" sz="1200" b="0" i="0" kern="1200" dirty="0">
                <a:solidFill>
                  <a:schemeClr val="tx1"/>
                </a:solidFill>
                <a:effectLst/>
                <a:latin typeface="+mn-lt"/>
                <a:ea typeface="+mn-ea"/>
                <a:cs typeface="+mn-cs"/>
              </a:rPr>
              <a:t>下一步，保监会将依法合规、积极稳妥推进前海人寿股权、公司治理等问题的后续处置工作，督促公司规范运营管理，优化治理结构，尽快重回稳健运行轨道。同时，保监会将密切跟踪监测公司运营情况，督促公司采取有效措施维持正常经营秩序，确保公司稳定运营，保障保险消费者合法权益，切实维护保险业平稳健康运行。</a:t>
            </a:r>
          </a:p>
          <a:p>
            <a:pPr fontAlgn="base"/>
            <a:r>
              <a:rPr lang="zh-CN" altLang="en-US" sz="1200" b="0" i="0" kern="1200" dirty="0">
                <a:solidFill>
                  <a:schemeClr val="tx1"/>
                </a:solidFill>
                <a:effectLst/>
                <a:latin typeface="+mn-lt"/>
                <a:ea typeface="+mn-ea"/>
                <a:cs typeface="+mn-cs"/>
              </a:rPr>
              <a:t>对此，一位接近监管的人士对</a:t>
            </a:r>
            <a:r>
              <a:rPr lang="en-US" altLang="zh-CN" sz="1200" b="0" i="0" kern="1200" dirty="0">
                <a:solidFill>
                  <a:schemeClr val="tx1"/>
                </a:solidFill>
                <a:effectLst/>
                <a:latin typeface="+mn-lt"/>
                <a:ea typeface="+mn-ea"/>
                <a:cs typeface="+mn-cs"/>
              </a:rPr>
              <a:t>21</a:t>
            </a:r>
            <a:r>
              <a:rPr lang="zh-CN" altLang="en-US" sz="1200" b="0" i="0" kern="1200" dirty="0">
                <a:solidFill>
                  <a:schemeClr val="tx1"/>
                </a:solidFill>
                <a:effectLst/>
                <a:latin typeface="+mn-lt"/>
                <a:ea typeface="+mn-ea"/>
                <a:cs typeface="+mn-cs"/>
              </a:rPr>
              <a:t>世纪经济报道记者表示：“这是顶格处罚，对另一家接受调查的恒大人寿也将顶格处罚。”</a:t>
            </a:r>
          </a:p>
          <a:p>
            <a:pPr fontAlgn="base"/>
            <a:r>
              <a:rPr lang="en-US" altLang="zh-CN" sz="1200" b="0" i="0" kern="1200" dirty="0">
                <a:solidFill>
                  <a:schemeClr val="tx1"/>
                </a:solidFill>
                <a:effectLst/>
                <a:latin typeface="+mn-lt"/>
                <a:ea typeface="+mn-ea"/>
                <a:cs typeface="+mn-cs"/>
              </a:rPr>
              <a:t>2</a:t>
            </a:r>
            <a:r>
              <a:rPr lang="zh-CN" altLang="en-US" sz="1200" b="0" i="0" kern="1200" dirty="0">
                <a:solidFill>
                  <a:schemeClr val="tx1"/>
                </a:solidFill>
                <a:effectLst/>
                <a:latin typeface="+mn-lt"/>
                <a:ea typeface="+mn-ea"/>
                <a:cs typeface="+mn-cs"/>
              </a:rPr>
              <a:t>月</a:t>
            </a:r>
            <a:r>
              <a:rPr lang="en-US" altLang="zh-CN" sz="1200" b="0" i="0" kern="1200" dirty="0">
                <a:solidFill>
                  <a:schemeClr val="tx1"/>
                </a:solidFill>
                <a:effectLst/>
                <a:latin typeface="+mn-lt"/>
                <a:ea typeface="+mn-ea"/>
                <a:cs typeface="+mn-cs"/>
              </a:rPr>
              <a:t>22</a:t>
            </a:r>
            <a:r>
              <a:rPr lang="zh-CN" altLang="en-US" sz="1200" b="0" i="0" kern="1200" dirty="0">
                <a:solidFill>
                  <a:schemeClr val="tx1"/>
                </a:solidFill>
                <a:effectLst/>
                <a:latin typeface="+mn-lt"/>
                <a:ea typeface="+mn-ea"/>
                <a:cs typeface="+mn-cs"/>
              </a:rPr>
              <a:t>日，保监会主席项俊波在出席国新办新闻发布会时表示：“对个别浑水摸鱼、火中取栗且不收敛、不收手的机构，依法依规采取顶格处罚，坚决采取停止新业务、处罚高管人员直至吊销牌照等监管措施，绝不能把保险办成富豪俱乐部，更不容许保险被金融大鳄所借道和藏身。”</a:t>
            </a:r>
          </a:p>
          <a:p>
            <a:pPr fontAlgn="base"/>
            <a:r>
              <a:rPr lang="zh-CN" altLang="en-US" sz="1200" b="0" i="0" kern="1200" dirty="0">
                <a:solidFill>
                  <a:schemeClr val="tx1"/>
                </a:solidFill>
                <a:effectLst/>
                <a:latin typeface="+mn-lt"/>
                <a:ea typeface="+mn-ea"/>
                <a:cs typeface="+mn-cs"/>
              </a:rPr>
              <a:t>他进一步表示：“保险市场就必须遵守保险监管的规矩，就必须承担保险业对社会、对实体经济、对人民群众的社会责任，容不得挑战监管的底线、破坏行业的形象、损害群众的利益，否则我们就要坚决把它驱逐出保险业。”</a:t>
            </a:r>
          </a:p>
          <a:p>
            <a:endParaRPr lang="en-US" altLang="zh-CN" sz="1200" b="0" i="0" kern="1200" dirty="0">
              <a:solidFill>
                <a:schemeClr val="tx1"/>
              </a:solidFill>
              <a:effectLst/>
              <a:latin typeface="+mn-lt"/>
              <a:ea typeface="+mn-ea"/>
              <a:cs typeface="+mn-cs"/>
            </a:endParaRPr>
          </a:p>
          <a:p>
            <a:r>
              <a:rPr lang="zh-CN" altLang="en-US" sz="1200" b="0" i="0" kern="1200" dirty="0">
                <a:solidFill>
                  <a:schemeClr val="tx1"/>
                </a:solidFill>
                <a:effectLst/>
                <a:latin typeface="+mn-lt"/>
                <a:ea typeface="+mn-ea"/>
                <a:cs typeface="+mn-cs"/>
              </a:rPr>
              <a:t>保监会行政处罚决定书显示，前海人寿存在违规运用保险资金的行为，权益类投资比例超过总资产</a:t>
            </a:r>
            <a:r>
              <a:rPr lang="en-US" altLang="zh-CN" sz="1200" b="0" i="0" kern="1200" dirty="0">
                <a:solidFill>
                  <a:schemeClr val="tx1"/>
                </a:solidFill>
                <a:effectLst/>
                <a:latin typeface="+mn-lt"/>
                <a:ea typeface="+mn-ea"/>
                <a:cs typeface="+mn-cs"/>
              </a:rPr>
              <a:t>30%</a:t>
            </a:r>
            <a:r>
              <a:rPr lang="zh-CN" altLang="en-US" sz="1200" b="0" i="0" kern="1200" dirty="0">
                <a:solidFill>
                  <a:schemeClr val="tx1"/>
                </a:solidFill>
                <a:effectLst/>
                <a:latin typeface="+mn-lt"/>
                <a:ea typeface="+mn-ea"/>
                <a:cs typeface="+mn-cs"/>
              </a:rPr>
              <a:t>后投资非蓝筹股票；办理</a:t>
            </a:r>
            <a:r>
              <a:rPr lang="en-US" altLang="zh-CN" sz="1200" b="0" i="0" kern="1200" dirty="0">
                <a:solidFill>
                  <a:schemeClr val="tx1"/>
                </a:solidFill>
                <a:effectLst/>
                <a:latin typeface="+mn-lt"/>
                <a:ea typeface="+mn-ea"/>
                <a:cs typeface="+mn-cs"/>
              </a:rPr>
              <a:t>T+0</a:t>
            </a:r>
            <a:r>
              <a:rPr lang="zh-CN" altLang="en-US" sz="1200" b="0" i="0" kern="1200" dirty="0">
                <a:solidFill>
                  <a:schemeClr val="tx1"/>
                </a:solidFill>
                <a:effectLst/>
                <a:latin typeface="+mn-lt"/>
                <a:ea typeface="+mn-ea"/>
                <a:cs typeface="+mn-cs"/>
              </a:rPr>
              <a:t>结构性存款业务；股权投资基金管理人资质不符合监管要求；未按规定披露基金管理人资质情况；部分项目公司借款未提供担保。</a:t>
            </a:r>
            <a:endParaRPr lang="en-US" altLang="zh-CN" sz="1200" b="0" i="0" kern="1200" dirty="0">
              <a:solidFill>
                <a:schemeClr val="tx1"/>
              </a:solidFill>
              <a:effectLst/>
              <a:latin typeface="+mn-lt"/>
              <a:ea typeface="+mn-ea"/>
              <a:cs typeface="+mn-cs"/>
            </a:endParaRPr>
          </a:p>
          <a:p>
            <a:endParaRPr lang="en-US" altLang="zh-CN" sz="1200" b="0" i="0" kern="1200" dirty="0">
              <a:solidFill>
                <a:schemeClr val="tx1"/>
              </a:solidFill>
              <a:effectLst/>
              <a:latin typeface="+mn-lt"/>
              <a:ea typeface="+mn-ea"/>
              <a:cs typeface="+mn-cs"/>
            </a:endParaRPr>
          </a:p>
          <a:p>
            <a:endParaRPr lang="en-US" altLang="zh-CN" sz="1200" b="0" i="0" kern="1200" dirty="0">
              <a:solidFill>
                <a:schemeClr val="tx1"/>
              </a:solidFill>
              <a:effectLst/>
              <a:latin typeface="+mn-lt"/>
              <a:ea typeface="+mn-ea"/>
              <a:cs typeface="+mn-cs"/>
            </a:endParaRPr>
          </a:p>
          <a:p>
            <a:r>
              <a:rPr lang="zh-CN" altLang="en-US" dirty="0"/>
              <a:t>蚂蚁金服的招股说明书显示，蚂蚁共计</a:t>
            </a:r>
            <a:r>
              <a:rPr lang="en-US" altLang="zh-CN" dirty="0"/>
              <a:t>2.1</a:t>
            </a:r>
            <a:r>
              <a:rPr lang="zh-CN" altLang="en-US" dirty="0"/>
              <a:t>万亿信贷规模，仅</a:t>
            </a:r>
            <a:r>
              <a:rPr lang="en-US" altLang="zh-CN" dirty="0"/>
              <a:t>2%</a:t>
            </a:r>
            <a:r>
              <a:rPr lang="zh-CN" altLang="en-US" dirty="0"/>
              <a:t>来自蚂蚁的资本金，其中</a:t>
            </a:r>
            <a:r>
              <a:rPr lang="en-US" altLang="zh-CN" dirty="0"/>
              <a:t>98%</a:t>
            </a:r>
            <a:r>
              <a:rPr lang="zh-CN" altLang="en-US" dirty="0"/>
              <a:t>的资金来自发行</a:t>
            </a:r>
            <a:r>
              <a:rPr lang="en-US" altLang="zh-CN" dirty="0"/>
              <a:t>ABS</a:t>
            </a:r>
            <a:r>
              <a:rPr lang="zh-CN" altLang="en-US" dirty="0"/>
              <a:t>和银行联合贷款。</a:t>
            </a:r>
            <a:endParaRPr lang="en-US" altLang="zh-CN" dirty="0"/>
          </a:p>
          <a:p>
            <a:endParaRPr lang="en-US" altLang="zh-CN" dirty="0"/>
          </a:p>
          <a:p>
            <a:r>
              <a:rPr lang="zh-CN" altLang="en-US" dirty="0"/>
              <a:t>在花呗和借呗联合贷款模式中，蚂蚁集团的出资比例在</a:t>
            </a:r>
            <a:r>
              <a:rPr lang="en-US" altLang="zh-CN" dirty="0"/>
              <a:t>1-2%</a:t>
            </a:r>
            <a:r>
              <a:rPr lang="zh-CN" altLang="en-US" dirty="0"/>
              <a:t>之间。蚂蚁扮演的是流量、技术平台角色，帮助银行等资金方获客，独立风控。</a:t>
            </a:r>
            <a:endParaRPr lang="en-US" altLang="zh-CN" dirty="0"/>
          </a:p>
          <a:p>
            <a:endParaRPr lang="en-US" altLang="zh-CN" sz="1200" b="0" i="0" kern="1200" dirty="0">
              <a:solidFill>
                <a:schemeClr val="tx1"/>
              </a:solidFill>
              <a:effectLst/>
              <a:latin typeface="+mn-lt"/>
              <a:ea typeface="+mn-ea"/>
              <a:cs typeface="+mn-cs"/>
            </a:endParaRPr>
          </a:p>
          <a:p>
            <a:r>
              <a:rPr lang="zh-CN" altLang="en-US" sz="1200" b="0" i="0" kern="1200" dirty="0">
                <a:solidFill>
                  <a:schemeClr val="tx1"/>
                </a:solidFill>
                <a:effectLst/>
                <a:latin typeface="+mn-lt"/>
                <a:ea typeface="+mn-ea"/>
                <a:cs typeface="+mn-cs"/>
              </a:rPr>
              <a:t>在整个业务流程中，蚂蚁不向用户收费或者收取利息（用花呗不用付利息），而是向合作的金融机构（银行）收取科技服务费，或者通过管理费的方式收取一定比例的出资方利息收益。对于蚂蚁来说，他们收取的是无风险收益。然而对于银行来说，银行作为大比例出资方，却无法掌握蚂蚁的底层数据、风控要素，对信贷中最核心的风险控制部分失去把控，几乎单方面承担了全部风险。</a:t>
            </a:r>
            <a:endParaRPr lang="en-US" altLang="zh-CN" dirty="0"/>
          </a:p>
          <a:p>
            <a:endParaRPr lang="en-US" altLang="zh-CN" dirty="0"/>
          </a:p>
          <a:p>
            <a:r>
              <a:rPr lang="zh-CN" altLang="en-US" dirty="0"/>
              <a:t>从</a:t>
            </a:r>
            <a:r>
              <a:rPr lang="en-US" altLang="zh-CN" dirty="0"/>
              <a:t>2017</a:t>
            </a:r>
            <a:r>
              <a:rPr lang="zh-CN" altLang="en-US" dirty="0"/>
              <a:t>年起，监管部门就对蚂蚁集团</a:t>
            </a:r>
            <a:r>
              <a:rPr lang="en-US" altLang="zh-CN" dirty="0"/>
              <a:t>ABS</a:t>
            </a:r>
            <a:r>
              <a:rPr lang="zh-CN" altLang="en-US" dirty="0"/>
              <a:t>的发行开始约束。</a:t>
            </a:r>
          </a:p>
        </p:txBody>
      </p:sp>
      <p:sp>
        <p:nvSpPr>
          <p:cNvPr id="4" name="灯片编号占位符 3"/>
          <p:cNvSpPr>
            <a:spLocks noGrp="1"/>
          </p:cNvSpPr>
          <p:nvPr>
            <p:ph type="sldNum" sz="quarter" idx="5"/>
          </p:nvPr>
        </p:nvSpPr>
        <p:spPr/>
        <p:txBody>
          <a:bodyPr/>
          <a:lstStyle/>
          <a:p>
            <a:fld id="{60BBB084-E0E5-4A60-835A-7A2F5C1832AF}" type="slidenum">
              <a:rPr lang="zh-CN" altLang="en-US" smtClean="0"/>
              <a:t>48</a:t>
            </a:fld>
            <a:endParaRPr lang="zh-CN" altLang="en-US"/>
          </a:p>
        </p:txBody>
      </p:sp>
    </p:spTree>
    <p:extLst>
      <p:ext uri="{BB962C8B-B14F-4D97-AF65-F5344CB8AC3E}">
        <p14:creationId xmlns:p14="http://schemas.microsoft.com/office/powerpoint/2010/main" val="23533099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公共品包括：国防，公共安全，公共卫生，环境保护，法律制度等</a:t>
            </a:r>
            <a:endParaRPr lang="en-US" altLang="zh-CN" dirty="0"/>
          </a:p>
          <a:p>
            <a:endParaRPr lang="en-US" altLang="zh-CN" dirty="0"/>
          </a:p>
          <a:p>
            <a:r>
              <a:rPr lang="zh-CN" altLang="en-US" dirty="0"/>
              <a:t>公共投资包括：基础设施、教育、基础研究等等</a:t>
            </a:r>
            <a:endParaRPr lang="en-US" altLang="zh-CN" dirty="0"/>
          </a:p>
          <a:p>
            <a:endParaRPr lang="en-US" altLang="zh-CN" dirty="0"/>
          </a:p>
          <a:p>
            <a:r>
              <a:rPr lang="zh-CN" altLang="en-US" dirty="0"/>
              <a:t>转移支付：从发达地区到欠发达地区，退休金、失业保险等</a:t>
            </a:r>
            <a:endParaRPr lang="en-US" altLang="zh-CN" dirty="0"/>
          </a:p>
          <a:p>
            <a:endParaRPr lang="en-US" altLang="zh-CN" dirty="0"/>
          </a:p>
          <a:p>
            <a:endParaRPr lang="zh-CN" altLang="en-US" dirty="0"/>
          </a:p>
        </p:txBody>
      </p:sp>
      <p:sp>
        <p:nvSpPr>
          <p:cNvPr id="4" name="灯片编号占位符 3"/>
          <p:cNvSpPr>
            <a:spLocks noGrp="1"/>
          </p:cNvSpPr>
          <p:nvPr>
            <p:ph type="sldNum" sz="quarter" idx="5"/>
          </p:nvPr>
        </p:nvSpPr>
        <p:spPr/>
        <p:txBody>
          <a:bodyPr/>
          <a:lstStyle/>
          <a:p>
            <a:fld id="{60BBB084-E0E5-4A60-835A-7A2F5C1832AF}" type="slidenum">
              <a:rPr lang="zh-CN" altLang="en-US" smtClean="0"/>
              <a:t>3</a:t>
            </a:fld>
            <a:endParaRPr lang="zh-CN" altLang="en-US"/>
          </a:p>
        </p:txBody>
      </p:sp>
    </p:spTree>
    <p:extLst>
      <p:ext uri="{BB962C8B-B14F-4D97-AF65-F5344CB8AC3E}">
        <p14:creationId xmlns:p14="http://schemas.microsoft.com/office/powerpoint/2010/main" val="27399636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大政府和小政府，分别对应有为和无为政府。</a:t>
            </a:r>
            <a:endParaRPr lang="en-US" altLang="zh-CN" dirty="0"/>
          </a:p>
          <a:p>
            <a:endParaRPr lang="en-US" altLang="zh-CN" dirty="0"/>
          </a:p>
          <a:p>
            <a:r>
              <a:rPr lang="zh-CN" altLang="en-US" dirty="0"/>
              <a:t>中国古代“黄老学派”执政理念是“无为而治”。</a:t>
            </a:r>
            <a:endParaRPr lang="en-US" altLang="zh-CN" dirty="0"/>
          </a:p>
          <a:p>
            <a:endParaRPr lang="en-US" altLang="zh-CN" dirty="0"/>
          </a:p>
          <a:p>
            <a:r>
              <a:rPr lang="zh-CN" altLang="en-US" dirty="0"/>
              <a:t>为什么政府越来越大？因为有用。</a:t>
            </a:r>
            <a:endParaRPr lang="en-US" altLang="zh-CN" dirty="0"/>
          </a:p>
          <a:p>
            <a:endParaRPr lang="en-US" altLang="zh-CN" dirty="0"/>
          </a:p>
          <a:p>
            <a:r>
              <a:rPr lang="zh-CN" altLang="en-US" dirty="0"/>
              <a:t>对政府的评价应该看实际效果，而不是纠缠于意识形态。财政负担的分配很重要，决定了大政府能否持续。政府如何支出，公共品质量如何，很重要，这是区别“有为”和“乱为”所在。</a:t>
            </a:r>
          </a:p>
        </p:txBody>
      </p:sp>
      <p:sp>
        <p:nvSpPr>
          <p:cNvPr id="4" name="灯片编号占位符 3"/>
          <p:cNvSpPr>
            <a:spLocks noGrp="1"/>
          </p:cNvSpPr>
          <p:nvPr>
            <p:ph type="sldNum" sz="quarter" idx="5"/>
          </p:nvPr>
        </p:nvSpPr>
        <p:spPr/>
        <p:txBody>
          <a:bodyPr/>
          <a:lstStyle/>
          <a:p>
            <a:fld id="{60BBB084-E0E5-4A60-835A-7A2F5C1832AF}" type="slidenum">
              <a:rPr lang="zh-CN" altLang="en-US" smtClean="0"/>
              <a:t>4</a:t>
            </a:fld>
            <a:endParaRPr lang="zh-CN" altLang="en-US"/>
          </a:p>
        </p:txBody>
      </p:sp>
    </p:spTree>
    <p:extLst>
      <p:ext uri="{BB962C8B-B14F-4D97-AF65-F5344CB8AC3E}">
        <p14:creationId xmlns:p14="http://schemas.microsoft.com/office/powerpoint/2010/main" val="1775367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责任来自政治。</a:t>
            </a:r>
          </a:p>
        </p:txBody>
      </p:sp>
      <p:sp>
        <p:nvSpPr>
          <p:cNvPr id="4" name="灯片编号占位符 3"/>
          <p:cNvSpPr>
            <a:spLocks noGrp="1"/>
          </p:cNvSpPr>
          <p:nvPr>
            <p:ph type="sldNum" sz="quarter" idx="5"/>
          </p:nvPr>
        </p:nvSpPr>
        <p:spPr/>
        <p:txBody>
          <a:bodyPr/>
          <a:lstStyle/>
          <a:p>
            <a:fld id="{60BBB084-E0E5-4A60-835A-7A2F5C1832AF}" type="slidenum">
              <a:rPr lang="zh-CN" altLang="en-US" smtClean="0"/>
              <a:t>7</a:t>
            </a:fld>
            <a:endParaRPr lang="zh-CN" altLang="en-US"/>
          </a:p>
        </p:txBody>
      </p:sp>
    </p:spTree>
    <p:extLst>
      <p:ext uri="{BB962C8B-B14F-4D97-AF65-F5344CB8AC3E}">
        <p14:creationId xmlns:p14="http://schemas.microsoft.com/office/powerpoint/2010/main" val="903728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PIT</a:t>
            </a:r>
            <a:r>
              <a:rPr lang="zh-CN" altLang="en-US" dirty="0"/>
              <a:t>（</a:t>
            </a:r>
            <a:r>
              <a:rPr lang="en-US" altLang="zh-CN" dirty="0"/>
              <a:t>Personal income tax</a:t>
            </a:r>
            <a:r>
              <a:rPr lang="zh-CN" altLang="en-US" dirty="0"/>
              <a:t>）</a:t>
            </a:r>
            <a:endParaRPr lang="en-US" altLang="zh-CN" dirty="0"/>
          </a:p>
          <a:p>
            <a:r>
              <a:rPr lang="en-US" altLang="zh-CN" dirty="0"/>
              <a:t>EIT (enterprise income tax): </a:t>
            </a:r>
            <a:r>
              <a:rPr lang="zh-CN" altLang="en-US" dirty="0"/>
              <a:t>企业所得税</a:t>
            </a:r>
            <a:endParaRPr lang="en-US" altLang="zh-CN" dirty="0"/>
          </a:p>
          <a:p>
            <a:r>
              <a:rPr lang="en-US" altLang="zh-CN" dirty="0"/>
              <a:t>VAT (value-added tax): </a:t>
            </a:r>
            <a:r>
              <a:rPr lang="zh-CN" altLang="en-US" dirty="0"/>
              <a:t>增值税</a:t>
            </a:r>
            <a:endParaRPr lang="en-US" altLang="zh-CN" dirty="0"/>
          </a:p>
          <a:p>
            <a:r>
              <a:rPr lang="en-US" altLang="zh-CN" dirty="0"/>
              <a:t>BT (business tax): </a:t>
            </a:r>
            <a:r>
              <a:rPr lang="zh-CN" altLang="en-US" dirty="0"/>
              <a:t>营业税</a:t>
            </a:r>
          </a:p>
        </p:txBody>
      </p:sp>
      <p:sp>
        <p:nvSpPr>
          <p:cNvPr id="4" name="灯片编号占位符 3"/>
          <p:cNvSpPr>
            <a:spLocks noGrp="1"/>
          </p:cNvSpPr>
          <p:nvPr>
            <p:ph type="sldNum" sz="quarter" idx="5"/>
          </p:nvPr>
        </p:nvSpPr>
        <p:spPr/>
        <p:txBody>
          <a:bodyPr/>
          <a:lstStyle/>
          <a:p>
            <a:fld id="{9C7E1510-CCE9-402E-A197-4A612D40F3FA}" type="slidenum">
              <a:rPr lang="zh-CN" altLang="en-US" smtClean="0"/>
              <a:t>9</a:t>
            </a:fld>
            <a:endParaRPr lang="zh-CN" altLang="en-US"/>
          </a:p>
        </p:txBody>
      </p:sp>
    </p:spTree>
    <p:extLst>
      <p:ext uri="{BB962C8B-B14F-4D97-AF65-F5344CB8AC3E}">
        <p14:creationId xmlns:p14="http://schemas.microsoft.com/office/powerpoint/2010/main" val="3564919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房产交易的契税，股票交易的印花税，都可以做到逆周期。</a:t>
            </a:r>
          </a:p>
        </p:txBody>
      </p:sp>
      <p:sp>
        <p:nvSpPr>
          <p:cNvPr id="4" name="灯片编号占位符 3"/>
          <p:cNvSpPr>
            <a:spLocks noGrp="1"/>
          </p:cNvSpPr>
          <p:nvPr>
            <p:ph type="sldNum" sz="quarter" idx="5"/>
          </p:nvPr>
        </p:nvSpPr>
        <p:spPr/>
        <p:txBody>
          <a:bodyPr/>
          <a:lstStyle/>
          <a:p>
            <a:fld id="{60BBB084-E0E5-4A60-835A-7A2F5C1832AF}" type="slidenum">
              <a:rPr lang="zh-CN" altLang="en-US" smtClean="0"/>
              <a:t>12</a:t>
            </a:fld>
            <a:endParaRPr lang="zh-CN" altLang="en-US"/>
          </a:p>
        </p:txBody>
      </p:sp>
    </p:spTree>
    <p:extLst>
      <p:ext uri="{BB962C8B-B14F-4D97-AF65-F5344CB8AC3E}">
        <p14:creationId xmlns:p14="http://schemas.microsoft.com/office/powerpoint/2010/main" val="35937161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9C7E1510-CCE9-402E-A197-4A612D40F3FA}" type="slidenum">
              <a:rPr lang="zh-CN" altLang="en-US" smtClean="0"/>
              <a:t>16</a:t>
            </a:fld>
            <a:endParaRPr lang="zh-CN" altLang="en-US"/>
          </a:p>
        </p:txBody>
      </p:sp>
    </p:spTree>
    <p:extLst>
      <p:ext uri="{BB962C8B-B14F-4D97-AF65-F5344CB8AC3E}">
        <p14:creationId xmlns:p14="http://schemas.microsoft.com/office/powerpoint/2010/main" val="41445666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减税是一种“普惠”贷款。</a:t>
            </a:r>
          </a:p>
        </p:txBody>
      </p:sp>
      <p:sp>
        <p:nvSpPr>
          <p:cNvPr id="4" name="灯片编号占位符 3"/>
          <p:cNvSpPr>
            <a:spLocks noGrp="1"/>
          </p:cNvSpPr>
          <p:nvPr>
            <p:ph type="sldNum" sz="quarter" idx="5"/>
          </p:nvPr>
        </p:nvSpPr>
        <p:spPr/>
        <p:txBody>
          <a:bodyPr/>
          <a:lstStyle/>
          <a:p>
            <a:fld id="{60BBB084-E0E5-4A60-835A-7A2F5C1832AF}" type="slidenum">
              <a:rPr lang="zh-CN" altLang="en-US" smtClean="0"/>
              <a:t>17</a:t>
            </a:fld>
            <a:endParaRPr lang="zh-CN" altLang="en-US"/>
          </a:p>
        </p:txBody>
      </p:sp>
    </p:spTree>
    <p:extLst>
      <p:ext uri="{BB962C8B-B14F-4D97-AF65-F5344CB8AC3E}">
        <p14:creationId xmlns:p14="http://schemas.microsoft.com/office/powerpoint/2010/main" val="22189741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图来自：</a:t>
            </a:r>
            <a:r>
              <a:rPr lang="en-US" altLang="zh-CN" dirty="0" err="1"/>
              <a:t>Ihrig</a:t>
            </a:r>
            <a:r>
              <a:rPr lang="en-US" altLang="zh-CN" dirty="0"/>
              <a:t>, Jane, and Scott </a:t>
            </a:r>
            <a:r>
              <a:rPr lang="en-US" altLang="zh-CN" dirty="0" err="1"/>
              <a:t>Wolla</a:t>
            </a:r>
            <a:r>
              <a:rPr lang="en-US" altLang="zh-CN" dirty="0"/>
              <a:t> (2020).</a:t>
            </a:r>
          </a:p>
          <a:p>
            <a:r>
              <a:rPr lang="en-US" altLang="zh-CN" dirty="0"/>
              <a:t>“Let’s close the gap: Revising teaching materials</a:t>
            </a:r>
          </a:p>
          <a:p>
            <a:r>
              <a:rPr lang="en-US" altLang="zh-CN" dirty="0"/>
              <a:t>to reflect how the Federal Reserve implements monetary policy,” Finance and Economics</a:t>
            </a:r>
          </a:p>
          <a:p>
            <a:r>
              <a:rPr lang="en-US" altLang="zh-CN" dirty="0"/>
              <a:t>Discussion Series 2020-092. Washington: Board of Governors of the Federal Reserve System,</a:t>
            </a:r>
          </a:p>
          <a:p>
            <a:r>
              <a:rPr lang="en-US" altLang="zh-CN" dirty="0"/>
              <a:t>https://doi.org/10.17016/FEDS.2020.092.</a:t>
            </a:r>
          </a:p>
          <a:p>
            <a:endParaRPr lang="en-US" altLang="zh-CN" dirty="0"/>
          </a:p>
          <a:p>
            <a:r>
              <a:rPr lang="en-US" altLang="zh-CN" dirty="0"/>
              <a:t>FFR: federal funds rate</a:t>
            </a:r>
          </a:p>
          <a:p>
            <a:r>
              <a:rPr lang="en-US" altLang="zh-CN" dirty="0"/>
              <a:t>IOR: interest on reserves</a:t>
            </a:r>
          </a:p>
          <a:p>
            <a:r>
              <a:rPr lang="en-US" altLang="zh-CN" dirty="0"/>
              <a:t>ON RRP rate: overnight reverse repo offering rate</a:t>
            </a:r>
          </a:p>
          <a:p>
            <a:endParaRPr lang="en-US" altLang="zh-CN" dirty="0"/>
          </a:p>
          <a:p>
            <a:r>
              <a:rPr lang="en-US" altLang="zh-CN" dirty="0"/>
              <a:t>IOR and ON RRP: Each rate is available to a specific set of counterparties on particular funds deposits held at the Fed.</a:t>
            </a:r>
          </a:p>
          <a:p>
            <a:endParaRPr lang="en-US" altLang="zh-CN" dirty="0"/>
          </a:p>
          <a:p>
            <a:r>
              <a:rPr lang="en-US" altLang="zh-CN" dirty="0"/>
              <a:t>Not all institutions with reserve accounts can earn interest on their deposits at</a:t>
            </a:r>
          </a:p>
          <a:p>
            <a:r>
              <a:rPr lang="en-US" altLang="zh-CN" dirty="0"/>
              <a:t>the Federal Reserve, and not all important institutions in financial markets have access to Fed</a:t>
            </a:r>
          </a:p>
          <a:p>
            <a:r>
              <a:rPr lang="en-US" altLang="zh-CN" dirty="0"/>
              <a:t>accounts, which means that important short-term rates (including FFR) might drop below the</a:t>
            </a:r>
          </a:p>
          <a:p>
            <a:r>
              <a:rPr lang="en-US" altLang="zh-CN" dirty="0"/>
              <a:t>IOR.</a:t>
            </a:r>
          </a:p>
          <a:p>
            <a:endParaRPr lang="en-US" altLang="zh-CN" dirty="0"/>
          </a:p>
          <a:p>
            <a:r>
              <a:rPr lang="en-US" altLang="zh-CN" dirty="0"/>
              <a:t>In 2014, the FOMC announced that it intended to use an ON RRP facility to help</a:t>
            </a:r>
          </a:p>
          <a:p>
            <a:r>
              <a:rPr lang="en-US" altLang="zh-CN" dirty="0"/>
              <a:t>control the FFR. The ON RRP facility is a form of open market operation where the Fed</a:t>
            </a:r>
          </a:p>
          <a:p>
            <a:r>
              <a:rPr lang="en-US" altLang="zh-CN" dirty="0"/>
              <a:t>interacts with many nonbank financial institutions, such as large money market funds and government-sponsored enterprises.</a:t>
            </a:r>
            <a:endParaRPr lang="zh-CN" altLang="en-US" dirty="0"/>
          </a:p>
        </p:txBody>
      </p:sp>
      <p:sp>
        <p:nvSpPr>
          <p:cNvPr id="4" name="灯片编号占位符 3"/>
          <p:cNvSpPr>
            <a:spLocks noGrp="1"/>
          </p:cNvSpPr>
          <p:nvPr>
            <p:ph type="sldNum" sz="quarter" idx="5"/>
          </p:nvPr>
        </p:nvSpPr>
        <p:spPr/>
        <p:txBody>
          <a:bodyPr/>
          <a:lstStyle/>
          <a:p>
            <a:fld id="{60BBB084-E0E5-4A60-835A-7A2F5C1832AF}" type="slidenum">
              <a:rPr lang="zh-CN" altLang="en-US" smtClean="0"/>
              <a:t>32</a:t>
            </a:fld>
            <a:endParaRPr lang="zh-CN" altLang="en-US"/>
          </a:p>
        </p:txBody>
      </p:sp>
    </p:spTree>
    <p:extLst>
      <p:ext uri="{BB962C8B-B14F-4D97-AF65-F5344CB8AC3E}">
        <p14:creationId xmlns:p14="http://schemas.microsoft.com/office/powerpoint/2010/main" val="366951928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1B3BA538-819B-4335-AE34-79175476C36E}" type="datetimeFigureOut">
              <a:rPr lang="zh-CN" altLang="en-US" smtClean="0"/>
              <a:t>2023/4/3</a:t>
            </a:fld>
            <a:endParaRPr lang="zh-CN" altLang="en-US" dirty="0"/>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EB74211-49EE-4519-94ED-84567EC4E95C}" type="slidenum">
              <a:rPr lang="zh-CN" altLang="en-US" smtClean="0"/>
              <a:t>‹#›</a:t>
            </a:fld>
            <a:endParaRPr lang="zh-CN" altLang="en-US"/>
          </a:p>
        </p:txBody>
      </p:sp>
      <p:grpSp>
        <p:nvGrpSpPr>
          <p:cNvPr id="12" name="组合 11"/>
          <p:cNvGrpSpPr/>
          <p:nvPr userDrawn="1"/>
        </p:nvGrpSpPr>
        <p:grpSpPr>
          <a:xfrm>
            <a:off x="6858016" y="6000768"/>
            <a:ext cx="2089150" cy="471487"/>
            <a:chOff x="250825" y="6237288"/>
            <a:chExt cx="2089150" cy="471487"/>
          </a:xfrm>
        </p:grpSpPr>
        <p:pic>
          <p:nvPicPr>
            <p:cNvPr id="8" name="Picture 15" descr="newequisaccreditedhisresolution"/>
            <p:cNvPicPr>
              <a:picLocks noChangeAspect="1" noChangeArrowheads="1"/>
            </p:cNvPicPr>
            <p:nvPr userDrawn="1"/>
          </p:nvPicPr>
          <p:blipFill>
            <a:blip r:embed="rId2"/>
            <a:srcRect/>
            <a:stretch>
              <a:fillRect/>
            </a:stretch>
          </p:blipFill>
          <p:spPr bwMode="auto">
            <a:xfrm>
              <a:off x="798513" y="6237288"/>
              <a:ext cx="576262" cy="404812"/>
            </a:xfrm>
            <a:prstGeom prst="rect">
              <a:avLst/>
            </a:prstGeom>
            <a:solidFill>
              <a:srgbClr val="C8DECF"/>
            </a:solidFill>
            <a:ln w="9525">
              <a:noFill/>
              <a:miter lim="800000"/>
              <a:headEnd/>
              <a:tailEnd/>
            </a:ln>
          </p:spPr>
        </p:pic>
        <p:pic>
          <p:nvPicPr>
            <p:cNvPr id="9" name="Picture 16" descr="WEB-Accredited-AMBA-Logo"/>
            <p:cNvPicPr>
              <a:picLocks noChangeAspect="1" noChangeArrowheads="1"/>
            </p:cNvPicPr>
            <p:nvPr userDrawn="1"/>
          </p:nvPicPr>
          <p:blipFill>
            <a:blip r:embed="rId3"/>
            <a:srcRect/>
            <a:stretch>
              <a:fillRect/>
            </a:stretch>
          </p:blipFill>
          <p:spPr bwMode="auto">
            <a:xfrm>
              <a:off x="1474788" y="6348413"/>
              <a:ext cx="865187" cy="288925"/>
            </a:xfrm>
            <a:prstGeom prst="rect">
              <a:avLst/>
            </a:prstGeom>
            <a:solidFill>
              <a:srgbClr val="C8DECF"/>
            </a:solidFill>
            <a:ln w="9525">
              <a:noFill/>
              <a:miter lim="800000"/>
              <a:headEnd/>
              <a:tailEnd/>
            </a:ln>
          </p:spPr>
        </p:pic>
        <p:pic>
          <p:nvPicPr>
            <p:cNvPr id="10" name="Picture 7" descr="E:\安泰VI规范\AACSB\复件 low_res_blue.jpg"/>
            <p:cNvPicPr>
              <a:picLocks noChangeAspect="1" noChangeArrowheads="1"/>
            </p:cNvPicPr>
            <p:nvPr userDrawn="1"/>
          </p:nvPicPr>
          <p:blipFill>
            <a:blip r:embed="rId4"/>
            <a:srcRect/>
            <a:stretch>
              <a:fillRect/>
            </a:stretch>
          </p:blipFill>
          <p:spPr bwMode="auto">
            <a:xfrm>
              <a:off x="250825" y="6276975"/>
              <a:ext cx="433388" cy="431800"/>
            </a:xfrm>
            <a:prstGeom prst="rect">
              <a:avLst/>
            </a:prstGeom>
            <a:noFill/>
            <a:ln w="9525">
              <a:noFill/>
              <a:miter lim="800000"/>
              <a:headEnd/>
              <a:tailEnd/>
            </a:ln>
          </p:spPr>
        </p:pic>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B3BA538-819B-4335-AE34-79175476C36E}" type="datetimeFigureOut">
              <a:rPr lang="zh-CN" altLang="en-US" smtClean="0"/>
              <a:t>2023/4/3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EB74211-49EE-4519-94ED-84567EC4E95C}"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B3BA538-819B-4335-AE34-79175476C36E}" type="datetimeFigureOut">
              <a:rPr lang="zh-CN" altLang="en-US" smtClean="0"/>
              <a:t>2023/4/3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EB74211-49EE-4519-94ED-84567EC4E95C}"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B3BA538-819B-4335-AE34-79175476C36E}" type="datetimeFigureOut">
              <a:rPr lang="zh-CN" altLang="en-US" smtClean="0"/>
              <a:t>2023/4/3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EB74211-49EE-4519-94ED-84567EC4E95C}"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1B3BA538-819B-4335-AE34-79175476C36E}" type="datetimeFigureOut">
              <a:rPr lang="zh-CN" altLang="en-US" smtClean="0"/>
              <a:t>2023/4/3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EB74211-49EE-4519-94ED-84567EC4E95C}"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1B3BA538-819B-4335-AE34-79175476C36E}" type="datetimeFigureOut">
              <a:rPr lang="zh-CN" altLang="en-US" smtClean="0"/>
              <a:t>2023/4/3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EB74211-49EE-4519-94ED-84567EC4E95C}"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1B3BA538-819B-4335-AE34-79175476C36E}" type="datetimeFigureOut">
              <a:rPr lang="zh-CN" altLang="en-US" smtClean="0"/>
              <a:t>2023/4/3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EB74211-49EE-4519-94ED-84567EC4E95C}"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1B3BA538-819B-4335-AE34-79175476C36E}" type="datetimeFigureOut">
              <a:rPr lang="zh-CN" altLang="en-US" smtClean="0"/>
              <a:t>2023/4/3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EB74211-49EE-4519-94ED-84567EC4E95C}"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B3BA538-819B-4335-AE34-79175476C36E}" type="datetimeFigureOut">
              <a:rPr lang="zh-CN" altLang="en-US" smtClean="0"/>
              <a:t>2023/4/3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EB74211-49EE-4519-94ED-84567EC4E95C}"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1B3BA538-819B-4335-AE34-79175476C36E}" type="datetimeFigureOut">
              <a:rPr lang="zh-CN" altLang="en-US" smtClean="0"/>
              <a:t>2023/4/3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EB74211-49EE-4519-94ED-84567EC4E95C}"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1B3BA538-819B-4335-AE34-79175476C36E}" type="datetimeFigureOut">
              <a:rPr lang="zh-CN" altLang="en-US" smtClean="0"/>
              <a:t>2023/4/3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EB74211-49EE-4519-94ED-84567EC4E95C}"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3BA538-819B-4335-AE34-79175476C36E}" type="datetimeFigureOut">
              <a:rPr lang="zh-CN" altLang="en-US" smtClean="0"/>
              <a:t>2023/4/3</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B74211-49EE-4519-94ED-84567EC4E95C}" type="slidenum">
              <a:rPr lang="zh-CN" altLang="en-US" smtClean="0"/>
              <a:t>‹#›</a:t>
            </a:fld>
            <a:endParaRPr lang="zh-CN" altLang="en-US"/>
          </a:p>
        </p:txBody>
      </p:sp>
      <p:grpSp>
        <p:nvGrpSpPr>
          <p:cNvPr id="7" name="组合 6"/>
          <p:cNvGrpSpPr/>
          <p:nvPr userDrawn="1"/>
        </p:nvGrpSpPr>
        <p:grpSpPr>
          <a:xfrm>
            <a:off x="6858016" y="6000768"/>
            <a:ext cx="2089150" cy="471487"/>
            <a:chOff x="250825" y="6237288"/>
            <a:chExt cx="2089150" cy="471487"/>
          </a:xfrm>
        </p:grpSpPr>
        <p:pic>
          <p:nvPicPr>
            <p:cNvPr id="8" name="Picture 15" descr="newequisaccreditedhisresolution"/>
            <p:cNvPicPr>
              <a:picLocks noChangeAspect="1" noChangeArrowheads="1"/>
            </p:cNvPicPr>
            <p:nvPr userDrawn="1"/>
          </p:nvPicPr>
          <p:blipFill>
            <a:blip r:embed="rId13"/>
            <a:srcRect/>
            <a:stretch>
              <a:fillRect/>
            </a:stretch>
          </p:blipFill>
          <p:spPr bwMode="auto">
            <a:xfrm>
              <a:off x="798513" y="6237288"/>
              <a:ext cx="576262" cy="404812"/>
            </a:xfrm>
            <a:prstGeom prst="rect">
              <a:avLst/>
            </a:prstGeom>
            <a:solidFill>
              <a:srgbClr val="C8DECF"/>
            </a:solidFill>
            <a:ln w="9525">
              <a:noFill/>
              <a:miter lim="800000"/>
              <a:headEnd/>
              <a:tailEnd/>
            </a:ln>
          </p:spPr>
        </p:pic>
        <p:pic>
          <p:nvPicPr>
            <p:cNvPr id="9" name="Picture 16" descr="WEB-Accredited-AMBA-Logo"/>
            <p:cNvPicPr>
              <a:picLocks noChangeAspect="1" noChangeArrowheads="1"/>
            </p:cNvPicPr>
            <p:nvPr userDrawn="1"/>
          </p:nvPicPr>
          <p:blipFill>
            <a:blip r:embed="rId14"/>
            <a:srcRect/>
            <a:stretch>
              <a:fillRect/>
            </a:stretch>
          </p:blipFill>
          <p:spPr bwMode="auto">
            <a:xfrm>
              <a:off x="1474788" y="6348413"/>
              <a:ext cx="865187" cy="288925"/>
            </a:xfrm>
            <a:prstGeom prst="rect">
              <a:avLst/>
            </a:prstGeom>
            <a:solidFill>
              <a:srgbClr val="C8DECF"/>
            </a:solidFill>
            <a:ln w="9525">
              <a:noFill/>
              <a:miter lim="800000"/>
              <a:headEnd/>
              <a:tailEnd/>
            </a:ln>
          </p:spPr>
        </p:pic>
        <p:pic>
          <p:nvPicPr>
            <p:cNvPr id="10" name="Picture 7" descr="E:\安泰VI规范\AACSB\复件 low_res_blue.jpg"/>
            <p:cNvPicPr>
              <a:picLocks noChangeAspect="1" noChangeArrowheads="1"/>
            </p:cNvPicPr>
            <p:nvPr userDrawn="1"/>
          </p:nvPicPr>
          <p:blipFill>
            <a:blip r:embed="rId15"/>
            <a:srcRect/>
            <a:stretch>
              <a:fillRect/>
            </a:stretch>
          </p:blipFill>
          <p:spPr bwMode="auto">
            <a:xfrm>
              <a:off x="250825" y="6276975"/>
              <a:ext cx="433388" cy="431800"/>
            </a:xfrm>
            <a:prstGeom prst="rect">
              <a:avLst/>
            </a:prstGeom>
            <a:noFill/>
            <a:ln w="9525">
              <a:noFill/>
              <a:miter lim="800000"/>
              <a:headEnd/>
              <a:tailEnd/>
            </a:ln>
          </p:spPr>
        </p:pic>
      </p:grpSp>
      <p:pic>
        <p:nvPicPr>
          <p:cNvPr id="2050" name="Picture 2"/>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14533" y="116632"/>
            <a:ext cx="3324225" cy="60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zh-CN" altLang="en-US" dirty="0"/>
              <a:t>财政政策、货币政策、</a:t>
            </a:r>
            <a:r>
              <a:rPr lang="zh-CN" altLang="zh-CN" dirty="0"/>
              <a:t>和宏观审慎</a:t>
            </a:r>
            <a:endParaRPr lang="zh-CN" altLang="en-US" sz="3200" dirty="0"/>
          </a:p>
        </p:txBody>
      </p:sp>
      <p:sp>
        <p:nvSpPr>
          <p:cNvPr id="3" name="副标题 2"/>
          <p:cNvSpPr>
            <a:spLocks noGrp="1"/>
          </p:cNvSpPr>
          <p:nvPr>
            <p:ph type="subTitle" idx="1"/>
          </p:nvPr>
        </p:nvSpPr>
        <p:spPr/>
        <p:txBody>
          <a:bodyPr/>
          <a:lstStyle/>
          <a:p>
            <a:r>
              <a:rPr lang="zh-CN" altLang="en-US" dirty="0"/>
              <a:t>钱军辉</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25A54B3-CE70-4D13-9558-12818694A590}"/>
              </a:ext>
            </a:extLst>
          </p:cNvPr>
          <p:cNvSpPr>
            <a:spLocks noGrp="1"/>
          </p:cNvSpPr>
          <p:nvPr>
            <p:ph type="title"/>
          </p:nvPr>
        </p:nvSpPr>
        <p:spPr/>
        <p:txBody>
          <a:bodyPr>
            <a:normAutofit/>
          </a:bodyPr>
          <a:lstStyle/>
          <a:p>
            <a:r>
              <a:rPr lang="zh-CN" altLang="en-US" dirty="0"/>
              <a:t>自动稳定器的优势和劣势</a:t>
            </a:r>
          </a:p>
        </p:txBody>
      </p:sp>
      <p:sp>
        <p:nvSpPr>
          <p:cNvPr id="3" name="内容占位符 2">
            <a:extLst>
              <a:ext uri="{FF2B5EF4-FFF2-40B4-BE49-F238E27FC236}">
                <a16:creationId xmlns:a16="http://schemas.microsoft.com/office/drawing/2014/main" id="{017DABD2-8B7D-4943-8E04-8B0ACAC29389}"/>
              </a:ext>
            </a:extLst>
          </p:cNvPr>
          <p:cNvSpPr>
            <a:spLocks noGrp="1"/>
          </p:cNvSpPr>
          <p:nvPr>
            <p:ph idx="1"/>
          </p:nvPr>
        </p:nvSpPr>
        <p:spPr/>
        <p:txBody>
          <a:bodyPr>
            <a:normAutofit/>
          </a:bodyPr>
          <a:lstStyle/>
          <a:p>
            <a:r>
              <a:rPr lang="zh-CN" altLang="en-US" dirty="0"/>
              <a:t>优势</a:t>
            </a:r>
            <a:endParaRPr lang="en-US" altLang="zh-CN" dirty="0"/>
          </a:p>
          <a:p>
            <a:pPr lvl="1"/>
            <a:r>
              <a:rPr lang="zh-CN" altLang="en-US" dirty="0"/>
              <a:t>全周期、自动工作，没有延迟</a:t>
            </a:r>
            <a:endParaRPr lang="en-US" altLang="zh-CN" dirty="0"/>
          </a:p>
          <a:p>
            <a:pPr lvl="2"/>
            <a:r>
              <a:rPr lang="zh-CN" altLang="en-US" dirty="0"/>
              <a:t>相机稳定政策通常只在极端情况出台，可能有严重延迟。</a:t>
            </a:r>
            <a:endParaRPr lang="en-US" altLang="zh-CN" dirty="0"/>
          </a:p>
          <a:p>
            <a:pPr lvl="1"/>
            <a:r>
              <a:rPr lang="zh-CN" altLang="en-US" dirty="0"/>
              <a:t>需要有智慧有远见的制度设计</a:t>
            </a:r>
            <a:endParaRPr lang="en-US" altLang="zh-CN" dirty="0"/>
          </a:p>
          <a:p>
            <a:pPr lvl="2"/>
            <a:r>
              <a:rPr lang="zh-CN" altLang="en-US" dirty="0"/>
              <a:t>自动稳定器越多越好，“波动放大器”越少越好</a:t>
            </a:r>
            <a:endParaRPr lang="en-US" altLang="zh-CN" dirty="0"/>
          </a:p>
          <a:p>
            <a:r>
              <a:rPr lang="zh-CN" altLang="en-US" dirty="0"/>
              <a:t>劣势</a:t>
            </a:r>
            <a:endParaRPr lang="en-US" altLang="zh-CN" dirty="0"/>
          </a:p>
          <a:p>
            <a:pPr lvl="1"/>
            <a:r>
              <a:rPr lang="zh-CN" altLang="en-US" dirty="0"/>
              <a:t>在极端情况下，力度有限。</a:t>
            </a:r>
          </a:p>
        </p:txBody>
      </p:sp>
      <p:sp>
        <p:nvSpPr>
          <p:cNvPr id="4" name="页脚占位符 3">
            <a:extLst>
              <a:ext uri="{FF2B5EF4-FFF2-40B4-BE49-F238E27FC236}">
                <a16:creationId xmlns:a16="http://schemas.microsoft.com/office/drawing/2014/main" id="{D02A5241-0E39-46FE-8A6B-232F3C8AE406}"/>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11001048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985BEFF-74F4-4F15-AACE-D9B922F04FCB}"/>
              </a:ext>
            </a:extLst>
          </p:cNvPr>
          <p:cNvSpPr>
            <a:spLocks noGrp="1"/>
          </p:cNvSpPr>
          <p:nvPr>
            <p:ph type="title"/>
          </p:nvPr>
        </p:nvSpPr>
        <p:spPr/>
        <p:txBody>
          <a:bodyPr/>
          <a:lstStyle/>
          <a:p>
            <a:r>
              <a:rPr lang="zh-CN" altLang="en-US" dirty="0"/>
              <a:t>“波动放大器”</a:t>
            </a:r>
          </a:p>
        </p:txBody>
      </p:sp>
      <p:sp>
        <p:nvSpPr>
          <p:cNvPr id="3" name="内容占位符 2">
            <a:extLst>
              <a:ext uri="{FF2B5EF4-FFF2-40B4-BE49-F238E27FC236}">
                <a16:creationId xmlns:a16="http://schemas.microsoft.com/office/drawing/2014/main" id="{5B61A8B8-718C-49EE-AA98-62DB8D909EA4}"/>
              </a:ext>
            </a:extLst>
          </p:cNvPr>
          <p:cNvSpPr>
            <a:spLocks noGrp="1"/>
          </p:cNvSpPr>
          <p:nvPr>
            <p:ph idx="1"/>
          </p:nvPr>
        </p:nvSpPr>
        <p:spPr/>
        <p:txBody>
          <a:bodyPr/>
          <a:lstStyle/>
          <a:p>
            <a:r>
              <a:rPr lang="zh-CN" altLang="en-US" dirty="0"/>
              <a:t>在经济扩张时扩大总需求、在经济衰退时收缩总需求的制度安排，比如</a:t>
            </a:r>
            <a:endParaRPr lang="en-US" altLang="zh-CN" dirty="0"/>
          </a:p>
          <a:p>
            <a:pPr lvl="1"/>
            <a:r>
              <a:rPr lang="zh-CN" altLang="en-US" dirty="0"/>
              <a:t>财政平衡，或“量入为出”的财政</a:t>
            </a:r>
            <a:endParaRPr lang="en-US" altLang="zh-CN" dirty="0"/>
          </a:p>
          <a:p>
            <a:pPr lvl="1"/>
            <a:r>
              <a:rPr lang="zh-CN" altLang="en-US" dirty="0"/>
              <a:t>固定的财政赤字率（财政赤字</a:t>
            </a:r>
            <a:r>
              <a:rPr lang="en-US" altLang="zh-CN" dirty="0"/>
              <a:t>/GDP</a:t>
            </a:r>
            <a:r>
              <a:rPr lang="zh-CN" altLang="en-US" dirty="0"/>
              <a:t>）</a:t>
            </a:r>
            <a:endParaRPr lang="en-US" altLang="zh-CN" dirty="0"/>
          </a:p>
          <a:p>
            <a:endParaRPr lang="en-US" altLang="zh-CN" dirty="0"/>
          </a:p>
          <a:p>
            <a:endParaRPr lang="zh-CN" altLang="en-US" dirty="0"/>
          </a:p>
        </p:txBody>
      </p:sp>
    </p:spTree>
    <p:extLst>
      <p:ext uri="{BB962C8B-B14F-4D97-AF65-F5344CB8AC3E}">
        <p14:creationId xmlns:p14="http://schemas.microsoft.com/office/powerpoint/2010/main" val="424990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788E28A-A8C6-48F6-8CAB-9563A7615832}"/>
              </a:ext>
            </a:extLst>
          </p:cNvPr>
          <p:cNvSpPr>
            <a:spLocks noGrp="1"/>
          </p:cNvSpPr>
          <p:nvPr>
            <p:ph type="title"/>
          </p:nvPr>
        </p:nvSpPr>
        <p:spPr/>
        <p:txBody>
          <a:bodyPr/>
          <a:lstStyle/>
          <a:p>
            <a:r>
              <a:rPr lang="zh-CN" altLang="en-US" dirty="0"/>
              <a:t>相机财政政策</a:t>
            </a:r>
          </a:p>
        </p:txBody>
      </p:sp>
      <p:sp>
        <p:nvSpPr>
          <p:cNvPr id="3" name="内容占位符 2">
            <a:extLst>
              <a:ext uri="{FF2B5EF4-FFF2-40B4-BE49-F238E27FC236}">
                <a16:creationId xmlns:a16="http://schemas.microsoft.com/office/drawing/2014/main" id="{DC972CE5-218B-4781-BA77-10CE266CB155}"/>
              </a:ext>
            </a:extLst>
          </p:cNvPr>
          <p:cNvSpPr>
            <a:spLocks noGrp="1"/>
          </p:cNvSpPr>
          <p:nvPr>
            <p:ph idx="1"/>
          </p:nvPr>
        </p:nvSpPr>
        <p:spPr/>
        <p:txBody>
          <a:bodyPr>
            <a:normAutofit lnSpcReduction="10000"/>
          </a:bodyPr>
          <a:lstStyle/>
          <a:p>
            <a:r>
              <a:rPr lang="zh-CN" altLang="en-US" dirty="0"/>
              <a:t>相机（</a:t>
            </a:r>
            <a:r>
              <a:rPr lang="en-US" altLang="zh-CN" dirty="0"/>
              <a:t>Discretionary</a:t>
            </a:r>
            <a:r>
              <a:rPr lang="zh-CN" altLang="en-US" dirty="0"/>
              <a:t>）决策的财政政策基于政策制定者在特殊情景下对未来经济形势的判断。</a:t>
            </a:r>
            <a:endParaRPr lang="en-US" altLang="zh-CN" dirty="0"/>
          </a:p>
          <a:p>
            <a:r>
              <a:rPr lang="zh-CN" altLang="en-US" dirty="0"/>
              <a:t>直接政府开支</a:t>
            </a:r>
            <a:endParaRPr lang="en-US" altLang="zh-CN" dirty="0"/>
          </a:p>
          <a:p>
            <a:pPr lvl="1"/>
            <a:r>
              <a:rPr lang="zh-CN" altLang="en-US" dirty="0"/>
              <a:t>基础设施，公共卫生、安全、基础教育、基础研究等等。</a:t>
            </a:r>
            <a:endParaRPr lang="en-US" altLang="zh-CN" dirty="0"/>
          </a:p>
          <a:p>
            <a:pPr lvl="1"/>
            <a:r>
              <a:rPr lang="zh-CN" altLang="en-US" dirty="0"/>
              <a:t>时机（</a:t>
            </a:r>
            <a:r>
              <a:rPr lang="en-US" altLang="zh-CN" dirty="0"/>
              <a:t>Timing</a:t>
            </a:r>
            <a:r>
              <a:rPr lang="zh-CN" altLang="en-US" dirty="0"/>
              <a:t>）很重要</a:t>
            </a:r>
            <a:r>
              <a:rPr lang="en-US" altLang="zh-CN" dirty="0"/>
              <a:t> </a:t>
            </a:r>
          </a:p>
          <a:p>
            <a:r>
              <a:rPr lang="zh-CN" altLang="en-US" dirty="0"/>
              <a:t>逆周期税收政策</a:t>
            </a:r>
            <a:endParaRPr lang="en-US" altLang="zh-CN" dirty="0"/>
          </a:p>
          <a:p>
            <a:pPr lvl="1"/>
            <a:r>
              <a:rPr lang="zh-CN" altLang="en-US" dirty="0"/>
              <a:t>减税和税收激励</a:t>
            </a:r>
            <a:endParaRPr lang="en-US" altLang="zh-CN" dirty="0"/>
          </a:p>
          <a:p>
            <a:endParaRPr lang="zh-CN" altLang="en-US" dirty="0"/>
          </a:p>
        </p:txBody>
      </p:sp>
      <p:sp>
        <p:nvSpPr>
          <p:cNvPr id="4" name="页脚占位符 3">
            <a:extLst>
              <a:ext uri="{FF2B5EF4-FFF2-40B4-BE49-F238E27FC236}">
                <a16:creationId xmlns:a16="http://schemas.microsoft.com/office/drawing/2014/main" id="{470A6D8A-CB3A-48C5-AD45-7A2B2464A83C}"/>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1901745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5C0116E-438E-4023-980F-956474376BF3}"/>
              </a:ext>
            </a:extLst>
          </p:cNvPr>
          <p:cNvSpPr>
            <a:spLocks noGrp="1"/>
          </p:cNvSpPr>
          <p:nvPr>
            <p:ph type="title"/>
          </p:nvPr>
        </p:nvSpPr>
        <p:spPr/>
        <p:txBody>
          <a:bodyPr/>
          <a:lstStyle/>
          <a:p>
            <a:r>
              <a:rPr lang="zh-CN" altLang="en-US" dirty="0"/>
              <a:t>财政赤字和政府债务</a:t>
            </a:r>
          </a:p>
        </p:txBody>
      </p:sp>
      <p:sp>
        <p:nvSpPr>
          <p:cNvPr id="3" name="内容占位符 2">
            <a:extLst>
              <a:ext uri="{FF2B5EF4-FFF2-40B4-BE49-F238E27FC236}">
                <a16:creationId xmlns:a16="http://schemas.microsoft.com/office/drawing/2014/main" id="{588DDE77-EAAB-4A33-9EE6-F82DFA83DB28}"/>
              </a:ext>
            </a:extLst>
          </p:cNvPr>
          <p:cNvSpPr>
            <a:spLocks noGrp="1"/>
          </p:cNvSpPr>
          <p:nvPr>
            <p:ph idx="1"/>
          </p:nvPr>
        </p:nvSpPr>
        <p:spPr/>
        <p:txBody>
          <a:bodyPr/>
          <a:lstStyle/>
          <a:p>
            <a:r>
              <a:rPr lang="zh-CN" altLang="en-US" dirty="0"/>
              <a:t>财政赤字增加政府债务</a:t>
            </a:r>
            <a:endParaRPr lang="en-US" altLang="zh-CN" dirty="0"/>
          </a:p>
          <a:p>
            <a:pPr lvl="1"/>
            <a:r>
              <a:rPr lang="zh-CN" altLang="en-US" dirty="0"/>
              <a:t>财政赤字是流量（</a:t>
            </a:r>
            <a:r>
              <a:rPr lang="en-US" altLang="zh-CN" dirty="0"/>
              <a:t>flow</a:t>
            </a:r>
            <a:r>
              <a:rPr lang="zh-CN" altLang="en-US" dirty="0"/>
              <a:t>），政府债务是存量（</a:t>
            </a:r>
            <a:r>
              <a:rPr lang="en-US" altLang="zh-CN" dirty="0"/>
              <a:t>stock</a:t>
            </a:r>
            <a:r>
              <a:rPr lang="zh-CN" altLang="en-US" dirty="0"/>
              <a:t>）。</a:t>
            </a:r>
            <a:endParaRPr lang="en-US" altLang="zh-CN" dirty="0"/>
          </a:p>
          <a:p>
            <a:pPr lvl="1"/>
            <a:r>
              <a:rPr lang="zh-CN" altLang="en-US" dirty="0"/>
              <a:t>财政赤字是私人部门（</a:t>
            </a:r>
            <a:r>
              <a:rPr lang="en-US" altLang="zh-CN" dirty="0"/>
              <a:t>private sector</a:t>
            </a:r>
            <a:r>
              <a:rPr lang="zh-CN" altLang="en-US" dirty="0"/>
              <a:t>）的净收入。</a:t>
            </a:r>
            <a:endParaRPr lang="en-US" altLang="zh-CN" dirty="0"/>
          </a:p>
          <a:p>
            <a:pPr lvl="1"/>
            <a:r>
              <a:rPr lang="zh-CN" altLang="en-US" dirty="0"/>
              <a:t>政府债务是私人部门的安全资产。</a:t>
            </a:r>
            <a:endParaRPr lang="en-US" altLang="zh-CN" dirty="0"/>
          </a:p>
        </p:txBody>
      </p:sp>
    </p:spTree>
    <p:extLst>
      <p:ext uri="{BB962C8B-B14F-4D97-AF65-F5344CB8AC3E}">
        <p14:creationId xmlns:p14="http://schemas.microsoft.com/office/powerpoint/2010/main" val="37914453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52B8E4B-D301-4EC3-A7ED-704247DEA7E9}"/>
              </a:ext>
            </a:extLst>
          </p:cNvPr>
          <p:cNvSpPr>
            <a:spLocks noGrp="1"/>
          </p:cNvSpPr>
          <p:nvPr>
            <p:ph type="title"/>
          </p:nvPr>
        </p:nvSpPr>
        <p:spPr/>
        <p:txBody>
          <a:bodyPr>
            <a:normAutofit/>
          </a:bodyPr>
          <a:lstStyle/>
          <a:p>
            <a:r>
              <a:rPr lang="zh-CN" altLang="en-US" dirty="0"/>
              <a:t>如何看待“财政平衡”</a:t>
            </a:r>
          </a:p>
        </p:txBody>
      </p:sp>
      <mc:AlternateContent xmlns:mc="http://schemas.openxmlformats.org/markup-compatibility/2006" xmlns:a14="http://schemas.microsoft.com/office/drawing/2010/main">
        <mc:Choice Requires="a14">
          <p:sp>
            <p:nvSpPr>
              <p:cNvPr id="3" name="内容占位符 2">
                <a:extLst>
                  <a:ext uri="{FF2B5EF4-FFF2-40B4-BE49-F238E27FC236}">
                    <a16:creationId xmlns:a16="http://schemas.microsoft.com/office/drawing/2014/main" id="{714329BB-8CCF-49E4-B097-F828D8E0C268}"/>
                  </a:ext>
                </a:extLst>
              </p:cNvPr>
              <p:cNvSpPr>
                <a:spLocks noGrp="1"/>
              </p:cNvSpPr>
              <p:nvPr>
                <p:ph idx="1"/>
              </p:nvPr>
            </p:nvSpPr>
            <p:spPr/>
            <p:txBody>
              <a:bodyPr/>
              <a:lstStyle/>
              <a:p>
                <a:r>
                  <a:rPr lang="zh-CN" altLang="en-US" dirty="0"/>
                  <a:t>财政平衡是深入人心的“美德”，能有效约束政府（中央或地方）财政支出。</a:t>
                </a:r>
                <a:endParaRPr lang="en-US" altLang="zh-CN" dirty="0"/>
              </a:p>
              <a:p>
                <a:r>
                  <a:rPr lang="zh-CN" altLang="en-US" dirty="0"/>
                  <a:t>“财政平衡”限制了政府调控经济周期的能力。</a:t>
                </a:r>
                <a:endParaRPr lang="en-US" altLang="zh-CN" dirty="0"/>
              </a:p>
              <a:p>
                <a:pPr lvl="1"/>
                <a:r>
                  <a:rPr lang="zh-CN" altLang="en-US" dirty="0"/>
                  <a:t>波动扩大器：财政收入下降</a:t>
                </a:r>
                <a14:m>
                  <m:oMath xmlns:m="http://schemas.openxmlformats.org/officeDocument/2006/math">
                    <m:r>
                      <a:rPr lang="en-US" altLang="zh-CN" b="0" i="1" smtClean="0">
                        <a:latin typeface="Cambria Math" panose="02040503050406030204" pitchFamily="18" charset="0"/>
                      </a:rPr>
                      <m:t>→</m:t>
                    </m:r>
                  </m:oMath>
                </a14:m>
                <a:r>
                  <a:rPr lang="zh-CN" altLang="en-US" dirty="0"/>
                  <a:t>财政支出下降</a:t>
                </a:r>
                <a:endParaRPr lang="en-US" altLang="zh-CN" dirty="0"/>
              </a:p>
              <a:p>
                <a:pPr lvl="1"/>
                <a:r>
                  <a:rPr lang="zh-CN" altLang="en-US" dirty="0"/>
                  <a:t>财政刺激的乘数效应下降</a:t>
                </a:r>
                <a:endParaRPr lang="en-US" altLang="zh-CN" dirty="0"/>
              </a:p>
              <a:p>
                <a:endParaRPr lang="en-US" altLang="zh-CN" dirty="0"/>
              </a:p>
              <a:p>
                <a:endParaRPr lang="zh-CN" altLang="en-US" dirty="0"/>
              </a:p>
            </p:txBody>
          </p:sp>
        </mc:Choice>
        <mc:Fallback xmlns="">
          <p:sp>
            <p:nvSpPr>
              <p:cNvPr id="3" name="内容占位符 2">
                <a:extLst>
                  <a:ext uri="{FF2B5EF4-FFF2-40B4-BE49-F238E27FC236}">
                    <a16:creationId xmlns:a16="http://schemas.microsoft.com/office/drawing/2014/main" id="{714329BB-8CCF-49E4-B097-F828D8E0C268}"/>
                  </a:ext>
                </a:extLst>
              </p:cNvPr>
              <p:cNvSpPr>
                <a:spLocks noGrp="1" noRot="1" noChangeAspect="1" noMove="1" noResize="1" noEditPoints="1" noAdjustHandles="1" noChangeArrowheads="1" noChangeShapeType="1" noTextEdit="1"/>
              </p:cNvSpPr>
              <p:nvPr>
                <p:ph idx="1"/>
              </p:nvPr>
            </p:nvSpPr>
            <p:spPr>
              <a:blipFill>
                <a:blip r:embed="rId2"/>
                <a:stretch>
                  <a:fillRect l="-1704" t="-1752"/>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5641732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F89FC09-E4F3-4578-9C2E-E379F9D1EAAE}"/>
              </a:ext>
            </a:extLst>
          </p:cNvPr>
          <p:cNvSpPr>
            <a:spLocks noGrp="1"/>
          </p:cNvSpPr>
          <p:nvPr>
            <p:ph type="title"/>
          </p:nvPr>
        </p:nvSpPr>
        <p:spPr/>
        <p:txBody>
          <a:bodyPr/>
          <a:lstStyle/>
          <a:p>
            <a:r>
              <a:rPr lang="zh-CN" altLang="en-US" dirty="0"/>
              <a:t>财政平衡下的乘数效应</a:t>
            </a:r>
          </a:p>
        </p:txBody>
      </p:sp>
      <mc:AlternateContent xmlns:mc="http://schemas.openxmlformats.org/markup-compatibility/2006">
        <mc:Choice xmlns:a14="http://schemas.microsoft.com/office/drawing/2010/main" Requires="a14">
          <p:sp>
            <p:nvSpPr>
              <p:cNvPr id="3" name="内容占位符 2">
                <a:extLst>
                  <a:ext uri="{FF2B5EF4-FFF2-40B4-BE49-F238E27FC236}">
                    <a16:creationId xmlns:a16="http://schemas.microsoft.com/office/drawing/2014/main" id="{2ED140AD-38CD-45AC-94DB-BB4B8C929BD7}"/>
                  </a:ext>
                </a:extLst>
              </p:cNvPr>
              <p:cNvSpPr>
                <a:spLocks noGrp="1"/>
              </p:cNvSpPr>
              <p:nvPr>
                <p:ph idx="1"/>
              </p:nvPr>
            </p:nvSpPr>
            <p:spPr/>
            <p:txBody>
              <a:bodyPr>
                <a:normAutofit fontScale="92500"/>
              </a:bodyPr>
              <a:lstStyle/>
              <a:p>
                <a:r>
                  <a:rPr lang="zh-CN" altLang="en-US" dirty="0"/>
                  <a:t>考虑凯恩斯交叉模型（</a:t>
                </a:r>
                <a:r>
                  <a:rPr lang="en-US" altLang="zh-CN" dirty="0"/>
                  <a:t>Keynesian Cross</a:t>
                </a:r>
                <a:r>
                  <a:rPr lang="zh-CN" altLang="en-US" dirty="0"/>
                  <a:t>），</a:t>
                </a:r>
                <a:endParaRPr lang="en-US" altLang="zh-CN" dirty="0"/>
              </a:p>
              <a:p>
                <a:pPr marL="0" indent="0">
                  <a:buNone/>
                </a:pPr>
                <a14:m>
                  <m:oMathPara xmlns:m="http://schemas.openxmlformats.org/officeDocument/2006/math">
                    <m:oMathParaPr>
                      <m:jc m:val="centerGroup"/>
                    </m:oMathParaPr>
                    <m:oMath xmlns:m="http://schemas.openxmlformats.org/officeDocument/2006/math">
                      <m:r>
                        <a:rPr lang="en-US" altLang="zh-CN" i="1">
                          <a:latin typeface="Cambria Math" panose="02040503050406030204" pitchFamily="18" charset="0"/>
                        </a:rPr>
                        <m:t>𝑌</m:t>
                      </m:r>
                      <m:r>
                        <a:rPr lang="en-US" altLang="zh-CN" i="1">
                          <a:latin typeface="Cambria Math" panose="02040503050406030204" pitchFamily="18" charset="0"/>
                        </a:rPr>
                        <m:t>=</m:t>
                      </m:r>
                      <m:sSub>
                        <m:sSubPr>
                          <m:ctrlPr>
                            <a:rPr lang="en-US" altLang="zh-CN" i="1">
                              <a:latin typeface="Cambria Math" panose="02040503050406030204" pitchFamily="18" charset="0"/>
                            </a:rPr>
                          </m:ctrlPr>
                        </m:sSubPr>
                        <m:e>
                          <m:r>
                            <a:rPr lang="en-US" altLang="zh-CN" i="1">
                              <a:latin typeface="Cambria Math" panose="02040503050406030204" pitchFamily="18" charset="0"/>
                            </a:rPr>
                            <m:t>𝐶</m:t>
                          </m:r>
                        </m:e>
                        <m:sub>
                          <m:r>
                            <a:rPr lang="en-US" altLang="zh-CN" i="1">
                              <a:latin typeface="Cambria Math" panose="02040503050406030204" pitchFamily="18" charset="0"/>
                            </a:rPr>
                            <m:t>0</m:t>
                          </m:r>
                        </m:sub>
                      </m:sSub>
                      <m:r>
                        <a:rPr lang="en-US" altLang="zh-CN" i="1">
                          <a:latin typeface="Cambria Math" panose="02040503050406030204" pitchFamily="18" charset="0"/>
                        </a:rPr>
                        <m:t>+</m:t>
                      </m:r>
                      <m:sSub>
                        <m:sSubPr>
                          <m:ctrlPr>
                            <a:rPr lang="en-US" altLang="zh-CN" i="1">
                              <a:latin typeface="Cambria Math" panose="02040503050406030204" pitchFamily="18" charset="0"/>
                            </a:rPr>
                          </m:ctrlPr>
                        </m:sSubPr>
                        <m:e>
                          <m:r>
                            <a:rPr lang="en-US" altLang="zh-CN" i="1">
                              <a:latin typeface="Cambria Math" panose="02040503050406030204" pitchFamily="18" charset="0"/>
                            </a:rPr>
                            <m:t>𝐶</m:t>
                          </m:r>
                        </m:e>
                        <m:sub>
                          <m:r>
                            <a:rPr lang="en-US" altLang="zh-CN" i="1">
                              <a:latin typeface="Cambria Math" panose="02040503050406030204" pitchFamily="18" charset="0"/>
                            </a:rPr>
                            <m:t>1</m:t>
                          </m:r>
                        </m:sub>
                      </m:sSub>
                      <m:d>
                        <m:dPr>
                          <m:ctrlPr>
                            <a:rPr lang="en-US" altLang="zh-CN" i="1">
                              <a:latin typeface="Cambria Math" panose="02040503050406030204" pitchFamily="18" charset="0"/>
                            </a:rPr>
                          </m:ctrlPr>
                        </m:dPr>
                        <m:e>
                          <m:r>
                            <a:rPr lang="en-US" altLang="zh-CN" i="1">
                              <a:latin typeface="Cambria Math" panose="02040503050406030204" pitchFamily="18" charset="0"/>
                            </a:rPr>
                            <m:t>𝑌</m:t>
                          </m:r>
                          <m:r>
                            <a:rPr lang="en-US" altLang="zh-CN" i="1">
                              <a:latin typeface="Cambria Math" panose="02040503050406030204" pitchFamily="18" charset="0"/>
                            </a:rPr>
                            <m:t>−</m:t>
                          </m:r>
                          <m:r>
                            <a:rPr lang="en-US" altLang="zh-CN" i="1">
                              <a:latin typeface="Cambria Math" panose="02040503050406030204" pitchFamily="18" charset="0"/>
                            </a:rPr>
                            <m:t>𝑇</m:t>
                          </m:r>
                        </m:e>
                      </m:d>
                      <m:r>
                        <a:rPr lang="en-US" altLang="zh-CN" i="1">
                          <a:latin typeface="Cambria Math" panose="02040503050406030204" pitchFamily="18" charset="0"/>
                        </a:rPr>
                        <m:t>+</m:t>
                      </m:r>
                      <m:r>
                        <a:rPr lang="en-US" altLang="zh-CN" i="1">
                          <a:latin typeface="Cambria Math" panose="02040503050406030204" pitchFamily="18" charset="0"/>
                        </a:rPr>
                        <m:t>𝐼</m:t>
                      </m:r>
                      <m:r>
                        <a:rPr lang="en-US" altLang="zh-CN" i="1">
                          <a:latin typeface="Cambria Math" panose="02040503050406030204" pitchFamily="18" charset="0"/>
                        </a:rPr>
                        <m:t>+</m:t>
                      </m:r>
                      <m:r>
                        <a:rPr lang="en-US" altLang="zh-CN" i="1">
                          <a:latin typeface="Cambria Math" panose="02040503050406030204" pitchFamily="18" charset="0"/>
                        </a:rPr>
                        <m:t>𝐺</m:t>
                      </m:r>
                      <m:r>
                        <a:rPr lang="en-US" altLang="zh-CN" i="1">
                          <a:latin typeface="Cambria Math" panose="02040503050406030204" pitchFamily="18" charset="0"/>
                        </a:rPr>
                        <m:t>,</m:t>
                      </m:r>
                    </m:oMath>
                  </m:oMathPara>
                </a14:m>
                <a:endParaRPr lang="en-US" altLang="zh-CN" dirty="0"/>
              </a:p>
              <a:p>
                <a:pPr marL="0" indent="0">
                  <a:buNone/>
                </a:pPr>
                <a:r>
                  <a:rPr lang="zh-CN" altLang="en-US" dirty="0"/>
                  <a:t>其中</a:t>
                </a:r>
                <a14:m>
                  <m:oMath xmlns:m="http://schemas.openxmlformats.org/officeDocument/2006/math">
                    <m:r>
                      <a:rPr lang="en-US" altLang="zh-CN" i="1">
                        <a:latin typeface="Cambria Math" panose="02040503050406030204" pitchFamily="18" charset="0"/>
                      </a:rPr>
                      <m:t>𝑇</m:t>
                    </m:r>
                    <m:r>
                      <a:rPr lang="en-US" altLang="zh-CN" b="0" i="1" smtClean="0">
                        <a:latin typeface="Cambria Math" panose="02040503050406030204" pitchFamily="18" charset="0"/>
                      </a:rPr>
                      <m:t>=</m:t>
                    </m:r>
                    <m:r>
                      <a:rPr lang="en-US" altLang="zh-CN" b="0" i="1" smtClean="0">
                        <a:latin typeface="Cambria Math" panose="02040503050406030204" pitchFamily="18" charset="0"/>
                      </a:rPr>
                      <m:t>𝐺</m:t>
                    </m:r>
                  </m:oMath>
                </a14:m>
                <a:r>
                  <a:rPr lang="zh-CN" altLang="en-US" dirty="0"/>
                  <a:t>分别为税收和政府消费，</a:t>
                </a:r>
                <a14:m>
                  <m:oMath xmlns:m="http://schemas.openxmlformats.org/officeDocument/2006/math">
                    <m:r>
                      <a:rPr lang="en-US" altLang="zh-CN" i="1">
                        <a:latin typeface="Cambria Math" panose="02040503050406030204" pitchFamily="18" charset="0"/>
                      </a:rPr>
                      <m:t>𝐼</m:t>
                    </m:r>
                  </m:oMath>
                </a14:m>
                <a:r>
                  <a:rPr lang="zh-CN" altLang="en-US" dirty="0"/>
                  <a:t> 为投资，</a:t>
                </a:r>
                <a14:m>
                  <m:oMath xmlns:m="http://schemas.openxmlformats.org/officeDocument/2006/math">
                    <m:sSub>
                      <m:sSubPr>
                        <m:ctrlPr>
                          <a:rPr lang="en-US" altLang="zh-CN" i="1" dirty="0">
                            <a:latin typeface="Cambria Math" panose="02040503050406030204" pitchFamily="18" charset="0"/>
                          </a:rPr>
                        </m:ctrlPr>
                      </m:sSubPr>
                      <m:e>
                        <m:r>
                          <a:rPr lang="en-US" altLang="zh-CN" i="1">
                            <a:latin typeface="Cambria Math" panose="02040503050406030204" pitchFamily="18" charset="0"/>
                          </a:rPr>
                          <m:t>𝐶</m:t>
                        </m:r>
                      </m:e>
                      <m:sub>
                        <m:r>
                          <a:rPr lang="en-US" altLang="zh-CN" i="1">
                            <a:latin typeface="Cambria Math" panose="02040503050406030204" pitchFamily="18" charset="0"/>
                          </a:rPr>
                          <m:t>0</m:t>
                        </m:r>
                      </m:sub>
                    </m:sSub>
                    <m:r>
                      <a:rPr lang="en-US" altLang="zh-CN" i="1">
                        <a:latin typeface="Cambria Math" panose="02040503050406030204" pitchFamily="18" charset="0"/>
                      </a:rPr>
                      <m:t>&gt;0</m:t>
                    </m:r>
                  </m:oMath>
                </a14:m>
                <a:r>
                  <a:rPr lang="zh-CN" altLang="en-US" dirty="0"/>
                  <a:t>，</a:t>
                </a:r>
                <a14:m>
                  <m:oMath xmlns:m="http://schemas.openxmlformats.org/officeDocument/2006/math">
                    <m:r>
                      <a:rPr lang="en-US" altLang="zh-CN">
                        <a:latin typeface="Cambria Math" panose="02040503050406030204" pitchFamily="18" charset="0"/>
                      </a:rPr>
                      <m:t>0&lt;</m:t>
                    </m:r>
                    <m:sSub>
                      <m:sSubPr>
                        <m:ctrlPr>
                          <a:rPr lang="en-US" altLang="zh-CN" i="1">
                            <a:latin typeface="Cambria Math" panose="02040503050406030204" pitchFamily="18" charset="0"/>
                          </a:rPr>
                        </m:ctrlPr>
                      </m:sSubPr>
                      <m:e>
                        <m:r>
                          <a:rPr lang="en-US" altLang="zh-CN" i="1">
                            <a:latin typeface="Cambria Math" panose="02040503050406030204" pitchFamily="18" charset="0"/>
                          </a:rPr>
                          <m:t>𝐶</m:t>
                        </m:r>
                      </m:e>
                      <m:sub>
                        <m:r>
                          <a:rPr lang="en-US" altLang="zh-CN" i="1">
                            <a:latin typeface="Cambria Math" panose="02040503050406030204" pitchFamily="18" charset="0"/>
                          </a:rPr>
                          <m:t>1</m:t>
                        </m:r>
                      </m:sub>
                    </m:sSub>
                    <m:r>
                      <a:rPr lang="en-US" altLang="zh-CN" i="1">
                        <a:latin typeface="Cambria Math" panose="02040503050406030204" pitchFamily="18" charset="0"/>
                      </a:rPr>
                      <m:t>&lt;1.</m:t>
                    </m:r>
                  </m:oMath>
                </a14:m>
                <a:endParaRPr lang="en-US" altLang="zh-CN" dirty="0"/>
              </a:p>
              <a:p>
                <a:pPr lvl="1"/>
                <a:r>
                  <a:rPr lang="zh-CN" altLang="en-US" dirty="0"/>
                  <a:t>内生变量：</a:t>
                </a:r>
                <a:r>
                  <a:rPr lang="en-US" altLang="zh-CN" dirty="0"/>
                  <a:t> </a:t>
                </a:r>
                <a14:m>
                  <m:oMath xmlns:m="http://schemas.openxmlformats.org/officeDocument/2006/math">
                    <m:r>
                      <a:rPr lang="en-US" altLang="zh-CN" i="1">
                        <a:latin typeface="Cambria Math" panose="02040503050406030204" pitchFamily="18" charset="0"/>
                      </a:rPr>
                      <m:t>𝑌</m:t>
                    </m:r>
                  </m:oMath>
                </a14:m>
                <a:endParaRPr lang="en-US" altLang="zh-CN" dirty="0"/>
              </a:p>
              <a:p>
                <a:pPr lvl="1"/>
                <a:r>
                  <a:rPr lang="zh-CN" altLang="en-US" dirty="0"/>
                  <a:t>外生变量：</a:t>
                </a:r>
                <a14:m>
                  <m:oMath xmlns:m="http://schemas.openxmlformats.org/officeDocument/2006/math">
                    <m:r>
                      <a:rPr lang="en-US" altLang="zh-CN" i="1">
                        <a:latin typeface="Cambria Math" panose="02040503050406030204" pitchFamily="18" charset="0"/>
                      </a:rPr>
                      <m:t>𝐼</m:t>
                    </m:r>
                    <m:r>
                      <a:rPr lang="en-US" altLang="zh-CN" i="1">
                        <a:latin typeface="Cambria Math" panose="02040503050406030204" pitchFamily="18" charset="0"/>
                      </a:rPr>
                      <m:t>,</m:t>
                    </m:r>
                    <m:r>
                      <a:rPr lang="en-US" altLang="zh-CN" i="1">
                        <a:latin typeface="Cambria Math" panose="02040503050406030204" pitchFamily="18" charset="0"/>
                      </a:rPr>
                      <m:t>𝑇</m:t>
                    </m:r>
                    <m:r>
                      <a:rPr lang="en-US" altLang="zh-CN" i="1">
                        <a:latin typeface="Cambria Math" panose="02040503050406030204" pitchFamily="18" charset="0"/>
                      </a:rPr>
                      <m:t>, </m:t>
                    </m:r>
                    <m:r>
                      <a:rPr lang="en-US" altLang="zh-CN" i="1">
                        <a:latin typeface="Cambria Math" panose="02040503050406030204" pitchFamily="18" charset="0"/>
                      </a:rPr>
                      <m:t>𝐺</m:t>
                    </m:r>
                    <m:r>
                      <a:rPr lang="en-US" altLang="zh-CN" i="1">
                        <a:latin typeface="Cambria Math" panose="02040503050406030204" pitchFamily="18" charset="0"/>
                      </a:rPr>
                      <m:t>, </m:t>
                    </m:r>
                    <m:sSub>
                      <m:sSubPr>
                        <m:ctrlPr>
                          <a:rPr lang="en-US" altLang="zh-CN" i="1">
                            <a:latin typeface="Cambria Math" panose="02040503050406030204" pitchFamily="18" charset="0"/>
                          </a:rPr>
                        </m:ctrlPr>
                      </m:sSubPr>
                      <m:e>
                        <m:r>
                          <a:rPr lang="en-US" altLang="zh-CN" i="1">
                            <a:latin typeface="Cambria Math" panose="02040503050406030204" pitchFamily="18" charset="0"/>
                          </a:rPr>
                          <m:t>𝐶</m:t>
                        </m:r>
                      </m:e>
                      <m:sub>
                        <m:r>
                          <a:rPr lang="en-US" altLang="zh-CN" i="1">
                            <a:latin typeface="Cambria Math" panose="02040503050406030204" pitchFamily="18" charset="0"/>
                          </a:rPr>
                          <m:t>0</m:t>
                        </m:r>
                      </m:sub>
                    </m:sSub>
                    <m:r>
                      <a:rPr lang="en-US" altLang="zh-CN" i="1">
                        <a:latin typeface="Cambria Math" panose="02040503050406030204" pitchFamily="18" charset="0"/>
                      </a:rPr>
                      <m:t>, </m:t>
                    </m:r>
                    <m:sSub>
                      <m:sSubPr>
                        <m:ctrlPr>
                          <a:rPr lang="en-US" altLang="zh-CN" i="1">
                            <a:latin typeface="Cambria Math" panose="02040503050406030204" pitchFamily="18" charset="0"/>
                          </a:rPr>
                        </m:ctrlPr>
                      </m:sSubPr>
                      <m:e>
                        <m:r>
                          <a:rPr lang="en-US" altLang="zh-CN" i="1">
                            <a:latin typeface="Cambria Math" panose="02040503050406030204" pitchFamily="18" charset="0"/>
                          </a:rPr>
                          <m:t>𝐶</m:t>
                        </m:r>
                      </m:e>
                      <m:sub>
                        <m:r>
                          <a:rPr lang="en-US" altLang="zh-CN" i="1">
                            <a:latin typeface="Cambria Math" panose="02040503050406030204" pitchFamily="18" charset="0"/>
                          </a:rPr>
                          <m:t>1</m:t>
                        </m:r>
                      </m:sub>
                    </m:sSub>
                  </m:oMath>
                </a14:m>
                <a:endParaRPr lang="en-US" altLang="zh-CN" dirty="0"/>
              </a:p>
              <a:p>
                <a:r>
                  <a:rPr lang="zh-CN" altLang="en-US" dirty="0"/>
                  <a:t>在财政平衡（</a:t>
                </a:r>
                <a:r>
                  <a:rPr lang="en-US" altLang="zh-CN" dirty="0"/>
                  <a:t> </a:t>
                </a:r>
                <a14:m>
                  <m:oMath xmlns:m="http://schemas.openxmlformats.org/officeDocument/2006/math">
                    <m:r>
                      <a:rPr lang="en-US" altLang="zh-CN" i="1">
                        <a:latin typeface="Cambria Math" panose="02040503050406030204" pitchFamily="18" charset="0"/>
                      </a:rPr>
                      <m:t>𝑇</m:t>
                    </m:r>
                    <m:r>
                      <a:rPr lang="en-US" altLang="zh-CN" i="1">
                        <a:latin typeface="Cambria Math" panose="02040503050406030204" pitchFamily="18" charset="0"/>
                      </a:rPr>
                      <m:t>=</m:t>
                    </m:r>
                    <m:r>
                      <a:rPr lang="en-US" altLang="zh-CN" i="1">
                        <a:latin typeface="Cambria Math" panose="02040503050406030204" pitchFamily="18" charset="0"/>
                      </a:rPr>
                      <m:t>𝐺</m:t>
                    </m:r>
                    <m:r>
                      <a:rPr lang="en-US" altLang="zh-CN" i="1">
                        <a:latin typeface="Cambria Math" panose="02040503050406030204" pitchFamily="18" charset="0"/>
                      </a:rPr>
                      <m:t> </m:t>
                    </m:r>
                  </m:oMath>
                </a14:m>
                <a:r>
                  <a:rPr lang="zh-CN" altLang="en-US" dirty="0"/>
                  <a:t>）前提下，</a:t>
                </a:r>
                <a:endParaRPr lang="en-US" altLang="zh-CN" dirty="0"/>
              </a:p>
              <a:p>
                <a:pPr marL="0" indent="0">
                  <a:buNone/>
                </a:pPr>
                <a14:m>
                  <m:oMathPara xmlns:m="http://schemas.openxmlformats.org/officeDocument/2006/math">
                    <m:oMathParaPr>
                      <m:jc m:val="centerGroup"/>
                    </m:oMathParaPr>
                    <m:oMath xmlns:m="http://schemas.openxmlformats.org/officeDocument/2006/math">
                      <m:f>
                        <m:fPr>
                          <m:ctrlPr>
                            <a:rPr lang="en-US" altLang="zh-CN" b="0" i="1" smtClean="0">
                              <a:latin typeface="Cambria Math" panose="02040503050406030204" pitchFamily="18" charset="0"/>
                            </a:rPr>
                          </m:ctrlPr>
                        </m:fPr>
                        <m:num>
                          <m:r>
                            <m:rPr>
                              <m:sty m:val="p"/>
                            </m:rPr>
                            <a:rPr lang="en-US" altLang="zh-CN" b="0" i="0" smtClean="0">
                              <a:latin typeface="Cambria Math" panose="02040503050406030204" pitchFamily="18" charset="0"/>
                            </a:rPr>
                            <m:t>Δ</m:t>
                          </m:r>
                          <m:r>
                            <a:rPr lang="en-US" altLang="zh-CN" b="0" i="1" smtClean="0">
                              <a:latin typeface="Cambria Math" panose="02040503050406030204" pitchFamily="18" charset="0"/>
                            </a:rPr>
                            <m:t>𝑌</m:t>
                          </m:r>
                        </m:num>
                        <m:den>
                          <m:r>
                            <m:rPr>
                              <m:sty m:val="p"/>
                            </m:rPr>
                            <a:rPr lang="en-US" altLang="zh-CN" b="0" i="0" smtClean="0">
                              <a:latin typeface="Cambria Math" panose="02040503050406030204" pitchFamily="18" charset="0"/>
                            </a:rPr>
                            <m:t>Δ</m:t>
                          </m:r>
                          <m:r>
                            <a:rPr lang="en-US" altLang="zh-CN" b="0" i="1" smtClean="0">
                              <a:latin typeface="Cambria Math" panose="02040503050406030204" pitchFamily="18" charset="0"/>
                            </a:rPr>
                            <m:t>𝐺</m:t>
                          </m:r>
                        </m:den>
                      </m:f>
                      <m:r>
                        <a:rPr lang="en-US" altLang="zh-CN" b="0" i="1" smtClean="0">
                          <a:latin typeface="Cambria Math" panose="02040503050406030204" pitchFamily="18" charset="0"/>
                        </a:rPr>
                        <m:t>=1 .</m:t>
                      </m:r>
                    </m:oMath>
                  </m:oMathPara>
                </a14:m>
                <a:endParaRPr lang="zh-CN" altLang="en-US" dirty="0"/>
              </a:p>
            </p:txBody>
          </p:sp>
        </mc:Choice>
        <mc:Fallback>
          <p:sp>
            <p:nvSpPr>
              <p:cNvPr id="3" name="内容占位符 2">
                <a:extLst>
                  <a:ext uri="{FF2B5EF4-FFF2-40B4-BE49-F238E27FC236}">
                    <a16:creationId xmlns:a16="http://schemas.microsoft.com/office/drawing/2014/main" id="{2ED140AD-38CD-45AC-94DB-BB4B8C929BD7}"/>
                  </a:ext>
                </a:extLst>
              </p:cNvPr>
              <p:cNvSpPr>
                <a:spLocks noGrp="1" noRot="1" noChangeAspect="1" noMove="1" noResize="1" noEditPoints="1" noAdjustHandles="1" noChangeArrowheads="1" noChangeShapeType="1" noTextEdit="1"/>
              </p:cNvSpPr>
              <p:nvPr>
                <p:ph idx="1"/>
              </p:nvPr>
            </p:nvSpPr>
            <p:spPr>
              <a:blipFill>
                <a:blip r:embed="rId2"/>
                <a:stretch>
                  <a:fillRect l="-1704" t="-2291"/>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41330466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4200CD7-2361-493C-A5CE-30AFF01B67C4}"/>
              </a:ext>
            </a:extLst>
          </p:cNvPr>
          <p:cNvSpPr>
            <a:spLocks noGrp="1"/>
          </p:cNvSpPr>
          <p:nvPr>
            <p:ph type="title"/>
          </p:nvPr>
        </p:nvSpPr>
        <p:spPr/>
        <p:txBody>
          <a:bodyPr>
            <a:normAutofit/>
          </a:bodyPr>
          <a:lstStyle/>
          <a:p>
            <a:r>
              <a:rPr lang="zh-CN" altLang="en-US" sz="3600" dirty="0"/>
              <a:t>李嘉图等价（</a:t>
            </a:r>
            <a:r>
              <a:rPr lang="en-US" altLang="zh-CN" sz="3600" dirty="0"/>
              <a:t>Ricardian Equivalence</a:t>
            </a:r>
            <a:r>
              <a:rPr lang="zh-CN" altLang="en-US" sz="3600" dirty="0"/>
              <a:t>）</a:t>
            </a:r>
          </a:p>
        </p:txBody>
      </p:sp>
      <p:sp>
        <p:nvSpPr>
          <p:cNvPr id="3" name="内容占位符 2">
            <a:extLst>
              <a:ext uri="{FF2B5EF4-FFF2-40B4-BE49-F238E27FC236}">
                <a16:creationId xmlns:a16="http://schemas.microsoft.com/office/drawing/2014/main" id="{74886CE6-FF6F-4A3A-A59C-7B8FF2E92631}"/>
              </a:ext>
            </a:extLst>
          </p:cNvPr>
          <p:cNvSpPr>
            <a:spLocks noGrp="1"/>
          </p:cNvSpPr>
          <p:nvPr>
            <p:ph idx="1"/>
          </p:nvPr>
        </p:nvSpPr>
        <p:spPr/>
        <p:txBody>
          <a:bodyPr/>
          <a:lstStyle/>
          <a:p>
            <a:r>
              <a:rPr lang="zh-CN" altLang="en-US" dirty="0"/>
              <a:t>李嘉图等价是一个古典经济学定理：收税还是借债，两个选择是等效的。</a:t>
            </a:r>
            <a:endParaRPr lang="en-US" altLang="zh-CN" dirty="0"/>
          </a:p>
          <a:p>
            <a:pPr lvl="1"/>
            <a:r>
              <a:rPr lang="zh-CN" altLang="en-US" dirty="0"/>
              <a:t>一个是现在收税，另一个是将来收税。</a:t>
            </a:r>
            <a:endParaRPr lang="en-US" altLang="zh-CN" dirty="0"/>
          </a:p>
          <a:p>
            <a:r>
              <a:rPr lang="zh-CN" altLang="en-US" dirty="0"/>
              <a:t>于是举债用以减税，不能刺激总需求。</a:t>
            </a:r>
            <a:endParaRPr lang="en-US" altLang="zh-CN" dirty="0"/>
          </a:p>
          <a:p>
            <a:pPr marL="457200" lvl="1" indent="0">
              <a:buNone/>
            </a:pPr>
            <a:endParaRPr lang="zh-CN" altLang="en-US" dirty="0"/>
          </a:p>
        </p:txBody>
      </p:sp>
      <p:sp>
        <p:nvSpPr>
          <p:cNvPr id="4" name="页脚占位符 3">
            <a:extLst>
              <a:ext uri="{FF2B5EF4-FFF2-40B4-BE49-F238E27FC236}">
                <a16:creationId xmlns:a16="http://schemas.microsoft.com/office/drawing/2014/main" id="{F9EB36B2-E2F8-410F-B349-D503585F95BF}"/>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34966461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1AD4258-CB9D-4952-8B9C-7F62B714053D}"/>
              </a:ext>
            </a:extLst>
          </p:cNvPr>
          <p:cNvSpPr>
            <a:spLocks noGrp="1"/>
          </p:cNvSpPr>
          <p:nvPr>
            <p:ph type="title"/>
          </p:nvPr>
        </p:nvSpPr>
        <p:spPr/>
        <p:txBody>
          <a:bodyPr/>
          <a:lstStyle/>
          <a:p>
            <a:r>
              <a:rPr lang="zh-CN" altLang="en-US" dirty="0"/>
              <a:t>为什么财政刺激有效？</a:t>
            </a:r>
          </a:p>
        </p:txBody>
      </p:sp>
      <p:sp>
        <p:nvSpPr>
          <p:cNvPr id="3" name="内容占位符 2">
            <a:extLst>
              <a:ext uri="{FF2B5EF4-FFF2-40B4-BE49-F238E27FC236}">
                <a16:creationId xmlns:a16="http://schemas.microsoft.com/office/drawing/2014/main" id="{D2365085-3B11-4F88-AA28-2B0B75E88096}"/>
              </a:ext>
            </a:extLst>
          </p:cNvPr>
          <p:cNvSpPr>
            <a:spLocks noGrp="1"/>
          </p:cNvSpPr>
          <p:nvPr>
            <p:ph idx="1"/>
          </p:nvPr>
        </p:nvSpPr>
        <p:spPr/>
        <p:txBody>
          <a:bodyPr/>
          <a:lstStyle/>
          <a:p>
            <a:r>
              <a:rPr lang="zh-CN" altLang="en-US" dirty="0"/>
              <a:t>短视的人们意识不到将来的税收负担。</a:t>
            </a:r>
            <a:endParaRPr lang="en-US" altLang="zh-CN" dirty="0"/>
          </a:p>
          <a:p>
            <a:r>
              <a:rPr lang="zh-CN" altLang="en-US" dirty="0"/>
              <a:t>举借长期债务用于减税或消费，对短命的人类有正面刺激。</a:t>
            </a:r>
            <a:endParaRPr lang="en-US" altLang="zh-CN" dirty="0"/>
          </a:p>
          <a:p>
            <a:r>
              <a:rPr lang="zh-CN" altLang="en-US" dirty="0"/>
              <a:t>对有信贷约束的人，减税相当于一种低利率贷款。</a:t>
            </a:r>
            <a:endParaRPr lang="en-US" altLang="zh-CN" dirty="0"/>
          </a:p>
          <a:p>
            <a:r>
              <a:rPr lang="zh-CN" altLang="en-US" dirty="0"/>
              <a:t>政府不一定需要还清债务。</a:t>
            </a:r>
          </a:p>
        </p:txBody>
      </p:sp>
    </p:spTree>
    <p:extLst>
      <p:ext uri="{BB962C8B-B14F-4D97-AF65-F5344CB8AC3E}">
        <p14:creationId xmlns:p14="http://schemas.microsoft.com/office/powerpoint/2010/main" val="27905318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219B2E1-115C-4B69-9BAE-DBCD96029EA3}"/>
              </a:ext>
            </a:extLst>
          </p:cNvPr>
          <p:cNvSpPr>
            <a:spLocks noGrp="1"/>
          </p:cNvSpPr>
          <p:nvPr>
            <p:ph type="title"/>
          </p:nvPr>
        </p:nvSpPr>
        <p:spPr/>
        <p:txBody>
          <a:bodyPr/>
          <a:lstStyle/>
          <a:p>
            <a:r>
              <a:rPr lang="zh-CN" altLang="en-US" dirty="0"/>
              <a:t>债务的风险</a:t>
            </a:r>
          </a:p>
        </p:txBody>
      </p:sp>
      <p:sp>
        <p:nvSpPr>
          <p:cNvPr id="3" name="内容占位符 2">
            <a:extLst>
              <a:ext uri="{FF2B5EF4-FFF2-40B4-BE49-F238E27FC236}">
                <a16:creationId xmlns:a16="http://schemas.microsoft.com/office/drawing/2014/main" id="{C4EDF4E1-6224-4A88-8A3D-5C61DF39D244}"/>
              </a:ext>
            </a:extLst>
          </p:cNvPr>
          <p:cNvSpPr>
            <a:spLocks noGrp="1"/>
          </p:cNvSpPr>
          <p:nvPr>
            <p:ph idx="1"/>
          </p:nvPr>
        </p:nvSpPr>
        <p:spPr/>
        <p:txBody>
          <a:bodyPr/>
          <a:lstStyle/>
          <a:p>
            <a:r>
              <a:rPr lang="zh-CN" altLang="en-US" dirty="0"/>
              <a:t>利息支出负担。</a:t>
            </a:r>
            <a:endParaRPr lang="en-US" altLang="zh-CN" dirty="0"/>
          </a:p>
          <a:p>
            <a:pPr lvl="1"/>
            <a:r>
              <a:rPr lang="zh-CN" altLang="en-US" dirty="0"/>
              <a:t>内债</a:t>
            </a:r>
            <a:endParaRPr lang="en-US" altLang="zh-CN" dirty="0"/>
          </a:p>
          <a:p>
            <a:pPr lvl="1"/>
            <a:r>
              <a:rPr lang="zh-CN" altLang="en-US" dirty="0"/>
              <a:t>外债</a:t>
            </a:r>
            <a:endParaRPr lang="en-US" altLang="zh-CN" dirty="0"/>
          </a:p>
          <a:p>
            <a:r>
              <a:rPr lang="zh-CN" altLang="en-US" dirty="0"/>
              <a:t>货币危机风险</a:t>
            </a:r>
          </a:p>
        </p:txBody>
      </p:sp>
      <p:sp>
        <p:nvSpPr>
          <p:cNvPr id="4" name="页脚占位符 3">
            <a:extLst>
              <a:ext uri="{FF2B5EF4-FFF2-40B4-BE49-F238E27FC236}">
                <a16:creationId xmlns:a16="http://schemas.microsoft.com/office/drawing/2014/main" id="{49FC15CF-02FE-4E78-8F04-D37567EF6294}"/>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31546216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176652F-705F-4248-B7FC-1C96AE8DAB15}"/>
              </a:ext>
            </a:extLst>
          </p:cNvPr>
          <p:cNvSpPr>
            <a:spLocks noGrp="1"/>
          </p:cNvSpPr>
          <p:nvPr>
            <p:ph type="title"/>
          </p:nvPr>
        </p:nvSpPr>
        <p:spPr/>
        <p:txBody>
          <a:bodyPr/>
          <a:lstStyle/>
          <a:p>
            <a:r>
              <a:rPr lang="zh-CN" altLang="en-US" dirty="0"/>
              <a:t>内容</a:t>
            </a:r>
          </a:p>
        </p:txBody>
      </p:sp>
      <p:sp>
        <p:nvSpPr>
          <p:cNvPr id="3" name="内容占位符 2">
            <a:extLst>
              <a:ext uri="{FF2B5EF4-FFF2-40B4-BE49-F238E27FC236}">
                <a16:creationId xmlns:a16="http://schemas.microsoft.com/office/drawing/2014/main" id="{4E150BBB-32EE-4F8E-AE8C-DD69660416B3}"/>
              </a:ext>
            </a:extLst>
          </p:cNvPr>
          <p:cNvSpPr>
            <a:spLocks noGrp="1"/>
          </p:cNvSpPr>
          <p:nvPr>
            <p:ph idx="1"/>
          </p:nvPr>
        </p:nvSpPr>
        <p:spPr/>
        <p:txBody>
          <a:bodyPr>
            <a:normAutofit/>
          </a:bodyPr>
          <a:lstStyle/>
          <a:p>
            <a:r>
              <a:rPr lang="zh-CN" altLang="en-US" dirty="0"/>
              <a:t>政府作用</a:t>
            </a:r>
            <a:endParaRPr lang="en-US" altLang="zh-CN" dirty="0"/>
          </a:p>
          <a:p>
            <a:r>
              <a:rPr lang="zh-CN" altLang="en-US" dirty="0"/>
              <a:t>财政政策</a:t>
            </a:r>
            <a:endParaRPr lang="en-US" altLang="zh-CN" dirty="0"/>
          </a:p>
          <a:p>
            <a:r>
              <a:rPr lang="zh-CN" altLang="en-US" b="1" dirty="0"/>
              <a:t>货币政策</a:t>
            </a:r>
            <a:endParaRPr lang="en-US" altLang="zh-CN" b="1" dirty="0"/>
          </a:p>
          <a:p>
            <a:pPr lvl="1"/>
            <a:r>
              <a:rPr lang="zh-CN" altLang="en-US" b="1" dirty="0"/>
              <a:t>货币政策框架</a:t>
            </a:r>
            <a:endParaRPr lang="en-US" altLang="zh-CN" b="1" dirty="0"/>
          </a:p>
          <a:p>
            <a:pPr lvl="1"/>
            <a:r>
              <a:rPr lang="zh-CN" altLang="en-US" b="1" dirty="0"/>
              <a:t>利率走廊和非常规货币政策</a:t>
            </a:r>
            <a:endParaRPr lang="en-US" altLang="zh-CN" b="1" dirty="0"/>
          </a:p>
          <a:p>
            <a:pPr lvl="1"/>
            <a:r>
              <a:rPr lang="zh-CN" altLang="en-US" b="1" dirty="0"/>
              <a:t>货币政策传导</a:t>
            </a:r>
            <a:endParaRPr lang="en-US" altLang="zh-CN" b="1" dirty="0"/>
          </a:p>
          <a:p>
            <a:pPr lvl="1"/>
            <a:r>
              <a:rPr lang="zh-CN" altLang="en-US" b="1" dirty="0"/>
              <a:t>中国货币政策</a:t>
            </a:r>
            <a:endParaRPr lang="en-US" altLang="zh-CN" b="1" dirty="0"/>
          </a:p>
          <a:p>
            <a:r>
              <a:rPr lang="zh-CN" altLang="en-US" dirty="0"/>
              <a:t>宏观审慎</a:t>
            </a:r>
            <a:endParaRPr lang="en-US" altLang="zh-CN" dirty="0"/>
          </a:p>
        </p:txBody>
      </p:sp>
    </p:spTree>
    <p:extLst>
      <p:ext uri="{BB962C8B-B14F-4D97-AF65-F5344CB8AC3E}">
        <p14:creationId xmlns:p14="http://schemas.microsoft.com/office/powerpoint/2010/main" val="979469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176652F-705F-4248-B7FC-1C96AE8DAB15}"/>
              </a:ext>
            </a:extLst>
          </p:cNvPr>
          <p:cNvSpPr>
            <a:spLocks noGrp="1"/>
          </p:cNvSpPr>
          <p:nvPr>
            <p:ph type="title"/>
          </p:nvPr>
        </p:nvSpPr>
        <p:spPr/>
        <p:txBody>
          <a:bodyPr/>
          <a:lstStyle/>
          <a:p>
            <a:r>
              <a:rPr lang="zh-CN" altLang="en-US" dirty="0"/>
              <a:t>内容</a:t>
            </a:r>
          </a:p>
        </p:txBody>
      </p:sp>
      <p:sp>
        <p:nvSpPr>
          <p:cNvPr id="3" name="内容占位符 2">
            <a:extLst>
              <a:ext uri="{FF2B5EF4-FFF2-40B4-BE49-F238E27FC236}">
                <a16:creationId xmlns:a16="http://schemas.microsoft.com/office/drawing/2014/main" id="{4E150BBB-32EE-4F8E-AE8C-DD69660416B3}"/>
              </a:ext>
            </a:extLst>
          </p:cNvPr>
          <p:cNvSpPr>
            <a:spLocks noGrp="1"/>
          </p:cNvSpPr>
          <p:nvPr>
            <p:ph idx="1"/>
          </p:nvPr>
        </p:nvSpPr>
        <p:spPr/>
        <p:txBody>
          <a:bodyPr/>
          <a:lstStyle/>
          <a:p>
            <a:r>
              <a:rPr lang="zh-CN" altLang="en-US" dirty="0"/>
              <a:t>政府作用</a:t>
            </a:r>
            <a:endParaRPr lang="en-US" altLang="zh-CN" dirty="0"/>
          </a:p>
          <a:p>
            <a:r>
              <a:rPr lang="zh-CN" altLang="en-US" dirty="0"/>
              <a:t>财政政策</a:t>
            </a:r>
            <a:endParaRPr lang="en-US" altLang="zh-CN" dirty="0"/>
          </a:p>
          <a:p>
            <a:r>
              <a:rPr lang="zh-CN" altLang="en-US" dirty="0"/>
              <a:t>货币政策</a:t>
            </a:r>
            <a:endParaRPr lang="en-US" altLang="zh-CN" dirty="0"/>
          </a:p>
          <a:p>
            <a:r>
              <a:rPr lang="zh-CN" altLang="en-US" dirty="0"/>
              <a:t>宏观审慎</a:t>
            </a:r>
            <a:endParaRPr lang="en-US" altLang="zh-CN" dirty="0"/>
          </a:p>
        </p:txBody>
      </p:sp>
    </p:spTree>
    <p:extLst>
      <p:ext uri="{BB962C8B-B14F-4D97-AF65-F5344CB8AC3E}">
        <p14:creationId xmlns:p14="http://schemas.microsoft.com/office/powerpoint/2010/main" val="36641719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83FF122-BD22-457D-869C-AC3AA9EE2317}"/>
              </a:ext>
            </a:extLst>
          </p:cNvPr>
          <p:cNvSpPr>
            <a:spLocks noGrp="1"/>
          </p:cNvSpPr>
          <p:nvPr>
            <p:ph type="title"/>
          </p:nvPr>
        </p:nvSpPr>
        <p:spPr/>
        <p:txBody>
          <a:bodyPr/>
          <a:lstStyle/>
          <a:p>
            <a:r>
              <a:rPr lang="zh-CN" altLang="en-US" dirty="0"/>
              <a:t>货币政策的作用</a:t>
            </a:r>
          </a:p>
        </p:txBody>
      </p:sp>
      <p:sp>
        <p:nvSpPr>
          <p:cNvPr id="3" name="内容占位符 2">
            <a:extLst>
              <a:ext uri="{FF2B5EF4-FFF2-40B4-BE49-F238E27FC236}">
                <a16:creationId xmlns:a16="http://schemas.microsoft.com/office/drawing/2014/main" id="{2C1A7D20-FE1E-4A57-B69B-713D5E3FE90E}"/>
              </a:ext>
            </a:extLst>
          </p:cNvPr>
          <p:cNvSpPr>
            <a:spLocks noGrp="1"/>
          </p:cNvSpPr>
          <p:nvPr>
            <p:ph idx="1"/>
          </p:nvPr>
        </p:nvSpPr>
        <p:spPr>
          <a:xfrm>
            <a:off x="457200" y="1600201"/>
            <a:ext cx="8229600" cy="1698958"/>
          </a:xfrm>
        </p:spPr>
        <p:txBody>
          <a:bodyPr>
            <a:normAutofit/>
          </a:bodyPr>
          <a:lstStyle/>
          <a:p>
            <a:r>
              <a:rPr lang="zh-CN" altLang="en-US" dirty="0"/>
              <a:t>货币政策给经济引入一个“负反馈机制”。</a:t>
            </a:r>
            <a:endParaRPr lang="en-US" altLang="zh-CN" dirty="0"/>
          </a:p>
          <a:p>
            <a:r>
              <a:rPr lang="zh-CN" altLang="en-US" dirty="0"/>
              <a:t>货币政策体系由三组变量组成：货币政策目标、中介变量、和货币政策工具。</a:t>
            </a:r>
          </a:p>
        </p:txBody>
      </p:sp>
      <p:sp>
        <p:nvSpPr>
          <p:cNvPr id="4" name="文本框 3">
            <a:extLst>
              <a:ext uri="{FF2B5EF4-FFF2-40B4-BE49-F238E27FC236}">
                <a16:creationId xmlns:a16="http://schemas.microsoft.com/office/drawing/2014/main" id="{B4B2FA82-9163-42B1-ADFA-17E26DC86FFE}"/>
              </a:ext>
            </a:extLst>
          </p:cNvPr>
          <p:cNvSpPr txBox="1"/>
          <p:nvPr/>
        </p:nvSpPr>
        <p:spPr>
          <a:xfrm>
            <a:off x="1115616" y="4966356"/>
            <a:ext cx="1800200" cy="369332"/>
          </a:xfrm>
          <a:prstGeom prst="rect">
            <a:avLst/>
          </a:prstGeom>
          <a:solidFill>
            <a:schemeClr val="accent1"/>
          </a:solidFill>
        </p:spPr>
        <p:txBody>
          <a:bodyPr wrap="square" rtlCol="0">
            <a:spAutoFit/>
          </a:bodyPr>
          <a:lstStyle/>
          <a:p>
            <a:pPr algn="ctr"/>
            <a:r>
              <a:rPr lang="zh-CN" altLang="en-US" b="1" dirty="0">
                <a:solidFill>
                  <a:schemeClr val="bg1"/>
                </a:solidFill>
              </a:rPr>
              <a:t>工具</a:t>
            </a:r>
          </a:p>
        </p:txBody>
      </p:sp>
      <p:sp>
        <p:nvSpPr>
          <p:cNvPr id="5" name="文本框 4">
            <a:extLst>
              <a:ext uri="{FF2B5EF4-FFF2-40B4-BE49-F238E27FC236}">
                <a16:creationId xmlns:a16="http://schemas.microsoft.com/office/drawing/2014/main" id="{CC5B5945-4AD8-4CE9-A3FB-80ABAE4869BD}"/>
              </a:ext>
            </a:extLst>
          </p:cNvPr>
          <p:cNvSpPr txBox="1"/>
          <p:nvPr/>
        </p:nvSpPr>
        <p:spPr>
          <a:xfrm>
            <a:off x="6228184" y="4966356"/>
            <a:ext cx="1800200" cy="369332"/>
          </a:xfrm>
          <a:prstGeom prst="rect">
            <a:avLst/>
          </a:prstGeom>
          <a:solidFill>
            <a:schemeClr val="accent1"/>
          </a:solidFill>
        </p:spPr>
        <p:txBody>
          <a:bodyPr wrap="square" rtlCol="0">
            <a:spAutoFit/>
          </a:bodyPr>
          <a:lstStyle/>
          <a:p>
            <a:pPr algn="ctr"/>
            <a:r>
              <a:rPr lang="zh-CN" altLang="en-US" b="1" dirty="0">
                <a:solidFill>
                  <a:schemeClr val="bg1"/>
                </a:solidFill>
              </a:rPr>
              <a:t>经济</a:t>
            </a:r>
          </a:p>
        </p:txBody>
      </p:sp>
      <p:sp>
        <p:nvSpPr>
          <p:cNvPr id="6" name="文本框 5">
            <a:extLst>
              <a:ext uri="{FF2B5EF4-FFF2-40B4-BE49-F238E27FC236}">
                <a16:creationId xmlns:a16="http://schemas.microsoft.com/office/drawing/2014/main" id="{4FA7C491-BCEB-424F-A71F-81294B993CD5}"/>
              </a:ext>
            </a:extLst>
          </p:cNvPr>
          <p:cNvSpPr txBox="1"/>
          <p:nvPr/>
        </p:nvSpPr>
        <p:spPr>
          <a:xfrm>
            <a:off x="3671900" y="4966356"/>
            <a:ext cx="1800200" cy="369332"/>
          </a:xfrm>
          <a:prstGeom prst="rect">
            <a:avLst/>
          </a:prstGeom>
          <a:solidFill>
            <a:schemeClr val="accent1"/>
          </a:solidFill>
        </p:spPr>
        <p:txBody>
          <a:bodyPr wrap="square" rtlCol="0">
            <a:spAutoFit/>
          </a:bodyPr>
          <a:lstStyle/>
          <a:p>
            <a:pPr algn="ctr"/>
            <a:r>
              <a:rPr lang="zh-CN" altLang="en-US" b="1" dirty="0">
                <a:solidFill>
                  <a:schemeClr val="bg1"/>
                </a:solidFill>
              </a:rPr>
              <a:t>中介变量</a:t>
            </a:r>
          </a:p>
        </p:txBody>
      </p:sp>
      <p:sp>
        <p:nvSpPr>
          <p:cNvPr id="7" name="文本框 6">
            <a:extLst>
              <a:ext uri="{FF2B5EF4-FFF2-40B4-BE49-F238E27FC236}">
                <a16:creationId xmlns:a16="http://schemas.microsoft.com/office/drawing/2014/main" id="{F686500E-765C-47E4-9373-4B9E03A04662}"/>
              </a:ext>
            </a:extLst>
          </p:cNvPr>
          <p:cNvSpPr txBox="1"/>
          <p:nvPr/>
        </p:nvSpPr>
        <p:spPr>
          <a:xfrm>
            <a:off x="3671900" y="3645024"/>
            <a:ext cx="1800200" cy="369332"/>
          </a:xfrm>
          <a:prstGeom prst="rect">
            <a:avLst/>
          </a:prstGeom>
          <a:solidFill>
            <a:schemeClr val="accent1"/>
          </a:solidFill>
        </p:spPr>
        <p:txBody>
          <a:bodyPr wrap="square" rtlCol="0">
            <a:spAutoFit/>
          </a:bodyPr>
          <a:lstStyle/>
          <a:p>
            <a:pPr algn="ctr"/>
            <a:r>
              <a:rPr lang="zh-CN" altLang="en-US" b="1" dirty="0">
                <a:solidFill>
                  <a:schemeClr val="bg1"/>
                </a:solidFill>
              </a:rPr>
              <a:t>货币政策目标</a:t>
            </a:r>
          </a:p>
        </p:txBody>
      </p:sp>
      <p:sp>
        <p:nvSpPr>
          <p:cNvPr id="8" name="菱形 7">
            <a:extLst>
              <a:ext uri="{FF2B5EF4-FFF2-40B4-BE49-F238E27FC236}">
                <a16:creationId xmlns:a16="http://schemas.microsoft.com/office/drawing/2014/main" id="{85CA0C50-10D8-4A70-BCE3-790E27BEF9B6}"/>
              </a:ext>
            </a:extLst>
          </p:cNvPr>
          <p:cNvSpPr/>
          <p:nvPr/>
        </p:nvSpPr>
        <p:spPr>
          <a:xfrm>
            <a:off x="4319786" y="4288082"/>
            <a:ext cx="432048" cy="432048"/>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右箭头 16">
            <a:extLst>
              <a:ext uri="{FF2B5EF4-FFF2-40B4-BE49-F238E27FC236}">
                <a16:creationId xmlns:a16="http://schemas.microsoft.com/office/drawing/2014/main" id="{CAD34351-047F-4E66-A218-A59F2DD96DA6}"/>
              </a:ext>
            </a:extLst>
          </p:cNvPr>
          <p:cNvSpPr/>
          <p:nvPr/>
        </p:nvSpPr>
        <p:spPr>
          <a:xfrm>
            <a:off x="3059832" y="5073718"/>
            <a:ext cx="432048" cy="144016"/>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右箭头 17">
            <a:extLst>
              <a:ext uri="{FF2B5EF4-FFF2-40B4-BE49-F238E27FC236}">
                <a16:creationId xmlns:a16="http://schemas.microsoft.com/office/drawing/2014/main" id="{AA8106C7-18C6-4C28-8D5C-87054E118875}"/>
              </a:ext>
            </a:extLst>
          </p:cNvPr>
          <p:cNvSpPr/>
          <p:nvPr/>
        </p:nvSpPr>
        <p:spPr>
          <a:xfrm>
            <a:off x="5624828" y="5067511"/>
            <a:ext cx="432048" cy="144016"/>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下箭头 19">
            <a:extLst>
              <a:ext uri="{FF2B5EF4-FFF2-40B4-BE49-F238E27FC236}">
                <a16:creationId xmlns:a16="http://schemas.microsoft.com/office/drawing/2014/main" id="{5B8BFD1D-AF04-494A-9CE4-84732ABC827A}"/>
              </a:ext>
            </a:extLst>
          </p:cNvPr>
          <p:cNvSpPr/>
          <p:nvPr/>
        </p:nvSpPr>
        <p:spPr>
          <a:xfrm>
            <a:off x="4459918" y="4034981"/>
            <a:ext cx="151783" cy="225601"/>
          </a:xfrm>
          <a:prstGeom prst="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下箭头 23">
            <a:extLst>
              <a:ext uri="{FF2B5EF4-FFF2-40B4-BE49-F238E27FC236}">
                <a16:creationId xmlns:a16="http://schemas.microsoft.com/office/drawing/2014/main" id="{DB56BF3C-3C1D-4708-B58F-29D22C0848EF}"/>
              </a:ext>
            </a:extLst>
          </p:cNvPr>
          <p:cNvSpPr/>
          <p:nvPr/>
        </p:nvSpPr>
        <p:spPr>
          <a:xfrm>
            <a:off x="2016000" y="4596718"/>
            <a:ext cx="108000" cy="288000"/>
          </a:xfrm>
          <a:prstGeom prst="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任意多边形 12">
            <a:extLst>
              <a:ext uri="{FF2B5EF4-FFF2-40B4-BE49-F238E27FC236}">
                <a16:creationId xmlns:a16="http://schemas.microsoft.com/office/drawing/2014/main" id="{752A1D90-D932-4F15-BD90-231233351DC8}"/>
              </a:ext>
            </a:extLst>
          </p:cNvPr>
          <p:cNvSpPr/>
          <p:nvPr/>
        </p:nvSpPr>
        <p:spPr>
          <a:xfrm>
            <a:off x="5133537" y="4495494"/>
            <a:ext cx="1958744" cy="396689"/>
          </a:xfrm>
          <a:custGeom>
            <a:avLst/>
            <a:gdLst>
              <a:gd name="connsiteX0" fmla="*/ 0 w 2057400"/>
              <a:gd name="connsiteY0" fmla="*/ 0 h 396689"/>
              <a:gd name="connsiteX1" fmla="*/ 981635 w 2057400"/>
              <a:gd name="connsiteY1" fmla="*/ 53789 h 396689"/>
              <a:gd name="connsiteX2" fmla="*/ 1848971 w 2057400"/>
              <a:gd name="connsiteY2" fmla="*/ 208430 h 396689"/>
              <a:gd name="connsiteX3" fmla="*/ 2057400 w 2057400"/>
              <a:gd name="connsiteY3" fmla="*/ 396689 h 396689"/>
            </a:gdLst>
            <a:ahLst/>
            <a:cxnLst>
              <a:cxn ang="0">
                <a:pos x="connsiteX0" y="connsiteY0"/>
              </a:cxn>
              <a:cxn ang="0">
                <a:pos x="connsiteX1" y="connsiteY1"/>
              </a:cxn>
              <a:cxn ang="0">
                <a:pos x="connsiteX2" y="connsiteY2"/>
              </a:cxn>
              <a:cxn ang="0">
                <a:pos x="connsiteX3" y="connsiteY3"/>
              </a:cxn>
            </a:cxnLst>
            <a:rect l="l" t="t" r="r" b="b"/>
            <a:pathLst>
              <a:path w="2057400" h="396689">
                <a:moveTo>
                  <a:pt x="0" y="0"/>
                </a:moveTo>
                <a:cubicBezTo>
                  <a:pt x="336736" y="9525"/>
                  <a:pt x="673473" y="19051"/>
                  <a:pt x="981635" y="53789"/>
                </a:cubicBezTo>
                <a:cubicBezTo>
                  <a:pt x="1289797" y="88527"/>
                  <a:pt x="1669677" y="151280"/>
                  <a:pt x="1848971" y="208430"/>
                </a:cubicBezTo>
                <a:cubicBezTo>
                  <a:pt x="2028265" y="265580"/>
                  <a:pt x="2042832" y="331134"/>
                  <a:pt x="2057400" y="396689"/>
                </a:cubicBezTo>
              </a:path>
            </a:pathLst>
          </a:custGeom>
          <a:noFill/>
          <a:ln w="508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左箭头 13">
            <a:extLst>
              <a:ext uri="{FF2B5EF4-FFF2-40B4-BE49-F238E27FC236}">
                <a16:creationId xmlns:a16="http://schemas.microsoft.com/office/drawing/2014/main" id="{C80977ED-F310-450D-B8A7-5C37E251FDD0}"/>
              </a:ext>
            </a:extLst>
          </p:cNvPr>
          <p:cNvSpPr/>
          <p:nvPr/>
        </p:nvSpPr>
        <p:spPr>
          <a:xfrm>
            <a:off x="4807675" y="4441918"/>
            <a:ext cx="342000" cy="104400"/>
          </a:xfrm>
          <a:prstGeom prst="lef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任意多边形 15">
            <a:extLst>
              <a:ext uri="{FF2B5EF4-FFF2-40B4-BE49-F238E27FC236}">
                <a16:creationId xmlns:a16="http://schemas.microsoft.com/office/drawing/2014/main" id="{4E46B82B-EAFB-4AFC-9CE5-F66731227DD1}"/>
              </a:ext>
            </a:extLst>
          </p:cNvPr>
          <p:cNvSpPr/>
          <p:nvPr/>
        </p:nvSpPr>
        <p:spPr>
          <a:xfrm>
            <a:off x="2051719" y="4495494"/>
            <a:ext cx="2163933" cy="114300"/>
          </a:xfrm>
          <a:custGeom>
            <a:avLst/>
            <a:gdLst>
              <a:gd name="connsiteX0" fmla="*/ 2178424 w 2178424"/>
              <a:gd name="connsiteY0" fmla="*/ 0 h 114300"/>
              <a:gd name="connsiteX1" fmla="*/ 679077 w 2178424"/>
              <a:gd name="connsiteY1" fmla="*/ 20171 h 114300"/>
              <a:gd name="connsiteX2" fmla="*/ 0 w 2178424"/>
              <a:gd name="connsiteY2" fmla="*/ 114300 h 114300"/>
              <a:gd name="connsiteX3" fmla="*/ 0 w 2178424"/>
              <a:gd name="connsiteY3" fmla="*/ 114300 h 114300"/>
            </a:gdLst>
            <a:ahLst/>
            <a:cxnLst>
              <a:cxn ang="0">
                <a:pos x="connsiteX0" y="connsiteY0"/>
              </a:cxn>
              <a:cxn ang="0">
                <a:pos x="connsiteX1" y="connsiteY1"/>
              </a:cxn>
              <a:cxn ang="0">
                <a:pos x="connsiteX2" y="connsiteY2"/>
              </a:cxn>
              <a:cxn ang="0">
                <a:pos x="connsiteX3" y="connsiteY3"/>
              </a:cxn>
            </a:cxnLst>
            <a:rect l="l" t="t" r="r" b="b"/>
            <a:pathLst>
              <a:path w="2178424" h="114300">
                <a:moveTo>
                  <a:pt x="2178424" y="0"/>
                </a:moveTo>
                <a:cubicBezTo>
                  <a:pt x="1610286" y="560"/>
                  <a:pt x="1042148" y="1121"/>
                  <a:pt x="679077" y="20171"/>
                </a:cubicBezTo>
                <a:cubicBezTo>
                  <a:pt x="316006" y="39221"/>
                  <a:pt x="0" y="114300"/>
                  <a:pt x="0" y="114300"/>
                </a:cubicBezTo>
                <a:lnTo>
                  <a:pt x="0" y="114300"/>
                </a:lnTo>
              </a:path>
            </a:pathLst>
          </a:custGeom>
          <a:noFill/>
          <a:ln w="508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a:extLst>
              <a:ext uri="{FF2B5EF4-FFF2-40B4-BE49-F238E27FC236}">
                <a16:creationId xmlns:a16="http://schemas.microsoft.com/office/drawing/2014/main" id="{0BF04F15-8619-4A10-AB8A-A267099A0074}"/>
              </a:ext>
            </a:extLst>
          </p:cNvPr>
          <p:cNvCxnSpPr/>
          <p:nvPr/>
        </p:nvCxnSpPr>
        <p:spPr>
          <a:xfrm>
            <a:off x="4459918" y="4504106"/>
            <a:ext cx="151783"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56707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2519011-995B-4A0B-B6D2-0EBD688D53F1}"/>
              </a:ext>
            </a:extLst>
          </p:cNvPr>
          <p:cNvSpPr>
            <a:spLocks noGrp="1"/>
          </p:cNvSpPr>
          <p:nvPr>
            <p:ph type="title"/>
          </p:nvPr>
        </p:nvSpPr>
        <p:spPr/>
        <p:txBody>
          <a:bodyPr/>
          <a:lstStyle/>
          <a:p>
            <a:r>
              <a:rPr lang="zh-CN" altLang="en-US" dirty="0"/>
              <a:t>货币政策目标</a:t>
            </a:r>
          </a:p>
        </p:txBody>
      </p:sp>
      <p:sp>
        <p:nvSpPr>
          <p:cNvPr id="3" name="内容占位符 2">
            <a:extLst>
              <a:ext uri="{FF2B5EF4-FFF2-40B4-BE49-F238E27FC236}">
                <a16:creationId xmlns:a16="http://schemas.microsoft.com/office/drawing/2014/main" id="{CFFB4033-23BF-4AD5-87EB-B7BD2205337E}"/>
              </a:ext>
            </a:extLst>
          </p:cNvPr>
          <p:cNvSpPr>
            <a:spLocks noGrp="1"/>
          </p:cNvSpPr>
          <p:nvPr>
            <p:ph idx="1"/>
          </p:nvPr>
        </p:nvSpPr>
        <p:spPr/>
        <p:txBody>
          <a:bodyPr/>
          <a:lstStyle/>
          <a:p>
            <a:r>
              <a:rPr lang="zh-CN" altLang="en-US" dirty="0"/>
              <a:t>价格稳定（</a:t>
            </a:r>
            <a:r>
              <a:rPr lang="en-US" altLang="zh-CN" dirty="0"/>
              <a:t>Price stability</a:t>
            </a:r>
            <a:r>
              <a:rPr lang="zh-CN" altLang="en-US" dirty="0"/>
              <a:t>）</a:t>
            </a:r>
            <a:endParaRPr lang="en-US" altLang="zh-CN" dirty="0"/>
          </a:p>
          <a:p>
            <a:pPr lvl="1"/>
            <a:r>
              <a:rPr lang="zh-CN" altLang="en-US" dirty="0"/>
              <a:t>通胀目标制（</a:t>
            </a:r>
            <a:r>
              <a:rPr lang="en-US" altLang="zh-CN" dirty="0"/>
              <a:t>Inflation-targeting</a:t>
            </a:r>
            <a:r>
              <a:rPr lang="zh-CN" altLang="en-US" dirty="0"/>
              <a:t>）</a:t>
            </a:r>
            <a:endParaRPr lang="en-US" altLang="zh-CN" dirty="0"/>
          </a:p>
          <a:p>
            <a:r>
              <a:rPr lang="zh-CN" altLang="en-US" dirty="0"/>
              <a:t>充分就业（</a:t>
            </a:r>
            <a:r>
              <a:rPr lang="en-US" altLang="zh-CN" dirty="0"/>
              <a:t>Full employment</a:t>
            </a:r>
            <a:r>
              <a:rPr lang="zh-CN" altLang="en-US" dirty="0"/>
              <a:t>）</a:t>
            </a:r>
            <a:endParaRPr lang="en-US" altLang="zh-CN" dirty="0"/>
          </a:p>
          <a:p>
            <a:r>
              <a:rPr lang="zh-CN" altLang="en-US" dirty="0"/>
              <a:t>经济增长（</a:t>
            </a:r>
            <a:r>
              <a:rPr lang="en-US" altLang="zh-CN" dirty="0"/>
              <a:t>Economic growth</a:t>
            </a:r>
            <a:r>
              <a:rPr lang="zh-CN" altLang="en-US" dirty="0"/>
              <a:t>）</a:t>
            </a:r>
            <a:endParaRPr lang="en-US" altLang="zh-CN" dirty="0"/>
          </a:p>
          <a:p>
            <a:r>
              <a:rPr lang="zh-CN" altLang="en-US" dirty="0"/>
              <a:t>金融稳定（</a:t>
            </a:r>
            <a:r>
              <a:rPr lang="en-US" altLang="zh-CN" dirty="0"/>
              <a:t>Financial stability</a:t>
            </a:r>
            <a:r>
              <a:rPr lang="zh-CN" altLang="en-US" dirty="0"/>
              <a:t>）</a:t>
            </a:r>
            <a:endParaRPr lang="en-US" altLang="zh-CN" dirty="0"/>
          </a:p>
          <a:p>
            <a:r>
              <a:rPr lang="zh-CN" altLang="en-US" dirty="0"/>
              <a:t>汇率稳定（</a:t>
            </a:r>
            <a:r>
              <a:rPr lang="en-US" altLang="zh-CN" dirty="0"/>
              <a:t>Exchange-rate stability</a:t>
            </a:r>
            <a:r>
              <a:rPr lang="zh-CN" altLang="en-US" dirty="0"/>
              <a:t>）</a:t>
            </a:r>
          </a:p>
        </p:txBody>
      </p:sp>
      <p:sp>
        <p:nvSpPr>
          <p:cNvPr id="4" name="页脚占位符 3">
            <a:extLst>
              <a:ext uri="{FF2B5EF4-FFF2-40B4-BE49-F238E27FC236}">
                <a16:creationId xmlns:a16="http://schemas.microsoft.com/office/drawing/2014/main" id="{EF493841-D49C-47D2-955D-EE3912E2C70D}"/>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6098149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69EA372-5688-4686-95DF-69C84981FE62}"/>
              </a:ext>
            </a:extLst>
          </p:cNvPr>
          <p:cNvSpPr>
            <a:spLocks noGrp="1"/>
          </p:cNvSpPr>
          <p:nvPr>
            <p:ph type="title"/>
          </p:nvPr>
        </p:nvSpPr>
        <p:spPr/>
        <p:txBody>
          <a:bodyPr>
            <a:noAutofit/>
          </a:bodyPr>
          <a:lstStyle/>
          <a:p>
            <a:r>
              <a:rPr lang="zh-CN" altLang="en-US" sz="3600" dirty="0"/>
              <a:t>中介目标变量</a:t>
            </a:r>
            <a:br>
              <a:rPr lang="en-US" altLang="zh-CN" sz="3600" dirty="0"/>
            </a:br>
            <a:r>
              <a:rPr lang="zh-CN" altLang="en-US" sz="3600" dirty="0"/>
              <a:t>（</a:t>
            </a:r>
            <a:r>
              <a:rPr lang="en-US" altLang="zh-CN" sz="3600" dirty="0"/>
              <a:t>Intermediate Target Variables</a:t>
            </a:r>
            <a:r>
              <a:rPr lang="zh-CN" altLang="en-US" sz="3600" dirty="0"/>
              <a:t>）</a:t>
            </a:r>
          </a:p>
        </p:txBody>
      </p:sp>
      <p:sp>
        <p:nvSpPr>
          <p:cNvPr id="3" name="内容占位符 2">
            <a:extLst>
              <a:ext uri="{FF2B5EF4-FFF2-40B4-BE49-F238E27FC236}">
                <a16:creationId xmlns:a16="http://schemas.microsoft.com/office/drawing/2014/main" id="{5EFDFA1E-C960-4528-B3D0-012A2C6EB4D0}"/>
              </a:ext>
            </a:extLst>
          </p:cNvPr>
          <p:cNvSpPr>
            <a:spLocks noGrp="1"/>
          </p:cNvSpPr>
          <p:nvPr>
            <p:ph idx="1"/>
          </p:nvPr>
        </p:nvSpPr>
        <p:spPr/>
        <p:txBody>
          <a:bodyPr/>
          <a:lstStyle/>
          <a:p>
            <a:r>
              <a:rPr lang="zh-CN" altLang="en-US" dirty="0"/>
              <a:t>中介目标变量满足两个要求</a:t>
            </a:r>
            <a:r>
              <a:rPr lang="zh-CN" altLang="en-US" dirty="0">
                <a:sym typeface="Wingdings" panose="05000000000000000000" pitchFamily="2" charset="2"/>
              </a:rPr>
              <a:t>：</a:t>
            </a:r>
            <a:r>
              <a:rPr lang="en-US" altLang="zh-CN" dirty="0">
                <a:sym typeface="Wingdings" panose="05000000000000000000" pitchFamily="2" charset="2"/>
              </a:rPr>
              <a:t>1. </a:t>
            </a:r>
            <a:r>
              <a:rPr lang="zh-CN" altLang="en-US" dirty="0">
                <a:sym typeface="Wingdings" panose="05000000000000000000" pitchFamily="2" charset="2"/>
              </a:rPr>
              <a:t>对经济很重要；</a:t>
            </a:r>
            <a:r>
              <a:rPr lang="en-US" altLang="zh-CN" dirty="0">
                <a:sym typeface="Wingdings" panose="05000000000000000000" pitchFamily="2" charset="2"/>
              </a:rPr>
              <a:t>2. </a:t>
            </a:r>
            <a:r>
              <a:rPr lang="zh-CN" altLang="en-US" dirty="0">
                <a:sym typeface="Wingdings" panose="05000000000000000000" pitchFamily="2" charset="2"/>
              </a:rPr>
              <a:t>能被货币当局操纵，比如</a:t>
            </a:r>
            <a:endParaRPr lang="en-US" altLang="zh-CN" dirty="0"/>
          </a:p>
          <a:p>
            <a:pPr lvl="1"/>
            <a:r>
              <a:rPr lang="zh-CN" altLang="en-US" dirty="0"/>
              <a:t>货币供应</a:t>
            </a:r>
            <a:endParaRPr lang="en-US" altLang="zh-CN" dirty="0"/>
          </a:p>
          <a:p>
            <a:pPr lvl="1"/>
            <a:r>
              <a:rPr lang="zh-CN" altLang="en-US" dirty="0"/>
              <a:t>短期货币市场利率</a:t>
            </a:r>
            <a:r>
              <a:rPr lang="en-US" altLang="zh-CN" dirty="0"/>
              <a:t> (short rate)</a:t>
            </a:r>
            <a:endParaRPr lang="zh-CN" altLang="en-US" dirty="0"/>
          </a:p>
        </p:txBody>
      </p:sp>
      <p:sp>
        <p:nvSpPr>
          <p:cNvPr id="4" name="页脚占位符 3">
            <a:extLst>
              <a:ext uri="{FF2B5EF4-FFF2-40B4-BE49-F238E27FC236}">
                <a16:creationId xmlns:a16="http://schemas.microsoft.com/office/drawing/2014/main" id="{351EB62D-6675-4D06-87EA-FC34E0CA55D0}"/>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5373083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FE190F3-FCFE-4236-AAE3-5971EBE9BB37}"/>
              </a:ext>
            </a:extLst>
          </p:cNvPr>
          <p:cNvSpPr>
            <a:spLocks noGrp="1"/>
          </p:cNvSpPr>
          <p:nvPr>
            <p:ph type="title"/>
          </p:nvPr>
        </p:nvSpPr>
        <p:spPr/>
        <p:txBody>
          <a:bodyPr/>
          <a:lstStyle/>
          <a:p>
            <a:r>
              <a:rPr lang="zh-CN" altLang="en-US" dirty="0"/>
              <a:t>货币政策工具</a:t>
            </a:r>
          </a:p>
        </p:txBody>
      </p:sp>
      <p:sp>
        <p:nvSpPr>
          <p:cNvPr id="3" name="内容占位符 2">
            <a:extLst>
              <a:ext uri="{FF2B5EF4-FFF2-40B4-BE49-F238E27FC236}">
                <a16:creationId xmlns:a16="http://schemas.microsoft.com/office/drawing/2014/main" id="{62A57F45-7691-4A25-8F8E-0C7F28BD9A01}"/>
              </a:ext>
            </a:extLst>
          </p:cNvPr>
          <p:cNvSpPr>
            <a:spLocks noGrp="1"/>
          </p:cNvSpPr>
          <p:nvPr>
            <p:ph idx="1"/>
          </p:nvPr>
        </p:nvSpPr>
        <p:spPr/>
        <p:txBody>
          <a:bodyPr>
            <a:normAutofit fontScale="92500" lnSpcReduction="10000"/>
          </a:bodyPr>
          <a:lstStyle/>
          <a:p>
            <a:r>
              <a:rPr lang="zh-CN" altLang="en-US" dirty="0"/>
              <a:t>公开市场操作（</a:t>
            </a:r>
            <a:r>
              <a:rPr lang="en-US" altLang="zh-CN" dirty="0"/>
              <a:t>Open Market Operations, OMO</a:t>
            </a:r>
            <a:r>
              <a:rPr lang="zh-CN" altLang="en-US" dirty="0"/>
              <a:t>）</a:t>
            </a:r>
            <a:endParaRPr lang="en-US" altLang="zh-CN" dirty="0"/>
          </a:p>
          <a:p>
            <a:pPr lvl="1"/>
            <a:r>
              <a:rPr lang="zh-CN" altLang="en-US" dirty="0"/>
              <a:t>资产购买，回购</a:t>
            </a:r>
            <a:endParaRPr lang="en-US" altLang="zh-CN" dirty="0"/>
          </a:p>
          <a:p>
            <a:r>
              <a:rPr lang="zh-CN" altLang="en-US" dirty="0"/>
              <a:t>存款准备金率（</a:t>
            </a:r>
            <a:r>
              <a:rPr lang="en-US" altLang="zh-CN" dirty="0"/>
              <a:t>Required Reserve Ratio, RRR</a:t>
            </a:r>
            <a:r>
              <a:rPr lang="zh-CN" altLang="en-US" dirty="0"/>
              <a:t>）</a:t>
            </a:r>
            <a:endParaRPr lang="en-US" altLang="zh-CN" dirty="0"/>
          </a:p>
          <a:p>
            <a:r>
              <a:rPr lang="zh-CN" altLang="en-US" dirty="0"/>
              <a:t>准备金利率（</a:t>
            </a:r>
            <a:r>
              <a:rPr lang="en-US" altLang="zh-CN" dirty="0"/>
              <a:t>Interest on Reserves, IOR</a:t>
            </a:r>
            <a:r>
              <a:rPr lang="zh-CN" altLang="en-US" dirty="0"/>
              <a:t>）</a:t>
            </a:r>
            <a:endParaRPr lang="en-US" altLang="zh-CN" dirty="0"/>
          </a:p>
          <a:p>
            <a:r>
              <a:rPr lang="zh-CN" altLang="en-US" dirty="0"/>
              <a:t>常备借贷便利（</a:t>
            </a:r>
            <a:r>
              <a:rPr lang="en-US" altLang="zh-CN" dirty="0"/>
              <a:t>Standing Lending Facilities, SLF</a:t>
            </a:r>
            <a:r>
              <a:rPr lang="zh-CN" altLang="en-US" dirty="0"/>
              <a:t>）</a:t>
            </a:r>
            <a:endParaRPr lang="en-US" altLang="zh-CN" dirty="0"/>
          </a:p>
          <a:p>
            <a:r>
              <a:rPr lang="zh-CN" altLang="en-US" dirty="0"/>
              <a:t>中期借贷便利（</a:t>
            </a:r>
            <a:r>
              <a:rPr lang="en-US" altLang="zh-CN" dirty="0"/>
              <a:t>Medium-term Lending Facility, MLF</a:t>
            </a:r>
            <a:r>
              <a:rPr lang="zh-CN" altLang="en-US" dirty="0"/>
              <a:t>）</a:t>
            </a:r>
            <a:endParaRPr lang="en-US" altLang="zh-CN" dirty="0"/>
          </a:p>
          <a:p>
            <a:r>
              <a:rPr lang="zh-CN" altLang="en-US" dirty="0"/>
              <a:t>前瞻性指引（</a:t>
            </a:r>
            <a:r>
              <a:rPr lang="en-US" altLang="zh-CN" dirty="0"/>
              <a:t>Forward Guidance</a:t>
            </a:r>
            <a:r>
              <a:rPr lang="zh-CN" altLang="en-US" dirty="0"/>
              <a:t>）</a:t>
            </a:r>
            <a:endParaRPr lang="en-US" altLang="zh-CN" dirty="0"/>
          </a:p>
          <a:p>
            <a:r>
              <a:rPr lang="zh-CN" altLang="en-US" dirty="0"/>
              <a:t>窗口指导（</a:t>
            </a:r>
            <a:r>
              <a:rPr lang="en-US" altLang="zh-CN" dirty="0"/>
              <a:t>Window Guidance</a:t>
            </a:r>
            <a:r>
              <a:rPr lang="zh-CN" altLang="en-US" dirty="0"/>
              <a:t>）</a:t>
            </a:r>
          </a:p>
        </p:txBody>
      </p:sp>
      <p:sp>
        <p:nvSpPr>
          <p:cNvPr id="4" name="页脚占位符 3">
            <a:extLst>
              <a:ext uri="{FF2B5EF4-FFF2-40B4-BE49-F238E27FC236}">
                <a16:creationId xmlns:a16="http://schemas.microsoft.com/office/drawing/2014/main" id="{FD3E45C2-3CB7-4A08-9951-49877DDCB2B6}"/>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6885914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13EC700-5F82-4181-967E-10028E773D8E}"/>
              </a:ext>
            </a:extLst>
          </p:cNvPr>
          <p:cNvSpPr>
            <a:spLocks noGrp="1"/>
          </p:cNvSpPr>
          <p:nvPr>
            <p:ph type="title"/>
          </p:nvPr>
        </p:nvSpPr>
        <p:spPr/>
        <p:txBody>
          <a:bodyPr>
            <a:normAutofit fontScale="90000"/>
          </a:bodyPr>
          <a:lstStyle/>
          <a:p>
            <a:r>
              <a:rPr lang="zh-CN" altLang="en-US" dirty="0"/>
              <a:t>主要央行的目标、中间变量和工具</a:t>
            </a:r>
          </a:p>
        </p:txBody>
      </p:sp>
      <p:sp>
        <p:nvSpPr>
          <p:cNvPr id="4" name="页脚占位符 3">
            <a:extLst>
              <a:ext uri="{FF2B5EF4-FFF2-40B4-BE49-F238E27FC236}">
                <a16:creationId xmlns:a16="http://schemas.microsoft.com/office/drawing/2014/main" id="{039E7794-9E0C-4B54-AA23-2BA1A18CFC5D}"/>
              </a:ext>
            </a:extLst>
          </p:cNvPr>
          <p:cNvSpPr>
            <a:spLocks noGrp="1"/>
          </p:cNvSpPr>
          <p:nvPr>
            <p:ph type="ftr" sz="quarter" idx="11"/>
          </p:nvPr>
        </p:nvSpPr>
        <p:spPr/>
        <p:txBody>
          <a:bodyPr/>
          <a:lstStyle/>
          <a:p>
            <a:r>
              <a:rPr lang="en-US" altLang="zh-CN"/>
              <a:t>Intermediate Macroeconomics</a:t>
            </a:r>
            <a:endParaRPr lang="zh-CN" altLang="en-US"/>
          </a:p>
        </p:txBody>
      </p:sp>
      <p:pic>
        <p:nvPicPr>
          <p:cNvPr id="6" name="内容占位符 6">
            <a:extLst>
              <a:ext uri="{FF2B5EF4-FFF2-40B4-BE49-F238E27FC236}">
                <a16:creationId xmlns:a16="http://schemas.microsoft.com/office/drawing/2014/main" id="{72C84D6D-8CEE-4D8F-89C7-20E2C9CFE785}"/>
              </a:ext>
            </a:extLst>
          </p:cNvPr>
          <p:cNvPicPr>
            <a:picLocks noGrp="1" noChangeAspect="1"/>
          </p:cNvPicPr>
          <p:nvPr>
            <p:ph idx="1"/>
          </p:nvPr>
        </p:nvPicPr>
        <p:blipFill>
          <a:blip r:embed="rId2"/>
          <a:stretch>
            <a:fillRect/>
          </a:stretch>
        </p:blipFill>
        <p:spPr>
          <a:xfrm>
            <a:off x="457200" y="1973513"/>
            <a:ext cx="8229600" cy="3779337"/>
          </a:xfrm>
          <a:prstGeom prst="rect">
            <a:avLst/>
          </a:prstGeom>
        </p:spPr>
      </p:pic>
    </p:spTree>
    <p:extLst>
      <p:ext uri="{BB962C8B-B14F-4D97-AF65-F5344CB8AC3E}">
        <p14:creationId xmlns:p14="http://schemas.microsoft.com/office/powerpoint/2010/main" val="22183858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3D660B4-ABBB-44C3-BBCA-7BC772F373A8}"/>
              </a:ext>
            </a:extLst>
          </p:cNvPr>
          <p:cNvSpPr>
            <a:spLocks noGrp="1"/>
          </p:cNvSpPr>
          <p:nvPr>
            <p:ph type="title"/>
          </p:nvPr>
        </p:nvSpPr>
        <p:spPr/>
        <p:txBody>
          <a:bodyPr/>
          <a:lstStyle/>
          <a:p>
            <a:r>
              <a:rPr lang="zh-CN" altLang="en-US" dirty="0"/>
              <a:t>货币政策法则</a:t>
            </a:r>
          </a:p>
        </p:txBody>
      </p:sp>
      <p:sp>
        <p:nvSpPr>
          <p:cNvPr id="3" name="内容占位符 2">
            <a:extLst>
              <a:ext uri="{FF2B5EF4-FFF2-40B4-BE49-F238E27FC236}">
                <a16:creationId xmlns:a16="http://schemas.microsoft.com/office/drawing/2014/main" id="{CE35FE28-C9D3-4FAB-9FE4-CAE4F880157A}"/>
              </a:ext>
            </a:extLst>
          </p:cNvPr>
          <p:cNvSpPr>
            <a:spLocks noGrp="1"/>
          </p:cNvSpPr>
          <p:nvPr>
            <p:ph idx="1"/>
          </p:nvPr>
        </p:nvSpPr>
        <p:spPr/>
        <p:txBody>
          <a:bodyPr>
            <a:normAutofit/>
          </a:bodyPr>
          <a:lstStyle/>
          <a:p>
            <a:r>
              <a:rPr lang="zh-CN" altLang="en-US" dirty="0"/>
              <a:t>货币政策法则描述了在变化的经济环境中，一个央行如何调整中介目标变量。</a:t>
            </a:r>
            <a:endParaRPr lang="en-US" altLang="zh-CN" dirty="0"/>
          </a:p>
          <a:p>
            <a:pPr lvl="1"/>
            <a:r>
              <a:rPr lang="zh-CN" altLang="en-US" dirty="0"/>
              <a:t>中介变量（如短期利率）与经济目标变量（如通胀）之间的经验关系。</a:t>
            </a:r>
            <a:endParaRPr lang="en-US" altLang="zh-CN" dirty="0"/>
          </a:p>
          <a:p>
            <a:pPr lvl="1"/>
            <a:r>
              <a:rPr lang="zh-CN" altLang="en-US" dirty="0"/>
              <a:t>如果该关系较为稳定，那么隐含的法则会对央行有一定指导意义。</a:t>
            </a:r>
          </a:p>
        </p:txBody>
      </p:sp>
      <p:sp>
        <p:nvSpPr>
          <p:cNvPr id="4" name="页脚占位符 3">
            <a:extLst>
              <a:ext uri="{FF2B5EF4-FFF2-40B4-BE49-F238E27FC236}">
                <a16:creationId xmlns:a16="http://schemas.microsoft.com/office/drawing/2014/main" id="{684DFC37-E4C9-4AEE-9F09-8772A4A164D9}"/>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18088407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8D16883-76F7-4492-B508-96EB60F8A7C3}"/>
              </a:ext>
            </a:extLst>
          </p:cNvPr>
          <p:cNvSpPr>
            <a:spLocks noGrp="1"/>
          </p:cNvSpPr>
          <p:nvPr>
            <p:ph type="title"/>
          </p:nvPr>
        </p:nvSpPr>
        <p:spPr/>
        <p:txBody>
          <a:bodyPr/>
          <a:lstStyle/>
          <a:p>
            <a:r>
              <a:rPr lang="zh-CN" altLang="en-US" dirty="0"/>
              <a:t>泰勒法则（</a:t>
            </a:r>
            <a:r>
              <a:rPr lang="en-US" altLang="zh-CN" dirty="0"/>
              <a:t>The Taylor rule</a:t>
            </a:r>
            <a:r>
              <a:rPr lang="zh-CN" altLang="en-US" dirty="0"/>
              <a:t>）</a:t>
            </a:r>
          </a:p>
        </p:txBody>
      </p:sp>
      <mc:AlternateContent xmlns:mc="http://schemas.openxmlformats.org/markup-compatibility/2006" xmlns:a14="http://schemas.microsoft.com/office/drawing/2010/main">
        <mc:Choice Requires="a14">
          <p:sp>
            <p:nvSpPr>
              <p:cNvPr id="3" name="内容占位符 2">
                <a:extLst>
                  <a:ext uri="{FF2B5EF4-FFF2-40B4-BE49-F238E27FC236}">
                    <a16:creationId xmlns:a16="http://schemas.microsoft.com/office/drawing/2014/main" id="{0E91D2F5-24AC-4ED8-AD4E-41CCE466C8ED}"/>
                  </a:ext>
                </a:extLst>
              </p:cNvPr>
              <p:cNvSpPr>
                <a:spLocks noGrp="1"/>
              </p:cNvSpPr>
              <p:nvPr>
                <p:ph idx="1"/>
              </p:nvPr>
            </p:nvSpPr>
            <p:spPr/>
            <p:txBody>
              <a:bodyPr/>
              <a:lstStyle/>
              <a:p>
                <a:r>
                  <a:rPr lang="zh-CN" altLang="en-US" dirty="0"/>
                  <a:t>泰勒法则</a:t>
                </a:r>
                <a:r>
                  <a:rPr lang="en-US" altLang="zh-CN" dirty="0"/>
                  <a:t>:</a:t>
                </a:r>
              </a:p>
              <a:p>
                <a:pPr marL="0" indent="0">
                  <a:buNone/>
                </a:pPr>
                <a14:m>
                  <m:oMathPara xmlns:m="http://schemas.openxmlformats.org/officeDocument/2006/math">
                    <m:oMathParaPr>
                      <m:jc m:val="centerGroup"/>
                    </m:oMathParaPr>
                    <m:oMath xmlns:m="http://schemas.openxmlformats.org/officeDocument/2006/math">
                      <m:r>
                        <m:rPr>
                          <m:sty m:val="p"/>
                        </m:rPr>
                        <a:rPr lang="en-US" altLang="zh-CN">
                          <a:latin typeface="Cambria Math"/>
                        </a:rPr>
                        <m:t>federal</m:t>
                      </m:r>
                      <m:r>
                        <a:rPr lang="en-US" altLang="zh-CN">
                          <a:latin typeface="Cambria Math"/>
                        </a:rPr>
                        <m:t> </m:t>
                      </m:r>
                      <m:r>
                        <m:rPr>
                          <m:sty m:val="p"/>
                        </m:rPr>
                        <a:rPr lang="en-US" altLang="zh-CN">
                          <a:latin typeface="Cambria Math"/>
                        </a:rPr>
                        <m:t>fund</m:t>
                      </m:r>
                      <m:r>
                        <a:rPr lang="en-US" altLang="zh-CN">
                          <a:latin typeface="Cambria Math"/>
                        </a:rPr>
                        <m:t> </m:t>
                      </m:r>
                      <m:r>
                        <m:rPr>
                          <m:sty m:val="p"/>
                        </m:rPr>
                        <a:rPr lang="en-US" altLang="zh-CN">
                          <a:latin typeface="Cambria Math"/>
                        </a:rPr>
                        <m:t>rate</m:t>
                      </m:r>
                      <m:r>
                        <a:rPr lang="en-US" altLang="zh-CN">
                          <a:latin typeface="Cambria Math"/>
                        </a:rPr>
                        <m:t>=</m:t>
                      </m:r>
                      <m:r>
                        <m:rPr>
                          <m:sty m:val="p"/>
                        </m:rPr>
                        <a:rPr lang="en-US" altLang="zh-CN">
                          <a:latin typeface="Cambria Math"/>
                        </a:rPr>
                        <m:t>inflation</m:t>
                      </m:r>
                      <m:r>
                        <a:rPr lang="en-US" altLang="zh-CN">
                          <a:latin typeface="Cambria Math"/>
                        </a:rPr>
                        <m:t>+2</m:t>
                      </m:r>
                    </m:oMath>
                  </m:oMathPara>
                </a14:m>
                <a:endParaRPr lang="en-US" altLang="zh-CN" dirty="0">
                  <a:latin typeface="Cambria Math"/>
                </a:endParaRPr>
              </a:p>
              <a:p>
                <a:pPr marL="0" indent="0">
                  <a:buNone/>
                </a:pPr>
                <a14:m>
                  <m:oMathPara xmlns:m="http://schemas.openxmlformats.org/officeDocument/2006/math">
                    <m:oMathParaPr>
                      <m:jc m:val="centerGroup"/>
                    </m:oMathParaPr>
                    <m:oMath xmlns:m="http://schemas.openxmlformats.org/officeDocument/2006/math">
                      <m:r>
                        <a:rPr lang="en-US" altLang="zh-CN">
                          <a:latin typeface="Cambria Math"/>
                        </a:rPr>
                        <m:t>+0.5</m:t>
                      </m:r>
                      <m:d>
                        <m:dPr>
                          <m:ctrlPr>
                            <a:rPr lang="en-US" altLang="zh-CN" i="1">
                              <a:latin typeface="Cambria Math" panose="02040503050406030204" pitchFamily="18" charset="0"/>
                            </a:rPr>
                          </m:ctrlPr>
                        </m:dPr>
                        <m:e>
                          <m:r>
                            <m:rPr>
                              <m:sty m:val="p"/>
                            </m:rPr>
                            <a:rPr lang="en-US" altLang="zh-CN">
                              <a:latin typeface="Cambria Math"/>
                            </a:rPr>
                            <m:t>inflation</m:t>
                          </m:r>
                          <m:r>
                            <a:rPr lang="en-US" altLang="zh-CN">
                              <a:latin typeface="Cambria Math"/>
                            </a:rPr>
                            <m:t>−2</m:t>
                          </m:r>
                        </m:e>
                      </m:d>
                      <m:r>
                        <a:rPr lang="en-US" altLang="zh-CN">
                          <a:latin typeface="Cambria Math"/>
                        </a:rPr>
                        <m:t>+0.5</m:t>
                      </m:r>
                      <m:d>
                        <m:dPr>
                          <m:ctrlPr>
                            <a:rPr lang="en-US" altLang="zh-CN" i="1">
                              <a:latin typeface="Cambria Math" panose="02040503050406030204" pitchFamily="18" charset="0"/>
                            </a:rPr>
                          </m:ctrlPr>
                        </m:dPr>
                        <m:e>
                          <m:r>
                            <m:rPr>
                              <m:sty m:val="p"/>
                            </m:rPr>
                            <a:rPr lang="en-US" altLang="zh-CN">
                              <a:latin typeface="Cambria Math"/>
                            </a:rPr>
                            <m:t>GDP</m:t>
                          </m:r>
                          <m:r>
                            <a:rPr lang="en-US" altLang="zh-CN">
                              <a:latin typeface="Cambria Math"/>
                            </a:rPr>
                            <m:t> </m:t>
                          </m:r>
                          <m:r>
                            <m:rPr>
                              <m:sty m:val="p"/>
                            </m:rPr>
                            <a:rPr lang="en-US" altLang="zh-CN">
                              <a:latin typeface="Cambria Math"/>
                            </a:rPr>
                            <m:t>gap</m:t>
                          </m:r>
                        </m:e>
                      </m:d>
                    </m:oMath>
                  </m:oMathPara>
                </a14:m>
                <a:endParaRPr lang="en-US" altLang="zh-CN" dirty="0"/>
              </a:p>
              <a:p>
                <a:r>
                  <a:rPr lang="zh-CN" altLang="en-US" dirty="0"/>
                  <a:t>泰勒原则</a:t>
                </a:r>
                <a:r>
                  <a:rPr lang="en-US" altLang="zh-CN" dirty="0"/>
                  <a:t>: </a:t>
                </a:r>
              </a:p>
              <a:p>
                <a:pPr marL="0" indent="0" algn="ctr">
                  <a:buNone/>
                </a:pPr>
                <a:r>
                  <a:rPr lang="zh-CN" altLang="en-US" dirty="0"/>
                  <a:t>为控制通胀，名义利率上升要快于通胀。</a:t>
                </a:r>
              </a:p>
            </p:txBody>
          </p:sp>
        </mc:Choice>
        <mc:Fallback xmlns="">
          <p:sp>
            <p:nvSpPr>
              <p:cNvPr id="3" name="内容占位符 2">
                <a:extLst>
                  <a:ext uri="{FF2B5EF4-FFF2-40B4-BE49-F238E27FC236}">
                    <a16:creationId xmlns:a16="http://schemas.microsoft.com/office/drawing/2014/main" id="{0E91D2F5-24AC-4ED8-AD4E-41CCE466C8ED}"/>
                  </a:ext>
                </a:extLst>
              </p:cNvPr>
              <p:cNvSpPr>
                <a:spLocks noGrp="1" noRot="1" noChangeAspect="1" noMove="1" noResize="1" noEditPoints="1" noAdjustHandles="1" noChangeArrowheads="1" noChangeShapeType="1" noTextEdit="1"/>
              </p:cNvSpPr>
              <p:nvPr>
                <p:ph idx="1"/>
              </p:nvPr>
            </p:nvSpPr>
            <p:spPr>
              <a:blipFill>
                <a:blip r:embed="rId2"/>
                <a:stretch>
                  <a:fillRect l="-1704" t="-2426"/>
                </a:stretch>
              </a:blipFill>
            </p:spPr>
            <p:txBody>
              <a:bodyPr/>
              <a:lstStyle/>
              <a:p>
                <a:r>
                  <a:rPr lang="zh-CN" altLang="en-US">
                    <a:noFill/>
                  </a:rPr>
                  <a:t> </a:t>
                </a:r>
              </a:p>
            </p:txBody>
          </p:sp>
        </mc:Fallback>
      </mc:AlternateContent>
      <p:sp>
        <p:nvSpPr>
          <p:cNvPr id="4" name="页脚占位符 3">
            <a:extLst>
              <a:ext uri="{FF2B5EF4-FFF2-40B4-BE49-F238E27FC236}">
                <a16:creationId xmlns:a16="http://schemas.microsoft.com/office/drawing/2014/main" id="{ACA58864-F9E2-4E48-ABE9-FD0F03D30B9E}"/>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35429218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CC138C-50CF-4610-A76F-7CBF6C8A2788}"/>
              </a:ext>
            </a:extLst>
          </p:cNvPr>
          <p:cNvSpPr>
            <a:spLocks noGrp="1"/>
          </p:cNvSpPr>
          <p:nvPr>
            <p:ph type="title"/>
          </p:nvPr>
        </p:nvSpPr>
        <p:spPr/>
        <p:txBody>
          <a:bodyPr/>
          <a:lstStyle/>
          <a:p>
            <a:r>
              <a:rPr lang="zh-CN" altLang="en-US" dirty="0"/>
              <a:t>泰勒法则和现实利率</a:t>
            </a:r>
          </a:p>
        </p:txBody>
      </p:sp>
      <p:graphicFrame>
        <p:nvGraphicFramePr>
          <p:cNvPr id="6" name="内容占位符 5">
            <a:extLst>
              <a:ext uri="{FF2B5EF4-FFF2-40B4-BE49-F238E27FC236}">
                <a16:creationId xmlns:a16="http://schemas.microsoft.com/office/drawing/2014/main" id="{4EE72402-B9AD-492A-8827-39ADEB19BEE8}"/>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472058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FD8C8CD-8E67-419F-A031-D44D48247F09}"/>
              </a:ext>
            </a:extLst>
          </p:cNvPr>
          <p:cNvSpPr>
            <a:spLocks noGrp="1"/>
          </p:cNvSpPr>
          <p:nvPr>
            <p:ph type="title"/>
          </p:nvPr>
        </p:nvSpPr>
        <p:spPr/>
        <p:txBody>
          <a:bodyPr/>
          <a:lstStyle/>
          <a:p>
            <a:r>
              <a:rPr lang="zh-CN" altLang="en-US" dirty="0"/>
              <a:t>利率走廊（</a:t>
            </a:r>
            <a:r>
              <a:rPr lang="en-US" altLang="zh-CN" dirty="0"/>
              <a:t>Interest Rate Corridor</a:t>
            </a:r>
            <a:r>
              <a:rPr lang="zh-CN" altLang="en-US" dirty="0"/>
              <a:t>）</a:t>
            </a:r>
          </a:p>
        </p:txBody>
      </p:sp>
      <p:sp>
        <p:nvSpPr>
          <p:cNvPr id="3" name="内容占位符 2">
            <a:extLst>
              <a:ext uri="{FF2B5EF4-FFF2-40B4-BE49-F238E27FC236}">
                <a16:creationId xmlns:a16="http://schemas.microsoft.com/office/drawing/2014/main" id="{A1D53B20-84E6-4AC1-B235-ADC7C17A810E}"/>
              </a:ext>
            </a:extLst>
          </p:cNvPr>
          <p:cNvSpPr>
            <a:spLocks noGrp="1"/>
          </p:cNvSpPr>
          <p:nvPr>
            <p:ph idx="1"/>
          </p:nvPr>
        </p:nvSpPr>
        <p:spPr/>
        <p:txBody>
          <a:bodyPr>
            <a:normAutofit/>
          </a:bodyPr>
          <a:lstStyle/>
          <a:p>
            <a:r>
              <a:rPr lang="zh-CN" altLang="en-US" dirty="0"/>
              <a:t>利率走廊是目前各国央行常用的用于控制短期利率波动的框架。</a:t>
            </a:r>
            <a:endParaRPr lang="en-US" altLang="zh-CN" dirty="0"/>
          </a:p>
          <a:p>
            <a:r>
              <a:rPr lang="zh-CN" altLang="en-US" dirty="0"/>
              <a:t>利率上限（天花板，</a:t>
            </a:r>
            <a:r>
              <a:rPr lang="en-US" altLang="zh-CN" dirty="0"/>
              <a:t>ceiling</a:t>
            </a:r>
            <a:r>
              <a:rPr lang="zh-CN" altLang="en-US" dirty="0"/>
              <a:t>）是央行按需借出资金的利率。</a:t>
            </a:r>
            <a:endParaRPr lang="en-US" altLang="zh-CN" dirty="0"/>
          </a:p>
          <a:p>
            <a:r>
              <a:rPr lang="zh-CN" altLang="en-US" dirty="0"/>
              <a:t>利率下限（地板，</a:t>
            </a:r>
            <a:r>
              <a:rPr lang="en-US" altLang="zh-CN" dirty="0"/>
              <a:t>floor</a:t>
            </a:r>
            <a:r>
              <a:rPr lang="zh-CN" altLang="en-US" dirty="0"/>
              <a:t>）是央行接纳准备金的利率。</a:t>
            </a:r>
          </a:p>
        </p:txBody>
      </p:sp>
      <p:sp>
        <p:nvSpPr>
          <p:cNvPr id="4" name="页脚占位符 3">
            <a:extLst>
              <a:ext uri="{FF2B5EF4-FFF2-40B4-BE49-F238E27FC236}">
                <a16:creationId xmlns:a16="http://schemas.microsoft.com/office/drawing/2014/main" id="{92E06F8C-A4E0-41F0-B94E-076AD83ED002}"/>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4771794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95304FF-48F6-4582-B901-4DD8B7D2C3A4}"/>
              </a:ext>
            </a:extLst>
          </p:cNvPr>
          <p:cNvSpPr>
            <a:spLocks noGrp="1"/>
          </p:cNvSpPr>
          <p:nvPr>
            <p:ph type="title"/>
          </p:nvPr>
        </p:nvSpPr>
        <p:spPr/>
        <p:txBody>
          <a:bodyPr/>
          <a:lstStyle/>
          <a:p>
            <a:r>
              <a:rPr lang="zh-CN" altLang="en-US" dirty="0"/>
              <a:t>一个利率走廊模型</a:t>
            </a:r>
          </a:p>
        </p:txBody>
      </p:sp>
      <p:pic>
        <p:nvPicPr>
          <p:cNvPr id="5" name="内容占位符 4">
            <a:extLst>
              <a:ext uri="{FF2B5EF4-FFF2-40B4-BE49-F238E27FC236}">
                <a16:creationId xmlns:a16="http://schemas.microsoft.com/office/drawing/2014/main" id="{9054E78D-F491-499E-B4B6-31561875A77E}"/>
              </a:ext>
            </a:extLst>
          </p:cNvPr>
          <p:cNvPicPr>
            <a:picLocks noGrp="1" noChangeAspect="1"/>
          </p:cNvPicPr>
          <p:nvPr>
            <p:ph idx="1"/>
          </p:nvPr>
        </p:nvPicPr>
        <p:blipFill>
          <a:blip r:embed="rId2"/>
          <a:stretch>
            <a:fillRect/>
          </a:stretch>
        </p:blipFill>
        <p:spPr>
          <a:xfrm>
            <a:off x="687972" y="1600200"/>
            <a:ext cx="7768056" cy="4525963"/>
          </a:xfrm>
          <a:prstGeom prst="rect">
            <a:avLst/>
          </a:prstGeom>
        </p:spPr>
      </p:pic>
      <p:sp>
        <p:nvSpPr>
          <p:cNvPr id="4" name="页脚占位符 3">
            <a:extLst>
              <a:ext uri="{FF2B5EF4-FFF2-40B4-BE49-F238E27FC236}">
                <a16:creationId xmlns:a16="http://schemas.microsoft.com/office/drawing/2014/main" id="{55E3F0AE-E290-4A30-B603-FBACB139392D}"/>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039887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01AFB22-F954-430F-9905-AAB14BDCEF20}"/>
              </a:ext>
            </a:extLst>
          </p:cNvPr>
          <p:cNvSpPr>
            <a:spLocks noGrp="1"/>
          </p:cNvSpPr>
          <p:nvPr>
            <p:ph type="title"/>
          </p:nvPr>
        </p:nvSpPr>
        <p:spPr/>
        <p:txBody>
          <a:bodyPr/>
          <a:lstStyle/>
          <a:p>
            <a:r>
              <a:rPr lang="zh-CN" altLang="en-US" dirty="0"/>
              <a:t>政府的作用</a:t>
            </a:r>
          </a:p>
        </p:txBody>
      </p:sp>
      <p:sp>
        <p:nvSpPr>
          <p:cNvPr id="3" name="内容占位符 2">
            <a:extLst>
              <a:ext uri="{FF2B5EF4-FFF2-40B4-BE49-F238E27FC236}">
                <a16:creationId xmlns:a16="http://schemas.microsoft.com/office/drawing/2014/main" id="{0FB1751B-14CF-4B2A-B55C-1A831EF08634}"/>
              </a:ext>
            </a:extLst>
          </p:cNvPr>
          <p:cNvSpPr>
            <a:spLocks noGrp="1"/>
          </p:cNvSpPr>
          <p:nvPr>
            <p:ph idx="1"/>
          </p:nvPr>
        </p:nvSpPr>
        <p:spPr/>
        <p:txBody>
          <a:bodyPr>
            <a:normAutofit lnSpcReduction="10000"/>
          </a:bodyPr>
          <a:lstStyle/>
          <a:p>
            <a:r>
              <a:rPr lang="zh-CN" altLang="en-US" dirty="0"/>
              <a:t>现代经济基本都是</a:t>
            </a:r>
            <a:r>
              <a:rPr lang="en-US" altLang="zh-CN" dirty="0"/>
              <a:t>Mixed Economy:</a:t>
            </a:r>
            <a:r>
              <a:rPr lang="zh-CN" altLang="en-US" dirty="0"/>
              <a:t> 市场在资源配置中起到决定性作用，同时政府扮演不可或缺的角色：</a:t>
            </a:r>
            <a:endParaRPr lang="en-US" altLang="zh-CN" dirty="0"/>
          </a:p>
          <a:p>
            <a:pPr lvl="1"/>
            <a:r>
              <a:rPr lang="zh-CN" altLang="en-US" dirty="0"/>
              <a:t>公共品提供</a:t>
            </a:r>
            <a:endParaRPr lang="en-US" altLang="zh-CN" dirty="0"/>
          </a:p>
          <a:p>
            <a:pPr lvl="1"/>
            <a:r>
              <a:rPr lang="zh-CN" altLang="en-US" dirty="0"/>
              <a:t>公共投资</a:t>
            </a:r>
            <a:endParaRPr lang="en-US" altLang="zh-CN" dirty="0"/>
          </a:p>
          <a:p>
            <a:pPr lvl="1"/>
            <a:r>
              <a:rPr lang="zh-CN" altLang="en-US" dirty="0"/>
              <a:t>转移支付</a:t>
            </a:r>
            <a:endParaRPr lang="en-US" altLang="zh-CN" dirty="0"/>
          </a:p>
          <a:p>
            <a:pPr lvl="1"/>
            <a:r>
              <a:rPr lang="zh-CN" altLang="en-US" dirty="0"/>
              <a:t>金融监管</a:t>
            </a:r>
            <a:endParaRPr lang="en-US" altLang="zh-CN" dirty="0"/>
          </a:p>
          <a:p>
            <a:pPr lvl="1"/>
            <a:r>
              <a:rPr lang="zh-CN" altLang="en-US" dirty="0"/>
              <a:t>财政和货币政策</a:t>
            </a:r>
            <a:endParaRPr lang="en-US" altLang="zh-CN" dirty="0"/>
          </a:p>
          <a:p>
            <a:pPr lvl="1"/>
            <a:r>
              <a:rPr lang="zh-CN" altLang="en-US" dirty="0"/>
              <a:t>国有企业管理</a:t>
            </a:r>
          </a:p>
        </p:txBody>
      </p:sp>
    </p:spTree>
    <p:extLst>
      <p:ext uri="{BB962C8B-B14F-4D97-AF65-F5344CB8AC3E}">
        <p14:creationId xmlns:p14="http://schemas.microsoft.com/office/powerpoint/2010/main" val="21543907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798F0BA-01F2-491B-897D-2DEE22154D46}"/>
              </a:ext>
            </a:extLst>
          </p:cNvPr>
          <p:cNvSpPr>
            <a:spLocks noGrp="1"/>
          </p:cNvSpPr>
          <p:nvPr>
            <p:ph type="title"/>
          </p:nvPr>
        </p:nvSpPr>
        <p:spPr/>
        <p:txBody>
          <a:bodyPr/>
          <a:lstStyle/>
          <a:p>
            <a:r>
              <a:rPr lang="zh-CN" altLang="en-US" dirty="0"/>
              <a:t>“非常规”货币政策</a:t>
            </a:r>
          </a:p>
        </p:txBody>
      </p:sp>
      <p:sp>
        <p:nvSpPr>
          <p:cNvPr id="3" name="内容占位符 2">
            <a:extLst>
              <a:ext uri="{FF2B5EF4-FFF2-40B4-BE49-F238E27FC236}">
                <a16:creationId xmlns:a16="http://schemas.microsoft.com/office/drawing/2014/main" id="{30BE5F78-C406-42B0-8644-AF93F10B8067}"/>
              </a:ext>
            </a:extLst>
          </p:cNvPr>
          <p:cNvSpPr>
            <a:spLocks noGrp="1"/>
          </p:cNvSpPr>
          <p:nvPr>
            <p:ph idx="1"/>
          </p:nvPr>
        </p:nvSpPr>
        <p:spPr/>
        <p:txBody>
          <a:bodyPr>
            <a:normAutofit/>
          </a:bodyPr>
          <a:lstStyle/>
          <a:p>
            <a:r>
              <a:rPr lang="en-US" altLang="zh-CN" dirty="0"/>
              <a:t>2008</a:t>
            </a:r>
            <a:r>
              <a:rPr lang="zh-CN" altLang="en-US" dirty="0"/>
              <a:t>年金融危机后，发达国家普遍进入“非常规”货币政策时代。</a:t>
            </a:r>
            <a:endParaRPr lang="en-US" altLang="zh-CN" dirty="0"/>
          </a:p>
          <a:p>
            <a:pPr lvl="1"/>
            <a:r>
              <a:rPr lang="zh-CN" altLang="en-US" dirty="0"/>
              <a:t>关键特征：充足准备金（</a:t>
            </a:r>
            <a:r>
              <a:rPr lang="en-US" altLang="zh-CN" dirty="0"/>
              <a:t>Ample reserves</a:t>
            </a:r>
            <a:r>
              <a:rPr lang="zh-CN" altLang="en-US" dirty="0"/>
              <a:t>）</a:t>
            </a:r>
            <a:endParaRPr lang="en-US" altLang="zh-CN" dirty="0"/>
          </a:p>
          <a:p>
            <a:pPr lvl="1"/>
            <a:r>
              <a:rPr lang="zh-CN" altLang="en-US" dirty="0"/>
              <a:t>在充足准备金前提下，利率走廊变成“利率地板”。</a:t>
            </a:r>
            <a:endParaRPr lang="en-US" altLang="zh-CN" dirty="0"/>
          </a:p>
          <a:p>
            <a:pPr lvl="1"/>
            <a:r>
              <a:rPr lang="zh-CN" altLang="en-US" dirty="0"/>
              <a:t>主要政策工具变成准备金利率（</a:t>
            </a:r>
            <a:r>
              <a:rPr lang="en-US" altLang="zh-CN" dirty="0"/>
              <a:t>IOR</a:t>
            </a:r>
            <a:r>
              <a:rPr lang="zh-CN" altLang="en-US" dirty="0"/>
              <a:t>），而不是公开市场操作（</a:t>
            </a:r>
            <a:r>
              <a:rPr lang="en-US" altLang="zh-CN" dirty="0"/>
              <a:t>OMO</a:t>
            </a:r>
            <a:r>
              <a:rPr lang="zh-CN" altLang="en-US" dirty="0"/>
              <a:t>）。</a:t>
            </a:r>
            <a:endParaRPr lang="en-US" altLang="zh-CN" dirty="0"/>
          </a:p>
          <a:p>
            <a:pPr lvl="1"/>
            <a:r>
              <a:rPr lang="zh-CN" altLang="en-US" dirty="0"/>
              <a:t>政策利率维持低位，出现负利率。</a:t>
            </a:r>
          </a:p>
        </p:txBody>
      </p:sp>
      <p:sp>
        <p:nvSpPr>
          <p:cNvPr id="4" name="页脚占位符 3">
            <a:extLst>
              <a:ext uri="{FF2B5EF4-FFF2-40B4-BE49-F238E27FC236}">
                <a16:creationId xmlns:a16="http://schemas.microsoft.com/office/drawing/2014/main" id="{1F304835-AC1A-47B1-8584-2C7AF5A55CF5}"/>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11156846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CF18A87-C35B-4EED-8AFC-BE8018C46471}"/>
              </a:ext>
            </a:extLst>
          </p:cNvPr>
          <p:cNvSpPr>
            <a:spLocks noGrp="1"/>
          </p:cNvSpPr>
          <p:nvPr>
            <p:ph type="title"/>
          </p:nvPr>
        </p:nvSpPr>
        <p:spPr/>
        <p:txBody>
          <a:bodyPr>
            <a:normAutofit fontScale="90000"/>
          </a:bodyPr>
          <a:lstStyle/>
          <a:p>
            <a:r>
              <a:rPr lang="zh-CN" altLang="en-US" dirty="0"/>
              <a:t>充足准备金时代的利率走廊（地板）</a:t>
            </a:r>
          </a:p>
        </p:txBody>
      </p:sp>
      <p:pic>
        <p:nvPicPr>
          <p:cNvPr id="5" name="内容占位符 4">
            <a:extLst>
              <a:ext uri="{FF2B5EF4-FFF2-40B4-BE49-F238E27FC236}">
                <a16:creationId xmlns:a16="http://schemas.microsoft.com/office/drawing/2014/main" id="{A2DB5FF8-6970-46A0-9D3D-04CFFACB6D71}"/>
              </a:ext>
            </a:extLst>
          </p:cNvPr>
          <p:cNvPicPr>
            <a:picLocks noGrp="1" noChangeAspect="1"/>
          </p:cNvPicPr>
          <p:nvPr>
            <p:ph idx="1"/>
          </p:nvPr>
        </p:nvPicPr>
        <p:blipFill>
          <a:blip r:embed="rId2"/>
          <a:stretch>
            <a:fillRect/>
          </a:stretch>
        </p:blipFill>
        <p:spPr>
          <a:xfrm>
            <a:off x="457200" y="1639305"/>
            <a:ext cx="8229600" cy="4447753"/>
          </a:xfrm>
          <a:prstGeom prst="rect">
            <a:avLst/>
          </a:prstGeom>
        </p:spPr>
      </p:pic>
      <p:sp>
        <p:nvSpPr>
          <p:cNvPr id="4" name="页脚占位符 3">
            <a:extLst>
              <a:ext uri="{FF2B5EF4-FFF2-40B4-BE49-F238E27FC236}">
                <a16:creationId xmlns:a16="http://schemas.microsoft.com/office/drawing/2014/main" id="{EA8878D4-5AC7-494A-83A1-F9E2DE0F513F}"/>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9253669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22620F8-CB92-4565-80F7-FA7EC3E7262F}"/>
              </a:ext>
            </a:extLst>
          </p:cNvPr>
          <p:cNvSpPr>
            <a:spLocks noGrp="1"/>
          </p:cNvSpPr>
          <p:nvPr>
            <p:ph type="title"/>
          </p:nvPr>
        </p:nvSpPr>
        <p:spPr/>
        <p:txBody>
          <a:bodyPr/>
          <a:lstStyle/>
          <a:p>
            <a:r>
              <a:rPr lang="zh-CN" altLang="en-US" dirty="0"/>
              <a:t>美联储的利率走廊</a:t>
            </a:r>
          </a:p>
        </p:txBody>
      </p:sp>
      <p:pic>
        <p:nvPicPr>
          <p:cNvPr id="4" name="内容占位符 3">
            <a:extLst>
              <a:ext uri="{FF2B5EF4-FFF2-40B4-BE49-F238E27FC236}">
                <a16:creationId xmlns:a16="http://schemas.microsoft.com/office/drawing/2014/main" id="{40EDFC52-F89F-4D24-BE37-6FC77A810376}"/>
              </a:ext>
            </a:extLst>
          </p:cNvPr>
          <p:cNvPicPr>
            <a:picLocks noGrp="1" noChangeAspect="1"/>
          </p:cNvPicPr>
          <p:nvPr>
            <p:ph idx="1"/>
          </p:nvPr>
        </p:nvPicPr>
        <p:blipFill>
          <a:blip r:embed="rId3"/>
          <a:stretch>
            <a:fillRect/>
          </a:stretch>
        </p:blipFill>
        <p:spPr>
          <a:xfrm>
            <a:off x="1255741" y="1600200"/>
            <a:ext cx="6632517" cy="4525963"/>
          </a:xfrm>
          <a:prstGeom prst="rect">
            <a:avLst/>
          </a:prstGeom>
        </p:spPr>
      </p:pic>
    </p:spTree>
    <p:extLst>
      <p:ext uri="{BB962C8B-B14F-4D97-AF65-F5344CB8AC3E}">
        <p14:creationId xmlns:p14="http://schemas.microsoft.com/office/powerpoint/2010/main" val="29531893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86323A9-F628-47AB-B1FC-6631331FC7C9}"/>
              </a:ext>
            </a:extLst>
          </p:cNvPr>
          <p:cNvSpPr>
            <a:spLocks noGrp="1"/>
          </p:cNvSpPr>
          <p:nvPr>
            <p:ph type="title"/>
          </p:nvPr>
        </p:nvSpPr>
        <p:spPr/>
        <p:txBody>
          <a:bodyPr/>
          <a:lstStyle/>
          <a:p>
            <a:r>
              <a:rPr lang="zh-CN" altLang="en-US" dirty="0"/>
              <a:t>欧洲央行的利率走廊</a:t>
            </a:r>
          </a:p>
        </p:txBody>
      </p:sp>
      <p:pic>
        <p:nvPicPr>
          <p:cNvPr id="5" name="内容占位符 4">
            <a:extLst>
              <a:ext uri="{FF2B5EF4-FFF2-40B4-BE49-F238E27FC236}">
                <a16:creationId xmlns:a16="http://schemas.microsoft.com/office/drawing/2014/main" id="{A42A23FD-50EE-493F-B15F-D000FFAFBDF1}"/>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705064" y="1600200"/>
            <a:ext cx="7733872" cy="4525963"/>
          </a:xfrm>
        </p:spPr>
      </p:pic>
    </p:spTree>
    <p:extLst>
      <p:ext uri="{BB962C8B-B14F-4D97-AF65-F5344CB8AC3E}">
        <p14:creationId xmlns:p14="http://schemas.microsoft.com/office/powerpoint/2010/main" val="25389748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B7A9B8D-63D5-421E-B842-D3F6E625C069}"/>
              </a:ext>
            </a:extLst>
          </p:cNvPr>
          <p:cNvSpPr>
            <a:spLocks noGrp="1"/>
          </p:cNvSpPr>
          <p:nvPr>
            <p:ph type="title"/>
          </p:nvPr>
        </p:nvSpPr>
        <p:spPr/>
        <p:txBody>
          <a:bodyPr/>
          <a:lstStyle/>
          <a:p>
            <a:r>
              <a:rPr lang="zh-CN" altLang="en-US" dirty="0"/>
              <a:t>从“利率走廊”到“利率地板”</a:t>
            </a:r>
          </a:p>
        </p:txBody>
      </p:sp>
      <p:pic>
        <p:nvPicPr>
          <p:cNvPr id="4" name="内容占位符 3">
            <a:extLst>
              <a:ext uri="{FF2B5EF4-FFF2-40B4-BE49-F238E27FC236}">
                <a16:creationId xmlns:a16="http://schemas.microsoft.com/office/drawing/2014/main" id="{9771B667-3596-445B-9E33-F1F85D5E72A5}"/>
              </a:ext>
            </a:extLst>
          </p:cNvPr>
          <p:cNvPicPr>
            <a:picLocks noGrp="1" noChangeAspect="1"/>
          </p:cNvPicPr>
          <p:nvPr>
            <p:ph idx="1"/>
          </p:nvPr>
        </p:nvPicPr>
        <p:blipFill>
          <a:blip r:embed="rId2"/>
          <a:stretch>
            <a:fillRect/>
          </a:stretch>
        </p:blipFill>
        <p:spPr>
          <a:xfrm>
            <a:off x="999247" y="1600200"/>
            <a:ext cx="7145506" cy="4525963"/>
          </a:xfrm>
          <a:prstGeom prst="rect">
            <a:avLst/>
          </a:prstGeom>
        </p:spPr>
      </p:pic>
    </p:spTree>
    <p:extLst>
      <p:ext uri="{BB962C8B-B14F-4D97-AF65-F5344CB8AC3E}">
        <p14:creationId xmlns:p14="http://schemas.microsoft.com/office/powerpoint/2010/main" val="42022301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A507C63-E609-4204-9C72-3732D78A0ECF}"/>
              </a:ext>
            </a:extLst>
          </p:cNvPr>
          <p:cNvSpPr>
            <a:spLocks noGrp="1"/>
          </p:cNvSpPr>
          <p:nvPr>
            <p:ph type="title"/>
          </p:nvPr>
        </p:nvSpPr>
        <p:spPr/>
        <p:txBody>
          <a:bodyPr/>
          <a:lstStyle/>
          <a:p>
            <a:r>
              <a:rPr lang="zh-CN" altLang="en-US" dirty="0"/>
              <a:t>货币政策传导</a:t>
            </a:r>
          </a:p>
        </p:txBody>
      </p:sp>
      <p:sp>
        <p:nvSpPr>
          <p:cNvPr id="3" name="内容占位符 2">
            <a:extLst>
              <a:ext uri="{FF2B5EF4-FFF2-40B4-BE49-F238E27FC236}">
                <a16:creationId xmlns:a16="http://schemas.microsoft.com/office/drawing/2014/main" id="{150C8FBB-FA42-44D0-9527-BDE6AA45108C}"/>
              </a:ext>
            </a:extLst>
          </p:cNvPr>
          <p:cNvSpPr>
            <a:spLocks noGrp="1"/>
          </p:cNvSpPr>
          <p:nvPr>
            <p:ph idx="1"/>
          </p:nvPr>
        </p:nvSpPr>
        <p:spPr/>
        <p:txBody>
          <a:bodyPr/>
          <a:lstStyle/>
          <a:p>
            <a:r>
              <a:rPr lang="zh-CN" altLang="en-US" dirty="0"/>
              <a:t>利率渠道</a:t>
            </a:r>
            <a:endParaRPr lang="en-US" altLang="zh-CN" dirty="0"/>
          </a:p>
          <a:p>
            <a:r>
              <a:rPr lang="zh-CN" altLang="en-US" dirty="0"/>
              <a:t>汇率渠道</a:t>
            </a:r>
            <a:endParaRPr lang="en-US" altLang="zh-CN" dirty="0"/>
          </a:p>
          <a:p>
            <a:r>
              <a:rPr lang="zh-CN" altLang="en-US" dirty="0"/>
              <a:t>信用渠道</a:t>
            </a:r>
            <a:endParaRPr lang="en-US" altLang="zh-CN" dirty="0"/>
          </a:p>
          <a:p>
            <a:r>
              <a:rPr lang="zh-CN" altLang="en-US" dirty="0"/>
              <a:t>风险偏好渠道</a:t>
            </a:r>
            <a:endParaRPr lang="en-US" altLang="zh-CN" dirty="0"/>
          </a:p>
          <a:p>
            <a:r>
              <a:rPr lang="zh-CN" altLang="en-US" dirty="0"/>
              <a:t>资产价格渠道</a:t>
            </a:r>
            <a:r>
              <a:rPr lang="en-US" altLang="zh-CN" dirty="0"/>
              <a:t> </a:t>
            </a:r>
          </a:p>
          <a:p>
            <a:pPr lvl="1"/>
            <a:r>
              <a:rPr lang="zh-CN" altLang="en-US" dirty="0"/>
              <a:t>财富效应，借贷约束</a:t>
            </a:r>
            <a:endParaRPr lang="en-US" altLang="zh-CN" dirty="0"/>
          </a:p>
          <a:p>
            <a:r>
              <a:rPr lang="zh-CN" altLang="en-US" dirty="0"/>
              <a:t>预期渠道</a:t>
            </a:r>
            <a:endParaRPr lang="en-US" altLang="zh-CN" dirty="0"/>
          </a:p>
          <a:p>
            <a:endParaRPr lang="zh-CN" altLang="en-US" dirty="0"/>
          </a:p>
        </p:txBody>
      </p:sp>
      <p:sp>
        <p:nvSpPr>
          <p:cNvPr id="4" name="页脚占位符 3">
            <a:extLst>
              <a:ext uri="{FF2B5EF4-FFF2-40B4-BE49-F238E27FC236}">
                <a16:creationId xmlns:a16="http://schemas.microsoft.com/office/drawing/2014/main" id="{692CA3D7-DF01-4FBE-B8BD-629CA4CA138C}"/>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42320220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00FF1EF-DAB1-4332-A380-638C8BEBF460}"/>
              </a:ext>
            </a:extLst>
          </p:cNvPr>
          <p:cNvSpPr>
            <a:spLocks noGrp="1"/>
          </p:cNvSpPr>
          <p:nvPr>
            <p:ph type="title"/>
          </p:nvPr>
        </p:nvSpPr>
        <p:spPr/>
        <p:txBody>
          <a:bodyPr/>
          <a:lstStyle/>
          <a:p>
            <a:r>
              <a:rPr lang="zh-CN" altLang="en-US" dirty="0"/>
              <a:t>中国货币政策目标</a:t>
            </a:r>
          </a:p>
        </p:txBody>
      </p:sp>
      <p:sp>
        <p:nvSpPr>
          <p:cNvPr id="3" name="内容占位符 2">
            <a:extLst>
              <a:ext uri="{FF2B5EF4-FFF2-40B4-BE49-F238E27FC236}">
                <a16:creationId xmlns:a16="http://schemas.microsoft.com/office/drawing/2014/main" id="{D5A7AA96-8044-473C-89DD-F341DE64BA0B}"/>
              </a:ext>
            </a:extLst>
          </p:cNvPr>
          <p:cNvSpPr>
            <a:spLocks noGrp="1"/>
          </p:cNvSpPr>
          <p:nvPr>
            <p:ph idx="1"/>
          </p:nvPr>
        </p:nvSpPr>
        <p:spPr/>
        <p:txBody>
          <a:bodyPr/>
          <a:lstStyle/>
          <a:p>
            <a:r>
              <a:rPr lang="zh-CN" altLang="en-US" dirty="0"/>
              <a:t>四大目标：</a:t>
            </a:r>
            <a:r>
              <a:rPr lang="zh-CN" altLang="en-US" dirty="0">
                <a:sym typeface="Wingdings" panose="05000000000000000000" pitchFamily="2" charset="2"/>
              </a:rPr>
              <a:t>（</a:t>
            </a:r>
            <a:r>
              <a:rPr lang="en-US" altLang="zh-CN" dirty="0">
                <a:sym typeface="Wingdings" panose="05000000000000000000" pitchFamily="2" charset="2"/>
              </a:rPr>
              <a:t>1</a:t>
            </a:r>
            <a:r>
              <a:rPr lang="zh-CN" altLang="en-US" dirty="0">
                <a:sym typeface="Wingdings" panose="05000000000000000000" pitchFamily="2" charset="2"/>
              </a:rPr>
              <a:t>）</a:t>
            </a:r>
            <a:r>
              <a:rPr lang="zh-CN" altLang="zh-CN" dirty="0"/>
              <a:t>维</a:t>
            </a:r>
            <a:r>
              <a:rPr lang="zh-CN" altLang="en-US" dirty="0"/>
              <a:t>持</a:t>
            </a:r>
            <a:r>
              <a:rPr lang="zh-CN" altLang="zh-CN" dirty="0"/>
              <a:t>低通胀；（</a:t>
            </a:r>
            <a:r>
              <a:rPr lang="en-US" altLang="zh-CN" dirty="0"/>
              <a:t>2</a:t>
            </a:r>
            <a:r>
              <a:rPr lang="zh-CN" altLang="zh-CN" dirty="0"/>
              <a:t>）维持合理的经济增长；（</a:t>
            </a:r>
            <a:r>
              <a:rPr lang="en-US" altLang="zh-CN" dirty="0"/>
              <a:t>3</a:t>
            </a:r>
            <a:r>
              <a:rPr lang="zh-CN" altLang="zh-CN" dirty="0"/>
              <a:t>）维持较低的失业率；（</a:t>
            </a:r>
            <a:r>
              <a:rPr lang="en-US" altLang="zh-CN" dirty="0"/>
              <a:t>4</a:t>
            </a:r>
            <a:r>
              <a:rPr lang="zh-CN" altLang="zh-CN" dirty="0"/>
              <a:t>）维护国际收支平衡。</a:t>
            </a:r>
            <a:endParaRPr lang="en-US" altLang="zh-CN" dirty="0"/>
          </a:p>
          <a:p>
            <a:r>
              <a:rPr lang="zh-CN" altLang="en-US" dirty="0"/>
              <a:t>遗漏的目标：</a:t>
            </a:r>
            <a:endParaRPr lang="en-US" altLang="zh-CN" dirty="0"/>
          </a:p>
          <a:p>
            <a:pPr lvl="1"/>
            <a:r>
              <a:rPr lang="zh-CN" altLang="en-US" dirty="0"/>
              <a:t>维持汇率稳定</a:t>
            </a:r>
            <a:endParaRPr lang="en-US" altLang="zh-CN" dirty="0"/>
          </a:p>
          <a:p>
            <a:pPr lvl="2"/>
            <a:r>
              <a:rPr lang="en-US" altLang="zh-CN" dirty="0"/>
              <a:t>1995.5-2005.7: </a:t>
            </a:r>
            <a:r>
              <a:rPr lang="zh-CN" altLang="en-US" dirty="0"/>
              <a:t>对美元固定汇率</a:t>
            </a:r>
            <a:endParaRPr lang="en-US" altLang="zh-CN" dirty="0"/>
          </a:p>
          <a:p>
            <a:pPr lvl="1"/>
            <a:r>
              <a:rPr lang="zh-CN" altLang="en-US" dirty="0"/>
              <a:t>金融稳定</a:t>
            </a:r>
          </a:p>
        </p:txBody>
      </p:sp>
    </p:spTree>
    <p:extLst>
      <p:ext uri="{BB962C8B-B14F-4D97-AF65-F5344CB8AC3E}">
        <p14:creationId xmlns:p14="http://schemas.microsoft.com/office/powerpoint/2010/main" val="3654910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10BB6AB-9A5D-446E-991F-1212916666F9}"/>
              </a:ext>
            </a:extLst>
          </p:cNvPr>
          <p:cNvSpPr>
            <a:spLocks noGrp="1"/>
          </p:cNvSpPr>
          <p:nvPr>
            <p:ph type="title"/>
          </p:nvPr>
        </p:nvSpPr>
        <p:spPr/>
        <p:txBody>
          <a:bodyPr/>
          <a:lstStyle/>
          <a:p>
            <a:r>
              <a:rPr lang="zh-CN" altLang="en-US" dirty="0"/>
              <a:t>中国货币政策中介目标</a:t>
            </a:r>
          </a:p>
        </p:txBody>
      </p:sp>
      <p:sp>
        <p:nvSpPr>
          <p:cNvPr id="3" name="内容占位符 2">
            <a:extLst>
              <a:ext uri="{FF2B5EF4-FFF2-40B4-BE49-F238E27FC236}">
                <a16:creationId xmlns:a16="http://schemas.microsoft.com/office/drawing/2014/main" id="{0DDBE681-D596-45EF-B35B-018AE08BB010}"/>
              </a:ext>
            </a:extLst>
          </p:cNvPr>
          <p:cNvSpPr>
            <a:spLocks noGrp="1"/>
          </p:cNvSpPr>
          <p:nvPr>
            <p:ph idx="1"/>
          </p:nvPr>
        </p:nvSpPr>
        <p:spPr/>
        <p:txBody>
          <a:bodyPr/>
          <a:lstStyle/>
          <a:p>
            <a:r>
              <a:rPr lang="zh-CN" altLang="en-US" dirty="0"/>
              <a:t>信贷规模（</a:t>
            </a:r>
            <a:r>
              <a:rPr lang="en-US" altLang="zh-CN" dirty="0"/>
              <a:t>1998</a:t>
            </a:r>
            <a:r>
              <a:rPr lang="zh-CN" altLang="en-US" dirty="0"/>
              <a:t>年之前）</a:t>
            </a:r>
            <a:endParaRPr lang="en-US" altLang="zh-CN" dirty="0"/>
          </a:p>
          <a:p>
            <a:r>
              <a:rPr lang="zh-CN" altLang="en-US" dirty="0"/>
              <a:t>货币供应量（数量型）</a:t>
            </a:r>
            <a:endParaRPr lang="en-US" altLang="zh-CN" dirty="0"/>
          </a:p>
          <a:p>
            <a:r>
              <a:rPr lang="zh-CN" altLang="en-US" dirty="0"/>
              <a:t>利率（价格型）</a:t>
            </a:r>
            <a:endParaRPr lang="en-US" altLang="zh-CN" dirty="0"/>
          </a:p>
          <a:p>
            <a:pPr lvl="1"/>
            <a:r>
              <a:rPr lang="en-US" altLang="zh-CN" dirty="0"/>
              <a:t>DR007</a:t>
            </a:r>
            <a:r>
              <a:rPr lang="zh-CN" altLang="en-US" dirty="0"/>
              <a:t>（银行间存款类金融机构以利率债为质押的</a:t>
            </a:r>
            <a:r>
              <a:rPr lang="en-US" altLang="zh-CN" dirty="0"/>
              <a:t>7</a:t>
            </a:r>
            <a:r>
              <a:rPr lang="zh-CN" altLang="en-US" dirty="0"/>
              <a:t>天期回购利率）</a:t>
            </a:r>
            <a:endParaRPr lang="en-US" altLang="zh-CN" dirty="0"/>
          </a:p>
          <a:p>
            <a:pPr lvl="1"/>
            <a:r>
              <a:rPr lang="en-US" altLang="zh-CN" dirty="0"/>
              <a:t>LPR </a:t>
            </a:r>
            <a:r>
              <a:rPr lang="zh-CN" altLang="en-US" dirty="0"/>
              <a:t>（贷款市场报价利率，</a:t>
            </a:r>
            <a:r>
              <a:rPr lang="en-US" altLang="zh-CN" dirty="0"/>
              <a:t>loan prime rate</a:t>
            </a:r>
            <a:r>
              <a:rPr lang="zh-CN" altLang="en-US" dirty="0"/>
              <a:t>）</a:t>
            </a:r>
          </a:p>
        </p:txBody>
      </p:sp>
    </p:spTree>
    <p:extLst>
      <p:ext uri="{BB962C8B-B14F-4D97-AF65-F5344CB8AC3E}">
        <p14:creationId xmlns:p14="http://schemas.microsoft.com/office/powerpoint/2010/main" val="30906383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1BF29B4-5ED6-4105-BFC9-EA19CD78BEA3}"/>
              </a:ext>
            </a:extLst>
          </p:cNvPr>
          <p:cNvSpPr>
            <a:spLocks noGrp="1"/>
          </p:cNvSpPr>
          <p:nvPr>
            <p:ph type="title"/>
          </p:nvPr>
        </p:nvSpPr>
        <p:spPr/>
        <p:txBody>
          <a:bodyPr/>
          <a:lstStyle/>
          <a:p>
            <a:r>
              <a:rPr lang="zh-CN" altLang="en-US" dirty="0"/>
              <a:t>中国货币政策工具</a:t>
            </a:r>
          </a:p>
        </p:txBody>
      </p:sp>
      <p:sp>
        <p:nvSpPr>
          <p:cNvPr id="3" name="内容占位符 2">
            <a:extLst>
              <a:ext uri="{FF2B5EF4-FFF2-40B4-BE49-F238E27FC236}">
                <a16:creationId xmlns:a16="http://schemas.microsoft.com/office/drawing/2014/main" id="{3AA69753-A9B2-44EC-A75D-8661800BF935}"/>
              </a:ext>
            </a:extLst>
          </p:cNvPr>
          <p:cNvSpPr>
            <a:spLocks noGrp="1"/>
          </p:cNvSpPr>
          <p:nvPr>
            <p:ph idx="1"/>
          </p:nvPr>
        </p:nvSpPr>
        <p:spPr/>
        <p:txBody>
          <a:bodyPr>
            <a:normAutofit fontScale="92500" lnSpcReduction="20000"/>
          </a:bodyPr>
          <a:lstStyle/>
          <a:p>
            <a:r>
              <a:rPr lang="zh-CN" altLang="en-US" dirty="0"/>
              <a:t>信贷现金计划（</a:t>
            </a:r>
            <a:r>
              <a:rPr lang="en-US" altLang="zh-CN" dirty="0"/>
              <a:t>1998</a:t>
            </a:r>
            <a:r>
              <a:rPr lang="zh-CN" altLang="en-US" dirty="0"/>
              <a:t>年之前）</a:t>
            </a:r>
            <a:endParaRPr lang="en-US" altLang="zh-CN" dirty="0"/>
          </a:p>
          <a:p>
            <a:r>
              <a:rPr lang="zh-CN" altLang="en-US" dirty="0"/>
              <a:t>公开市场操作（</a:t>
            </a:r>
            <a:r>
              <a:rPr lang="en-US" altLang="zh-CN" dirty="0"/>
              <a:t>OMO</a:t>
            </a:r>
            <a:r>
              <a:rPr lang="zh-CN" altLang="en-US" dirty="0"/>
              <a:t>）</a:t>
            </a:r>
            <a:endParaRPr lang="en-US" altLang="zh-CN" dirty="0"/>
          </a:p>
          <a:p>
            <a:r>
              <a:rPr lang="zh-CN" altLang="en-US" dirty="0"/>
              <a:t>存款准备金率（</a:t>
            </a:r>
            <a:r>
              <a:rPr lang="en-US" altLang="zh-CN" dirty="0"/>
              <a:t>RRR</a:t>
            </a:r>
            <a:r>
              <a:rPr lang="zh-CN" altLang="en-US" dirty="0"/>
              <a:t>）</a:t>
            </a:r>
            <a:endParaRPr lang="en-US" altLang="zh-CN" dirty="0"/>
          </a:p>
          <a:p>
            <a:r>
              <a:rPr lang="zh-CN" altLang="en-US" dirty="0"/>
              <a:t>借贷便利</a:t>
            </a:r>
            <a:endParaRPr lang="en-US" altLang="zh-CN" dirty="0"/>
          </a:p>
          <a:p>
            <a:pPr lvl="1"/>
            <a:r>
              <a:rPr lang="zh-CN" altLang="en-US" dirty="0"/>
              <a:t>常备借贷便利（</a:t>
            </a:r>
            <a:r>
              <a:rPr lang="en-US" altLang="zh-CN" dirty="0"/>
              <a:t>SLF</a:t>
            </a:r>
            <a:r>
              <a:rPr lang="zh-CN" altLang="en-US" dirty="0"/>
              <a:t>）、中期借贷便利（</a:t>
            </a:r>
            <a:r>
              <a:rPr lang="en-US" altLang="zh-CN" dirty="0"/>
              <a:t>MLF</a:t>
            </a:r>
            <a:r>
              <a:rPr lang="zh-CN" altLang="en-US" dirty="0"/>
              <a:t>）等</a:t>
            </a:r>
            <a:endParaRPr lang="en-US" altLang="zh-CN" dirty="0"/>
          </a:p>
          <a:p>
            <a:r>
              <a:rPr lang="zh-CN" altLang="en-US" dirty="0"/>
              <a:t>利率政策</a:t>
            </a:r>
            <a:endParaRPr lang="en-US" altLang="zh-CN" dirty="0"/>
          </a:p>
          <a:p>
            <a:r>
              <a:rPr lang="zh-CN" altLang="en-US" dirty="0"/>
              <a:t>中央银行贷款（或再贷款）</a:t>
            </a:r>
            <a:endParaRPr lang="en-US" altLang="zh-CN" dirty="0"/>
          </a:p>
          <a:p>
            <a:r>
              <a:rPr lang="zh-CN" altLang="en-US" dirty="0"/>
              <a:t>再贴现（即贴现窗口，</a:t>
            </a:r>
            <a:r>
              <a:rPr lang="en-US" altLang="zh-CN" dirty="0"/>
              <a:t>Discount Window</a:t>
            </a:r>
            <a:r>
              <a:rPr lang="zh-CN" altLang="en-US" dirty="0"/>
              <a:t>）</a:t>
            </a:r>
            <a:endParaRPr lang="en-US" altLang="zh-CN" dirty="0"/>
          </a:p>
          <a:p>
            <a:r>
              <a:rPr lang="zh-CN" altLang="en-US" dirty="0"/>
              <a:t>信贷政策</a:t>
            </a:r>
            <a:endParaRPr lang="en-US" altLang="zh-CN" dirty="0"/>
          </a:p>
          <a:p>
            <a:r>
              <a:rPr lang="zh-CN" altLang="en-US" dirty="0"/>
              <a:t>窗口指导</a:t>
            </a:r>
            <a:endParaRPr lang="en-US" altLang="zh-CN" dirty="0"/>
          </a:p>
          <a:p>
            <a:endParaRPr lang="zh-CN" altLang="en-US" dirty="0"/>
          </a:p>
        </p:txBody>
      </p:sp>
    </p:spTree>
    <p:extLst>
      <p:ext uri="{BB962C8B-B14F-4D97-AF65-F5344CB8AC3E}">
        <p14:creationId xmlns:p14="http://schemas.microsoft.com/office/powerpoint/2010/main" val="29499605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2B74CCA-B545-4242-99BB-06FA60D633F0}"/>
              </a:ext>
            </a:extLst>
          </p:cNvPr>
          <p:cNvSpPr>
            <a:spLocks noGrp="1"/>
          </p:cNvSpPr>
          <p:nvPr>
            <p:ph type="title"/>
          </p:nvPr>
        </p:nvSpPr>
        <p:spPr/>
        <p:txBody>
          <a:bodyPr/>
          <a:lstStyle/>
          <a:p>
            <a:r>
              <a:rPr lang="zh-CN" altLang="en-US" dirty="0"/>
              <a:t>中国货币市场利率（短期）</a:t>
            </a:r>
          </a:p>
        </p:txBody>
      </p:sp>
      <p:pic>
        <p:nvPicPr>
          <p:cNvPr id="6" name="内容占位符 5">
            <a:extLst>
              <a:ext uri="{FF2B5EF4-FFF2-40B4-BE49-F238E27FC236}">
                <a16:creationId xmlns:a16="http://schemas.microsoft.com/office/drawing/2014/main" id="{D495E155-D7A0-4F8E-9047-82B7141464F0}"/>
              </a:ext>
            </a:extLst>
          </p:cNvPr>
          <p:cNvPicPr>
            <a:picLocks noGrp="1" noChangeAspect="1"/>
          </p:cNvPicPr>
          <p:nvPr>
            <p:ph idx="1"/>
          </p:nvPr>
        </p:nvPicPr>
        <p:blipFill>
          <a:blip r:embed="rId3"/>
          <a:stretch>
            <a:fillRect/>
          </a:stretch>
        </p:blipFill>
        <p:spPr>
          <a:xfrm>
            <a:off x="512697" y="1600200"/>
            <a:ext cx="8118605" cy="4525963"/>
          </a:xfrm>
          <a:prstGeom prst="rect">
            <a:avLst/>
          </a:prstGeom>
        </p:spPr>
      </p:pic>
    </p:spTree>
    <p:extLst>
      <p:ext uri="{BB962C8B-B14F-4D97-AF65-F5344CB8AC3E}">
        <p14:creationId xmlns:p14="http://schemas.microsoft.com/office/powerpoint/2010/main" val="2575509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FFF3AA9-E4CF-48E8-B408-6AA8C43CDE49}"/>
              </a:ext>
            </a:extLst>
          </p:cNvPr>
          <p:cNvSpPr>
            <a:spLocks noGrp="1"/>
          </p:cNvSpPr>
          <p:nvPr>
            <p:ph type="title"/>
          </p:nvPr>
        </p:nvSpPr>
        <p:spPr/>
        <p:txBody>
          <a:bodyPr/>
          <a:lstStyle/>
          <a:p>
            <a:r>
              <a:rPr lang="zh-CN" altLang="en-US" dirty="0"/>
              <a:t>大政府，小政府</a:t>
            </a:r>
          </a:p>
        </p:txBody>
      </p:sp>
      <p:sp>
        <p:nvSpPr>
          <p:cNvPr id="3" name="内容占位符 2">
            <a:extLst>
              <a:ext uri="{FF2B5EF4-FFF2-40B4-BE49-F238E27FC236}">
                <a16:creationId xmlns:a16="http://schemas.microsoft.com/office/drawing/2014/main" id="{8694BD6D-3C13-4DFF-A2CA-E3920E48B192}"/>
              </a:ext>
            </a:extLst>
          </p:cNvPr>
          <p:cNvSpPr>
            <a:spLocks noGrp="1"/>
          </p:cNvSpPr>
          <p:nvPr>
            <p:ph sz="half" idx="1"/>
          </p:nvPr>
        </p:nvSpPr>
        <p:spPr/>
        <p:txBody>
          <a:bodyPr/>
          <a:lstStyle/>
          <a:p>
            <a:r>
              <a:rPr lang="zh-CN" altLang="en-US" dirty="0"/>
              <a:t>意识形态角度</a:t>
            </a:r>
            <a:endParaRPr lang="en-US" altLang="zh-CN" dirty="0"/>
          </a:p>
          <a:p>
            <a:pPr lvl="1"/>
            <a:r>
              <a:rPr lang="zh-CN" altLang="en-US" dirty="0"/>
              <a:t>保守派，（传统）自由派</a:t>
            </a:r>
            <a:endParaRPr lang="en-US" altLang="zh-CN" dirty="0"/>
          </a:p>
          <a:p>
            <a:pPr lvl="1"/>
            <a:r>
              <a:rPr lang="zh-CN" altLang="en-US" dirty="0"/>
              <a:t>凯恩斯主义，（美式）自由派</a:t>
            </a:r>
            <a:endParaRPr lang="en-US" altLang="zh-CN" dirty="0"/>
          </a:p>
          <a:p>
            <a:r>
              <a:rPr lang="zh-CN" altLang="en-US" dirty="0"/>
              <a:t>历史角度</a:t>
            </a:r>
            <a:endParaRPr lang="en-US" altLang="zh-CN" dirty="0"/>
          </a:p>
          <a:p>
            <a:pPr lvl="1"/>
            <a:r>
              <a:rPr lang="zh-CN" altLang="en-US" dirty="0"/>
              <a:t>政府越来越大</a:t>
            </a:r>
          </a:p>
        </p:txBody>
      </p:sp>
      <p:pic>
        <p:nvPicPr>
          <p:cNvPr id="5" name="内容占位符 4">
            <a:extLst>
              <a:ext uri="{FF2B5EF4-FFF2-40B4-BE49-F238E27FC236}">
                <a16:creationId xmlns:a16="http://schemas.microsoft.com/office/drawing/2014/main" id="{845F6779-E2F3-4D09-A70C-27BF3A0C3116}"/>
              </a:ext>
            </a:extLst>
          </p:cNvPr>
          <p:cNvPicPr>
            <a:picLocks noGrp="1" noChangeAspect="1"/>
          </p:cNvPicPr>
          <p:nvPr>
            <p:ph sz="half" idx="2"/>
          </p:nvPr>
        </p:nvPicPr>
        <p:blipFill>
          <a:blip r:embed="rId3"/>
          <a:stretch>
            <a:fillRect/>
          </a:stretch>
        </p:blipFill>
        <p:spPr>
          <a:xfrm>
            <a:off x="4427984" y="2492896"/>
            <a:ext cx="4357427" cy="2553718"/>
          </a:xfrm>
          <a:prstGeom prst="rect">
            <a:avLst/>
          </a:prstGeom>
        </p:spPr>
      </p:pic>
      <p:sp>
        <p:nvSpPr>
          <p:cNvPr id="6" name="文本框 5">
            <a:extLst>
              <a:ext uri="{FF2B5EF4-FFF2-40B4-BE49-F238E27FC236}">
                <a16:creationId xmlns:a16="http://schemas.microsoft.com/office/drawing/2014/main" id="{6817F486-24DE-4253-B9AB-6C1CBCF99846}"/>
              </a:ext>
            </a:extLst>
          </p:cNvPr>
          <p:cNvSpPr txBox="1"/>
          <p:nvPr/>
        </p:nvSpPr>
        <p:spPr>
          <a:xfrm>
            <a:off x="5302424" y="2132856"/>
            <a:ext cx="3384376" cy="369332"/>
          </a:xfrm>
          <a:prstGeom prst="rect">
            <a:avLst/>
          </a:prstGeom>
          <a:noFill/>
        </p:spPr>
        <p:txBody>
          <a:bodyPr wrap="square" rtlCol="0">
            <a:spAutoFit/>
          </a:bodyPr>
          <a:lstStyle/>
          <a:p>
            <a:r>
              <a:rPr lang="zh-CN" altLang="en-US" dirty="0"/>
              <a:t>美国联邦政府支出（人均）</a:t>
            </a:r>
          </a:p>
        </p:txBody>
      </p:sp>
    </p:spTree>
    <p:extLst>
      <p:ext uri="{BB962C8B-B14F-4D97-AF65-F5344CB8AC3E}">
        <p14:creationId xmlns:p14="http://schemas.microsoft.com/office/powerpoint/2010/main" val="3575072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CF45DCC-52C7-47A1-80EB-823295FE8B88}"/>
              </a:ext>
            </a:extLst>
          </p:cNvPr>
          <p:cNvSpPr>
            <a:spLocks noGrp="1"/>
          </p:cNvSpPr>
          <p:nvPr>
            <p:ph type="title"/>
          </p:nvPr>
        </p:nvSpPr>
        <p:spPr/>
        <p:txBody>
          <a:bodyPr/>
          <a:lstStyle/>
          <a:p>
            <a:r>
              <a:rPr lang="zh-CN" altLang="en-US" dirty="0"/>
              <a:t>贷款市场报价利率（</a:t>
            </a:r>
            <a:r>
              <a:rPr lang="en-US" altLang="zh-CN" dirty="0"/>
              <a:t>LPR</a:t>
            </a:r>
            <a:r>
              <a:rPr lang="zh-CN" altLang="en-US" dirty="0"/>
              <a:t>）</a:t>
            </a:r>
          </a:p>
        </p:txBody>
      </p:sp>
      <p:sp>
        <p:nvSpPr>
          <p:cNvPr id="3" name="内容占位符 2">
            <a:extLst>
              <a:ext uri="{FF2B5EF4-FFF2-40B4-BE49-F238E27FC236}">
                <a16:creationId xmlns:a16="http://schemas.microsoft.com/office/drawing/2014/main" id="{D7F0F108-0F63-44FF-87C4-94366D5C9997}"/>
              </a:ext>
            </a:extLst>
          </p:cNvPr>
          <p:cNvSpPr>
            <a:spLocks noGrp="1"/>
          </p:cNvSpPr>
          <p:nvPr>
            <p:ph idx="1"/>
          </p:nvPr>
        </p:nvSpPr>
        <p:spPr/>
        <p:txBody>
          <a:bodyPr>
            <a:normAutofit lnSpcReduction="10000"/>
          </a:bodyPr>
          <a:lstStyle/>
          <a:p>
            <a:r>
              <a:rPr lang="en-US" altLang="zh-CN" dirty="0"/>
              <a:t>2019 </a:t>
            </a:r>
            <a:r>
              <a:rPr lang="zh-CN" altLang="en-US" dirty="0"/>
              <a:t>年 </a:t>
            </a:r>
            <a:r>
              <a:rPr lang="en-US" altLang="zh-CN" dirty="0"/>
              <a:t>8 </a:t>
            </a:r>
            <a:r>
              <a:rPr lang="zh-CN" altLang="en-US" dirty="0"/>
              <a:t>月，改革完善贷款市场报价利率（</a:t>
            </a:r>
            <a:r>
              <a:rPr lang="en-US" altLang="zh-CN" dirty="0"/>
              <a:t>LPR</a:t>
            </a:r>
            <a:r>
              <a:rPr lang="zh-CN" altLang="en-US" dirty="0"/>
              <a:t>）形成机制。</a:t>
            </a:r>
            <a:endParaRPr lang="en-US" altLang="zh-CN" dirty="0"/>
          </a:p>
          <a:p>
            <a:r>
              <a:rPr lang="en-US" altLang="zh-CN" dirty="0"/>
              <a:t>LPR </a:t>
            </a:r>
            <a:r>
              <a:rPr lang="zh-CN" altLang="en-US" dirty="0"/>
              <a:t>由报价行在中期借贷便利（</a:t>
            </a:r>
            <a:r>
              <a:rPr lang="en-US" altLang="zh-CN" dirty="0"/>
              <a:t>MLF</a:t>
            </a:r>
            <a:r>
              <a:rPr lang="zh-CN" altLang="en-US" dirty="0"/>
              <a:t>）利率上加点报出。</a:t>
            </a:r>
            <a:endParaRPr lang="en-US" altLang="zh-CN" dirty="0"/>
          </a:p>
          <a:p>
            <a:pPr lvl="1"/>
            <a:r>
              <a:rPr lang="zh-CN" altLang="en-US" dirty="0"/>
              <a:t>加点幅度：资金成本、市场供求、风险溢价等因素。</a:t>
            </a:r>
            <a:endParaRPr lang="en-US" altLang="zh-CN" dirty="0"/>
          </a:p>
          <a:p>
            <a:r>
              <a:rPr lang="en-US" altLang="zh-CN" dirty="0"/>
              <a:t>LPR</a:t>
            </a:r>
            <a:r>
              <a:rPr lang="zh-CN" altLang="en-US" dirty="0"/>
              <a:t>改革也推动了存款利率市场化。</a:t>
            </a:r>
            <a:endParaRPr lang="en-US" altLang="zh-CN" dirty="0"/>
          </a:p>
          <a:p>
            <a:r>
              <a:rPr lang="zh-CN" altLang="en-US" dirty="0"/>
              <a:t>利率传导机制：</a:t>
            </a:r>
            <a:endParaRPr lang="en-US" altLang="zh-CN" dirty="0"/>
          </a:p>
          <a:p>
            <a:pPr marL="0" indent="0" algn="ctr">
              <a:buNone/>
            </a:pPr>
            <a:r>
              <a:rPr lang="en-US" altLang="zh-CN" dirty="0"/>
              <a:t>MLF </a:t>
            </a:r>
            <a:r>
              <a:rPr lang="zh-CN" altLang="zh-CN" dirty="0"/>
              <a:t>利率</a:t>
            </a:r>
            <a:r>
              <a:rPr lang="en-US" altLang="zh-CN" dirty="0"/>
              <a:t>→LPR→</a:t>
            </a:r>
            <a:r>
              <a:rPr lang="zh-CN" altLang="zh-CN" dirty="0"/>
              <a:t>贷款利率</a:t>
            </a:r>
            <a:endParaRPr lang="zh-CN" altLang="en-US" dirty="0"/>
          </a:p>
          <a:p>
            <a:endParaRPr lang="zh-CN" altLang="en-US" dirty="0"/>
          </a:p>
        </p:txBody>
      </p:sp>
    </p:spTree>
    <p:extLst>
      <p:ext uri="{BB962C8B-B14F-4D97-AF65-F5344CB8AC3E}">
        <p14:creationId xmlns:p14="http://schemas.microsoft.com/office/powerpoint/2010/main" val="30127215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B4F4A09-FCDA-4F2B-B7DE-F11C6C535FDC}"/>
              </a:ext>
            </a:extLst>
          </p:cNvPr>
          <p:cNvSpPr>
            <a:spLocks noGrp="1"/>
          </p:cNvSpPr>
          <p:nvPr>
            <p:ph type="title"/>
          </p:nvPr>
        </p:nvSpPr>
        <p:spPr/>
        <p:txBody>
          <a:bodyPr/>
          <a:lstStyle/>
          <a:p>
            <a:r>
              <a:rPr lang="zh-CN" altLang="en-US" dirty="0"/>
              <a:t>中国货币市场利率（中期）</a:t>
            </a:r>
          </a:p>
        </p:txBody>
      </p:sp>
      <p:pic>
        <p:nvPicPr>
          <p:cNvPr id="4" name="内容占位符 3">
            <a:extLst>
              <a:ext uri="{FF2B5EF4-FFF2-40B4-BE49-F238E27FC236}">
                <a16:creationId xmlns:a16="http://schemas.microsoft.com/office/drawing/2014/main" id="{FA7D68DE-4907-4E94-ABCD-6F049A8E0F16}"/>
              </a:ext>
            </a:extLst>
          </p:cNvPr>
          <p:cNvPicPr>
            <a:picLocks noGrp="1" noChangeAspect="1"/>
          </p:cNvPicPr>
          <p:nvPr>
            <p:ph idx="1"/>
          </p:nvPr>
        </p:nvPicPr>
        <p:blipFill>
          <a:blip r:embed="rId2"/>
          <a:stretch>
            <a:fillRect/>
          </a:stretch>
        </p:blipFill>
        <p:spPr>
          <a:xfrm>
            <a:off x="1136924" y="1600200"/>
            <a:ext cx="6870151" cy="4525963"/>
          </a:xfrm>
          <a:prstGeom prst="rect">
            <a:avLst/>
          </a:prstGeom>
        </p:spPr>
      </p:pic>
    </p:spTree>
    <p:extLst>
      <p:ext uri="{BB962C8B-B14F-4D97-AF65-F5344CB8AC3E}">
        <p14:creationId xmlns:p14="http://schemas.microsoft.com/office/powerpoint/2010/main" val="4294247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176652F-705F-4248-B7FC-1C96AE8DAB15}"/>
              </a:ext>
            </a:extLst>
          </p:cNvPr>
          <p:cNvSpPr>
            <a:spLocks noGrp="1"/>
          </p:cNvSpPr>
          <p:nvPr>
            <p:ph type="title"/>
          </p:nvPr>
        </p:nvSpPr>
        <p:spPr/>
        <p:txBody>
          <a:bodyPr/>
          <a:lstStyle/>
          <a:p>
            <a:r>
              <a:rPr lang="zh-CN" altLang="en-US" dirty="0"/>
              <a:t>内容</a:t>
            </a:r>
          </a:p>
        </p:txBody>
      </p:sp>
      <p:sp>
        <p:nvSpPr>
          <p:cNvPr id="3" name="内容占位符 2">
            <a:extLst>
              <a:ext uri="{FF2B5EF4-FFF2-40B4-BE49-F238E27FC236}">
                <a16:creationId xmlns:a16="http://schemas.microsoft.com/office/drawing/2014/main" id="{4E150BBB-32EE-4F8E-AE8C-DD69660416B3}"/>
              </a:ext>
            </a:extLst>
          </p:cNvPr>
          <p:cNvSpPr>
            <a:spLocks noGrp="1"/>
          </p:cNvSpPr>
          <p:nvPr>
            <p:ph idx="1"/>
          </p:nvPr>
        </p:nvSpPr>
        <p:spPr/>
        <p:txBody>
          <a:bodyPr/>
          <a:lstStyle/>
          <a:p>
            <a:r>
              <a:rPr lang="zh-CN" altLang="en-US" dirty="0"/>
              <a:t>政府作用</a:t>
            </a:r>
            <a:endParaRPr lang="en-US" altLang="zh-CN" dirty="0"/>
          </a:p>
          <a:p>
            <a:r>
              <a:rPr lang="zh-CN" altLang="en-US" dirty="0"/>
              <a:t>财政政策</a:t>
            </a:r>
            <a:endParaRPr lang="en-US" altLang="zh-CN" dirty="0"/>
          </a:p>
          <a:p>
            <a:r>
              <a:rPr lang="zh-CN" altLang="en-US" dirty="0"/>
              <a:t>货币政策</a:t>
            </a:r>
            <a:endParaRPr lang="en-US" altLang="zh-CN" dirty="0"/>
          </a:p>
          <a:p>
            <a:r>
              <a:rPr lang="zh-CN" altLang="en-US" b="1" dirty="0"/>
              <a:t>宏观审慎</a:t>
            </a:r>
            <a:endParaRPr lang="en-US" altLang="zh-CN" b="1" dirty="0"/>
          </a:p>
        </p:txBody>
      </p:sp>
    </p:spTree>
    <p:extLst>
      <p:ext uri="{BB962C8B-B14F-4D97-AF65-F5344CB8AC3E}">
        <p14:creationId xmlns:p14="http://schemas.microsoft.com/office/powerpoint/2010/main" val="32997396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89802EF-65EB-4E66-A4EE-774113C258E7}"/>
              </a:ext>
            </a:extLst>
          </p:cNvPr>
          <p:cNvSpPr>
            <a:spLocks noGrp="1"/>
          </p:cNvSpPr>
          <p:nvPr>
            <p:ph type="title"/>
          </p:nvPr>
        </p:nvSpPr>
        <p:spPr/>
        <p:txBody>
          <a:bodyPr/>
          <a:lstStyle/>
          <a:p>
            <a:r>
              <a:rPr lang="zh-CN" altLang="en-US" dirty="0"/>
              <a:t>为了金融稳定</a:t>
            </a:r>
          </a:p>
        </p:txBody>
      </p:sp>
      <p:sp>
        <p:nvSpPr>
          <p:cNvPr id="3" name="内容占位符 2">
            <a:extLst>
              <a:ext uri="{FF2B5EF4-FFF2-40B4-BE49-F238E27FC236}">
                <a16:creationId xmlns:a16="http://schemas.microsoft.com/office/drawing/2014/main" id="{84480A05-7313-4D55-AFDE-A5381853C180}"/>
              </a:ext>
            </a:extLst>
          </p:cNvPr>
          <p:cNvSpPr>
            <a:spLocks noGrp="1"/>
          </p:cNvSpPr>
          <p:nvPr>
            <p:ph idx="1"/>
          </p:nvPr>
        </p:nvSpPr>
        <p:spPr/>
        <p:txBody>
          <a:bodyPr/>
          <a:lstStyle/>
          <a:p>
            <a:r>
              <a:rPr lang="zh-CN" altLang="en-US" dirty="0"/>
              <a:t>当金融危机发生时，政府（央行）不得不救市</a:t>
            </a:r>
            <a:r>
              <a:rPr lang="en-US" altLang="zh-CN" dirty="0"/>
              <a:t> </a:t>
            </a:r>
            <a:r>
              <a:rPr lang="zh-CN" altLang="en-US" dirty="0"/>
              <a:t>。</a:t>
            </a:r>
            <a:endParaRPr lang="en-US" altLang="zh-CN" dirty="0"/>
          </a:p>
          <a:p>
            <a:pPr marL="857250" lvl="1" indent="-457200"/>
            <a:r>
              <a:rPr lang="zh-CN" altLang="en-US" dirty="0"/>
              <a:t>最后贷款人（</a:t>
            </a:r>
            <a:r>
              <a:rPr lang="en-US" altLang="zh-CN" dirty="0"/>
              <a:t>lender of last resort</a:t>
            </a:r>
            <a:r>
              <a:rPr lang="zh-CN" altLang="en-US" dirty="0"/>
              <a:t>）角色</a:t>
            </a:r>
            <a:endParaRPr lang="en-US" altLang="zh-CN" dirty="0"/>
          </a:p>
          <a:p>
            <a:r>
              <a:rPr lang="zh-CN" altLang="en-US" dirty="0"/>
              <a:t>为了防范下一次危机，政府要加强监督和监管。</a:t>
            </a:r>
            <a:endParaRPr lang="en-US" altLang="zh-CN" dirty="0"/>
          </a:p>
          <a:p>
            <a:pPr lvl="1"/>
            <a:r>
              <a:rPr lang="zh-CN" altLang="en-US" dirty="0"/>
              <a:t>宏观审慎政策（</a:t>
            </a:r>
            <a:r>
              <a:rPr lang="en-US" altLang="zh-CN" dirty="0"/>
              <a:t>macroprudential policy</a:t>
            </a:r>
            <a:r>
              <a:rPr lang="zh-CN" altLang="en-US" dirty="0"/>
              <a:t>）</a:t>
            </a:r>
          </a:p>
        </p:txBody>
      </p:sp>
      <p:sp>
        <p:nvSpPr>
          <p:cNvPr id="4" name="页脚占位符 3">
            <a:extLst>
              <a:ext uri="{FF2B5EF4-FFF2-40B4-BE49-F238E27FC236}">
                <a16:creationId xmlns:a16="http://schemas.microsoft.com/office/drawing/2014/main" id="{0A547B99-40F0-4DF3-AB29-27C9A0631179}"/>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39041957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5A7D0FA-D84F-407D-9E5B-214794E45936}"/>
              </a:ext>
            </a:extLst>
          </p:cNvPr>
          <p:cNvSpPr>
            <a:spLocks noGrp="1"/>
          </p:cNvSpPr>
          <p:nvPr>
            <p:ph type="title"/>
          </p:nvPr>
        </p:nvSpPr>
        <p:spPr/>
        <p:txBody>
          <a:bodyPr/>
          <a:lstStyle/>
          <a:p>
            <a:r>
              <a:rPr lang="zh-CN" altLang="en-US" dirty="0"/>
              <a:t>最后贷款人角色</a:t>
            </a:r>
          </a:p>
        </p:txBody>
      </p:sp>
      <p:sp>
        <p:nvSpPr>
          <p:cNvPr id="3" name="内容占位符 2">
            <a:extLst>
              <a:ext uri="{FF2B5EF4-FFF2-40B4-BE49-F238E27FC236}">
                <a16:creationId xmlns:a16="http://schemas.microsoft.com/office/drawing/2014/main" id="{443A82BE-0CA1-45A6-85C6-949CEC2F1857}"/>
              </a:ext>
            </a:extLst>
          </p:cNvPr>
          <p:cNvSpPr>
            <a:spLocks noGrp="1"/>
          </p:cNvSpPr>
          <p:nvPr>
            <p:ph idx="1"/>
          </p:nvPr>
        </p:nvSpPr>
        <p:spPr/>
        <p:txBody>
          <a:bodyPr>
            <a:normAutofit/>
          </a:bodyPr>
          <a:lstStyle/>
          <a:p>
            <a:r>
              <a:rPr lang="zh-CN" altLang="en-US" dirty="0"/>
              <a:t>金融危机一般会发生对金融机构的挤兑（</a:t>
            </a:r>
            <a:r>
              <a:rPr lang="en-US" altLang="zh-CN" dirty="0"/>
              <a:t>runs</a:t>
            </a:r>
            <a:r>
              <a:rPr lang="zh-CN" altLang="en-US" dirty="0"/>
              <a:t>）</a:t>
            </a:r>
            <a:endParaRPr lang="en-US" altLang="zh-CN" dirty="0"/>
          </a:p>
          <a:p>
            <a:pPr lvl="1"/>
            <a:r>
              <a:rPr lang="zh-CN" altLang="en-US" dirty="0"/>
              <a:t>商业银行、投行、影子银行等</a:t>
            </a:r>
            <a:endParaRPr lang="en-US" altLang="zh-CN" dirty="0"/>
          </a:p>
          <a:p>
            <a:r>
              <a:rPr lang="zh-CN" altLang="en-US" dirty="0"/>
              <a:t>最后贷款人角色的合理性：一些健康的机构会因为遭受挤兑、缺乏流动性而倒闭。</a:t>
            </a:r>
            <a:endParaRPr lang="en-US" altLang="zh-CN" dirty="0"/>
          </a:p>
          <a:p>
            <a:pPr lvl="1"/>
            <a:r>
              <a:rPr lang="zh-CN" altLang="en-US" dirty="0"/>
              <a:t>在实践中，政府也会救那些实质上破产的机构。</a:t>
            </a:r>
            <a:endParaRPr lang="en-US" altLang="zh-CN" dirty="0"/>
          </a:p>
          <a:p>
            <a:r>
              <a:rPr lang="zh-CN" altLang="en-US" dirty="0"/>
              <a:t>只有央行有能力扮演最后贷款人角色，尤其是美联储。</a:t>
            </a:r>
          </a:p>
        </p:txBody>
      </p:sp>
      <p:sp>
        <p:nvSpPr>
          <p:cNvPr id="4" name="页脚占位符 3">
            <a:extLst>
              <a:ext uri="{FF2B5EF4-FFF2-40B4-BE49-F238E27FC236}">
                <a16:creationId xmlns:a16="http://schemas.microsoft.com/office/drawing/2014/main" id="{7CE81E46-A98D-4318-BD91-6A1431B7C640}"/>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13064868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56BDDA4-26EE-406E-8C32-7866F69EA703}"/>
              </a:ext>
            </a:extLst>
          </p:cNvPr>
          <p:cNvSpPr>
            <a:spLocks noGrp="1"/>
          </p:cNvSpPr>
          <p:nvPr>
            <p:ph type="title"/>
          </p:nvPr>
        </p:nvSpPr>
        <p:spPr>
          <a:xfrm>
            <a:off x="457200" y="445999"/>
            <a:ext cx="8229600" cy="1143000"/>
          </a:xfrm>
        </p:spPr>
        <p:txBody>
          <a:bodyPr>
            <a:normAutofit/>
          </a:bodyPr>
          <a:lstStyle/>
          <a:p>
            <a:r>
              <a:rPr lang="zh-CN" altLang="en-US" sz="2800" dirty="0"/>
              <a:t>道德风险（</a:t>
            </a:r>
            <a:r>
              <a:rPr lang="en-US" altLang="zh-CN" sz="2800" dirty="0"/>
              <a:t>Moral Hazard</a:t>
            </a:r>
            <a:r>
              <a:rPr lang="zh-CN" altLang="en-US" sz="2800" dirty="0"/>
              <a:t>）和动态不一致（</a:t>
            </a:r>
            <a:r>
              <a:rPr lang="en-US" altLang="zh-CN" sz="2800" dirty="0"/>
              <a:t>Dynamic Inconsistency</a:t>
            </a:r>
            <a:r>
              <a:rPr lang="zh-CN" altLang="en-US" sz="2800" dirty="0"/>
              <a:t>）</a:t>
            </a:r>
          </a:p>
        </p:txBody>
      </p:sp>
      <p:sp>
        <p:nvSpPr>
          <p:cNvPr id="3" name="内容占位符 2">
            <a:extLst>
              <a:ext uri="{FF2B5EF4-FFF2-40B4-BE49-F238E27FC236}">
                <a16:creationId xmlns:a16="http://schemas.microsoft.com/office/drawing/2014/main" id="{82FA4609-60C5-451D-9371-D91CEF71051F}"/>
              </a:ext>
            </a:extLst>
          </p:cNvPr>
          <p:cNvSpPr>
            <a:spLocks noGrp="1"/>
          </p:cNvSpPr>
          <p:nvPr>
            <p:ph idx="1"/>
          </p:nvPr>
        </p:nvSpPr>
        <p:spPr/>
        <p:txBody>
          <a:bodyPr>
            <a:normAutofit/>
          </a:bodyPr>
          <a:lstStyle/>
          <a:p>
            <a:r>
              <a:rPr lang="zh-CN" altLang="en-US" dirty="0"/>
              <a:t>央行救市的可能性会鼓励金融机构冒险，从而为未来的危机埋下种子。</a:t>
            </a:r>
            <a:endParaRPr lang="en-US" altLang="zh-CN" dirty="0"/>
          </a:p>
          <a:p>
            <a:r>
              <a:rPr lang="zh-CN" altLang="en-US" dirty="0"/>
              <a:t>金融机构的人会尽力扩大资产负债表，把自己的机构变成“大而不能倒”。</a:t>
            </a:r>
            <a:endParaRPr lang="en-US" altLang="zh-CN" dirty="0"/>
          </a:p>
          <a:p>
            <a:r>
              <a:rPr lang="zh-CN" altLang="en-US" dirty="0"/>
              <a:t>央行会威胁，不救那些冒险的机构，但是央行会有动态不一致问题。</a:t>
            </a:r>
          </a:p>
        </p:txBody>
      </p:sp>
      <p:sp>
        <p:nvSpPr>
          <p:cNvPr id="4" name="页脚占位符 3">
            <a:extLst>
              <a:ext uri="{FF2B5EF4-FFF2-40B4-BE49-F238E27FC236}">
                <a16:creationId xmlns:a16="http://schemas.microsoft.com/office/drawing/2014/main" id="{4BEE9A74-8677-4A90-95AD-0906C7E20557}"/>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5964384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585A6E2-6744-40B1-B3C0-1E1363025CFD}"/>
              </a:ext>
            </a:extLst>
          </p:cNvPr>
          <p:cNvSpPr>
            <a:spLocks noGrp="1"/>
          </p:cNvSpPr>
          <p:nvPr>
            <p:ph type="title"/>
          </p:nvPr>
        </p:nvSpPr>
        <p:spPr/>
        <p:txBody>
          <a:bodyPr>
            <a:normAutofit/>
          </a:bodyPr>
          <a:lstStyle/>
          <a:p>
            <a:r>
              <a:rPr lang="zh-CN" altLang="en-US" sz="3600" dirty="0"/>
              <a:t>宏观审慎政策（</a:t>
            </a:r>
            <a:r>
              <a:rPr lang="en-US" altLang="zh-CN" sz="3600" dirty="0"/>
              <a:t>Macroprudential Policy</a:t>
            </a:r>
            <a:r>
              <a:rPr lang="zh-CN" altLang="en-US" sz="3600" dirty="0"/>
              <a:t>）</a:t>
            </a:r>
          </a:p>
        </p:txBody>
      </p:sp>
      <p:sp>
        <p:nvSpPr>
          <p:cNvPr id="3" name="内容占位符 2">
            <a:extLst>
              <a:ext uri="{FF2B5EF4-FFF2-40B4-BE49-F238E27FC236}">
                <a16:creationId xmlns:a16="http://schemas.microsoft.com/office/drawing/2014/main" id="{133D7E0B-4334-4451-B521-11DB45AF3EA3}"/>
              </a:ext>
            </a:extLst>
          </p:cNvPr>
          <p:cNvSpPr>
            <a:spLocks noGrp="1"/>
          </p:cNvSpPr>
          <p:nvPr>
            <p:ph idx="1"/>
          </p:nvPr>
        </p:nvSpPr>
        <p:spPr/>
        <p:txBody>
          <a:bodyPr/>
          <a:lstStyle/>
          <a:p>
            <a:r>
              <a:rPr lang="zh-CN" altLang="en-US" dirty="0"/>
              <a:t>宏观审慎政策是为防范金融危机而出台的增强金融体系稳健性的政策。</a:t>
            </a:r>
            <a:endParaRPr lang="en-US" altLang="zh-CN" dirty="0"/>
          </a:p>
          <a:p>
            <a:pPr lvl="1"/>
            <a:r>
              <a:rPr lang="zh-CN" altLang="en-US" dirty="0"/>
              <a:t>避免内生危机</a:t>
            </a:r>
            <a:endParaRPr lang="en-US" altLang="zh-CN" dirty="0"/>
          </a:p>
          <a:p>
            <a:pPr lvl="1"/>
            <a:r>
              <a:rPr lang="zh-CN" altLang="en-US" dirty="0"/>
              <a:t>增强抗冲击力</a:t>
            </a:r>
            <a:endParaRPr lang="en-US" altLang="zh-CN" dirty="0"/>
          </a:p>
        </p:txBody>
      </p:sp>
      <p:sp>
        <p:nvSpPr>
          <p:cNvPr id="4" name="页脚占位符 3">
            <a:extLst>
              <a:ext uri="{FF2B5EF4-FFF2-40B4-BE49-F238E27FC236}">
                <a16:creationId xmlns:a16="http://schemas.microsoft.com/office/drawing/2014/main" id="{E1147DF9-D4B3-44CA-9A39-6C54ECCD6D88}"/>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25114992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F7E6ECA-53D8-4706-9E85-4A2877034F93}"/>
              </a:ext>
            </a:extLst>
          </p:cNvPr>
          <p:cNvSpPr>
            <a:spLocks noGrp="1"/>
          </p:cNvSpPr>
          <p:nvPr>
            <p:ph type="title"/>
          </p:nvPr>
        </p:nvSpPr>
        <p:spPr/>
        <p:txBody>
          <a:bodyPr/>
          <a:lstStyle/>
          <a:p>
            <a:r>
              <a:rPr lang="zh-CN" altLang="en-US" dirty="0"/>
              <a:t>宏观审慎政策</a:t>
            </a:r>
          </a:p>
        </p:txBody>
      </p:sp>
      <p:sp>
        <p:nvSpPr>
          <p:cNvPr id="3" name="内容占位符 2">
            <a:extLst>
              <a:ext uri="{FF2B5EF4-FFF2-40B4-BE49-F238E27FC236}">
                <a16:creationId xmlns:a16="http://schemas.microsoft.com/office/drawing/2014/main" id="{F590F6FE-FF75-491B-83BC-C738FCC6B83A}"/>
              </a:ext>
            </a:extLst>
          </p:cNvPr>
          <p:cNvSpPr>
            <a:spLocks noGrp="1"/>
          </p:cNvSpPr>
          <p:nvPr>
            <p:ph idx="1"/>
          </p:nvPr>
        </p:nvSpPr>
        <p:spPr/>
        <p:txBody>
          <a:bodyPr>
            <a:normAutofit fontScale="92500" lnSpcReduction="10000"/>
          </a:bodyPr>
          <a:lstStyle/>
          <a:p>
            <a:r>
              <a:rPr lang="zh-CN" altLang="en-US" dirty="0"/>
              <a:t>对金融行业的监管</a:t>
            </a:r>
            <a:endParaRPr lang="en-US" altLang="zh-CN" dirty="0"/>
          </a:p>
          <a:p>
            <a:pPr lvl="1"/>
            <a:r>
              <a:rPr lang="zh-CN" altLang="en-US" dirty="0"/>
              <a:t>银行、保险、券商</a:t>
            </a:r>
            <a:endParaRPr lang="en-US" altLang="zh-CN" dirty="0"/>
          </a:p>
          <a:p>
            <a:r>
              <a:rPr lang="zh-CN" altLang="en-US" dirty="0"/>
              <a:t>关于杠杆的监管</a:t>
            </a:r>
            <a:endParaRPr lang="en-US" altLang="zh-CN" dirty="0"/>
          </a:p>
          <a:p>
            <a:pPr lvl="1"/>
            <a:r>
              <a:rPr lang="zh-CN" altLang="en-US" dirty="0"/>
              <a:t>金融机构，消费者（买房）</a:t>
            </a:r>
            <a:endParaRPr lang="en-US" altLang="zh-CN" dirty="0"/>
          </a:p>
          <a:p>
            <a:r>
              <a:rPr lang="zh-CN" altLang="en-US" dirty="0"/>
              <a:t>金融市场准入</a:t>
            </a:r>
            <a:endParaRPr lang="en-US" altLang="zh-CN" dirty="0"/>
          </a:p>
          <a:p>
            <a:pPr lvl="1"/>
            <a:r>
              <a:rPr lang="zh-CN" altLang="en-US" dirty="0"/>
              <a:t>金融业的外部性（</a:t>
            </a:r>
            <a:r>
              <a:rPr lang="en-US" altLang="zh-CN" dirty="0"/>
              <a:t>externality</a:t>
            </a:r>
            <a:r>
              <a:rPr lang="zh-CN" altLang="en-US" dirty="0"/>
              <a:t>）</a:t>
            </a:r>
            <a:endParaRPr lang="en-US" altLang="zh-CN" dirty="0"/>
          </a:p>
          <a:p>
            <a:r>
              <a:rPr lang="zh-CN" altLang="en-US" dirty="0"/>
              <a:t>限制投机</a:t>
            </a:r>
            <a:endParaRPr lang="en-US" altLang="zh-CN" dirty="0"/>
          </a:p>
          <a:p>
            <a:pPr lvl="1"/>
            <a:r>
              <a:rPr lang="zh-CN" altLang="en-US" dirty="0"/>
              <a:t>股市</a:t>
            </a:r>
            <a:endParaRPr lang="en-US" altLang="zh-CN" dirty="0"/>
          </a:p>
          <a:p>
            <a:pPr lvl="1"/>
            <a:r>
              <a:rPr lang="zh-CN" altLang="en-US" dirty="0"/>
              <a:t>房地产</a:t>
            </a:r>
          </a:p>
        </p:txBody>
      </p:sp>
      <p:sp>
        <p:nvSpPr>
          <p:cNvPr id="4" name="页脚占位符 3">
            <a:extLst>
              <a:ext uri="{FF2B5EF4-FFF2-40B4-BE49-F238E27FC236}">
                <a16:creationId xmlns:a16="http://schemas.microsoft.com/office/drawing/2014/main" id="{9DDC3A7C-A694-4765-9590-F13F03F546C8}"/>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11217309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2AB1587-D15A-4024-9B54-5C2093A66F01}"/>
              </a:ext>
            </a:extLst>
          </p:cNvPr>
          <p:cNvSpPr>
            <a:spLocks noGrp="1"/>
          </p:cNvSpPr>
          <p:nvPr>
            <p:ph type="title"/>
          </p:nvPr>
        </p:nvSpPr>
        <p:spPr/>
        <p:txBody>
          <a:bodyPr/>
          <a:lstStyle/>
          <a:p>
            <a:r>
              <a:rPr lang="zh-CN" altLang="en-US" dirty="0"/>
              <a:t>案例</a:t>
            </a:r>
          </a:p>
        </p:txBody>
      </p:sp>
      <p:sp>
        <p:nvSpPr>
          <p:cNvPr id="3" name="内容占位符 2">
            <a:extLst>
              <a:ext uri="{FF2B5EF4-FFF2-40B4-BE49-F238E27FC236}">
                <a16:creationId xmlns:a16="http://schemas.microsoft.com/office/drawing/2014/main" id="{5B798D7A-5048-43AC-B034-CA74976B880F}"/>
              </a:ext>
            </a:extLst>
          </p:cNvPr>
          <p:cNvSpPr>
            <a:spLocks noGrp="1"/>
          </p:cNvSpPr>
          <p:nvPr>
            <p:ph idx="1"/>
          </p:nvPr>
        </p:nvSpPr>
        <p:spPr/>
        <p:txBody>
          <a:bodyPr>
            <a:normAutofit/>
          </a:bodyPr>
          <a:lstStyle/>
          <a:p>
            <a:r>
              <a:rPr lang="zh-CN" altLang="en-US" dirty="0"/>
              <a:t>巴塞尔协议（</a:t>
            </a:r>
            <a:r>
              <a:rPr lang="en-US" altLang="zh-CN" dirty="0"/>
              <a:t>I,II,III</a:t>
            </a:r>
            <a:r>
              <a:rPr lang="zh-CN" altLang="en-US" dirty="0"/>
              <a:t>）</a:t>
            </a:r>
            <a:endParaRPr lang="en-US" altLang="zh-CN" dirty="0"/>
          </a:p>
          <a:p>
            <a:r>
              <a:rPr lang="zh-CN" altLang="en-US" dirty="0"/>
              <a:t>万能险和“保险姓保”</a:t>
            </a:r>
            <a:endParaRPr lang="en-US" altLang="zh-CN" dirty="0"/>
          </a:p>
          <a:p>
            <a:r>
              <a:rPr lang="zh-CN" altLang="en-US" dirty="0"/>
              <a:t>蚂蚁金服的杠杆</a:t>
            </a:r>
            <a:endParaRPr lang="en-US" altLang="zh-CN" dirty="0"/>
          </a:p>
        </p:txBody>
      </p:sp>
    </p:spTree>
    <p:extLst>
      <p:ext uri="{BB962C8B-B14F-4D97-AF65-F5344CB8AC3E}">
        <p14:creationId xmlns:p14="http://schemas.microsoft.com/office/powerpoint/2010/main" val="30842662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F36D569-06AF-4754-989D-2838D7095BC4}"/>
              </a:ext>
            </a:extLst>
          </p:cNvPr>
          <p:cNvSpPr>
            <a:spLocks noGrp="1"/>
          </p:cNvSpPr>
          <p:nvPr>
            <p:ph type="title"/>
          </p:nvPr>
        </p:nvSpPr>
        <p:spPr/>
        <p:txBody>
          <a:bodyPr/>
          <a:lstStyle/>
          <a:p>
            <a:r>
              <a:rPr lang="zh-CN" altLang="en-US" dirty="0"/>
              <a:t>结束语</a:t>
            </a:r>
          </a:p>
        </p:txBody>
      </p:sp>
      <p:sp>
        <p:nvSpPr>
          <p:cNvPr id="3" name="内容占位符 2">
            <a:extLst>
              <a:ext uri="{FF2B5EF4-FFF2-40B4-BE49-F238E27FC236}">
                <a16:creationId xmlns:a16="http://schemas.microsoft.com/office/drawing/2014/main" id="{6B69EFCC-2058-4278-9570-63424D461CA2}"/>
              </a:ext>
            </a:extLst>
          </p:cNvPr>
          <p:cNvSpPr>
            <a:spLocks noGrp="1"/>
          </p:cNvSpPr>
          <p:nvPr>
            <p:ph idx="1"/>
          </p:nvPr>
        </p:nvSpPr>
        <p:spPr/>
        <p:txBody>
          <a:bodyPr/>
          <a:lstStyle/>
          <a:p>
            <a:r>
              <a:rPr lang="zh-CN" altLang="en-US" dirty="0"/>
              <a:t>市场经济和金融市场天生不稳定，需要政府熨平经济和金融周期。</a:t>
            </a:r>
            <a:endParaRPr lang="en-US" altLang="zh-CN" dirty="0"/>
          </a:p>
          <a:p>
            <a:r>
              <a:rPr lang="zh-CN" altLang="en-US" dirty="0"/>
              <a:t>财政和货币政策用于熨平经济，其中自动财政稳定器让经济更能抵御冲击。</a:t>
            </a:r>
            <a:endParaRPr lang="en-US" altLang="zh-CN" dirty="0"/>
          </a:p>
          <a:p>
            <a:r>
              <a:rPr lang="zh-CN" altLang="en-US" dirty="0"/>
              <a:t>金融监管和宏观审慎政策让金融系统更能抵御冲击。</a:t>
            </a:r>
            <a:endParaRPr lang="en-US" altLang="zh-CN" dirty="0"/>
          </a:p>
          <a:p>
            <a:r>
              <a:rPr lang="zh-CN" altLang="en-US" dirty="0"/>
              <a:t>如何提高金融监管的水平，是各国难题。</a:t>
            </a:r>
            <a:endParaRPr lang="en-US" altLang="zh-CN" dirty="0"/>
          </a:p>
          <a:p>
            <a:endParaRPr lang="en-US" altLang="zh-CN" dirty="0"/>
          </a:p>
          <a:p>
            <a:endParaRPr lang="en-US" altLang="zh-CN" dirty="0"/>
          </a:p>
          <a:p>
            <a:endParaRPr lang="zh-CN" altLang="en-US" dirty="0"/>
          </a:p>
        </p:txBody>
      </p:sp>
    </p:spTree>
    <p:extLst>
      <p:ext uri="{BB962C8B-B14F-4D97-AF65-F5344CB8AC3E}">
        <p14:creationId xmlns:p14="http://schemas.microsoft.com/office/powerpoint/2010/main" val="2038495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63C0666-509C-4944-A58A-BC4D72E03123}"/>
              </a:ext>
            </a:extLst>
          </p:cNvPr>
          <p:cNvSpPr>
            <a:spLocks noGrp="1"/>
          </p:cNvSpPr>
          <p:nvPr>
            <p:ph type="title"/>
          </p:nvPr>
        </p:nvSpPr>
        <p:spPr/>
        <p:txBody>
          <a:bodyPr/>
          <a:lstStyle/>
          <a:p>
            <a:r>
              <a:rPr lang="zh-CN" altLang="en-US" dirty="0"/>
              <a:t>美国联邦政府开支占</a:t>
            </a:r>
            <a:r>
              <a:rPr lang="en-US" altLang="zh-CN" dirty="0"/>
              <a:t>GDP</a:t>
            </a:r>
            <a:r>
              <a:rPr lang="zh-CN" altLang="en-US" dirty="0"/>
              <a:t>比例</a:t>
            </a:r>
          </a:p>
        </p:txBody>
      </p:sp>
      <p:graphicFrame>
        <p:nvGraphicFramePr>
          <p:cNvPr id="6" name="内容占位符 5">
            <a:extLst>
              <a:ext uri="{FF2B5EF4-FFF2-40B4-BE49-F238E27FC236}">
                <a16:creationId xmlns:a16="http://schemas.microsoft.com/office/drawing/2014/main" id="{6FAB44E8-B340-4B74-93AA-44AF72960A7F}"/>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4928632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49233618-8DB0-426D-A3C2-7B6D785F48C7}"/>
              </a:ext>
            </a:extLst>
          </p:cNvPr>
          <p:cNvSpPr>
            <a:spLocks noGrp="1"/>
          </p:cNvSpPr>
          <p:nvPr>
            <p:ph idx="1"/>
          </p:nvPr>
        </p:nvSpPr>
        <p:spPr/>
        <p:txBody>
          <a:bodyPr>
            <a:normAutofit/>
          </a:bodyPr>
          <a:lstStyle/>
          <a:p>
            <a:pPr marL="0" indent="0">
              <a:buNone/>
            </a:pPr>
            <a:r>
              <a:rPr lang="zh-CN" altLang="en-US" sz="6000" dirty="0"/>
              <a:t>谢谢大家，保持联系！</a:t>
            </a:r>
          </a:p>
        </p:txBody>
      </p:sp>
    </p:spTree>
    <p:extLst>
      <p:ext uri="{BB962C8B-B14F-4D97-AF65-F5344CB8AC3E}">
        <p14:creationId xmlns:p14="http://schemas.microsoft.com/office/powerpoint/2010/main" val="1714664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397A2F03-6D38-4C23-8DD2-11A27586C0F8}"/>
              </a:ext>
            </a:extLst>
          </p:cNvPr>
          <p:cNvSpPr>
            <a:spLocks noGrp="1"/>
          </p:cNvSpPr>
          <p:nvPr>
            <p:ph type="title"/>
          </p:nvPr>
        </p:nvSpPr>
        <p:spPr/>
        <p:txBody>
          <a:bodyPr/>
          <a:lstStyle/>
          <a:p>
            <a:r>
              <a:rPr lang="zh-CN" altLang="en-US" dirty="0"/>
              <a:t>中国政府开支占</a:t>
            </a:r>
            <a:r>
              <a:rPr lang="en-US" altLang="zh-CN" dirty="0"/>
              <a:t>GDP</a:t>
            </a:r>
            <a:r>
              <a:rPr lang="zh-CN" altLang="en-US" dirty="0"/>
              <a:t>比例</a:t>
            </a:r>
          </a:p>
        </p:txBody>
      </p:sp>
      <p:graphicFrame>
        <p:nvGraphicFramePr>
          <p:cNvPr id="6" name="内容占位符 5">
            <a:extLst>
              <a:ext uri="{FF2B5EF4-FFF2-40B4-BE49-F238E27FC236}">
                <a16:creationId xmlns:a16="http://schemas.microsoft.com/office/drawing/2014/main" id="{64FA7BCA-9359-4DC5-A7FF-52A31F28B1ED}"/>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51802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DA2E650-6133-4BD0-B196-1C591EC590F5}"/>
              </a:ext>
            </a:extLst>
          </p:cNvPr>
          <p:cNvSpPr>
            <a:spLocks noGrp="1"/>
          </p:cNvSpPr>
          <p:nvPr>
            <p:ph type="title"/>
          </p:nvPr>
        </p:nvSpPr>
        <p:spPr/>
        <p:txBody>
          <a:bodyPr/>
          <a:lstStyle/>
          <a:p>
            <a:r>
              <a:rPr lang="zh-CN" altLang="en-US" dirty="0"/>
              <a:t>能力与责任</a:t>
            </a:r>
          </a:p>
        </p:txBody>
      </p:sp>
      <p:sp>
        <p:nvSpPr>
          <p:cNvPr id="7" name="文本框 6">
            <a:extLst>
              <a:ext uri="{FF2B5EF4-FFF2-40B4-BE49-F238E27FC236}">
                <a16:creationId xmlns:a16="http://schemas.microsoft.com/office/drawing/2014/main" id="{FBE774A1-4809-483D-AF28-8531A246FE69}"/>
              </a:ext>
            </a:extLst>
          </p:cNvPr>
          <p:cNvSpPr txBox="1"/>
          <p:nvPr/>
        </p:nvSpPr>
        <p:spPr>
          <a:xfrm>
            <a:off x="3059832" y="2600908"/>
            <a:ext cx="2664296" cy="584775"/>
          </a:xfrm>
          <a:prstGeom prst="rect">
            <a:avLst/>
          </a:prstGeom>
          <a:solidFill>
            <a:schemeClr val="accent1"/>
          </a:solidFill>
          <a:ln>
            <a:noFill/>
          </a:ln>
        </p:spPr>
        <p:txBody>
          <a:bodyPr wrap="square" rtlCol="0">
            <a:spAutoFit/>
          </a:bodyPr>
          <a:lstStyle/>
          <a:p>
            <a:pPr algn="ctr"/>
            <a:r>
              <a:rPr lang="zh-CN" altLang="en-US" sz="3200" dirty="0">
                <a:solidFill>
                  <a:schemeClr val="bg1"/>
                </a:solidFill>
              </a:rPr>
              <a:t>熨平经济周期</a:t>
            </a:r>
          </a:p>
        </p:txBody>
      </p:sp>
      <p:sp>
        <p:nvSpPr>
          <p:cNvPr id="8" name="文本框 7">
            <a:extLst>
              <a:ext uri="{FF2B5EF4-FFF2-40B4-BE49-F238E27FC236}">
                <a16:creationId xmlns:a16="http://schemas.microsoft.com/office/drawing/2014/main" id="{685DDFF7-0AA0-4111-8992-F44DE922FA6A}"/>
              </a:ext>
            </a:extLst>
          </p:cNvPr>
          <p:cNvSpPr txBox="1"/>
          <p:nvPr/>
        </p:nvSpPr>
        <p:spPr>
          <a:xfrm>
            <a:off x="3059832" y="3604158"/>
            <a:ext cx="2664296" cy="584775"/>
          </a:xfrm>
          <a:prstGeom prst="rect">
            <a:avLst/>
          </a:prstGeom>
          <a:solidFill>
            <a:schemeClr val="accent1"/>
          </a:solidFill>
          <a:ln>
            <a:noFill/>
          </a:ln>
        </p:spPr>
        <p:txBody>
          <a:bodyPr wrap="square" rtlCol="0">
            <a:spAutoFit/>
          </a:bodyPr>
          <a:lstStyle/>
          <a:p>
            <a:pPr algn="ctr"/>
            <a:r>
              <a:rPr lang="zh-CN" altLang="en-US" sz="3200" dirty="0">
                <a:solidFill>
                  <a:schemeClr val="bg1"/>
                </a:solidFill>
              </a:rPr>
              <a:t>促进经济发展</a:t>
            </a:r>
          </a:p>
        </p:txBody>
      </p:sp>
      <p:sp>
        <p:nvSpPr>
          <p:cNvPr id="9" name="椭圆 8">
            <a:extLst>
              <a:ext uri="{FF2B5EF4-FFF2-40B4-BE49-F238E27FC236}">
                <a16:creationId xmlns:a16="http://schemas.microsoft.com/office/drawing/2014/main" id="{22338C20-4B3B-4B32-87E6-237D95CD3787}"/>
              </a:ext>
            </a:extLst>
          </p:cNvPr>
          <p:cNvSpPr/>
          <p:nvPr/>
        </p:nvSpPr>
        <p:spPr>
          <a:xfrm>
            <a:off x="971600" y="3032956"/>
            <a:ext cx="1512168"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a:extLst>
              <a:ext uri="{FF2B5EF4-FFF2-40B4-BE49-F238E27FC236}">
                <a16:creationId xmlns:a16="http://schemas.microsoft.com/office/drawing/2014/main" id="{CDE02F6D-D98C-4162-8C79-7B61E6168B76}"/>
              </a:ext>
            </a:extLst>
          </p:cNvPr>
          <p:cNvSpPr txBox="1"/>
          <p:nvPr/>
        </p:nvSpPr>
        <p:spPr>
          <a:xfrm>
            <a:off x="1079612" y="3136612"/>
            <a:ext cx="1296144" cy="584775"/>
          </a:xfrm>
          <a:prstGeom prst="rect">
            <a:avLst/>
          </a:prstGeom>
          <a:noFill/>
          <a:ln>
            <a:noFill/>
          </a:ln>
        </p:spPr>
        <p:txBody>
          <a:bodyPr wrap="square" rtlCol="0">
            <a:spAutoFit/>
          </a:bodyPr>
          <a:lstStyle/>
          <a:p>
            <a:pPr algn="ctr"/>
            <a:r>
              <a:rPr lang="zh-CN" altLang="en-US" sz="3200" dirty="0">
                <a:solidFill>
                  <a:schemeClr val="bg1"/>
                </a:solidFill>
              </a:rPr>
              <a:t>能力</a:t>
            </a:r>
          </a:p>
        </p:txBody>
      </p:sp>
      <p:sp>
        <p:nvSpPr>
          <p:cNvPr id="10" name="椭圆 9">
            <a:extLst>
              <a:ext uri="{FF2B5EF4-FFF2-40B4-BE49-F238E27FC236}">
                <a16:creationId xmlns:a16="http://schemas.microsoft.com/office/drawing/2014/main" id="{E40E2CBD-4A39-44DA-BF20-7BAAB1EAB89D}"/>
              </a:ext>
            </a:extLst>
          </p:cNvPr>
          <p:cNvSpPr/>
          <p:nvPr/>
        </p:nvSpPr>
        <p:spPr>
          <a:xfrm>
            <a:off x="6301946" y="3020965"/>
            <a:ext cx="1512168"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a:extLst>
              <a:ext uri="{FF2B5EF4-FFF2-40B4-BE49-F238E27FC236}">
                <a16:creationId xmlns:a16="http://schemas.microsoft.com/office/drawing/2014/main" id="{4A03B179-100C-47F9-9FBB-57548451B9F9}"/>
              </a:ext>
            </a:extLst>
          </p:cNvPr>
          <p:cNvSpPr txBox="1"/>
          <p:nvPr/>
        </p:nvSpPr>
        <p:spPr>
          <a:xfrm>
            <a:off x="6409958" y="3124621"/>
            <a:ext cx="1296144" cy="584775"/>
          </a:xfrm>
          <a:prstGeom prst="rect">
            <a:avLst/>
          </a:prstGeom>
          <a:noFill/>
          <a:ln>
            <a:noFill/>
          </a:ln>
        </p:spPr>
        <p:txBody>
          <a:bodyPr wrap="square" rtlCol="0">
            <a:spAutoFit/>
          </a:bodyPr>
          <a:lstStyle/>
          <a:p>
            <a:pPr algn="ctr"/>
            <a:r>
              <a:rPr lang="zh-CN" altLang="en-US" sz="3200" dirty="0">
                <a:solidFill>
                  <a:schemeClr val="bg1"/>
                </a:solidFill>
              </a:rPr>
              <a:t>责任</a:t>
            </a:r>
          </a:p>
        </p:txBody>
      </p:sp>
      <p:cxnSp>
        <p:nvCxnSpPr>
          <p:cNvPr id="13" name="直接箭头连接符 12">
            <a:extLst>
              <a:ext uri="{FF2B5EF4-FFF2-40B4-BE49-F238E27FC236}">
                <a16:creationId xmlns:a16="http://schemas.microsoft.com/office/drawing/2014/main" id="{ABF2E528-B72E-4F9A-B99C-9EA6BB5B9B4C}"/>
              </a:ext>
            </a:extLst>
          </p:cNvPr>
          <p:cNvCxnSpPr/>
          <p:nvPr/>
        </p:nvCxnSpPr>
        <p:spPr>
          <a:xfrm flipV="1">
            <a:off x="2483768" y="2924944"/>
            <a:ext cx="432048" cy="2607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直接箭头连接符 13">
            <a:extLst>
              <a:ext uri="{FF2B5EF4-FFF2-40B4-BE49-F238E27FC236}">
                <a16:creationId xmlns:a16="http://schemas.microsoft.com/office/drawing/2014/main" id="{AFAD0BB3-106C-42CF-ADFF-E5AD8924009B}"/>
              </a:ext>
            </a:extLst>
          </p:cNvPr>
          <p:cNvCxnSpPr>
            <a:cxnSpLocks/>
          </p:cNvCxnSpPr>
          <p:nvPr/>
        </p:nvCxnSpPr>
        <p:spPr>
          <a:xfrm>
            <a:off x="2519772" y="3721388"/>
            <a:ext cx="432048" cy="1751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直接箭头连接符 15">
            <a:extLst>
              <a:ext uri="{FF2B5EF4-FFF2-40B4-BE49-F238E27FC236}">
                <a16:creationId xmlns:a16="http://schemas.microsoft.com/office/drawing/2014/main" id="{450EDA08-E17A-4949-AB73-4909FAB22CD5}"/>
              </a:ext>
            </a:extLst>
          </p:cNvPr>
          <p:cNvCxnSpPr>
            <a:cxnSpLocks/>
          </p:cNvCxnSpPr>
          <p:nvPr/>
        </p:nvCxnSpPr>
        <p:spPr>
          <a:xfrm flipH="1" flipV="1">
            <a:off x="5797013" y="2924944"/>
            <a:ext cx="521030" cy="2383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直接箭头连接符 17">
            <a:extLst>
              <a:ext uri="{FF2B5EF4-FFF2-40B4-BE49-F238E27FC236}">
                <a16:creationId xmlns:a16="http://schemas.microsoft.com/office/drawing/2014/main" id="{4B63B5B1-1A78-4D00-B019-CC1390975194}"/>
              </a:ext>
            </a:extLst>
          </p:cNvPr>
          <p:cNvCxnSpPr>
            <a:cxnSpLocks/>
          </p:cNvCxnSpPr>
          <p:nvPr/>
        </p:nvCxnSpPr>
        <p:spPr>
          <a:xfrm flipH="1">
            <a:off x="5797013" y="3745691"/>
            <a:ext cx="612945" cy="1710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6187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176652F-705F-4248-B7FC-1C96AE8DAB15}"/>
              </a:ext>
            </a:extLst>
          </p:cNvPr>
          <p:cNvSpPr>
            <a:spLocks noGrp="1"/>
          </p:cNvSpPr>
          <p:nvPr>
            <p:ph type="title"/>
          </p:nvPr>
        </p:nvSpPr>
        <p:spPr/>
        <p:txBody>
          <a:bodyPr/>
          <a:lstStyle/>
          <a:p>
            <a:r>
              <a:rPr lang="zh-CN" altLang="en-US" dirty="0"/>
              <a:t>内容</a:t>
            </a:r>
          </a:p>
        </p:txBody>
      </p:sp>
      <p:sp>
        <p:nvSpPr>
          <p:cNvPr id="3" name="内容占位符 2">
            <a:extLst>
              <a:ext uri="{FF2B5EF4-FFF2-40B4-BE49-F238E27FC236}">
                <a16:creationId xmlns:a16="http://schemas.microsoft.com/office/drawing/2014/main" id="{4E150BBB-32EE-4F8E-AE8C-DD69660416B3}"/>
              </a:ext>
            </a:extLst>
          </p:cNvPr>
          <p:cNvSpPr>
            <a:spLocks noGrp="1"/>
          </p:cNvSpPr>
          <p:nvPr>
            <p:ph idx="1"/>
          </p:nvPr>
        </p:nvSpPr>
        <p:spPr/>
        <p:txBody>
          <a:bodyPr/>
          <a:lstStyle/>
          <a:p>
            <a:r>
              <a:rPr lang="zh-CN" altLang="en-US" dirty="0"/>
              <a:t>政府作用</a:t>
            </a:r>
            <a:endParaRPr lang="en-US" altLang="zh-CN" dirty="0"/>
          </a:p>
          <a:p>
            <a:r>
              <a:rPr lang="zh-CN" altLang="en-US" b="1" dirty="0"/>
              <a:t>财政政策</a:t>
            </a:r>
            <a:endParaRPr lang="en-US" altLang="zh-CN" b="1" dirty="0"/>
          </a:p>
          <a:p>
            <a:pPr lvl="1"/>
            <a:r>
              <a:rPr lang="zh-CN" altLang="en-US" b="1" dirty="0"/>
              <a:t>自动财政稳定器</a:t>
            </a:r>
            <a:endParaRPr lang="en-US" altLang="zh-CN" b="1" dirty="0"/>
          </a:p>
          <a:p>
            <a:pPr lvl="1"/>
            <a:r>
              <a:rPr lang="zh-CN" altLang="en-US" b="1" dirty="0"/>
              <a:t>相机财政政策</a:t>
            </a:r>
            <a:endParaRPr lang="en-US" altLang="zh-CN" b="1" dirty="0"/>
          </a:p>
          <a:p>
            <a:r>
              <a:rPr lang="zh-CN" altLang="en-US" dirty="0"/>
              <a:t>货币政策</a:t>
            </a:r>
            <a:endParaRPr lang="en-US" altLang="zh-CN" dirty="0"/>
          </a:p>
          <a:p>
            <a:r>
              <a:rPr lang="zh-CN" altLang="en-US" dirty="0"/>
              <a:t>宏观审慎</a:t>
            </a:r>
            <a:endParaRPr lang="en-US" altLang="zh-CN" dirty="0"/>
          </a:p>
        </p:txBody>
      </p:sp>
    </p:spTree>
    <p:extLst>
      <p:ext uri="{BB962C8B-B14F-4D97-AF65-F5344CB8AC3E}">
        <p14:creationId xmlns:p14="http://schemas.microsoft.com/office/powerpoint/2010/main" val="3713051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F3773AA-3D44-4989-802E-4665526BEA78}"/>
              </a:ext>
            </a:extLst>
          </p:cNvPr>
          <p:cNvSpPr>
            <a:spLocks noGrp="1"/>
          </p:cNvSpPr>
          <p:nvPr>
            <p:ph type="title"/>
          </p:nvPr>
        </p:nvSpPr>
        <p:spPr/>
        <p:txBody>
          <a:bodyPr>
            <a:normAutofit/>
          </a:bodyPr>
          <a:lstStyle/>
          <a:p>
            <a:r>
              <a:rPr lang="zh-CN" altLang="en-US" dirty="0"/>
              <a:t>自动财政稳定器</a:t>
            </a:r>
          </a:p>
        </p:txBody>
      </p:sp>
      <p:sp>
        <p:nvSpPr>
          <p:cNvPr id="3" name="内容占位符 2">
            <a:extLst>
              <a:ext uri="{FF2B5EF4-FFF2-40B4-BE49-F238E27FC236}">
                <a16:creationId xmlns:a16="http://schemas.microsoft.com/office/drawing/2014/main" id="{1E086A0A-634C-4896-A8A3-09B01CF503A3}"/>
              </a:ext>
            </a:extLst>
          </p:cNvPr>
          <p:cNvSpPr>
            <a:spLocks noGrp="1"/>
          </p:cNvSpPr>
          <p:nvPr>
            <p:ph idx="1"/>
          </p:nvPr>
        </p:nvSpPr>
        <p:spPr/>
        <p:txBody>
          <a:bodyPr>
            <a:normAutofit lnSpcReduction="10000"/>
          </a:bodyPr>
          <a:lstStyle/>
          <a:p>
            <a:r>
              <a:rPr lang="zh-CN" altLang="en-US" dirty="0"/>
              <a:t>在经济扩张时自动收缩总需求、在经济衰退时自动扩张总需求的财政安排。</a:t>
            </a:r>
            <a:endParaRPr lang="en-US" altLang="zh-CN" dirty="0"/>
          </a:p>
          <a:p>
            <a:r>
              <a:rPr lang="zh-CN" altLang="en-US" dirty="0"/>
              <a:t>税收稳定器</a:t>
            </a:r>
            <a:endParaRPr lang="en-US" altLang="zh-CN" dirty="0"/>
          </a:p>
          <a:p>
            <a:pPr lvl="1"/>
            <a:r>
              <a:rPr lang="zh-CN" altLang="en-US" dirty="0"/>
              <a:t>个人所得税（</a:t>
            </a:r>
            <a:r>
              <a:rPr lang="en-US" altLang="zh-CN" dirty="0"/>
              <a:t>PIT</a:t>
            </a:r>
            <a:r>
              <a:rPr lang="zh-CN" altLang="en-US" dirty="0"/>
              <a:t>），累进税制</a:t>
            </a:r>
            <a:endParaRPr lang="en-US" altLang="zh-CN" dirty="0"/>
          </a:p>
          <a:p>
            <a:pPr lvl="1"/>
            <a:r>
              <a:rPr lang="zh-CN" altLang="en-US" dirty="0"/>
              <a:t>企业所得税（</a:t>
            </a:r>
            <a:r>
              <a:rPr lang="en-US" altLang="zh-CN" dirty="0"/>
              <a:t>EIT</a:t>
            </a:r>
            <a:r>
              <a:rPr lang="zh-CN" altLang="en-US" dirty="0"/>
              <a:t>）、增值税（</a:t>
            </a:r>
            <a:r>
              <a:rPr lang="en-US" altLang="zh-CN" dirty="0"/>
              <a:t>VAT</a:t>
            </a:r>
            <a:r>
              <a:rPr lang="zh-CN" altLang="en-US" dirty="0"/>
              <a:t>）、营业税</a:t>
            </a:r>
            <a:r>
              <a:rPr lang="en-US" altLang="zh-CN" dirty="0"/>
              <a:t> </a:t>
            </a:r>
            <a:r>
              <a:rPr lang="zh-CN" altLang="en-US" dirty="0"/>
              <a:t>（</a:t>
            </a:r>
            <a:r>
              <a:rPr lang="en-US" altLang="zh-CN" dirty="0"/>
              <a:t>BT</a:t>
            </a:r>
            <a:r>
              <a:rPr lang="zh-CN" altLang="en-US" dirty="0"/>
              <a:t>）</a:t>
            </a:r>
            <a:endParaRPr lang="en-US" altLang="zh-CN" dirty="0"/>
          </a:p>
          <a:p>
            <a:r>
              <a:rPr lang="zh-CN" altLang="en-US" dirty="0"/>
              <a:t>政府开支稳定器</a:t>
            </a:r>
            <a:endParaRPr lang="en-US" altLang="zh-CN" dirty="0"/>
          </a:p>
          <a:p>
            <a:pPr lvl="1"/>
            <a:r>
              <a:rPr lang="zh-CN" altLang="en-US" dirty="0"/>
              <a:t>失业保险</a:t>
            </a:r>
            <a:endParaRPr lang="en-US" altLang="zh-CN" dirty="0"/>
          </a:p>
          <a:p>
            <a:pPr lvl="1"/>
            <a:r>
              <a:rPr lang="zh-CN" altLang="en-US" dirty="0"/>
              <a:t>其他社会保险支出（比如养老金）</a:t>
            </a:r>
          </a:p>
        </p:txBody>
      </p:sp>
      <p:sp>
        <p:nvSpPr>
          <p:cNvPr id="4" name="页脚占位符 3">
            <a:extLst>
              <a:ext uri="{FF2B5EF4-FFF2-40B4-BE49-F238E27FC236}">
                <a16:creationId xmlns:a16="http://schemas.microsoft.com/office/drawing/2014/main" id="{469EC749-ADCF-4981-9E3D-24CF0BDC0657}"/>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1019526955"/>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6380</TotalTime>
  <Words>3483</Words>
  <Application>Microsoft Office PowerPoint</Application>
  <PresentationFormat>全屏显示(4:3)</PresentationFormat>
  <Paragraphs>367</Paragraphs>
  <Slides>50</Slides>
  <Notes>18</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50</vt:i4>
      </vt:variant>
    </vt:vector>
  </HeadingPairs>
  <TitlesOfParts>
    <vt:vector size="56" baseType="lpstr">
      <vt:lpstr>宋体</vt:lpstr>
      <vt:lpstr>Arial</vt:lpstr>
      <vt:lpstr>Calibri</vt:lpstr>
      <vt:lpstr>Cambria Math</vt:lpstr>
      <vt:lpstr>Wingdings</vt:lpstr>
      <vt:lpstr>Office 主题</vt:lpstr>
      <vt:lpstr>财政政策、货币政策、和宏观审慎</vt:lpstr>
      <vt:lpstr>内容</vt:lpstr>
      <vt:lpstr>政府的作用</vt:lpstr>
      <vt:lpstr>大政府，小政府</vt:lpstr>
      <vt:lpstr>美国联邦政府开支占GDP比例</vt:lpstr>
      <vt:lpstr>中国政府开支占GDP比例</vt:lpstr>
      <vt:lpstr>能力与责任</vt:lpstr>
      <vt:lpstr>内容</vt:lpstr>
      <vt:lpstr>自动财政稳定器</vt:lpstr>
      <vt:lpstr>自动稳定器的优势和劣势</vt:lpstr>
      <vt:lpstr>“波动放大器”</vt:lpstr>
      <vt:lpstr>相机财政政策</vt:lpstr>
      <vt:lpstr>财政赤字和政府债务</vt:lpstr>
      <vt:lpstr>如何看待“财政平衡”</vt:lpstr>
      <vt:lpstr>财政平衡下的乘数效应</vt:lpstr>
      <vt:lpstr>李嘉图等价（Ricardian Equivalence）</vt:lpstr>
      <vt:lpstr>为什么财政刺激有效？</vt:lpstr>
      <vt:lpstr>债务的风险</vt:lpstr>
      <vt:lpstr>内容</vt:lpstr>
      <vt:lpstr>货币政策的作用</vt:lpstr>
      <vt:lpstr>货币政策目标</vt:lpstr>
      <vt:lpstr>中介目标变量 （Intermediate Target Variables）</vt:lpstr>
      <vt:lpstr>货币政策工具</vt:lpstr>
      <vt:lpstr>主要央行的目标、中间变量和工具</vt:lpstr>
      <vt:lpstr>货币政策法则</vt:lpstr>
      <vt:lpstr>泰勒法则（The Taylor rule）</vt:lpstr>
      <vt:lpstr>泰勒法则和现实利率</vt:lpstr>
      <vt:lpstr>利率走廊（Interest Rate Corridor）</vt:lpstr>
      <vt:lpstr>一个利率走廊模型</vt:lpstr>
      <vt:lpstr>“非常规”货币政策</vt:lpstr>
      <vt:lpstr>充足准备金时代的利率走廊（地板）</vt:lpstr>
      <vt:lpstr>美联储的利率走廊</vt:lpstr>
      <vt:lpstr>欧洲央行的利率走廊</vt:lpstr>
      <vt:lpstr>从“利率走廊”到“利率地板”</vt:lpstr>
      <vt:lpstr>货币政策传导</vt:lpstr>
      <vt:lpstr>中国货币政策目标</vt:lpstr>
      <vt:lpstr>中国货币政策中介目标</vt:lpstr>
      <vt:lpstr>中国货币政策工具</vt:lpstr>
      <vt:lpstr>中国货币市场利率（短期）</vt:lpstr>
      <vt:lpstr>贷款市场报价利率（LPR）</vt:lpstr>
      <vt:lpstr>中国货币市场利率（中期）</vt:lpstr>
      <vt:lpstr>内容</vt:lpstr>
      <vt:lpstr>为了金融稳定</vt:lpstr>
      <vt:lpstr>最后贷款人角色</vt:lpstr>
      <vt:lpstr>道德风险（Moral Hazard）和动态不一致（Dynamic Inconsistency）</vt:lpstr>
      <vt:lpstr>宏观审慎政策（Macroprudential Policy）</vt:lpstr>
      <vt:lpstr>宏观审慎政策</vt:lpstr>
      <vt:lpstr>案例</vt:lpstr>
      <vt:lpstr>结束语</vt:lpstr>
      <vt:lpstr>PowerPoint 演示文稿</vt:lpstr>
    </vt:vector>
  </TitlesOfParts>
  <Company>微软中国</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微软用户</dc:creator>
  <cp:lastModifiedBy>Junhui</cp:lastModifiedBy>
  <cp:revision>116</cp:revision>
  <dcterms:created xsi:type="dcterms:W3CDTF">2011-12-09T08:32:57Z</dcterms:created>
  <dcterms:modified xsi:type="dcterms:W3CDTF">2023-04-03T08:33:27Z</dcterms:modified>
</cp:coreProperties>
</file>