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1" r:id="rId3"/>
    <p:sldId id="268" r:id="rId4"/>
    <p:sldId id="328" r:id="rId5"/>
    <p:sldId id="270" r:id="rId6"/>
    <p:sldId id="265" r:id="rId7"/>
    <p:sldId id="266" r:id="rId8"/>
    <p:sldId id="267" r:id="rId9"/>
    <p:sldId id="269" r:id="rId10"/>
    <p:sldId id="262" r:id="rId11"/>
    <p:sldId id="264" r:id="rId12"/>
    <p:sldId id="263" r:id="rId13"/>
    <p:sldId id="271" r:id="rId14"/>
    <p:sldId id="272" r:id="rId15"/>
    <p:sldId id="273" r:id="rId16"/>
    <p:sldId id="274" r:id="rId17"/>
    <p:sldId id="275" r:id="rId18"/>
    <p:sldId id="276" r:id="rId19"/>
    <p:sldId id="277" r:id="rId20"/>
    <p:sldId id="278" r:id="rId21"/>
    <p:sldId id="279" r:id="rId22"/>
    <p:sldId id="280" r:id="rId23"/>
    <p:sldId id="282" r:id="rId24"/>
    <p:sldId id="283" r:id="rId25"/>
    <p:sldId id="286" r:id="rId26"/>
    <p:sldId id="287" r:id="rId27"/>
    <p:sldId id="284" r:id="rId28"/>
    <p:sldId id="285" r:id="rId29"/>
    <p:sldId id="290" r:id="rId30"/>
    <p:sldId id="288" r:id="rId31"/>
    <p:sldId id="289" r:id="rId32"/>
    <p:sldId id="291" r:id="rId33"/>
    <p:sldId id="292" r:id="rId34"/>
    <p:sldId id="293" r:id="rId35"/>
    <p:sldId id="294" r:id="rId36"/>
    <p:sldId id="298" r:id="rId37"/>
    <p:sldId id="299" r:id="rId38"/>
    <p:sldId id="296" r:id="rId39"/>
    <p:sldId id="295" r:id="rId40"/>
    <p:sldId id="297" r:id="rId41"/>
    <p:sldId id="301" r:id="rId42"/>
    <p:sldId id="302" r:id="rId43"/>
    <p:sldId id="303" r:id="rId44"/>
    <p:sldId id="304" r:id="rId45"/>
    <p:sldId id="306" r:id="rId46"/>
    <p:sldId id="307" r:id="rId47"/>
    <p:sldId id="300" r:id="rId48"/>
    <p:sldId id="308" r:id="rId49"/>
    <p:sldId id="324" r:id="rId50"/>
    <p:sldId id="325" r:id="rId51"/>
    <p:sldId id="326" r:id="rId52"/>
    <p:sldId id="323" r:id="rId53"/>
    <p:sldId id="327" r:id="rId54"/>
    <p:sldId id="281" r:id="rId55"/>
    <p:sldId id="318" r:id="rId56"/>
    <p:sldId id="309" r:id="rId57"/>
    <p:sldId id="259" r:id="rId58"/>
    <p:sldId id="260" r:id="rId59"/>
    <p:sldId id="310" r:id="rId60"/>
    <p:sldId id="320" r:id="rId61"/>
    <p:sldId id="321" r:id="rId62"/>
    <p:sldId id="319" r:id="rId63"/>
    <p:sldId id="311" r:id="rId64"/>
    <p:sldId id="312" r:id="rId65"/>
    <p:sldId id="322" r:id="rId6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98" autoAdjust="0"/>
  </p:normalViewPr>
  <p:slideViewPr>
    <p:cSldViewPr>
      <p:cViewPr varScale="1">
        <p:scale>
          <a:sx n="78" d="100"/>
          <a:sy n="78" d="100"/>
        </p:scale>
        <p:origin x="28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data\&#19978;&#35777;&#32508;&#25351;.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20013;&#22269;&#37329;&#34701;&#24066;&#22330;\China_Equity_Financ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unhui%20Qian\Documents\econdata\ChinaMacro\06&#22806;&#36152;\&#20154;&#27665;&#24065;&#27719;&#29575;_yearly.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resources\&#20013;&#22269;&#37329;&#34701;&#24066;&#22330;\&#27818;&#28145;&#32929;&#24066;_&#19978;&#24066;&#20844;&#21496;&#2596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resources\&#20013;&#22269;&#37329;&#34701;&#24066;&#22330;\&#27818;&#28145;&#32929;&#24066;_&#32929;&#31080;&#24635;&#24066;&#20540;(A&#12289;B&#3292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resources\&#20013;&#22269;&#37329;&#34701;&#24066;&#22330;\China_Stock_MarketCa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24037;&#20316;&#31807;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20013;&#22269;&#37329;&#34701;&#24066;&#22330;\China_Stock_Inde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20013;&#22269;&#37329;&#34701;&#24066;&#22330;\China_Stock_Index.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Wind\Wind.NET.Client\WindNET\users\W4786999060\export\&#19975;&#24471;&#27169;&#26495;.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20013;&#22269;&#37329;&#34701;&#24066;&#22330;\China_Stock_Index.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上证综合指数（</a:t>
            </a:r>
            <a:r>
              <a:rPr lang="en-US" altLang="zh-CN"/>
              <a:t>1990-1999</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上证综合指数</c:v>
                </c:pt>
              </c:strCache>
            </c:strRef>
          </c:tx>
          <c:spPr>
            <a:ln w="28575" cap="rnd">
              <a:solidFill>
                <a:schemeClr val="accent1"/>
              </a:solidFill>
              <a:round/>
            </a:ln>
            <a:effectLst/>
          </c:spPr>
          <c:marker>
            <c:symbol val="none"/>
          </c:marker>
          <c:cat>
            <c:numRef>
              <c:f>Sheet1!$A$2:$A$2255</c:f>
              <c:numCache>
                <c:formatCode>yyyy\-mm\-dd;@</c:formatCode>
                <c:ptCount val="2254"/>
                <c:pt idx="0">
                  <c:v>33226</c:v>
                </c:pt>
                <c:pt idx="1">
                  <c:v>33227</c:v>
                </c:pt>
                <c:pt idx="2">
                  <c:v>33228</c:v>
                </c:pt>
                <c:pt idx="3">
                  <c:v>33231</c:v>
                </c:pt>
                <c:pt idx="4">
                  <c:v>33232</c:v>
                </c:pt>
                <c:pt idx="5">
                  <c:v>33233</c:v>
                </c:pt>
                <c:pt idx="6">
                  <c:v>33234</c:v>
                </c:pt>
                <c:pt idx="7">
                  <c:v>33235</c:v>
                </c:pt>
                <c:pt idx="8">
                  <c:v>33238</c:v>
                </c:pt>
                <c:pt idx="9">
                  <c:v>33240</c:v>
                </c:pt>
                <c:pt idx="10">
                  <c:v>33241</c:v>
                </c:pt>
                <c:pt idx="11">
                  <c:v>33242</c:v>
                </c:pt>
                <c:pt idx="12">
                  <c:v>33245</c:v>
                </c:pt>
                <c:pt idx="13">
                  <c:v>33246</c:v>
                </c:pt>
                <c:pt idx="14">
                  <c:v>33247</c:v>
                </c:pt>
                <c:pt idx="15">
                  <c:v>33248</c:v>
                </c:pt>
                <c:pt idx="16">
                  <c:v>33249</c:v>
                </c:pt>
                <c:pt idx="17">
                  <c:v>33252</c:v>
                </c:pt>
                <c:pt idx="18">
                  <c:v>33253</c:v>
                </c:pt>
                <c:pt idx="19">
                  <c:v>33254</c:v>
                </c:pt>
                <c:pt idx="20">
                  <c:v>33255</c:v>
                </c:pt>
                <c:pt idx="21">
                  <c:v>33256</c:v>
                </c:pt>
                <c:pt idx="22">
                  <c:v>33259</c:v>
                </c:pt>
                <c:pt idx="23">
                  <c:v>33260</c:v>
                </c:pt>
                <c:pt idx="24">
                  <c:v>33261</c:v>
                </c:pt>
                <c:pt idx="25">
                  <c:v>33262</c:v>
                </c:pt>
                <c:pt idx="26">
                  <c:v>33263</c:v>
                </c:pt>
                <c:pt idx="27">
                  <c:v>33266</c:v>
                </c:pt>
                <c:pt idx="28">
                  <c:v>33267</c:v>
                </c:pt>
                <c:pt idx="29">
                  <c:v>33268</c:v>
                </c:pt>
                <c:pt idx="30">
                  <c:v>33269</c:v>
                </c:pt>
                <c:pt idx="31">
                  <c:v>33270</c:v>
                </c:pt>
                <c:pt idx="32">
                  <c:v>33273</c:v>
                </c:pt>
                <c:pt idx="33">
                  <c:v>33274</c:v>
                </c:pt>
                <c:pt idx="34">
                  <c:v>33275</c:v>
                </c:pt>
                <c:pt idx="35">
                  <c:v>33276</c:v>
                </c:pt>
                <c:pt idx="36">
                  <c:v>33277</c:v>
                </c:pt>
                <c:pt idx="37">
                  <c:v>33280</c:v>
                </c:pt>
                <c:pt idx="38">
                  <c:v>33281</c:v>
                </c:pt>
                <c:pt idx="39">
                  <c:v>33282</c:v>
                </c:pt>
                <c:pt idx="40">
                  <c:v>33283</c:v>
                </c:pt>
                <c:pt idx="41">
                  <c:v>33288</c:v>
                </c:pt>
                <c:pt idx="42">
                  <c:v>33289</c:v>
                </c:pt>
                <c:pt idx="43">
                  <c:v>33290</c:v>
                </c:pt>
                <c:pt idx="44">
                  <c:v>33291</c:v>
                </c:pt>
                <c:pt idx="45">
                  <c:v>33294</c:v>
                </c:pt>
                <c:pt idx="46">
                  <c:v>33295</c:v>
                </c:pt>
                <c:pt idx="47">
                  <c:v>33296</c:v>
                </c:pt>
                <c:pt idx="48">
                  <c:v>33297</c:v>
                </c:pt>
                <c:pt idx="49">
                  <c:v>33298</c:v>
                </c:pt>
                <c:pt idx="50">
                  <c:v>33301</c:v>
                </c:pt>
                <c:pt idx="51">
                  <c:v>33302</c:v>
                </c:pt>
                <c:pt idx="52">
                  <c:v>33303</c:v>
                </c:pt>
                <c:pt idx="53">
                  <c:v>33304</c:v>
                </c:pt>
                <c:pt idx="54">
                  <c:v>33305</c:v>
                </c:pt>
                <c:pt idx="55">
                  <c:v>33308</c:v>
                </c:pt>
                <c:pt idx="56">
                  <c:v>33309</c:v>
                </c:pt>
                <c:pt idx="57">
                  <c:v>33310</c:v>
                </c:pt>
                <c:pt idx="58">
                  <c:v>33311</c:v>
                </c:pt>
                <c:pt idx="59">
                  <c:v>33312</c:v>
                </c:pt>
                <c:pt idx="60">
                  <c:v>33315</c:v>
                </c:pt>
                <c:pt idx="61">
                  <c:v>33316</c:v>
                </c:pt>
                <c:pt idx="62">
                  <c:v>33317</c:v>
                </c:pt>
                <c:pt idx="63">
                  <c:v>33318</c:v>
                </c:pt>
                <c:pt idx="64">
                  <c:v>33319</c:v>
                </c:pt>
                <c:pt idx="65">
                  <c:v>33322</c:v>
                </c:pt>
                <c:pt idx="66">
                  <c:v>33323</c:v>
                </c:pt>
                <c:pt idx="67">
                  <c:v>33324</c:v>
                </c:pt>
                <c:pt idx="68">
                  <c:v>33325</c:v>
                </c:pt>
                <c:pt idx="69">
                  <c:v>33326</c:v>
                </c:pt>
                <c:pt idx="70">
                  <c:v>33329</c:v>
                </c:pt>
                <c:pt idx="71">
                  <c:v>33330</c:v>
                </c:pt>
                <c:pt idx="72">
                  <c:v>33331</c:v>
                </c:pt>
                <c:pt idx="73">
                  <c:v>33332</c:v>
                </c:pt>
                <c:pt idx="74">
                  <c:v>33333</c:v>
                </c:pt>
                <c:pt idx="75">
                  <c:v>33336</c:v>
                </c:pt>
                <c:pt idx="76">
                  <c:v>33337</c:v>
                </c:pt>
                <c:pt idx="77">
                  <c:v>33338</c:v>
                </c:pt>
                <c:pt idx="78">
                  <c:v>33339</c:v>
                </c:pt>
                <c:pt idx="79">
                  <c:v>33340</c:v>
                </c:pt>
                <c:pt idx="80">
                  <c:v>33343</c:v>
                </c:pt>
                <c:pt idx="81">
                  <c:v>33344</c:v>
                </c:pt>
                <c:pt idx="82">
                  <c:v>33345</c:v>
                </c:pt>
                <c:pt idx="83">
                  <c:v>33346</c:v>
                </c:pt>
                <c:pt idx="84">
                  <c:v>33347</c:v>
                </c:pt>
                <c:pt idx="85">
                  <c:v>33350</c:v>
                </c:pt>
                <c:pt idx="86">
                  <c:v>33351</c:v>
                </c:pt>
                <c:pt idx="87">
                  <c:v>33352</c:v>
                </c:pt>
                <c:pt idx="88">
                  <c:v>33353</c:v>
                </c:pt>
                <c:pt idx="89">
                  <c:v>33354</c:v>
                </c:pt>
                <c:pt idx="90">
                  <c:v>33357</c:v>
                </c:pt>
                <c:pt idx="91">
                  <c:v>33358</c:v>
                </c:pt>
                <c:pt idx="92">
                  <c:v>33360</c:v>
                </c:pt>
                <c:pt idx="93">
                  <c:v>33361</c:v>
                </c:pt>
                <c:pt idx="94">
                  <c:v>33364</c:v>
                </c:pt>
                <c:pt idx="95">
                  <c:v>33365</c:v>
                </c:pt>
                <c:pt idx="96">
                  <c:v>33366</c:v>
                </c:pt>
                <c:pt idx="97">
                  <c:v>33367</c:v>
                </c:pt>
                <c:pt idx="98">
                  <c:v>33368</c:v>
                </c:pt>
                <c:pt idx="99">
                  <c:v>33371</c:v>
                </c:pt>
                <c:pt idx="100">
                  <c:v>33372</c:v>
                </c:pt>
                <c:pt idx="101">
                  <c:v>33373</c:v>
                </c:pt>
                <c:pt idx="102">
                  <c:v>33374</c:v>
                </c:pt>
                <c:pt idx="103">
                  <c:v>33375</c:v>
                </c:pt>
                <c:pt idx="104">
                  <c:v>33378</c:v>
                </c:pt>
                <c:pt idx="105">
                  <c:v>33379</c:v>
                </c:pt>
                <c:pt idx="106">
                  <c:v>33380</c:v>
                </c:pt>
                <c:pt idx="107">
                  <c:v>33381</c:v>
                </c:pt>
                <c:pt idx="108">
                  <c:v>33382</c:v>
                </c:pt>
                <c:pt idx="109">
                  <c:v>33385</c:v>
                </c:pt>
                <c:pt idx="110">
                  <c:v>33386</c:v>
                </c:pt>
                <c:pt idx="111">
                  <c:v>33387</c:v>
                </c:pt>
                <c:pt idx="112">
                  <c:v>33388</c:v>
                </c:pt>
                <c:pt idx="113">
                  <c:v>33389</c:v>
                </c:pt>
                <c:pt idx="114">
                  <c:v>33392</c:v>
                </c:pt>
                <c:pt idx="115">
                  <c:v>33393</c:v>
                </c:pt>
                <c:pt idx="116">
                  <c:v>33394</c:v>
                </c:pt>
                <c:pt idx="117">
                  <c:v>33395</c:v>
                </c:pt>
                <c:pt idx="118">
                  <c:v>33396</c:v>
                </c:pt>
                <c:pt idx="119">
                  <c:v>33399</c:v>
                </c:pt>
                <c:pt idx="120">
                  <c:v>33400</c:v>
                </c:pt>
                <c:pt idx="121">
                  <c:v>33401</c:v>
                </c:pt>
                <c:pt idx="122">
                  <c:v>33402</c:v>
                </c:pt>
                <c:pt idx="123">
                  <c:v>33403</c:v>
                </c:pt>
                <c:pt idx="124">
                  <c:v>33406</c:v>
                </c:pt>
                <c:pt idx="125">
                  <c:v>33407</c:v>
                </c:pt>
                <c:pt idx="126">
                  <c:v>33408</c:v>
                </c:pt>
                <c:pt idx="127">
                  <c:v>33409</c:v>
                </c:pt>
                <c:pt idx="128">
                  <c:v>33410</c:v>
                </c:pt>
                <c:pt idx="129">
                  <c:v>33413</c:v>
                </c:pt>
                <c:pt idx="130">
                  <c:v>33414</c:v>
                </c:pt>
                <c:pt idx="131">
                  <c:v>33415</c:v>
                </c:pt>
                <c:pt idx="132">
                  <c:v>33416</c:v>
                </c:pt>
                <c:pt idx="133">
                  <c:v>33417</c:v>
                </c:pt>
                <c:pt idx="134">
                  <c:v>33420</c:v>
                </c:pt>
                <c:pt idx="135">
                  <c:v>33421</c:v>
                </c:pt>
                <c:pt idx="136">
                  <c:v>33422</c:v>
                </c:pt>
                <c:pt idx="137">
                  <c:v>33423</c:v>
                </c:pt>
                <c:pt idx="138">
                  <c:v>33424</c:v>
                </c:pt>
                <c:pt idx="139">
                  <c:v>33427</c:v>
                </c:pt>
                <c:pt idx="140">
                  <c:v>33428</c:v>
                </c:pt>
                <c:pt idx="141">
                  <c:v>33429</c:v>
                </c:pt>
                <c:pt idx="142">
                  <c:v>33430</c:v>
                </c:pt>
                <c:pt idx="143">
                  <c:v>33431</c:v>
                </c:pt>
                <c:pt idx="144">
                  <c:v>33434</c:v>
                </c:pt>
                <c:pt idx="145">
                  <c:v>33435</c:v>
                </c:pt>
                <c:pt idx="146">
                  <c:v>33436</c:v>
                </c:pt>
                <c:pt idx="147">
                  <c:v>33437</c:v>
                </c:pt>
                <c:pt idx="148">
                  <c:v>33438</c:v>
                </c:pt>
                <c:pt idx="149">
                  <c:v>33441</c:v>
                </c:pt>
                <c:pt idx="150">
                  <c:v>33442</c:v>
                </c:pt>
                <c:pt idx="151">
                  <c:v>33443</c:v>
                </c:pt>
                <c:pt idx="152">
                  <c:v>33444</c:v>
                </c:pt>
                <c:pt idx="153">
                  <c:v>33445</c:v>
                </c:pt>
                <c:pt idx="154">
                  <c:v>33448</c:v>
                </c:pt>
                <c:pt idx="155">
                  <c:v>33449</c:v>
                </c:pt>
                <c:pt idx="156">
                  <c:v>33450</c:v>
                </c:pt>
                <c:pt idx="157">
                  <c:v>33451</c:v>
                </c:pt>
                <c:pt idx="158">
                  <c:v>33452</c:v>
                </c:pt>
                <c:pt idx="159">
                  <c:v>33455</c:v>
                </c:pt>
                <c:pt idx="160">
                  <c:v>33456</c:v>
                </c:pt>
                <c:pt idx="161">
                  <c:v>33457</c:v>
                </c:pt>
                <c:pt idx="162">
                  <c:v>33458</c:v>
                </c:pt>
                <c:pt idx="163">
                  <c:v>33459</c:v>
                </c:pt>
                <c:pt idx="164">
                  <c:v>33462</c:v>
                </c:pt>
                <c:pt idx="165">
                  <c:v>33463</c:v>
                </c:pt>
                <c:pt idx="166">
                  <c:v>33464</c:v>
                </c:pt>
                <c:pt idx="167">
                  <c:v>33465</c:v>
                </c:pt>
                <c:pt idx="168">
                  <c:v>33466</c:v>
                </c:pt>
                <c:pt idx="169">
                  <c:v>33469</c:v>
                </c:pt>
                <c:pt idx="170">
                  <c:v>33470</c:v>
                </c:pt>
                <c:pt idx="171">
                  <c:v>33471</c:v>
                </c:pt>
                <c:pt idx="172">
                  <c:v>33472</c:v>
                </c:pt>
                <c:pt idx="173">
                  <c:v>33473</c:v>
                </c:pt>
                <c:pt idx="174">
                  <c:v>33476</c:v>
                </c:pt>
                <c:pt idx="175">
                  <c:v>33477</c:v>
                </c:pt>
                <c:pt idx="176">
                  <c:v>33478</c:v>
                </c:pt>
                <c:pt idx="177">
                  <c:v>33479</c:v>
                </c:pt>
                <c:pt idx="178">
                  <c:v>33480</c:v>
                </c:pt>
                <c:pt idx="179">
                  <c:v>33483</c:v>
                </c:pt>
                <c:pt idx="180">
                  <c:v>33484</c:v>
                </c:pt>
                <c:pt idx="181">
                  <c:v>33485</c:v>
                </c:pt>
                <c:pt idx="182">
                  <c:v>33486</c:v>
                </c:pt>
                <c:pt idx="183">
                  <c:v>33487</c:v>
                </c:pt>
                <c:pt idx="184">
                  <c:v>33490</c:v>
                </c:pt>
                <c:pt idx="185">
                  <c:v>33491</c:v>
                </c:pt>
                <c:pt idx="186">
                  <c:v>33492</c:v>
                </c:pt>
                <c:pt idx="187">
                  <c:v>33493</c:v>
                </c:pt>
                <c:pt idx="188">
                  <c:v>33494</c:v>
                </c:pt>
                <c:pt idx="189">
                  <c:v>33497</c:v>
                </c:pt>
                <c:pt idx="190">
                  <c:v>33498</c:v>
                </c:pt>
                <c:pt idx="191">
                  <c:v>33499</c:v>
                </c:pt>
                <c:pt idx="192">
                  <c:v>33500</c:v>
                </c:pt>
                <c:pt idx="193">
                  <c:v>33501</c:v>
                </c:pt>
                <c:pt idx="194">
                  <c:v>33504</c:v>
                </c:pt>
                <c:pt idx="195">
                  <c:v>33505</c:v>
                </c:pt>
                <c:pt idx="196">
                  <c:v>33506</c:v>
                </c:pt>
                <c:pt idx="197">
                  <c:v>33507</c:v>
                </c:pt>
                <c:pt idx="198">
                  <c:v>33508</c:v>
                </c:pt>
                <c:pt idx="199">
                  <c:v>33511</c:v>
                </c:pt>
                <c:pt idx="200">
                  <c:v>33514</c:v>
                </c:pt>
                <c:pt idx="201">
                  <c:v>33515</c:v>
                </c:pt>
                <c:pt idx="202">
                  <c:v>33518</c:v>
                </c:pt>
                <c:pt idx="203">
                  <c:v>33519</c:v>
                </c:pt>
                <c:pt idx="204">
                  <c:v>33520</c:v>
                </c:pt>
                <c:pt idx="205">
                  <c:v>33521</c:v>
                </c:pt>
                <c:pt idx="206">
                  <c:v>33522</c:v>
                </c:pt>
                <c:pt idx="207">
                  <c:v>33525</c:v>
                </c:pt>
                <c:pt idx="208">
                  <c:v>33526</c:v>
                </c:pt>
                <c:pt idx="209">
                  <c:v>33527</c:v>
                </c:pt>
                <c:pt idx="210">
                  <c:v>33528</c:v>
                </c:pt>
                <c:pt idx="211">
                  <c:v>33529</c:v>
                </c:pt>
                <c:pt idx="212">
                  <c:v>33532</c:v>
                </c:pt>
                <c:pt idx="213">
                  <c:v>33533</c:v>
                </c:pt>
                <c:pt idx="214">
                  <c:v>33534</c:v>
                </c:pt>
                <c:pt idx="215">
                  <c:v>33535</c:v>
                </c:pt>
                <c:pt idx="216">
                  <c:v>33536</c:v>
                </c:pt>
                <c:pt idx="217">
                  <c:v>33539</c:v>
                </c:pt>
                <c:pt idx="218">
                  <c:v>33540</c:v>
                </c:pt>
                <c:pt idx="219">
                  <c:v>33541</c:v>
                </c:pt>
                <c:pt idx="220">
                  <c:v>33542</c:v>
                </c:pt>
                <c:pt idx="221">
                  <c:v>33543</c:v>
                </c:pt>
                <c:pt idx="222">
                  <c:v>33546</c:v>
                </c:pt>
                <c:pt idx="223">
                  <c:v>33547</c:v>
                </c:pt>
                <c:pt idx="224">
                  <c:v>33548</c:v>
                </c:pt>
                <c:pt idx="225">
                  <c:v>33549</c:v>
                </c:pt>
                <c:pt idx="226">
                  <c:v>33550</c:v>
                </c:pt>
                <c:pt idx="227">
                  <c:v>33553</c:v>
                </c:pt>
                <c:pt idx="228">
                  <c:v>33554</c:v>
                </c:pt>
                <c:pt idx="229">
                  <c:v>33555</c:v>
                </c:pt>
                <c:pt idx="230">
                  <c:v>33556</c:v>
                </c:pt>
                <c:pt idx="231">
                  <c:v>33557</c:v>
                </c:pt>
                <c:pt idx="232">
                  <c:v>33560</c:v>
                </c:pt>
                <c:pt idx="233">
                  <c:v>33561</c:v>
                </c:pt>
                <c:pt idx="234">
                  <c:v>33562</c:v>
                </c:pt>
                <c:pt idx="235">
                  <c:v>33563</c:v>
                </c:pt>
                <c:pt idx="236">
                  <c:v>33564</c:v>
                </c:pt>
                <c:pt idx="237">
                  <c:v>33567</c:v>
                </c:pt>
                <c:pt idx="238">
                  <c:v>33568</c:v>
                </c:pt>
                <c:pt idx="239">
                  <c:v>33569</c:v>
                </c:pt>
                <c:pt idx="240">
                  <c:v>33570</c:v>
                </c:pt>
                <c:pt idx="241">
                  <c:v>33571</c:v>
                </c:pt>
                <c:pt idx="242">
                  <c:v>33574</c:v>
                </c:pt>
                <c:pt idx="243">
                  <c:v>33575</c:v>
                </c:pt>
                <c:pt idx="244">
                  <c:v>33576</c:v>
                </c:pt>
                <c:pt idx="245">
                  <c:v>33577</c:v>
                </c:pt>
                <c:pt idx="246">
                  <c:v>33578</c:v>
                </c:pt>
                <c:pt idx="247">
                  <c:v>33581</c:v>
                </c:pt>
                <c:pt idx="248">
                  <c:v>33582</c:v>
                </c:pt>
                <c:pt idx="249">
                  <c:v>33583</c:v>
                </c:pt>
                <c:pt idx="250">
                  <c:v>33584</c:v>
                </c:pt>
                <c:pt idx="251">
                  <c:v>33585</c:v>
                </c:pt>
                <c:pt idx="252">
                  <c:v>33588</c:v>
                </c:pt>
                <c:pt idx="253">
                  <c:v>33589</c:v>
                </c:pt>
                <c:pt idx="254">
                  <c:v>33590</c:v>
                </c:pt>
                <c:pt idx="255">
                  <c:v>33591</c:v>
                </c:pt>
                <c:pt idx="256">
                  <c:v>33592</c:v>
                </c:pt>
                <c:pt idx="257">
                  <c:v>33595</c:v>
                </c:pt>
                <c:pt idx="258">
                  <c:v>33596</c:v>
                </c:pt>
                <c:pt idx="259">
                  <c:v>33597</c:v>
                </c:pt>
                <c:pt idx="260">
                  <c:v>33598</c:v>
                </c:pt>
                <c:pt idx="261">
                  <c:v>33599</c:v>
                </c:pt>
                <c:pt idx="262">
                  <c:v>33602</c:v>
                </c:pt>
                <c:pt idx="263">
                  <c:v>33603</c:v>
                </c:pt>
                <c:pt idx="264">
                  <c:v>33605</c:v>
                </c:pt>
                <c:pt idx="265">
                  <c:v>33606</c:v>
                </c:pt>
                <c:pt idx="266">
                  <c:v>33609</c:v>
                </c:pt>
                <c:pt idx="267">
                  <c:v>33610</c:v>
                </c:pt>
                <c:pt idx="268">
                  <c:v>33611</c:v>
                </c:pt>
                <c:pt idx="269">
                  <c:v>33612</c:v>
                </c:pt>
                <c:pt idx="270">
                  <c:v>33613</c:v>
                </c:pt>
                <c:pt idx="271">
                  <c:v>33616</c:v>
                </c:pt>
                <c:pt idx="272">
                  <c:v>33617</c:v>
                </c:pt>
                <c:pt idx="273">
                  <c:v>33618</c:v>
                </c:pt>
                <c:pt idx="274">
                  <c:v>33619</c:v>
                </c:pt>
                <c:pt idx="275">
                  <c:v>33620</c:v>
                </c:pt>
                <c:pt idx="276">
                  <c:v>33623</c:v>
                </c:pt>
                <c:pt idx="277">
                  <c:v>33624</c:v>
                </c:pt>
                <c:pt idx="278">
                  <c:v>33625</c:v>
                </c:pt>
                <c:pt idx="279">
                  <c:v>33626</c:v>
                </c:pt>
                <c:pt idx="280">
                  <c:v>33627</c:v>
                </c:pt>
                <c:pt idx="281">
                  <c:v>33630</c:v>
                </c:pt>
                <c:pt idx="282">
                  <c:v>33631</c:v>
                </c:pt>
                <c:pt idx="283">
                  <c:v>33632</c:v>
                </c:pt>
                <c:pt idx="284">
                  <c:v>33633</c:v>
                </c:pt>
                <c:pt idx="285">
                  <c:v>33634</c:v>
                </c:pt>
                <c:pt idx="286">
                  <c:v>33637</c:v>
                </c:pt>
                <c:pt idx="287">
                  <c:v>33641</c:v>
                </c:pt>
                <c:pt idx="288">
                  <c:v>33644</c:v>
                </c:pt>
                <c:pt idx="289">
                  <c:v>33645</c:v>
                </c:pt>
                <c:pt idx="290">
                  <c:v>33646</c:v>
                </c:pt>
                <c:pt idx="291">
                  <c:v>33647</c:v>
                </c:pt>
                <c:pt idx="292">
                  <c:v>33648</c:v>
                </c:pt>
                <c:pt idx="293">
                  <c:v>33651</c:v>
                </c:pt>
                <c:pt idx="294">
                  <c:v>33652</c:v>
                </c:pt>
                <c:pt idx="295">
                  <c:v>33653</c:v>
                </c:pt>
                <c:pt idx="296">
                  <c:v>33654</c:v>
                </c:pt>
                <c:pt idx="297">
                  <c:v>33655</c:v>
                </c:pt>
                <c:pt idx="298">
                  <c:v>33658</c:v>
                </c:pt>
                <c:pt idx="299">
                  <c:v>33659</c:v>
                </c:pt>
                <c:pt idx="300">
                  <c:v>33660</c:v>
                </c:pt>
                <c:pt idx="301">
                  <c:v>33661</c:v>
                </c:pt>
                <c:pt idx="302">
                  <c:v>33662</c:v>
                </c:pt>
                <c:pt idx="303">
                  <c:v>33665</c:v>
                </c:pt>
                <c:pt idx="304">
                  <c:v>33666</c:v>
                </c:pt>
                <c:pt idx="305">
                  <c:v>33667</c:v>
                </c:pt>
                <c:pt idx="306">
                  <c:v>33668</c:v>
                </c:pt>
                <c:pt idx="307">
                  <c:v>33669</c:v>
                </c:pt>
                <c:pt idx="308">
                  <c:v>33672</c:v>
                </c:pt>
                <c:pt idx="309">
                  <c:v>33673</c:v>
                </c:pt>
                <c:pt idx="310">
                  <c:v>33674</c:v>
                </c:pt>
                <c:pt idx="311">
                  <c:v>33675</c:v>
                </c:pt>
                <c:pt idx="312">
                  <c:v>33676</c:v>
                </c:pt>
                <c:pt idx="313">
                  <c:v>33679</c:v>
                </c:pt>
                <c:pt idx="314">
                  <c:v>33680</c:v>
                </c:pt>
                <c:pt idx="315">
                  <c:v>33681</c:v>
                </c:pt>
                <c:pt idx="316">
                  <c:v>33682</c:v>
                </c:pt>
                <c:pt idx="317">
                  <c:v>33683</c:v>
                </c:pt>
                <c:pt idx="318">
                  <c:v>33686</c:v>
                </c:pt>
                <c:pt idx="319">
                  <c:v>33687</c:v>
                </c:pt>
                <c:pt idx="320">
                  <c:v>33688</c:v>
                </c:pt>
                <c:pt idx="321">
                  <c:v>33689</c:v>
                </c:pt>
                <c:pt idx="322">
                  <c:v>33690</c:v>
                </c:pt>
                <c:pt idx="323">
                  <c:v>33693</c:v>
                </c:pt>
                <c:pt idx="324">
                  <c:v>33694</c:v>
                </c:pt>
                <c:pt idx="325">
                  <c:v>33695</c:v>
                </c:pt>
                <c:pt idx="326">
                  <c:v>33696</c:v>
                </c:pt>
                <c:pt idx="327">
                  <c:v>33697</c:v>
                </c:pt>
                <c:pt idx="328">
                  <c:v>33700</c:v>
                </c:pt>
                <c:pt idx="329">
                  <c:v>33701</c:v>
                </c:pt>
                <c:pt idx="330">
                  <c:v>33702</c:v>
                </c:pt>
                <c:pt idx="331">
                  <c:v>33703</c:v>
                </c:pt>
                <c:pt idx="332">
                  <c:v>33704</c:v>
                </c:pt>
                <c:pt idx="333">
                  <c:v>33707</c:v>
                </c:pt>
                <c:pt idx="334">
                  <c:v>33708</c:v>
                </c:pt>
                <c:pt idx="335">
                  <c:v>33709</c:v>
                </c:pt>
                <c:pt idx="336">
                  <c:v>33710</c:v>
                </c:pt>
                <c:pt idx="337">
                  <c:v>33711</c:v>
                </c:pt>
                <c:pt idx="338">
                  <c:v>33714</c:v>
                </c:pt>
                <c:pt idx="339">
                  <c:v>33715</c:v>
                </c:pt>
                <c:pt idx="340">
                  <c:v>33716</c:v>
                </c:pt>
                <c:pt idx="341">
                  <c:v>33717</c:v>
                </c:pt>
                <c:pt idx="342">
                  <c:v>33718</c:v>
                </c:pt>
                <c:pt idx="343">
                  <c:v>33721</c:v>
                </c:pt>
                <c:pt idx="344">
                  <c:v>33722</c:v>
                </c:pt>
                <c:pt idx="345">
                  <c:v>33723</c:v>
                </c:pt>
                <c:pt idx="346">
                  <c:v>33724</c:v>
                </c:pt>
                <c:pt idx="347">
                  <c:v>33728</c:v>
                </c:pt>
                <c:pt idx="348">
                  <c:v>33729</c:v>
                </c:pt>
                <c:pt idx="349">
                  <c:v>33730</c:v>
                </c:pt>
                <c:pt idx="350">
                  <c:v>33731</c:v>
                </c:pt>
                <c:pt idx="351">
                  <c:v>33732</c:v>
                </c:pt>
                <c:pt idx="352">
                  <c:v>33735</c:v>
                </c:pt>
                <c:pt idx="353">
                  <c:v>33736</c:v>
                </c:pt>
                <c:pt idx="354">
                  <c:v>33737</c:v>
                </c:pt>
                <c:pt idx="355">
                  <c:v>33738</c:v>
                </c:pt>
                <c:pt idx="356">
                  <c:v>33739</c:v>
                </c:pt>
                <c:pt idx="357">
                  <c:v>33742</c:v>
                </c:pt>
                <c:pt idx="358">
                  <c:v>33743</c:v>
                </c:pt>
                <c:pt idx="359">
                  <c:v>33744</c:v>
                </c:pt>
                <c:pt idx="360">
                  <c:v>33745</c:v>
                </c:pt>
                <c:pt idx="361">
                  <c:v>33746</c:v>
                </c:pt>
                <c:pt idx="362">
                  <c:v>33749</c:v>
                </c:pt>
                <c:pt idx="363">
                  <c:v>33750</c:v>
                </c:pt>
                <c:pt idx="364">
                  <c:v>33751</c:v>
                </c:pt>
                <c:pt idx="365">
                  <c:v>33752</c:v>
                </c:pt>
                <c:pt idx="366">
                  <c:v>33753</c:v>
                </c:pt>
                <c:pt idx="367">
                  <c:v>33756</c:v>
                </c:pt>
                <c:pt idx="368">
                  <c:v>33757</c:v>
                </c:pt>
                <c:pt idx="369">
                  <c:v>33758</c:v>
                </c:pt>
                <c:pt idx="370">
                  <c:v>33759</c:v>
                </c:pt>
                <c:pt idx="371">
                  <c:v>33760</c:v>
                </c:pt>
                <c:pt idx="372">
                  <c:v>33763</c:v>
                </c:pt>
                <c:pt idx="373">
                  <c:v>33764</c:v>
                </c:pt>
                <c:pt idx="374">
                  <c:v>33765</c:v>
                </c:pt>
                <c:pt idx="375">
                  <c:v>33766</c:v>
                </c:pt>
                <c:pt idx="376">
                  <c:v>33767</c:v>
                </c:pt>
                <c:pt idx="377">
                  <c:v>33770</c:v>
                </c:pt>
                <c:pt idx="378">
                  <c:v>33771</c:v>
                </c:pt>
                <c:pt idx="379">
                  <c:v>33772</c:v>
                </c:pt>
                <c:pt idx="380">
                  <c:v>33773</c:v>
                </c:pt>
                <c:pt idx="381">
                  <c:v>33774</c:v>
                </c:pt>
                <c:pt idx="382">
                  <c:v>33777</c:v>
                </c:pt>
                <c:pt idx="383">
                  <c:v>33778</c:v>
                </c:pt>
                <c:pt idx="384">
                  <c:v>33779</c:v>
                </c:pt>
                <c:pt idx="385">
                  <c:v>33780</c:v>
                </c:pt>
                <c:pt idx="386">
                  <c:v>33781</c:v>
                </c:pt>
                <c:pt idx="387">
                  <c:v>33784</c:v>
                </c:pt>
                <c:pt idx="388">
                  <c:v>33785</c:v>
                </c:pt>
                <c:pt idx="389">
                  <c:v>33786</c:v>
                </c:pt>
                <c:pt idx="390">
                  <c:v>33787</c:v>
                </c:pt>
                <c:pt idx="391">
                  <c:v>33788</c:v>
                </c:pt>
                <c:pt idx="392">
                  <c:v>33791</c:v>
                </c:pt>
                <c:pt idx="393">
                  <c:v>33792</c:v>
                </c:pt>
                <c:pt idx="394">
                  <c:v>33793</c:v>
                </c:pt>
                <c:pt idx="395">
                  <c:v>33794</c:v>
                </c:pt>
                <c:pt idx="396">
                  <c:v>33795</c:v>
                </c:pt>
                <c:pt idx="397">
                  <c:v>33798</c:v>
                </c:pt>
                <c:pt idx="398">
                  <c:v>33799</c:v>
                </c:pt>
                <c:pt idx="399">
                  <c:v>33800</c:v>
                </c:pt>
                <c:pt idx="400">
                  <c:v>33801</c:v>
                </c:pt>
                <c:pt idx="401">
                  <c:v>33802</c:v>
                </c:pt>
                <c:pt idx="402">
                  <c:v>33805</c:v>
                </c:pt>
                <c:pt idx="403">
                  <c:v>33806</c:v>
                </c:pt>
                <c:pt idx="404">
                  <c:v>33807</c:v>
                </c:pt>
                <c:pt idx="405">
                  <c:v>33808</c:v>
                </c:pt>
                <c:pt idx="406">
                  <c:v>33809</c:v>
                </c:pt>
                <c:pt idx="407">
                  <c:v>33812</c:v>
                </c:pt>
                <c:pt idx="408">
                  <c:v>33813</c:v>
                </c:pt>
                <c:pt idx="409">
                  <c:v>33814</c:v>
                </c:pt>
                <c:pt idx="410">
                  <c:v>33815</c:v>
                </c:pt>
                <c:pt idx="411">
                  <c:v>33816</c:v>
                </c:pt>
                <c:pt idx="412">
                  <c:v>33819</c:v>
                </c:pt>
                <c:pt idx="413">
                  <c:v>33820</c:v>
                </c:pt>
                <c:pt idx="414">
                  <c:v>33821</c:v>
                </c:pt>
                <c:pt idx="415">
                  <c:v>33822</c:v>
                </c:pt>
                <c:pt idx="416">
                  <c:v>33823</c:v>
                </c:pt>
                <c:pt idx="417">
                  <c:v>33826</c:v>
                </c:pt>
                <c:pt idx="418">
                  <c:v>33827</c:v>
                </c:pt>
                <c:pt idx="419">
                  <c:v>33828</c:v>
                </c:pt>
                <c:pt idx="420">
                  <c:v>33829</c:v>
                </c:pt>
                <c:pt idx="421">
                  <c:v>33830</c:v>
                </c:pt>
                <c:pt idx="422">
                  <c:v>33833</c:v>
                </c:pt>
                <c:pt idx="423">
                  <c:v>33834</c:v>
                </c:pt>
                <c:pt idx="424">
                  <c:v>33835</c:v>
                </c:pt>
                <c:pt idx="425">
                  <c:v>33836</c:v>
                </c:pt>
                <c:pt idx="426">
                  <c:v>33837</c:v>
                </c:pt>
                <c:pt idx="427">
                  <c:v>33840</c:v>
                </c:pt>
                <c:pt idx="428">
                  <c:v>33841</c:v>
                </c:pt>
                <c:pt idx="429">
                  <c:v>33842</c:v>
                </c:pt>
                <c:pt idx="430">
                  <c:v>33843</c:v>
                </c:pt>
                <c:pt idx="431">
                  <c:v>33844</c:v>
                </c:pt>
                <c:pt idx="432">
                  <c:v>33847</c:v>
                </c:pt>
                <c:pt idx="433">
                  <c:v>33848</c:v>
                </c:pt>
                <c:pt idx="434">
                  <c:v>33849</c:v>
                </c:pt>
                <c:pt idx="435">
                  <c:v>33850</c:v>
                </c:pt>
                <c:pt idx="436">
                  <c:v>33851</c:v>
                </c:pt>
                <c:pt idx="437">
                  <c:v>33854</c:v>
                </c:pt>
                <c:pt idx="438">
                  <c:v>33855</c:v>
                </c:pt>
                <c:pt idx="439">
                  <c:v>33856</c:v>
                </c:pt>
                <c:pt idx="440">
                  <c:v>33857</c:v>
                </c:pt>
                <c:pt idx="441">
                  <c:v>33858</c:v>
                </c:pt>
                <c:pt idx="442">
                  <c:v>33861</c:v>
                </c:pt>
                <c:pt idx="443">
                  <c:v>33862</c:v>
                </c:pt>
                <c:pt idx="444">
                  <c:v>33863</c:v>
                </c:pt>
                <c:pt idx="445">
                  <c:v>33864</c:v>
                </c:pt>
                <c:pt idx="446">
                  <c:v>33865</c:v>
                </c:pt>
                <c:pt idx="447">
                  <c:v>33868</c:v>
                </c:pt>
                <c:pt idx="448">
                  <c:v>33869</c:v>
                </c:pt>
                <c:pt idx="449">
                  <c:v>33870</c:v>
                </c:pt>
                <c:pt idx="450">
                  <c:v>33871</c:v>
                </c:pt>
                <c:pt idx="451">
                  <c:v>33872</c:v>
                </c:pt>
                <c:pt idx="452">
                  <c:v>33875</c:v>
                </c:pt>
                <c:pt idx="453">
                  <c:v>33876</c:v>
                </c:pt>
                <c:pt idx="454">
                  <c:v>33877</c:v>
                </c:pt>
                <c:pt idx="455">
                  <c:v>33882</c:v>
                </c:pt>
                <c:pt idx="456">
                  <c:v>33883</c:v>
                </c:pt>
                <c:pt idx="457">
                  <c:v>33884</c:v>
                </c:pt>
                <c:pt idx="458">
                  <c:v>33885</c:v>
                </c:pt>
                <c:pt idx="459">
                  <c:v>33886</c:v>
                </c:pt>
                <c:pt idx="460">
                  <c:v>33889</c:v>
                </c:pt>
                <c:pt idx="461">
                  <c:v>33890</c:v>
                </c:pt>
                <c:pt idx="462">
                  <c:v>33891</c:v>
                </c:pt>
                <c:pt idx="463">
                  <c:v>33892</c:v>
                </c:pt>
                <c:pt idx="464">
                  <c:v>33893</c:v>
                </c:pt>
                <c:pt idx="465">
                  <c:v>33896</c:v>
                </c:pt>
                <c:pt idx="466">
                  <c:v>33897</c:v>
                </c:pt>
                <c:pt idx="467">
                  <c:v>33898</c:v>
                </c:pt>
                <c:pt idx="468">
                  <c:v>33899</c:v>
                </c:pt>
                <c:pt idx="469">
                  <c:v>33900</c:v>
                </c:pt>
                <c:pt idx="470">
                  <c:v>33903</c:v>
                </c:pt>
                <c:pt idx="471">
                  <c:v>33904</c:v>
                </c:pt>
                <c:pt idx="472">
                  <c:v>33905</c:v>
                </c:pt>
                <c:pt idx="473">
                  <c:v>33906</c:v>
                </c:pt>
                <c:pt idx="474">
                  <c:v>33907</c:v>
                </c:pt>
                <c:pt idx="475">
                  <c:v>33910</c:v>
                </c:pt>
                <c:pt idx="476">
                  <c:v>33911</c:v>
                </c:pt>
                <c:pt idx="477">
                  <c:v>33912</c:v>
                </c:pt>
                <c:pt idx="478">
                  <c:v>33913</c:v>
                </c:pt>
                <c:pt idx="479">
                  <c:v>33914</c:v>
                </c:pt>
                <c:pt idx="480">
                  <c:v>33917</c:v>
                </c:pt>
                <c:pt idx="481">
                  <c:v>33918</c:v>
                </c:pt>
                <c:pt idx="482">
                  <c:v>33919</c:v>
                </c:pt>
                <c:pt idx="483">
                  <c:v>33920</c:v>
                </c:pt>
                <c:pt idx="484">
                  <c:v>33921</c:v>
                </c:pt>
                <c:pt idx="485">
                  <c:v>33924</c:v>
                </c:pt>
                <c:pt idx="486">
                  <c:v>33925</c:v>
                </c:pt>
                <c:pt idx="487">
                  <c:v>33926</c:v>
                </c:pt>
                <c:pt idx="488">
                  <c:v>33927</c:v>
                </c:pt>
                <c:pt idx="489">
                  <c:v>33928</c:v>
                </c:pt>
                <c:pt idx="490">
                  <c:v>33931</c:v>
                </c:pt>
                <c:pt idx="491">
                  <c:v>33932</c:v>
                </c:pt>
                <c:pt idx="492">
                  <c:v>33933</c:v>
                </c:pt>
                <c:pt idx="493">
                  <c:v>33934</c:v>
                </c:pt>
                <c:pt idx="494">
                  <c:v>33935</c:v>
                </c:pt>
                <c:pt idx="495">
                  <c:v>33938</c:v>
                </c:pt>
                <c:pt idx="496">
                  <c:v>33939</c:v>
                </c:pt>
                <c:pt idx="497">
                  <c:v>33940</c:v>
                </c:pt>
                <c:pt idx="498">
                  <c:v>33941</c:v>
                </c:pt>
                <c:pt idx="499">
                  <c:v>33942</c:v>
                </c:pt>
                <c:pt idx="500">
                  <c:v>33945</c:v>
                </c:pt>
                <c:pt idx="501">
                  <c:v>33946</c:v>
                </c:pt>
                <c:pt idx="502">
                  <c:v>33947</c:v>
                </c:pt>
                <c:pt idx="503">
                  <c:v>33948</c:v>
                </c:pt>
                <c:pt idx="504">
                  <c:v>33949</c:v>
                </c:pt>
                <c:pt idx="505">
                  <c:v>33952</c:v>
                </c:pt>
                <c:pt idx="506">
                  <c:v>33953</c:v>
                </c:pt>
                <c:pt idx="507">
                  <c:v>33954</c:v>
                </c:pt>
                <c:pt idx="508">
                  <c:v>33955</c:v>
                </c:pt>
                <c:pt idx="509">
                  <c:v>33956</c:v>
                </c:pt>
                <c:pt idx="510">
                  <c:v>33959</c:v>
                </c:pt>
                <c:pt idx="511">
                  <c:v>33960</c:v>
                </c:pt>
                <c:pt idx="512">
                  <c:v>33961</c:v>
                </c:pt>
                <c:pt idx="513">
                  <c:v>33962</c:v>
                </c:pt>
                <c:pt idx="514">
                  <c:v>33963</c:v>
                </c:pt>
                <c:pt idx="515">
                  <c:v>33966</c:v>
                </c:pt>
                <c:pt idx="516">
                  <c:v>33967</c:v>
                </c:pt>
                <c:pt idx="517">
                  <c:v>33968</c:v>
                </c:pt>
                <c:pt idx="518">
                  <c:v>33969</c:v>
                </c:pt>
                <c:pt idx="519">
                  <c:v>33973</c:v>
                </c:pt>
                <c:pt idx="520">
                  <c:v>33974</c:v>
                </c:pt>
                <c:pt idx="521">
                  <c:v>33975</c:v>
                </c:pt>
                <c:pt idx="522">
                  <c:v>33976</c:v>
                </c:pt>
                <c:pt idx="523">
                  <c:v>33977</c:v>
                </c:pt>
                <c:pt idx="524">
                  <c:v>33980</c:v>
                </c:pt>
                <c:pt idx="525">
                  <c:v>33981</c:v>
                </c:pt>
                <c:pt idx="526">
                  <c:v>33982</c:v>
                </c:pt>
                <c:pt idx="527">
                  <c:v>33983</c:v>
                </c:pt>
                <c:pt idx="528">
                  <c:v>33984</c:v>
                </c:pt>
                <c:pt idx="529">
                  <c:v>33987</c:v>
                </c:pt>
                <c:pt idx="530">
                  <c:v>33988</c:v>
                </c:pt>
                <c:pt idx="531">
                  <c:v>33989</c:v>
                </c:pt>
                <c:pt idx="532">
                  <c:v>33990</c:v>
                </c:pt>
                <c:pt idx="533">
                  <c:v>33991</c:v>
                </c:pt>
                <c:pt idx="534">
                  <c:v>33996</c:v>
                </c:pt>
                <c:pt idx="535">
                  <c:v>33997</c:v>
                </c:pt>
                <c:pt idx="536">
                  <c:v>33998</c:v>
                </c:pt>
                <c:pt idx="537">
                  <c:v>34001</c:v>
                </c:pt>
                <c:pt idx="538">
                  <c:v>34002</c:v>
                </c:pt>
                <c:pt idx="539">
                  <c:v>34003</c:v>
                </c:pt>
                <c:pt idx="540">
                  <c:v>34004</c:v>
                </c:pt>
                <c:pt idx="541">
                  <c:v>34005</c:v>
                </c:pt>
                <c:pt idx="542">
                  <c:v>34008</c:v>
                </c:pt>
                <c:pt idx="543">
                  <c:v>34009</c:v>
                </c:pt>
                <c:pt idx="544">
                  <c:v>34010</c:v>
                </c:pt>
                <c:pt idx="545">
                  <c:v>34011</c:v>
                </c:pt>
                <c:pt idx="546">
                  <c:v>34012</c:v>
                </c:pt>
                <c:pt idx="547">
                  <c:v>34015</c:v>
                </c:pt>
                <c:pt idx="548">
                  <c:v>34016</c:v>
                </c:pt>
                <c:pt idx="549">
                  <c:v>34017</c:v>
                </c:pt>
                <c:pt idx="550">
                  <c:v>34018</c:v>
                </c:pt>
                <c:pt idx="551">
                  <c:v>34019</c:v>
                </c:pt>
                <c:pt idx="552">
                  <c:v>34022</c:v>
                </c:pt>
                <c:pt idx="553">
                  <c:v>34023</c:v>
                </c:pt>
                <c:pt idx="554">
                  <c:v>34024</c:v>
                </c:pt>
                <c:pt idx="555">
                  <c:v>34025</c:v>
                </c:pt>
                <c:pt idx="556">
                  <c:v>34026</c:v>
                </c:pt>
                <c:pt idx="557">
                  <c:v>34029</c:v>
                </c:pt>
                <c:pt idx="558">
                  <c:v>34030</c:v>
                </c:pt>
                <c:pt idx="559">
                  <c:v>34031</c:v>
                </c:pt>
                <c:pt idx="560">
                  <c:v>34032</c:v>
                </c:pt>
                <c:pt idx="561">
                  <c:v>34033</c:v>
                </c:pt>
                <c:pt idx="562">
                  <c:v>34036</c:v>
                </c:pt>
                <c:pt idx="563">
                  <c:v>34037</c:v>
                </c:pt>
                <c:pt idx="564">
                  <c:v>34038</c:v>
                </c:pt>
                <c:pt idx="565">
                  <c:v>34039</c:v>
                </c:pt>
                <c:pt idx="566">
                  <c:v>34040</c:v>
                </c:pt>
                <c:pt idx="567">
                  <c:v>34043</c:v>
                </c:pt>
                <c:pt idx="568">
                  <c:v>34044</c:v>
                </c:pt>
                <c:pt idx="569">
                  <c:v>34045</c:v>
                </c:pt>
                <c:pt idx="570">
                  <c:v>34046</c:v>
                </c:pt>
                <c:pt idx="571">
                  <c:v>34047</c:v>
                </c:pt>
                <c:pt idx="572">
                  <c:v>34050</c:v>
                </c:pt>
                <c:pt idx="573">
                  <c:v>34051</c:v>
                </c:pt>
                <c:pt idx="574">
                  <c:v>34052</c:v>
                </c:pt>
                <c:pt idx="575">
                  <c:v>34053</c:v>
                </c:pt>
                <c:pt idx="576">
                  <c:v>34054</c:v>
                </c:pt>
                <c:pt idx="577">
                  <c:v>34057</c:v>
                </c:pt>
                <c:pt idx="578">
                  <c:v>34058</c:v>
                </c:pt>
                <c:pt idx="579">
                  <c:v>34059</c:v>
                </c:pt>
                <c:pt idx="580">
                  <c:v>34060</c:v>
                </c:pt>
                <c:pt idx="581">
                  <c:v>34061</c:v>
                </c:pt>
                <c:pt idx="582">
                  <c:v>34064</c:v>
                </c:pt>
                <c:pt idx="583">
                  <c:v>34065</c:v>
                </c:pt>
                <c:pt idx="584">
                  <c:v>34066</c:v>
                </c:pt>
                <c:pt idx="585">
                  <c:v>34067</c:v>
                </c:pt>
                <c:pt idx="586">
                  <c:v>34068</c:v>
                </c:pt>
                <c:pt idx="587">
                  <c:v>34071</c:v>
                </c:pt>
                <c:pt idx="588">
                  <c:v>34072</c:v>
                </c:pt>
                <c:pt idx="589">
                  <c:v>34073</c:v>
                </c:pt>
                <c:pt idx="590">
                  <c:v>34074</c:v>
                </c:pt>
                <c:pt idx="591">
                  <c:v>34075</c:v>
                </c:pt>
                <c:pt idx="592">
                  <c:v>34078</c:v>
                </c:pt>
                <c:pt idx="593">
                  <c:v>34079</c:v>
                </c:pt>
                <c:pt idx="594">
                  <c:v>34080</c:v>
                </c:pt>
                <c:pt idx="595">
                  <c:v>34081</c:v>
                </c:pt>
                <c:pt idx="596">
                  <c:v>34082</c:v>
                </c:pt>
                <c:pt idx="597">
                  <c:v>34085</c:v>
                </c:pt>
                <c:pt idx="598">
                  <c:v>34086</c:v>
                </c:pt>
                <c:pt idx="599">
                  <c:v>34087</c:v>
                </c:pt>
                <c:pt idx="600">
                  <c:v>34088</c:v>
                </c:pt>
                <c:pt idx="601">
                  <c:v>34089</c:v>
                </c:pt>
                <c:pt idx="602">
                  <c:v>34092</c:v>
                </c:pt>
                <c:pt idx="603">
                  <c:v>34093</c:v>
                </c:pt>
                <c:pt idx="604">
                  <c:v>34094</c:v>
                </c:pt>
                <c:pt idx="605">
                  <c:v>34095</c:v>
                </c:pt>
                <c:pt idx="606">
                  <c:v>34096</c:v>
                </c:pt>
                <c:pt idx="607">
                  <c:v>34099</c:v>
                </c:pt>
                <c:pt idx="608">
                  <c:v>34100</c:v>
                </c:pt>
                <c:pt idx="609">
                  <c:v>34101</c:v>
                </c:pt>
                <c:pt idx="610">
                  <c:v>34102</c:v>
                </c:pt>
                <c:pt idx="611">
                  <c:v>34103</c:v>
                </c:pt>
                <c:pt idx="612">
                  <c:v>34106</c:v>
                </c:pt>
                <c:pt idx="613">
                  <c:v>34107</c:v>
                </c:pt>
                <c:pt idx="614">
                  <c:v>34108</c:v>
                </c:pt>
                <c:pt idx="615">
                  <c:v>34109</c:v>
                </c:pt>
                <c:pt idx="616">
                  <c:v>34110</c:v>
                </c:pt>
                <c:pt idx="617">
                  <c:v>34113</c:v>
                </c:pt>
                <c:pt idx="618">
                  <c:v>34114</c:v>
                </c:pt>
                <c:pt idx="619">
                  <c:v>34115</c:v>
                </c:pt>
                <c:pt idx="620">
                  <c:v>34116</c:v>
                </c:pt>
                <c:pt idx="621">
                  <c:v>34117</c:v>
                </c:pt>
                <c:pt idx="622">
                  <c:v>34120</c:v>
                </c:pt>
                <c:pt idx="623">
                  <c:v>34121</c:v>
                </c:pt>
                <c:pt idx="624">
                  <c:v>34122</c:v>
                </c:pt>
                <c:pt idx="625">
                  <c:v>34123</c:v>
                </c:pt>
                <c:pt idx="626">
                  <c:v>34124</c:v>
                </c:pt>
                <c:pt idx="627">
                  <c:v>34127</c:v>
                </c:pt>
                <c:pt idx="628">
                  <c:v>34128</c:v>
                </c:pt>
                <c:pt idx="629">
                  <c:v>34129</c:v>
                </c:pt>
                <c:pt idx="630">
                  <c:v>34130</c:v>
                </c:pt>
                <c:pt idx="631">
                  <c:v>34131</c:v>
                </c:pt>
                <c:pt idx="632">
                  <c:v>34134</c:v>
                </c:pt>
                <c:pt idx="633">
                  <c:v>34135</c:v>
                </c:pt>
                <c:pt idx="634">
                  <c:v>34136</c:v>
                </c:pt>
                <c:pt idx="635">
                  <c:v>34137</c:v>
                </c:pt>
                <c:pt idx="636">
                  <c:v>34138</c:v>
                </c:pt>
                <c:pt idx="637">
                  <c:v>34141</c:v>
                </c:pt>
                <c:pt idx="638">
                  <c:v>34142</c:v>
                </c:pt>
                <c:pt idx="639">
                  <c:v>34143</c:v>
                </c:pt>
                <c:pt idx="640">
                  <c:v>34144</c:v>
                </c:pt>
                <c:pt idx="641">
                  <c:v>34145</c:v>
                </c:pt>
                <c:pt idx="642">
                  <c:v>34148</c:v>
                </c:pt>
                <c:pt idx="643">
                  <c:v>34149</c:v>
                </c:pt>
                <c:pt idx="644">
                  <c:v>34150</c:v>
                </c:pt>
                <c:pt idx="645">
                  <c:v>34151</c:v>
                </c:pt>
                <c:pt idx="646">
                  <c:v>34152</c:v>
                </c:pt>
                <c:pt idx="647">
                  <c:v>34155</c:v>
                </c:pt>
                <c:pt idx="648">
                  <c:v>34156</c:v>
                </c:pt>
                <c:pt idx="649">
                  <c:v>34157</c:v>
                </c:pt>
                <c:pt idx="650">
                  <c:v>34158</c:v>
                </c:pt>
                <c:pt idx="651">
                  <c:v>34159</c:v>
                </c:pt>
                <c:pt idx="652">
                  <c:v>34162</c:v>
                </c:pt>
                <c:pt idx="653">
                  <c:v>34163</c:v>
                </c:pt>
                <c:pt idx="654">
                  <c:v>34164</c:v>
                </c:pt>
                <c:pt idx="655">
                  <c:v>34165</c:v>
                </c:pt>
                <c:pt idx="656">
                  <c:v>34166</c:v>
                </c:pt>
                <c:pt idx="657">
                  <c:v>34169</c:v>
                </c:pt>
                <c:pt idx="658">
                  <c:v>34170</c:v>
                </c:pt>
                <c:pt idx="659">
                  <c:v>34171</c:v>
                </c:pt>
                <c:pt idx="660">
                  <c:v>34172</c:v>
                </c:pt>
                <c:pt idx="661">
                  <c:v>34173</c:v>
                </c:pt>
                <c:pt idx="662">
                  <c:v>34176</c:v>
                </c:pt>
                <c:pt idx="663">
                  <c:v>34177</c:v>
                </c:pt>
                <c:pt idx="664">
                  <c:v>34178</c:v>
                </c:pt>
                <c:pt idx="665">
                  <c:v>34179</c:v>
                </c:pt>
                <c:pt idx="666">
                  <c:v>34180</c:v>
                </c:pt>
                <c:pt idx="667">
                  <c:v>34183</c:v>
                </c:pt>
                <c:pt idx="668">
                  <c:v>34184</c:v>
                </c:pt>
                <c:pt idx="669">
                  <c:v>34185</c:v>
                </c:pt>
                <c:pt idx="670">
                  <c:v>34186</c:v>
                </c:pt>
                <c:pt idx="671">
                  <c:v>34187</c:v>
                </c:pt>
                <c:pt idx="672">
                  <c:v>34190</c:v>
                </c:pt>
                <c:pt idx="673">
                  <c:v>34191</c:v>
                </c:pt>
                <c:pt idx="674">
                  <c:v>34192</c:v>
                </c:pt>
                <c:pt idx="675">
                  <c:v>34193</c:v>
                </c:pt>
                <c:pt idx="676">
                  <c:v>34194</c:v>
                </c:pt>
                <c:pt idx="677">
                  <c:v>34197</c:v>
                </c:pt>
                <c:pt idx="678">
                  <c:v>34198</c:v>
                </c:pt>
                <c:pt idx="679">
                  <c:v>34199</c:v>
                </c:pt>
                <c:pt idx="680">
                  <c:v>34200</c:v>
                </c:pt>
                <c:pt idx="681">
                  <c:v>34201</c:v>
                </c:pt>
                <c:pt idx="682">
                  <c:v>34204</c:v>
                </c:pt>
                <c:pt idx="683">
                  <c:v>34205</c:v>
                </c:pt>
                <c:pt idx="684">
                  <c:v>34206</c:v>
                </c:pt>
                <c:pt idx="685">
                  <c:v>34207</c:v>
                </c:pt>
                <c:pt idx="686">
                  <c:v>34208</c:v>
                </c:pt>
                <c:pt idx="687">
                  <c:v>34211</c:v>
                </c:pt>
                <c:pt idx="688">
                  <c:v>34212</c:v>
                </c:pt>
                <c:pt idx="689">
                  <c:v>34213</c:v>
                </c:pt>
                <c:pt idx="690">
                  <c:v>34214</c:v>
                </c:pt>
                <c:pt idx="691">
                  <c:v>34215</c:v>
                </c:pt>
                <c:pt idx="692">
                  <c:v>34218</c:v>
                </c:pt>
                <c:pt idx="693">
                  <c:v>34219</c:v>
                </c:pt>
                <c:pt idx="694">
                  <c:v>34220</c:v>
                </c:pt>
                <c:pt idx="695">
                  <c:v>34221</c:v>
                </c:pt>
                <c:pt idx="696">
                  <c:v>34222</c:v>
                </c:pt>
                <c:pt idx="697">
                  <c:v>34225</c:v>
                </c:pt>
                <c:pt idx="698">
                  <c:v>34226</c:v>
                </c:pt>
                <c:pt idx="699">
                  <c:v>34227</c:v>
                </c:pt>
                <c:pt idx="700">
                  <c:v>34228</c:v>
                </c:pt>
                <c:pt idx="701">
                  <c:v>34229</c:v>
                </c:pt>
                <c:pt idx="702">
                  <c:v>34232</c:v>
                </c:pt>
                <c:pt idx="703">
                  <c:v>34233</c:v>
                </c:pt>
                <c:pt idx="704">
                  <c:v>34234</c:v>
                </c:pt>
                <c:pt idx="705">
                  <c:v>34235</c:v>
                </c:pt>
                <c:pt idx="706">
                  <c:v>34236</c:v>
                </c:pt>
                <c:pt idx="707">
                  <c:v>34239</c:v>
                </c:pt>
                <c:pt idx="708">
                  <c:v>34240</c:v>
                </c:pt>
                <c:pt idx="709">
                  <c:v>34241</c:v>
                </c:pt>
                <c:pt idx="710">
                  <c:v>34242</c:v>
                </c:pt>
                <c:pt idx="711">
                  <c:v>34246</c:v>
                </c:pt>
                <c:pt idx="712">
                  <c:v>34247</c:v>
                </c:pt>
                <c:pt idx="713">
                  <c:v>34248</c:v>
                </c:pt>
                <c:pt idx="714">
                  <c:v>34249</c:v>
                </c:pt>
                <c:pt idx="715">
                  <c:v>34250</c:v>
                </c:pt>
                <c:pt idx="716">
                  <c:v>34253</c:v>
                </c:pt>
                <c:pt idx="717">
                  <c:v>34254</c:v>
                </c:pt>
                <c:pt idx="718">
                  <c:v>34255</c:v>
                </c:pt>
                <c:pt idx="719">
                  <c:v>34256</c:v>
                </c:pt>
                <c:pt idx="720">
                  <c:v>34257</c:v>
                </c:pt>
                <c:pt idx="721">
                  <c:v>34260</c:v>
                </c:pt>
                <c:pt idx="722">
                  <c:v>34261</c:v>
                </c:pt>
                <c:pt idx="723">
                  <c:v>34262</c:v>
                </c:pt>
                <c:pt idx="724">
                  <c:v>34263</c:v>
                </c:pt>
                <c:pt idx="725">
                  <c:v>34264</c:v>
                </c:pt>
                <c:pt idx="726">
                  <c:v>34267</c:v>
                </c:pt>
                <c:pt idx="727">
                  <c:v>34268</c:v>
                </c:pt>
                <c:pt idx="728">
                  <c:v>34269</c:v>
                </c:pt>
                <c:pt idx="729">
                  <c:v>34270</c:v>
                </c:pt>
                <c:pt idx="730">
                  <c:v>34271</c:v>
                </c:pt>
                <c:pt idx="731">
                  <c:v>34274</c:v>
                </c:pt>
                <c:pt idx="732">
                  <c:v>34275</c:v>
                </c:pt>
                <c:pt idx="733">
                  <c:v>34276</c:v>
                </c:pt>
                <c:pt idx="734">
                  <c:v>34277</c:v>
                </c:pt>
                <c:pt idx="735">
                  <c:v>34278</c:v>
                </c:pt>
                <c:pt idx="736">
                  <c:v>34281</c:v>
                </c:pt>
                <c:pt idx="737">
                  <c:v>34282</c:v>
                </c:pt>
                <c:pt idx="738">
                  <c:v>34283</c:v>
                </c:pt>
                <c:pt idx="739">
                  <c:v>34284</c:v>
                </c:pt>
                <c:pt idx="740">
                  <c:v>34285</c:v>
                </c:pt>
                <c:pt idx="741">
                  <c:v>34288</c:v>
                </c:pt>
                <c:pt idx="742">
                  <c:v>34289</c:v>
                </c:pt>
                <c:pt idx="743">
                  <c:v>34290</c:v>
                </c:pt>
                <c:pt idx="744">
                  <c:v>34291</c:v>
                </c:pt>
                <c:pt idx="745">
                  <c:v>34292</c:v>
                </c:pt>
                <c:pt idx="746">
                  <c:v>34295</c:v>
                </c:pt>
                <c:pt idx="747">
                  <c:v>34296</c:v>
                </c:pt>
                <c:pt idx="748">
                  <c:v>34297</c:v>
                </c:pt>
                <c:pt idx="749">
                  <c:v>34298</c:v>
                </c:pt>
                <c:pt idx="750">
                  <c:v>34299</c:v>
                </c:pt>
                <c:pt idx="751">
                  <c:v>34302</c:v>
                </c:pt>
                <c:pt idx="752">
                  <c:v>34303</c:v>
                </c:pt>
                <c:pt idx="753">
                  <c:v>34304</c:v>
                </c:pt>
                <c:pt idx="754">
                  <c:v>34305</c:v>
                </c:pt>
                <c:pt idx="755">
                  <c:v>34306</c:v>
                </c:pt>
                <c:pt idx="756">
                  <c:v>34309</c:v>
                </c:pt>
                <c:pt idx="757">
                  <c:v>34310</c:v>
                </c:pt>
                <c:pt idx="758">
                  <c:v>34311</c:v>
                </c:pt>
                <c:pt idx="759">
                  <c:v>34312</c:v>
                </c:pt>
                <c:pt idx="760">
                  <c:v>34313</c:v>
                </c:pt>
                <c:pt idx="761">
                  <c:v>34316</c:v>
                </c:pt>
                <c:pt idx="762">
                  <c:v>34317</c:v>
                </c:pt>
                <c:pt idx="763">
                  <c:v>34318</c:v>
                </c:pt>
                <c:pt idx="764">
                  <c:v>34319</c:v>
                </c:pt>
                <c:pt idx="765">
                  <c:v>34320</c:v>
                </c:pt>
                <c:pt idx="766">
                  <c:v>34323</c:v>
                </c:pt>
                <c:pt idx="767">
                  <c:v>34324</c:v>
                </c:pt>
                <c:pt idx="768">
                  <c:v>34325</c:v>
                </c:pt>
                <c:pt idx="769">
                  <c:v>34326</c:v>
                </c:pt>
                <c:pt idx="770">
                  <c:v>34327</c:v>
                </c:pt>
                <c:pt idx="771">
                  <c:v>34330</c:v>
                </c:pt>
                <c:pt idx="772">
                  <c:v>34331</c:v>
                </c:pt>
                <c:pt idx="773">
                  <c:v>34332</c:v>
                </c:pt>
                <c:pt idx="774">
                  <c:v>34333</c:v>
                </c:pt>
                <c:pt idx="775">
                  <c:v>34334</c:v>
                </c:pt>
                <c:pt idx="776">
                  <c:v>34337</c:v>
                </c:pt>
                <c:pt idx="777">
                  <c:v>34338</c:v>
                </c:pt>
                <c:pt idx="778">
                  <c:v>34339</c:v>
                </c:pt>
                <c:pt idx="779">
                  <c:v>34340</c:v>
                </c:pt>
                <c:pt idx="780">
                  <c:v>34341</c:v>
                </c:pt>
                <c:pt idx="781">
                  <c:v>34344</c:v>
                </c:pt>
                <c:pt idx="782">
                  <c:v>34345</c:v>
                </c:pt>
                <c:pt idx="783">
                  <c:v>34346</c:v>
                </c:pt>
                <c:pt idx="784">
                  <c:v>34347</c:v>
                </c:pt>
                <c:pt idx="785">
                  <c:v>34348</c:v>
                </c:pt>
                <c:pt idx="786">
                  <c:v>34351</c:v>
                </c:pt>
                <c:pt idx="787">
                  <c:v>34352</c:v>
                </c:pt>
                <c:pt idx="788">
                  <c:v>34353</c:v>
                </c:pt>
                <c:pt idx="789">
                  <c:v>34354</c:v>
                </c:pt>
                <c:pt idx="790">
                  <c:v>34355</c:v>
                </c:pt>
                <c:pt idx="791">
                  <c:v>34358</c:v>
                </c:pt>
                <c:pt idx="792">
                  <c:v>34359</c:v>
                </c:pt>
                <c:pt idx="793">
                  <c:v>34360</c:v>
                </c:pt>
                <c:pt idx="794">
                  <c:v>34361</c:v>
                </c:pt>
                <c:pt idx="795">
                  <c:v>34362</c:v>
                </c:pt>
                <c:pt idx="796">
                  <c:v>34365</c:v>
                </c:pt>
                <c:pt idx="797">
                  <c:v>34366</c:v>
                </c:pt>
                <c:pt idx="798">
                  <c:v>34367</c:v>
                </c:pt>
                <c:pt idx="799">
                  <c:v>34368</c:v>
                </c:pt>
                <c:pt idx="800">
                  <c:v>34369</c:v>
                </c:pt>
                <c:pt idx="801">
                  <c:v>34379</c:v>
                </c:pt>
                <c:pt idx="802">
                  <c:v>34380</c:v>
                </c:pt>
                <c:pt idx="803">
                  <c:v>34381</c:v>
                </c:pt>
                <c:pt idx="804">
                  <c:v>34382</c:v>
                </c:pt>
                <c:pt idx="805">
                  <c:v>34383</c:v>
                </c:pt>
                <c:pt idx="806">
                  <c:v>34386</c:v>
                </c:pt>
                <c:pt idx="807">
                  <c:v>34387</c:v>
                </c:pt>
                <c:pt idx="808">
                  <c:v>34388</c:v>
                </c:pt>
                <c:pt idx="809">
                  <c:v>34389</c:v>
                </c:pt>
                <c:pt idx="810">
                  <c:v>34390</c:v>
                </c:pt>
                <c:pt idx="811">
                  <c:v>34393</c:v>
                </c:pt>
                <c:pt idx="812">
                  <c:v>34394</c:v>
                </c:pt>
                <c:pt idx="813">
                  <c:v>34395</c:v>
                </c:pt>
                <c:pt idx="814">
                  <c:v>34396</c:v>
                </c:pt>
                <c:pt idx="815">
                  <c:v>34397</c:v>
                </c:pt>
                <c:pt idx="816">
                  <c:v>34400</c:v>
                </c:pt>
                <c:pt idx="817">
                  <c:v>34401</c:v>
                </c:pt>
                <c:pt idx="818">
                  <c:v>34402</c:v>
                </c:pt>
                <c:pt idx="819">
                  <c:v>34403</c:v>
                </c:pt>
                <c:pt idx="820">
                  <c:v>34404</c:v>
                </c:pt>
                <c:pt idx="821">
                  <c:v>34407</c:v>
                </c:pt>
                <c:pt idx="822">
                  <c:v>34408</c:v>
                </c:pt>
                <c:pt idx="823">
                  <c:v>34409</c:v>
                </c:pt>
                <c:pt idx="824">
                  <c:v>34410</c:v>
                </c:pt>
                <c:pt idx="825">
                  <c:v>34411</c:v>
                </c:pt>
                <c:pt idx="826">
                  <c:v>34414</c:v>
                </c:pt>
                <c:pt idx="827">
                  <c:v>34415</c:v>
                </c:pt>
                <c:pt idx="828">
                  <c:v>34416</c:v>
                </c:pt>
                <c:pt idx="829">
                  <c:v>34417</c:v>
                </c:pt>
                <c:pt idx="830">
                  <c:v>34418</c:v>
                </c:pt>
                <c:pt idx="831">
                  <c:v>34421</c:v>
                </c:pt>
                <c:pt idx="832">
                  <c:v>34422</c:v>
                </c:pt>
                <c:pt idx="833">
                  <c:v>34423</c:v>
                </c:pt>
                <c:pt idx="834">
                  <c:v>34424</c:v>
                </c:pt>
                <c:pt idx="835">
                  <c:v>34425</c:v>
                </c:pt>
                <c:pt idx="836">
                  <c:v>34428</c:v>
                </c:pt>
                <c:pt idx="837">
                  <c:v>34429</c:v>
                </c:pt>
                <c:pt idx="838">
                  <c:v>34430</c:v>
                </c:pt>
                <c:pt idx="839">
                  <c:v>34431</c:v>
                </c:pt>
                <c:pt idx="840">
                  <c:v>34432</c:v>
                </c:pt>
                <c:pt idx="841">
                  <c:v>34435</c:v>
                </c:pt>
                <c:pt idx="842">
                  <c:v>34436</c:v>
                </c:pt>
                <c:pt idx="843">
                  <c:v>34437</c:v>
                </c:pt>
                <c:pt idx="844">
                  <c:v>34438</c:v>
                </c:pt>
                <c:pt idx="845">
                  <c:v>34439</c:v>
                </c:pt>
                <c:pt idx="846">
                  <c:v>34442</c:v>
                </c:pt>
                <c:pt idx="847">
                  <c:v>34443</c:v>
                </c:pt>
                <c:pt idx="848">
                  <c:v>34444</c:v>
                </c:pt>
                <c:pt idx="849">
                  <c:v>34445</c:v>
                </c:pt>
                <c:pt idx="850">
                  <c:v>34446</c:v>
                </c:pt>
                <c:pt idx="851">
                  <c:v>34449</c:v>
                </c:pt>
                <c:pt idx="852">
                  <c:v>34450</c:v>
                </c:pt>
                <c:pt idx="853">
                  <c:v>34451</c:v>
                </c:pt>
                <c:pt idx="854">
                  <c:v>34452</c:v>
                </c:pt>
                <c:pt idx="855">
                  <c:v>34453</c:v>
                </c:pt>
                <c:pt idx="856">
                  <c:v>34457</c:v>
                </c:pt>
                <c:pt idx="857">
                  <c:v>34458</c:v>
                </c:pt>
                <c:pt idx="858">
                  <c:v>34459</c:v>
                </c:pt>
                <c:pt idx="859">
                  <c:v>34460</c:v>
                </c:pt>
                <c:pt idx="860">
                  <c:v>34463</c:v>
                </c:pt>
                <c:pt idx="861">
                  <c:v>34464</c:v>
                </c:pt>
                <c:pt idx="862">
                  <c:v>34465</c:v>
                </c:pt>
                <c:pt idx="863">
                  <c:v>34466</c:v>
                </c:pt>
                <c:pt idx="864">
                  <c:v>34467</c:v>
                </c:pt>
                <c:pt idx="865">
                  <c:v>34470</c:v>
                </c:pt>
                <c:pt idx="866">
                  <c:v>34471</c:v>
                </c:pt>
                <c:pt idx="867">
                  <c:v>34472</c:v>
                </c:pt>
                <c:pt idx="868">
                  <c:v>34473</c:v>
                </c:pt>
                <c:pt idx="869">
                  <c:v>34474</c:v>
                </c:pt>
                <c:pt idx="870">
                  <c:v>34477</c:v>
                </c:pt>
                <c:pt idx="871">
                  <c:v>34478</c:v>
                </c:pt>
                <c:pt idx="872">
                  <c:v>34479</c:v>
                </c:pt>
                <c:pt idx="873">
                  <c:v>34480</c:v>
                </c:pt>
                <c:pt idx="874">
                  <c:v>34481</c:v>
                </c:pt>
                <c:pt idx="875">
                  <c:v>34484</c:v>
                </c:pt>
                <c:pt idx="876">
                  <c:v>34485</c:v>
                </c:pt>
                <c:pt idx="877">
                  <c:v>34486</c:v>
                </c:pt>
                <c:pt idx="878">
                  <c:v>34487</c:v>
                </c:pt>
                <c:pt idx="879">
                  <c:v>34488</c:v>
                </c:pt>
                <c:pt idx="880">
                  <c:v>34491</c:v>
                </c:pt>
                <c:pt idx="881">
                  <c:v>34492</c:v>
                </c:pt>
                <c:pt idx="882">
                  <c:v>34493</c:v>
                </c:pt>
                <c:pt idx="883">
                  <c:v>34494</c:v>
                </c:pt>
                <c:pt idx="884">
                  <c:v>34495</c:v>
                </c:pt>
                <c:pt idx="885">
                  <c:v>34498</c:v>
                </c:pt>
                <c:pt idx="886">
                  <c:v>34499</c:v>
                </c:pt>
                <c:pt idx="887">
                  <c:v>34500</c:v>
                </c:pt>
                <c:pt idx="888">
                  <c:v>34501</c:v>
                </c:pt>
                <c:pt idx="889">
                  <c:v>34502</c:v>
                </c:pt>
                <c:pt idx="890">
                  <c:v>34505</c:v>
                </c:pt>
                <c:pt idx="891">
                  <c:v>34506</c:v>
                </c:pt>
                <c:pt idx="892">
                  <c:v>34507</c:v>
                </c:pt>
                <c:pt idx="893">
                  <c:v>34508</c:v>
                </c:pt>
                <c:pt idx="894">
                  <c:v>34509</c:v>
                </c:pt>
                <c:pt idx="895">
                  <c:v>34512</c:v>
                </c:pt>
                <c:pt idx="896">
                  <c:v>34513</c:v>
                </c:pt>
                <c:pt idx="897">
                  <c:v>34514</c:v>
                </c:pt>
                <c:pt idx="898">
                  <c:v>34515</c:v>
                </c:pt>
                <c:pt idx="899">
                  <c:v>34516</c:v>
                </c:pt>
                <c:pt idx="900">
                  <c:v>34519</c:v>
                </c:pt>
                <c:pt idx="901">
                  <c:v>34520</c:v>
                </c:pt>
                <c:pt idx="902">
                  <c:v>34521</c:v>
                </c:pt>
                <c:pt idx="903">
                  <c:v>34522</c:v>
                </c:pt>
                <c:pt idx="904">
                  <c:v>34523</c:v>
                </c:pt>
                <c:pt idx="905">
                  <c:v>34526</c:v>
                </c:pt>
                <c:pt idx="906">
                  <c:v>34527</c:v>
                </c:pt>
                <c:pt idx="907">
                  <c:v>34528</c:v>
                </c:pt>
                <c:pt idx="908">
                  <c:v>34529</c:v>
                </c:pt>
                <c:pt idx="909">
                  <c:v>34530</c:v>
                </c:pt>
                <c:pt idx="910">
                  <c:v>34533</c:v>
                </c:pt>
                <c:pt idx="911">
                  <c:v>34534</c:v>
                </c:pt>
                <c:pt idx="912">
                  <c:v>34535</c:v>
                </c:pt>
                <c:pt idx="913">
                  <c:v>34536</c:v>
                </c:pt>
                <c:pt idx="914">
                  <c:v>34537</c:v>
                </c:pt>
                <c:pt idx="915">
                  <c:v>34540</c:v>
                </c:pt>
                <c:pt idx="916">
                  <c:v>34541</c:v>
                </c:pt>
                <c:pt idx="917">
                  <c:v>34542</c:v>
                </c:pt>
                <c:pt idx="918">
                  <c:v>34543</c:v>
                </c:pt>
                <c:pt idx="919">
                  <c:v>34544</c:v>
                </c:pt>
                <c:pt idx="920">
                  <c:v>34547</c:v>
                </c:pt>
                <c:pt idx="921">
                  <c:v>34548</c:v>
                </c:pt>
                <c:pt idx="922">
                  <c:v>34549</c:v>
                </c:pt>
                <c:pt idx="923">
                  <c:v>34550</c:v>
                </c:pt>
                <c:pt idx="924">
                  <c:v>34551</c:v>
                </c:pt>
                <c:pt idx="925">
                  <c:v>34554</c:v>
                </c:pt>
                <c:pt idx="926">
                  <c:v>34555</c:v>
                </c:pt>
                <c:pt idx="927">
                  <c:v>34556</c:v>
                </c:pt>
                <c:pt idx="928">
                  <c:v>34557</c:v>
                </c:pt>
                <c:pt idx="929">
                  <c:v>34558</c:v>
                </c:pt>
                <c:pt idx="930">
                  <c:v>34561</c:v>
                </c:pt>
                <c:pt idx="931">
                  <c:v>34562</c:v>
                </c:pt>
                <c:pt idx="932">
                  <c:v>34563</c:v>
                </c:pt>
                <c:pt idx="933">
                  <c:v>34564</c:v>
                </c:pt>
                <c:pt idx="934">
                  <c:v>34565</c:v>
                </c:pt>
                <c:pt idx="935">
                  <c:v>34568</c:v>
                </c:pt>
                <c:pt idx="936">
                  <c:v>34569</c:v>
                </c:pt>
                <c:pt idx="937">
                  <c:v>34570</c:v>
                </c:pt>
                <c:pt idx="938">
                  <c:v>34571</c:v>
                </c:pt>
                <c:pt idx="939">
                  <c:v>34572</c:v>
                </c:pt>
                <c:pt idx="940">
                  <c:v>34575</c:v>
                </c:pt>
                <c:pt idx="941">
                  <c:v>34576</c:v>
                </c:pt>
                <c:pt idx="942">
                  <c:v>34577</c:v>
                </c:pt>
                <c:pt idx="943">
                  <c:v>34578</c:v>
                </c:pt>
                <c:pt idx="944">
                  <c:v>34579</c:v>
                </c:pt>
                <c:pt idx="945">
                  <c:v>34582</c:v>
                </c:pt>
                <c:pt idx="946">
                  <c:v>34583</c:v>
                </c:pt>
                <c:pt idx="947">
                  <c:v>34584</c:v>
                </c:pt>
                <c:pt idx="948">
                  <c:v>34585</c:v>
                </c:pt>
                <c:pt idx="949">
                  <c:v>34586</c:v>
                </c:pt>
                <c:pt idx="950">
                  <c:v>34589</c:v>
                </c:pt>
                <c:pt idx="951">
                  <c:v>34590</c:v>
                </c:pt>
                <c:pt idx="952">
                  <c:v>34591</c:v>
                </c:pt>
                <c:pt idx="953">
                  <c:v>34592</c:v>
                </c:pt>
                <c:pt idx="954">
                  <c:v>34593</c:v>
                </c:pt>
                <c:pt idx="955">
                  <c:v>34596</c:v>
                </c:pt>
                <c:pt idx="956">
                  <c:v>34597</c:v>
                </c:pt>
                <c:pt idx="957">
                  <c:v>34598</c:v>
                </c:pt>
                <c:pt idx="958">
                  <c:v>34599</c:v>
                </c:pt>
                <c:pt idx="959">
                  <c:v>34600</c:v>
                </c:pt>
                <c:pt idx="960">
                  <c:v>34603</c:v>
                </c:pt>
                <c:pt idx="961">
                  <c:v>34604</c:v>
                </c:pt>
                <c:pt idx="962">
                  <c:v>34605</c:v>
                </c:pt>
                <c:pt idx="963">
                  <c:v>34606</c:v>
                </c:pt>
                <c:pt idx="964">
                  <c:v>34607</c:v>
                </c:pt>
                <c:pt idx="965">
                  <c:v>34612</c:v>
                </c:pt>
                <c:pt idx="966">
                  <c:v>34613</c:v>
                </c:pt>
                <c:pt idx="967">
                  <c:v>34614</c:v>
                </c:pt>
                <c:pt idx="968">
                  <c:v>34617</c:v>
                </c:pt>
                <c:pt idx="969">
                  <c:v>34618</c:v>
                </c:pt>
                <c:pt idx="970">
                  <c:v>34619</c:v>
                </c:pt>
                <c:pt idx="971">
                  <c:v>34620</c:v>
                </c:pt>
                <c:pt idx="972">
                  <c:v>34621</c:v>
                </c:pt>
                <c:pt idx="973">
                  <c:v>34624</c:v>
                </c:pt>
                <c:pt idx="974">
                  <c:v>34625</c:v>
                </c:pt>
                <c:pt idx="975">
                  <c:v>34626</c:v>
                </c:pt>
                <c:pt idx="976">
                  <c:v>34627</c:v>
                </c:pt>
                <c:pt idx="977">
                  <c:v>34628</c:v>
                </c:pt>
                <c:pt idx="978">
                  <c:v>34631</c:v>
                </c:pt>
                <c:pt idx="979">
                  <c:v>34632</c:v>
                </c:pt>
                <c:pt idx="980">
                  <c:v>34633</c:v>
                </c:pt>
                <c:pt idx="981">
                  <c:v>34634</c:v>
                </c:pt>
                <c:pt idx="982">
                  <c:v>34635</c:v>
                </c:pt>
                <c:pt idx="983">
                  <c:v>34638</c:v>
                </c:pt>
                <c:pt idx="984">
                  <c:v>34639</c:v>
                </c:pt>
                <c:pt idx="985">
                  <c:v>34640</c:v>
                </c:pt>
                <c:pt idx="986">
                  <c:v>34641</c:v>
                </c:pt>
                <c:pt idx="987">
                  <c:v>34642</c:v>
                </c:pt>
                <c:pt idx="988">
                  <c:v>34645</c:v>
                </c:pt>
                <c:pt idx="989">
                  <c:v>34646</c:v>
                </c:pt>
                <c:pt idx="990">
                  <c:v>34647</c:v>
                </c:pt>
                <c:pt idx="991">
                  <c:v>34648</c:v>
                </c:pt>
                <c:pt idx="992">
                  <c:v>34649</c:v>
                </c:pt>
                <c:pt idx="993">
                  <c:v>34652</c:v>
                </c:pt>
                <c:pt idx="994">
                  <c:v>34653</c:v>
                </c:pt>
                <c:pt idx="995">
                  <c:v>34654</c:v>
                </c:pt>
                <c:pt idx="996">
                  <c:v>34655</c:v>
                </c:pt>
                <c:pt idx="997">
                  <c:v>34656</c:v>
                </c:pt>
                <c:pt idx="998">
                  <c:v>34659</c:v>
                </c:pt>
                <c:pt idx="999">
                  <c:v>34660</c:v>
                </c:pt>
                <c:pt idx="1000">
                  <c:v>34661</c:v>
                </c:pt>
                <c:pt idx="1001">
                  <c:v>34662</c:v>
                </c:pt>
                <c:pt idx="1002">
                  <c:v>34663</c:v>
                </c:pt>
                <c:pt idx="1003">
                  <c:v>34666</c:v>
                </c:pt>
                <c:pt idx="1004">
                  <c:v>34667</c:v>
                </c:pt>
                <c:pt idx="1005">
                  <c:v>34668</c:v>
                </c:pt>
                <c:pt idx="1006">
                  <c:v>34669</c:v>
                </c:pt>
                <c:pt idx="1007">
                  <c:v>34670</c:v>
                </c:pt>
                <c:pt idx="1008">
                  <c:v>34673</c:v>
                </c:pt>
                <c:pt idx="1009">
                  <c:v>34674</c:v>
                </c:pt>
                <c:pt idx="1010">
                  <c:v>34675</c:v>
                </c:pt>
                <c:pt idx="1011">
                  <c:v>34676</c:v>
                </c:pt>
                <c:pt idx="1012">
                  <c:v>34677</c:v>
                </c:pt>
                <c:pt idx="1013">
                  <c:v>34680</c:v>
                </c:pt>
                <c:pt idx="1014">
                  <c:v>34681</c:v>
                </c:pt>
                <c:pt idx="1015">
                  <c:v>34682</c:v>
                </c:pt>
                <c:pt idx="1016">
                  <c:v>34683</c:v>
                </c:pt>
                <c:pt idx="1017">
                  <c:v>34684</c:v>
                </c:pt>
                <c:pt idx="1018">
                  <c:v>34687</c:v>
                </c:pt>
                <c:pt idx="1019">
                  <c:v>34688</c:v>
                </c:pt>
                <c:pt idx="1020">
                  <c:v>34689</c:v>
                </c:pt>
                <c:pt idx="1021">
                  <c:v>34690</c:v>
                </c:pt>
                <c:pt idx="1022">
                  <c:v>34691</c:v>
                </c:pt>
                <c:pt idx="1023">
                  <c:v>34694</c:v>
                </c:pt>
                <c:pt idx="1024">
                  <c:v>34695</c:v>
                </c:pt>
                <c:pt idx="1025">
                  <c:v>34696</c:v>
                </c:pt>
                <c:pt idx="1026">
                  <c:v>34697</c:v>
                </c:pt>
                <c:pt idx="1027">
                  <c:v>34698</c:v>
                </c:pt>
                <c:pt idx="1028">
                  <c:v>34702</c:v>
                </c:pt>
                <c:pt idx="1029">
                  <c:v>34703</c:v>
                </c:pt>
                <c:pt idx="1030">
                  <c:v>34704</c:v>
                </c:pt>
                <c:pt idx="1031">
                  <c:v>34705</c:v>
                </c:pt>
                <c:pt idx="1032">
                  <c:v>34708</c:v>
                </c:pt>
                <c:pt idx="1033">
                  <c:v>34709</c:v>
                </c:pt>
                <c:pt idx="1034">
                  <c:v>34710</c:v>
                </c:pt>
                <c:pt idx="1035">
                  <c:v>34711</c:v>
                </c:pt>
                <c:pt idx="1036">
                  <c:v>34712</c:v>
                </c:pt>
                <c:pt idx="1037">
                  <c:v>34715</c:v>
                </c:pt>
                <c:pt idx="1038">
                  <c:v>34716</c:v>
                </c:pt>
                <c:pt idx="1039">
                  <c:v>34717</c:v>
                </c:pt>
                <c:pt idx="1040">
                  <c:v>34718</c:v>
                </c:pt>
                <c:pt idx="1041">
                  <c:v>34719</c:v>
                </c:pt>
                <c:pt idx="1042">
                  <c:v>34722</c:v>
                </c:pt>
                <c:pt idx="1043">
                  <c:v>34723</c:v>
                </c:pt>
                <c:pt idx="1044">
                  <c:v>34724</c:v>
                </c:pt>
                <c:pt idx="1045">
                  <c:v>34725</c:v>
                </c:pt>
                <c:pt idx="1046">
                  <c:v>34726</c:v>
                </c:pt>
                <c:pt idx="1047">
                  <c:v>34736</c:v>
                </c:pt>
                <c:pt idx="1048">
                  <c:v>34737</c:v>
                </c:pt>
                <c:pt idx="1049">
                  <c:v>34738</c:v>
                </c:pt>
                <c:pt idx="1050">
                  <c:v>34739</c:v>
                </c:pt>
                <c:pt idx="1051">
                  <c:v>34740</c:v>
                </c:pt>
                <c:pt idx="1052">
                  <c:v>34743</c:v>
                </c:pt>
                <c:pt idx="1053">
                  <c:v>34744</c:v>
                </c:pt>
                <c:pt idx="1054">
                  <c:v>34745</c:v>
                </c:pt>
                <c:pt idx="1055">
                  <c:v>34746</c:v>
                </c:pt>
                <c:pt idx="1056">
                  <c:v>34747</c:v>
                </c:pt>
                <c:pt idx="1057">
                  <c:v>34750</c:v>
                </c:pt>
                <c:pt idx="1058">
                  <c:v>34751</c:v>
                </c:pt>
                <c:pt idx="1059">
                  <c:v>34752</c:v>
                </c:pt>
                <c:pt idx="1060">
                  <c:v>34753</c:v>
                </c:pt>
                <c:pt idx="1061">
                  <c:v>34754</c:v>
                </c:pt>
                <c:pt idx="1062">
                  <c:v>34757</c:v>
                </c:pt>
                <c:pt idx="1063">
                  <c:v>34758</c:v>
                </c:pt>
                <c:pt idx="1064">
                  <c:v>34759</c:v>
                </c:pt>
                <c:pt idx="1065">
                  <c:v>34760</c:v>
                </c:pt>
                <c:pt idx="1066">
                  <c:v>34761</c:v>
                </c:pt>
                <c:pt idx="1067">
                  <c:v>34764</c:v>
                </c:pt>
                <c:pt idx="1068">
                  <c:v>34765</c:v>
                </c:pt>
                <c:pt idx="1069">
                  <c:v>34766</c:v>
                </c:pt>
                <c:pt idx="1070">
                  <c:v>34767</c:v>
                </c:pt>
                <c:pt idx="1071">
                  <c:v>34768</c:v>
                </c:pt>
                <c:pt idx="1072">
                  <c:v>34771</c:v>
                </c:pt>
                <c:pt idx="1073">
                  <c:v>34772</c:v>
                </c:pt>
                <c:pt idx="1074">
                  <c:v>34773</c:v>
                </c:pt>
                <c:pt idx="1075">
                  <c:v>34774</c:v>
                </c:pt>
                <c:pt idx="1076">
                  <c:v>34775</c:v>
                </c:pt>
                <c:pt idx="1077">
                  <c:v>34778</c:v>
                </c:pt>
                <c:pt idx="1078">
                  <c:v>34779</c:v>
                </c:pt>
                <c:pt idx="1079">
                  <c:v>34780</c:v>
                </c:pt>
                <c:pt idx="1080">
                  <c:v>34781</c:v>
                </c:pt>
                <c:pt idx="1081">
                  <c:v>34782</c:v>
                </c:pt>
                <c:pt idx="1082">
                  <c:v>34785</c:v>
                </c:pt>
                <c:pt idx="1083">
                  <c:v>34786</c:v>
                </c:pt>
                <c:pt idx="1084">
                  <c:v>34787</c:v>
                </c:pt>
                <c:pt idx="1085">
                  <c:v>34788</c:v>
                </c:pt>
                <c:pt idx="1086">
                  <c:v>34789</c:v>
                </c:pt>
                <c:pt idx="1087">
                  <c:v>34792</c:v>
                </c:pt>
                <c:pt idx="1088">
                  <c:v>34793</c:v>
                </c:pt>
                <c:pt idx="1089">
                  <c:v>34794</c:v>
                </c:pt>
                <c:pt idx="1090">
                  <c:v>34795</c:v>
                </c:pt>
                <c:pt idx="1091">
                  <c:v>34796</c:v>
                </c:pt>
                <c:pt idx="1092">
                  <c:v>34799</c:v>
                </c:pt>
                <c:pt idx="1093">
                  <c:v>34800</c:v>
                </c:pt>
                <c:pt idx="1094">
                  <c:v>34801</c:v>
                </c:pt>
                <c:pt idx="1095">
                  <c:v>34802</c:v>
                </c:pt>
                <c:pt idx="1096">
                  <c:v>34803</c:v>
                </c:pt>
                <c:pt idx="1097">
                  <c:v>34806</c:v>
                </c:pt>
                <c:pt idx="1098">
                  <c:v>34807</c:v>
                </c:pt>
                <c:pt idx="1099">
                  <c:v>34808</c:v>
                </c:pt>
                <c:pt idx="1100">
                  <c:v>34809</c:v>
                </c:pt>
                <c:pt idx="1101">
                  <c:v>34810</c:v>
                </c:pt>
                <c:pt idx="1102">
                  <c:v>34813</c:v>
                </c:pt>
                <c:pt idx="1103">
                  <c:v>34814</c:v>
                </c:pt>
                <c:pt idx="1104">
                  <c:v>34815</c:v>
                </c:pt>
                <c:pt idx="1105">
                  <c:v>34816</c:v>
                </c:pt>
                <c:pt idx="1106">
                  <c:v>34817</c:v>
                </c:pt>
                <c:pt idx="1107">
                  <c:v>34821</c:v>
                </c:pt>
                <c:pt idx="1108">
                  <c:v>34822</c:v>
                </c:pt>
                <c:pt idx="1109">
                  <c:v>34823</c:v>
                </c:pt>
                <c:pt idx="1110">
                  <c:v>34824</c:v>
                </c:pt>
                <c:pt idx="1111">
                  <c:v>34827</c:v>
                </c:pt>
                <c:pt idx="1112">
                  <c:v>34828</c:v>
                </c:pt>
                <c:pt idx="1113">
                  <c:v>34829</c:v>
                </c:pt>
                <c:pt idx="1114">
                  <c:v>34830</c:v>
                </c:pt>
                <c:pt idx="1115">
                  <c:v>34831</c:v>
                </c:pt>
                <c:pt idx="1116">
                  <c:v>34834</c:v>
                </c:pt>
                <c:pt idx="1117">
                  <c:v>34835</c:v>
                </c:pt>
                <c:pt idx="1118">
                  <c:v>34836</c:v>
                </c:pt>
                <c:pt idx="1119">
                  <c:v>34837</c:v>
                </c:pt>
                <c:pt idx="1120">
                  <c:v>34838</c:v>
                </c:pt>
                <c:pt idx="1121">
                  <c:v>34841</c:v>
                </c:pt>
                <c:pt idx="1122">
                  <c:v>34842</c:v>
                </c:pt>
                <c:pt idx="1123">
                  <c:v>34843</c:v>
                </c:pt>
                <c:pt idx="1124">
                  <c:v>34844</c:v>
                </c:pt>
                <c:pt idx="1125">
                  <c:v>34845</c:v>
                </c:pt>
                <c:pt idx="1126">
                  <c:v>34848</c:v>
                </c:pt>
                <c:pt idx="1127">
                  <c:v>34849</c:v>
                </c:pt>
                <c:pt idx="1128">
                  <c:v>34850</c:v>
                </c:pt>
                <c:pt idx="1129">
                  <c:v>34851</c:v>
                </c:pt>
                <c:pt idx="1130">
                  <c:v>34852</c:v>
                </c:pt>
                <c:pt idx="1131">
                  <c:v>34855</c:v>
                </c:pt>
                <c:pt idx="1132">
                  <c:v>34856</c:v>
                </c:pt>
                <c:pt idx="1133">
                  <c:v>34857</c:v>
                </c:pt>
                <c:pt idx="1134">
                  <c:v>34858</c:v>
                </c:pt>
                <c:pt idx="1135">
                  <c:v>34859</c:v>
                </c:pt>
                <c:pt idx="1136">
                  <c:v>34862</c:v>
                </c:pt>
                <c:pt idx="1137">
                  <c:v>34863</c:v>
                </c:pt>
                <c:pt idx="1138">
                  <c:v>34864</c:v>
                </c:pt>
                <c:pt idx="1139">
                  <c:v>34865</c:v>
                </c:pt>
                <c:pt idx="1140">
                  <c:v>34866</c:v>
                </c:pt>
                <c:pt idx="1141">
                  <c:v>34869</c:v>
                </c:pt>
                <c:pt idx="1142">
                  <c:v>34870</c:v>
                </c:pt>
                <c:pt idx="1143">
                  <c:v>34871</c:v>
                </c:pt>
                <c:pt idx="1144">
                  <c:v>34872</c:v>
                </c:pt>
                <c:pt idx="1145">
                  <c:v>34873</c:v>
                </c:pt>
                <c:pt idx="1146">
                  <c:v>34876</c:v>
                </c:pt>
                <c:pt idx="1147">
                  <c:v>34877</c:v>
                </c:pt>
                <c:pt idx="1148">
                  <c:v>34878</c:v>
                </c:pt>
                <c:pt idx="1149">
                  <c:v>34879</c:v>
                </c:pt>
                <c:pt idx="1150">
                  <c:v>34880</c:v>
                </c:pt>
                <c:pt idx="1151">
                  <c:v>34883</c:v>
                </c:pt>
                <c:pt idx="1152">
                  <c:v>34884</c:v>
                </c:pt>
                <c:pt idx="1153">
                  <c:v>34885</c:v>
                </c:pt>
                <c:pt idx="1154">
                  <c:v>34886</c:v>
                </c:pt>
                <c:pt idx="1155">
                  <c:v>34887</c:v>
                </c:pt>
                <c:pt idx="1156">
                  <c:v>34890</c:v>
                </c:pt>
                <c:pt idx="1157">
                  <c:v>34891</c:v>
                </c:pt>
                <c:pt idx="1158">
                  <c:v>34892</c:v>
                </c:pt>
                <c:pt idx="1159">
                  <c:v>34893</c:v>
                </c:pt>
                <c:pt idx="1160">
                  <c:v>34894</c:v>
                </c:pt>
                <c:pt idx="1161">
                  <c:v>34897</c:v>
                </c:pt>
                <c:pt idx="1162">
                  <c:v>34898</c:v>
                </c:pt>
                <c:pt idx="1163">
                  <c:v>34899</c:v>
                </c:pt>
                <c:pt idx="1164">
                  <c:v>34900</c:v>
                </c:pt>
                <c:pt idx="1165">
                  <c:v>34901</c:v>
                </c:pt>
                <c:pt idx="1166">
                  <c:v>34904</c:v>
                </c:pt>
                <c:pt idx="1167">
                  <c:v>34905</c:v>
                </c:pt>
                <c:pt idx="1168">
                  <c:v>34906</c:v>
                </c:pt>
                <c:pt idx="1169">
                  <c:v>34907</c:v>
                </c:pt>
                <c:pt idx="1170">
                  <c:v>34908</c:v>
                </c:pt>
                <c:pt idx="1171">
                  <c:v>34911</c:v>
                </c:pt>
                <c:pt idx="1172">
                  <c:v>34912</c:v>
                </c:pt>
                <c:pt idx="1173">
                  <c:v>34913</c:v>
                </c:pt>
                <c:pt idx="1174">
                  <c:v>34914</c:v>
                </c:pt>
                <c:pt idx="1175">
                  <c:v>34915</c:v>
                </c:pt>
                <c:pt idx="1176">
                  <c:v>34918</c:v>
                </c:pt>
                <c:pt idx="1177">
                  <c:v>34919</c:v>
                </c:pt>
                <c:pt idx="1178">
                  <c:v>34920</c:v>
                </c:pt>
                <c:pt idx="1179">
                  <c:v>34921</c:v>
                </c:pt>
                <c:pt idx="1180">
                  <c:v>34922</c:v>
                </c:pt>
                <c:pt idx="1181">
                  <c:v>34925</c:v>
                </c:pt>
                <c:pt idx="1182">
                  <c:v>34926</c:v>
                </c:pt>
                <c:pt idx="1183">
                  <c:v>34927</c:v>
                </c:pt>
                <c:pt idx="1184">
                  <c:v>34928</c:v>
                </c:pt>
                <c:pt idx="1185">
                  <c:v>34929</c:v>
                </c:pt>
                <c:pt idx="1186">
                  <c:v>34932</c:v>
                </c:pt>
                <c:pt idx="1187">
                  <c:v>34933</c:v>
                </c:pt>
                <c:pt idx="1188">
                  <c:v>34934</c:v>
                </c:pt>
                <c:pt idx="1189">
                  <c:v>34935</c:v>
                </c:pt>
                <c:pt idx="1190">
                  <c:v>34936</c:v>
                </c:pt>
                <c:pt idx="1191">
                  <c:v>34939</c:v>
                </c:pt>
                <c:pt idx="1192">
                  <c:v>34940</c:v>
                </c:pt>
                <c:pt idx="1193">
                  <c:v>34941</c:v>
                </c:pt>
                <c:pt idx="1194">
                  <c:v>34942</c:v>
                </c:pt>
                <c:pt idx="1195">
                  <c:v>34943</c:v>
                </c:pt>
                <c:pt idx="1196">
                  <c:v>34946</c:v>
                </c:pt>
                <c:pt idx="1197">
                  <c:v>34947</c:v>
                </c:pt>
                <c:pt idx="1198">
                  <c:v>34948</c:v>
                </c:pt>
                <c:pt idx="1199">
                  <c:v>34949</c:v>
                </c:pt>
                <c:pt idx="1200">
                  <c:v>34950</c:v>
                </c:pt>
                <c:pt idx="1201">
                  <c:v>34953</c:v>
                </c:pt>
                <c:pt idx="1202">
                  <c:v>34954</c:v>
                </c:pt>
                <c:pt idx="1203">
                  <c:v>34955</c:v>
                </c:pt>
                <c:pt idx="1204">
                  <c:v>34956</c:v>
                </c:pt>
                <c:pt idx="1205">
                  <c:v>34957</c:v>
                </c:pt>
                <c:pt idx="1206">
                  <c:v>34960</c:v>
                </c:pt>
                <c:pt idx="1207">
                  <c:v>34961</c:v>
                </c:pt>
                <c:pt idx="1208">
                  <c:v>34962</c:v>
                </c:pt>
                <c:pt idx="1209">
                  <c:v>34963</c:v>
                </c:pt>
                <c:pt idx="1210">
                  <c:v>34964</c:v>
                </c:pt>
                <c:pt idx="1211">
                  <c:v>34967</c:v>
                </c:pt>
                <c:pt idx="1212">
                  <c:v>34968</c:v>
                </c:pt>
                <c:pt idx="1213">
                  <c:v>34969</c:v>
                </c:pt>
                <c:pt idx="1214">
                  <c:v>34970</c:v>
                </c:pt>
                <c:pt idx="1215">
                  <c:v>34971</c:v>
                </c:pt>
                <c:pt idx="1216">
                  <c:v>34976</c:v>
                </c:pt>
                <c:pt idx="1217">
                  <c:v>34977</c:v>
                </c:pt>
                <c:pt idx="1218">
                  <c:v>34978</c:v>
                </c:pt>
                <c:pt idx="1219">
                  <c:v>34981</c:v>
                </c:pt>
                <c:pt idx="1220">
                  <c:v>34982</c:v>
                </c:pt>
                <c:pt idx="1221">
                  <c:v>34983</c:v>
                </c:pt>
                <c:pt idx="1222">
                  <c:v>34984</c:v>
                </c:pt>
                <c:pt idx="1223">
                  <c:v>34985</c:v>
                </c:pt>
                <c:pt idx="1224">
                  <c:v>34988</c:v>
                </c:pt>
                <c:pt idx="1225">
                  <c:v>34989</c:v>
                </c:pt>
                <c:pt idx="1226">
                  <c:v>34990</c:v>
                </c:pt>
                <c:pt idx="1227">
                  <c:v>34991</c:v>
                </c:pt>
                <c:pt idx="1228">
                  <c:v>34992</c:v>
                </c:pt>
                <c:pt idx="1229">
                  <c:v>34995</c:v>
                </c:pt>
                <c:pt idx="1230">
                  <c:v>34996</c:v>
                </c:pt>
                <c:pt idx="1231">
                  <c:v>34997</c:v>
                </c:pt>
                <c:pt idx="1232">
                  <c:v>34998</c:v>
                </c:pt>
                <c:pt idx="1233">
                  <c:v>34999</c:v>
                </c:pt>
                <c:pt idx="1234">
                  <c:v>35002</c:v>
                </c:pt>
                <c:pt idx="1235">
                  <c:v>35003</c:v>
                </c:pt>
                <c:pt idx="1236">
                  <c:v>35004</c:v>
                </c:pt>
                <c:pt idx="1237">
                  <c:v>35005</c:v>
                </c:pt>
                <c:pt idx="1238">
                  <c:v>35006</c:v>
                </c:pt>
                <c:pt idx="1239">
                  <c:v>35009</c:v>
                </c:pt>
                <c:pt idx="1240">
                  <c:v>35010</c:v>
                </c:pt>
                <c:pt idx="1241">
                  <c:v>35011</c:v>
                </c:pt>
                <c:pt idx="1242">
                  <c:v>35012</c:v>
                </c:pt>
                <c:pt idx="1243">
                  <c:v>35013</c:v>
                </c:pt>
                <c:pt idx="1244">
                  <c:v>35016</c:v>
                </c:pt>
                <c:pt idx="1245">
                  <c:v>35017</c:v>
                </c:pt>
                <c:pt idx="1246">
                  <c:v>35018</c:v>
                </c:pt>
                <c:pt idx="1247">
                  <c:v>35019</c:v>
                </c:pt>
                <c:pt idx="1248">
                  <c:v>35020</c:v>
                </c:pt>
                <c:pt idx="1249">
                  <c:v>35023</c:v>
                </c:pt>
                <c:pt idx="1250">
                  <c:v>35024</c:v>
                </c:pt>
                <c:pt idx="1251">
                  <c:v>35025</c:v>
                </c:pt>
                <c:pt idx="1252">
                  <c:v>35026</c:v>
                </c:pt>
                <c:pt idx="1253">
                  <c:v>35027</c:v>
                </c:pt>
                <c:pt idx="1254">
                  <c:v>35030</c:v>
                </c:pt>
                <c:pt idx="1255">
                  <c:v>35031</c:v>
                </c:pt>
                <c:pt idx="1256">
                  <c:v>35032</c:v>
                </c:pt>
                <c:pt idx="1257">
                  <c:v>35033</c:v>
                </c:pt>
                <c:pt idx="1258">
                  <c:v>35034</c:v>
                </c:pt>
                <c:pt idx="1259">
                  <c:v>35037</c:v>
                </c:pt>
                <c:pt idx="1260">
                  <c:v>35038</c:v>
                </c:pt>
                <c:pt idx="1261">
                  <c:v>35039</c:v>
                </c:pt>
                <c:pt idx="1262">
                  <c:v>35040</c:v>
                </c:pt>
                <c:pt idx="1263">
                  <c:v>35041</c:v>
                </c:pt>
                <c:pt idx="1264">
                  <c:v>35044</c:v>
                </c:pt>
                <c:pt idx="1265">
                  <c:v>35045</c:v>
                </c:pt>
                <c:pt idx="1266">
                  <c:v>35046</c:v>
                </c:pt>
                <c:pt idx="1267">
                  <c:v>35047</c:v>
                </c:pt>
                <c:pt idx="1268">
                  <c:v>35048</c:v>
                </c:pt>
                <c:pt idx="1269">
                  <c:v>35051</c:v>
                </c:pt>
                <c:pt idx="1270">
                  <c:v>35052</c:v>
                </c:pt>
                <c:pt idx="1271">
                  <c:v>35053</c:v>
                </c:pt>
                <c:pt idx="1272">
                  <c:v>35054</c:v>
                </c:pt>
                <c:pt idx="1273">
                  <c:v>35055</c:v>
                </c:pt>
                <c:pt idx="1274">
                  <c:v>35058</c:v>
                </c:pt>
                <c:pt idx="1275">
                  <c:v>35059</c:v>
                </c:pt>
                <c:pt idx="1276">
                  <c:v>35060</c:v>
                </c:pt>
                <c:pt idx="1277">
                  <c:v>35061</c:v>
                </c:pt>
                <c:pt idx="1278">
                  <c:v>35062</c:v>
                </c:pt>
                <c:pt idx="1279">
                  <c:v>35066</c:v>
                </c:pt>
                <c:pt idx="1280">
                  <c:v>35067</c:v>
                </c:pt>
                <c:pt idx="1281">
                  <c:v>35068</c:v>
                </c:pt>
                <c:pt idx="1282">
                  <c:v>35069</c:v>
                </c:pt>
                <c:pt idx="1283">
                  <c:v>35072</c:v>
                </c:pt>
                <c:pt idx="1284">
                  <c:v>35073</c:v>
                </c:pt>
                <c:pt idx="1285">
                  <c:v>35074</c:v>
                </c:pt>
                <c:pt idx="1286">
                  <c:v>35075</c:v>
                </c:pt>
                <c:pt idx="1287">
                  <c:v>35076</c:v>
                </c:pt>
                <c:pt idx="1288">
                  <c:v>35079</c:v>
                </c:pt>
                <c:pt idx="1289">
                  <c:v>35080</c:v>
                </c:pt>
                <c:pt idx="1290">
                  <c:v>35081</c:v>
                </c:pt>
                <c:pt idx="1291">
                  <c:v>35082</c:v>
                </c:pt>
                <c:pt idx="1292">
                  <c:v>35083</c:v>
                </c:pt>
                <c:pt idx="1293">
                  <c:v>35086</c:v>
                </c:pt>
                <c:pt idx="1294">
                  <c:v>35087</c:v>
                </c:pt>
                <c:pt idx="1295">
                  <c:v>35088</c:v>
                </c:pt>
                <c:pt idx="1296">
                  <c:v>35089</c:v>
                </c:pt>
                <c:pt idx="1297">
                  <c:v>35090</c:v>
                </c:pt>
                <c:pt idx="1298">
                  <c:v>35093</c:v>
                </c:pt>
                <c:pt idx="1299">
                  <c:v>35094</c:v>
                </c:pt>
                <c:pt idx="1300">
                  <c:v>35095</c:v>
                </c:pt>
                <c:pt idx="1301">
                  <c:v>35096</c:v>
                </c:pt>
                <c:pt idx="1302">
                  <c:v>35097</c:v>
                </c:pt>
                <c:pt idx="1303">
                  <c:v>35100</c:v>
                </c:pt>
                <c:pt idx="1304">
                  <c:v>35101</c:v>
                </c:pt>
                <c:pt idx="1305">
                  <c:v>35102</c:v>
                </c:pt>
                <c:pt idx="1306">
                  <c:v>35103</c:v>
                </c:pt>
                <c:pt idx="1307">
                  <c:v>35104</c:v>
                </c:pt>
                <c:pt idx="1308">
                  <c:v>35107</c:v>
                </c:pt>
                <c:pt idx="1309">
                  <c:v>35108</c:v>
                </c:pt>
                <c:pt idx="1310">
                  <c:v>35109</c:v>
                </c:pt>
                <c:pt idx="1311">
                  <c:v>35110</c:v>
                </c:pt>
                <c:pt idx="1312">
                  <c:v>35111</c:v>
                </c:pt>
                <c:pt idx="1313">
                  <c:v>35128</c:v>
                </c:pt>
                <c:pt idx="1314">
                  <c:v>35129</c:v>
                </c:pt>
                <c:pt idx="1315">
                  <c:v>35130</c:v>
                </c:pt>
                <c:pt idx="1316">
                  <c:v>35131</c:v>
                </c:pt>
                <c:pt idx="1317">
                  <c:v>35132</c:v>
                </c:pt>
                <c:pt idx="1318">
                  <c:v>35135</c:v>
                </c:pt>
                <c:pt idx="1319">
                  <c:v>35136</c:v>
                </c:pt>
                <c:pt idx="1320">
                  <c:v>35137</c:v>
                </c:pt>
                <c:pt idx="1321">
                  <c:v>35138</c:v>
                </c:pt>
                <c:pt idx="1322">
                  <c:v>35139</c:v>
                </c:pt>
                <c:pt idx="1323">
                  <c:v>35142</c:v>
                </c:pt>
                <c:pt idx="1324">
                  <c:v>35143</c:v>
                </c:pt>
                <c:pt idx="1325">
                  <c:v>35144</c:v>
                </c:pt>
                <c:pt idx="1326">
                  <c:v>35145</c:v>
                </c:pt>
                <c:pt idx="1327">
                  <c:v>35146</c:v>
                </c:pt>
                <c:pt idx="1328">
                  <c:v>35149</c:v>
                </c:pt>
                <c:pt idx="1329">
                  <c:v>35150</c:v>
                </c:pt>
                <c:pt idx="1330">
                  <c:v>35151</c:v>
                </c:pt>
                <c:pt idx="1331">
                  <c:v>35152</c:v>
                </c:pt>
                <c:pt idx="1332">
                  <c:v>35153</c:v>
                </c:pt>
                <c:pt idx="1333">
                  <c:v>35156</c:v>
                </c:pt>
                <c:pt idx="1334">
                  <c:v>35157</c:v>
                </c:pt>
                <c:pt idx="1335">
                  <c:v>35158</c:v>
                </c:pt>
                <c:pt idx="1336">
                  <c:v>35159</c:v>
                </c:pt>
                <c:pt idx="1337">
                  <c:v>35160</c:v>
                </c:pt>
                <c:pt idx="1338">
                  <c:v>35163</c:v>
                </c:pt>
                <c:pt idx="1339">
                  <c:v>35164</c:v>
                </c:pt>
                <c:pt idx="1340">
                  <c:v>35165</c:v>
                </c:pt>
                <c:pt idx="1341">
                  <c:v>35166</c:v>
                </c:pt>
                <c:pt idx="1342">
                  <c:v>35167</c:v>
                </c:pt>
                <c:pt idx="1343">
                  <c:v>35170</c:v>
                </c:pt>
                <c:pt idx="1344">
                  <c:v>35171</c:v>
                </c:pt>
                <c:pt idx="1345">
                  <c:v>35172</c:v>
                </c:pt>
                <c:pt idx="1346">
                  <c:v>35173</c:v>
                </c:pt>
                <c:pt idx="1347">
                  <c:v>35174</c:v>
                </c:pt>
                <c:pt idx="1348">
                  <c:v>35177</c:v>
                </c:pt>
                <c:pt idx="1349">
                  <c:v>35178</c:v>
                </c:pt>
                <c:pt idx="1350">
                  <c:v>35179</c:v>
                </c:pt>
                <c:pt idx="1351">
                  <c:v>35180</c:v>
                </c:pt>
                <c:pt idx="1352">
                  <c:v>35181</c:v>
                </c:pt>
                <c:pt idx="1353">
                  <c:v>35184</c:v>
                </c:pt>
                <c:pt idx="1354">
                  <c:v>35185</c:v>
                </c:pt>
                <c:pt idx="1355">
                  <c:v>35187</c:v>
                </c:pt>
                <c:pt idx="1356">
                  <c:v>35188</c:v>
                </c:pt>
                <c:pt idx="1357">
                  <c:v>35191</c:v>
                </c:pt>
                <c:pt idx="1358">
                  <c:v>35192</c:v>
                </c:pt>
                <c:pt idx="1359">
                  <c:v>35193</c:v>
                </c:pt>
                <c:pt idx="1360">
                  <c:v>35194</c:v>
                </c:pt>
                <c:pt idx="1361">
                  <c:v>35195</c:v>
                </c:pt>
                <c:pt idx="1362">
                  <c:v>35198</c:v>
                </c:pt>
                <c:pt idx="1363">
                  <c:v>35199</c:v>
                </c:pt>
                <c:pt idx="1364">
                  <c:v>35200</c:v>
                </c:pt>
                <c:pt idx="1365">
                  <c:v>35201</c:v>
                </c:pt>
                <c:pt idx="1366">
                  <c:v>35202</c:v>
                </c:pt>
                <c:pt idx="1367">
                  <c:v>35205</c:v>
                </c:pt>
                <c:pt idx="1368">
                  <c:v>35206</c:v>
                </c:pt>
                <c:pt idx="1369">
                  <c:v>35207</c:v>
                </c:pt>
                <c:pt idx="1370">
                  <c:v>35208</c:v>
                </c:pt>
                <c:pt idx="1371">
                  <c:v>35209</c:v>
                </c:pt>
                <c:pt idx="1372">
                  <c:v>35212</c:v>
                </c:pt>
                <c:pt idx="1373">
                  <c:v>35213</c:v>
                </c:pt>
                <c:pt idx="1374">
                  <c:v>35214</c:v>
                </c:pt>
                <c:pt idx="1375">
                  <c:v>35215</c:v>
                </c:pt>
                <c:pt idx="1376">
                  <c:v>35216</c:v>
                </c:pt>
                <c:pt idx="1377">
                  <c:v>35219</c:v>
                </c:pt>
                <c:pt idx="1378">
                  <c:v>35220</c:v>
                </c:pt>
                <c:pt idx="1379">
                  <c:v>35221</c:v>
                </c:pt>
                <c:pt idx="1380">
                  <c:v>35222</c:v>
                </c:pt>
                <c:pt idx="1381">
                  <c:v>35223</c:v>
                </c:pt>
                <c:pt idx="1382">
                  <c:v>35226</c:v>
                </c:pt>
                <c:pt idx="1383">
                  <c:v>35227</c:v>
                </c:pt>
                <c:pt idx="1384">
                  <c:v>35228</c:v>
                </c:pt>
                <c:pt idx="1385">
                  <c:v>35229</c:v>
                </c:pt>
                <c:pt idx="1386">
                  <c:v>35230</c:v>
                </c:pt>
                <c:pt idx="1387">
                  <c:v>35233</c:v>
                </c:pt>
                <c:pt idx="1388">
                  <c:v>35234</c:v>
                </c:pt>
                <c:pt idx="1389">
                  <c:v>35235</c:v>
                </c:pt>
                <c:pt idx="1390">
                  <c:v>35236</c:v>
                </c:pt>
                <c:pt idx="1391">
                  <c:v>35237</c:v>
                </c:pt>
                <c:pt idx="1392">
                  <c:v>35240</c:v>
                </c:pt>
                <c:pt idx="1393">
                  <c:v>35241</c:v>
                </c:pt>
                <c:pt idx="1394">
                  <c:v>35242</c:v>
                </c:pt>
                <c:pt idx="1395">
                  <c:v>35243</c:v>
                </c:pt>
                <c:pt idx="1396">
                  <c:v>35244</c:v>
                </c:pt>
                <c:pt idx="1397">
                  <c:v>35247</c:v>
                </c:pt>
                <c:pt idx="1398">
                  <c:v>35248</c:v>
                </c:pt>
                <c:pt idx="1399">
                  <c:v>35249</c:v>
                </c:pt>
                <c:pt idx="1400">
                  <c:v>35250</c:v>
                </c:pt>
                <c:pt idx="1401">
                  <c:v>35251</c:v>
                </c:pt>
                <c:pt idx="1402">
                  <c:v>35254</c:v>
                </c:pt>
                <c:pt idx="1403">
                  <c:v>35255</c:v>
                </c:pt>
                <c:pt idx="1404">
                  <c:v>35256</c:v>
                </c:pt>
                <c:pt idx="1405">
                  <c:v>35257</c:v>
                </c:pt>
                <c:pt idx="1406">
                  <c:v>35258</c:v>
                </c:pt>
                <c:pt idx="1407">
                  <c:v>35261</c:v>
                </c:pt>
                <c:pt idx="1408">
                  <c:v>35262</c:v>
                </c:pt>
                <c:pt idx="1409">
                  <c:v>35263</c:v>
                </c:pt>
                <c:pt idx="1410">
                  <c:v>35264</c:v>
                </c:pt>
                <c:pt idx="1411">
                  <c:v>35265</c:v>
                </c:pt>
                <c:pt idx="1412">
                  <c:v>35268</c:v>
                </c:pt>
                <c:pt idx="1413">
                  <c:v>35269</c:v>
                </c:pt>
                <c:pt idx="1414">
                  <c:v>35270</c:v>
                </c:pt>
                <c:pt idx="1415">
                  <c:v>35271</c:v>
                </c:pt>
                <c:pt idx="1416">
                  <c:v>35272</c:v>
                </c:pt>
                <c:pt idx="1417">
                  <c:v>35275</c:v>
                </c:pt>
                <c:pt idx="1418">
                  <c:v>35276</c:v>
                </c:pt>
                <c:pt idx="1419">
                  <c:v>35277</c:v>
                </c:pt>
                <c:pt idx="1420">
                  <c:v>35278</c:v>
                </c:pt>
                <c:pt idx="1421">
                  <c:v>35279</c:v>
                </c:pt>
                <c:pt idx="1422">
                  <c:v>35282</c:v>
                </c:pt>
                <c:pt idx="1423">
                  <c:v>35283</c:v>
                </c:pt>
                <c:pt idx="1424">
                  <c:v>35284</c:v>
                </c:pt>
                <c:pt idx="1425">
                  <c:v>35285</c:v>
                </c:pt>
                <c:pt idx="1426">
                  <c:v>35286</c:v>
                </c:pt>
                <c:pt idx="1427">
                  <c:v>35289</c:v>
                </c:pt>
                <c:pt idx="1428">
                  <c:v>35290</c:v>
                </c:pt>
                <c:pt idx="1429">
                  <c:v>35291</c:v>
                </c:pt>
                <c:pt idx="1430">
                  <c:v>35292</c:v>
                </c:pt>
                <c:pt idx="1431">
                  <c:v>35293</c:v>
                </c:pt>
                <c:pt idx="1432">
                  <c:v>35296</c:v>
                </c:pt>
                <c:pt idx="1433">
                  <c:v>35297</c:v>
                </c:pt>
                <c:pt idx="1434">
                  <c:v>35298</c:v>
                </c:pt>
                <c:pt idx="1435">
                  <c:v>35299</c:v>
                </c:pt>
                <c:pt idx="1436">
                  <c:v>35300</c:v>
                </c:pt>
                <c:pt idx="1437">
                  <c:v>35303</c:v>
                </c:pt>
                <c:pt idx="1438">
                  <c:v>35304</c:v>
                </c:pt>
                <c:pt idx="1439">
                  <c:v>35305</c:v>
                </c:pt>
                <c:pt idx="1440">
                  <c:v>35306</c:v>
                </c:pt>
                <c:pt idx="1441">
                  <c:v>35307</c:v>
                </c:pt>
                <c:pt idx="1442">
                  <c:v>35310</c:v>
                </c:pt>
                <c:pt idx="1443">
                  <c:v>35311</c:v>
                </c:pt>
                <c:pt idx="1444">
                  <c:v>35312</c:v>
                </c:pt>
                <c:pt idx="1445">
                  <c:v>35313</c:v>
                </c:pt>
                <c:pt idx="1446">
                  <c:v>35314</c:v>
                </c:pt>
                <c:pt idx="1447">
                  <c:v>35317</c:v>
                </c:pt>
                <c:pt idx="1448">
                  <c:v>35318</c:v>
                </c:pt>
                <c:pt idx="1449">
                  <c:v>35319</c:v>
                </c:pt>
                <c:pt idx="1450">
                  <c:v>35320</c:v>
                </c:pt>
                <c:pt idx="1451">
                  <c:v>35321</c:v>
                </c:pt>
                <c:pt idx="1452">
                  <c:v>35324</c:v>
                </c:pt>
                <c:pt idx="1453">
                  <c:v>35325</c:v>
                </c:pt>
                <c:pt idx="1454">
                  <c:v>35326</c:v>
                </c:pt>
                <c:pt idx="1455">
                  <c:v>35327</c:v>
                </c:pt>
                <c:pt idx="1456">
                  <c:v>35328</c:v>
                </c:pt>
                <c:pt idx="1457">
                  <c:v>35331</c:v>
                </c:pt>
                <c:pt idx="1458">
                  <c:v>35332</c:v>
                </c:pt>
                <c:pt idx="1459">
                  <c:v>35333</c:v>
                </c:pt>
                <c:pt idx="1460">
                  <c:v>35334</c:v>
                </c:pt>
                <c:pt idx="1461">
                  <c:v>35335</c:v>
                </c:pt>
                <c:pt idx="1462">
                  <c:v>35341</c:v>
                </c:pt>
                <c:pt idx="1463">
                  <c:v>35342</c:v>
                </c:pt>
                <c:pt idx="1464">
                  <c:v>35345</c:v>
                </c:pt>
                <c:pt idx="1465">
                  <c:v>35346</c:v>
                </c:pt>
                <c:pt idx="1466">
                  <c:v>35347</c:v>
                </c:pt>
                <c:pt idx="1467">
                  <c:v>35348</c:v>
                </c:pt>
                <c:pt idx="1468">
                  <c:v>35349</c:v>
                </c:pt>
                <c:pt idx="1469">
                  <c:v>35352</c:v>
                </c:pt>
                <c:pt idx="1470">
                  <c:v>35353</c:v>
                </c:pt>
                <c:pt idx="1471">
                  <c:v>35354</c:v>
                </c:pt>
                <c:pt idx="1472">
                  <c:v>35355</c:v>
                </c:pt>
                <c:pt idx="1473">
                  <c:v>35356</c:v>
                </c:pt>
                <c:pt idx="1474">
                  <c:v>35359</c:v>
                </c:pt>
                <c:pt idx="1475">
                  <c:v>35360</c:v>
                </c:pt>
                <c:pt idx="1476">
                  <c:v>35361</c:v>
                </c:pt>
                <c:pt idx="1477">
                  <c:v>35362</c:v>
                </c:pt>
                <c:pt idx="1478">
                  <c:v>35363</c:v>
                </c:pt>
                <c:pt idx="1479">
                  <c:v>35366</c:v>
                </c:pt>
                <c:pt idx="1480">
                  <c:v>35367</c:v>
                </c:pt>
                <c:pt idx="1481">
                  <c:v>35368</c:v>
                </c:pt>
                <c:pt idx="1482">
                  <c:v>35369</c:v>
                </c:pt>
                <c:pt idx="1483">
                  <c:v>35370</c:v>
                </c:pt>
                <c:pt idx="1484">
                  <c:v>35373</c:v>
                </c:pt>
                <c:pt idx="1485">
                  <c:v>35374</c:v>
                </c:pt>
                <c:pt idx="1486">
                  <c:v>35375</c:v>
                </c:pt>
                <c:pt idx="1487">
                  <c:v>35376</c:v>
                </c:pt>
                <c:pt idx="1488">
                  <c:v>35377</c:v>
                </c:pt>
                <c:pt idx="1489">
                  <c:v>35380</c:v>
                </c:pt>
                <c:pt idx="1490">
                  <c:v>35381</c:v>
                </c:pt>
                <c:pt idx="1491">
                  <c:v>35382</c:v>
                </c:pt>
                <c:pt idx="1492">
                  <c:v>35383</c:v>
                </c:pt>
                <c:pt idx="1493">
                  <c:v>35384</c:v>
                </c:pt>
                <c:pt idx="1494">
                  <c:v>35387</c:v>
                </c:pt>
                <c:pt idx="1495">
                  <c:v>35388</c:v>
                </c:pt>
                <c:pt idx="1496">
                  <c:v>35389</c:v>
                </c:pt>
                <c:pt idx="1497">
                  <c:v>35390</c:v>
                </c:pt>
                <c:pt idx="1498">
                  <c:v>35391</c:v>
                </c:pt>
                <c:pt idx="1499">
                  <c:v>35394</c:v>
                </c:pt>
                <c:pt idx="1500">
                  <c:v>35395</c:v>
                </c:pt>
                <c:pt idx="1501">
                  <c:v>35396</c:v>
                </c:pt>
                <c:pt idx="1502">
                  <c:v>35397</c:v>
                </c:pt>
                <c:pt idx="1503">
                  <c:v>35398</c:v>
                </c:pt>
                <c:pt idx="1504">
                  <c:v>35401</c:v>
                </c:pt>
                <c:pt idx="1505">
                  <c:v>35402</c:v>
                </c:pt>
                <c:pt idx="1506">
                  <c:v>35403</c:v>
                </c:pt>
                <c:pt idx="1507">
                  <c:v>35404</c:v>
                </c:pt>
                <c:pt idx="1508">
                  <c:v>35405</c:v>
                </c:pt>
                <c:pt idx="1509">
                  <c:v>35408</c:v>
                </c:pt>
                <c:pt idx="1510">
                  <c:v>35409</c:v>
                </c:pt>
                <c:pt idx="1511">
                  <c:v>35410</c:v>
                </c:pt>
                <c:pt idx="1512">
                  <c:v>35411</c:v>
                </c:pt>
                <c:pt idx="1513">
                  <c:v>35412</c:v>
                </c:pt>
                <c:pt idx="1514">
                  <c:v>35415</c:v>
                </c:pt>
                <c:pt idx="1515">
                  <c:v>35416</c:v>
                </c:pt>
                <c:pt idx="1516">
                  <c:v>35417</c:v>
                </c:pt>
                <c:pt idx="1517">
                  <c:v>35418</c:v>
                </c:pt>
                <c:pt idx="1518">
                  <c:v>35419</c:v>
                </c:pt>
                <c:pt idx="1519">
                  <c:v>35422</c:v>
                </c:pt>
                <c:pt idx="1520">
                  <c:v>35423</c:v>
                </c:pt>
                <c:pt idx="1521">
                  <c:v>35424</c:v>
                </c:pt>
                <c:pt idx="1522">
                  <c:v>35425</c:v>
                </c:pt>
                <c:pt idx="1523">
                  <c:v>35426</c:v>
                </c:pt>
                <c:pt idx="1524">
                  <c:v>35429</c:v>
                </c:pt>
                <c:pt idx="1525">
                  <c:v>35430</c:v>
                </c:pt>
                <c:pt idx="1526">
                  <c:v>35432</c:v>
                </c:pt>
                <c:pt idx="1527">
                  <c:v>35433</c:v>
                </c:pt>
                <c:pt idx="1528">
                  <c:v>35436</c:v>
                </c:pt>
                <c:pt idx="1529">
                  <c:v>35437</c:v>
                </c:pt>
                <c:pt idx="1530">
                  <c:v>35438</c:v>
                </c:pt>
                <c:pt idx="1531">
                  <c:v>35439</c:v>
                </c:pt>
                <c:pt idx="1532">
                  <c:v>35440</c:v>
                </c:pt>
                <c:pt idx="1533">
                  <c:v>35443</c:v>
                </c:pt>
                <c:pt idx="1534">
                  <c:v>35444</c:v>
                </c:pt>
                <c:pt idx="1535">
                  <c:v>35445</c:v>
                </c:pt>
                <c:pt idx="1536">
                  <c:v>35446</c:v>
                </c:pt>
                <c:pt idx="1537">
                  <c:v>35447</c:v>
                </c:pt>
                <c:pt idx="1538">
                  <c:v>35450</c:v>
                </c:pt>
                <c:pt idx="1539">
                  <c:v>35451</c:v>
                </c:pt>
                <c:pt idx="1540">
                  <c:v>35452</c:v>
                </c:pt>
                <c:pt idx="1541">
                  <c:v>35453</c:v>
                </c:pt>
                <c:pt idx="1542">
                  <c:v>35454</c:v>
                </c:pt>
                <c:pt idx="1543">
                  <c:v>35457</c:v>
                </c:pt>
                <c:pt idx="1544">
                  <c:v>35458</c:v>
                </c:pt>
                <c:pt idx="1545">
                  <c:v>35459</c:v>
                </c:pt>
                <c:pt idx="1546">
                  <c:v>35460</c:v>
                </c:pt>
                <c:pt idx="1547">
                  <c:v>35461</c:v>
                </c:pt>
                <c:pt idx="1548">
                  <c:v>35478</c:v>
                </c:pt>
                <c:pt idx="1549">
                  <c:v>35479</c:v>
                </c:pt>
                <c:pt idx="1550">
                  <c:v>35480</c:v>
                </c:pt>
                <c:pt idx="1551">
                  <c:v>35481</c:v>
                </c:pt>
                <c:pt idx="1552">
                  <c:v>35482</c:v>
                </c:pt>
                <c:pt idx="1553">
                  <c:v>35485</c:v>
                </c:pt>
                <c:pt idx="1554">
                  <c:v>35486</c:v>
                </c:pt>
                <c:pt idx="1555">
                  <c:v>35487</c:v>
                </c:pt>
                <c:pt idx="1556">
                  <c:v>35488</c:v>
                </c:pt>
                <c:pt idx="1557">
                  <c:v>35489</c:v>
                </c:pt>
                <c:pt idx="1558">
                  <c:v>35492</c:v>
                </c:pt>
                <c:pt idx="1559">
                  <c:v>35493</c:v>
                </c:pt>
                <c:pt idx="1560">
                  <c:v>35494</c:v>
                </c:pt>
                <c:pt idx="1561">
                  <c:v>35495</c:v>
                </c:pt>
                <c:pt idx="1562">
                  <c:v>35496</c:v>
                </c:pt>
                <c:pt idx="1563">
                  <c:v>35499</c:v>
                </c:pt>
                <c:pt idx="1564">
                  <c:v>35500</c:v>
                </c:pt>
                <c:pt idx="1565">
                  <c:v>35501</c:v>
                </c:pt>
                <c:pt idx="1566">
                  <c:v>35502</c:v>
                </c:pt>
                <c:pt idx="1567">
                  <c:v>35503</c:v>
                </c:pt>
                <c:pt idx="1568">
                  <c:v>35506</c:v>
                </c:pt>
                <c:pt idx="1569">
                  <c:v>35507</c:v>
                </c:pt>
                <c:pt idx="1570">
                  <c:v>35508</c:v>
                </c:pt>
                <c:pt idx="1571">
                  <c:v>35509</c:v>
                </c:pt>
                <c:pt idx="1572">
                  <c:v>35510</c:v>
                </c:pt>
                <c:pt idx="1573">
                  <c:v>35513</c:v>
                </c:pt>
                <c:pt idx="1574">
                  <c:v>35514</c:v>
                </c:pt>
                <c:pt idx="1575">
                  <c:v>35515</c:v>
                </c:pt>
                <c:pt idx="1576">
                  <c:v>35516</c:v>
                </c:pt>
                <c:pt idx="1577">
                  <c:v>35517</c:v>
                </c:pt>
                <c:pt idx="1578">
                  <c:v>35520</c:v>
                </c:pt>
                <c:pt idx="1579">
                  <c:v>35521</c:v>
                </c:pt>
                <c:pt idx="1580">
                  <c:v>35522</c:v>
                </c:pt>
                <c:pt idx="1581">
                  <c:v>35523</c:v>
                </c:pt>
                <c:pt idx="1582">
                  <c:v>35524</c:v>
                </c:pt>
                <c:pt idx="1583">
                  <c:v>35527</c:v>
                </c:pt>
                <c:pt idx="1584">
                  <c:v>35528</c:v>
                </c:pt>
                <c:pt idx="1585">
                  <c:v>35529</c:v>
                </c:pt>
                <c:pt idx="1586">
                  <c:v>35530</c:v>
                </c:pt>
                <c:pt idx="1587">
                  <c:v>35531</c:v>
                </c:pt>
                <c:pt idx="1588">
                  <c:v>35534</c:v>
                </c:pt>
                <c:pt idx="1589">
                  <c:v>35535</c:v>
                </c:pt>
                <c:pt idx="1590">
                  <c:v>35536</c:v>
                </c:pt>
                <c:pt idx="1591">
                  <c:v>35537</c:v>
                </c:pt>
                <c:pt idx="1592">
                  <c:v>35538</c:v>
                </c:pt>
                <c:pt idx="1593">
                  <c:v>35541</c:v>
                </c:pt>
                <c:pt idx="1594">
                  <c:v>35542</c:v>
                </c:pt>
                <c:pt idx="1595">
                  <c:v>35543</c:v>
                </c:pt>
                <c:pt idx="1596">
                  <c:v>35544</c:v>
                </c:pt>
                <c:pt idx="1597">
                  <c:v>35545</c:v>
                </c:pt>
                <c:pt idx="1598">
                  <c:v>35548</c:v>
                </c:pt>
                <c:pt idx="1599">
                  <c:v>35549</c:v>
                </c:pt>
                <c:pt idx="1600">
                  <c:v>35550</c:v>
                </c:pt>
                <c:pt idx="1601">
                  <c:v>35555</c:v>
                </c:pt>
                <c:pt idx="1602">
                  <c:v>35556</c:v>
                </c:pt>
                <c:pt idx="1603">
                  <c:v>35557</c:v>
                </c:pt>
                <c:pt idx="1604">
                  <c:v>35558</c:v>
                </c:pt>
                <c:pt idx="1605">
                  <c:v>35559</c:v>
                </c:pt>
                <c:pt idx="1606">
                  <c:v>35562</c:v>
                </c:pt>
                <c:pt idx="1607">
                  <c:v>35563</c:v>
                </c:pt>
                <c:pt idx="1608">
                  <c:v>35564</c:v>
                </c:pt>
                <c:pt idx="1609">
                  <c:v>35565</c:v>
                </c:pt>
                <c:pt idx="1610">
                  <c:v>35566</c:v>
                </c:pt>
                <c:pt idx="1611">
                  <c:v>35569</c:v>
                </c:pt>
                <c:pt idx="1612">
                  <c:v>35570</c:v>
                </c:pt>
                <c:pt idx="1613">
                  <c:v>35571</c:v>
                </c:pt>
                <c:pt idx="1614">
                  <c:v>35572</c:v>
                </c:pt>
                <c:pt idx="1615">
                  <c:v>35573</c:v>
                </c:pt>
                <c:pt idx="1616">
                  <c:v>35576</c:v>
                </c:pt>
                <c:pt idx="1617">
                  <c:v>35577</c:v>
                </c:pt>
                <c:pt idx="1618">
                  <c:v>35578</c:v>
                </c:pt>
                <c:pt idx="1619">
                  <c:v>35579</c:v>
                </c:pt>
                <c:pt idx="1620">
                  <c:v>35580</c:v>
                </c:pt>
                <c:pt idx="1621">
                  <c:v>35583</c:v>
                </c:pt>
                <c:pt idx="1622">
                  <c:v>35584</c:v>
                </c:pt>
                <c:pt idx="1623">
                  <c:v>35585</c:v>
                </c:pt>
                <c:pt idx="1624">
                  <c:v>35586</c:v>
                </c:pt>
                <c:pt idx="1625">
                  <c:v>35587</c:v>
                </c:pt>
                <c:pt idx="1626">
                  <c:v>35590</c:v>
                </c:pt>
                <c:pt idx="1627">
                  <c:v>35591</c:v>
                </c:pt>
                <c:pt idx="1628">
                  <c:v>35592</c:v>
                </c:pt>
                <c:pt idx="1629">
                  <c:v>35593</c:v>
                </c:pt>
                <c:pt idx="1630">
                  <c:v>35594</c:v>
                </c:pt>
                <c:pt idx="1631">
                  <c:v>35597</c:v>
                </c:pt>
                <c:pt idx="1632">
                  <c:v>35598</c:v>
                </c:pt>
                <c:pt idx="1633">
                  <c:v>35599</c:v>
                </c:pt>
                <c:pt idx="1634">
                  <c:v>35600</c:v>
                </c:pt>
                <c:pt idx="1635">
                  <c:v>35601</c:v>
                </c:pt>
                <c:pt idx="1636">
                  <c:v>35604</c:v>
                </c:pt>
                <c:pt idx="1637">
                  <c:v>35605</c:v>
                </c:pt>
                <c:pt idx="1638">
                  <c:v>35606</c:v>
                </c:pt>
                <c:pt idx="1639">
                  <c:v>35607</c:v>
                </c:pt>
                <c:pt idx="1640">
                  <c:v>35608</c:v>
                </c:pt>
                <c:pt idx="1641">
                  <c:v>35613</c:v>
                </c:pt>
                <c:pt idx="1642">
                  <c:v>35614</c:v>
                </c:pt>
                <c:pt idx="1643">
                  <c:v>35615</c:v>
                </c:pt>
                <c:pt idx="1644">
                  <c:v>35618</c:v>
                </c:pt>
                <c:pt idx="1645">
                  <c:v>35619</c:v>
                </c:pt>
                <c:pt idx="1646">
                  <c:v>35620</c:v>
                </c:pt>
                <c:pt idx="1647">
                  <c:v>35621</c:v>
                </c:pt>
                <c:pt idx="1648">
                  <c:v>35622</c:v>
                </c:pt>
                <c:pt idx="1649">
                  <c:v>35625</c:v>
                </c:pt>
                <c:pt idx="1650">
                  <c:v>35626</c:v>
                </c:pt>
                <c:pt idx="1651">
                  <c:v>35627</c:v>
                </c:pt>
                <c:pt idx="1652">
                  <c:v>35628</c:v>
                </c:pt>
                <c:pt idx="1653">
                  <c:v>35629</c:v>
                </c:pt>
                <c:pt idx="1654">
                  <c:v>35632</c:v>
                </c:pt>
                <c:pt idx="1655">
                  <c:v>35633</c:v>
                </c:pt>
                <c:pt idx="1656">
                  <c:v>35634</c:v>
                </c:pt>
                <c:pt idx="1657">
                  <c:v>35635</c:v>
                </c:pt>
                <c:pt idx="1658">
                  <c:v>35636</c:v>
                </c:pt>
                <c:pt idx="1659">
                  <c:v>35639</c:v>
                </c:pt>
                <c:pt idx="1660">
                  <c:v>35640</c:v>
                </c:pt>
                <c:pt idx="1661">
                  <c:v>35641</c:v>
                </c:pt>
                <c:pt idx="1662">
                  <c:v>35642</c:v>
                </c:pt>
                <c:pt idx="1663">
                  <c:v>35643</c:v>
                </c:pt>
                <c:pt idx="1664">
                  <c:v>35646</c:v>
                </c:pt>
                <c:pt idx="1665">
                  <c:v>35647</c:v>
                </c:pt>
                <c:pt idx="1666">
                  <c:v>35648</c:v>
                </c:pt>
                <c:pt idx="1667">
                  <c:v>35649</c:v>
                </c:pt>
                <c:pt idx="1668">
                  <c:v>35650</c:v>
                </c:pt>
                <c:pt idx="1669">
                  <c:v>35653</c:v>
                </c:pt>
                <c:pt idx="1670">
                  <c:v>35654</c:v>
                </c:pt>
                <c:pt idx="1671">
                  <c:v>35655</c:v>
                </c:pt>
                <c:pt idx="1672">
                  <c:v>35656</c:v>
                </c:pt>
                <c:pt idx="1673">
                  <c:v>35657</c:v>
                </c:pt>
                <c:pt idx="1674">
                  <c:v>35660</c:v>
                </c:pt>
                <c:pt idx="1675">
                  <c:v>35661</c:v>
                </c:pt>
                <c:pt idx="1676">
                  <c:v>35662</c:v>
                </c:pt>
                <c:pt idx="1677">
                  <c:v>35663</c:v>
                </c:pt>
                <c:pt idx="1678">
                  <c:v>35664</c:v>
                </c:pt>
                <c:pt idx="1679">
                  <c:v>35667</c:v>
                </c:pt>
                <c:pt idx="1680">
                  <c:v>35668</c:v>
                </c:pt>
                <c:pt idx="1681">
                  <c:v>35669</c:v>
                </c:pt>
                <c:pt idx="1682">
                  <c:v>35670</c:v>
                </c:pt>
                <c:pt idx="1683">
                  <c:v>35671</c:v>
                </c:pt>
                <c:pt idx="1684">
                  <c:v>35674</c:v>
                </c:pt>
                <c:pt idx="1685">
                  <c:v>35675</c:v>
                </c:pt>
                <c:pt idx="1686">
                  <c:v>35676</c:v>
                </c:pt>
                <c:pt idx="1687">
                  <c:v>35677</c:v>
                </c:pt>
                <c:pt idx="1688">
                  <c:v>35678</c:v>
                </c:pt>
                <c:pt idx="1689">
                  <c:v>35681</c:v>
                </c:pt>
                <c:pt idx="1690">
                  <c:v>35682</c:v>
                </c:pt>
                <c:pt idx="1691">
                  <c:v>35683</c:v>
                </c:pt>
                <c:pt idx="1692">
                  <c:v>35684</c:v>
                </c:pt>
                <c:pt idx="1693">
                  <c:v>35685</c:v>
                </c:pt>
                <c:pt idx="1694">
                  <c:v>35688</c:v>
                </c:pt>
                <c:pt idx="1695">
                  <c:v>35689</c:v>
                </c:pt>
                <c:pt idx="1696">
                  <c:v>35690</c:v>
                </c:pt>
                <c:pt idx="1697">
                  <c:v>35691</c:v>
                </c:pt>
                <c:pt idx="1698">
                  <c:v>35692</c:v>
                </c:pt>
                <c:pt idx="1699">
                  <c:v>35695</c:v>
                </c:pt>
                <c:pt idx="1700">
                  <c:v>35696</c:v>
                </c:pt>
                <c:pt idx="1701">
                  <c:v>35697</c:v>
                </c:pt>
                <c:pt idx="1702">
                  <c:v>35698</c:v>
                </c:pt>
                <c:pt idx="1703">
                  <c:v>35699</c:v>
                </c:pt>
                <c:pt idx="1704">
                  <c:v>35702</c:v>
                </c:pt>
                <c:pt idx="1705">
                  <c:v>35703</c:v>
                </c:pt>
                <c:pt idx="1706">
                  <c:v>35709</c:v>
                </c:pt>
                <c:pt idx="1707">
                  <c:v>35710</c:v>
                </c:pt>
                <c:pt idx="1708">
                  <c:v>35711</c:v>
                </c:pt>
                <c:pt idx="1709">
                  <c:v>35712</c:v>
                </c:pt>
                <c:pt idx="1710">
                  <c:v>35713</c:v>
                </c:pt>
                <c:pt idx="1711">
                  <c:v>35716</c:v>
                </c:pt>
                <c:pt idx="1712">
                  <c:v>35717</c:v>
                </c:pt>
                <c:pt idx="1713">
                  <c:v>35718</c:v>
                </c:pt>
                <c:pt idx="1714">
                  <c:v>35719</c:v>
                </c:pt>
                <c:pt idx="1715">
                  <c:v>35720</c:v>
                </c:pt>
                <c:pt idx="1716">
                  <c:v>35723</c:v>
                </c:pt>
                <c:pt idx="1717">
                  <c:v>35724</c:v>
                </c:pt>
                <c:pt idx="1718">
                  <c:v>35725</c:v>
                </c:pt>
                <c:pt idx="1719">
                  <c:v>35726</c:v>
                </c:pt>
                <c:pt idx="1720">
                  <c:v>35727</c:v>
                </c:pt>
                <c:pt idx="1721">
                  <c:v>35730</c:v>
                </c:pt>
                <c:pt idx="1722">
                  <c:v>35731</c:v>
                </c:pt>
                <c:pt idx="1723">
                  <c:v>35732</c:v>
                </c:pt>
                <c:pt idx="1724">
                  <c:v>35733</c:v>
                </c:pt>
                <c:pt idx="1725">
                  <c:v>35734</c:v>
                </c:pt>
                <c:pt idx="1726">
                  <c:v>35737</c:v>
                </c:pt>
                <c:pt idx="1727">
                  <c:v>35738</c:v>
                </c:pt>
                <c:pt idx="1728">
                  <c:v>35739</c:v>
                </c:pt>
                <c:pt idx="1729">
                  <c:v>35740</c:v>
                </c:pt>
                <c:pt idx="1730">
                  <c:v>35741</c:v>
                </c:pt>
                <c:pt idx="1731">
                  <c:v>35744</c:v>
                </c:pt>
                <c:pt idx="1732">
                  <c:v>35745</c:v>
                </c:pt>
                <c:pt idx="1733">
                  <c:v>35746</c:v>
                </c:pt>
                <c:pt idx="1734">
                  <c:v>35747</c:v>
                </c:pt>
                <c:pt idx="1735">
                  <c:v>35748</c:v>
                </c:pt>
                <c:pt idx="1736">
                  <c:v>35751</c:v>
                </c:pt>
                <c:pt idx="1737">
                  <c:v>35752</c:v>
                </c:pt>
                <c:pt idx="1738">
                  <c:v>35753</c:v>
                </c:pt>
                <c:pt idx="1739">
                  <c:v>35754</c:v>
                </c:pt>
                <c:pt idx="1740">
                  <c:v>35755</c:v>
                </c:pt>
                <c:pt idx="1741">
                  <c:v>35758</c:v>
                </c:pt>
                <c:pt idx="1742">
                  <c:v>35759</c:v>
                </c:pt>
                <c:pt idx="1743">
                  <c:v>35760</c:v>
                </c:pt>
                <c:pt idx="1744">
                  <c:v>35761</c:v>
                </c:pt>
                <c:pt idx="1745">
                  <c:v>35762</c:v>
                </c:pt>
                <c:pt idx="1746">
                  <c:v>35765</c:v>
                </c:pt>
                <c:pt idx="1747">
                  <c:v>35766</c:v>
                </c:pt>
                <c:pt idx="1748">
                  <c:v>35767</c:v>
                </c:pt>
                <c:pt idx="1749">
                  <c:v>35768</c:v>
                </c:pt>
                <c:pt idx="1750">
                  <c:v>35769</c:v>
                </c:pt>
                <c:pt idx="1751">
                  <c:v>35772</c:v>
                </c:pt>
                <c:pt idx="1752">
                  <c:v>35773</c:v>
                </c:pt>
                <c:pt idx="1753">
                  <c:v>35774</c:v>
                </c:pt>
                <c:pt idx="1754">
                  <c:v>35775</c:v>
                </c:pt>
                <c:pt idx="1755">
                  <c:v>35776</c:v>
                </c:pt>
                <c:pt idx="1756">
                  <c:v>35779</c:v>
                </c:pt>
                <c:pt idx="1757">
                  <c:v>35780</c:v>
                </c:pt>
                <c:pt idx="1758">
                  <c:v>35781</c:v>
                </c:pt>
                <c:pt idx="1759">
                  <c:v>35782</c:v>
                </c:pt>
                <c:pt idx="1760">
                  <c:v>35783</c:v>
                </c:pt>
                <c:pt idx="1761">
                  <c:v>35786</c:v>
                </c:pt>
                <c:pt idx="1762">
                  <c:v>35787</c:v>
                </c:pt>
                <c:pt idx="1763">
                  <c:v>35788</c:v>
                </c:pt>
                <c:pt idx="1764">
                  <c:v>35789</c:v>
                </c:pt>
                <c:pt idx="1765">
                  <c:v>35790</c:v>
                </c:pt>
                <c:pt idx="1766">
                  <c:v>35793</c:v>
                </c:pt>
                <c:pt idx="1767">
                  <c:v>35794</c:v>
                </c:pt>
                <c:pt idx="1768">
                  <c:v>35795</c:v>
                </c:pt>
                <c:pt idx="1769">
                  <c:v>35800</c:v>
                </c:pt>
                <c:pt idx="1770">
                  <c:v>35801</c:v>
                </c:pt>
                <c:pt idx="1771">
                  <c:v>35802</c:v>
                </c:pt>
                <c:pt idx="1772">
                  <c:v>35803</c:v>
                </c:pt>
                <c:pt idx="1773">
                  <c:v>35804</c:v>
                </c:pt>
                <c:pt idx="1774">
                  <c:v>35807</c:v>
                </c:pt>
                <c:pt idx="1775">
                  <c:v>35808</c:v>
                </c:pt>
                <c:pt idx="1776">
                  <c:v>35809</c:v>
                </c:pt>
                <c:pt idx="1777">
                  <c:v>35810</c:v>
                </c:pt>
                <c:pt idx="1778">
                  <c:v>35811</c:v>
                </c:pt>
                <c:pt idx="1779">
                  <c:v>35814</c:v>
                </c:pt>
                <c:pt idx="1780">
                  <c:v>35815</c:v>
                </c:pt>
                <c:pt idx="1781">
                  <c:v>35816</c:v>
                </c:pt>
                <c:pt idx="1782">
                  <c:v>35817</c:v>
                </c:pt>
                <c:pt idx="1783">
                  <c:v>35818</c:v>
                </c:pt>
                <c:pt idx="1784">
                  <c:v>35835</c:v>
                </c:pt>
                <c:pt idx="1785">
                  <c:v>35836</c:v>
                </c:pt>
                <c:pt idx="1786">
                  <c:v>35837</c:v>
                </c:pt>
                <c:pt idx="1787">
                  <c:v>35838</c:v>
                </c:pt>
                <c:pt idx="1788">
                  <c:v>35839</c:v>
                </c:pt>
                <c:pt idx="1789">
                  <c:v>35842</c:v>
                </c:pt>
                <c:pt idx="1790">
                  <c:v>35843</c:v>
                </c:pt>
                <c:pt idx="1791">
                  <c:v>35844</c:v>
                </c:pt>
                <c:pt idx="1792">
                  <c:v>35845</c:v>
                </c:pt>
                <c:pt idx="1793">
                  <c:v>35846</c:v>
                </c:pt>
                <c:pt idx="1794">
                  <c:v>35849</c:v>
                </c:pt>
                <c:pt idx="1795">
                  <c:v>35850</c:v>
                </c:pt>
                <c:pt idx="1796">
                  <c:v>35851</c:v>
                </c:pt>
                <c:pt idx="1797">
                  <c:v>35852</c:v>
                </c:pt>
                <c:pt idx="1798">
                  <c:v>35853</c:v>
                </c:pt>
                <c:pt idx="1799">
                  <c:v>35856</c:v>
                </c:pt>
                <c:pt idx="1800">
                  <c:v>35857</c:v>
                </c:pt>
                <c:pt idx="1801">
                  <c:v>35858</c:v>
                </c:pt>
                <c:pt idx="1802">
                  <c:v>35859</c:v>
                </c:pt>
                <c:pt idx="1803">
                  <c:v>35860</c:v>
                </c:pt>
                <c:pt idx="1804">
                  <c:v>35863</c:v>
                </c:pt>
                <c:pt idx="1805">
                  <c:v>35864</c:v>
                </c:pt>
                <c:pt idx="1806">
                  <c:v>35865</c:v>
                </c:pt>
                <c:pt idx="1807">
                  <c:v>35866</c:v>
                </c:pt>
                <c:pt idx="1808">
                  <c:v>35867</c:v>
                </c:pt>
                <c:pt idx="1809">
                  <c:v>35870</c:v>
                </c:pt>
                <c:pt idx="1810">
                  <c:v>35871</c:v>
                </c:pt>
                <c:pt idx="1811">
                  <c:v>35872</c:v>
                </c:pt>
                <c:pt idx="1812">
                  <c:v>35873</c:v>
                </c:pt>
                <c:pt idx="1813">
                  <c:v>35874</c:v>
                </c:pt>
                <c:pt idx="1814">
                  <c:v>35877</c:v>
                </c:pt>
                <c:pt idx="1815">
                  <c:v>35878</c:v>
                </c:pt>
                <c:pt idx="1816">
                  <c:v>35879</c:v>
                </c:pt>
                <c:pt idx="1817">
                  <c:v>35880</c:v>
                </c:pt>
                <c:pt idx="1818">
                  <c:v>35881</c:v>
                </c:pt>
                <c:pt idx="1819">
                  <c:v>35884</c:v>
                </c:pt>
                <c:pt idx="1820">
                  <c:v>35885</c:v>
                </c:pt>
                <c:pt idx="1821">
                  <c:v>35886</c:v>
                </c:pt>
                <c:pt idx="1822">
                  <c:v>35887</c:v>
                </c:pt>
                <c:pt idx="1823">
                  <c:v>35888</c:v>
                </c:pt>
                <c:pt idx="1824">
                  <c:v>35891</c:v>
                </c:pt>
                <c:pt idx="1825">
                  <c:v>35892</c:v>
                </c:pt>
                <c:pt idx="1826">
                  <c:v>35893</c:v>
                </c:pt>
                <c:pt idx="1827">
                  <c:v>35894</c:v>
                </c:pt>
                <c:pt idx="1828">
                  <c:v>35895</c:v>
                </c:pt>
                <c:pt idx="1829">
                  <c:v>35898</c:v>
                </c:pt>
                <c:pt idx="1830">
                  <c:v>35899</c:v>
                </c:pt>
                <c:pt idx="1831">
                  <c:v>35900</c:v>
                </c:pt>
                <c:pt idx="1832">
                  <c:v>35901</c:v>
                </c:pt>
                <c:pt idx="1833">
                  <c:v>35902</c:v>
                </c:pt>
                <c:pt idx="1834">
                  <c:v>35905</c:v>
                </c:pt>
                <c:pt idx="1835">
                  <c:v>35906</c:v>
                </c:pt>
                <c:pt idx="1836">
                  <c:v>35907</c:v>
                </c:pt>
                <c:pt idx="1837">
                  <c:v>35908</c:v>
                </c:pt>
                <c:pt idx="1838">
                  <c:v>35909</c:v>
                </c:pt>
                <c:pt idx="1839">
                  <c:v>35912</c:v>
                </c:pt>
                <c:pt idx="1840">
                  <c:v>35913</c:v>
                </c:pt>
                <c:pt idx="1841">
                  <c:v>35914</c:v>
                </c:pt>
                <c:pt idx="1842">
                  <c:v>35915</c:v>
                </c:pt>
                <c:pt idx="1843">
                  <c:v>35919</c:v>
                </c:pt>
                <c:pt idx="1844">
                  <c:v>35920</c:v>
                </c:pt>
                <c:pt idx="1845">
                  <c:v>35921</c:v>
                </c:pt>
                <c:pt idx="1846">
                  <c:v>35922</c:v>
                </c:pt>
                <c:pt idx="1847">
                  <c:v>35923</c:v>
                </c:pt>
                <c:pt idx="1848">
                  <c:v>35926</c:v>
                </c:pt>
                <c:pt idx="1849">
                  <c:v>35927</c:v>
                </c:pt>
                <c:pt idx="1850">
                  <c:v>35928</c:v>
                </c:pt>
                <c:pt idx="1851">
                  <c:v>35929</c:v>
                </c:pt>
                <c:pt idx="1852">
                  <c:v>35930</c:v>
                </c:pt>
                <c:pt idx="1853">
                  <c:v>35933</c:v>
                </c:pt>
                <c:pt idx="1854">
                  <c:v>35934</c:v>
                </c:pt>
                <c:pt idx="1855">
                  <c:v>35935</c:v>
                </c:pt>
                <c:pt idx="1856">
                  <c:v>35936</c:v>
                </c:pt>
                <c:pt idx="1857">
                  <c:v>35937</c:v>
                </c:pt>
                <c:pt idx="1858">
                  <c:v>35940</c:v>
                </c:pt>
                <c:pt idx="1859">
                  <c:v>35941</c:v>
                </c:pt>
                <c:pt idx="1860">
                  <c:v>35942</c:v>
                </c:pt>
                <c:pt idx="1861">
                  <c:v>35943</c:v>
                </c:pt>
                <c:pt idx="1862">
                  <c:v>35944</c:v>
                </c:pt>
                <c:pt idx="1863">
                  <c:v>35947</c:v>
                </c:pt>
                <c:pt idx="1864">
                  <c:v>35948</c:v>
                </c:pt>
                <c:pt idx="1865">
                  <c:v>35949</c:v>
                </c:pt>
                <c:pt idx="1866">
                  <c:v>35950</c:v>
                </c:pt>
                <c:pt idx="1867">
                  <c:v>35951</c:v>
                </c:pt>
                <c:pt idx="1868">
                  <c:v>35954</c:v>
                </c:pt>
                <c:pt idx="1869">
                  <c:v>35955</c:v>
                </c:pt>
                <c:pt idx="1870">
                  <c:v>35956</c:v>
                </c:pt>
                <c:pt idx="1871">
                  <c:v>35957</c:v>
                </c:pt>
                <c:pt idx="1872">
                  <c:v>35958</c:v>
                </c:pt>
                <c:pt idx="1873">
                  <c:v>35961</c:v>
                </c:pt>
                <c:pt idx="1874">
                  <c:v>35962</c:v>
                </c:pt>
                <c:pt idx="1875">
                  <c:v>35963</c:v>
                </c:pt>
                <c:pt idx="1876">
                  <c:v>35964</c:v>
                </c:pt>
                <c:pt idx="1877">
                  <c:v>35965</c:v>
                </c:pt>
                <c:pt idx="1878">
                  <c:v>35968</c:v>
                </c:pt>
                <c:pt idx="1879">
                  <c:v>35969</c:v>
                </c:pt>
                <c:pt idx="1880">
                  <c:v>35970</c:v>
                </c:pt>
                <c:pt idx="1881">
                  <c:v>35971</c:v>
                </c:pt>
                <c:pt idx="1882">
                  <c:v>35972</c:v>
                </c:pt>
                <c:pt idx="1883">
                  <c:v>35975</c:v>
                </c:pt>
                <c:pt idx="1884">
                  <c:v>35976</c:v>
                </c:pt>
                <c:pt idx="1885">
                  <c:v>35977</c:v>
                </c:pt>
                <c:pt idx="1886">
                  <c:v>35978</c:v>
                </c:pt>
                <c:pt idx="1887">
                  <c:v>35979</c:v>
                </c:pt>
                <c:pt idx="1888">
                  <c:v>35982</c:v>
                </c:pt>
                <c:pt idx="1889">
                  <c:v>35983</c:v>
                </c:pt>
                <c:pt idx="1890">
                  <c:v>35984</c:v>
                </c:pt>
                <c:pt idx="1891">
                  <c:v>35985</c:v>
                </c:pt>
                <c:pt idx="1892">
                  <c:v>35986</c:v>
                </c:pt>
                <c:pt idx="1893">
                  <c:v>35989</c:v>
                </c:pt>
                <c:pt idx="1894">
                  <c:v>35990</c:v>
                </c:pt>
                <c:pt idx="1895">
                  <c:v>35991</c:v>
                </c:pt>
                <c:pt idx="1896">
                  <c:v>35992</c:v>
                </c:pt>
                <c:pt idx="1897">
                  <c:v>35993</c:v>
                </c:pt>
                <c:pt idx="1898">
                  <c:v>35996</c:v>
                </c:pt>
                <c:pt idx="1899">
                  <c:v>35997</c:v>
                </c:pt>
                <c:pt idx="1900">
                  <c:v>35998</c:v>
                </c:pt>
                <c:pt idx="1901">
                  <c:v>35999</c:v>
                </c:pt>
                <c:pt idx="1902">
                  <c:v>36000</c:v>
                </c:pt>
                <c:pt idx="1903">
                  <c:v>36003</c:v>
                </c:pt>
                <c:pt idx="1904">
                  <c:v>36004</c:v>
                </c:pt>
                <c:pt idx="1905">
                  <c:v>36005</c:v>
                </c:pt>
                <c:pt idx="1906">
                  <c:v>36006</c:v>
                </c:pt>
                <c:pt idx="1907">
                  <c:v>36007</c:v>
                </c:pt>
                <c:pt idx="1908">
                  <c:v>36010</c:v>
                </c:pt>
                <c:pt idx="1909">
                  <c:v>36011</c:v>
                </c:pt>
                <c:pt idx="1910">
                  <c:v>36012</c:v>
                </c:pt>
                <c:pt idx="1911">
                  <c:v>36013</c:v>
                </c:pt>
                <c:pt idx="1912">
                  <c:v>36014</c:v>
                </c:pt>
                <c:pt idx="1913">
                  <c:v>36017</c:v>
                </c:pt>
                <c:pt idx="1914">
                  <c:v>36018</c:v>
                </c:pt>
                <c:pt idx="1915">
                  <c:v>36019</c:v>
                </c:pt>
                <c:pt idx="1916">
                  <c:v>36020</c:v>
                </c:pt>
                <c:pt idx="1917">
                  <c:v>36021</c:v>
                </c:pt>
                <c:pt idx="1918">
                  <c:v>36024</c:v>
                </c:pt>
                <c:pt idx="1919">
                  <c:v>36025</c:v>
                </c:pt>
                <c:pt idx="1920">
                  <c:v>36026</c:v>
                </c:pt>
                <c:pt idx="1921">
                  <c:v>36027</c:v>
                </c:pt>
                <c:pt idx="1922">
                  <c:v>36028</c:v>
                </c:pt>
                <c:pt idx="1923">
                  <c:v>36031</c:v>
                </c:pt>
                <c:pt idx="1924">
                  <c:v>36032</c:v>
                </c:pt>
                <c:pt idx="1925">
                  <c:v>36033</c:v>
                </c:pt>
                <c:pt idx="1926">
                  <c:v>36034</c:v>
                </c:pt>
                <c:pt idx="1927">
                  <c:v>36035</c:v>
                </c:pt>
                <c:pt idx="1928">
                  <c:v>36038</c:v>
                </c:pt>
                <c:pt idx="1929">
                  <c:v>36039</c:v>
                </c:pt>
                <c:pt idx="1930">
                  <c:v>36040</c:v>
                </c:pt>
                <c:pt idx="1931">
                  <c:v>36041</c:v>
                </c:pt>
                <c:pt idx="1932">
                  <c:v>36042</c:v>
                </c:pt>
                <c:pt idx="1933">
                  <c:v>36045</c:v>
                </c:pt>
                <c:pt idx="1934">
                  <c:v>36046</c:v>
                </c:pt>
                <c:pt idx="1935">
                  <c:v>36047</c:v>
                </c:pt>
                <c:pt idx="1936">
                  <c:v>36048</c:v>
                </c:pt>
                <c:pt idx="1937">
                  <c:v>36049</c:v>
                </c:pt>
                <c:pt idx="1938">
                  <c:v>36052</c:v>
                </c:pt>
                <c:pt idx="1939">
                  <c:v>36053</c:v>
                </c:pt>
                <c:pt idx="1940">
                  <c:v>36054</c:v>
                </c:pt>
                <c:pt idx="1941">
                  <c:v>36055</c:v>
                </c:pt>
                <c:pt idx="1942">
                  <c:v>36056</c:v>
                </c:pt>
                <c:pt idx="1943">
                  <c:v>36059</c:v>
                </c:pt>
                <c:pt idx="1944">
                  <c:v>36060</c:v>
                </c:pt>
                <c:pt idx="1945">
                  <c:v>36061</c:v>
                </c:pt>
                <c:pt idx="1946">
                  <c:v>36062</c:v>
                </c:pt>
                <c:pt idx="1947">
                  <c:v>36063</c:v>
                </c:pt>
                <c:pt idx="1948">
                  <c:v>36066</c:v>
                </c:pt>
                <c:pt idx="1949">
                  <c:v>36067</c:v>
                </c:pt>
                <c:pt idx="1950">
                  <c:v>36068</c:v>
                </c:pt>
                <c:pt idx="1951">
                  <c:v>36073</c:v>
                </c:pt>
                <c:pt idx="1952">
                  <c:v>36074</c:v>
                </c:pt>
                <c:pt idx="1953">
                  <c:v>36075</c:v>
                </c:pt>
                <c:pt idx="1954">
                  <c:v>36076</c:v>
                </c:pt>
                <c:pt idx="1955">
                  <c:v>36077</c:v>
                </c:pt>
                <c:pt idx="1956">
                  <c:v>36080</c:v>
                </c:pt>
                <c:pt idx="1957">
                  <c:v>36081</c:v>
                </c:pt>
                <c:pt idx="1958">
                  <c:v>36082</c:v>
                </c:pt>
                <c:pt idx="1959">
                  <c:v>36083</c:v>
                </c:pt>
                <c:pt idx="1960">
                  <c:v>36084</c:v>
                </c:pt>
                <c:pt idx="1961">
                  <c:v>36087</c:v>
                </c:pt>
                <c:pt idx="1962">
                  <c:v>36088</c:v>
                </c:pt>
                <c:pt idx="1963">
                  <c:v>36089</c:v>
                </c:pt>
                <c:pt idx="1964">
                  <c:v>36090</c:v>
                </c:pt>
                <c:pt idx="1965">
                  <c:v>36091</c:v>
                </c:pt>
                <c:pt idx="1966">
                  <c:v>36094</c:v>
                </c:pt>
                <c:pt idx="1967">
                  <c:v>36095</c:v>
                </c:pt>
                <c:pt idx="1968">
                  <c:v>36096</c:v>
                </c:pt>
                <c:pt idx="1969">
                  <c:v>36097</c:v>
                </c:pt>
                <c:pt idx="1970">
                  <c:v>36098</c:v>
                </c:pt>
                <c:pt idx="1971">
                  <c:v>36101</c:v>
                </c:pt>
                <c:pt idx="1972">
                  <c:v>36102</c:v>
                </c:pt>
                <c:pt idx="1973">
                  <c:v>36103</c:v>
                </c:pt>
                <c:pt idx="1974">
                  <c:v>36104</c:v>
                </c:pt>
                <c:pt idx="1975">
                  <c:v>36105</c:v>
                </c:pt>
                <c:pt idx="1976">
                  <c:v>36108</c:v>
                </c:pt>
                <c:pt idx="1977">
                  <c:v>36109</c:v>
                </c:pt>
                <c:pt idx="1978">
                  <c:v>36110</c:v>
                </c:pt>
                <c:pt idx="1979">
                  <c:v>36111</c:v>
                </c:pt>
                <c:pt idx="1980">
                  <c:v>36112</c:v>
                </c:pt>
                <c:pt idx="1981">
                  <c:v>36115</c:v>
                </c:pt>
                <c:pt idx="1982">
                  <c:v>36116</c:v>
                </c:pt>
                <c:pt idx="1983">
                  <c:v>36117</c:v>
                </c:pt>
                <c:pt idx="1984">
                  <c:v>36118</c:v>
                </c:pt>
                <c:pt idx="1985">
                  <c:v>36119</c:v>
                </c:pt>
                <c:pt idx="1986">
                  <c:v>36122</c:v>
                </c:pt>
                <c:pt idx="1987">
                  <c:v>36123</c:v>
                </c:pt>
                <c:pt idx="1988">
                  <c:v>36124</c:v>
                </c:pt>
                <c:pt idx="1989">
                  <c:v>36125</c:v>
                </c:pt>
                <c:pt idx="1990">
                  <c:v>36126</c:v>
                </c:pt>
                <c:pt idx="1991">
                  <c:v>36129</c:v>
                </c:pt>
                <c:pt idx="1992">
                  <c:v>36130</c:v>
                </c:pt>
                <c:pt idx="1993">
                  <c:v>36131</c:v>
                </c:pt>
                <c:pt idx="1994">
                  <c:v>36132</c:v>
                </c:pt>
                <c:pt idx="1995">
                  <c:v>36133</c:v>
                </c:pt>
                <c:pt idx="1996">
                  <c:v>36136</c:v>
                </c:pt>
                <c:pt idx="1997">
                  <c:v>36137</c:v>
                </c:pt>
                <c:pt idx="1998">
                  <c:v>36138</c:v>
                </c:pt>
                <c:pt idx="1999">
                  <c:v>36139</c:v>
                </c:pt>
                <c:pt idx="2000">
                  <c:v>36140</c:v>
                </c:pt>
                <c:pt idx="2001">
                  <c:v>36143</c:v>
                </c:pt>
                <c:pt idx="2002">
                  <c:v>36144</c:v>
                </c:pt>
                <c:pt idx="2003">
                  <c:v>36145</c:v>
                </c:pt>
                <c:pt idx="2004">
                  <c:v>36146</c:v>
                </c:pt>
                <c:pt idx="2005">
                  <c:v>36147</c:v>
                </c:pt>
                <c:pt idx="2006">
                  <c:v>36150</c:v>
                </c:pt>
                <c:pt idx="2007">
                  <c:v>36151</c:v>
                </c:pt>
                <c:pt idx="2008">
                  <c:v>36152</c:v>
                </c:pt>
                <c:pt idx="2009">
                  <c:v>36153</c:v>
                </c:pt>
                <c:pt idx="2010">
                  <c:v>36154</c:v>
                </c:pt>
                <c:pt idx="2011">
                  <c:v>36157</c:v>
                </c:pt>
                <c:pt idx="2012">
                  <c:v>36158</c:v>
                </c:pt>
                <c:pt idx="2013">
                  <c:v>36159</c:v>
                </c:pt>
                <c:pt idx="2014">
                  <c:v>36160</c:v>
                </c:pt>
                <c:pt idx="2015">
                  <c:v>36164</c:v>
                </c:pt>
                <c:pt idx="2016">
                  <c:v>36165</c:v>
                </c:pt>
                <c:pt idx="2017">
                  <c:v>36166</c:v>
                </c:pt>
                <c:pt idx="2018">
                  <c:v>36167</c:v>
                </c:pt>
                <c:pt idx="2019">
                  <c:v>36168</c:v>
                </c:pt>
                <c:pt idx="2020">
                  <c:v>36171</c:v>
                </c:pt>
                <c:pt idx="2021">
                  <c:v>36172</c:v>
                </c:pt>
                <c:pt idx="2022">
                  <c:v>36173</c:v>
                </c:pt>
                <c:pt idx="2023">
                  <c:v>36174</c:v>
                </c:pt>
                <c:pt idx="2024">
                  <c:v>36175</c:v>
                </c:pt>
                <c:pt idx="2025">
                  <c:v>36178</c:v>
                </c:pt>
                <c:pt idx="2026">
                  <c:v>36179</c:v>
                </c:pt>
                <c:pt idx="2027">
                  <c:v>36180</c:v>
                </c:pt>
                <c:pt idx="2028">
                  <c:v>36181</c:v>
                </c:pt>
                <c:pt idx="2029">
                  <c:v>36182</c:v>
                </c:pt>
                <c:pt idx="2030">
                  <c:v>36185</c:v>
                </c:pt>
                <c:pt idx="2031">
                  <c:v>36186</c:v>
                </c:pt>
                <c:pt idx="2032">
                  <c:v>36187</c:v>
                </c:pt>
                <c:pt idx="2033">
                  <c:v>36188</c:v>
                </c:pt>
                <c:pt idx="2034">
                  <c:v>36189</c:v>
                </c:pt>
                <c:pt idx="2035">
                  <c:v>36192</c:v>
                </c:pt>
                <c:pt idx="2036">
                  <c:v>36193</c:v>
                </c:pt>
                <c:pt idx="2037">
                  <c:v>36194</c:v>
                </c:pt>
                <c:pt idx="2038">
                  <c:v>36195</c:v>
                </c:pt>
                <c:pt idx="2039">
                  <c:v>36196</c:v>
                </c:pt>
                <c:pt idx="2040">
                  <c:v>36199</c:v>
                </c:pt>
                <c:pt idx="2041">
                  <c:v>36200</c:v>
                </c:pt>
                <c:pt idx="2042">
                  <c:v>36220</c:v>
                </c:pt>
                <c:pt idx="2043">
                  <c:v>36221</c:v>
                </c:pt>
                <c:pt idx="2044">
                  <c:v>36222</c:v>
                </c:pt>
                <c:pt idx="2045">
                  <c:v>36223</c:v>
                </c:pt>
                <c:pt idx="2046">
                  <c:v>36224</c:v>
                </c:pt>
                <c:pt idx="2047">
                  <c:v>36227</c:v>
                </c:pt>
                <c:pt idx="2048">
                  <c:v>36228</c:v>
                </c:pt>
                <c:pt idx="2049">
                  <c:v>36229</c:v>
                </c:pt>
                <c:pt idx="2050">
                  <c:v>36230</c:v>
                </c:pt>
                <c:pt idx="2051">
                  <c:v>36231</c:v>
                </c:pt>
                <c:pt idx="2052">
                  <c:v>36234</c:v>
                </c:pt>
                <c:pt idx="2053">
                  <c:v>36235</c:v>
                </c:pt>
                <c:pt idx="2054">
                  <c:v>36236</c:v>
                </c:pt>
                <c:pt idx="2055">
                  <c:v>36237</c:v>
                </c:pt>
                <c:pt idx="2056">
                  <c:v>36238</c:v>
                </c:pt>
                <c:pt idx="2057">
                  <c:v>36241</c:v>
                </c:pt>
                <c:pt idx="2058">
                  <c:v>36242</c:v>
                </c:pt>
                <c:pt idx="2059">
                  <c:v>36243</c:v>
                </c:pt>
                <c:pt idx="2060">
                  <c:v>36244</c:v>
                </c:pt>
                <c:pt idx="2061">
                  <c:v>36245</c:v>
                </c:pt>
                <c:pt idx="2062">
                  <c:v>36248</c:v>
                </c:pt>
                <c:pt idx="2063">
                  <c:v>36249</c:v>
                </c:pt>
                <c:pt idx="2064">
                  <c:v>36250</c:v>
                </c:pt>
                <c:pt idx="2065">
                  <c:v>36251</c:v>
                </c:pt>
                <c:pt idx="2066">
                  <c:v>36252</c:v>
                </c:pt>
                <c:pt idx="2067">
                  <c:v>36255</c:v>
                </c:pt>
                <c:pt idx="2068">
                  <c:v>36256</c:v>
                </c:pt>
                <c:pt idx="2069">
                  <c:v>36257</c:v>
                </c:pt>
                <c:pt idx="2070">
                  <c:v>36258</c:v>
                </c:pt>
                <c:pt idx="2071">
                  <c:v>36259</c:v>
                </c:pt>
                <c:pt idx="2072">
                  <c:v>36262</c:v>
                </c:pt>
                <c:pt idx="2073">
                  <c:v>36263</c:v>
                </c:pt>
                <c:pt idx="2074">
                  <c:v>36264</c:v>
                </c:pt>
                <c:pt idx="2075">
                  <c:v>36265</c:v>
                </c:pt>
                <c:pt idx="2076">
                  <c:v>36266</c:v>
                </c:pt>
                <c:pt idx="2077">
                  <c:v>36269</c:v>
                </c:pt>
                <c:pt idx="2078">
                  <c:v>36270</c:v>
                </c:pt>
                <c:pt idx="2079">
                  <c:v>36271</c:v>
                </c:pt>
                <c:pt idx="2080">
                  <c:v>36272</c:v>
                </c:pt>
                <c:pt idx="2081">
                  <c:v>36273</c:v>
                </c:pt>
                <c:pt idx="2082">
                  <c:v>36276</c:v>
                </c:pt>
                <c:pt idx="2083">
                  <c:v>36277</c:v>
                </c:pt>
                <c:pt idx="2084">
                  <c:v>36278</c:v>
                </c:pt>
                <c:pt idx="2085">
                  <c:v>36279</c:v>
                </c:pt>
                <c:pt idx="2086">
                  <c:v>36280</c:v>
                </c:pt>
                <c:pt idx="2087">
                  <c:v>36284</c:v>
                </c:pt>
                <c:pt idx="2088">
                  <c:v>36285</c:v>
                </c:pt>
                <c:pt idx="2089">
                  <c:v>36286</c:v>
                </c:pt>
                <c:pt idx="2090">
                  <c:v>36287</c:v>
                </c:pt>
                <c:pt idx="2091">
                  <c:v>36290</c:v>
                </c:pt>
                <c:pt idx="2092">
                  <c:v>36291</c:v>
                </c:pt>
                <c:pt idx="2093">
                  <c:v>36292</c:v>
                </c:pt>
                <c:pt idx="2094">
                  <c:v>36293</c:v>
                </c:pt>
                <c:pt idx="2095">
                  <c:v>36294</c:v>
                </c:pt>
                <c:pt idx="2096">
                  <c:v>36297</c:v>
                </c:pt>
                <c:pt idx="2097">
                  <c:v>36298</c:v>
                </c:pt>
                <c:pt idx="2098">
                  <c:v>36299</c:v>
                </c:pt>
                <c:pt idx="2099">
                  <c:v>36300</c:v>
                </c:pt>
                <c:pt idx="2100">
                  <c:v>36301</c:v>
                </c:pt>
                <c:pt idx="2101">
                  <c:v>36304</c:v>
                </c:pt>
                <c:pt idx="2102">
                  <c:v>36305</c:v>
                </c:pt>
                <c:pt idx="2103">
                  <c:v>36306</c:v>
                </c:pt>
                <c:pt idx="2104">
                  <c:v>36307</c:v>
                </c:pt>
                <c:pt idx="2105">
                  <c:v>36308</c:v>
                </c:pt>
                <c:pt idx="2106">
                  <c:v>36311</c:v>
                </c:pt>
                <c:pt idx="2107">
                  <c:v>36312</c:v>
                </c:pt>
                <c:pt idx="2108">
                  <c:v>36313</c:v>
                </c:pt>
                <c:pt idx="2109">
                  <c:v>36314</c:v>
                </c:pt>
                <c:pt idx="2110">
                  <c:v>36315</c:v>
                </c:pt>
                <c:pt idx="2111">
                  <c:v>36318</c:v>
                </c:pt>
                <c:pt idx="2112">
                  <c:v>36319</c:v>
                </c:pt>
                <c:pt idx="2113">
                  <c:v>36320</c:v>
                </c:pt>
                <c:pt idx="2114">
                  <c:v>36321</c:v>
                </c:pt>
                <c:pt idx="2115">
                  <c:v>36322</c:v>
                </c:pt>
                <c:pt idx="2116">
                  <c:v>36325</c:v>
                </c:pt>
                <c:pt idx="2117">
                  <c:v>36326</c:v>
                </c:pt>
                <c:pt idx="2118">
                  <c:v>36327</c:v>
                </c:pt>
                <c:pt idx="2119">
                  <c:v>36328</c:v>
                </c:pt>
                <c:pt idx="2120">
                  <c:v>36329</c:v>
                </c:pt>
                <c:pt idx="2121">
                  <c:v>36332</c:v>
                </c:pt>
                <c:pt idx="2122">
                  <c:v>36333</c:v>
                </c:pt>
                <c:pt idx="2123">
                  <c:v>36334</c:v>
                </c:pt>
                <c:pt idx="2124">
                  <c:v>36335</c:v>
                </c:pt>
                <c:pt idx="2125">
                  <c:v>36336</c:v>
                </c:pt>
                <c:pt idx="2126">
                  <c:v>36339</c:v>
                </c:pt>
                <c:pt idx="2127">
                  <c:v>36340</c:v>
                </c:pt>
                <c:pt idx="2128">
                  <c:v>36341</c:v>
                </c:pt>
                <c:pt idx="2129">
                  <c:v>36342</c:v>
                </c:pt>
                <c:pt idx="2130">
                  <c:v>36343</c:v>
                </c:pt>
                <c:pt idx="2131">
                  <c:v>36346</c:v>
                </c:pt>
                <c:pt idx="2132">
                  <c:v>36347</c:v>
                </c:pt>
                <c:pt idx="2133">
                  <c:v>36348</c:v>
                </c:pt>
                <c:pt idx="2134">
                  <c:v>36349</c:v>
                </c:pt>
                <c:pt idx="2135">
                  <c:v>36350</c:v>
                </c:pt>
                <c:pt idx="2136">
                  <c:v>36353</c:v>
                </c:pt>
                <c:pt idx="2137">
                  <c:v>36354</c:v>
                </c:pt>
                <c:pt idx="2138">
                  <c:v>36355</c:v>
                </c:pt>
                <c:pt idx="2139">
                  <c:v>36356</c:v>
                </c:pt>
                <c:pt idx="2140">
                  <c:v>36357</c:v>
                </c:pt>
                <c:pt idx="2141">
                  <c:v>36360</c:v>
                </c:pt>
                <c:pt idx="2142">
                  <c:v>36361</c:v>
                </c:pt>
                <c:pt idx="2143">
                  <c:v>36362</c:v>
                </c:pt>
                <c:pt idx="2144">
                  <c:v>36363</c:v>
                </c:pt>
                <c:pt idx="2145">
                  <c:v>36364</c:v>
                </c:pt>
                <c:pt idx="2146">
                  <c:v>36367</c:v>
                </c:pt>
                <c:pt idx="2147">
                  <c:v>36368</c:v>
                </c:pt>
                <c:pt idx="2148">
                  <c:v>36369</c:v>
                </c:pt>
                <c:pt idx="2149">
                  <c:v>36370</c:v>
                </c:pt>
                <c:pt idx="2150">
                  <c:v>36371</c:v>
                </c:pt>
                <c:pt idx="2151">
                  <c:v>36374</c:v>
                </c:pt>
                <c:pt idx="2152">
                  <c:v>36375</c:v>
                </c:pt>
                <c:pt idx="2153">
                  <c:v>36376</c:v>
                </c:pt>
                <c:pt idx="2154">
                  <c:v>36377</c:v>
                </c:pt>
                <c:pt idx="2155">
                  <c:v>36378</c:v>
                </c:pt>
                <c:pt idx="2156">
                  <c:v>36381</c:v>
                </c:pt>
                <c:pt idx="2157">
                  <c:v>36382</c:v>
                </c:pt>
                <c:pt idx="2158">
                  <c:v>36383</c:v>
                </c:pt>
                <c:pt idx="2159">
                  <c:v>36384</c:v>
                </c:pt>
                <c:pt idx="2160">
                  <c:v>36385</c:v>
                </c:pt>
                <c:pt idx="2161">
                  <c:v>36388</c:v>
                </c:pt>
                <c:pt idx="2162">
                  <c:v>36389</c:v>
                </c:pt>
                <c:pt idx="2163">
                  <c:v>36390</c:v>
                </c:pt>
                <c:pt idx="2164">
                  <c:v>36391</c:v>
                </c:pt>
                <c:pt idx="2165">
                  <c:v>36392</c:v>
                </c:pt>
                <c:pt idx="2166">
                  <c:v>36395</c:v>
                </c:pt>
                <c:pt idx="2167">
                  <c:v>36396</c:v>
                </c:pt>
                <c:pt idx="2168">
                  <c:v>36397</c:v>
                </c:pt>
                <c:pt idx="2169">
                  <c:v>36398</c:v>
                </c:pt>
                <c:pt idx="2170">
                  <c:v>36399</c:v>
                </c:pt>
                <c:pt idx="2171">
                  <c:v>36402</c:v>
                </c:pt>
                <c:pt idx="2172">
                  <c:v>36403</c:v>
                </c:pt>
                <c:pt idx="2173">
                  <c:v>36404</c:v>
                </c:pt>
                <c:pt idx="2174">
                  <c:v>36405</c:v>
                </c:pt>
                <c:pt idx="2175">
                  <c:v>36406</c:v>
                </c:pt>
                <c:pt idx="2176">
                  <c:v>36409</c:v>
                </c:pt>
                <c:pt idx="2177">
                  <c:v>36410</c:v>
                </c:pt>
                <c:pt idx="2178">
                  <c:v>36411</c:v>
                </c:pt>
                <c:pt idx="2179">
                  <c:v>36412</c:v>
                </c:pt>
                <c:pt idx="2180">
                  <c:v>36413</c:v>
                </c:pt>
                <c:pt idx="2181">
                  <c:v>36416</c:v>
                </c:pt>
                <c:pt idx="2182">
                  <c:v>36417</c:v>
                </c:pt>
                <c:pt idx="2183">
                  <c:v>36418</c:v>
                </c:pt>
                <c:pt idx="2184">
                  <c:v>36419</c:v>
                </c:pt>
                <c:pt idx="2185">
                  <c:v>36420</c:v>
                </c:pt>
                <c:pt idx="2186">
                  <c:v>36423</c:v>
                </c:pt>
                <c:pt idx="2187">
                  <c:v>36424</c:v>
                </c:pt>
                <c:pt idx="2188">
                  <c:v>36425</c:v>
                </c:pt>
                <c:pt idx="2189">
                  <c:v>36426</c:v>
                </c:pt>
                <c:pt idx="2190">
                  <c:v>36427</c:v>
                </c:pt>
                <c:pt idx="2191">
                  <c:v>36430</c:v>
                </c:pt>
                <c:pt idx="2192">
                  <c:v>36431</c:v>
                </c:pt>
                <c:pt idx="2193">
                  <c:v>36432</c:v>
                </c:pt>
                <c:pt idx="2194">
                  <c:v>36433</c:v>
                </c:pt>
                <c:pt idx="2195">
                  <c:v>36441</c:v>
                </c:pt>
                <c:pt idx="2196">
                  <c:v>36444</c:v>
                </c:pt>
                <c:pt idx="2197">
                  <c:v>36445</c:v>
                </c:pt>
                <c:pt idx="2198">
                  <c:v>36446</c:v>
                </c:pt>
                <c:pt idx="2199">
                  <c:v>36447</c:v>
                </c:pt>
                <c:pt idx="2200">
                  <c:v>36448</c:v>
                </c:pt>
                <c:pt idx="2201">
                  <c:v>36451</c:v>
                </c:pt>
                <c:pt idx="2202">
                  <c:v>36452</c:v>
                </c:pt>
                <c:pt idx="2203">
                  <c:v>36453</c:v>
                </c:pt>
                <c:pt idx="2204">
                  <c:v>36454</c:v>
                </c:pt>
                <c:pt idx="2205">
                  <c:v>36455</c:v>
                </c:pt>
                <c:pt idx="2206">
                  <c:v>36458</c:v>
                </c:pt>
                <c:pt idx="2207">
                  <c:v>36459</c:v>
                </c:pt>
                <c:pt idx="2208">
                  <c:v>36460</c:v>
                </c:pt>
                <c:pt idx="2209">
                  <c:v>36461</c:v>
                </c:pt>
                <c:pt idx="2210">
                  <c:v>36462</c:v>
                </c:pt>
                <c:pt idx="2211">
                  <c:v>36465</c:v>
                </c:pt>
                <c:pt idx="2212">
                  <c:v>36466</c:v>
                </c:pt>
                <c:pt idx="2213">
                  <c:v>36467</c:v>
                </c:pt>
                <c:pt idx="2214">
                  <c:v>36468</c:v>
                </c:pt>
                <c:pt idx="2215">
                  <c:v>36469</c:v>
                </c:pt>
                <c:pt idx="2216">
                  <c:v>36472</c:v>
                </c:pt>
                <c:pt idx="2217">
                  <c:v>36473</c:v>
                </c:pt>
                <c:pt idx="2218">
                  <c:v>36474</c:v>
                </c:pt>
                <c:pt idx="2219">
                  <c:v>36475</c:v>
                </c:pt>
                <c:pt idx="2220">
                  <c:v>36476</c:v>
                </c:pt>
                <c:pt idx="2221">
                  <c:v>36479</c:v>
                </c:pt>
                <c:pt idx="2222">
                  <c:v>36480</c:v>
                </c:pt>
                <c:pt idx="2223">
                  <c:v>36481</c:v>
                </c:pt>
                <c:pt idx="2224">
                  <c:v>36482</c:v>
                </c:pt>
                <c:pt idx="2225">
                  <c:v>36483</c:v>
                </c:pt>
                <c:pt idx="2226">
                  <c:v>36486</c:v>
                </c:pt>
                <c:pt idx="2227">
                  <c:v>36487</c:v>
                </c:pt>
                <c:pt idx="2228">
                  <c:v>36488</c:v>
                </c:pt>
                <c:pt idx="2229">
                  <c:v>36489</c:v>
                </c:pt>
                <c:pt idx="2230">
                  <c:v>36490</c:v>
                </c:pt>
                <c:pt idx="2231">
                  <c:v>36493</c:v>
                </c:pt>
                <c:pt idx="2232">
                  <c:v>36494</c:v>
                </c:pt>
                <c:pt idx="2233">
                  <c:v>36495</c:v>
                </c:pt>
                <c:pt idx="2234">
                  <c:v>36496</c:v>
                </c:pt>
                <c:pt idx="2235">
                  <c:v>36497</c:v>
                </c:pt>
                <c:pt idx="2236">
                  <c:v>36500</c:v>
                </c:pt>
                <c:pt idx="2237">
                  <c:v>36501</c:v>
                </c:pt>
                <c:pt idx="2238">
                  <c:v>36502</c:v>
                </c:pt>
                <c:pt idx="2239">
                  <c:v>36503</c:v>
                </c:pt>
                <c:pt idx="2240">
                  <c:v>36504</c:v>
                </c:pt>
                <c:pt idx="2241">
                  <c:v>36507</c:v>
                </c:pt>
                <c:pt idx="2242">
                  <c:v>36508</c:v>
                </c:pt>
                <c:pt idx="2243">
                  <c:v>36509</c:v>
                </c:pt>
                <c:pt idx="2244">
                  <c:v>36510</c:v>
                </c:pt>
                <c:pt idx="2245">
                  <c:v>36511</c:v>
                </c:pt>
                <c:pt idx="2246">
                  <c:v>36515</c:v>
                </c:pt>
                <c:pt idx="2247">
                  <c:v>36516</c:v>
                </c:pt>
                <c:pt idx="2248">
                  <c:v>36517</c:v>
                </c:pt>
                <c:pt idx="2249">
                  <c:v>36518</c:v>
                </c:pt>
                <c:pt idx="2250">
                  <c:v>36521</c:v>
                </c:pt>
                <c:pt idx="2251">
                  <c:v>36522</c:v>
                </c:pt>
                <c:pt idx="2252">
                  <c:v>36523</c:v>
                </c:pt>
                <c:pt idx="2253">
                  <c:v>36524</c:v>
                </c:pt>
              </c:numCache>
            </c:numRef>
          </c:cat>
          <c:val>
            <c:numRef>
              <c:f>Sheet1!$B$2:$B$2255</c:f>
              <c:numCache>
                <c:formatCode>###,###,###,###,##0.00_ </c:formatCode>
                <c:ptCount val="2254"/>
                <c:pt idx="0">
                  <c:v>100</c:v>
                </c:pt>
                <c:pt idx="1">
                  <c:v>104.39</c:v>
                </c:pt>
                <c:pt idx="2">
                  <c:v>109.13</c:v>
                </c:pt>
                <c:pt idx="3">
                  <c:v>114.55</c:v>
                </c:pt>
                <c:pt idx="4">
                  <c:v>120.25</c:v>
                </c:pt>
                <c:pt idx="5">
                  <c:v>125.27</c:v>
                </c:pt>
                <c:pt idx="6">
                  <c:v>125.28</c:v>
                </c:pt>
                <c:pt idx="7">
                  <c:v>126.45</c:v>
                </c:pt>
                <c:pt idx="8">
                  <c:v>127.61</c:v>
                </c:pt>
                <c:pt idx="9">
                  <c:v>128.84</c:v>
                </c:pt>
                <c:pt idx="10">
                  <c:v>130.13999999999999</c:v>
                </c:pt>
                <c:pt idx="11">
                  <c:v>131.44</c:v>
                </c:pt>
                <c:pt idx="12">
                  <c:v>132.06</c:v>
                </c:pt>
                <c:pt idx="13">
                  <c:v>132.68</c:v>
                </c:pt>
                <c:pt idx="14">
                  <c:v>133.34</c:v>
                </c:pt>
                <c:pt idx="15">
                  <c:v>133.97</c:v>
                </c:pt>
                <c:pt idx="16">
                  <c:v>134.6</c:v>
                </c:pt>
                <c:pt idx="17">
                  <c:v>134.66999999999999</c:v>
                </c:pt>
                <c:pt idx="18">
                  <c:v>134.74</c:v>
                </c:pt>
                <c:pt idx="19">
                  <c:v>134.24</c:v>
                </c:pt>
                <c:pt idx="20">
                  <c:v>134.25</c:v>
                </c:pt>
                <c:pt idx="21">
                  <c:v>134.24</c:v>
                </c:pt>
                <c:pt idx="22">
                  <c:v>134.24</c:v>
                </c:pt>
                <c:pt idx="23">
                  <c:v>133.72</c:v>
                </c:pt>
                <c:pt idx="24">
                  <c:v>133.16999999999999</c:v>
                </c:pt>
                <c:pt idx="25">
                  <c:v>132.61000000000001</c:v>
                </c:pt>
                <c:pt idx="26">
                  <c:v>132.05000000000001</c:v>
                </c:pt>
                <c:pt idx="27">
                  <c:v>131.46</c:v>
                </c:pt>
                <c:pt idx="28">
                  <c:v>130.94999999999999</c:v>
                </c:pt>
                <c:pt idx="29">
                  <c:v>130.44</c:v>
                </c:pt>
                <c:pt idx="30">
                  <c:v>129.97</c:v>
                </c:pt>
                <c:pt idx="31">
                  <c:v>129.51</c:v>
                </c:pt>
                <c:pt idx="32">
                  <c:v>129.05000000000001</c:v>
                </c:pt>
                <c:pt idx="33">
                  <c:v>128.58000000000001</c:v>
                </c:pt>
                <c:pt idx="34">
                  <c:v>129.13999999999999</c:v>
                </c:pt>
                <c:pt idx="35">
                  <c:v>129.79</c:v>
                </c:pt>
                <c:pt idx="36">
                  <c:v>130.38</c:v>
                </c:pt>
                <c:pt idx="37">
                  <c:v>130.97</c:v>
                </c:pt>
                <c:pt idx="38">
                  <c:v>131.35</c:v>
                </c:pt>
                <c:pt idx="39">
                  <c:v>131.91999999999999</c:v>
                </c:pt>
                <c:pt idx="40">
                  <c:v>132.53</c:v>
                </c:pt>
                <c:pt idx="41">
                  <c:v>133.13</c:v>
                </c:pt>
                <c:pt idx="42">
                  <c:v>133.66999999999999</c:v>
                </c:pt>
                <c:pt idx="43">
                  <c:v>134.28</c:v>
                </c:pt>
                <c:pt idx="44">
                  <c:v>134.87</c:v>
                </c:pt>
                <c:pt idx="45">
                  <c:v>134.4</c:v>
                </c:pt>
                <c:pt idx="46">
                  <c:v>133.93</c:v>
                </c:pt>
                <c:pt idx="47">
                  <c:v>133.47</c:v>
                </c:pt>
                <c:pt idx="48">
                  <c:v>133.01</c:v>
                </c:pt>
                <c:pt idx="49">
                  <c:v>132.53</c:v>
                </c:pt>
                <c:pt idx="50">
                  <c:v>131.99</c:v>
                </c:pt>
                <c:pt idx="51">
                  <c:v>131.46</c:v>
                </c:pt>
                <c:pt idx="52">
                  <c:v>130.94</c:v>
                </c:pt>
                <c:pt idx="53">
                  <c:v>130.41</c:v>
                </c:pt>
                <c:pt idx="54">
                  <c:v>129.88999999999999</c:v>
                </c:pt>
                <c:pt idx="55">
                  <c:v>129.31</c:v>
                </c:pt>
                <c:pt idx="56">
                  <c:v>128.77000000000001</c:v>
                </c:pt>
                <c:pt idx="57">
                  <c:v>126.15</c:v>
                </c:pt>
                <c:pt idx="58">
                  <c:v>125.63</c:v>
                </c:pt>
                <c:pt idx="59">
                  <c:v>125.17</c:v>
                </c:pt>
                <c:pt idx="60">
                  <c:v>124.71</c:v>
                </c:pt>
                <c:pt idx="61">
                  <c:v>124.22</c:v>
                </c:pt>
                <c:pt idx="62">
                  <c:v>123.66</c:v>
                </c:pt>
                <c:pt idx="63">
                  <c:v>123.12</c:v>
                </c:pt>
                <c:pt idx="64">
                  <c:v>122.62</c:v>
                </c:pt>
                <c:pt idx="65">
                  <c:v>122.12</c:v>
                </c:pt>
                <c:pt idx="66">
                  <c:v>121.62</c:v>
                </c:pt>
                <c:pt idx="67">
                  <c:v>121.12</c:v>
                </c:pt>
                <c:pt idx="68">
                  <c:v>120.61</c:v>
                </c:pt>
                <c:pt idx="69">
                  <c:v>120.19</c:v>
                </c:pt>
                <c:pt idx="70">
                  <c:v>120.73</c:v>
                </c:pt>
                <c:pt idx="71">
                  <c:v>121.21</c:v>
                </c:pt>
                <c:pt idx="72">
                  <c:v>121.71</c:v>
                </c:pt>
                <c:pt idx="73">
                  <c:v>121.72</c:v>
                </c:pt>
                <c:pt idx="74">
                  <c:v>121.54</c:v>
                </c:pt>
                <c:pt idx="75">
                  <c:v>121.09</c:v>
                </c:pt>
                <c:pt idx="76">
                  <c:v>120.62</c:v>
                </c:pt>
                <c:pt idx="77">
                  <c:v>120.16</c:v>
                </c:pt>
                <c:pt idx="78">
                  <c:v>119.64</c:v>
                </c:pt>
                <c:pt idx="79">
                  <c:v>119.21</c:v>
                </c:pt>
                <c:pt idx="80">
                  <c:v>118.77</c:v>
                </c:pt>
                <c:pt idx="81">
                  <c:v>118.34</c:v>
                </c:pt>
                <c:pt idx="82">
                  <c:v>117.9</c:v>
                </c:pt>
                <c:pt idx="83">
                  <c:v>117.45</c:v>
                </c:pt>
                <c:pt idx="84">
                  <c:v>117.08</c:v>
                </c:pt>
                <c:pt idx="85">
                  <c:v>116.63</c:v>
                </c:pt>
                <c:pt idx="86">
                  <c:v>116.19</c:v>
                </c:pt>
                <c:pt idx="87">
                  <c:v>115.79</c:v>
                </c:pt>
                <c:pt idx="88">
                  <c:v>115.36</c:v>
                </c:pt>
                <c:pt idx="89">
                  <c:v>115.56</c:v>
                </c:pt>
                <c:pt idx="90">
                  <c:v>114.75</c:v>
                </c:pt>
                <c:pt idx="91">
                  <c:v>113.94</c:v>
                </c:pt>
                <c:pt idx="92">
                  <c:v>113.16</c:v>
                </c:pt>
                <c:pt idx="93">
                  <c:v>112.41</c:v>
                </c:pt>
                <c:pt idx="94">
                  <c:v>111.61</c:v>
                </c:pt>
                <c:pt idx="95">
                  <c:v>110.82</c:v>
                </c:pt>
                <c:pt idx="96">
                  <c:v>110.03</c:v>
                </c:pt>
                <c:pt idx="97">
                  <c:v>109.29</c:v>
                </c:pt>
                <c:pt idx="98">
                  <c:v>108.53</c:v>
                </c:pt>
                <c:pt idx="99">
                  <c:v>107.84</c:v>
                </c:pt>
                <c:pt idx="100">
                  <c:v>107.19</c:v>
                </c:pt>
                <c:pt idx="101">
                  <c:v>106.57</c:v>
                </c:pt>
                <c:pt idx="102">
                  <c:v>105.77</c:v>
                </c:pt>
                <c:pt idx="103">
                  <c:v>106.75</c:v>
                </c:pt>
                <c:pt idx="104">
                  <c:v>107.82</c:v>
                </c:pt>
                <c:pt idx="105">
                  <c:v>108.81</c:v>
                </c:pt>
                <c:pt idx="106">
                  <c:v>108.25</c:v>
                </c:pt>
                <c:pt idx="107">
                  <c:v>109.08</c:v>
                </c:pt>
                <c:pt idx="108">
                  <c:v>110.08</c:v>
                </c:pt>
                <c:pt idx="109">
                  <c:v>110.66</c:v>
                </c:pt>
                <c:pt idx="110">
                  <c:v>111.68</c:v>
                </c:pt>
                <c:pt idx="111">
                  <c:v>112.75</c:v>
                </c:pt>
                <c:pt idx="112">
                  <c:v>113.82</c:v>
                </c:pt>
                <c:pt idx="113">
                  <c:v>114.83</c:v>
                </c:pt>
                <c:pt idx="114">
                  <c:v>115.97</c:v>
                </c:pt>
                <c:pt idx="115">
                  <c:v>117.12</c:v>
                </c:pt>
                <c:pt idx="116">
                  <c:v>118.17</c:v>
                </c:pt>
                <c:pt idx="117">
                  <c:v>119.35</c:v>
                </c:pt>
                <c:pt idx="118">
                  <c:v>120.47</c:v>
                </c:pt>
                <c:pt idx="119">
                  <c:v>121.67</c:v>
                </c:pt>
                <c:pt idx="120">
                  <c:v>122.89</c:v>
                </c:pt>
                <c:pt idx="121">
                  <c:v>124.11</c:v>
                </c:pt>
                <c:pt idx="122">
                  <c:v>125.34</c:v>
                </c:pt>
                <c:pt idx="123">
                  <c:v>124.53</c:v>
                </c:pt>
                <c:pt idx="124">
                  <c:v>125.77</c:v>
                </c:pt>
                <c:pt idx="125">
                  <c:v>127.03</c:v>
                </c:pt>
                <c:pt idx="126">
                  <c:v>128.29</c:v>
                </c:pt>
                <c:pt idx="127">
                  <c:v>129.57</c:v>
                </c:pt>
                <c:pt idx="128">
                  <c:v>130.86000000000001</c:v>
                </c:pt>
                <c:pt idx="129">
                  <c:v>132.16999999999999</c:v>
                </c:pt>
                <c:pt idx="130">
                  <c:v>133.49</c:v>
                </c:pt>
                <c:pt idx="131">
                  <c:v>134.83000000000001</c:v>
                </c:pt>
                <c:pt idx="132">
                  <c:v>136.19</c:v>
                </c:pt>
                <c:pt idx="133">
                  <c:v>137.56</c:v>
                </c:pt>
                <c:pt idx="134">
                  <c:v>136.85</c:v>
                </c:pt>
                <c:pt idx="135">
                  <c:v>135.96</c:v>
                </c:pt>
                <c:pt idx="136">
                  <c:v>135.27000000000001</c:v>
                </c:pt>
                <c:pt idx="137">
                  <c:v>136.63</c:v>
                </c:pt>
                <c:pt idx="138">
                  <c:v>135.96</c:v>
                </c:pt>
                <c:pt idx="139">
                  <c:v>135.28</c:v>
                </c:pt>
                <c:pt idx="140">
                  <c:v>134.63999999999999</c:v>
                </c:pt>
                <c:pt idx="141">
                  <c:v>133.99</c:v>
                </c:pt>
                <c:pt idx="142">
                  <c:v>133.38</c:v>
                </c:pt>
                <c:pt idx="143">
                  <c:v>132.80000000000001</c:v>
                </c:pt>
                <c:pt idx="144">
                  <c:v>133.13999999999999</c:v>
                </c:pt>
                <c:pt idx="145">
                  <c:v>134.47</c:v>
                </c:pt>
                <c:pt idx="146">
                  <c:v>135.81</c:v>
                </c:pt>
                <c:pt idx="147">
                  <c:v>137.16999999999999</c:v>
                </c:pt>
                <c:pt idx="148">
                  <c:v>136.69999999999999</c:v>
                </c:pt>
                <c:pt idx="149">
                  <c:v>138.07</c:v>
                </c:pt>
                <c:pt idx="150">
                  <c:v>139.38999999999999</c:v>
                </c:pt>
                <c:pt idx="151">
                  <c:v>140.68</c:v>
                </c:pt>
                <c:pt idx="152">
                  <c:v>140.19</c:v>
                </c:pt>
                <c:pt idx="153">
                  <c:v>140.66</c:v>
                </c:pt>
                <c:pt idx="154">
                  <c:v>141.52000000000001</c:v>
                </c:pt>
                <c:pt idx="155">
                  <c:v>142.38999999999999</c:v>
                </c:pt>
                <c:pt idx="156">
                  <c:v>143.80000000000001</c:v>
                </c:pt>
                <c:pt idx="157">
                  <c:v>145.24</c:v>
                </c:pt>
                <c:pt idx="158">
                  <c:v>146.68</c:v>
                </c:pt>
                <c:pt idx="159">
                  <c:v>148.15</c:v>
                </c:pt>
                <c:pt idx="160">
                  <c:v>149.62</c:v>
                </c:pt>
                <c:pt idx="161">
                  <c:v>151.12</c:v>
                </c:pt>
                <c:pt idx="162">
                  <c:v>152.61000000000001</c:v>
                </c:pt>
                <c:pt idx="163">
                  <c:v>154.1</c:v>
                </c:pt>
                <c:pt idx="164">
                  <c:v>155.54</c:v>
                </c:pt>
                <c:pt idx="165">
                  <c:v>157.07</c:v>
                </c:pt>
                <c:pt idx="166">
                  <c:v>158.63</c:v>
                </c:pt>
                <c:pt idx="167">
                  <c:v>160.21</c:v>
                </c:pt>
                <c:pt idx="168">
                  <c:v>161.6</c:v>
                </c:pt>
                <c:pt idx="169">
                  <c:v>163.21</c:v>
                </c:pt>
                <c:pt idx="170">
                  <c:v>164.84</c:v>
                </c:pt>
                <c:pt idx="171">
                  <c:v>166.49</c:v>
                </c:pt>
                <c:pt idx="172">
                  <c:v>168.16</c:v>
                </c:pt>
                <c:pt idx="173">
                  <c:v>169.81</c:v>
                </c:pt>
                <c:pt idx="174">
                  <c:v>171.51</c:v>
                </c:pt>
                <c:pt idx="175">
                  <c:v>173.19</c:v>
                </c:pt>
                <c:pt idx="176">
                  <c:v>174.92</c:v>
                </c:pt>
                <c:pt idx="177">
                  <c:v>176.66</c:v>
                </c:pt>
                <c:pt idx="178">
                  <c:v>178.43</c:v>
                </c:pt>
                <c:pt idx="179">
                  <c:v>180.22</c:v>
                </c:pt>
                <c:pt idx="180">
                  <c:v>181.97</c:v>
                </c:pt>
                <c:pt idx="181">
                  <c:v>183.69</c:v>
                </c:pt>
                <c:pt idx="182">
                  <c:v>185.51</c:v>
                </c:pt>
                <c:pt idx="183">
                  <c:v>187.36</c:v>
                </c:pt>
                <c:pt idx="184">
                  <c:v>189.24</c:v>
                </c:pt>
                <c:pt idx="185">
                  <c:v>188.33</c:v>
                </c:pt>
                <c:pt idx="186">
                  <c:v>187.22</c:v>
                </c:pt>
                <c:pt idx="187">
                  <c:v>186.22</c:v>
                </c:pt>
                <c:pt idx="188">
                  <c:v>187.79</c:v>
                </c:pt>
                <c:pt idx="189">
                  <c:v>189.66</c:v>
                </c:pt>
                <c:pt idx="190">
                  <c:v>188.65</c:v>
                </c:pt>
                <c:pt idx="191">
                  <c:v>187.63</c:v>
                </c:pt>
                <c:pt idx="192">
                  <c:v>186.88</c:v>
                </c:pt>
                <c:pt idx="193">
                  <c:v>185.92</c:v>
                </c:pt>
                <c:pt idx="194">
                  <c:v>185</c:v>
                </c:pt>
                <c:pt idx="195">
                  <c:v>184.08</c:v>
                </c:pt>
                <c:pt idx="196">
                  <c:v>183.19</c:v>
                </c:pt>
                <c:pt idx="197">
                  <c:v>182.33</c:v>
                </c:pt>
                <c:pt idx="198">
                  <c:v>181.82</c:v>
                </c:pt>
                <c:pt idx="199">
                  <c:v>180.92</c:v>
                </c:pt>
                <c:pt idx="200">
                  <c:v>182.48</c:v>
                </c:pt>
                <c:pt idx="201">
                  <c:v>184.29</c:v>
                </c:pt>
                <c:pt idx="202">
                  <c:v>186</c:v>
                </c:pt>
                <c:pt idx="203">
                  <c:v>187.49</c:v>
                </c:pt>
                <c:pt idx="204">
                  <c:v>189.12</c:v>
                </c:pt>
                <c:pt idx="205">
                  <c:v>191.01</c:v>
                </c:pt>
                <c:pt idx="206">
                  <c:v>192.85</c:v>
                </c:pt>
                <c:pt idx="207">
                  <c:v>194.67</c:v>
                </c:pt>
                <c:pt idx="208">
                  <c:v>196.61</c:v>
                </c:pt>
                <c:pt idx="209">
                  <c:v>198.57</c:v>
                </c:pt>
                <c:pt idx="210">
                  <c:v>200.51</c:v>
                </c:pt>
                <c:pt idx="211">
                  <c:v>202.51</c:v>
                </c:pt>
                <c:pt idx="212">
                  <c:v>204.53</c:v>
                </c:pt>
                <c:pt idx="213">
                  <c:v>206.53</c:v>
                </c:pt>
                <c:pt idx="214">
                  <c:v>208.25</c:v>
                </c:pt>
                <c:pt idx="215">
                  <c:v>210.07</c:v>
                </c:pt>
                <c:pt idx="216">
                  <c:v>211.86</c:v>
                </c:pt>
                <c:pt idx="217">
                  <c:v>213.98</c:v>
                </c:pt>
                <c:pt idx="218">
                  <c:v>215.78</c:v>
                </c:pt>
                <c:pt idx="219">
                  <c:v>216.43</c:v>
                </c:pt>
                <c:pt idx="220">
                  <c:v>218.6</c:v>
                </c:pt>
                <c:pt idx="221">
                  <c:v>220.72</c:v>
                </c:pt>
                <c:pt idx="222">
                  <c:v>222.77</c:v>
                </c:pt>
                <c:pt idx="223">
                  <c:v>224.65</c:v>
                </c:pt>
                <c:pt idx="224">
                  <c:v>226.88</c:v>
                </c:pt>
                <c:pt idx="225">
                  <c:v>228.93</c:v>
                </c:pt>
                <c:pt idx="226">
                  <c:v>231.22</c:v>
                </c:pt>
                <c:pt idx="227">
                  <c:v>233.55</c:v>
                </c:pt>
                <c:pt idx="228">
                  <c:v>235.8</c:v>
                </c:pt>
                <c:pt idx="229">
                  <c:v>236.67</c:v>
                </c:pt>
                <c:pt idx="230">
                  <c:v>237.45</c:v>
                </c:pt>
                <c:pt idx="231">
                  <c:v>238.25</c:v>
                </c:pt>
                <c:pt idx="232">
                  <c:v>240.62</c:v>
                </c:pt>
                <c:pt idx="233">
                  <c:v>242.24</c:v>
                </c:pt>
                <c:pt idx="234">
                  <c:v>244.5</c:v>
                </c:pt>
                <c:pt idx="235">
                  <c:v>246.31</c:v>
                </c:pt>
                <c:pt idx="236">
                  <c:v>248.53</c:v>
                </c:pt>
                <c:pt idx="237">
                  <c:v>250.85</c:v>
                </c:pt>
                <c:pt idx="238">
                  <c:v>252.97</c:v>
                </c:pt>
                <c:pt idx="239">
                  <c:v>255.45</c:v>
                </c:pt>
                <c:pt idx="240">
                  <c:v>257.35000000000002</c:v>
                </c:pt>
                <c:pt idx="241">
                  <c:v>259.60000000000002</c:v>
                </c:pt>
                <c:pt idx="242">
                  <c:v>262.19</c:v>
                </c:pt>
                <c:pt idx="243">
                  <c:v>264.81</c:v>
                </c:pt>
                <c:pt idx="244">
                  <c:v>265.77</c:v>
                </c:pt>
                <c:pt idx="245">
                  <c:v>266.66000000000003</c:v>
                </c:pt>
                <c:pt idx="246">
                  <c:v>269.35000000000002</c:v>
                </c:pt>
                <c:pt idx="247">
                  <c:v>270.27</c:v>
                </c:pt>
                <c:pt idx="248">
                  <c:v>272.91000000000003</c:v>
                </c:pt>
                <c:pt idx="249">
                  <c:v>273.70999999999998</c:v>
                </c:pt>
                <c:pt idx="250">
                  <c:v>274.41000000000003</c:v>
                </c:pt>
                <c:pt idx="251">
                  <c:v>277</c:v>
                </c:pt>
                <c:pt idx="252">
                  <c:v>277.85000000000002</c:v>
                </c:pt>
                <c:pt idx="253">
                  <c:v>278.68</c:v>
                </c:pt>
                <c:pt idx="254">
                  <c:v>279.51</c:v>
                </c:pt>
                <c:pt idx="255">
                  <c:v>280.17</c:v>
                </c:pt>
                <c:pt idx="256">
                  <c:v>282.83</c:v>
                </c:pt>
                <c:pt idx="257">
                  <c:v>285.64999999999998</c:v>
                </c:pt>
                <c:pt idx="258">
                  <c:v>286.22000000000003</c:v>
                </c:pt>
                <c:pt idx="259">
                  <c:v>287.14999999999998</c:v>
                </c:pt>
                <c:pt idx="260">
                  <c:v>288.02999999999997</c:v>
                </c:pt>
                <c:pt idx="261">
                  <c:v>290.85000000000002</c:v>
                </c:pt>
                <c:pt idx="262">
                  <c:v>291.70999999999998</c:v>
                </c:pt>
                <c:pt idx="263">
                  <c:v>292.75</c:v>
                </c:pt>
                <c:pt idx="264">
                  <c:v>293.75</c:v>
                </c:pt>
                <c:pt idx="265">
                  <c:v>296.52</c:v>
                </c:pt>
                <c:pt idx="266">
                  <c:v>297.68</c:v>
                </c:pt>
                <c:pt idx="267">
                  <c:v>298.77</c:v>
                </c:pt>
                <c:pt idx="268">
                  <c:v>299.66000000000003</c:v>
                </c:pt>
                <c:pt idx="269">
                  <c:v>300.62</c:v>
                </c:pt>
                <c:pt idx="270">
                  <c:v>301.83</c:v>
                </c:pt>
                <c:pt idx="271">
                  <c:v>303.06</c:v>
                </c:pt>
                <c:pt idx="272">
                  <c:v>305.74</c:v>
                </c:pt>
                <c:pt idx="273">
                  <c:v>306.63</c:v>
                </c:pt>
                <c:pt idx="274">
                  <c:v>306.85000000000002</c:v>
                </c:pt>
                <c:pt idx="275">
                  <c:v>307.38</c:v>
                </c:pt>
                <c:pt idx="276">
                  <c:v>307.39</c:v>
                </c:pt>
                <c:pt idx="277">
                  <c:v>307.87</c:v>
                </c:pt>
                <c:pt idx="278">
                  <c:v>307.95</c:v>
                </c:pt>
                <c:pt idx="279">
                  <c:v>308.52999999999997</c:v>
                </c:pt>
                <c:pt idx="280">
                  <c:v>309.05</c:v>
                </c:pt>
                <c:pt idx="281">
                  <c:v>311.61</c:v>
                </c:pt>
                <c:pt idx="282">
                  <c:v>311.83999999999997</c:v>
                </c:pt>
                <c:pt idx="283">
                  <c:v>312.42</c:v>
                </c:pt>
                <c:pt idx="284">
                  <c:v>312.73</c:v>
                </c:pt>
                <c:pt idx="285">
                  <c:v>313.24</c:v>
                </c:pt>
                <c:pt idx="286">
                  <c:v>314.18</c:v>
                </c:pt>
                <c:pt idx="287">
                  <c:v>314.72000000000003</c:v>
                </c:pt>
                <c:pt idx="288">
                  <c:v>315.56</c:v>
                </c:pt>
                <c:pt idx="289">
                  <c:v>316.43</c:v>
                </c:pt>
                <c:pt idx="290">
                  <c:v>316.44</c:v>
                </c:pt>
                <c:pt idx="291">
                  <c:v>317.04000000000002</c:v>
                </c:pt>
                <c:pt idx="292">
                  <c:v>319.68</c:v>
                </c:pt>
                <c:pt idx="293">
                  <c:v>319.77</c:v>
                </c:pt>
                <c:pt idx="294">
                  <c:v>337.11</c:v>
                </c:pt>
                <c:pt idx="295">
                  <c:v>342.41</c:v>
                </c:pt>
                <c:pt idx="296">
                  <c:v>347.99</c:v>
                </c:pt>
                <c:pt idx="297">
                  <c:v>359.59</c:v>
                </c:pt>
                <c:pt idx="298">
                  <c:v>360.5</c:v>
                </c:pt>
                <c:pt idx="299">
                  <c:v>360.37</c:v>
                </c:pt>
                <c:pt idx="300">
                  <c:v>360.1</c:v>
                </c:pt>
                <c:pt idx="301">
                  <c:v>362.45</c:v>
                </c:pt>
                <c:pt idx="302">
                  <c:v>364.66</c:v>
                </c:pt>
                <c:pt idx="303">
                  <c:v>365.39</c:v>
                </c:pt>
                <c:pt idx="304">
                  <c:v>367</c:v>
                </c:pt>
                <c:pt idx="305">
                  <c:v>368.32</c:v>
                </c:pt>
                <c:pt idx="306">
                  <c:v>369.76</c:v>
                </c:pt>
                <c:pt idx="307">
                  <c:v>371.76</c:v>
                </c:pt>
                <c:pt idx="308">
                  <c:v>373.53</c:v>
                </c:pt>
                <c:pt idx="309">
                  <c:v>375.23</c:v>
                </c:pt>
                <c:pt idx="310">
                  <c:v>376.14</c:v>
                </c:pt>
                <c:pt idx="311">
                  <c:v>376.92</c:v>
                </c:pt>
                <c:pt idx="312">
                  <c:v>376.38</c:v>
                </c:pt>
                <c:pt idx="313">
                  <c:v>377.05</c:v>
                </c:pt>
                <c:pt idx="314">
                  <c:v>377.49</c:v>
                </c:pt>
                <c:pt idx="315">
                  <c:v>377.66</c:v>
                </c:pt>
                <c:pt idx="316">
                  <c:v>377.31</c:v>
                </c:pt>
                <c:pt idx="317">
                  <c:v>377.99</c:v>
                </c:pt>
                <c:pt idx="318">
                  <c:v>378.89</c:v>
                </c:pt>
                <c:pt idx="319">
                  <c:v>378.69</c:v>
                </c:pt>
                <c:pt idx="320">
                  <c:v>378.12</c:v>
                </c:pt>
                <c:pt idx="321">
                  <c:v>379.13</c:v>
                </c:pt>
                <c:pt idx="322">
                  <c:v>380.77</c:v>
                </c:pt>
                <c:pt idx="323">
                  <c:v>381.44</c:v>
                </c:pt>
                <c:pt idx="324">
                  <c:v>381.24</c:v>
                </c:pt>
                <c:pt idx="325">
                  <c:v>381.01</c:v>
                </c:pt>
                <c:pt idx="326">
                  <c:v>381.12</c:v>
                </c:pt>
                <c:pt idx="327">
                  <c:v>381.33</c:v>
                </c:pt>
                <c:pt idx="328">
                  <c:v>381.47</c:v>
                </c:pt>
                <c:pt idx="329">
                  <c:v>381.93</c:v>
                </c:pt>
                <c:pt idx="330">
                  <c:v>382.43</c:v>
                </c:pt>
                <c:pt idx="331">
                  <c:v>381.65</c:v>
                </c:pt>
                <c:pt idx="332">
                  <c:v>382.03</c:v>
                </c:pt>
                <c:pt idx="333">
                  <c:v>391.11</c:v>
                </c:pt>
                <c:pt idx="334">
                  <c:v>400.61</c:v>
                </c:pt>
                <c:pt idx="335">
                  <c:v>406.72</c:v>
                </c:pt>
                <c:pt idx="336">
                  <c:v>410.55</c:v>
                </c:pt>
                <c:pt idx="337">
                  <c:v>414.42</c:v>
                </c:pt>
                <c:pt idx="338">
                  <c:v>413.85</c:v>
                </c:pt>
                <c:pt idx="339">
                  <c:v>410.06</c:v>
                </c:pt>
                <c:pt idx="340">
                  <c:v>399.88</c:v>
                </c:pt>
                <c:pt idx="341">
                  <c:v>407.25</c:v>
                </c:pt>
                <c:pt idx="342">
                  <c:v>414.4</c:v>
                </c:pt>
                <c:pt idx="343">
                  <c:v>424.58</c:v>
                </c:pt>
                <c:pt idx="344">
                  <c:v>436.09</c:v>
                </c:pt>
                <c:pt idx="345">
                  <c:v>444.16</c:v>
                </c:pt>
                <c:pt idx="346">
                  <c:v>445.38</c:v>
                </c:pt>
                <c:pt idx="347">
                  <c:v>453.62</c:v>
                </c:pt>
                <c:pt idx="348">
                  <c:v>449.21</c:v>
                </c:pt>
                <c:pt idx="349">
                  <c:v>449.96</c:v>
                </c:pt>
                <c:pt idx="350">
                  <c:v>454.65</c:v>
                </c:pt>
                <c:pt idx="351">
                  <c:v>468.11</c:v>
                </c:pt>
                <c:pt idx="352">
                  <c:v>491.5</c:v>
                </c:pt>
                <c:pt idx="353">
                  <c:v>506.53</c:v>
                </c:pt>
                <c:pt idx="354">
                  <c:v>514.04</c:v>
                </c:pt>
                <c:pt idx="355">
                  <c:v>523.36</c:v>
                </c:pt>
                <c:pt idx="356">
                  <c:v>544.35</c:v>
                </c:pt>
                <c:pt idx="357">
                  <c:v>571.82000000000005</c:v>
                </c:pt>
                <c:pt idx="358">
                  <c:v>598.11</c:v>
                </c:pt>
                <c:pt idx="359">
                  <c:v>616.99</c:v>
                </c:pt>
                <c:pt idx="360">
                  <c:v>1266.49</c:v>
                </c:pt>
                <c:pt idx="361">
                  <c:v>1339.99</c:v>
                </c:pt>
                <c:pt idx="362">
                  <c:v>1421.57</c:v>
                </c:pt>
                <c:pt idx="363">
                  <c:v>1301.3499999999999</c:v>
                </c:pt>
                <c:pt idx="364">
                  <c:v>1193.17</c:v>
                </c:pt>
                <c:pt idx="365">
                  <c:v>1160.17</c:v>
                </c:pt>
                <c:pt idx="366">
                  <c:v>1234.71</c:v>
                </c:pt>
                <c:pt idx="367">
                  <c:v>1183.24</c:v>
                </c:pt>
                <c:pt idx="368">
                  <c:v>1141.02</c:v>
                </c:pt>
                <c:pt idx="369">
                  <c:v>1059.07</c:v>
                </c:pt>
                <c:pt idx="370">
                  <c:v>1104.46</c:v>
                </c:pt>
                <c:pt idx="371">
                  <c:v>1105.76</c:v>
                </c:pt>
                <c:pt idx="372">
                  <c:v>1093.46</c:v>
                </c:pt>
                <c:pt idx="373">
                  <c:v>1126.6199999999999</c:v>
                </c:pt>
                <c:pt idx="374">
                  <c:v>1187.02</c:v>
                </c:pt>
                <c:pt idx="375">
                  <c:v>1178.3</c:v>
                </c:pt>
                <c:pt idx="376">
                  <c:v>1171.71</c:v>
                </c:pt>
                <c:pt idx="377">
                  <c:v>1171.8499999999999</c:v>
                </c:pt>
                <c:pt idx="378">
                  <c:v>1166.7</c:v>
                </c:pt>
                <c:pt idx="379">
                  <c:v>1169.57</c:v>
                </c:pt>
                <c:pt idx="380">
                  <c:v>1168.43</c:v>
                </c:pt>
                <c:pt idx="381">
                  <c:v>1171.94</c:v>
                </c:pt>
                <c:pt idx="382">
                  <c:v>1169.9000000000001</c:v>
                </c:pt>
                <c:pt idx="383">
                  <c:v>1158.17</c:v>
                </c:pt>
                <c:pt idx="384">
                  <c:v>1151.06</c:v>
                </c:pt>
                <c:pt idx="385">
                  <c:v>1160.23</c:v>
                </c:pt>
                <c:pt idx="386">
                  <c:v>1164.67</c:v>
                </c:pt>
                <c:pt idx="387">
                  <c:v>1169.51</c:v>
                </c:pt>
                <c:pt idx="388">
                  <c:v>1191.19</c:v>
                </c:pt>
                <c:pt idx="389">
                  <c:v>1194.18</c:v>
                </c:pt>
                <c:pt idx="390">
                  <c:v>1187.48</c:v>
                </c:pt>
                <c:pt idx="391">
                  <c:v>1189.1600000000001</c:v>
                </c:pt>
                <c:pt idx="392">
                  <c:v>1201.01</c:v>
                </c:pt>
                <c:pt idx="393">
                  <c:v>1206.46</c:v>
                </c:pt>
                <c:pt idx="394">
                  <c:v>1185.5</c:v>
                </c:pt>
                <c:pt idx="395">
                  <c:v>1178.53</c:v>
                </c:pt>
                <c:pt idx="396">
                  <c:v>1188.6199999999999</c:v>
                </c:pt>
                <c:pt idx="397">
                  <c:v>1136.33</c:v>
                </c:pt>
                <c:pt idx="398">
                  <c:v>1114.05</c:v>
                </c:pt>
                <c:pt idx="399">
                  <c:v>1107.69</c:v>
                </c:pt>
                <c:pt idx="400">
                  <c:v>1124.6400000000001</c:v>
                </c:pt>
                <c:pt idx="401">
                  <c:v>1125.56</c:v>
                </c:pt>
                <c:pt idx="402">
                  <c:v>1098.82</c:v>
                </c:pt>
                <c:pt idx="403">
                  <c:v>1082.3900000000001</c:v>
                </c:pt>
                <c:pt idx="404">
                  <c:v>1035.6600000000001</c:v>
                </c:pt>
                <c:pt idx="405">
                  <c:v>1014.57</c:v>
                </c:pt>
                <c:pt idx="406">
                  <c:v>1142.02</c:v>
                </c:pt>
                <c:pt idx="407">
                  <c:v>1149.33</c:v>
                </c:pt>
                <c:pt idx="408">
                  <c:v>1105.95</c:v>
                </c:pt>
                <c:pt idx="409">
                  <c:v>1087.1199999999999</c:v>
                </c:pt>
                <c:pt idx="410">
                  <c:v>1057.4000000000001</c:v>
                </c:pt>
                <c:pt idx="411">
                  <c:v>1052.07</c:v>
                </c:pt>
                <c:pt idx="412">
                  <c:v>1031.55</c:v>
                </c:pt>
                <c:pt idx="413">
                  <c:v>1035.6300000000001</c:v>
                </c:pt>
                <c:pt idx="414">
                  <c:v>1012.55</c:v>
                </c:pt>
                <c:pt idx="415">
                  <c:v>1002.17</c:v>
                </c:pt>
                <c:pt idx="416">
                  <c:v>1005.23</c:v>
                </c:pt>
                <c:pt idx="417">
                  <c:v>964.09</c:v>
                </c:pt>
                <c:pt idx="418">
                  <c:v>863.41</c:v>
                </c:pt>
                <c:pt idx="419">
                  <c:v>781.21</c:v>
                </c:pt>
                <c:pt idx="420">
                  <c:v>850.94</c:v>
                </c:pt>
                <c:pt idx="421">
                  <c:v>858.38</c:v>
                </c:pt>
                <c:pt idx="422">
                  <c:v>939.46</c:v>
                </c:pt>
                <c:pt idx="423">
                  <c:v>933.44</c:v>
                </c:pt>
                <c:pt idx="424">
                  <c:v>939.51</c:v>
                </c:pt>
                <c:pt idx="425">
                  <c:v>932.32</c:v>
                </c:pt>
                <c:pt idx="426">
                  <c:v>916.25</c:v>
                </c:pt>
                <c:pt idx="427">
                  <c:v>884.1</c:v>
                </c:pt>
                <c:pt idx="428">
                  <c:v>849.57</c:v>
                </c:pt>
                <c:pt idx="429">
                  <c:v>877.25</c:v>
                </c:pt>
                <c:pt idx="430">
                  <c:v>863.77</c:v>
                </c:pt>
                <c:pt idx="431">
                  <c:v>848.2</c:v>
                </c:pt>
                <c:pt idx="432">
                  <c:v>823.27</c:v>
                </c:pt>
                <c:pt idx="433">
                  <c:v>824.96</c:v>
                </c:pt>
                <c:pt idx="434">
                  <c:v>787.67</c:v>
                </c:pt>
                <c:pt idx="435">
                  <c:v>764.11</c:v>
                </c:pt>
                <c:pt idx="436">
                  <c:v>753.58</c:v>
                </c:pt>
                <c:pt idx="437">
                  <c:v>702.83</c:v>
                </c:pt>
                <c:pt idx="438">
                  <c:v>640.12</c:v>
                </c:pt>
                <c:pt idx="439">
                  <c:v>635.74</c:v>
                </c:pt>
                <c:pt idx="440">
                  <c:v>692.78</c:v>
                </c:pt>
                <c:pt idx="441">
                  <c:v>776.29</c:v>
                </c:pt>
                <c:pt idx="442">
                  <c:v>734.98</c:v>
                </c:pt>
                <c:pt idx="443">
                  <c:v>738.16</c:v>
                </c:pt>
                <c:pt idx="444">
                  <c:v>769.04</c:v>
                </c:pt>
                <c:pt idx="445">
                  <c:v>761.72</c:v>
                </c:pt>
                <c:pt idx="446">
                  <c:v>754.4</c:v>
                </c:pt>
                <c:pt idx="447">
                  <c:v>733.44</c:v>
                </c:pt>
                <c:pt idx="448">
                  <c:v>722.7</c:v>
                </c:pt>
                <c:pt idx="449">
                  <c:v>712.37</c:v>
                </c:pt>
                <c:pt idx="450">
                  <c:v>730.57</c:v>
                </c:pt>
                <c:pt idx="451">
                  <c:v>729.79</c:v>
                </c:pt>
                <c:pt idx="452">
                  <c:v>724.7</c:v>
                </c:pt>
                <c:pt idx="453">
                  <c:v>710.63</c:v>
                </c:pt>
                <c:pt idx="454">
                  <c:v>702.32</c:v>
                </c:pt>
                <c:pt idx="455">
                  <c:v>679.62</c:v>
                </c:pt>
                <c:pt idx="456">
                  <c:v>674.24</c:v>
                </c:pt>
                <c:pt idx="457">
                  <c:v>665.26</c:v>
                </c:pt>
                <c:pt idx="458">
                  <c:v>643.69000000000005</c:v>
                </c:pt>
                <c:pt idx="459">
                  <c:v>660.29</c:v>
                </c:pt>
                <c:pt idx="460">
                  <c:v>690.57</c:v>
                </c:pt>
                <c:pt idx="461">
                  <c:v>673.99</c:v>
                </c:pt>
                <c:pt idx="462">
                  <c:v>663.75</c:v>
                </c:pt>
                <c:pt idx="463">
                  <c:v>663.53</c:v>
                </c:pt>
                <c:pt idx="464">
                  <c:v>664.75</c:v>
                </c:pt>
                <c:pt idx="465">
                  <c:v>632.4</c:v>
                </c:pt>
                <c:pt idx="466">
                  <c:v>616.29</c:v>
                </c:pt>
                <c:pt idx="467">
                  <c:v>585.70000000000005</c:v>
                </c:pt>
                <c:pt idx="468">
                  <c:v>539.79999999999995</c:v>
                </c:pt>
                <c:pt idx="469">
                  <c:v>559.73</c:v>
                </c:pt>
                <c:pt idx="470">
                  <c:v>506.94</c:v>
                </c:pt>
                <c:pt idx="471">
                  <c:v>450.28</c:v>
                </c:pt>
                <c:pt idx="472">
                  <c:v>463.21</c:v>
                </c:pt>
                <c:pt idx="473">
                  <c:v>484.25</c:v>
                </c:pt>
                <c:pt idx="474">
                  <c:v>507.25</c:v>
                </c:pt>
                <c:pt idx="475">
                  <c:v>477.61</c:v>
                </c:pt>
                <c:pt idx="476">
                  <c:v>479.81</c:v>
                </c:pt>
                <c:pt idx="477">
                  <c:v>469.9</c:v>
                </c:pt>
                <c:pt idx="478">
                  <c:v>462.63</c:v>
                </c:pt>
                <c:pt idx="479">
                  <c:v>457.05</c:v>
                </c:pt>
                <c:pt idx="480">
                  <c:v>428.61</c:v>
                </c:pt>
                <c:pt idx="481">
                  <c:v>400.53</c:v>
                </c:pt>
                <c:pt idx="482">
                  <c:v>410.16</c:v>
                </c:pt>
                <c:pt idx="483">
                  <c:v>415.79</c:v>
                </c:pt>
                <c:pt idx="484">
                  <c:v>414.09</c:v>
                </c:pt>
                <c:pt idx="485">
                  <c:v>399.32</c:v>
                </c:pt>
                <c:pt idx="486">
                  <c:v>393.52</c:v>
                </c:pt>
                <c:pt idx="487">
                  <c:v>407.61</c:v>
                </c:pt>
                <c:pt idx="488">
                  <c:v>398.95</c:v>
                </c:pt>
                <c:pt idx="489">
                  <c:v>401.44</c:v>
                </c:pt>
                <c:pt idx="490">
                  <c:v>410.39</c:v>
                </c:pt>
                <c:pt idx="491">
                  <c:v>440.04</c:v>
                </c:pt>
                <c:pt idx="492">
                  <c:v>571.63</c:v>
                </c:pt>
                <c:pt idx="493">
                  <c:v>562.01</c:v>
                </c:pt>
                <c:pt idx="494">
                  <c:v>637.66999999999996</c:v>
                </c:pt>
                <c:pt idx="495">
                  <c:v>724.6</c:v>
                </c:pt>
                <c:pt idx="496">
                  <c:v>716.74</c:v>
                </c:pt>
                <c:pt idx="497">
                  <c:v>722.2</c:v>
                </c:pt>
                <c:pt idx="498">
                  <c:v>808.2</c:v>
                </c:pt>
                <c:pt idx="499">
                  <c:v>807.02</c:v>
                </c:pt>
                <c:pt idx="500">
                  <c:v>793.25</c:v>
                </c:pt>
                <c:pt idx="501">
                  <c:v>753.94</c:v>
                </c:pt>
                <c:pt idx="502">
                  <c:v>676.45</c:v>
                </c:pt>
                <c:pt idx="503">
                  <c:v>625.23</c:v>
                </c:pt>
                <c:pt idx="504">
                  <c:v>722.28</c:v>
                </c:pt>
                <c:pt idx="505">
                  <c:v>705.07</c:v>
                </c:pt>
                <c:pt idx="506">
                  <c:v>682.24</c:v>
                </c:pt>
                <c:pt idx="507">
                  <c:v>685.82</c:v>
                </c:pt>
                <c:pt idx="508">
                  <c:v>707.82</c:v>
                </c:pt>
                <c:pt idx="509">
                  <c:v>698.13</c:v>
                </c:pt>
                <c:pt idx="510">
                  <c:v>731.68</c:v>
                </c:pt>
                <c:pt idx="511">
                  <c:v>725.78</c:v>
                </c:pt>
                <c:pt idx="512">
                  <c:v>732.05</c:v>
                </c:pt>
                <c:pt idx="513">
                  <c:v>758.59</c:v>
                </c:pt>
                <c:pt idx="514">
                  <c:v>764.28</c:v>
                </c:pt>
                <c:pt idx="515">
                  <c:v>757.31</c:v>
                </c:pt>
                <c:pt idx="516">
                  <c:v>768.91</c:v>
                </c:pt>
                <c:pt idx="517">
                  <c:v>767.52</c:v>
                </c:pt>
                <c:pt idx="518">
                  <c:v>780.39</c:v>
                </c:pt>
                <c:pt idx="519">
                  <c:v>814.04</c:v>
                </c:pt>
                <c:pt idx="520">
                  <c:v>858.72</c:v>
                </c:pt>
                <c:pt idx="521">
                  <c:v>847.44</c:v>
                </c:pt>
                <c:pt idx="522">
                  <c:v>868.97</c:v>
                </c:pt>
                <c:pt idx="523">
                  <c:v>889.47</c:v>
                </c:pt>
                <c:pt idx="524">
                  <c:v>977.42</c:v>
                </c:pt>
                <c:pt idx="525">
                  <c:v>987.26</c:v>
                </c:pt>
                <c:pt idx="526">
                  <c:v>1024.05</c:v>
                </c:pt>
                <c:pt idx="527">
                  <c:v>1086.43</c:v>
                </c:pt>
                <c:pt idx="528">
                  <c:v>1063.76</c:v>
                </c:pt>
                <c:pt idx="529">
                  <c:v>1055.32</c:v>
                </c:pt>
                <c:pt idx="530">
                  <c:v>991.83</c:v>
                </c:pt>
                <c:pt idx="531">
                  <c:v>1043.31</c:v>
                </c:pt>
                <c:pt idx="532">
                  <c:v>1074.26</c:v>
                </c:pt>
                <c:pt idx="533">
                  <c:v>1100.31</c:v>
                </c:pt>
                <c:pt idx="534">
                  <c:v>1162.44</c:v>
                </c:pt>
                <c:pt idx="535">
                  <c:v>1150.3699999999999</c:v>
                </c:pt>
                <c:pt idx="536">
                  <c:v>1198.48</c:v>
                </c:pt>
                <c:pt idx="537">
                  <c:v>1278.5</c:v>
                </c:pt>
                <c:pt idx="538">
                  <c:v>1310.58</c:v>
                </c:pt>
                <c:pt idx="539">
                  <c:v>1300.56</c:v>
                </c:pt>
                <c:pt idx="540">
                  <c:v>1371.58</c:v>
                </c:pt>
                <c:pt idx="541">
                  <c:v>1332.96</c:v>
                </c:pt>
                <c:pt idx="542">
                  <c:v>1393.17</c:v>
                </c:pt>
                <c:pt idx="543">
                  <c:v>1474.92</c:v>
                </c:pt>
                <c:pt idx="544">
                  <c:v>1454.46</c:v>
                </c:pt>
                <c:pt idx="545">
                  <c:v>1397.38</c:v>
                </c:pt>
                <c:pt idx="546">
                  <c:v>1458.76</c:v>
                </c:pt>
                <c:pt idx="547">
                  <c:v>1536.82</c:v>
                </c:pt>
                <c:pt idx="548">
                  <c:v>1513.48</c:v>
                </c:pt>
                <c:pt idx="549">
                  <c:v>1504</c:v>
                </c:pt>
                <c:pt idx="550">
                  <c:v>1508.22</c:v>
                </c:pt>
                <c:pt idx="551">
                  <c:v>1499.74</c:v>
                </c:pt>
                <c:pt idx="552">
                  <c:v>1456.29</c:v>
                </c:pt>
                <c:pt idx="553">
                  <c:v>1367.36</c:v>
                </c:pt>
                <c:pt idx="554">
                  <c:v>1264.96</c:v>
                </c:pt>
                <c:pt idx="555">
                  <c:v>1410.36</c:v>
                </c:pt>
                <c:pt idx="556">
                  <c:v>1339.88</c:v>
                </c:pt>
                <c:pt idx="557">
                  <c:v>1199.73</c:v>
                </c:pt>
                <c:pt idx="558">
                  <c:v>1245.1099999999999</c:v>
                </c:pt>
                <c:pt idx="559">
                  <c:v>1231.77</c:v>
                </c:pt>
                <c:pt idx="560">
                  <c:v>1159.1300000000001</c:v>
                </c:pt>
                <c:pt idx="561">
                  <c:v>1109.54</c:v>
                </c:pt>
                <c:pt idx="562">
                  <c:v>1209.6500000000001</c:v>
                </c:pt>
                <c:pt idx="563">
                  <c:v>1137.79</c:v>
                </c:pt>
                <c:pt idx="564">
                  <c:v>1188.97</c:v>
                </c:pt>
                <c:pt idx="565">
                  <c:v>1261.8</c:v>
                </c:pt>
                <c:pt idx="566">
                  <c:v>1236.3699999999999</c:v>
                </c:pt>
                <c:pt idx="567">
                  <c:v>1171.73</c:v>
                </c:pt>
                <c:pt idx="568">
                  <c:v>1222.55</c:v>
                </c:pt>
                <c:pt idx="569">
                  <c:v>1202.8499999999999</c:v>
                </c:pt>
                <c:pt idx="570">
                  <c:v>1184.48</c:v>
                </c:pt>
                <c:pt idx="571">
                  <c:v>1174.99</c:v>
                </c:pt>
                <c:pt idx="572">
                  <c:v>1036.92</c:v>
                </c:pt>
                <c:pt idx="573">
                  <c:v>971.25</c:v>
                </c:pt>
                <c:pt idx="574">
                  <c:v>956.97</c:v>
                </c:pt>
                <c:pt idx="575">
                  <c:v>945.42</c:v>
                </c:pt>
                <c:pt idx="576">
                  <c:v>1039.76</c:v>
                </c:pt>
                <c:pt idx="577">
                  <c:v>970.45</c:v>
                </c:pt>
                <c:pt idx="578">
                  <c:v>958.05</c:v>
                </c:pt>
                <c:pt idx="579">
                  <c:v>925.91</c:v>
                </c:pt>
                <c:pt idx="580">
                  <c:v>947.23</c:v>
                </c:pt>
                <c:pt idx="581">
                  <c:v>944.01</c:v>
                </c:pt>
                <c:pt idx="582">
                  <c:v>947.87</c:v>
                </c:pt>
                <c:pt idx="583">
                  <c:v>1059.6199999999999</c:v>
                </c:pt>
                <c:pt idx="584">
                  <c:v>1099.6199999999999</c:v>
                </c:pt>
                <c:pt idx="585">
                  <c:v>1238.8699999999999</c:v>
                </c:pt>
                <c:pt idx="586">
                  <c:v>1243.02</c:v>
                </c:pt>
                <c:pt idx="587">
                  <c:v>1203.54</c:v>
                </c:pt>
                <c:pt idx="588">
                  <c:v>1297.3599999999999</c:v>
                </c:pt>
                <c:pt idx="589">
                  <c:v>1272.3900000000001</c:v>
                </c:pt>
                <c:pt idx="590">
                  <c:v>1278.8399999999999</c:v>
                </c:pt>
                <c:pt idx="591">
                  <c:v>1214.75</c:v>
                </c:pt>
                <c:pt idx="592">
                  <c:v>1223.22</c:v>
                </c:pt>
                <c:pt idx="593">
                  <c:v>1235.52</c:v>
                </c:pt>
                <c:pt idx="594">
                  <c:v>1222.56</c:v>
                </c:pt>
                <c:pt idx="595">
                  <c:v>1267.3499999999999</c:v>
                </c:pt>
                <c:pt idx="596">
                  <c:v>1260.25</c:v>
                </c:pt>
                <c:pt idx="597">
                  <c:v>1345.61</c:v>
                </c:pt>
                <c:pt idx="598">
                  <c:v>1363.44</c:v>
                </c:pt>
                <c:pt idx="599">
                  <c:v>1372.5</c:v>
                </c:pt>
                <c:pt idx="600">
                  <c:v>1349.68</c:v>
                </c:pt>
                <c:pt idx="601">
                  <c:v>1358.78</c:v>
                </c:pt>
                <c:pt idx="602">
                  <c:v>1352.24</c:v>
                </c:pt>
                <c:pt idx="603">
                  <c:v>1241.1600000000001</c:v>
                </c:pt>
                <c:pt idx="604">
                  <c:v>1246.82</c:v>
                </c:pt>
                <c:pt idx="605">
                  <c:v>1162.92</c:v>
                </c:pt>
                <c:pt idx="606">
                  <c:v>1199.81</c:v>
                </c:pt>
                <c:pt idx="607">
                  <c:v>1128.29</c:v>
                </c:pt>
                <c:pt idx="608">
                  <c:v>1136.74</c:v>
                </c:pt>
                <c:pt idx="609">
                  <c:v>1140.19</c:v>
                </c:pt>
                <c:pt idx="610">
                  <c:v>1177.28</c:v>
                </c:pt>
                <c:pt idx="611">
                  <c:v>1167.47</c:v>
                </c:pt>
                <c:pt idx="612">
                  <c:v>1140.04</c:v>
                </c:pt>
                <c:pt idx="613">
                  <c:v>1130.26</c:v>
                </c:pt>
                <c:pt idx="614">
                  <c:v>1147.22</c:v>
                </c:pt>
                <c:pt idx="615">
                  <c:v>1165.4000000000001</c:v>
                </c:pt>
                <c:pt idx="616">
                  <c:v>1143.97</c:v>
                </c:pt>
                <c:pt idx="617">
                  <c:v>1026.1300000000001</c:v>
                </c:pt>
                <c:pt idx="618">
                  <c:v>997.95</c:v>
                </c:pt>
                <c:pt idx="619">
                  <c:v>995.45</c:v>
                </c:pt>
                <c:pt idx="620">
                  <c:v>963.61</c:v>
                </c:pt>
                <c:pt idx="621">
                  <c:v>972.77</c:v>
                </c:pt>
                <c:pt idx="622">
                  <c:v>935.48</c:v>
                </c:pt>
                <c:pt idx="623">
                  <c:v>928.58</c:v>
                </c:pt>
                <c:pt idx="624">
                  <c:v>1081.2</c:v>
                </c:pt>
                <c:pt idx="625">
                  <c:v>1018.29</c:v>
                </c:pt>
                <c:pt idx="626">
                  <c:v>1004.3</c:v>
                </c:pt>
                <c:pt idx="627">
                  <c:v>1064.98</c:v>
                </c:pt>
                <c:pt idx="628">
                  <c:v>1074.58</c:v>
                </c:pt>
                <c:pt idx="629">
                  <c:v>1065.19</c:v>
                </c:pt>
                <c:pt idx="630">
                  <c:v>1044.44</c:v>
                </c:pt>
                <c:pt idx="631">
                  <c:v>1047</c:v>
                </c:pt>
                <c:pt idx="632">
                  <c:v>1000.43</c:v>
                </c:pt>
                <c:pt idx="633">
                  <c:v>1001.61</c:v>
                </c:pt>
                <c:pt idx="634">
                  <c:v>1004.24</c:v>
                </c:pt>
                <c:pt idx="635">
                  <c:v>998</c:v>
                </c:pt>
                <c:pt idx="636">
                  <c:v>1005.98</c:v>
                </c:pt>
                <c:pt idx="637">
                  <c:v>977.61</c:v>
                </c:pt>
                <c:pt idx="638">
                  <c:v>981.13</c:v>
                </c:pt>
                <c:pt idx="639">
                  <c:v>986.02</c:v>
                </c:pt>
                <c:pt idx="640">
                  <c:v>980.17</c:v>
                </c:pt>
                <c:pt idx="641">
                  <c:v>1006.64</c:v>
                </c:pt>
                <c:pt idx="642">
                  <c:v>1002.42</c:v>
                </c:pt>
                <c:pt idx="643">
                  <c:v>1028.44</c:v>
                </c:pt>
                <c:pt idx="644">
                  <c:v>1007.05</c:v>
                </c:pt>
                <c:pt idx="645">
                  <c:v>997.53</c:v>
                </c:pt>
                <c:pt idx="646">
                  <c:v>986.98</c:v>
                </c:pt>
                <c:pt idx="647">
                  <c:v>952.31</c:v>
                </c:pt>
                <c:pt idx="648">
                  <c:v>897.64</c:v>
                </c:pt>
                <c:pt idx="649">
                  <c:v>903.79</c:v>
                </c:pt>
                <c:pt idx="650">
                  <c:v>896.16</c:v>
                </c:pt>
                <c:pt idx="651">
                  <c:v>868.57</c:v>
                </c:pt>
                <c:pt idx="652">
                  <c:v>845.52</c:v>
                </c:pt>
                <c:pt idx="653">
                  <c:v>870.05</c:v>
                </c:pt>
                <c:pt idx="654">
                  <c:v>836.39</c:v>
                </c:pt>
                <c:pt idx="655">
                  <c:v>838.7</c:v>
                </c:pt>
                <c:pt idx="656">
                  <c:v>846.87</c:v>
                </c:pt>
                <c:pt idx="657">
                  <c:v>836.98</c:v>
                </c:pt>
                <c:pt idx="658">
                  <c:v>808.21</c:v>
                </c:pt>
                <c:pt idx="659">
                  <c:v>811.74</c:v>
                </c:pt>
                <c:pt idx="660">
                  <c:v>815.53</c:v>
                </c:pt>
                <c:pt idx="661">
                  <c:v>813.54</c:v>
                </c:pt>
                <c:pt idx="662">
                  <c:v>787.81</c:v>
                </c:pt>
                <c:pt idx="663">
                  <c:v>791.62</c:v>
                </c:pt>
                <c:pt idx="664">
                  <c:v>798.33</c:v>
                </c:pt>
                <c:pt idx="665">
                  <c:v>806.67</c:v>
                </c:pt>
                <c:pt idx="666">
                  <c:v>881.07</c:v>
                </c:pt>
                <c:pt idx="667">
                  <c:v>843.27</c:v>
                </c:pt>
                <c:pt idx="668">
                  <c:v>832.72</c:v>
                </c:pt>
                <c:pt idx="669">
                  <c:v>850.54</c:v>
                </c:pt>
                <c:pt idx="670">
                  <c:v>849.3</c:v>
                </c:pt>
                <c:pt idx="671">
                  <c:v>855.52</c:v>
                </c:pt>
                <c:pt idx="672">
                  <c:v>885.27</c:v>
                </c:pt>
                <c:pt idx="673">
                  <c:v>862.08</c:v>
                </c:pt>
                <c:pt idx="674">
                  <c:v>883.02</c:v>
                </c:pt>
                <c:pt idx="675">
                  <c:v>917.04</c:v>
                </c:pt>
                <c:pt idx="676">
                  <c:v>947.26</c:v>
                </c:pt>
                <c:pt idx="677">
                  <c:v>1023.87</c:v>
                </c:pt>
                <c:pt idx="678">
                  <c:v>974.11</c:v>
                </c:pt>
                <c:pt idx="679">
                  <c:v>947.93</c:v>
                </c:pt>
                <c:pt idx="680">
                  <c:v>968.51</c:v>
                </c:pt>
                <c:pt idx="681">
                  <c:v>946.54</c:v>
                </c:pt>
                <c:pt idx="682">
                  <c:v>893.23</c:v>
                </c:pt>
                <c:pt idx="683">
                  <c:v>894.44</c:v>
                </c:pt>
                <c:pt idx="684">
                  <c:v>911.4</c:v>
                </c:pt>
                <c:pt idx="685">
                  <c:v>903.91</c:v>
                </c:pt>
                <c:pt idx="686">
                  <c:v>894.59</c:v>
                </c:pt>
                <c:pt idx="687">
                  <c:v>899.27</c:v>
                </c:pt>
                <c:pt idx="688">
                  <c:v>895.68</c:v>
                </c:pt>
                <c:pt idx="689">
                  <c:v>893.97</c:v>
                </c:pt>
                <c:pt idx="690">
                  <c:v>901.39</c:v>
                </c:pt>
                <c:pt idx="691">
                  <c:v>922.69</c:v>
                </c:pt>
                <c:pt idx="692">
                  <c:v>947.53</c:v>
                </c:pt>
                <c:pt idx="693">
                  <c:v>909.04</c:v>
                </c:pt>
                <c:pt idx="694">
                  <c:v>909.13</c:v>
                </c:pt>
                <c:pt idx="695">
                  <c:v>901.66</c:v>
                </c:pt>
                <c:pt idx="696">
                  <c:v>903.56</c:v>
                </c:pt>
                <c:pt idx="697">
                  <c:v>879.24</c:v>
                </c:pt>
                <c:pt idx="698">
                  <c:v>876.62</c:v>
                </c:pt>
                <c:pt idx="699">
                  <c:v>880.78</c:v>
                </c:pt>
                <c:pt idx="700">
                  <c:v>875.08</c:v>
                </c:pt>
                <c:pt idx="701">
                  <c:v>881.41</c:v>
                </c:pt>
                <c:pt idx="702">
                  <c:v>875</c:v>
                </c:pt>
                <c:pt idx="703">
                  <c:v>890.23</c:v>
                </c:pt>
                <c:pt idx="704">
                  <c:v>881.24</c:v>
                </c:pt>
                <c:pt idx="705">
                  <c:v>884.02</c:v>
                </c:pt>
                <c:pt idx="706">
                  <c:v>875.81</c:v>
                </c:pt>
                <c:pt idx="707">
                  <c:v>880.98</c:v>
                </c:pt>
                <c:pt idx="708">
                  <c:v>898.15</c:v>
                </c:pt>
                <c:pt idx="709">
                  <c:v>886.12</c:v>
                </c:pt>
                <c:pt idx="710">
                  <c:v>890.27</c:v>
                </c:pt>
                <c:pt idx="711">
                  <c:v>892.55</c:v>
                </c:pt>
                <c:pt idx="712">
                  <c:v>885.86</c:v>
                </c:pt>
                <c:pt idx="713">
                  <c:v>885.04</c:v>
                </c:pt>
                <c:pt idx="714">
                  <c:v>887.62</c:v>
                </c:pt>
                <c:pt idx="715">
                  <c:v>874.76</c:v>
                </c:pt>
                <c:pt idx="716">
                  <c:v>868.38</c:v>
                </c:pt>
                <c:pt idx="717">
                  <c:v>871.42</c:v>
                </c:pt>
                <c:pt idx="718">
                  <c:v>859.7</c:v>
                </c:pt>
                <c:pt idx="719">
                  <c:v>855.04</c:v>
                </c:pt>
                <c:pt idx="720">
                  <c:v>856.92</c:v>
                </c:pt>
                <c:pt idx="721">
                  <c:v>835.25</c:v>
                </c:pt>
                <c:pt idx="722">
                  <c:v>839.6</c:v>
                </c:pt>
                <c:pt idx="723">
                  <c:v>843.85</c:v>
                </c:pt>
                <c:pt idx="724">
                  <c:v>832.25</c:v>
                </c:pt>
                <c:pt idx="725">
                  <c:v>818.81</c:v>
                </c:pt>
                <c:pt idx="726">
                  <c:v>784.97</c:v>
                </c:pt>
                <c:pt idx="727">
                  <c:v>783.23</c:v>
                </c:pt>
                <c:pt idx="728">
                  <c:v>778.38</c:v>
                </c:pt>
                <c:pt idx="729">
                  <c:v>824.66</c:v>
                </c:pt>
                <c:pt idx="730">
                  <c:v>814.82</c:v>
                </c:pt>
                <c:pt idx="731">
                  <c:v>816.71</c:v>
                </c:pt>
                <c:pt idx="732">
                  <c:v>812.67</c:v>
                </c:pt>
                <c:pt idx="733">
                  <c:v>805.71</c:v>
                </c:pt>
                <c:pt idx="734">
                  <c:v>804.26</c:v>
                </c:pt>
                <c:pt idx="735">
                  <c:v>814.39</c:v>
                </c:pt>
                <c:pt idx="736">
                  <c:v>836.99</c:v>
                </c:pt>
                <c:pt idx="737">
                  <c:v>846.15</c:v>
                </c:pt>
                <c:pt idx="738">
                  <c:v>833.17</c:v>
                </c:pt>
                <c:pt idx="739">
                  <c:v>848.27</c:v>
                </c:pt>
                <c:pt idx="740">
                  <c:v>865.97</c:v>
                </c:pt>
                <c:pt idx="741">
                  <c:v>890.46</c:v>
                </c:pt>
                <c:pt idx="742">
                  <c:v>880.33</c:v>
                </c:pt>
                <c:pt idx="743">
                  <c:v>887.65</c:v>
                </c:pt>
                <c:pt idx="744">
                  <c:v>903.07</c:v>
                </c:pt>
                <c:pt idx="745">
                  <c:v>924.67</c:v>
                </c:pt>
                <c:pt idx="746">
                  <c:v>949.77</c:v>
                </c:pt>
                <c:pt idx="747">
                  <c:v>957.95</c:v>
                </c:pt>
                <c:pt idx="748">
                  <c:v>953.23</c:v>
                </c:pt>
                <c:pt idx="749">
                  <c:v>986.69</c:v>
                </c:pt>
                <c:pt idx="750">
                  <c:v>965.39</c:v>
                </c:pt>
                <c:pt idx="751">
                  <c:v>972.96</c:v>
                </c:pt>
                <c:pt idx="752">
                  <c:v>984.93</c:v>
                </c:pt>
                <c:pt idx="753">
                  <c:v>974.8</c:v>
                </c:pt>
                <c:pt idx="754">
                  <c:v>972.8</c:v>
                </c:pt>
                <c:pt idx="755">
                  <c:v>980.67</c:v>
                </c:pt>
                <c:pt idx="756">
                  <c:v>995.72</c:v>
                </c:pt>
                <c:pt idx="757">
                  <c:v>1022.34</c:v>
                </c:pt>
                <c:pt idx="758">
                  <c:v>1009.67</c:v>
                </c:pt>
                <c:pt idx="759">
                  <c:v>984.9</c:v>
                </c:pt>
                <c:pt idx="760">
                  <c:v>978.57</c:v>
                </c:pt>
                <c:pt idx="761">
                  <c:v>950.77</c:v>
                </c:pt>
                <c:pt idx="762">
                  <c:v>925.2</c:v>
                </c:pt>
                <c:pt idx="763">
                  <c:v>940.61</c:v>
                </c:pt>
                <c:pt idx="764">
                  <c:v>908.08</c:v>
                </c:pt>
                <c:pt idx="765">
                  <c:v>901.7</c:v>
                </c:pt>
                <c:pt idx="766">
                  <c:v>783.79</c:v>
                </c:pt>
                <c:pt idx="767">
                  <c:v>840.34</c:v>
                </c:pt>
                <c:pt idx="768">
                  <c:v>821.19</c:v>
                </c:pt>
                <c:pt idx="769">
                  <c:v>833.77</c:v>
                </c:pt>
                <c:pt idx="770">
                  <c:v>834.39</c:v>
                </c:pt>
                <c:pt idx="771">
                  <c:v>839.9</c:v>
                </c:pt>
                <c:pt idx="772">
                  <c:v>839.57</c:v>
                </c:pt>
                <c:pt idx="773">
                  <c:v>821.16</c:v>
                </c:pt>
                <c:pt idx="774">
                  <c:v>826.23</c:v>
                </c:pt>
                <c:pt idx="775">
                  <c:v>833.8</c:v>
                </c:pt>
                <c:pt idx="776">
                  <c:v>833.9</c:v>
                </c:pt>
                <c:pt idx="777">
                  <c:v>832.69</c:v>
                </c:pt>
                <c:pt idx="778">
                  <c:v>846.98</c:v>
                </c:pt>
                <c:pt idx="779">
                  <c:v>869.33</c:v>
                </c:pt>
                <c:pt idx="780">
                  <c:v>879.64</c:v>
                </c:pt>
                <c:pt idx="781">
                  <c:v>900.3</c:v>
                </c:pt>
                <c:pt idx="782">
                  <c:v>891.79</c:v>
                </c:pt>
                <c:pt idx="783">
                  <c:v>888.04</c:v>
                </c:pt>
                <c:pt idx="784">
                  <c:v>897.46</c:v>
                </c:pt>
                <c:pt idx="785">
                  <c:v>849.23</c:v>
                </c:pt>
                <c:pt idx="786">
                  <c:v>859.28</c:v>
                </c:pt>
                <c:pt idx="787">
                  <c:v>835.06</c:v>
                </c:pt>
                <c:pt idx="788">
                  <c:v>807.5</c:v>
                </c:pt>
                <c:pt idx="789">
                  <c:v>802.61</c:v>
                </c:pt>
                <c:pt idx="790">
                  <c:v>812.88</c:v>
                </c:pt>
                <c:pt idx="791">
                  <c:v>839.2</c:v>
                </c:pt>
                <c:pt idx="792">
                  <c:v>815.89</c:v>
                </c:pt>
                <c:pt idx="793">
                  <c:v>812.41</c:v>
                </c:pt>
                <c:pt idx="794">
                  <c:v>818.6</c:v>
                </c:pt>
                <c:pt idx="795">
                  <c:v>799.26</c:v>
                </c:pt>
                <c:pt idx="796">
                  <c:v>770.25</c:v>
                </c:pt>
                <c:pt idx="797">
                  <c:v>755.15</c:v>
                </c:pt>
                <c:pt idx="798">
                  <c:v>772.2</c:v>
                </c:pt>
                <c:pt idx="799">
                  <c:v>780.17</c:v>
                </c:pt>
                <c:pt idx="800">
                  <c:v>797.86</c:v>
                </c:pt>
                <c:pt idx="801">
                  <c:v>779.91</c:v>
                </c:pt>
                <c:pt idx="802">
                  <c:v>772.76</c:v>
                </c:pt>
                <c:pt idx="803">
                  <c:v>776.1</c:v>
                </c:pt>
                <c:pt idx="804">
                  <c:v>768.57</c:v>
                </c:pt>
                <c:pt idx="805">
                  <c:v>769.18</c:v>
                </c:pt>
                <c:pt idx="806">
                  <c:v>754.41</c:v>
                </c:pt>
                <c:pt idx="807">
                  <c:v>768.17</c:v>
                </c:pt>
                <c:pt idx="808">
                  <c:v>759.71</c:v>
                </c:pt>
                <c:pt idx="809">
                  <c:v>758.84</c:v>
                </c:pt>
                <c:pt idx="810">
                  <c:v>787.42</c:v>
                </c:pt>
                <c:pt idx="811">
                  <c:v>770.98</c:v>
                </c:pt>
                <c:pt idx="812">
                  <c:v>757.29</c:v>
                </c:pt>
                <c:pt idx="813">
                  <c:v>742.06</c:v>
                </c:pt>
                <c:pt idx="814">
                  <c:v>734.45</c:v>
                </c:pt>
                <c:pt idx="815">
                  <c:v>726.3</c:v>
                </c:pt>
                <c:pt idx="816">
                  <c:v>718.4</c:v>
                </c:pt>
                <c:pt idx="817">
                  <c:v>711.27</c:v>
                </c:pt>
                <c:pt idx="818">
                  <c:v>716.11</c:v>
                </c:pt>
                <c:pt idx="819">
                  <c:v>698.89</c:v>
                </c:pt>
                <c:pt idx="820">
                  <c:v>717.38</c:v>
                </c:pt>
                <c:pt idx="821">
                  <c:v>788.42</c:v>
                </c:pt>
                <c:pt idx="822">
                  <c:v>772.76</c:v>
                </c:pt>
                <c:pt idx="823">
                  <c:v>793.87</c:v>
                </c:pt>
                <c:pt idx="824">
                  <c:v>776.04</c:v>
                </c:pt>
                <c:pt idx="825">
                  <c:v>765.22</c:v>
                </c:pt>
                <c:pt idx="826">
                  <c:v>731.62</c:v>
                </c:pt>
                <c:pt idx="827">
                  <c:v>739.31</c:v>
                </c:pt>
                <c:pt idx="828">
                  <c:v>725.21</c:v>
                </c:pt>
                <c:pt idx="829">
                  <c:v>724.3</c:v>
                </c:pt>
                <c:pt idx="830">
                  <c:v>719.05</c:v>
                </c:pt>
                <c:pt idx="831">
                  <c:v>702.23</c:v>
                </c:pt>
                <c:pt idx="832">
                  <c:v>706.91</c:v>
                </c:pt>
                <c:pt idx="833">
                  <c:v>706.34</c:v>
                </c:pt>
                <c:pt idx="834">
                  <c:v>704.46</c:v>
                </c:pt>
                <c:pt idx="835">
                  <c:v>698.84</c:v>
                </c:pt>
                <c:pt idx="836">
                  <c:v>694.38</c:v>
                </c:pt>
                <c:pt idx="837">
                  <c:v>682.75</c:v>
                </c:pt>
                <c:pt idx="838">
                  <c:v>679.74</c:v>
                </c:pt>
                <c:pt idx="839">
                  <c:v>677.31</c:v>
                </c:pt>
                <c:pt idx="840">
                  <c:v>678.85</c:v>
                </c:pt>
                <c:pt idx="841">
                  <c:v>659.05</c:v>
                </c:pt>
                <c:pt idx="842">
                  <c:v>665.61</c:v>
                </c:pt>
                <c:pt idx="843">
                  <c:v>656.79</c:v>
                </c:pt>
                <c:pt idx="844">
                  <c:v>636.08000000000004</c:v>
                </c:pt>
                <c:pt idx="845">
                  <c:v>626.79</c:v>
                </c:pt>
                <c:pt idx="846">
                  <c:v>604.15</c:v>
                </c:pt>
                <c:pt idx="847">
                  <c:v>572.73</c:v>
                </c:pt>
                <c:pt idx="848">
                  <c:v>540.24</c:v>
                </c:pt>
                <c:pt idx="849">
                  <c:v>582.42999999999995</c:v>
                </c:pt>
                <c:pt idx="850">
                  <c:v>566.07000000000005</c:v>
                </c:pt>
                <c:pt idx="851">
                  <c:v>560.79999999999995</c:v>
                </c:pt>
                <c:pt idx="852">
                  <c:v>579.72</c:v>
                </c:pt>
                <c:pt idx="853">
                  <c:v>598.5</c:v>
                </c:pt>
                <c:pt idx="854">
                  <c:v>599.63</c:v>
                </c:pt>
                <c:pt idx="855">
                  <c:v>592.55999999999995</c:v>
                </c:pt>
                <c:pt idx="856">
                  <c:v>605.77</c:v>
                </c:pt>
                <c:pt idx="857">
                  <c:v>619.58000000000004</c:v>
                </c:pt>
                <c:pt idx="858">
                  <c:v>590.87</c:v>
                </c:pt>
                <c:pt idx="859">
                  <c:v>585.79999999999995</c:v>
                </c:pt>
                <c:pt idx="860">
                  <c:v>581.70000000000005</c:v>
                </c:pt>
                <c:pt idx="861">
                  <c:v>595.38</c:v>
                </c:pt>
                <c:pt idx="862">
                  <c:v>591.17999999999995</c:v>
                </c:pt>
                <c:pt idx="863">
                  <c:v>582.16</c:v>
                </c:pt>
                <c:pt idx="864">
                  <c:v>590.39</c:v>
                </c:pt>
                <c:pt idx="865">
                  <c:v>592.57000000000005</c:v>
                </c:pt>
                <c:pt idx="866">
                  <c:v>592.02</c:v>
                </c:pt>
                <c:pt idx="867">
                  <c:v>583.32000000000005</c:v>
                </c:pt>
                <c:pt idx="868">
                  <c:v>590.54</c:v>
                </c:pt>
                <c:pt idx="869">
                  <c:v>594.22</c:v>
                </c:pt>
                <c:pt idx="870">
                  <c:v>587.65</c:v>
                </c:pt>
                <c:pt idx="871">
                  <c:v>590.46</c:v>
                </c:pt>
                <c:pt idx="872">
                  <c:v>586.76</c:v>
                </c:pt>
                <c:pt idx="873">
                  <c:v>577.46</c:v>
                </c:pt>
                <c:pt idx="874">
                  <c:v>573.36</c:v>
                </c:pt>
                <c:pt idx="875">
                  <c:v>544.26</c:v>
                </c:pt>
                <c:pt idx="876">
                  <c:v>556.26</c:v>
                </c:pt>
                <c:pt idx="877">
                  <c:v>545.04999999999995</c:v>
                </c:pt>
                <c:pt idx="878">
                  <c:v>546.58000000000004</c:v>
                </c:pt>
                <c:pt idx="879">
                  <c:v>548.75</c:v>
                </c:pt>
                <c:pt idx="880">
                  <c:v>542.97</c:v>
                </c:pt>
                <c:pt idx="881">
                  <c:v>529.76</c:v>
                </c:pt>
                <c:pt idx="882">
                  <c:v>533.55999999999995</c:v>
                </c:pt>
                <c:pt idx="883">
                  <c:v>523</c:v>
                </c:pt>
                <c:pt idx="884">
                  <c:v>514.54</c:v>
                </c:pt>
                <c:pt idx="885">
                  <c:v>492.03</c:v>
                </c:pt>
                <c:pt idx="886">
                  <c:v>490.75</c:v>
                </c:pt>
                <c:pt idx="887">
                  <c:v>496.11</c:v>
                </c:pt>
                <c:pt idx="888">
                  <c:v>506.36</c:v>
                </c:pt>
                <c:pt idx="889">
                  <c:v>527.85</c:v>
                </c:pt>
                <c:pt idx="890">
                  <c:v>502.43</c:v>
                </c:pt>
                <c:pt idx="891">
                  <c:v>498.07</c:v>
                </c:pt>
                <c:pt idx="892">
                  <c:v>505.18</c:v>
                </c:pt>
                <c:pt idx="893">
                  <c:v>500.39</c:v>
                </c:pt>
                <c:pt idx="894">
                  <c:v>492.33</c:v>
                </c:pt>
                <c:pt idx="895">
                  <c:v>472.1</c:v>
                </c:pt>
                <c:pt idx="896">
                  <c:v>469.95</c:v>
                </c:pt>
                <c:pt idx="897">
                  <c:v>468.2</c:v>
                </c:pt>
                <c:pt idx="898">
                  <c:v>469.29</c:v>
                </c:pt>
                <c:pt idx="899">
                  <c:v>458.37</c:v>
                </c:pt>
                <c:pt idx="900">
                  <c:v>438.58</c:v>
                </c:pt>
                <c:pt idx="901">
                  <c:v>443.61</c:v>
                </c:pt>
                <c:pt idx="902">
                  <c:v>431.71</c:v>
                </c:pt>
                <c:pt idx="903">
                  <c:v>425.98</c:v>
                </c:pt>
                <c:pt idx="904">
                  <c:v>437.75</c:v>
                </c:pt>
                <c:pt idx="905">
                  <c:v>428.15</c:v>
                </c:pt>
                <c:pt idx="906">
                  <c:v>429.21</c:v>
                </c:pt>
                <c:pt idx="907">
                  <c:v>437.62</c:v>
                </c:pt>
                <c:pt idx="908">
                  <c:v>431.8</c:v>
                </c:pt>
                <c:pt idx="909">
                  <c:v>413.93</c:v>
                </c:pt>
                <c:pt idx="910">
                  <c:v>398.96</c:v>
                </c:pt>
                <c:pt idx="911">
                  <c:v>400.48</c:v>
                </c:pt>
                <c:pt idx="912">
                  <c:v>393.87</c:v>
                </c:pt>
                <c:pt idx="913">
                  <c:v>380.9</c:v>
                </c:pt>
                <c:pt idx="914">
                  <c:v>363.73</c:v>
                </c:pt>
                <c:pt idx="915">
                  <c:v>375.39</c:v>
                </c:pt>
                <c:pt idx="916">
                  <c:v>388.75</c:v>
                </c:pt>
                <c:pt idx="917">
                  <c:v>371.1</c:v>
                </c:pt>
                <c:pt idx="918">
                  <c:v>339.81</c:v>
                </c:pt>
                <c:pt idx="919">
                  <c:v>333.92</c:v>
                </c:pt>
                <c:pt idx="920">
                  <c:v>445.64</c:v>
                </c:pt>
                <c:pt idx="921">
                  <c:v>432.61</c:v>
                </c:pt>
                <c:pt idx="922">
                  <c:v>522.98</c:v>
                </c:pt>
                <c:pt idx="923">
                  <c:v>562.77</c:v>
                </c:pt>
                <c:pt idx="924">
                  <c:v>683.04</c:v>
                </c:pt>
                <c:pt idx="925">
                  <c:v>711.8</c:v>
                </c:pt>
                <c:pt idx="926">
                  <c:v>621.58000000000004</c:v>
                </c:pt>
                <c:pt idx="927">
                  <c:v>739.66</c:v>
                </c:pt>
                <c:pt idx="928">
                  <c:v>689.31</c:v>
                </c:pt>
                <c:pt idx="929">
                  <c:v>689.66</c:v>
                </c:pt>
                <c:pt idx="930">
                  <c:v>665.88</c:v>
                </c:pt>
                <c:pt idx="931">
                  <c:v>693.01</c:v>
                </c:pt>
                <c:pt idx="932">
                  <c:v>725.04</c:v>
                </c:pt>
                <c:pt idx="933">
                  <c:v>748.56</c:v>
                </c:pt>
                <c:pt idx="934">
                  <c:v>713.85</c:v>
                </c:pt>
                <c:pt idx="935">
                  <c:v>681.8</c:v>
                </c:pt>
                <c:pt idx="936">
                  <c:v>714.61</c:v>
                </c:pt>
                <c:pt idx="937">
                  <c:v>705.71</c:v>
                </c:pt>
                <c:pt idx="938">
                  <c:v>722.23</c:v>
                </c:pt>
                <c:pt idx="939">
                  <c:v>707.41</c:v>
                </c:pt>
                <c:pt idx="940">
                  <c:v>710.68</c:v>
                </c:pt>
                <c:pt idx="941">
                  <c:v>756.2</c:v>
                </c:pt>
                <c:pt idx="942">
                  <c:v>785.33</c:v>
                </c:pt>
                <c:pt idx="943">
                  <c:v>790.19</c:v>
                </c:pt>
                <c:pt idx="944">
                  <c:v>830.18</c:v>
                </c:pt>
                <c:pt idx="945">
                  <c:v>940.61</c:v>
                </c:pt>
                <c:pt idx="946">
                  <c:v>1004.92</c:v>
                </c:pt>
                <c:pt idx="947">
                  <c:v>931.57</c:v>
                </c:pt>
                <c:pt idx="948">
                  <c:v>972.84</c:v>
                </c:pt>
                <c:pt idx="949">
                  <c:v>962.52</c:v>
                </c:pt>
                <c:pt idx="950">
                  <c:v>1019.97</c:v>
                </c:pt>
                <c:pt idx="951">
                  <c:v>1033.47</c:v>
                </c:pt>
                <c:pt idx="952">
                  <c:v>974.86</c:v>
                </c:pt>
                <c:pt idx="953">
                  <c:v>972.54</c:v>
                </c:pt>
                <c:pt idx="954">
                  <c:v>978.99</c:v>
                </c:pt>
                <c:pt idx="955">
                  <c:v>927.62</c:v>
                </c:pt>
                <c:pt idx="956">
                  <c:v>914.39</c:v>
                </c:pt>
                <c:pt idx="957">
                  <c:v>969.03</c:v>
                </c:pt>
                <c:pt idx="958">
                  <c:v>918.44</c:v>
                </c:pt>
                <c:pt idx="959">
                  <c:v>867.65</c:v>
                </c:pt>
                <c:pt idx="960">
                  <c:v>880.6</c:v>
                </c:pt>
                <c:pt idx="961">
                  <c:v>870.15</c:v>
                </c:pt>
                <c:pt idx="962">
                  <c:v>912.38</c:v>
                </c:pt>
                <c:pt idx="963">
                  <c:v>839.37</c:v>
                </c:pt>
                <c:pt idx="964">
                  <c:v>791.15</c:v>
                </c:pt>
                <c:pt idx="965">
                  <c:v>706.42</c:v>
                </c:pt>
                <c:pt idx="966">
                  <c:v>660.5</c:v>
                </c:pt>
                <c:pt idx="967">
                  <c:v>738.03</c:v>
                </c:pt>
                <c:pt idx="968">
                  <c:v>698.93</c:v>
                </c:pt>
                <c:pt idx="969">
                  <c:v>705.07</c:v>
                </c:pt>
                <c:pt idx="970">
                  <c:v>711.01</c:v>
                </c:pt>
                <c:pt idx="971">
                  <c:v>635.38</c:v>
                </c:pt>
                <c:pt idx="972">
                  <c:v>663.75</c:v>
                </c:pt>
                <c:pt idx="973">
                  <c:v>616.34</c:v>
                </c:pt>
                <c:pt idx="974">
                  <c:v>624.52</c:v>
                </c:pt>
                <c:pt idx="975">
                  <c:v>652.89</c:v>
                </c:pt>
                <c:pt idx="976">
                  <c:v>718.99</c:v>
                </c:pt>
                <c:pt idx="977">
                  <c:v>712.71</c:v>
                </c:pt>
                <c:pt idx="978">
                  <c:v>785.85</c:v>
                </c:pt>
                <c:pt idx="979">
                  <c:v>744.52</c:v>
                </c:pt>
                <c:pt idx="980">
                  <c:v>686.31</c:v>
                </c:pt>
                <c:pt idx="981">
                  <c:v>703.62</c:v>
                </c:pt>
                <c:pt idx="982">
                  <c:v>677.45</c:v>
                </c:pt>
                <c:pt idx="983">
                  <c:v>654.98</c:v>
                </c:pt>
                <c:pt idx="984">
                  <c:v>673.79</c:v>
                </c:pt>
                <c:pt idx="985">
                  <c:v>667.86</c:v>
                </c:pt>
                <c:pt idx="986">
                  <c:v>717.36</c:v>
                </c:pt>
                <c:pt idx="987">
                  <c:v>666.77</c:v>
                </c:pt>
                <c:pt idx="988">
                  <c:v>674.67</c:v>
                </c:pt>
                <c:pt idx="989">
                  <c:v>709.69</c:v>
                </c:pt>
                <c:pt idx="990">
                  <c:v>723.91</c:v>
                </c:pt>
                <c:pt idx="991">
                  <c:v>711.68</c:v>
                </c:pt>
                <c:pt idx="992">
                  <c:v>731.16</c:v>
                </c:pt>
                <c:pt idx="993">
                  <c:v>733.39</c:v>
                </c:pt>
                <c:pt idx="994">
                  <c:v>705.43</c:v>
                </c:pt>
                <c:pt idx="995">
                  <c:v>706.63</c:v>
                </c:pt>
                <c:pt idx="996">
                  <c:v>697.17</c:v>
                </c:pt>
                <c:pt idx="997">
                  <c:v>698.81</c:v>
                </c:pt>
                <c:pt idx="998">
                  <c:v>699.1</c:v>
                </c:pt>
                <c:pt idx="999">
                  <c:v>692.39</c:v>
                </c:pt>
                <c:pt idx="1000">
                  <c:v>679.61</c:v>
                </c:pt>
                <c:pt idx="1001">
                  <c:v>678.02</c:v>
                </c:pt>
                <c:pt idx="1002">
                  <c:v>685.33</c:v>
                </c:pt>
                <c:pt idx="1003">
                  <c:v>681.49</c:v>
                </c:pt>
                <c:pt idx="1004">
                  <c:v>687.56</c:v>
                </c:pt>
                <c:pt idx="1005">
                  <c:v>683.59</c:v>
                </c:pt>
                <c:pt idx="1006">
                  <c:v>682.3</c:v>
                </c:pt>
                <c:pt idx="1007">
                  <c:v>677.91</c:v>
                </c:pt>
                <c:pt idx="1008">
                  <c:v>663.13</c:v>
                </c:pt>
                <c:pt idx="1009">
                  <c:v>653.98</c:v>
                </c:pt>
                <c:pt idx="1010">
                  <c:v>652.85</c:v>
                </c:pt>
                <c:pt idx="1011">
                  <c:v>643.86</c:v>
                </c:pt>
                <c:pt idx="1012">
                  <c:v>640.66999999999996</c:v>
                </c:pt>
                <c:pt idx="1013">
                  <c:v>620.47</c:v>
                </c:pt>
                <c:pt idx="1014">
                  <c:v>636.67999999999995</c:v>
                </c:pt>
                <c:pt idx="1015">
                  <c:v>625.21</c:v>
                </c:pt>
                <c:pt idx="1016">
                  <c:v>666.68</c:v>
                </c:pt>
                <c:pt idx="1017">
                  <c:v>680.23</c:v>
                </c:pt>
                <c:pt idx="1018">
                  <c:v>653.37</c:v>
                </c:pt>
                <c:pt idx="1019">
                  <c:v>667.94</c:v>
                </c:pt>
                <c:pt idx="1020">
                  <c:v>672.47</c:v>
                </c:pt>
                <c:pt idx="1021">
                  <c:v>673.48</c:v>
                </c:pt>
                <c:pt idx="1022">
                  <c:v>677.84</c:v>
                </c:pt>
                <c:pt idx="1023">
                  <c:v>675.88</c:v>
                </c:pt>
                <c:pt idx="1024">
                  <c:v>660.88</c:v>
                </c:pt>
                <c:pt idx="1025">
                  <c:v>649.59</c:v>
                </c:pt>
                <c:pt idx="1026">
                  <c:v>645.05999999999995</c:v>
                </c:pt>
                <c:pt idx="1027">
                  <c:v>647.87</c:v>
                </c:pt>
                <c:pt idx="1028">
                  <c:v>639.88</c:v>
                </c:pt>
                <c:pt idx="1029">
                  <c:v>653.80999999999995</c:v>
                </c:pt>
                <c:pt idx="1030">
                  <c:v>646.89</c:v>
                </c:pt>
                <c:pt idx="1031">
                  <c:v>640.76</c:v>
                </c:pt>
                <c:pt idx="1032">
                  <c:v>625.97</c:v>
                </c:pt>
                <c:pt idx="1033">
                  <c:v>610.29999999999995</c:v>
                </c:pt>
                <c:pt idx="1034">
                  <c:v>613.13</c:v>
                </c:pt>
                <c:pt idx="1035">
                  <c:v>602.12</c:v>
                </c:pt>
                <c:pt idx="1036">
                  <c:v>597.84</c:v>
                </c:pt>
                <c:pt idx="1037">
                  <c:v>588.80999999999995</c:v>
                </c:pt>
                <c:pt idx="1038">
                  <c:v>587.94000000000005</c:v>
                </c:pt>
                <c:pt idx="1039">
                  <c:v>593.64</c:v>
                </c:pt>
                <c:pt idx="1040">
                  <c:v>571.72</c:v>
                </c:pt>
                <c:pt idx="1041">
                  <c:v>571.24</c:v>
                </c:pt>
                <c:pt idx="1042">
                  <c:v>553.44000000000005</c:v>
                </c:pt>
                <c:pt idx="1043">
                  <c:v>547.57000000000005</c:v>
                </c:pt>
                <c:pt idx="1044">
                  <c:v>555.77</c:v>
                </c:pt>
                <c:pt idx="1045">
                  <c:v>553.1</c:v>
                </c:pt>
                <c:pt idx="1046">
                  <c:v>562.59</c:v>
                </c:pt>
                <c:pt idx="1047">
                  <c:v>533.72</c:v>
                </c:pt>
                <c:pt idx="1048">
                  <c:v>532.49</c:v>
                </c:pt>
                <c:pt idx="1049">
                  <c:v>533.75</c:v>
                </c:pt>
                <c:pt idx="1050">
                  <c:v>553.35</c:v>
                </c:pt>
                <c:pt idx="1051">
                  <c:v>541.38</c:v>
                </c:pt>
                <c:pt idx="1052">
                  <c:v>548.84</c:v>
                </c:pt>
                <c:pt idx="1053">
                  <c:v>548.11</c:v>
                </c:pt>
                <c:pt idx="1054">
                  <c:v>542.84</c:v>
                </c:pt>
                <c:pt idx="1055">
                  <c:v>538.37</c:v>
                </c:pt>
                <c:pt idx="1056">
                  <c:v>533.76</c:v>
                </c:pt>
                <c:pt idx="1057">
                  <c:v>534.96</c:v>
                </c:pt>
                <c:pt idx="1058">
                  <c:v>541.14</c:v>
                </c:pt>
                <c:pt idx="1059">
                  <c:v>594.64</c:v>
                </c:pt>
                <c:pt idx="1060">
                  <c:v>589.12</c:v>
                </c:pt>
                <c:pt idx="1061">
                  <c:v>558.42999999999995</c:v>
                </c:pt>
                <c:pt idx="1062">
                  <c:v>561.27</c:v>
                </c:pt>
                <c:pt idx="1063">
                  <c:v>549.26</c:v>
                </c:pt>
                <c:pt idx="1064">
                  <c:v>556.95000000000005</c:v>
                </c:pt>
                <c:pt idx="1065">
                  <c:v>560.85</c:v>
                </c:pt>
                <c:pt idx="1066">
                  <c:v>577.22</c:v>
                </c:pt>
                <c:pt idx="1067">
                  <c:v>616.29999999999995</c:v>
                </c:pt>
                <c:pt idx="1068">
                  <c:v>632.96</c:v>
                </c:pt>
                <c:pt idx="1069">
                  <c:v>620.79999999999995</c:v>
                </c:pt>
                <c:pt idx="1070">
                  <c:v>605.59</c:v>
                </c:pt>
                <c:pt idx="1071">
                  <c:v>586.29</c:v>
                </c:pt>
                <c:pt idx="1072">
                  <c:v>586.23</c:v>
                </c:pt>
                <c:pt idx="1073">
                  <c:v>588.24</c:v>
                </c:pt>
                <c:pt idx="1074">
                  <c:v>572.6</c:v>
                </c:pt>
                <c:pt idx="1075">
                  <c:v>579.88</c:v>
                </c:pt>
                <c:pt idx="1076">
                  <c:v>593.52</c:v>
                </c:pt>
                <c:pt idx="1077">
                  <c:v>585.45000000000005</c:v>
                </c:pt>
                <c:pt idx="1078">
                  <c:v>591.95000000000005</c:v>
                </c:pt>
                <c:pt idx="1079">
                  <c:v>613.70000000000005</c:v>
                </c:pt>
                <c:pt idx="1080">
                  <c:v>611.13</c:v>
                </c:pt>
                <c:pt idx="1081">
                  <c:v>611.77</c:v>
                </c:pt>
                <c:pt idx="1082">
                  <c:v>629.36</c:v>
                </c:pt>
                <c:pt idx="1083">
                  <c:v>626.54999999999995</c:v>
                </c:pt>
                <c:pt idx="1084">
                  <c:v>637.15</c:v>
                </c:pt>
                <c:pt idx="1085">
                  <c:v>630.92999999999995</c:v>
                </c:pt>
                <c:pt idx="1086">
                  <c:v>646.91999999999996</c:v>
                </c:pt>
                <c:pt idx="1087">
                  <c:v>656.88</c:v>
                </c:pt>
                <c:pt idx="1088">
                  <c:v>660.16</c:v>
                </c:pt>
                <c:pt idx="1089">
                  <c:v>649.70000000000005</c:v>
                </c:pt>
                <c:pt idx="1090">
                  <c:v>659.06</c:v>
                </c:pt>
                <c:pt idx="1091">
                  <c:v>673.72</c:v>
                </c:pt>
                <c:pt idx="1092">
                  <c:v>667.39</c:v>
                </c:pt>
                <c:pt idx="1093">
                  <c:v>641.08000000000004</c:v>
                </c:pt>
                <c:pt idx="1094">
                  <c:v>644.74</c:v>
                </c:pt>
                <c:pt idx="1095">
                  <c:v>632.76</c:v>
                </c:pt>
                <c:pt idx="1096">
                  <c:v>640.04</c:v>
                </c:pt>
                <c:pt idx="1097">
                  <c:v>631.26</c:v>
                </c:pt>
                <c:pt idx="1098">
                  <c:v>625.52</c:v>
                </c:pt>
                <c:pt idx="1099">
                  <c:v>631.51</c:v>
                </c:pt>
                <c:pt idx="1100">
                  <c:v>645.20000000000005</c:v>
                </c:pt>
                <c:pt idx="1101">
                  <c:v>635.99</c:v>
                </c:pt>
                <c:pt idx="1102">
                  <c:v>619.73</c:v>
                </c:pt>
                <c:pt idx="1103">
                  <c:v>619.84</c:v>
                </c:pt>
                <c:pt idx="1104">
                  <c:v>601.83000000000004</c:v>
                </c:pt>
                <c:pt idx="1105">
                  <c:v>573.30999999999995</c:v>
                </c:pt>
                <c:pt idx="1106">
                  <c:v>579.92999999999995</c:v>
                </c:pt>
                <c:pt idx="1107">
                  <c:v>579.04</c:v>
                </c:pt>
                <c:pt idx="1108">
                  <c:v>580.38</c:v>
                </c:pt>
                <c:pt idx="1109">
                  <c:v>571.20000000000005</c:v>
                </c:pt>
                <c:pt idx="1110">
                  <c:v>574.16999999999996</c:v>
                </c:pt>
                <c:pt idx="1111">
                  <c:v>571.51</c:v>
                </c:pt>
                <c:pt idx="1112">
                  <c:v>578.5</c:v>
                </c:pt>
                <c:pt idx="1113">
                  <c:v>565.14</c:v>
                </c:pt>
                <c:pt idx="1114">
                  <c:v>568.05999999999995</c:v>
                </c:pt>
                <c:pt idx="1115">
                  <c:v>584.84</c:v>
                </c:pt>
                <c:pt idx="1116">
                  <c:v>582.04</c:v>
                </c:pt>
                <c:pt idx="1117">
                  <c:v>578.85</c:v>
                </c:pt>
                <c:pt idx="1118">
                  <c:v>582.89</c:v>
                </c:pt>
                <c:pt idx="1119">
                  <c:v>763.51</c:v>
                </c:pt>
                <c:pt idx="1120">
                  <c:v>855.81</c:v>
                </c:pt>
                <c:pt idx="1121">
                  <c:v>897.42</c:v>
                </c:pt>
                <c:pt idx="1122">
                  <c:v>750.3</c:v>
                </c:pt>
                <c:pt idx="1123">
                  <c:v>741.93</c:v>
                </c:pt>
                <c:pt idx="1124">
                  <c:v>696.85</c:v>
                </c:pt>
                <c:pt idx="1125">
                  <c:v>727.62</c:v>
                </c:pt>
                <c:pt idx="1126">
                  <c:v>710.59</c:v>
                </c:pt>
                <c:pt idx="1127">
                  <c:v>711</c:v>
                </c:pt>
                <c:pt idx="1128">
                  <c:v>700.51</c:v>
                </c:pt>
                <c:pt idx="1129">
                  <c:v>708.67</c:v>
                </c:pt>
                <c:pt idx="1130">
                  <c:v>716.82</c:v>
                </c:pt>
                <c:pt idx="1131">
                  <c:v>691.64</c:v>
                </c:pt>
                <c:pt idx="1132">
                  <c:v>689.13</c:v>
                </c:pt>
                <c:pt idx="1133">
                  <c:v>716.45</c:v>
                </c:pt>
                <c:pt idx="1134">
                  <c:v>695.93</c:v>
                </c:pt>
                <c:pt idx="1135">
                  <c:v>702.62</c:v>
                </c:pt>
                <c:pt idx="1136">
                  <c:v>698.72</c:v>
                </c:pt>
                <c:pt idx="1137">
                  <c:v>698.95</c:v>
                </c:pt>
                <c:pt idx="1138">
                  <c:v>689.22</c:v>
                </c:pt>
                <c:pt idx="1139">
                  <c:v>646.85</c:v>
                </c:pt>
                <c:pt idx="1140">
                  <c:v>646.54</c:v>
                </c:pt>
                <c:pt idx="1141">
                  <c:v>638.96</c:v>
                </c:pt>
                <c:pt idx="1142">
                  <c:v>640.66</c:v>
                </c:pt>
                <c:pt idx="1143">
                  <c:v>651.80999999999995</c:v>
                </c:pt>
                <c:pt idx="1144">
                  <c:v>644.47</c:v>
                </c:pt>
                <c:pt idx="1145">
                  <c:v>650.14</c:v>
                </c:pt>
                <c:pt idx="1146">
                  <c:v>653.4</c:v>
                </c:pt>
                <c:pt idx="1147">
                  <c:v>649.92999999999995</c:v>
                </c:pt>
                <c:pt idx="1148">
                  <c:v>647.64</c:v>
                </c:pt>
                <c:pt idx="1149">
                  <c:v>643.91999999999996</c:v>
                </c:pt>
                <c:pt idx="1150">
                  <c:v>630.58000000000004</c:v>
                </c:pt>
                <c:pt idx="1151">
                  <c:v>613.17999999999995</c:v>
                </c:pt>
                <c:pt idx="1152">
                  <c:v>620.62</c:v>
                </c:pt>
                <c:pt idx="1153">
                  <c:v>636.03</c:v>
                </c:pt>
                <c:pt idx="1154">
                  <c:v>637.77</c:v>
                </c:pt>
                <c:pt idx="1155">
                  <c:v>666.78</c:v>
                </c:pt>
                <c:pt idx="1156">
                  <c:v>666.24</c:v>
                </c:pt>
                <c:pt idx="1157">
                  <c:v>649.19000000000005</c:v>
                </c:pt>
                <c:pt idx="1158">
                  <c:v>648.91</c:v>
                </c:pt>
                <c:pt idx="1159">
                  <c:v>656.15</c:v>
                </c:pt>
                <c:pt idx="1160">
                  <c:v>652.79999999999995</c:v>
                </c:pt>
                <c:pt idx="1161">
                  <c:v>695.45</c:v>
                </c:pt>
                <c:pt idx="1162">
                  <c:v>715.47</c:v>
                </c:pt>
                <c:pt idx="1163">
                  <c:v>690.98</c:v>
                </c:pt>
                <c:pt idx="1164">
                  <c:v>690.3</c:v>
                </c:pt>
                <c:pt idx="1165">
                  <c:v>693.56</c:v>
                </c:pt>
                <c:pt idx="1166">
                  <c:v>709.92</c:v>
                </c:pt>
                <c:pt idx="1167">
                  <c:v>703.58</c:v>
                </c:pt>
                <c:pt idx="1168">
                  <c:v>691.12</c:v>
                </c:pt>
                <c:pt idx="1169">
                  <c:v>697.72</c:v>
                </c:pt>
                <c:pt idx="1170">
                  <c:v>695.42</c:v>
                </c:pt>
                <c:pt idx="1171">
                  <c:v>695.55</c:v>
                </c:pt>
                <c:pt idx="1172">
                  <c:v>715.4</c:v>
                </c:pt>
                <c:pt idx="1173">
                  <c:v>699.99</c:v>
                </c:pt>
                <c:pt idx="1174">
                  <c:v>703.44</c:v>
                </c:pt>
                <c:pt idx="1175">
                  <c:v>709.88</c:v>
                </c:pt>
                <c:pt idx="1176">
                  <c:v>718.08</c:v>
                </c:pt>
                <c:pt idx="1177">
                  <c:v>712.53</c:v>
                </c:pt>
                <c:pt idx="1178">
                  <c:v>717.46</c:v>
                </c:pt>
                <c:pt idx="1179">
                  <c:v>735.15</c:v>
                </c:pt>
                <c:pt idx="1180">
                  <c:v>744.99</c:v>
                </c:pt>
                <c:pt idx="1181">
                  <c:v>776.13</c:v>
                </c:pt>
                <c:pt idx="1182">
                  <c:v>751.48</c:v>
                </c:pt>
                <c:pt idx="1183">
                  <c:v>767.66</c:v>
                </c:pt>
                <c:pt idx="1184">
                  <c:v>769.45</c:v>
                </c:pt>
                <c:pt idx="1185">
                  <c:v>757.43</c:v>
                </c:pt>
                <c:pt idx="1186">
                  <c:v>739.06</c:v>
                </c:pt>
                <c:pt idx="1187">
                  <c:v>739.86</c:v>
                </c:pt>
                <c:pt idx="1188">
                  <c:v>729.89</c:v>
                </c:pt>
                <c:pt idx="1189">
                  <c:v>733.85</c:v>
                </c:pt>
                <c:pt idx="1190">
                  <c:v>727.58</c:v>
                </c:pt>
                <c:pt idx="1191">
                  <c:v>725.62</c:v>
                </c:pt>
                <c:pt idx="1192">
                  <c:v>722.08</c:v>
                </c:pt>
                <c:pt idx="1193">
                  <c:v>715.73</c:v>
                </c:pt>
                <c:pt idx="1194">
                  <c:v>723.87</c:v>
                </c:pt>
                <c:pt idx="1195">
                  <c:v>728.84</c:v>
                </c:pt>
                <c:pt idx="1196">
                  <c:v>737.89</c:v>
                </c:pt>
                <c:pt idx="1197">
                  <c:v>739.53</c:v>
                </c:pt>
                <c:pt idx="1198">
                  <c:v>753.75</c:v>
                </c:pt>
                <c:pt idx="1199">
                  <c:v>753.84</c:v>
                </c:pt>
                <c:pt idx="1200">
                  <c:v>751.08</c:v>
                </c:pt>
                <c:pt idx="1201">
                  <c:v>775.45</c:v>
                </c:pt>
                <c:pt idx="1202">
                  <c:v>763.69</c:v>
                </c:pt>
                <c:pt idx="1203">
                  <c:v>763.18</c:v>
                </c:pt>
                <c:pt idx="1204">
                  <c:v>758.13</c:v>
                </c:pt>
                <c:pt idx="1205">
                  <c:v>755.93</c:v>
                </c:pt>
                <c:pt idx="1206">
                  <c:v>757.4</c:v>
                </c:pt>
                <c:pt idx="1207">
                  <c:v>736.74</c:v>
                </c:pt>
                <c:pt idx="1208">
                  <c:v>726.14</c:v>
                </c:pt>
                <c:pt idx="1209">
                  <c:v>731.17</c:v>
                </c:pt>
                <c:pt idx="1210">
                  <c:v>730.01</c:v>
                </c:pt>
                <c:pt idx="1211">
                  <c:v>723.35</c:v>
                </c:pt>
                <c:pt idx="1212">
                  <c:v>728.86</c:v>
                </c:pt>
                <c:pt idx="1213">
                  <c:v>708.46</c:v>
                </c:pt>
                <c:pt idx="1214">
                  <c:v>711.19</c:v>
                </c:pt>
                <c:pt idx="1215">
                  <c:v>722.43</c:v>
                </c:pt>
                <c:pt idx="1216">
                  <c:v>717.79</c:v>
                </c:pt>
                <c:pt idx="1217">
                  <c:v>724.88</c:v>
                </c:pt>
                <c:pt idx="1218">
                  <c:v>719.96</c:v>
                </c:pt>
                <c:pt idx="1219">
                  <c:v>706.29</c:v>
                </c:pt>
                <c:pt idx="1220">
                  <c:v>708.63</c:v>
                </c:pt>
                <c:pt idx="1221">
                  <c:v>710.89</c:v>
                </c:pt>
                <c:pt idx="1222">
                  <c:v>704.4</c:v>
                </c:pt>
                <c:pt idx="1223">
                  <c:v>702.98</c:v>
                </c:pt>
                <c:pt idx="1224">
                  <c:v>701.34</c:v>
                </c:pt>
                <c:pt idx="1225">
                  <c:v>702.4</c:v>
                </c:pt>
                <c:pt idx="1226">
                  <c:v>716.83</c:v>
                </c:pt>
                <c:pt idx="1227">
                  <c:v>702.79</c:v>
                </c:pt>
                <c:pt idx="1228">
                  <c:v>726.29</c:v>
                </c:pt>
                <c:pt idx="1229">
                  <c:v>723.09</c:v>
                </c:pt>
                <c:pt idx="1230">
                  <c:v>723.57</c:v>
                </c:pt>
                <c:pt idx="1231">
                  <c:v>760.41</c:v>
                </c:pt>
                <c:pt idx="1232">
                  <c:v>731.47</c:v>
                </c:pt>
                <c:pt idx="1233">
                  <c:v>722.37</c:v>
                </c:pt>
                <c:pt idx="1234">
                  <c:v>722.78</c:v>
                </c:pt>
                <c:pt idx="1235">
                  <c:v>717.32</c:v>
                </c:pt>
                <c:pt idx="1236">
                  <c:v>723.39</c:v>
                </c:pt>
                <c:pt idx="1237">
                  <c:v>721.7</c:v>
                </c:pt>
                <c:pt idx="1238">
                  <c:v>727.78</c:v>
                </c:pt>
                <c:pt idx="1239">
                  <c:v>736.15</c:v>
                </c:pt>
                <c:pt idx="1240">
                  <c:v>729.69</c:v>
                </c:pt>
                <c:pt idx="1241">
                  <c:v>711.61</c:v>
                </c:pt>
                <c:pt idx="1242">
                  <c:v>711.2</c:v>
                </c:pt>
                <c:pt idx="1243">
                  <c:v>708.76</c:v>
                </c:pt>
                <c:pt idx="1244">
                  <c:v>688.7</c:v>
                </c:pt>
                <c:pt idx="1245">
                  <c:v>688.87</c:v>
                </c:pt>
                <c:pt idx="1246">
                  <c:v>692.2</c:v>
                </c:pt>
                <c:pt idx="1247">
                  <c:v>682.44</c:v>
                </c:pt>
                <c:pt idx="1248">
                  <c:v>676.19</c:v>
                </c:pt>
                <c:pt idx="1249">
                  <c:v>674.74</c:v>
                </c:pt>
                <c:pt idx="1250">
                  <c:v>678.42</c:v>
                </c:pt>
                <c:pt idx="1251">
                  <c:v>663.32</c:v>
                </c:pt>
                <c:pt idx="1252">
                  <c:v>658.37</c:v>
                </c:pt>
                <c:pt idx="1253">
                  <c:v>659.37</c:v>
                </c:pt>
                <c:pt idx="1254">
                  <c:v>645.03</c:v>
                </c:pt>
                <c:pt idx="1255">
                  <c:v>652.57000000000005</c:v>
                </c:pt>
                <c:pt idx="1256">
                  <c:v>641.59</c:v>
                </c:pt>
                <c:pt idx="1257">
                  <c:v>641.14</c:v>
                </c:pt>
                <c:pt idx="1258">
                  <c:v>633.80999999999995</c:v>
                </c:pt>
                <c:pt idx="1259">
                  <c:v>634.91999999999996</c:v>
                </c:pt>
                <c:pt idx="1260">
                  <c:v>637.22</c:v>
                </c:pt>
                <c:pt idx="1261">
                  <c:v>628.42999999999995</c:v>
                </c:pt>
                <c:pt idx="1262">
                  <c:v>631.84</c:v>
                </c:pt>
                <c:pt idx="1263">
                  <c:v>636.78</c:v>
                </c:pt>
                <c:pt idx="1264">
                  <c:v>619.26</c:v>
                </c:pt>
                <c:pt idx="1265">
                  <c:v>629.45000000000005</c:v>
                </c:pt>
                <c:pt idx="1266">
                  <c:v>613.79999999999995</c:v>
                </c:pt>
                <c:pt idx="1267">
                  <c:v>614.75</c:v>
                </c:pt>
                <c:pt idx="1268">
                  <c:v>603.89</c:v>
                </c:pt>
                <c:pt idx="1269">
                  <c:v>592.14</c:v>
                </c:pt>
                <c:pt idx="1270">
                  <c:v>592.05999999999995</c:v>
                </c:pt>
                <c:pt idx="1271">
                  <c:v>601.04</c:v>
                </c:pt>
                <c:pt idx="1272">
                  <c:v>597.42999999999995</c:v>
                </c:pt>
                <c:pt idx="1273">
                  <c:v>594.24</c:v>
                </c:pt>
                <c:pt idx="1274">
                  <c:v>580.03</c:v>
                </c:pt>
                <c:pt idx="1275">
                  <c:v>572.22</c:v>
                </c:pt>
                <c:pt idx="1276">
                  <c:v>570.4</c:v>
                </c:pt>
                <c:pt idx="1277">
                  <c:v>556.82000000000005</c:v>
                </c:pt>
                <c:pt idx="1278">
                  <c:v>555.29</c:v>
                </c:pt>
                <c:pt idx="1279">
                  <c:v>537.87</c:v>
                </c:pt>
                <c:pt idx="1280">
                  <c:v>542.41999999999996</c:v>
                </c:pt>
                <c:pt idx="1281">
                  <c:v>558.76</c:v>
                </c:pt>
                <c:pt idx="1282">
                  <c:v>536.37</c:v>
                </c:pt>
                <c:pt idx="1283">
                  <c:v>539.16999999999996</c:v>
                </c:pt>
                <c:pt idx="1284">
                  <c:v>558.62</c:v>
                </c:pt>
                <c:pt idx="1285">
                  <c:v>547.62</c:v>
                </c:pt>
                <c:pt idx="1286">
                  <c:v>545.64</c:v>
                </c:pt>
                <c:pt idx="1287">
                  <c:v>547.11</c:v>
                </c:pt>
                <c:pt idx="1288">
                  <c:v>551.04</c:v>
                </c:pt>
                <c:pt idx="1289">
                  <c:v>547.76</c:v>
                </c:pt>
                <c:pt idx="1290">
                  <c:v>537.30999999999995</c:v>
                </c:pt>
                <c:pt idx="1291">
                  <c:v>517.63</c:v>
                </c:pt>
                <c:pt idx="1292">
                  <c:v>523.51</c:v>
                </c:pt>
                <c:pt idx="1293">
                  <c:v>516.46</c:v>
                </c:pt>
                <c:pt idx="1294">
                  <c:v>519.6</c:v>
                </c:pt>
                <c:pt idx="1295">
                  <c:v>522.63</c:v>
                </c:pt>
                <c:pt idx="1296">
                  <c:v>521.37</c:v>
                </c:pt>
                <c:pt idx="1297">
                  <c:v>525.57000000000005</c:v>
                </c:pt>
                <c:pt idx="1298">
                  <c:v>529.14</c:v>
                </c:pt>
                <c:pt idx="1299">
                  <c:v>532.57000000000005</c:v>
                </c:pt>
                <c:pt idx="1300">
                  <c:v>537.35</c:v>
                </c:pt>
                <c:pt idx="1301">
                  <c:v>536.67999999999995</c:v>
                </c:pt>
                <c:pt idx="1302">
                  <c:v>536.04</c:v>
                </c:pt>
                <c:pt idx="1303">
                  <c:v>522.85</c:v>
                </c:pt>
                <c:pt idx="1304">
                  <c:v>520.69000000000005</c:v>
                </c:pt>
                <c:pt idx="1305">
                  <c:v>524.29999999999995</c:v>
                </c:pt>
                <c:pt idx="1306">
                  <c:v>521.86</c:v>
                </c:pt>
                <c:pt idx="1307">
                  <c:v>525.41</c:v>
                </c:pt>
                <c:pt idx="1308">
                  <c:v>523.85</c:v>
                </c:pt>
                <c:pt idx="1309">
                  <c:v>529.58000000000004</c:v>
                </c:pt>
                <c:pt idx="1310">
                  <c:v>529.25</c:v>
                </c:pt>
                <c:pt idx="1311">
                  <c:v>536.98</c:v>
                </c:pt>
                <c:pt idx="1312">
                  <c:v>552.94000000000005</c:v>
                </c:pt>
                <c:pt idx="1313">
                  <c:v>601.98</c:v>
                </c:pt>
                <c:pt idx="1314">
                  <c:v>587.05999999999995</c:v>
                </c:pt>
                <c:pt idx="1315">
                  <c:v>559.70000000000005</c:v>
                </c:pt>
                <c:pt idx="1316">
                  <c:v>569.33000000000004</c:v>
                </c:pt>
                <c:pt idx="1317">
                  <c:v>573.13</c:v>
                </c:pt>
                <c:pt idx="1318">
                  <c:v>568.12</c:v>
                </c:pt>
                <c:pt idx="1319">
                  <c:v>563.88</c:v>
                </c:pt>
                <c:pt idx="1320">
                  <c:v>563.20000000000005</c:v>
                </c:pt>
                <c:pt idx="1321">
                  <c:v>562.29999999999995</c:v>
                </c:pt>
                <c:pt idx="1322">
                  <c:v>562.39</c:v>
                </c:pt>
                <c:pt idx="1323">
                  <c:v>567.87</c:v>
                </c:pt>
                <c:pt idx="1324">
                  <c:v>566.54999999999995</c:v>
                </c:pt>
                <c:pt idx="1325">
                  <c:v>569.66999999999996</c:v>
                </c:pt>
                <c:pt idx="1326">
                  <c:v>569.76</c:v>
                </c:pt>
                <c:pt idx="1327">
                  <c:v>570.17999999999995</c:v>
                </c:pt>
                <c:pt idx="1328">
                  <c:v>570.24</c:v>
                </c:pt>
                <c:pt idx="1329">
                  <c:v>563.52</c:v>
                </c:pt>
                <c:pt idx="1330">
                  <c:v>562.35</c:v>
                </c:pt>
                <c:pt idx="1331">
                  <c:v>554.04</c:v>
                </c:pt>
                <c:pt idx="1332">
                  <c:v>556.39</c:v>
                </c:pt>
                <c:pt idx="1333">
                  <c:v>566.19000000000005</c:v>
                </c:pt>
                <c:pt idx="1334">
                  <c:v>557.21</c:v>
                </c:pt>
                <c:pt idx="1335">
                  <c:v>560.98</c:v>
                </c:pt>
                <c:pt idx="1336">
                  <c:v>563.19000000000005</c:v>
                </c:pt>
                <c:pt idx="1337">
                  <c:v>582.53</c:v>
                </c:pt>
                <c:pt idx="1338">
                  <c:v>581.38</c:v>
                </c:pt>
                <c:pt idx="1339">
                  <c:v>578.07000000000005</c:v>
                </c:pt>
                <c:pt idx="1340">
                  <c:v>579.82000000000005</c:v>
                </c:pt>
                <c:pt idx="1341">
                  <c:v>583.38</c:v>
                </c:pt>
                <c:pt idx="1342">
                  <c:v>586.96</c:v>
                </c:pt>
                <c:pt idx="1343">
                  <c:v>584.66999999999996</c:v>
                </c:pt>
                <c:pt idx="1344">
                  <c:v>590.85</c:v>
                </c:pt>
                <c:pt idx="1345">
                  <c:v>593.38</c:v>
                </c:pt>
                <c:pt idx="1346">
                  <c:v>600.28</c:v>
                </c:pt>
                <c:pt idx="1347">
                  <c:v>618.12</c:v>
                </c:pt>
                <c:pt idx="1348">
                  <c:v>613.97</c:v>
                </c:pt>
                <c:pt idx="1349">
                  <c:v>623.77</c:v>
                </c:pt>
                <c:pt idx="1350">
                  <c:v>664.65</c:v>
                </c:pt>
                <c:pt idx="1351">
                  <c:v>652.66999999999996</c:v>
                </c:pt>
                <c:pt idx="1352">
                  <c:v>707.61</c:v>
                </c:pt>
                <c:pt idx="1353">
                  <c:v>738.62</c:v>
                </c:pt>
                <c:pt idx="1354">
                  <c:v>681.16</c:v>
                </c:pt>
                <c:pt idx="1355">
                  <c:v>654.42999999999995</c:v>
                </c:pt>
                <c:pt idx="1356">
                  <c:v>650.04</c:v>
                </c:pt>
                <c:pt idx="1357">
                  <c:v>671.28</c:v>
                </c:pt>
                <c:pt idx="1358">
                  <c:v>661.16</c:v>
                </c:pt>
                <c:pt idx="1359">
                  <c:v>661.27</c:v>
                </c:pt>
                <c:pt idx="1360">
                  <c:v>656.9</c:v>
                </c:pt>
                <c:pt idx="1361">
                  <c:v>661.47</c:v>
                </c:pt>
                <c:pt idx="1362">
                  <c:v>666.1</c:v>
                </c:pt>
                <c:pt idx="1363">
                  <c:v>665.41</c:v>
                </c:pt>
                <c:pt idx="1364">
                  <c:v>682.05</c:v>
                </c:pt>
                <c:pt idx="1365">
                  <c:v>683.07</c:v>
                </c:pt>
                <c:pt idx="1366">
                  <c:v>711.93</c:v>
                </c:pt>
                <c:pt idx="1367">
                  <c:v>703.08399999999995</c:v>
                </c:pt>
                <c:pt idx="1368">
                  <c:v>661.85199999999998</c:v>
                </c:pt>
                <c:pt idx="1369">
                  <c:v>668.62099999999998</c:v>
                </c:pt>
                <c:pt idx="1370">
                  <c:v>642.673</c:v>
                </c:pt>
                <c:pt idx="1371">
                  <c:v>639.80200000000002</c:v>
                </c:pt>
                <c:pt idx="1372">
                  <c:v>637.95899999999995</c:v>
                </c:pt>
                <c:pt idx="1373">
                  <c:v>646.91200000000003</c:v>
                </c:pt>
                <c:pt idx="1374">
                  <c:v>650.55499999999995</c:v>
                </c:pt>
                <c:pt idx="1375">
                  <c:v>636.36400000000003</c:v>
                </c:pt>
                <c:pt idx="1376">
                  <c:v>643.65</c:v>
                </c:pt>
                <c:pt idx="1377">
                  <c:v>641.09199999999998</c:v>
                </c:pt>
                <c:pt idx="1378">
                  <c:v>651.51099999999997</c:v>
                </c:pt>
                <c:pt idx="1379">
                  <c:v>696.97</c:v>
                </c:pt>
                <c:pt idx="1380">
                  <c:v>702.63699999999994</c:v>
                </c:pt>
                <c:pt idx="1381">
                  <c:v>727.34100000000001</c:v>
                </c:pt>
                <c:pt idx="1382">
                  <c:v>764.38599999999997</c:v>
                </c:pt>
                <c:pt idx="1383">
                  <c:v>752.26</c:v>
                </c:pt>
                <c:pt idx="1384">
                  <c:v>755.77200000000005</c:v>
                </c:pt>
                <c:pt idx="1385">
                  <c:v>768.68100000000004</c:v>
                </c:pt>
                <c:pt idx="1386">
                  <c:v>777.27499999999998</c:v>
                </c:pt>
                <c:pt idx="1387">
                  <c:v>751.99599999999998</c:v>
                </c:pt>
                <c:pt idx="1388">
                  <c:v>793.56399999999996</c:v>
                </c:pt>
                <c:pt idx="1389">
                  <c:v>796.91099999999994</c:v>
                </c:pt>
                <c:pt idx="1390">
                  <c:v>793.58500000000004</c:v>
                </c:pt>
                <c:pt idx="1391">
                  <c:v>796.10799999999995</c:v>
                </c:pt>
                <c:pt idx="1392">
                  <c:v>793.33900000000006</c:v>
                </c:pt>
                <c:pt idx="1393">
                  <c:v>780.65</c:v>
                </c:pt>
                <c:pt idx="1394">
                  <c:v>801.46299999999997</c:v>
                </c:pt>
                <c:pt idx="1395">
                  <c:v>806.46100000000001</c:v>
                </c:pt>
                <c:pt idx="1396">
                  <c:v>804.25099999999998</c:v>
                </c:pt>
                <c:pt idx="1397">
                  <c:v>761.11500000000001</c:v>
                </c:pt>
                <c:pt idx="1398">
                  <c:v>759.71299999999997</c:v>
                </c:pt>
                <c:pt idx="1399">
                  <c:v>786.13400000000001</c:v>
                </c:pt>
                <c:pt idx="1400">
                  <c:v>785.42899999999997</c:v>
                </c:pt>
                <c:pt idx="1401">
                  <c:v>785.37900000000002</c:v>
                </c:pt>
                <c:pt idx="1402">
                  <c:v>807.33900000000006</c:v>
                </c:pt>
                <c:pt idx="1403">
                  <c:v>817.61199999999997</c:v>
                </c:pt>
                <c:pt idx="1404">
                  <c:v>820.04600000000005</c:v>
                </c:pt>
                <c:pt idx="1405">
                  <c:v>792.06799999999998</c:v>
                </c:pt>
                <c:pt idx="1406">
                  <c:v>796.41</c:v>
                </c:pt>
                <c:pt idx="1407">
                  <c:v>789.15800000000002</c:v>
                </c:pt>
                <c:pt idx="1408">
                  <c:v>823.08</c:v>
                </c:pt>
                <c:pt idx="1409">
                  <c:v>808.99</c:v>
                </c:pt>
                <c:pt idx="1410">
                  <c:v>818.04399999999998</c:v>
                </c:pt>
                <c:pt idx="1411">
                  <c:v>856.928</c:v>
                </c:pt>
                <c:pt idx="1412">
                  <c:v>884.93899999999996</c:v>
                </c:pt>
                <c:pt idx="1413">
                  <c:v>871.48699999999997</c:v>
                </c:pt>
                <c:pt idx="1414">
                  <c:v>887.596</c:v>
                </c:pt>
                <c:pt idx="1415">
                  <c:v>868.15899999999999</c:v>
                </c:pt>
                <c:pt idx="1416">
                  <c:v>845.12300000000005</c:v>
                </c:pt>
                <c:pt idx="1417">
                  <c:v>855.42100000000005</c:v>
                </c:pt>
                <c:pt idx="1418">
                  <c:v>836.93200000000002</c:v>
                </c:pt>
                <c:pt idx="1419">
                  <c:v>822.47699999999998</c:v>
                </c:pt>
                <c:pt idx="1420">
                  <c:v>835.10500000000002</c:v>
                </c:pt>
                <c:pt idx="1421">
                  <c:v>838.875</c:v>
                </c:pt>
                <c:pt idx="1422">
                  <c:v>853.19299999999998</c:v>
                </c:pt>
                <c:pt idx="1423">
                  <c:v>862.22299999999996</c:v>
                </c:pt>
                <c:pt idx="1424">
                  <c:v>867.26700000000005</c:v>
                </c:pt>
                <c:pt idx="1425">
                  <c:v>875.99900000000002</c:v>
                </c:pt>
                <c:pt idx="1426">
                  <c:v>871.60400000000004</c:v>
                </c:pt>
                <c:pt idx="1427">
                  <c:v>886.04600000000005</c:v>
                </c:pt>
                <c:pt idx="1428">
                  <c:v>874.80499999999995</c:v>
                </c:pt>
                <c:pt idx="1429">
                  <c:v>871.64499999999998</c:v>
                </c:pt>
                <c:pt idx="1430">
                  <c:v>865.827</c:v>
                </c:pt>
                <c:pt idx="1431">
                  <c:v>853.87</c:v>
                </c:pt>
                <c:pt idx="1432">
                  <c:v>835.20899999999995</c:v>
                </c:pt>
                <c:pt idx="1433">
                  <c:v>822.44200000000001</c:v>
                </c:pt>
                <c:pt idx="1434">
                  <c:v>833.60599999999999</c:v>
                </c:pt>
                <c:pt idx="1435">
                  <c:v>818.19600000000003</c:v>
                </c:pt>
                <c:pt idx="1436">
                  <c:v>803.69299999999998</c:v>
                </c:pt>
                <c:pt idx="1437">
                  <c:v>773.06799999999998</c:v>
                </c:pt>
                <c:pt idx="1438">
                  <c:v>787.46699999999998</c:v>
                </c:pt>
                <c:pt idx="1439">
                  <c:v>796.83900000000006</c:v>
                </c:pt>
                <c:pt idx="1440">
                  <c:v>788.73400000000004</c:v>
                </c:pt>
                <c:pt idx="1441">
                  <c:v>809.93799999999999</c:v>
                </c:pt>
                <c:pt idx="1442">
                  <c:v>804.77800000000002</c:v>
                </c:pt>
                <c:pt idx="1443">
                  <c:v>800.22299999999996</c:v>
                </c:pt>
                <c:pt idx="1444">
                  <c:v>812.01499999999999</c:v>
                </c:pt>
                <c:pt idx="1445">
                  <c:v>814.38300000000004</c:v>
                </c:pt>
                <c:pt idx="1446">
                  <c:v>801.23400000000004</c:v>
                </c:pt>
                <c:pt idx="1447">
                  <c:v>793.58600000000001</c:v>
                </c:pt>
                <c:pt idx="1448">
                  <c:v>764.44899999999996</c:v>
                </c:pt>
                <c:pt idx="1449">
                  <c:v>769.245</c:v>
                </c:pt>
                <c:pt idx="1450">
                  <c:v>757.08699999999999</c:v>
                </c:pt>
                <c:pt idx="1451">
                  <c:v>779.06899999999996</c:v>
                </c:pt>
                <c:pt idx="1452">
                  <c:v>778.29300000000001</c:v>
                </c:pt>
                <c:pt idx="1453">
                  <c:v>776.47900000000004</c:v>
                </c:pt>
                <c:pt idx="1454">
                  <c:v>760.75599999999997</c:v>
                </c:pt>
                <c:pt idx="1455">
                  <c:v>769.09900000000005</c:v>
                </c:pt>
                <c:pt idx="1456">
                  <c:v>805.53800000000001</c:v>
                </c:pt>
                <c:pt idx="1457">
                  <c:v>851.98599999999999</c:v>
                </c:pt>
                <c:pt idx="1458">
                  <c:v>849.92399999999998</c:v>
                </c:pt>
                <c:pt idx="1459">
                  <c:v>835.18100000000004</c:v>
                </c:pt>
                <c:pt idx="1460">
                  <c:v>854.66399999999999</c:v>
                </c:pt>
                <c:pt idx="1461">
                  <c:v>875.52499999999998</c:v>
                </c:pt>
                <c:pt idx="1462">
                  <c:v>865.48599999999999</c:v>
                </c:pt>
                <c:pt idx="1463">
                  <c:v>863.45899999999995</c:v>
                </c:pt>
                <c:pt idx="1464">
                  <c:v>864.66300000000001</c:v>
                </c:pt>
                <c:pt idx="1465">
                  <c:v>877.60699999999997</c:v>
                </c:pt>
                <c:pt idx="1466">
                  <c:v>874.01099999999997</c:v>
                </c:pt>
                <c:pt idx="1467">
                  <c:v>904.09500000000003</c:v>
                </c:pt>
                <c:pt idx="1468">
                  <c:v>909.89400000000001</c:v>
                </c:pt>
                <c:pt idx="1469">
                  <c:v>940.78599999999994</c:v>
                </c:pt>
                <c:pt idx="1470">
                  <c:v>937.29300000000001</c:v>
                </c:pt>
                <c:pt idx="1471">
                  <c:v>933.88300000000004</c:v>
                </c:pt>
                <c:pt idx="1472">
                  <c:v>952.322</c:v>
                </c:pt>
                <c:pt idx="1473">
                  <c:v>939.93200000000002</c:v>
                </c:pt>
                <c:pt idx="1474">
                  <c:v>964.39200000000005</c:v>
                </c:pt>
                <c:pt idx="1475">
                  <c:v>976.471</c:v>
                </c:pt>
                <c:pt idx="1476">
                  <c:v>1010.8339999999999</c:v>
                </c:pt>
                <c:pt idx="1477">
                  <c:v>1007.914</c:v>
                </c:pt>
                <c:pt idx="1478">
                  <c:v>1012.672</c:v>
                </c:pt>
                <c:pt idx="1479">
                  <c:v>1022.864</c:v>
                </c:pt>
                <c:pt idx="1480">
                  <c:v>1017.518</c:v>
                </c:pt>
                <c:pt idx="1481">
                  <c:v>958.93899999999996</c:v>
                </c:pt>
                <c:pt idx="1482">
                  <c:v>976.71</c:v>
                </c:pt>
                <c:pt idx="1483">
                  <c:v>930.78899999999999</c:v>
                </c:pt>
                <c:pt idx="1484">
                  <c:v>945.11699999999996</c:v>
                </c:pt>
                <c:pt idx="1485">
                  <c:v>928.029</c:v>
                </c:pt>
                <c:pt idx="1486">
                  <c:v>915.05100000000004</c:v>
                </c:pt>
                <c:pt idx="1487">
                  <c:v>928.14099999999996</c:v>
                </c:pt>
                <c:pt idx="1488">
                  <c:v>919.67399999999998</c:v>
                </c:pt>
                <c:pt idx="1489">
                  <c:v>933.96900000000005</c:v>
                </c:pt>
                <c:pt idx="1490">
                  <c:v>943.00300000000004</c:v>
                </c:pt>
                <c:pt idx="1491">
                  <c:v>940.52200000000005</c:v>
                </c:pt>
                <c:pt idx="1492">
                  <c:v>953.19</c:v>
                </c:pt>
                <c:pt idx="1493">
                  <c:v>950.827</c:v>
                </c:pt>
                <c:pt idx="1494">
                  <c:v>1004.689</c:v>
                </c:pt>
                <c:pt idx="1495">
                  <c:v>1015.958</c:v>
                </c:pt>
                <c:pt idx="1496">
                  <c:v>1014.925</c:v>
                </c:pt>
                <c:pt idx="1497">
                  <c:v>940.77300000000002</c:v>
                </c:pt>
                <c:pt idx="1498">
                  <c:v>951.83199999999999</c:v>
                </c:pt>
                <c:pt idx="1499">
                  <c:v>976.55</c:v>
                </c:pt>
                <c:pt idx="1500">
                  <c:v>967.58900000000006</c:v>
                </c:pt>
                <c:pt idx="1501">
                  <c:v>980.38099999999997</c:v>
                </c:pt>
                <c:pt idx="1502">
                  <c:v>992.63900000000001</c:v>
                </c:pt>
                <c:pt idx="1503">
                  <c:v>1032.9469999999999</c:v>
                </c:pt>
                <c:pt idx="1504">
                  <c:v>1134.5229999999999</c:v>
                </c:pt>
                <c:pt idx="1505">
                  <c:v>1122.989</c:v>
                </c:pt>
                <c:pt idx="1506">
                  <c:v>1169.92</c:v>
                </c:pt>
                <c:pt idx="1507">
                  <c:v>1212.0809999999999</c:v>
                </c:pt>
                <c:pt idx="1508">
                  <c:v>1212.8889999999999</c:v>
                </c:pt>
                <c:pt idx="1509">
                  <c:v>1247.6579999999999</c:v>
                </c:pt>
                <c:pt idx="1510">
                  <c:v>1230.2539999999999</c:v>
                </c:pt>
                <c:pt idx="1511">
                  <c:v>1244.9000000000001</c:v>
                </c:pt>
                <c:pt idx="1512">
                  <c:v>1177.136</c:v>
                </c:pt>
                <c:pt idx="1513">
                  <c:v>1110.038</c:v>
                </c:pt>
                <c:pt idx="1514">
                  <c:v>1000.022</c:v>
                </c:pt>
                <c:pt idx="1515">
                  <c:v>905.57899999999995</c:v>
                </c:pt>
                <c:pt idx="1516">
                  <c:v>972.73</c:v>
                </c:pt>
                <c:pt idx="1517">
                  <c:v>902.423</c:v>
                </c:pt>
                <c:pt idx="1518">
                  <c:v>885.23800000000006</c:v>
                </c:pt>
                <c:pt idx="1519">
                  <c:v>902.01400000000001</c:v>
                </c:pt>
                <c:pt idx="1520">
                  <c:v>865.577</c:v>
                </c:pt>
                <c:pt idx="1521">
                  <c:v>895.17700000000002</c:v>
                </c:pt>
                <c:pt idx="1522">
                  <c:v>924.23500000000001</c:v>
                </c:pt>
                <c:pt idx="1523">
                  <c:v>922.34799999999996</c:v>
                </c:pt>
                <c:pt idx="1524">
                  <c:v>934.21299999999997</c:v>
                </c:pt>
                <c:pt idx="1525">
                  <c:v>917.01800000000003</c:v>
                </c:pt>
                <c:pt idx="1526">
                  <c:v>919.43499999999995</c:v>
                </c:pt>
                <c:pt idx="1527">
                  <c:v>899.61300000000006</c:v>
                </c:pt>
                <c:pt idx="1528">
                  <c:v>876.495</c:v>
                </c:pt>
                <c:pt idx="1529">
                  <c:v>898.17100000000005</c:v>
                </c:pt>
                <c:pt idx="1530">
                  <c:v>896.40800000000002</c:v>
                </c:pt>
                <c:pt idx="1531">
                  <c:v>906.97500000000002</c:v>
                </c:pt>
                <c:pt idx="1532">
                  <c:v>918.40099999999995</c:v>
                </c:pt>
                <c:pt idx="1533">
                  <c:v>929.52099999999996</c:v>
                </c:pt>
                <c:pt idx="1534">
                  <c:v>907.85</c:v>
                </c:pt>
                <c:pt idx="1535">
                  <c:v>916.71799999999996</c:v>
                </c:pt>
                <c:pt idx="1536">
                  <c:v>915.00599999999997</c:v>
                </c:pt>
                <c:pt idx="1537">
                  <c:v>919.851</c:v>
                </c:pt>
                <c:pt idx="1538">
                  <c:v>933.28</c:v>
                </c:pt>
                <c:pt idx="1539">
                  <c:v>929.11300000000006</c:v>
                </c:pt>
                <c:pt idx="1540">
                  <c:v>942.43600000000004</c:v>
                </c:pt>
                <c:pt idx="1541">
                  <c:v>945.8</c:v>
                </c:pt>
                <c:pt idx="1542">
                  <c:v>953.91800000000001</c:v>
                </c:pt>
                <c:pt idx="1543">
                  <c:v>959.05700000000002</c:v>
                </c:pt>
                <c:pt idx="1544">
                  <c:v>956.31100000000004</c:v>
                </c:pt>
                <c:pt idx="1545">
                  <c:v>962.10199999999998</c:v>
                </c:pt>
                <c:pt idx="1546">
                  <c:v>960.17100000000005</c:v>
                </c:pt>
                <c:pt idx="1547">
                  <c:v>964.74199999999996</c:v>
                </c:pt>
                <c:pt idx="1548">
                  <c:v>982.404</c:v>
                </c:pt>
                <c:pt idx="1549">
                  <c:v>894.84699999999998</c:v>
                </c:pt>
                <c:pt idx="1550">
                  <c:v>962.69100000000003</c:v>
                </c:pt>
                <c:pt idx="1551">
                  <c:v>965.08199999999999</c:v>
                </c:pt>
                <c:pt idx="1552">
                  <c:v>1017.131</c:v>
                </c:pt>
                <c:pt idx="1553">
                  <c:v>1009.564</c:v>
                </c:pt>
                <c:pt idx="1554">
                  <c:v>1017.958</c:v>
                </c:pt>
                <c:pt idx="1555">
                  <c:v>1031.5139999999999</c:v>
                </c:pt>
                <c:pt idx="1556">
                  <c:v>1025.3</c:v>
                </c:pt>
                <c:pt idx="1557">
                  <c:v>1040.2729999999999</c:v>
                </c:pt>
                <c:pt idx="1558">
                  <c:v>1063.0450000000001</c:v>
                </c:pt>
                <c:pt idx="1559">
                  <c:v>1068.163</c:v>
                </c:pt>
                <c:pt idx="1560">
                  <c:v>1052.1469999999999</c:v>
                </c:pt>
                <c:pt idx="1561">
                  <c:v>1079.134</c:v>
                </c:pt>
                <c:pt idx="1562">
                  <c:v>1077.72</c:v>
                </c:pt>
                <c:pt idx="1563">
                  <c:v>1099.6790000000001</c:v>
                </c:pt>
                <c:pt idx="1564">
                  <c:v>1109.7329999999999</c:v>
                </c:pt>
                <c:pt idx="1565">
                  <c:v>1126.162</c:v>
                </c:pt>
                <c:pt idx="1566">
                  <c:v>1117.2809999999999</c:v>
                </c:pt>
                <c:pt idx="1567">
                  <c:v>1125.8</c:v>
                </c:pt>
                <c:pt idx="1568">
                  <c:v>1158.4760000000001</c:v>
                </c:pt>
                <c:pt idx="1569">
                  <c:v>1162.634</c:v>
                </c:pt>
                <c:pt idx="1570">
                  <c:v>1161.2650000000001</c:v>
                </c:pt>
                <c:pt idx="1571">
                  <c:v>1120.7190000000001</c:v>
                </c:pt>
                <c:pt idx="1572">
                  <c:v>1167.1679999999999</c:v>
                </c:pt>
                <c:pt idx="1573">
                  <c:v>1191.732</c:v>
                </c:pt>
                <c:pt idx="1574">
                  <c:v>1197.8440000000001</c:v>
                </c:pt>
                <c:pt idx="1575">
                  <c:v>1215.308</c:v>
                </c:pt>
                <c:pt idx="1576">
                  <c:v>1214.2570000000001</c:v>
                </c:pt>
                <c:pt idx="1577">
                  <c:v>1202.6679999999999</c:v>
                </c:pt>
                <c:pt idx="1578">
                  <c:v>1234.617</c:v>
                </c:pt>
                <c:pt idx="1579">
                  <c:v>1241.028</c:v>
                </c:pt>
                <c:pt idx="1580">
                  <c:v>1233.847</c:v>
                </c:pt>
                <c:pt idx="1581">
                  <c:v>1246.03</c:v>
                </c:pt>
                <c:pt idx="1582">
                  <c:v>1260.963</c:v>
                </c:pt>
                <c:pt idx="1583">
                  <c:v>1276.4090000000001</c:v>
                </c:pt>
                <c:pt idx="1584">
                  <c:v>1247.2639999999999</c:v>
                </c:pt>
                <c:pt idx="1585">
                  <c:v>1286.8489999999999</c:v>
                </c:pt>
                <c:pt idx="1586">
                  <c:v>1281.8910000000001</c:v>
                </c:pt>
                <c:pt idx="1587">
                  <c:v>1278.5250000000001</c:v>
                </c:pt>
                <c:pt idx="1588">
                  <c:v>1316.92</c:v>
                </c:pt>
                <c:pt idx="1589">
                  <c:v>1324.9559999999999</c:v>
                </c:pt>
                <c:pt idx="1590">
                  <c:v>1327.7840000000001</c:v>
                </c:pt>
                <c:pt idx="1591">
                  <c:v>1323.3689999999999</c:v>
                </c:pt>
                <c:pt idx="1592">
                  <c:v>1338.0329999999999</c:v>
                </c:pt>
                <c:pt idx="1593">
                  <c:v>1362.075</c:v>
                </c:pt>
                <c:pt idx="1594">
                  <c:v>1365.4970000000001</c:v>
                </c:pt>
                <c:pt idx="1595">
                  <c:v>1378.8420000000001</c:v>
                </c:pt>
                <c:pt idx="1596">
                  <c:v>1380.2809999999999</c:v>
                </c:pt>
                <c:pt idx="1597">
                  <c:v>1364.9749999999999</c:v>
                </c:pt>
                <c:pt idx="1598">
                  <c:v>1351.9970000000001</c:v>
                </c:pt>
                <c:pt idx="1599">
                  <c:v>1376.77</c:v>
                </c:pt>
                <c:pt idx="1600">
                  <c:v>1393.749</c:v>
                </c:pt>
                <c:pt idx="1601">
                  <c:v>1448.9259999999999</c:v>
                </c:pt>
                <c:pt idx="1602">
                  <c:v>1482.9929999999999</c:v>
                </c:pt>
                <c:pt idx="1603">
                  <c:v>1495.4570000000001</c:v>
                </c:pt>
                <c:pt idx="1604">
                  <c:v>1405.184</c:v>
                </c:pt>
                <c:pt idx="1605">
                  <c:v>1467.2270000000001</c:v>
                </c:pt>
                <c:pt idx="1606">
                  <c:v>1500.3979999999999</c:v>
                </c:pt>
                <c:pt idx="1607">
                  <c:v>1464.2819999999999</c:v>
                </c:pt>
                <c:pt idx="1608">
                  <c:v>1379.22</c:v>
                </c:pt>
                <c:pt idx="1609">
                  <c:v>1417.674</c:v>
                </c:pt>
                <c:pt idx="1610">
                  <c:v>1315.921</c:v>
                </c:pt>
                <c:pt idx="1611">
                  <c:v>1344.6110000000001</c:v>
                </c:pt>
                <c:pt idx="1612">
                  <c:v>1381.115</c:v>
                </c:pt>
                <c:pt idx="1613">
                  <c:v>1354.8820000000001</c:v>
                </c:pt>
                <c:pt idx="1614">
                  <c:v>1235.223</c:v>
                </c:pt>
                <c:pt idx="1615">
                  <c:v>1254.2660000000001</c:v>
                </c:pt>
                <c:pt idx="1616">
                  <c:v>1251.5509999999999</c:v>
                </c:pt>
                <c:pt idx="1617">
                  <c:v>1281.7439999999999</c:v>
                </c:pt>
                <c:pt idx="1618">
                  <c:v>1270.3510000000001</c:v>
                </c:pt>
                <c:pt idx="1619">
                  <c:v>1263.3489999999999</c:v>
                </c:pt>
                <c:pt idx="1620">
                  <c:v>1285.182</c:v>
                </c:pt>
                <c:pt idx="1621">
                  <c:v>1336.2829999999999</c:v>
                </c:pt>
                <c:pt idx="1622">
                  <c:v>1338.7560000000001</c:v>
                </c:pt>
                <c:pt idx="1623">
                  <c:v>1361.1859999999999</c:v>
                </c:pt>
                <c:pt idx="1624">
                  <c:v>1360.232</c:v>
                </c:pt>
                <c:pt idx="1625">
                  <c:v>1275.3040000000001</c:v>
                </c:pt>
                <c:pt idx="1626">
                  <c:v>1274.92</c:v>
                </c:pt>
                <c:pt idx="1627">
                  <c:v>1241.742</c:v>
                </c:pt>
                <c:pt idx="1628">
                  <c:v>1220.395</c:v>
                </c:pt>
                <c:pt idx="1629">
                  <c:v>1212.7660000000001</c:v>
                </c:pt>
                <c:pt idx="1630">
                  <c:v>1243.979</c:v>
                </c:pt>
                <c:pt idx="1631">
                  <c:v>1261.4659999999999</c:v>
                </c:pt>
                <c:pt idx="1632">
                  <c:v>1245.934</c:v>
                </c:pt>
                <c:pt idx="1633">
                  <c:v>1232.68</c:v>
                </c:pt>
                <c:pt idx="1634">
                  <c:v>1230.74</c:v>
                </c:pt>
                <c:pt idx="1635">
                  <c:v>1291.1990000000001</c:v>
                </c:pt>
                <c:pt idx="1636">
                  <c:v>1283.4949999999999</c:v>
                </c:pt>
                <c:pt idx="1637">
                  <c:v>1303.9280000000001</c:v>
                </c:pt>
                <c:pt idx="1638">
                  <c:v>1297.5920000000001</c:v>
                </c:pt>
                <c:pt idx="1639">
                  <c:v>1284.4590000000001</c:v>
                </c:pt>
                <c:pt idx="1640">
                  <c:v>1250.2719999999999</c:v>
                </c:pt>
                <c:pt idx="1641">
                  <c:v>1199.0609999999999</c:v>
                </c:pt>
                <c:pt idx="1642">
                  <c:v>1150.623</c:v>
                </c:pt>
                <c:pt idx="1643">
                  <c:v>1159.3420000000001</c:v>
                </c:pt>
                <c:pt idx="1644">
                  <c:v>1096.819</c:v>
                </c:pt>
                <c:pt idx="1645">
                  <c:v>1109.6659999999999</c:v>
                </c:pt>
                <c:pt idx="1646">
                  <c:v>1120.8409999999999</c:v>
                </c:pt>
                <c:pt idx="1647">
                  <c:v>1120.154</c:v>
                </c:pt>
                <c:pt idx="1648">
                  <c:v>1154.7940000000001</c:v>
                </c:pt>
                <c:pt idx="1649">
                  <c:v>1185.72</c:v>
                </c:pt>
                <c:pt idx="1650">
                  <c:v>1200.114</c:v>
                </c:pt>
                <c:pt idx="1651">
                  <c:v>1190.826</c:v>
                </c:pt>
                <c:pt idx="1652">
                  <c:v>1197.2260000000001</c:v>
                </c:pt>
                <c:pt idx="1653">
                  <c:v>1209.857</c:v>
                </c:pt>
                <c:pt idx="1654">
                  <c:v>1193.5250000000001</c:v>
                </c:pt>
                <c:pt idx="1655">
                  <c:v>1208.248</c:v>
                </c:pt>
                <c:pt idx="1656">
                  <c:v>1198.8610000000001</c:v>
                </c:pt>
                <c:pt idx="1657">
                  <c:v>1174.2170000000001</c:v>
                </c:pt>
                <c:pt idx="1658">
                  <c:v>1170.8620000000001</c:v>
                </c:pt>
                <c:pt idx="1659">
                  <c:v>1141.777</c:v>
                </c:pt>
                <c:pt idx="1660">
                  <c:v>1153.229</c:v>
                </c:pt>
                <c:pt idx="1661">
                  <c:v>1179.421</c:v>
                </c:pt>
                <c:pt idx="1662">
                  <c:v>1189.76</c:v>
                </c:pt>
                <c:pt idx="1663">
                  <c:v>1192.828</c:v>
                </c:pt>
                <c:pt idx="1664">
                  <c:v>1200.3330000000001</c:v>
                </c:pt>
                <c:pt idx="1665">
                  <c:v>1196.2739999999999</c:v>
                </c:pt>
                <c:pt idx="1666">
                  <c:v>1171.941</c:v>
                </c:pt>
                <c:pt idx="1667">
                  <c:v>1199.24</c:v>
                </c:pt>
                <c:pt idx="1668">
                  <c:v>1206.0530000000001</c:v>
                </c:pt>
                <c:pt idx="1669">
                  <c:v>1184.0830000000001</c:v>
                </c:pt>
                <c:pt idx="1670">
                  <c:v>1146.809</c:v>
                </c:pt>
                <c:pt idx="1671">
                  <c:v>1120.127</c:v>
                </c:pt>
                <c:pt idx="1672">
                  <c:v>1168.1130000000001</c:v>
                </c:pt>
                <c:pt idx="1673">
                  <c:v>1143.0640000000001</c:v>
                </c:pt>
                <c:pt idx="1674">
                  <c:v>1134.634</c:v>
                </c:pt>
                <c:pt idx="1675">
                  <c:v>1132.905</c:v>
                </c:pt>
                <c:pt idx="1676">
                  <c:v>1144.6389999999999</c:v>
                </c:pt>
                <c:pt idx="1677">
                  <c:v>1164.5450000000001</c:v>
                </c:pt>
                <c:pt idx="1678">
                  <c:v>1171.8330000000001</c:v>
                </c:pt>
                <c:pt idx="1679">
                  <c:v>1184.096</c:v>
                </c:pt>
                <c:pt idx="1680">
                  <c:v>1194.0429999999999</c:v>
                </c:pt>
                <c:pt idx="1681">
                  <c:v>1198.5129999999999</c:v>
                </c:pt>
                <c:pt idx="1682">
                  <c:v>1213.8920000000001</c:v>
                </c:pt>
                <c:pt idx="1683">
                  <c:v>1221.0640000000001</c:v>
                </c:pt>
                <c:pt idx="1684">
                  <c:v>1229.865</c:v>
                </c:pt>
                <c:pt idx="1685">
                  <c:v>1226.3030000000001</c:v>
                </c:pt>
                <c:pt idx="1686">
                  <c:v>1240.82</c:v>
                </c:pt>
                <c:pt idx="1687">
                  <c:v>1251.298</c:v>
                </c:pt>
                <c:pt idx="1688">
                  <c:v>1251.55</c:v>
                </c:pt>
                <c:pt idx="1689">
                  <c:v>1255.229</c:v>
                </c:pt>
                <c:pt idx="1690">
                  <c:v>1231.027</c:v>
                </c:pt>
                <c:pt idx="1691">
                  <c:v>1256.0409999999999</c:v>
                </c:pt>
                <c:pt idx="1692">
                  <c:v>1242.713</c:v>
                </c:pt>
                <c:pt idx="1693">
                  <c:v>1208.6969999999999</c:v>
                </c:pt>
                <c:pt idx="1694">
                  <c:v>1179.2860000000001</c:v>
                </c:pt>
                <c:pt idx="1695">
                  <c:v>1187.22</c:v>
                </c:pt>
                <c:pt idx="1696">
                  <c:v>1167.557</c:v>
                </c:pt>
                <c:pt idx="1697">
                  <c:v>1172.366</c:v>
                </c:pt>
                <c:pt idx="1698">
                  <c:v>1184.521</c:v>
                </c:pt>
                <c:pt idx="1699">
                  <c:v>1103.9739999999999</c:v>
                </c:pt>
                <c:pt idx="1700">
                  <c:v>1041.9649999999999</c:v>
                </c:pt>
                <c:pt idx="1701">
                  <c:v>1110.0119999999999</c:v>
                </c:pt>
                <c:pt idx="1702">
                  <c:v>1117.01</c:v>
                </c:pt>
                <c:pt idx="1703">
                  <c:v>1109.634</c:v>
                </c:pt>
                <c:pt idx="1704">
                  <c:v>1084.0719999999999</c:v>
                </c:pt>
                <c:pt idx="1705">
                  <c:v>1097.383</c:v>
                </c:pt>
                <c:pt idx="1706">
                  <c:v>1098.903</c:v>
                </c:pt>
                <c:pt idx="1707">
                  <c:v>1102.5730000000001</c:v>
                </c:pt>
                <c:pt idx="1708">
                  <c:v>1134.8679999999999</c:v>
                </c:pt>
                <c:pt idx="1709">
                  <c:v>1122.4659999999999</c:v>
                </c:pt>
                <c:pt idx="1710">
                  <c:v>1130.7850000000001</c:v>
                </c:pt>
                <c:pt idx="1711">
                  <c:v>1119.817</c:v>
                </c:pt>
                <c:pt idx="1712">
                  <c:v>1117.9280000000001</c:v>
                </c:pt>
                <c:pt idx="1713">
                  <c:v>1125.7819999999999</c:v>
                </c:pt>
                <c:pt idx="1714">
                  <c:v>1150.307</c:v>
                </c:pt>
                <c:pt idx="1715">
                  <c:v>1176.489</c:v>
                </c:pt>
                <c:pt idx="1716">
                  <c:v>1187.3679999999999</c:v>
                </c:pt>
                <c:pt idx="1717">
                  <c:v>1191.8699999999999</c:v>
                </c:pt>
                <c:pt idx="1718">
                  <c:v>1177.52</c:v>
                </c:pt>
                <c:pt idx="1719">
                  <c:v>1173.364</c:v>
                </c:pt>
                <c:pt idx="1720">
                  <c:v>1178.306</c:v>
                </c:pt>
                <c:pt idx="1721">
                  <c:v>1235.827</c:v>
                </c:pt>
                <c:pt idx="1722">
                  <c:v>1177.924</c:v>
                </c:pt>
                <c:pt idx="1723">
                  <c:v>1184.086</c:v>
                </c:pt>
                <c:pt idx="1724">
                  <c:v>1174.846</c:v>
                </c:pt>
                <c:pt idx="1725">
                  <c:v>1180.393</c:v>
                </c:pt>
                <c:pt idx="1726">
                  <c:v>1180.854</c:v>
                </c:pt>
                <c:pt idx="1727">
                  <c:v>1184.7</c:v>
                </c:pt>
                <c:pt idx="1728">
                  <c:v>1194.038</c:v>
                </c:pt>
                <c:pt idx="1729">
                  <c:v>1181.123</c:v>
                </c:pt>
                <c:pt idx="1730">
                  <c:v>1195.1410000000001</c:v>
                </c:pt>
                <c:pt idx="1731">
                  <c:v>1185.7840000000001</c:v>
                </c:pt>
                <c:pt idx="1732">
                  <c:v>1186.634</c:v>
                </c:pt>
                <c:pt idx="1733">
                  <c:v>1174.1890000000001</c:v>
                </c:pt>
                <c:pt idx="1734">
                  <c:v>1185.0239999999999</c:v>
                </c:pt>
                <c:pt idx="1735">
                  <c:v>1197.8320000000001</c:v>
                </c:pt>
                <c:pt idx="1736">
                  <c:v>1191.3330000000001</c:v>
                </c:pt>
                <c:pt idx="1737">
                  <c:v>1183.3489999999999</c:v>
                </c:pt>
                <c:pt idx="1738">
                  <c:v>1181.627</c:v>
                </c:pt>
                <c:pt idx="1739">
                  <c:v>1172.4269999999999</c:v>
                </c:pt>
                <c:pt idx="1740">
                  <c:v>1158.5550000000001</c:v>
                </c:pt>
                <c:pt idx="1741">
                  <c:v>1124.941</c:v>
                </c:pt>
                <c:pt idx="1742">
                  <c:v>1125.528</c:v>
                </c:pt>
                <c:pt idx="1743">
                  <c:v>1143.818</c:v>
                </c:pt>
                <c:pt idx="1744">
                  <c:v>1122.5160000000001</c:v>
                </c:pt>
                <c:pt idx="1745">
                  <c:v>1139.6279999999999</c:v>
                </c:pt>
                <c:pt idx="1746">
                  <c:v>1133.087</c:v>
                </c:pt>
                <c:pt idx="1747">
                  <c:v>1130.1669999999999</c:v>
                </c:pt>
                <c:pt idx="1748">
                  <c:v>1122.546</c:v>
                </c:pt>
                <c:pt idx="1749">
                  <c:v>1135.873</c:v>
                </c:pt>
                <c:pt idx="1750">
                  <c:v>1136.204</c:v>
                </c:pt>
                <c:pt idx="1751">
                  <c:v>1139.364</c:v>
                </c:pt>
                <c:pt idx="1752">
                  <c:v>1148.171</c:v>
                </c:pt>
                <c:pt idx="1753">
                  <c:v>1157.8420000000001</c:v>
                </c:pt>
                <c:pt idx="1754">
                  <c:v>1159.1690000000001</c:v>
                </c:pt>
                <c:pt idx="1755">
                  <c:v>1153.8399999999999</c:v>
                </c:pt>
                <c:pt idx="1756">
                  <c:v>1168.0260000000001</c:v>
                </c:pt>
                <c:pt idx="1757">
                  <c:v>1174.8019999999999</c:v>
                </c:pt>
                <c:pt idx="1758">
                  <c:v>1146.5219999999999</c:v>
                </c:pt>
                <c:pt idx="1759">
                  <c:v>1154.1659999999999</c:v>
                </c:pt>
                <c:pt idx="1760">
                  <c:v>1160.768</c:v>
                </c:pt>
                <c:pt idx="1761">
                  <c:v>1169.0070000000001</c:v>
                </c:pt>
                <c:pt idx="1762">
                  <c:v>1171.2539999999999</c:v>
                </c:pt>
                <c:pt idx="1763">
                  <c:v>1169.664</c:v>
                </c:pt>
                <c:pt idx="1764">
                  <c:v>1181.278</c:v>
                </c:pt>
                <c:pt idx="1765">
                  <c:v>1191.9190000000001</c:v>
                </c:pt>
                <c:pt idx="1766">
                  <c:v>1186.606</c:v>
                </c:pt>
                <c:pt idx="1767">
                  <c:v>1181.143</c:v>
                </c:pt>
                <c:pt idx="1768">
                  <c:v>1194.1020000000001</c:v>
                </c:pt>
                <c:pt idx="1769">
                  <c:v>1220.473</c:v>
                </c:pt>
                <c:pt idx="1770">
                  <c:v>1233.6199999999999</c:v>
                </c:pt>
                <c:pt idx="1771">
                  <c:v>1244.07</c:v>
                </c:pt>
                <c:pt idx="1772">
                  <c:v>1237.164</c:v>
                </c:pt>
                <c:pt idx="1773">
                  <c:v>1239.9010000000001</c:v>
                </c:pt>
                <c:pt idx="1774">
                  <c:v>1226.9659999999999</c:v>
                </c:pt>
                <c:pt idx="1775">
                  <c:v>1167.6469999999999</c:v>
                </c:pt>
                <c:pt idx="1776">
                  <c:v>1202.2149999999999</c:v>
                </c:pt>
                <c:pt idx="1777">
                  <c:v>1215.431</c:v>
                </c:pt>
                <c:pt idx="1778">
                  <c:v>1213.962</c:v>
                </c:pt>
                <c:pt idx="1779">
                  <c:v>1213.1289999999999</c:v>
                </c:pt>
                <c:pt idx="1780">
                  <c:v>1203.7149999999999</c:v>
                </c:pt>
                <c:pt idx="1781">
                  <c:v>1200.203</c:v>
                </c:pt>
                <c:pt idx="1782">
                  <c:v>1204.43</c:v>
                </c:pt>
                <c:pt idx="1783">
                  <c:v>1222.913</c:v>
                </c:pt>
                <c:pt idx="1784">
                  <c:v>1248.04</c:v>
                </c:pt>
                <c:pt idx="1785">
                  <c:v>1236.5129999999999</c:v>
                </c:pt>
                <c:pt idx="1786">
                  <c:v>1250.2380000000001</c:v>
                </c:pt>
                <c:pt idx="1787">
                  <c:v>1246.2950000000001</c:v>
                </c:pt>
                <c:pt idx="1788">
                  <c:v>1245.9110000000001</c:v>
                </c:pt>
                <c:pt idx="1789">
                  <c:v>1236.2360000000001</c:v>
                </c:pt>
                <c:pt idx="1790">
                  <c:v>1238.5</c:v>
                </c:pt>
                <c:pt idx="1791">
                  <c:v>1229.8309999999999</c:v>
                </c:pt>
                <c:pt idx="1792">
                  <c:v>1232.5840000000001</c:v>
                </c:pt>
                <c:pt idx="1793">
                  <c:v>1226.02</c:v>
                </c:pt>
                <c:pt idx="1794">
                  <c:v>1208.6030000000001</c:v>
                </c:pt>
                <c:pt idx="1795">
                  <c:v>1208.2180000000001</c:v>
                </c:pt>
                <c:pt idx="1796">
                  <c:v>1194.673</c:v>
                </c:pt>
                <c:pt idx="1797">
                  <c:v>1206.674</c:v>
                </c:pt>
                <c:pt idx="1798">
                  <c:v>1206.53</c:v>
                </c:pt>
                <c:pt idx="1799">
                  <c:v>1188.306</c:v>
                </c:pt>
                <c:pt idx="1800">
                  <c:v>1201.789</c:v>
                </c:pt>
                <c:pt idx="1801">
                  <c:v>1213.2529999999999</c:v>
                </c:pt>
                <c:pt idx="1802">
                  <c:v>1207.5409999999999</c:v>
                </c:pt>
                <c:pt idx="1803">
                  <c:v>1206.452</c:v>
                </c:pt>
                <c:pt idx="1804">
                  <c:v>1200.8340000000001</c:v>
                </c:pt>
                <c:pt idx="1805">
                  <c:v>1199.8320000000001</c:v>
                </c:pt>
                <c:pt idx="1806">
                  <c:v>1190.037</c:v>
                </c:pt>
                <c:pt idx="1807">
                  <c:v>1178.97</c:v>
                </c:pt>
                <c:pt idx="1808">
                  <c:v>1184.961</c:v>
                </c:pt>
                <c:pt idx="1809">
                  <c:v>1188.482</c:v>
                </c:pt>
                <c:pt idx="1810">
                  <c:v>1202.835</c:v>
                </c:pt>
                <c:pt idx="1811">
                  <c:v>1193.9090000000001</c:v>
                </c:pt>
                <c:pt idx="1812">
                  <c:v>1188.7149999999999</c:v>
                </c:pt>
                <c:pt idx="1813">
                  <c:v>1187.501</c:v>
                </c:pt>
                <c:pt idx="1814">
                  <c:v>1179.8689999999999</c:v>
                </c:pt>
                <c:pt idx="1815">
                  <c:v>1194.0170000000001</c:v>
                </c:pt>
                <c:pt idx="1816">
                  <c:v>1191.5530000000001</c:v>
                </c:pt>
                <c:pt idx="1817">
                  <c:v>1188.865</c:v>
                </c:pt>
                <c:pt idx="1818">
                  <c:v>1223.5650000000001</c:v>
                </c:pt>
                <c:pt idx="1819">
                  <c:v>1249.4349999999999</c:v>
                </c:pt>
                <c:pt idx="1820">
                  <c:v>1243.0160000000001</c:v>
                </c:pt>
                <c:pt idx="1821">
                  <c:v>1254.9649999999999</c:v>
                </c:pt>
                <c:pt idx="1822">
                  <c:v>1269.0150000000001</c:v>
                </c:pt>
                <c:pt idx="1823">
                  <c:v>1286.0840000000001</c:v>
                </c:pt>
                <c:pt idx="1824">
                  <c:v>1306.3779999999999</c:v>
                </c:pt>
                <c:pt idx="1825">
                  <c:v>1303.1400000000001</c:v>
                </c:pt>
                <c:pt idx="1826">
                  <c:v>1322.7929999999999</c:v>
                </c:pt>
                <c:pt idx="1827">
                  <c:v>1297.2249999999999</c:v>
                </c:pt>
                <c:pt idx="1828">
                  <c:v>1311.5139999999999</c:v>
                </c:pt>
                <c:pt idx="1829">
                  <c:v>1318.748</c:v>
                </c:pt>
                <c:pt idx="1830">
                  <c:v>1313.721</c:v>
                </c:pt>
                <c:pt idx="1831">
                  <c:v>1324.7070000000001</c:v>
                </c:pt>
                <c:pt idx="1832">
                  <c:v>1316.2460000000001</c:v>
                </c:pt>
                <c:pt idx="1833">
                  <c:v>1298.107</c:v>
                </c:pt>
                <c:pt idx="1834">
                  <c:v>1296.0050000000001</c:v>
                </c:pt>
                <c:pt idx="1835">
                  <c:v>1305.223</c:v>
                </c:pt>
                <c:pt idx="1836">
                  <c:v>1332.182</c:v>
                </c:pt>
                <c:pt idx="1837">
                  <c:v>1324.559</c:v>
                </c:pt>
                <c:pt idx="1838">
                  <c:v>1315.1669999999999</c:v>
                </c:pt>
                <c:pt idx="1839">
                  <c:v>1310.3779999999999</c:v>
                </c:pt>
                <c:pt idx="1840">
                  <c:v>1332.99</c:v>
                </c:pt>
                <c:pt idx="1841">
                  <c:v>1332.499</c:v>
                </c:pt>
                <c:pt idx="1842">
                  <c:v>1343.4480000000001</c:v>
                </c:pt>
                <c:pt idx="1843">
                  <c:v>1352.9259999999999</c:v>
                </c:pt>
                <c:pt idx="1844">
                  <c:v>1352.52</c:v>
                </c:pt>
                <c:pt idx="1845">
                  <c:v>1348.412</c:v>
                </c:pt>
                <c:pt idx="1846">
                  <c:v>1327.873</c:v>
                </c:pt>
                <c:pt idx="1847">
                  <c:v>1357.595</c:v>
                </c:pt>
                <c:pt idx="1848">
                  <c:v>1354.606</c:v>
                </c:pt>
                <c:pt idx="1849">
                  <c:v>1349.6489999999999</c:v>
                </c:pt>
                <c:pt idx="1850">
                  <c:v>1369.2619999999999</c:v>
                </c:pt>
                <c:pt idx="1851">
                  <c:v>1367.127</c:v>
                </c:pt>
                <c:pt idx="1852">
                  <c:v>1368.087</c:v>
                </c:pt>
                <c:pt idx="1853">
                  <c:v>1368.183</c:v>
                </c:pt>
                <c:pt idx="1854">
                  <c:v>1362.2919999999999</c:v>
                </c:pt>
                <c:pt idx="1855">
                  <c:v>1357.431</c:v>
                </c:pt>
                <c:pt idx="1856">
                  <c:v>1366.6559999999999</c:v>
                </c:pt>
                <c:pt idx="1857">
                  <c:v>1375.817</c:v>
                </c:pt>
                <c:pt idx="1858">
                  <c:v>1389.366</c:v>
                </c:pt>
                <c:pt idx="1859">
                  <c:v>1390.4159999999999</c:v>
                </c:pt>
                <c:pt idx="1860">
                  <c:v>1399.5419999999999</c:v>
                </c:pt>
                <c:pt idx="1861">
                  <c:v>1397.895</c:v>
                </c:pt>
                <c:pt idx="1862">
                  <c:v>1411.2059999999999</c:v>
                </c:pt>
                <c:pt idx="1863">
                  <c:v>1415.575</c:v>
                </c:pt>
                <c:pt idx="1864">
                  <c:v>1413.08</c:v>
                </c:pt>
                <c:pt idx="1865">
                  <c:v>1420</c:v>
                </c:pt>
                <c:pt idx="1866">
                  <c:v>1406.3030000000001</c:v>
                </c:pt>
                <c:pt idx="1867">
                  <c:v>1408.614</c:v>
                </c:pt>
                <c:pt idx="1868">
                  <c:v>1403.73</c:v>
                </c:pt>
                <c:pt idx="1869">
                  <c:v>1369.65</c:v>
                </c:pt>
                <c:pt idx="1870">
                  <c:v>1368.297</c:v>
                </c:pt>
                <c:pt idx="1871">
                  <c:v>1347.6769999999999</c:v>
                </c:pt>
                <c:pt idx="1872">
                  <c:v>1383.3879999999999</c:v>
                </c:pt>
                <c:pt idx="1873">
                  <c:v>1365.3409999999999</c:v>
                </c:pt>
                <c:pt idx="1874">
                  <c:v>1348.588</c:v>
                </c:pt>
                <c:pt idx="1875">
                  <c:v>1348.942</c:v>
                </c:pt>
                <c:pt idx="1876">
                  <c:v>1370.6849999999999</c:v>
                </c:pt>
                <c:pt idx="1877">
                  <c:v>1392.8779999999999</c:v>
                </c:pt>
                <c:pt idx="1878">
                  <c:v>1399.356</c:v>
                </c:pt>
                <c:pt idx="1879">
                  <c:v>1397.9559999999999</c:v>
                </c:pt>
                <c:pt idx="1880">
                  <c:v>1401.742</c:v>
                </c:pt>
                <c:pt idx="1881">
                  <c:v>1382.0360000000001</c:v>
                </c:pt>
                <c:pt idx="1882">
                  <c:v>1385.6179999999999</c:v>
                </c:pt>
                <c:pt idx="1883">
                  <c:v>1361.432</c:v>
                </c:pt>
                <c:pt idx="1884">
                  <c:v>1339.202</c:v>
                </c:pt>
                <c:pt idx="1885">
                  <c:v>1316.441</c:v>
                </c:pt>
                <c:pt idx="1886">
                  <c:v>1331.65</c:v>
                </c:pt>
                <c:pt idx="1887">
                  <c:v>1335.125</c:v>
                </c:pt>
                <c:pt idx="1888">
                  <c:v>1315.2829999999999</c:v>
                </c:pt>
                <c:pt idx="1889">
                  <c:v>1324.4</c:v>
                </c:pt>
                <c:pt idx="1890">
                  <c:v>1338.9839999999999</c:v>
                </c:pt>
                <c:pt idx="1891">
                  <c:v>1343.232</c:v>
                </c:pt>
                <c:pt idx="1892">
                  <c:v>1360.6189999999999</c:v>
                </c:pt>
                <c:pt idx="1893">
                  <c:v>1358.8130000000001</c:v>
                </c:pt>
                <c:pt idx="1894">
                  <c:v>1336.558</c:v>
                </c:pt>
                <c:pt idx="1895">
                  <c:v>1335.4659999999999</c:v>
                </c:pt>
                <c:pt idx="1896">
                  <c:v>1325.633</c:v>
                </c:pt>
                <c:pt idx="1897">
                  <c:v>1314.7149999999999</c:v>
                </c:pt>
                <c:pt idx="1898">
                  <c:v>1287.0730000000001</c:v>
                </c:pt>
                <c:pt idx="1899">
                  <c:v>1313.01</c:v>
                </c:pt>
                <c:pt idx="1900">
                  <c:v>1299.1479999999999</c:v>
                </c:pt>
                <c:pt idx="1901">
                  <c:v>1316.271</c:v>
                </c:pt>
                <c:pt idx="1902">
                  <c:v>1326.8209999999999</c:v>
                </c:pt>
                <c:pt idx="1903">
                  <c:v>1321.8989999999999</c:v>
                </c:pt>
                <c:pt idx="1904">
                  <c:v>1317.9459999999999</c:v>
                </c:pt>
                <c:pt idx="1905">
                  <c:v>1311.94</c:v>
                </c:pt>
                <c:pt idx="1906">
                  <c:v>1315.3019999999999</c:v>
                </c:pt>
                <c:pt idx="1907">
                  <c:v>1316.9190000000001</c:v>
                </c:pt>
                <c:pt idx="1908">
                  <c:v>1302.1020000000001</c:v>
                </c:pt>
                <c:pt idx="1909">
                  <c:v>1293.4570000000001</c:v>
                </c:pt>
                <c:pt idx="1910">
                  <c:v>1307.44</c:v>
                </c:pt>
                <c:pt idx="1911">
                  <c:v>1294.162</c:v>
                </c:pt>
                <c:pt idx="1912">
                  <c:v>1271.069</c:v>
                </c:pt>
                <c:pt idx="1913">
                  <c:v>1234.5809999999999</c:v>
                </c:pt>
                <c:pt idx="1914">
                  <c:v>1207.672</c:v>
                </c:pt>
                <c:pt idx="1915">
                  <c:v>1190.5540000000001</c:v>
                </c:pt>
                <c:pt idx="1916">
                  <c:v>1204.18</c:v>
                </c:pt>
                <c:pt idx="1917">
                  <c:v>1168.0260000000001</c:v>
                </c:pt>
                <c:pt idx="1918">
                  <c:v>1070.4100000000001</c:v>
                </c:pt>
                <c:pt idx="1919">
                  <c:v>1071.3</c:v>
                </c:pt>
                <c:pt idx="1920">
                  <c:v>1126.0809999999999</c:v>
                </c:pt>
                <c:pt idx="1921">
                  <c:v>1149.9069999999999</c:v>
                </c:pt>
                <c:pt idx="1922">
                  <c:v>1177.623</c:v>
                </c:pt>
                <c:pt idx="1923">
                  <c:v>1178.5540000000001</c:v>
                </c:pt>
                <c:pt idx="1924">
                  <c:v>1179.066</c:v>
                </c:pt>
                <c:pt idx="1925">
                  <c:v>1160.288</c:v>
                </c:pt>
                <c:pt idx="1926">
                  <c:v>1145.2159999999999</c:v>
                </c:pt>
                <c:pt idx="1927">
                  <c:v>1129.722</c:v>
                </c:pt>
                <c:pt idx="1928">
                  <c:v>1150.223</c:v>
                </c:pt>
                <c:pt idx="1929">
                  <c:v>1143.125</c:v>
                </c:pt>
                <c:pt idx="1930">
                  <c:v>1136.8900000000001</c:v>
                </c:pt>
                <c:pt idx="1931">
                  <c:v>1147.1969999999999</c:v>
                </c:pt>
                <c:pt idx="1932">
                  <c:v>1163.527</c:v>
                </c:pt>
                <c:pt idx="1933">
                  <c:v>1178.375</c:v>
                </c:pt>
                <c:pt idx="1934">
                  <c:v>1167.597</c:v>
                </c:pt>
                <c:pt idx="1935">
                  <c:v>1190.683</c:v>
                </c:pt>
                <c:pt idx="1936">
                  <c:v>1213.674</c:v>
                </c:pt>
                <c:pt idx="1937">
                  <c:v>1218.0050000000001</c:v>
                </c:pt>
                <c:pt idx="1938">
                  <c:v>1239.605</c:v>
                </c:pt>
                <c:pt idx="1939">
                  <c:v>1230.126</c:v>
                </c:pt>
                <c:pt idx="1940">
                  <c:v>1252.1379999999999</c:v>
                </c:pt>
                <c:pt idx="1941">
                  <c:v>1233.703</c:v>
                </c:pt>
                <c:pt idx="1942">
                  <c:v>1207.001</c:v>
                </c:pt>
                <c:pt idx="1943">
                  <c:v>1222.3789999999999</c:v>
                </c:pt>
                <c:pt idx="1944">
                  <c:v>1222.634</c:v>
                </c:pt>
                <c:pt idx="1945">
                  <c:v>1229.8620000000001</c:v>
                </c:pt>
                <c:pt idx="1946">
                  <c:v>1199.0609999999999</c:v>
                </c:pt>
                <c:pt idx="1947">
                  <c:v>1221.578</c:v>
                </c:pt>
                <c:pt idx="1948">
                  <c:v>1230.211</c:v>
                </c:pt>
                <c:pt idx="1949">
                  <c:v>1231.7470000000001</c:v>
                </c:pt>
                <c:pt idx="1950">
                  <c:v>1242.896</c:v>
                </c:pt>
                <c:pt idx="1951">
                  <c:v>1234.779</c:v>
                </c:pt>
                <c:pt idx="1952">
                  <c:v>1217.4570000000001</c:v>
                </c:pt>
                <c:pt idx="1953">
                  <c:v>1213.7850000000001</c:v>
                </c:pt>
                <c:pt idx="1954">
                  <c:v>1228.71</c:v>
                </c:pt>
                <c:pt idx="1955">
                  <c:v>1236.932</c:v>
                </c:pt>
                <c:pt idx="1956">
                  <c:v>1247.146</c:v>
                </c:pt>
                <c:pt idx="1957">
                  <c:v>1244.068</c:v>
                </c:pt>
                <c:pt idx="1958">
                  <c:v>1240.595</c:v>
                </c:pt>
                <c:pt idx="1959">
                  <c:v>1254.8140000000001</c:v>
                </c:pt>
                <c:pt idx="1960">
                  <c:v>1251.5250000000001</c:v>
                </c:pt>
                <c:pt idx="1961">
                  <c:v>1246.2360000000001</c:v>
                </c:pt>
                <c:pt idx="1962">
                  <c:v>1243.645</c:v>
                </c:pt>
                <c:pt idx="1963">
                  <c:v>1207.825</c:v>
                </c:pt>
                <c:pt idx="1964">
                  <c:v>1216.0940000000001</c:v>
                </c:pt>
                <c:pt idx="1965">
                  <c:v>1217.4290000000001</c:v>
                </c:pt>
                <c:pt idx="1966">
                  <c:v>1208.2660000000001</c:v>
                </c:pt>
                <c:pt idx="1967">
                  <c:v>1216.788</c:v>
                </c:pt>
                <c:pt idx="1968">
                  <c:v>1225.9290000000001</c:v>
                </c:pt>
                <c:pt idx="1969">
                  <c:v>1216.76</c:v>
                </c:pt>
                <c:pt idx="1970">
                  <c:v>1217.316</c:v>
                </c:pt>
                <c:pt idx="1971">
                  <c:v>1223.4780000000001</c:v>
                </c:pt>
                <c:pt idx="1972">
                  <c:v>1236.8720000000001</c:v>
                </c:pt>
                <c:pt idx="1973">
                  <c:v>1235.8040000000001</c:v>
                </c:pt>
                <c:pt idx="1974">
                  <c:v>1253.2750000000001</c:v>
                </c:pt>
                <c:pt idx="1975">
                  <c:v>1259.7650000000001</c:v>
                </c:pt>
                <c:pt idx="1976">
                  <c:v>1283.1210000000001</c:v>
                </c:pt>
                <c:pt idx="1977">
                  <c:v>1286.559</c:v>
                </c:pt>
                <c:pt idx="1978">
                  <c:v>1286.1990000000001</c:v>
                </c:pt>
                <c:pt idx="1979">
                  <c:v>1282.9880000000001</c:v>
                </c:pt>
                <c:pt idx="1980">
                  <c:v>1282.508</c:v>
                </c:pt>
                <c:pt idx="1981">
                  <c:v>1293.7429999999999</c:v>
                </c:pt>
                <c:pt idx="1982">
                  <c:v>1290.595</c:v>
                </c:pt>
                <c:pt idx="1983">
                  <c:v>1285.5029999999999</c:v>
                </c:pt>
                <c:pt idx="1984">
                  <c:v>1275.607</c:v>
                </c:pt>
                <c:pt idx="1985">
                  <c:v>1275.374</c:v>
                </c:pt>
                <c:pt idx="1986">
                  <c:v>1273.7850000000001</c:v>
                </c:pt>
                <c:pt idx="1987">
                  <c:v>1278.9159999999999</c:v>
                </c:pt>
                <c:pt idx="1988">
                  <c:v>1263.8499999999999</c:v>
                </c:pt>
                <c:pt idx="1989">
                  <c:v>1252.818</c:v>
                </c:pt>
                <c:pt idx="1990">
                  <c:v>1245.0809999999999</c:v>
                </c:pt>
                <c:pt idx="1991">
                  <c:v>1247.4169999999999</c:v>
                </c:pt>
                <c:pt idx="1992">
                  <c:v>1234.3579999999999</c:v>
                </c:pt>
                <c:pt idx="1993">
                  <c:v>1236.9690000000001</c:v>
                </c:pt>
                <c:pt idx="1994">
                  <c:v>1232.5060000000001</c:v>
                </c:pt>
                <c:pt idx="1995">
                  <c:v>1219.1959999999999</c:v>
                </c:pt>
                <c:pt idx="1996">
                  <c:v>1209.5409999999999</c:v>
                </c:pt>
                <c:pt idx="1997">
                  <c:v>1223.258</c:v>
                </c:pt>
                <c:pt idx="1998">
                  <c:v>1224.087</c:v>
                </c:pt>
                <c:pt idx="1999">
                  <c:v>1204.635</c:v>
                </c:pt>
                <c:pt idx="2000">
                  <c:v>1214.21</c:v>
                </c:pt>
                <c:pt idx="2001">
                  <c:v>1196.296</c:v>
                </c:pt>
                <c:pt idx="2002">
                  <c:v>1194.8440000000001</c:v>
                </c:pt>
                <c:pt idx="2003">
                  <c:v>1183.0619999999999</c:v>
                </c:pt>
                <c:pt idx="2004">
                  <c:v>1160.0899999999999</c:v>
                </c:pt>
                <c:pt idx="2005">
                  <c:v>1155.92</c:v>
                </c:pt>
                <c:pt idx="2006">
                  <c:v>1154.4280000000001</c:v>
                </c:pt>
                <c:pt idx="2007">
                  <c:v>1185.9659999999999</c:v>
                </c:pt>
                <c:pt idx="2008">
                  <c:v>1172.5119999999999</c:v>
                </c:pt>
                <c:pt idx="2009">
                  <c:v>1168.981</c:v>
                </c:pt>
                <c:pt idx="2010">
                  <c:v>1173.913</c:v>
                </c:pt>
                <c:pt idx="2011">
                  <c:v>1159.9369999999999</c:v>
                </c:pt>
                <c:pt idx="2012">
                  <c:v>1142.729</c:v>
                </c:pt>
                <c:pt idx="2013">
                  <c:v>1148.2639999999999</c:v>
                </c:pt>
                <c:pt idx="2014">
                  <c:v>1146.7</c:v>
                </c:pt>
                <c:pt idx="2015">
                  <c:v>1125.819</c:v>
                </c:pt>
                <c:pt idx="2016">
                  <c:v>1119.9649999999999</c:v>
                </c:pt>
                <c:pt idx="2017">
                  <c:v>1132.5899999999999</c:v>
                </c:pt>
                <c:pt idx="2018">
                  <c:v>1137.729</c:v>
                </c:pt>
                <c:pt idx="2019">
                  <c:v>1168.8140000000001</c:v>
                </c:pt>
                <c:pt idx="2020">
                  <c:v>1172.8130000000001</c:v>
                </c:pt>
                <c:pt idx="2021">
                  <c:v>1158.8679999999999</c:v>
                </c:pt>
                <c:pt idx="2022">
                  <c:v>1148.154</c:v>
                </c:pt>
                <c:pt idx="2023">
                  <c:v>1148.655</c:v>
                </c:pt>
                <c:pt idx="2024">
                  <c:v>1137.309</c:v>
                </c:pt>
                <c:pt idx="2025">
                  <c:v>1153.1189999999999</c:v>
                </c:pt>
                <c:pt idx="2026">
                  <c:v>1158.5509999999999</c:v>
                </c:pt>
                <c:pt idx="2027">
                  <c:v>1151.374</c:v>
                </c:pt>
                <c:pt idx="2028">
                  <c:v>1158.499</c:v>
                </c:pt>
                <c:pt idx="2029">
                  <c:v>1162.3499999999999</c:v>
                </c:pt>
                <c:pt idx="2030">
                  <c:v>1148.123</c:v>
                </c:pt>
                <c:pt idx="2031">
                  <c:v>1138.21</c:v>
                </c:pt>
                <c:pt idx="2032">
                  <c:v>1146.4929999999999</c:v>
                </c:pt>
                <c:pt idx="2033">
                  <c:v>1140.9749999999999</c:v>
                </c:pt>
                <c:pt idx="2034">
                  <c:v>1134.673</c:v>
                </c:pt>
                <c:pt idx="2035">
                  <c:v>1120.5309999999999</c:v>
                </c:pt>
                <c:pt idx="2036">
                  <c:v>1126.404</c:v>
                </c:pt>
                <c:pt idx="2037">
                  <c:v>1116.865</c:v>
                </c:pt>
                <c:pt idx="2038">
                  <c:v>1103.4970000000001</c:v>
                </c:pt>
                <c:pt idx="2039">
                  <c:v>1081.442</c:v>
                </c:pt>
                <c:pt idx="2040">
                  <c:v>1065.816</c:v>
                </c:pt>
                <c:pt idx="2041">
                  <c:v>1090.087</c:v>
                </c:pt>
                <c:pt idx="2042">
                  <c:v>1097.9749999999999</c:v>
                </c:pt>
                <c:pt idx="2043">
                  <c:v>1100.9190000000001</c:v>
                </c:pt>
                <c:pt idx="2044">
                  <c:v>1128.7360000000001</c:v>
                </c:pt>
                <c:pt idx="2045">
                  <c:v>1128.954</c:v>
                </c:pt>
                <c:pt idx="2046">
                  <c:v>1132.357</c:v>
                </c:pt>
                <c:pt idx="2047">
                  <c:v>1142.107</c:v>
                </c:pt>
                <c:pt idx="2048">
                  <c:v>1136.941</c:v>
                </c:pt>
                <c:pt idx="2049">
                  <c:v>1132.7360000000001</c:v>
                </c:pt>
                <c:pt idx="2050">
                  <c:v>1149.925</c:v>
                </c:pt>
                <c:pt idx="2051">
                  <c:v>1158.702</c:v>
                </c:pt>
                <c:pt idx="2052">
                  <c:v>1164.6389999999999</c:v>
                </c:pt>
                <c:pt idx="2053">
                  <c:v>1166.93</c:v>
                </c:pt>
                <c:pt idx="2054">
                  <c:v>1159.096</c:v>
                </c:pt>
                <c:pt idx="2055">
                  <c:v>1151.991</c:v>
                </c:pt>
                <c:pt idx="2056">
                  <c:v>1172.933</c:v>
                </c:pt>
                <c:pt idx="2057">
                  <c:v>1172.7429999999999</c:v>
                </c:pt>
                <c:pt idx="2058">
                  <c:v>1170.9490000000001</c:v>
                </c:pt>
                <c:pt idx="2059">
                  <c:v>1169.0340000000001</c:v>
                </c:pt>
                <c:pt idx="2060">
                  <c:v>1156.854</c:v>
                </c:pt>
                <c:pt idx="2061">
                  <c:v>1161.1199999999999</c:v>
                </c:pt>
                <c:pt idx="2062">
                  <c:v>1169.489</c:v>
                </c:pt>
                <c:pt idx="2063">
                  <c:v>1157.5070000000001</c:v>
                </c:pt>
                <c:pt idx="2064">
                  <c:v>1158.0540000000001</c:v>
                </c:pt>
                <c:pt idx="2065">
                  <c:v>1168.5039999999999</c:v>
                </c:pt>
                <c:pt idx="2066">
                  <c:v>1184.402</c:v>
                </c:pt>
                <c:pt idx="2067">
                  <c:v>1194.4690000000001</c:v>
                </c:pt>
                <c:pt idx="2068">
                  <c:v>1199.5999999999999</c:v>
                </c:pt>
                <c:pt idx="2069">
                  <c:v>1201.634</c:v>
                </c:pt>
                <c:pt idx="2070">
                  <c:v>1202.4690000000001</c:v>
                </c:pt>
                <c:pt idx="2071">
                  <c:v>1205.1389999999999</c:v>
                </c:pt>
                <c:pt idx="2072">
                  <c:v>1195.337</c:v>
                </c:pt>
                <c:pt idx="2073">
                  <c:v>1178.192</c:v>
                </c:pt>
                <c:pt idx="2074">
                  <c:v>1181.5170000000001</c:v>
                </c:pt>
                <c:pt idx="2075">
                  <c:v>1170.616</c:v>
                </c:pt>
                <c:pt idx="2076">
                  <c:v>1166.2370000000001</c:v>
                </c:pt>
                <c:pt idx="2077">
                  <c:v>1159.473</c:v>
                </c:pt>
                <c:pt idx="2078">
                  <c:v>1171.6030000000001</c:v>
                </c:pt>
                <c:pt idx="2079">
                  <c:v>1144.0650000000001</c:v>
                </c:pt>
                <c:pt idx="2080">
                  <c:v>1137.162</c:v>
                </c:pt>
                <c:pt idx="2081">
                  <c:v>1139.9970000000001</c:v>
                </c:pt>
                <c:pt idx="2082">
                  <c:v>1112.7909999999999</c:v>
                </c:pt>
                <c:pt idx="2083">
                  <c:v>1091.6949999999999</c:v>
                </c:pt>
                <c:pt idx="2084">
                  <c:v>1091.0889999999999</c:v>
                </c:pt>
                <c:pt idx="2085">
                  <c:v>1116.405</c:v>
                </c:pt>
                <c:pt idx="2086">
                  <c:v>1120.9269999999999</c:v>
                </c:pt>
                <c:pt idx="2087">
                  <c:v>1111.7570000000001</c:v>
                </c:pt>
                <c:pt idx="2088">
                  <c:v>1116.932</c:v>
                </c:pt>
                <c:pt idx="2089">
                  <c:v>1128.2239999999999</c:v>
                </c:pt>
                <c:pt idx="2090">
                  <c:v>1120.7380000000001</c:v>
                </c:pt>
                <c:pt idx="2091">
                  <c:v>1071.9269999999999</c:v>
                </c:pt>
                <c:pt idx="2092">
                  <c:v>1095.402</c:v>
                </c:pt>
                <c:pt idx="2093">
                  <c:v>1099.9960000000001</c:v>
                </c:pt>
                <c:pt idx="2094">
                  <c:v>1088.8630000000001</c:v>
                </c:pt>
                <c:pt idx="2095">
                  <c:v>1063.277</c:v>
                </c:pt>
                <c:pt idx="2096">
                  <c:v>1065.557</c:v>
                </c:pt>
                <c:pt idx="2097">
                  <c:v>1059.874</c:v>
                </c:pt>
                <c:pt idx="2098">
                  <c:v>1109.0889999999999</c:v>
                </c:pt>
                <c:pt idx="2099">
                  <c:v>1147.7070000000001</c:v>
                </c:pt>
                <c:pt idx="2100">
                  <c:v>1168.72</c:v>
                </c:pt>
                <c:pt idx="2101">
                  <c:v>1213.654</c:v>
                </c:pt>
                <c:pt idx="2102">
                  <c:v>1202.885</c:v>
                </c:pt>
                <c:pt idx="2103">
                  <c:v>1236.046</c:v>
                </c:pt>
                <c:pt idx="2104">
                  <c:v>1283.02</c:v>
                </c:pt>
                <c:pt idx="2105">
                  <c:v>1277.1500000000001</c:v>
                </c:pt>
                <c:pt idx="2106">
                  <c:v>1279.326</c:v>
                </c:pt>
                <c:pt idx="2107">
                  <c:v>1311.5940000000001</c:v>
                </c:pt>
                <c:pt idx="2108">
                  <c:v>1287.931</c:v>
                </c:pt>
                <c:pt idx="2109">
                  <c:v>1268.3240000000001</c:v>
                </c:pt>
                <c:pt idx="2110">
                  <c:v>1285.579</c:v>
                </c:pt>
                <c:pt idx="2111">
                  <c:v>1326.518</c:v>
                </c:pt>
                <c:pt idx="2112">
                  <c:v>1333.644</c:v>
                </c:pt>
                <c:pt idx="2113">
                  <c:v>1348.606</c:v>
                </c:pt>
                <c:pt idx="2114">
                  <c:v>1364.345</c:v>
                </c:pt>
                <c:pt idx="2115">
                  <c:v>1370.39</c:v>
                </c:pt>
                <c:pt idx="2116">
                  <c:v>1427.7070000000001</c:v>
                </c:pt>
                <c:pt idx="2117">
                  <c:v>1387.5920000000001</c:v>
                </c:pt>
                <c:pt idx="2118">
                  <c:v>1460.1679999999999</c:v>
                </c:pt>
                <c:pt idx="2119">
                  <c:v>1501.0070000000001</c:v>
                </c:pt>
                <c:pt idx="2120">
                  <c:v>1498.915</c:v>
                </c:pt>
                <c:pt idx="2121">
                  <c:v>1546.4079999999999</c:v>
                </c:pt>
                <c:pt idx="2122">
                  <c:v>1564.444</c:v>
                </c:pt>
                <c:pt idx="2123">
                  <c:v>1606.5</c:v>
                </c:pt>
                <c:pt idx="2124">
                  <c:v>1654.11</c:v>
                </c:pt>
                <c:pt idx="2125">
                  <c:v>1593.8589999999999</c:v>
                </c:pt>
                <c:pt idx="2126">
                  <c:v>1693.16</c:v>
                </c:pt>
                <c:pt idx="2127">
                  <c:v>1739.2049999999999</c:v>
                </c:pt>
                <c:pt idx="2128">
                  <c:v>1689.4280000000001</c:v>
                </c:pt>
                <c:pt idx="2129">
                  <c:v>1560.787</c:v>
                </c:pt>
                <c:pt idx="2130">
                  <c:v>1613.5329999999999</c:v>
                </c:pt>
                <c:pt idx="2131">
                  <c:v>1581.819</c:v>
                </c:pt>
                <c:pt idx="2132">
                  <c:v>1517.2529999999999</c:v>
                </c:pt>
                <c:pt idx="2133">
                  <c:v>1568.652</c:v>
                </c:pt>
                <c:pt idx="2134">
                  <c:v>1577.9870000000001</c:v>
                </c:pt>
                <c:pt idx="2135">
                  <c:v>1584.75</c:v>
                </c:pt>
                <c:pt idx="2136">
                  <c:v>1559.732</c:v>
                </c:pt>
                <c:pt idx="2137">
                  <c:v>1524.8209999999999</c:v>
                </c:pt>
                <c:pt idx="2138">
                  <c:v>1559.52</c:v>
                </c:pt>
                <c:pt idx="2139">
                  <c:v>1549.336</c:v>
                </c:pt>
                <c:pt idx="2140">
                  <c:v>1519.741</c:v>
                </c:pt>
                <c:pt idx="2141">
                  <c:v>1479.076</c:v>
                </c:pt>
                <c:pt idx="2142">
                  <c:v>1574.6030000000001</c:v>
                </c:pt>
                <c:pt idx="2143">
                  <c:v>1609.8109999999999</c:v>
                </c:pt>
                <c:pt idx="2144">
                  <c:v>1550.73</c:v>
                </c:pt>
                <c:pt idx="2145">
                  <c:v>1585.98</c:v>
                </c:pt>
                <c:pt idx="2146">
                  <c:v>1602.0309999999999</c:v>
                </c:pt>
                <c:pt idx="2147">
                  <c:v>1590.713</c:v>
                </c:pt>
                <c:pt idx="2148">
                  <c:v>1597.1990000000001</c:v>
                </c:pt>
                <c:pt idx="2149">
                  <c:v>1595.86</c:v>
                </c:pt>
                <c:pt idx="2150">
                  <c:v>1601.4590000000001</c:v>
                </c:pt>
                <c:pt idx="2151">
                  <c:v>1616.2760000000001</c:v>
                </c:pt>
                <c:pt idx="2152">
                  <c:v>1626.8409999999999</c:v>
                </c:pt>
                <c:pt idx="2153">
                  <c:v>1649.1279999999999</c:v>
                </c:pt>
                <c:pt idx="2154">
                  <c:v>1653.537</c:v>
                </c:pt>
                <c:pt idx="2155">
                  <c:v>1646.5930000000001</c:v>
                </c:pt>
                <c:pt idx="2156">
                  <c:v>1628.836</c:v>
                </c:pt>
                <c:pt idx="2157">
                  <c:v>1602.1469999999999</c:v>
                </c:pt>
                <c:pt idx="2158">
                  <c:v>1583.4010000000001</c:v>
                </c:pt>
                <c:pt idx="2159">
                  <c:v>1575.6420000000001</c:v>
                </c:pt>
                <c:pt idx="2160">
                  <c:v>1571.9010000000001</c:v>
                </c:pt>
                <c:pt idx="2161">
                  <c:v>1560.068</c:v>
                </c:pt>
                <c:pt idx="2162">
                  <c:v>1576.405</c:v>
                </c:pt>
                <c:pt idx="2163">
                  <c:v>1581.9290000000001</c:v>
                </c:pt>
                <c:pt idx="2164">
                  <c:v>1637.7429999999999</c:v>
                </c:pt>
                <c:pt idx="2165">
                  <c:v>1628.934</c:v>
                </c:pt>
                <c:pt idx="2166">
                  <c:v>1644.999</c:v>
                </c:pt>
                <c:pt idx="2167">
                  <c:v>1648.4690000000001</c:v>
                </c:pt>
                <c:pt idx="2168">
                  <c:v>1625.7650000000001</c:v>
                </c:pt>
                <c:pt idx="2169">
                  <c:v>1638.2329999999999</c:v>
                </c:pt>
                <c:pt idx="2170">
                  <c:v>1633.9</c:v>
                </c:pt>
                <c:pt idx="2171">
                  <c:v>1619.039</c:v>
                </c:pt>
                <c:pt idx="2172">
                  <c:v>1627.116</c:v>
                </c:pt>
                <c:pt idx="2173">
                  <c:v>1599.5519999999999</c:v>
                </c:pt>
                <c:pt idx="2174">
                  <c:v>1611.9580000000001</c:v>
                </c:pt>
                <c:pt idx="2175">
                  <c:v>1587.8869999999999</c:v>
                </c:pt>
                <c:pt idx="2176">
                  <c:v>1560.6780000000001</c:v>
                </c:pt>
                <c:pt idx="2177">
                  <c:v>1562.7940000000001</c:v>
                </c:pt>
                <c:pt idx="2178">
                  <c:v>1571.598</c:v>
                </c:pt>
                <c:pt idx="2179">
                  <c:v>1675.1220000000001</c:v>
                </c:pt>
                <c:pt idx="2180">
                  <c:v>1659.9290000000001</c:v>
                </c:pt>
                <c:pt idx="2181">
                  <c:v>1670.143</c:v>
                </c:pt>
                <c:pt idx="2182">
                  <c:v>1672.8920000000001</c:v>
                </c:pt>
                <c:pt idx="2183">
                  <c:v>1662.8030000000001</c:v>
                </c:pt>
                <c:pt idx="2184">
                  <c:v>1645.511</c:v>
                </c:pt>
                <c:pt idx="2185">
                  <c:v>1648.558</c:v>
                </c:pt>
                <c:pt idx="2186">
                  <c:v>1633.835</c:v>
                </c:pt>
                <c:pt idx="2187">
                  <c:v>1625.588</c:v>
                </c:pt>
                <c:pt idx="2188">
                  <c:v>1617.057</c:v>
                </c:pt>
                <c:pt idx="2189">
                  <c:v>1604.203</c:v>
                </c:pt>
                <c:pt idx="2190">
                  <c:v>1619.326</c:v>
                </c:pt>
                <c:pt idx="2191">
                  <c:v>1602.1579999999999</c:v>
                </c:pt>
                <c:pt idx="2192">
                  <c:v>1591.432</c:v>
                </c:pt>
                <c:pt idx="2193">
                  <c:v>1584.954</c:v>
                </c:pt>
                <c:pt idx="2194">
                  <c:v>1570.702</c:v>
                </c:pt>
                <c:pt idx="2195">
                  <c:v>1534.5150000000001</c:v>
                </c:pt>
                <c:pt idx="2196">
                  <c:v>1522.48</c:v>
                </c:pt>
                <c:pt idx="2197">
                  <c:v>1537.796</c:v>
                </c:pt>
                <c:pt idx="2198">
                  <c:v>1507.422</c:v>
                </c:pt>
                <c:pt idx="2199">
                  <c:v>1508.7260000000001</c:v>
                </c:pt>
                <c:pt idx="2200">
                  <c:v>1543.798</c:v>
                </c:pt>
                <c:pt idx="2201">
                  <c:v>1501.665</c:v>
                </c:pt>
                <c:pt idx="2202">
                  <c:v>1470.9</c:v>
                </c:pt>
                <c:pt idx="2203">
                  <c:v>1485.827</c:v>
                </c:pt>
                <c:pt idx="2204">
                  <c:v>1458.53</c:v>
                </c:pt>
                <c:pt idx="2205">
                  <c:v>1497.462</c:v>
                </c:pt>
                <c:pt idx="2206">
                  <c:v>1468.2660000000001</c:v>
                </c:pt>
                <c:pt idx="2207">
                  <c:v>1482.6669999999999</c:v>
                </c:pt>
                <c:pt idx="2208">
                  <c:v>1536.8209999999999</c:v>
                </c:pt>
                <c:pt idx="2209">
                  <c:v>1514.5250000000001</c:v>
                </c:pt>
                <c:pt idx="2210">
                  <c:v>1504.5630000000001</c:v>
                </c:pt>
                <c:pt idx="2211">
                  <c:v>1493.096</c:v>
                </c:pt>
                <c:pt idx="2212">
                  <c:v>1487.4690000000001</c:v>
                </c:pt>
                <c:pt idx="2213">
                  <c:v>1475.684</c:v>
                </c:pt>
                <c:pt idx="2214">
                  <c:v>1464.828</c:v>
                </c:pt>
                <c:pt idx="2215">
                  <c:v>1465.232</c:v>
                </c:pt>
                <c:pt idx="2216">
                  <c:v>1471.375</c:v>
                </c:pt>
                <c:pt idx="2217">
                  <c:v>1464.03</c:v>
                </c:pt>
                <c:pt idx="2218">
                  <c:v>1450.152</c:v>
                </c:pt>
                <c:pt idx="2219">
                  <c:v>1443.905</c:v>
                </c:pt>
                <c:pt idx="2220">
                  <c:v>1450.327</c:v>
                </c:pt>
                <c:pt idx="2221">
                  <c:v>1451.5360000000001</c:v>
                </c:pt>
                <c:pt idx="2222">
                  <c:v>1431.319</c:v>
                </c:pt>
                <c:pt idx="2223">
                  <c:v>1462.79</c:v>
                </c:pt>
                <c:pt idx="2224">
                  <c:v>1482.452</c:v>
                </c:pt>
                <c:pt idx="2225">
                  <c:v>1468.472</c:v>
                </c:pt>
                <c:pt idx="2226">
                  <c:v>1464.588</c:v>
                </c:pt>
                <c:pt idx="2227">
                  <c:v>1466.434</c:v>
                </c:pt>
                <c:pt idx="2228">
                  <c:v>1454.578</c:v>
                </c:pt>
                <c:pt idx="2229">
                  <c:v>1444.241</c:v>
                </c:pt>
                <c:pt idx="2230">
                  <c:v>1444.5129999999999</c:v>
                </c:pt>
                <c:pt idx="2231">
                  <c:v>1435.4680000000001</c:v>
                </c:pt>
                <c:pt idx="2232">
                  <c:v>1434.973</c:v>
                </c:pt>
                <c:pt idx="2233">
                  <c:v>1447.116</c:v>
                </c:pt>
                <c:pt idx="2234">
                  <c:v>1435.837</c:v>
                </c:pt>
                <c:pt idx="2235">
                  <c:v>1437.2329999999999</c:v>
                </c:pt>
                <c:pt idx="2236">
                  <c:v>1426.9949999999999</c:v>
                </c:pt>
                <c:pt idx="2237">
                  <c:v>1428.261</c:v>
                </c:pt>
                <c:pt idx="2238">
                  <c:v>1424.848</c:v>
                </c:pt>
                <c:pt idx="2239">
                  <c:v>1416.7260000000001</c:v>
                </c:pt>
                <c:pt idx="2240">
                  <c:v>1428.9390000000001</c:v>
                </c:pt>
                <c:pt idx="2241">
                  <c:v>1417.107</c:v>
                </c:pt>
                <c:pt idx="2242">
                  <c:v>1422.2629999999999</c:v>
                </c:pt>
                <c:pt idx="2243">
                  <c:v>1451.057</c:v>
                </c:pt>
                <c:pt idx="2244">
                  <c:v>1434.867</c:v>
                </c:pt>
                <c:pt idx="2245">
                  <c:v>1419.5509999999999</c:v>
                </c:pt>
                <c:pt idx="2246">
                  <c:v>1395.4970000000001</c:v>
                </c:pt>
                <c:pt idx="2247">
                  <c:v>1387.51</c:v>
                </c:pt>
                <c:pt idx="2248">
                  <c:v>1369.461</c:v>
                </c:pt>
                <c:pt idx="2249">
                  <c:v>1355.367</c:v>
                </c:pt>
                <c:pt idx="2250">
                  <c:v>1345.3520000000001</c:v>
                </c:pt>
                <c:pt idx="2251">
                  <c:v>1348.8209999999999</c:v>
                </c:pt>
                <c:pt idx="2252">
                  <c:v>1356.9259999999999</c:v>
                </c:pt>
                <c:pt idx="2253">
                  <c:v>1366.58</c:v>
                </c:pt>
              </c:numCache>
            </c:numRef>
          </c:val>
          <c:smooth val="0"/>
          <c:extLst>
            <c:ext xmlns:c16="http://schemas.microsoft.com/office/drawing/2014/chart" uri="{C3380CC4-5D6E-409C-BE32-E72D297353CC}">
              <c16:uniqueId val="{00000000-B6B9-4229-A3AA-142B00B73E56}"/>
            </c:ext>
          </c:extLst>
        </c:ser>
        <c:dLbls>
          <c:showLegendKey val="0"/>
          <c:showVal val="0"/>
          <c:showCatName val="0"/>
          <c:showSerName val="0"/>
          <c:showPercent val="0"/>
          <c:showBubbleSize val="0"/>
        </c:dLbls>
        <c:smooth val="0"/>
        <c:axId val="2082816719"/>
        <c:axId val="74127711"/>
      </c:lineChart>
      <c:dateAx>
        <c:axId val="208281671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4127711"/>
        <c:crosses val="autoZero"/>
        <c:auto val="1"/>
        <c:lblOffset val="100"/>
        <c:baseTimeUnit val="days"/>
      </c:dateAx>
      <c:valAx>
        <c:axId val="7412771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82816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A</a:t>
            </a:r>
            <a:r>
              <a:rPr lang="zh-CN" altLang="en-US"/>
              <a:t>股融资金融（亿元）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IPO</c:v>
                </c:pt>
              </c:strCache>
            </c:strRef>
          </c:tx>
          <c:spPr>
            <a:ln w="28575" cap="rnd">
              <a:solidFill>
                <a:schemeClr val="accent1"/>
              </a:solidFill>
              <a:round/>
            </a:ln>
            <a:effectLst/>
          </c:spPr>
          <c:marker>
            <c:symbol val="none"/>
          </c:marker>
          <c:cat>
            <c:numRef>
              <c:f>Sheet1!$G$2:$G$49</c:f>
              <c:numCache>
                <c:formatCode>yyyy\-mm;@</c:formatCode>
                <c:ptCount val="4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numCache>
            </c:numRef>
          </c:cat>
          <c:val>
            <c:numRef>
              <c:f>Sheet1!$H$2:$H$49</c:f>
              <c:numCache>
                <c:formatCode>###,###,###,###,##0.00_ </c:formatCode>
                <c:ptCount val="48"/>
                <c:pt idx="0">
                  <c:v>0</c:v>
                </c:pt>
                <c:pt idx="1">
                  <c:v>0</c:v>
                </c:pt>
                <c:pt idx="2">
                  <c:v>0</c:v>
                </c:pt>
                <c:pt idx="3">
                  <c:v>0</c:v>
                </c:pt>
                <c:pt idx="4">
                  <c:v>0</c:v>
                </c:pt>
                <c:pt idx="5">
                  <c:v>0</c:v>
                </c:pt>
                <c:pt idx="6">
                  <c:v>0</c:v>
                </c:pt>
                <c:pt idx="7">
                  <c:v>0</c:v>
                </c:pt>
                <c:pt idx="8">
                  <c:v>0</c:v>
                </c:pt>
                <c:pt idx="9">
                  <c:v>0</c:v>
                </c:pt>
                <c:pt idx="10">
                  <c:v>0</c:v>
                </c:pt>
                <c:pt idx="11">
                  <c:v>0</c:v>
                </c:pt>
                <c:pt idx="12">
                  <c:v>187.72</c:v>
                </c:pt>
                <c:pt idx="13">
                  <c:v>36.15</c:v>
                </c:pt>
                <c:pt idx="14">
                  <c:v>0</c:v>
                </c:pt>
                <c:pt idx="15">
                  <c:v>0</c:v>
                </c:pt>
                <c:pt idx="16">
                  <c:v>0</c:v>
                </c:pt>
                <c:pt idx="17">
                  <c:v>16.91</c:v>
                </c:pt>
                <c:pt idx="18">
                  <c:v>46.18</c:v>
                </c:pt>
                <c:pt idx="19">
                  <c:v>35.119999999999997</c:v>
                </c:pt>
                <c:pt idx="20">
                  <c:v>69.09</c:v>
                </c:pt>
                <c:pt idx="21">
                  <c:v>54.27</c:v>
                </c:pt>
                <c:pt idx="22">
                  <c:v>29.41</c:v>
                </c:pt>
                <c:pt idx="23">
                  <c:v>194.04</c:v>
                </c:pt>
                <c:pt idx="24">
                  <c:v>122</c:v>
                </c:pt>
                <c:pt idx="25">
                  <c:v>132.02000000000001</c:v>
                </c:pt>
                <c:pt idx="26">
                  <c:v>227.57</c:v>
                </c:pt>
                <c:pt idx="27">
                  <c:v>156.16</c:v>
                </c:pt>
                <c:pt idx="28">
                  <c:v>188.17</c:v>
                </c:pt>
                <c:pt idx="29">
                  <c:v>629.6</c:v>
                </c:pt>
                <c:pt idx="30">
                  <c:v>11.73</c:v>
                </c:pt>
                <c:pt idx="31">
                  <c:v>0</c:v>
                </c:pt>
                <c:pt idx="32">
                  <c:v>0</c:v>
                </c:pt>
                <c:pt idx="33">
                  <c:v>0</c:v>
                </c:pt>
                <c:pt idx="34">
                  <c:v>70.290000000000006</c:v>
                </c:pt>
                <c:pt idx="35">
                  <c:v>229.37</c:v>
                </c:pt>
                <c:pt idx="36">
                  <c:v>40.073099999999997</c:v>
                </c:pt>
                <c:pt idx="37">
                  <c:v>38.406700000000001</c:v>
                </c:pt>
                <c:pt idx="38">
                  <c:v>58.9437</c:v>
                </c:pt>
                <c:pt idx="39">
                  <c:v>75.948499999999996</c:v>
                </c:pt>
                <c:pt idx="40">
                  <c:v>47.565800000000003</c:v>
                </c:pt>
                <c:pt idx="41">
                  <c:v>138.66579999999999</c:v>
                </c:pt>
                <c:pt idx="42">
                  <c:v>209.95959999999999</c:v>
                </c:pt>
                <c:pt idx="43">
                  <c:v>146.05109999999999</c:v>
                </c:pt>
                <c:pt idx="44">
                  <c:v>255.94560000000001</c:v>
                </c:pt>
                <c:pt idx="45">
                  <c:v>189.80690000000001</c:v>
                </c:pt>
                <c:pt idx="46">
                  <c:v>199.148</c:v>
                </c:pt>
                <c:pt idx="47">
                  <c:v>233.04390000000001</c:v>
                </c:pt>
              </c:numCache>
            </c:numRef>
          </c:val>
          <c:smooth val="0"/>
          <c:extLst>
            <c:ext xmlns:c16="http://schemas.microsoft.com/office/drawing/2014/chart" uri="{C3380CC4-5D6E-409C-BE32-E72D297353CC}">
              <c16:uniqueId val="{00000000-36DF-4400-A98E-8CB33E08A91F}"/>
            </c:ext>
          </c:extLst>
        </c:ser>
        <c:ser>
          <c:idx val="1"/>
          <c:order val="1"/>
          <c:tx>
            <c:strRef>
              <c:f>Sheet1!$I$1</c:f>
              <c:strCache>
                <c:ptCount val="1"/>
                <c:pt idx="0">
                  <c:v>增发</c:v>
                </c:pt>
              </c:strCache>
            </c:strRef>
          </c:tx>
          <c:spPr>
            <a:ln w="28575" cap="rnd">
              <a:solidFill>
                <a:schemeClr val="accent2"/>
              </a:solidFill>
              <a:round/>
            </a:ln>
            <a:effectLst/>
          </c:spPr>
          <c:marker>
            <c:symbol val="none"/>
          </c:marker>
          <c:cat>
            <c:numRef>
              <c:f>Sheet1!$G$2:$G$49</c:f>
              <c:numCache>
                <c:formatCode>yyyy\-mm;@</c:formatCode>
                <c:ptCount val="4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numCache>
            </c:numRef>
          </c:cat>
          <c:val>
            <c:numRef>
              <c:f>Sheet1!$I$2:$I$49</c:f>
              <c:numCache>
                <c:formatCode>###,###,###,###,##0.00_ </c:formatCode>
                <c:ptCount val="48"/>
                <c:pt idx="0">
                  <c:v>462.4</c:v>
                </c:pt>
                <c:pt idx="1">
                  <c:v>164.98</c:v>
                </c:pt>
                <c:pt idx="2">
                  <c:v>159.62</c:v>
                </c:pt>
                <c:pt idx="3">
                  <c:v>238.35</c:v>
                </c:pt>
                <c:pt idx="4">
                  <c:v>270.10000000000002</c:v>
                </c:pt>
                <c:pt idx="5">
                  <c:v>99.97</c:v>
                </c:pt>
                <c:pt idx="6">
                  <c:v>119.9</c:v>
                </c:pt>
                <c:pt idx="7">
                  <c:v>121.66</c:v>
                </c:pt>
                <c:pt idx="8">
                  <c:v>112.93</c:v>
                </c:pt>
                <c:pt idx="9">
                  <c:v>78.47</c:v>
                </c:pt>
                <c:pt idx="10">
                  <c:v>146.58000000000001</c:v>
                </c:pt>
                <c:pt idx="11">
                  <c:v>352.05</c:v>
                </c:pt>
                <c:pt idx="12">
                  <c:v>406.51</c:v>
                </c:pt>
                <c:pt idx="13">
                  <c:v>137.35</c:v>
                </c:pt>
                <c:pt idx="14">
                  <c:v>353.16</c:v>
                </c:pt>
                <c:pt idx="15">
                  <c:v>619.41</c:v>
                </c:pt>
                <c:pt idx="16">
                  <c:v>243.31</c:v>
                </c:pt>
                <c:pt idx="17">
                  <c:v>125.71</c:v>
                </c:pt>
                <c:pt idx="18">
                  <c:v>266.8</c:v>
                </c:pt>
                <c:pt idx="19">
                  <c:v>230.54</c:v>
                </c:pt>
                <c:pt idx="20">
                  <c:v>542.72</c:v>
                </c:pt>
                <c:pt idx="21">
                  <c:v>248.61</c:v>
                </c:pt>
                <c:pt idx="22">
                  <c:v>341.86</c:v>
                </c:pt>
                <c:pt idx="23">
                  <c:v>533.58000000000004</c:v>
                </c:pt>
                <c:pt idx="24">
                  <c:v>402.67</c:v>
                </c:pt>
                <c:pt idx="25">
                  <c:v>450.43</c:v>
                </c:pt>
                <c:pt idx="26">
                  <c:v>562.21</c:v>
                </c:pt>
                <c:pt idx="27">
                  <c:v>425.38</c:v>
                </c:pt>
                <c:pt idx="28">
                  <c:v>496.1</c:v>
                </c:pt>
                <c:pt idx="29">
                  <c:v>847.22</c:v>
                </c:pt>
                <c:pt idx="30">
                  <c:v>664.91</c:v>
                </c:pt>
                <c:pt idx="31">
                  <c:v>478.92</c:v>
                </c:pt>
                <c:pt idx="32">
                  <c:v>428.7</c:v>
                </c:pt>
                <c:pt idx="33">
                  <c:v>120.98</c:v>
                </c:pt>
                <c:pt idx="34">
                  <c:v>497.92</c:v>
                </c:pt>
                <c:pt idx="35">
                  <c:v>1334.04</c:v>
                </c:pt>
                <c:pt idx="36">
                  <c:v>1927.4626000000001</c:v>
                </c:pt>
                <c:pt idx="37">
                  <c:v>1022.1352000000001</c:v>
                </c:pt>
                <c:pt idx="38">
                  <c:v>1130.0429999999999</c:v>
                </c:pt>
                <c:pt idx="39">
                  <c:v>1839.7474</c:v>
                </c:pt>
                <c:pt idx="40">
                  <c:v>1376.7050999999999</c:v>
                </c:pt>
                <c:pt idx="41">
                  <c:v>1336.3032000000001</c:v>
                </c:pt>
                <c:pt idx="42">
                  <c:v>1540.3685</c:v>
                </c:pt>
                <c:pt idx="43">
                  <c:v>1231.5985000000001</c:v>
                </c:pt>
                <c:pt idx="44">
                  <c:v>1760.3227999999999</c:v>
                </c:pt>
                <c:pt idx="45">
                  <c:v>1586.3968</c:v>
                </c:pt>
                <c:pt idx="46">
                  <c:v>897.34889999999996</c:v>
                </c:pt>
                <c:pt idx="47">
                  <c:v>1329.8485000000001</c:v>
                </c:pt>
              </c:numCache>
            </c:numRef>
          </c:val>
          <c:smooth val="0"/>
          <c:extLst>
            <c:ext xmlns:c16="http://schemas.microsoft.com/office/drawing/2014/chart" uri="{C3380CC4-5D6E-409C-BE32-E72D297353CC}">
              <c16:uniqueId val="{00000001-36DF-4400-A98E-8CB33E08A91F}"/>
            </c:ext>
          </c:extLst>
        </c:ser>
        <c:dLbls>
          <c:showLegendKey val="0"/>
          <c:showVal val="0"/>
          <c:showCatName val="0"/>
          <c:showSerName val="0"/>
          <c:showPercent val="0"/>
          <c:showBubbleSize val="0"/>
        </c:dLbls>
        <c:smooth val="0"/>
        <c:axId val="28859647"/>
        <c:axId val="76039743"/>
      </c:lineChart>
      <c:dateAx>
        <c:axId val="28859647"/>
        <c:scaling>
          <c:orientation val="minMax"/>
        </c:scaling>
        <c:delete val="0"/>
        <c:axPos val="b"/>
        <c:numFmt formatCode="yy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039743"/>
        <c:crosses val="autoZero"/>
        <c:auto val="1"/>
        <c:lblOffset val="100"/>
        <c:baseTimeUnit val="months"/>
      </c:dateAx>
      <c:valAx>
        <c:axId val="7603974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859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AEXCHUS!$B$13</c:f>
              <c:strCache>
                <c:ptCount val="1"/>
                <c:pt idx="0">
                  <c:v>USDCNY</c:v>
                </c:pt>
              </c:strCache>
            </c:strRef>
          </c:tx>
          <c:spPr>
            <a:ln w="63500"/>
          </c:spPr>
          <c:marker>
            <c:symbol val="none"/>
          </c:marker>
          <c:cat>
            <c:numRef>
              <c:f>AEXCHUS!$A$14:$A$49</c:f>
              <c:numCache>
                <c:formatCode>yyyy\-mm\-dd</c:formatCode>
                <c:ptCount val="36"/>
                <c:pt idx="0">
                  <c:v>29587</c:v>
                </c:pt>
                <c:pt idx="1">
                  <c:v>29952</c:v>
                </c:pt>
                <c:pt idx="2">
                  <c:v>30317</c:v>
                </c:pt>
                <c:pt idx="3">
                  <c:v>30682</c:v>
                </c:pt>
                <c:pt idx="4">
                  <c:v>31048</c:v>
                </c:pt>
                <c:pt idx="5">
                  <c:v>31413</c:v>
                </c:pt>
                <c:pt idx="6">
                  <c:v>31778</c:v>
                </c:pt>
                <c:pt idx="7">
                  <c:v>32143</c:v>
                </c:pt>
                <c:pt idx="8">
                  <c:v>32509</c:v>
                </c:pt>
                <c:pt idx="9">
                  <c:v>32874</c:v>
                </c:pt>
                <c:pt idx="10">
                  <c:v>33239</c:v>
                </c:pt>
                <c:pt idx="11">
                  <c:v>33604</c:v>
                </c:pt>
                <c:pt idx="12">
                  <c:v>33970</c:v>
                </c:pt>
                <c:pt idx="13">
                  <c:v>34335</c:v>
                </c:pt>
                <c:pt idx="14">
                  <c:v>34700</c:v>
                </c:pt>
                <c:pt idx="15">
                  <c:v>35065</c:v>
                </c:pt>
                <c:pt idx="16">
                  <c:v>35431</c:v>
                </c:pt>
                <c:pt idx="17">
                  <c:v>35796</c:v>
                </c:pt>
                <c:pt idx="18">
                  <c:v>36161</c:v>
                </c:pt>
                <c:pt idx="19">
                  <c:v>36526</c:v>
                </c:pt>
                <c:pt idx="20">
                  <c:v>36892</c:v>
                </c:pt>
                <c:pt idx="21">
                  <c:v>37257</c:v>
                </c:pt>
                <c:pt idx="22">
                  <c:v>37622</c:v>
                </c:pt>
                <c:pt idx="23">
                  <c:v>37987</c:v>
                </c:pt>
                <c:pt idx="24">
                  <c:v>38353</c:v>
                </c:pt>
                <c:pt idx="25">
                  <c:v>38718</c:v>
                </c:pt>
                <c:pt idx="26">
                  <c:v>39083</c:v>
                </c:pt>
                <c:pt idx="27">
                  <c:v>39448</c:v>
                </c:pt>
                <c:pt idx="28">
                  <c:v>39814</c:v>
                </c:pt>
                <c:pt idx="29">
                  <c:v>40179</c:v>
                </c:pt>
                <c:pt idx="30">
                  <c:v>40544</c:v>
                </c:pt>
                <c:pt idx="31">
                  <c:v>40909</c:v>
                </c:pt>
                <c:pt idx="32">
                  <c:v>41275</c:v>
                </c:pt>
                <c:pt idx="33">
                  <c:v>41640</c:v>
                </c:pt>
                <c:pt idx="34">
                  <c:v>42005</c:v>
                </c:pt>
                <c:pt idx="35">
                  <c:v>42370</c:v>
                </c:pt>
              </c:numCache>
            </c:numRef>
          </c:cat>
          <c:val>
            <c:numRef>
              <c:f>AEXCHUS!$B$14:$B$49</c:f>
              <c:numCache>
                <c:formatCode>0.0000</c:formatCode>
                <c:ptCount val="36"/>
                <c:pt idx="0">
                  <c:v>1.71</c:v>
                </c:pt>
                <c:pt idx="1">
                  <c:v>1.8978999999999999</c:v>
                </c:pt>
                <c:pt idx="2">
                  <c:v>1.9810000000000001</c:v>
                </c:pt>
                <c:pt idx="3">
                  <c:v>2.3302999999999998</c:v>
                </c:pt>
                <c:pt idx="4">
                  <c:v>2.9434</c:v>
                </c:pt>
                <c:pt idx="5">
                  <c:v>3.4615999999999998</c:v>
                </c:pt>
                <c:pt idx="6">
                  <c:v>3.7313999999999998</c:v>
                </c:pt>
                <c:pt idx="7">
                  <c:v>3.7313999999999998</c:v>
                </c:pt>
                <c:pt idx="8">
                  <c:v>3.7673000000000001</c:v>
                </c:pt>
                <c:pt idx="9">
                  <c:v>4.7920999999999996</c:v>
                </c:pt>
                <c:pt idx="10">
                  <c:v>5.3337000000000003</c:v>
                </c:pt>
                <c:pt idx="11">
                  <c:v>5.5206</c:v>
                </c:pt>
                <c:pt idx="12">
                  <c:v>5.7794999999999996</c:v>
                </c:pt>
                <c:pt idx="13">
                  <c:v>8.6396999999999995</c:v>
                </c:pt>
                <c:pt idx="14">
                  <c:v>8.3699999999999992</c:v>
                </c:pt>
                <c:pt idx="15">
                  <c:v>8.3389000000000006</c:v>
                </c:pt>
                <c:pt idx="16">
                  <c:v>8.3193000000000001</c:v>
                </c:pt>
                <c:pt idx="17">
                  <c:v>8.3008000000000006</c:v>
                </c:pt>
                <c:pt idx="18">
                  <c:v>8.2782999999999998</c:v>
                </c:pt>
                <c:pt idx="19">
                  <c:v>8.2783999999999995</c:v>
                </c:pt>
                <c:pt idx="20">
                  <c:v>8.2769999999999992</c:v>
                </c:pt>
                <c:pt idx="21">
                  <c:v>8.2771000000000008</c:v>
                </c:pt>
                <c:pt idx="22">
                  <c:v>8.2772000000000006</c:v>
                </c:pt>
                <c:pt idx="23">
                  <c:v>8.2767999999999997</c:v>
                </c:pt>
                <c:pt idx="24">
                  <c:v>8.1936</c:v>
                </c:pt>
                <c:pt idx="25">
                  <c:v>7.9722999999999997</c:v>
                </c:pt>
                <c:pt idx="26">
                  <c:v>7.6058000000000003</c:v>
                </c:pt>
                <c:pt idx="27">
                  <c:v>6.9477000000000002</c:v>
                </c:pt>
                <c:pt idx="28">
                  <c:v>6.8307000000000002</c:v>
                </c:pt>
                <c:pt idx="29">
                  <c:v>6.7695999999999996</c:v>
                </c:pt>
                <c:pt idx="30">
                  <c:v>6.4630000000000001</c:v>
                </c:pt>
                <c:pt idx="31">
                  <c:v>6.3093000000000004</c:v>
                </c:pt>
                <c:pt idx="32" formatCode="General">
                  <c:v>6.1478000000000002</c:v>
                </c:pt>
                <c:pt idx="33" formatCode="General">
                  <c:v>6.1619999999999999</c:v>
                </c:pt>
                <c:pt idx="34" formatCode="General">
                  <c:v>6.2827000000000002</c:v>
                </c:pt>
                <c:pt idx="35" formatCode="General">
                  <c:v>6.92</c:v>
                </c:pt>
              </c:numCache>
            </c:numRef>
          </c:val>
          <c:smooth val="0"/>
          <c:extLst>
            <c:ext xmlns:c16="http://schemas.microsoft.com/office/drawing/2014/chart" uri="{C3380CC4-5D6E-409C-BE32-E72D297353CC}">
              <c16:uniqueId val="{00000000-59F0-45D1-9594-B6CCE439C248}"/>
            </c:ext>
          </c:extLst>
        </c:ser>
        <c:dLbls>
          <c:showLegendKey val="0"/>
          <c:showVal val="0"/>
          <c:showCatName val="0"/>
          <c:showSerName val="0"/>
          <c:showPercent val="0"/>
          <c:showBubbleSize val="0"/>
        </c:dLbls>
        <c:smooth val="0"/>
        <c:axId val="-502044208"/>
        <c:axId val="-502043120"/>
      </c:lineChart>
      <c:dateAx>
        <c:axId val="-502044208"/>
        <c:scaling>
          <c:orientation val="minMax"/>
        </c:scaling>
        <c:delete val="0"/>
        <c:axPos val="b"/>
        <c:numFmt formatCode="yyyy" sourceLinked="0"/>
        <c:majorTickMark val="out"/>
        <c:minorTickMark val="none"/>
        <c:tickLblPos val="nextTo"/>
        <c:crossAx val="-502043120"/>
        <c:crosses val="autoZero"/>
        <c:auto val="1"/>
        <c:lblOffset val="100"/>
        <c:baseTimeUnit val="years"/>
      </c:dateAx>
      <c:valAx>
        <c:axId val="-502043120"/>
        <c:scaling>
          <c:orientation val="minMax"/>
        </c:scaling>
        <c:delete val="0"/>
        <c:axPos val="l"/>
        <c:majorGridlines/>
        <c:numFmt formatCode="General" sourceLinked="0"/>
        <c:majorTickMark val="out"/>
        <c:minorTickMark val="none"/>
        <c:tickLblPos val="nextTo"/>
        <c:crossAx val="-50204420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上市公司数量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'沪深股市_上市公司数(A、B股)'!$B$1</c:f>
              <c:strCache>
                <c:ptCount val="1"/>
                <c:pt idx="0">
                  <c:v>沪深股市:上市公司数(A、B股)</c:v>
                </c:pt>
              </c:strCache>
            </c:strRef>
          </c:tx>
          <c:spPr>
            <a:ln w="28575" cap="rnd">
              <a:solidFill>
                <a:schemeClr val="accent1"/>
              </a:solidFill>
              <a:round/>
            </a:ln>
            <a:effectLst/>
          </c:spPr>
          <c:marker>
            <c:symbol val="none"/>
          </c:marker>
          <c:cat>
            <c:numRef>
              <c:f>'沪深股市_上市公司数(A、B股)'!$A$2:$A$343</c:f>
              <c:numCache>
                <c:formatCode>yyyy\-mm;@</c:formatCode>
                <c:ptCount val="342"/>
                <c:pt idx="0">
                  <c:v>34485</c:v>
                </c:pt>
                <c:pt idx="1">
                  <c:v>34515</c:v>
                </c:pt>
                <c:pt idx="2">
                  <c:v>34546</c:v>
                </c:pt>
                <c:pt idx="3">
                  <c:v>34577</c:v>
                </c:pt>
                <c:pt idx="4">
                  <c:v>34607</c:v>
                </c:pt>
                <c:pt idx="5">
                  <c:v>34638</c:v>
                </c:pt>
                <c:pt idx="6">
                  <c:v>34668</c:v>
                </c:pt>
                <c:pt idx="7">
                  <c:v>34699</c:v>
                </c:pt>
                <c:pt idx="8">
                  <c:v>34730</c:v>
                </c:pt>
                <c:pt idx="9">
                  <c:v>34758</c:v>
                </c:pt>
                <c:pt idx="10">
                  <c:v>34789</c:v>
                </c:pt>
                <c:pt idx="11">
                  <c:v>34819</c:v>
                </c:pt>
                <c:pt idx="12">
                  <c:v>34850</c:v>
                </c:pt>
                <c:pt idx="13">
                  <c:v>34880</c:v>
                </c:pt>
                <c:pt idx="14">
                  <c:v>34911</c:v>
                </c:pt>
                <c:pt idx="15">
                  <c:v>34942</c:v>
                </c:pt>
                <c:pt idx="16">
                  <c:v>34972</c:v>
                </c:pt>
                <c:pt idx="17">
                  <c:v>35003</c:v>
                </c:pt>
                <c:pt idx="18">
                  <c:v>35033</c:v>
                </c:pt>
                <c:pt idx="19">
                  <c:v>35064</c:v>
                </c:pt>
                <c:pt idx="20">
                  <c:v>35095</c:v>
                </c:pt>
                <c:pt idx="21">
                  <c:v>35124</c:v>
                </c:pt>
                <c:pt idx="22">
                  <c:v>35155</c:v>
                </c:pt>
                <c:pt idx="23">
                  <c:v>35185</c:v>
                </c:pt>
                <c:pt idx="24">
                  <c:v>35216</c:v>
                </c:pt>
                <c:pt idx="25">
                  <c:v>35246</c:v>
                </c:pt>
                <c:pt idx="26">
                  <c:v>35277</c:v>
                </c:pt>
                <c:pt idx="27">
                  <c:v>35308</c:v>
                </c:pt>
                <c:pt idx="28">
                  <c:v>35369</c:v>
                </c:pt>
                <c:pt idx="29">
                  <c:v>35461</c:v>
                </c:pt>
                <c:pt idx="30">
                  <c:v>35489</c:v>
                </c:pt>
                <c:pt idx="31">
                  <c:v>35520</c:v>
                </c:pt>
                <c:pt idx="32">
                  <c:v>35550</c:v>
                </c:pt>
                <c:pt idx="33">
                  <c:v>35581</c:v>
                </c:pt>
                <c:pt idx="34">
                  <c:v>35611</c:v>
                </c:pt>
                <c:pt idx="35">
                  <c:v>35642</c:v>
                </c:pt>
                <c:pt idx="36">
                  <c:v>35673</c:v>
                </c:pt>
                <c:pt idx="37">
                  <c:v>35703</c:v>
                </c:pt>
                <c:pt idx="38">
                  <c:v>35734</c:v>
                </c:pt>
                <c:pt idx="39">
                  <c:v>35764</c:v>
                </c:pt>
                <c:pt idx="40">
                  <c:v>35795</c:v>
                </c:pt>
                <c:pt idx="41">
                  <c:v>35826</c:v>
                </c:pt>
                <c:pt idx="42">
                  <c:v>35854</c:v>
                </c:pt>
                <c:pt idx="43">
                  <c:v>35885</c:v>
                </c:pt>
                <c:pt idx="44">
                  <c:v>35915</c:v>
                </c:pt>
                <c:pt idx="45">
                  <c:v>35946</c:v>
                </c:pt>
                <c:pt idx="46">
                  <c:v>35976</c:v>
                </c:pt>
                <c:pt idx="47">
                  <c:v>36007</c:v>
                </c:pt>
                <c:pt idx="48">
                  <c:v>36038</c:v>
                </c:pt>
                <c:pt idx="49">
                  <c:v>36068</c:v>
                </c:pt>
                <c:pt idx="50">
                  <c:v>36099</c:v>
                </c:pt>
                <c:pt idx="51">
                  <c:v>36129</c:v>
                </c:pt>
                <c:pt idx="52">
                  <c:v>36160</c:v>
                </c:pt>
                <c:pt idx="53">
                  <c:v>36191</c:v>
                </c:pt>
                <c:pt idx="54">
                  <c:v>36219</c:v>
                </c:pt>
                <c:pt idx="55">
                  <c:v>36250</c:v>
                </c:pt>
                <c:pt idx="56">
                  <c:v>36280</c:v>
                </c:pt>
                <c:pt idx="57">
                  <c:v>36311</c:v>
                </c:pt>
                <c:pt idx="58">
                  <c:v>36341</c:v>
                </c:pt>
                <c:pt idx="59">
                  <c:v>36372</c:v>
                </c:pt>
                <c:pt idx="60">
                  <c:v>36403</c:v>
                </c:pt>
                <c:pt idx="61">
                  <c:v>36433</c:v>
                </c:pt>
                <c:pt idx="62">
                  <c:v>36464</c:v>
                </c:pt>
                <c:pt idx="63">
                  <c:v>36494</c:v>
                </c:pt>
                <c:pt idx="64">
                  <c:v>36525</c:v>
                </c:pt>
                <c:pt idx="65">
                  <c:v>36556</c:v>
                </c:pt>
                <c:pt idx="66">
                  <c:v>36585</c:v>
                </c:pt>
                <c:pt idx="67">
                  <c:v>36616</c:v>
                </c:pt>
                <c:pt idx="68">
                  <c:v>36646</c:v>
                </c:pt>
                <c:pt idx="69">
                  <c:v>36677</c:v>
                </c:pt>
                <c:pt idx="70">
                  <c:v>36707</c:v>
                </c:pt>
                <c:pt idx="71">
                  <c:v>36738</c:v>
                </c:pt>
                <c:pt idx="72">
                  <c:v>36769</c:v>
                </c:pt>
                <c:pt idx="73">
                  <c:v>36799</c:v>
                </c:pt>
                <c:pt idx="74">
                  <c:v>36830</c:v>
                </c:pt>
                <c:pt idx="75">
                  <c:v>36860</c:v>
                </c:pt>
                <c:pt idx="76">
                  <c:v>36891</c:v>
                </c:pt>
                <c:pt idx="77">
                  <c:v>36922</c:v>
                </c:pt>
                <c:pt idx="78">
                  <c:v>36950</c:v>
                </c:pt>
                <c:pt idx="79">
                  <c:v>36981</c:v>
                </c:pt>
                <c:pt idx="80">
                  <c:v>37011</c:v>
                </c:pt>
                <c:pt idx="81">
                  <c:v>37042</c:v>
                </c:pt>
                <c:pt idx="82">
                  <c:v>37072</c:v>
                </c:pt>
                <c:pt idx="83">
                  <c:v>37103</c:v>
                </c:pt>
                <c:pt idx="84">
                  <c:v>37134</c:v>
                </c:pt>
                <c:pt idx="85">
                  <c:v>37164</c:v>
                </c:pt>
                <c:pt idx="86">
                  <c:v>37195</c:v>
                </c:pt>
                <c:pt idx="87">
                  <c:v>37225</c:v>
                </c:pt>
                <c:pt idx="88">
                  <c:v>37256</c:v>
                </c:pt>
                <c:pt idx="89">
                  <c:v>37287</c:v>
                </c:pt>
                <c:pt idx="90">
                  <c:v>37315</c:v>
                </c:pt>
                <c:pt idx="91">
                  <c:v>37346</c:v>
                </c:pt>
                <c:pt idx="92">
                  <c:v>37376</c:v>
                </c:pt>
                <c:pt idx="93">
                  <c:v>37407</c:v>
                </c:pt>
                <c:pt idx="94">
                  <c:v>37437</c:v>
                </c:pt>
                <c:pt idx="95">
                  <c:v>37468</c:v>
                </c:pt>
                <c:pt idx="96">
                  <c:v>37499</c:v>
                </c:pt>
                <c:pt idx="97">
                  <c:v>37529</c:v>
                </c:pt>
                <c:pt idx="98">
                  <c:v>37560</c:v>
                </c:pt>
                <c:pt idx="99">
                  <c:v>37590</c:v>
                </c:pt>
                <c:pt idx="100">
                  <c:v>37621</c:v>
                </c:pt>
                <c:pt idx="101">
                  <c:v>37652</c:v>
                </c:pt>
                <c:pt idx="102">
                  <c:v>37680</c:v>
                </c:pt>
                <c:pt idx="103">
                  <c:v>37711</c:v>
                </c:pt>
                <c:pt idx="104">
                  <c:v>37741</c:v>
                </c:pt>
                <c:pt idx="105">
                  <c:v>37772</c:v>
                </c:pt>
                <c:pt idx="106">
                  <c:v>37802</c:v>
                </c:pt>
                <c:pt idx="107">
                  <c:v>37833</c:v>
                </c:pt>
                <c:pt idx="108">
                  <c:v>37864</c:v>
                </c:pt>
                <c:pt idx="109">
                  <c:v>37894</c:v>
                </c:pt>
                <c:pt idx="110">
                  <c:v>37925</c:v>
                </c:pt>
                <c:pt idx="111">
                  <c:v>37955</c:v>
                </c:pt>
                <c:pt idx="112">
                  <c:v>37986</c:v>
                </c:pt>
                <c:pt idx="113">
                  <c:v>38017</c:v>
                </c:pt>
                <c:pt idx="114">
                  <c:v>38046</c:v>
                </c:pt>
                <c:pt idx="115">
                  <c:v>38077</c:v>
                </c:pt>
                <c:pt idx="116">
                  <c:v>38107</c:v>
                </c:pt>
                <c:pt idx="117">
                  <c:v>38138</c:v>
                </c:pt>
                <c:pt idx="118">
                  <c:v>38168</c:v>
                </c:pt>
                <c:pt idx="119">
                  <c:v>38199</c:v>
                </c:pt>
                <c:pt idx="120">
                  <c:v>38230</c:v>
                </c:pt>
                <c:pt idx="121">
                  <c:v>38260</c:v>
                </c:pt>
                <c:pt idx="122">
                  <c:v>38291</c:v>
                </c:pt>
                <c:pt idx="123">
                  <c:v>38321</c:v>
                </c:pt>
                <c:pt idx="124">
                  <c:v>38352</c:v>
                </c:pt>
                <c:pt idx="125">
                  <c:v>38383</c:v>
                </c:pt>
                <c:pt idx="126">
                  <c:v>38411</c:v>
                </c:pt>
                <c:pt idx="127">
                  <c:v>38442</c:v>
                </c:pt>
                <c:pt idx="128">
                  <c:v>38472</c:v>
                </c:pt>
                <c:pt idx="129">
                  <c:v>38503</c:v>
                </c:pt>
                <c:pt idx="130">
                  <c:v>38533</c:v>
                </c:pt>
                <c:pt idx="131">
                  <c:v>38564</c:v>
                </c:pt>
                <c:pt idx="132">
                  <c:v>38595</c:v>
                </c:pt>
                <c:pt idx="133">
                  <c:v>38625</c:v>
                </c:pt>
                <c:pt idx="134">
                  <c:v>38656</c:v>
                </c:pt>
                <c:pt idx="135">
                  <c:v>38686</c:v>
                </c:pt>
                <c:pt idx="136">
                  <c:v>38717</c:v>
                </c:pt>
                <c:pt idx="137">
                  <c:v>38748</c:v>
                </c:pt>
                <c:pt idx="138">
                  <c:v>38776</c:v>
                </c:pt>
                <c:pt idx="139">
                  <c:v>38807</c:v>
                </c:pt>
                <c:pt idx="140">
                  <c:v>38837</c:v>
                </c:pt>
                <c:pt idx="141">
                  <c:v>38868</c:v>
                </c:pt>
                <c:pt idx="142">
                  <c:v>38898</c:v>
                </c:pt>
                <c:pt idx="143">
                  <c:v>38929</c:v>
                </c:pt>
                <c:pt idx="144">
                  <c:v>38960</c:v>
                </c:pt>
                <c:pt idx="145">
                  <c:v>38990</c:v>
                </c:pt>
                <c:pt idx="146">
                  <c:v>39021</c:v>
                </c:pt>
                <c:pt idx="147">
                  <c:v>39051</c:v>
                </c:pt>
                <c:pt idx="148">
                  <c:v>39082</c:v>
                </c:pt>
                <c:pt idx="149">
                  <c:v>39113</c:v>
                </c:pt>
                <c:pt idx="150">
                  <c:v>39141</c:v>
                </c:pt>
                <c:pt idx="151">
                  <c:v>39172</c:v>
                </c:pt>
                <c:pt idx="152">
                  <c:v>39202</c:v>
                </c:pt>
                <c:pt idx="153">
                  <c:v>39233</c:v>
                </c:pt>
                <c:pt idx="154">
                  <c:v>39263</c:v>
                </c:pt>
                <c:pt idx="155">
                  <c:v>39294</c:v>
                </c:pt>
                <c:pt idx="156">
                  <c:v>39325</c:v>
                </c:pt>
                <c:pt idx="157">
                  <c:v>39355</c:v>
                </c:pt>
                <c:pt idx="158">
                  <c:v>39386</c:v>
                </c:pt>
                <c:pt idx="159">
                  <c:v>39416</c:v>
                </c:pt>
                <c:pt idx="160">
                  <c:v>39447</c:v>
                </c:pt>
                <c:pt idx="161">
                  <c:v>39478</c:v>
                </c:pt>
                <c:pt idx="162">
                  <c:v>39507</c:v>
                </c:pt>
                <c:pt idx="163">
                  <c:v>39538</c:v>
                </c:pt>
                <c:pt idx="164">
                  <c:v>39568</c:v>
                </c:pt>
                <c:pt idx="165">
                  <c:v>39599</c:v>
                </c:pt>
                <c:pt idx="166">
                  <c:v>39629</c:v>
                </c:pt>
                <c:pt idx="167">
                  <c:v>39660</c:v>
                </c:pt>
                <c:pt idx="168">
                  <c:v>39691</c:v>
                </c:pt>
                <c:pt idx="169">
                  <c:v>39721</c:v>
                </c:pt>
                <c:pt idx="170">
                  <c:v>39752</c:v>
                </c:pt>
                <c:pt idx="171">
                  <c:v>39782</c:v>
                </c:pt>
                <c:pt idx="172">
                  <c:v>39813</c:v>
                </c:pt>
                <c:pt idx="173">
                  <c:v>39844</c:v>
                </c:pt>
                <c:pt idx="174">
                  <c:v>39872</c:v>
                </c:pt>
                <c:pt idx="175">
                  <c:v>39903</c:v>
                </c:pt>
                <c:pt idx="176">
                  <c:v>39933</c:v>
                </c:pt>
                <c:pt idx="177">
                  <c:v>39964</c:v>
                </c:pt>
                <c:pt idx="178">
                  <c:v>39994</c:v>
                </c:pt>
                <c:pt idx="179">
                  <c:v>40025</c:v>
                </c:pt>
                <c:pt idx="180">
                  <c:v>40056</c:v>
                </c:pt>
                <c:pt idx="181">
                  <c:v>40086</c:v>
                </c:pt>
                <c:pt idx="182">
                  <c:v>40117</c:v>
                </c:pt>
                <c:pt idx="183">
                  <c:v>40147</c:v>
                </c:pt>
                <c:pt idx="184">
                  <c:v>40178</c:v>
                </c:pt>
                <c:pt idx="185">
                  <c:v>40209</c:v>
                </c:pt>
                <c:pt idx="186">
                  <c:v>40237</c:v>
                </c:pt>
                <c:pt idx="187">
                  <c:v>40268</c:v>
                </c:pt>
                <c:pt idx="188">
                  <c:v>40298</c:v>
                </c:pt>
                <c:pt idx="189">
                  <c:v>40329</c:v>
                </c:pt>
                <c:pt idx="190">
                  <c:v>40359</c:v>
                </c:pt>
                <c:pt idx="191">
                  <c:v>40390</c:v>
                </c:pt>
                <c:pt idx="192">
                  <c:v>40421</c:v>
                </c:pt>
                <c:pt idx="193">
                  <c:v>40451</c:v>
                </c:pt>
                <c:pt idx="194">
                  <c:v>40482</c:v>
                </c:pt>
                <c:pt idx="195">
                  <c:v>40512</c:v>
                </c:pt>
                <c:pt idx="196">
                  <c:v>40543</c:v>
                </c:pt>
                <c:pt idx="197">
                  <c:v>40574</c:v>
                </c:pt>
                <c:pt idx="198">
                  <c:v>40602</c:v>
                </c:pt>
                <c:pt idx="199">
                  <c:v>40633</c:v>
                </c:pt>
                <c:pt idx="200">
                  <c:v>40663</c:v>
                </c:pt>
                <c:pt idx="201">
                  <c:v>40694</c:v>
                </c:pt>
                <c:pt idx="202">
                  <c:v>40724</c:v>
                </c:pt>
                <c:pt idx="203">
                  <c:v>40755</c:v>
                </c:pt>
                <c:pt idx="204">
                  <c:v>40786</c:v>
                </c:pt>
                <c:pt idx="205">
                  <c:v>40816</c:v>
                </c:pt>
                <c:pt idx="206">
                  <c:v>40847</c:v>
                </c:pt>
                <c:pt idx="207">
                  <c:v>40877</c:v>
                </c:pt>
                <c:pt idx="208">
                  <c:v>40908</c:v>
                </c:pt>
                <c:pt idx="209">
                  <c:v>40939</c:v>
                </c:pt>
                <c:pt idx="210">
                  <c:v>40968</c:v>
                </c:pt>
                <c:pt idx="211">
                  <c:v>40999</c:v>
                </c:pt>
                <c:pt idx="212">
                  <c:v>41029</c:v>
                </c:pt>
                <c:pt idx="213">
                  <c:v>41060</c:v>
                </c:pt>
                <c:pt idx="214">
                  <c:v>41090</c:v>
                </c:pt>
                <c:pt idx="215">
                  <c:v>41121</c:v>
                </c:pt>
                <c:pt idx="216">
                  <c:v>41152</c:v>
                </c:pt>
                <c:pt idx="217">
                  <c:v>41182</c:v>
                </c:pt>
                <c:pt idx="218">
                  <c:v>41213</c:v>
                </c:pt>
                <c:pt idx="219">
                  <c:v>41243</c:v>
                </c:pt>
                <c:pt idx="220">
                  <c:v>41274</c:v>
                </c:pt>
                <c:pt idx="221">
                  <c:v>41305</c:v>
                </c:pt>
                <c:pt idx="222">
                  <c:v>41333</c:v>
                </c:pt>
                <c:pt idx="223">
                  <c:v>41364</c:v>
                </c:pt>
                <c:pt idx="224">
                  <c:v>41394</c:v>
                </c:pt>
                <c:pt idx="225">
                  <c:v>41425</c:v>
                </c:pt>
                <c:pt idx="226">
                  <c:v>41455</c:v>
                </c:pt>
                <c:pt idx="227">
                  <c:v>41486</c:v>
                </c:pt>
                <c:pt idx="228">
                  <c:v>41517</c:v>
                </c:pt>
                <c:pt idx="229">
                  <c:v>41547</c:v>
                </c:pt>
                <c:pt idx="230">
                  <c:v>41578</c:v>
                </c:pt>
                <c:pt idx="231">
                  <c:v>41608</c:v>
                </c:pt>
                <c:pt idx="232">
                  <c:v>41639</c:v>
                </c:pt>
                <c:pt idx="233">
                  <c:v>41670</c:v>
                </c:pt>
                <c:pt idx="234">
                  <c:v>41698</c:v>
                </c:pt>
                <c:pt idx="235">
                  <c:v>41729</c:v>
                </c:pt>
                <c:pt idx="236">
                  <c:v>41759</c:v>
                </c:pt>
                <c:pt idx="237">
                  <c:v>41790</c:v>
                </c:pt>
                <c:pt idx="238">
                  <c:v>41820</c:v>
                </c:pt>
                <c:pt idx="239">
                  <c:v>41851</c:v>
                </c:pt>
                <c:pt idx="240">
                  <c:v>41882</c:v>
                </c:pt>
                <c:pt idx="241">
                  <c:v>41912</c:v>
                </c:pt>
                <c:pt idx="242">
                  <c:v>41943</c:v>
                </c:pt>
                <c:pt idx="243">
                  <c:v>41973</c:v>
                </c:pt>
                <c:pt idx="244">
                  <c:v>42004</c:v>
                </c:pt>
                <c:pt idx="245">
                  <c:v>42035</c:v>
                </c:pt>
                <c:pt idx="246">
                  <c:v>42063</c:v>
                </c:pt>
                <c:pt idx="247">
                  <c:v>42094</c:v>
                </c:pt>
                <c:pt idx="248">
                  <c:v>42124</c:v>
                </c:pt>
                <c:pt idx="249">
                  <c:v>42155</c:v>
                </c:pt>
                <c:pt idx="250">
                  <c:v>42185</c:v>
                </c:pt>
                <c:pt idx="251">
                  <c:v>42216</c:v>
                </c:pt>
                <c:pt idx="252">
                  <c:v>42247</c:v>
                </c:pt>
                <c:pt idx="253">
                  <c:v>42277</c:v>
                </c:pt>
                <c:pt idx="254">
                  <c:v>42308</c:v>
                </c:pt>
                <c:pt idx="255">
                  <c:v>42338</c:v>
                </c:pt>
                <c:pt idx="256">
                  <c:v>42369</c:v>
                </c:pt>
                <c:pt idx="257">
                  <c:v>42400</c:v>
                </c:pt>
                <c:pt idx="258">
                  <c:v>42429</c:v>
                </c:pt>
                <c:pt idx="259">
                  <c:v>42460</c:v>
                </c:pt>
                <c:pt idx="260">
                  <c:v>42490</c:v>
                </c:pt>
                <c:pt idx="261">
                  <c:v>42521</c:v>
                </c:pt>
                <c:pt idx="262">
                  <c:v>42551</c:v>
                </c:pt>
                <c:pt idx="263">
                  <c:v>42582</c:v>
                </c:pt>
                <c:pt idx="264">
                  <c:v>42613</c:v>
                </c:pt>
                <c:pt idx="265">
                  <c:v>42643</c:v>
                </c:pt>
                <c:pt idx="266">
                  <c:v>42674</c:v>
                </c:pt>
                <c:pt idx="267">
                  <c:v>42704</c:v>
                </c:pt>
                <c:pt idx="268">
                  <c:v>42735</c:v>
                </c:pt>
                <c:pt idx="269">
                  <c:v>42766</c:v>
                </c:pt>
                <c:pt idx="270">
                  <c:v>42794</c:v>
                </c:pt>
                <c:pt idx="271">
                  <c:v>42825</c:v>
                </c:pt>
                <c:pt idx="272">
                  <c:v>42855</c:v>
                </c:pt>
                <c:pt idx="273">
                  <c:v>42886</c:v>
                </c:pt>
                <c:pt idx="274">
                  <c:v>42916</c:v>
                </c:pt>
                <c:pt idx="275">
                  <c:v>42947</c:v>
                </c:pt>
                <c:pt idx="276">
                  <c:v>42978</c:v>
                </c:pt>
                <c:pt idx="277">
                  <c:v>43008</c:v>
                </c:pt>
                <c:pt idx="278">
                  <c:v>43039</c:v>
                </c:pt>
                <c:pt idx="279">
                  <c:v>43069</c:v>
                </c:pt>
                <c:pt idx="280">
                  <c:v>43100</c:v>
                </c:pt>
                <c:pt idx="281">
                  <c:v>43131</c:v>
                </c:pt>
                <c:pt idx="282">
                  <c:v>43159</c:v>
                </c:pt>
                <c:pt idx="283">
                  <c:v>43190</c:v>
                </c:pt>
                <c:pt idx="284">
                  <c:v>43220</c:v>
                </c:pt>
                <c:pt idx="285">
                  <c:v>43251</c:v>
                </c:pt>
                <c:pt idx="286">
                  <c:v>43281</c:v>
                </c:pt>
                <c:pt idx="287">
                  <c:v>43312</c:v>
                </c:pt>
                <c:pt idx="288">
                  <c:v>43343</c:v>
                </c:pt>
                <c:pt idx="289">
                  <c:v>43373</c:v>
                </c:pt>
                <c:pt idx="290">
                  <c:v>43404</c:v>
                </c:pt>
                <c:pt idx="291">
                  <c:v>43434</c:v>
                </c:pt>
                <c:pt idx="292">
                  <c:v>43465</c:v>
                </c:pt>
                <c:pt idx="293">
                  <c:v>43496</c:v>
                </c:pt>
                <c:pt idx="294">
                  <c:v>43524</c:v>
                </c:pt>
                <c:pt idx="295">
                  <c:v>43555</c:v>
                </c:pt>
                <c:pt idx="296">
                  <c:v>43585</c:v>
                </c:pt>
                <c:pt idx="297">
                  <c:v>43616</c:v>
                </c:pt>
                <c:pt idx="298">
                  <c:v>43646</c:v>
                </c:pt>
                <c:pt idx="299">
                  <c:v>43677</c:v>
                </c:pt>
                <c:pt idx="300">
                  <c:v>43708</c:v>
                </c:pt>
                <c:pt idx="301">
                  <c:v>43738</c:v>
                </c:pt>
                <c:pt idx="302">
                  <c:v>43769</c:v>
                </c:pt>
                <c:pt idx="303">
                  <c:v>43799</c:v>
                </c:pt>
                <c:pt idx="304">
                  <c:v>43830</c:v>
                </c:pt>
                <c:pt idx="305">
                  <c:v>43861</c:v>
                </c:pt>
                <c:pt idx="306">
                  <c:v>43890</c:v>
                </c:pt>
                <c:pt idx="307">
                  <c:v>43921</c:v>
                </c:pt>
                <c:pt idx="308">
                  <c:v>43951</c:v>
                </c:pt>
                <c:pt idx="309">
                  <c:v>43982</c:v>
                </c:pt>
                <c:pt idx="310">
                  <c:v>44012</c:v>
                </c:pt>
                <c:pt idx="311">
                  <c:v>44043</c:v>
                </c:pt>
                <c:pt idx="312">
                  <c:v>44074</c:v>
                </c:pt>
                <c:pt idx="313">
                  <c:v>44104</c:v>
                </c:pt>
                <c:pt idx="314">
                  <c:v>44135</c:v>
                </c:pt>
                <c:pt idx="315">
                  <c:v>44165</c:v>
                </c:pt>
                <c:pt idx="316">
                  <c:v>44196</c:v>
                </c:pt>
                <c:pt idx="317">
                  <c:v>44227</c:v>
                </c:pt>
                <c:pt idx="318">
                  <c:v>44255</c:v>
                </c:pt>
                <c:pt idx="319">
                  <c:v>44286</c:v>
                </c:pt>
                <c:pt idx="320">
                  <c:v>44316</c:v>
                </c:pt>
                <c:pt idx="321">
                  <c:v>44347</c:v>
                </c:pt>
                <c:pt idx="322">
                  <c:v>44377</c:v>
                </c:pt>
                <c:pt idx="323">
                  <c:v>44408</c:v>
                </c:pt>
                <c:pt idx="324">
                  <c:v>44439</c:v>
                </c:pt>
                <c:pt idx="325">
                  <c:v>44469</c:v>
                </c:pt>
                <c:pt idx="326">
                  <c:v>44500</c:v>
                </c:pt>
                <c:pt idx="327">
                  <c:v>44530</c:v>
                </c:pt>
                <c:pt idx="328">
                  <c:v>44561</c:v>
                </c:pt>
                <c:pt idx="329">
                  <c:v>44592</c:v>
                </c:pt>
                <c:pt idx="330">
                  <c:v>44620</c:v>
                </c:pt>
                <c:pt idx="331">
                  <c:v>44651</c:v>
                </c:pt>
                <c:pt idx="332">
                  <c:v>44681</c:v>
                </c:pt>
                <c:pt idx="333">
                  <c:v>44712</c:v>
                </c:pt>
                <c:pt idx="334">
                  <c:v>44742</c:v>
                </c:pt>
                <c:pt idx="335">
                  <c:v>44773</c:v>
                </c:pt>
                <c:pt idx="336">
                  <c:v>44804</c:v>
                </c:pt>
                <c:pt idx="337">
                  <c:v>44834</c:v>
                </c:pt>
                <c:pt idx="338">
                  <c:v>44865</c:v>
                </c:pt>
                <c:pt idx="339">
                  <c:v>44895</c:v>
                </c:pt>
                <c:pt idx="340">
                  <c:v>44926</c:v>
                </c:pt>
                <c:pt idx="341">
                  <c:v>44957</c:v>
                </c:pt>
              </c:numCache>
            </c:numRef>
          </c:cat>
          <c:val>
            <c:numRef>
              <c:f>'沪深股市_上市公司数(A、B股)'!$B$2:$B$343</c:f>
              <c:numCache>
                <c:formatCode>#,##0.00</c:formatCode>
                <c:ptCount val="342"/>
                <c:pt idx="0">
                  <c:v>269</c:v>
                </c:pt>
                <c:pt idx="1">
                  <c:v>271</c:v>
                </c:pt>
                <c:pt idx="2">
                  <c:v>273</c:v>
                </c:pt>
                <c:pt idx="3">
                  <c:v>282</c:v>
                </c:pt>
                <c:pt idx="4">
                  <c:v>286</c:v>
                </c:pt>
                <c:pt idx="5">
                  <c:v>288</c:v>
                </c:pt>
                <c:pt idx="6">
                  <c:v>289</c:v>
                </c:pt>
                <c:pt idx="7">
                  <c:v>289</c:v>
                </c:pt>
                <c:pt idx="8">
                  <c:v>290</c:v>
                </c:pt>
                <c:pt idx="9">
                  <c:v>293</c:v>
                </c:pt>
                <c:pt idx="10">
                  <c:v>298</c:v>
                </c:pt>
                <c:pt idx="11">
                  <c:v>299</c:v>
                </c:pt>
                <c:pt idx="12">
                  <c:v>299</c:v>
                </c:pt>
                <c:pt idx="13">
                  <c:v>300</c:v>
                </c:pt>
                <c:pt idx="14">
                  <c:v>303</c:v>
                </c:pt>
                <c:pt idx="15">
                  <c:v>303</c:v>
                </c:pt>
                <c:pt idx="16">
                  <c:v>304</c:v>
                </c:pt>
                <c:pt idx="17">
                  <c:v>311</c:v>
                </c:pt>
                <c:pt idx="18">
                  <c:v>318</c:v>
                </c:pt>
                <c:pt idx="19">
                  <c:v>323</c:v>
                </c:pt>
                <c:pt idx="20">
                  <c:v>327</c:v>
                </c:pt>
                <c:pt idx="21">
                  <c:v>330</c:v>
                </c:pt>
                <c:pt idx="22">
                  <c:v>340</c:v>
                </c:pt>
                <c:pt idx="23">
                  <c:v>350</c:v>
                </c:pt>
                <c:pt idx="24">
                  <c:v>361</c:v>
                </c:pt>
                <c:pt idx="25">
                  <c:v>381</c:v>
                </c:pt>
                <c:pt idx="26">
                  <c:v>408</c:v>
                </c:pt>
                <c:pt idx="27">
                  <c:v>434</c:v>
                </c:pt>
                <c:pt idx="28">
                  <c:v>467</c:v>
                </c:pt>
                <c:pt idx="29">
                  <c:v>535</c:v>
                </c:pt>
                <c:pt idx="30">
                  <c:v>547</c:v>
                </c:pt>
                <c:pt idx="31">
                  <c:v>557</c:v>
                </c:pt>
                <c:pt idx="32">
                  <c:v>581</c:v>
                </c:pt>
                <c:pt idx="33">
                  <c:v>623</c:v>
                </c:pt>
                <c:pt idx="34">
                  <c:v>673</c:v>
                </c:pt>
                <c:pt idx="35">
                  <c:v>684</c:v>
                </c:pt>
                <c:pt idx="36">
                  <c:v>708</c:v>
                </c:pt>
                <c:pt idx="37">
                  <c:v>720</c:v>
                </c:pt>
                <c:pt idx="38">
                  <c:v>731</c:v>
                </c:pt>
                <c:pt idx="39">
                  <c:v>740</c:v>
                </c:pt>
                <c:pt idx="40">
                  <c:v>745</c:v>
                </c:pt>
                <c:pt idx="41">
                  <c:v>752</c:v>
                </c:pt>
                <c:pt idx="42">
                  <c:v>757</c:v>
                </c:pt>
                <c:pt idx="43">
                  <c:v>763</c:v>
                </c:pt>
                <c:pt idx="44">
                  <c:v>775</c:v>
                </c:pt>
                <c:pt idx="45">
                  <c:v>791</c:v>
                </c:pt>
                <c:pt idx="46">
                  <c:v>811</c:v>
                </c:pt>
                <c:pt idx="47">
                  <c:v>814</c:v>
                </c:pt>
                <c:pt idx="48">
                  <c:v>820</c:v>
                </c:pt>
                <c:pt idx="49">
                  <c:v>827</c:v>
                </c:pt>
                <c:pt idx="50">
                  <c:v>835</c:v>
                </c:pt>
                <c:pt idx="51">
                  <c:v>843</c:v>
                </c:pt>
                <c:pt idx="52">
                  <c:v>851</c:v>
                </c:pt>
                <c:pt idx="53">
                  <c:v>851</c:v>
                </c:pt>
                <c:pt idx="54">
                  <c:v>860</c:v>
                </c:pt>
                <c:pt idx="55">
                  <c:v>862</c:v>
                </c:pt>
                <c:pt idx="56">
                  <c:v>878</c:v>
                </c:pt>
                <c:pt idx="57">
                  <c:v>884</c:v>
                </c:pt>
                <c:pt idx="58">
                  <c:v>898</c:v>
                </c:pt>
                <c:pt idx="59">
                  <c:v>909</c:v>
                </c:pt>
                <c:pt idx="60">
                  <c:v>920</c:v>
                </c:pt>
                <c:pt idx="61">
                  <c:v>928</c:v>
                </c:pt>
                <c:pt idx="62">
                  <c:v>932</c:v>
                </c:pt>
                <c:pt idx="63">
                  <c:v>941</c:v>
                </c:pt>
                <c:pt idx="64">
                  <c:v>949</c:v>
                </c:pt>
                <c:pt idx="65">
                  <c:v>955</c:v>
                </c:pt>
                <c:pt idx="66">
                  <c:v>957</c:v>
                </c:pt>
                <c:pt idx="67">
                  <c:v>964</c:v>
                </c:pt>
                <c:pt idx="68">
                  <c:v>970</c:v>
                </c:pt>
                <c:pt idx="69">
                  <c:v>979</c:v>
                </c:pt>
                <c:pt idx="70">
                  <c:v>999</c:v>
                </c:pt>
                <c:pt idx="71">
                  <c:v>1025</c:v>
                </c:pt>
                <c:pt idx="72">
                  <c:v>1031</c:v>
                </c:pt>
                <c:pt idx="73">
                  <c:v>1046</c:v>
                </c:pt>
                <c:pt idx="74">
                  <c:v>1052</c:v>
                </c:pt>
                <c:pt idx="75">
                  <c:v>1063</c:v>
                </c:pt>
                <c:pt idx="76">
                  <c:v>1088</c:v>
                </c:pt>
                <c:pt idx="77">
                  <c:v>1100</c:v>
                </c:pt>
                <c:pt idx="78">
                  <c:v>1110</c:v>
                </c:pt>
                <c:pt idx="79">
                  <c:v>1122</c:v>
                </c:pt>
                <c:pt idx="80">
                  <c:v>1123</c:v>
                </c:pt>
                <c:pt idx="81">
                  <c:v>1129</c:v>
                </c:pt>
                <c:pt idx="82">
                  <c:v>1137</c:v>
                </c:pt>
                <c:pt idx="83">
                  <c:v>1140</c:v>
                </c:pt>
                <c:pt idx="84">
                  <c:v>1151</c:v>
                </c:pt>
                <c:pt idx="85">
                  <c:v>1154</c:v>
                </c:pt>
                <c:pt idx="86">
                  <c:v>1152</c:v>
                </c:pt>
                <c:pt idx="87">
                  <c:v>1153</c:v>
                </c:pt>
                <c:pt idx="88">
                  <c:v>1160</c:v>
                </c:pt>
                <c:pt idx="89">
                  <c:v>1164</c:v>
                </c:pt>
                <c:pt idx="90">
                  <c:v>1167</c:v>
                </c:pt>
                <c:pt idx="91">
                  <c:v>1171</c:v>
                </c:pt>
                <c:pt idx="92">
                  <c:v>1170</c:v>
                </c:pt>
                <c:pt idx="93">
                  <c:v>1169</c:v>
                </c:pt>
                <c:pt idx="94">
                  <c:v>1178</c:v>
                </c:pt>
                <c:pt idx="95">
                  <c:v>1187</c:v>
                </c:pt>
                <c:pt idx="96">
                  <c:v>1197</c:v>
                </c:pt>
                <c:pt idx="97">
                  <c:v>1212</c:v>
                </c:pt>
                <c:pt idx="98">
                  <c:v>1215</c:v>
                </c:pt>
                <c:pt idx="99">
                  <c:v>1220</c:v>
                </c:pt>
                <c:pt idx="100">
                  <c:v>1224</c:v>
                </c:pt>
                <c:pt idx="101">
                  <c:v>1229</c:v>
                </c:pt>
                <c:pt idx="102">
                  <c:v>1232</c:v>
                </c:pt>
                <c:pt idx="103">
                  <c:v>1238</c:v>
                </c:pt>
                <c:pt idx="104">
                  <c:v>1243</c:v>
                </c:pt>
                <c:pt idx="105">
                  <c:v>1243</c:v>
                </c:pt>
                <c:pt idx="106">
                  <c:v>1250</c:v>
                </c:pt>
                <c:pt idx="107">
                  <c:v>1259</c:v>
                </c:pt>
                <c:pt idx="108">
                  <c:v>1268</c:v>
                </c:pt>
                <c:pt idx="109">
                  <c:v>1273</c:v>
                </c:pt>
                <c:pt idx="110">
                  <c:v>1278</c:v>
                </c:pt>
                <c:pt idx="111">
                  <c:v>1282</c:v>
                </c:pt>
                <c:pt idx="112">
                  <c:v>1287</c:v>
                </c:pt>
                <c:pt idx="113">
                  <c:v>1290</c:v>
                </c:pt>
                <c:pt idx="114">
                  <c:v>1293</c:v>
                </c:pt>
                <c:pt idx="115">
                  <c:v>1302</c:v>
                </c:pt>
                <c:pt idx="116">
                  <c:v>1314</c:v>
                </c:pt>
                <c:pt idx="117">
                  <c:v>1324</c:v>
                </c:pt>
                <c:pt idx="118">
                  <c:v>1346</c:v>
                </c:pt>
                <c:pt idx="119">
                  <c:v>1367</c:v>
                </c:pt>
                <c:pt idx="120">
                  <c:v>1380</c:v>
                </c:pt>
                <c:pt idx="121">
                  <c:v>1378</c:v>
                </c:pt>
                <c:pt idx="122">
                  <c:v>1378</c:v>
                </c:pt>
                <c:pt idx="123">
                  <c:v>1377</c:v>
                </c:pt>
                <c:pt idx="124">
                  <c:v>1377</c:v>
                </c:pt>
                <c:pt idx="125">
                  <c:v>1377</c:v>
                </c:pt>
                <c:pt idx="126">
                  <c:v>1378</c:v>
                </c:pt>
                <c:pt idx="127">
                  <c:v>1379</c:v>
                </c:pt>
                <c:pt idx="128">
                  <c:v>1382</c:v>
                </c:pt>
                <c:pt idx="129">
                  <c:v>1388</c:v>
                </c:pt>
                <c:pt idx="130">
                  <c:v>1391</c:v>
                </c:pt>
                <c:pt idx="131">
                  <c:v>1390</c:v>
                </c:pt>
                <c:pt idx="132">
                  <c:v>1389</c:v>
                </c:pt>
                <c:pt idx="133">
                  <c:v>1381</c:v>
                </c:pt>
                <c:pt idx="134">
                  <c:v>1381</c:v>
                </c:pt>
                <c:pt idx="135">
                  <c:v>1381</c:v>
                </c:pt>
                <c:pt idx="136">
                  <c:v>1381</c:v>
                </c:pt>
                <c:pt idx="137">
                  <c:v>1378</c:v>
                </c:pt>
                <c:pt idx="138">
                  <c:v>1377</c:v>
                </c:pt>
                <c:pt idx="139">
                  <c:v>1376</c:v>
                </c:pt>
                <c:pt idx="140">
                  <c:v>1372</c:v>
                </c:pt>
                <c:pt idx="141">
                  <c:v>1372</c:v>
                </c:pt>
                <c:pt idx="142">
                  <c:v>1375</c:v>
                </c:pt>
                <c:pt idx="143">
                  <c:v>1379</c:v>
                </c:pt>
                <c:pt idx="144">
                  <c:v>1392</c:v>
                </c:pt>
                <c:pt idx="145">
                  <c:v>1396</c:v>
                </c:pt>
                <c:pt idx="146">
                  <c:v>1406</c:v>
                </c:pt>
                <c:pt idx="147">
                  <c:v>1418</c:v>
                </c:pt>
                <c:pt idx="148">
                  <c:v>1434</c:v>
                </c:pt>
                <c:pt idx="149">
                  <c:v>1445</c:v>
                </c:pt>
                <c:pt idx="150">
                  <c:v>1453</c:v>
                </c:pt>
                <c:pt idx="151">
                  <c:v>1461</c:v>
                </c:pt>
                <c:pt idx="152">
                  <c:v>1472</c:v>
                </c:pt>
                <c:pt idx="153">
                  <c:v>1474</c:v>
                </c:pt>
                <c:pt idx="154">
                  <c:v>1477</c:v>
                </c:pt>
                <c:pt idx="155">
                  <c:v>1483</c:v>
                </c:pt>
                <c:pt idx="156">
                  <c:v>1504</c:v>
                </c:pt>
                <c:pt idx="157">
                  <c:v>1517</c:v>
                </c:pt>
                <c:pt idx="158">
                  <c:v>1520</c:v>
                </c:pt>
                <c:pt idx="159">
                  <c:v>1532</c:v>
                </c:pt>
                <c:pt idx="160">
                  <c:v>1550</c:v>
                </c:pt>
                <c:pt idx="161">
                  <c:v>1558</c:v>
                </c:pt>
                <c:pt idx="162">
                  <c:v>1568</c:v>
                </c:pt>
                <c:pt idx="163">
                  <c:v>1571</c:v>
                </c:pt>
                <c:pt idx="164">
                  <c:v>1576</c:v>
                </c:pt>
                <c:pt idx="165">
                  <c:v>1595</c:v>
                </c:pt>
                <c:pt idx="166">
                  <c:v>1607</c:v>
                </c:pt>
                <c:pt idx="167">
                  <c:v>1614</c:v>
                </c:pt>
                <c:pt idx="168">
                  <c:v>1620</c:v>
                </c:pt>
                <c:pt idx="169">
                  <c:v>1625</c:v>
                </c:pt>
                <c:pt idx="170">
                  <c:v>1625</c:v>
                </c:pt>
                <c:pt idx="171">
                  <c:v>1624</c:v>
                </c:pt>
                <c:pt idx="172">
                  <c:v>1625</c:v>
                </c:pt>
                <c:pt idx="173">
                  <c:v>1625</c:v>
                </c:pt>
                <c:pt idx="174">
                  <c:v>1625</c:v>
                </c:pt>
                <c:pt idx="175">
                  <c:v>1625</c:v>
                </c:pt>
                <c:pt idx="176">
                  <c:v>1625</c:v>
                </c:pt>
                <c:pt idx="177">
                  <c:v>1623</c:v>
                </c:pt>
                <c:pt idx="178">
                  <c:v>1623</c:v>
                </c:pt>
                <c:pt idx="179">
                  <c:v>1628</c:v>
                </c:pt>
                <c:pt idx="180">
                  <c:v>1638</c:v>
                </c:pt>
                <c:pt idx="181">
                  <c:v>1650</c:v>
                </c:pt>
                <c:pt idx="182">
                  <c:v>1682</c:v>
                </c:pt>
                <c:pt idx="183">
                  <c:v>1693</c:v>
                </c:pt>
                <c:pt idx="184">
                  <c:v>1718</c:v>
                </c:pt>
                <c:pt idx="185">
                  <c:v>1754</c:v>
                </c:pt>
                <c:pt idx="186">
                  <c:v>1775</c:v>
                </c:pt>
                <c:pt idx="187">
                  <c:v>1807</c:v>
                </c:pt>
                <c:pt idx="188">
                  <c:v>1837</c:v>
                </c:pt>
                <c:pt idx="189">
                  <c:v>1863</c:v>
                </c:pt>
                <c:pt idx="190">
                  <c:v>1891</c:v>
                </c:pt>
                <c:pt idx="191">
                  <c:v>1916</c:v>
                </c:pt>
                <c:pt idx="192">
                  <c:v>1947</c:v>
                </c:pt>
                <c:pt idx="193">
                  <c:v>1976</c:v>
                </c:pt>
                <c:pt idx="194">
                  <c:v>1997</c:v>
                </c:pt>
                <c:pt idx="195">
                  <c:v>2026</c:v>
                </c:pt>
                <c:pt idx="196">
                  <c:v>2063</c:v>
                </c:pt>
                <c:pt idx="197">
                  <c:v>2094</c:v>
                </c:pt>
                <c:pt idx="198">
                  <c:v>2121</c:v>
                </c:pt>
                <c:pt idx="199">
                  <c:v>2151</c:v>
                </c:pt>
                <c:pt idx="200">
                  <c:v>2175</c:v>
                </c:pt>
                <c:pt idx="201">
                  <c:v>2201</c:v>
                </c:pt>
                <c:pt idx="202">
                  <c:v>2229</c:v>
                </c:pt>
                <c:pt idx="203">
                  <c:v>2249</c:v>
                </c:pt>
                <c:pt idx="204">
                  <c:v>2273</c:v>
                </c:pt>
                <c:pt idx="205">
                  <c:v>2294</c:v>
                </c:pt>
                <c:pt idx="206">
                  <c:v>2304</c:v>
                </c:pt>
                <c:pt idx="207">
                  <c:v>2324</c:v>
                </c:pt>
                <c:pt idx="208">
                  <c:v>2342</c:v>
                </c:pt>
                <c:pt idx="209">
                  <c:v>2352</c:v>
                </c:pt>
                <c:pt idx="210">
                  <c:v>2364</c:v>
                </c:pt>
                <c:pt idx="211">
                  <c:v>2389</c:v>
                </c:pt>
                <c:pt idx="212">
                  <c:v>2403</c:v>
                </c:pt>
                <c:pt idx="213">
                  <c:v>2422</c:v>
                </c:pt>
                <c:pt idx="214">
                  <c:v>2444</c:v>
                </c:pt>
                <c:pt idx="215">
                  <c:v>2462</c:v>
                </c:pt>
                <c:pt idx="216">
                  <c:v>2477</c:v>
                </c:pt>
                <c:pt idx="217">
                  <c:v>2489</c:v>
                </c:pt>
                <c:pt idx="218">
                  <c:v>2493</c:v>
                </c:pt>
                <c:pt idx="219">
                  <c:v>2494</c:v>
                </c:pt>
                <c:pt idx="220">
                  <c:v>2494</c:v>
                </c:pt>
                <c:pt idx="221">
                  <c:v>2494</c:v>
                </c:pt>
                <c:pt idx="222">
                  <c:v>2493</c:v>
                </c:pt>
                <c:pt idx="223">
                  <c:v>2492</c:v>
                </c:pt>
                <c:pt idx="224">
                  <c:v>2491</c:v>
                </c:pt>
                <c:pt idx="225">
                  <c:v>2491</c:v>
                </c:pt>
                <c:pt idx="226">
                  <c:v>2491</c:v>
                </c:pt>
                <c:pt idx="227">
                  <c:v>2490</c:v>
                </c:pt>
                <c:pt idx="228">
                  <c:v>2489</c:v>
                </c:pt>
                <c:pt idx="229">
                  <c:v>2489</c:v>
                </c:pt>
                <c:pt idx="230">
                  <c:v>2489</c:v>
                </c:pt>
                <c:pt idx="231">
                  <c:v>2488</c:v>
                </c:pt>
                <c:pt idx="232">
                  <c:v>2489</c:v>
                </c:pt>
                <c:pt idx="233">
                  <c:v>2532</c:v>
                </c:pt>
                <c:pt idx="234">
                  <c:v>2537</c:v>
                </c:pt>
                <c:pt idx="235">
                  <c:v>2537</c:v>
                </c:pt>
                <c:pt idx="236">
                  <c:v>2537</c:v>
                </c:pt>
                <c:pt idx="237">
                  <c:v>2537</c:v>
                </c:pt>
                <c:pt idx="238">
                  <c:v>2540</c:v>
                </c:pt>
                <c:pt idx="239">
                  <c:v>2549</c:v>
                </c:pt>
                <c:pt idx="240">
                  <c:v>2558</c:v>
                </c:pt>
                <c:pt idx="241">
                  <c:v>2569</c:v>
                </c:pt>
                <c:pt idx="242">
                  <c:v>2584</c:v>
                </c:pt>
                <c:pt idx="243">
                  <c:v>2592</c:v>
                </c:pt>
                <c:pt idx="244">
                  <c:v>2613</c:v>
                </c:pt>
                <c:pt idx="245">
                  <c:v>2635</c:v>
                </c:pt>
                <c:pt idx="246">
                  <c:v>2656</c:v>
                </c:pt>
                <c:pt idx="247">
                  <c:v>2683</c:v>
                </c:pt>
                <c:pt idx="248">
                  <c:v>2713</c:v>
                </c:pt>
                <c:pt idx="249">
                  <c:v>2754</c:v>
                </c:pt>
                <c:pt idx="250">
                  <c:v>2797</c:v>
                </c:pt>
                <c:pt idx="251">
                  <c:v>2800</c:v>
                </c:pt>
                <c:pt idx="252">
                  <c:v>2800</c:v>
                </c:pt>
                <c:pt idx="253">
                  <c:v>2800</c:v>
                </c:pt>
                <c:pt idx="254">
                  <c:v>2800</c:v>
                </c:pt>
                <c:pt idx="255">
                  <c:v>2799</c:v>
                </c:pt>
                <c:pt idx="256">
                  <c:v>2827</c:v>
                </c:pt>
                <c:pt idx="257">
                  <c:v>2828</c:v>
                </c:pt>
                <c:pt idx="258">
                  <c:v>2835</c:v>
                </c:pt>
                <c:pt idx="259">
                  <c:v>2851</c:v>
                </c:pt>
                <c:pt idx="260">
                  <c:v>2862</c:v>
                </c:pt>
                <c:pt idx="261">
                  <c:v>2874</c:v>
                </c:pt>
                <c:pt idx="262">
                  <c:v>2887</c:v>
                </c:pt>
                <c:pt idx="263">
                  <c:v>2900</c:v>
                </c:pt>
                <c:pt idx="264">
                  <c:v>2930</c:v>
                </c:pt>
                <c:pt idx="265">
                  <c:v>2952</c:v>
                </c:pt>
                <c:pt idx="266">
                  <c:v>2974</c:v>
                </c:pt>
                <c:pt idx="267">
                  <c:v>3008</c:v>
                </c:pt>
                <c:pt idx="268">
                  <c:v>3052</c:v>
                </c:pt>
                <c:pt idx="269">
                  <c:v>3105</c:v>
                </c:pt>
                <c:pt idx="270">
                  <c:v>3137</c:v>
                </c:pt>
                <c:pt idx="271">
                  <c:v>3185</c:v>
                </c:pt>
                <c:pt idx="272">
                  <c:v>3223</c:v>
                </c:pt>
                <c:pt idx="273">
                  <c:v>3261</c:v>
                </c:pt>
                <c:pt idx="274">
                  <c:v>3297</c:v>
                </c:pt>
                <c:pt idx="275">
                  <c:v>3326</c:v>
                </c:pt>
                <c:pt idx="276">
                  <c:v>3362</c:v>
                </c:pt>
                <c:pt idx="277">
                  <c:v>3399</c:v>
                </c:pt>
                <c:pt idx="278">
                  <c:v>3426</c:v>
                </c:pt>
                <c:pt idx="279">
                  <c:v>3462</c:v>
                </c:pt>
                <c:pt idx="280">
                  <c:v>3485</c:v>
                </c:pt>
                <c:pt idx="281">
                  <c:v>3500</c:v>
                </c:pt>
                <c:pt idx="282">
                  <c:v>3512</c:v>
                </c:pt>
                <c:pt idx="283">
                  <c:v>3522</c:v>
                </c:pt>
                <c:pt idx="284">
                  <c:v>3531</c:v>
                </c:pt>
                <c:pt idx="285">
                  <c:v>3539</c:v>
                </c:pt>
                <c:pt idx="286">
                  <c:v>3547</c:v>
                </c:pt>
                <c:pt idx="287">
                  <c:v>3551</c:v>
                </c:pt>
                <c:pt idx="288">
                  <c:v>3557</c:v>
                </c:pt>
                <c:pt idx="289">
                  <c:v>3568</c:v>
                </c:pt>
                <c:pt idx="290">
                  <c:v>3573</c:v>
                </c:pt>
                <c:pt idx="291">
                  <c:v>3581</c:v>
                </c:pt>
                <c:pt idx="292">
                  <c:v>3584</c:v>
                </c:pt>
                <c:pt idx="293">
                  <c:v>3600</c:v>
                </c:pt>
                <c:pt idx="294">
                  <c:v>3606</c:v>
                </c:pt>
                <c:pt idx="295">
                  <c:v>3617</c:v>
                </c:pt>
                <c:pt idx="296">
                  <c:v>3627</c:v>
                </c:pt>
                <c:pt idx="297">
                  <c:v>3639</c:v>
                </c:pt>
                <c:pt idx="298">
                  <c:v>3648</c:v>
                </c:pt>
                <c:pt idx="299">
                  <c:v>3682</c:v>
                </c:pt>
                <c:pt idx="300">
                  <c:v>3697</c:v>
                </c:pt>
                <c:pt idx="301">
                  <c:v>3708</c:v>
                </c:pt>
                <c:pt idx="302">
                  <c:v>3723</c:v>
                </c:pt>
                <c:pt idx="303">
                  <c:v>3792</c:v>
                </c:pt>
                <c:pt idx="304">
                  <c:v>3777</c:v>
                </c:pt>
                <c:pt idx="305">
                  <c:v>3792</c:v>
                </c:pt>
                <c:pt idx="306">
                  <c:v>3813</c:v>
                </c:pt>
                <c:pt idx="307">
                  <c:v>3826</c:v>
                </c:pt>
                <c:pt idx="308">
                  <c:v>3850</c:v>
                </c:pt>
                <c:pt idx="309">
                  <c:v>3868</c:v>
                </c:pt>
                <c:pt idx="310">
                  <c:v>3893</c:v>
                </c:pt>
                <c:pt idx="311">
                  <c:v>3938</c:v>
                </c:pt>
                <c:pt idx="312">
                  <c:v>3990</c:v>
                </c:pt>
                <c:pt idx="313">
                  <c:v>4051</c:v>
                </c:pt>
                <c:pt idx="314">
                  <c:v>4082</c:v>
                </c:pt>
                <c:pt idx="315">
                  <c:v>4101</c:v>
                </c:pt>
                <c:pt idx="316">
                  <c:v>4154</c:v>
                </c:pt>
                <c:pt idx="317">
                  <c:v>4186</c:v>
                </c:pt>
                <c:pt idx="318">
                  <c:v>4214</c:v>
                </c:pt>
                <c:pt idx="319">
                  <c:v>4248</c:v>
                </c:pt>
                <c:pt idx="320">
                  <c:v>4302</c:v>
                </c:pt>
                <c:pt idx="321">
                  <c:v>4338</c:v>
                </c:pt>
                <c:pt idx="322">
                  <c:v>4386</c:v>
                </c:pt>
                <c:pt idx="323">
                  <c:v>4428</c:v>
                </c:pt>
                <c:pt idx="324">
                  <c:v>4467</c:v>
                </c:pt>
                <c:pt idx="325">
                  <c:v>4506</c:v>
                </c:pt>
                <c:pt idx="326">
                  <c:v>4537</c:v>
                </c:pt>
                <c:pt idx="327">
                  <c:v>4570</c:v>
                </c:pt>
                <c:pt idx="328">
                  <c:v>4615</c:v>
                </c:pt>
                <c:pt idx="329">
                  <c:v>4644</c:v>
                </c:pt>
                <c:pt idx="330" formatCode="###,###,###,##0.0000">
                  <c:v>4659</c:v>
                </c:pt>
                <c:pt idx="331" formatCode="###,###,###,##0.0000">
                  <c:v>4693</c:v>
                </c:pt>
                <c:pt idx="332" formatCode="###,###,###,##0.0000">
                  <c:v>4726</c:v>
                </c:pt>
                <c:pt idx="333" formatCode="###,###,###,##0.0000">
                  <c:v>4736</c:v>
                </c:pt>
                <c:pt idx="334" formatCode="###,###,###,##0.0000">
                  <c:v>4731</c:v>
                </c:pt>
                <c:pt idx="335" formatCode="###,###,###,##0.0000">
                  <c:v>4752</c:v>
                </c:pt>
                <c:pt idx="336" formatCode="###,###,###,##0.0000">
                  <c:v>4799</c:v>
                </c:pt>
                <c:pt idx="337" formatCode="###,###,###,##0.0000">
                  <c:v>4841</c:v>
                </c:pt>
                <c:pt idx="338" formatCode="###,###,###,##0.0000">
                  <c:v>4865</c:v>
                </c:pt>
                <c:pt idx="339" formatCode="###,###,###,##0.0000">
                  <c:v>4889</c:v>
                </c:pt>
                <c:pt idx="340" formatCode="###,###,###,##0.0000">
                  <c:v>4917</c:v>
                </c:pt>
                <c:pt idx="341" formatCode="###,###,###,##0.0000">
                  <c:v>4923</c:v>
                </c:pt>
              </c:numCache>
            </c:numRef>
          </c:val>
          <c:smooth val="0"/>
          <c:extLst>
            <c:ext xmlns:c16="http://schemas.microsoft.com/office/drawing/2014/chart" uri="{C3380CC4-5D6E-409C-BE32-E72D297353CC}">
              <c16:uniqueId val="{00000000-15B9-4094-B46A-E2A8B672FF3F}"/>
            </c:ext>
          </c:extLst>
        </c:ser>
        <c:ser>
          <c:idx val="1"/>
          <c:order val="1"/>
          <c:tx>
            <c:strRef>
              <c:f>'沪深股市_上市公司数(A、B股)'!$C$1</c:f>
              <c:strCache>
                <c:ptCount val="1"/>
                <c:pt idx="0">
                  <c:v>在港中资上市公司数(H股)</c:v>
                </c:pt>
              </c:strCache>
            </c:strRef>
          </c:tx>
          <c:spPr>
            <a:ln w="28575" cap="rnd">
              <a:solidFill>
                <a:schemeClr val="accent2"/>
              </a:solidFill>
              <a:round/>
            </a:ln>
            <a:effectLst/>
          </c:spPr>
          <c:marker>
            <c:symbol val="none"/>
          </c:marker>
          <c:cat>
            <c:numRef>
              <c:f>'沪深股市_上市公司数(A、B股)'!$A$2:$A$343</c:f>
              <c:numCache>
                <c:formatCode>yyyy\-mm;@</c:formatCode>
                <c:ptCount val="342"/>
                <c:pt idx="0">
                  <c:v>34485</c:v>
                </c:pt>
                <c:pt idx="1">
                  <c:v>34515</c:v>
                </c:pt>
                <c:pt idx="2">
                  <c:v>34546</c:v>
                </c:pt>
                <c:pt idx="3">
                  <c:v>34577</c:v>
                </c:pt>
                <c:pt idx="4">
                  <c:v>34607</c:v>
                </c:pt>
                <c:pt idx="5">
                  <c:v>34638</c:v>
                </c:pt>
                <c:pt idx="6">
                  <c:v>34668</c:v>
                </c:pt>
                <c:pt idx="7">
                  <c:v>34699</c:v>
                </c:pt>
                <c:pt idx="8">
                  <c:v>34730</c:v>
                </c:pt>
                <c:pt idx="9">
                  <c:v>34758</c:v>
                </c:pt>
                <c:pt idx="10">
                  <c:v>34789</c:v>
                </c:pt>
                <c:pt idx="11">
                  <c:v>34819</c:v>
                </c:pt>
                <c:pt idx="12">
                  <c:v>34850</c:v>
                </c:pt>
                <c:pt idx="13">
                  <c:v>34880</c:v>
                </c:pt>
                <c:pt idx="14">
                  <c:v>34911</c:v>
                </c:pt>
                <c:pt idx="15">
                  <c:v>34942</c:v>
                </c:pt>
                <c:pt idx="16">
                  <c:v>34972</c:v>
                </c:pt>
                <c:pt idx="17">
                  <c:v>35003</c:v>
                </c:pt>
                <c:pt idx="18">
                  <c:v>35033</c:v>
                </c:pt>
                <c:pt idx="19">
                  <c:v>35064</c:v>
                </c:pt>
                <c:pt idx="20">
                  <c:v>35095</c:v>
                </c:pt>
                <c:pt idx="21">
                  <c:v>35124</c:v>
                </c:pt>
                <c:pt idx="22">
                  <c:v>35155</c:v>
                </c:pt>
                <c:pt idx="23">
                  <c:v>35185</c:v>
                </c:pt>
                <c:pt idx="24">
                  <c:v>35216</c:v>
                </c:pt>
                <c:pt idx="25">
                  <c:v>35246</c:v>
                </c:pt>
                <c:pt idx="26">
                  <c:v>35277</c:v>
                </c:pt>
                <c:pt idx="27">
                  <c:v>35308</c:v>
                </c:pt>
                <c:pt idx="28">
                  <c:v>35369</c:v>
                </c:pt>
                <c:pt idx="29">
                  <c:v>35461</c:v>
                </c:pt>
                <c:pt idx="30">
                  <c:v>35489</c:v>
                </c:pt>
                <c:pt idx="31">
                  <c:v>35520</c:v>
                </c:pt>
                <c:pt idx="32">
                  <c:v>35550</c:v>
                </c:pt>
                <c:pt idx="33">
                  <c:v>35581</c:v>
                </c:pt>
                <c:pt idx="34">
                  <c:v>35611</c:v>
                </c:pt>
                <c:pt idx="35">
                  <c:v>35642</c:v>
                </c:pt>
                <c:pt idx="36">
                  <c:v>35673</c:v>
                </c:pt>
                <c:pt idx="37">
                  <c:v>35703</c:v>
                </c:pt>
                <c:pt idx="38">
                  <c:v>35734</c:v>
                </c:pt>
                <c:pt idx="39">
                  <c:v>35764</c:v>
                </c:pt>
                <c:pt idx="40">
                  <c:v>35795</c:v>
                </c:pt>
                <c:pt idx="41">
                  <c:v>35826</c:v>
                </c:pt>
                <c:pt idx="42">
                  <c:v>35854</c:v>
                </c:pt>
                <c:pt idx="43">
                  <c:v>35885</c:v>
                </c:pt>
                <c:pt idx="44">
                  <c:v>35915</c:v>
                </c:pt>
                <c:pt idx="45">
                  <c:v>35946</c:v>
                </c:pt>
                <c:pt idx="46">
                  <c:v>35976</c:v>
                </c:pt>
                <c:pt idx="47">
                  <c:v>36007</c:v>
                </c:pt>
                <c:pt idx="48">
                  <c:v>36038</c:v>
                </c:pt>
                <c:pt idx="49">
                  <c:v>36068</c:v>
                </c:pt>
                <c:pt idx="50">
                  <c:v>36099</c:v>
                </c:pt>
                <c:pt idx="51">
                  <c:v>36129</c:v>
                </c:pt>
                <c:pt idx="52">
                  <c:v>36160</c:v>
                </c:pt>
                <c:pt idx="53">
                  <c:v>36191</c:v>
                </c:pt>
                <c:pt idx="54">
                  <c:v>36219</c:v>
                </c:pt>
                <c:pt idx="55">
                  <c:v>36250</c:v>
                </c:pt>
                <c:pt idx="56">
                  <c:v>36280</c:v>
                </c:pt>
                <c:pt idx="57">
                  <c:v>36311</c:v>
                </c:pt>
                <c:pt idx="58">
                  <c:v>36341</c:v>
                </c:pt>
                <c:pt idx="59">
                  <c:v>36372</c:v>
                </c:pt>
                <c:pt idx="60">
                  <c:v>36403</c:v>
                </c:pt>
                <c:pt idx="61">
                  <c:v>36433</c:v>
                </c:pt>
                <c:pt idx="62">
                  <c:v>36464</c:v>
                </c:pt>
                <c:pt idx="63">
                  <c:v>36494</c:v>
                </c:pt>
                <c:pt idx="64">
                  <c:v>36525</c:v>
                </c:pt>
                <c:pt idx="65">
                  <c:v>36556</c:v>
                </c:pt>
                <c:pt idx="66">
                  <c:v>36585</c:v>
                </c:pt>
                <c:pt idx="67">
                  <c:v>36616</c:v>
                </c:pt>
                <c:pt idx="68">
                  <c:v>36646</c:v>
                </c:pt>
                <c:pt idx="69">
                  <c:v>36677</c:v>
                </c:pt>
                <c:pt idx="70">
                  <c:v>36707</c:v>
                </c:pt>
                <c:pt idx="71">
                  <c:v>36738</c:v>
                </c:pt>
                <c:pt idx="72">
                  <c:v>36769</c:v>
                </c:pt>
                <c:pt idx="73">
                  <c:v>36799</c:v>
                </c:pt>
                <c:pt idx="74">
                  <c:v>36830</c:v>
                </c:pt>
                <c:pt idx="75">
                  <c:v>36860</c:v>
                </c:pt>
                <c:pt idx="76">
                  <c:v>36891</c:v>
                </c:pt>
                <c:pt idx="77">
                  <c:v>36922</c:v>
                </c:pt>
                <c:pt idx="78">
                  <c:v>36950</c:v>
                </c:pt>
                <c:pt idx="79">
                  <c:v>36981</c:v>
                </c:pt>
                <c:pt idx="80">
                  <c:v>37011</c:v>
                </c:pt>
                <c:pt idx="81">
                  <c:v>37042</c:v>
                </c:pt>
                <c:pt idx="82">
                  <c:v>37072</c:v>
                </c:pt>
                <c:pt idx="83">
                  <c:v>37103</c:v>
                </c:pt>
                <c:pt idx="84">
                  <c:v>37134</c:v>
                </c:pt>
                <c:pt idx="85">
                  <c:v>37164</c:v>
                </c:pt>
                <c:pt idx="86">
                  <c:v>37195</c:v>
                </c:pt>
                <c:pt idx="87">
                  <c:v>37225</c:v>
                </c:pt>
                <c:pt idx="88">
                  <c:v>37256</c:v>
                </c:pt>
                <c:pt idx="89">
                  <c:v>37287</c:v>
                </c:pt>
                <c:pt idx="90">
                  <c:v>37315</c:v>
                </c:pt>
                <c:pt idx="91">
                  <c:v>37346</c:v>
                </c:pt>
                <c:pt idx="92">
                  <c:v>37376</c:v>
                </c:pt>
                <c:pt idx="93">
                  <c:v>37407</c:v>
                </c:pt>
                <c:pt idx="94">
                  <c:v>37437</c:v>
                </c:pt>
                <c:pt idx="95">
                  <c:v>37468</c:v>
                </c:pt>
                <c:pt idx="96">
                  <c:v>37499</c:v>
                </c:pt>
                <c:pt idx="97">
                  <c:v>37529</c:v>
                </c:pt>
                <c:pt idx="98">
                  <c:v>37560</c:v>
                </c:pt>
                <c:pt idx="99">
                  <c:v>37590</c:v>
                </c:pt>
                <c:pt idx="100">
                  <c:v>37621</c:v>
                </c:pt>
                <c:pt idx="101">
                  <c:v>37652</c:v>
                </c:pt>
                <c:pt idx="102">
                  <c:v>37680</c:v>
                </c:pt>
                <c:pt idx="103">
                  <c:v>37711</c:v>
                </c:pt>
                <c:pt idx="104">
                  <c:v>37741</c:v>
                </c:pt>
                <c:pt idx="105">
                  <c:v>37772</c:v>
                </c:pt>
                <c:pt idx="106">
                  <c:v>37802</c:v>
                </c:pt>
                <c:pt idx="107">
                  <c:v>37833</c:v>
                </c:pt>
                <c:pt idx="108">
                  <c:v>37864</c:v>
                </c:pt>
                <c:pt idx="109">
                  <c:v>37894</c:v>
                </c:pt>
                <c:pt idx="110">
                  <c:v>37925</c:v>
                </c:pt>
                <c:pt idx="111">
                  <c:v>37955</c:v>
                </c:pt>
                <c:pt idx="112">
                  <c:v>37986</c:v>
                </c:pt>
                <c:pt idx="113">
                  <c:v>38017</c:v>
                </c:pt>
                <c:pt idx="114">
                  <c:v>38046</c:v>
                </c:pt>
                <c:pt idx="115">
                  <c:v>38077</c:v>
                </c:pt>
                <c:pt idx="116">
                  <c:v>38107</c:v>
                </c:pt>
                <c:pt idx="117">
                  <c:v>38138</c:v>
                </c:pt>
                <c:pt idx="118">
                  <c:v>38168</c:v>
                </c:pt>
                <c:pt idx="119">
                  <c:v>38199</c:v>
                </c:pt>
                <c:pt idx="120">
                  <c:v>38230</c:v>
                </c:pt>
                <c:pt idx="121">
                  <c:v>38260</c:v>
                </c:pt>
                <c:pt idx="122">
                  <c:v>38291</c:v>
                </c:pt>
                <c:pt idx="123">
                  <c:v>38321</c:v>
                </c:pt>
                <c:pt idx="124">
                  <c:v>38352</c:v>
                </c:pt>
                <c:pt idx="125">
                  <c:v>38383</c:v>
                </c:pt>
                <c:pt idx="126">
                  <c:v>38411</c:v>
                </c:pt>
                <c:pt idx="127">
                  <c:v>38442</c:v>
                </c:pt>
                <c:pt idx="128">
                  <c:v>38472</c:v>
                </c:pt>
                <c:pt idx="129">
                  <c:v>38503</c:v>
                </c:pt>
                <c:pt idx="130">
                  <c:v>38533</c:v>
                </c:pt>
                <c:pt idx="131">
                  <c:v>38564</c:v>
                </c:pt>
                <c:pt idx="132">
                  <c:v>38595</c:v>
                </c:pt>
                <c:pt idx="133">
                  <c:v>38625</c:v>
                </c:pt>
                <c:pt idx="134">
                  <c:v>38656</c:v>
                </c:pt>
                <c:pt idx="135">
                  <c:v>38686</c:v>
                </c:pt>
                <c:pt idx="136">
                  <c:v>38717</c:v>
                </c:pt>
                <c:pt idx="137">
                  <c:v>38748</c:v>
                </c:pt>
                <c:pt idx="138">
                  <c:v>38776</c:v>
                </c:pt>
                <c:pt idx="139">
                  <c:v>38807</c:v>
                </c:pt>
                <c:pt idx="140">
                  <c:v>38837</c:v>
                </c:pt>
                <c:pt idx="141">
                  <c:v>38868</c:v>
                </c:pt>
                <c:pt idx="142">
                  <c:v>38898</c:v>
                </c:pt>
                <c:pt idx="143">
                  <c:v>38929</c:v>
                </c:pt>
                <c:pt idx="144">
                  <c:v>38960</c:v>
                </c:pt>
                <c:pt idx="145">
                  <c:v>38990</c:v>
                </c:pt>
                <c:pt idx="146">
                  <c:v>39021</c:v>
                </c:pt>
                <c:pt idx="147">
                  <c:v>39051</c:v>
                </c:pt>
                <c:pt idx="148">
                  <c:v>39082</c:v>
                </c:pt>
                <c:pt idx="149">
                  <c:v>39113</c:v>
                </c:pt>
                <c:pt idx="150">
                  <c:v>39141</c:v>
                </c:pt>
                <c:pt idx="151">
                  <c:v>39172</c:v>
                </c:pt>
                <c:pt idx="152">
                  <c:v>39202</c:v>
                </c:pt>
                <c:pt idx="153">
                  <c:v>39233</c:v>
                </c:pt>
                <c:pt idx="154">
                  <c:v>39263</c:v>
                </c:pt>
                <c:pt idx="155">
                  <c:v>39294</c:v>
                </c:pt>
                <c:pt idx="156">
                  <c:v>39325</c:v>
                </c:pt>
                <c:pt idx="157">
                  <c:v>39355</c:v>
                </c:pt>
                <c:pt idx="158">
                  <c:v>39386</c:v>
                </c:pt>
                <c:pt idx="159">
                  <c:v>39416</c:v>
                </c:pt>
                <c:pt idx="160">
                  <c:v>39447</c:v>
                </c:pt>
                <c:pt idx="161">
                  <c:v>39478</c:v>
                </c:pt>
                <c:pt idx="162">
                  <c:v>39507</c:v>
                </c:pt>
                <c:pt idx="163">
                  <c:v>39538</c:v>
                </c:pt>
                <c:pt idx="164">
                  <c:v>39568</c:v>
                </c:pt>
                <c:pt idx="165">
                  <c:v>39599</c:v>
                </c:pt>
                <c:pt idx="166">
                  <c:v>39629</c:v>
                </c:pt>
                <c:pt idx="167">
                  <c:v>39660</c:v>
                </c:pt>
                <c:pt idx="168">
                  <c:v>39691</c:v>
                </c:pt>
                <c:pt idx="169">
                  <c:v>39721</c:v>
                </c:pt>
                <c:pt idx="170">
                  <c:v>39752</c:v>
                </c:pt>
                <c:pt idx="171">
                  <c:v>39782</c:v>
                </c:pt>
                <c:pt idx="172">
                  <c:v>39813</c:v>
                </c:pt>
                <c:pt idx="173">
                  <c:v>39844</c:v>
                </c:pt>
                <c:pt idx="174">
                  <c:v>39872</c:v>
                </c:pt>
                <c:pt idx="175">
                  <c:v>39903</c:v>
                </c:pt>
                <c:pt idx="176">
                  <c:v>39933</c:v>
                </c:pt>
                <c:pt idx="177">
                  <c:v>39964</c:v>
                </c:pt>
                <c:pt idx="178">
                  <c:v>39994</c:v>
                </c:pt>
                <c:pt idx="179">
                  <c:v>40025</c:v>
                </c:pt>
                <c:pt idx="180">
                  <c:v>40056</c:v>
                </c:pt>
                <c:pt idx="181">
                  <c:v>40086</c:v>
                </c:pt>
                <c:pt idx="182">
                  <c:v>40117</c:v>
                </c:pt>
                <c:pt idx="183">
                  <c:v>40147</c:v>
                </c:pt>
                <c:pt idx="184">
                  <c:v>40178</c:v>
                </c:pt>
                <c:pt idx="185">
                  <c:v>40209</c:v>
                </c:pt>
                <c:pt idx="186">
                  <c:v>40237</c:v>
                </c:pt>
                <c:pt idx="187">
                  <c:v>40268</c:v>
                </c:pt>
                <c:pt idx="188">
                  <c:v>40298</c:v>
                </c:pt>
                <c:pt idx="189">
                  <c:v>40329</c:v>
                </c:pt>
                <c:pt idx="190">
                  <c:v>40359</c:v>
                </c:pt>
                <c:pt idx="191">
                  <c:v>40390</c:v>
                </c:pt>
                <c:pt idx="192">
                  <c:v>40421</c:v>
                </c:pt>
                <c:pt idx="193">
                  <c:v>40451</c:v>
                </c:pt>
                <c:pt idx="194">
                  <c:v>40482</c:v>
                </c:pt>
                <c:pt idx="195">
                  <c:v>40512</c:v>
                </c:pt>
                <c:pt idx="196">
                  <c:v>40543</c:v>
                </c:pt>
                <c:pt idx="197">
                  <c:v>40574</c:v>
                </c:pt>
                <c:pt idx="198">
                  <c:v>40602</c:v>
                </c:pt>
                <c:pt idx="199">
                  <c:v>40633</c:v>
                </c:pt>
                <c:pt idx="200">
                  <c:v>40663</c:v>
                </c:pt>
                <c:pt idx="201">
                  <c:v>40694</c:v>
                </c:pt>
                <c:pt idx="202">
                  <c:v>40724</c:v>
                </c:pt>
                <c:pt idx="203">
                  <c:v>40755</c:v>
                </c:pt>
                <c:pt idx="204">
                  <c:v>40786</c:v>
                </c:pt>
                <c:pt idx="205">
                  <c:v>40816</c:v>
                </c:pt>
                <c:pt idx="206">
                  <c:v>40847</c:v>
                </c:pt>
                <c:pt idx="207">
                  <c:v>40877</c:v>
                </c:pt>
                <c:pt idx="208">
                  <c:v>40908</c:v>
                </c:pt>
                <c:pt idx="209">
                  <c:v>40939</c:v>
                </c:pt>
                <c:pt idx="210">
                  <c:v>40968</c:v>
                </c:pt>
                <c:pt idx="211">
                  <c:v>40999</c:v>
                </c:pt>
                <c:pt idx="212">
                  <c:v>41029</c:v>
                </c:pt>
                <c:pt idx="213">
                  <c:v>41060</c:v>
                </c:pt>
                <c:pt idx="214">
                  <c:v>41090</c:v>
                </c:pt>
                <c:pt idx="215">
                  <c:v>41121</c:v>
                </c:pt>
                <c:pt idx="216">
                  <c:v>41152</c:v>
                </c:pt>
                <c:pt idx="217">
                  <c:v>41182</c:v>
                </c:pt>
                <c:pt idx="218">
                  <c:v>41213</c:v>
                </c:pt>
                <c:pt idx="219">
                  <c:v>41243</c:v>
                </c:pt>
                <c:pt idx="220">
                  <c:v>41274</c:v>
                </c:pt>
                <c:pt idx="221">
                  <c:v>41305</c:v>
                </c:pt>
                <c:pt idx="222">
                  <c:v>41333</c:v>
                </c:pt>
                <c:pt idx="223">
                  <c:v>41364</c:v>
                </c:pt>
                <c:pt idx="224">
                  <c:v>41394</c:v>
                </c:pt>
                <c:pt idx="225">
                  <c:v>41425</c:v>
                </c:pt>
                <c:pt idx="226">
                  <c:v>41455</c:v>
                </c:pt>
                <c:pt idx="227">
                  <c:v>41486</c:v>
                </c:pt>
                <c:pt idx="228">
                  <c:v>41517</c:v>
                </c:pt>
                <c:pt idx="229">
                  <c:v>41547</c:v>
                </c:pt>
                <c:pt idx="230">
                  <c:v>41578</c:v>
                </c:pt>
                <c:pt idx="231">
                  <c:v>41608</c:v>
                </c:pt>
                <c:pt idx="232">
                  <c:v>41639</c:v>
                </c:pt>
                <c:pt idx="233">
                  <c:v>41670</c:v>
                </c:pt>
                <c:pt idx="234">
                  <c:v>41698</c:v>
                </c:pt>
                <c:pt idx="235">
                  <c:v>41729</c:v>
                </c:pt>
                <c:pt idx="236">
                  <c:v>41759</c:v>
                </c:pt>
                <c:pt idx="237">
                  <c:v>41790</c:v>
                </c:pt>
                <c:pt idx="238">
                  <c:v>41820</c:v>
                </c:pt>
                <c:pt idx="239">
                  <c:v>41851</c:v>
                </c:pt>
                <c:pt idx="240">
                  <c:v>41882</c:v>
                </c:pt>
                <c:pt idx="241">
                  <c:v>41912</c:v>
                </c:pt>
                <c:pt idx="242">
                  <c:v>41943</c:v>
                </c:pt>
                <c:pt idx="243">
                  <c:v>41973</c:v>
                </c:pt>
                <c:pt idx="244">
                  <c:v>42004</c:v>
                </c:pt>
                <c:pt idx="245">
                  <c:v>42035</c:v>
                </c:pt>
                <c:pt idx="246">
                  <c:v>42063</c:v>
                </c:pt>
                <c:pt idx="247">
                  <c:v>42094</c:v>
                </c:pt>
                <c:pt idx="248">
                  <c:v>42124</c:v>
                </c:pt>
                <c:pt idx="249">
                  <c:v>42155</c:v>
                </c:pt>
                <c:pt idx="250">
                  <c:v>42185</c:v>
                </c:pt>
                <c:pt idx="251">
                  <c:v>42216</c:v>
                </c:pt>
                <c:pt idx="252">
                  <c:v>42247</c:v>
                </c:pt>
                <c:pt idx="253">
                  <c:v>42277</c:v>
                </c:pt>
                <c:pt idx="254">
                  <c:v>42308</c:v>
                </c:pt>
                <c:pt idx="255">
                  <c:v>42338</c:v>
                </c:pt>
                <c:pt idx="256">
                  <c:v>42369</c:v>
                </c:pt>
                <c:pt idx="257">
                  <c:v>42400</c:v>
                </c:pt>
                <c:pt idx="258">
                  <c:v>42429</c:v>
                </c:pt>
                <c:pt idx="259">
                  <c:v>42460</c:v>
                </c:pt>
                <c:pt idx="260">
                  <c:v>42490</c:v>
                </c:pt>
                <c:pt idx="261">
                  <c:v>42521</c:v>
                </c:pt>
                <c:pt idx="262">
                  <c:v>42551</c:v>
                </c:pt>
                <c:pt idx="263">
                  <c:v>42582</c:v>
                </c:pt>
                <c:pt idx="264">
                  <c:v>42613</c:v>
                </c:pt>
                <c:pt idx="265">
                  <c:v>42643</c:v>
                </c:pt>
                <c:pt idx="266">
                  <c:v>42674</c:v>
                </c:pt>
                <c:pt idx="267">
                  <c:v>42704</c:v>
                </c:pt>
                <c:pt idx="268">
                  <c:v>42735</c:v>
                </c:pt>
                <c:pt idx="269">
                  <c:v>42766</c:v>
                </c:pt>
                <c:pt idx="270">
                  <c:v>42794</c:v>
                </c:pt>
                <c:pt idx="271">
                  <c:v>42825</c:v>
                </c:pt>
                <c:pt idx="272">
                  <c:v>42855</c:v>
                </c:pt>
                <c:pt idx="273">
                  <c:v>42886</c:v>
                </c:pt>
                <c:pt idx="274">
                  <c:v>42916</c:v>
                </c:pt>
                <c:pt idx="275">
                  <c:v>42947</c:v>
                </c:pt>
                <c:pt idx="276">
                  <c:v>42978</c:v>
                </c:pt>
                <c:pt idx="277">
                  <c:v>43008</c:v>
                </c:pt>
                <c:pt idx="278">
                  <c:v>43039</c:v>
                </c:pt>
                <c:pt idx="279">
                  <c:v>43069</c:v>
                </c:pt>
                <c:pt idx="280">
                  <c:v>43100</c:v>
                </c:pt>
                <c:pt idx="281">
                  <c:v>43131</c:v>
                </c:pt>
                <c:pt idx="282">
                  <c:v>43159</c:v>
                </c:pt>
                <c:pt idx="283">
                  <c:v>43190</c:v>
                </c:pt>
                <c:pt idx="284">
                  <c:v>43220</c:v>
                </c:pt>
                <c:pt idx="285">
                  <c:v>43251</c:v>
                </c:pt>
                <c:pt idx="286">
                  <c:v>43281</c:v>
                </c:pt>
                <c:pt idx="287">
                  <c:v>43312</c:v>
                </c:pt>
                <c:pt idx="288">
                  <c:v>43343</c:v>
                </c:pt>
                <c:pt idx="289">
                  <c:v>43373</c:v>
                </c:pt>
                <c:pt idx="290">
                  <c:v>43404</c:v>
                </c:pt>
                <c:pt idx="291">
                  <c:v>43434</c:v>
                </c:pt>
                <c:pt idx="292">
                  <c:v>43465</c:v>
                </c:pt>
                <c:pt idx="293">
                  <c:v>43496</c:v>
                </c:pt>
                <c:pt idx="294">
                  <c:v>43524</c:v>
                </c:pt>
                <c:pt idx="295">
                  <c:v>43555</c:v>
                </c:pt>
                <c:pt idx="296">
                  <c:v>43585</c:v>
                </c:pt>
                <c:pt idx="297">
                  <c:v>43616</c:v>
                </c:pt>
                <c:pt idx="298">
                  <c:v>43646</c:v>
                </c:pt>
                <c:pt idx="299">
                  <c:v>43677</c:v>
                </c:pt>
                <c:pt idx="300">
                  <c:v>43708</c:v>
                </c:pt>
                <c:pt idx="301">
                  <c:v>43738</c:v>
                </c:pt>
                <c:pt idx="302">
                  <c:v>43769</c:v>
                </c:pt>
                <c:pt idx="303">
                  <c:v>43799</c:v>
                </c:pt>
                <c:pt idx="304">
                  <c:v>43830</c:v>
                </c:pt>
                <c:pt idx="305">
                  <c:v>43861</c:v>
                </c:pt>
                <c:pt idx="306">
                  <c:v>43890</c:v>
                </c:pt>
                <c:pt idx="307">
                  <c:v>43921</c:v>
                </c:pt>
                <c:pt idx="308">
                  <c:v>43951</c:v>
                </c:pt>
                <c:pt idx="309">
                  <c:v>43982</c:v>
                </c:pt>
                <c:pt idx="310">
                  <c:v>44012</c:v>
                </c:pt>
                <c:pt idx="311">
                  <c:v>44043</c:v>
                </c:pt>
                <c:pt idx="312">
                  <c:v>44074</c:v>
                </c:pt>
                <c:pt idx="313">
                  <c:v>44104</c:v>
                </c:pt>
                <c:pt idx="314">
                  <c:v>44135</c:v>
                </c:pt>
                <c:pt idx="315">
                  <c:v>44165</c:v>
                </c:pt>
                <c:pt idx="316">
                  <c:v>44196</c:v>
                </c:pt>
                <c:pt idx="317">
                  <c:v>44227</c:v>
                </c:pt>
                <c:pt idx="318">
                  <c:v>44255</c:v>
                </c:pt>
                <c:pt idx="319">
                  <c:v>44286</c:v>
                </c:pt>
                <c:pt idx="320">
                  <c:v>44316</c:v>
                </c:pt>
                <c:pt idx="321">
                  <c:v>44347</c:v>
                </c:pt>
                <c:pt idx="322">
                  <c:v>44377</c:v>
                </c:pt>
                <c:pt idx="323">
                  <c:v>44408</c:v>
                </c:pt>
                <c:pt idx="324">
                  <c:v>44439</c:v>
                </c:pt>
                <c:pt idx="325">
                  <c:v>44469</c:v>
                </c:pt>
                <c:pt idx="326">
                  <c:v>44500</c:v>
                </c:pt>
                <c:pt idx="327">
                  <c:v>44530</c:v>
                </c:pt>
                <c:pt idx="328">
                  <c:v>44561</c:v>
                </c:pt>
                <c:pt idx="329">
                  <c:v>44592</c:v>
                </c:pt>
                <c:pt idx="330">
                  <c:v>44620</c:v>
                </c:pt>
                <c:pt idx="331">
                  <c:v>44651</c:v>
                </c:pt>
                <c:pt idx="332">
                  <c:v>44681</c:v>
                </c:pt>
                <c:pt idx="333">
                  <c:v>44712</c:v>
                </c:pt>
                <c:pt idx="334">
                  <c:v>44742</c:v>
                </c:pt>
                <c:pt idx="335">
                  <c:v>44773</c:v>
                </c:pt>
                <c:pt idx="336">
                  <c:v>44804</c:v>
                </c:pt>
                <c:pt idx="337">
                  <c:v>44834</c:v>
                </c:pt>
                <c:pt idx="338">
                  <c:v>44865</c:v>
                </c:pt>
                <c:pt idx="339">
                  <c:v>44895</c:v>
                </c:pt>
                <c:pt idx="340">
                  <c:v>44926</c:v>
                </c:pt>
                <c:pt idx="341">
                  <c:v>44957</c:v>
                </c:pt>
              </c:numCache>
            </c:numRef>
          </c:cat>
          <c:val>
            <c:numRef>
              <c:f>'沪深股市_上市公司数(A、B股)'!$C$2:$C$343</c:f>
              <c:numCache>
                <c:formatCode>General</c:formatCode>
                <c:ptCount val="342"/>
                <c:pt idx="29" formatCode="#,##0.00">
                  <c:v>26</c:v>
                </c:pt>
                <c:pt idx="30" formatCode="#,##0.00">
                  <c:v>27</c:v>
                </c:pt>
                <c:pt idx="31" formatCode="#,##0.00">
                  <c:v>29</c:v>
                </c:pt>
                <c:pt idx="32" formatCode="#,##0.00">
                  <c:v>29</c:v>
                </c:pt>
                <c:pt idx="33" formatCode="#,##0.00">
                  <c:v>31</c:v>
                </c:pt>
                <c:pt idx="34" formatCode="#,##0.00">
                  <c:v>36</c:v>
                </c:pt>
                <c:pt idx="35" formatCode="#,##0.00">
                  <c:v>37</c:v>
                </c:pt>
                <c:pt idx="36" formatCode="#,##0.00">
                  <c:v>37</c:v>
                </c:pt>
                <c:pt idx="37" formatCode="#,##0.00">
                  <c:v>38</c:v>
                </c:pt>
                <c:pt idx="38" formatCode="#,##0.00">
                  <c:v>42</c:v>
                </c:pt>
                <c:pt idx="39" formatCode="#,##0.00">
                  <c:v>42</c:v>
                </c:pt>
                <c:pt idx="40" formatCode="#,##0.00">
                  <c:v>42</c:v>
                </c:pt>
                <c:pt idx="41" formatCode="#,##0.00">
                  <c:v>42</c:v>
                </c:pt>
                <c:pt idx="42" formatCode="#,##0.00">
                  <c:v>42</c:v>
                </c:pt>
                <c:pt idx="43" formatCode="#,##0.00">
                  <c:v>42</c:v>
                </c:pt>
                <c:pt idx="44" formatCode="#,##0.00">
                  <c:v>42</c:v>
                </c:pt>
                <c:pt idx="45" formatCode="#,##0.00">
                  <c:v>43</c:v>
                </c:pt>
                <c:pt idx="46" formatCode="#,##0.00">
                  <c:v>43</c:v>
                </c:pt>
                <c:pt idx="47" formatCode="#,##0.00">
                  <c:v>43</c:v>
                </c:pt>
                <c:pt idx="48" formatCode="#,##0.00">
                  <c:v>43</c:v>
                </c:pt>
                <c:pt idx="49" formatCode="#,##0.00">
                  <c:v>43</c:v>
                </c:pt>
                <c:pt idx="50" formatCode="#,##0.00">
                  <c:v>43</c:v>
                </c:pt>
                <c:pt idx="51" formatCode="#,##0.00">
                  <c:v>43</c:v>
                </c:pt>
                <c:pt idx="52" formatCode="#,##0.00">
                  <c:v>43</c:v>
                </c:pt>
                <c:pt idx="53" formatCode="#,##0.00">
                  <c:v>43</c:v>
                </c:pt>
                <c:pt idx="54" formatCode="#,##0.00">
                  <c:v>43</c:v>
                </c:pt>
                <c:pt idx="55" formatCode="#,##0.00">
                  <c:v>43</c:v>
                </c:pt>
                <c:pt idx="56" formatCode="#,##0.00">
                  <c:v>43</c:v>
                </c:pt>
                <c:pt idx="57" formatCode="#,##0.00">
                  <c:v>43</c:v>
                </c:pt>
                <c:pt idx="58" formatCode="#,##0.00">
                  <c:v>44</c:v>
                </c:pt>
                <c:pt idx="59" formatCode="#,##0.00">
                  <c:v>45</c:v>
                </c:pt>
                <c:pt idx="60" formatCode="#,##0.00">
                  <c:v>45</c:v>
                </c:pt>
                <c:pt idx="61" formatCode="#,##0.00">
                  <c:v>45</c:v>
                </c:pt>
                <c:pt idx="62" formatCode="#,##0.00">
                  <c:v>45</c:v>
                </c:pt>
                <c:pt idx="63" formatCode="#,##0.00">
                  <c:v>45</c:v>
                </c:pt>
                <c:pt idx="64" formatCode="#,##0.00">
                  <c:v>46</c:v>
                </c:pt>
                <c:pt idx="65" formatCode="#,##0.00">
                  <c:v>46</c:v>
                </c:pt>
                <c:pt idx="66" formatCode="#,##0.00">
                  <c:v>46</c:v>
                </c:pt>
                <c:pt idx="67" formatCode="#,##0.00">
                  <c:v>46</c:v>
                </c:pt>
                <c:pt idx="68" formatCode="#,##0.00">
                  <c:v>48</c:v>
                </c:pt>
                <c:pt idx="69" formatCode="#,##0.00">
                  <c:v>48</c:v>
                </c:pt>
                <c:pt idx="70" formatCode="#,##0.00">
                  <c:v>48</c:v>
                </c:pt>
                <c:pt idx="71" formatCode="#,##0.00">
                  <c:v>50</c:v>
                </c:pt>
                <c:pt idx="72" formatCode="#,##0.00">
                  <c:v>50</c:v>
                </c:pt>
                <c:pt idx="73" formatCode="#,##0.00">
                  <c:v>50</c:v>
                </c:pt>
                <c:pt idx="74" formatCode="#,##0.00">
                  <c:v>52</c:v>
                </c:pt>
                <c:pt idx="75" formatCode="#,##0.00">
                  <c:v>52</c:v>
                </c:pt>
                <c:pt idx="76" formatCode="#,##0.00">
                  <c:v>52</c:v>
                </c:pt>
                <c:pt idx="77" formatCode="#,##0.00">
                  <c:v>52</c:v>
                </c:pt>
                <c:pt idx="78" formatCode="#,##0.00">
                  <c:v>53</c:v>
                </c:pt>
                <c:pt idx="79" formatCode="#,##0.00">
                  <c:v>54</c:v>
                </c:pt>
                <c:pt idx="80" formatCode="#,##0.00">
                  <c:v>55</c:v>
                </c:pt>
                <c:pt idx="81" formatCode="#,##0.00">
                  <c:v>56</c:v>
                </c:pt>
                <c:pt idx="82" formatCode="#,##0.00">
                  <c:v>56</c:v>
                </c:pt>
                <c:pt idx="83" formatCode="#,##0.00">
                  <c:v>56</c:v>
                </c:pt>
                <c:pt idx="84" formatCode="#,##0.00">
                  <c:v>56</c:v>
                </c:pt>
                <c:pt idx="85" formatCode="#,##0.00">
                  <c:v>56</c:v>
                </c:pt>
                <c:pt idx="86" formatCode="#,##0.00">
                  <c:v>56</c:v>
                </c:pt>
                <c:pt idx="87" formatCode="#,##0.00">
                  <c:v>56</c:v>
                </c:pt>
                <c:pt idx="88" formatCode="#,##0.00">
                  <c:v>60</c:v>
                </c:pt>
                <c:pt idx="89" formatCode="#,##0.00">
                  <c:v>60</c:v>
                </c:pt>
                <c:pt idx="90" formatCode="#,##0.00">
                  <c:v>61</c:v>
                </c:pt>
                <c:pt idx="91" formatCode="#,##0.00">
                  <c:v>61</c:v>
                </c:pt>
                <c:pt idx="92" formatCode="#,##0.00">
                  <c:v>61</c:v>
                </c:pt>
                <c:pt idx="93" formatCode="#,##0.00">
                  <c:v>62</c:v>
                </c:pt>
                <c:pt idx="94" formatCode="#,##0.00">
                  <c:v>62</c:v>
                </c:pt>
                <c:pt idx="95" formatCode="#,##0.00">
                  <c:v>66</c:v>
                </c:pt>
                <c:pt idx="96" formatCode="#,##0.00">
                  <c:v>67</c:v>
                </c:pt>
                <c:pt idx="97" formatCode="#,##0.00">
                  <c:v>67</c:v>
                </c:pt>
                <c:pt idx="98" formatCode="#,##0.00">
                  <c:v>69</c:v>
                </c:pt>
                <c:pt idx="99" formatCode="#,##0.00">
                  <c:v>73</c:v>
                </c:pt>
                <c:pt idx="100" formatCode="#,##0.00">
                  <c:v>75</c:v>
                </c:pt>
                <c:pt idx="101" formatCode="#,##0.00">
                  <c:v>76</c:v>
                </c:pt>
                <c:pt idx="102" formatCode="#,##0.00">
                  <c:v>77</c:v>
                </c:pt>
                <c:pt idx="103" formatCode="#,##0.00">
                  <c:v>77</c:v>
                </c:pt>
                <c:pt idx="104" formatCode="#,##0.00">
                  <c:v>78</c:v>
                </c:pt>
                <c:pt idx="105" formatCode="#,##0.00">
                  <c:v>78</c:v>
                </c:pt>
                <c:pt idx="106" formatCode="#,##0.00">
                  <c:v>82</c:v>
                </c:pt>
                <c:pt idx="107" formatCode="#,##0.00">
                  <c:v>82</c:v>
                </c:pt>
                <c:pt idx="108" formatCode="#,##0.00">
                  <c:v>82</c:v>
                </c:pt>
                <c:pt idx="109" formatCode="#,##0.00">
                  <c:v>83</c:v>
                </c:pt>
                <c:pt idx="110" formatCode="#,##0.00">
                  <c:v>85</c:v>
                </c:pt>
                <c:pt idx="111" formatCode="#,##0.00">
                  <c:v>90</c:v>
                </c:pt>
                <c:pt idx="112" formatCode="#,##0.00">
                  <c:v>93</c:v>
                </c:pt>
                <c:pt idx="113" formatCode="#,##0.00">
                  <c:v>94</c:v>
                </c:pt>
                <c:pt idx="114" formatCode="#,##0.00">
                  <c:v>97</c:v>
                </c:pt>
                <c:pt idx="115" formatCode="#,##0.00">
                  <c:v>98</c:v>
                </c:pt>
                <c:pt idx="116" formatCode="#,##0.00">
                  <c:v>99</c:v>
                </c:pt>
                <c:pt idx="117" formatCode="#,##0.00">
                  <c:v>99</c:v>
                </c:pt>
                <c:pt idx="118" formatCode="#,##0.00">
                  <c:v>106</c:v>
                </c:pt>
                <c:pt idx="119" formatCode="#,##0.00">
                  <c:v>106</c:v>
                </c:pt>
                <c:pt idx="120" formatCode="#,##0.00">
                  <c:v>106</c:v>
                </c:pt>
                <c:pt idx="121" formatCode="#,##0.00">
                  <c:v>106</c:v>
                </c:pt>
                <c:pt idx="122" formatCode="#,##0.00">
                  <c:v>106</c:v>
                </c:pt>
                <c:pt idx="123" formatCode="#,##0.00">
                  <c:v>107</c:v>
                </c:pt>
                <c:pt idx="124" formatCode="#,##0.00">
                  <c:v>111</c:v>
                </c:pt>
                <c:pt idx="125" formatCode="#,##0.00">
                  <c:v>111</c:v>
                </c:pt>
                <c:pt idx="126" formatCode="#,##0.00">
                  <c:v>111</c:v>
                </c:pt>
                <c:pt idx="127" formatCode="#,##0.00">
                  <c:v>111</c:v>
                </c:pt>
                <c:pt idx="128" formatCode="#,##0.00">
                  <c:v>112</c:v>
                </c:pt>
                <c:pt idx="129" formatCode="#,##0.00">
                  <c:v>112</c:v>
                </c:pt>
                <c:pt idx="130" formatCode="#,##0.00">
                  <c:v>114</c:v>
                </c:pt>
                <c:pt idx="131" formatCode="#,##0.00">
                  <c:v>117</c:v>
                </c:pt>
                <c:pt idx="132" formatCode="#,##0.00">
                  <c:v>117</c:v>
                </c:pt>
                <c:pt idx="133" formatCode="#,##0.00">
                  <c:v>118</c:v>
                </c:pt>
                <c:pt idx="134" formatCode="#,##0.00">
                  <c:v>120</c:v>
                </c:pt>
                <c:pt idx="135" formatCode="#,##0.00">
                  <c:v>120</c:v>
                </c:pt>
                <c:pt idx="136" formatCode="#,##0.00">
                  <c:v>122</c:v>
                </c:pt>
                <c:pt idx="137" formatCode="#,##0.00">
                  <c:v>122</c:v>
                </c:pt>
                <c:pt idx="138" formatCode="#,##0.00">
                  <c:v>125</c:v>
                </c:pt>
                <c:pt idx="139" formatCode="#,##0.00">
                  <c:v>126</c:v>
                </c:pt>
                <c:pt idx="140" formatCode="#,##0.00">
                  <c:v>129</c:v>
                </c:pt>
                <c:pt idx="141" formatCode="#,##0.00">
                  <c:v>130</c:v>
                </c:pt>
                <c:pt idx="142" formatCode="#,##0.00">
                  <c:v>132</c:v>
                </c:pt>
                <c:pt idx="143" formatCode="#,##0.00">
                  <c:v>132</c:v>
                </c:pt>
                <c:pt idx="144" formatCode="#,##0.00">
                  <c:v>132</c:v>
                </c:pt>
                <c:pt idx="145" formatCode="#,##0.00">
                  <c:v>135</c:v>
                </c:pt>
                <c:pt idx="146" formatCode="#,##0.00">
                  <c:v>136</c:v>
                </c:pt>
                <c:pt idx="147" formatCode="#,##0.00">
                  <c:v>136</c:v>
                </c:pt>
                <c:pt idx="148" formatCode="#,##0.00">
                  <c:v>143</c:v>
                </c:pt>
                <c:pt idx="149" formatCode="#,##0.00">
                  <c:v>143</c:v>
                </c:pt>
                <c:pt idx="150" formatCode="#,##0.00">
                  <c:v>143</c:v>
                </c:pt>
                <c:pt idx="151" formatCode="#,##0.00">
                  <c:v>143</c:v>
                </c:pt>
                <c:pt idx="152" formatCode="#,##0.00">
                  <c:v>145</c:v>
                </c:pt>
                <c:pt idx="153" formatCode="#,##0.00">
                  <c:v>146</c:v>
                </c:pt>
                <c:pt idx="154" formatCode="#,##0.00">
                  <c:v>146</c:v>
                </c:pt>
                <c:pt idx="155" formatCode="#,##0.00">
                  <c:v>146</c:v>
                </c:pt>
                <c:pt idx="156" formatCode="#,##0.00">
                  <c:v>147</c:v>
                </c:pt>
                <c:pt idx="157" formatCode="#,##0.00">
                  <c:v>147</c:v>
                </c:pt>
                <c:pt idx="158" formatCode="#,##0.00">
                  <c:v>148</c:v>
                </c:pt>
                <c:pt idx="159" formatCode="#,##0.00">
                  <c:v>148</c:v>
                </c:pt>
                <c:pt idx="160" formatCode="#,##0.00">
                  <c:v>148</c:v>
                </c:pt>
                <c:pt idx="161" formatCode="#,##0.00">
                  <c:v>148</c:v>
                </c:pt>
                <c:pt idx="162" formatCode="#,##0.00">
                  <c:v>148</c:v>
                </c:pt>
                <c:pt idx="163" formatCode="#,##0.00">
                  <c:v>149</c:v>
                </c:pt>
                <c:pt idx="164" formatCode="#,##0.00">
                  <c:v>150</c:v>
                </c:pt>
                <c:pt idx="165" formatCode="#,##0.00">
                  <c:v>150</c:v>
                </c:pt>
                <c:pt idx="166" formatCode="#,##0.00">
                  <c:v>152</c:v>
                </c:pt>
                <c:pt idx="167" formatCode="#,##0.00">
                  <c:v>152</c:v>
                </c:pt>
                <c:pt idx="168" formatCode="#,##0.00">
                  <c:v>153</c:v>
                </c:pt>
                <c:pt idx="169" formatCode="#,##0.00">
                  <c:v>153</c:v>
                </c:pt>
                <c:pt idx="170" formatCode="#,##0.00">
                  <c:v>153</c:v>
                </c:pt>
                <c:pt idx="171" formatCode="#,##0.00">
                  <c:v>153</c:v>
                </c:pt>
                <c:pt idx="172" formatCode="#,##0.00">
                  <c:v>153</c:v>
                </c:pt>
                <c:pt idx="173" formatCode="#,##0.00">
                  <c:v>153</c:v>
                </c:pt>
                <c:pt idx="174" formatCode="#,##0.00">
                  <c:v>153</c:v>
                </c:pt>
                <c:pt idx="175" formatCode="#,##0.00">
                  <c:v>153</c:v>
                </c:pt>
                <c:pt idx="176" formatCode="#,##0.00">
                  <c:v>153</c:v>
                </c:pt>
                <c:pt idx="177" formatCode="#,##0.00">
                  <c:v>153</c:v>
                </c:pt>
                <c:pt idx="178" formatCode="#,##0.00">
                  <c:v>153</c:v>
                </c:pt>
                <c:pt idx="179" formatCode="#,##0.00">
                  <c:v>154</c:v>
                </c:pt>
                <c:pt idx="180" formatCode="#,##0.00">
                  <c:v>154</c:v>
                </c:pt>
                <c:pt idx="181" formatCode="#,##0.00">
                  <c:v>156</c:v>
                </c:pt>
                <c:pt idx="182" formatCode="#,##0.00">
                  <c:v>156</c:v>
                </c:pt>
                <c:pt idx="183" formatCode="#,##0.00">
                  <c:v>157</c:v>
                </c:pt>
                <c:pt idx="184" formatCode="#,##0.00">
                  <c:v>159</c:v>
                </c:pt>
                <c:pt idx="185" formatCode="#,##0.00">
                  <c:v>159</c:v>
                </c:pt>
                <c:pt idx="186" formatCode="#,##0.00">
                  <c:v>159</c:v>
                </c:pt>
                <c:pt idx="187" formatCode="#,##0.00">
                  <c:v>159</c:v>
                </c:pt>
                <c:pt idx="188" formatCode="#,##0.00">
                  <c:v>159</c:v>
                </c:pt>
                <c:pt idx="189" formatCode="#,##0.00">
                  <c:v>159</c:v>
                </c:pt>
                <c:pt idx="190" formatCode="#,##0.00">
                  <c:v>159</c:v>
                </c:pt>
                <c:pt idx="191" formatCode="#,##0.00">
                  <c:v>160</c:v>
                </c:pt>
                <c:pt idx="192" formatCode="#,##0.00">
                  <c:v>161</c:v>
                </c:pt>
                <c:pt idx="193" formatCode="#,##0.00">
                  <c:v>161</c:v>
                </c:pt>
                <c:pt idx="194" formatCode="#,##0.00">
                  <c:v>163</c:v>
                </c:pt>
                <c:pt idx="195" formatCode="#,##0.00">
                  <c:v>163</c:v>
                </c:pt>
                <c:pt idx="196" formatCode="#,##0.00">
                  <c:v>165</c:v>
                </c:pt>
                <c:pt idx="197" formatCode="#,##0.00">
                  <c:v>165</c:v>
                </c:pt>
                <c:pt idx="198" formatCode="#,##0.00">
                  <c:v>165</c:v>
                </c:pt>
                <c:pt idx="199" formatCode="#,##0.00">
                  <c:v>165</c:v>
                </c:pt>
                <c:pt idx="200" formatCode="#,##0.00">
                  <c:v>165</c:v>
                </c:pt>
                <c:pt idx="201" formatCode="#,##0.00">
                  <c:v>166</c:v>
                </c:pt>
                <c:pt idx="202" formatCode="#,##0.00">
                  <c:v>167</c:v>
                </c:pt>
                <c:pt idx="203" formatCode="#,##0.00">
                  <c:v>168</c:v>
                </c:pt>
                <c:pt idx="204" formatCode="#,##0.00">
                  <c:v>168</c:v>
                </c:pt>
                <c:pt idx="205" formatCode="#,##0.00">
                  <c:v>168</c:v>
                </c:pt>
                <c:pt idx="206" formatCode="#,##0.00">
                  <c:v>168</c:v>
                </c:pt>
                <c:pt idx="207" formatCode="#,##0.00">
                  <c:v>168</c:v>
                </c:pt>
                <c:pt idx="208" formatCode="#,##0.00">
                  <c:v>171</c:v>
                </c:pt>
                <c:pt idx="209" formatCode="#,##0.00">
                  <c:v>171</c:v>
                </c:pt>
                <c:pt idx="210" formatCode="#,##0.00">
                  <c:v>170</c:v>
                </c:pt>
                <c:pt idx="211" formatCode="#,##0.00">
                  <c:v>170</c:v>
                </c:pt>
                <c:pt idx="212" formatCode="#,##0.00">
                  <c:v>171</c:v>
                </c:pt>
                <c:pt idx="213" formatCode="#,##0.00">
                  <c:v>171</c:v>
                </c:pt>
                <c:pt idx="214" formatCode="#,##0.00">
                  <c:v>172</c:v>
                </c:pt>
                <c:pt idx="215" formatCode="#,##0.00">
                  <c:v>174</c:v>
                </c:pt>
                <c:pt idx="216" formatCode="#,##0.00">
                  <c:v>174</c:v>
                </c:pt>
                <c:pt idx="217" formatCode="#,##0.00">
                  <c:v>174</c:v>
                </c:pt>
                <c:pt idx="218" formatCode="#,##0.00">
                  <c:v>175</c:v>
                </c:pt>
                <c:pt idx="219" formatCode="#,##0.00">
                  <c:v>175</c:v>
                </c:pt>
                <c:pt idx="220" formatCode="#,##0.00">
                  <c:v>179</c:v>
                </c:pt>
                <c:pt idx="221" formatCode="#,##0.00">
                  <c:v>179</c:v>
                </c:pt>
                <c:pt idx="222" formatCode="#,##0.00">
                  <c:v>179</c:v>
                </c:pt>
                <c:pt idx="223" formatCode="#,##0.00">
                  <c:v>179</c:v>
                </c:pt>
                <c:pt idx="224" formatCode="#,##0.00">
                  <c:v>178</c:v>
                </c:pt>
                <c:pt idx="225" formatCode="#,##0.00">
                  <c:v>179</c:v>
                </c:pt>
                <c:pt idx="226" formatCode="#,##0.00">
                  <c:v>179</c:v>
                </c:pt>
                <c:pt idx="227" formatCode="#,##0.00">
                  <c:v>179</c:v>
                </c:pt>
                <c:pt idx="228" formatCode="#,##0.00">
                  <c:v>179</c:v>
                </c:pt>
                <c:pt idx="229" formatCode="#,##0.00">
                  <c:v>179</c:v>
                </c:pt>
                <c:pt idx="230" formatCode="#,##0.00">
                  <c:v>179</c:v>
                </c:pt>
                <c:pt idx="231" formatCode="#,##0.00">
                  <c:v>181</c:v>
                </c:pt>
                <c:pt idx="232" formatCode="#,##0.00">
                  <c:v>185</c:v>
                </c:pt>
                <c:pt idx="233" formatCode="#,##0.00">
                  <c:v>188</c:v>
                </c:pt>
                <c:pt idx="234" formatCode="#,##0.00">
                  <c:v>188</c:v>
                </c:pt>
                <c:pt idx="235" formatCode="#,##0.00">
                  <c:v>190</c:v>
                </c:pt>
                <c:pt idx="236" formatCode="#,##0.00">
                  <c:v>190</c:v>
                </c:pt>
                <c:pt idx="237" formatCode="#,##0.00">
                  <c:v>191</c:v>
                </c:pt>
                <c:pt idx="238" formatCode="#,##0.00">
                  <c:v>197</c:v>
                </c:pt>
                <c:pt idx="239" formatCode="#,##0.00">
                  <c:v>199</c:v>
                </c:pt>
                <c:pt idx="240" formatCode="#,##0.00">
                  <c:v>199</c:v>
                </c:pt>
                <c:pt idx="241" formatCode="#,##0.00">
                  <c:v>199</c:v>
                </c:pt>
                <c:pt idx="242" formatCode="#,##0.00">
                  <c:v>200</c:v>
                </c:pt>
                <c:pt idx="243" formatCode="#,##0.00">
                  <c:v>201</c:v>
                </c:pt>
                <c:pt idx="244" formatCode="#,##0.00">
                  <c:v>206</c:v>
                </c:pt>
                <c:pt idx="245" formatCode="#,##0.00">
                  <c:v>207</c:v>
                </c:pt>
                <c:pt idx="246" formatCode="#,##0.00">
                  <c:v>207</c:v>
                </c:pt>
                <c:pt idx="247" formatCode="#,##0.00">
                  <c:v>208</c:v>
                </c:pt>
                <c:pt idx="248" formatCode="#,##0.00">
                  <c:v>210</c:v>
                </c:pt>
                <c:pt idx="249" formatCode="#,##0.00">
                  <c:v>210</c:v>
                </c:pt>
                <c:pt idx="250" formatCode="#,##0.00">
                  <c:v>213</c:v>
                </c:pt>
                <c:pt idx="251" formatCode="#,##0.00">
                  <c:v>215</c:v>
                </c:pt>
                <c:pt idx="252" formatCode="#,##0.00">
                  <c:v>215</c:v>
                </c:pt>
                <c:pt idx="253" formatCode="#,##0.00">
                  <c:v>215</c:v>
                </c:pt>
                <c:pt idx="254" formatCode="#,##0.00">
                  <c:v>220</c:v>
                </c:pt>
                <c:pt idx="255" formatCode="#,##0.00">
                  <c:v>222</c:v>
                </c:pt>
                <c:pt idx="256" formatCode="#,##0.00">
                  <c:v>231</c:v>
                </c:pt>
                <c:pt idx="257" formatCode="#,##0.00">
                  <c:v>229</c:v>
                </c:pt>
                <c:pt idx="258" formatCode="#,##0.00">
                  <c:v>229</c:v>
                </c:pt>
                <c:pt idx="259" formatCode="#,##0.00">
                  <c:v>231</c:v>
                </c:pt>
                <c:pt idx="260" formatCode="#,##0.00">
                  <c:v>231</c:v>
                </c:pt>
                <c:pt idx="261" formatCode="#,##0.00">
                  <c:v>231</c:v>
                </c:pt>
                <c:pt idx="262" formatCode="#,##0.00">
                  <c:v>231</c:v>
                </c:pt>
                <c:pt idx="263" formatCode="#,##0.00">
                  <c:v>233</c:v>
                </c:pt>
                <c:pt idx="264" formatCode="#,##0.00">
                  <c:v>234</c:v>
                </c:pt>
                <c:pt idx="265" formatCode="#,##0.00">
                  <c:v>235</c:v>
                </c:pt>
                <c:pt idx="266" formatCode="#,##0.00">
                  <c:v>236</c:v>
                </c:pt>
                <c:pt idx="267" formatCode="#,##0.00">
                  <c:v>239</c:v>
                </c:pt>
                <c:pt idx="268" formatCode="#,##0.00">
                  <c:v>241</c:v>
                </c:pt>
                <c:pt idx="269" formatCode="#,##0.00">
                  <c:v>242</c:v>
                </c:pt>
                <c:pt idx="270" formatCode="#,##0.00">
                  <c:v>242</c:v>
                </c:pt>
                <c:pt idx="271" formatCode="#,##0.00">
                  <c:v>243</c:v>
                </c:pt>
                <c:pt idx="272" formatCode="#,##0.00">
                  <c:v>245</c:v>
                </c:pt>
                <c:pt idx="273" formatCode="#,##0.00">
                  <c:v>247</c:v>
                </c:pt>
                <c:pt idx="274" formatCode="#,##0.00">
                  <c:v>246</c:v>
                </c:pt>
                <c:pt idx="275" formatCode="#,##0.00">
                  <c:v>248</c:v>
                </c:pt>
                <c:pt idx="276" formatCode="#,##0.00">
                  <c:v>248</c:v>
                </c:pt>
                <c:pt idx="277" formatCode="#,##0.00">
                  <c:v>249</c:v>
                </c:pt>
                <c:pt idx="278" formatCode="#,##0.00">
                  <c:v>250</c:v>
                </c:pt>
                <c:pt idx="279" formatCode="#,##0.00">
                  <c:v>250</c:v>
                </c:pt>
                <c:pt idx="280" formatCode="#,##0.00">
                  <c:v>252</c:v>
                </c:pt>
                <c:pt idx="281" formatCode="#,##0.00">
                  <c:v>253</c:v>
                </c:pt>
                <c:pt idx="282" formatCode="#,##0.00">
                  <c:v>254</c:v>
                </c:pt>
                <c:pt idx="283" formatCode="#,##0.00">
                  <c:v>254</c:v>
                </c:pt>
                <c:pt idx="284" formatCode="#,##0.00">
                  <c:v>254</c:v>
                </c:pt>
                <c:pt idx="285" formatCode="#,##0.00">
                  <c:v>254</c:v>
                </c:pt>
                <c:pt idx="286" formatCode="#,##0.00">
                  <c:v>256</c:v>
                </c:pt>
                <c:pt idx="287" formatCode="#,##0.00">
                  <c:v>258</c:v>
                </c:pt>
                <c:pt idx="288" formatCode="#,##0.00">
                  <c:v>260</c:v>
                </c:pt>
                <c:pt idx="289" formatCode="#,##0.00">
                  <c:v>261</c:v>
                </c:pt>
                <c:pt idx="290" formatCode="#,##0.00">
                  <c:v>262</c:v>
                </c:pt>
                <c:pt idx="291" formatCode="#,##0.00">
                  <c:v>263</c:v>
                </c:pt>
                <c:pt idx="292" formatCode="#,##0.00">
                  <c:v>267</c:v>
                </c:pt>
                <c:pt idx="293" formatCode="#,##0.00">
                  <c:v>268</c:v>
                </c:pt>
                <c:pt idx="294" formatCode="#,##0.00">
                  <c:v>268</c:v>
                </c:pt>
                <c:pt idx="295" formatCode="#,##0.00">
                  <c:v>270</c:v>
                </c:pt>
                <c:pt idx="296" formatCode="#,##0.00">
                  <c:v>272</c:v>
                </c:pt>
                <c:pt idx="297" formatCode="#,##0.00">
                  <c:v>272</c:v>
                </c:pt>
                <c:pt idx="298" formatCode="#,##0.00">
                  <c:v>274</c:v>
                </c:pt>
                <c:pt idx="299" formatCode="#,##0.00">
                  <c:v>276</c:v>
                </c:pt>
                <c:pt idx="300" formatCode="#,##0.00">
                  <c:v>275</c:v>
                </c:pt>
                <c:pt idx="301" formatCode="#,##0.00">
                  <c:v>275</c:v>
                </c:pt>
                <c:pt idx="302" formatCode="#,##0.00">
                  <c:v>278</c:v>
                </c:pt>
                <c:pt idx="303" formatCode="#,##0.00">
                  <c:v>294</c:v>
                </c:pt>
                <c:pt idx="304" formatCode="#,##0.00">
                  <c:v>284</c:v>
                </c:pt>
                <c:pt idx="305" formatCode="#,##0.00">
                  <c:v>285</c:v>
                </c:pt>
                <c:pt idx="306" formatCode="#,##0.00">
                  <c:v>284</c:v>
                </c:pt>
                <c:pt idx="307" formatCode="#,##0.00">
                  <c:v>283</c:v>
                </c:pt>
                <c:pt idx="308" formatCode="#,##0.00">
                  <c:v>283</c:v>
                </c:pt>
                <c:pt idx="309" formatCode="#,##0.00">
                  <c:v>281</c:v>
                </c:pt>
                <c:pt idx="310" formatCode="#,##0.00">
                  <c:v>281</c:v>
                </c:pt>
                <c:pt idx="311" formatCode="#,##0.00">
                  <c:v>286</c:v>
                </c:pt>
                <c:pt idx="312" formatCode="#,##0.00">
                  <c:v>287</c:v>
                </c:pt>
                <c:pt idx="313" formatCode="#,##0.00">
                  <c:v>287</c:v>
                </c:pt>
                <c:pt idx="314" formatCode="#,##0.00">
                  <c:v>288</c:v>
                </c:pt>
                <c:pt idx="315" formatCode="#,##0.00">
                  <c:v>290</c:v>
                </c:pt>
                <c:pt idx="316" formatCode="#,##0.00">
                  <c:v>291</c:v>
                </c:pt>
                <c:pt idx="317" formatCode="#,##0.00">
                  <c:v>291</c:v>
                </c:pt>
                <c:pt idx="318" formatCode="#,##0.00">
                  <c:v>292</c:v>
                </c:pt>
                <c:pt idx="319" formatCode="#,##0.00">
                  <c:v>292</c:v>
                </c:pt>
                <c:pt idx="320" formatCode="#,##0.00">
                  <c:v>291</c:v>
                </c:pt>
                <c:pt idx="321" formatCode="#,##0.00">
                  <c:v>291</c:v>
                </c:pt>
                <c:pt idx="322" formatCode="#,##0.00">
                  <c:v>291</c:v>
                </c:pt>
                <c:pt idx="323" formatCode="#,##0.00">
                  <c:v>291</c:v>
                </c:pt>
                <c:pt idx="324" formatCode="#,##0.00">
                  <c:v>290</c:v>
                </c:pt>
                <c:pt idx="325" formatCode="#,##0.00">
                  <c:v>289</c:v>
                </c:pt>
                <c:pt idx="326" formatCode="#,##0.00">
                  <c:v>290</c:v>
                </c:pt>
                <c:pt idx="327" formatCode="#,##0.00">
                  <c:v>293</c:v>
                </c:pt>
                <c:pt idx="328" formatCode="#,##0.00">
                  <c:v>296</c:v>
                </c:pt>
                <c:pt idx="329" formatCode="#,##0.00">
                  <c:v>298</c:v>
                </c:pt>
                <c:pt idx="330" formatCode="###,###,###,##0.0000">
                  <c:v>299</c:v>
                </c:pt>
                <c:pt idx="331" formatCode="###,###,###,##0.0000">
                  <c:v>301</c:v>
                </c:pt>
                <c:pt idx="332" formatCode="###,###,###,##0.0000">
                  <c:v>302</c:v>
                </c:pt>
                <c:pt idx="333" formatCode="###,###,###,##0.0000">
                  <c:v>300</c:v>
                </c:pt>
                <c:pt idx="334" formatCode="###,###,###,##0.0000">
                  <c:v>300</c:v>
                </c:pt>
                <c:pt idx="335" formatCode="###,###,###,##0.0000">
                  <c:v>304</c:v>
                </c:pt>
                <c:pt idx="336" formatCode="###,###,###,##0.0000">
                  <c:v>305</c:v>
                </c:pt>
                <c:pt idx="337" formatCode="###,###,###,##0.0000">
                  <c:v>308</c:v>
                </c:pt>
                <c:pt idx="338" formatCode="###,###,###,##0.0000">
                  <c:v>310</c:v>
                </c:pt>
                <c:pt idx="339" formatCode="###,###,###,##0.0000">
                  <c:v>311</c:v>
                </c:pt>
                <c:pt idx="340" formatCode="###,###,###,##0.0000">
                  <c:v>316</c:v>
                </c:pt>
                <c:pt idx="341" formatCode="###,###,###,##0.0000">
                  <c:v>319</c:v>
                </c:pt>
              </c:numCache>
            </c:numRef>
          </c:val>
          <c:smooth val="0"/>
          <c:extLst>
            <c:ext xmlns:c16="http://schemas.microsoft.com/office/drawing/2014/chart" uri="{C3380CC4-5D6E-409C-BE32-E72D297353CC}">
              <c16:uniqueId val="{00000001-15B9-4094-B46A-E2A8B672FF3F}"/>
            </c:ext>
          </c:extLst>
        </c:ser>
        <c:dLbls>
          <c:showLegendKey val="0"/>
          <c:showVal val="0"/>
          <c:showCatName val="0"/>
          <c:showSerName val="0"/>
          <c:showPercent val="0"/>
          <c:showBubbleSize val="0"/>
        </c:dLbls>
        <c:smooth val="0"/>
        <c:axId val="1707062800"/>
        <c:axId val="1870120880"/>
      </c:lineChart>
      <c:dateAx>
        <c:axId val="1707062800"/>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70120880"/>
        <c:crosses val="autoZero"/>
        <c:auto val="1"/>
        <c:lblOffset val="100"/>
        <c:baseTimeUnit val="months"/>
      </c:dateAx>
      <c:valAx>
        <c:axId val="187012088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706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股票市值（亿元）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'沪深股市_股票总市值(A、B股)'!$B$1</c:f>
              <c:strCache>
                <c:ptCount val="1"/>
                <c:pt idx="0">
                  <c:v>沪深股市:股票总市值(A、B股)</c:v>
                </c:pt>
              </c:strCache>
            </c:strRef>
          </c:tx>
          <c:spPr>
            <a:ln w="28575" cap="rnd">
              <a:solidFill>
                <a:schemeClr val="accent1"/>
              </a:solidFill>
              <a:round/>
            </a:ln>
            <a:effectLst/>
          </c:spPr>
          <c:marker>
            <c:symbol val="none"/>
          </c:marker>
          <c:cat>
            <c:numRef>
              <c:f>'沪深股市_股票总市值(A、B股)'!$A$2:$A$355</c:f>
              <c:numCache>
                <c:formatCode>yyyy\-mm;@</c:formatCode>
                <c:ptCount val="354"/>
                <c:pt idx="0">
                  <c:v>34000</c:v>
                </c:pt>
                <c:pt idx="1">
                  <c:v>34028</c:v>
                </c:pt>
                <c:pt idx="2">
                  <c:v>34059</c:v>
                </c:pt>
                <c:pt idx="3">
                  <c:v>34089</c:v>
                </c:pt>
                <c:pt idx="4">
                  <c:v>34120</c:v>
                </c:pt>
                <c:pt idx="5">
                  <c:v>34150</c:v>
                </c:pt>
                <c:pt idx="6">
                  <c:v>34181</c:v>
                </c:pt>
                <c:pt idx="7">
                  <c:v>34212</c:v>
                </c:pt>
                <c:pt idx="8">
                  <c:v>34242</c:v>
                </c:pt>
                <c:pt idx="9">
                  <c:v>34273</c:v>
                </c:pt>
                <c:pt idx="10">
                  <c:v>34303</c:v>
                </c:pt>
                <c:pt idx="11">
                  <c:v>34334</c:v>
                </c:pt>
                <c:pt idx="12">
                  <c:v>34365</c:v>
                </c:pt>
                <c:pt idx="13">
                  <c:v>34393</c:v>
                </c:pt>
                <c:pt idx="14">
                  <c:v>34424</c:v>
                </c:pt>
                <c:pt idx="15">
                  <c:v>34454</c:v>
                </c:pt>
                <c:pt idx="16">
                  <c:v>34485</c:v>
                </c:pt>
                <c:pt idx="17">
                  <c:v>34515</c:v>
                </c:pt>
                <c:pt idx="18">
                  <c:v>34546</c:v>
                </c:pt>
                <c:pt idx="19">
                  <c:v>34577</c:v>
                </c:pt>
                <c:pt idx="20">
                  <c:v>34607</c:v>
                </c:pt>
                <c:pt idx="21">
                  <c:v>34638</c:v>
                </c:pt>
                <c:pt idx="22">
                  <c:v>34668</c:v>
                </c:pt>
                <c:pt idx="23">
                  <c:v>34699</c:v>
                </c:pt>
                <c:pt idx="24">
                  <c:v>34730</c:v>
                </c:pt>
                <c:pt idx="25">
                  <c:v>34758</c:v>
                </c:pt>
                <c:pt idx="26">
                  <c:v>34789</c:v>
                </c:pt>
                <c:pt idx="27">
                  <c:v>34819</c:v>
                </c:pt>
                <c:pt idx="28">
                  <c:v>34850</c:v>
                </c:pt>
                <c:pt idx="29">
                  <c:v>34880</c:v>
                </c:pt>
                <c:pt idx="30">
                  <c:v>34911</c:v>
                </c:pt>
                <c:pt idx="31">
                  <c:v>34942</c:v>
                </c:pt>
                <c:pt idx="32">
                  <c:v>34972</c:v>
                </c:pt>
                <c:pt idx="33">
                  <c:v>35003</c:v>
                </c:pt>
                <c:pt idx="34">
                  <c:v>35033</c:v>
                </c:pt>
                <c:pt idx="35">
                  <c:v>35064</c:v>
                </c:pt>
                <c:pt idx="36">
                  <c:v>35095</c:v>
                </c:pt>
                <c:pt idx="37">
                  <c:v>35124</c:v>
                </c:pt>
                <c:pt idx="38">
                  <c:v>35155</c:v>
                </c:pt>
                <c:pt idx="39">
                  <c:v>35185</c:v>
                </c:pt>
                <c:pt idx="40">
                  <c:v>35216</c:v>
                </c:pt>
                <c:pt idx="41">
                  <c:v>35246</c:v>
                </c:pt>
                <c:pt idx="42">
                  <c:v>35277</c:v>
                </c:pt>
                <c:pt idx="43">
                  <c:v>35308</c:v>
                </c:pt>
                <c:pt idx="44">
                  <c:v>35369</c:v>
                </c:pt>
                <c:pt idx="45">
                  <c:v>35581</c:v>
                </c:pt>
                <c:pt idx="46">
                  <c:v>35611</c:v>
                </c:pt>
                <c:pt idx="47">
                  <c:v>35642</c:v>
                </c:pt>
                <c:pt idx="48">
                  <c:v>35673</c:v>
                </c:pt>
                <c:pt idx="49">
                  <c:v>35703</c:v>
                </c:pt>
                <c:pt idx="50">
                  <c:v>35734</c:v>
                </c:pt>
                <c:pt idx="51">
                  <c:v>35764</c:v>
                </c:pt>
                <c:pt idx="52">
                  <c:v>35795</c:v>
                </c:pt>
                <c:pt idx="53">
                  <c:v>35826</c:v>
                </c:pt>
                <c:pt idx="54">
                  <c:v>35854</c:v>
                </c:pt>
                <c:pt idx="55">
                  <c:v>35885</c:v>
                </c:pt>
                <c:pt idx="56">
                  <c:v>35915</c:v>
                </c:pt>
                <c:pt idx="57">
                  <c:v>35946</c:v>
                </c:pt>
                <c:pt idx="58">
                  <c:v>35976</c:v>
                </c:pt>
                <c:pt idx="59">
                  <c:v>36007</c:v>
                </c:pt>
                <c:pt idx="60">
                  <c:v>36038</c:v>
                </c:pt>
                <c:pt idx="61">
                  <c:v>36068</c:v>
                </c:pt>
                <c:pt idx="62">
                  <c:v>36099</c:v>
                </c:pt>
                <c:pt idx="63">
                  <c:v>36129</c:v>
                </c:pt>
                <c:pt idx="64">
                  <c:v>36160</c:v>
                </c:pt>
                <c:pt idx="65">
                  <c:v>36191</c:v>
                </c:pt>
                <c:pt idx="66">
                  <c:v>36219</c:v>
                </c:pt>
                <c:pt idx="67">
                  <c:v>36250</c:v>
                </c:pt>
                <c:pt idx="68">
                  <c:v>36280</c:v>
                </c:pt>
                <c:pt idx="69">
                  <c:v>36311</c:v>
                </c:pt>
                <c:pt idx="70">
                  <c:v>36341</c:v>
                </c:pt>
                <c:pt idx="71">
                  <c:v>36372</c:v>
                </c:pt>
                <c:pt idx="72">
                  <c:v>36403</c:v>
                </c:pt>
                <c:pt idx="73">
                  <c:v>36433</c:v>
                </c:pt>
                <c:pt idx="74">
                  <c:v>36464</c:v>
                </c:pt>
                <c:pt idx="75">
                  <c:v>36494</c:v>
                </c:pt>
                <c:pt idx="76">
                  <c:v>36525</c:v>
                </c:pt>
                <c:pt idx="77">
                  <c:v>36556</c:v>
                </c:pt>
                <c:pt idx="78">
                  <c:v>36585</c:v>
                </c:pt>
                <c:pt idx="79">
                  <c:v>36616</c:v>
                </c:pt>
                <c:pt idx="80">
                  <c:v>36646</c:v>
                </c:pt>
                <c:pt idx="81">
                  <c:v>36677</c:v>
                </c:pt>
                <c:pt idx="82">
                  <c:v>36707</c:v>
                </c:pt>
                <c:pt idx="83">
                  <c:v>36738</c:v>
                </c:pt>
                <c:pt idx="84">
                  <c:v>36769</c:v>
                </c:pt>
                <c:pt idx="85">
                  <c:v>36799</c:v>
                </c:pt>
                <c:pt idx="86">
                  <c:v>36830</c:v>
                </c:pt>
                <c:pt idx="87">
                  <c:v>36860</c:v>
                </c:pt>
                <c:pt idx="88">
                  <c:v>36891</c:v>
                </c:pt>
                <c:pt idx="89">
                  <c:v>36922</c:v>
                </c:pt>
                <c:pt idx="90">
                  <c:v>36950</c:v>
                </c:pt>
                <c:pt idx="91">
                  <c:v>36981</c:v>
                </c:pt>
                <c:pt idx="92">
                  <c:v>37011</c:v>
                </c:pt>
                <c:pt idx="93">
                  <c:v>37042</c:v>
                </c:pt>
                <c:pt idx="94">
                  <c:v>37072</c:v>
                </c:pt>
                <c:pt idx="95">
                  <c:v>37103</c:v>
                </c:pt>
                <c:pt idx="96">
                  <c:v>37134</c:v>
                </c:pt>
                <c:pt idx="97">
                  <c:v>37164</c:v>
                </c:pt>
                <c:pt idx="98">
                  <c:v>37195</c:v>
                </c:pt>
                <c:pt idx="99">
                  <c:v>37225</c:v>
                </c:pt>
                <c:pt idx="100">
                  <c:v>37256</c:v>
                </c:pt>
                <c:pt idx="101">
                  <c:v>37287</c:v>
                </c:pt>
                <c:pt idx="102">
                  <c:v>37315</c:v>
                </c:pt>
                <c:pt idx="103">
                  <c:v>37346</c:v>
                </c:pt>
                <c:pt idx="104">
                  <c:v>37376</c:v>
                </c:pt>
                <c:pt idx="105">
                  <c:v>37407</c:v>
                </c:pt>
                <c:pt idx="106">
                  <c:v>37437</c:v>
                </c:pt>
                <c:pt idx="107">
                  <c:v>37468</c:v>
                </c:pt>
                <c:pt idx="108">
                  <c:v>37499</c:v>
                </c:pt>
                <c:pt idx="109">
                  <c:v>37529</c:v>
                </c:pt>
                <c:pt idx="110">
                  <c:v>37560</c:v>
                </c:pt>
                <c:pt idx="111">
                  <c:v>37590</c:v>
                </c:pt>
                <c:pt idx="112">
                  <c:v>37621</c:v>
                </c:pt>
                <c:pt idx="113">
                  <c:v>37652</c:v>
                </c:pt>
                <c:pt idx="114">
                  <c:v>37680</c:v>
                </c:pt>
                <c:pt idx="115">
                  <c:v>37711</c:v>
                </c:pt>
                <c:pt idx="116">
                  <c:v>37741</c:v>
                </c:pt>
                <c:pt idx="117">
                  <c:v>37772</c:v>
                </c:pt>
                <c:pt idx="118">
                  <c:v>37802</c:v>
                </c:pt>
                <c:pt idx="119">
                  <c:v>37833</c:v>
                </c:pt>
                <c:pt idx="120">
                  <c:v>37864</c:v>
                </c:pt>
                <c:pt idx="121">
                  <c:v>37894</c:v>
                </c:pt>
                <c:pt idx="122">
                  <c:v>37925</c:v>
                </c:pt>
                <c:pt idx="123">
                  <c:v>37955</c:v>
                </c:pt>
                <c:pt idx="124">
                  <c:v>37986</c:v>
                </c:pt>
                <c:pt idx="125">
                  <c:v>38017</c:v>
                </c:pt>
                <c:pt idx="126">
                  <c:v>38046</c:v>
                </c:pt>
                <c:pt idx="127">
                  <c:v>38077</c:v>
                </c:pt>
                <c:pt idx="128">
                  <c:v>38107</c:v>
                </c:pt>
                <c:pt idx="129">
                  <c:v>38138</c:v>
                </c:pt>
                <c:pt idx="130">
                  <c:v>38168</c:v>
                </c:pt>
                <c:pt idx="131">
                  <c:v>38199</c:v>
                </c:pt>
                <c:pt idx="132">
                  <c:v>38230</c:v>
                </c:pt>
                <c:pt idx="133">
                  <c:v>38260</c:v>
                </c:pt>
                <c:pt idx="134">
                  <c:v>38291</c:v>
                </c:pt>
                <c:pt idx="135">
                  <c:v>38321</c:v>
                </c:pt>
                <c:pt idx="136">
                  <c:v>38352</c:v>
                </c:pt>
                <c:pt idx="137">
                  <c:v>38383</c:v>
                </c:pt>
                <c:pt idx="138">
                  <c:v>38411</c:v>
                </c:pt>
                <c:pt idx="139">
                  <c:v>38442</c:v>
                </c:pt>
                <c:pt idx="140">
                  <c:v>38472</c:v>
                </c:pt>
                <c:pt idx="141">
                  <c:v>38503</c:v>
                </c:pt>
                <c:pt idx="142">
                  <c:v>38533</c:v>
                </c:pt>
                <c:pt idx="143">
                  <c:v>38564</c:v>
                </c:pt>
                <c:pt idx="144">
                  <c:v>38595</c:v>
                </c:pt>
                <c:pt idx="145">
                  <c:v>38625</c:v>
                </c:pt>
                <c:pt idx="146">
                  <c:v>38656</c:v>
                </c:pt>
                <c:pt idx="147">
                  <c:v>38686</c:v>
                </c:pt>
                <c:pt idx="148">
                  <c:v>38717</c:v>
                </c:pt>
                <c:pt idx="149">
                  <c:v>38748</c:v>
                </c:pt>
                <c:pt idx="150">
                  <c:v>38776</c:v>
                </c:pt>
                <c:pt idx="151">
                  <c:v>38807</c:v>
                </c:pt>
                <c:pt idx="152">
                  <c:v>38837</c:v>
                </c:pt>
                <c:pt idx="153">
                  <c:v>38868</c:v>
                </c:pt>
                <c:pt idx="154">
                  <c:v>38898</c:v>
                </c:pt>
                <c:pt idx="155">
                  <c:v>38929</c:v>
                </c:pt>
                <c:pt idx="156">
                  <c:v>38960</c:v>
                </c:pt>
                <c:pt idx="157">
                  <c:v>38990</c:v>
                </c:pt>
                <c:pt idx="158">
                  <c:v>39021</c:v>
                </c:pt>
                <c:pt idx="159">
                  <c:v>39051</c:v>
                </c:pt>
                <c:pt idx="160">
                  <c:v>39082</c:v>
                </c:pt>
                <c:pt idx="161">
                  <c:v>39113</c:v>
                </c:pt>
                <c:pt idx="162">
                  <c:v>39141</c:v>
                </c:pt>
                <c:pt idx="163">
                  <c:v>39172</c:v>
                </c:pt>
                <c:pt idx="164">
                  <c:v>39202</c:v>
                </c:pt>
                <c:pt idx="165">
                  <c:v>39233</c:v>
                </c:pt>
                <c:pt idx="166">
                  <c:v>39263</c:v>
                </c:pt>
                <c:pt idx="167">
                  <c:v>39294</c:v>
                </c:pt>
                <c:pt idx="168">
                  <c:v>39325</c:v>
                </c:pt>
                <c:pt idx="169">
                  <c:v>39355</c:v>
                </c:pt>
                <c:pt idx="170">
                  <c:v>39386</c:v>
                </c:pt>
                <c:pt idx="171">
                  <c:v>39416</c:v>
                </c:pt>
                <c:pt idx="172">
                  <c:v>39447</c:v>
                </c:pt>
                <c:pt idx="173">
                  <c:v>39478</c:v>
                </c:pt>
                <c:pt idx="174">
                  <c:v>39507</c:v>
                </c:pt>
                <c:pt idx="175">
                  <c:v>39538</c:v>
                </c:pt>
                <c:pt idx="176">
                  <c:v>39568</c:v>
                </c:pt>
                <c:pt idx="177">
                  <c:v>39599</c:v>
                </c:pt>
                <c:pt idx="178">
                  <c:v>39629</c:v>
                </c:pt>
                <c:pt idx="179">
                  <c:v>39660</c:v>
                </c:pt>
                <c:pt idx="180">
                  <c:v>39691</c:v>
                </c:pt>
                <c:pt idx="181">
                  <c:v>39721</c:v>
                </c:pt>
                <c:pt idx="182">
                  <c:v>39752</c:v>
                </c:pt>
                <c:pt idx="183">
                  <c:v>39782</c:v>
                </c:pt>
                <c:pt idx="184">
                  <c:v>39813</c:v>
                </c:pt>
                <c:pt idx="185">
                  <c:v>39844</c:v>
                </c:pt>
                <c:pt idx="186">
                  <c:v>39872</c:v>
                </c:pt>
                <c:pt idx="187">
                  <c:v>39903</c:v>
                </c:pt>
                <c:pt idx="188">
                  <c:v>39933</c:v>
                </c:pt>
                <c:pt idx="189">
                  <c:v>39964</c:v>
                </c:pt>
                <c:pt idx="190">
                  <c:v>39994</c:v>
                </c:pt>
                <c:pt idx="191">
                  <c:v>40025</c:v>
                </c:pt>
                <c:pt idx="192">
                  <c:v>40056</c:v>
                </c:pt>
                <c:pt idx="193">
                  <c:v>40086</c:v>
                </c:pt>
                <c:pt idx="194">
                  <c:v>40117</c:v>
                </c:pt>
                <c:pt idx="195">
                  <c:v>40147</c:v>
                </c:pt>
                <c:pt idx="196">
                  <c:v>40178</c:v>
                </c:pt>
                <c:pt idx="197">
                  <c:v>40209</c:v>
                </c:pt>
                <c:pt idx="198">
                  <c:v>40237</c:v>
                </c:pt>
                <c:pt idx="199">
                  <c:v>40268</c:v>
                </c:pt>
                <c:pt idx="200">
                  <c:v>40298</c:v>
                </c:pt>
                <c:pt idx="201">
                  <c:v>40329</c:v>
                </c:pt>
                <c:pt idx="202">
                  <c:v>40359</c:v>
                </c:pt>
                <c:pt idx="203">
                  <c:v>40390</c:v>
                </c:pt>
                <c:pt idx="204">
                  <c:v>40421</c:v>
                </c:pt>
                <c:pt idx="205">
                  <c:v>40451</c:v>
                </c:pt>
                <c:pt idx="206">
                  <c:v>40482</c:v>
                </c:pt>
                <c:pt idx="207">
                  <c:v>40512</c:v>
                </c:pt>
                <c:pt idx="208">
                  <c:v>40543</c:v>
                </c:pt>
                <c:pt idx="209">
                  <c:v>40574</c:v>
                </c:pt>
                <c:pt idx="210">
                  <c:v>40602</c:v>
                </c:pt>
                <c:pt idx="211">
                  <c:v>40633</c:v>
                </c:pt>
                <c:pt idx="212">
                  <c:v>40663</c:v>
                </c:pt>
                <c:pt idx="213">
                  <c:v>40694</c:v>
                </c:pt>
                <c:pt idx="214">
                  <c:v>40724</c:v>
                </c:pt>
                <c:pt idx="215">
                  <c:v>40755</c:v>
                </c:pt>
                <c:pt idx="216">
                  <c:v>40786</c:v>
                </c:pt>
                <c:pt idx="217">
                  <c:v>40816</c:v>
                </c:pt>
                <c:pt idx="218">
                  <c:v>40847</c:v>
                </c:pt>
                <c:pt idx="219">
                  <c:v>40877</c:v>
                </c:pt>
                <c:pt idx="220">
                  <c:v>40908</c:v>
                </c:pt>
                <c:pt idx="221">
                  <c:v>40939</c:v>
                </c:pt>
                <c:pt idx="222">
                  <c:v>40968</c:v>
                </c:pt>
                <c:pt idx="223">
                  <c:v>40999</c:v>
                </c:pt>
                <c:pt idx="224">
                  <c:v>41029</c:v>
                </c:pt>
                <c:pt idx="225">
                  <c:v>41060</c:v>
                </c:pt>
                <c:pt idx="226">
                  <c:v>41090</c:v>
                </c:pt>
                <c:pt idx="227">
                  <c:v>41121</c:v>
                </c:pt>
                <c:pt idx="228">
                  <c:v>41152</c:v>
                </c:pt>
                <c:pt idx="229">
                  <c:v>41182</c:v>
                </c:pt>
                <c:pt idx="230">
                  <c:v>41213</c:v>
                </c:pt>
                <c:pt idx="231">
                  <c:v>41243</c:v>
                </c:pt>
                <c:pt idx="232">
                  <c:v>41274</c:v>
                </c:pt>
                <c:pt idx="233">
                  <c:v>41305</c:v>
                </c:pt>
                <c:pt idx="234">
                  <c:v>41333</c:v>
                </c:pt>
                <c:pt idx="235">
                  <c:v>41364</c:v>
                </c:pt>
                <c:pt idx="236">
                  <c:v>41394</c:v>
                </c:pt>
                <c:pt idx="237">
                  <c:v>41425</c:v>
                </c:pt>
                <c:pt idx="238">
                  <c:v>41455</c:v>
                </c:pt>
                <c:pt idx="239">
                  <c:v>41486</c:v>
                </c:pt>
                <c:pt idx="240">
                  <c:v>41517</c:v>
                </c:pt>
                <c:pt idx="241">
                  <c:v>41547</c:v>
                </c:pt>
                <c:pt idx="242">
                  <c:v>41578</c:v>
                </c:pt>
                <c:pt idx="243">
                  <c:v>41608</c:v>
                </c:pt>
                <c:pt idx="244">
                  <c:v>41639</c:v>
                </c:pt>
                <c:pt idx="245">
                  <c:v>41670</c:v>
                </c:pt>
                <c:pt idx="246">
                  <c:v>41698</c:v>
                </c:pt>
                <c:pt idx="247">
                  <c:v>41729</c:v>
                </c:pt>
                <c:pt idx="248">
                  <c:v>41759</c:v>
                </c:pt>
                <c:pt idx="249">
                  <c:v>41790</c:v>
                </c:pt>
                <c:pt idx="250">
                  <c:v>41820</c:v>
                </c:pt>
                <c:pt idx="251">
                  <c:v>41851</c:v>
                </c:pt>
                <c:pt idx="252">
                  <c:v>41882</c:v>
                </c:pt>
                <c:pt idx="253">
                  <c:v>41912</c:v>
                </c:pt>
                <c:pt idx="254">
                  <c:v>41943</c:v>
                </c:pt>
                <c:pt idx="255">
                  <c:v>41973</c:v>
                </c:pt>
                <c:pt idx="256">
                  <c:v>42004</c:v>
                </c:pt>
                <c:pt idx="257">
                  <c:v>42035</c:v>
                </c:pt>
                <c:pt idx="258">
                  <c:v>42063</c:v>
                </c:pt>
                <c:pt idx="259">
                  <c:v>42094</c:v>
                </c:pt>
                <c:pt idx="260">
                  <c:v>42124</c:v>
                </c:pt>
                <c:pt idx="261">
                  <c:v>42155</c:v>
                </c:pt>
                <c:pt idx="262">
                  <c:v>42185</c:v>
                </c:pt>
                <c:pt idx="263">
                  <c:v>42216</c:v>
                </c:pt>
                <c:pt idx="264">
                  <c:v>42247</c:v>
                </c:pt>
                <c:pt idx="265">
                  <c:v>42277</c:v>
                </c:pt>
                <c:pt idx="266">
                  <c:v>42308</c:v>
                </c:pt>
                <c:pt idx="267">
                  <c:v>42338</c:v>
                </c:pt>
                <c:pt idx="268">
                  <c:v>42369</c:v>
                </c:pt>
                <c:pt idx="269">
                  <c:v>42400</c:v>
                </c:pt>
                <c:pt idx="270">
                  <c:v>42429</c:v>
                </c:pt>
                <c:pt idx="271">
                  <c:v>42460</c:v>
                </c:pt>
                <c:pt idx="272">
                  <c:v>42490</c:v>
                </c:pt>
                <c:pt idx="273">
                  <c:v>42521</c:v>
                </c:pt>
                <c:pt idx="274">
                  <c:v>42551</c:v>
                </c:pt>
                <c:pt idx="275">
                  <c:v>42582</c:v>
                </c:pt>
                <c:pt idx="276">
                  <c:v>42613</c:v>
                </c:pt>
                <c:pt idx="277">
                  <c:v>42643</c:v>
                </c:pt>
                <c:pt idx="278">
                  <c:v>42674</c:v>
                </c:pt>
                <c:pt idx="279">
                  <c:v>42704</c:v>
                </c:pt>
                <c:pt idx="280">
                  <c:v>42735</c:v>
                </c:pt>
                <c:pt idx="281">
                  <c:v>42766</c:v>
                </c:pt>
                <c:pt idx="282">
                  <c:v>42794</c:v>
                </c:pt>
                <c:pt idx="283">
                  <c:v>42825</c:v>
                </c:pt>
                <c:pt idx="284">
                  <c:v>42855</c:v>
                </c:pt>
                <c:pt idx="285">
                  <c:v>42886</c:v>
                </c:pt>
                <c:pt idx="286">
                  <c:v>42916</c:v>
                </c:pt>
                <c:pt idx="287">
                  <c:v>42947</c:v>
                </c:pt>
                <c:pt idx="288">
                  <c:v>42978</c:v>
                </c:pt>
                <c:pt idx="289">
                  <c:v>43008</c:v>
                </c:pt>
                <c:pt idx="290">
                  <c:v>43039</c:v>
                </c:pt>
                <c:pt idx="291">
                  <c:v>43069</c:v>
                </c:pt>
                <c:pt idx="292">
                  <c:v>43100</c:v>
                </c:pt>
                <c:pt idx="293">
                  <c:v>43131</c:v>
                </c:pt>
                <c:pt idx="294">
                  <c:v>43159</c:v>
                </c:pt>
                <c:pt idx="295">
                  <c:v>43190</c:v>
                </c:pt>
                <c:pt idx="296">
                  <c:v>43220</c:v>
                </c:pt>
                <c:pt idx="297">
                  <c:v>43251</c:v>
                </c:pt>
                <c:pt idx="298">
                  <c:v>43281</c:v>
                </c:pt>
                <c:pt idx="299">
                  <c:v>43312</c:v>
                </c:pt>
                <c:pt idx="300">
                  <c:v>43343</c:v>
                </c:pt>
                <c:pt idx="301">
                  <c:v>43373</c:v>
                </c:pt>
                <c:pt idx="302">
                  <c:v>43404</c:v>
                </c:pt>
                <c:pt idx="303">
                  <c:v>43434</c:v>
                </c:pt>
                <c:pt idx="304">
                  <c:v>43465</c:v>
                </c:pt>
                <c:pt idx="305">
                  <c:v>43496</c:v>
                </c:pt>
                <c:pt idx="306">
                  <c:v>43524</c:v>
                </c:pt>
                <c:pt idx="307">
                  <c:v>43555</c:v>
                </c:pt>
                <c:pt idx="308">
                  <c:v>43585</c:v>
                </c:pt>
                <c:pt idx="309">
                  <c:v>43616</c:v>
                </c:pt>
                <c:pt idx="310">
                  <c:v>43646</c:v>
                </c:pt>
                <c:pt idx="311">
                  <c:v>43677</c:v>
                </c:pt>
                <c:pt idx="312">
                  <c:v>43708</c:v>
                </c:pt>
                <c:pt idx="313">
                  <c:v>43738</c:v>
                </c:pt>
                <c:pt idx="314">
                  <c:v>43769</c:v>
                </c:pt>
                <c:pt idx="315">
                  <c:v>43799</c:v>
                </c:pt>
                <c:pt idx="316">
                  <c:v>43830</c:v>
                </c:pt>
                <c:pt idx="317">
                  <c:v>43861</c:v>
                </c:pt>
                <c:pt idx="318">
                  <c:v>43890</c:v>
                </c:pt>
                <c:pt idx="319">
                  <c:v>43921</c:v>
                </c:pt>
                <c:pt idx="320">
                  <c:v>43951</c:v>
                </c:pt>
                <c:pt idx="321">
                  <c:v>43982</c:v>
                </c:pt>
                <c:pt idx="322">
                  <c:v>44012</c:v>
                </c:pt>
                <c:pt idx="323">
                  <c:v>44043</c:v>
                </c:pt>
                <c:pt idx="324">
                  <c:v>44074</c:v>
                </c:pt>
                <c:pt idx="325">
                  <c:v>44104</c:v>
                </c:pt>
                <c:pt idx="326">
                  <c:v>44135</c:v>
                </c:pt>
                <c:pt idx="327">
                  <c:v>44165</c:v>
                </c:pt>
                <c:pt idx="328">
                  <c:v>44196</c:v>
                </c:pt>
                <c:pt idx="329">
                  <c:v>44227</c:v>
                </c:pt>
                <c:pt idx="330">
                  <c:v>44255</c:v>
                </c:pt>
                <c:pt idx="331">
                  <c:v>44286</c:v>
                </c:pt>
                <c:pt idx="332">
                  <c:v>44316</c:v>
                </c:pt>
                <c:pt idx="333">
                  <c:v>44347</c:v>
                </c:pt>
                <c:pt idx="334">
                  <c:v>44377</c:v>
                </c:pt>
                <c:pt idx="335">
                  <c:v>44408</c:v>
                </c:pt>
                <c:pt idx="336">
                  <c:v>44439</c:v>
                </c:pt>
                <c:pt idx="337">
                  <c:v>44469</c:v>
                </c:pt>
                <c:pt idx="338">
                  <c:v>44500</c:v>
                </c:pt>
                <c:pt idx="339">
                  <c:v>44530</c:v>
                </c:pt>
                <c:pt idx="340">
                  <c:v>44561</c:v>
                </c:pt>
                <c:pt idx="341">
                  <c:v>44592</c:v>
                </c:pt>
                <c:pt idx="342">
                  <c:v>44620</c:v>
                </c:pt>
                <c:pt idx="343">
                  <c:v>44651</c:v>
                </c:pt>
                <c:pt idx="344">
                  <c:v>44681</c:v>
                </c:pt>
                <c:pt idx="345">
                  <c:v>44712</c:v>
                </c:pt>
                <c:pt idx="346">
                  <c:v>44742</c:v>
                </c:pt>
                <c:pt idx="347">
                  <c:v>44773</c:v>
                </c:pt>
                <c:pt idx="348">
                  <c:v>44804</c:v>
                </c:pt>
                <c:pt idx="349">
                  <c:v>44834</c:v>
                </c:pt>
                <c:pt idx="350">
                  <c:v>44865</c:v>
                </c:pt>
                <c:pt idx="351">
                  <c:v>44895</c:v>
                </c:pt>
                <c:pt idx="352">
                  <c:v>44926</c:v>
                </c:pt>
                <c:pt idx="353">
                  <c:v>44957</c:v>
                </c:pt>
              </c:numCache>
            </c:numRef>
          </c:cat>
          <c:val>
            <c:numRef>
              <c:f>'沪深股市_股票总市值(A、B股)'!$B$2:$B$355</c:f>
              <c:numCache>
                <c:formatCode>#,##0.00</c:formatCode>
                <c:ptCount val="354"/>
                <c:pt idx="0">
                  <c:v>1507.21</c:v>
                </c:pt>
                <c:pt idx="1">
                  <c:v>1959.33</c:v>
                </c:pt>
                <c:pt idx="2">
                  <c:v>1652.51</c:v>
                </c:pt>
                <c:pt idx="3">
                  <c:v>2979.86</c:v>
                </c:pt>
                <c:pt idx="4">
                  <c:v>2489.41</c:v>
                </c:pt>
                <c:pt idx="5">
                  <c:v>2949.53</c:v>
                </c:pt>
                <c:pt idx="6">
                  <c:v>2555.4</c:v>
                </c:pt>
                <c:pt idx="7">
                  <c:v>2781.78</c:v>
                </c:pt>
                <c:pt idx="8">
                  <c:v>2942.65</c:v>
                </c:pt>
                <c:pt idx="9">
                  <c:v>2794.4</c:v>
                </c:pt>
                <c:pt idx="10">
                  <c:v>3726.79</c:v>
                </c:pt>
                <c:pt idx="11">
                  <c:v>3474.29</c:v>
                </c:pt>
                <c:pt idx="12">
                  <c:v>3789.94</c:v>
                </c:pt>
                <c:pt idx="13">
                  <c:v>4167.01</c:v>
                </c:pt>
                <c:pt idx="14">
                  <c:v>3891.95</c:v>
                </c:pt>
                <c:pt idx="15">
                  <c:v>3464.79</c:v>
                </c:pt>
                <c:pt idx="16">
                  <c:v>3311.14</c:v>
                </c:pt>
                <c:pt idx="17">
                  <c:v>2755.9</c:v>
                </c:pt>
                <c:pt idx="18">
                  <c:v>1992.64</c:v>
                </c:pt>
                <c:pt idx="19">
                  <c:v>4357.6899999999996</c:v>
                </c:pt>
                <c:pt idx="20">
                  <c:v>4641.51</c:v>
                </c:pt>
                <c:pt idx="21">
                  <c:v>3829.12</c:v>
                </c:pt>
                <c:pt idx="22">
                  <c:v>3906.96</c:v>
                </c:pt>
                <c:pt idx="23">
                  <c:v>3687.83</c:v>
                </c:pt>
                <c:pt idx="24">
                  <c:v>3236.97</c:v>
                </c:pt>
                <c:pt idx="25">
                  <c:v>3216.28</c:v>
                </c:pt>
                <c:pt idx="26">
                  <c:v>3806.08</c:v>
                </c:pt>
                <c:pt idx="27">
                  <c:v>2762.03</c:v>
                </c:pt>
                <c:pt idx="28">
                  <c:v>3963.46</c:v>
                </c:pt>
                <c:pt idx="29">
                  <c:v>3694.47</c:v>
                </c:pt>
                <c:pt idx="30">
                  <c:v>3946.43</c:v>
                </c:pt>
                <c:pt idx="31">
                  <c:v>4122.29</c:v>
                </c:pt>
                <c:pt idx="32">
                  <c:v>4091.36</c:v>
                </c:pt>
                <c:pt idx="33">
                  <c:v>4256.07</c:v>
                </c:pt>
                <c:pt idx="34">
                  <c:v>3894.29</c:v>
                </c:pt>
                <c:pt idx="35">
                  <c:v>3474.27</c:v>
                </c:pt>
                <c:pt idx="36">
                  <c:v>3383.61</c:v>
                </c:pt>
                <c:pt idx="37">
                  <c:v>3503.35</c:v>
                </c:pt>
                <c:pt idx="38">
                  <c:v>3598.83</c:v>
                </c:pt>
                <c:pt idx="39">
                  <c:v>4726.3900000000003</c:v>
                </c:pt>
                <c:pt idx="40">
                  <c:v>4701.4399999999996</c:v>
                </c:pt>
                <c:pt idx="41">
                  <c:v>5969.55</c:v>
                </c:pt>
                <c:pt idx="42">
                  <c:v>6952.31</c:v>
                </c:pt>
                <c:pt idx="43">
                  <c:v>7168.07</c:v>
                </c:pt>
                <c:pt idx="44">
                  <c:v>10084.379999999999</c:v>
                </c:pt>
                <c:pt idx="45">
                  <c:v>15460.98</c:v>
                </c:pt>
                <c:pt idx="46">
                  <c:v>16664.7</c:v>
                </c:pt>
                <c:pt idx="47">
                  <c:v>16220.4</c:v>
                </c:pt>
                <c:pt idx="48">
                  <c:v>16348.29</c:v>
                </c:pt>
                <c:pt idx="49">
                  <c:v>14922.14</c:v>
                </c:pt>
                <c:pt idx="50">
                  <c:v>16990.84</c:v>
                </c:pt>
                <c:pt idx="51">
                  <c:v>16714.330000000002</c:v>
                </c:pt>
                <c:pt idx="52">
                  <c:v>17529.23</c:v>
                </c:pt>
                <c:pt idx="53">
                  <c:v>18223.93</c:v>
                </c:pt>
                <c:pt idx="54">
                  <c:v>18102.849999999999</c:v>
                </c:pt>
                <c:pt idx="55">
                  <c:v>18679.330000000002</c:v>
                </c:pt>
                <c:pt idx="56">
                  <c:v>20807.310000000001</c:v>
                </c:pt>
                <c:pt idx="57">
                  <c:v>22336.18</c:v>
                </c:pt>
                <c:pt idx="58">
                  <c:v>21412.13</c:v>
                </c:pt>
                <c:pt idx="59">
                  <c:v>21226.45</c:v>
                </c:pt>
                <c:pt idx="60">
                  <c:v>18728.810000000001</c:v>
                </c:pt>
                <c:pt idx="61">
                  <c:v>20452.64</c:v>
                </c:pt>
                <c:pt idx="62">
                  <c:v>20463.32</c:v>
                </c:pt>
                <c:pt idx="63">
                  <c:v>21082.639999999999</c:v>
                </c:pt>
                <c:pt idx="64">
                  <c:v>19505.650000000001</c:v>
                </c:pt>
                <c:pt idx="65">
                  <c:v>19486.93</c:v>
                </c:pt>
                <c:pt idx="66">
                  <c:v>18725.599999999999</c:v>
                </c:pt>
                <c:pt idx="67">
                  <c:v>20180.13</c:v>
                </c:pt>
                <c:pt idx="68">
                  <c:v>19676.259999999998</c:v>
                </c:pt>
                <c:pt idx="69">
                  <c:v>22186.5</c:v>
                </c:pt>
                <c:pt idx="70">
                  <c:v>30099.9</c:v>
                </c:pt>
                <c:pt idx="71">
                  <c:v>28907.81</c:v>
                </c:pt>
                <c:pt idx="72">
                  <c:v>29654.880000000001</c:v>
                </c:pt>
                <c:pt idx="73">
                  <c:v>29126.22</c:v>
                </c:pt>
                <c:pt idx="74">
                  <c:v>27949.56</c:v>
                </c:pt>
                <c:pt idx="75">
                  <c:v>27741.75</c:v>
                </c:pt>
                <c:pt idx="76">
                  <c:v>26471.17</c:v>
                </c:pt>
                <c:pt idx="77">
                  <c:v>30415.73</c:v>
                </c:pt>
                <c:pt idx="78">
                  <c:v>34038.230000000003</c:v>
                </c:pt>
                <c:pt idx="79">
                  <c:v>36562.620000000003</c:v>
                </c:pt>
                <c:pt idx="80">
                  <c:v>37500.080000000002</c:v>
                </c:pt>
                <c:pt idx="81">
                  <c:v>39120.79</c:v>
                </c:pt>
                <c:pt idx="82">
                  <c:v>40690</c:v>
                </c:pt>
                <c:pt idx="83">
                  <c:v>43577.56</c:v>
                </c:pt>
                <c:pt idx="84">
                  <c:v>43545.94</c:v>
                </c:pt>
                <c:pt idx="85">
                  <c:v>41849.300000000003</c:v>
                </c:pt>
                <c:pt idx="86">
                  <c:v>43176.13</c:v>
                </c:pt>
                <c:pt idx="87">
                  <c:v>46061.78</c:v>
                </c:pt>
                <c:pt idx="88">
                  <c:v>48090.94</c:v>
                </c:pt>
                <c:pt idx="89">
                  <c:v>48497.99</c:v>
                </c:pt>
                <c:pt idx="90">
                  <c:v>46228.75</c:v>
                </c:pt>
                <c:pt idx="91">
                  <c:v>50908.44</c:v>
                </c:pt>
                <c:pt idx="92">
                  <c:v>51006.9</c:v>
                </c:pt>
                <c:pt idx="93">
                  <c:v>53205.49</c:v>
                </c:pt>
                <c:pt idx="94">
                  <c:v>53630.58</c:v>
                </c:pt>
                <c:pt idx="95">
                  <c:v>46440.83</c:v>
                </c:pt>
                <c:pt idx="96">
                  <c:v>48054.63</c:v>
                </c:pt>
                <c:pt idx="97">
                  <c:v>45831.360000000001</c:v>
                </c:pt>
                <c:pt idx="98">
                  <c:v>43742.14</c:v>
                </c:pt>
                <c:pt idx="99">
                  <c:v>45431.59</c:v>
                </c:pt>
                <c:pt idx="100">
                  <c:v>43522.2</c:v>
                </c:pt>
                <c:pt idx="101">
                  <c:v>39122.339999999997</c:v>
                </c:pt>
                <c:pt idx="102">
                  <c:v>40283.129999999997</c:v>
                </c:pt>
                <c:pt idx="103">
                  <c:v>43050.55</c:v>
                </c:pt>
                <c:pt idx="104">
                  <c:v>45462.23</c:v>
                </c:pt>
                <c:pt idx="105">
                  <c:v>41761.81</c:v>
                </c:pt>
                <c:pt idx="106">
                  <c:v>47736.46</c:v>
                </c:pt>
                <c:pt idx="107">
                  <c:v>45794.37</c:v>
                </c:pt>
                <c:pt idx="108">
                  <c:v>46503.74</c:v>
                </c:pt>
                <c:pt idx="109">
                  <c:v>44243.44</c:v>
                </c:pt>
                <c:pt idx="110">
                  <c:v>42686.37</c:v>
                </c:pt>
                <c:pt idx="111">
                  <c:v>40347.129999999997</c:v>
                </c:pt>
                <c:pt idx="112">
                  <c:v>38329.129999999997</c:v>
                </c:pt>
                <c:pt idx="113">
                  <c:v>42530.47</c:v>
                </c:pt>
                <c:pt idx="114">
                  <c:v>42937.61</c:v>
                </c:pt>
                <c:pt idx="115">
                  <c:v>42729.13</c:v>
                </c:pt>
                <c:pt idx="116">
                  <c:v>42679.92</c:v>
                </c:pt>
                <c:pt idx="117">
                  <c:v>44387.51</c:v>
                </c:pt>
                <c:pt idx="118">
                  <c:v>41629.53</c:v>
                </c:pt>
                <c:pt idx="119">
                  <c:v>41485.71</c:v>
                </c:pt>
                <c:pt idx="120">
                  <c:v>40305.68</c:v>
                </c:pt>
                <c:pt idx="121">
                  <c:v>39080.79</c:v>
                </c:pt>
                <c:pt idx="122">
                  <c:v>38522.51</c:v>
                </c:pt>
                <c:pt idx="123">
                  <c:v>40109.839999999997</c:v>
                </c:pt>
                <c:pt idx="124">
                  <c:v>42457.71</c:v>
                </c:pt>
                <c:pt idx="125">
                  <c:v>45456.480000000003</c:v>
                </c:pt>
                <c:pt idx="126">
                  <c:v>48441.32</c:v>
                </c:pt>
                <c:pt idx="127">
                  <c:v>50417.42</c:v>
                </c:pt>
                <c:pt idx="128">
                  <c:v>45804.959999999999</c:v>
                </c:pt>
                <c:pt idx="129">
                  <c:v>44742.63</c:v>
                </c:pt>
                <c:pt idx="130">
                  <c:v>40408.089999999997</c:v>
                </c:pt>
                <c:pt idx="131">
                  <c:v>40377.19</c:v>
                </c:pt>
                <c:pt idx="132">
                  <c:v>39031.39</c:v>
                </c:pt>
                <c:pt idx="133">
                  <c:v>40928.61</c:v>
                </c:pt>
                <c:pt idx="134">
                  <c:v>38741.879999999997</c:v>
                </c:pt>
                <c:pt idx="135">
                  <c:v>39458.959999999999</c:v>
                </c:pt>
                <c:pt idx="136">
                  <c:v>37055.57</c:v>
                </c:pt>
                <c:pt idx="137">
                  <c:v>34877.620000000003</c:v>
                </c:pt>
                <c:pt idx="138">
                  <c:v>38443.120000000003</c:v>
                </c:pt>
                <c:pt idx="139">
                  <c:v>34802.720000000001</c:v>
                </c:pt>
                <c:pt idx="140">
                  <c:v>33871.08</c:v>
                </c:pt>
                <c:pt idx="141">
                  <c:v>31330.34</c:v>
                </c:pt>
                <c:pt idx="142">
                  <c:v>31590.02</c:v>
                </c:pt>
                <c:pt idx="143">
                  <c:v>31397.34</c:v>
                </c:pt>
                <c:pt idx="144">
                  <c:v>33445.61</c:v>
                </c:pt>
                <c:pt idx="145">
                  <c:v>33367.599999999999</c:v>
                </c:pt>
                <c:pt idx="146">
                  <c:v>31373.18</c:v>
                </c:pt>
                <c:pt idx="147">
                  <c:v>31095.16</c:v>
                </c:pt>
                <c:pt idx="148">
                  <c:v>32430.28</c:v>
                </c:pt>
                <c:pt idx="149">
                  <c:v>34931.94</c:v>
                </c:pt>
                <c:pt idx="150">
                  <c:v>35766.35</c:v>
                </c:pt>
                <c:pt idx="151">
                  <c:v>35341.74</c:v>
                </c:pt>
                <c:pt idx="152">
                  <c:v>37769.089999999997</c:v>
                </c:pt>
                <c:pt idx="153">
                  <c:v>43210.44</c:v>
                </c:pt>
                <c:pt idx="154">
                  <c:v>44200.79</c:v>
                </c:pt>
                <c:pt idx="155">
                  <c:v>47459.68</c:v>
                </c:pt>
                <c:pt idx="156">
                  <c:v>49609.87</c:v>
                </c:pt>
                <c:pt idx="157">
                  <c:v>52282.79</c:v>
                </c:pt>
                <c:pt idx="158">
                  <c:v>62025.71</c:v>
                </c:pt>
                <c:pt idx="159">
                  <c:v>70852.850000000006</c:v>
                </c:pt>
                <c:pt idx="160">
                  <c:v>89403.9</c:v>
                </c:pt>
                <c:pt idx="161">
                  <c:v>105643.47</c:v>
                </c:pt>
                <c:pt idx="162">
                  <c:v>112870.46</c:v>
                </c:pt>
                <c:pt idx="163">
                  <c:v>128033.36</c:v>
                </c:pt>
                <c:pt idx="164">
                  <c:v>160929.56</c:v>
                </c:pt>
                <c:pt idx="165">
                  <c:v>177739.5</c:v>
                </c:pt>
                <c:pt idx="166">
                  <c:v>166232.79</c:v>
                </c:pt>
                <c:pt idx="167">
                  <c:v>199191.51</c:v>
                </c:pt>
                <c:pt idx="168">
                  <c:v>233087.13</c:v>
                </c:pt>
                <c:pt idx="169">
                  <c:v>253157</c:v>
                </c:pt>
                <c:pt idx="170">
                  <c:v>280235.62</c:v>
                </c:pt>
                <c:pt idx="171">
                  <c:v>289884.53000000003</c:v>
                </c:pt>
                <c:pt idx="172">
                  <c:v>327140.89</c:v>
                </c:pt>
                <c:pt idx="173">
                  <c:v>277854.82</c:v>
                </c:pt>
                <c:pt idx="174">
                  <c:v>281633.02</c:v>
                </c:pt>
                <c:pt idx="175">
                  <c:v>226789.14</c:v>
                </c:pt>
                <c:pt idx="176">
                  <c:v>240244.25</c:v>
                </c:pt>
                <c:pt idx="177">
                  <c:v>224866.7</c:v>
                </c:pt>
                <c:pt idx="178">
                  <c:v>178035.1</c:v>
                </c:pt>
                <c:pt idx="179">
                  <c:v>181884.6</c:v>
                </c:pt>
                <c:pt idx="180">
                  <c:v>155435.29</c:v>
                </c:pt>
                <c:pt idx="181">
                  <c:v>148164</c:v>
                </c:pt>
                <c:pt idx="182">
                  <c:v>112067.8</c:v>
                </c:pt>
                <c:pt idx="183">
                  <c:v>122484.24</c:v>
                </c:pt>
                <c:pt idx="184">
                  <c:v>121366.44</c:v>
                </c:pt>
                <c:pt idx="185">
                  <c:v>133095.49</c:v>
                </c:pt>
                <c:pt idx="186">
                  <c:v>140389.20000000001</c:v>
                </c:pt>
                <c:pt idx="187">
                  <c:v>161474.23999999999</c:v>
                </c:pt>
                <c:pt idx="188">
                  <c:v>169253.31</c:v>
                </c:pt>
                <c:pt idx="189">
                  <c:v>179786.64</c:v>
                </c:pt>
                <c:pt idx="190">
                  <c:v>201448.06</c:v>
                </c:pt>
                <c:pt idx="191">
                  <c:v>235734.81</c:v>
                </c:pt>
                <c:pt idx="192">
                  <c:v>187095.4</c:v>
                </c:pt>
                <c:pt idx="193">
                  <c:v>196901.69</c:v>
                </c:pt>
                <c:pt idx="194">
                  <c:v>215892.01</c:v>
                </c:pt>
                <c:pt idx="195">
                  <c:v>239503.04</c:v>
                </c:pt>
                <c:pt idx="196">
                  <c:v>243939.12</c:v>
                </c:pt>
                <c:pt idx="197">
                  <c:v>226361.62</c:v>
                </c:pt>
                <c:pt idx="198">
                  <c:v>236597</c:v>
                </c:pt>
                <c:pt idx="199">
                  <c:v>244952.58</c:v>
                </c:pt>
                <c:pt idx="200">
                  <c:v>227905.5</c:v>
                </c:pt>
                <c:pt idx="201">
                  <c:v>209639.43</c:v>
                </c:pt>
                <c:pt idx="202">
                  <c:v>195138.73</c:v>
                </c:pt>
                <c:pt idx="203">
                  <c:v>225922.05</c:v>
                </c:pt>
                <c:pt idx="204">
                  <c:v>235121.36</c:v>
                </c:pt>
                <c:pt idx="205">
                  <c:v>238740.36</c:v>
                </c:pt>
                <c:pt idx="206">
                  <c:v>270133.59000000003</c:v>
                </c:pt>
                <c:pt idx="207">
                  <c:v>264315.58</c:v>
                </c:pt>
                <c:pt idx="208">
                  <c:v>265422.59000000003</c:v>
                </c:pt>
                <c:pt idx="209">
                  <c:v>261289.85</c:v>
                </c:pt>
                <c:pt idx="210">
                  <c:v>276857.71999999997</c:v>
                </c:pt>
                <c:pt idx="211">
                  <c:v>277662.18</c:v>
                </c:pt>
                <c:pt idx="212">
                  <c:v>274637.37</c:v>
                </c:pt>
                <c:pt idx="213">
                  <c:v>258191.37</c:v>
                </c:pt>
                <c:pt idx="214">
                  <c:v>264214.34000000003</c:v>
                </c:pt>
                <c:pt idx="215">
                  <c:v>263380.69</c:v>
                </c:pt>
                <c:pt idx="216">
                  <c:v>254617.2</c:v>
                </c:pt>
                <c:pt idx="217">
                  <c:v>231596.27</c:v>
                </c:pt>
                <c:pt idx="218">
                  <c:v>242982.92</c:v>
                </c:pt>
                <c:pt idx="219">
                  <c:v>231715.41</c:v>
                </c:pt>
                <c:pt idx="220">
                  <c:v>214758.1</c:v>
                </c:pt>
                <c:pt idx="221">
                  <c:v>220919.28</c:v>
                </c:pt>
                <c:pt idx="222">
                  <c:v>238810.52</c:v>
                </c:pt>
                <c:pt idx="223">
                  <c:v>224704.9</c:v>
                </c:pt>
                <c:pt idx="224">
                  <c:v>238177.93</c:v>
                </c:pt>
                <c:pt idx="225">
                  <c:v>239308.05</c:v>
                </c:pt>
                <c:pt idx="226">
                  <c:v>226209.28</c:v>
                </c:pt>
                <c:pt idx="227">
                  <c:v>213192.01</c:v>
                </c:pt>
                <c:pt idx="228">
                  <c:v>209564.96</c:v>
                </c:pt>
                <c:pt idx="229">
                  <c:v>213947.38</c:v>
                </c:pt>
                <c:pt idx="230">
                  <c:v>212784</c:v>
                </c:pt>
                <c:pt idx="231">
                  <c:v>199378.08</c:v>
                </c:pt>
                <c:pt idx="232">
                  <c:v>230357.62</c:v>
                </c:pt>
                <c:pt idx="233">
                  <c:v>243908.28</c:v>
                </c:pt>
                <c:pt idx="234">
                  <c:v>245516.22</c:v>
                </c:pt>
                <c:pt idx="235">
                  <c:v>233684.97</c:v>
                </c:pt>
                <c:pt idx="236">
                  <c:v>228641.89</c:v>
                </c:pt>
                <c:pt idx="237">
                  <c:v>247754.75</c:v>
                </c:pt>
                <c:pt idx="238">
                  <c:v>212812.92</c:v>
                </c:pt>
                <c:pt idx="239">
                  <c:v>218531.83</c:v>
                </c:pt>
                <c:pt idx="240">
                  <c:v>230192.11</c:v>
                </c:pt>
                <c:pt idx="241">
                  <c:v>241276.42</c:v>
                </c:pt>
                <c:pt idx="242">
                  <c:v>236194.51</c:v>
                </c:pt>
                <c:pt idx="243">
                  <c:v>247684.61</c:v>
                </c:pt>
                <c:pt idx="244">
                  <c:v>230977.19</c:v>
                </c:pt>
                <c:pt idx="245">
                  <c:v>237825.68</c:v>
                </c:pt>
                <c:pt idx="246">
                  <c:v>241683.46</c:v>
                </c:pt>
                <c:pt idx="247">
                  <c:v>236625.06</c:v>
                </c:pt>
                <c:pt idx="248">
                  <c:v>236275.7</c:v>
                </c:pt>
                <c:pt idx="249">
                  <c:v>239723.61</c:v>
                </c:pt>
                <c:pt idx="250">
                  <c:v>244129.67</c:v>
                </c:pt>
                <c:pt idx="251">
                  <c:v>261989.46</c:v>
                </c:pt>
                <c:pt idx="252">
                  <c:v>268701.84000000003</c:v>
                </c:pt>
                <c:pt idx="253">
                  <c:v>293548.17</c:v>
                </c:pt>
                <c:pt idx="254">
                  <c:v>300486.65999999997</c:v>
                </c:pt>
                <c:pt idx="255">
                  <c:v>327826.90999999997</c:v>
                </c:pt>
                <c:pt idx="256">
                  <c:v>372546.96</c:v>
                </c:pt>
                <c:pt idx="257">
                  <c:v>385424.77</c:v>
                </c:pt>
                <c:pt idx="258">
                  <c:v>407592.69</c:v>
                </c:pt>
                <c:pt idx="259">
                  <c:v>477018.15</c:v>
                </c:pt>
                <c:pt idx="260">
                  <c:v>563491.34</c:v>
                </c:pt>
                <c:pt idx="261">
                  <c:v>627465.46</c:v>
                </c:pt>
                <c:pt idx="262">
                  <c:v>627465.46</c:v>
                </c:pt>
                <c:pt idx="263">
                  <c:v>504845.64</c:v>
                </c:pt>
                <c:pt idx="264">
                  <c:v>438027.18</c:v>
                </c:pt>
                <c:pt idx="265">
                  <c:v>419528.16</c:v>
                </c:pt>
                <c:pt idx="266">
                  <c:v>476622.02</c:v>
                </c:pt>
                <c:pt idx="267">
                  <c:v>503636.17</c:v>
                </c:pt>
                <c:pt idx="268">
                  <c:v>531304.19999999995</c:v>
                </c:pt>
                <c:pt idx="269">
                  <c:v>403936.81</c:v>
                </c:pt>
                <c:pt idx="270">
                  <c:v>397181.51010000001</c:v>
                </c:pt>
                <c:pt idx="271">
                  <c:v>454199.26</c:v>
                </c:pt>
                <c:pt idx="272">
                  <c:v>447928.03039999999</c:v>
                </c:pt>
                <c:pt idx="273">
                  <c:v>396118.91950000002</c:v>
                </c:pt>
                <c:pt idx="274">
                  <c:v>463201.34620000003</c:v>
                </c:pt>
                <c:pt idx="275">
                  <c:v>466558.33399999997</c:v>
                </c:pt>
                <c:pt idx="276">
                  <c:v>491732.40919999999</c:v>
                </c:pt>
                <c:pt idx="277">
                  <c:v>485760.8639</c:v>
                </c:pt>
                <c:pt idx="278">
                  <c:v>504859.9</c:v>
                </c:pt>
                <c:pt idx="279">
                  <c:v>530622.75919999997</c:v>
                </c:pt>
                <c:pt idx="280">
                  <c:v>508245.10550000001</c:v>
                </c:pt>
                <c:pt idx="281">
                  <c:v>517112.70640000002</c:v>
                </c:pt>
                <c:pt idx="282">
                  <c:v>538184.85860000004</c:v>
                </c:pt>
                <c:pt idx="283">
                  <c:v>539582.93099999998</c:v>
                </c:pt>
                <c:pt idx="284">
                  <c:v>527488.76229999994</c:v>
                </c:pt>
                <c:pt idx="285">
                  <c:v>513780.5</c:v>
                </c:pt>
                <c:pt idx="286">
                  <c:v>533943.82999999996</c:v>
                </c:pt>
                <c:pt idx="287">
                  <c:v>541749.62</c:v>
                </c:pt>
                <c:pt idx="288">
                  <c:v>561499.01</c:v>
                </c:pt>
                <c:pt idx="289">
                  <c:v>568928.61</c:v>
                </c:pt>
                <c:pt idx="290">
                  <c:v>578649.22</c:v>
                </c:pt>
                <c:pt idx="291">
                  <c:v>563488.81000000006</c:v>
                </c:pt>
                <c:pt idx="292">
                  <c:v>567475.37</c:v>
                </c:pt>
                <c:pt idx="293">
                  <c:v>585188.02</c:v>
                </c:pt>
                <c:pt idx="294">
                  <c:v>561255.16</c:v>
                </c:pt>
                <c:pt idx="295">
                  <c:v>559200.4</c:v>
                </c:pt>
                <c:pt idx="296">
                  <c:v>542155.68000000005</c:v>
                </c:pt>
                <c:pt idx="297">
                  <c:v>543942.93000000005</c:v>
                </c:pt>
                <c:pt idx="298">
                  <c:v>504630.78</c:v>
                </c:pt>
                <c:pt idx="299">
                  <c:v>505806.9</c:v>
                </c:pt>
                <c:pt idx="300">
                  <c:v>475782.65</c:v>
                </c:pt>
                <c:pt idx="301">
                  <c:v>486742.7</c:v>
                </c:pt>
                <c:pt idx="302">
                  <c:v>446525.97</c:v>
                </c:pt>
                <c:pt idx="303">
                  <c:v>453655.56</c:v>
                </c:pt>
                <c:pt idx="304">
                  <c:v>434976.85</c:v>
                </c:pt>
                <c:pt idx="305">
                  <c:v>448793.04</c:v>
                </c:pt>
                <c:pt idx="306">
                  <c:v>524777.29</c:v>
                </c:pt>
                <c:pt idx="307">
                  <c:v>562855.91</c:v>
                </c:pt>
                <c:pt idx="308">
                  <c:v>555258.1</c:v>
                </c:pt>
                <c:pt idx="309">
                  <c:v>522965.94</c:v>
                </c:pt>
                <c:pt idx="310">
                  <c:v>536296.5</c:v>
                </c:pt>
                <c:pt idx="311">
                  <c:v>539132.5</c:v>
                </c:pt>
                <c:pt idx="312">
                  <c:v>539709.59</c:v>
                </c:pt>
                <c:pt idx="313">
                  <c:v>545836.11</c:v>
                </c:pt>
                <c:pt idx="314">
                  <c:v>552694.06000000006</c:v>
                </c:pt>
                <c:pt idx="315">
                  <c:v>546886.77</c:v>
                </c:pt>
                <c:pt idx="316">
                  <c:v>593074.53</c:v>
                </c:pt>
                <c:pt idx="317">
                  <c:v>597055</c:v>
                </c:pt>
                <c:pt idx="318">
                  <c:v>596516.09</c:v>
                </c:pt>
                <c:pt idx="319">
                  <c:v>563334.21</c:v>
                </c:pt>
                <c:pt idx="320">
                  <c:v>593840.04319999996</c:v>
                </c:pt>
                <c:pt idx="321">
                  <c:v>599570.18000000005</c:v>
                </c:pt>
                <c:pt idx="322">
                  <c:v>648774.40000000002</c:v>
                </c:pt>
                <c:pt idx="323">
                  <c:v>738174.54</c:v>
                </c:pt>
                <c:pt idx="324">
                  <c:v>759475.33</c:v>
                </c:pt>
                <c:pt idx="325">
                  <c:v>721687.15</c:v>
                </c:pt>
                <c:pt idx="326">
                  <c:v>735808.4</c:v>
                </c:pt>
                <c:pt idx="327">
                  <c:v>769522.84</c:v>
                </c:pt>
                <c:pt idx="328">
                  <c:v>797238.17</c:v>
                </c:pt>
                <c:pt idx="329">
                  <c:v>801629.41</c:v>
                </c:pt>
                <c:pt idx="330">
                  <c:v>800790.48</c:v>
                </c:pt>
                <c:pt idx="331">
                  <c:v>783730.06</c:v>
                </c:pt>
                <c:pt idx="332">
                  <c:v>803272</c:v>
                </c:pt>
                <c:pt idx="333">
                  <c:v>850519.1</c:v>
                </c:pt>
                <c:pt idx="334">
                  <c:v>863734.45</c:v>
                </c:pt>
                <c:pt idx="335">
                  <c:v>830435.49</c:v>
                </c:pt>
                <c:pt idx="336">
                  <c:v>867317.41</c:v>
                </c:pt>
                <c:pt idx="337">
                  <c:v>866926.1</c:v>
                </c:pt>
                <c:pt idx="338">
                  <c:v>867256.49</c:v>
                </c:pt>
                <c:pt idx="339">
                  <c:v>897565</c:v>
                </c:pt>
                <c:pt idx="340">
                  <c:v>916088.18</c:v>
                </c:pt>
                <c:pt idx="341">
                  <c:v>839226.81</c:v>
                </c:pt>
                <c:pt idx="342" formatCode="###,###,###,##0.0000">
                  <c:v>864807.71</c:v>
                </c:pt>
                <c:pt idx="343" formatCode="###,###,###,##0.0000">
                  <c:v>805106.85</c:v>
                </c:pt>
                <c:pt idx="344" formatCode="###,###,###,##0.0000">
                  <c:v>738998.97</c:v>
                </c:pt>
                <c:pt idx="345" formatCode="###,###,###,##0.0000">
                  <c:v>780858.07</c:v>
                </c:pt>
                <c:pt idx="346" formatCode="###,###,###,##0.0000">
                  <c:v>848265.99</c:v>
                </c:pt>
                <c:pt idx="347" formatCode="###,###,###,##0.0000">
                  <c:v>825898.52</c:v>
                </c:pt>
                <c:pt idx="348" formatCode="###,###,###,##0.0000">
                  <c:v>811626.04</c:v>
                </c:pt>
                <c:pt idx="349" formatCode="###,###,###,##0.0000">
                  <c:v>759842.33</c:v>
                </c:pt>
                <c:pt idx="350" formatCode="###,###,###,##0.0000">
                  <c:v>740288.85</c:v>
                </c:pt>
                <c:pt idx="351" formatCode="###,###,###,##0.0000">
                  <c:v>800975.95</c:v>
                </c:pt>
                <c:pt idx="352" formatCode="###,###,###,##0.0000">
                  <c:v>788005.91</c:v>
                </c:pt>
                <c:pt idx="353" formatCode="###,###,###,##0.0000">
                  <c:v>842840.85</c:v>
                </c:pt>
              </c:numCache>
            </c:numRef>
          </c:val>
          <c:smooth val="0"/>
          <c:extLst>
            <c:ext xmlns:c16="http://schemas.microsoft.com/office/drawing/2014/chart" uri="{C3380CC4-5D6E-409C-BE32-E72D297353CC}">
              <c16:uniqueId val="{00000000-490F-492A-AFD0-F36AEA90A593}"/>
            </c:ext>
          </c:extLst>
        </c:ser>
        <c:ser>
          <c:idx val="1"/>
          <c:order val="1"/>
          <c:tx>
            <c:strRef>
              <c:f>'沪深股市_股票总市值(A、B股)'!$C$1</c:f>
              <c:strCache>
                <c:ptCount val="1"/>
                <c:pt idx="0">
                  <c:v>沪深股市:股票流通市值(A、B股)</c:v>
                </c:pt>
              </c:strCache>
            </c:strRef>
          </c:tx>
          <c:spPr>
            <a:ln w="28575" cap="rnd">
              <a:solidFill>
                <a:schemeClr val="accent2"/>
              </a:solidFill>
              <a:round/>
            </a:ln>
            <a:effectLst/>
          </c:spPr>
          <c:marker>
            <c:symbol val="none"/>
          </c:marker>
          <c:cat>
            <c:numRef>
              <c:f>'沪深股市_股票总市值(A、B股)'!$A$2:$A$355</c:f>
              <c:numCache>
                <c:formatCode>yyyy\-mm;@</c:formatCode>
                <c:ptCount val="354"/>
                <c:pt idx="0">
                  <c:v>34000</c:v>
                </c:pt>
                <c:pt idx="1">
                  <c:v>34028</c:v>
                </c:pt>
                <c:pt idx="2">
                  <c:v>34059</c:v>
                </c:pt>
                <c:pt idx="3">
                  <c:v>34089</c:v>
                </c:pt>
                <c:pt idx="4">
                  <c:v>34120</c:v>
                </c:pt>
                <c:pt idx="5">
                  <c:v>34150</c:v>
                </c:pt>
                <c:pt idx="6">
                  <c:v>34181</c:v>
                </c:pt>
                <c:pt idx="7">
                  <c:v>34212</c:v>
                </c:pt>
                <c:pt idx="8">
                  <c:v>34242</c:v>
                </c:pt>
                <c:pt idx="9">
                  <c:v>34273</c:v>
                </c:pt>
                <c:pt idx="10">
                  <c:v>34303</c:v>
                </c:pt>
                <c:pt idx="11">
                  <c:v>34334</c:v>
                </c:pt>
                <c:pt idx="12">
                  <c:v>34365</c:v>
                </c:pt>
                <c:pt idx="13">
                  <c:v>34393</c:v>
                </c:pt>
                <c:pt idx="14">
                  <c:v>34424</c:v>
                </c:pt>
                <c:pt idx="15">
                  <c:v>34454</c:v>
                </c:pt>
                <c:pt idx="16">
                  <c:v>34485</c:v>
                </c:pt>
                <c:pt idx="17">
                  <c:v>34515</c:v>
                </c:pt>
                <c:pt idx="18">
                  <c:v>34546</c:v>
                </c:pt>
                <c:pt idx="19">
                  <c:v>34577</c:v>
                </c:pt>
                <c:pt idx="20">
                  <c:v>34607</c:v>
                </c:pt>
                <c:pt idx="21">
                  <c:v>34638</c:v>
                </c:pt>
                <c:pt idx="22">
                  <c:v>34668</c:v>
                </c:pt>
                <c:pt idx="23">
                  <c:v>34699</c:v>
                </c:pt>
                <c:pt idx="24">
                  <c:v>34730</c:v>
                </c:pt>
                <c:pt idx="25">
                  <c:v>34758</c:v>
                </c:pt>
                <c:pt idx="26">
                  <c:v>34789</c:v>
                </c:pt>
                <c:pt idx="27">
                  <c:v>34819</c:v>
                </c:pt>
                <c:pt idx="28">
                  <c:v>34850</c:v>
                </c:pt>
                <c:pt idx="29">
                  <c:v>34880</c:v>
                </c:pt>
                <c:pt idx="30">
                  <c:v>34911</c:v>
                </c:pt>
                <c:pt idx="31">
                  <c:v>34942</c:v>
                </c:pt>
                <c:pt idx="32">
                  <c:v>34972</c:v>
                </c:pt>
                <c:pt idx="33">
                  <c:v>35003</c:v>
                </c:pt>
                <c:pt idx="34">
                  <c:v>35033</c:v>
                </c:pt>
                <c:pt idx="35">
                  <c:v>35064</c:v>
                </c:pt>
                <c:pt idx="36">
                  <c:v>35095</c:v>
                </c:pt>
                <c:pt idx="37">
                  <c:v>35124</c:v>
                </c:pt>
                <c:pt idx="38">
                  <c:v>35155</c:v>
                </c:pt>
                <c:pt idx="39">
                  <c:v>35185</c:v>
                </c:pt>
                <c:pt idx="40">
                  <c:v>35216</c:v>
                </c:pt>
                <c:pt idx="41">
                  <c:v>35246</c:v>
                </c:pt>
                <c:pt idx="42">
                  <c:v>35277</c:v>
                </c:pt>
                <c:pt idx="43">
                  <c:v>35308</c:v>
                </c:pt>
                <c:pt idx="44">
                  <c:v>35369</c:v>
                </c:pt>
                <c:pt idx="45">
                  <c:v>35581</c:v>
                </c:pt>
                <c:pt idx="46">
                  <c:v>35611</c:v>
                </c:pt>
                <c:pt idx="47">
                  <c:v>35642</c:v>
                </c:pt>
                <c:pt idx="48">
                  <c:v>35673</c:v>
                </c:pt>
                <c:pt idx="49">
                  <c:v>35703</c:v>
                </c:pt>
                <c:pt idx="50">
                  <c:v>35734</c:v>
                </c:pt>
                <c:pt idx="51">
                  <c:v>35764</c:v>
                </c:pt>
                <c:pt idx="52">
                  <c:v>35795</c:v>
                </c:pt>
                <c:pt idx="53">
                  <c:v>35826</c:v>
                </c:pt>
                <c:pt idx="54">
                  <c:v>35854</c:v>
                </c:pt>
                <c:pt idx="55">
                  <c:v>35885</c:v>
                </c:pt>
                <c:pt idx="56">
                  <c:v>35915</c:v>
                </c:pt>
                <c:pt idx="57">
                  <c:v>35946</c:v>
                </c:pt>
                <c:pt idx="58">
                  <c:v>35976</c:v>
                </c:pt>
                <c:pt idx="59">
                  <c:v>36007</c:v>
                </c:pt>
                <c:pt idx="60">
                  <c:v>36038</c:v>
                </c:pt>
                <c:pt idx="61">
                  <c:v>36068</c:v>
                </c:pt>
                <c:pt idx="62">
                  <c:v>36099</c:v>
                </c:pt>
                <c:pt idx="63">
                  <c:v>36129</c:v>
                </c:pt>
                <c:pt idx="64">
                  <c:v>36160</c:v>
                </c:pt>
                <c:pt idx="65">
                  <c:v>36191</c:v>
                </c:pt>
                <c:pt idx="66">
                  <c:v>36219</c:v>
                </c:pt>
                <c:pt idx="67">
                  <c:v>36250</c:v>
                </c:pt>
                <c:pt idx="68">
                  <c:v>36280</c:v>
                </c:pt>
                <c:pt idx="69">
                  <c:v>36311</c:v>
                </c:pt>
                <c:pt idx="70">
                  <c:v>36341</c:v>
                </c:pt>
                <c:pt idx="71">
                  <c:v>36372</c:v>
                </c:pt>
                <c:pt idx="72">
                  <c:v>36403</c:v>
                </c:pt>
                <c:pt idx="73">
                  <c:v>36433</c:v>
                </c:pt>
                <c:pt idx="74">
                  <c:v>36464</c:v>
                </c:pt>
                <c:pt idx="75">
                  <c:v>36494</c:v>
                </c:pt>
                <c:pt idx="76">
                  <c:v>36525</c:v>
                </c:pt>
                <c:pt idx="77">
                  <c:v>36556</c:v>
                </c:pt>
                <c:pt idx="78">
                  <c:v>36585</c:v>
                </c:pt>
                <c:pt idx="79">
                  <c:v>36616</c:v>
                </c:pt>
                <c:pt idx="80">
                  <c:v>36646</c:v>
                </c:pt>
                <c:pt idx="81">
                  <c:v>36677</c:v>
                </c:pt>
                <c:pt idx="82">
                  <c:v>36707</c:v>
                </c:pt>
                <c:pt idx="83">
                  <c:v>36738</c:v>
                </c:pt>
                <c:pt idx="84">
                  <c:v>36769</c:v>
                </c:pt>
                <c:pt idx="85">
                  <c:v>36799</c:v>
                </c:pt>
                <c:pt idx="86">
                  <c:v>36830</c:v>
                </c:pt>
                <c:pt idx="87">
                  <c:v>36860</c:v>
                </c:pt>
                <c:pt idx="88">
                  <c:v>36891</c:v>
                </c:pt>
                <c:pt idx="89">
                  <c:v>36922</c:v>
                </c:pt>
                <c:pt idx="90">
                  <c:v>36950</c:v>
                </c:pt>
                <c:pt idx="91">
                  <c:v>36981</c:v>
                </c:pt>
                <c:pt idx="92">
                  <c:v>37011</c:v>
                </c:pt>
                <c:pt idx="93">
                  <c:v>37042</c:v>
                </c:pt>
                <c:pt idx="94">
                  <c:v>37072</c:v>
                </c:pt>
                <c:pt idx="95">
                  <c:v>37103</c:v>
                </c:pt>
                <c:pt idx="96">
                  <c:v>37134</c:v>
                </c:pt>
                <c:pt idx="97">
                  <c:v>37164</c:v>
                </c:pt>
                <c:pt idx="98">
                  <c:v>37195</c:v>
                </c:pt>
                <c:pt idx="99">
                  <c:v>37225</c:v>
                </c:pt>
                <c:pt idx="100">
                  <c:v>37256</c:v>
                </c:pt>
                <c:pt idx="101">
                  <c:v>37287</c:v>
                </c:pt>
                <c:pt idx="102">
                  <c:v>37315</c:v>
                </c:pt>
                <c:pt idx="103">
                  <c:v>37346</c:v>
                </c:pt>
                <c:pt idx="104">
                  <c:v>37376</c:v>
                </c:pt>
                <c:pt idx="105">
                  <c:v>37407</c:v>
                </c:pt>
                <c:pt idx="106">
                  <c:v>37437</c:v>
                </c:pt>
                <c:pt idx="107">
                  <c:v>37468</c:v>
                </c:pt>
                <c:pt idx="108">
                  <c:v>37499</c:v>
                </c:pt>
                <c:pt idx="109">
                  <c:v>37529</c:v>
                </c:pt>
                <c:pt idx="110">
                  <c:v>37560</c:v>
                </c:pt>
                <c:pt idx="111">
                  <c:v>37590</c:v>
                </c:pt>
                <c:pt idx="112">
                  <c:v>37621</c:v>
                </c:pt>
                <c:pt idx="113">
                  <c:v>37652</c:v>
                </c:pt>
                <c:pt idx="114">
                  <c:v>37680</c:v>
                </c:pt>
                <c:pt idx="115">
                  <c:v>37711</c:v>
                </c:pt>
                <c:pt idx="116">
                  <c:v>37741</c:v>
                </c:pt>
                <c:pt idx="117">
                  <c:v>37772</c:v>
                </c:pt>
                <c:pt idx="118">
                  <c:v>37802</c:v>
                </c:pt>
                <c:pt idx="119">
                  <c:v>37833</c:v>
                </c:pt>
                <c:pt idx="120">
                  <c:v>37864</c:v>
                </c:pt>
                <c:pt idx="121">
                  <c:v>37894</c:v>
                </c:pt>
                <c:pt idx="122">
                  <c:v>37925</c:v>
                </c:pt>
                <c:pt idx="123">
                  <c:v>37955</c:v>
                </c:pt>
                <c:pt idx="124">
                  <c:v>37986</c:v>
                </c:pt>
                <c:pt idx="125">
                  <c:v>38017</c:v>
                </c:pt>
                <c:pt idx="126">
                  <c:v>38046</c:v>
                </c:pt>
                <c:pt idx="127">
                  <c:v>38077</c:v>
                </c:pt>
                <c:pt idx="128">
                  <c:v>38107</c:v>
                </c:pt>
                <c:pt idx="129">
                  <c:v>38138</c:v>
                </c:pt>
                <c:pt idx="130">
                  <c:v>38168</c:v>
                </c:pt>
                <c:pt idx="131">
                  <c:v>38199</c:v>
                </c:pt>
                <c:pt idx="132">
                  <c:v>38230</c:v>
                </c:pt>
                <c:pt idx="133">
                  <c:v>38260</c:v>
                </c:pt>
                <c:pt idx="134">
                  <c:v>38291</c:v>
                </c:pt>
                <c:pt idx="135">
                  <c:v>38321</c:v>
                </c:pt>
                <c:pt idx="136">
                  <c:v>38352</c:v>
                </c:pt>
                <c:pt idx="137">
                  <c:v>38383</c:v>
                </c:pt>
                <c:pt idx="138">
                  <c:v>38411</c:v>
                </c:pt>
                <c:pt idx="139">
                  <c:v>38442</c:v>
                </c:pt>
                <c:pt idx="140">
                  <c:v>38472</c:v>
                </c:pt>
                <c:pt idx="141">
                  <c:v>38503</c:v>
                </c:pt>
                <c:pt idx="142">
                  <c:v>38533</c:v>
                </c:pt>
                <c:pt idx="143">
                  <c:v>38564</c:v>
                </c:pt>
                <c:pt idx="144">
                  <c:v>38595</c:v>
                </c:pt>
                <c:pt idx="145">
                  <c:v>38625</c:v>
                </c:pt>
                <c:pt idx="146">
                  <c:v>38656</c:v>
                </c:pt>
                <c:pt idx="147">
                  <c:v>38686</c:v>
                </c:pt>
                <c:pt idx="148">
                  <c:v>38717</c:v>
                </c:pt>
                <c:pt idx="149">
                  <c:v>38748</c:v>
                </c:pt>
                <c:pt idx="150">
                  <c:v>38776</c:v>
                </c:pt>
                <c:pt idx="151">
                  <c:v>38807</c:v>
                </c:pt>
                <c:pt idx="152">
                  <c:v>38837</c:v>
                </c:pt>
                <c:pt idx="153">
                  <c:v>38868</c:v>
                </c:pt>
                <c:pt idx="154">
                  <c:v>38898</c:v>
                </c:pt>
                <c:pt idx="155">
                  <c:v>38929</c:v>
                </c:pt>
                <c:pt idx="156">
                  <c:v>38960</c:v>
                </c:pt>
                <c:pt idx="157">
                  <c:v>38990</c:v>
                </c:pt>
                <c:pt idx="158">
                  <c:v>39021</c:v>
                </c:pt>
                <c:pt idx="159">
                  <c:v>39051</c:v>
                </c:pt>
                <c:pt idx="160">
                  <c:v>39082</c:v>
                </c:pt>
                <c:pt idx="161">
                  <c:v>39113</c:v>
                </c:pt>
                <c:pt idx="162">
                  <c:v>39141</c:v>
                </c:pt>
                <c:pt idx="163">
                  <c:v>39172</c:v>
                </c:pt>
                <c:pt idx="164">
                  <c:v>39202</c:v>
                </c:pt>
                <c:pt idx="165">
                  <c:v>39233</c:v>
                </c:pt>
                <c:pt idx="166">
                  <c:v>39263</c:v>
                </c:pt>
                <c:pt idx="167">
                  <c:v>39294</c:v>
                </c:pt>
                <c:pt idx="168">
                  <c:v>39325</c:v>
                </c:pt>
                <c:pt idx="169">
                  <c:v>39355</c:v>
                </c:pt>
                <c:pt idx="170">
                  <c:v>39386</c:v>
                </c:pt>
                <c:pt idx="171">
                  <c:v>39416</c:v>
                </c:pt>
                <c:pt idx="172">
                  <c:v>39447</c:v>
                </c:pt>
                <c:pt idx="173">
                  <c:v>39478</c:v>
                </c:pt>
                <c:pt idx="174">
                  <c:v>39507</c:v>
                </c:pt>
                <c:pt idx="175">
                  <c:v>39538</c:v>
                </c:pt>
                <c:pt idx="176">
                  <c:v>39568</c:v>
                </c:pt>
                <c:pt idx="177">
                  <c:v>39599</c:v>
                </c:pt>
                <c:pt idx="178">
                  <c:v>39629</c:v>
                </c:pt>
                <c:pt idx="179">
                  <c:v>39660</c:v>
                </c:pt>
                <c:pt idx="180">
                  <c:v>39691</c:v>
                </c:pt>
                <c:pt idx="181">
                  <c:v>39721</c:v>
                </c:pt>
                <c:pt idx="182">
                  <c:v>39752</c:v>
                </c:pt>
                <c:pt idx="183">
                  <c:v>39782</c:v>
                </c:pt>
                <c:pt idx="184">
                  <c:v>39813</c:v>
                </c:pt>
                <c:pt idx="185">
                  <c:v>39844</c:v>
                </c:pt>
                <c:pt idx="186">
                  <c:v>39872</c:v>
                </c:pt>
                <c:pt idx="187">
                  <c:v>39903</c:v>
                </c:pt>
                <c:pt idx="188">
                  <c:v>39933</c:v>
                </c:pt>
                <c:pt idx="189">
                  <c:v>39964</c:v>
                </c:pt>
                <c:pt idx="190">
                  <c:v>39994</c:v>
                </c:pt>
                <c:pt idx="191">
                  <c:v>40025</c:v>
                </c:pt>
                <c:pt idx="192">
                  <c:v>40056</c:v>
                </c:pt>
                <c:pt idx="193">
                  <c:v>40086</c:v>
                </c:pt>
                <c:pt idx="194">
                  <c:v>40117</c:v>
                </c:pt>
                <c:pt idx="195">
                  <c:v>40147</c:v>
                </c:pt>
                <c:pt idx="196">
                  <c:v>40178</c:v>
                </c:pt>
                <c:pt idx="197">
                  <c:v>40209</c:v>
                </c:pt>
                <c:pt idx="198">
                  <c:v>40237</c:v>
                </c:pt>
                <c:pt idx="199">
                  <c:v>40268</c:v>
                </c:pt>
                <c:pt idx="200">
                  <c:v>40298</c:v>
                </c:pt>
                <c:pt idx="201">
                  <c:v>40329</c:v>
                </c:pt>
                <c:pt idx="202">
                  <c:v>40359</c:v>
                </c:pt>
                <c:pt idx="203">
                  <c:v>40390</c:v>
                </c:pt>
                <c:pt idx="204">
                  <c:v>40421</c:v>
                </c:pt>
                <c:pt idx="205">
                  <c:v>40451</c:v>
                </c:pt>
                <c:pt idx="206">
                  <c:v>40482</c:v>
                </c:pt>
                <c:pt idx="207">
                  <c:v>40512</c:v>
                </c:pt>
                <c:pt idx="208">
                  <c:v>40543</c:v>
                </c:pt>
                <c:pt idx="209">
                  <c:v>40574</c:v>
                </c:pt>
                <c:pt idx="210">
                  <c:v>40602</c:v>
                </c:pt>
                <c:pt idx="211">
                  <c:v>40633</c:v>
                </c:pt>
                <c:pt idx="212">
                  <c:v>40663</c:v>
                </c:pt>
                <c:pt idx="213">
                  <c:v>40694</c:v>
                </c:pt>
                <c:pt idx="214">
                  <c:v>40724</c:v>
                </c:pt>
                <c:pt idx="215">
                  <c:v>40755</c:v>
                </c:pt>
                <c:pt idx="216">
                  <c:v>40786</c:v>
                </c:pt>
                <c:pt idx="217">
                  <c:v>40816</c:v>
                </c:pt>
                <c:pt idx="218">
                  <c:v>40847</c:v>
                </c:pt>
                <c:pt idx="219">
                  <c:v>40877</c:v>
                </c:pt>
                <c:pt idx="220">
                  <c:v>40908</c:v>
                </c:pt>
                <c:pt idx="221">
                  <c:v>40939</c:v>
                </c:pt>
                <c:pt idx="222">
                  <c:v>40968</c:v>
                </c:pt>
                <c:pt idx="223">
                  <c:v>40999</c:v>
                </c:pt>
                <c:pt idx="224">
                  <c:v>41029</c:v>
                </c:pt>
                <c:pt idx="225">
                  <c:v>41060</c:v>
                </c:pt>
                <c:pt idx="226">
                  <c:v>41090</c:v>
                </c:pt>
                <c:pt idx="227">
                  <c:v>41121</c:v>
                </c:pt>
                <c:pt idx="228">
                  <c:v>41152</c:v>
                </c:pt>
                <c:pt idx="229">
                  <c:v>41182</c:v>
                </c:pt>
                <c:pt idx="230">
                  <c:v>41213</c:v>
                </c:pt>
                <c:pt idx="231">
                  <c:v>41243</c:v>
                </c:pt>
                <c:pt idx="232">
                  <c:v>41274</c:v>
                </c:pt>
                <c:pt idx="233">
                  <c:v>41305</c:v>
                </c:pt>
                <c:pt idx="234">
                  <c:v>41333</c:v>
                </c:pt>
                <c:pt idx="235">
                  <c:v>41364</c:v>
                </c:pt>
                <c:pt idx="236">
                  <c:v>41394</c:v>
                </c:pt>
                <c:pt idx="237">
                  <c:v>41425</c:v>
                </c:pt>
                <c:pt idx="238">
                  <c:v>41455</c:v>
                </c:pt>
                <c:pt idx="239">
                  <c:v>41486</c:v>
                </c:pt>
                <c:pt idx="240">
                  <c:v>41517</c:v>
                </c:pt>
                <c:pt idx="241">
                  <c:v>41547</c:v>
                </c:pt>
                <c:pt idx="242">
                  <c:v>41578</c:v>
                </c:pt>
                <c:pt idx="243">
                  <c:v>41608</c:v>
                </c:pt>
                <c:pt idx="244">
                  <c:v>41639</c:v>
                </c:pt>
                <c:pt idx="245">
                  <c:v>41670</c:v>
                </c:pt>
                <c:pt idx="246">
                  <c:v>41698</c:v>
                </c:pt>
                <c:pt idx="247">
                  <c:v>41729</c:v>
                </c:pt>
                <c:pt idx="248">
                  <c:v>41759</c:v>
                </c:pt>
                <c:pt idx="249">
                  <c:v>41790</c:v>
                </c:pt>
                <c:pt idx="250">
                  <c:v>41820</c:v>
                </c:pt>
                <c:pt idx="251">
                  <c:v>41851</c:v>
                </c:pt>
                <c:pt idx="252">
                  <c:v>41882</c:v>
                </c:pt>
                <c:pt idx="253">
                  <c:v>41912</c:v>
                </c:pt>
                <c:pt idx="254">
                  <c:v>41943</c:v>
                </c:pt>
                <c:pt idx="255">
                  <c:v>41973</c:v>
                </c:pt>
                <c:pt idx="256">
                  <c:v>42004</c:v>
                </c:pt>
                <c:pt idx="257">
                  <c:v>42035</c:v>
                </c:pt>
                <c:pt idx="258">
                  <c:v>42063</c:v>
                </c:pt>
                <c:pt idx="259">
                  <c:v>42094</c:v>
                </c:pt>
                <c:pt idx="260">
                  <c:v>42124</c:v>
                </c:pt>
                <c:pt idx="261">
                  <c:v>42155</c:v>
                </c:pt>
                <c:pt idx="262">
                  <c:v>42185</c:v>
                </c:pt>
                <c:pt idx="263">
                  <c:v>42216</c:v>
                </c:pt>
                <c:pt idx="264">
                  <c:v>42247</c:v>
                </c:pt>
                <c:pt idx="265">
                  <c:v>42277</c:v>
                </c:pt>
                <c:pt idx="266">
                  <c:v>42308</c:v>
                </c:pt>
                <c:pt idx="267">
                  <c:v>42338</c:v>
                </c:pt>
                <c:pt idx="268">
                  <c:v>42369</c:v>
                </c:pt>
                <c:pt idx="269">
                  <c:v>42400</c:v>
                </c:pt>
                <c:pt idx="270">
                  <c:v>42429</c:v>
                </c:pt>
                <c:pt idx="271">
                  <c:v>42460</c:v>
                </c:pt>
                <c:pt idx="272">
                  <c:v>42490</c:v>
                </c:pt>
                <c:pt idx="273">
                  <c:v>42521</c:v>
                </c:pt>
                <c:pt idx="274">
                  <c:v>42551</c:v>
                </c:pt>
                <c:pt idx="275">
                  <c:v>42582</c:v>
                </c:pt>
                <c:pt idx="276">
                  <c:v>42613</c:v>
                </c:pt>
                <c:pt idx="277">
                  <c:v>42643</c:v>
                </c:pt>
                <c:pt idx="278">
                  <c:v>42674</c:v>
                </c:pt>
                <c:pt idx="279">
                  <c:v>42704</c:v>
                </c:pt>
                <c:pt idx="280">
                  <c:v>42735</c:v>
                </c:pt>
                <c:pt idx="281">
                  <c:v>42766</c:v>
                </c:pt>
                <c:pt idx="282">
                  <c:v>42794</c:v>
                </c:pt>
                <c:pt idx="283">
                  <c:v>42825</c:v>
                </c:pt>
                <c:pt idx="284">
                  <c:v>42855</c:v>
                </c:pt>
                <c:pt idx="285">
                  <c:v>42886</c:v>
                </c:pt>
                <c:pt idx="286">
                  <c:v>42916</c:v>
                </c:pt>
                <c:pt idx="287">
                  <c:v>42947</c:v>
                </c:pt>
                <c:pt idx="288">
                  <c:v>42978</c:v>
                </c:pt>
                <c:pt idx="289">
                  <c:v>43008</c:v>
                </c:pt>
                <c:pt idx="290">
                  <c:v>43039</c:v>
                </c:pt>
                <c:pt idx="291">
                  <c:v>43069</c:v>
                </c:pt>
                <c:pt idx="292">
                  <c:v>43100</c:v>
                </c:pt>
                <c:pt idx="293">
                  <c:v>43131</c:v>
                </c:pt>
                <c:pt idx="294">
                  <c:v>43159</c:v>
                </c:pt>
                <c:pt idx="295">
                  <c:v>43190</c:v>
                </c:pt>
                <c:pt idx="296">
                  <c:v>43220</c:v>
                </c:pt>
                <c:pt idx="297">
                  <c:v>43251</c:v>
                </c:pt>
                <c:pt idx="298">
                  <c:v>43281</c:v>
                </c:pt>
                <c:pt idx="299">
                  <c:v>43312</c:v>
                </c:pt>
                <c:pt idx="300">
                  <c:v>43343</c:v>
                </c:pt>
                <c:pt idx="301">
                  <c:v>43373</c:v>
                </c:pt>
                <c:pt idx="302">
                  <c:v>43404</c:v>
                </c:pt>
                <c:pt idx="303">
                  <c:v>43434</c:v>
                </c:pt>
                <c:pt idx="304">
                  <c:v>43465</c:v>
                </c:pt>
                <c:pt idx="305">
                  <c:v>43496</c:v>
                </c:pt>
                <c:pt idx="306">
                  <c:v>43524</c:v>
                </c:pt>
                <c:pt idx="307">
                  <c:v>43555</c:v>
                </c:pt>
                <c:pt idx="308">
                  <c:v>43585</c:v>
                </c:pt>
                <c:pt idx="309">
                  <c:v>43616</c:v>
                </c:pt>
                <c:pt idx="310">
                  <c:v>43646</c:v>
                </c:pt>
                <c:pt idx="311">
                  <c:v>43677</c:v>
                </c:pt>
                <c:pt idx="312">
                  <c:v>43708</c:v>
                </c:pt>
                <c:pt idx="313">
                  <c:v>43738</c:v>
                </c:pt>
                <c:pt idx="314">
                  <c:v>43769</c:v>
                </c:pt>
                <c:pt idx="315">
                  <c:v>43799</c:v>
                </c:pt>
                <c:pt idx="316">
                  <c:v>43830</c:v>
                </c:pt>
                <c:pt idx="317">
                  <c:v>43861</c:v>
                </c:pt>
                <c:pt idx="318">
                  <c:v>43890</c:v>
                </c:pt>
                <c:pt idx="319">
                  <c:v>43921</c:v>
                </c:pt>
                <c:pt idx="320">
                  <c:v>43951</c:v>
                </c:pt>
                <c:pt idx="321">
                  <c:v>43982</c:v>
                </c:pt>
                <c:pt idx="322">
                  <c:v>44012</c:v>
                </c:pt>
                <c:pt idx="323">
                  <c:v>44043</c:v>
                </c:pt>
                <c:pt idx="324">
                  <c:v>44074</c:v>
                </c:pt>
                <c:pt idx="325">
                  <c:v>44104</c:v>
                </c:pt>
                <c:pt idx="326">
                  <c:v>44135</c:v>
                </c:pt>
                <c:pt idx="327">
                  <c:v>44165</c:v>
                </c:pt>
                <c:pt idx="328">
                  <c:v>44196</c:v>
                </c:pt>
                <c:pt idx="329">
                  <c:v>44227</c:v>
                </c:pt>
                <c:pt idx="330">
                  <c:v>44255</c:v>
                </c:pt>
                <c:pt idx="331">
                  <c:v>44286</c:v>
                </c:pt>
                <c:pt idx="332">
                  <c:v>44316</c:v>
                </c:pt>
                <c:pt idx="333">
                  <c:v>44347</c:v>
                </c:pt>
                <c:pt idx="334">
                  <c:v>44377</c:v>
                </c:pt>
                <c:pt idx="335">
                  <c:v>44408</c:v>
                </c:pt>
                <c:pt idx="336">
                  <c:v>44439</c:v>
                </c:pt>
                <c:pt idx="337">
                  <c:v>44469</c:v>
                </c:pt>
                <c:pt idx="338">
                  <c:v>44500</c:v>
                </c:pt>
                <c:pt idx="339">
                  <c:v>44530</c:v>
                </c:pt>
                <c:pt idx="340">
                  <c:v>44561</c:v>
                </c:pt>
                <c:pt idx="341">
                  <c:v>44592</c:v>
                </c:pt>
                <c:pt idx="342">
                  <c:v>44620</c:v>
                </c:pt>
                <c:pt idx="343">
                  <c:v>44651</c:v>
                </c:pt>
                <c:pt idx="344">
                  <c:v>44681</c:v>
                </c:pt>
                <c:pt idx="345">
                  <c:v>44712</c:v>
                </c:pt>
                <c:pt idx="346">
                  <c:v>44742</c:v>
                </c:pt>
                <c:pt idx="347">
                  <c:v>44773</c:v>
                </c:pt>
                <c:pt idx="348">
                  <c:v>44804</c:v>
                </c:pt>
                <c:pt idx="349">
                  <c:v>44834</c:v>
                </c:pt>
                <c:pt idx="350">
                  <c:v>44865</c:v>
                </c:pt>
                <c:pt idx="351">
                  <c:v>44895</c:v>
                </c:pt>
                <c:pt idx="352">
                  <c:v>44926</c:v>
                </c:pt>
                <c:pt idx="353">
                  <c:v>44957</c:v>
                </c:pt>
              </c:numCache>
            </c:numRef>
          </c:cat>
          <c:val>
            <c:numRef>
              <c:f>'沪深股市_股票总市值(A、B股)'!$C$2:$C$355</c:f>
              <c:numCache>
                <c:formatCode>General</c:formatCode>
                <c:ptCount val="354"/>
                <c:pt idx="19" formatCode="#,##0.00">
                  <c:v>1056.3</c:v>
                </c:pt>
                <c:pt idx="20" formatCode="#,##0.00">
                  <c:v>1171.29</c:v>
                </c:pt>
                <c:pt idx="21" formatCode="#,##0.00">
                  <c:v>986.14</c:v>
                </c:pt>
                <c:pt idx="22" formatCode="#,##0.00">
                  <c:v>1024.25</c:v>
                </c:pt>
                <c:pt idx="24" formatCode="#,##0.00">
                  <c:v>853.99</c:v>
                </c:pt>
                <c:pt idx="25" formatCode="#,##0.00">
                  <c:v>853</c:v>
                </c:pt>
                <c:pt idx="26" formatCode="#,##0.00">
                  <c:v>949.07</c:v>
                </c:pt>
                <c:pt idx="27" formatCode="#,##0.00">
                  <c:v>333.95</c:v>
                </c:pt>
                <c:pt idx="28" formatCode="#,##0.00">
                  <c:v>1458.86</c:v>
                </c:pt>
                <c:pt idx="29" formatCode="#,##0.00">
                  <c:v>926.46</c:v>
                </c:pt>
                <c:pt idx="30" formatCode="#,##0.00">
                  <c:v>1001.11</c:v>
                </c:pt>
                <c:pt idx="31" formatCode="#,##0.00">
                  <c:v>1173.1500000000001</c:v>
                </c:pt>
                <c:pt idx="32" formatCode="#,##0.00">
                  <c:v>1073.8599999999999</c:v>
                </c:pt>
                <c:pt idx="33" formatCode="#,##0.00">
                  <c:v>1111.19</c:v>
                </c:pt>
                <c:pt idx="34" formatCode="#,##0.00">
                  <c:v>1034.49</c:v>
                </c:pt>
                <c:pt idx="35" formatCode="#,##0.00">
                  <c:v>932</c:v>
                </c:pt>
                <c:pt idx="36" formatCode="#,##0.00">
                  <c:v>920.66</c:v>
                </c:pt>
                <c:pt idx="37" formatCode="#,##0.00">
                  <c:v>955.22</c:v>
                </c:pt>
                <c:pt idx="38" formatCode="#,##0.00">
                  <c:v>986.36</c:v>
                </c:pt>
                <c:pt idx="39" formatCode="#,##0.00">
                  <c:v>1310.77</c:v>
                </c:pt>
                <c:pt idx="40" formatCode="#,##0.00">
                  <c:v>1338.36</c:v>
                </c:pt>
                <c:pt idx="41" formatCode="#,##0.00">
                  <c:v>1661.33</c:v>
                </c:pt>
                <c:pt idx="42" formatCode="#,##0.00">
                  <c:v>1993.06</c:v>
                </c:pt>
                <c:pt idx="43" formatCode="#,##0.00">
                  <c:v>2075.71</c:v>
                </c:pt>
                <c:pt idx="44" formatCode="#,##0.00">
                  <c:v>2770.61</c:v>
                </c:pt>
                <c:pt idx="45" formatCode="#,##0.00">
                  <c:v>4659.3999999999996</c:v>
                </c:pt>
                <c:pt idx="46" formatCode="#,##0.00">
                  <c:v>5051.6400000000003</c:v>
                </c:pt>
                <c:pt idx="47" formatCode="#,##0.00">
                  <c:v>4866.72</c:v>
                </c:pt>
                <c:pt idx="48" formatCode="#,##0.00">
                  <c:v>4927.04</c:v>
                </c:pt>
                <c:pt idx="49" formatCode="#,##0.00">
                  <c:v>4499.26</c:v>
                </c:pt>
                <c:pt idx="50" formatCode="#,##0.00">
                  <c:v>5067.55</c:v>
                </c:pt>
                <c:pt idx="51" formatCode="#,##0.00">
                  <c:v>4903.51</c:v>
                </c:pt>
                <c:pt idx="52" formatCode="#,##0.00">
                  <c:v>5204.43</c:v>
                </c:pt>
                <c:pt idx="53" formatCode="#,##0.00">
                  <c:v>5376.65</c:v>
                </c:pt>
                <c:pt idx="54" formatCode="#,##0.00">
                  <c:v>5377.5</c:v>
                </c:pt>
                <c:pt idx="55" formatCode="#,##0.00">
                  <c:v>5524.8</c:v>
                </c:pt>
                <c:pt idx="56" formatCode="#,##0.00">
                  <c:v>6102.14</c:v>
                </c:pt>
                <c:pt idx="57" formatCode="#,##0.00">
                  <c:v>6510.7</c:v>
                </c:pt>
                <c:pt idx="58" formatCode="#,##0.00">
                  <c:v>6212.18</c:v>
                </c:pt>
                <c:pt idx="59" formatCode="#,##0.00">
                  <c:v>6111.89</c:v>
                </c:pt>
                <c:pt idx="60" formatCode="#,##0.00">
                  <c:v>5458.77</c:v>
                </c:pt>
                <c:pt idx="61" formatCode="#,##0.00">
                  <c:v>5974.19</c:v>
                </c:pt>
                <c:pt idx="62" formatCode="#,##0.00">
                  <c:v>5999.6</c:v>
                </c:pt>
                <c:pt idx="63" formatCode="#,##0.00">
                  <c:v>6199.39</c:v>
                </c:pt>
                <c:pt idx="64" formatCode="#,##0.00">
                  <c:v>5745.61</c:v>
                </c:pt>
                <c:pt idx="65" formatCode="#,##0.00">
                  <c:v>5769.4</c:v>
                </c:pt>
                <c:pt idx="66" formatCode="#,##0.00">
                  <c:v>5552.91</c:v>
                </c:pt>
                <c:pt idx="67" formatCode="#,##0.00">
                  <c:v>5997.6</c:v>
                </c:pt>
                <c:pt idx="68" formatCode="#,##0.00">
                  <c:v>5872.3</c:v>
                </c:pt>
                <c:pt idx="69" formatCode="#,##0.00">
                  <c:v>6658.81</c:v>
                </c:pt>
                <c:pt idx="70" formatCode="#,##0.00">
                  <c:v>9265.65</c:v>
                </c:pt>
                <c:pt idx="71" formatCode="#,##0.00">
                  <c:v>8775.2800000000007</c:v>
                </c:pt>
                <c:pt idx="72" formatCode="#,##0.00">
                  <c:v>9012.65</c:v>
                </c:pt>
                <c:pt idx="73" formatCode="#,##0.00">
                  <c:v>8956.64</c:v>
                </c:pt>
                <c:pt idx="74" formatCode="#,##0.00">
                  <c:v>8594.68</c:v>
                </c:pt>
                <c:pt idx="75" formatCode="#,##0.00">
                  <c:v>8459.9500000000007</c:v>
                </c:pt>
                <c:pt idx="76" formatCode="#,##0.00">
                  <c:v>8213.9699999999993</c:v>
                </c:pt>
                <c:pt idx="77" formatCode="#,##0.00">
                  <c:v>9623.39</c:v>
                </c:pt>
                <c:pt idx="78" formatCode="#,##0.00">
                  <c:v>10867.07</c:v>
                </c:pt>
                <c:pt idx="79" formatCode="#,##0.00">
                  <c:v>11641.93</c:v>
                </c:pt>
                <c:pt idx="80" formatCode="#,##0.00">
                  <c:v>12037.17</c:v>
                </c:pt>
                <c:pt idx="81" formatCode="#,##0.00">
                  <c:v>12605.41</c:v>
                </c:pt>
                <c:pt idx="82" formatCode="#,##0.00">
                  <c:v>13229.09</c:v>
                </c:pt>
                <c:pt idx="83" formatCode="#,##0.00">
                  <c:v>14138.75</c:v>
                </c:pt>
                <c:pt idx="84" formatCode="#,##0.00">
                  <c:v>14291.23</c:v>
                </c:pt>
                <c:pt idx="85" formatCode="#,##0.00">
                  <c:v>13884.97</c:v>
                </c:pt>
                <c:pt idx="86" formatCode="#,##0.00">
                  <c:v>14455.47</c:v>
                </c:pt>
                <c:pt idx="87" formatCode="#,##0.00">
                  <c:v>15492.49</c:v>
                </c:pt>
                <c:pt idx="88" formatCode="#,##0.00">
                  <c:v>16087.52</c:v>
                </c:pt>
                <c:pt idx="89" formatCode="#,##0.00">
                  <c:v>16205.3</c:v>
                </c:pt>
                <c:pt idx="90" formatCode="#,##0.00">
                  <c:v>15518.07</c:v>
                </c:pt>
                <c:pt idx="91" formatCode="#,##0.00">
                  <c:v>17662.13</c:v>
                </c:pt>
                <c:pt idx="92" formatCode="#,##0.00">
                  <c:v>17892.150000000001</c:v>
                </c:pt>
                <c:pt idx="93" formatCode="#,##0.00">
                  <c:v>18845.11</c:v>
                </c:pt>
                <c:pt idx="94" formatCode="#,##0.00">
                  <c:v>18866.36</c:v>
                </c:pt>
                <c:pt idx="95" formatCode="#,##0.00">
                  <c:v>16272.09</c:v>
                </c:pt>
                <c:pt idx="96" formatCode="#,##0.00">
                  <c:v>15937.65</c:v>
                </c:pt>
                <c:pt idx="97" formatCode="#,##0.00">
                  <c:v>15178.16</c:v>
                </c:pt>
                <c:pt idx="98" formatCode="#,##0.00">
                  <c:v>14560.16</c:v>
                </c:pt>
                <c:pt idx="99" formatCode="#,##0.00">
                  <c:v>15209.58</c:v>
                </c:pt>
                <c:pt idx="100" formatCode="#,##0.00">
                  <c:v>14463.17</c:v>
                </c:pt>
                <c:pt idx="101" formatCode="#,##0.00">
                  <c:v>12873.25</c:v>
                </c:pt>
                <c:pt idx="102" formatCode="#,##0.00">
                  <c:v>13278.08</c:v>
                </c:pt>
                <c:pt idx="103" formatCode="#,##0.00">
                  <c:v>14264.31</c:v>
                </c:pt>
                <c:pt idx="104" formatCode="#,##0.00">
                  <c:v>14882.59</c:v>
                </c:pt>
                <c:pt idx="105" formatCode="#,##0.00">
                  <c:v>13703.02</c:v>
                </c:pt>
                <c:pt idx="106" formatCode="#,##0.00">
                  <c:v>15550.83</c:v>
                </c:pt>
                <c:pt idx="107" formatCode="#,##0.00">
                  <c:v>15063.82</c:v>
                </c:pt>
                <c:pt idx="108" formatCode="#,##0.00">
                  <c:v>15279.81</c:v>
                </c:pt>
                <c:pt idx="109" formatCode="#,##0.00">
                  <c:v>14558.12</c:v>
                </c:pt>
                <c:pt idx="110" formatCode="#,##0.00">
                  <c:v>13894.88</c:v>
                </c:pt>
                <c:pt idx="111" formatCode="#,##0.00">
                  <c:v>13074.15</c:v>
                </c:pt>
                <c:pt idx="112" formatCode="#,##0.00">
                  <c:v>12484.56</c:v>
                </c:pt>
                <c:pt idx="113" formatCode="#,##0.00">
                  <c:v>13824.93</c:v>
                </c:pt>
                <c:pt idx="114" formatCode="#,##0.00">
                  <c:v>13955.25</c:v>
                </c:pt>
                <c:pt idx="115" formatCode="#,##0.00">
                  <c:v>13807.44</c:v>
                </c:pt>
                <c:pt idx="116" formatCode="#,##0.00">
                  <c:v>13824.1</c:v>
                </c:pt>
                <c:pt idx="117" formatCode="#,##0.00">
                  <c:v>14386.77</c:v>
                </c:pt>
                <c:pt idx="118" formatCode="#,##0.00">
                  <c:v>13454.38</c:v>
                </c:pt>
                <c:pt idx="119" formatCode="#,##0.00">
                  <c:v>13425.09</c:v>
                </c:pt>
                <c:pt idx="120" formatCode="#,##0.00">
                  <c:v>13063.24</c:v>
                </c:pt>
                <c:pt idx="121" formatCode="#,##0.00">
                  <c:v>12663.72</c:v>
                </c:pt>
                <c:pt idx="122" formatCode="#,##0.00">
                  <c:v>12379.07</c:v>
                </c:pt>
                <c:pt idx="123" formatCode="#,##0.00">
                  <c:v>12774.01</c:v>
                </c:pt>
                <c:pt idx="124" formatCode="#,##0.00">
                  <c:v>13178.52</c:v>
                </c:pt>
                <c:pt idx="125" formatCode="#,##0.00">
                  <c:v>14301.43</c:v>
                </c:pt>
                <c:pt idx="126" formatCode="#,##0.00">
                  <c:v>15320.81</c:v>
                </c:pt>
                <c:pt idx="127" formatCode="#,##0.00">
                  <c:v>15855.94</c:v>
                </c:pt>
                <c:pt idx="128" formatCode="#,##0.00">
                  <c:v>14367.68</c:v>
                </c:pt>
                <c:pt idx="129" formatCode="#,##0.00">
                  <c:v>14119.75</c:v>
                </c:pt>
                <c:pt idx="130" formatCode="#,##0.00">
                  <c:v>12604.36</c:v>
                </c:pt>
                <c:pt idx="131" formatCode="#,##0.00">
                  <c:v>12717.65</c:v>
                </c:pt>
                <c:pt idx="132" formatCode="#,##0.00">
                  <c:v>12223.73</c:v>
                </c:pt>
                <c:pt idx="133" formatCode="#,##0.00">
                  <c:v>12906.97</c:v>
                </c:pt>
                <c:pt idx="134" formatCode="#,##0.00">
                  <c:v>12231.59</c:v>
                </c:pt>
                <c:pt idx="135" formatCode="#,##0.00">
                  <c:v>12532.42</c:v>
                </c:pt>
                <c:pt idx="136" formatCode="#,##0.00">
                  <c:v>11688.64</c:v>
                </c:pt>
                <c:pt idx="137" formatCode="#,##0.00">
                  <c:v>11067.77</c:v>
                </c:pt>
                <c:pt idx="138" formatCode="#,##0.00">
                  <c:v>12161.18</c:v>
                </c:pt>
                <c:pt idx="139" formatCode="#,##0.00">
                  <c:v>10996.52</c:v>
                </c:pt>
                <c:pt idx="140" formatCode="#,##0.00">
                  <c:v>10658.99</c:v>
                </c:pt>
                <c:pt idx="141" formatCode="#,##0.00">
                  <c:v>9989.17</c:v>
                </c:pt>
                <c:pt idx="142" formatCode="#,##0.00">
                  <c:v>10004.209999999999</c:v>
                </c:pt>
                <c:pt idx="143" formatCode="#,##0.00">
                  <c:v>9814.85</c:v>
                </c:pt>
                <c:pt idx="144" formatCode="#,##0.00">
                  <c:v>10633.67</c:v>
                </c:pt>
                <c:pt idx="145" formatCode="#,##0.00">
                  <c:v>10692.76</c:v>
                </c:pt>
                <c:pt idx="146" formatCode="#,##0.00">
                  <c:v>10132.09</c:v>
                </c:pt>
                <c:pt idx="147" formatCode="#,##0.00">
                  <c:v>10135.700000000001</c:v>
                </c:pt>
                <c:pt idx="148" formatCode="#,##0.00">
                  <c:v>10630.52</c:v>
                </c:pt>
                <c:pt idx="149" formatCode="#,##0.00">
                  <c:v>11753.75</c:v>
                </c:pt>
                <c:pt idx="150" formatCode="#,##0.00">
                  <c:v>12199.52</c:v>
                </c:pt>
                <c:pt idx="151" formatCode="#,##0.00">
                  <c:v>12434.27</c:v>
                </c:pt>
                <c:pt idx="152" formatCode="#,##0.00">
                  <c:v>13635.17</c:v>
                </c:pt>
                <c:pt idx="153" formatCode="#,##0.00">
                  <c:v>16162.83</c:v>
                </c:pt>
                <c:pt idx="154" formatCode="#,##0.00">
                  <c:v>16749.07</c:v>
                </c:pt>
                <c:pt idx="155" formatCode="#,##0.00">
                  <c:v>16007.41</c:v>
                </c:pt>
                <c:pt idx="156" formatCode="#,##0.00">
                  <c:v>17020.919999999998</c:v>
                </c:pt>
                <c:pt idx="157" formatCode="#,##0.00">
                  <c:v>17994.37</c:v>
                </c:pt>
                <c:pt idx="158" formatCode="#,##0.00">
                  <c:v>18886.240000000002</c:v>
                </c:pt>
                <c:pt idx="159" formatCode="#,##0.00">
                  <c:v>21488.91</c:v>
                </c:pt>
                <c:pt idx="160" formatCode="#,##0.00">
                  <c:v>25003.64</c:v>
                </c:pt>
                <c:pt idx="161" formatCode="#,##0.00">
                  <c:v>30407.68</c:v>
                </c:pt>
                <c:pt idx="162" formatCode="#,##0.00">
                  <c:v>34036.089999999997</c:v>
                </c:pt>
                <c:pt idx="163" formatCode="#,##0.00">
                  <c:v>38972.49</c:v>
                </c:pt>
                <c:pt idx="164" formatCode="#,##0.00">
                  <c:v>52134.96</c:v>
                </c:pt>
                <c:pt idx="165" formatCode="#,##0.00">
                  <c:v>59397.86</c:v>
                </c:pt>
                <c:pt idx="166" formatCode="#,##0.00">
                  <c:v>55572.81</c:v>
                </c:pt>
                <c:pt idx="167" formatCode="#,##0.00">
                  <c:v>67382.75</c:v>
                </c:pt>
                <c:pt idx="168" formatCode="#,##0.00">
                  <c:v>79336.240000000005</c:v>
                </c:pt>
                <c:pt idx="169" formatCode="#,##0.00">
                  <c:v>85555.73</c:v>
                </c:pt>
                <c:pt idx="170" formatCode="#,##0.00">
                  <c:v>89141.56</c:v>
                </c:pt>
                <c:pt idx="171" formatCode="#,##0.00">
                  <c:v>78522.63</c:v>
                </c:pt>
                <c:pt idx="172" formatCode="#,##0.00">
                  <c:v>93064.35</c:v>
                </c:pt>
                <c:pt idx="173" formatCode="#,##0.00">
                  <c:v>84369.35</c:v>
                </c:pt>
                <c:pt idx="174" formatCode="#,##0.00">
                  <c:v>90740.26</c:v>
                </c:pt>
                <c:pt idx="175" formatCode="#,##0.00">
                  <c:v>76449.81</c:v>
                </c:pt>
                <c:pt idx="176" formatCode="#,##0.00">
                  <c:v>79464.53</c:v>
                </c:pt>
                <c:pt idx="177" formatCode="#,##0.00">
                  <c:v>75911.69</c:v>
                </c:pt>
                <c:pt idx="178" formatCode="#,##0.00">
                  <c:v>59625.45</c:v>
                </c:pt>
                <c:pt idx="179" formatCode="#,##0.00">
                  <c:v>61945.74</c:v>
                </c:pt>
                <c:pt idx="180" formatCode="#,##0.00">
                  <c:v>53145.78</c:v>
                </c:pt>
                <c:pt idx="181" formatCode="#,##0.00">
                  <c:v>50016.639999999999</c:v>
                </c:pt>
                <c:pt idx="182" formatCode="#,##0.00">
                  <c:v>37706.050000000003</c:v>
                </c:pt>
                <c:pt idx="183" formatCode="#,##0.00">
                  <c:v>42945.919999999998</c:v>
                </c:pt>
                <c:pt idx="184" formatCode="#,##0.00">
                  <c:v>45213.9</c:v>
                </c:pt>
                <c:pt idx="185" formatCode="#,##0.00">
                  <c:v>51845.79</c:v>
                </c:pt>
                <c:pt idx="186" formatCode="#,##0.00">
                  <c:v>55596.61</c:v>
                </c:pt>
                <c:pt idx="187" formatCode="#,##0.00">
                  <c:v>68134.850000000006</c:v>
                </c:pt>
                <c:pt idx="188" formatCode="#,##0.00">
                  <c:v>73450.25</c:v>
                </c:pt>
                <c:pt idx="189" formatCode="#,##0.00">
                  <c:v>80141.100000000006</c:v>
                </c:pt>
                <c:pt idx="190" formatCode="#,##0.00">
                  <c:v>91169.08</c:v>
                </c:pt>
                <c:pt idx="191" formatCode="#,##0.00">
                  <c:v>116696.93</c:v>
                </c:pt>
                <c:pt idx="192" formatCode="#,##0.00">
                  <c:v>94582.54</c:v>
                </c:pt>
                <c:pt idx="193" formatCode="#,##0.00">
                  <c:v>100746.92</c:v>
                </c:pt>
                <c:pt idx="194" formatCode="#,##0.00">
                  <c:v>130920.14</c:v>
                </c:pt>
                <c:pt idx="195" formatCode="#,##0.00">
                  <c:v>143525.23000000001</c:v>
                </c:pt>
                <c:pt idx="196" formatCode="#,##0.00">
                  <c:v>151258.65</c:v>
                </c:pt>
                <c:pt idx="197" formatCode="#,##0.00">
                  <c:v>144919.62</c:v>
                </c:pt>
                <c:pt idx="198" formatCode="#,##0.00">
                  <c:v>150489.74</c:v>
                </c:pt>
                <c:pt idx="199" formatCode="#,##0.00">
                  <c:v>156605.57</c:v>
                </c:pt>
                <c:pt idx="200" formatCode="#,##0.00">
                  <c:v>147308.35</c:v>
                </c:pt>
                <c:pt idx="201" formatCode="#,##0.00">
                  <c:v>136372.74</c:v>
                </c:pt>
                <c:pt idx="202" formatCode="#,##0.00">
                  <c:v>126761.53</c:v>
                </c:pt>
                <c:pt idx="203" formatCode="#,##0.00">
                  <c:v>143114.32</c:v>
                </c:pt>
                <c:pt idx="204" formatCode="#,##0.00">
                  <c:v>148750.32999999999</c:v>
                </c:pt>
                <c:pt idx="205" formatCode="#,##0.00">
                  <c:v>152413.1</c:v>
                </c:pt>
                <c:pt idx="206" formatCode="#,##0.00">
                  <c:v>175984.86</c:v>
                </c:pt>
                <c:pt idx="207" formatCode="#,##0.00">
                  <c:v>190075.2</c:v>
                </c:pt>
                <c:pt idx="208" formatCode="#,##0.00">
                  <c:v>193110.41</c:v>
                </c:pt>
                <c:pt idx="209" formatCode="#,##0.00">
                  <c:v>192350.94</c:v>
                </c:pt>
                <c:pt idx="210" formatCode="#,##0.00">
                  <c:v>204864.73</c:v>
                </c:pt>
                <c:pt idx="211" formatCode="#,##0.00">
                  <c:v>207838.91</c:v>
                </c:pt>
                <c:pt idx="212" formatCode="#,##0.00">
                  <c:v>207513.63</c:v>
                </c:pt>
                <c:pt idx="213" formatCode="#,##0.00">
                  <c:v>196869.65</c:v>
                </c:pt>
                <c:pt idx="214" formatCode="#,##0.00">
                  <c:v>200864.79</c:v>
                </c:pt>
                <c:pt idx="215" formatCode="#,##0.00">
                  <c:v>200023.49</c:v>
                </c:pt>
                <c:pt idx="216" formatCode="#,##0.00">
                  <c:v>193076.37</c:v>
                </c:pt>
                <c:pt idx="217" formatCode="#,##0.00">
                  <c:v>176104.19</c:v>
                </c:pt>
                <c:pt idx="218" formatCode="#,##0.00">
                  <c:v>184611.89</c:v>
                </c:pt>
                <c:pt idx="219" formatCode="#,##0.00">
                  <c:v>176152.14</c:v>
                </c:pt>
                <c:pt idx="220" formatCode="#,##0.00">
                  <c:v>164921.29999999999</c:v>
                </c:pt>
                <c:pt idx="221" formatCode="#,##0.00">
                  <c:v>171191.69</c:v>
                </c:pt>
                <c:pt idx="222" formatCode="#,##0.00">
                  <c:v>184524.88</c:v>
                </c:pt>
                <c:pt idx="223" formatCode="#,##0.00">
                  <c:v>172635.17</c:v>
                </c:pt>
                <c:pt idx="224" formatCode="#,##0.00">
                  <c:v>183644.47</c:v>
                </c:pt>
                <c:pt idx="225" formatCode="#,##0.00">
                  <c:v>183743.63</c:v>
                </c:pt>
                <c:pt idx="226" formatCode="#,##0.00">
                  <c:v>173101.33</c:v>
                </c:pt>
                <c:pt idx="227" formatCode="#,##0.00">
                  <c:v>164556.89000000001</c:v>
                </c:pt>
                <c:pt idx="228" formatCode="#,##0.00">
                  <c:v>161576.38</c:v>
                </c:pt>
                <c:pt idx="229" formatCode="#,##0.00">
                  <c:v>165705.44</c:v>
                </c:pt>
                <c:pt idx="230" formatCode="#,##0.00">
                  <c:v>165033.37</c:v>
                </c:pt>
                <c:pt idx="231" formatCode="#,##0.00">
                  <c:v>156247.57</c:v>
                </c:pt>
                <c:pt idx="232" formatCode="#,##0.00">
                  <c:v>181658.26</c:v>
                </c:pt>
                <c:pt idx="233" formatCode="#,##0.00">
                  <c:v>192586.12</c:v>
                </c:pt>
                <c:pt idx="234" formatCode="#,##0.00">
                  <c:v>194357.73</c:v>
                </c:pt>
                <c:pt idx="235" formatCode="#,##0.00">
                  <c:v>185161.24</c:v>
                </c:pt>
                <c:pt idx="236" formatCode="#,##0.00">
                  <c:v>181468.7</c:v>
                </c:pt>
                <c:pt idx="237" formatCode="#,##0.00">
                  <c:v>196331.88</c:v>
                </c:pt>
                <c:pt idx="238" formatCode="#,##0.00">
                  <c:v>169021.53</c:v>
                </c:pt>
                <c:pt idx="239" formatCode="#,##0.00">
                  <c:v>179611.96</c:v>
                </c:pt>
                <c:pt idx="240" formatCode="#,##0.00">
                  <c:v>190462.61</c:v>
                </c:pt>
                <c:pt idx="241" formatCode="#,##0.00">
                  <c:v>199727.61</c:v>
                </c:pt>
                <c:pt idx="242" formatCode="#,##0.00">
                  <c:v>196962.88</c:v>
                </c:pt>
                <c:pt idx="243" formatCode="#,##0.00">
                  <c:v>206533.51</c:v>
                </c:pt>
                <c:pt idx="244" formatCode="#,##0.00">
                  <c:v>199579.54</c:v>
                </c:pt>
                <c:pt idx="245" formatCode="#,##0.00">
                  <c:v>196640.86</c:v>
                </c:pt>
                <c:pt idx="246" formatCode="#,##0.00">
                  <c:v>199927.29</c:v>
                </c:pt>
                <c:pt idx="247" formatCode="#,##0.00">
                  <c:v>196953.36</c:v>
                </c:pt>
                <c:pt idx="248" formatCode="#,##0.00">
                  <c:v>196626.9</c:v>
                </c:pt>
                <c:pt idx="249" formatCode="#,##0.00">
                  <c:v>199496.74</c:v>
                </c:pt>
                <c:pt idx="250" formatCode="#,##0.00">
                  <c:v>203020.49</c:v>
                </c:pt>
                <c:pt idx="251" formatCode="#,##0.00">
                  <c:v>219015.74</c:v>
                </c:pt>
                <c:pt idx="252" formatCode="#,##0.00">
                  <c:v>223989.12</c:v>
                </c:pt>
                <c:pt idx="253" formatCode="#,##0.00">
                  <c:v>243460.32</c:v>
                </c:pt>
                <c:pt idx="254" formatCode="#,##0.00">
                  <c:v>249171.27</c:v>
                </c:pt>
                <c:pt idx="255" formatCode="#,##0.00">
                  <c:v>272629.92</c:v>
                </c:pt>
                <c:pt idx="256" formatCode="#,##0.00">
                  <c:v>315624.31</c:v>
                </c:pt>
                <c:pt idx="257" formatCode="#,##0.00">
                  <c:v>322460.21000000002</c:v>
                </c:pt>
                <c:pt idx="258" formatCode="#,##0.00">
                  <c:v>338507.36</c:v>
                </c:pt>
                <c:pt idx="259" formatCode="#,##0.00">
                  <c:v>395085.33</c:v>
                </c:pt>
                <c:pt idx="260" formatCode="#,##0.00">
                  <c:v>467221.3</c:v>
                </c:pt>
                <c:pt idx="261" formatCode="#,##0.00">
                  <c:v>504682.85</c:v>
                </c:pt>
                <c:pt idx="262" formatCode="#,##0.00">
                  <c:v>584573.65</c:v>
                </c:pt>
                <c:pt idx="263" formatCode="#,##0.00">
                  <c:v>405230.92</c:v>
                </c:pt>
                <c:pt idx="264" formatCode="#,##0.00">
                  <c:v>354711.8</c:v>
                </c:pt>
                <c:pt idx="265" formatCode="#,##0.00">
                  <c:v>339313.98</c:v>
                </c:pt>
                <c:pt idx="266" formatCode="#,##0.00">
                  <c:v>384401.12</c:v>
                </c:pt>
                <c:pt idx="267" formatCode="#,##0.00">
                  <c:v>399463.81</c:v>
                </c:pt>
                <c:pt idx="268" formatCode="#,##0.00">
                  <c:v>417925.4</c:v>
                </c:pt>
                <c:pt idx="269" formatCode="#,##0.00">
                  <c:v>320936</c:v>
                </c:pt>
                <c:pt idx="270" formatCode="#,##0.00">
                  <c:v>315938.24060000002</c:v>
                </c:pt>
                <c:pt idx="271" formatCode="#,##0.00">
                  <c:v>359898.91</c:v>
                </c:pt>
                <c:pt idx="272" formatCode="#,##0.00">
                  <c:v>354064.1102</c:v>
                </c:pt>
                <c:pt idx="273" formatCode="#,##0.00">
                  <c:v>312537.85450000002</c:v>
                </c:pt>
                <c:pt idx="274" formatCode="#,##0.00">
                  <c:v>363354.02049999998</c:v>
                </c:pt>
                <c:pt idx="275" formatCode="#,##0.00">
                  <c:v>366604.30719999998</c:v>
                </c:pt>
                <c:pt idx="276" formatCode="#,##0.00">
                  <c:v>383200.72859999997</c:v>
                </c:pt>
                <c:pt idx="277" formatCode="#,##0.00">
                  <c:v>377765.33590000001</c:v>
                </c:pt>
                <c:pt idx="278" formatCode="#,##0.00">
                  <c:v>389791.5</c:v>
                </c:pt>
                <c:pt idx="279" formatCode="#,##0.00">
                  <c:v>408870.3039</c:v>
                </c:pt>
                <c:pt idx="280" formatCode="#,##0.00">
                  <c:v>393266.27429999999</c:v>
                </c:pt>
                <c:pt idx="281" formatCode="#,##0.00">
                  <c:v>399912.43979999999</c:v>
                </c:pt>
                <c:pt idx="282" formatCode="#,##0.00">
                  <c:v>413411.98359999998</c:v>
                </c:pt>
                <c:pt idx="283" formatCode="#,##0.00">
                  <c:v>413922.57429999998</c:v>
                </c:pt>
                <c:pt idx="284" formatCode="#,##0.00">
                  <c:v>405790.41590000002</c:v>
                </c:pt>
                <c:pt idx="285" formatCode="#,##0.00">
                  <c:v>399094.64</c:v>
                </c:pt>
                <c:pt idx="286" formatCode="#,##0.00">
                  <c:v>415503.95</c:v>
                </c:pt>
                <c:pt idx="287" formatCode="#,##0.00">
                  <c:v>425421.63</c:v>
                </c:pt>
                <c:pt idx="288" formatCode="#,##0.00">
                  <c:v>439128.54</c:v>
                </c:pt>
                <c:pt idx="289" formatCode="#,##0.00">
                  <c:v>445288.2</c:v>
                </c:pt>
                <c:pt idx="290" formatCode="#,##0.00">
                  <c:v>454360.16</c:v>
                </c:pt>
                <c:pt idx="291" formatCode="#,##0.00">
                  <c:v>445375.08</c:v>
                </c:pt>
                <c:pt idx="292" formatCode="#,##0.00">
                  <c:v>449105.31</c:v>
                </c:pt>
                <c:pt idx="293" formatCode="#,##0.00">
                  <c:v>470843.16</c:v>
                </c:pt>
                <c:pt idx="294" formatCode="#,##0.00">
                  <c:v>448102.22</c:v>
                </c:pt>
                <c:pt idx="295" formatCode="#,##0.00">
                  <c:v>444542.06</c:v>
                </c:pt>
                <c:pt idx="296" formatCode="#,##0.00">
                  <c:v>432364.38</c:v>
                </c:pt>
                <c:pt idx="297" formatCode="#,##0.00">
                  <c:v>434510.43</c:v>
                </c:pt>
                <c:pt idx="298" formatCode="#,##0.00">
                  <c:v>401747.14</c:v>
                </c:pt>
                <c:pt idx="299" formatCode="#,##0.00">
                  <c:v>406493.34</c:v>
                </c:pt>
                <c:pt idx="300" formatCode="#,##0.00">
                  <c:v>384914.98</c:v>
                </c:pt>
                <c:pt idx="301" formatCode="#,##0.00">
                  <c:v>395795.95</c:v>
                </c:pt>
                <c:pt idx="302" formatCode="#,##0.00">
                  <c:v>363273.38</c:v>
                </c:pt>
                <c:pt idx="303" formatCode="#,##0.00">
                  <c:v>367330.01</c:v>
                </c:pt>
                <c:pt idx="304" formatCode="#,##0.00">
                  <c:v>353803.39</c:v>
                </c:pt>
                <c:pt idx="305" formatCode="#,##0.00">
                  <c:v>368014.11</c:v>
                </c:pt>
                <c:pt idx="306" formatCode="#,##0.00">
                  <c:v>426227.94</c:v>
                </c:pt>
                <c:pt idx="307" formatCode="#,##0.00">
                  <c:v>455502.5</c:v>
                </c:pt>
                <c:pt idx="308" formatCode="#,##0.00">
                  <c:v>455270.34</c:v>
                </c:pt>
                <c:pt idx="309" formatCode="#,##0.00">
                  <c:v>429345.71</c:v>
                </c:pt>
                <c:pt idx="310" formatCode="#,##0.00">
                  <c:v>443094.08</c:v>
                </c:pt>
                <c:pt idx="311" formatCode="#,##0.00">
                  <c:v>441007.89</c:v>
                </c:pt>
                <c:pt idx="312" formatCode="#,##0.00">
                  <c:v>440444.67</c:v>
                </c:pt>
                <c:pt idx="313" formatCode="#,##0.00">
                  <c:v>445288.74</c:v>
                </c:pt>
                <c:pt idx="314" formatCode="#,##0.00">
                  <c:v>453735.36</c:v>
                </c:pt>
                <c:pt idx="315" formatCode="#,##0.00">
                  <c:v>449572.52</c:v>
                </c:pt>
                <c:pt idx="316" formatCode="#,##0.00">
                  <c:v>483327.19</c:v>
                </c:pt>
                <c:pt idx="317" formatCode="#,##0.00">
                  <c:v>484052</c:v>
                </c:pt>
                <c:pt idx="318" formatCode="#,##0.00">
                  <c:v>482413.84</c:v>
                </c:pt>
                <c:pt idx="319" formatCode="#,##0.00">
                  <c:v>458245.14</c:v>
                </c:pt>
                <c:pt idx="320" formatCode="#,##0.00">
                  <c:v>482186.11050000001</c:v>
                </c:pt>
                <c:pt idx="321" formatCode="#,##0.00">
                  <c:v>484054.95</c:v>
                </c:pt>
                <c:pt idx="322" formatCode="#,##0.00">
                  <c:v>520597.75</c:v>
                </c:pt>
                <c:pt idx="323" formatCode="#,##0.00">
                  <c:v>592742.88</c:v>
                </c:pt>
                <c:pt idx="324" formatCode="#,##0.00">
                  <c:v>612287.36</c:v>
                </c:pt>
                <c:pt idx="325" formatCode="#,##0.00">
                  <c:v>581797.81000000006</c:v>
                </c:pt>
                <c:pt idx="326" formatCode="#,##0.00">
                  <c:v>590704.88</c:v>
                </c:pt>
                <c:pt idx="327" formatCode="#,##0.00">
                  <c:v>620519.57999999996</c:v>
                </c:pt>
                <c:pt idx="328" formatCode="#,##0.00">
                  <c:v>643605.29</c:v>
                </c:pt>
                <c:pt idx="329" formatCode="#,##0.00">
                  <c:v>648154.72</c:v>
                </c:pt>
                <c:pt idx="330" formatCode="#,##0.00">
                  <c:v>655024.99</c:v>
                </c:pt>
                <c:pt idx="331" formatCode="#,##0.00">
                  <c:v>641332.87</c:v>
                </c:pt>
                <c:pt idx="332" formatCode="#,##0.00">
                  <c:v>653782.1</c:v>
                </c:pt>
                <c:pt idx="333" formatCode="#,##0.00">
                  <c:v>690693.6</c:v>
                </c:pt>
                <c:pt idx="334" formatCode="#,##0.00">
                  <c:v>700703.36</c:v>
                </c:pt>
                <c:pt idx="335" formatCode="#,##0.00">
                  <c:v>673346.35</c:v>
                </c:pt>
                <c:pt idx="336" formatCode="#,##0.00">
                  <c:v>703662.44</c:v>
                </c:pt>
                <c:pt idx="337" formatCode="#,##0.00">
                  <c:v>708167.9</c:v>
                </c:pt>
                <c:pt idx="338" formatCode="#,##0.00">
                  <c:v>712079.18</c:v>
                </c:pt>
                <c:pt idx="339" formatCode="#,##0.00">
                  <c:v>730925.43</c:v>
                </c:pt>
                <c:pt idx="340" formatCode="#,##0.00">
                  <c:v>751556.13</c:v>
                </c:pt>
                <c:pt idx="341" formatCode="#,##0.00">
                  <c:v>691034.99</c:v>
                </c:pt>
                <c:pt idx="342" formatCode="###,###,###,##0.0000">
                  <c:v>713344.75</c:v>
                </c:pt>
                <c:pt idx="343" formatCode="###,###,###,##0.0000">
                  <c:v>668148.31999999995</c:v>
                </c:pt>
                <c:pt idx="344" formatCode="###,###,###,##0.0000">
                  <c:v>617120.42000000004</c:v>
                </c:pt>
                <c:pt idx="345" formatCode="###,###,###,##0.0000">
                  <c:v>651814.74</c:v>
                </c:pt>
                <c:pt idx="346" formatCode="###,###,###,##0.0000">
                  <c:v>708277.4</c:v>
                </c:pt>
                <c:pt idx="347" formatCode="###,###,###,##0.0000">
                  <c:v>687914.1</c:v>
                </c:pt>
                <c:pt idx="348" formatCode="###,###,###,##0.0000">
                  <c:v>677950.81</c:v>
                </c:pt>
                <c:pt idx="349" formatCode="###,###,###,##0.0000">
                  <c:v>637059.44999999995</c:v>
                </c:pt>
                <c:pt idx="350" formatCode="###,###,###,##0.0000">
                  <c:v>615463.52</c:v>
                </c:pt>
                <c:pt idx="351" formatCode="###,###,###,##0.0000">
                  <c:v>672067.44</c:v>
                </c:pt>
                <c:pt idx="352" formatCode="###,###,###,##0.0000">
                  <c:v>663428.88</c:v>
                </c:pt>
                <c:pt idx="353" formatCode="###,###,###,##0.0000">
                  <c:v>712077.19</c:v>
                </c:pt>
              </c:numCache>
            </c:numRef>
          </c:val>
          <c:smooth val="0"/>
          <c:extLst>
            <c:ext xmlns:c16="http://schemas.microsoft.com/office/drawing/2014/chart" uri="{C3380CC4-5D6E-409C-BE32-E72D297353CC}">
              <c16:uniqueId val="{00000001-490F-492A-AFD0-F36AEA90A593}"/>
            </c:ext>
          </c:extLst>
        </c:ser>
        <c:dLbls>
          <c:showLegendKey val="0"/>
          <c:showVal val="0"/>
          <c:showCatName val="0"/>
          <c:showSerName val="0"/>
          <c:showPercent val="0"/>
          <c:showBubbleSize val="0"/>
        </c:dLbls>
        <c:smooth val="0"/>
        <c:axId val="1865491472"/>
        <c:axId val="1865492720"/>
      </c:lineChart>
      <c:dateAx>
        <c:axId val="1865491472"/>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5492720"/>
        <c:crosses val="autoZero"/>
        <c:auto val="1"/>
        <c:lblOffset val="100"/>
        <c:baseTimeUnit val="months"/>
      </c:dateAx>
      <c:valAx>
        <c:axId val="186549272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549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Sheet1!$F$1</c:f>
              <c:strCache>
                <c:ptCount val="1"/>
                <c:pt idx="0">
                  <c:v>Market Cap of A Share (% of GDP)</c:v>
                </c:pt>
              </c:strCache>
            </c:strRef>
          </c:tx>
          <c:spPr>
            <a:ln w="28575" cap="rnd">
              <a:solidFill>
                <a:schemeClr val="accent1"/>
              </a:solidFill>
              <a:round/>
            </a:ln>
            <a:effectLst/>
          </c:spPr>
          <c:marker>
            <c:symbol val="none"/>
          </c:marker>
          <c:cat>
            <c:numRef>
              <c:f>Sheet1!$A$6:$A$125</c:f>
              <c:numCache>
                <c:formatCode>mmm\-yy</c:formatCode>
                <c:ptCount val="120"/>
                <c:pt idx="0">
                  <c:v>34029</c:v>
                </c:pt>
                <c:pt idx="1">
                  <c:v>34121</c:v>
                </c:pt>
                <c:pt idx="2">
                  <c:v>34213</c:v>
                </c:pt>
                <c:pt idx="3">
                  <c:v>34304</c:v>
                </c:pt>
                <c:pt idx="4">
                  <c:v>34394</c:v>
                </c:pt>
                <c:pt idx="5">
                  <c:v>34486</c:v>
                </c:pt>
                <c:pt idx="6">
                  <c:v>34578</c:v>
                </c:pt>
                <c:pt idx="7">
                  <c:v>34669</c:v>
                </c:pt>
                <c:pt idx="8">
                  <c:v>34759</c:v>
                </c:pt>
                <c:pt idx="9">
                  <c:v>34851</c:v>
                </c:pt>
                <c:pt idx="10">
                  <c:v>34943</c:v>
                </c:pt>
                <c:pt idx="11">
                  <c:v>35034</c:v>
                </c:pt>
                <c:pt idx="12">
                  <c:v>35125</c:v>
                </c:pt>
                <c:pt idx="13">
                  <c:v>35217</c:v>
                </c:pt>
                <c:pt idx="14">
                  <c:v>35309</c:v>
                </c:pt>
                <c:pt idx="15">
                  <c:v>35400</c:v>
                </c:pt>
                <c:pt idx="16">
                  <c:v>35490</c:v>
                </c:pt>
                <c:pt idx="17">
                  <c:v>35582</c:v>
                </c:pt>
                <c:pt idx="18">
                  <c:v>35674</c:v>
                </c:pt>
                <c:pt idx="19">
                  <c:v>35765</c:v>
                </c:pt>
                <c:pt idx="20">
                  <c:v>35855</c:v>
                </c:pt>
                <c:pt idx="21">
                  <c:v>35947</c:v>
                </c:pt>
                <c:pt idx="22">
                  <c:v>36039</c:v>
                </c:pt>
                <c:pt idx="23">
                  <c:v>36130</c:v>
                </c:pt>
                <c:pt idx="24">
                  <c:v>36220</c:v>
                </c:pt>
                <c:pt idx="25">
                  <c:v>36312</c:v>
                </c:pt>
                <c:pt idx="26">
                  <c:v>36404</c:v>
                </c:pt>
                <c:pt idx="27">
                  <c:v>36495</c:v>
                </c:pt>
                <c:pt idx="28">
                  <c:v>36586</c:v>
                </c:pt>
                <c:pt idx="29">
                  <c:v>36678</c:v>
                </c:pt>
                <c:pt idx="30">
                  <c:v>36770</c:v>
                </c:pt>
                <c:pt idx="31">
                  <c:v>36861</c:v>
                </c:pt>
                <c:pt idx="32">
                  <c:v>36951</c:v>
                </c:pt>
                <c:pt idx="33">
                  <c:v>37043</c:v>
                </c:pt>
                <c:pt idx="34">
                  <c:v>37135</c:v>
                </c:pt>
                <c:pt idx="35">
                  <c:v>37226</c:v>
                </c:pt>
                <c:pt idx="36">
                  <c:v>37316</c:v>
                </c:pt>
                <c:pt idx="37">
                  <c:v>37408</c:v>
                </c:pt>
                <c:pt idx="38">
                  <c:v>37500</c:v>
                </c:pt>
                <c:pt idx="39">
                  <c:v>37591</c:v>
                </c:pt>
                <c:pt idx="40">
                  <c:v>37681</c:v>
                </c:pt>
                <c:pt idx="41">
                  <c:v>37773</c:v>
                </c:pt>
                <c:pt idx="42">
                  <c:v>37865</c:v>
                </c:pt>
                <c:pt idx="43">
                  <c:v>37956</c:v>
                </c:pt>
                <c:pt idx="44">
                  <c:v>38047</c:v>
                </c:pt>
                <c:pt idx="45">
                  <c:v>38139</c:v>
                </c:pt>
                <c:pt idx="46">
                  <c:v>38231</c:v>
                </c:pt>
                <c:pt idx="47">
                  <c:v>38322</c:v>
                </c:pt>
                <c:pt idx="48">
                  <c:v>38412</c:v>
                </c:pt>
                <c:pt idx="49">
                  <c:v>38504</c:v>
                </c:pt>
                <c:pt idx="50">
                  <c:v>38596</c:v>
                </c:pt>
                <c:pt idx="51">
                  <c:v>38687</c:v>
                </c:pt>
                <c:pt idx="52">
                  <c:v>38777</c:v>
                </c:pt>
                <c:pt idx="53">
                  <c:v>38869</c:v>
                </c:pt>
                <c:pt idx="54">
                  <c:v>38961</c:v>
                </c:pt>
                <c:pt idx="55">
                  <c:v>39052</c:v>
                </c:pt>
                <c:pt idx="56">
                  <c:v>39142</c:v>
                </c:pt>
                <c:pt idx="57">
                  <c:v>39234</c:v>
                </c:pt>
                <c:pt idx="58">
                  <c:v>39326</c:v>
                </c:pt>
                <c:pt idx="59">
                  <c:v>39417</c:v>
                </c:pt>
                <c:pt idx="60">
                  <c:v>39508</c:v>
                </c:pt>
                <c:pt idx="61">
                  <c:v>39600</c:v>
                </c:pt>
                <c:pt idx="62">
                  <c:v>39692</c:v>
                </c:pt>
                <c:pt idx="63">
                  <c:v>39783</c:v>
                </c:pt>
                <c:pt idx="64">
                  <c:v>39873</c:v>
                </c:pt>
                <c:pt idx="65">
                  <c:v>39965</c:v>
                </c:pt>
                <c:pt idx="66">
                  <c:v>40057</c:v>
                </c:pt>
                <c:pt idx="67">
                  <c:v>40148</c:v>
                </c:pt>
                <c:pt idx="68">
                  <c:v>40238</c:v>
                </c:pt>
                <c:pt idx="69">
                  <c:v>40330</c:v>
                </c:pt>
                <c:pt idx="70">
                  <c:v>40422</c:v>
                </c:pt>
                <c:pt idx="71">
                  <c:v>40513</c:v>
                </c:pt>
                <c:pt idx="72">
                  <c:v>40603</c:v>
                </c:pt>
                <c:pt idx="73">
                  <c:v>40695</c:v>
                </c:pt>
                <c:pt idx="74">
                  <c:v>40787</c:v>
                </c:pt>
                <c:pt idx="75">
                  <c:v>40878</c:v>
                </c:pt>
                <c:pt idx="76">
                  <c:v>40969</c:v>
                </c:pt>
                <c:pt idx="77">
                  <c:v>41061</c:v>
                </c:pt>
                <c:pt idx="78">
                  <c:v>41153</c:v>
                </c:pt>
                <c:pt idx="79">
                  <c:v>41244</c:v>
                </c:pt>
                <c:pt idx="80">
                  <c:v>41334</c:v>
                </c:pt>
                <c:pt idx="81">
                  <c:v>41426</c:v>
                </c:pt>
                <c:pt idx="82">
                  <c:v>41518</c:v>
                </c:pt>
                <c:pt idx="83">
                  <c:v>41609</c:v>
                </c:pt>
                <c:pt idx="84">
                  <c:v>41699</c:v>
                </c:pt>
                <c:pt idx="85">
                  <c:v>41791</c:v>
                </c:pt>
                <c:pt idx="86">
                  <c:v>41883</c:v>
                </c:pt>
                <c:pt idx="87">
                  <c:v>41974</c:v>
                </c:pt>
                <c:pt idx="88">
                  <c:v>42064</c:v>
                </c:pt>
                <c:pt idx="89">
                  <c:v>42156</c:v>
                </c:pt>
                <c:pt idx="90">
                  <c:v>42248</c:v>
                </c:pt>
                <c:pt idx="91">
                  <c:v>42339</c:v>
                </c:pt>
                <c:pt idx="92">
                  <c:v>42430</c:v>
                </c:pt>
                <c:pt idx="93">
                  <c:v>42522</c:v>
                </c:pt>
                <c:pt idx="94">
                  <c:v>42614</c:v>
                </c:pt>
                <c:pt idx="95">
                  <c:v>42705</c:v>
                </c:pt>
                <c:pt idx="96">
                  <c:v>42795</c:v>
                </c:pt>
                <c:pt idx="97">
                  <c:v>42887</c:v>
                </c:pt>
                <c:pt idx="98">
                  <c:v>42979</c:v>
                </c:pt>
                <c:pt idx="99">
                  <c:v>43070</c:v>
                </c:pt>
                <c:pt idx="100">
                  <c:v>43160</c:v>
                </c:pt>
                <c:pt idx="101">
                  <c:v>43252</c:v>
                </c:pt>
                <c:pt idx="102">
                  <c:v>43344</c:v>
                </c:pt>
                <c:pt idx="103">
                  <c:v>43435</c:v>
                </c:pt>
                <c:pt idx="104">
                  <c:v>43525</c:v>
                </c:pt>
                <c:pt idx="105">
                  <c:v>43617</c:v>
                </c:pt>
                <c:pt idx="106">
                  <c:v>43709</c:v>
                </c:pt>
                <c:pt idx="107">
                  <c:v>43800</c:v>
                </c:pt>
                <c:pt idx="108">
                  <c:v>43891</c:v>
                </c:pt>
                <c:pt idx="109">
                  <c:v>43983</c:v>
                </c:pt>
                <c:pt idx="110">
                  <c:v>44075</c:v>
                </c:pt>
                <c:pt idx="111">
                  <c:v>44166</c:v>
                </c:pt>
                <c:pt idx="112">
                  <c:v>44256</c:v>
                </c:pt>
                <c:pt idx="113">
                  <c:v>44348</c:v>
                </c:pt>
                <c:pt idx="114">
                  <c:v>44440</c:v>
                </c:pt>
                <c:pt idx="115">
                  <c:v>44531</c:v>
                </c:pt>
                <c:pt idx="116">
                  <c:v>44621</c:v>
                </c:pt>
                <c:pt idx="117">
                  <c:v>44713</c:v>
                </c:pt>
                <c:pt idx="118">
                  <c:v>44805</c:v>
                </c:pt>
                <c:pt idx="119">
                  <c:v>44896</c:v>
                </c:pt>
              </c:numCache>
            </c:numRef>
          </c:cat>
          <c:val>
            <c:numRef>
              <c:f>Sheet1!$F$6:$F$125</c:f>
              <c:numCache>
                <c:formatCode>General</c:formatCode>
                <c:ptCount val="120"/>
                <c:pt idx="0">
                  <c:v>5.7446039289029169</c:v>
                </c:pt>
                <c:pt idx="1">
                  <c:v>9.6267175821665205</c:v>
                </c:pt>
                <c:pt idx="2">
                  <c:v>8.9626951590207184</c:v>
                </c:pt>
                <c:pt idx="3">
                  <c:v>9.7391886929440208</c:v>
                </c:pt>
                <c:pt idx="4">
                  <c:v>10.184671506105126</c:v>
                </c:pt>
                <c:pt idx="5">
                  <c:v>6.6667795576929603</c:v>
                </c:pt>
                <c:pt idx="6">
                  <c:v>10.355890227576975</c:v>
                </c:pt>
                <c:pt idx="7">
                  <c:v>7.5822926389979743</c:v>
                </c:pt>
                <c:pt idx="8">
                  <c:v>7.4085724296336668</c:v>
                </c:pt>
                <c:pt idx="9">
                  <c:v>6.7781102596232694</c:v>
                </c:pt>
                <c:pt idx="10">
                  <c:v>7.0782325871077134</c:v>
                </c:pt>
                <c:pt idx="11">
                  <c:v>5.6639642386114106</c:v>
                </c:pt>
                <c:pt idx="12">
                  <c:v>5.6358348915218883</c:v>
                </c:pt>
                <c:pt idx="13">
                  <c:v>8.9915319592473661</c:v>
                </c:pt>
                <c:pt idx="14">
                  <c:v>10.413787091853411</c:v>
                </c:pt>
                <c:pt idx="15">
                  <c:v>14.04241809014157</c:v>
                </c:pt>
                <c:pt idx="16">
                  <c:v>18.104333277382818</c:v>
                </c:pt>
                <c:pt idx="17">
                  <c:v>21.958759218825975</c:v>
                </c:pt>
                <c:pt idx="18">
                  <c:v>19.183580592908751</c:v>
                </c:pt>
                <c:pt idx="19">
                  <c:v>21.989848849214262</c:v>
                </c:pt>
                <c:pt idx="20">
                  <c:v>23.039539883392067</c:v>
                </c:pt>
                <c:pt idx="21">
                  <c:v>26.04625334973074</c:v>
                </c:pt>
                <c:pt idx="22">
                  <c:v>24.499226187909368</c:v>
                </c:pt>
                <c:pt idx="23">
                  <c:v>22.89516465071512</c:v>
                </c:pt>
                <c:pt idx="24">
                  <c:v>23.327391706922924</c:v>
                </c:pt>
                <c:pt idx="25">
                  <c:v>34.290391595294565</c:v>
                </c:pt>
                <c:pt idx="26">
                  <c:v>32.706025292348741</c:v>
                </c:pt>
                <c:pt idx="27">
                  <c:v>29.229144375874373</c:v>
                </c:pt>
                <c:pt idx="28">
                  <c:v>39.513359118923887</c:v>
                </c:pt>
                <c:pt idx="29">
                  <c:v>42.827972381273156</c:v>
                </c:pt>
                <c:pt idx="30">
                  <c:v>42.847781860699882</c:v>
                </c:pt>
                <c:pt idx="31">
                  <c:v>47.956613525515031</c:v>
                </c:pt>
                <c:pt idx="32">
                  <c:v>49.408113233550019</c:v>
                </c:pt>
                <c:pt idx="33">
                  <c:v>50.72898359626106</c:v>
                </c:pt>
                <c:pt idx="34">
                  <c:v>42.303033211926092</c:v>
                </c:pt>
                <c:pt idx="35">
                  <c:v>39.257606904371244</c:v>
                </c:pt>
                <c:pt idx="36">
                  <c:v>38.073673607100631</c:v>
                </c:pt>
                <c:pt idx="37">
                  <c:v>41.315995599788465</c:v>
                </c:pt>
                <c:pt idx="38">
                  <c:v>37.347613914449887</c:v>
                </c:pt>
                <c:pt idx="39">
                  <c:v>31.490263512036893</c:v>
                </c:pt>
                <c:pt idx="40">
                  <c:v>34.115645851148003</c:v>
                </c:pt>
                <c:pt idx="41">
                  <c:v>32.373746407196805</c:v>
                </c:pt>
                <c:pt idx="42">
                  <c:v>29.467136663524979</c:v>
                </c:pt>
                <c:pt idx="43">
                  <c:v>30.895838442288394</c:v>
                </c:pt>
                <c:pt idx="44">
                  <c:v>35.469955227618733</c:v>
                </c:pt>
                <c:pt idx="45">
                  <c:v>27.246668514214313</c:v>
                </c:pt>
                <c:pt idx="46">
                  <c:v>26.42809544656798</c:v>
                </c:pt>
                <c:pt idx="47">
                  <c:v>22.896394097387422</c:v>
                </c:pt>
                <c:pt idx="48">
                  <c:v>20.746913988705735</c:v>
                </c:pt>
                <c:pt idx="49">
                  <c:v>18.171768257467157</c:v>
                </c:pt>
                <c:pt idx="50">
                  <c:v>18.534054678560715</c:v>
                </c:pt>
                <c:pt idx="51">
                  <c:v>17.312862016132907</c:v>
                </c:pt>
                <c:pt idx="52">
                  <c:v>18.222595524701383</c:v>
                </c:pt>
                <c:pt idx="53">
                  <c:v>21.900574161351827</c:v>
                </c:pt>
                <c:pt idx="54">
                  <c:v>24.915348093348459</c:v>
                </c:pt>
                <c:pt idx="55">
                  <c:v>40.742121368857326</c:v>
                </c:pt>
                <c:pt idx="56">
                  <c:v>55.783362503044408</c:v>
                </c:pt>
                <c:pt idx="57">
                  <c:v>68.797217366256788</c:v>
                </c:pt>
                <c:pt idx="58">
                  <c:v>99.259894151846382</c:v>
                </c:pt>
                <c:pt idx="59">
                  <c:v>121.12188685127269</c:v>
                </c:pt>
                <c:pt idx="60">
                  <c:v>80.334338623326559</c:v>
                </c:pt>
                <c:pt idx="61">
                  <c:v>60.098914111953675</c:v>
                </c:pt>
                <c:pt idx="62">
                  <c:v>47.916205821972291</c:v>
                </c:pt>
                <c:pt idx="63">
                  <c:v>38.016767712521279</c:v>
                </c:pt>
                <c:pt idx="64">
                  <c:v>49.860796708106612</c:v>
                </c:pt>
                <c:pt idx="65">
                  <c:v>61.22965032958556</c:v>
                </c:pt>
                <c:pt idx="66">
                  <c:v>58.533595885025427</c:v>
                </c:pt>
                <c:pt idx="67">
                  <c:v>69.99332315116277</c:v>
                </c:pt>
                <c:pt idx="68">
                  <c:v>67.659019809424265</c:v>
                </c:pt>
                <c:pt idx="69">
                  <c:v>51.689448598145695</c:v>
                </c:pt>
                <c:pt idx="70">
                  <c:v>60.649693043002429</c:v>
                </c:pt>
                <c:pt idx="71">
                  <c:v>64.404325253470361</c:v>
                </c:pt>
                <c:pt idx="72">
                  <c:v>64.709875228333232</c:v>
                </c:pt>
                <c:pt idx="73">
                  <c:v>58.892769042540692</c:v>
                </c:pt>
                <c:pt idx="74">
                  <c:v>49.356158153657823</c:v>
                </c:pt>
                <c:pt idx="75">
                  <c:v>44.013209818172356</c:v>
                </c:pt>
                <c:pt idx="76">
                  <c:v>44.86669869364281</c:v>
                </c:pt>
                <c:pt idx="77">
                  <c:v>44.073683031256543</c:v>
                </c:pt>
                <c:pt idx="78">
                  <c:v>40.768973811687523</c:v>
                </c:pt>
                <c:pt idx="79">
                  <c:v>42.77130705607599</c:v>
                </c:pt>
                <c:pt idx="80">
                  <c:v>42.436342300441019</c:v>
                </c:pt>
                <c:pt idx="81">
                  <c:v>37.80854510074176</c:v>
                </c:pt>
                <c:pt idx="82">
                  <c:v>41.815453299202957</c:v>
                </c:pt>
                <c:pt idx="83">
                  <c:v>38.953033012329762</c:v>
                </c:pt>
                <c:pt idx="84">
                  <c:v>39.158602851192384</c:v>
                </c:pt>
                <c:pt idx="85">
                  <c:v>39.551540686314858</c:v>
                </c:pt>
                <c:pt idx="86">
                  <c:v>46.557524237660395</c:v>
                </c:pt>
                <c:pt idx="87">
                  <c:v>57.88818810279647</c:v>
                </c:pt>
                <c:pt idx="88">
                  <c:v>72.945124568558228</c:v>
                </c:pt>
                <c:pt idx="89">
                  <c:v>94.213863278324425</c:v>
                </c:pt>
                <c:pt idx="90">
                  <c:v>61.958257558326203</c:v>
                </c:pt>
                <c:pt idx="91">
                  <c:v>77.128239164460837</c:v>
                </c:pt>
                <c:pt idx="92">
                  <c:v>64.873532826675259</c:v>
                </c:pt>
                <c:pt idx="93">
                  <c:v>64.966146200333014</c:v>
                </c:pt>
                <c:pt idx="94">
                  <c:v>66.780276139030192</c:v>
                </c:pt>
                <c:pt idx="95">
                  <c:v>68.093315938611596</c:v>
                </c:pt>
                <c:pt idx="96">
                  <c:v>70.455184267157378</c:v>
                </c:pt>
                <c:pt idx="97">
                  <c:v>67.897680656077569</c:v>
                </c:pt>
                <c:pt idx="98">
                  <c:v>70.396840529910961</c:v>
                </c:pt>
                <c:pt idx="99">
                  <c:v>68.20322317784327</c:v>
                </c:pt>
                <c:pt idx="100">
                  <c:v>65.618138380012297</c:v>
                </c:pt>
                <c:pt idx="101">
                  <c:v>57.72381627925094</c:v>
                </c:pt>
                <c:pt idx="102">
                  <c:v>54.329971093901122</c:v>
                </c:pt>
                <c:pt idx="103">
                  <c:v>47.317066564296816</c:v>
                </c:pt>
                <c:pt idx="104">
                  <c:v>60.236264729423382</c:v>
                </c:pt>
                <c:pt idx="105">
                  <c:v>56.336382184813324</c:v>
                </c:pt>
                <c:pt idx="106">
                  <c:v>56.357398112451499</c:v>
                </c:pt>
                <c:pt idx="107">
                  <c:v>60.118134013545863</c:v>
                </c:pt>
                <c:pt idx="108">
                  <c:v>57.773488758134114</c:v>
                </c:pt>
                <c:pt idx="109">
                  <c:v>66.02922743162631</c:v>
                </c:pt>
                <c:pt idx="110">
                  <c:v>72.423181089074589</c:v>
                </c:pt>
                <c:pt idx="111">
                  <c:v>78.469389643284543</c:v>
                </c:pt>
                <c:pt idx="112">
                  <c:v>74.05947133941298</c:v>
                </c:pt>
                <c:pt idx="113">
                  <c:v>79.184512724802104</c:v>
                </c:pt>
                <c:pt idx="114">
                  <c:v>77.700341686578128</c:v>
                </c:pt>
                <c:pt idx="115">
                  <c:v>80.100765107268288</c:v>
                </c:pt>
                <c:pt idx="116">
                  <c:v>68.977986433959245</c:v>
                </c:pt>
                <c:pt idx="117">
                  <c:v>71.912215088453962</c:v>
                </c:pt>
                <c:pt idx="118">
                  <c:v>63.376350894922126</c:v>
                </c:pt>
                <c:pt idx="119">
                  <c:v>65.113305391010741</c:v>
                </c:pt>
              </c:numCache>
            </c:numRef>
          </c:val>
          <c:smooth val="0"/>
          <c:extLst>
            <c:ext xmlns:c16="http://schemas.microsoft.com/office/drawing/2014/chart" uri="{C3380CC4-5D6E-409C-BE32-E72D297353CC}">
              <c16:uniqueId val="{00000000-7647-47E3-829C-C89F8A358F8A}"/>
            </c:ext>
          </c:extLst>
        </c:ser>
        <c:dLbls>
          <c:showLegendKey val="0"/>
          <c:showVal val="0"/>
          <c:showCatName val="0"/>
          <c:showSerName val="0"/>
          <c:showPercent val="0"/>
          <c:showBubbleSize val="0"/>
        </c:dLbls>
        <c:smooth val="0"/>
        <c:axId val="619466960"/>
        <c:axId val="319652416"/>
      </c:lineChart>
      <c:dateAx>
        <c:axId val="61946696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9652416"/>
        <c:crosses val="autoZero"/>
        <c:auto val="1"/>
        <c:lblOffset val="100"/>
        <c:baseTimeUnit val="months"/>
      </c:dateAx>
      <c:valAx>
        <c:axId val="31965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1946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Inflation in CPI and PPI (2007-2016)</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Sheet1!$F$1</c:f>
              <c:strCache>
                <c:ptCount val="1"/>
                <c:pt idx="0">
                  <c:v>CPI</c:v>
                </c:pt>
              </c:strCache>
            </c:strRef>
          </c:tx>
          <c:spPr>
            <a:ln w="28575" cap="rnd">
              <a:solidFill>
                <a:schemeClr val="accent1"/>
              </a:solidFill>
              <a:round/>
            </a:ln>
            <a:effectLst/>
          </c:spPr>
          <c:marker>
            <c:symbol val="none"/>
          </c:marker>
          <c:cat>
            <c:numRef>
              <c:f>Sheet1!$E$2:$E$121</c:f>
              <c:numCache>
                <c:formatCode>mmm\-yy</c:formatCode>
                <c:ptCount val="12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numCache>
            </c:numRef>
          </c:cat>
          <c:val>
            <c:numRef>
              <c:f>Sheet1!$F$2:$F$121</c:f>
              <c:numCache>
                <c:formatCode>General</c:formatCode>
                <c:ptCount val="120"/>
                <c:pt idx="0">
                  <c:v>2.2000000000000002</c:v>
                </c:pt>
                <c:pt idx="1">
                  <c:v>2.7</c:v>
                </c:pt>
                <c:pt idx="2">
                  <c:v>3.3</c:v>
                </c:pt>
                <c:pt idx="3">
                  <c:v>3</c:v>
                </c:pt>
                <c:pt idx="4">
                  <c:v>3.4</c:v>
                </c:pt>
                <c:pt idx="5">
                  <c:v>4.4000000000000004</c:v>
                </c:pt>
                <c:pt idx="6">
                  <c:v>5.6</c:v>
                </c:pt>
                <c:pt idx="7">
                  <c:v>6.5</c:v>
                </c:pt>
                <c:pt idx="8">
                  <c:v>6.2</c:v>
                </c:pt>
                <c:pt idx="9">
                  <c:v>6.5</c:v>
                </c:pt>
                <c:pt idx="10">
                  <c:v>6.9</c:v>
                </c:pt>
                <c:pt idx="11">
                  <c:v>6.5</c:v>
                </c:pt>
                <c:pt idx="12">
                  <c:v>7.1</c:v>
                </c:pt>
                <c:pt idx="13">
                  <c:v>8.6999999999999993</c:v>
                </c:pt>
                <c:pt idx="14">
                  <c:v>8.3000000000000007</c:v>
                </c:pt>
                <c:pt idx="15">
                  <c:v>8.5</c:v>
                </c:pt>
                <c:pt idx="16">
                  <c:v>7.7</c:v>
                </c:pt>
                <c:pt idx="17">
                  <c:v>7.1</c:v>
                </c:pt>
                <c:pt idx="18">
                  <c:v>6.3</c:v>
                </c:pt>
                <c:pt idx="19">
                  <c:v>4.9000000000000004</c:v>
                </c:pt>
                <c:pt idx="20">
                  <c:v>4.5999999999999996</c:v>
                </c:pt>
                <c:pt idx="21">
                  <c:v>4</c:v>
                </c:pt>
                <c:pt idx="22">
                  <c:v>2.4</c:v>
                </c:pt>
                <c:pt idx="23">
                  <c:v>1.2</c:v>
                </c:pt>
                <c:pt idx="24">
                  <c:v>1</c:v>
                </c:pt>
                <c:pt idx="25">
                  <c:v>-1.6</c:v>
                </c:pt>
                <c:pt idx="26">
                  <c:v>-1.2</c:v>
                </c:pt>
                <c:pt idx="27">
                  <c:v>-1.5</c:v>
                </c:pt>
                <c:pt idx="28">
                  <c:v>-1.4</c:v>
                </c:pt>
                <c:pt idx="29">
                  <c:v>-1.7</c:v>
                </c:pt>
                <c:pt idx="30">
                  <c:v>-1.8</c:v>
                </c:pt>
                <c:pt idx="31">
                  <c:v>-1.2</c:v>
                </c:pt>
                <c:pt idx="32">
                  <c:v>-0.8</c:v>
                </c:pt>
                <c:pt idx="33">
                  <c:v>-0.5</c:v>
                </c:pt>
                <c:pt idx="34">
                  <c:v>0.6</c:v>
                </c:pt>
                <c:pt idx="35">
                  <c:v>1.9</c:v>
                </c:pt>
                <c:pt idx="36">
                  <c:v>1.5</c:v>
                </c:pt>
                <c:pt idx="37">
                  <c:v>2.7</c:v>
                </c:pt>
                <c:pt idx="38">
                  <c:v>2.4</c:v>
                </c:pt>
                <c:pt idx="39">
                  <c:v>2.8</c:v>
                </c:pt>
                <c:pt idx="40">
                  <c:v>3.1</c:v>
                </c:pt>
                <c:pt idx="41">
                  <c:v>2.9</c:v>
                </c:pt>
                <c:pt idx="42">
                  <c:v>3.3</c:v>
                </c:pt>
                <c:pt idx="43">
                  <c:v>3.5</c:v>
                </c:pt>
                <c:pt idx="44">
                  <c:v>3.6</c:v>
                </c:pt>
                <c:pt idx="45">
                  <c:v>4.4000000000000004</c:v>
                </c:pt>
                <c:pt idx="46">
                  <c:v>5.0999999999999996</c:v>
                </c:pt>
                <c:pt idx="47">
                  <c:v>4.5999999999999996</c:v>
                </c:pt>
                <c:pt idx="48">
                  <c:v>4.9000000000000004</c:v>
                </c:pt>
                <c:pt idx="49">
                  <c:v>4.944</c:v>
                </c:pt>
                <c:pt idx="50">
                  <c:v>5.383</c:v>
                </c:pt>
                <c:pt idx="51">
                  <c:v>5.3440000000000003</c:v>
                </c:pt>
                <c:pt idx="52">
                  <c:v>5.5149999999999997</c:v>
                </c:pt>
                <c:pt idx="53">
                  <c:v>6.3550000000000004</c:v>
                </c:pt>
                <c:pt idx="54">
                  <c:v>6.4509999999999996</c:v>
                </c:pt>
                <c:pt idx="55">
                  <c:v>6.1509999999999998</c:v>
                </c:pt>
                <c:pt idx="56">
                  <c:v>6.0670000000000002</c:v>
                </c:pt>
                <c:pt idx="57">
                  <c:v>5.4950000000000001</c:v>
                </c:pt>
                <c:pt idx="58">
                  <c:v>4.2249999999999996</c:v>
                </c:pt>
                <c:pt idx="59">
                  <c:v>4.07</c:v>
                </c:pt>
                <c:pt idx="60">
                  <c:v>4.5</c:v>
                </c:pt>
                <c:pt idx="61">
                  <c:v>3.2</c:v>
                </c:pt>
                <c:pt idx="62">
                  <c:v>3.6</c:v>
                </c:pt>
                <c:pt idx="63">
                  <c:v>3.4</c:v>
                </c:pt>
                <c:pt idx="64">
                  <c:v>3</c:v>
                </c:pt>
                <c:pt idx="65">
                  <c:v>2.2000000000000002</c:v>
                </c:pt>
                <c:pt idx="66">
                  <c:v>1.8</c:v>
                </c:pt>
                <c:pt idx="67">
                  <c:v>2</c:v>
                </c:pt>
                <c:pt idx="68">
                  <c:v>1.9</c:v>
                </c:pt>
                <c:pt idx="69">
                  <c:v>1.7</c:v>
                </c:pt>
                <c:pt idx="70">
                  <c:v>2</c:v>
                </c:pt>
                <c:pt idx="71">
                  <c:v>2.5</c:v>
                </c:pt>
                <c:pt idx="72">
                  <c:v>2.0305</c:v>
                </c:pt>
                <c:pt idx="73">
                  <c:v>3.2198000000000002</c:v>
                </c:pt>
                <c:pt idx="74">
                  <c:v>2.0695999999999999</c:v>
                </c:pt>
                <c:pt idx="75">
                  <c:v>2.3860999999999999</c:v>
                </c:pt>
                <c:pt idx="76">
                  <c:v>2.0981000000000001</c:v>
                </c:pt>
                <c:pt idx="77">
                  <c:v>2.6684000000000001</c:v>
                </c:pt>
                <c:pt idx="78">
                  <c:v>2.6741000000000001</c:v>
                </c:pt>
                <c:pt idx="79">
                  <c:v>2.5666000000000002</c:v>
                </c:pt>
                <c:pt idx="80">
                  <c:v>3.0518999999999998</c:v>
                </c:pt>
                <c:pt idx="81">
                  <c:v>3.2058</c:v>
                </c:pt>
                <c:pt idx="82">
                  <c:v>3.0179999999999998</c:v>
                </c:pt>
                <c:pt idx="83">
                  <c:v>2.4986999999999999</c:v>
                </c:pt>
                <c:pt idx="84">
                  <c:v>2.4861</c:v>
                </c:pt>
                <c:pt idx="85">
                  <c:v>1.9511000000000001</c:v>
                </c:pt>
                <c:pt idx="86">
                  <c:v>2.3847999999999998</c:v>
                </c:pt>
                <c:pt idx="87">
                  <c:v>1.8013999999999999</c:v>
                </c:pt>
                <c:pt idx="88">
                  <c:v>2.4773000000000001</c:v>
                </c:pt>
                <c:pt idx="89">
                  <c:v>2.3361000000000001</c:v>
                </c:pt>
                <c:pt idx="90">
                  <c:v>2.2852000000000001</c:v>
                </c:pt>
                <c:pt idx="91">
                  <c:v>1.9908999999999999</c:v>
                </c:pt>
                <c:pt idx="92">
                  <c:v>1.6274999999999999</c:v>
                </c:pt>
                <c:pt idx="93">
                  <c:v>1.6011</c:v>
                </c:pt>
                <c:pt idx="94">
                  <c:v>1.4393</c:v>
                </c:pt>
                <c:pt idx="95">
                  <c:v>1.5056</c:v>
                </c:pt>
                <c:pt idx="96">
                  <c:v>0.76380000000000003</c:v>
                </c:pt>
                <c:pt idx="97">
                  <c:v>1.4311</c:v>
                </c:pt>
                <c:pt idx="98">
                  <c:v>1.3757999999999999</c:v>
                </c:pt>
                <c:pt idx="99">
                  <c:v>1.5091000000000001</c:v>
                </c:pt>
                <c:pt idx="100">
                  <c:v>1.2307999999999999</c:v>
                </c:pt>
                <c:pt idx="101">
                  <c:v>1.3909</c:v>
                </c:pt>
                <c:pt idx="102">
                  <c:v>1.6473</c:v>
                </c:pt>
                <c:pt idx="103">
                  <c:v>1.9554</c:v>
                </c:pt>
                <c:pt idx="104">
                  <c:v>1.5955999999999999</c:v>
                </c:pt>
                <c:pt idx="105">
                  <c:v>1.2674000000000001</c:v>
                </c:pt>
                <c:pt idx="106">
                  <c:v>1.4856</c:v>
                </c:pt>
                <c:pt idx="107">
                  <c:v>1.6</c:v>
                </c:pt>
                <c:pt idx="108">
                  <c:v>1.8</c:v>
                </c:pt>
                <c:pt idx="109">
                  <c:v>2.2999999999999998</c:v>
                </c:pt>
                <c:pt idx="110">
                  <c:v>2.3013910000000002</c:v>
                </c:pt>
                <c:pt idx="111">
                  <c:v>2.3278650000000001</c:v>
                </c:pt>
                <c:pt idx="112">
                  <c:v>2.038999</c:v>
                </c:pt>
                <c:pt idx="113">
                  <c:v>1.8795029999999999</c:v>
                </c:pt>
                <c:pt idx="114">
                  <c:v>1.7651129999999999</c:v>
                </c:pt>
                <c:pt idx="115">
                  <c:v>1.3397730000000001</c:v>
                </c:pt>
                <c:pt idx="116">
                  <c:v>1.920226</c:v>
                </c:pt>
                <c:pt idx="117">
                  <c:v>2.0959469999999998</c:v>
                </c:pt>
                <c:pt idx="118">
                  <c:v>2.2522579999999999</c:v>
                </c:pt>
                <c:pt idx="119">
                  <c:v>2.0765449999999999</c:v>
                </c:pt>
              </c:numCache>
            </c:numRef>
          </c:val>
          <c:smooth val="0"/>
          <c:extLst>
            <c:ext xmlns:c16="http://schemas.microsoft.com/office/drawing/2014/chart" uri="{C3380CC4-5D6E-409C-BE32-E72D297353CC}">
              <c16:uniqueId val="{00000000-814F-4B57-9CC7-B6DF5B7B65A0}"/>
            </c:ext>
          </c:extLst>
        </c:ser>
        <c:ser>
          <c:idx val="1"/>
          <c:order val="1"/>
          <c:tx>
            <c:strRef>
              <c:f>Sheet1!$G$1</c:f>
              <c:strCache>
                <c:ptCount val="1"/>
                <c:pt idx="0">
                  <c:v>PPI</c:v>
                </c:pt>
              </c:strCache>
            </c:strRef>
          </c:tx>
          <c:spPr>
            <a:ln w="28575" cap="rnd">
              <a:solidFill>
                <a:schemeClr val="accent2"/>
              </a:solidFill>
              <a:round/>
            </a:ln>
            <a:effectLst/>
          </c:spPr>
          <c:marker>
            <c:symbol val="none"/>
          </c:marker>
          <c:cat>
            <c:numRef>
              <c:f>Sheet1!$E$2:$E$121</c:f>
              <c:numCache>
                <c:formatCode>mmm\-yy</c:formatCode>
                <c:ptCount val="12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numCache>
            </c:numRef>
          </c:cat>
          <c:val>
            <c:numRef>
              <c:f>Sheet1!$G$2:$G$121</c:f>
              <c:numCache>
                <c:formatCode>General</c:formatCode>
                <c:ptCount val="120"/>
                <c:pt idx="0">
                  <c:v>3.3</c:v>
                </c:pt>
                <c:pt idx="1">
                  <c:v>2.6</c:v>
                </c:pt>
                <c:pt idx="2">
                  <c:v>2.7</c:v>
                </c:pt>
                <c:pt idx="3">
                  <c:v>2.9</c:v>
                </c:pt>
                <c:pt idx="4">
                  <c:v>2.8</c:v>
                </c:pt>
                <c:pt idx="5">
                  <c:v>2.4900000000000002</c:v>
                </c:pt>
                <c:pt idx="6">
                  <c:v>2.4</c:v>
                </c:pt>
                <c:pt idx="7">
                  <c:v>2.6</c:v>
                </c:pt>
                <c:pt idx="8">
                  <c:v>2.7</c:v>
                </c:pt>
                <c:pt idx="9">
                  <c:v>3.2</c:v>
                </c:pt>
                <c:pt idx="10">
                  <c:v>4.55</c:v>
                </c:pt>
                <c:pt idx="11">
                  <c:v>5.43</c:v>
                </c:pt>
                <c:pt idx="12">
                  <c:v>6.1</c:v>
                </c:pt>
                <c:pt idx="13">
                  <c:v>6.62</c:v>
                </c:pt>
                <c:pt idx="14">
                  <c:v>7.95</c:v>
                </c:pt>
                <c:pt idx="15">
                  <c:v>8.1199999999999992</c:v>
                </c:pt>
                <c:pt idx="16">
                  <c:v>8.2200000000000006</c:v>
                </c:pt>
                <c:pt idx="17">
                  <c:v>8.84</c:v>
                </c:pt>
                <c:pt idx="18">
                  <c:v>10.029999999999999</c:v>
                </c:pt>
                <c:pt idx="19">
                  <c:v>10.06</c:v>
                </c:pt>
                <c:pt idx="20">
                  <c:v>9.1300000000000008</c:v>
                </c:pt>
                <c:pt idx="21">
                  <c:v>6.59</c:v>
                </c:pt>
                <c:pt idx="22">
                  <c:v>1.99</c:v>
                </c:pt>
                <c:pt idx="23">
                  <c:v>-1.1399999999999999</c:v>
                </c:pt>
                <c:pt idx="24">
                  <c:v>-3.35</c:v>
                </c:pt>
                <c:pt idx="25">
                  <c:v>-4.47</c:v>
                </c:pt>
                <c:pt idx="26">
                  <c:v>-6</c:v>
                </c:pt>
                <c:pt idx="27">
                  <c:v>-6.6</c:v>
                </c:pt>
                <c:pt idx="28">
                  <c:v>-7.2</c:v>
                </c:pt>
                <c:pt idx="29">
                  <c:v>-7.8</c:v>
                </c:pt>
                <c:pt idx="30">
                  <c:v>-8.1999999999999993</c:v>
                </c:pt>
                <c:pt idx="31">
                  <c:v>-7.86</c:v>
                </c:pt>
                <c:pt idx="32">
                  <c:v>-6.99</c:v>
                </c:pt>
                <c:pt idx="33">
                  <c:v>-5.85</c:v>
                </c:pt>
                <c:pt idx="34">
                  <c:v>-2.08</c:v>
                </c:pt>
                <c:pt idx="35">
                  <c:v>1.7</c:v>
                </c:pt>
                <c:pt idx="36">
                  <c:v>4.32</c:v>
                </c:pt>
                <c:pt idx="37">
                  <c:v>5.39</c:v>
                </c:pt>
                <c:pt idx="38">
                  <c:v>5.91</c:v>
                </c:pt>
                <c:pt idx="39">
                  <c:v>6.81</c:v>
                </c:pt>
                <c:pt idx="40">
                  <c:v>7.13</c:v>
                </c:pt>
                <c:pt idx="41">
                  <c:v>6.41</c:v>
                </c:pt>
                <c:pt idx="42">
                  <c:v>4.84</c:v>
                </c:pt>
                <c:pt idx="43">
                  <c:v>4.32</c:v>
                </c:pt>
                <c:pt idx="44">
                  <c:v>4.33</c:v>
                </c:pt>
                <c:pt idx="45">
                  <c:v>5.04</c:v>
                </c:pt>
                <c:pt idx="46">
                  <c:v>6.06</c:v>
                </c:pt>
                <c:pt idx="47">
                  <c:v>5.93</c:v>
                </c:pt>
                <c:pt idx="48">
                  <c:v>6.6</c:v>
                </c:pt>
                <c:pt idx="49">
                  <c:v>7.23</c:v>
                </c:pt>
                <c:pt idx="50">
                  <c:v>7.31</c:v>
                </c:pt>
                <c:pt idx="51">
                  <c:v>6.82</c:v>
                </c:pt>
                <c:pt idx="52">
                  <c:v>6.79</c:v>
                </c:pt>
                <c:pt idx="53">
                  <c:v>7.12</c:v>
                </c:pt>
                <c:pt idx="54">
                  <c:v>7.54</c:v>
                </c:pt>
                <c:pt idx="55">
                  <c:v>7.25</c:v>
                </c:pt>
                <c:pt idx="56">
                  <c:v>6.52</c:v>
                </c:pt>
                <c:pt idx="57">
                  <c:v>5</c:v>
                </c:pt>
                <c:pt idx="58">
                  <c:v>2.72</c:v>
                </c:pt>
                <c:pt idx="59">
                  <c:v>1.69</c:v>
                </c:pt>
                <c:pt idx="60">
                  <c:v>0.73</c:v>
                </c:pt>
                <c:pt idx="61">
                  <c:v>0.03</c:v>
                </c:pt>
                <c:pt idx="62">
                  <c:v>-0.32</c:v>
                </c:pt>
                <c:pt idx="63">
                  <c:v>-0.7</c:v>
                </c:pt>
                <c:pt idx="64">
                  <c:v>-1.4</c:v>
                </c:pt>
                <c:pt idx="65">
                  <c:v>-2.08</c:v>
                </c:pt>
                <c:pt idx="66">
                  <c:v>-2.87</c:v>
                </c:pt>
                <c:pt idx="67">
                  <c:v>-3.48</c:v>
                </c:pt>
                <c:pt idx="68">
                  <c:v>-3.55</c:v>
                </c:pt>
                <c:pt idx="69">
                  <c:v>-2.76</c:v>
                </c:pt>
                <c:pt idx="70">
                  <c:v>-2.2000000000000002</c:v>
                </c:pt>
                <c:pt idx="71">
                  <c:v>-1.94</c:v>
                </c:pt>
                <c:pt idx="72">
                  <c:v>-1.64</c:v>
                </c:pt>
                <c:pt idx="73">
                  <c:v>-1.63</c:v>
                </c:pt>
                <c:pt idx="74">
                  <c:v>-1.92</c:v>
                </c:pt>
                <c:pt idx="75">
                  <c:v>-2.62</c:v>
                </c:pt>
                <c:pt idx="76">
                  <c:v>-2.87</c:v>
                </c:pt>
                <c:pt idx="77">
                  <c:v>-2.7</c:v>
                </c:pt>
                <c:pt idx="78">
                  <c:v>-2.27</c:v>
                </c:pt>
                <c:pt idx="79">
                  <c:v>-1.62</c:v>
                </c:pt>
                <c:pt idx="80">
                  <c:v>-1.34</c:v>
                </c:pt>
                <c:pt idx="81">
                  <c:v>-1.51</c:v>
                </c:pt>
                <c:pt idx="82">
                  <c:v>-1.42</c:v>
                </c:pt>
                <c:pt idx="83">
                  <c:v>-1.36</c:v>
                </c:pt>
                <c:pt idx="84">
                  <c:v>-1.64</c:v>
                </c:pt>
                <c:pt idx="85">
                  <c:v>-2</c:v>
                </c:pt>
                <c:pt idx="86">
                  <c:v>-2.3018999999999998</c:v>
                </c:pt>
                <c:pt idx="87">
                  <c:v>-2.0042</c:v>
                </c:pt>
                <c:pt idx="88">
                  <c:v>-1.4463999999999999</c:v>
                </c:pt>
                <c:pt idx="89">
                  <c:v>-1.1092</c:v>
                </c:pt>
                <c:pt idx="90">
                  <c:v>-0.86880000000000002</c:v>
                </c:pt>
                <c:pt idx="91">
                  <c:v>-1.2038</c:v>
                </c:pt>
                <c:pt idx="92">
                  <c:v>-1.7996000000000001</c:v>
                </c:pt>
                <c:pt idx="93">
                  <c:v>-2.2427999999999999</c:v>
                </c:pt>
                <c:pt idx="94">
                  <c:v>-2.6928000000000001</c:v>
                </c:pt>
                <c:pt idx="95">
                  <c:v>-3.3151999999999999</c:v>
                </c:pt>
                <c:pt idx="96">
                  <c:v>-4.3201999999999998</c:v>
                </c:pt>
                <c:pt idx="97">
                  <c:v>-4.7976000000000001</c:v>
                </c:pt>
                <c:pt idx="98">
                  <c:v>-4.5602999999999998</c:v>
                </c:pt>
                <c:pt idx="99">
                  <c:v>-4.5724999999999998</c:v>
                </c:pt>
                <c:pt idx="100">
                  <c:v>-4.6070000000000002</c:v>
                </c:pt>
                <c:pt idx="101">
                  <c:v>-4.8135000000000003</c:v>
                </c:pt>
                <c:pt idx="102">
                  <c:v>-5.3692000000000002</c:v>
                </c:pt>
                <c:pt idx="103">
                  <c:v>-5.9226999999999999</c:v>
                </c:pt>
                <c:pt idx="104">
                  <c:v>-5.9450000000000003</c:v>
                </c:pt>
                <c:pt idx="105">
                  <c:v>-5.9</c:v>
                </c:pt>
                <c:pt idx="106">
                  <c:v>-5.9</c:v>
                </c:pt>
                <c:pt idx="107">
                  <c:v>-5.9</c:v>
                </c:pt>
                <c:pt idx="108">
                  <c:v>-5.3</c:v>
                </c:pt>
                <c:pt idx="109">
                  <c:v>-4.9000000000000004</c:v>
                </c:pt>
                <c:pt idx="110">
                  <c:v>-4.3</c:v>
                </c:pt>
                <c:pt idx="111">
                  <c:v>-3.4</c:v>
                </c:pt>
                <c:pt idx="112">
                  <c:v>-2.8</c:v>
                </c:pt>
                <c:pt idx="113">
                  <c:v>-2.6</c:v>
                </c:pt>
                <c:pt idx="114">
                  <c:v>-1.7</c:v>
                </c:pt>
                <c:pt idx="115">
                  <c:v>-0.8</c:v>
                </c:pt>
                <c:pt idx="116">
                  <c:v>0.1</c:v>
                </c:pt>
                <c:pt idx="117">
                  <c:v>1.2</c:v>
                </c:pt>
                <c:pt idx="118">
                  <c:v>3.3</c:v>
                </c:pt>
                <c:pt idx="119">
                  <c:v>5.5</c:v>
                </c:pt>
              </c:numCache>
            </c:numRef>
          </c:val>
          <c:smooth val="0"/>
          <c:extLst>
            <c:ext xmlns:c16="http://schemas.microsoft.com/office/drawing/2014/chart" uri="{C3380CC4-5D6E-409C-BE32-E72D297353CC}">
              <c16:uniqueId val="{00000001-814F-4B57-9CC7-B6DF5B7B65A0}"/>
            </c:ext>
          </c:extLst>
        </c:ser>
        <c:dLbls>
          <c:showLegendKey val="0"/>
          <c:showVal val="0"/>
          <c:showCatName val="0"/>
          <c:showSerName val="0"/>
          <c:showPercent val="0"/>
          <c:showBubbleSize val="0"/>
        </c:dLbls>
        <c:smooth val="0"/>
        <c:axId val="1828117775"/>
        <c:axId val="2106012175"/>
      </c:lineChart>
      <c:dateAx>
        <c:axId val="18281177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06012175"/>
        <c:crossesAt val="-10"/>
        <c:auto val="1"/>
        <c:lblOffset val="100"/>
        <c:baseTimeUnit val="months"/>
      </c:dateAx>
      <c:valAx>
        <c:axId val="2106012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2811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上证综指（</a:t>
            </a:r>
            <a:r>
              <a:rPr lang="en-US" altLang="zh-CN"/>
              <a:t>2014</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'2014-2016'!$C$1</c:f>
              <c:strCache>
                <c:ptCount val="1"/>
                <c:pt idx="0">
                  <c:v>上证综指</c:v>
                </c:pt>
              </c:strCache>
            </c:strRef>
          </c:tx>
          <c:spPr>
            <a:ln w="28575" cap="rnd">
              <a:solidFill>
                <a:schemeClr val="accent1"/>
              </a:solidFill>
              <a:round/>
            </a:ln>
            <a:effectLst/>
          </c:spPr>
          <c:marker>
            <c:symbol val="none"/>
          </c:marker>
          <c:cat>
            <c:strRef>
              <c:f>'2014-2016'!$B$2:$B$246</c:f>
              <c:strCache>
                <c:ptCount val="245"/>
                <c:pt idx="0">
                  <c:v>02/01/2014</c:v>
                </c:pt>
                <c:pt idx="1">
                  <c:v>03/01/2014</c:v>
                </c:pt>
                <c:pt idx="2">
                  <c:v>06/01/2014</c:v>
                </c:pt>
                <c:pt idx="3">
                  <c:v>07/01/2014</c:v>
                </c:pt>
                <c:pt idx="4">
                  <c:v>08/01/2014</c:v>
                </c:pt>
                <c:pt idx="5">
                  <c:v>09/01/2014</c:v>
                </c:pt>
                <c:pt idx="6">
                  <c:v>10/01/2014</c:v>
                </c:pt>
                <c:pt idx="7">
                  <c:v>13/01/2014</c:v>
                </c:pt>
                <c:pt idx="8">
                  <c:v>14/01/2014</c:v>
                </c:pt>
                <c:pt idx="9">
                  <c:v>15/01/2014</c:v>
                </c:pt>
                <c:pt idx="10">
                  <c:v>16/01/2014</c:v>
                </c:pt>
                <c:pt idx="11">
                  <c:v>17/01/2014</c:v>
                </c:pt>
                <c:pt idx="12">
                  <c:v>20/01/2014</c:v>
                </c:pt>
                <c:pt idx="13">
                  <c:v>21/01/2014</c:v>
                </c:pt>
                <c:pt idx="14">
                  <c:v>22/01/2014</c:v>
                </c:pt>
                <c:pt idx="15">
                  <c:v>23/01/2014</c:v>
                </c:pt>
                <c:pt idx="16">
                  <c:v>24/01/2014</c:v>
                </c:pt>
                <c:pt idx="17">
                  <c:v>27/01/2014</c:v>
                </c:pt>
                <c:pt idx="18">
                  <c:v>28/01/2014</c:v>
                </c:pt>
                <c:pt idx="19">
                  <c:v>29/01/2014</c:v>
                </c:pt>
                <c:pt idx="20">
                  <c:v>30/01/2014</c:v>
                </c:pt>
                <c:pt idx="21">
                  <c:v>07/02/2014</c:v>
                </c:pt>
                <c:pt idx="22">
                  <c:v>10/02/2014</c:v>
                </c:pt>
                <c:pt idx="23">
                  <c:v>11/02/2014</c:v>
                </c:pt>
                <c:pt idx="24">
                  <c:v>12/02/2014</c:v>
                </c:pt>
                <c:pt idx="25">
                  <c:v>13/02/2014</c:v>
                </c:pt>
                <c:pt idx="26">
                  <c:v>14/02/2014</c:v>
                </c:pt>
                <c:pt idx="27">
                  <c:v>17/02/2014</c:v>
                </c:pt>
                <c:pt idx="28">
                  <c:v>18/02/2014</c:v>
                </c:pt>
                <c:pt idx="29">
                  <c:v>19/02/2014</c:v>
                </c:pt>
                <c:pt idx="30">
                  <c:v>20/02/2014</c:v>
                </c:pt>
                <c:pt idx="31">
                  <c:v>21/02/2014</c:v>
                </c:pt>
                <c:pt idx="32">
                  <c:v>24/02/2014</c:v>
                </c:pt>
                <c:pt idx="33">
                  <c:v>25/02/2014</c:v>
                </c:pt>
                <c:pt idx="34">
                  <c:v>26/02/2014</c:v>
                </c:pt>
                <c:pt idx="35">
                  <c:v>27/02/2014</c:v>
                </c:pt>
                <c:pt idx="36">
                  <c:v>28/02/2014</c:v>
                </c:pt>
                <c:pt idx="37">
                  <c:v>03/03/2014</c:v>
                </c:pt>
                <c:pt idx="38">
                  <c:v>04/03/2014</c:v>
                </c:pt>
                <c:pt idx="39">
                  <c:v>05/03/2014</c:v>
                </c:pt>
                <c:pt idx="40">
                  <c:v>06/03/2014</c:v>
                </c:pt>
                <c:pt idx="41">
                  <c:v>07/03/2014</c:v>
                </c:pt>
                <c:pt idx="42">
                  <c:v>10/03/2014</c:v>
                </c:pt>
                <c:pt idx="43">
                  <c:v>11/03/2014</c:v>
                </c:pt>
                <c:pt idx="44">
                  <c:v>12/03/2014</c:v>
                </c:pt>
                <c:pt idx="45">
                  <c:v>13/03/2014</c:v>
                </c:pt>
                <c:pt idx="46">
                  <c:v>14/03/2014</c:v>
                </c:pt>
                <c:pt idx="47">
                  <c:v>17/03/2014</c:v>
                </c:pt>
                <c:pt idx="48">
                  <c:v>18/03/2014</c:v>
                </c:pt>
                <c:pt idx="49">
                  <c:v>19/03/2014</c:v>
                </c:pt>
                <c:pt idx="50">
                  <c:v>20/03/2014</c:v>
                </c:pt>
                <c:pt idx="51">
                  <c:v>21/03/2014</c:v>
                </c:pt>
                <c:pt idx="52">
                  <c:v>24/03/2014</c:v>
                </c:pt>
                <c:pt idx="53">
                  <c:v>25/03/2014</c:v>
                </c:pt>
                <c:pt idx="54">
                  <c:v>26/03/2014</c:v>
                </c:pt>
                <c:pt idx="55">
                  <c:v>27/03/2014</c:v>
                </c:pt>
                <c:pt idx="56">
                  <c:v>28/03/2014</c:v>
                </c:pt>
                <c:pt idx="57">
                  <c:v>31/03/2014</c:v>
                </c:pt>
                <c:pt idx="58">
                  <c:v>01/04/2014</c:v>
                </c:pt>
                <c:pt idx="59">
                  <c:v>02/04/2014</c:v>
                </c:pt>
                <c:pt idx="60">
                  <c:v>03/04/2014</c:v>
                </c:pt>
                <c:pt idx="61">
                  <c:v>04/04/2014</c:v>
                </c:pt>
                <c:pt idx="62">
                  <c:v>08/04/2014</c:v>
                </c:pt>
                <c:pt idx="63">
                  <c:v>09/04/2014</c:v>
                </c:pt>
                <c:pt idx="64">
                  <c:v>10/04/2014</c:v>
                </c:pt>
                <c:pt idx="65">
                  <c:v>11/04/2014</c:v>
                </c:pt>
                <c:pt idx="66">
                  <c:v>14/04/2014</c:v>
                </c:pt>
                <c:pt idx="67">
                  <c:v>15/04/2014</c:v>
                </c:pt>
                <c:pt idx="68">
                  <c:v>16/04/2014</c:v>
                </c:pt>
                <c:pt idx="69">
                  <c:v>17/04/2014</c:v>
                </c:pt>
                <c:pt idx="70">
                  <c:v>18/04/2014</c:v>
                </c:pt>
                <c:pt idx="71">
                  <c:v>21/04/2014</c:v>
                </c:pt>
                <c:pt idx="72">
                  <c:v>22/04/2014</c:v>
                </c:pt>
                <c:pt idx="73">
                  <c:v>23/04/2014</c:v>
                </c:pt>
                <c:pt idx="74">
                  <c:v>24/04/2014</c:v>
                </c:pt>
                <c:pt idx="75">
                  <c:v>25/04/2014</c:v>
                </c:pt>
                <c:pt idx="76">
                  <c:v>28/04/2014</c:v>
                </c:pt>
                <c:pt idx="77">
                  <c:v>29/04/2014</c:v>
                </c:pt>
                <c:pt idx="78">
                  <c:v>30/04/2014</c:v>
                </c:pt>
                <c:pt idx="79">
                  <c:v>05/05/2014</c:v>
                </c:pt>
                <c:pt idx="80">
                  <c:v>06/05/2014</c:v>
                </c:pt>
                <c:pt idx="81">
                  <c:v>07/05/2014</c:v>
                </c:pt>
                <c:pt idx="82">
                  <c:v>08/05/2014</c:v>
                </c:pt>
                <c:pt idx="83">
                  <c:v>09/05/2014</c:v>
                </c:pt>
                <c:pt idx="84">
                  <c:v>12/05/2014</c:v>
                </c:pt>
                <c:pt idx="85">
                  <c:v>13/05/2014</c:v>
                </c:pt>
                <c:pt idx="86">
                  <c:v>14/05/2014</c:v>
                </c:pt>
                <c:pt idx="87">
                  <c:v>15/05/2014</c:v>
                </c:pt>
                <c:pt idx="88">
                  <c:v>16/05/2014</c:v>
                </c:pt>
                <c:pt idx="89">
                  <c:v>19/05/2014</c:v>
                </c:pt>
                <c:pt idx="90">
                  <c:v>20/05/2014</c:v>
                </c:pt>
                <c:pt idx="91">
                  <c:v>21/05/2014</c:v>
                </c:pt>
                <c:pt idx="92">
                  <c:v>22/05/2014</c:v>
                </c:pt>
                <c:pt idx="93">
                  <c:v>23/05/2014</c:v>
                </c:pt>
                <c:pt idx="94">
                  <c:v>26/05/2014</c:v>
                </c:pt>
                <c:pt idx="95">
                  <c:v>27/05/2014</c:v>
                </c:pt>
                <c:pt idx="96">
                  <c:v>28/05/2014</c:v>
                </c:pt>
                <c:pt idx="97">
                  <c:v>29/05/2014</c:v>
                </c:pt>
                <c:pt idx="98">
                  <c:v>30/05/2014</c:v>
                </c:pt>
                <c:pt idx="99">
                  <c:v>03/06/2014</c:v>
                </c:pt>
                <c:pt idx="100">
                  <c:v>04/06/2014</c:v>
                </c:pt>
                <c:pt idx="101">
                  <c:v>05/06/2014</c:v>
                </c:pt>
                <c:pt idx="102">
                  <c:v>06/06/2014</c:v>
                </c:pt>
                <c:pt idx="103">
                  <c:v>09/06/2014</c:v>
                </c:pt>
                <c:pt idx="104">
                  <c:v>10/06/2014</c:v>
                </c:pt>
                <c:pt idx="105">
                  <c:v>11/06/2014</c:v>
                </c:pt>
                <c:pt idx="106">
                  <c:v>12/06/2014</c:v>
                </c:pt>
                <c:pt idx="107">
                  <c:v>13/06/2014</c:v>
                </c:pt>
                <c:pt idx="108">
                  <c:v>16/06/2014</c:v>
                </c:pt>
                <c:pt idx="109">
                  <c:v>17/06/2014</c:v>
                </c:pt>
                <c:pt idx="110">
                  <c:v>18/06/2014</c:v>
                </c:pt>
                <c:pt idx="111">
                  <c:v>19/06/2014</c:v>
                </c:pt>
                <c:pt idx="112">
                  <c:v>20/06/2014</c:v>
                </c:pt>
                <c:pt idx="113">
                  <c:v>23/06/2014</c:v>
                </c:pt>
                <c:pt idx="114">
                  <c:v>24/06/2014</c:v>
                </c:pt>
                <c:pt idx="115">
                  <c:v>25/06/2014</c:v>
                </c:pt>
                <c:pt idx="116">
                  <c:v>26/06/2014</c:v>
                </c:pt>
                <c:pt idx="117">
                  <c:v>27/06/2014</c:v>
                </c:pt>
                <c:pt idx="118">
                  <c:v>30/06/2014</c:v>
                </c:pt>
                <c:pt idx="119">
                  <c:v>01/07/2014</c:v>
                </c:pt>
                <c:pt idx="120">
                  <c:v>02/07/2014</c:v>
                </c:pt>
                <c:pt idx="121">
                  <c:v>03/07/2014</c:v>
                </c:pt>
                <c:pt idx="122">
                  <c:v>04/07/2014</c:v>
                </c:pt>
                <c:pt idx="123">
                  <c:v>07/07/2014</c:v>
                </c:pt>
                <c:pt idx="124">
                  <c:v>08/07/2014</c:v>
                </c:pt>
                <c:pt idx="125">
                  <c:v>09/07/2014</c:v>
                </c:pt>
                <c:pt idx="126">
                  <c:v>10/07/2014</c:v>
                </c:pt>
                <c:pt idx="127">
                  <c:v>11/07/2014</c:v>
                </c:pt>
                <c:pt idx="128">
                  <c:v>14/07/2014</c:v>
                </c:pt>
                <c:pt idx="129">
                  <c:v>15/07/2014</c:v>
                </c:pt>
                <c:pt idx="130">
                  <c:v>16/07/2014</c:v>
                </c:pt>
                <c:pt idx="131">
                  <c:v>17/07/2014</c:v>
                </c:pt>
                <c:pt idx="132">
                  <c:v>18/07/2014</c:v>
                </c:pt>
                <c:pt idx="133">
                  <c:v>21/07/2014</c:v>
                </c:pt>
                <c:pt idx="134">
                  <c:v>22/07/2014</c:v>
                </c:pt>
                <c:pt idx="135">
                  <c:v>23/07/2014</c:v>
                </c:pt>
                <c:pt idx="136">
                  <c:v>24/07/2014</c:v>
                </c:pt>
                <c:pt idx="137">
                  <c:v>25/07/2014</c:v>
                </c:pt>
                <c:pt idx="138">
                  <c:v>28/07/2014</c:v>
                </c:pt>
                <c:pt idx="139">
                  <c:v>29/07/2014</c:v>
                </c:pt>
                <c:pt idx="140">
                  <c:v>30/07/2014</c:v>
                </c:pt>
                <c:pt idx="141">
                  <c:v>31/07/2014</c:v>
                </c:pt>
                <c:pt idx="142">
                  <c:v>01/08/2014</c:v>
                </c:pt>
                <c:pt idx="143">
                  <c:v>04/08/2014</c:v>
                </c:pt>
                <c:pt idx="144">
                  <c:v>05/08/2014</c:v>
                </c:pt>
                <c:pt idx="145">
                  <c:v>06/08/2014</c:v>
                </c:pt>
                <c:pt idx="146">
                  <c:v>07/08/2014</c:v>
                </c:pt>
                <c:pt idx="147">
                  <c:v>08/08/2014</c:v>
                </c:pt>
                <c:pt idx="148">
                  <c:v>11/08/2014</c:v>
                </c:pt>
                <c:pt idx="149">
                  <c:v>12/08/2014</c:v>
                </c:pt>
                <c:pt idx="150">
                  <c:v>13/08/2014</c:v>
                </c:pt>
                <c:pt idx="151">
                  <c:v>14/08/2014</c:v>
                </c:pt>
                <c:pt idx="152">
                  <c:v>15/08/2014</c:v>
                </c:pt>
                <c:pt idx="153">
                  <c:v>18/08/2014</c:v>
                </c:pt>
                <c:pt idx="154">
                  <c:v>19/08/2014</c:v>
                </c:pt>
                <c:pt idx="155">
                  <c:v>20/08/2014</c:v>
                </c:pt>
                <c:pt idx="156">
                  <c:v>21/08/2014</c:v>
                </c:pt>
                <c:pt idx="157">
                  <c:v>22/08/2014</c:v>
                </c:pt>
                <c:pt idx="158">
                  <c:v>25/08/2014</c:v>
                </c:pt>
                <c:pt idx="159">
                  <c:v>26/08/2014</c:v>
                </c:pt>
                <c:pt idx="160">
                  <c:v>27/08/2014</c:v>
                </c:pt>
                <c:pt idx="161">
                  <c:v>28/08/2014</c:v>
                </c:pt>
                <c:pt idx="162">
                  <c:v>29/08/2014</c:v>
                </c:pt>
                <c:pt idx="163">
                  <c:v>01/09/2014</c:v>
                </c:pt>
                <c:pt idx="164">
                  <c:v>02/09/2014</c:v>
                </c:pt>
                <c:pt idx="165">
                  <c:v>03/09/2014</c:v>
                </c:pt>
                <c:pt idx="166">
                  <c:v>04/09/2014</c:v>
                </c:pt>
                <c:pt idx="167">
                  <c:v>05/09/2014</c:v>
                </c:pt>
                <c:pt idx="168">
                  <c:v>09/09/2014</c:v>
                </c:pt>
                <c:pt idx="169">
                  <c:v>10/09/2014</c:v>
                </c:pt>
                <c:pt idx="170">
                  <c:v>11/09/2014</c:v>
                </c:pt>
                <c:pt idx="171">
                  <c:v>12/09/2014</c:v>
                </c:pt>
                <c:pt idx="172">
                  <c:v>15/09/2014</c:v>
                </c:pt>
                <c:pt idx="173">
                  <c:v>16/09/2014</c:v>
                </c:pt>
                <c:pt idx="174">
                  <c:v>17/09/2014</c:v>
                </c:pt>
                <c:pt idx="175">
                  <c:v>18/09/2014</c:v>
                </c:pt>
                <c:pt idx="176">
                  <c:v>19/09/2014</c:v>
                </c:pt>
                <c:pt idx="177">
                  <c:v>22/09/2014</c:v>
                </c:pt>
                <c:pt idx="178">
                  <c:v>23/09/2014</c:v>
                </c:pt>
                <c:pt idx="179">
                  <c:v>24/09/2014</c:v>
                </c:pt>
                <c:pt idx="180">
                  <c:v>25/09/2014</c:v>
                </c:pt>
                <c:pt idx="181">
                  <c:v>26/09/2014</c:v>
                </c:pt>
                <c:pt idx="182">
                  <c:v>29/09/2014</c:v>
                </c:pt>
                <c:pt idx="183">
                  <c:v>30/09/2014</c:v>
                </c:pt>
                <c:pt idx="184">
                  <c:v>08/10/2014</c:v>
                </c:pt>
                <c:pt idx="185">
                  <c:v>09/10/2014</c:v>
                </c:pt>
                <c:pt idx="186">
                  <c:v>10/10/2014</c:v>
                </c:pt>
                <c:pt idx="187">
                  <c:v>13/10/2014</c:v>
                </c:pt>
                <c:pt idx="188">
                  <c:v>14/10/2014</c:v>
                </c:pt>
                <c:pt idx="189">
                  <c:v>15/10/2014</c:v>
                </c:pt>
                <c:pt idx="190">
                  <c:v>16/10/2014</c:v>
                </c:pt>
                <c:pt idx="191">
                  <c:v>17/10/2014</c:v>
                </c:pt>
                <c:pt idx="192">
                  <c:v>20/10/2014</c:v>
                </c:pt>
                <c:pt idx="193">
                  <c:v>21/10/2014</c:v>
                </c:pt>
                <c:pt idx="194">
                  <c:v>22/10/2014</c:v>
                </c:pt>
                <c:pt idx="195">
                  <c:v>23/10/2014</c:v>
                </c:pt>
                <c:pt idx="196">
                  <c:v>24/10/2014</c:v>
                </c:pt>
                <c:pt idx="197">
                  <c:v>27/10/2014</c:v>
                </c:pt>
                <c:pt idx="198">
                  <c:v>28/10/2014</c:v>
                </c:pt>
                <c:pt idx="199">
                  <c:v>29/10/2014</c:v>
                </c:pt>
                <c:pt idx="200">
                  <c:v>30/10/2014</c:v>
                </c:pt>
                <c:pt idx="201">
                  <c:v>31/10/2014</c:v>
                </c:pt>
                <c:pt idx="202">
                  <c:v>03/11/2014</c:v>
                </c:pt>
                <c:pt idx="203">
                  <c:v>04/11/2014</c:v>
                </c:pt>
                <c:pt idx="204">
                  <c:v>05/11/2014</c:v>
                </c:pt>
                <c:pt idx="205">
                  <c:v>06/11/2014</c:v>
                </c:pt>
                <c:pt idx="206">
                  <c:v>07/11/2014</c:v>
                </c:pt>
                <c:pt idx="207">
                  <c:v>10/11/2014</c:v>
                </c:pt>
                <c:pt idx="208">
                  <c:v>11/11/2014</c:v>
                </c:pt>
                <c:pt idx="209">
                  <c:v>12/11/2014</c:v>
                </c:pt>
                <c:pt idx="210">
                  <c:v>13/11/2014</c:v>
                </c:pt>
                <c:pt idx="211">
                  <c:v>14/11/2014</c:v>
                </c:pt>
                <c:pt idx="212">
                  <c:v>17/11/2014</c:v>
                </c:pt>
                <c:pt idx="213">
                  <c:v>18/11/2014</c:v>
                </c:pt>
                <c:pt idx="214">
                  <c:v>19/11/2014</c:v>
                </c:pt>
                <c:pt idx="215">
                  <c:v>20/11/2014</c:v>
                </c:pt>
                <c:pt idx="216">
                  <c:v>21/11/2014</c:v>
                </c:pt>
                <c:pt idx="217">
                  <c:v>24/11/2014</c:v>
                </c:pt>
                <c:pt idx="218">
                  <c:v>25/11/2014</c:v>
                </c:pt>
                <c:pt idx="219">
                  <c:v>26/11/2014</c:v>
                </c:pt>
                <c:pt idx="220">
                  <c:v>27/11/2014</c:v>
                </c:pt>
                <c:pt idx="221">
                  <c:v>28/11/2014</c:v>
                </c:pt>
                <c:pt idx="222">
                  <c:v>01/12/2014</c:v>
                </c:pt>
                <c:pt idx="223">
                  <c:v>02/12/2014</c:v>
                </c:pt>
                <c:pt idx="224">
                  <c:v>03/12/2014</c:v>
                </c:pt>
                <c:pt idx="225">
                  <c:v>04/12/2014</c:v>
                </c:pt>
                <c:pt idx="226">
                  <c:v>05/12/2014</c:v>
                </c:pt>
                <c:pt idx="227">
                  <c:v>08/12/2014</c:v>
                </c:pt>
                <c:pt idx="228">
                  <c:v>09/12/2014</c:v>
                </c:pt>
                <c:pt idx="229">
                  <c:v>10/12/2014</c:v>
                </c:pt>
                <c:pt idx="230">
                  <c:v>11/12/2014</c:v>
                </c:pt>
                <c:pt idx="231">
                  <c:v>12/12/2014</c:v>
                </c:pt>
                <c:pt idx="232">
                  <c:v>15/12/2014</c:v>
                </c:pt>
                <c:pt idx="233">
                  <c:v>16/12/2014</c:v>
                </c:pt>
                <c:pt idx="234">
                  <c:v>17/12/2014</c:v>
                </c:pt>
                <c:pt idx="235">
                  <c:v>18/12/2014</c:v>
                </c:pt>
                <c:pt idx="236">
                  <c:v>19/12/2014</c:v>
                </c:pt>
                <c:pt idx="237">
                  <c:v>22/12/2014</c:v>
                </c:pt>
                <c:pt idx="238">
                  <c:v>23/12/2014</c:v>
                </c:pt>
                <c:pt idx="239">
                  <c:v>24/12/2014</c:v>
                </c:pt>
                <c:pt idx="240">
                  <c:v>25/12/2014</c:v>
                </c:pt>
                <c:pt idx="241">
                  <c:v>26/12/2014</c:v>
                </c:pt>
                <c:pt idx="242">
                  <c:v>29/12/2014</c:v>
                </c:pt>
                <c:pt idx="243">
                  <c:v>30/12/2014</c:v>
                </c:pt>
                <c:pt idx="244">
                  <c:v>31/12/2014</c:v>
                </c:pt>
              </c:strCache>
            </c:strRef>
          </c:cat>
          <c:val>
            <c:numRef>
              <c:f>'2014-2016'!$C$2:$C$246</c:f>
              <c:numCache>
                <c:formatCode>General</c:formatCode>
                <c:ptCount val="245"/>
                <c:pt idx="0">
                  <c:v>2109.39</c:v>
                </c:pt>
                <c:pt idx="1">
                  <c:v>2083.14</c:v>
                </c:pt>
                <c:pt idx="2">
                  <c:v>2045.71</c:v>
                </c:pt>
                <c:pt idx="3">
                  <c:v>2047.32</c:v>
                </c:pt>
                <c:pt idx="4">
                  <c:v>2044.34</c:v>
                </c:pt>
                <c:pt idx="5">
                  <c:v>2027.62</c:v>
                </c:pt>
                <c:pt idx="6">
                  <c:v>2013.3</c:v>
                </c:pt>
                <c:pt idx="7">
                  <c:v>2009.56</c:v>
                </c:pt>
                <c:pt idx="8">
                  <c:v>2026.84</c:v>
                </c:pt>
                <c:pt idx="9">
                  <c:v>2023.35</c:v>
                </c:pt>
                <c:pt idx="10">
                  <c:v>2023.7</c:v>
                </c:pt>
                <c:pt idx="11">
                  <c:v>2004.95</c:v>
                </c:pt>
                <c:pt idx="12">
                  <c:v>1991.25</c:v>
                </c:pt>
                <c:pt idx="13">
                  <c:v>2008.31</c:v>
                </c:pt>
                <c:pt idx="14">
                  <c:v>2051.75</c:v>
                </c:pt>
                <c:pt idx="15">
                  <c:v>2042.18</c:v>
                </c:pt>
                <c:pt idx="16">
                  <c:v>2054.39</c:v>
                </c:pt>
                <c:pt idx="17">
                  <c:v>2033.3</c:v>
                </c:pt>
                <c:pt idx="18">
                  <c:v>2038.51</c:v>
                </c:pt>
                <c:pt idx="19">
                  <c:v>2049.91</c:v>
                </c:pt>
                <c:pt idx="20">
                  <c:v>2033.08</c:v>
                </c:pt>
                <c:pt idx="21">
                  <c:v>2044.5</c:v>
                </c:pt>
                <c:pt idx="22">
                  <c:v>2086.0700000000002</c:v>
                </c:pt>
                <c:pt idx="23">
                  <c:v>2103.67</c:v>
                </c:pt>
                <c:pt idx="24">
                  <c:v>2109.96</c:v>
                </c:pt>
                <c:pt idx="25">
                  <c:v>2098.4</c:v>
                </c:pt>
                <c:pt idx="26">
                  <c:v>2115.85</c:v>
                </c:pt>
                <c:pt idx="27">
                  <c:v>2135.41</c:v>
                </c:pt>
                <c:pt idx="28">
                  <c:v>2119.0700000000002</c:v>
                </c:pt>
                <c:pt idx="29">
                  <c:v>2142.5500000000002</c:v>
                </c:pt>
                <c:pt idx="30">
                  <c:v>2138.7800000000002</c:v>
                </c:pt>
                <c:pt idx="31">
                  <c:v>2113.69</c:v>
                </c:pt>
                <c:pt idx="32">
                  <c:v>2076.69</c:v>
                </c:pt>
                <c:pt idx="33">
                  <c:v>2034.22</c:v>
                </c:pt>
                <c:pt idx="34">
                  <c:v>2041.25</c:v>
                </c:pt>
                <c:pt idx="35">
                  <c:v>2047.35</c:v>
                </c:pt>
                <c:pt idx="36">
                  <c:v>2056.3000000000002</c:v>
                </c:pt>
                <c:pt idx="37">
                  <c:v>2075.23</c:v>
                </c:pt>
                <c:pt idx="38">
                  <c:v>2071.4699999999998</c:v>
                </c:pt>
                <c:pt idx="39">
                  <c:v>2053.08</c:v>
                </c:pt>
                <c:pt idx="40">
                  <c:v>2059.58</c:v>
                </c:pt>
                <c:pt idx="41">
                  <c:v>2057.91</c:v>
                </c:pt>
                <c:pt idx="42">
                  <c:v>1999.06</c:v>
                </c:pt>
                <c:pt idx="43">
                  <c:v>2001.16</c:v>
                </c:pt>
                <c:pt idx="44">
                  <c:v>1997.69</c:v>
                </c:pt>
                <c:pt idx="45">
                  <c:v>2019.11</c:v>
                </c:pt>
                <c:pt idx="46">
                  <c:v>2004.34</c:v>
                </c:pt>
                <c:pt idx="47">
                  <c:v>2023.67</c:v>
                </c:pt>
                <c:pt idx="48">
                  <c:v>2025.2</c:v>
                </c:pt>
                <c:pt idx="49">
                  <c:v>2021.73</c:v>
                </c:pt>
                <c:pt idx="50">
                  <c:v>1993.48</c:v>
                </c:pt>
                <c:pt idx="51">
                  <c:v>2047.62</c:v>
                </c:pt>
                <c:pt idx="52">
                  <c:v>2066.2800000000002</c:v>
                </c:pt>
                <c:pt idx="53">
                  <c:v>2067.31</c:v>
                </c:pt>
                <c:pt idx="54">
                  <c:v>2063.67</c:v>
                </c:pt>
                <c:pt idx="55">
                  <c:v>2046.59</c:v>
                </c:pt>
                <c:pt idx="56">
                  <c:v>2041.71</c:v>
                </c:pt>
                <c:pt idx="57">
                  <c:v>2033.31</c:v>
                </c:pt>
                <c:pt idx="58">
                  <c:v>2047.46</c:v>
                </c:pt>
                <c:pt idx="59">
                  <c:v>2058.9899999999998</c:v>
                </c:pt>
                <c:pt idx="60">
                  <c:v>2043.7</c:v>
                </c:pt>
                <c:pt idx="61">
                  <c:v>2058.83</c:v>
                </c:pt>
                <c:pt idx="62">
                  <c:v>2098.2800000000002</c:v>
                </c:pt>
                <c:pt idx="63">
                  <c:v>2105.2399999999998</c:v>
                </c:pt>
                <c:pt idx="64">
                  <c:v>2134.3000000000002</c:v>
                </c:pt>
                <c:pt idx="65">
                  <c:v>2130.54</c:v>
                </c:pt>
                <c:pt idx="66">
                  <c:v>2131.54</c:v>
                </c:pt>
                <c:pt idx="67">
                  <c:v>2101.6</c:v>
                </c:pt>
                <c:pt idx="68">
                  <c:v>2105.12</c:v>
                </c:pt>
                <c:pt idx="69">
                  <c:v>2098.88</c:v>
                </c:pt>
                <c:pt idx="70">
                  <c:v>2097.75</c:v>
                </c:pt>
                <c:pt idx="71">
                  <c:v>2065.83</c:v>
                </c:pt>
                <c:pt idx="72">
                  <c:v>2072.83</c:v>
                </c:pt>
                <c:pt idx="73">
                  <c:v>2067.38</c:v>
                </c:pt>
                <c:pt idx="74">
                  <c:v>2057.0300000000002</c:v>
                </c:pt>
                <c:pt idx="75">
                  <c:v>2036.52</c:v>
                </c:pt>
                <c:pt idx="76">
                  <c:v>2003.49</c:v>
                </c:pt>
                <c:pt idx="77">
                  <c:v>2020.34</c:v>
                </c:pt>
                <c:pt idx="78">
                  <c:v>2026.36</c:v>
                </c:pt>
                <c:pt idx="79">
                  <c:v>2027.35</c:v>
                </c:pt>
                <c:pt idx="80">
                  <c:v>2028.04</c:v>
                </c:pt>
                <c:pt idx="81">
                  <c:v>2010.08</c:v>
                </c:pt>
                <c:pt idx="82">
                  <c:v>2015.27</c:v>
                </c:pt>
                <c:pt idx="83">
                  <c:v>2011.13</c:v>
                </c:pt>
                <c:pt idx="84">
                  <c:v>2052.87</c:v>
                </c:pt>
                <c:pt idx="85">
                  <c:v>2050.73</c:v>
                </c:pt>
                <c:pt idx="86">
                  <c:v>2047.91</c:v>
                </c:pt>
                <c:pt idx="87">
                  <c:v>2024.97</c:v>
                </c:pt>
                <c:pt idx="88">
                  <c:v>2026.5</c:v>
                </c:pt>
                <c:pt idx="89">
                  <c:v>2005.18</c:v>
                </c:pt>
                <c:pt idx="90">
                  <c:v>2008.12</c:v>
                </c:pt>
                <c:pt idx="91">
                  <c:v>2024.95</c:v>
                </c:pt>
                <c:pt idx="92">
                  <c:v>2021.29</c:v>
                </c:pt>
                <c:pt idx="93">
                  <c:v>2034.57</c:v>
                </c:pt>
                <c:pt idx="94">
                  <c:v>2041.48</c:v>
                </c:pt>
                <c:pt idx="95">
                  <c:v>2034.57</c:v>
                </c:pt>
                <c:pt idx="96">
                  <c:v>2050.23</c:v>
                </c:pt>
                <c:pt idx="97">
                  <c:v>2040.6</c:v>
                </c:pt>
                <c:pt idx="98">
                  <c:v>2039.21</c:v>
                </c:pt>
                <c:pt idx="99">
                  <c:v>2038.31</c:v>
                </c:pt>
                <c:pt idx="100">
                  <c:v>2024.83</c:v>
                </c:pt>
                <c:pt idx="101">
                  <c:v>2040.88</c:v>
                </c:pt>
                <c:pt idx="102">
                  <c:v>2029.96</c:v>
                </c:pt>
                <c:pt idx="103">
                  <c:v>2030.5</c:v>
                </c:pt>
                <c:pt idx="104">
                  <c:v>2052.5300000000002</c:v>
                </c:pt>
                <c:pt idx="105">
                  <c:v>2054.9499999999998</c:v>
                </c:pt>
                <c:pt idx="106">
                  <c:v>2051.71</c:v>
                </c:pt>
                <c:pt idx="107">
                  <c:v>2070.71</c:v>
                </c:pt>
                <c:pt idx="108">
                  <c:v>2085.98</c:v>
                </c:pt>
                <c:pt idx="109">
                  <c:v>2066.6999999999998</c:v>
                </c:pt>
                <c:pt idx="110">
                  <c:v>2055.52</c:v>
                </c:pt>
                <c:pt idx="111">
                  <c:v>2023.73</c:v>
                </c:pt>
                <c:pt idx="112">
                  <c:v>2026.67</c:v>
                </c:pt>
                <c:pt idx="113">
                  <c:v>2024.37</c:v>
                </c:pt>
                <c:pt idx="114">
                  <c:v>2033.93</c:v>
                </c:pt>
                <c:pt idx="115">
                  <c:v>2025.5</c:v>
                </c:pt>
                <c:pt idx="116">
                  <c:v>2038.68</c:v>
                </c:pt>
                <c:pt idx="117">
                  <c:v>2036.51</c:v>
                </c:pt>
                <c:pt idx="118">
                  <c:v>2048.33</c:v>
                </c:pt>
                <c:pt idx="119">
                  <c:v>2050.38</c:v>
                </c:pt>
                <c:pt idx="120">
                  <c:v>2059.42</c:v>
                </c:pt>
                <c:pt idx="121">
                  <c:v>2063.23</c:v>
                </c:pt>
                <c:pt idx="122">
                  <c:v>2059.37</c:v>
                </c:pt>
                <c:pt idx="123">
                  <c:v>2059.9299999999998</c:v>
                </c:pt>
                <c:pt idx="124">
                  <c:v>2064.02</c:v>
                </c:pt>
                <c:pt idx="125">
                  <c:v>2038.61</c:v>
                </c:pt>
                <c:pt idx="126">
                  <c:v>2038.34</c:v>
                </c:pt>
                <c:pt idx="127">
                  <c:v>2046.96</c:v>
                </c:pt>
                <c:pt idx="128">
                  <c:v>2066.65</c:v>
                </c:pt>
                <c:pt idx="129">
                  <c:v>2070.36</c:v>
                </c:pt>
                <c:pt idx="130">
                  <c:v>2067.2800000000002</c:v>
                </c:pt>
                <c:pt idx="131">
                  <c:v>2055.59</c:v>
                </c:pt>
                <c:pt idx="132">
                  <c:v>2059.0700000000002</c:v>
                </c:pt>
                <c:pt idx="133">
                  <c:v>2054.48</c:v>
                </c:pt>
                <c:pt idx="134">
                  <c:v>2075.48</c:v>
                </c:pt>
                <c:pt idx="135">
                  <c:v>2078.4899999999998</c:v>
                </c:pt>
                <c:pt idx="136">
                  <c:v>2105.06</c:v>
                </c:pt>
                <c:pt idx="137">
                  <c:v>2126.61</c:v>
                </c:pt>
                <c:pt idx="138">
                  <c:v>2177.9499999999998</c:v>
                </c:pt>
                <c:pt idx="139">
                  <c:v>2183.19</c:v>
                </c:pt>
                <c:pt idx="140">
                  <c:v>2181.2399999999998</c:v>
                </c:pt>
                <c:pt idx="141">
                  <c:v>2201.56</c:v>
                </c:pt>
                <c:pt idx="142">
                  <c:v>2185.3000000000002</c:v>
                </c:pt>
                <c:pt idx="143">
                  <c:v>2223.33</c:v>
                </c:pt>
                <c:pt idx="144">
                  <c:v>2219.9499999999998</c:v>
                </c:pt>
                <c:pt idx="145">
                  <c:v>2217.46</c:v>
                </c:pt>
                <c:pt idx="146">
                  <c:v>2187.67</c:v>
                </c:pt>
                <c:pt idx="147">
                  <c:v>2194.42</c:v>
                </c:pt>
                <c:pt idx="148">
                  <c:v>2224.65</c:v>
                </c:pt>
                <c:pt idx="149">
                  <c:v>2221.6</c:v>
                </c:pt>
                <c:pt idx="150">
                  <c:v>2222.88</c:v>
                </c:pt>
                <c:pt idx="151">
                  <c:v>2206.4699999999998</c:v>
                </c:pt>
                <c:pt idx="152">
                  <c:v>2226.73</c:v>
                </c:pt>
                <c:pt idx="153">
                  <c:v>2239.4699999999998</c:v>
                </c:pt>
                <c:pt idx="154">
                  <c:v>2245.33</c:v>
                </c:pt>
                <c:pt idx="155">
                  <c:v>2240.21</c:v>
                </c:pt>
                <c:pt idx="156">
                  <c:v>2230.46</c:v>
                </c:pt>
                <c:pt idx="157">
                  <c:v>2240.81</c:v>
                </c:pt>
                <c:pt idx="158">
                  <c:v>2229.27</c:v>
                </c:pt>
                <c:pt idx="159">
                  <c:v>2207.11</c:v>
                </c:pt>
                <c:pt idx="160">
                  <c:v>2209.4699999999998</c:v>
                </c:pt>
                <c:pt idx="161">
                  <c:v>2195.8200000000002</c:v>
                </c:pt>
                <c:pt idx="162">
                  <c:v>2217.1999999999998</c:v>
                </c:pt>
                <c:pt idx="163">
                  <c:v>2235.5100000000002</c:v>
                </c:pt>
                <c:pt idx="164">
                  <c:v>2266.0500000000002</c:v>
                </c:pt>
                <c:pt idx="165">
                  <c:v>2288.63</c:v>
                </c:pt>
                <c:pt idx="166">
                  <c:v>2306.86</c:v>
                </c:pt>
                <c:pt idx="167">
                  <c:v>2326.4299999999998</c:v>
                </c:pt>
                <c:pt idx="168">
                  <c:v>2326.5300000000002</c:v>
                </c:pt>
                <c:pt idx="169">
                  <c:v>2318.31</c:v>
                </c:pt>
                <c:pt idx="170">
                  <c:v>2311.6799999999998</c:v>
                </c:pt>
                <c:pt idx="171">
                  <c:v>2331.9499999999998</c:v>
                </c:pt>
                <c:pt idx="172">
                  <c:v>2339.14</c:v>
                </c:pt>
                <c:pt idx="173">
                  <c:v>2296.56</c:v>
                </c:pt>
                <c:pt idx="174">
                  <c:v>2307.89</c:v>
                </c:pt>
                <c:pt idx="175">
                  <c:v>2315.9299999999998</c:v>
                </c:pt>
                <c:pt idx="176">
                  <c:v>2329.4499999999998</c:v>
                </c:pt>
                <c:pt idx="177">
                  <c:v>2289.87</c:v>
                </c:pt>
                <c:pt idx="178">
                  <c:v>2309.7199999999998</c:v>
                </c:pt>
                <c:pt idx="179">
                  <c:v>2343.58</c:v>
                </c:pt>
                <c:pt idx="180">
                  <c:v>2345.1</c:v>
                </c:pt>
                <c:pt idx="181">
                  <c:v>2347.7199999999998</c:v>
                </c:pt>
                <c:pt idx="182">
                  <c:v>2357.71</c:v>
                </c:pt>
                <c:pt idx="183">
                  <c:v>2363.87</c:v>
                </c:pt>
                <c:pt idx="184">
                  <c:v>2382.79</c:v>
                </c:pt>
                <c:pt idx="185">
                  <c:v>2389.37</c:v>
                </c:pt>
                <c:pt idx="186">
                  <c:v>2374.54</c:v>
                </c:pt>
                <c:pt idx="187">
                  <c:v>2366.0100000000002</c:v>
                </c:pt>
                <c:pt idx="188">
                  <c:v>2359.48</c:v>
                </c:pt>
                <c:pt idx="189">
                  <c:v>2373.67</c:v>
                </c:pt>
                <c:pt idx="190">
                  <c:v>2356.5</c:v>
                </c:pt>
                <c:pt idx="191">
                  <c:v>2341.1799999999998</c:v>
                </c:pt>
                <c:pt idx="192">
                  <c:v>2356.73</c:v>
                </c:pt>
                <c:pt idx="193">
                  <c:v>2339.66</c:v>
                </c:pt>
                <c:pt idx="194">
                  <c:v>2326.5500000000002</c:v>
                </c:pt>
                <c:pt idx="195">
                  <c:v>2302.42</c:v>
                </c:pt>
                <c:pt idx="196">
                  <c:v>2302.2800000000002</c:v>
                </c:pt>
                <c:pt idx="197">
                  <c:v>2290.44</c:v>
                </c:pt>
                <c:pt idx="198">
                  <c:v>2337.87</c:v>
                </c:pt>
                <c:pt idx="199">
                  <c:v>2373.0300000000002</c:v>
                </c:pt>
                <c:pt idx="200">
                  <c:v>2391.08</c:v>
                </c:pt>
                <c:pt idx="201">
                  <c:v>2420.1799999999998</c:v>
                </c:pt>
                <c:pt idx="202">
                  <c:v>2430.0300000000002</c:v>
                </c:pt>
                <c:pt idx="203">
                  <c:v>2430.6799999999998</c:v>
                </c:pt>
                <c:pt idx="204">
                  <c:v>2419.25</c:v>
                </c:pt>
                <c:pt idx="205">
                  <c:v>2425.86</c:v>
                </c:pt>
                <c:pt idx="206">
                  <c:v>2418.17</c:v>
                </c:pt>
                <c:pt idx="207">
                  <c:v>2473.67</c:v>
                </c:pt>
                <c:pt idx="208">
                  <c:v>2469.67</c:v>
                </c:pt>
                <c:pt idx="209">
                  <c:v>2494.48</c:v>
                </c:pt>
                <c:pt idx="210">
                  <c:v>2485.61</c:v>
                </c:pt>
                <c:pt idx="211">
                  <c:v>2478.8200000000002</c:v>
                </c:pt>
                <c:pt idx="212">
                  <c:v>2474.0100000000002</c:v>
                </c:pt>
                <c:pt idx="213">
                  <c:v>2456.37</c:v>
                </c:pt>
                <c:pt idx="214">
                  <c:v>2450.9899999999998</c:v>
                </c:pt>
                <c:pt idx="215">
                  <c:v>2452.66</c:v>
                </c:pt>
                <c:pt idx="216">
                  <c:v>2486.79</c:v>
                </c:pt>
                <c:pt idx="217">
                  <c:v>2532.88</c:v>
                </c:pt>
                <c:pt idx="218">
                  <c:v>2567.6</c:v>
                </c:pt>
                <c:pt idx="219">
                  <c:v>2604.35</c:v>
                </c:pt>
                <c:pt idx="220">
                  <c:v>2630.49</c:v>
                </c:pt>
                <c:pt idx="221">
                  <c:v>2682.84</c:v>
                </c:pt>
                <c:pt idx="222">
                  <c:v>2680.16</c:v>
                </c:pt>
                <c:pt idx="223">
                  <c:v>2763.55</c:v>
                </c:pt>
                <c:pt idx="224">
                  <c:v>2779.53</c:v>
                </c:pt>
                <c:pt idx="225">
                  <c:v>2899.46</c:v>
                </c:pt>
                <c:pt idx="226">
                  <c:v>2937.65</c:v>
                </c:pt>
                <c:pt idx="227">
                  <c:v>3020.26</c:v>
                </c:pt>
                <c:pt idx="228">
                  <c:v>2856.27</c:v>
                </c:pt>
                <c:pt idx="229">
                  <c:v>2940.01</c:v>
                </c:pt>
                <c:pt idx="230">
                  <c:v>2925.74</c:v>
                </c:pt>
                <c:pt idx="231">
                  <c:v>2938.17</c:v>
                </c:pt>
                <c:pt idx="232">
                  <c:v>2953.42</c:v>
                </c:pt>
                <c:pt idx="233">
                  <c:v>3021.52</c:v>
                </c:pt>
                <c:pt idx="234">
                  <c:v>3061.02</c:v>
                </c:pt>
                <c:pt idx="235">
                  <c:v>3057.52</c:v>
                </c:pt>
                <c:pt idx="236">
                  <c:v>3108.6</c:v>
                </c:pt>
                <c:pt idx="237">
                  <c:v>3127.45</c:v>
                </c:pt>
                <c:pt idx="238">
                  <c:v>3032.61</c:v>
                </c:pt>
                <c:pt idx="239">
                  <c:v>2972.53</c:v>
                </c:pt>
                <c:pt idx="240">
                  <c:v>3072.54</c:v>
                </c:pt>
                <c:pt idx="241">
                  <c:v>3157.6</c:v>
                </c:pt>
                <c:pt idx="242">
                  <c:v>3168.02</c:v>
                </c:pt>
                <c:pt idx="243">
                  <c:v>3165.82</c:v>
                </c:pt>
                <c:pt idx="244">
                  <c:v>3234.68</c:v>
                </c:pt>
              </c:numCache>
            </c:numRef>
          </c:val>
          <c:smooth val="0"/>
          <c:extLst>
            <c:ext xmlns:c16="http://schemas.microsoft.com/office/drawing/2014/chart" uri="{C3380CC4-5D6E-409C-BE32-E72D297353CC}">
              <c16:uniqueId val="{00000000-00D5-4D88-AD04-54BDBFEB05CD}"/>
            </c:ext>
          </c:extLst>
        </c:ser>
        <c:dLbls>
          <c:showLegendKey val="0"/>
          <c:showVal val="0"/>
          <c:showCatName val="0"/>
          <c:showSerName val="0"/>
          <c:showPercent val="0"/>
          <c:showBubbleSize val="0"/>
        </c:dLbls>
        <c:smooth val="0"/>
        <c:axId val="2054389455"/>
        <c:axId val="2106015919"/>
      </c:lineChart>
      <c:catAx>
        <c:axId val="205438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06015919"/>
        <c:crosses val="autoZero"/>
        <c:auto val="1"/>
        <c:lblAlgn val="ctr"/>
        <c:lblOffset val="100"/>
        <c:noMultiLvlLbl val="0"/>
      </c:catAx>
      <c:valAx>
        <c:axId val="2106015919"/>
        <c:scaling>
          <c:orientation val="minMax"/>
          <c:min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54389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上证指数（</a:t>
            </a:r>
            <a:r>
              <a:rPr lang="en-US" altLang="zh-CN" dirty="0"/>
              <a:t>2014.7-2015.6</a:t>
            </a:r>
            <a:r>
              <a:rPr lang="zh-CN" alt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'2014-2016'!$C$1</c:f>
              <c:strCache>
                <c:ptCount val="1"/>
                <c:pt idx="0">
                  <c:v>上证综指</c:v>
                </c:pt>
              </c:strCache>
            </c:strRef>
          </c:tx>
          <c:spPr>
            <a:ln w="28575" cap="rnd">
              <a:solidFill>
                <a:schemeClr val="accent1"/>
              </a:solidFill>
              <a:round/>
            </a:ln>
            <a:effectLst/>
          </c:spPr>
          <c:marker>
            <c:symbol val="none"/>
          </c:marker>
          <c:cat>
            <c:strRef>
              <c:f>'2014-2016'!$B$121:$B$365</c:f>
              <c:strCache>
                <c:ptCount val="245"/>
                <c:pt idx="0">
                  <c:v>01/07/2014</c:v>
                </c:pt>
                <c:pt idx="1">
                  <c:v>02/07/2014</c:v>
                </c:pt>
                <c:pt idx="2">
                  <c:v>03/07/2014</c:v>
                </c:pt>
                <c:pt idx="3">
                  <c:v>04/07/2014</c:v>
                </c:pt>
                <c:pt idx="4">
                  <c:v>07/07/2014</c:v>
                </c:pt>
                <c:pt idx="5">
                  <c:v>08/07/2014</c:v>
                </c:pt>
                <c:pt idx="6">
                  <c:v>09/07/2014</c:v>
                </c:pt>
                <c:pt idx="7">
                  <c:v>10/07/2014</c:v>
                </c:pt>
                <c:pt idx="8">
                  <c:v>11/07/2014</c:v>
                </c:pt>
                <c:pt idx="9">
                  <c:v>14/07/2014</c:v>
                </c:pt>
                <c:pt idx="10">
                  <c:v>15/07/2014</c:v>
                </c:pt>
                <c:pt idx="11">
                  <c:v>16/07/2014</c:v>
                </c:pt>
                <c:pt idx="12">
                  <c:v>17/07/2014</c:v>
                </c:pt>
                <c:pt idx="13">
                  <c:v>18/07/2014</c:v>
                </c:pt>
                <c:pt idx="14">
                  <c:v>21/07/2014</c:v>
                </c:pt>
                <c:pt idx="15">
                  <c:v>22/07/2014</c:v>
                </c:pt>
                <c:pt idx="16">
                  <c:v>23/07/2014</c:v>
                </c:pt>
                <c:pt idx="17">
                  <c:v>24/07/2014</c:v>
                </c:pt>
                <c:pt idx="18">
                  <c:v>25/07/2014</c:v>
                </c:pt>
                <c:pt idx="19">
                  <c:v>28/07/2014</c:v>
                </c:pt>
                <c:pt idx="20">
                  <c:v>29/07/2014</c:v>
                </c:pt>
                <c:pt idx="21">
                  <c:v>30/07/2014</c:v>
                </c:pt>
                <c:pt idx="22">
                  <c:v>31/07/2014</c:v>
                </c:pt>
                <c:pt idx="23">
                  <c:v>01/08/2014</c:v>
                </c:pt>
                <c:pt idx="24">
                  <c:v>04/08/2014</c:v>
                </c:pt>
                <c:pt idx="25">
                  <c:v>05/08/2014</c:v>
                </c:pt>
                <c:pt idx="26">
                  <c:v>06/08/2014</c:v>
                </c:pt>
                <c:pt idx="27">
                  <c:v>07/08/2014</c:v>
                </c:pt>
                <c:pt idx="28">
                  <c:v>08/08/2014</c:v>
                </c:pt>
                <c:pt idx="29">
                  <c:v>11/08/2014</c:v>
                </c:pt>
                <c:pt idx="30">
                  <c:v>12/08/2014</c:v>
                </c:pt>
                <c:pt idx="31">
                  <c:v>13/08/2014</c:v>
                </c:pt>
                <c:pt idx="32">
                  <c:v>14/08/2014</c:v>
                </c:pt>
                <c:pt idx="33">
                  <c:v>15/08/2014</c:v>
                </c:pt>
                <c:pt idx="34">
                  <c:v>18/08/2014</c:v>
                </c:pt>
                <c:pt idx="35">
                  <c:v>19/08/2014</c:v>
                </c:pt>
                <c:pt idx="36">
                  <c:v>20/08/2014</c:v>
                </c:pt>
                <c:pt idx="37">
                  <c:v>21/08/2014</c:v>
                </c:pt>
                <c:pt idx="38">
                  <c:v>22/08/2014</c:v>
                </c:pt>
                <c:pt idx="39">
                  <c:v>25/08/2014</c:v>
                </c:pt>
                <c:pt idx="40">
                  <c:v>26/08/2014</c:v>
                </c:pt>
                <c:pt idx="41">
                  <c:v>27/08/2014</c:v>
                </c:pt>
                <c:pt idx="42">
                  <c:v>28/08/2014</c:v>
                </c:pt>
                <c:pt idx="43">
                  <c:v>29/08/2014</c:v>
                </c:pt>
                <c:pt idx="44">
                  <c:v>01/09/2014</c:v>
                </c:pt>
                <c:pt idx="45">
                  <c:v>02/09/2014</c:v>
                </c:pt>
                <c:pt idx="46">
                  <c:v>03/09/2014</c:v>
                </c:pt>
                <c:pt idx="47">
                  <c:v>04/09/2014</c:v>
                </c:pt>
                <c:pt idx="48">
                  <c:v>05/09/2014</c:v>
                </c:pt>
                <c:pt idx="49">
                  <c:v>09/09/2014</c:v>
                </c:pt>
                <c:pt idx="50">
                  <c:v>10/09/2014</c:v>
                </c:pt>
                <c:pt idx="51">
                  <c:v>11/09/2014</c:v>
                </c:pt>
                <c:pt idx="52">
                  <c:v>12/09/2014</c:v>
                </c:pt>
                <c:pt idx="53">
                  <c:v>15/09/2014</c:v>
                </c:pt>
                <c:pt idx="54">
                  <c:v>16/09/2014</c:v>
                </c:pt>
                <c:pt idx="55">
                  <c:v>17/09/2014</c:v>
                </c:pt>
                <c:pt idx="56">
                  <c:v>18/09/2014</c:v>
                </c:pt>
                <c:pt idx="57">
                  <c:v>19/09/2014</c:v>
                </c:pt>
                <c:pt idx="58">
                  <c:v>22/09/2014</c:v>
                </c:pt>
                <c:pt idx="59">
                  <c:v>23/09/2014</c:v>
                </c:pt>
                <c:pt idx="60">
                  <c:v>24/09/2014</c:v>
                </c:pt>
                <c:pt idx="61">
                  <c:v>25/09/2014</c:v>
                </c:pt>
                <c:pt idx="62">
                  <c:v>26/09/2014</c:v>
                </c:pt>
                <c:pt idx="63">
                  <c:v>29/09/2014</c:v>
                </c:pt>
                <c:pt idx="64">
                  <c:v>30/09/2014</c:v>
                </c:pt>
                <c:pt idx="65">
                  <c:v>08/10/2014</c:v>
                </c:pt>
                <c:pt idx="66">
                  <c:v>09/10/2014</c:v>
                </c:pt>
                <c:pt idx="67">
                  <c:v>10/10/2014</c:v>
                </c:pt>
                <c:pt idx="68">
                  <c:v>13/10/2014</c:v>
                </c:pt>
                <c:pt idx="69">
                  <c:v>14/10/2014</c:v>
                </c:pt>
                <c:pt idx="70">
                  <c:v>15/10/2014</c:v>
                </c:pt>
                <c:pt idx="71">
                  <c:v>16/10/2014</c:v>
                </c:pt>
                <c:pt idx="72">
                  <c:v>17/10/2014</c:v>
                </c:pt>
                <c:pt idx="73">
                  <c:v>20/10/2014</c:v>
                </c:pt>
                <c:pt idx="74">
                  <c:v>21/10/2014</c:v>
                </c:pt>
                <c:pt idx="75">
                  <c:v>22/10/2014</c:v>
                </c:pt>
                <c:pt idx="76">
                  <c:v>23/10/2014</c:v>
                </c:pt>
                <c:pt idx="77">
                  <c:v>24/10/2014</c:v>
                </c:pt>
                <c:pt idx="78">
                  <c:v>27/10/2014</c:v>
                </c:pt>
                <c:pt idx="79">
                  <c:v>28/10/2014</c:v>
                </c:pt>
                <c:pt idx="80">
                  <c:v>29/10/2014</c:v>
                </c:pt>
                <c:pt idx="81">
                  <c:v>30/10/2014</c:v>
                </c:pt>
                <c:pt idx="82">
                  <c:v>31/10/2014</c:v>
                </c:pt>
                <c:pt idx="83">
                  <c:v>03/11/2014</c:v>
                </c:pt>
                <c:pt idx="84">
                  <c:v>04/11/2014</c:v>
                </c:pt>
                <c:pt idx="85">
                  <c:v>05/11/2014</c:v>
                </c:pt>
                <c:pt idx="86">
                  <c:v>06/11/2014</c:v>
                </c:pt>
                <c:pt idx="87">
                  <c:v>07/11/2014</c:v>
                </c:pt>
                <c:pt idx="88">
                  <c:v>10/11/2014</c:v>
                </c:pt>
                <c:pt idx="89">
                  <c:v>11/11/2014</c:v>
                </c:pt>
                <c:pt idx="90">
                  <c:v>12/11/2014</c:v>
                </c:pt>
                <c:pt idx="91">
                  <c:v>13/11/2014</c:v>
                </c:pt>
                <c:pt idx="92">
                  <c:v>14/11/2014</c:v>
                </c:pt>
                <c:pt idx="93">
                  <c:v>17/11/2014</c:v>
                </c:pt>
                <c:pt idx="94">
                  <c:v>18/11/2014</c:v>
                </c:pt>
                <c:pt idx="95">
                  <c:v>19/11/2014</c:v>
                </c:pt>
                <c:pt idx="96">
                  <c:v>20/11/2014</c:v>
                </c:pt>
                <c:pt idx="97">
                  <c:v>21/11/2014</c:v>
                </c:pt>
                <c:pt idx="98">
                  <c:v>24/11/2014</c:v>
                </c:pt>
                <c:pt idx="99">
                  <c:v>25/11/2014</c:v>
                </c:pt>
                <c:pt idx="100">
                  <c:v>26/11/2014</c:v>
                </c:pt>
                <c:pt idx="101">
                  <c:v>27/11/2014</c:v>
                </c:pt>
                <c:pt idx="102">
                  <c:v>28/11/2014</c:v>
                </c:pt>
                <c:pt idx="103">
                  <c:v>01/12/2014</c:v>
                </c:pt>
                <c:pt idx="104">
                  <c:v>02/12/2014</c:v>
                </c:pt>
                <c:pt idx="105">
                  <c:v>03/12/2014</c:v>
                </c:pt>
                <c:pt idx="106">
                  <c:v>04/12/2014</c:v>
                </c:pt>
                <c:pt idx="107">
                  <c:v>05/12/2014</c:v>
                </c:pt>
                <c:pt idx="108">
                  <c:v>08/12/2014</c:v>
                </c:pt>
                <c:pt idx="109">
                  <c:v>09/12/2014</c:v>
                </c:pt>
                <c:pt idx="110">
                  <c:v>10/12/2014</c:v>
                </c:pt>
                <c:pt idx="111">
                  <c:v>11/12/2014</c:v>
                </c:pt>
                <c:pt idx="112">
                  <c:v>12/12/2014</c:v>
                </c:pt>
                <c:pt idx="113">
                  <c:v>15/12/2014</c:v>
                </c:pt>
                <c:pt idx="114">
                  <c:v>16/12/2014</c:v>
                </c:pt>
                <c:pt idx="115">
                  <c:v>17/12/2014</c:v>
                </c:pt>
                <c:pt idx="116">
                  <c:v>18/12/2014</c:v>
                </c:pt>
                <c:pt idx="117">
                  <c:v>19/12/2014</c:v>
                </c:pt>
                <c:pt idx="118">
                  <c:v>22/12/2014</c:v>
                </c:pt>
                <c:pt idx="119">
                  <c:v>23/12/2014</c:v>
                </c:pt>
                <c:pt idx="120">
                  <c:v>24/12/2014</c:v>
                </c:pt>
                <c:pt idx="121">
                  <c:v>25/12/2014</c:v>
                </c:pt>
                <c:pt idx="122">
                  <c:v>26/12/2014</c:v>
                </c:pt>
                <c:pt idx="123">
                  <c:v>29/12/2014</c:v>
                </c:pt>
                <c:pt idx="124">
                  <c:v>30/12/2014</c:v>
                </c:pt>
                <c:pt idx="125">
                  <c:v>31/12/2014</c:v>
                </c:pt>
                <c:pt idx="126">
                  <c:v>05/01/2015</c:v>
                </c:pt>
                <c:pt idx="127">
                  <c:v>06/01/2015</c:v>
                </c:pt>
                <c:pt idx="128">
                  <c:v>07/01/2015</c:v>
                </c:pt>
                <c:pt idx="129">
                  <c:v>08/01/2015</c:v>
                </c:pt>
                <c:pt idx="130">
                  <c:v>09/01/2015</c:v>
                </c:pt>
                <c:pt idx="131">
                  <c:v>12/01/2015</c:v>
                </c:pt>
                <c:pt idx="132">
                  <c:v>13/01/2015</c:v>
                </c:pt>
                <c:pt idx="133">
                  <c:v>14/01/2015</c:v>
                </c:pt>
                <c:pt idx="134">
                  <c:v>15/01/2015</c:v>
                </c:pt>
                <c:pt idx="135">
                  <c:v>16/01/2015</c:v>
                </c:pt>
                <c:pt idx="136">
                  <c:v>19/01/2015</c:v>
                </c:pt>
                <c:pt idx="137">
                  <c:v>20/01/2015</c:v>
                </c:pt>
                <c:pt idx="138">
                  <c:v>21/01/2015</c:v>
                </c:pt>
                <c:pt idx="139">
                  <c:v>22/01/2015</c:v>
                </c:pt>
                <c:pt idx="140">
                  <c:v>23/01/2015</c:v>
                </c:pt>
                <c:pt idx="141">
                  <c:v>26/01/2015</c:v>
                </c:pt>
                <c:pt idx="142">
                  <c:v>27/01/2015</c:v>
                </c:pt>
                <c:pt idx="143">
                  <c:v>28/01/2015</c:v>
                </c:pt>
                <c:pt idx="144">
                  <c:v>29/01/2015</c:v>
                </c:pt>
                <c:pt idx="145">
                  <c:v>30/01/2015</c:v>
                </c:pt>
                <c:pt idx="146">
                  <c:v>02/02/2015</c:v>
                </c:pt>
                <c:pt idx="147">
                  <c:v>03/02/2015</c:v>
                </c:pt>
                <c:pt idx="148">
                  <c:v>04/02/2015</c:v>
                </c:pt>
                <c:pt idx="149">
                  <c:v>05/02/2015</c:v>
                </c:pt>
                <c:pt idx="150">
                  <c:v>06/02/2015</c:v>
                </c:pt>
                <c:pt idx="151">
                  <c:v>09/02/2015</c:v>
                </c:pt>
                <c:pt idx="152">
                  <c:v>10/02/2015</c:v>
                </c:pt>
                <c:pt idx="153">
                  <c:v>11/02/2015</c:v>
                </c:pt>
                <c:pt idx="154">
                  <c:v>12/02/2015</c:v>
                </c:pt>
                <c:pt idx="155">
                  <c:v>13/02/2015</c:v>
                </c:pt>
                <c:pt idx="156">
                  <c:v>16/02/2015</c:v>
                </c:pt>
                <c:pt idx="157">
                  <c:v>17/02/2015</c:v>
                </c:pt>
                <c:pt idx="158">
                  <c:v>25/02/2015</c:v>
                </c:pt>
                <c:pt idx="159">
                  <c:v>26/02/2015</c:v>
                </c:pt>
                <c:pt idx="160">
                  <c:v>27/02/2015</c:v>
                </c:pt>
                <c:pt idx="161">
                  <c:v>02/03/2015</c:v>
                </c:pt>
                <c:pt idx="162">
                  <c:v>03/03/2015</c:v>
                </c:pt>
                <c:pt idx="163">
                  <c:v>04/03/2015</c:v>
                </c:pt>
                <c:pt idx="164">
                  <c:v>05/03/2015</c:v>
                </c:pt>
                <c:pt idx="165">
                  <c:v>06/03/2015</c:v>
                </c:pt>
                <c:pt idx="166">
                  <c:v>09/03/2015</c:v>
                </c:pt>
                <c:pt idx="167">
                  <c:v>10/03/2015</c:v>
                </c:pt>
                <c:pt idx="168">
                  <c:v>11/03/2015</c:v>
                </c:pt>
                <c:pt idx="169">
                  <c:v>12/03/2015</c:v>
                </c:pt>
                <c:pt idx="170">
                  <c:v>13/03/2015</c:v>
                </c:pt>
                <c:pt idx="171">
                  <c:v>16/03/2015</c:v>
                </c:pt>
                <c:pt idx="172">
                  <c:v>17/03/2015</c:v>
                </c:pt>
                <c:pt idx="173">
                  <c:v>18/03/2015</c:v>
                </c:pt>
                <c:pt idx="174">
                  <c:v>19/03/2015</c:v>
                </c:pt>
                <c:pt idx="175">
                  <c:v>20/03/2015</c:v>
                </c:pt>
                <c:pt idx="176">
                  <c:v>23/03/2015</c:v>
                </c:pt>
                <c:pt idx="177">
                  <c:v>24/03/2015</c:v>
                </c:pt>
                <c:pt idx="178">
                  <c:v>25/03/2015</c:v>
                </c:pt>
                <c:pt idx="179">
                  <c:v>26/03/2015</c:v>
                </c:pt>
                <c:pt idx="180">
                  <c:v>27/03/2015</c:v>
                </c:pt>
                <c:pt idx="181">
                  <c:v>30/03/2015</c:v>
                </c:pt>
                <c:pt idx="182">
                  <c:v>31/03/2015</c:v>
                </c:pt>
                <c:pt idx="183">
                  <c:v>01/04/2015</c:v>
                </c:pt>
                <c:pt idx="184">
                  <c:v>02/04/2015</c:v>
                </c:pt>
                <c:pt idx="185">
                  <c:v>03/04/2015</c:v>
                </c:pt>
                <c:pt idx="186">
                  <c:v>07/04/2015</c:v>
                </c:pt>
                <c:pt idx="187">
                  <c:v>08/04/2015</c:v>
                </c:pt>
                <c:pt idx="188">
                  <c:v>09/04/2015</c:v>
                </c:pt>
                <c:pt idx="189">
                  <c:v>10/04/2015</c:v>
                </c:pt>
                <c:pt idx="190">
                  <c:v>13/04/2015</c:v>
                </c:pt>
                <c:pt idx="191">
                  <c:v>14/04/2015</c:v>
                </c:pt>
                <c:pt idx="192">
                  <c:v>15/04/2015</c:v>
                </c:pt>
                <c:pt idx="193">
                  <c:v>16/04/2015</c:v>
                </c:pt>
                <c:pt idx="194">
                  <c:v>17/04/2015</c:v>
                </c:pt>
                <c:pt idx="195">
                  <c:v>20/04/2015</c:v>
                </c:pt>
                <c:pt idx="196">
                  <c:v>21/04/2015</c:v>
                </c:pt>
                <c:pt idx="197">
                  <c:v>22/04/2015</c:v>
                </c:pt>
                <c:pt idx="198">
                  <c:v>23/04/2015</c:v>
                </c:pt>
                <c:pt idx="199">
                  <c:v>24/04/2015</c:v>
                </c:pt>
                <c:pt idx="200">
                  <c:v>27/04/2015</c:v>
                </c:pt>
                <c:pt idx="201">
                  <c:v>28/04/2015</c:v>
                </c:pt>
                <c:pt idx="202">
                  <c:v>29/04/2015</c:v>
                </c:pt>
                <c:pt idx="203">
                  <c:v>30/04/2015</c:v>
                </c:pt>
                <c:pt idx="204">
                  <c:v>04/05/2015</c:v>
                </c:pt>
                <c:pt idx="205">
                  <c:v>05/05/2015</c:v>
                </c:pt>
                <c:pt idx="206">
                  <c:v>06/05/2015</c:v>
                </c:pt>
                <c:pt idx="207">
                  <c:v>07/05/2015</c:v>
                </c:pt>
                <c:pt idx="208">
                  <c:v>08/05/2015</c:v>
                </c:pt>
                <c:pt idx="209">
                  <c:v>11/05/2015</c:v>
                </c:pt>
                <c:pt idx="210">
                  <c:v>12/05/2015</c:v>
                </c:pt>
                <c:pt idx="211">
                  <c:v>13/05/2015</c:v>
                </c:pt>
                <c:pt idx="212">
                  <c:v>14/05/2015</c:v>
                </c:pt>
                <c:pt idx="213">
                  <c:v>15/05/2015</c:v>
                </c:pt>
                <c:pt idx="214">
                  <c:v>18/05/2015</c:v>
                </c:pt>
                <c:pt idx="215">
                  <c:v>19/05/2015</c:v>
                </c:pt>
                <c:pt idx="216">
                  <c:v>20/05/2015</c:v>
                </c:pt>
                <c:pt idx="217">
                  <c:v>21/05/2015</c:v>
                </c:pt>
                <c:pt idx="218">
                  <c:v>22/05/2015</c:v>
                </c:pt>
                <c:pt idx="219">
                  <c:v>25/05/2015</c:v>
                </c:pt>
                <c:pt idx="220">
                  <c:v>26/05/2015</c:v>
                </c:pt>
                <c:pt idx="221">
                  <c:v>27/05/2015</c:v>
                </c:pt>
                <c:pt idx="222">
                  <c:v>28/05/2015</c:v>
                </c:pt>
                <c:pt idx="223">
                  <c:v>29/05/2015</c:v>
                </c:pt>
                <c:pt idx="224">
                  <c:v>01/06/2015</c:v>
                </c:pt>
                <c:pt idx="225">
                  <c:v>02/06/2015</c:v>
                </c:pt>
                <c:pt idx="226">
                  <c:v>03/06/2015</c:v>
                </c:pt>
                <c:pt idx="227">
                  <c:v>04/06/2015</c:v>
                </c:pt>
                <c:pt idx="228">
                  <c:v>05/06/2015</c:v>
                </c:pt>
                <c:pt idx="229">
                  <c:v>08/06/2015</c:v>
                </c:pt>
                <c:pt idx="230">
                  <c:v>09/06/2015</c:v>
                </c:pt>
                <c:pt idx="231">
                  <c:v>10/06/2015</c:v>
                </c:pt>
                <c:pt idx="232">
                  <c:v>11/06/2015</c:v>
                </c:pt>
                <c:pt idx="233">
                  <c:v>12/06/2015</c:v>
                </c:pt>
                <c:pt idx="234">
                  <c:v>15/06/2015</c:v>
                </c:pt>
                <c:pt idx="235">
                  <c:v>16/06/2015</c:v>
                </c:pt>
                <c:pt idx="236">
                  <c:v>17/06/2015</c:v>
                </c:pt>
                <c:pt idx="237">
                  <c:v>18/06/2015</c:v>
                </c:pt>
                <c:pt idx="238">
                  <c:v>19/06/2015</c:v>
                </c:pt>
                <c:pt idx="239">
                  <c:v>23/06/2015</c:v>
                </c:pt>
                <c:pt idx="240">
                  <c:v>24/06/2015</c:v>
                </c:pt>
                <c:pt idx="241">
                  <c:v>25/06/2015</c:v>
                </c:pt>
                <c:pt idx="242">
                  <c:v>26/06/2015</c:v>
                </c:pt>
                <c:pt idx="243">
                  <c:v>29/06/2015</c:v>
                </c:pt>
                <c:pt idx="244">
                  <c:v>30/06/2015</c:v>
                </c:pt>
              </c:strCache>
            </c:strRef>
          </c:cat>
          <c:val>
            <c:numRef>
              <c:f>'2014-2016'!$C$121:$C$365</c:f>
              <c:numCache>
                <c:formatCode>General</c:formatCode>
                <c:ptCount val="245"/>
                <c:pt idx="0">
                  <c:v>2050.38</c:v>
                </c:pt>
                <c:pt idx="1">
                  <c:v>2059.42</c:v>
                </c:pt>
                <c:pt idx="2">
                  <c:v>2063.23</c:v>
                </c:pt>
                <c:pt idx="3">
                  <c:v>2059.37</c:v>
                </c:pt>
                <c:pt idx="4">
                  <c:v>2059.9299999999998</c:v>
                </c:pt>
                <c:pt idx="5">
                  <c:v>2064.02</c:v>
                </c:pt>
                <c:pt idx="6">
                  <c:v>2038.61</c:v>
                </c:pt>
                <c:pt idx="7">
                  <c:v>2038.34</c:v>
                </c:pt>
                <c:pt idx="8">
                  <c:v>2046.96</c:v>
                </c:pt>
                <c:pt idx="9">
                  <c:v>2066.65</c:v>
                </c:pt>
                <c:pt idx="10">
                  <c:v>2070.36</c:v>
                </c:pt>
                <c:pt idx="11">
                  <c:v>2067.2800000000002</c:v>
                </c:pt>
                <c:pt idx="12">
                  <c:v>2055.59</c:v>
                </c:pt>
                <c:pt idx="13">
                  <c:v>2059.0700000000002</c:v>
                </c:pt>
                <c:pt idx="14">
                  <c:v>2054.48</c:v>
                </c:pt>
                <c:pt idx="15">
                  <c:v>2075.48</c:v>
                </c:pt>
                <c:pt idx="16">
                  <c:v>2078.4899999999998</c:v>
                </c:pt>
                <c:pt idx="17">
                  <c:v>2105.06</c:v>
                </c:pt>
                <c:pt idx="18">
                  <c:v>2126.61</c:v>
                </c:pt>
                <c:pt idx="19">
                  <c:v>2177.9499999999998</c:v>
                </c:pt>
                <c:pt idx="20">
                  <c:v>2183.19</c:v>
                </c:pt>
                <c:pt idx="21">
                  <c:v>2181.2399999999998</c:v>
                </c:pt>
                <c:pt idx="22">
                  <c:v>2201.56</c:v>
                </c:pt>
                <c:pt idx="23">
                  <c:v>2185.3000000000002</c:v>
                </c:pt>
                <c:pt idx="24">
                  <c:v>2223.33</c:v>
                </c:pt>
                <c:pt idx="25">
                  <c:v>2219.9499999999998</c:v>
                </c:pt>
                <c:pt idx="26">
                  <c:v>2217.46</c:v>
                </c:pt>
                <c:pt idx="27">
                  <c:v>2187.67</c:v>
                </c:pt>
                <c:pt idx="28">
                  <c:v>2194.42</c:v>
                </c:pt>
                <c:pt idx="29">
                  <c:v>2224.65</c:v>
                </c:pt>
                <c:pt idx="30">
                  <c:v>2221.6</c:v>
                </c:pt>
                <c:pt idx="31">
                  <c:v>2222.88</c:v>
                </c:pt>
                <c:pt idx="32">
                  <c:v>2206.4699999999998</c:v>
                </c:pt>
                <c:pt idx="33">
                  <c:v>2226.73</c:v>
                </c:pt>
                <c:pt idx="34">
                  <c:v>2239.4699999999998</c:v>
                </c:pt>
                <c:pt idx="35">
                  <c:v>2245.33</c:v>
                </c:pt>
                <c:pt idx="36">
                  <c:v>2240.21</c:v>
                </c:pt>
                <c:pt idx="37">
                  <c:v>2230.46</c:v>
                </c:pt>
                <c:pt idx="38">
                  <c:v>2240.81</c:v>
                </c:pt>
                <c:pt idx="39">
                  <c:v>2229.27</c:v>
                </c:pt>
                <c:pt idx="40">
                  <c:v>2207.11</c:v>
                </c:pt>
                <c:pt idx="41">
                  <c:v>2209.4699999999998</c:v>
                </c:pt>
                <c:pt idx="42">
                  <c:v>2195.8200000000002</c:v>
                </c:pt>
                <c:pt idx="43">
                  <c:v>2217.1999999999998</c:v>
                </c:pt>
                <c:pt idx="44">
                  <c:v>2235.5100000000002</c:v>
                </c:pt>
                <c:pt idx="45">
                  <c:v>2266.0500000000002</c:v>
                </c:pt>
                <c:pt idx="46">
                  <c:v>2288.63</c:v>
                </c:pt>
                <c:pt idx="47">
                  <c:v>2306.86</c:v>
                </c:pt>
                <c:pt idx="48">
                  <c:v>2326.4299999999998</c:v>
                </c:pt>
                <c:pt idx="49">
                  <c:v>2326.5300000000002</c:v>
                </c:pt>
                <c:pt idx="50">
                  <c:v>2318.31</c:v>
                </c:pt>
                <c:pt idx="51">
                  <c:v>2311.6799999999998</c:v>
                </c:pt>
                <c:pt idx="52">
                  <c:v>2331.9499999999998</c:v>
                </c:pt>
                <c:pt idx="53">
                  <c:v>2339.14</c:v>
                </c:pt>
                <c:pt idx="54">
                  <c:v>2296.56</c:v>
                </c:pt>
                <c:pt idx="55">
                  <c:v>2307.89</c:v>
                </c:pt>
                <c:pt idx="56">
                  <c:v>2315.9299999999998</c:v>
                </c:pt>
                <c:pt idx="57">
                  <c:v>2329.4499999999998</c:v>
                </c:pt>
                <c:pt idx="58">
                  <c:v>2289.87</c:v>
                </c:pt>
                <c:pt idx="59">
                  <c:v>2309.7199999999998</c:v>
                </c:pt>
                <c:pt idx="60">
                  <c:v>2343.58</c:v>
                </c:pt>
                <c:pt idx="61">
                  <c:v>2345.1</c:v>
                </c:pt>
                <c:pt idx="62">
                  <c:v>2347.7199999999998</c:v>
                </c:pt>
                <c:pt idx="63">
                  <c:v>2357.71</c:v>
                </c:pt>
                <c:pt idx="64">
                  <c:v>2363.87</c:v>
                </c:pt>
                <c:pt idx="65">
                  <c:v>2382.79</c:v>
                </c:pt>
                <c:pt idx="66">
                  <c:v>2389.37</c:v>
                </c:pt>
                <c:pt idx="67">
                  <c:v>2374.54</c:v>
                </c:pt>
                <c:pt idx="68">
                  <c:v>2366.0100000000002</c:v>
                </c:pt>
                <c:pt idx="69">
                  <c:v>2359.48</c:v>
                </c:pt>
                <c:pt idx="70">
                  <c:v>2373.67</c:v>
                </c:pt>
                <c:pt idx="71">
                  <c:v>2356.5</c:v>
                </c:pt>
                <c:pt idx="72">
                  <c:v>2341.1799999999998</c:v>
                </c:pt>
                <c:pt idx="73">
                  <c:v>2356.73</c:v>
                </c:pt>
                <c:pt idx="74">
                  <c:v>2339.66</c:v>
                </c:pt>
                <c:pt idx="75">
                  <c:v>2326.5500000000002</c:v>
                </c:pt>
                <c:pt idx="76">
                  <c:v>2302.42</c:v>
                </c:pt>
                <c:pt idx="77">
                  <c:v>2302.2800000000002</c:v>
                </c:pt>
                <c:pt idx="78">
                  <c:v>2290.44</c:v>
                </c:pt>
                <c:pt idx="79">
                  <c:v>2337.87</c:v>
                </c:pt>
                <c:pt idx="80">
                  <c:v>2373.0300000000002</c:v>
                </c:pt>
                <c:pt idx="81">
                  <c:v>2391.08</c:v>
                </c:pt>
                <c:pt idx="82">
                  <c:v>2420.1799999999998</c:v>
                </c:pt>
                <c:pt idx="83">
                  <c:v>2430.0300000000002</c:v>
                </c:pt>
                <c:pt idx="84">
                  <c:v>2430.6799999999998</c:v>
                </c:pt>
                <c:pt idx="85">
                  <c:v>2419.25</c:v>
                </c:pt>
                <c:pt idx="86">
                  <c:v>2425.86</c:v>
                </c:pt>
                <c:pt idx="87">
                  <c:v>2418.17</c:v>
                </c:pt>
                <c:pt idx="88">
                  <c:v>2473.67</c:v>
                </c:pt>
                <c:pt idx="89">
                  <c:v>2469.67</c:v>
                </c:pt>
                <c:pt idx="90">
                  <c:v>2494.48</c:v>
                </c:pt>
                <c:pt idx="91">
                  <c:v>2485.61</c:v>
                </c:pt>
                <c:pt idx="92">
                  <c:v>2478.8200000000002</c:v>
                </c:pt>
                <c:pt idx="93">
                  <c:v>2474.0100000000002</c:v>
                </c:pt>
                <c:pt idx="94">
                  <c:v>2456.37</c:v>
                </c:pt>
                <c:pt idx="95">
                  <c:v>2450.9899999999998</c:v>
                </c:pt>
                <c:pt idx="96">
                  <c:v>2452.66</c:v>
                </c:pt>
                <c:pt idx="97">
                  <c:v>2486.79</c:v>
                </c:pt>
                <c:pt idx="98">
                  <c:v>2532.88</c:v>
                </c:pt>
                <c:pt idx="99">
                  <c:v>2567.6</c:v>
                </c:pt>
                <c:pt idx="100">
                  <c:v>2604.35</c:v>
                </c:pt>
                <c:pt idx="101">
                  <c:v>2630.49</c:v>
                </c:pt>
                <c:pt idx="102">
                  <c:v>2682.84</c:v>
                </c:pt>
                <c:pt idx="103">
                  <c:v>2680.16</c:v>
                </c:pt>
                <c:pt idx="104">
                  <c:v>2763.55</c:v>
                </c:pt>
                <c:pt idx="105">
                  <c:v>2779.53</c:v>
                </c:pt>
                <c:pt idx="106">
                  <c:v>2899.46</c:v>
                </c:pt>
                <c:pt idx="107">
                  <c:v>2937.65</c:v>
                </c:pt>
                <c:pt idx="108">
                  <c:v>3020.26</c:v>
                </c:pt>
                <c:pt idx="109">
                  <c:v>2856.27</c:v>
                </c:pt>
                <c:pt idx="110">
                  <c:v>2940.01</c:v>
                </c:pt>
                <c:pt idx="111">
                  <c:v>2925.74</c:v>
                </c:pt>
                <c:pt idx="112">
                  <c:v>2938.17</c:v>
                </c:pt>
                <c:pt idx="113">
                  <c:v>2953.42</c:v>
                </c:pt>
                <c:pt idx="114">
                  <c:v>3021.52</c:v>
                </c:pt>
                <c:pt idx="115">
                  <c:v>3061.02</c:v>
                </c:pt>
                <c:pt idx="116">
                  <c:v>3057.52</c:v>
                </c:pt>
                <c:pt idx="117">
                  <c:v>3108.6</c:v>
                </c:pt>
                <c:pt idx="118">
                  <c:v>3127.45</c:v>
                </c:pt>
                <c:pt idx="119">
                  <c:v>3032.61</c:v>
                </c:pt>
                <c:pt idx="120">
                  <c:v>2972.53</c:v>
                </c:pt>
                <c:pt idx="121">
                  <c:v>3072.54</c:v>
                </c:pt>
                <c:pt idx="122">
                  <c:v>3157.6</c:v>
                </c:pt>
                <c:pt idx="123">
                  <c:v>3168.02</c:v>
                </c:pt>
                <c:pt idx="124">
                  <c:v>3165.82</c:v>
                </c:pt>
                <c:pt idx="125">
                  <c:v>3234.68</c:v>
                </c:pt>
                <c:pt idx="126">
                  <c:v>3350.52</c:v>
                </c:pt>
                <c:pt idx="127">
                  <c:v>3351.45</c:v>
                </c:pt>
                <c:pt idx="128">
                  <c:v>3373.95</c:v>
                </c:pt>
                <c:pt idx="129">
                  <c:v>3293.46</c:v>
                </c:pt>
                <c:pt idx="130">
                  <c:v>3285.41</c:v>
                </c:pt>
                <c:pt idx="131">
                  <c:v>3229.32</c:v>
                </c:pt>
                <c:pt idx="132">
                  <c:v>3235.3</c:v>
                </c:pt>
                <c:pt idx="133">
                  <c:v>3222.44</c:v>
                </c:pt>
                <c:pt idx="134">
                  <c:v>3336.46</c:v>
                </c:pt>
                <c:pt idx="135">
                  <c:v>3376.5</c:v>
                </c:pt>
                <c:pt idx="136">
                  <c:v>3116.35</c:v>
                </c:pt>
                <c:pt idx="137">
                  <c:v>3173.05</c:v>
                </c:pt>
                <c:pt idx="138">
                  <c:v>3323.61</c:v>
                </c:pt>
                <c:pt idx="139">
                  <c:v>3343.34</c:v>
                </c:pt>
                <c:pt idx="140">
                  <c:v>3351.76</c:v>
                </c:pt>
                <c:pt idx="141">
                  <c:v>3383.18</c:v>
                </c:pt>
                <c:pt idx="142">
                  <c:v>3352.96</c:v>
                </c:pt>
                <c:pt idx="143">
                  <c:v>3305.74</c:v>
                </c:pt>
                <c:pt idx="144">
                  <c:v>3262.31</c:v>
                </c:pt>
                <c:pt idx="145">
                  <c:v>3210.36</c:v>
                </c:pt>
                <c:pt idx="146">
                  <c:v>3128.3</c:v>
                </c:pt>
                <c:pt idx="147">
                  <c:v>3204.91</c:v>
                </c:pt>
                <c:pt idx="148">
                  <c:v>3174.13</c:v>
                </c:pt>
                <c:pt idx="149">
                  <c:v>3136.53</c:v>
                </c:pt>
                <c:pt idx="150">
                  <c:v>3075.91</c:v>
                </c:pt>
                <c:pt idx="151">
                  <c:v>3095.12</c:v>
                </c:pt>
                <c:pt idx="152">
                  <c:v>3141.59</c:v>
                </c:pt>
                <c:pt idx="153">
                  <c:v>3157.7</c:v>
                </c:pt>
                <c:pt idx="154">
                  <c:v>3173.42</c:v>
                </c:pt>
                <c:pt idx="155">
                  <c:v>3203.83</c:v>
                </c:pt>
                <c:pt idx="156">
                  <c:v>3222.36</c:v>
                </c:pt>
                <c:pt idx="157">
                  <c:v>3246.91</c:v>
                </c:pt>
                <c:pt idx="158">
                  <c:v>3228.84</c:v>
                </c:pt>
                <c:pt idx="159">
                  <c:v>3298.36</c:v>
                </c:pt>
                <c:pt idx="160">
                  <c:v>3310.3</c:v>
                </c:pt>
                <c:pt idx="161">
                  <c:v>3336.29</c:v>
                </c:pt>
                <c:pt idx="162">
                  <c:v>3263.05</c:v>
                </c:pt>
                <c:pt idx="163">
                  <c:v>3279.53</c:v>
                </c:pt>
                <c:pt idx="164">
                  <c:v>3248.48</c:v>
                </c:pt>
                <c:pt idx="165">
                  <c:v>3241.19</c:v>
                </c:pt>
                <c:pt idx="166">
                  <c:v>3302.41</c:v>
                </c:pt>
                <c:pt idx="167">
                  <c:v>3286.07</c:v>
                </c:pt>
                <c:pt idx="168">
                  <c:v>3290.9</c:v>
                </c:pt>
                <c:pt idx="169">
                  <c:v>3349.32</c:v>
                </c:pt>
                <c:pt idx="170">
                  <c:v>3372.91</c:v>
                </c:pt>
                <c:pt idx="171">
                  <c:v>3449.31</c:v>
                </c:pt>
                <c:pt idx="172">
                  <c:v>3502.85</c:v>
                </c:pt>
                <c:pt idx="173">
                  <c:v>3577.3</c:v>
                </c:pt>
                <c:pt idx="174">
                  <c:v>3582.27</c:v>
                </c:pt>
                <c:pt idx="175">
                  <c:v>3617.32</c:v>
                </c:pt>
                <c:pt idx="176">
                  <c:v>3687.73</c:v>
                </c:pt>
                <c:pt idx="177">
                  <c:v>3691.41</c:v>
                </c:pt>
                <c:pt idx="178">
                  <c:v>3660.73</c:v>
                </c:pt>
                <c:pt idx="179">
                  <c:v>3682.1</c:v>
                </c:pt>
                <c:pt idx="180">
                  <c:v>3691.1</c:v>
                </c:pt>
                <c:pt idx="181">
                  <c:v>3786.57</c:v>
                </c:pt>
                <c:pt idx="182">
                  <c:v>3747.9</c:v>
                </c:pt>
                <c:pt idx="183">
                  <c:v>3810.29</c:v>
                </c:pt>
                <c:pt idx="184">
                  <c:v>3825.78</c:v>
                </c:pt>
                <c:pt idx="185">
                  <c:v>3863.93</c:v>
                </c:pt>
                <c:pt idx="186">
                  <c:v>3961.38</c:v>
                </c:pt>
                <c:pt idx="187">
                  <c:v>3994.81</c:v>
                </c:pt>
                <c:pt idx="188">
                  <c:v>3957.53</c:v>
                </c:pt>
                <c:pt idx="189">
                  <c:v>4034.31</c:v>
                </c:pt>
                <c:pt idx="190">
                  <c:v>4121.72</c:v>
                </c:pt>
                <c:pt idx="191">
                  <c:v>4135.57</c:v>
                </c:pt>
                <c:pt idx="192">
                  <c:v>4084.16</c:v>
                </c:pt>
                <c:pt idx="193">
                  <c:v>4194.82</c:v>
                </c:pt>
                <c:pt idx="194">
                  <c:v>4287.3</c:v>
                </c:pt>
                <c:pt idx="195">
                  <c:v>4217.08</c:v>
                </c:pt>
                <c:pt idx="196">
                  <c:v>4293.62</c:v>
                </c:pt>
                <c:pt idx="197">
                  <c:v>4398.49</c:v>
                </c:pt>
                <c:pt idx="198">
                  <c:v>4414.51</c:v>
                </c:pt>
                <c:pt idx="199">
                  <c:v>4393.6899999999996</c:v>
                </c:pt>
                <c:pt idx="200">
                  <c:v>4527.3999999999996</c:v>
                </c:pt>
                <c:pt idx="201">
                  <c:v>4476.22</c:v>
                </c:pt>
                <c:pt idx="202">
                  <c:v>4476.62</c:v>
                </c:pt>
                <c:pt idx="203">
                  <c:v>4441.6499999999996</c:v>
                </c:pt>
                <c:pt idx="204">
                  <c:v>4480.46</c:v>
                </c:pt>
                <c:pt idx="205">
                  <c:v>4298.71</c:v>
                </c:pt>
                <c:pt idx="206">
                  <c:v>4229.2700000000004</c:v>
                </c:pt>
                <c:pt idx="207">
                  <c:v>4112.21</c:v>
                </c:pt>
                <c:pt idx="208">
                  <c:v>4205.92</c:v>
                </c:pt>
                <c:pt idx="209">
                  <c:v>4333.58</c:v>
                </c:pt>
                <c:pt idx="210">
                  <c:v>4401.22</c:v>
                </c:pt>
                <c:pt idx="211">
                  <c:v>4375.76</c:v>
                </c:pt>
                <c:pt idx="212">
                  <c:v>4378.3100000000004</c:v>
                </c:pt>
                <c:pt idx="213">
                  <c:v>4308.6899999999996</c:v>
                </c:pt>
                <c:pt idx="214">
                  <c:v>4283.49</c:v>
                </c:pt>
                <c:pt idx="215">
                  <c:v>4417.55</c:v>
                </c:pt>
                <c:pt idx="216">
                  <c:v>4446.29</c:v>
                </c:pt>
                <c:pt idx="217">
                  <c:v>4529.42</c:v>
                </c:pt>
                <c:pt idx="218">
                  <c:v>4657.6000000000004</c:v>
                </c:pt>
                <c:pt idx="219">
                  <c:v>4813.8</c:v>
                </c:pt>
                <c:pt idx="220">
                  <c:v>4910.8999999999996</c:v>
                </c:pt>
                <c:pt idx="221">
                  <c:v>4941.71</c:v>
                </c:pt>
                <c:pt idx="222">
                  <c:v>4620.2700000000004</c:v>
                </c:pt>
                <c:pt idx="223">
                  <c:v>4611.74</c:v>
                </c:pt>
                <c:pt idx="224">
                  <c:v>4828.74</c:v>
                </c:pt>
                <c:pt idx="225">
                  <c:v>4910.53</c:v>
                </c:pt>
                <c:pt idx="226">
                  <c:v>4909.9799999999996</c:v>
                </c:pt>
                <c:pt idx="227">
                  <c:v>4947.1000000000004</c:v>
                </c:pt>
                <c:pt idx="228">
                  <c:v>5023.1000000000004</c:v>
                </c:pt>
                <c:pt idx="229">
                  <c:v>5131.88</c:v>
                </c:pt>
                <c:pt idx="230">
                  <c:v>5113.53</c:v>
                </c:pt>
                <c:pt idx="231">
                  <c:v>5106.04</c:v>
                </c:pt>
                <c:pt idx="232">
                  <c:v>5121.59</c:v>
                </c:pt>
                <c:pt idx="233">
                  <c:v>5166.3500000000004</c:v>
                </c:pt>
                <c:pt idx="234">
                  <c:v>5062.99</c:v>
                </c:pt>
                <c:pt idx="235">
                  <c:v>4887.43</c:v>
                </c:pt>
                <c:pt idx="236">
                  <c:v>4967.8999999999996</c:v>
                </c:pt>
                <c:pt idx="237">
                  <c:v>4785.3599999999997</c:v>
                </c:pt>
                <c:pt idx="238">
                  <c:v>4478.3599999999997</c:v>
                </c:pt>
                <c:pt idx="239">
                  <c:v>4576.49</c:v>
                </c:pt>
                <c:pt idx="240">
                  <c:v>4690.1499999999996</c:v>
                </c:pt>
                <c:pt idx="241">
                  <c:v>4527.78</c:v>
                </c:pt>
                <c:pt idx="242">
                  <c:v>4192.87</c:v>
                </c:pt>
                <c:pt idx="243">
                  <c:v>4053.03</c:v>
                </c:pt>
                <c:pt idx="244">
                  <c:v>4277.22</c:v>
                </c:pt>
              </c:numCache>
            </c:numRef>
          </c:val>
          <c:smooth val="0"/>
          <c:extLst>
            <c:ext xmlns:c16="http://schemas.microsoft.com/office/drawing/2014/chart" uri="{C3380CC4-5D6E-409C-BE32-E72D297353CC}">
              <c16:uniqueId val="{00000000-F17F-47F2-A2C1-D5281E1553AC}"/>
            </c:ext>
          </c:extLst>
        </c:ser>
        <c:dLbls>
          <c:showLegendKey val="0"/>
          <c:showVal val="0"/>
          <c:showCatName val="0"/>
          <c:showSerName val="0"/>
          <c:showPercent val="0"/>
          <c:showBubbleSize val="0"/>
        </c:dLbls>
        <c:smooth val="0"/>
        <c:axId val="2054389455"/>
        <c:axId val="2106015919"/>
      </c:lineChart>
      <c:catAx>
        <c:axId val="205438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06015919"/>
        <c:crosses val="autoZero"/>
        <c:auto val="1"/>
        <c:lblAlgn val="ctr"/>
        <c:lblOffset val="100"/>
        <c:noMultiLvlLbl val="0"/>
      </c:catAx>
      <c:valAx>
        <c:axId val="2106015919"/>
        <c:scaling>
          <c:orientation val="minMax"/>
          <c:min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54389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平均市盈率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创业板</c:v>
                </c:pt>
              </c:strCache>
            </c:strRef>
          </c:tx>
          <c:spPr>
            <a:ln w="28575" cap="rnd">
              <a:solidFill>
                <a:schemeClr val="accent1"/>
              </a:solidFill>
              <a:round/>
            </a:ln>
            <a:effectLst/>
          </c:spPr>
          <c:marker>
            <c:symbol val="none"/>
          </c:marker>
          <c:cat>
            <c:numRef>
              <c:f>Sheet1!$G$2:$G$19</c:f>
              <c:numCache>
                <c:formatCode>yyyy\-mm;@</c:formatCode>
                <c:ptCount val="18"/>
                <c:pt idx="0">
                  <c:v>41851</c:v>
                </c:pt>
                <c:pt idx="1">
                  <c:v>41882</c:v>
                </c:pt>
                <c:pt idx="2">
                  <c:v>41912</c:v>
                </c:pt>
                <c:pt idx="3">
                  <c:v>41943</c:v>
                </c:pt>
                <c:pt idx="4">
                  <c:v>41973</c:v>
                </c:pt>
                <c:pt idx="5">
                  <c:v>42004</c:v>
                </c:pt>
                <c:pt idx="6">
                  <c:v>42035</c:v>
                </c:pt>
                <c:pt idx="7">
                  <c:v>42063</c:v>
                </c:pt>
                <c:pt idx="8">
                  <c:v>42094</c:v>
                </c:pt>
                <c:pt idx="9">
                  <c:v>42124</c:v>
                </c:pt>
                <c:pt idx="10">
                  <c:v>42155</c:v>
                </c:pt>
                <c:pt idx="11">
                  <c:v>42185</c:v>
                </c:pt>
                <c:pt idx="12">
                  <c:v>42216</c:v>
                </c:pt>
                <c:pt idx="13">
                  <c:v>42247</c:v>
                </c:pt>
                <c:pt idx="14">
                  <c:v>42277</c:v>
                </c:pt>
                <c:pt idx="15">
                  <c:v>42308</c:v>
                </c:pt>
                <c:pt idx="16">
                  <c:v>42338</c:v>
                </c:pt>
                <c:pt idx="17">
                  <c:v>42369</c:v>
                </c:pt>
              </c:numCache>
            </c:numRef>
          </c:cat>
          <c:val>
            <c:numRef>
              <c:f>Sheet1!$H$2:$H$19</c:f>
              <c:numCache>
                <c:formatCode>General</c:formatCode>
                <c:ptCount val="18"/>
                <c:pt idx="9" formatCode="###,###,###,###,##0.00_ ">
                  <c:v>99</c:v>
                </c:pt>
                <c:pt idx="10" formatCode="###,###,###,###,##0.00_ ">
                  <c:v>134</c:v>
                </c:pt>
                <c:pt idx="11" formatCode="###,###,###,###,##0.00_ ">
                  <c:v>107</c:v>
                </c:pt>
                <c:pt idx="12" formatCode="###,###,###,###,##0.00_ ">
                  <c:v>93.18</c:v>
                </c:pt>
                <c:pt idx="13" formatCode="###,###,###,###,##0.00_ ">
                  <c:v>75.17</c:v>
                </c:pt>
                <c:pt idx="14" formatCode="###,###,###,###,##0.00_ ">
                  <c:v>78.33</c:v>
                </c:pt>
                <c:pt idx="15" formatCode="###,###,###,###,##0.00_ ">
                  <c:v>94.6</c:v>
                </c:pt>
                <c:pt idx="16" formatCode="###,###,###,###,##0.00_ ">
                  <c:v>105.85</c:v>
                </c:pt>
                <c:pt idx="17" formatCode="###,###,###,###,##0.00_ ">
                  <c:v>109.01</c:v>
                </c:pt>
              </c:numCache>
            </c:numRef>
          </c:val>
          <c:smooth val="0"/>
          <c:extLst>
            <c:ext xmlns:c16="http://schemas.microsoft.com/office/drawing/2014/chart" uri="{C3380CC4-5D6E-409C-BE32-E72D297353CC}">
              <c16:uniqueId val="{00000000-9A2F-404D-8947-74484D78CB9B}"/>
            </c:ext>
          </c:extLst>
        </c:ser>
        <c:ser>
          <c:idx val="1"/>
          <c:order val="1"/>
          <c:tx>
            <c:strRef>
              <c:f>Sheet1!$I$1</c:f>
              <c:strCache>
                <c:ptCount val="1"/>
                <c:pt idx="0">
                  <c:v>深交所</c:v>
                </c:pt>
              </c:strCache>
            </c:strRef>
          </c:tx>
          <c:spPr>
            <a:ln w="28575" cap="rnd">
              <a:solidFill>
                <a:schemeClr val="accent2"/>
              </a:solidFill>
              <a:round/>
            </a:ln>
            <a:effectLst/>
          </c:spPr>
          <c:marker>
            <c:symbol val="none"/>
          </c:marker>
          <c:cat>
            <c:numRef>
              <c:f>Sheet1!$G$2:$G$19</c:f>
              <c:numCache>
                <c:formatCode>yyyy\-mm;@</c:formatCode>
                <c:ptCount val="18"/>
                <c:pt idx="0">
                  <c:v>41851</c:v>
                </c:pt>
                <c:pt idx="1">
                  <c:v>41882</c:v>
                </c:pt>
                <c:pt idx="2">
                  <c:v>41912</c:v>
                </c:pt>
                <c:pt idx="3">
                  <c:v>41943</c:v>
                </c:pt>
                <c:pt idx="4">
                  <c:v>41973</c:v>
                </c:pt>
                <c:pt idx="5">
                  <c:v>42004</c:v>
                </c:pt>
                <c:pt idx="6">
                  <c:v>42035</c:v>
                </c:pt>
                <c:pt idx="7">
                  <c:v>42063</c:v>
                </c:pt>
                <c:pt idx="8">
                  <c:v>42094</c:v>
                </c:pt>
                <c:pt idx="9">
                  <c:v>42124</c:v>
                </c:pt>
                <c:pt idx="10">
                  <c:v>42155</c:v>
                </c:pt>
                <c:pt idx="11">
                  <c:v>42185</c:v>
                </c:pt>
                <c:pt idx="12">
                  <c:v>42216</c:v>
                </c:pt>
                <c:pt idx="13">
                  <c:v>42247</c:v>
                </c:pt>
                <c:pt idx="14">
                  <c:v>42277</c:v>
                </c:pt>
                <c:pt idx="15">
                  <c:v>42308</c:v>
                </c:pt>
                <c:pt idx="16">
                  <c:v>42338</c:v>
                </c:pt>
                <c:pt idx="17">
                  <c:v>42369</c:v>
                </c:pt>
              </c:numCache>
            </c:numRef>
          </c:cat>
          <c:val>
            <c:numRef>
              <c:f>Sheet1!$I$2:$I$19</c:f>
              <c:numCache>
                <c:formatCode>###,###,###,###,##0.00_ </c:formatCode>
                <c:ptCount val="18"/>
                <c:pt idx="0">
                  <c:v>27.26</c:v>
                </c:pt>
                <c:pt idx="1">
                  <c:v>28.47</c:v>
                </c:pt>
                <c:pt idx="2">
                  <c:v>31.5</c:v>
                </c:pt>
                <c:pt idx="3">
                  <c:v>31.99</c:v>
                </c:pt>
                <c:pt idx="4">
                  <c:v>33.81</c:v>
                </c:pt>
                <c:pt idx="5">
                  <c:v>34.049999999999997</c:v>
                </c:pt>
                <c:pt idx="6">
                  <c:v>36.770000000000003</c:v>
                </c:pt>
                <c:pt idx="7">
                  <c:v>39.25</c:v>
                </c:pt>
                <c:pt idx="8">
                  <c:v>45.3</c:v>
                </c:pt>
                <c:pt idx="9">
                  <c:v>49.67</c:v>
                </c:pt>
                <c:pt idx="10">
                  <c:v>61.41</c:v>
                </c:pt>
                <c:pt idx="11">
                  <c:v>54.28</c:v>
                </c:pt>
                <c:pt idx="12">
                  <c:v>46.78</c:v>
                </c:pt>
                <c:pt idx="13">
                  <c:v>39.840000000000003</c:v>
                </c:pt>
                <c:pt idx="14">
                  <c:v>38.380000000000003</c:v>
                </c:pt>
                <c:pt idx="15">
                  <c:v>45.08</c:v>
                </c:pt>
                <c:pt idx="16">
                  <c:v>49.3</c:v>
                </c:pt>
                <c:pt idx="17">
                  <c:v>52.75</c:v>
                </c:pt>
              </c:numCache>
            </c:numRef>
          </c:val>
          <c:smooth val="0"/>
          <c:extLst>
            <c:ext xmlns:c16="http://schemas.microsoft.com/office/drawing/2014/chart" uri="{C3380CC4-5D6E-409C-BE32-E72D297353CC}">
              <c16:uniqueId val="{00000001-9A2F-404D-8947-74484D78CB9B}"/>
            </c:ext>
          </c:extLst>
        </c:ser>
        <c:ser>
          <c:idx val="2"/>
          <c:order val="2"/>
          <c:tx>
            <c:strRef>
              <c:f>Sheet1!$J$1</c:f>
              <c:strCache>
                <c:ptCount val="1"/>
                <c:pt idx="0">
                  <c:v>上证所</c:v>
                </c:pt>
              </c:strCache>
            </c:strRef>
          </c:tx>
          <c:spPr>
            <a:ln w="28575" cap="rnd">
              <a:solidFill>
                <a:schemeClr val="accent3"/>
              </a:solidFill>
              <a:round/>
            </a:ln>
            <a:effectLst/>
          </c:spPr>
          <c:marker>
            <c:symbol val="none"/>
          </c:marker>
          <c:cat>
            <c:numRef>
              <c:f>Sheet1!$G$2:$G$19</c:f>
              <c:numCache>
                <c:formatCode>yyyy\-mm;@</c:formatCode>
                <c:ptCount val="18"/>
                <c:pt idx="0">
                  <c:v>41851</c:v>
                </c:pt>
                <c:pt idx="1">
                  <c:v>41882</c:v>
                </c:pt>
                <c:pt idx="2">
                  <c:v>41912</c:v>
                </c:pt>
                <c:pt idx="3">
                  <c:v>41943</c:v>
                </c:pt>
                <c:pt idx="4">
                  <c:v>41973</c:v>
                </c:pt>
                <c:pt idx="5">
                  <c:v>42004</c:v>
                </c:pt>
                <c:pt idx="6">
                  <c:v>42035</c:v>
                </c:pt>
                <c:pt idx="7">
                  <c:v>42063</c:v>
                </c:pt>
                <c:pt idx="8">
                  <c:v>42094</c:v>
                </c:pt>
                <c:pt idx="9">
                  <c:v>42124</c:v>
                </c:pt>
                <c:pt idx="10">
                  <c:v>42155</c:v>
                </c:pt>
                <c:pt idx="11">
                  <c:v>42185</c:v>
                </c:pt>
                <c:pt idx="12">
                  <c:v>42216</c:v>
                </c:pt>
                <c:pt idx="13">
                  <c:v>42247</c:v>
                </c:pt>
                <c:pt idx="14">
                  <c:v>42277</c:v>
                </c:pt>
                <c:pt idx="15">
                  <c:v>42308</c:v>
                </c:pt>
                <c:pt idx="16">
                  <c:v>42338</c:v>
                </c:pt>
                <c:pt idx="17">
                  <c:v>42369</c:v>
                </c:pt>
              </c:numCache>
            </c:numRef>
          </c:cat>
          <c:val>
            <c:numRef>
              <c:f>Sheet1!$J$2:$J$19</c:f>
              <c:numCache>
                <c:formatCode>###,###,###,###,##0.00_ </c:formatCode>
                <c:ptCount val="18"/>
                <c:pt idx="0">
                  <c:v>10.58</c:v>
                </c:pt>
                <c:pt idx="1">
                  <c:v>10.68</c:v>
                </c:pt>
                <c:pt idx="2">
                  <c:v>11.48</c:v>
                </c:pt>
                <c:pt idx="3">
                  <c:v>11.8</c:v>
                </c:pt>
                <c:pt idx="4">
                  <c:v>13.14</c:v>
                </c:pt>
                <c:pt idx="5">
                  <c:v>15.99</c:v>
                </c:pt>
                <c:pt idx="6">
                  <c:v>15.94</c:v>
                </c:pt>
                <c:pt idx="7">
                  <c:v>16.57</c:v>
                </c:pt>
                <c:pt idx="8">
                  <c:v>18.97</c:v>
                </c:pt>
                <c:pt idx="9">
                  <c:v>22.55</c:v>
                </c:pt>
                <c:pt idx="10">
                  <c:v>21.92</c:v>
                </c:pt>
                <c:pt idx="11">
                  <c:v>20.92</c:v>
                </c:pt>
                <c:pt idx="12">
                  <c:v>18.04</c:v>
                </c:pt>
                <c:pt idx="13">
                  <c:v>15.81</c:v>
                </c:pt>
                <c:pt idx="14">
                  <c:v>15.1</c:v>
                </c:pt>
                <c:pt idx="15">
                  <c:v>16.690000000000001</c:v>
                </c:pt>
                <c:pt idx="16">
                  <c:v>17.04</c:v>
                </c:pt>
                <c:pt idx="17">
                  <c:v>17.61</c:v>
                </c:pt>
              </c:numCache>
            </c:numRef>
          </c:val>
          <c:smooth val="0"/>
          <c:extLst>
            <c:ext xmlns:c16="http://schemas.microsoft.com/office/drawing/2014/chart" uri="{C3380CC4-5D6E-409C-BE32-E72D297353CC}">
              <c16:uniqueId val="{00000002-9A2F-404D-8947-74484D78CB9B}"/>
            </c:ext>
          </c:extLst>
        </c:ser>
        <c:dLbls>
          <c:showLegendKey val="0"/>
          <c:showVal val="0"/>
          <c:showCatName val="0"/>
          <c:showSerName val="0"/>
          <c:showPercent val="0"/>
          <c:showBubbleSize val="0"/>
        </c:dLbls>
        <c:smooth val="0"/>
        <c:axId val="1593179423"/>
        <c:axId val="1482068175"/>
      </c:lineChart>
      <c:dateAx>
        <c:axId val="1593179423"/>
        <c:scaling>
          <c:orientation val="minMax"/>
        </c:scaling>
        <c:delete val="0"/>
        <c:axPos val="b"/>
        <c:numFmt formatCode="yy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82068175"/>
        <c:crosses val="autoZero"/>
        <c:auto val="1"/>
        <c:lblOffset val="100"/>
        <c:baseTimeUnit val="months"/>
      </c:dateAx>
      <c:valAx>
        <c:axId val="148206817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9317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上证综指（</a:t>
            </a:r>
            <a:r>
              <a:rPr lang="en-US" altLang="zh-CN"/>
              <a:t>2014.7-2016.1</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'2014-2016'!$C$1</c:f>
              <c:strCache>
                <c:ptCount val="1"/>
                <c:pt idx="0">
                  <c:v>上证综指</c:v>
                </c:pt>
              </c:strCache>
            </c:strRef>
          </c:tx>
          <c:spPr>
            <a:ln w="28575" cap="rnd">
              <a:solidFill>
                <a:schemeClr val="accent1"/>
              </a:solidFill>
              <a:round/>
            </a:ln>
            <a:effectLst/>
          </c:spPr>
          <c:marker>
            <c:symbol val="none"/>
          </c:marker>
          <c:cat>
            <c:strRef>
              <c:f>'2014-2016'!$B$121:$B$510</c:f>
              <c:strCache>
                <c:ptCount val="390"/>
                <c:pt idx="0">
                  <c:v>01/07/2014</c:v>
                </c:pt>
                <c:pt idx="1">
                  <c:v>02/07/2014</c:v>
                </c:pt>
                <c:pt idx="2">
                  <c:v>03/07/2014</c:v>
                </c:pt>
                <c:pt idx="3">
                  <c:v>04/07/2014</c:v>
                </c:pt>
                <c:pt idx="4">
                  <c:v>07/07/2014</c:v>
                </c:pt>
                <c:pt idx="5">
                  <c:v>08/07/2014</c:v>
                </c:pt>
                <c:pt idx="6">
                  <c:v>09/07/2014</c:v>
                </c:pt>
                <c:pt idx="7">
                  <c:v>10/07/2014</c:v>
                </c:pt>
                <c:pt idx="8">
                  <c:v>11/07/2014</c:v>
                </c:pt>
                <c:pt idx="9">
                  <c:v>14/07/2014</c:v>
                </c:pt>
                <c:pt idx="10">
                  <c:v>15/07/2014</c:v>
                </c:pt>
                <c:pt idx="11">
                  <c:v>16/07/2014</c:v>
                </c:pt>
                <c:pt idx="12">
                  <c:v>17/07/2014</c:v>
                </c:pt>
                <c:pt idx="13">
                  <c:v>18/07/2014</c:v>
                </c:pt>
                <c:pt idx="14">
                  <c:v>21/07/2014</c:v>
                </c:pt>
                <c:pt idx="15">
                  <c:v>22/07/2014</c:v>
                </c:pt>
                <c:pt idx="16">
                  <c:v>23/07/2014</c:v>
                </c:pt>
                <c:pt idx="17">
                  <c:v>24/07/2014</c:v>
                </c:pt>
                <c:pt idx="18">
                  <c:v>25/07/2014</c:v>
                </c:pt>
                <c:pt idx="19">
                  <c:v>28/07/2014</c:v>
                </c:pt>
                <c:pt idx="20">
                  <c:v>29/07/2014</c:v>
                </c:pt>
                <c:pt idx="21">
                  <c:v>30/07/2014</c:v>
                </c:pt>
                <c:pt idx="22">
                  <c:v>31/07/2014</c:v>
                </c:pt>
                <c:pt idx="23">
                  <c:v>01/08/2014</c:v>
                </c:pt>
                <c:pt idx="24">
                  <c:v>04/08/2014</c:v>
                </c:pt>
                <c:pt idx="25">
                  <c:v>05/08/2014</c:v>
                </c:pt>
                <c:pt idx="26">
                  <c:v>06/08/2014</c:v>
                </c:pt>
                <c:pt idx="27">
                  <c:v>07/08/2014</c:v>
                </c:pt>
                <c:pt idx="28">
                  <c:v>08/08/2014</c:v>
                </c:pt>
                <c:pt idx="29">
                  <c:v>11/08/2014</c:v>
                </c:pt>
                <c:pt idx="30">
                  <c:v>12/08/2014</c:v>
                </c:pt>
                <c:pt idx="31">
                  <c:v>13/08/2014</c:v>
                </c:pt>
                <c:pt idx="32">
                  <c:v>14/08/2014</c:v>
                </c:pt>
                <c:pt idx="33">
                  <c:v>15/08/2014</c:v>
                </c:pt>
                <c:pt idx="34">
                  <c:v>18/08/2014</c:v>
                </c:pt>
                <c:pt idx="35">
                  <c:v>19/08/2014</c:v>
                </c:pt>
                <c:pt idx="36">
                  <c:v>20/08/2014</c:v>
                </c:pt>
                <c:pt idx="37">
                  <c:v>21/08/2014</c:v>
                </c:pt>
                <c:pt idx="38">
                  <c:v>22/08/2014</c:v>
                </c:pt>
                <c:pt idx="39">
                  <c:v>25/08/2014</c:v>
                </c:pt>
                <c:pt idx="40">
                  <c:v>26/08/2014</c:v>
                </c:pt>
                <c:pt idx="41">
                  <c:v>27/08/2014</c:v>
                </c:pt>
                <c:pt idx="42">
                  <c:v>28/08/2014</c:v>
                </c:pt>
                <c:pt idx="43">
                  <c:v>29/08/2014</c:v>
                </c:pt>
                <c:pt idx="44">
                  <c:v>01/09/2014</c:v>
                </c:pt>
                <c:pt idx="45">
                  <c:v>02/09/2014</c:v>
                </c:pt>
                <c:pt idx="46">
                  <c:v>03/09/2014</c:v>
                </c:pt>
                <c:pt idx="47">
                  <c:v>04/09/2014</c:v>
                </c:pt>
                <c:pt idx="48">
                  <c:v>05/09/2014</c:v>
                </c:pt>
                <c:pt idx="49">
                  <c:v>09/09/2014</c:v>
                </c:pt>
                <c:pt idx="50">
                  <c:v>10/09/2014</c:v>
                </c:pt>
                <c:pt idx="51">
                  <c:v>11/09/2014</c:v>
                </c:pt>
                <c:pt idx="52">
                  <c:v>12/09/2014</c:v>
                </c:pt>
                <c:pt idx="53">
                  <c:v>15/09/2014</c:v>
                </c:pt>
                <c:pt idx="54">
                  <c:v>16/09/2014</c:v>
                </c:pt>
                <c:pt idx="55">
                  <c:v>17/09/2014</c:v>
                </c:pt>
                <c:pt idx="56">
                  <c:v>18/09/2014</c:v>
                </c:pt>
                <c:pt idx="57">
                  <c:v>19/09/2014</c:v>
                </c:pt>
                <c:pt idx="58">
                  <c:v>22/09/2014</c:v>
                </c:pt>
                <c:pt idx="59">
                  <c:v>23/09/2014</c:v>
                </c:pt>
                <c:pt idx="60">
                  <c:v>24/09/2014</c:v>
                </c:pt>
                <c:pt idx="61">
                  <c:v>25/09/2014</c:v>
                </c:pt>
                <c:pt idx="62">
                  <c:v>26/09/2014</c:v>
                </c:pt>
                <c:pt idx="63">
                  <c:v>29/09/2014</c:v>
                </c:pt>
                <c:pt idx="64">
                  <c:v>30/09/2014</c:v>
                </c:pt>
                <c:pt idx="65">
                  <c:v>08/10/2014</c:v>
                </c:pt>
                <c:pt idx="66">
                  <c:v>09/10/2014</c:v>
                </c:pt>
                <c:pt idx="67">
                  <c:v>10/10/2014</c:v>
                </c:pt>
                <c:pt idx="68">
                  <c:v>13/10/2014</c:v>
                </c:pt>
                <c:pt idx="69">
                  <c:v>14/10/2014</c:v>
                </c:pt>
                <c:pt idx="70">
                  <c:v>15/10/2014</c:v>
                </c:pt>
                <c:pt idx="71">
                  <c:v>16/10/2014</c:v>
                </c:pt>
                <c:pt idx="72">
                  <c:v>17/10/2014</c:v>
                </c:pt>
                <c:pt idx="73">
                  <c:v>20/10/2014</c:v>
                </c:pt>
                <c:pt idx="74">
                  <c:v>21/10/2014</c:v>
                </c:pt>
                <c:pt idx="75">
                  <c:v>22/10/2014</c:v>
                </c:pt>
                <c:pt idx="76">
                  <c:v>23/10/2014</c:v>
                </c:pt>
                <c:pt idx="77">
                  <c:v>24/10/2014</c:v>
                </c:pt>
                <c:pt idx="78">
                  <c:v>27/10/2014</c:v>
                </c:pt>
                <c:pt idx="79">
                  <c:v>28/10/2014</c:v>
                </c:pt>
                <c:pt idx="80">
                  <c:v>29/10/2014</c:v>
                </c:pt>
                <c:pt idx="81">
                  <c:v>30/10/2014</c:v>
                </c:pt>
                <c:pt idx="82">
                  <c:v>31/10/2014</c:v>
                </c:pt>
                <c:pt idx="83">
                  <c:v>03/11/2014</c:v>
                </c:pt>
                <c:pt idx="84">
                  <c:v>04/11/2014</c:v>
                </c:pt>
                <c:pt idx="85">
                  <c:v>05/11/2014</c:v>
                </c:pt>
                <c:pt idx="86">
                  <c:v>06/11/2014</c:v>
                </c:pt>
                <c:pt idx="87">
                  <c:v>07/11/2014</c:v>
                </c:pt>
                <c:pt idx="88">
                  <c:v>10/11/2014</c:v>
                </c:pt>
                <c:pt idx="89">
                  <c:v>11/11/2014</c:v>
                </c:pt>
                <c:pt idx="90">
                  <c:v>12/11/2014</c:v>
                </c:pt>
                <c:pt idx="91">
                  <c:v>13/11/2014</c:v>
                </c:pt>
                <c:pt idx="92">
                  <c:v>14/11/2014</c:v>
                </c:pt>
                <c:pt idx="93">
                  <c:v>17/11/2014</c:v>
                </c:pt>
                <c:pt idx="94">
                  <c:v>18/11/2014</c:v>
                </c:pt>
                <c:pt idx="95">
                  <c:v>19/11/2014</c:v>
                </c:pt>
                <c:pt idx="96">
                  <c:v>20/11/2014</c:v>
                </c:pt>
                <c:pt idx="97">
                  <c:v>21/11/2014</c:v>
                </c:pt>
                <c:pt idx="98">
                  <c:v>24/11/2014</c:v>
                </c:pt>
                <c:pt idx="99">
                  <c:v>25/11/2014</c:v>
                </c:pt>
                <c:pt idx="100">
                  <c:v>26/11/2014</c:v>
                </c:pt>
                <c:pt idx="101">
                  <c:v>27/11/2014</c:v>
                </c:pt>
                <c:pt idx="102">
                  <c:v>28/11/2014</c:v>
                </c:pt>
                <c:pt idx="103">
                  <c:v>01/12/2014</c:v>
                </c:pt>
                <c:pt idx="104">
                  <c:v>02/12/2014</c:v>
                </c:pt>
                <c:pt idx="105">
                  <c:v>03/12/2014</c:v>
                </c:pt>
                <c:pt idx="106">
                  <c:v>04/12/2014</c:v>
                </c:pt>
                <c:pt idx="107">
                  <c:v>05/12/2014</c:v>
                </c:pt>
                <c:pt idx="108">
                  <c:v>08/12/2014</c:v>
                </c:pt>
                <c:pt idx="109">
                  <c:v>09/12/2014</c:v>
                </c:pt>
                <c:pt idx="110">
                  <c:v>10/12/2014</c:v>
                </c:pt>
                <c:pt idx="111">
                  <c:v>11/12/2014</c:v>
                </c:pt>
                <c:pt idx="112">
                  <c:v>12/12/2014</c:v>
                </c:pt>
                <c:pt idx="113">
                  <c:v>15/12/2014</c:v>
                </c:pt>
                <c:pt idx="114">
                  <c:v>16/12/2014</c:v>
                </c:pt>
                <c:pt idx="115">
                  <c:v>17/12/2014</c:v>
                </c:pt>
                <c:pt idx="116">
                  <c:v>18/12/2014</c:v>
                </c:pt>
                <c:pt idx="117">
                  <c:v>19/12/2014</c:v>
                </c:pt>
                <c:pt idx="118">
                  <c:v>22/12/2014</c:v>
                </c:pt>
                <c:pt idx="119">
                  <c:v>23/12/2014</c:v>
                </c:pt>
                <c:pt idx="120">
                  <c:v>24/12/2014</c:v>
                </c:pt>
                <c:pt idx="121">
                  <c:v>25/12/2014</c:v>
                </c:pt>
                <c:pt idx="122">
                  <c:v>26/12/2014</c:v>
                </c:pt>
                <c:pt idx="123">
                  <c:v>29/12/2014</c:v>
                </c:pt>
                <c:pt idx="124">
                  <c:v>30/12/2014</c:v>
                </c:pt>
                <c:pt idx="125">
                  <c:v>31/12/2014</c:v>
                </c:pt>
                <c:pt idx="126">
                  <c:v>05/01/2015</c:v>
                </c:pt>
                <c:pt idx="127">
                  <c:v>06/01/2015</c:v>
                </c:pt>
                <c:pt idx="128">
                  <c:v>07/01/2015</c:v>
                </c:pt>
                <c:pt idx="129">
                  <c:v>08/01/2015</c:v>
                </c:pt>
                <c:pt idx="130">
                  <c:v>09/01/2015</c:v>
                </c:pt>
                <c:pt idx="131">
                  <c:v>12/01/2015</c:v>
                </c:pt>
                <c:pt idx="132">
                  <c:v>13/01/2015</c:v>
                </c:pt>
                <c:pt idx="133">
                  <c:v>14/01/2015</c:v>
                </c:pt>
                <c:pt idx="134">
                  <c:v>15/01/2015</c:v>
                </c:pt>
                <c:pt idx="135">
                  <c:v>16/01/2015</c:v>
                </c:pt>
                <c:pt idx="136">
                  <c:v>19/01/2015</c:v>
                </c:pt>
                <c:pt idx="137">
                  <c:v>20/01/2015</c:v>
                </c:pt>
                <c:pt idx="138">
                  <c:v>21/01/2015</c:v>
                </c:pt>
                <c:pt idx="139">
                  <c:v>22/01/2015</c:v>
                </c:pt>
                <c:pt idx="140">
                  <c:v>23/01/2015</c:v>
                </c:pt>
                <c:pt idx="141">
                  <c:v>26/01/2015</c:v>
                </c:pt>
                <c:pt idx="142">
                  <c:v>27/01/2015</c:v>
                </c:pt>
                <c:pt idx="143">
                  <c:v>28/01/2015</c:v>
                </c:pt>
                <c:pt idx="144">
                  <c:v>29/01/2015</c:v>
                </c:pt>
                <c:pt idx="145">
                  <c:v>30/01/2015</c:v>
                </c:pt>
                <c:pt idx="146">
                  <c:v>02/02/2015</c:v>
                </c:pt>
                <c:pt idx="147">
                  <c:v>03/02/2015</c:v>
                </c:pt>
                <c:pt idx="148">
                  <c:v>04/02/2015</c:v>
                </c:pt>
                <c:pt idx="149">
                  <c:v>05/02/2015</c:v>
                </c:pt>
                <c:pt idx="150">
                  <c:v>06/02/2015</c:v>
                </c:pt>
                <c:pt idx="151">
                  <c:v>09/02/2015</c:v>
                </c:pt>
                <c:pt idx="152">
                  <c:v>10/02/2015</c:v>
                </c:pt>
                <c:pt idx="153">
                  <c:v>11/02/2015</c:v>
                </c:pt>
                <c:pt idx="154">
                  <c:v>12/02/2015</c:v>
                </c:pt>
                <c:pt idx="155">
                  <c:v>13/02/2015</c:v>
                </c:pt>
                <c:pt idx="156">
                  <c:v>16/02/2015</c:v>
                </c:pt>
                <c:pt idx="157">
                  <c:v>17/02/2015</c:v>
                </c:pt>
                <c:pt idx="158">
                  <c:v>25/02/2015</c:v>
                </c:pt>
                <c:pt idx="159">
                  <c:v>26/02/2015</c:v>
                </c:pt>
                <c:pt idx="160">
                  <c:v>27/02/2015</c:v>
                </c:pt>
                <c:pt idx="161">
                  <c:v>02/03/2015</c:v>
                </c:pt>
                <c:pt idx="162">
                  <c:v>03/03/2015</c:v>
                </c:pt>
                <c:pt idx="163">
                  <c:v>04/03/2015</c:v>
                </c:pt>
                <c:pt idx="164">
                  <c:v>05/03/2015</c:v>
                </c:pt>
                <c:pt idx="165">
                  <c:v>06/03/2015</c:v>
                </c:pt>
                <c:pt idx="166">
                  <c:v>09/03/2015</c:v>
                </c:pt>
                <c:pt idx="167">
                  <c:v>10/03/2015</c:v>
                </c:pt>
                <c:pt idx="168">
                  <c:v>11/03/2015</c:v>
                </c:pt>
                <c:pt idx="169">
                  <c:v>12/03/2015</c:v>
                </c:pt>
                <c:pt idx="170">
                  <c:v>13/03/2015</c:v>
                </c:pt>
                <c:pt idx="171">
                  <c:v>16/03/2015</c:v>
                </c:pt>
                <c:pt idx="172">
                  <c:v>17/03/2015</c:v>
                </c:pt>
                <c:pt idx="173">
                  <c:v>18/03/2015</c:v>
                </c:pt>
                <c:pt idx="174">
                  <c:v>19/03/2015</c:v>
                </c:pt>
                <c:pt idx="175">
                  <c:v>20/03/2015</c:v>
                </c:pt>
                <c:pt idx="176">
                  <c:v>23/03/2015</c:v>
                </c:pt>
                <c:pt idx="177">
                  <c:v>24/03/2015</c:v>
                </c:pt>
                <c:pt idx="178">
                  <c:v>25/03/2015</c:v>
                </c:pt>
                <c:pt idx="179">
                  <c:v>26/03/2015</c:v>
                </c:pt>
                <c:pt idx="180">
                  <c:v>27/03/2015</c:v>
                </c:pt>
                <c:pt idx="181">
                  <c:v>30/03/2015</c:v>
                </c:pt>
                <c:pt idx="182">
                  <c:v>31/03/2015</c:v>
                </c:pt>
                <c:pt idx="183">
                  <c:v>01/04/2015</c:v>
                </c:pt>
                <c:pt idx="184">
                  <c:v>02/04/2015</c:v>
                </c:pt>
                <c:pt idx="185">
                  <c:v>03/04/2015</c:v>
                </c:pt>
                <c:pt idx="186">
                  <c:v>07/04/2015</c:v>
                </c:pt>
                <c:pt idx="187">
                  <c:v>08/04/2015</c:v>
                </c:pt>
                <c:pt idx="188">
                  <c:v>09/04/2015</c:v>
                </c:pt>
                <c:pt idx="189">
                  <c:v>10/04/2015</c:v>
                </c:pt>
                <c:pt idx="190">
                  <c:v>13/04/2015</c:v>
                </c:pt>
                <c:pt idx="191">
                  <c:v>14/04/2015</c:v>
                </c:pt>
                <c:pt idx="192">
                  <c:v>15/04/2015</c:v>
                </c:pt>
                <c:pt idx="193">
                  <c:v>16/04/2015</c:v>
                </c:pt>
                <c:pt idx="194">
                  <c:v>17/04/2015</c:v>
                </c:pt>
                <c:pt idx="195">
                  <c:v>20/04/2015</c:v>
                </c:pt>
                <c:pt idx="196">
                  <c:v>21/04/2015</c:v>
                </c:pt>
                <c:pt idx="197">
                  <c:v>22/04/2015</c:v>
                </c:pt>
                <c:pt idx="198">
                  <c:v>23/04/2015</c:v>
                </c:pt>
                <c:pt idx="199">
                  <c:v>24/04/2015</c:v>
                </c:pt>
                <c:pt idx="200">
                  <c:v>27/04/2015</c:v>
                </c:pt>
                <c:pt idx="201">
                  <c:v>28/04/2015</c:v>
                </c:pt>
                <c:pt idx="202">
                  <c:v>29/04/2015</c:v>
                </c:pt>
                <c:pt idx="203">
                  <c:v>30/04/2015</c:v>
                </c:pt>
                <c:pt idx="204">
                  <c:v>04/05/2015</c:v>
                </c:pt>
                <c:pt idx="205">
                  <c:v>05/05/2015</c:v>
                </c:pt>
                <c:pt idx="206">
                  <c:v>06/05/2015</c:v>
                </c:pt>
                <c:pt idx="207">
                  <c:v>07/05/2015</c:v>
                </c:pt>
                <c:pt idx="208">
                  <c:v>08/05/2015</c:v>
                </c:pt>
                <c:pt idx="209">
                  <c:v>11/05/2015</c:v>
                </c:pt>
                <c:pt idx="210">
                  <c:v>12/05/2015</c:v>
                </c:pt>
                <c:pt idx="211">
                  <c:v>13/05/2015</c:v>
                </c:pt>
                <c:pt idx="212">
                  <c:v>14/05/2015</c:v>
                </c:pt>
                <c:pt idx="213">
                  <c:v>15/05/2015</c:v>
                </c:pt>
                <c:pt idx="214">
                  <c:v>18/05/2015</c:v>
                </c:pt>
                <c:pt idx="215">
                  <c:v>19/05/2015</c:v>
                </c:pt>
                <c:pt idx="216">
                  <c:v>20/05/2015</c:v>
                </c:pt>
                <c:pt idx="217">
                  <c:v>21/05/2015</c:v>
                </c:pt>
                <c:pt idx="218">
                  <c:v>22/05/2015</c:v>
                </c:pt>
                <c:pt idx="219">
                  <c:v>25/05/2015</c:v>
                </c:pt>
                <c:pt idx="220">
                  <c:v>26/05/2015</c:v>
                </c:pt>
                <c:pt idx="221">
                  <c:v>27/05/2015</c:v>
                </c:pt>
                <c:pt idx="222">
                  <c:v>28/05/2015</c:v>
                </c:pt>
                <c:pt idx="223">
                  <c:v>29/05/2015</c:v>
                </c:pt>
                <c:pt idx="224">
                  <c:v>01/06/2015</c:v>
                </c:pt>
                <c:pt idx="225">
                  <c:v>02/06/2015</c:v>
                </c:pt>
                <c:pt idx="226">
                  <c:v>03/06/2015</c:v>
                </c:pt>
                <c:pt idx="227">
                  <c:v>04/06/2015</c:v>
                </c:pt>
                <c:pt idx="228">
                  <c:v>05/06/2015</c:v>
                </c:pt>
                <c:pt idx="229">
                  <c:v>08/06/2015</c:v>
                </c:pt>
                <c:pt idx="230">
                  <c:v>09/06/2015</c:v>
                </c:pt>
                <c:pt idx="231">
                  <c:v>10/06/2015</c:v>
                </c:pt>
                <c:pt idx="232">
                  <c:v>11/06/2015</c:v>
                </c:pt>
                <c:pt idx="233">
                  <c:v>12/06/2015</c:v>
                </c:pt>
                <c:pt idx="234">
                  <c:v>15/06/2015</c:v>
                </c:pt>
                <c:pt idx="235">
                  <c:v>16/06/2015</c:v>
                </c:pt>
                <c:pt idx="236">
                  <c:v>17/06/2015</c:v>
                </c:pt>
                <c:pt idx="237">
                  <c:v>18/06/2015</c:v>
                </c:pt>
                <c:pt idx="238">
                  <c:v>19/06/2015</c:v>
                </c:pt>
                <c:pt idx="239">
                  <c:v>23/06/2015</c:v>
                </c:pt>
                <c:pt idx="240">
                  <c:v>24/06/2015</c:v>
                </c:pt>
                <c:pt idx="241">
                  <c:v>25/06/2015</c:v>
                </c:pt>
                <c:pt idx="242">
                  <c:v>26/06/2015</c:v>
                </c:pt>
                <c:pt idx="243">
                  <c:v>29/06/2015</c:v>
                </c:pt>
                <c:pt idx="244">
                  <c:v>30/06/2015</c:v>
                </c:pt>
                <c:pt idx="245">
                  <c:v>01/07/2015</c:v>
                </c:pt>
                <c:pt idx="246">
                  <c:v>02/07/2015</c:v>
                </c:pt>
                <c:pt idx="247">
                  <c:v>03/07/2015</c:v>
                </c:pt>
                <c:pt idx="248">
                  <c:v>06/07/2015</c:v>
                </c:pt>
                <c:pt idx="249">
                  <c:v>07/07/2015</c:v>
                </c:pt>
                <c:pt idx="250">
                  <c:v>08/07/2015</c:v>
                </c:pt>
                <c:pt idx="251">
                  <c:v>09/07/2015</c:v>
                </c:pt>
                <c:pt idx="252">
                  <c:v>10/07/2015</c:v>
                </c:pt>
                <c:pt idx="253">
                  <c:v>13/07/2015</c:v>
                </c:pt>
                <c:pt idx="254">
                  <c:v>14/07/2015</c:v>
                </c:pt>
                <c:pt idx="255">
                  <c:v>15/07/2015</c:v>
                </c:pt>
                <c:pt idx="256">
                  <c:v>16/07/2015</c:v>
                </c:pt>
                <c:pt idx="257">
                  <c:v>17/07/2015</c:v>
                </c:pt>
                <c:pt idx="258">
                  <c:v>20/07/2015</c:v>
                </c:pt>
                <c:pt idx="259">
                  <c:v>21/07/2015</c:v>
                </c:pt>
                <c:pt idx="260">
                  <c:v>22/07/2015</c:v>
                </c:pt>
                <c:pt idx="261">
                  <c:v>23/07/2015</c:v>
                </c:pt>
                <c:pt idx="262">
                  <c:v>24/07/2015</c:v>
                </c:pt>
                <c:pt idx="263">
                  <c:v>27/07/2015</c:v>
                </c:pt>
                <c:pt idx="264">
                  <c:v>28/07/2015</c:v>
                </c:pt>
                <c:pt idx="265">
                  <c:v>29/07/2015</c:v>
                </c:pt>
                <c:pt idx="266">
                  <c:v>30/07/2015</c:v>
                </c:pt>
                <c:pt idx="267">
                  <c:v>31/07/2015</c:v>
                </c:pt>
                <c:pt idx="268">
                  <c:v>03/08/2015</c:v>
                </c:pt>
                <c:pt idx="269">
                  <c:v>04/08/2015</c:v>
                </c:pt>
                <c:pt idx="270">
                  <c:v>05/08/2015</c:v>
                </c:pt>
                <c:pt idx="271">
                  <c:v>06/08/2015</c:v>
                </c:pt>
                <c:pt idx="272">
                  <c:v>07/08/2015</c:v>
                </c:pt>
                <c:pt idx="273">
                  <c:v>10/08/2015</c:v>
                </c:pt>
                <c:pt idx="274">
                  <c:v>11/08/2015</c:v>
                </c:pt>
                <c:pt idx="275">
                  <c:v>12/08/2015</c:v>
                </c:pt>
                <c:pt idx="276">
                  <c:v>13/08/2015</c:v>
                </c:pt>
                <c:pt idx="277">
                  <c:v>14/08/2015</c:v>
                </c:pt>
                <c:pt idx="278">
                  <c:v>17/08/2015</c:v>
                </c:pt>
                <c:pt idx="279">
                  <c:v>18/08/2015</c:v>
                </c:pt>
                <c:pt idx="280">
                  <c:v>19/08/2015</c:v>
                </c:pt>
                <c:pt idx="281">
                  <c:v>20/08/2015</c:v>
                </c:pt>
                <c:pt idx="282">
                  <c:v>21/08/2015</c:v>
                </c:pt>
                <c:pt idx="283">
                  <c:v>24/08/2015</c:v>
                </c:pt>
                <c:pt idx="284">
                  <c:v>25/08/2015</c:v>
                </c:pt>
                <c:pt idx="285">
                  <c:v>26/08/2015</c:v>
                </c:pt>
                <c:pt idx="286">
                  <c:v>27/08/2015</c:v>
                </c:pt>
                <c:pt idx="287">
                  <c:v>28/08/2015</c:v>
                </c:pt>
                <c:pt idx="288">
                  <c:v>31/08/2015</c:v>
                </c:pt>
                <c:pt idx="289">
                  <c:v>01/09/2015</c:v>
                </c:pt>
                <c:pt idx="290">
                  <c:v>02/09/2015</c:v>
                </c:pt>
                <c:pt idx="291">
                  <c:v>07/09/2015</c:v>
                </c:pt>
                <c:pt idx="292">
                  <c:v>08/09/2015</c:v>
                </c:pt>
                <c:pt idx="293">
                  <c:v>09/09/2015</c:v>
                </c:pt>
                <c:pt idx="294">
                  <c:v>10/09/2015</c:v>
                </c:pt>
                <c:pt idx="295">
                  <c:v>11/09/2015</c:v>
                </c:pt>
                <c:pt idx="296">
                  <c:v>14/09/2015</c:v>
                </c:pt>
                <c:pt idx="297">
                  <c:v>15/09/2015</c:v>
                </c:pt>
                <c:pt idx="298">
                  <c:v>16/09/2015</c:v>
                </c:pt>
                <c:pt idx="299">
                  <c:v>17/09/2015</c:v>
                </c:pt>
                <c:pt idx="300">
                  <c:v>18/09/2015</c:v>
                </c:pt>
                <c:pt idx="301">
                  <c:v>21/09/2015</c:v>
                </c:pt>
                <c:pt idx="302">
                  <c:v>22/09/2015</c:v>
                </c:pt>
                <c:pt idx="303">
                  <c:v>23/09/2015</c:v>
                </c:pt>
                <c:pt idx="304">
                  <c:v>24/09/2015</c:v>
                </c:pt>
                <c:pt idx="305">
                  <c:v>25/09/2015</c:v>
                </c:pt>
                <c:pt idx="306">
                  <c:v>28/09/2015</c:v>
                </c:pt>
                <c:pt idx="307">
                  <c:v>29/09/2015</c:v>
                </c:pt>
                <c:pt idx="308">
                  <c:v>30/09/2015</c:v>
                </c:pt>
                <c:pt idx="309">
                  <c:v>08/10/2015</c:v>
                </c:pt>
                <c:pt idx="310">
                  <c:v>09/10/2015</c:v>
                </c:pt>
                <c:pt idx="311">
                  <c:v>12/10/2015</c:v>
                </c:pt>
                <c:pt idx="312">
                  <c:v>13/10/2015</c:v>
                </c:pt>
                <c:pt idx="313">
                  <c:v>14/10/2015</c:v>
                </c:pt>
                <c:pt idx="314">
                  <c:v>15/10/2015</c:v>
                </c:pt>
                <c:pt idx="315">
                  <c:v>16/10/2015</c:v>
                </c:pt>
                <c:pt idx="316">
                  <c:v>19/10/2015</c:v>
                </c:pt>
                <c:pt idx="317">
                  <c:v>20/10/2015</c:v>
                </c:pt>
                <c:pt idx="318">
                  <c:v>21/10/2015</c:v>
                </c:pt>
                <c:pt idx="319">
                  <c:v>22/10/2015</c:v>
                </c:pt>
                <c:pt idx="320">
                  <c:v>23/10/2015</c:v>
                </c:pt>
                <c:pt idx="321">
                  <c:v>26/10/2015</c:v>
                </c:pt>
                <c:pt idx="322">
                  <c:v>27/10/2015</c:v>
                </c:pt>
                <c:pt idx="323">
                  <c:v>28/10/2015</c:v>
                </c:pt>
                <c:pt idx="324">
                  <c:v>29/10/2015</c:v>
                </c:pt>
                <c:pt idx="325">
                  <c:v>30/10/2015</c:v>
                </c:pt>
                <c:pt idx="326">
                  <c:v>02/11/2015</c:v>
                </c:pt>
                <c:pt idx="327">
                  <c:v>03/11/2015</c:v>
                </c:pt>
                <c:pt idx="328">
                  <c:v>04/11/2015</c:v>
                </c:pt>
                <c:pt idx="329">
                  <c:v>05/11/2015</c:v>
                </c:pt>
                <c:pt idx="330">
                  <c:v>06/11/2015</c:v>
                </c:pt>
                <c:pt idx="331">
                  <c:v>09/11/2015</c:v>
                </c:pt>
                <c:pt idx="332">
                  <c:v>10/11/2015</c:v>
                </c:pt>
                <c:pt idx="333">
                  <c:v>11/11/2015</c:v>
                </c:pt>
                <c:pt idx="334">
                  <c:v>12/11/2015</c:v>
                </c:pt>
                <c:pt idx="335">
                  <c:v>13/11/2015</c:v>
                </c:pt>
                <c:pt idx="336">
                  <c:v>16/11/2015</c:v>
                </c:pt>
                <c:pt idx="337">
                  <c:v>17/11/2015</c:v>
                </c:pt>
                <c:pt idx="338">
                  <c:v>18/11/2015</c:v>
                </c:pt>
                <c:pt idx="339">
                  <c:v>19/11/2015</c:v>
                </c:pt>
                <c:pt idx="340">
                  <c:v>20/11/2015</c:v>
                </c:pt>
                <c:pt idx="341">
                  <c:v>23/11/2015</c:v>
                </c:pt>
                <c:pt idx="342">
                  <c:v>24/11/2015</c:v>
                </c:pt>
                <c:pt idx="343">
                  <c:v>25/11/2015</c:v>
                </c:pt>
                <c:pt idx="344">
                  <c:v>26/11/2015</c:v>
                </c:pt>
                <c:pt idx="345">
                  <c:v>27/11/2015</c:v>
                </c:pt>
                <c:pt idx="346">
                  <c:v>30/11/2015</c:v>
                </c:pt>
                <c:pt idx="347">
                  <c:v>01/12/2015</c:v>
                </c:pt>
                <c:pt idx="348">
                  <c:v>02/12/2015</c:v>
                </c:pt>
                <c:pt idx="349">
                  <c:v>03/12/2015</c:v>
                </c:pt>
                <c:pt idx="350">
                  <c:v>04/12/2015</c:v>
                </c:pt>
                <c:pt idx="351">
                  <c:v>07/12/2015</c:v>
                </c:pt>
                <c:pt idx="352">
                  <c:v>08/12/2015</c:v>
                </c:pt>
                <c:pt idx="353">
                  <c:v>09/12/2015</c:v>
                </c:pt>
                <c:pt idx="354">
                  <c:v>10/12/2015</c:v>
                </c:pt>
                <c:pt idx="355">
                  <c:v>11/12/2015</c:v>
                </c:pt>
                <c:pt idx="356">
                  <c:v>14/12/2015</c:v>
                </c:pt>
                <c:pt idx="357">
                  <c:v>15/12/2015</c:v>
                </c:pt>
                <c:pt idx="358">
                  <c:v>16/12/2015</c:v>
                </c:pt>
                <c:pt idx="359">
                  <c:v>17/12/2015</c:v>
                </c:pt>
                <c:pt idx="360">
                  <c:v>18/12/2015</c:v>
                </c:pt>
                <c:pt idx="361">
                  <c:v>21/12/2015</c:v>
                </c:pt>
                <c:pt idx="362">
                  <c:v>22/12/2015</c:v>
                </c:pt>
                <c:pt idx="363">
                  <c:v>23/12/2015</c:v>
                </c:pt>
                <c:pt idx="364">
                  <c:v>24/12/2015</c:v>
                </c:pt>
                <c:pt idx="365">
                  <c:v>25/12/2015</c:v>
                </c:pt>
                <c:pt idx="366">
                  <c:v>28/12/2015</c:v>
                </c:pt>
                <c:pt idx="367">
                  <c:v>29/12/2015</c:v>
                </c:pt>
                <c:pt idx="368">
                  <c:v>30/12/2015</c:v>
                </c:pt>
                <c:pt idx="369">
                  <c:v>31/12/2015</c:v>
                </c:pt>
                <c:pt idx="370">
                  <c:v>04/01/2016</c:v>
                </c:pt>
                <c:pt idx="371">
                  <c:v>05/01/2016</c:v>
                </c:pt>
                <c:pt idx="372">
                  <c:v>06/01/2016</c:v>
                </c:pt>
                <c:pt idx="373">
                  <c:v>07/01/2016</c:v>
                </c:pt>
                <c:pt idx="374">
                  <c:v>08/01/2016</c:v>
                </c:pt>
                <c:pt idx="375">
                  <c:v>11/01/2016</c:v>
                </c:pt>
                <c:pt idx="376">
                  <c:v>12/01/2016</c:v>
                </c:pt>
                <c:pt idx="377">
                  <c:v>13/01/2016</c:v>
                </c:pt>
                <c:pt idx="378">
                  <c:v>14/01/2016</c:v>
                </c:pt>
                <c:pt idx="379">
                  <c:v>15/01/2016</c:v>
                </c:pt>
                <c:pt idx="380">
                  <c:v>18/01/2016</c:v>
                </c:pt>
                <c:pt idx="381">
                  <c:v>19/01/2016</c:v>
                </c:pt>
                <c:pt idx="382">
                  <c:v>20/01/2016</c:v>
                </c:pt>
                <c:pt idx="383">
                  <c:v>21/01/2016</c:v>
                </c:pt>
                <c:pt idx="384">
                  <c:v>22/01/2016</c:v>
                </c:pt>
                <c:pt idx="385">
                  <c:v>25/01/2016</c:v>
                </c:pt>
                <c:pt idx="386">
                  <c:v>26/01/2016</c:v>
                </c:pt>
                <c:pt idx="387">
                  <c:v>27/01/2016</c:v>
                </c:pt>
                <c:pt idx="388">
                  <c:v>28/01/2016</c:v>
                </c:pt>
                <c:pt idx="389">
                  <c:v>29/01/2016</c:v>
                </c:pt>
              </c:strCache>
            </c:strRef>
          </c:cat>
          <c:val>
            <c:numRef>
              <c:f>'2014-2016'!$C$121:$C$510</c:f>
              <c:numCache>
                <c:formatCode>General</c:formatCode>
                <c:ptCount val="390"/>
                <c:pt idx="0">
                  <c:v>2050.38</c:v>
                </c:pt>
                <c:pt idx="1">
                  <c:v>2059.42</c:v>
                </c:pt>
                <c:pt idx="2">
                  <c:v>2063.23</c:v>
                </c:pt>
                <c:pt idx="3">
                  <c:v>2059.37</c:v>
                </c:pt>
                <c:pt idx="4">
                  <c:v>2059.9299999999998</c:v>
                </c:pt>
                <c:pt idx="5">
                  <c:v>2064.02</c:v>
                </c:pt>
                <c:pt idx="6">
                  <c:v>2038.61</c:v>
                </c:pt>
                <c:pt idx="7">
                  <c:v>2038.34</c:v>
                </c:pt>
                <c:pt idx="8">
                  <c:v>2046.96</c:v>
                </c:pt>
                <c:pt idx="9">
                  <c:v>2066.65</c:v>
                </c:pt>
                <c:pt idx="10">
                  <c:v>2070.36</c:v>
                </c:pt>
                <c:pt idx="11">
                  <c:v>2067.2800000000002</c:v>
                </c:pt>
                <c:pt idx="12">
                  <c:v>2055.59</c:v>
                </c:pt>
                <c:pt idx="13">
                  <c:v>2059.0700000000002</c:v>
                </c:pt>
                <c:pt idx="14">
                  <c:v>2054.48</c:v>
                </c:pt>
                <c:pt idx="15">
                  <c:v>2075.48</c:v>
                </c:pt>
                <c:pt idx="16">
                  <c:v>2078.4899999999998</c:v>
                </c:pt>
                <c:pt idx="17">
                  <c:v>2105.06</c:v>
                </c:pt>
                <c:pt idx="18">
                  <c:v>2126.61</c:v>
                </c:pt>
                <c:pt idx="19">
                  <c:v>2177.9499999999998</c:v>
                </c:pt>
                <c:pt idx="20">
                  <c:v>2183.19</c:v>
                </c:pt>
                <c:pt idx="21">
                  <c:v>2181.2399999999998</c:v>
                </c:pt>
                <c:pt idx="22">
                  <c:v>2201.56</c:v>
                </c:pt>
                <c:pt idx="23">
                  <c:v>2185.3000000000002</c:v>
                </c:pt>
                <c:pt idx="24">
                  <c:v>2223.33</c:v>
                </c:pt>
                <c:pt idx="25">
                  <c:v>2219.9499999999998</c:v>
                </c:pt>
                <c:pt idx="26">
                  <c:v>2217.46</c:v>
                </c:pt>
                <c:pt idx="27">
                  <c:v>2187.67</c:v>
                </c:pt>
                <c:pt idx="28">
                  <c:v>2194.42</c:v>
                </c:pt>
                <c:pt idx="29">
                  <c:v>2224.65</c:v>
                </c:pt>
                <c:pt idx="30">
                  <c:v>2221.6</c:v>
                </c:pt>
                <c:pt idx="31">
                  <c:v>2222.88</c:v>
                </c:pt>
                <c:pt idx="32">
                  <c:v>2206.4699999999998</c:v>
                </c:pt>
                <c:pt idx="33">
                  <c:v>2226.73</c:v>
                </c:pt>
                <c:pt idx="34">
                  <c:v>2239.4699999999998</c:v>
                </c:pt>
                <c:pt idx="35">
                  <c:v>2245.33</c:v>
                </c:pt>
                <c:pt idx="36">
                  <c:v>2240.21</c:v>
                </c:pt>
                <c:pt idx="37">
                  <c:v>2230.46</c:v>
                </c:pt>
                <c:pt idx="38">
                  <c:v>2240.81</c:v>
                </c:pt>
                <c:pt idx="39">
                  <c:v>2229.27</c:v>
                </c:pt>
                <c:pt idx="40">
                  <c:v>2207.11</c:v>
                </c:pt>
                <c:pt idx="41">
                  <c:v>2209.4699999999998</c:v>
                </c:pt>
                <c:pt idx="42">
                  <c:v>2195.8200000000002</c:v>
                </c:pt>
                <c:pt idx="43">
                  <c:v>2217.1999999999998</c:v>
                </c:pt>
                <c:pt idx="44">
                  <c:v>2235.5100000000002</c:v>
                </c:pt>
                <c:pt idx="45">
                  <c:v>2266.0500000000002</c:v>
                </c:pt>
                <c:pt idx="46">
                  <c:v>2288.63</c:v>
                </c:pt>
                <c:pt idx="47">
                  <c:v>2306.86</c:v>
                </c:pt>
                <c:pt idx="48">
                  <c:v>2326.4299999999998</c:v>
                </c:pt>
                <c:pt idx="49">
                  <c:v>2326.5300000000002</c:v>
                </c:pt>
                <c:pt idx="50">
                  <c:v>2318.31</c:v>
                </c:pt>
                <c:pt idx="51">
                  <c:v>2311.6799999999998</c:v>
                </c:pt>
                <c:pt idx="52">
                  <c:v>2331.9499999999998</c:v>
                </c:pt>
                <c:pt idx="53">
                  <c:v>2339.14</c:v>
                </c:pt>
                <c:pt idx="54">
                  <c:v>2296.56</c:v>
                </c:pt>
                <c:pt idx="55">
                  <c:v>2307.89</c:v>
                </c:pt>
                <c:pt idx="56">
                  <c:v>2315.9299999999998</c:v>
                </c:pt>
                <c:pt idx="57">
                  <c:v>2329.4499999999998</c:v>
                </c:pt>
                <c:pt idx="58">
                  <c:v>2289.87</c:v>
                </c:pt>
                <c:pt idx="59">
                  <c:v>2309.7199999999998</c:v>
                </c:pt>
                <c:pt idx="60">
                  <c:v>2343.58</c:v>
                </c:pt>
                <c:pt idx="61">
                  <c:v>2345.1</c:v>
                </c:pt>
                <c:pt idx="62">
                  <c:v>2347.7199999999998</c:v>
                </c:pt>
                <c:pt idx="63">
                  <c:v>2357.71</c:v>
                </c:pt>
                <c:pt idx="64">
                  <c:v>2363.87</c:v>
                </c:pt>
                <c:pt idx="65">
                  <c:v>2382.79</c:v>
                </c:pt>
                <c:pt idx="66">
                  <c:v>2389.37</c:v>
                </c:pt>
                <c:pt idx="67">
                  <c:v>2374.54</c:v>
                </c:pt>
                <c:pt idx="68">
                  <c:v>2366.0100000000002</c:v>
                </c:pt>
                <c:pt idx="69">
                  <c:v>2359.48</c:v>
                </c:pt>
                <c:pt idx="70">
                  <c:v>2373.67</c:v>
                </c:pt>
                <c:pt idx="71">
                  <c:v>2356.5</c:v>
                </c:pt>
                <c:pt idx="72">
                  <c:v>2341.1799999999998</c:v>
                </c:pt>
                <c:pt idx="73">
                  <c:v>2356.73</c:v>
                </c:pt>
                <c:pt idx="74">
                  <c:v>2339.66</c:v>
                </c:pt>
                <c:pt idx="75">
                  <c:v>2326.5500000000002</c:v>
                </c:pt>
                <c:pt idx="76">
                  <c:v>2302.42</c:v>
                </c:pt>
                <c:pt idx="77">
                  <c:v>2302.2800000000002</c:v>
                </c:pt>
                <c:pt idx="78">
                  <c:v>2290.44</c:v>
                </c:pt>
                <c:pt idx="79">
                  <c:v>2337.87</c:v>
                </c:pt>
                <c:pt idx="80">
                  <c:v>2373.0300000000002</c:v>
                </c:pt>
                <c:pt idx="81">
                  <c:v>2391.08</c:v>
                </c:pt>
                <c:pt idx="82">
                  <c:v>2420.1799999999998</c:v>
                </c:pt>
                <c:pt idx="83">
                  <c:v>2430.0300000000002</c:v>
                </c:pt>
                <c:pt idx="84">
                  <c:v>2430.6799999999998</c:v>
                </c:pt>
                <c:pt idx="85">
                  <c:v>2419.25</c:v>
                </c:pt>
                <c:pt idx="86">
                  <c:v>2425.86</c:v>
                </c:pt>
                <c:pt idx="87">
                  <c:v>2418.17</c:v>
                </c:pt>
                <c:pt idx="88">
                  <c:v>2473.67</c:v>
                </c:pt>
                <c:pt idx="89">
                  <c:v>2469.67</c:v>
                </c:pt>
                <c:pt idx="90">
                  <c:v>2494.48</c:v>
                </c:pt>
                <c:pt idx="91">
                  <c:v>2485.61</c:v>
                </c:pt>
                <c:pt idx="92">
                  <c:v>2478.8200000000002</c:v>
                </c:pt>
                <c:pt idx="93">
                  <c:v>2474.0100000000002</c:v>
                </c:pt>
                <c:pt idx="94">
                  <c:v>2456.37</c:v>
                </c:pt>
                <c:pt idx="95">
                  <c:v>2450.9899999999998</c:v>
                </c:pt>
                <c:pt idx="96">
                  <c:v>2452.66</c:v>
                </c:pt>
                <c:pt idx="97">
                  <c:v>2486.79</c:v>
                </c:pt>
                <c:pt idx="98">
                  <c:v>2532.88</c:v>
                </c:pt>
                <c:pt idx="99">
                  <c:v>2567.6</c:v>
                </c:pt>
                <c:pt idx="100">
                  <c:v>2604.35</c:v>
                </c:pt>
                <c:pt idx="101">
                  <c:v>2630.49</c:v>
                </c:pt>
                <c:pt idx="102">
                  <c:v>2682.84</c:v>
                </c:pt>
                <c:pt idx="103">
                  <c:v>2680.16</c:v>
                </c:pt>
                <c:pt idx="104">
                  <c:v>2763.55</c:v>
                </c:pt>
                <c:pt idx="105">
                  <c:v>2779.53</c:v>
                </c:pt>
                <c:pt idx="106">
                  <c:v>2899.46</c:v>
                </c:pt>
                <c:pt idx="107">
                  <c:v>2937.65</c:v>
                </c:pt>
                <c:pt idx="108">
                  <c:v>3020.26</c:v>
                </c:pt>
                <c:pt idx="109">
                  <c:v>2856.27</c:v>
                </c:pt>
                <c:pt idx="110">
                  <c:v>2940.01</c:v>
                </c:pt>
                <c:pt idx="111">
                  <c:v>2925.74</c:v>
                </c:pt>
                <c:pt idx="112">
                  <c:v>2938.17</c:v>
                </c:pt>
                <c:pt idx="113">
                  <c:v>2953.42</c:v>
                </c:pt>
                <c:pt idx="114">
                  <c:v>3021.52</c:v>
                </c:pt>
                <c:pt idx="115">
                  <c:v>3061.02</c:v>
                </c:pt>
                <c:pt idx="116">
                  <c:v>3057.52</c:v>
                </c:pt>
                <c:pt idx="117">
                  <c:v>3108.6</c:v>
                </c:pt>
                <c:pt idx="118">
                  <c:v>3127.45</c:v>
                </c:pt>
                <c:pt idx="119">
                  <c:v>3032.61</c:v>
                </c:pt>
                <c:pt idx="120">
                  <c:v>2972.53</c:v>
                </c:pt>
                <c:pt idx="121">
                  <c:v>3072.54</c:v>
                </c:pt>
                <c:pt idx="122">
                  <c:v>3157.6</c:v>
                </c:pt>
                <c:pt idx="123">
                  <c:v>3168.02</c:v>
                </c:pt>
                <c:pt idx="124">
                  <c:v>3165.82</c:v>
                </c:pt>
                <c:pt idx="125">
                  <c:v>3234.68</c:v>
                </c:pt>
                <c:pt idx="126">
                  <c:v>3350.52</c:v>
                </c:pt>
                <c:pt idx="127">
                  <c:v>3351.45</c:v>
                </c:pt>
                <c:pt idx="128">
                  <c:v>3373.95</c:v>
                </c:pt>
                <c:pt idx="129">
                  <c:v>3293.46</c:v>
                </c:pt>
                <c:pt idx="130">
                  <c:v>3285.41</c:v>
                </c:pt>
                <c:pt idx="131">
                  <c:v>3229.32</c:v>
                </c:pt>
                <c:pt idx="132">
                  <c:v>3235.3</c:v>
                </c:pt>
                <c:pt idx="133">
                  <c:v>3222.44</c:v>
                </c:pt>
                <c:pt idx="134">
                  <c:v>3336.46</c:v>
                </c:pt>
                <c:pt idx="135">
                  <c:v>3376.5</c:v>
                </c:pt>
                <c:pt idx="136">
                  <c:v>3116.35</c:v>
                </c:pt>
                <c:pt idx="137">
                  <c:v>3173.05</c:v>
                </c:pt>
                <c:pt idx="138">
                  <c:v>3323.61</c:v>
                </c:pt>
                <c:pt idx="139">
                  <c:v>3343.34</c:v>
                </c:pt>
                <c:pt idx="140">
                  <c:v>3351.76</c:v>
                </c:pt>
                <c:pt idx="141">
                  <c:v>3383.18</c:v>
                </c:pt>
                <c:pt idx="142">
                  <c:v>3352.96</c:v>
                </c:pt>
                <c:pt idx="143">
                  <c:v>3305.74</c:v>
                </c:pt>
                <c:pt idx="144">
                  <c:v>3262.31</c:v>
                </c:pt>
                <c:pt idx="145">
                  <c:v>3210.36</c:v>
                </c:pt>
                <c:pt idx="146">
                  <c:v>3128.3</c:v>
                </c:pt>
                <c:pt idx="147">
                  <c:v>3204.91</c:v>
                </c:pt>
                <c:pt idx="148">
                  <c:v>3174.13</c:v>
                </c:pt>
                <c:pt idx="149">
                  <c:v>3136.53</c:v>
                </c:pt>
                <c:pt idx="150">
                  <c:v>3075.91</c:v>
                </c:pt>
                <c:pt idx="151">
                  <c:v>3095.12</c:v>
                </c:pt>
                <c:pt idx="152">
                  <c:v>3141.59</c:v>
                </c:pt>
                <c:pt idx="153">
                  <c:v>3157.7</c:v>
                </c:pt>
                <c:pt idx="154">
                  <c:v>3173.42</c:v>
                </c:pt>
                <c:pt idx="155">
                  <c:v>3203.83</c:v>
                </c:pt>
                <c:pt idx="156">
                  <c:v>3222.36</c:v>
                </c:pt>
                <c:pt idx="157">
                  <c:v>3246.91</c:v>
                </c:pt>
                <c:pt idx="158">
                  <c:v>3228.84</c:v>
                </c:pt>
                <c:pt idx="159">
                  <c:v>3298.36</c:v>
                </c:pt>
                <c:pt idx="160">
                  <c:v>3310.3</c:v>
                </c:pt>
                <c:pt idx="161">
                  <c:v>3336.29</c:v>
                </c:pt>
                <c:pt idx="162">
                  <c:v>3263.05</c:v>
                </c:pt>
                <c:pt idx="163">
                  <c:v>3279.53</c:v>
                </c:pt>
                <c:pt idx="164">
                  <c:v>3248.48</c:v>
                </c:pt>
                <c:pt idx="165">
                  <c:v>3241.19</c:v>
                </c:pt>
                <c:pt idx="166">
                  <c:v>3302.41</c:v>
                </c:pt>
                <c:pt idx="167">
                  <c:v>3286.07</c:v>
                </c:pt>
                <c:pt idx="168">
                  <c:v>3290.9</c:v>
                </c:pt>
                <c:pt idx="169">
                  <c:v>3349.32</c:v>
                </c:pt>
                <c:pt idx="170">
                  <c:v>3372.91</c:v>
                </c:pt>
                <c:pt idx="171">
                  <c:v>3449.31</c:v>
                </c:pt>
                <c:pt idx="172">
                  <c:v>3502.85</c:v>
                </c:pt>
                <c:pt idx="173">
                  <c:v>3577.3</c:v>
                </c:pt>
                <c:pt idx="174">
                  <c:v>3582.27</c:v>
                </c:pt>
                <c:pt idx="175">
                  <c:v>3617.32</c:v>
                </c:pt>
                <c:pt idx="176">
                  <c:v>3687.73</c:v>
                </c:pt>
                <c:pt idx="177">
                  <c:v>3691.41</c:v>
                </c:pt>
                <c:pt idx="178">
                  <c:v>3660.73</c:v>
                </c:pt>
                <c:pt idx="179">
                  <c:v>3682.1</c:v>
                </c:pt>
                <c:pt idx="180">
                  <c:v>3691.1</c:v>
                </c:pt>
                <c:pt idx="181">
                  <c:v>3786.57</c:v>
                </c:pt>
                <c:pt idx="182">
                  <c:v>3747.9</c:v>
                </c:pt>
                <c:pt idx="183">
                  <c:v>3810.29</c:v>
                </c:pt>
                <c:pt idx="184">
                  <c:v>3825.78</c:v>
                </c:pt>
                <c:pt idx="185">
                  <c:v>3863.93</c:v>
                </c:pt>
                <c:pt idx="186">
                  <c:v>3961.38</c:v>
                </c:pt>
                <c:pt idx="187">
                  <c:v>3994.81</c:v>
                </c:pt>
                <c:pt idx="188">
                  <c:v>3957.53</c:v>
                </c:pt>
                <c:pt idx="189">
                  <c:v>4034.31</c:v>
                </c:pt>
                <c:pt idx="190">
                  <c:v>4121.72</c:v>
                </c:pt>
                <c:pt idx="191">
                  <c:v>4135.57</c:v>
                </c:pt>
                <c:pt idx="192">
                  <c:v>4084.16</c:v>
                </c:pt>
                <c:pt idx="193">
                  <c:v>4194.82</c:v>
                </c:pt>
                <c:pt idx="194">
                  <c:v>4287.3</c:v>
                </c:pt>
                <c:pt idx="195">
                  <c:v>4217.08</c:v>
                </c:pt>
                <c:pt idx="196">
                  <c:v>4293.62</c:v>
                </c:pt>
                <c:pt idx="197">
                  <c:v>4398.49</c:v>
                </c:pt>
                <c:pt idx="198">
                  <c:v>4414.51</c:v>
                </c:pt>
                <c:pt idx="199">
                  <c:v>4393.6899999999996</c:v>
                </c:pt>
                <c:pt idx="200">
                  <c:v>4527.3999999999996</c:v>
                </c:pt>
                <c:pt idx="201">
                  <c:v>4476.22</c:v>
                </c:pt>
                <c:pt idx="202">
                  <c:v>4476.62</c:v>
                </c:pt>
                <c:pt idx="203">
                  <c:v>4441.6499999999996</c:v>
                </c:pt>
                <c:pt idx="204">
                  <c:v>4480.46</c:v>
                </c:pt>
                <c:pt idx="205">
                  <c:v>4298.71</c:v>
                </c:pt>
                <c:pt idx="206">
                  <c:v>4229.2700000000004</c:v>
                </c:pt>
                <c:pt idx="207">
                  <c:v>4112.21</c:v>
                </c:pt>
                <c:pt idx="208">
                  <c:v>4205.92</c:v>
                </c:pt>
                <c:pt idx="209">
                  <c:v>4333.58</c:v>
                </c:pt>
                <c:pt idx="210">
                  <c:v>4401.22</c:v>
                </c:pt>
                <c:pt idx="211">
                  <c:v>4375.76</c:v>
                </c:pt>
                <c:pt idx="212">
                  <c:v>4378.3100000000004</c:v>
                </c:pt>
                <c:pt idx="213">
                  <c:v>4308.6899999999996</c:v>
                </c:pt>
                <c:pt idx="214">
                  <c:v>4283.49</c:v>
                </c:pt>
                <c:pt idx="215">
                  <c:v>4417.55</c:v>
                </c:pt>
                <c:pt idx="216">
                  <c:v>4446.29</c:v>
                </c:pt>
                <c:pt idx="217">
                  <c:v>4529.42</c:v>
                </c:pt>
                <c:pt idx="218">
                  <c:v>4657.6000000000004</c:v>
                </c:pt>
                <c:pt idx="219">
                  <c:v>4813.8</c:v>
                </c:pt>
                <c:pt idx="220">
                  <c:v>4910.8999999999996</c:v>
                </c:pt>
                <c:pt idx="221">
                  <c:v>4941.71</c:v>
                </c:pt>
                <c:pt idx="222">
                  <c:v>4620.2700000000004</c:v>
                </c:pt>
                <c:pt idx="223">
                  <c:v>4611.74</c:v>
                </c:pt>
                <c:pt idx="224">
                  <c:v>4828.74</c:v>
                </c:pt>
                <c:pt idx="225">
                  <c:v>4910.53</c:v>
                </c:pt>
                <c:pt idx="226">
                  <c:v>4909.9799999999996</c:v>
                </c:pt>
                <c:pt idx="227">
                  <c:v>4947.1000000000004</c:v>
                </c:pt>
                <c:pt idx="228">
                  <c:v>5023.1000000000004</c:v>
                </c:pt>
                <c:pt idx="229">
                  <c:v>5131.88</c:v>
                </c:pt>
                <c:pt idx="230">
                  <c:v>5113.53</c:v>
                </c:pt>
                <c:pt idx="231">
                  <c:v>5106.04</c:v>
                </c:pt>
                <c:pt idx="232">
                  <c:v>5121.59</c:v>
                </c:pt>
                <c:pt idx="233">
                  <c:v>5166.3500000000004</c:v>
                </c:pt>
                <c:pt idx="234">
                  <c:v>5062.99</c:v>
                </c:pt>
                <c:pt idx="235">
                  <c:v>4887.43</c:v>
                </c:pt>
                <c:pt idx="236">
                  <c:v>4967.8999999999996</c:v>
                </c:pt>
                <c:pt idx="237">
                  <c:v>4785.3599999999997</c:v>
                </c:pt>
                <c:pt idx="238">
                  <c:v>4478.3599999999997</c:v>
                </c:pt>
                <c:pt idx="239">
                  <c:v>4576.49</c:v>
                </c:pt>
                <c:pt idx="240">
                  <c:v>4690.1499999999996</c:v>
                </c:pt>
                <c:pt idx="241">
                  <c:v>4527.78</c:v>
                </c:pt>
                <c:pt idx="242">
                  <c:v>4192.87</c:v>
                </c:pt>
                <c:pt idx="243">
                  <c:v>4053.03</c:v>
                </c:pt>
                <c:pt idx="244">
                  <c:v>4277.22</c:v>
                </c:pt>
                <c:pt idx="245">
                  <c:v>4053.7</c:v>
                </c:pt>
                <c:pt idx="246">
                  <c:v>3912.77</c:v>
                </c:pt>
                <c:pt idx="247">
                  <c:v>3686.92</c:v>
                </c:pt>
                <c:pt idx="248">
                  <c:v>3775.91</c:v>
                </c:pt>
                <c:pt idx="249">
                  <c:v>3727.12</c:v>
                </c:pt>
                <c:pt idx="250">
                  <c:v>3507.19</c:v>
                </c:pt>
                <c:pt idx="251">
                  <c:v>3709.33</c:v>
                </c:pt>
                <c:pt idx="252">
                  <c:v>3877.8</c:v>
                </c:pt>
                <c:pt idx="253">
                  <c:v>3970.39</c:v>
                </c:pt>
                <c:pt idx="254">
                  <c:v>3924.49</c:v>
                </c:pt>
                <c:pt idx="255">
                  <c:v>3805.7</c:v>
                </c:pt>
                <c:pt idx="256">
                  <c:v>3823.18</c:v>
                </c:pt>
                <c:pt idx="257">
                  <c:v>3957.35</c:v>
                </c:pt>
                <c:pt idx="258">
                  <c:v>3992.11</c:v>
                </c:pt>
                <c:pt idx="259">
                  <c:v>4017.67</c:v>
                </c:pt>
                <c:pt idx="260">
                  <c:v>4026.05</c:v>
                </c:pt>
                <c:pt idx="261">
                  <c:v>4123.92</c:v>
                </c:pt>
                <c:pt idx="262">
                  <c:v>4070.91</c:v>
                </c:pt>
                <c:pt idx="263">
                  <c:v>3725.56</c:v>
                </c:pt>
                <c:pt idx="264">
                  <c:v>3663</c:v>
                </c:pt>
                <c:pt idx="265">
                  <c:v>3789.17</c:v>
                </c:pt>
                <c:pt idx="266">
                  <c:v>3705.77</c:v>
                </c:pt>
                <c:pt idx="267">
                  <c:v>3663.73</c:v>
                </c:pt>
                <c:pt idx="268">
                  <c:v>3622.91</c:v>
                </c:pt>
                <c:pt idx="269">
                  <c:v>3756.55</c:v>
                </c:pt>
                <c:pt idx="270">
                  <c:v>3694.57</c:v>
                </c:pt>
                <c:pt idx="271">
                  <c:v>3661.54</c:v>
                </c:pt>
                <c:pt idx="272">
                  <c:v>3744.2</c:v>
                </c:pt>
                <c:pt idx="273">
                  <c:v>3928.42</c:v>
                </c:pt>
                <c:pt idx="274">
                  <c:v>3927.91</c:v>
                </c:pt>
                <c:pt idx="275">
                  <c:v>3886.32</c:v>
                </c:pt>
                <c:pt idx="276">
                  <c:v>3954.56</c:v>
                </c:pt>
                <c:pt idx="277">
                  <c:v>3965.34</c:v>
                </c:pt>
                <c:pt idx="278">
                  <c:v>3993.67</c:v>
                </c:pt>
                <c:pt idx="279">
                  <c:v>3748.16</c:v>
                </c:pt>
                <c:pt idx="280">
                  <c:v>3794.11</c:v>
                </c:pt>
                <c:pt idx="281">
                  <c:v>3664.29</c:v>
                </c:pt>
                <c:pt idx="282">
                  <c:v>3507.74</c:v>
                </c:pt>
                <c:pt idx="283">
                  <c:v>3209.91</c:v>
                </c:pt>
                <c:pt idx="284">
                  <c:v>2964.97</c:v>
                </c:pt>
                <c:pt idx="285">
                  <c:v>2927.29</c:v>
                </c:pt>
                <c:pt idx="286">
                  <c:v>3083.59</c:v>
                </c:pt>
                <c:pt idx="287">
                  <c:v>3232.35</c:v>
                </c:pt>
                <c:pt idx="288">
                  <c:v>3205.99</c:v>
                </c:pt>
                <c:pt idx="289">
                  <c:v>3166.62</c:v>
                </c:pt>
                <c:pt idx="290">
                  <c:v>3160.17</c:v>
                </c:pt>
                <c:pt idx="291">
                  <c:v>3080.42</c:v>
                </c:pt>
                <c:pt idx="292">
                  <c:v>3170.45</c:v>
                </c:pt>
                <c:pt idx="293">
                  <c:v>3243.09</c:v>
                </c:pt>
                <c:pt idx="294">
                  <c:v>3197.89</c:v>
                </c:pt>
                <c:pt idx="295">
                  <c:v>3200.23</c:v>
                </c:pt>
                <c:pt idx="296">
                  <c:v>3114.8</c:v>
                </c:pt>
                <c:pt idx="297">
                  <c:v>3005.17</c:v>
                </c:pt>
                <c:pt idx="298">
                  <c:v>3152.26</c:v>
                </c:pt>
                <c:pt idx="299">
                  <c:v>3086.06</c:v>
                </c:pt>
                <c:pt idx="300">
                  <c:v>3097.92</c:v>
                </c:pt>
                <c:pt idx="301">
                  <c:v>3156.54</c:v>
                </c:pt>
                <c:pt idx="302">
                  <c:v>3185.62</c:v>
                </c:pt>
                <c:pt idx="303">
                  <c:v>3115.89</c:v>
                </c:pt>
                <c:pt idx="304">
                  <c:v>3142.69</c:v>
                </c:pt>
                <c:pt idx="305">
                  <c:v>3092.35</c:v>
                </c:pt>
                <c:pt idx="306">
                  <c:v>3100.76</c:v>
                </c:pt>
                <c:pt idx="307">
                  <c:v>3038.14</c:v>
                </c:pt>
                <c:pt idx="308">
                  <c:v>3052.78</c:v>
                </c:pt>
                <c:pt idx="309">
                  <c:v>3143.36</c:v>
                </c:pt>
                <c:pt idx="310">
                  <c:v>3183.15</c:v>
                </c:pt>
                <c:pt idx="311">
                  <c:v>3287.66</c:v>
                </c:pt>
                <c:pt idx="312">
                  <c:v>3293.23</c:v>
                </c:pt>
                <c:pt idx="313">
                  <c:v>3262.44</c:v>
                </c:pt>
                <c:pt idx="314">
                  <c:v>3338.07</c:v>
                </c:pt>
                <c:pt idx="315">
                  <c:v>3391.35</c:v>
                </c:pt>
                <c:pt idx="316">
                  <c:v>3386.7</c:v>
                </c:pt>
                <c:pt idx="317">
                  <c:v>3425.33</c:v>
                </c:pt>
                <c:pt idx="318">
                  <c:v>3320.68</c:v>
                </c:pt>
                <c:pt idx="319">
                  <c:v>3368.74</c:v>
                </c:pt>
                <c:pt idx="320">
                  <c:v>3412.43</c:v>
                </c:pt>
                <c:pt idx="321">
                  <c:v>3429.58</c:v>
                </c:pt>
                <c:pt idx="322">
                  <c:v>3434.34</c:v>
                </c:pt>
                <c:pt idx="323">
                  <c:v>3375.2</c:v>
                </c:pt>
                <c:pt idx="324">
                  <c:v>3387.32</c:v>
                </c:pt>
                <c:pt idx="325">
                  <c:v>3382.56</c:v>
                </c:pt>
                <c:pt idx="326">
                  <c:v>3325.08</c:v>
                </c:pt>
                <c:pt idx="327">
                  <c:v>3316.7</c:v>
                </c:pt>
                <c:pt idx="328">
                  <c:v>3459.64</c:v>
                </c:pt>
                <c:pt idx="329">
                  <c:v>3522.82</c:v>
                </c:pt>
                <c:pt idx="330">
                  <c:v>3590.03</c:v>
                </c:pt>
                <c:pt idx="331">
                  <c:v>3646.88</c:v>
                </c:pt>
                <c:pt idx="332">
                  <c:v>3640.49</c:v>
                </c:pt>
                <c:pt idx="333">
                  <c:v>3650.25</c:v>
                </c:pt>
                <c:pt idx="334">
                  <c:v>3632.9</c:v>
                </c:pt>
                <c:pt idx="335">
                  <c:v>3580.84</c:v>
                </c:pt>
                <c:pt idx="336">
                  <c:v>3606.96</c:v>
                </c:pt>
                <c:pt idx="337">
                  <c:v>3604.8</c:v>
                </c:pt>
                <c:pt idx="338">
                  <c:v>3568.47</c:v>
                </c:pt>
                <c:pt idx="339">
                  <c:v>3617.06</c:v>
                </c:pt>
                <c:pt idx="340">
                  <c:v>3630.5</c:v>
                </c:pt>
                <c:pt idx="341">
                  <c:v>3610.31</c:v>
                </c:pt>
                <c:pt idx="342">
                  <c:v>3616.11</c:v>
                </c:pt>
                <c:pt idx="343">
                  <c:v>3647.93</c:v>
                </c:pt>
                <c:pt idx="344">
                  <c:v>3635.55</c:v>
                </c:pt>
                <c:pt idx="345">
                  <c:v>3436.3</c:v>
                </c:pt>
                <c:pt idx="346">
                  <c:v>3445.4</c:v>
                </c:pt>
                <c:pt idx="347">
                  <c:v>3456.31</c:v>
                </c:pt>
                <c:pt idx="348">
                  <c:v>3536.91</c:v>
                </c:pt>
                <c:pt idx="349">
                  <c:v>3584.82</c:v>
                </c:pt>
                <c:pt idx="350">
                  <c:v>3524.99</c:v>
                </c:pt>
                <c:pt idx="351">
                  <c:v>3536.93</c:v>
                </c:pt>
                <c:pt idx="352">
                  <c:v>3470.07</c:v>
                </c:pt>
                <c:pt idx="353">
                  <c:v>3472.44</c:v>
                </c:pt>
                <c:pt idx="354">
                  <c:v>3455.5</c:v>
                </c:pt>
                <c:pt idx="355">
                  <c:v>3434.58</c:v>
                </c:pt>
                <c:pt idx="356">
                  <c:v>3520.67</c:v>
                </c:pt>
                <c:pt idx="357">
                  <c:v>3510.35</c:v>
                </c:pt>
                <c:pt idx="358">
                  <c:v>3516.19</c:v>
                </c:pt>
                <c:pt idx="359">
                  <c:v>3580</c:v>
                </c:pt>
                <c:pt idx="360">
                  <c:v>3578.96</c:v>
                </c:pt>
                <c:pt idx="361">
                  <c:v>3642.47</c:v>
                </c:pt>
                <c:pt idx="362">
                  <c:v>3651.77</c:v>
                </c:pt>
                <c:pt idx="363">
                  <c:v>3636.09</c:v>
                </c:pt>
                <c:pt idx="364">
                  <c:v>3612.49</c:v>
                </c:pt>
                <c:pt idx="365">
                  <c:v>3627.91</c:v>
                </c:pt>
                <c:pt idx="366">
                  <c:v>3533.78</c:v>
                </c:pt>
                <c:pt idx="367">
                  <c:v>3563.74</c:v>
                </c:pt>
                <c:pt idx="368">
                  <c:v>3572.88</c:v>
                </c:pt>
                <c:pt idx="369">
                  <c:v>3539.18</c:v>
                </c:pt>
                <c:pt idx="370">
                  <c:v>3296.26</c:v>
                </c:pt>
                <c:pt idx="371">
                  <c:v>3287.71</c:v>
                </c:pt>
                <c:pt idx="372">
                  <c:v>3361.84</c:v>
                </c:pt>
                <c:pt idx="373">
                  <c:v>3125</c:v>
                </c:pt>
                <c:pt idx="374">
                  <c:v>3186.41</c:v>
                </c:pt>
                <c:pt idx="375">
                  <c:v>3016.7</c:v>
                </c:pt>
                <c:pt idx="376">
                  <c:v>3022.86</c:v>
                </c:pt>
                <c:pt idx="377">
                  <c:v>2949.6</c:v>
                </c:pt>
                <c:pt idx="378">
                  <c:v>3007.65</c:v>
                </c:pt>
                <c:pt idx="379">
                  <c:v>2900.97</c:v>
                </c:pt>
                <c:pt idx="380">
                  <c:v>2913.84</c:v>
                </c:pt>
                <c:pt idx="381">
                  <c:v>3007.74</c:v>
                </c:pt>
                <c:pt idx="382">
                  <c:v>2976.69</c:v>
                </c:pt>
                <c:pt idx="383">
                  <c:v>2880.48</c:v>
                </c:pt>
                <c:pt idx="384">
                  <c:v>2916.56</c:v>
                </c:pt>
                <c:pt idx="385">
                  <c:v>2938.51</c:v>
                </c:pt>
                <c:pt idx="386">
                  <c:v>2749.79</c:v>
                </c:pt>
                <c:pt idx="387">
                  <c:v>2735.56</c:v>
                </c:pt>
                <c:pt idx="388">
                  <c:v>2655.66</c:v>
                </c:pt>
                <c:pt idx="389">
                  <c:v>2737.6</c:v>
                </c:pt>
              </c:numCache>
            </c:numRef>
          </c:val>
          <c:smooth val="0"/>
          <c:extLst>
            <c:ext xmlns:c16="http://schemas.microsoft.com/office/drawing/2014/chart" uri="{C3380CC4-5D6E-409C-BE32-E72D297353CC}">
              <c16:uniqueId val="{00000000-0A86-4E55-9626-4BB049CD4CBC}"/>
            </c:ext>
          </c:extLst>
        </c:ser>
        <c:dLbls>
          <c:showLegendKey val="0"/>
          <c:showVal val="0"/>
          <c:showCatName val="0"/>
          <c:showSerName val="0"/>
          <c:showPercent val="0"/>
          <c:showBubbleSize val="0"/>
        </c:dLbls>
        <c:smooth val="0"/>
        <c:axId val="2054389455"/>
        <c:axId val="2106015919"/>
      </c:lineChart>
      <c:catAx>
        <c:axId val="205438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06015919"/>
        <c:crosses val="autoZero"/>
        <c:auto val="1"/>
        <c:lblAlgn val="ctr"/>
        <c:lblOffset val="100"/>
        <c:noMultiLvlLbl val="0"/>
      </c:catAx>
      <c:valAx>
        <c:axId val="2106015919"/>
        <c:scaling>
          <c:orientation val="minMax"/>
          <c:min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54389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0.35875</cdr:x>
      <cdr:y>0.14319</cdr:y>
    </cdr:from>
    <cdr:to>
      <cdr:x>0.42401</cdr:x>
      <cdr:y>0.51561</cdr:y>
    </cdr:to>
    <cdr:sp macro="" textlink="">
      <cdr:nvSpPr>
        <cdr:cNvPr id="2" name="椭圆 1"/>
        <cdr:cNvSpPr/>
      </cdr:nvSpPr>
      <cdr:spPr>
        <a:xfrm xmlns:a="http://schemas.openxmlformats.org/drawingml/2006/main">
          <a:off x="2952328" y="648072"/>
          <a:ext cx="537072" cy="168558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zh-CN" altLang="en-US" dirty="0"/>
        </a:p>
      </cdr:txBody>
    </cdr:sp>
  </cdr:relSizeAnchor>
  <cdr:relSizeAnchor xmlns:cdr="http://schemas.openxmlformats.org/drawingml/2006/chartDrawing">
    <cdr:from>
      <cdr:x>0.62999</cdr:x>
      <cdr:y>0.07955</cdr:y>
    </cdr:from>
    <cdr:to>
      <cdr:x>0.69525</cdr:x>
      <cdr:y>0.45197</cdr:y>
    </cdr:to>
    <cdr:sp macro="" textlink="">
      <cdr:nvSpPr>
        <cdr:cNvPr id="3" name="椭圆 2"/>
        <cdr:cNvSpPr/>
      </cdr:nvSpPr>
      <cdr:spPr>
        <a:xfrm xmlns:a="http://schemas.openxmlformats.org/drawingml/2006/main">
          <a:off x="5184576" y="360040"/>
          <a:ext cx="537072" cy="168558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zh-CN" alt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194145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11</a:t>
            </a:r>
            <a:r>
              <a:rPr lang="zh-CN" altLang="en-US" dirty="0"/>
              <a:t>月和</a:t>
            </a:r>
            <a:r>
              <a:rPr lang="en-US" altLang="zh-CN" dirty="0"/>
              <a:t>12</a:t>
            </a:r>
            <a:r>
              <a:rPr lang="zh-CN" altLang="en-US" dirty="0"/>
              <a:t>月的上涨由权重股带动，尤其是券商和保险。中信证券</a:t>
            </a:r>
            <a:r>
              <a:rPr lang="en-US" altLang="zh-CN" dirty="0"/>
              <a:t>11</a:t>
            </a:r>
            <a:r>
              <a:rPr lang="zh-CN" altLang="en-US" dirty="0"/>
              <a:t>月涨</a:t>
            </a:r>
            <a:r>
              <a:rPr lang="en-US" altLang="zh-CN" dirty="0"/>
              <a:t>36.6%</a:t>
            </a:r>
            <a:r>
              <a:rPr lang="zh-CN" altLang="en-US" dirty="0"/>
              <a:t>，</a:t>
            </a:r>
            <a:r>
              <a:rPr lang="en-US" altLang="zh-CN" dirty="0"/>
              <a:t>12</a:t>
            </a:r>
            <a:r>
              <a:rPr lang="zh-CN" altLang="en-US" dirty="0"/>
              <a:t>月涨</a:t>
            </a:r>
            <a:r>
              <a:rPr lang="en-US" altLang="zh-CN" dirty="0"/>
              <a:t>111.8%</a:t>
            </a:r>
            <a:r>
              <a:rPr lang="zh-CN" altLang="en-US" dirty="0"/>
              <a:t>，“透支”了本轮牛市行情。</a:t>
            </a:r>
            <a:endParaRPr lang="en-US" altLang="zh-CN" dirty="0"/>
          </a:p>
          <a:p>
            <a:endParaRPr lang="en-US" altLang="zh-CN" dirty="0"/>
          </a:p>
          <a:p>
            <a:r>
              <a:rPr lang="zh-CN" altLang="en-US" dirty="0"/>
              <a:t>上涨过程中不乏猛烈回调。</a:t>
            </a:r>
            <a:r>
              <a:rPr lang="en-US" altLang="zh-CN" dirty="0"/>
              <a:t>2014</a:t>
            </a:r>
            <a:r>
              <a:rPr lang="zh-CN" altLang="en-US" dirty="0"/>
              <a:t>年</a:t>
            </a:r>
            <a:r>
              <a:rPr lang="en-US" altLang="zh-CN" dirty="0"/>
              <a:t>12</a:t>
            </a:r>
            <a:r>
              <a:rPr lang="zh-CN" altLang="en-US" dirty="0"/>
              <a:t>月</a:t>
            </a:r>
            <a:r>
              <a:rPr lang="en-US" altLang="zh-CN" dirty="0"/>
              <a:t>9</a:t>
            </a:r>
            <a:r>
              <a:rPr lang="zh-CN" altLang="en-US" dirty="0"/>
              <a:t>日，</a:t>
            </a:r>
            <a:r>
              <a:rPr lang="en-US" altLang="zh-CN" dirty="0"/>
              <a:t>A</a:t>
            </a:r>
            <a:r>
              <a:rPr lang="zh-CN" altLang="en-US" dirty="0"/>
              <a:t>股市场上演“过山车”行情。午盘后沪指一度创下</a:t>
            </a:r>
            <a:r>
              <a:rPr lang="en-US" altLang="zh-CN" dirty="0"/>
              <a:t>3091</a:t>
            </a:r>
            <a:r>
              <a:rPr lang="zh-CN" altLang="en-US" dirty="0"/>
              <a:t>点的四年新高，涨幅超过</a:t>
            </a:r>
            <a:r>
              <a:rPr lang="en-US" altLang="zh-CN" dirty="0"/>
              <a:t>2%</a:t>
            </a:r>
            <a:r>
              <a:rPr lang="zh-CN" altLang="en-US" dirty="0"/>
              <a:t>，但随后跳水</a:t>
            </a:r>
            <a:r>
              <a:rPr lang="en-US" altLang="zh-CN" dirty="0"/>
              <a:t>200</a:t>
            </a:r>
            <a:r>
              <a:rPr lang="zh-CN" altLang="en-US" dirty="0"/>
              <a:t>点至</a:t>
            </a:r>
            <a:r>
              <a:rPr lang="en-US" altLang="zh-CN" dirty="0"/>
              <a:t>2900</a:t>
            </a:r>
            <a:r>
              <a:rPr lang="zh-CN" altLang="en-US" dirty="0"/>
              <a:t>点下方，跌幅超</a:t>
            </a:r>
            <a:r>
              <a:rPr lang="en-US" altLang="zh-CN" dirty="0"/>
              <a:t>5%</a:t>
            </a:r>
            <a:r>
              <a:rPr lang="zh-CN" altLang="en-US" dirty="0"/>
              <a:t>，深成指也由涨转跌，两市巨震近</a:t>
            </a:r>
            <a:r>
              <a:rPr lang="en-US" altLang="zh-CN" dirty="0"/>
              <a:t>9%</a:t>
            </a:r>
            <a:r>
              <a:rPr lang="zh-CN" altLang="en-US" dirty="0"/>
              <a:t>，超过</a:t>
            </a:r>
            <a:r>
              <a:rPr lang="en-US" altLang="zh-CN" dirty="0"/>
              <a:t>150</a:t>
            </a:r>
            <a:r>
              <a:rPr lang="zh-CN" altLang="en-US" dirty="0"/>
              <a:t>只股票跌停。最终，沪指收跌</a:t>
            </a:r>
            <a:r>
              <a:rPr lang="en-US" altLang="zh-CN" dirty="0"/>
              <a:t>5.43%</a:t>
            </a:r>
            <a:r>
              <a:rPr lang="zh-CN" altLang="en-US" dirty="0"/>
              <a:t>（创下</a:t>
            </a:r>
            <a:r>
              <a:rPr lang="en-US" altLang="zh-CN" dirty="0"/>
              <a:t>5</a:t>
            </a:r>
            <a:r>
              <a:rPr lang="zh-CN" altLang="en-US" dirty="0"/>
              <a:t>年来最大单日跌幅）。深成指也跌近</a:t>
            </a:r>
            <a:r>
              <a:rPr lang="en-US" altLang="zh-CN" dirty="0"/>
              <a:t>4.15%</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23</a:t>
            </a:fld>
            <a:endParaRPr lang="zh-CN" altLang="en-US"/>
          </a:p>
        </p:txBody>
      </p:sp>
    </p:spTree>
    <p:extLst>
      <p:ext uri="{BB962C8B-B14F-4D97-AF65-F5344CB8AC3E}">
        <p14:creationId xmlns:p14="http://schemas.microsoft.com/office/powerpoint/2010/main" val="325296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2015.2.5,</a:t>
            </a:r>
            <a:r>
              <a:rPr lang="zh-CN" altLang="en-US" dirty="0"/>
              <a:t> </a:t>
            </a:r>
            <a:r>
              <a:rPr lang="en-US" altLang="zh-CN" dirty="0"/>
              <a:t>2012</a:t>
            </a:r>
            <a:r>
              <a:rPr lang="zh-CN" altLang="en-US" dirty="0"/>
              <a:t>年以来第一次降准</a:t>
            </a:r>
            <a:endParaRPr lang="en-US" altLang="zh-CN" dirty="0"/>
          </a:p>
          <a:p>
            <a:endParaRPr lang="en-US" altLang="zh-CN" dirty="0"/>
          </a:p>
          <a:p>
            <a:endParaRPr lang="en-US" altLang="zh-CN" dirty="0"/>
          </a:p>
          <a:p>
            <a:r>
              <a:rPr lang="en-US" altLang="zh-CN" dirty="0"/>
              <a:t>2013</a:t>
            </a:r>
            <a:r>
              <a:rPr lang="zh-CN" altLang="en-US" dirty="0"/>
              <a:t>年</a:t>
            </a:r>
            <a:r>
              <a:rPr lang="en-US" altLang="zh-CN" dirty="0"/>
              <a:t>6</a:t>
            </a:r>
            <a:r>
              <a:rPr lang="zh-CN" altLang="en-US" dirty="0"/>
              <a:t>月，</a:t>
            </a:r>
            <a:r>
              <a:rPr lang="en-US" altLang="zh-CN" dirty="0"/>
              <a:t>MSCI</a:t>
            </a:r>
            <a:r>
              <a:rPr lang="zh-CN" altLang="en-US" dirty="0"/>
              <a:t>启动在</a:t>
            </a:r>
            <a:r>
              <a:rPr lang="en-US" altLang="zh-CN" dirty="0"/>
              <a:t>MSCI</a:t>
            </a:r>
            <a:r>
              <a:rPr lang="zh-CN" altLang="en-US" dirty="0"/>
              <a:t>新兴市场指数中纳入</a:t>
            </a:r>
            <a:r>
              <a:rPr lang="en-US" altLang="zh-CN" dirty="0"/>
              <a:t>A</a:t>
            </a:r>
            <a:r>
              <a:rPr lang="zh-CN" altLang="en-US" dirty="0"/>
              <a:t>股的审议工作。</a:t>
            </a:r>
            <a:endParaRPr lang="en-US" altLang="zh-CN" dirty="0"/>
          </a:p>
          <a:p>
            <a:r>
              <a:rPr lang="en-US" altLang="zh-CN" dirty="0"/>
              <a:t>2014</a:t>
            </a:r>
            <a:r>
              <a:rPr lang="zh-CN" altLang="en-US" dirty="0"/>
              <a:t>年</a:t>
            </a:r>
            <a:r>
              <a:rPr lang="en-US" altLang="zh-CN" dirty="0"/>
              <a:t>3</a:t>
            </a:r>
            <a:r>
              <a:rPr lang="zh-CN" altLang="en-US" dirty="0"/>
              <a:t>月，</a:t>
            </a:r>
            <a:r>
              <a:rPr lang="en-US" altLang="zh-CN" dirty="0"/>
              <a:t>MSCI</a:t>
            </a:r>
            <a:r>
              <a:rPr lang="zh-CN" altLang="en-US" dirty="0"/>
              <a:t>基于</a:t>
            </a:r>
            <a:r>
              <a:rPr lang="en-US" altLang="zh-CN" dirty="0"/>
              <a:t>QFII</a:t>
            </a:r>
            <a:r>
              <a:rPr lang="zh-CN" altLang="en-US" dirty="0"/>
              <a:t>和</a:t>
            </a:r>
            <a:r>
              <a:rPr lang="en-US" altLang="zh-CN" dirty="0"/>
              <a:t>RQFII</a:t>
            </a:r>
            <a:r>
              <a:rPr lang="zh-CN" altLang="en-US" dirty="0"/>
              <a:t>设计</a:t>
            </a:r>
            <a:r>
              <a:rPr lang="en-US" altLang="zh-CN" dirty="0"/>
              <a:t>A</a:t>
            </a:r>
            <a:r>
              <a:rPr lang="zh-CN" altLang="en-US" dirty="0"/>
              <a:t>股纳入新兴市场指数方案，但因额度限制问题，暂时不纳入。</a:t>
            </a:r>
            <a:endParaRPr lang="en-US" altLang="zh-CN" dirty="0"/>
          </a:p>
          <a:p>
            <a:r>
              <a:rPr lang="en-US" altLang="zh-CN" dirty="0"/>
              <a:t>2015</a:t>
            </a:r>
            <a:r>
              <a:rPr lang="zh-CN" altLang="en-US" dirty="0"/>
              <a:t>年</a:t>
            </a:r>
            <a:r>
              <a:rPr lang="en-US" altLang="zh-CN" dirty="0"/>
              <a:t>3</a:t>
            </a:r>
            <a:r>
              <a:rPr lang="zh-CN" altLang="en-US" dirty="0"/>
              <a:t>月，</a:t>
            </a:r>
            <a:r>
              <a:rPr lang="en-US" altLang="zh-CN" dirty="0"/>
              <a:t>MSCI</a:t>
            </a:r>
            <a:r>
              <a:rPr lang="zh-CN" altLang="en-US" dirty="0"/>
              <a:t>再次启动咨询审议工作。</a:t>
            </a:r>
            <a:r>
              <a:rPr lang="en-US" altLang="zh-CN" dirty="0"/>
              <a:t>6</a:t>
            </a:r>
            <a:r>
              <a:rPr lang="zh-CN" altLang="en-US" dirty="0"/>
              <a:t>月，因为资本流动限制和收益权限界定不清晰，暂时不纳入。</a:t>
            </a:r>
            <a:endParaRPr lang="en-US" altLang="zh-CN" dirty="0"/>
          </a:p>
          <a:p>
            <a:r>
              <a:rPr lang="zh-CN" altLang="en-US" dirty="0"/>
              <a:t>直到</a:t>
            </a:r>
            <a:r>
              <a:rPr lang="en-US" altLang="zh-CN" dirty="0"/>
              <a:t>2017</a:t>
            </a:r>
            <a:r>
              <a:rPr lang="zh-CN" altLang="en-US" dirty="0"/>
              <a:t>年</a:t>
            </a:r>
            <a:r>
              <a:rPr lang="en-US" altLang="zh-CN" dirty="0"/>
              <a:t>6</a:t>
            </a:r>
            <a:r>
              <a:rPr lang="zh-CN" altLang="en-US" dirty="0"/>
              <a:t>月</a:t>
            </a:r>
            <a:r>
              <a:rPr lang="en-US" altLang="zh-CN" dirty="0"/>
              <a:t>20</a:t>
            </a:r>
            <a:r>
              <a:rPr lang="zh-CN" altLang="en-US" dirty="0"/>
              <a:t>日，</a:t>
            </a:r>
            <a:r>
              <a:rPr lang="en-US" altLang="zh-CN" dirty="0"/>
              <a:t>MSCI</a:t>
            </a:r>
            <a:r>
              <a:rPr lang="zh-CN" altLang="en-US" dirty="0"/>
              <a:t>宣布从</a:t>
            </a:r>
            <a:r>
              <a:rPr lang="en-US" altLang="zh-CN" dirty="0"/>
              <a:t>2018</a:t>
            </a:r>
            <a:r>
              <a:rPr lang="zh-CN" altLang="en-US" dirty="0"/>
              <a:t>年</a:t>
            </a:r>
            <a:r>
              <a:rPr lang="en-US" altLang="zh-CN" dirty="0"/>
              <a:t>6</a:t>
            </a:r>
            <a:r>
              <a:rPr lang="zh-CN" altLang="en-US" dirty="0"/>
              <a:t>月开始将</a:t>
            </a:r>
            <a:r>
              <a:rPr lang="en-US" altLang="zh-CN" dirty="0"/>
              <a:t>A</a:t>
            </a:r>
            <a:r>
              <a:rPr lang="zh-CN" altLang="en-US" dirty="0"/>
              <a:t>股纳入</a:t>
            </a:r>
            <a:r>
              <a:rPr lang="en-US" altLang="zh-CN" dirty="0"/>
              <a:t>MSCI</a:t>
            </a:r>
            <a:r>
              <a:rPr lang="zh-CN" altLang="en-US" dirty="0"/>
              <a:t>新兴市场指数和</a:t>
            </a:r>
            <a:r>
              <a:rPr lang="en-US" altLang="zh-CN" dirty="0"/>
              <a:t>MSCI ACWI</a:t>
            </a:r>
            <a:r>
              <a:rPr lang="zh-CN" altLang="en-US" dirty="0"/>
              <a:t>全球指数。</a:t>
            </a:r>
            <a:endParaRPr lang="en-US" altLang="zh-CN" dirty="0"/>
          </a:p>
          <a:p>
            <a:endParaRPr lang="en-US" altLang="zh-CN" dirty="0"/>
          </a:p>
          <a:p>
            <a:r>
              <a:rPr lang="zh-CN" altLang="en-US" dirty="0"/>
              <a:t>融资余额从</a:t>
            </a:r>
            <a:r>
              <a:rPr lang="en-US" altLang="zh-CN" dirty="0"/>
              <a:t>2014</a:t>
            </a:r>
            <a:r>
              <a:rPr lang="zh-CN" altLang="en-US" dirty="0"/>
              <a:t>年</a:t>
            </a:r>
            <a:r>
              <a:rPr lang="en-US" altLang="zh-CN" dirty="0"/>
              <a:t>6</a:t>
            </a:r>
            <a:r>
              <a:rPr lang="zh-CN" altLang="en-US" dirty="0"/>
              <a:t>月的</a:t>
            </a:r>
            <a:r>
              <a:rPr lang="en-US" altLang="zh-CN" dirty="0"/>
              <a:t>4000</a:t>
            </a:r>
            <a:r>
              <a:rPr lang="zh-CN" altLang="en-US" dirty="0"/>
              <a:t>亿元左右，上升到</a:t>
            </a:r>
            <a:r>
              <a:rPr lang="en-US" altLang="zh-CN" dirty="0"/>
              <a:t>2014</a:t>
            </a:r>
            <a:r>
              <a:rPr lang="zh-CN" altLang="en-US" dirty="0"/>
              <a:t>年</a:t>
            </a:r>
            <a:r>
              <a:rPr lang="en-US" altLang="zh-CN" dirty="0"/>
              <a:t>12</a:t>
            </a:r>
            <a:r>
              <a:rPr lang="zh-CN" altLang="en-US" dirty="0"/>
              <a:t>月的</a:t>
            </a:r>
            <a:r>
              <a:rPr lang="en-US" altLang="zh-CN" dirty="0"/>
              <a:t>1</a:t>
            </a:r>
            <a:r>
              <a:rPr lang="zh-CN" altLang="en-US" dirty="0"/>
              <a:t>万亿元。</a:t>
            </a:r>
            <a:endParaRPr lang="en-US" altLang="zh-CN" dirty="0"/>
          </a:p>
          <a:p>
            <a:endParaRPr lang="en-US" altLang="zh-CN" dirty="0"/>
          </a:p>
          <a:p>
            <a:r>
              <a:rPr lang="en-US" altLang="zh-CN" dirty="0"/>
              <a:t>MSCI: Morgan Stanley Capital International</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138652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分级基金：把基金分成两份，一份低风险低收益（</a:t>
            </a:r>
            <a:r>
              <a:rPr lang="en-US" altLang="zh-CN" dirty="0"/>
              <a:t>A</a:t>
            </a:r>
            <a:r>
              <a:rPr lang="zh-CN" altLang="en-US" dirty="0"/>
              <a:t>类份额），固定收益，另一份高风险高收益（</a:t>
            </a:r>
            <a:r>
              <a:rPr lang="en-US" altLang="zh-CN" dirty="0"/>
              <a:t>B</a:t>
            </a:r>
            <a:r>
              <a:rPr lang="zh-CN" altLang="en-US" dirty="0"/>
              <a:t>类份额），剩余收益。一般比例为</a:t>
            </a:r>
            <a:r>
              <a:rPr lang="en-US" altLang="zh-CN" dirty="0"/>
              <a:t>1:1</a:t>
            </a:r>
            <a:r>
              <a:rPr lang="zh-CN" altLang="en-US" dirty="0"/>
              <a:t>，母基金上涨过程中会发生上折，下降过程中会发生下折。</a:t>
            </a:r>
            <a:endParaRPr lang="en-US" altLang="zh-CN" dirty="0"/>
          </a:p>
          <a:p>
            <a:endParaRPr lang="en-US" altLang="zh-CN" dirty="0"/>
          </a:p>
          <a:p>
            <a:r>
              <a:rPr lang="zh-CN" altLang="en-US" dirty="0"/>
              <a:t>上折和下折是为了保持</a:t>
            </a:r>
            <a:r>
              <a:rPr lang="en-US" altLang="zh-CN" dirty="0"/>
              <a:t>B</a:t>
            </a:r>
            <a:r>
              <a:rPr lang="zh-CN" altLang="en-US" dirty="0"/>
              <a:t>类基金的杠杆率。假设母基金总价值为</a:t>
            </a:r>
            <a:r>
              <a:rPr lang="en-US" altLang="zh-CN" dirty="0"/>
              <a:t>200W.</a:t>
            </a:r>
          </a:p>
          <a:p>
            <a:r>
              <a:rPr lang="en-US" altLang="zh-CN" dirty="0"/>
              <a:t>A</a:t>
            </a:r>
            <a:r>
              <a:rPr lang="zh-CN" altLang="en-US" dirty="0"/>
              <a:t>类投资者提议：他每天看一眼总价值</a:t>
            </a:r>
            <a:r>
              <a:rPr lang="en-US" altLang="zh-CN" dirty="0"/>
              <a:t>200W</a:t>
            </a:r>
            <a:r>
              <a:rPr lang="zh-CN" altLang="en-US" dirty="0"/>
              <a:t>的账户，一旦账户亏损到仅剩</a:t>
            </a:r>
            <a:r>
              <a:rPr lang="en-US" altLang="zh-CN" dirty="0"/>
              <a:t>125W</a:t>
            </a:r>
            <a:r>
              <a:rPr lang="zh-CN" altLang="en-US" dirty="0"/>
              <a:t>时（这时，因为</a:t>
            </a:r>
            <a:r>
              <a:rPr lang="en-US" altLang="zh-CN" dirty="0"/>
              <a:t>A</a:t>
            </a:r>
            <a:r>
              <a:rPr lang="zh-CN" altLang="en-US" dirty="0"/>
              <a:t>类是保底，所以账户资金属于</a:t>
            </a:r>
            <a:r>
              <a:rPr lang="en-US" altLang="zh-CN" dirty="0"/>
              <a:t>A</a:t>
            </a:r>
            <a:r>
              <a:rPr lang="zh-CN" altLang="en-US" dirty="0"/>
              <a:t>类投资人</a:t>
            </a:r>
            <a:r>
              <a:rPr lang="en-US" altLang="zh-CN" dirty="0"/>
              <a:t>100W</a:t>
            </a:r>
            <a:r>
              <a:rPr lang="zh-CN" altLang="en-US" dirty="0"/>
              <a:t>，仅剩</a:t>
            </a:r>
            <a:r>
              <a:rPr lang="en-US" altLang="zh-CN" dirty="0"/>
              <a:t>25W</a:t>
            </a:r>
            <a:r>
              <a:rPr lang="zh-CN" altLang="en-US" dirty="0"/>
              <a:t>归属</a:t>
            </a:r>
            <a:r>
              <a:rPr lang="en-US" altLang="zh-CN" dirty="0"/>
              <a:t>B</a:t>
            </a:r>
            <a:r>
              <a:rPr lang="zh-CN" altLang="en-US" dirty="0"/>
              <a:t>类，</a:t>
            </a:r>
            <a:r>
              <a:rPr lang="en-US" altLang="zh-CN" dirty="0"/>
              <a:t>B</a:t>
            </a:r>
            <a:r>
              <a:rPr lang="zh-CN" altLang="en-US" dirty="0"/>
              <a:t>类基金杠杆率达到</a:t>
            </a:r>
            <a:r>
              <a:rPr lang="en-US" altLang="zh-CN" dirty="0"/>
              <a:t>125/25=5</a:t>
            </a:r>
            <a:r>
              <a:rPr lang="zh-CN" altLang="en-US" dirty="0"/>
              <a:t>倍），</a:t>
            </a:r>
            <a:r>
              <a:rPr lang="en-US" altLang="zh-CN" dirty="0"/>
              <a:t>A</a:t>
            </a:r>
            <a:r>
              <a:rPr lang="zh-CN" altLang="en-US" dirty="0"/>
              <a:t>类投资者为了安全起见就把本属于自己的</a:t>
            </a:r>
            <a:r>
              <a:rPr lang="en-US" altLang="zh-CN" dirty="0"/>
              <a:t>100W</a:t>
            </a:r>
            <a:r>
              <a:rPr lang="zh-CN" altLang="en-US" dirty="0"/>
              <a:t>本金提取</a:t>
            </a:r>
            <a:r>
              <a:rPr lang="en-US" altLang="zh-CN" dirty="0"/>
              <a:t>75W</a:t>
            </a:r>
            <a:r>
              <a:rPr lang="zh-CN" altLang="en-US" dirty="0"/>
              <a:t>，这样账户就剩</a:t>
            </a:r>
            <a:r>
              <a:rPr lang="en-US" altLang="zh-CN" dirty="0"/>
              <a:t>50W</a:t>
            </a:r>
            <a:r>
              <a:rPr lang="zh-CN" altLang="en-US" dirty="0"/>
              <a:t>，这样这</a:t>
            </a:r>
            <a:r>
              <a:rPr lang="en-US" altLang="zh-CN" dirty="0"/>
              <a:t>50W</a:t>
            </a:r>
            <a:r>
              <a:rPr lang="zh-CN" altLang="en-US" dirty="0"/>
              <a:t>的基金就回到了</a:t>
            </a:r>
            <a:r>
              <a:rPr lang="en-US" altLang="zh-CN" dirty="0"/>
              <a:t>1:1</a:t>
            </a:r>
            <a:r>
              <a:rPr lang="zh-CN" altLang="en-US" dirty="0"/>
              <a:t>配比，各占</a:t>
            </a:r>
            <a:r>
              <a:rPr lang="en-US" altLang="zh-CN" dirty="0"/>
              <a:t>25W</a:t>
            </a:r>
            <a:r>
              <a:rPr lang="zh-CN" altLang="en-US" dirty="0"/>
              <a:t>资金。这样便是下折。</a:t>
            </a:r>
          </a:p>
          <a:p>
            <a:endParaRPr lang="zh-CN" altLang="en-US" dirty="0"/>
          </a:p>
          <a:p>
            <a:r>
              <a:rPr lang="zh-CN" altLang="en-US" dirty="0"/>
              <a:t>而上折便同理：</a:t>
            </a:r>
            <a:r>
              <a:rPr lang="en-US" altLang="zh-CN" dirty="0"/>
              <a:t>B</a:t>
            </a:r>
            <a:r>
              <a:rPr lang="zh-CN" altLang="en-US" dirty="0"/>
              <a:t>类投资者提议：他也每天看一眼总价值</a:t>
            </a:r>
            <a:r>
              <a:rPr lang="en-US" altLang="zh-CN" dirty="0"/>
              <a:t>200W</a:t>
            </a:r>
            <a:r>
              <a:rPr lang="zh-CN" altLang="en-US" dirty="0"/>
              <a:t>的账户，一旦账户涨破</a:t>
            </a:r>
            <a:r>
              <a:rPr lang="en-US" altLang="zh-CN" dirty="0"/>
              <a:t>300W</a:t>
            </a:r>
            <a:r>
              <a:rPr lang="zh-CN" altLang="en-US" dirty="0"/>
              <a:t>的时候，（这时，归属</a:t>
            </a:r>
            <a:r>
              <a:rPr lang="en-US" altLang="zh-CN" dirty="0"/>
              <a:t>A</a:t>
            </a:r>
            <a:r>
              <a:rPr lang="zh-CN" altLang="en-US" dirty="0"/>
              <a:t>类</a:t>
            </a:r>
            <a:r>
              <a:rPr lang="en-US" altLang="zh-CN" dirty="0"/>
              <a:t>100W</a:t>
            </a:r>
            <a:r>
              <a:rPr lang="zh-CN" altLang="en-US" dirty="0"/>
              <a:t>，</a:t>
            </a:r>
            <a:r>
              <a:rPr lang="en-US" altLang="zh-CN" dirty="0"/>
              <a:t>B</a:t>
            </a:r>
            <a:r>
              <a:rPr lang="zh-CN" altLang="en-US" dirty="0"/>
              <a:t>类</a:t>
            </a:r>
            <a:r>
              <a:rPr lang="en-US" altLang="zh-CN" dirty="0"/>
              <a:t>200W</a:t>
            </a:r>
            <a:r>
              <a:rPr lang="zh-CN" altLang="en-US" dirty="0"/>
              <a:t>，杠杆率只剩</a:t>
            </a:r>
            <a:r>
              <a:rPr lang="en-US" altLang="zh-CN" dirty="0"/>
              <a:t>300/200=1.5</a:t>
            </a:r>
            <a:r>
              <a:rPr lang="zh-CN" altLang="en-US" dirty="0"/>
              <a:t>倍）那么</a:t>
            </a:r>
            <a:r>
              <a:rPr lang="en-US" altLang="zh-CN" dirty="0"/>
              <a:t>B</a:t>
            </a:r>
            <a:r>
              <a:rPr lang="zh-CN" altLang="en-US" dirty="0"/>
              <a:t>类便要求</a:t>
            </a:r>
            <a:r>
              <a:rPr lang="en-US" altLang="zh-CN" dirty="0"/>
              <a:t>A</a:t>
            </a:r>
            <a:r>
              <a:rPr lang="zh-CN" altLang="en-US" dirty="0"/>
              <a:t>类补充</a:t>
            </a:r>
            <a:r>
              <a:rPr lang="en-US" altLang="zh-CN" dirty="0"/>
              <a:t>100W</a:t>
            </a:r>
            <a:r>
              <a:rPr lang="zh-CN" altLang="en-US" dirty="0"/>
              <a:t>资金，或者自己提取</a:t>
            </a:r>
            <a:r>
              <a:rPr lang="en-US" altLang="zh-CN" dirty="0"/>
              <a:t>100W</a:t>
            </a:r>
            <a:r>
              <a:rPr lang="zh-CN" altLang="en-US" dirty="0"/>
              <a:t>资金，这样也回到了</a:t>
            </a:r>
            <a:r>
              <a:rPr lang="en-US" altLang="zh-CN" dirty="0"/>
              <a:t>1:1</a:t>
            </a:r>
            <a:r>
              <a:rPr lang="zh-CN" altLang="en-US" dirty="0"/>
              <a:t>配比，各占</a:t>
            </a:r>
            <a:r>
              <a:rPr lang="en-US" altLang="zh-CN" dirty="0"/>
              <a:t>100</a:t>
            </a:r>
            <a:r>
              <a:rPr lang="zh-CN" altLang="en-US" dirty="0"/>
              <a:t>资金，这样便是上折。</a:t>
            </a:r>
            <a:endParaRPr lang="en-US" altLang="zh-CN" dirty="0"/>
          </a:p>
          <a:p>
            <a:endParaRPr lang="en-US" altLang="zh-CN" dirty="0"/>
          </a:p>
          <a:p>
            <a:r>
              <a:rPr lang="zh-CN" altLang="en-US" dirty="0"/>
              <a:t>实践中的上折：假如持有证券</a:t>
            </a:r>
            <a:r>
              <a:rPr lang="en-US" altLang="zh-CN" dirty="0"/>
              <a:t>B</a:t>
            </a:r>
            <a:r>
              <a:rPr lang="zh-CN" altLang="en-US" dirty="0"/>
              <a:t>，母基金净值达到</a:t>
            </a:r>
            <a:r>
              <a:rPr lang="en-US" altLang="zh-CN" dirty="0"/>
              <a:t>2</a:t>
            </a:r>
            <a:r>
              <a:rPr lang="zh-CN" altLang="en-US" dirty="0"/>
              <a:t>元，触发上折。折算基准日当日，证券</a:t>
            </a:r>
            <a:r>
              <a:rPr lang="en-US" altLang="zh-CN" dirty="0"/>
              <a:t>B</a:t>
            </a:r>
            <a:r>
              <a:rPr lang="zh-CN" altLang="en-US" dirty="0"/>
              <a:t>净值为</a:t>
            </a:r>
            <a:r>
              <a:rPr lang="en-US" altLang="zh-CN" dirty="0"/>
              <a:t>3.015</a:t>
            </a:r>
            <a:r>
              <a:rPr lang="zh-CN" altLang="en-US" dirty="0"/>
              <a:t>元。你持有证券</a:t>
            </a:r>
            <a:r>
              <a:rPr lang="en-US" altLang="zh-CN" dirty="0"/>
              <a:t>B</a:t>
            </a:r>
            <a:r>
              <a:rPr lang="zh-CN" altLang="en-US" dirty="0"/>
              <a:t>一万份，总净值为</a:t>
            </a:r>
            <a:r>
              <a:rPr lang="en-US" altLang="zh-CN" dirty="0"/>
              <a:t>30150</a:t>
            </a:r>
            <a:r>
              <a:rPr lang="zh-CN" altLang="en-US" dirty="0"/>
              <a:t>元，上折后得到</a:t>
            </a:r>
            <a:r>
              <a:rPr lang="en-US" altLang="zh-CN" dirty="0"/>
              <a:t>1</a:t>
            </a:r>
            <a:r>
              <a:rPr lang="zh-CN" altLang="en-US" dirty="0"/>
              <a:t>元的</a:t>
            </a:r>
            <a:r>
              <a:rPr lang="en-US" altLang="zh-CN" dirty="0"/>
              <a:t>1</a:t>
            </a:r>
            <a:r>
              <a:rPr lang="zh-CN" altLang="en-US" dirty="0"/>
              <a:t>万份新证券</a:t>
            </a:r>
            <a:r>
              <a:rPr lang="en-US" altLang="zh-CN" dirty="0"/>
              <a:t>B</a:t>
            </a:r>
            <a:r>
              <a:rPr lang="zh-CN" altLang="en-US" dirty="0"/>
              <a:t>和净值为</a:t>
            </a:r>
            <a:r>
              <a:rPr lang="en-US" altLang="zh-CN" dirty="0"/>
              <a:t>1</a:t>
            </a:r>
            <a:r>
              <a:rPr lang="zh-CN" altLang="en-US" dirty="0"/>
              <a:t>元的母基金</a:t>
            </a:r>
            <a:r>
              <a:rPr lang="en-US" altLang="zh-CN" dirty="0"/>
              <a:t>20150</a:t>
            </a:r>
            <a:r>
              <a:rPr lang="zh-CN" altLang="en-US" dirty="0"/>
              <a:t>份，上折前后总净值不发生变化。但是因为新证券</a:t>
            </a:r>
            <a:r>
              <a:rPr lang="en-US" altLang="zh-CN" dirty="0"/>
              <a:t>B</a:t>
            </a:r>
            <a:r>
              <a:rPr lang="zh-CN" altLang="en-US" dirty="0"/>
              <a:t>杠杆比上折前高，因此证券</a:t>
            </a:r>
            <a:r>
              <a:rPr lang="en-US" altLang="zh-CN" dirty="0"/>
              <a:t>B</a:t>
            </a:r>
            <a:r>
              <a:rPr lang="zh-CN" altLang="en-US" dirty="0"/>
              <a:t>会上涨。</a:t>
            </a:r>
            <a:r>
              <a:rPr lang="en-US" altLang="zh-CN" dirty="0"/>
              <a:t>B</a:t>
            </a:r>
            <a:r>
              <a:rPr lang="zh-CN" altLang="en-US" dirty="0"/>
              <a:t>类投资者一般会把母基金拆分，卖掉</a:t>
            </a:r>
            <a:r>
              <a:rPr lang="en-US" altLang="zh-CN" dirty="0"/>
              <a:t>A</a:t>
            </a:r>
            <a:r>
              <a:rPr lang="zh-CN" altLang="en-US" dirty="0"/>
              <a:t>类基金。因此上折事实上是增加融资额。</a:t>
            </a:r>
            <a:endParaRPr lang="en-US" altLang="zh-CN" dirty="0"/>
          </a:p>
          <a:p>
            <a:endParaRPr lang="en-US" altLang="zh-CN" dirty="0"/>
          </a:p>
          <a:p>
            <a:r>
              <a:rPr lang="zh-CN" altLang="en-US" dirty="0"/>
              <a:t>反之，下折是减少融资额。因此上下折对股价助长助跌。</a:t>
            </a:r>
            <a:endParaRPr lang="en-US" altLang="zh-CN" dirty="0"/>
          </a:p>
          <a:p>
            <a:endParaRPr lang="en-US" altLang="zh-CN" dirty="0"/>
          </a:p>
          <a:p>
            <a:r>
              <a:rPr lang="zh-CN" altLang="en-US" dirty="0"/>
              <a:t>分级基金已经于</a:t>
            </a:r>
            <a:r>
              <a:rPr lang="en-US" altLang="zh-CN" dirty="0"/>
              <a:t>2020</a:t>
            </a:r>
            <a:r>
              <a:rPr lang="zh-CN" altLang="en-US" dirty="0"/>
              <a:t>年底退出市场。</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26</a:t>
            </a:fld>
            <a:endParaRPr lang="zh-CN" altLang="en-US"/>
          </a:p>
        </p:txBody>
      </p:sp>
    </p:spTree>
    <p:extLst>
      <p:ext uri="{BB962C8B-B14F-4D97-AF65-F5344CB8AC3E}">
        <p14:creationId xmlns:p14="http://schemas.microsoft.com/office/powerpoint/2010/main" val="395770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28</a:t>
            </a:fld>
            <a:endParaRPr lang="zh-CN" altLang="en-US"/>
          </a:p>
        </p:txBody>
      </p:sp>
    </p:spTree>
    <p:extLst>
      <p:ext uri="{BB962C8B-B14F-4D97-AF65-F5344CB8AC3E}">
        <p14:creationId xmlns:p14="http://schemas.microsoft.com/office/powerpoint/2010/main" val="122753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更完美的方式是，证券公司再将股票借出给融券做空者。</a:t>
            </a:r>
            <a:endParaRPr lang="en-US" altLang="zh-CN" dirty="0"/>
          </a:p>
          <a:p>
            <a:endParaRPr lang="en-US" altLang="zh-CN" dirty="0"/>
          </a:p>
          <a:p>
            <a:r>
              <a:rPr lang="zh-CN" altLang="en-US" dirty="0"/>
              <a:t>融资类收益互换已经于</a:t>
            </a:r>
            <a:r>
              <a:rPr lang="en-US" altLang="zh-CN" dirty="0"/>
              <a:t>2015</a:t>
            </a:r>
            <a:r>
              <a:rPr lang="zh-CN" altLang="en-US" dirty="0"/>
              <a:t>年被叫停。</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29</a:t>
            </a:fld>
            <a:endParaRPr lang="zh-CN" altLang="en-US"/>
          </a:p>
        </p:txBody>
      </p:sp>
    </p:spTree>
    <p:extLst>
      <p:ext uri="{BB962C8B-B14F-4D97-AF65-F5344CB8AC3E}">
        <p14:creationId xmlns:p14="http://schemas.microsoft.com/office/powerpoint/2010/main" val="348536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125652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数据来源：华泰证券研究所。</a:t>
            </a:r>
            <a:endParaRPr lang="en-US" altLang="zh-CN" dirty="0"/>
          </a:p>
          <a:p>
            <a:r>
              <a:rPr lang="zh-CN" altLang="en-US" dirty="0"/>
              <a:t>不包括民间配资和</a:t>
            </a:r>
            <a:r>
              <a:rPr lang="en-US" altLang="zh-CN" dirty="0"/>
              <a:t>B</a:t>
            </a:r>
            <a:r>
              <a:rPr lang="zh-CN" altLang="en-US" dirty="0"/>
              <a:t>类基金。</a:t>
            </a:r>
            <a:endParaRPr lang="en-US" altLang="zh-CN" dirty="0"/>
          </a:p>
          <a:p>
            <a:r>
              <a:rPr lang="zh-CN" altLang="en-US" dirty="0"/>
              <a:t>财新：</a:t>
            </a:r>
            <a:r>
              <a:rPr lang="en-US" altLang="zh-CN" dirty="0"/>
              <a:t>2014</a:t>
            </a:r>
            <a:r>
              <a:rPr lang="zh-CN" altLang="en-US" dirty="0"/>
              <a:t>年下半年，伴随着新一轮牛市的启动，场外配资市场爆发式增长，尤其是杭州、温州、台州地区，据业内估计，在业务高峰期</a:t>
            </a:r>
            <a:r>
              <a:rPr lang="en-US" altLang="zh-CN" dirty="0"/>
              <a:t>3</a:t>
            </a:r>
            <a:r>
              <a:rPr lang="zh-CN" altLang="en-US" dirty="0"/>
              <a:t>个地区配资规模可能超过</a:t>
            </a:r>
            <a:r>
              <a:rPr lang="en-US" altLang="zh-CN" dirty="0"/>
              <a:t>1000</a:t>
            </a:r>
            <a:r>
              <a:rPr lang="zh-CN" altLang="en-US" dirty="0"/>
              <a:t>亿，部分规模较大的配资公司业务量超过</a:t>
            </a:r>
            <a:r>
              <a:rPr lang="en-US" altLang="zh-CN" dirty="0"/>
              <a:t>10</a:t>
            </a:r>
            <a:r>
              <a:rPr lang="zh-CN" altLang="en-US" dirty="0"/>
              <a:t>亿。</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32</a:t>
            </a:fld>
            <a:endParaRPr lang="zh-CN" altLang="en-US"/>
          </a:p>
        </p:txBody>
      </p:sp>
    </p:spTree>
    <p:extLst>
      <p:ext uri="{BB962C8B-B14F-4D97-AF65-F5344CB8AC3E}">
        <p14:creationId xmlns:p14="http://schemas.microsoft.com/office/powerpoint/2010/main" val="1727320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每日经济新闻</a:t>
            </a:r>
            <a:r>
              <a:rPr lang="en-US" altLang="zh-CN" dirty="0"/>
              <a:t>》</a:t>
            </a:r>
            <a:r>
              <a:rPr lang="zh-CN" altLang="en-US" dirty="0"/>
              <a:t>曾经如此报道：“疯牛”带走出资人 股票配资平台资金吃紧，</a:t>
            </a:r>
            <a:r>
              <a:rPr lang="en-US" altLang="zh-CN" dirty="0"/>
              <a:t>2015-4-20</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33</a:t>
            </a:fld>
            <a:endParaRPr lang="zh-CN" altLang="en-US"/>
          </a:p>
        </p:txBody>
      </p:sp>
    </p:spTree>
    <p:extLst>
      <p:ext uri="{BB962C8B-B14F-4D97-AF65-F5344CB8AC3E}">
        <p14:creationId xmlns:p14="http://schemas.microsoft.com/office/powerpoint/2010/main" val="448831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35</a:t>
            </a:fld>
            <a:endParaRPr lang="zh-CN" altLang="en-US"/>
          </a:p>
        </p:txBody>
      </p:sp>
    </p:spTree>
    <p:extLst>
      <p:ext uri="{BB962C8B-B14F-4D97-AF65-F5344CB8AC3E}">
        <p14:creationId xmlns:p14="http://schemas.microsoft.com/office/powerpoint/2010/main" val="69938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邓在</a:t>
            </a:r>
            <a:r>
              <a:rPr lang="en-US" altLang="zh-CN" dirty="0"/>
              <a:t>1992</a:t>
            </a:r>
            <a:r>
              <a:rPr lang="zh-CN" altLang="en-US" dirty="0"/>
              <a:t>年如是说：“证券、股市，这些东西究竟好不好，有没有危险，是不是资本主义独有的东西，社会主义能不能用？允许看，但要坚决地试。看对了，搞一两年，对了，放开；错了，纠正，关了就是了。关，也可以快关，也可以慢关，也可以留一点尾巴。怕什么，坚持这种态度就不要紧，就不会犯大错误。”</a:t>
            </a:r>
            <a:endParaRPr lang="en-US" altLang="zh-CN" dirty="0"/>
          </a:p>
          <a:p>
            <a:endParaRPr lang="en-US" altLang="zh-CN" dirty="0"/>
          </a:p>
          <a:p>
            <a:r>
              <a:rPr lang="en-US" altLang="zh-CN" dirty="0"/>
              <a:t>https://finance.ifeng.com/c/7nvQ4935KFs</a:t>
            </a:r>
          </a:p>
          <a:p>
            <a:endParaRPr lang="en-US" altLang="zh-CN" dirty="0"/>
          </a:p>
          <a:p>
            <a:r>
              <a:rPr lang="en-US" altLang="zh-CN" dirty="0"/>
              <a:t>1996</a:t>
            </a:r>
            <a:r>
              <a:rPr lang="zh-CN" altLang="en-US" dirty="0"/>
              <a:t>年</a:t>
            </a:r>
            <a:r>
              <a:rPr lang="en-US" altLang="zh-CN" dirty="0"/>
              <a:t>12</a:t>
            </a:r>
            <a:r>
              <a:rPr lang="zh-CN" altLang="en-US" dirty="0"/>
              <a:t>月</a:t>
            </a:r>
            <a:r>
              <a:rPr lang="en-US" altLang="zh-CN" dirty="0"/>
              <a:t>16</a:t>
            </a:r>
            <a:r>
              <a:rPr lang="zh-CN" altLang="en-US" dirty="0"/>
              <a:t>日，</a:t>
            </a:r>
            <a:r>
              <a:rPr lang="en-US" altLang="zh-CN" dirty="0"/>
              <a:t>《</a:t>
            </a:r>
            <a:r>
              <a:rPr lang="zh-CN" altLang="en-US" dirty="0"/>
              <a:t>人民日报</a:t>
            </a:r>
            <a:r>
              <a:rPr lang="en-US" altLang="zh-CN" dirty="0"/>
              <a:t>》</a:t>
            </a:r>
            <a:r>
              <a:rPr lang="zh-CN" altLang="en-US" dirty="0"/>
              <a:t>刊登了特约评论员的文章</a:t>
            </a:r>
            <a:r>
              <a:rPr lang="en-US" altLang="zh-CN" dirty="0"/>
              <a:t>《</a:t>
            </a:r>
            <a:r>
              <a:rPr lang="zh-CN" altLang="en-US" dirty="0"/>
              <a:t>正确认识当前股票市场</a:t>
            </a:r>
            <a:r>
              <a:rPr lang="en-US" altLang="zh-CN" dirty="0"/>
              <a:t>》</a:t>
            </a:r>
            <a:r>
              <a:rPr lang="zh-CN" altLang="en-US" dirty="0"/>
              <a:t>，</a:t>
            </a:r>
            <a:r>
              <a:rPr lang="en-US" altLang="zh-CN" dirty="0"/>
              <a:t>A</a:t>
            </a:r>
            <a:r>
              <a:rPr lang="zh-CN" altLang="en-US" dirty="0"/>
              <a:t>股大盘立刻连续</a:t>
            </a:r>
            <a:r>
              <a:rPr lang="en-US" altLang="zh-CN" dirty="0"/>
              <a:t>4</a:t>
            </a:r>
            <a:r>
              <a:rPr lang="zh-CN" altLang="en-US" dirty="0"/>
              <a:t>天跌停板，</a:t>
            </a:r>
            <a:r>
              <a:rPr lang="en-US" altLang="zh-CN" dirty="0"/>
              <a:t>6</a:t>
            </a:r>
            <a:r>
              <a:rPr lang="zh-CN" altLang="en-US" dirty="0"/>
              <a:t>个交易日从</a:t>
            </a:r>
            <a:r>
              <a:rPr lang="en-US" altLang="zh-CN" dirty="0"/>
              <a:t>1258</a:t>
            </a:r>
            <a:r>
              <a:rPr lang="zh-CN" altLang="en-US" dirty="0"/>
              <a:t>跌至</a:t>
            </a:r>
            <a:r>
              <a:rPr lang="en-US" altLang="zh-CN" dirty="0"/>
              <a:t>867</a:t>
            </a:r>
            <a:r>
              <a:rPr lang="zh-CN" altLang="en-US" dirty="0"/>
              <a:t>点。所有股票全部连续</a:t>
            </a:r>
            <a:r>
              <a:rPr lang="en-US" altLang="zh-CN" dirty="0"/>
              <a:t>4</a:t>
            </a:r>
            <a:r>
              <a:rPr lang="zh-CN" altLang="en-US" dirty="0"/>
              <a:t>天跌停</a:t>
            </a:r>
            <a:r>
              <a:rPr lang="en-US" altLang="zh-CN" dirty="0"/>
              <a:t>!</a:t>
            </a:r>
          </a:p>
          <a:p>
            <a:endParaRPr lang="en-US" altLang="zh-CN" dirty="0"/>
          </a:p>
          <a:p>
            <a:r>
              <a:rPr lang="en-US" altLang="zh-CN" dirty="0"/>
              <a:t>1999</a:t>
            </a:r>
            <a:r>
              <a:rPr lang="zh-CN" altLang="en-US" dirty="0"/>
              <a:t>年“</a:t>
            </a:r>
            <a:r>
              <a:rPr lang="en-US" altLang="zh-CN" dirty="0"/>
              <a:t>5.19</a:t>
            </a:r>
            <a:r>
              <a:rPr lang="zh-CN" altLang="en-US" dirty="0"/>
              <a:t>”行情：</a:t>
            </a:r>
            <a:r>
              <a:rPr lang="en-US" altLang="zh-CN" dirty="0"/>
              <a:t>1059.86</a:t>
            </a:r>
            <a:r>
              <a:rPr lang="zh-CN" altLang="en-US" dirty="0"/>
              <a:t>点（</a:t>
            </a:r>
            <a:r>
              <a:rPr lang="en-US" altLang="zh-CN" dirty="0"/>
              <a:t>5</a:t>
            </a:r>
            <a:r>
              <a:rPr lang="zh-CN" altLang="en-US" dirty="0"/>
              <a:t>月</a:t>
            </a:r>
            <a:r>
              <a:rPr lang="en-US" altLang="zh-CN" dirty="0"/>
              <a:t>18</a:t>
            </a:r>
            <a:r>
              <a:rPr lang="zh-CN" altLang="en-US" dirty="0"/>
              <a:t>日收盘）涨到</a:t>
            </a:r>
            <a:r>
              <a:rPr lang="en-US" altLang="zh-CN" dirty="0"/>
              <a:t>1739.2</a:t>
            </a:r>
            <a:r>
              <a:rPr lang="zh-CN" altLang="en-US" dirty="0"/>
              <a:t>（</a:t>
            </a:r>
            <a:r>
              <a:rPr lang="en-US" altLang="zh-CN" dirty="0"/>
              <a:t>6</a:t>
            </a:r>
            <a:r>
              <a:rPr lang="zh-CN" altLang="en-US" dirty="0"/>
              <a:t>月</a:t>
            </a:r>
            <a:r>
              <a:rPr lang="en-US" altLang="zh-CN" dirty="0"/>
              <a:t>29</a:t>
            </a:r>
            <a:r>
              <a:rPr lang="zh-CN" altLang="en-US" dirty="0"/>
              <a:t>日收盘）。此轮牛市持续到</a:t>
            </a:r>
            <a:r>
              <a:rPr lang="en-US" altLang="zh-CN" dirty="0"/>
              <a:t>2001</a:t>
            </a:r>
            <a:r>
              <a:rPr lang="zh-CN" altLang="en-US" dirty="0"/>
              <a:t>年</a:t>
            </a:r>
            <a:r>
              <a:rPr lang="en-US" altLang="zh-CN" dirty="0"/>
              <a:t>6</a:t>
            </a:r>
            <a:r>
              <a:rPr lang="zh-CN" altLang="en-US" dirty="0"/>
              <a:t>月</a:t>
            </a:r>
            <a:r>
              <a:rPr lang="en-US" altLang="zh-CN" dirty="0"/>
              <a:t>14</a:t>
            </a:r>
            <a:r>
              <a:rPr lang="zh-CN" altLang="en-US" dirty="0"/>
              <a:t>日</a:t>
            </a:r>
            <a:r>
              <a:rPr lang="en-US" altLang="zh-CN" dirty="0"/>
              <a:t>2245.42</a:t>
            </a:r>
            <a:r>
              <a:rPr lang="zh-CN" altLang="en-US" dirty="0"/>
              <a:t>点见顶。然后跌了四年，到</a:t>
            </a:r>
            <a:r>
              <a:rPr lang="en-US" altLang="zh-CN" dirty="0"/>
              <a:t>2005</a:t>
            </a:r>
            <a:r>
              <a:rPr lang="zh-CN" altLang="en-US" dirty="0"/>
              <a:t>年</a:t>
            </a:r>
            <a:r>
              <a:rPr lang="en-US" altLang="zh-CN" dirty="0"/>
              <a:t>6</a:t>
            </a:r>
            <a:r>
              <a:rPr lang="zh-CN" altLang="en-US" dirty="0"/>
              <a:t>月见底（</a:t>
            </a:r>
            <a:r>
              <a:rPr lang="en-US" altLang="zh-CN" dirty="0"/>
              <a:t>998</a:t>
            </a:r>
            <a:r>
              <a:rPr lang="zh-CN" altLang="en-US" dirty="0"/>
              <a:t>）</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a:t>
            </a:fld>
            <a:endParaRPr lang="zh-CN" altLang="en-US"/>
          </a:p>
        </p:txBody>
      </p:sp>
    </p:spTree>
    <p:extLst>
      <p:ext uri="{BB962C8B-B14F-4D97-AF65-F5344CB8AC3E}">
        <p14:creationId xmlns:p14="http://schemas.microsoft.com/office/powerpoint/2010/main" val="83110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2015</a:t>
            </a:r>
            <a:r>
              <a:rPr lang="zh-CN" altLang="en-US" dirty="0"/>
              <a:t>年，乐视是</a:t>
            </a:r>
            <a:r>
              <a:rPr lang="en-US" altLang="zh-CN" dirty="0"/>
              <a:t>BATJ</a:t>
            </a:r>
            <a:r>
              <a:rPr lang="zh-CN" altLang="en-US" dirty="0"/>
              <a:t>之后第五个超过千亿市值的互联网公司。</a:t>
            </a:r>
            <a:endParaRPr lang="en-US" altLang="zh-CN" dirty="0"/>
          </a:p>
          <a:p>
            <a:r>
              <a:rPr lang="en-US" altLang="zh-CN" dirty="0"/>
              <a:t>2020</a:t>
            </a:r>
            <a:r>
              <a:rPr lang="zh-CN" altLang="en-US" dirty="0"/>
              <a:t>年</a:t>
            </a:r>
            <a:r>
              <a:rPr lang="en-US" altLang="zh-CN" dirty="0"/>
              <a:t>7</a:t>
            </a:r>
            <a:r>
              <a:rPr lang="zh-CN" altLang="en-US" dirty="0"/>
              <a:t>月</a:t>
            </a:r>
            <a:r>
              <a:rPr lang="en-US" altLang="zh-CN" dirty="0"/>
              <a:t>20</a:t>
            </a:r>
            <a:r>
              <a:rPr lang="zh-CN" altLang="en-US" dirty="0"/>
              <a:t>日，乐视网在退市整理期的最后一个交易日，乐视网股价最终平收报</a:t>
            </a:r>
            <a:r>
              <a:rPr lang="en-US" altLang="zh-CN" dirty="0"/>
              <a:t>0.18</a:t>
            </a:r>
            <a:r>
              <a:rPr lang="zh-CN" altLang="en-US" dirty="0"/>
              <a:t>元。</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36</a:t>
            </a:fld>
            <a:endParaRPr lang="zh-CN" altLang="en-US"/>
          </a:p>
        </p:txBody>
      </p:sp>
    </p:spTree>
    <p:extLst>
      <p:ext uri="{BB962C8B-B14F-4D97-AF65-F5344CB8AC3E}">
        <p14:creationId xmlns:p14="http://schemas.microsoft.com/office/powerpoint/2010/main" val="298552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一个乐视，一个中车，分别代表了</a:t>
            </a:r>
            <a:r>
              <a:rPr lang="en-US" altLang="zh-CN" dirty="0"/>
              <a:t>A</a:t>
            </a:r>
            <a:r>
              <a:rPr lang="zh-CN" altLang="en-US"/>
              <a:t>股助力创新创业和国企改革的荒谬。</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3130453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一个谶兆：</a:t>
            </a:r>
            <a:r>
              <a:rPr lang="en-US" altLang="zh-CN" dirty="0"/>
              <a:t>2015</a:t>
            </a:r>
            <a:r>
              <a:rPr lang="zh-CN" altLang="en-US" dirty="0"/>
              <a:t>年</a:t>
            </a:r>
            <a:r>
              <a:rPr lang="en-US" altLang="zh-CN" dirty="0"/>
              <a:t>6</a:t>
            </a:r>
            <a:r>
              <a:rPr lang="zh-CN" altLang="en-US" dirty="0"/>
              <a:t>月</a:t>
            </a:r>
            <a:r>
              <a:rPr lang="en-US" altLang="zh-CN" dirty="0"/>
              <a:t>1</a:t>
            </a:r>
            <a:r>
              <a:rPr lang="zh-CN" altLang="en-US" dirty="0"/>
              <a:t>日，东方之星轮船沉没。</a:t>
            </a:r>
          </a:p>
        </p:txBody>
      </p:sp>
      <p:sp>
        <p:nvSpPr>
          <p:cNvPr id="4" name="灯片编号占位符 3"/>
          <p:cNvSpPr>
            <a:spLocks noGrp="1"/>
          </p:cNvSpPr>
          <p:nvPr>
            <p:ph type="sldNum" sz="quarter" idx="10"/>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2174872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40</a:t>
            </a:fld>
            <a:endParaRPr lang="zh-CN" altLang="en-US"/>
          </a:p>
        </p:txBody>
      </p:sp>
    </p:spTree>
    <p:extLst>
      <p:ext uri="{BB962C8B-B14F-4D97-AF65-F5344CB8AC3E}">
        <p14:creationId xmlns:p14="http://schemas.microsoft.com/office/powerpoint/2010/main" val="203203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44</a:t>
            </a:fld>
            <a:endParaRPr lang="zh-CN" altLang="en-US"/>
          </a:p>
        </p:txBody>
      </p:sp>
    </p:spTree>
    <p:extLst>
      <p:ext uri="{BB962C8B-B14F-4D97-AF65-F5344CB8AC3E}">
        <p14:creationId xmlns:p14="http://schemas.microsoft.com/office/powerpoint/2010/main" val="1859618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中国经济网北京</a:t>
            </a:r>
            <a:r>
              <a:rPr lang="en-US" altLang="zh-CN" dirty="0"/>
              <a:t>7</a:t>
            </a:r>
            <a:r>
              <a:rPr lang="zh-CN" altLang="en-US" dirty="0"/>
              <a:t>月</a:t>
            </a:r>
            <a:r>
              <a:rPr lang="en-US" altLang="zh-CN" dirty="0"/>
              <a:t>8</a:t>
            </a:r>
            <a:r>
              <a:rPr lang="zh-CN" altLang="en-US" dirty="0"/>
              <a:t>日讯 据中国人民银行网站消息，中国人民银行新闻发言人指出，为支持股票市场稳定发展，中国人民银行积极协助中国证券金融股份有限公司通过拆借、发行金融债券、抵押融资、借用再贷款等方式获得充足的流动性。中国人民银行将密切关注市场动向，继续通过多种渠道支持中国证券金融股份有限公司维护股票市场稳定，守住不发生系统性、区域性金融风险的底线。</a:t>
            </a:r>
            <a:endParaRPr lang="en-US" altLang="zh-CN" dirty="0"/>
          </a:p>
          <a:p>
            <a:endParaRPr lang="en-US" altLang="zh-CN" dirty="0"/>
          </a:p>
          <a:p>
            <a:r>
              <a:rPr lang="en-US" altLang="zh-CN" dirty="0"/>
              <a:t>7.9</a:t>
            </a:r>
            <a:r>
              <a:rPr lang="zh-CN" altLang="en-US" dirty="0"/>
              <a:t>：中国银监会新闻发言人指出，为促进资本市场持续稳健发展，银监会向银行业金融机构提出：    </a:t>
            </a:r>
          </a:p>
          <a:p>
            <a:r>
              <a:rPr lang="zh-CN" altLang="en-US" dirty="0"/>
              <a:t>一、允许银行业金融机构对已到期的股票质押贷款与客户重新合理确定期限。质押率低于合约规定的，允许双方自行商定押品调整。</a:t>
            </a:r>
          </a:p>
          <a:p>
            <a:r>
              <a:rPr lang="zh-CN" altLang="en-US" dirty="0"/>
              <a:t>二、支持银行业金融机构主动与委托理财和信托投资客户协商，合理调整证券投资的风险预警线和平仓线。</a:t>
            </a:r>
          </a:p>
          <a:p>
            <a:r>
              <a:rPr lang="zh-CN" altLang="en-US" dirty="0"/>
              <a:t>  三、鼓励银行业金融机构与中国证券金融股份有限公司开展同业合作，提供同业融资。</a:t>
            </a:r>
          </a:p>
          <a:p>
            <a:r>
              <a:rPr lang="zh-CN" altLang="en-US" dirty="0"/>
              <a:t>  四、支持银行业金融机构对回购本企业股票的上市公司提供质押融资，加强对实体经济的金融服务，促进实体经济持续健康发展。</a:t>
            </a:r>
          </a:p>
          <a:p>
            <a:r>
              <a:rPr lang="zh-CN"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保监会：符合条件的保险公司，将投资单一蓝筹股票的比例上限由占上季度末总资产的</a:t>
            </a:r>
            <a:r>
              <a:rPr lang="en-US" altLang="zh-CN" dirty="0"/>
              <a:t>5%</a:t>
            </a:r>
            <a:r>
              <a:rPr lang="zh-CN" altLang="en-US" dirty="0"/>
              <a:t>调整为</a:t>
            </a:r>
            <a:r>
              <a:rPr lang="en-US" altLang="zh-CN" dirty="0"/>
              <a:t>10</a:t>
            </a:r>
            <a:r>
              <a:rPr lang="zh-CN" altLang="en-US" dirty="0"/>
              <a:t>％；投资权益类资产达到</a:t>
            </a:r>
            <a:r>
              <a:rPr lang="en-US" altLang="zh-CN" dirty="0"/>
              <a:t>30%</a:t>
            </a:r>
            <a:r>
              <a:rPr lang="zh-CN" altLang="en-US" dirty="0"/>
              <a:t>比例上限的，可进一步增持蓝筹股票，增持后权益类资产余额不高于上季度末总资产的</a:t>
            </a:r>
            <a:r>
              <a:rPr lang="en-US" altLang="zh-CN" dirty="0"/>
              <a:t>40%</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r>
              <a:rPr lang="en-US" altLang="zh-CN" dirty="0"/>
              <a:t>7</a:t>
            </a:r>
            <a:r>
              <a:rPr lang="zh-CN" altLang="en-US" dirty="0"/>
              <a:t>月</a:t>
            </a:r>
            <a:r>
              <a:rPr lang="en-US" altLang="zh-CN" dirty="0"/>
              <a:t>10</a:t>
            </a:r>
            <a:r>
              <a:rPr lang="zh-CN" altLang="en-US" dirty="0"/>
              <a:t>日，中国中央财经工作领导小组办公室主任、中国发改委副主任刘鹤在访问俄罗斯期间接受记者采访谈及中国经济，刘鹤表示“没问题”。他还主动补充了一句，“股市也没问题”。</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45</a:t>
            </a:fld>
            <a:endParaRPr lang="zh-CN" altLang="en-US"/>
          </a:p>
        </p:txBody>
      </p:sp>
    </p:spTree>
    <p:extLst>
      <p:ext uri="{BB962C8B-B14F-4D97-AF65-F5344CB8AC3E}">
        <p14:creationId xmlns:p14="http://schemas.microsoft.com/office/powerpoint/2010/main" val="2410637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段子：现在的股市真是太适合学电路的理工男，就三个状态，</a:t>
            </a:r>
            <a:r>
              <a:rPr lang="en-US" altLang="zh-CN" dirty="0"/>
              <a:t>-1</a:t>
            </a:r>
            <a:r>
              <a:rPr lang="zh-CN" altLang="en-US" dirty="0"/>
              <a:t>，</a:t>
            </a:r>
            <a:r>
              <a:rPr lang="en-US" altLang="zh-CN" dirty="0"/>
              <a:t>0</a:t>
            </a:r>
            <a:r>
              <a:rPr lang="zh-CN" altLang="en-US" dirty="0"/>
              <a:t>，</a:t>
            </a:r>
            <a:r>
              <a:rPr lang="en-US" altLang="zh-CN" dirty="0"/>
              <a:t>1</a:t>
            </a:r>
            <a:r>
              <a:rPr lang="zh-CN" altLang="en-US" dirty="0"/>
              <a:t>，跌停，停牌，涨停。</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46</a:t>
            </a:fld>
            <a:endParaRPr lang="zh-CN" altLang="en-US"/>
          </a:p>
        </p:txBody>
      </p:sp>
    </p:spTree>
    <p:extLst>
      <p:ext uri="{BB962C8B-B14F-4D97-AF65-F5344CB8AC3E}">
        <p14:creationId xmlns:p14="http://schemas.microsoft.com/office/powerpoint/2010/main" val="383160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7</a:t>
            </a:r>
            <a:r>
              <a:rPr lang="zh-CN" altLang="en-US" dirty="0"/>
              <a:t>月</a:t>
            </a:r>
            <a:r>
              <a:rPr lang="en-US" altLang="zh-CN" dirty="0"/>
              <a:t>7</a:t>
            </a:r>
            <a:r>
              <a:rPr lang="zh-CN" altLang="en-US" dirty="0"/>
              <a:t>日，中国平安被打到涨停，成交量</a:t>
            </a:r>
            <a:r>
              <a:rPr lang="en-US" altLang="zh-CN" dirty="0"/>
              <a:t>679.4</a:t>
            </a:r>
            <a:r>
              <a:rPr lang="zh-CN" altLang="en-US" dirty="0"/>
              <a:t>亿，换手率超过</a:t>
            </a:r>
            <a:r>
              <a:rPr lang="en-US" altLang="zh-CN" dirty="0"/>
              <a:t>15%</a:t>
            </a:r>
            <a:r>
              <a:rPr lang="zh-CN" altLang="en-US" dirty="0"/>
              <a:t>，整个沪市才成交</a:t>
            </a:r>
            <a:r>
              <a:rPr lang="en-US" altLang="zh-CN" dirty="0"/>
              <a:t>7760.7</a:t>
            </a:r>
            <a:r>
              <a:rPr lang="zh-CN" altLang="en-US" dirty="0"/>
              <a:t>亿。第二天被打在跌停板上。</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50</a:t>
            </a:fld>
            <a:endParaRPr lang="zh-CN" altLang="en-US"/>
          </a:p>
        </p:txBody>
      </p:sp>
    </p:spTree>
    <p:extLst>
      <p:ext uri="{BB962C8B-B14F-4D97-AF65-F5344CB8AC3E}">
        <p14:creationId xmlns:p14="http://schemas.microsoft.com/office/powerpoint/2010/main" val="2988904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9</a:t>
            </a:r>
            <a:r>
              <a:rPr lang="zh-CN" altLang="en-US" dirty="0"/>
              <a:t>月</a:t>
            </a:r>
            <a:r>
              <a:rPr lang="en-US" altLang="zh-CN" dirty="0"/>
              <a:t>2</a:t>
            </a:r>
            <a:r>
              <a:rPr lang="zh-CN" altLang="en-US" dirty="0"/>
              <a:t>日中金所发布公告，宣布再出四项措施抑制股指期货过度投机，其中包括单个产品、单日开仓交易量超过</a:t>
            </a:r>
            <a:r>
              <a:rPr lang="en-US" altLang="zh-CN" dirty="0"/>
              <a:t>10</a:t>
            </a:r>
            <a:r>
              <a:rPr lang="zh-CN" altLang="en-US" dirty="0"/>
              <a:t>手的构成“日内开仓交易量较大”的异常交易行为</a:t>
            </a:r>
            <a:r>
              <a:rPr lang="en-US" altLang="zh-CN" dirty="0"/>
              <a:t>;</a:t>
            </a:r>
            <a:r>
              <a:rPr lang="zh-CN" altLang="en-US" dirty="0"/>
              <a:t>非套期保值持仓交易保证金标准提高至</a:t>
            </a:r>
            <a:r>
              <a:rPr lang="en-US" altLang="zh-CN" dirty="0"/>
              <a:t>40%</a:t>
            </a:r>
            <a:r>
              <a:rPr lang="zh-CN" altLang="en-US" dirty="0"/>
              <a:t>，套期保值持仓交易保证金标准提高至</a:t>
            </a:r>
            <a:r>
              <a:rPr lang="en-US" altLang="zh-CN" dirty="0"/>
              <a:t>20%;</a:t>
            </a:r>
            <a:r>
              <a:rPr lang="zh-CN" altLang="en-US" dirty="0"/>
              <a:t>日内平今手续费提高至按平仓成交金额的万分之二十三</a:t>
            </a:r>
            <a:r>
              <a:rPr lang="en-US" altLang="zh-CN" dirty="0"/>
              <a:t>;</a:t>
            </a:r>
            <a:r>
              <a:rPr lang="zh-CN" altLang="en-US" dirty="0"/>
              <a:t>加强股指期货市场长期未交易账户管理。</a:t>
            </a:r>
            <a:endParaRPr lang="en-US" altLang="zh-CN" dirty="0"/>
          </a:p>
          <a:p>
            <a:endParaRPr lang="en-US" altLang="zh-CN" dirty="0"/>
          </a:p>
          <a:p>
            <a:r>
              <a:rPr lang="en-US" altLang="zh-CN" dirty="0"/>
              <a:t>2010</a:t>
            </a:r>
            <a:r>
              <a:rPr lang="zh-CN" altLang="en-US" dirty="0"/>
              <a:t>年</a:t>
            </a:r>
            <a:r>
              <a:rPr lang="en-US" altLang="zh-CN" dirty="0"/>
              <a:t>4</a:t>
            </a:r>
            <a:r>
              <a:rPr lang="zh-CN" altLang="en-US" dirty="0"/>
              <a:t>月</a:t>
            </a:r>
            <a:r>
              <a:rPr lang="en-US" altLang="zh-CN" dirty="0"/>
              <a:t>16</a:t>
            </a:r>
            <a:r>
              <a:rPr lang="zh-CN" altLang="en-US" dirty="0"/>
              <a:t>日期指上市后，沪深</a:t>
            </a:r>
            <a:r>
              <a:rPr lang="en-US" altLang="zh-CN" dirty="0"/>
              <a:t>300</a:t>
            </a:r>
            <a:r>
              <a:rPr lang="zh-CN" altLang="en-US" dirty="0"/>
              <a:t>股指期货经过</a:t>
            </a:r>
            <a:r>
              <a:rPr lang="en-US" altLang="zh-CN" dirty="0"/>
              <a:t>5</a:t>
            </a:r>
            <a:r>
              <a:rPr lang="zh-CN" altLang="en-US" dirty="0"/>
              <a:t>年的发展，基本做到了日成交量</a:t>
            </a:r>
            <a:r>
              <a:rPr lang="en-US" altLang="zh-CN" dirty="0"/>
              <a:t>100-200</a:t>
            </a:r>
            <a:r>
              <a:rPr lang="zh-CN" altLang="en-US" dirty="0"/>
              <a:t>万手，日持仓量</a:t>
            </a:r>
            <a:r>
              <a:rPr lang="en-US" altLang="zh-CN" dirty="0"/>
              <a:t>20</a:t>
            </a:r>
            <a:r>
              <a:rPr lang="zh-CN" altLang="en-US" dirty="0"/>
              <a:t>万手左右的大品种，用来衡量期指成熟度的成交持仓比也在</a:t>
            </a:r>
            <a:r>
              <a:rPr lang="en-US" altLang="zh-CN" dirty="0"/>
              <a:t>5</a:t>
            </a:r>
            <a:r>
              <a:rPr lang="zh-CN" altLang="en-US" dirty="0"/>
              <a:t>比</a:t>
            </a:r>
            <a:r>
              <a:rPr lang="en-US" altLang="zh-CN" dirty="0"/>
              <a:t>1</a:t>
            </a:r>
            <a:r>
              <a:rPr lang="zh-CN" altLang="en-US" dirty="0"/>
              <a:t>左右，已经逐渐向成熟市场靠拢。然而股灾的发生，引来了铺天盖地对于期指的指责，其中以刘姝威、叶檀、易宪容等非业内专家的声音最为响亮。</a:t>
            </a:r>
            <a:endParaRPr lang="en-US" altLang="zh-CN" dirty="0"/>
          </a:p>
          <a:p>
            <a:endParaRPr lang="en-US" altLang="zh-CN" dirty="0"/>
          </a:p>
          <a:p>
            <a:r>
              <a:rPr lang="zh-CN" altLang="en-US" sz="1200" b="0" i="0" kern="1200" dirty="0">
                <a:solidFill>
                  <a:schemeClr val="tx1"/>
                </a:solidFill>
                <a:effectLst/>
                <a:latin typeface="+mn-lt"/>
                <a:ea typeface="+mn-ea"/>
                <a:cs typeface="+mn-cs"/>
              </a:rPr>
              <a:t>巴曙松的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股指期货，该责难还是该大力发展</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为代表，论证了“股指期货市场始终自身多空平衡，没有给股市施加压力，反而承接了股市抛压。据统计，</a:t>
            </a:r>
            <a:r>
              <a:rPr lang="en-US" altLang="zh-CN" sz="1200" b="0" i="0" kern="1200" dirty="0">
                <a:solidFill>
                  <a:schemeClr val="tx1"/>
                </a:solidFill>
                <a:effectLst/>
                <a:latin typeface="+mn-lt"/>
                <a:ea typeface="+mn-ea"/>
                <a:cs typeface="+mn-cs"/>
              </a:rPr>
              <a:t>2015</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15</a:t>
            </a:r>
            <a:r>
              <a:rPr lang="zh-CN" altLang="en-US" sz="1200" b="0" i="0" kern="1200" dirty="0">
                <a:solidFill>
                  <a:schemeClr val="tx1"/>
                </a:solidFill>
                <a:effectLst/>
                <a:latin typeface="+mn-lt"/>
                <a:ea typeface="+mn-ea"/>
                <a:cs typeface="+mn-cs"/>
              </a:rPr>
              <a:t>日至</a:t>
            </a:r>
            <a:r>
              <a:rPr lang="en-US" altLang="zh-CN" sz="1200" b="0" i="0" kern="1200" dirty="0">
                <a:solidFill>
                  <a:schemeClr val="tx1"/>
                </a:solidFill>
                <a:effectLst/>
                <a:latin typeface="+mn-lt"/>
                <a:ea typeface="+mn-ea"/>
                <a:cs typeface="+mn-cs"/>
              </a:rPr>
              <a:t>7</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31</a:t>
            </a:r>
            <a:r>
              <a:rPr lang="zh-CN" altLang="en-US" sz="1200" b="0" i="0" kern="1200" dirty="0">
                <a:solidFill>
                  <a:schemeClr val="tx1"/>
                </a:solidFill>
                <a:effectLst/>
                <a:latin typeface="+mn-lt"/>
                <a:ea typeface="+mn-ea"/>
                <a:cs typeface="+mn-cs"/>
              </a:rPr>
              <a:t>日，股指期货日均吸收的净卖压约为</a:t>
            </a:r>
            <a:r>
              <a:rPr lang="en-US" altLang="zh-CN" sz="1200" b="0" i="0" kern="1200" dirty="0">
                <a:solidFill>
                  <a:schemeClr val="tx1"/>
                </a:solidFill>
                <a:effectLst/>
                <a:latin typeface="+mn-lt"/>
                <a:ea typeface="+mn-ea"/>
                <a:cs typeface="+mn-cs"/>
              </a:rPr>
              <a:t>25.8</a:t>
            </a:r>
            <a:r>
              <a:rPr lang="zh-CN" altLang="en-US" sz="1200" b="0" i="0" kern="1200" dirty="0">
                <a:solidFill>
                  <a:schemeClr val="tx1"/>
                </a:solidFill>
                <a:effectLst/>
                <a:latin typeface="+mn-lt"/>
                <a:ea typeface="+mn-ea"/>
                <a:cs typeface="+mn-cs"/>
              </a:rPr>
              <a:t>万手，合约面值近</a:t>
            </a:r>
            <a:r>
              <a:rPr lang="en-US" altLang="zh-CN" sz="1200" b="0" i="0" kern="1200" dirty="0">
                <a:solidFill>
                  <a:schemeClr val="tx1"/>
                </a:solidFill>
                <a:effectLst/>
                <a:latin typeface="+mn-lt"/>
                <a:ea typeface="+mn-ea"/>
                <a:cs typeface="+mn-cs"/>
              </a:rPr>
              <a:t>3,600</a:t>
            </a:r>
            <a:r>
              <a:rPr lang="zh-CN" altLang="en-US" sz="1200" b="0" i="0" kern="1200" dirty="0">
                <a:solidFill>
                  <a:schemeClr val="tx1"/>
                </a:solidFill>
                <a:effectLst/>
                <a:latin typeface="+mn-lt"/>
                <a:ea typeface="+mn-ea"/>
                <a:cs typeface="+mn-cs"/>
              </a:rPr>
              <a:t>亿元，这相当于减轻了现货市场</a:t>
            </a:r>
            <a:r>
              <a:rPr lang="en-US" altLang="zh-CN" sz="1200" b="0" i="0" kern="1200" dirty="0">
                <a:solidFill>
                  <a:schemeClr val="tx1"/>
                </a:solidFill>
                <a:effectLst/>
                <a:latin typeface="+mn-lt"/>
                <a:ea typeface="+mn-ea"/>
                <a:cs typeface="+mn-cs"/>
              </a:rPr>
              <a:t>3,600</a:t>
            </a:r>
            <a:r>
              <a:rPr lang="zh-CN" altLang="en-US" sz="1200" b="0" i="0" kern="1200" dirty="0">
                <a:solidFill>
                  <a:schemeClr val="tx1"/>
                </a:solidFill>
                <a:effectLst/>
                <a:latin typeface="+mn-lt"/>
                <a:ea typeface="+mn-ea"/>
                <a:cs typeface="+mn-cs"/>
              </a:rPr>
              <a:t>亿元的抛压。”但这一研究公布后，依然遭致了网友们的猛攻。</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51</a:t>
            </a:fld>
            <a:endParaRPr lang="zh-CN" altLang="en-US"/>
          </a:p>
        </p:txBody>
      </p:sp>
    </p:spTree>
    <p:extLst>
      <p:ext uri="{BB962C8B-B14F-4D97-AF65-F5344CB8AC3E}">
        <p14:creationId xmlns:p14="http://schemas.microsoft.com/office/powerpoint/2010/main" val="3839884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月</a:t>
            </a:r>
            <a:r>
              <a:rPr lang="en-US" altLang="zh-CN" dirty="0"/>
              <a:t>4</a:t>
            </a:r>
            <a:r>
              <a:rPr lang="zh-CN" altLang="en-US" dirty="0"/>
              <a:t>日</a:t>
            </a:r>
            <a:r>
              <a:rPr lang="en-US" altLang="zh-CN" dirty="0"/>
              <a:t>——</a:t>
            </a:r>
            <a:r>
              <a:rPr lang="zh-CN" altLang="en-US" dirty="0"/>
              <a:t>中国股市于</a:t>
            </a:r>
            <a:r>
              <a:rPr lang="en-US" altLang="zh-CN" dirty="0"/>
              <a:t>2016</a:t>
            </a:r>
            <a:r>
              <a:rPr lang="zh-CN" altLang="en-US" dirty="0"/>
              <a:t>年首个股市交易日急跌，沪深</a:t>
            </a:r>
            <a:r>
              <a:rPr lang="en-US" altLang="zh-CN" dirty="0"/>
              <a:t>300</a:t>
            </a:r>
            <a:r>
              <a:rPr lang="zh-CN" altLang="en-US" dirty="0"/>
              <a:t>指数跌幅达</a:t>
            </a:r>
            <a:r>
              <a:rPr lang="en-US" altLang="zh-CN" dirty="0"/>
              <a:t>7%</a:t>
            </a:r>
            <a:r>
              <a:rPr lang="zh-CN" altLang="en-US" dirty="0"/>
              <a:t>，两度触发熔断机制，全日暂停交易提前收盘，收市下跌</a:t>
            </a:r>
            <a:r>
              <a:rPr lang="en-US" altLang="zh-CN" dirty="0"/>
              <a:t>242.52</a:t>
            </a:r>
            <a:r>
              <a:rPr lang="zh-CN" altLang="en-US" dirty="0"/>
              <a:t>点，报</a:t>
            </a:r>
            <a:r>
              <a:rPr lang="en-US" altLang="zh-CN" dirty="0"/>
              <a:t>3296.66</a:t>
            </a:r>
            <a:r>
              <a:rPr lang="zh-CN" altLang="en-US" dirty="0"/>
              <a:t>点，跌幅</a:t>
            </a:r>
            <a:r>
              <a:rPr lang="en-US" altLang="zh-CN" dirty="0"/>
              <a:t>6.85%</a:t>
            </a:r>
            <a:r>
              <a:rPr lang="zh-CN" altLang="en-US" dirty="0"/>
              <a:t>。</a:t>
            </a:r>
            <a:endParaRPr lang="en-US" altLang="zh-CN" dirty="0"/>
          </a:p>
          <a:p>
            <a:r>
              <a:rPr lang="en-US" altLang="zh-CN" dirty="0"/>
              <a:t>1</a:t>
            </a:r>
            <a:r>
              <a:rPr lang="zh-CN" altLang="en-US" dirty="0"/>
              <a:t>月</a:t>
            </a:r>
            <a:r>
              <a:rPr lang="en-US" altLang="zh-CN" dirty="0"/>
              <a:t>7</a:t>
            </a:r>
            <a:r>
              <a:rPr lang="zh-CN" altLang="en-US" dirty="0"/>
              <a:t>日</a:t>
            </a:r>
            <a:r>
              <a:rPr lang="en-US" altLang="zh-CN" dirty="0"/>
              <a:t>——</a:t>
            </a:r>
            <a:r>
              <a:rPr lang="zh-CN" altLang="en-US" dirty="0"/>
              <a:t>再度触发熔断机制，全日交易不足</a:t>
            </a:r>
            <a:r>
              <a:rPr lang="en-US" altLang="zh-CN" dirty="0"/>
              <a:t>15</a:t>
            </a:r>
            <a:r>
              <a:rPr lang="zh-CN" altLang="en-US" dirty="0"/>
              <a:t>分钟便提早收市，证监会于当晚宣布由</a:t>
            </a:r>
            <a:r>
              <a:rPr lang="en-US" altLang="zh-CN" dirty="0"/>
              <a:t>1</a:t>
            </a:r>
            <a:r>
              <a:rPr lang="zh-CN" altLang="en-US" dirty="0"/>
              <a:t>月</a:t>
            </a:r>
            <a:r>
              <a:rPr lang="en-US" altLang="zh-CN" dirty="0"/>
              <a:t>8</a:t>
            </a:r>
            <a:r>
              <a:rPr lang="zh-CN" altLang="en-US" dirty="0"/>
              <a:t>日起暂停实施指数熔断机制。</a:t>
            </a:r>
            <a:endParaRPr lang="en-US" altLang="zh-CN" dirty="0"/>
          </a:p>
          <a:p>
            <a:endParaRPr lang="en-US" altLang="zh-CN" dirty="0"/>
          </a:p>
          <a:p>
            <a:r>
              <a:rPr lang="zh-CN" altLang="en-US" dirty="0"/>
              <a:t>肖刚任期最后阶段，做残股指期货，推出指数熔断，说明此人真不懂股市。“五日均线”笑话应属实。</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52</a:t>
            </a:fld>
            <a:endParaRPr lang="zh-CN" altLang="en-US"/>
          </a:p>
        </p:txBody>
      </p:sp>
    </p:spTree>
    <p:extLst>
      <p:ext uri="{BB962C8B-B14F-4D97-AF65-F5344CB8AC3E}">
        <p14:creationId xmlns:p14="http://schemas.microsoft.com/office/powerpoint/2010/main" val="306983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03</a:t>
            </a:r>
            <a:r>
              <a:rPr lang="zh-CN" altLang="en-US" sz="1200" b="0" i="0" kern="1200" dirty="0">
                <a:solidFill>
                  <a:schemeClr val="tx1"/>
                </a:solidFill>
                <a:effectLst/>
                <a:latin typeface="+mn-lt"/>
                <a:ea typeface="+mn-ea"/>
                <a:cs typeface="+mn-cs"/>
              </a:rPr>
              <a:t>年后，外资、保险、公募在</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股逐渐形成“三足鼎立”局面。</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2003-2004</a:t>
            </a:r>
            <a:r>
              <a:rPr lang="zh-CN" altLang="en-US" sz="1200" b="0" i="0" kern="1200" dirty="0">
                <a:solidFill>
                  <a:schemeClr val="tx1"/>
                </a:solidFill>
                <a:effectLst/>
                <a:latin typeface="+mn-lt"/>
                <a:ea typeface="+mn-ea"/>
                <a:cs typeface="+mn-cs"/>
              </a:rPr>
              <a:t>出事的券商包括：南方证券，大鹏证券、闽发证券、巨田证券、广东证券等</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2434726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a:t>
            </a:r>
            <a:r>
              <a:rPr lang="zh-CN" altLang="en-US" dirty="0"/>
              <a:t>股市值损失超过</a:t>
            </a:r>
            <a:r>
              <a:rPr lang="en-US" altLang="zh-CN" dirty="0"/>
              <a:t>20</a:t>
            </a:r>
            <a:r>
              <a:rPr lang="zh-CN" altLang="en-US" dirty="0"/>
              <a:t>万亿元。</a:t>
            </a:r>
            <a:endParaRPr lang="en-US" altLang="zh-CN" dirty="0"/>
          </a:p>
          <a:p>
            <a:endParaRPr lang="en-US" altLang="zh-CN" dirty="0"/>
          </a:p>
          <a:p>
            <a:r>
              <a:rPr lang="zh-CN" altLang="en-US" dirty="0"/>
              <a:t>借钱炒股的留下债务负担。最近财新报道了一个</a:t>
            </a:r>
            <a:r>
              <a:rPr lang="en-US" altLang="zh-CN" dirty="0"/>
              <a:t>2017</a:t>
            </a:r>
            <a:r>
              <a:rPr lang="zh-CN" altLang="en-US" dirty="0"/>
              <a:t>年的内幕交易案，案件主人公一直被配置账户投资人讨债：</a:t>
            </a:r>
            <a:endParaRPr lang="en-US" altLang="zh-CN" dirty="0"/>
          </a:p>
          <a:p>
            <a:r>
              <a:rPr lang="zh-CN" altLang="en-US" dirty="0"/>
              <a:t>据财新记者了解，洪卫青一直与厦门资本圈联系紧密，</a:t>
            </a:r>
            <a:r>
              <a:rPr lang="en-US" altLang="zh-CN" dirty="0"/>
              <a:t>2015</a:t>
            </a:r>
            <a:r>
              <a:rPr lang="zh-CN" altLang="en-US" dirty="0"/>
              <a:t>年股灾期间他牵线的多个股票配资账户出现爆仓，洪卫青被这些配资账户投资人讨债，压力很大。“他迫切的需要一笔巨额资金来缓解这种局面，所以不得不铤而走险。”一位知情人士称。</a:t>
            </a:r>
            <a:r>
              <a:rPr lang="en-US" altLang="zh-CN" dirty="0"/>
              <a:t>《</a:t>
            </a:r>
            <a:r>
              <a:rPr lang="zh-CN" altLang="en-US" dirty="0"/>
              <a:t>证监会原博士后研究人员内幕交易 动用</a:t>
            </a:r>
            <a:r>
              <a:rPr lang="en-US" altLang="zh-CN" dirty="0"/>
              <a:t>9000</a:t>
            </a:r>
            <a:r>
              <a:rPr lang="zh-CN" altLang="en-US" dirty="0"/>
              <a:t>万元获利</a:t>
            </a:r>
            <a:r>
              <a:rPr lang="en-US" altLang="zh-CN" dirty="0"/>
              <a:t>800</a:t>
            </a:r>
            <a:r>
              <a:rPr lang="zh-CN" altLang="en-US" dirty="0"/>
              <a:t>万元被判刑</a:t>
            </a:r>
            <a:r>
              <a:rPr lang="en-US" altLang="zh-CN" dirty="0"/>
              <a:t>》2020</a:t>
            </a:r>
            <a:r>
              <a:rPr lang="zh-CN" altLang="en-US" dirty="0"/>
              <a:t>年</a:t>
            </a:r>
            <a:r>
              <a:rPr lang="en-US" altLang="zh-CN" dirty="0"/>
              <a:t>12</a:t>
            </a:r>
            <a:r>
              <a:rPr lang="zh-CN" altLang="en-US" dirty="0"/>
              <a:t>月</a:t>
            </a:r>
            <a:r>
              <a:rPr lang="en-US" altLang="zh-CN" dirty="0"/>
              <a:t>22</a:t>
            </a:r>
            <a:r>
              <a:rPr lang="zh-CN" altLang="en-US" dirty="0"/>
              <a:t>日报道</a:t>
            </a:r>
            <a:endParaRPr lang="en-US" altLang="zh-CN" dirty="0"/>
          </a:p>
          <a:p>
            <a:endParaRPr lang="en-US" altLang="zh-CN" dirty="0"/>
          </a:p>
          <a:p>
            <a:endParaRPr lang="en-US" altLang="zh-CN" dirty="0"/>
          </a:p>
          <a:p>
            <a:r>
              <a:rPr lang="zh-CN" altLang="en-US" dirty="0"/>
              <a:t>关于股灾对财富分配的影响，见：</a:t>
            </a:r>
            <a:endParaRPr lang="en-US" altLang="zh-CN" dirty="0"/>
          </a:p>
          <a:p>
            <a:r>
              <a:rPr lang="en-US" altLang="zh-CN" dirty="0"/>
              <a:t>http://voxchina.org/show-3-184.html</a:t>
            </a:r>
          </a:p>
          <a:p>
            <a:endParaRPr lang="en-US" altLang="zh-CN" dirty="0"/>
          </a:p>
          <a:p>
            <a:r>
              <a:rPr lang="zh-CN" altLang="en-US" dirty="0"/>
              <a:t>市场人士</a:t>
            </a:r>
            <a:r>
              <a:rPr lang="en-US" altLang="zh-CN" dirty="0"/>
              <a:t>7</a:t>
            </a:r>
            <a:r>
              <a:rPr lang="zh-CN" altLang="en-US" dirty="0"/>
              <a:t>月</a:t>
            </a:r>
            <a:r>
              <a:rPr lang="en-US" altLang="zh-CN" dirty="0"/>
              <a:t>7</a:t>
            </a:r>
            <a:r>
              <a:rPr lang="zh-CN" altLang="en-US" dirty="0"/>
              <a:t>日观察到：</a:t>
            </a:r>
            <a:r>
              <a:rPr lang="en-US" altLang="zh-CN" dirty="0"/>
              <a:t>CNH</a:t>
            </a:r>
            <a:r>
              <a:rPr lang="zh-CN" altLang="en-US" dirty="0"/>
              <a:t>尾盘剧烈上行</a:t>
            </a:r>
            <a:r>
              <a:rPr lang="en-US" altLang="zh-CN" dirty="0"/>
              <a:t>80</a:t>
            </a:r>
            <a:r>
              <a:rPr lang="zh-CN" altLang="en-US" dirty="0"/>
              <a:t>个点至</a:t>
            </a:r>
            <a:r>
              <a:rPr lang="en-US" altLang="zh-CN" dirty="0"/>
              <a:t>6.2223</a:t>
            </a:r>
            <a:r>
              <a:rPr lang="zh-CN" altLang="en-US" dirty="0"/>
              <a:t>，幅度为一个月最大，</a:t>
            </a:r>
            <a:r>
              <a:rPr lang="en-US" altLang="zh-CN" dirty="0"/>
              <a:t>12M Forward</a:t>
            </a:r>
            <a:r>
              <a:rPr lang="zh-CN" altLang="en-US" dirty="0"/>
              <a:t>上行超过</a:t>
            </a:r>
            <a:r>
              <a:rPr lang="en-US" altLang="zh-CN" dirty="0"/>
              <a:t>200BPs</a:t>
            </a:r>
            <a:r>
              <a:rPr lang="zh-CN" altLang="en-US" dirty="0"/>
              <a:t>至</a:t>
            </a:r>
            <a:r>
              <a:rPr lang="en-US" altLang="zh-CN" dirty="0"/>
              <a:t>1760</a:t>
            </a:r>
            <a:r>
              <a:rPr lang="zh-CN" altLang="en-US" dirty="0"/>
              <a:t>，传闻是</a:t>
            </a:r>
            <a:r>
              <a:rPr lang="en-US" altLang="zh-CN" dirty="0"/>
              <a:t>AH</a:t>
            </a:r>
            <a:r>
              <a:rPr lang="zh-CN" altLang="en-US" dirty="0"/>
              <a:t>股跌 </a:t>
            </a:r>
            <a:r>
              <a:rPr lang="en-US" altLang="zh-CN" dirty="0"/>
              <a:t>--&gt; </a:t>
            </a:r>
            <a:r>
              <a:rPr lang="zh-CN" altLang="en-US" dirty="0"/>
              <a:t>股权质押贷款担忧 </a:t>
            </a:r>
            <a:r>
              <a:rPr lang="en-US" altLang="zh-CN" dirty="0"/>
              <a:t>--&gt;HY</a:t>
            </a:r>
            <a:r>
              <a:rPr lang="zh-CN" altLang="en-US" dirty="0"/>
              <a:t>债跌 </a:t>
            </a:r>
            <a:r>
              <a:rPr lang="en-US" altLang="zh-CN" dirty="0"/>
              <a:t>--&gt; CNH</a:t>
            </a:r>
            <a:r>
              <a:rPr lang="zh-CN" altLang="en-US" dirty="0"/>
              <a:t>债被抛 </a:t>
            </a:r>
            <a:r>
              <a:rPr lang="en-US" altLang="zh-CN" dirty="0"/>
              <a:t>--&gt; </a:t>
            </a:r>
            <a:r>
              <a:rPr lang="zh-CN" altLang="en-US" dirty="0"/>
              <a:t>因市场小流动性差不想拋券的用</a:t>
            </a:r>
            <a:r>
              <a:rPr lang="en-US" altLang="zh-CN" dirty="0"/>
              <a:t>CCS</a:t>
            </a:r>
            <a:r>
              <a:rPr lang="zh-CN" altLang="en-US" dirty="0"/>
              <a:t>和</a:t>
            </a:r>
            <a:r>
              <a:rPr lang="en-US" altLang="zh-CN" dirty="0"/>
              <a:t>deep out of money </a:t>
            </a:r>
            <a:r>
              <a:rPr lang="zh-CN" altLang="en-US" dirty="0"/>
              <a:t>的外汇期权对冲</a:t>
            </a:r>
            <a:r>
              <a:rPr lang="en-US" altLang="zh-CN" dirty="0"/>
              <a:t>--&gt; </a:t>
            </a:r>
            <a:r>
              <a:rPr lang="zh-CN" altLang="en-US" dirty="0"/>
              <a:t>带动即期汇率。</a:t>
            </a:r>
            <a:r>
              <a:rPr lang="en-US" altLang="zh-CN" dirty="0"/>
              <a:t>CNY</a:t>
            </a:r>
            <a:r>
              <a:rPr lang="zh-CN" altLang="en-US" dirty="0"/>
              <a:t>一般都不动脑子跟着</a:t>
            </a:r>
            <a:r>
              <a:rPr lang="en-US" altLang="zh-CN" dirty="0"/>
              <a:t>CNH</a:t>
            </a:r>
            <a:r>
              <a:rPr lang="zh-CN" altLang="en-US" dirty="0"/>
              <a:t>走，明天汇率维稳压力又上来了。</a:t>
            </a:r>
            <a:endParaRPr lang="en-US" altLang="zh-CN" dirty="0"/>
          </a:p>
          <a:p>
            <a:endParaRPr lang="en-US" altLang="zh-CN" dirty="0"/>
          </a:p>
          <a:p>
            <a:r>
              <a:rPr lang="zh-CN" altLang="en-US" dirty="0"/>
              <a:t>牛市来的太快，去的太快，投资跟不上估值上升。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55</a:t>
            </a:fld>
            <a:endParaRPr lang="zh-CN" altLang="en-US"/>
          </a:p>
        </p:txBody>
      </p:sp>
    </p:spTree>
    <p:extLst>
      <p:ext uri="{BB962C8B-B14F-4D97-AF65-F5344CB8AC3E}">
        <p14:creationId xmlns:p14="http://schemas.microsoft.com/office/powerpoint/2010/main" val="3110985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64</a:t>
            </a:fld>
            <a:endParaRPr lang="zh-CN" altLang="en-US"/>
          </a:p>
        </p:txBody>
      </p:sp>
    </p:spTree>
    <p:extLst>
      <p:ext uri="{BB962C8B-B14F-4D97-AF65-F5344CB8AC3E}">
        <p14:creationId xmlns:p14="http://schemas.microsoft.com/office/powerpoint/2010/main" val="338657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65</a:t>
            </a:fld>
            <a:endParaRPr lang="zh-CN" altLang="en-US"/>
          </a:p>
        </p:txBody>
      </p:sp>
    </p:spTree>
    <p:extLst>
      <p:ext uri="{BB962C8B-B14F-4D97-AF65-F5344CB8AC3E}">
        <p14:creationId xmlns:p14="http://schemas.microsoft.com/office/powerpoint/2010/main" val="46789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截至</a:t>
            </a:r>
            <a:r>
              <a:rPr lang="en-US" altLang="zh-CN" dirty="0"/>
              <a:t>2023</a:t>
            </a:r>
            <a:r>
              <a:rPr lang="zh-CN" altLang="en-US" dirty="0"/>
              <a:t>年</a:t>
            </a:r>
            <a:r>
              <a:rPr lang="en-US" altLang="zh-CN" dirty="0"/>
              <a:t>1</a:t>
            </a:r>
            <a:r>
              <a:rPr lang="zh-CN" altLang="en-US" dirty="0"/>
              <a:t>月，共有</a:t>
            </a:r>
            <a:r>
              <a:rPr lang="en-US" altLang="zh-CN" dirty="0"/>
              <a:t>4923</a:t>
            </a:r>
            <a:r>
              <a:rPr lang="zh-CN" altLang="en-US" dirty="0"/>
              <a:t>家上市公司。</a:t>
            </a:r>
            <a:r>
              <a:rPr lang="en-US" altLang="zh-CN" dirty="0"/>
              <a:t>2015</a:t>
            </a:r>
            <a:r>
              <a:rPr lang="zh-CN" altLang="en-US" dirty="0"/>
              <a:t>年</a:t>
            </a:r>
            <a:r>
              <a:rPr lang="en-US" altLang="zh-CN" dirty="0"/>
              <a:t>6</a:t>
            </a:r>
            <a:r>
              <a:rPr lang="zh-CN" altLang="en-US" dirty="0"/>
              <a:t>月</a:t>
            </a:r>
            <a:r>
              <a:rPr lang="en-US" altLang="zh-CN" dirty="0"/>
              <a:t>2797</a:t>
            </a:r>
            <a:r>
              <a:rPr lang="zh-CN" altLang="en-US" dirty="0"/>
              <a:t>家。</a:t>
            </a:r>
          </a:p>
        </p:txBody>
      </p:sp>
      <p:sp>
        <p:nvSpPr>
          <p:cNvPr id="4" name="灯片编号占位符 3"/>
          <p:cNvSpPr>
            <a:spLocks noGrp="1"/>
          </p:cNvSpPr>
          <p:nvPr>
            <p:ph type="sldNum" sz="quarter" idx="10"/>
          </p:nvPr>
        </p:nvSpPr>
        <p:spPr/>
        <p:txBody>
          <a:bodyPr/>
          <a:lstStyle/>
          <a:p>
            <a:fld id="{60BBB084-E0E5-4A60-835A-7A2F5C1832AF}" type="slidenum">
              <a:rPr lang="zh-CN" altLang="en-US" smtClean="0"/>
              <a:t>6</a:t>
            </a:fld>
            <a:endParaRPr lang="zh-CN" altLang="en-US"/>
          </a:p>
        </p:txBody>
      </p:sp>
    </p:spTree>
    <p:extLst>
      <p:ext uri="{BB962C8B-B14F-4D97-AF65-F5344CB8AC3E}">
        <p14:creationId xmlns:p14="http://schemas.microsoft.com/office/powerpoint/2010/main" val="130372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9</a:t>
            </a:fld>
            <a:endParaRPr lang="zh-CN" altLang="en-US"/>
          </a:p>
        </p:txBody>
      </p:sp>
    </p:spTree>
    <p:extLst>
      <p:ext uri="{BB962C8B-B14F-4D97-AF65-F5344CB8AC3E}">
        <p14:creationId xmlns:p14="http://schemas.microsoft.com/office/powerpoint/2010/main" val="345712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数据来自：万得</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10</a:t>
            </a:fld>
            <a:endParaRPr lang="zh-CN" altLang="en-US"/>
          </a:p>
        </p:txBody>
      </p:sp>
    </p:spTree>
    <p:extLst>
      <p:ext uri="{BB962C8B-B14F-4D97-AF65-F5344CB8AC3E}">
        <p14:creationId xmlns:p14="http://schemas.microsoft.com/office/powerpoint/2010/main" val="282631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数据来自：万得</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11</a:t>
            </a:fld>
            <a:endParaRPr lang="zh-CN" altLang="en-US"/>
          </a:p>
        </p:txBody>
      </p:sp>
    </p:spTree>
    <p:extLst>
      <p:ext uri="{BB962C8B-B14F-4D97-AF65-F5344CB8AC3E}">
        <p14:creationId xmlns:p14="http://schemas.microsoft.com/office/powerpoint/2010/main" val="115156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数据来自：万得</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12</a:t>
            </a:fld>
            <a:endParaRPr lang="zh-CN" altLang="en-US"/>
          </a:p>
        </p:txBody>
      </p:sp>
    </p:spTree>
    <p:extLst>
      <p:ext uri="{BB962C8B-B14F-4D97-AF65-F5344CB8AC3E}">
        <p14:creationId xmlns:p14="http://schemas.microsoft.com/office/powerpoint/2010/main" val="299666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18.3</a:t>
            </a:r>
            <a:r>
              <a:rPr lang="zh-CN" altLang="en-US" dirty="0"/>
              <a:t>公报：</a:t>
            </a:r>
            <a:endParaRPr lang="en-US" altLang="zh-CN" dirty="0"/>
          </a:p>
          <a:p>
            <a:r>
              <a:rPr lang="zh-CN" altLang="en-US" dirty="0"/>
              <a:t>（</a:t>
            </a:r>
            <a:r>
              <a:rPr lang="en-US" altLang="zh-CN" dirty="0"/>
              <a:t>6</a:t>
            </a:r>
            <a:r>
              <a:rPr lang="zh-CN" altLang="en-US" dirty="0"/>
              <a:t>）积极发展混合所有制经济。国有资本、集体资本、非公有资本等交叉持股、相互融合的混合所有制经济，是基本经济制度的重要实现形式，有利于国有资本放大功能、保值增值、提高竞争力，有利于各种所有制资本取长补短、相互促进、共同发展。允许更多国有经济和其他所有制经济发展成为混合所有制经济。国有资本投资项目允许非国有资本参股。允许混合所有制经济实行企业员工持股，形成资本所有者和劳动者利益共同体。</a:t>
            </a:r>
          </a:p>
          <a:p>
            <a:endParaRPr lang="zh-CN" altLang="en-US" dirty="0"/>
          </a:p>
          <a:p>
            <a:r>
              <a:rPr lang="zh-CN" altLang="en-US" dirty="0"/>
              <a:t>　　完善国有资产管理体制，以管资本为主加强国有资产监管，改革国有资本授权经营体制，组建若干国有资本运营公司，支持有条件的国有企业改组为国有资本投资公司。国有资本投资运营要服务于国家战略目标，更多投向关系国家安全、国民经济命脉的重要行业和关键领域，重点提供公共服务、发展重要前瞻性战略性产业、保护生态环境、支持科技进步、保障国家安全。</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199269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dirty="0"/>
              <a:t>全民炒股、杠杆交易和股票泡沫（以</a:t>
            </a:r>
            <a:r>
              <a:rPr lang="en-US" altLang="zh-CN" dirty="0"/>
              <a:t>2015</a:t>
            </a:r>
            <a:r>
              <a:rPr lang="zh-CN" altLang="en-US" dirty="0"/>
              <a:t>年</a:t>
            </a:r>
            <a:r>
              <a:rPr lang="en-US" altLang="zh-CN" dirty="0"/>
              <a:t>A</a:t>
            </a:r>
            <a:r>
              <a:rPr lang="zh-CN" altLang="en-US" dirty="0"/>
              <a:t>股股灾为例）</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4E7DA6-0211-4842-96FA-AE04F9FD7CB6}"/>
              </a:ext>
            </a:extLst>
          </p:cNvPr>
          <p:cNvSpPr>
            <a:spLocks noGrp="1"/>
          </p:cNvSpPr>
          <p:nvPr>
            <p:ph type="title"/>
          </p:nvPr>
        </p:nvSpPr>
        <p:spPr/>
        <p:txBody>
          <a:bodyPr/>
          <a:lstStyle/>
          <a:p>
            <a:r>
              <a:rPr lang="en-US" altLang="zh-CN" dirty="0"/>
              <a:t>A</a:t>
            </a:r>
            <a:r>
              <a:rPr lang="zh-CN" altLang="en-US" dirty="0"/>
              <a:t>股估值和</a:t>
            </a:r>
            <a:r>
              <a:rPr lang="en-US" altLang="zh-CN" dirty="0"/>
              <a:t>GDP</a:t>
            </a:r>
            <a:r>
              <a:rPr lang="zh-CN" altLang="en-US" dirty="0"/>
              <a:t>增长</a:t>
            </a:r>
          </a:p>
        </p:txBody>
      </p:sp>
      <p:pic>
        <p:nvPicPr>
          <p:cNvPr id="4" name="内容占位符 3"/>
          <p:cNvPicPr>
            <a:picLocks noGrp="1" noChangeAspect="1"/>
          </p:cNvPicPr>
          <p:nvPr>
            <p:ph idx="1"/>
          </p:nvPr>
        </p:nvPicPr>
        <p:blipFill>
          <a:blip r:embed="rId3"/>
          <a:stretch>
            <a:fillRect/>
          </a:stretch>
        </p:blipFill>
        <p:spPr>
          <a:xfrm>
            <a:off x="953325" y="1600200"/>
            <a:ext cx="7237350" cy="4525963"/>
          </a:xfrm>
          <a:prstGeom prst="rect">
            <a:avLst/>
          </a:prstGeom>
        </p:spPr>
      </p:pic>
    </p:spTree>
    <p:extLst>
      <p:ext uri="{BB962C8B-B14F-4D97-AF65-F5344CB8AC3E}">
        <p14:creationId xmlns:p14="http://schemas.microsoft.com/office/powerpoint/2010/main" val="174799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76CB6D-2620-42BB-8342-9619A1C886FC}"/>
              </a:ext>
            </a:extLst>
          </p:cNvPr>
          <p:cNvSpPr>
            <a:spLocks noGrp="1"/>
          </p:cNvSpPr>
          <p:nvPr>
            <p:ph type="title"/>
          </p:nvPr>
        </p:nvSpPr>
        <p:spPr/>
        <p:txBody>
          <a:bodyPr/>
          <a:lstStyle/>
          <a:p>
            <a:r>
              <a:rPr lang="en-US" altLang="zh-CN" dirty="0"/>
              <a:t>A</a:t>
            </a:r>
            <a:r>
              <a:rPr lang="zh-CN" altLang="en-US" dirty="0"/>
              <a:t>股估值与投资增速</a:t>
            </a:r>
          </a:p>
        </p:txBody>
      </p:sp>
      <p:pic>
        <p:nvPicPr>
          <p:cNvPr id="5" name="内容占位符 4"/>
          <p:cNvPicPr>
            <a:picLocks noGrp="1" noChangeAspect="1"/>
          </p:cNvPicPr>
          <p:nvPr>
            <p:ph idx="1"/>
          </p:nvPr>
        </p:nvPicPr>
        <p:blipFill>
          <a:blip r:embed="rId3"/>
          <a:stretch>
            <a:fillRect/>
          </a:stretch>
        </p:blipFill>
        <p:spPr>
          <a:xfrm>
            <a:off x="953325" y="1600200"/>
            <a:ext cx="7237350" cy="4525963"/>
          </a:xfrm>
          <a:prstGeom prst="rect">
            <a:avLst/>
          </a:prstGeom>
        </p:spPr>
      </p:pic>
    </p:spTree>
    <p:extLst>
      <p:ext uri="{BB962C8B-B14F-4D97-AF65-F5344CB8AC3E}">
        <p14:creationId xmlns:p14="http://schemas.microsoft.com/office/powerpoint/2010/main" val="12064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D4D945-6C46-4A1C-A8B7-02CE0FDC8FD6}"/>
              </a:ext>
            </a:extLst>
          </p:cNvPr>
          <p:cNvSpPr>
            <a:spLocks noGrp="1"/>
          </p:cNvSpPr>
          <p:nvPr>
            <p:ph type="title"/>
          </p:nvPr>
        </p:nvSpPr>
        <p:spPr/>
        <p:txBody>
          <a:bodyPr/>
          <a:lstStyle/>
          <a:p>
            <a:r>
              <a:rPr lang="en-US" altLang="zh-CN" dirty="0"/>
              <a:t>A</a:t>
            </a:r>
            <a:r>
              <a:rPr lang="zh-CN" altLang="en-US" dirty="0"/>
              <a:t>股估值与民间投资增速</a:t>
            </a:r>
          </a:p>
        </p:txBody>
      </p:sp>
      <p:pic>
        <p:nvPicPr>
          <p:cNvPr id="5" name="内容占位符 4"/>
          <p:cNvPicPr>
            <a:picLocks noGrp="1" noChangeAspect="1"/>
          </p:cNvPicPr>
          <p:nvPr>
            <p:ph idx="1"/>
          </p:nvPr>
        </p:nvPicPr>
        <p:blipFill>
          <a:blip r:embed="rId3"/>
          <a:stretch>
            <a:fillRect/>
          </a:stretch>
        </p:blipFill>
        <p:spPr>
          <a:xfrm>
            <a:off x="953325" y="1600200"/>
            <a:ext cx="7237350" cy="4525963"/>
          </a:xfrm>
          <a:prstGeom prst="rect">
            <a:avLst/>
          </a:prstGeom>
        </p:spPr>
      </p:pic>
    </p:spTree>
    <p:extLst>
      <p:ext uri="{BB962C8B-B14F-4D97-AF65-F5344CB8AC3E}">
        <p14:creationId xmlns:p14="http://schemas.microsoft.com/office/powerpoint/2010/main" val="400924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中国股市概况</a:t>
            </a:r>
            <a:endParaRPr lang="en-US" altLang="zh-CN" dirty="0"/>
          </a:p>
          <a:p>
            <a:r>
              <a:rPr lang="zh-CN" altLang="en-US" b="1" dirty="0"/>
              <a:t>牛市起步和加速</a:t>
            </a:r>
            <a:endParaRPr lang="en-US" altLang="zh-CN" b="1" dirty="0"/>
          </a:p>
          <a:p>
            <a:r>
              <a:rPr lang="zh-CN" altLang="en-US" dirty="0"/>
              <a:t>“股灾”和救市</a:t>
            </a:r>
            <a:endParaRPr lang="en-US" altLang="zh-CN" dirty="0"/>
          </a:p>
          <a:p>
            <a:r>
              <a:rPr lang="zh-CN" altLang="en-US" dirty="0"/>
              <a:t>“</a:t>
            </a:r>
            <a:r>
              <a:rPr lang="en-US" altLang="zh-CN" dirty="0"/>
              <a:t>8.11</a:t>
            </a:r>
            <a:r>
              <a:rPr lang="zh-CN" altLang="en-US" dirty="0"/>
              <a:t>”汇改及其冲击</a:t>
            </a:r>
            <a:endParaRPr lang="en-US" altLang="zh-CN" dirty="0"/>
          </a:p>
          <a:p>
            <a:endParaRPr lang="zh-CN" altLang="en-US" dirty="0"/>
          </a:p>
        </p:txBody>
      </p:sp>
    </p:spTree>
    <p:extLst>
      <p:ext uri="{BB962C8B-B14F-4D97-AF65-F5344CB8AC3E}">
        <p14:creationId xmlns:p14="http://schemas.microsoft.com/office/powerpoint/2010/main" val="115941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B091AC-F75D-49F7-962F-D076BE5753FE}"/>
              </a:ext>
            </a:extLst>
          </p:cNvPr>
          <p:cNvSpPr>
            <a:spLocks noGrp="1"/>
          </p:cNvSpPr>
          <p:nvPr>
            <p:ph type="title"/>
          </p:nvPr>
        </p:nvSpPr>
        <p:spPr/>
        <p:txBody>
          <a:bodyPr/>
          <a:lstStyle/>
          <a:p>
            <a:r>
              <a:rPr lang="zh-CN" altLang="en-US" dirty="0"/>
              <a:t>牛市的背景</a:t>
            </a:r>
          </a:p>
        </p:txBody>
      </p:sp>
      <p:sp>
        <p:nvSpPr>
          <p:cNvPr id="3" name="内容占位符 2">
            <a:extLst>
              <a:ext uri="{FF2B5EF4-FFF2-40B4-BE49-F238E27FC236}">
                <a16:creationId xmlns:a16="http://schemas.microsoft.com/office/drawing/2014/main" id="{EE8237D4-156C-4638-8F93-A9BDA11BC44A}"/>
              </a:ext>
            </a:extLst>
          </p:cNvPr>
          <p:cNvSpPr>
            <a:spLocks noGrp="1"/>
          </p:cNvSpPr>
          <p:nvPr>
            <p:ph idx="1"/>
          </p:nvPr>
        </p:nvSpPr>
        <p:spPr/>
        <p:txBody>
          <a:bodyPr/>
          <a:lstStyle/>
          <a:p>
            <a:r>
              <a:rPr lang="zh-CN" altLang="en-US" dirty="0"/>
              <a:t>估值便宜</a:t>
            </a:r>
            <a:endParaRPr lang="en-US" altLang="zh-CN" dirty="0"/>
          </a:p>
          <a:p>
            <a:r>
              <a:rPr lang="zh-CN" altLang="en-US" dirty="0"/>
              <a:t>混合所有制改革</a:t>
            </a:r>
            <a:endParaRPr lang="en-US" altLang="zh-CN" dirty="0"/>
          </a:p>
          <a:p>
            <a:r>
              <a:rPr lang="zh-CN" altLang="en-US" dirty="0"/>
              <a:t>资本市场开放</a:t>
            </a:r>
            <a:endParaRPr lang="en-US" altLang="zh-CN" dirty="0"/>
          </a:p>
          <a:p>
            <a:r>
              <a:rPr lang="zh-CN" altLang="en-US" dirty="0"/>
              <a:t>货币宽松</a:t>
            </a:r>
          </a:p>
        </p:txBody>
      </p:sp>
    </p:spTree>
    <p:extLst>
      <p:ext uri="{BB962C8B-B14F-4D97-AF65-F5344CB8AC3E}">
        <p14:creationId xmlns:p14="http://schemas.microsoft.com/office/powerpoint/2010/main" val="201552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175D9D6-19A3-4467-9F68-7FB2F7A7D2AA}"/>
              </a:ext>
            </a:extLst>
          </p:cNvPr>
          <p:cNvSpPr>
            <a:spLocks noGrp="1"/>
          </p:cNvSpPr>
          <p:nvPr>
            <p:ph type="title"/>
          </p:nvPr>
        </p:nvSpPr>
        <p:spPr/>
        <p:txBody>
          <a:bodyPr/>
          <a:lstStyle/>
          <a:p>
            <a:r>
              <a:rPr lang="zh-CN" altLang="en-US" dirty="0"/>
              <a:t>估值</a:t>
            </a:r>
          </a:p>
        </p:txBody>
      </p:sp>
      <p:sp>
        <p:nvSpPr>
          <p:cNvPr id="5" name="内容占位符 4">
            <a:extLst>
              <a:ext uri="{FF2B5EF4-FFF2-40B4-BE49-F238E27FC236}">
                <a16:creationId xmlns:a16="http://schemas.microsoft.com/office/drawing/2014/main" id="{26C5F8F1-20E6-42CF-867C-6C5B181EC58C}"/>
              </a:ext>
            </a:extLst>
          </p:cNvPr>
          <p:cNvSpPr>
            <a:spLocks noGrp="1"/>
          </p:cNvSpPr>
          <p:nvPr>
            <p:ph sz="half" idx="1"/>
          </p:nvPr>
        </p:nvSpPr>
        <p:spPr/>
        <p:txBody>
          <a:bodyPr/>
          <a:lstStyle/>
          <a:p>
            <a:r>
              <a:rPr lang="en-US" altLang="zh-CN" dirty="0"/>
              <a:t>2013.6 </a:t>
            </a:r>
            <a:r>
              <a:rPr lang="zh-CN" altLang="en-US" dirty="0"/>
              <a:t>沪市平均市盈率</a:t>
            </a:r>
            <a:r>
              <a:rPr lang="en-US" altLang="zh-CN" dirty="0"/>
              <a:t>10.2</a:t>
            </a:r>
            <a:r>
              <a:rPr lang="zh-CN" altLang="en-US" dirty="0"/>
              <a:t>，深市为</a:t>
            </a:r>
            <a:r>
              <a:rPr lang="en-US" altLang="zh-CN" dirty="0"/>
              <a:t>23.3.</a:t>
            </a:r>
          </a:p>
          <a:p>
            <a:r>
              <a:rPr lang="en-US" altLang="zh-CN" dirty="0"/>
              <a:t>2014.6 </a:t>
            </a:r>
            <a:r>
              <a:rPr lang="zh-CN" altLang="en-US" dirty="0"/>
              <a:t>沪市平均市盈率</a:t>
            </a:r>
            <a:r>
              <a:rPr lang="en-US" altLang="zh-CN" dirty="0"/>
              <a:t>9.8</a:t>
            </a:r>
            <a:r>
              <a:rPr lang="zh-CN" altLang="en-US" dirty="0"/>
              <a:t>，深市为</a:t>
            </a:r>
            <a:r>
              <a:rPr lang="en-US" altLang="zh-CN" dirty="0"/>
              <a:t>25.8.</a:t>
            </a:r>
          </a:p>
          <a:p>
            <a:r>
              <a:rPr lang="en-US" altLang="zh-CN" dirty="0"/>
              <a:t>AH</a:t>
            </a:r>
            <a:r>
              <a:rPr lang="zh-CN" altLang="en-US" dirty="0"/>
              <a:t>溢价转负，于</a:t>
            </a:r>
            <a:r>
              <a:rPr lang="en-US" altLang="zh-CN" dirty="0"/>
              <a:t>2014</a:t>
            </a:r>
            <a:r>
              <a:rPr lang="zh-CN" altLang="en-US" dirty="0"/>
              <a:t>年</a:t>
            </a:r>
            <a:r>
              <a:rPr lang="en-US" altLang="zh-CN" dirty="0"/>
              <a:t>7</a:t>
            </a:r>
            <a:r>
              <a:rPr lang="zh-CN" altLang="en-US" dirty="0"/>
              <a:t>月见底。</a:t>
            </a:r>
            <a:endParaRPr lang="en-US" altLang="zh-CN" dirty="0"/>
          </a:p>
          <a:p>
            <a:endParaRPr lang="zh-CN" altLang="en-US" dirty="0"/>
          </a:p>
        </p:txBody>
      </p:sp>
      <p:pic>
        <p:nvPicPr>
          <p:cNvPr id="7" name="内容占位符 6">
            <a:extLst>
              <a:ext uri="{FF2B5EF4-FFF2-40B4-BE49-F238E27FC236}">
                <a16:creationId xmlns:a16="http://schemas.microsoft.com/office/drawing/2014/main" id="{9D438C55-5511-4B3C-ADF3-1F2BC92997BD}"/>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27984" y="3429000"/>
            <a:ext cx="4608512" cy="2520280"/>
          </a:xfrm>
          <a:prstGeom prst="rect">
            <a:avLst/>
          </a:prstGeom>
          <a:noFill/>
        </p:spPr>
      </p:pic>
      <p:sp>
        <p:nvSpPr>
          <p:cNvPr id="8" name="文本框 7">
            <a:extLst>
              <a:ext uri="{FF2B5EF4-FFF2-40B4-BE49-F238E27FC236}">
                <a16:creationId xmlns:a16="http://schemas.microsoft.com/office/drawing/2014/main" id="{E5F6CF61-E823-47D3-AA84-7CEF338D2EFC}"/>
              </a:ext>
            </a:extLst>
          </p:cNvPr>
          <p:cNvSpPr txBox="1"/>
          <p:nvPr/>
        </p:nvSpPr>
        <p:spPr>
          <a:xfrm>
            <a:off x="4495800" y="2852936"/>
            <a:ext cx="4108648" cy="646331"/>
          </a:xfrm>
          <a:prstGeom prst="rect">
            <a:avLst/>
          </a:prstGeom>
          <a:noFill/>
        </p:spPr>
        <p:txBody>
          <a:bodyPr wrap="square" rtlCol="0">
            <a:spAutoFit/>
          </a:bodyPr>
          <a:lstStyle/>
          <a:p>
            <a:pPr algn="ctr"/>
            <a:r>
              <a:rPr lang="en-US" altLang="zh-CN" b="1" dirty="0"/>
              <a:t>Hang Seng China A/H Premium Index (2011-2015)</a:t>
            </a:r>
            <a:endParaRPr lang="zh-CN" altLang="en-US" dirty="0"/>
          </a:p>
        </p:txBody>
      </p:sp>
    </p:spTree>
    <p:extLst>
      <p:ext uri="{BB962C8B-B14F-4D97-AF65-F5344CB8AC3E}">
        <p14:creationId xmlns:p14="http://schemas.microsoft.com/office/powerpoint/2010/main" val="72572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81D0ABB-7171-4983-BE09-C193D1500810}"/>
              </a:ext>
            </a:extLst>
          </p:cNvPr>
          <p:cNvSpPr>
            <a:spLocks noGrp="1"/>
          </p:cNvSpPr>
          <p:nvPr>
            <p:ph type="title"/>
          </p:nvPr>
        </p:nvSpPr>
        <p:spPr/>
        <p:txBody>
          <a:bodyPr/>
          <a:lstStyle/>
          <a:p>
            <a:r>
              <a:rPr lang="zh-CN" altLang="en-US" dirty="0"/>
              <a:t>混合所有制改革</a:t>
            </a:r>
          </a:p>
        </p:txBody>
      </p:sp>
      <p:sp>
        <p:nvSpPr>
          <p:cNvPr id="6" name="内容占位符 5">
            <a:extLst>
              <a:ext uri="{FF2B5EF4-FFF2-40B4-BE49-F238E27FC236}">
                <a16:creationId xmlns:a16="http://schemas.microsoft.com/office/drawing/2014/main" id="{03A799A9-1832-47EA-B447-CF5D6692D00F}"/>
              </a:ext>
            </a:extLst>
          </p:cNvPr>
          <p:cNvSpPr>
            <a:spLocks noGrp="1"/>
          </p:cNvSpPr>
          <p:nvPr>
            <p:ph idx="1"/>
          </p:nvPr>
        </p:nvSpPr>
        <p:spPr/>
        <p:txBody>
          <a:bodyPr/>
          <a:lstStyle/>
          <a:p>
            <a:r>
              <a:rPr lang="en-US" altLang="zh-CN" dirty="0"/>
              <a:t>2013</a:t>
            </a:r>
            <a:r>
              <a:rPr lang="zh-CN" altLang="en-US" dirty="0"/>
              <a:t>年</a:t>
            </a:r>
            <a:r>
              <a:rPr lang="en-US" altLang="zh-CN" dirty="0"/>
              <a:t>11</a:t>
            </a:r>
            <a:r>
              <a:rPr lang="zh-CN" altLang="en-US" dirty="0"/>
              <a:t>月</a:t>
            </a:r>
            <a:r>
              <a:rPr lang="en-US" altLang="zh-CN" dirty="0"/>
              <a:t>9</a:t>
            </a:r>
            <a:r>
              <a:rPr lang="zh-CN" altLang="en-US" dirty="0"/>
              <a:t>日，十八届三中全会</a:t>
            </a:r>
            <a:r>
              <a:rPr lang="en-US" altLang="zh-CN" dirty="0"/>
              <a:t>《</a:t>
            </a:r>
            <a:r>
              <a:rPr lang="zh-CN" altLang="en-US" dirty="0"/>
              <a:t>决定</a:t>
            </a:r>
            <a:r>
              <a:rPr lang="en-US" altLang="zh-CN" dirty="0"/>
              <a:t>》</a:t>
            </a:r>
            <a:r>
              <a:rPr lang="zh-CN" altLang="en-US" dirty="0"/>
              <a:t>提出“积极发展混合所有制经济”。</a:t>
            </a:r>
            <a:endParaRPr lang="en-US" altLang="zh-CN" dirty="0"/>
          </a:p>
          <a:p>
            <a:pPr lvl="1"/>
            <a:r>
              <a:rPr lang="zh-CN" altLang="en-US" dirty="0"/>
              <a:t>国企改革</a:t>
            </a:r>
            <a:endParaRPr lang="en-US" altLang="zh-CN" dirty="0"/>
          </a:p>
          <a:p>
            <a:pPr lvl="2"/>
            <a:r>
              <a:rPr lang="zh-CN" altLang="en-US" dirty="0"/>
              <a:t>民营资本入股</a:t>
            </a:r>
            <a:endParaRPr lang="en-US" altLang="zh-CN" dirty="0"/>
          </a:p>
          <a:p>
            <a:pPr lvl="2"/>
            <a:r>
              <a:rPr lang="zh-CN" altLang="en-US" dirty="0"/>
              <a:t>“管资本”</a:t>
            </a:r>
            <a:endParaRPr lang="en-US" altLang="zh-CN" dirty="0"/>
          </a:p>
          <a:p>
            <a:pPr lvl="2"/>
            <a:r>
              <a:rPr lang="zh-CN" altLang="en-US" dirty="0"/>
              <a:t>分类管理</a:t>
            </a:r>
            <a:endParaRPr lang="en-US" altLang="zh-CN" dirty="0"/>
          </a:p>
          <a:p>
            <a:pPr lvl="2"/>
            <a:r>
              <a:rPr lang="zh-CN" altLang="en-US" dirty="0"/>
              <a:t>薪酬激励</a:t>
            </a:r>
            <a:endParaRPr lang="en-US" altLang="zh-CN" dirty="0"/>
          </a:p>
          <a:p>
            <a:r>
              <a:rPr lang="en-US" altLang="zh-CN" dirty="0"/>
              <a:t>A</a:t>
            </a:r>
            <a:r>
              <a:rPr lang="zh-CN" altLang="en-US" dirty="0"/>
              <a:t>股各类国企有</a:t>
            </a:r>
            <a:r>
              <a:rPr lang="en-US" altLang="zh-CN" dirty="0"/>
              <a:t>1100</a:t>
            </a:r>
            <a:r>
              <a:rPr lang="zh-CN" altLang="en-US" dirty="0"/>
              <a:t>家左右，占</a:t>
            </a:r>
            <a:r>
              <a:rPr lang="en-US" altLang="zh-CN" dirty="0"/>
              <a:t>2014</a:t>
            </a:r>
            <a:r>
              <a:rPr lang="zh-CN" altLang="en-US" dirty="0"/>
              <a:t>年上市公司数量一半。</a:t>
            </a:r>
          </a:p>
        </p:txBody>
      </p:sp>
    </p:spTree>
    <p:extLst>
      <p:ext uri="{BB962C8B-B14F-4D97-AF65-F5344CB8AC3E}">
        <p14:creationId xmlns:p14="http://schemas.microsoft.com/office/powerpoint/2010/main" val="82368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1C2AA4-7B96-4BC8-87F9-48AE2DF489B7}"/>
              </a:ext>
            </a:extLst>
          </p:cNvPr>
          <p:cNvSpPr>
            <a:spLocks noGrp="1"/>
          </p:cNvSpPr>
          <p:nvPr>
            <p:ph type="title"/>
          </p:nvPr>
        </p:nvSpPr>
        <p:spPr/>
        <p:txBody>
          <a:bodyPr/>
          <a:lstStyle/>
          <a:p>
            <a:r>
              <a:rPr lang="zh-CN" altLang="en-US" dirty="0"/>
              <a:t>中石化混改</a:t>
            </a:r>
          </a:p>
        </p:txBody>
      </p:sp>
      <p:sp>
        <p:nvSpPr>
          <p:cNvPr id="3" name="内容占位符 2">
            <a:extLst>
              <a:ext uri="{FF2B5EF4-FFF2-40B4-BE49-F238E27FC236}">
                <a16:creationId xmlns:a16="http://schemas.microsoft.com/office/drawing/2014/main" id="{E341E92A-5152-4C36-B97E-971F4EAF04B7}"/>
              </a:ext>
            </a:extLst>
          </p:cNvPr>
          <p:cNvSpPr>
            <a:spLocks noGrp="1"/>
          </p:cNvSpPr>
          <p:nvPr>
            <p:ph idx="1"/>
          </p:nvPr>
        </p:nvSpPr>
        <p:spPr/>
        <p:txBody>
          <a:bodyPr/>
          <a:lstStyle/>
          <a:p>
            <a:r>
              <a:rPr lang="en-US" altLang="zh-CN" dirty="0"/>
              <a:t>2014.2.19,</a:t>
            </a:r>
            <a:r>
              <a:rPr lang="zh-CN" altLang="en-US" dirty="0"/>
              <a:t> 宣布启动混合所有制改革。</a:t>
            </a:r>
            <a:endParaRPr lang="en-US" altLang="zh-CN" dirty="0"/>
          </a:p>
          <a:p>
            <a:pPr lvl="1"/>
            <a:r>
              <a:rPr lang="zh-CN" altLang="en-US" dirty="0"/>
              <a:t>中石化公布销售公司以增资扩股的方式吸收</a:t>
            </a:r>
            <a:r>
              <a:rPr lang="en-US" altLang="zh-CN" dirty="0"/>
              <a:t>30%</a:t>
            </a:r>
            <a:r>
              <a:rPr lang="zh-CN" altLang="en-US" dirty="0"/>
              <a:t>的社会资本入股</a:t>
            </a:r>
            <a:endParaRPr lang="en-US" altLang="zh-CN" dirty="0"/>
          </a:p>
          <a:p>
            <a:r>
              <a:rPr lang="en-US" altLang="zh-CN" dirty="0"/>
              <a:t>2014.2.20,</a:t>
            </a:r>
            <a:r>
              <a:rPr lang="zh-CN" altLang="en-US" dirty="0"/>
              <a:t> 中石化股票涨停。</a:t>
            </a:r>
          </a:p>
        </p:txBody>
      </p:sp>
    </p:spTree>
    <p:extLst>
      <p:ext uri="{BB962C8B-B14F-4D97-AF65-F5344CB8AC3E}">
        <p14:creationId xmlns:p14="http://schemas.microsoft.com/office/powerpoint/2010/main" val="51492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C92463-8855-4011-A2DC-2432D645C2D5}"/>
              </a:ext>
            </a:extLst>
          </p:cNvPr>
          <p:cNvSpPr>
            <a:spLocks noGrp="1"/>
          </p:cNvSpPr>
          <p:nvPr>
            <p:ph type="title"/>
          </p:nvPr>
        </p:nvSpPr>
        <p:spPr/>
        <p:txBody>
          <a:bodyPr/>
          <a:lstStyle/>
          <a:p>
            <a:r>
              <a:rPr lang="zh-CN" altLang="en-US" dirty="0"/>
              <a:t>资本市场开放</a:t>
            </a:r>
          </a:p>
        </p:txBody>
      </p:sp>
      <p:sp>
        <p:nvSpPr>
          <p:cNvPr id="3" name="内容占位符 2">
            <a:extLst>
              <a:ext uri="{FF2B5EF4-FFF2-40B4-BE49-F238E27FC236}">
                <a16:creationId xmlns:a16="http://schemas.microsoft.com/office/drawing/2014/main" id="{3E2E9E98-3637-40DF-91BE-241AB66D36EB}"/>
              </a:ext>
            </a:extLst>
          </p:cNvPr>
          <p:cNvSpPr>
            <a:spLocks noGrp="1"/>
          </p:cNvSpPr>
          <p:nvPr>
            <p:ph idx="1"/>
          </p:nvPr>
        </p:nvSpPr>
        <p:spPr/>
        <p:txBody>
          <a:bodyPr>
            <a:normAutofit fontScale="92500" lnSpcReduction="10000"/>
          </a:bodyPr>
          <a:lstStyle/>
          <a:p>
            <a:r>
              <a:rPr lang="zh-CN" altLang="en-US" dirty="0"/>
              <a:t>十八大三中全会：</a:t>
            </a:r>
            <a:r>
              <a:rPr lang="zh-CN" altLang="en-US" b="1" dirty="0"/>
              <a:t>推动资本市场双向开放</a:t>
            </a:r>
            <a:r>
              <a:rPr lang="zh-CN" altLang="en-US" dirty="0"/>
              <a:t>，有序提高跨境资本和金融交易可兑换程度，建立健全宏观审慎管理框架下的外债和资本流动管理体系，加快实现人民币资本项目可兑换。</a:t>
            </a:r>
            <a:endParaRPr lang="en-US" altLang="zh-CN" dirty="0"/>
          </a:p>
          <a:p>
            <a:pPr lvl="1"/>
            <a:r>
              <a:rPr lang="zh-CN" altLang="en-US" dirty="0"/>
              <a:t>股票市场</a:t>
            </a:r>
            <a:endParaRPr lang="en-US" altLang="zh-CN" dirty="0"/>
          </a:p>
          <a:p>
            <a:pPr lvl="1"/>
            <a:r>
              <a:rPr lang="zh-CN" altLang="en-US" dirty="0"/>
              <a:t>债券市场</a:t>
            </a:r>
          </a:p>
          <a:p>
            <a:r>
              <a:rPr lang="zh-CN" altLang="en-US" dirty="0"/>
              <a:t>李克强在</a:t>
            </a:r>
            <a:r>
              <a:rPr lang="en-US" altLang="zh-CN" dirty="0"/>
              <a:t>2014</a:t>
            </a:r>
            <a:r>
              <a:rPr lang="zh-CN" altLang="en-US" dirty="0"/>
              <a:t>年</a:t>
            </a:r>
            <a:r>
              <a:rPr lang="en-US" altLang="zh-CN" dirty="0"/>
              <a:t>4</a:t>
            </a:r>
            <a:r>
              <a:rPr lang="zh-CN" altLang="en-US" dirty="0"/>
              <a:t>月</a:t>
            </a:r>
            <a:r>
              <a:rPr lang="en-US" altLang="zh-CN" dirty="0"/>
              <a:t>10</a:t>
            </a:r>
            <a:r>
              <a:rPr lang="zh-CN" altLang="en-US" dirty="0"/>
              <a:t>日的博鳌论坛上宣布建立上海与香港股票市场交易互联互通机制。</a:t>
            </a:r>
            <a:endParaRPr lang="en-US" altLang="zh-CN" dirty="0"/>
          </a:p>
          <a:p>
            <a:pPr lvl="1"/>
            <a:r>
              <a:rPr lang="en-US" altLang="zh-CN" dirty="0"/>
              <a:t>11</a:t>
            </a:r>
            <a:r>
              <a:rPr lang="zh-CN" altLang="en-US" dirty="0"/>
              <a:t>月</a:t>
            </a:r>
            <a:r>
              <a:rPr lang="en-US" altLang="zh-CN" dirty="0"/>
              <a:t>17</a:t>
            </a:r>
            <a:r>
              <a:rPr lang="zh-CN" altLang="en-US" dirty="0"/>
              <a:t>日，沪港通正式开始运行。</a:t>
            </a:r>
            <a:endParaRPr lang="en-US" altLang="zh-CN" dirty="0"/>
          </a:p>
          <a:p>
            <a:r>
              <a:rPr lang="zh-CN" altLang="en-US" dirty="0"/>
              <a:t>国外，欧美正处于</a:t>
            </a:r>
            <a:r>
              <a:rPr lang="en-US" altLang="zh-CN" dirty="0"/>
              <a:t>QE</a:t>
            </a:r>
            <a:r>
              <a:rPr lang="zh-CN" altLang="en-US" dirty="0"/>
              <a:t>时代。</a:t>
            </a:r>
          </a:p>
        </p:txBody>
      </p:sp>
    </p:spTree>
    <p:extLst>
      <p:ext uri="{BB962C8B-B14F-4D97-AF65-F5344CB8AC3E}">
        <p14:creationId xmlns:p14="http://schemas.microsoft.com/office/powerpoint/2010/main" val="425837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28E123-71D7-4E3C-A26F-D4C26A7C8276}"/>
              </a:ext>
            </a:extLst>
          </p:cNvPr>
          <p:cNvSpPr>
            <a:spLocks noGrp="1"/>
          </p:cNvSpPr>
          <p:nvPr>
            <p:ph type="title"/>
          </p:nvPr>
        </p:nvSpPr>
        <p:spPr/>
        <p:txBody>
          <a:bodyPr/>
          <a:lstStyle/>
          <a:p>
            <a:r>
              <a:rPr lang="zh-CN" altLang="en-US" dirty="0"/>
              <a:t>货币宽松</a:t>
            </a:r>
          </a:p>
        </p:txBody>
      </p:sp>
      <p:sp>
        <p:nvSpPr>
          <p:cNvPr id="4" name="内容占位符 3">
            <a:extLst>
              <a:ext uri="{FF2B5EF4-FFF2-40B4-BE49-F238E27FC236}">
                <a16:creationId xmlns:a16="http://schemas.microsoft.com/office/drawing/2014/main" id="{BDD564B6-C9E8-49B6-9EB3-B9005BB3E7C1}"/>
              </a:ext>
            </a:extLst>
          </p:cNvPr>
          <p:cNvSpPr>
            <a:spLocks noGrp="1"/>
          </p:cNvSpPr>
          <p:nvPr>
            <p:ph idx="1"/>
          </p:nvPr>
        </p:nvSpPr>
        <p:spPr/>
        <p:txBody>
          <a:bodyPr/>
          <a:lstStyle/>
          <a:p>
            <a:r>
              <a:rPr lang="zh-CN" altLang="en-US" dirty="0"/>
              <a:t>经济基本面堪忧</a:t>
            </a:r>
            <a:endParaRPr lang="en-US" altLang="zh-CN" dirty="0"/>
          </a:p>
          <a:p>
            <a:pPr lvl="1"/>
            <a:r>
              <a:rPr lang="en-US" altLang="zh-CN" dirty="0"/>
              <a:t>GDP</a:t>
            </a:r>
            <a:r>
              <a:rPr lang="zh-CN" altLang="en-US" dirty="0"/>
              <a:t>、工业增加值、发电量等指标增速下滑。</a:t>
            </a:r>
            <a:endParaRPr lang="en-US" altLang="zh-CN" dirty="0"/>
          </a:p>
          <a:p>
            <a:pPr lvl="1"/>
            <a:r>
              <a:rPr lang="en-US" altLang="zh-CN" dirty="0"/>
              <a:t>PPI</a:t>
            </a:r>
            <a:r>
              <a:rPr lang="zh-CN" altLang="en-US" dirty="0"/>
              <a:t>增幅为负，预示通缩压力。</a:t>
            </a:r>
            <a:endParaRPr lang="en-US" altLang="zh-CN" dirty="0"/>
          </a:p>
          <a:p>
            <a:r>
              <a:rPr lang="zh-CN" altLang="en-US" dirty="0"/>
              <a:t>货币政策放松空间较大</a:t>
            </a:r>
            <a:endParaRPr lang="en-US" altLang="zh-CN" dirty="0"/>
          </a:p>
          <a:p>
            <a:pPr lvl="1"/>
            <a:r>
              <a:rPr lang="zh-CN" altLang="en-US" dirty="0"/>
              <a:t>存款准备金率达</a:t>
            </a:r>
            <a:r>
              <a:rPr lang="en-US" altLang="zh-CN" dirty="0"/>
              <a:t>20%</a:t>
            </a:r>
            <a:r>
              <a:rPr lang="zh-CN" altLang="en-US" dirty="0"/>
              <a:t>（自</a:t>
            </a:r>
            <a:r>
              <a:rPr lang="en-US" altLang="zh-CN" dirty="0"/>
              <a:t>2012</a:t>
            </a:r>
            <a:r>
              <a:rPr lang="zh-CN" altLang="en-US" dirty="0"/>
              <a:t>年起维持不变）</a:t>
            </a:r>
            <a:endParaRPr lang="en-US" altLang="zh-CN" dirty="0"/>
          </a:p>
          <a:p>
            <a:pPr lvl="1"/>
            <a:r>
              <a:rPr lang="en-US" altLang="zh-CN" dirty="0"/>
              <a:t>5</a:t>
            </a:r>
            <a:r>
              <a:rPr lang="zh-CN" altLang="en-US" dirty="0"/>
              <a:t>年期国债到期收益率达</a:t>
            </a:r>
            <a:r>
              <a:rPr lang="en-US" altLang="zh-CN" dirty="0"/>
              <a:t>4%</a:t>
            </a:r>
            <a:r>
              <a:rPr lang="zh-CN" altLang="en-US" dirty="0"/>
              <a:t>（</a:t>
            </a:r>
            <a:r>
              <a:rPr lang="en-US" altLang="zh-CN" dirty="0"/>
              <a:t>2014.7</a:t>
            </a:r>
            <a:r>
              <a:rPr lang="zh-CN" altLang="en-US" dirty="0"/>
              <a:t>）</a:t>
            </a:r>
          </a:p>
        </p:txBody>
      </p:sp>
    </p:spTree>
    <p:extLst>
      <p:ext uri="{BB962C8B-B14F-4D97-AF65-F5344CB8AC3E}">
        <p14:creationId xmlns:p14="http://schemas.microsoft.com/office/powerpoint/2010/main" val="21918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中国股市概况</a:t>
            </a:r>
            <a:endParaRPr lang="en-US" altLang="zh-CN" dirty="0"/>
          </a:p>
          <a:p>
            <a:r>
              <a:rPr lang="zh-CN" altLang="en-US" dirty="0"/>
              <a:t>牛市起步和加速</a:t>
            </a:r>
            <a:endParaRPr lang="en-US" altLang="zh-CN" dirty="0"/>
          </a:p>
          <a:p>
            <a:r>
              <a:rPr lang="zh-CN" altLang="en-US" dirty="0"/>
              <a:t>“股灾”和救市</a:t>
            </a:r>
            <a:endParaRPr lang="en-US" altLang="zh-CN" dirty="0"/>
          </a:p>
          <a:p>
            <a:r>
              <a:rPr lang="zh-CN" altLang="en-US" dirty="0"/>
              <a:t>“</a:t>
            </a:r>
            <a:r>
              <a:rPr lang="en-US" altLang="zh-CN" dirty="0"/>
              <a:t>8.11</a:t>
            </a:r>
            <a:r>
              <a:rPr lang="zh-CN" altLang="en-US" dirty="0"/>
              <a:t>”汇改及其冲击</a:t>
            </a:r>
            <a:endParaRPr lang="en-US" altLang="zh-CN" dirty="0"/>
          </a:p>
          <a:p>
            <a:endParaRPr lang="zh-CN" altLang="en-US" dirty="0"/>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069FB-9357-4C17-A20C-7FFC65787A1F}"/>
              </a:ext>
            </a:extLst>
          </p:cNvPr>
          <p:cNvSpPr>
            <a:spLocks noGrp="1"/>
          </p:cNvSpPr>
          <p:nvPr>
            <p:ph type="title"/>
          </p:nvPr>
        </p:nvSpPr>
        <p:spPr/>
        <p:txBody>
          <a:bodyPr/>
          <a:lstStyle/>
          <a:p>
            <a:r>
              <a:rPr lang="en-US" altLang="zh-CN" dirty="0"/>
              <a:t>GDP</a:t>
            </a:r>
            <a:r>
              <a:rPr lang="zh-CN" altLang="en-US" dirty="0"/>
              <a:t>增长率</a:t>
            </a:r>
          </a:p>
        </p:txBody>
      </p:sp>
      <p:pic>
        <p:nvPicPr>
          <p:cNvPr id="4" name="内容占位符 5">
            <a:extLst>
              <a:ext uri="{FF2B5EF4-FFF2-40B4-BE49-F238E27FC236}">
                <a16:creationId xmlns:a16="http://schemas.microsoft.com/office/drawing/2014/main" id="{3347AC44-9E09-417F-B126-EB7531D82C4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7128792" cy="3816424"/>
          </a:xfrm>
          <a:prstGeom prst="rect">
            <a:avLst/>
          </a:prstGeom>
          <a:noFill/>
        </p:spPr>
      </p:pic>
    </p:spTree>
    <p:extLst>
      <p:ext uri="{BB962C8B-B14F-4D97-AF65-F5344CB8AC3E}">
        <p14:creationId xmlns:p14="http://schemas.microsoft.com/office/powerpoint/2010/main" val="173356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84566-A4D7-437B-8A3A-E08BAD79DC75}"/>
              </a:ext>
            </a:extLst>
          </p:cNvPr>
          <p:cNvSpPr>
            <a:spLocks noGrp="1"/>
          </p:cNvSpPr>
          <p:nvPr>
            <p:ph type="title"/>
          </p:nvPr>
        </p:nvSpPr>
        <p:spPr/>
        <p:txBody>
          <a:bodyPr/>
          <a:lstStyle/>
          <a:p>
            <a:r>
              <a:rPr lang="zh-CN" altLang="en-US" dirty="0"/>
              <a:t>通胀率</a:t>
            </a:r>
          </a:p>
        </p:txBody>
      </p:sp>
      <p:graphicFrame>
        <p:nvGraphicFramePr>
          <p:cNvPr id="4" name="内容占位符 3">
            <a:extLst>
              <a:ext uri="{FF2B5EF4-FFF2-40B4-BE49-F238E27FC236}">
                <a16:creationId xmlns:a16="http://schemas.microsoft.com/office/drawing/2014/main" id="{164395E0-34CD-48F0-8D35-E65A693F2D16}"/>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797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B16E4-F237-46E8-A287-835FFF4A7484}"/>
              </a:ext>
            </a:extLst>
          </p:cNvPr>
          <p:cNvSpPr>
            <a:spLocks noGrp="1"/>
          </p:cNvSpPr>
          <p:nvPr>
            <p:ph type="title"/>
          </p:nvPr>
        </p:nvSpPr>
        <p:spPr/>
        <p:txBody>
          <a:bodyPr/>
          <a:lstStyle/>
          <a:p>
            <a:r>
              <a:rPr lang="zh-CN" altLang="en-US" dirty="0"/>
              <a:t>存款准备金率</a:t>
            </a:r>
          </a:p>
        </p:txBody>
      </p:sp>
      <p:pic>
        <p:nvPicPr>
          <p:cNvPr id="4" name="内容占位符 3">
            <a:extLst>
              <a:ext uri="{FF2B5EF4-FFF2-40B4-BE49-F238E27FC236}">
                <a16:creationId xmlns:a16="http://schemas.microsoft.com/office/drawing/2014/main" id="{E978AF8C-697E-49A6-85E8-8CC8C3C3144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7344816" cy="4392488"/>
          </a:xfrm>
          <a:prstGeom prst="rect">
            <a:avLst/>
          </a:prstGeom>
          <a:noFill/>
        </p:spPr>
      </p:pic>
    </p:spTree>
    <p:extLst>
      <p:ext uri="{BB962C8B-B14F-4D97-AF65-F5344CB8AC3E}">
        <p14:creationId xmlns:p14="http://schemas.microsoft.com/office/powerpoint/2010/main" val="269958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6B0B6-4EB2-4AA6-9BD8-644B2EF40C3E}"/>
              </a:ext>
            </a:extLst>
          </p:cNvPr>
          <p:cNvSpPr>
            <a:spLocks noGrp="1"/>
          </p:cNvSpPr>
          <p:nvPr>
            <p:ph type="title"/>
          </p:nvPr>
        </p:nvSpPr>
        <p:spPr/>
        <p:txBody>
          <a:bodyPr/>
          <a:lstStyle/>
          <a:p>
            <a:r>
              <a:rPr lang="zh-CN" altLang="en-US" dirty="0"/>
              <a:t>牛市启动</a:t>
            </a:r>
          </a:p>
        </p:txBody>
      </p:sp>
      <p:sp>
        <p:nvSpPr>
          <p:cNvPr id="3" name="内容占位符 2">
            <a:extLst>
              <a:ext uri="{FF2B5EF4-FFF2-40B4-BE49-F238E27FC236}">
                <a16:creationId xmlns:a16="http://schemas.microsoft.com/office/drawing/2014/main" id="{863AE0B2-818F-494F-8500-E823E7DEC1FF}"/>
              </a:ext>
            </a:extLst>
          </p:cNvPr>
          <p:cNvSpPr>
            <a:spLocks noGrp="1"/>
          </p:cNvSpPr>
          <p:nvPr>
            <p:ph sz="half" idx="1"/>
          </p:nvPr>
        </p:nvSpPr>
        <p:spPr/>
        <p:txBody>
          <a:bodyPr>
            <a:normAutofit lnSpcReduction="10000"/>
          </a:bodyPr>
          <a:lstStyle/>
          <a:p>
            <a:r>
              <a:rPr lang="en-US" altLang="zh-CN" dirty="0"/>
              <a:t>2014</a:t>
            </a:r>
            <a:r>
              <a:rPr lang="zh-CN" altLang="en-US" dirty="0"/>
              <a:t>年</a:t>
            </a:r>
            <a:r>
              <a:rPr lang="en-US" altLang="zh-CN" dirty="0"/>
              <a:t>7</a:t>
            </a:r>
            <a:r>
              <a:rPr lang="zh-CN" altLang="en-US" dirty="0"/>
              <a:t>月，牛市悄然启动。</a:t>
            </a:r>
            <a:endParaRPr lang="en-US" altLang="zh-CN" dirty="0"/>
          </a:p>
          <a:p>
            <a:r>
              <a:rPr lang="zh-CN" altLang="en-US" dirty="0"/>
              <a:t>从</a:t>
            </a:r>
            <a:r>
              <a:rPr lang="en-US" altLang="zh-CN" dirty="0"/>
              <a:t>7</a:t>
            </a:r>
            <a:r>
              <a:rPr lang="zh-CN" altLang="en-US" dirty="0"/>
              <a:t>月到</a:t>
            </a:r>
            <a:r>
              <a:rPr lang="en-US" altLang="zh-CN" dirty="0"/>
              <a:t>10</a:t>
            </a:r>
            <a:r>
              <a:rPr lang="zh-CN" altLang="en-US" dirty="0"/>
              <a:t>月，市场表现温和。</a:t>
            </a:r>
            <a:endParaRPr lang="en-US" altLang="zh-CN" dirty="0"/>
          </a:p>
          <a:p>
            <a:r>
              <a:rPr lang="en-US" altLang="zh-CN" dirty="0"/>
              <a:t>11</a:t>
            </a:r>
            <a:r>
              <a:rPr lang="zh-CN" altLang="en-US" dirty="0"/>
              <a:t>月</a:t>
            </a:r>
            <a:r>
              <a:rPr lang="en-US" altLang="zh-CN" dirty="0"/>
              <a:t>17</a:t>
            </a:r>
            <a:r>
              <a:rPr lang="zh-CN" altLang="en-US" dirty="0"/>
              <a:t>日，沪港通开始运行，权重股开始大涨，带动指数上行。</a:t>
            </a:r>
            <a:endParaRPr lang="en-US" altLang="zh-CN" dirty="0"/>
          </a:p>
          <a:p>
            <a:r>
              <a:rPr lang="en-US" altLang="zh-CN" dirty="0"/>
              <a:t>11</a:t>
            </a:r>
            <a:r>
              <a:rPr lang="zh-CN" altLang="en-US" dirty="0"/>
              <a:t>月和</a:t>
            </a:r>
            <a:r>
              <a:rPr lang="en-US" altLang="zh-CN" dirty="0"/>
              <a:t>12</a:t>
            </a:r>
            <a:r>
              <a:rPr lang="zh-CN" altLang="en-US" dirty="0"/>
              <a:t>月，上证指数分别上涨</a:t>
            </a:r>
            <a:r>
              <a:rPr lang="en-US" altLang="zh-CN" dirty="0"/>
              <a:t>10.85%</a:t>
            </a:r>
            <a:r>
              <a:rPr lang="zh-CN" altLang="en-US" dirty="0"/>
              <a:t>和</a:t>
            </a:r>
            <a:r>
              <a:rPr lang="en-US" altLang="zh-CN" dirty="0"/>
              <a:t>20.57%</a:t>
            </a:r>
            <a:r>
              <a:rPr lang="zh-CN" altLang="en-US" dirty="0"/>
              <a:t>。</a:t>
            </a:r>
          </a:p>
        </p:txBody>
      </p:sp>
      <p:graphicFrame>
        <p:nvGraphicFramePr>
          <p:cNvPr id="7" name="内容占位符 6">
            <a:extLst>
              <a:ext uri="{FF2B5EF4-FFF2-40B4-BE49-F238E27FC236}">
                <a16:creationId xmlns:a16="http://schemas.microsoft.com/office/drawing/2014/main" id="{C1B39C56-4BFB-4B12-A5E6-9DC8ABA1CC28}"/>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98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FE1715AE-B329-4C08-AE1A-F4A0FE0ED038}"/>
              </a:ext>
            </a:extLst>
          </p:cNvPr>
          <p:cNvSpPr>
            <a:spLocks noGrp="1"/>
          </p:cNvSpPr>
          <p:nvPr>
            <p:ph type="title"/>
          </p:nvPr>
        </p:nvSpPr>
        <p:spPr/>
        <p:txBody>
          <a:bodyPr/>
          <a:lstStyle/>
          <a:p>
            <a:r>
              <a:rPr lang="zh-CN" altLang="en-US" dirty="0"/>
              <a:t>上涨继续</a:t>
            </a:r>
          </a:p>
        </p:txBody>
      </p:sp>
      <p:sp>
        <p:nvSpPr>
          <p:cNvPr id="3" name="内容占位符 2">
            <a:extLst>
              <a:ext uri="{FF2B5EF4-FFF2-40B4-BE49-F238E27FC236}">
                <a16:creationId xmlns:a16="http://schemas.microsoft.com/office/drawing/2014/main" id="{041B0219-B0F7-4A21-A627-296809CE4CAB}"/>
              </a:ext>
            </a:extLst>
          </p:cNvPr>
          <p:cNvSpPr>
            <a:spLocks noGrp="1"/>
          </p:cNvSpPr>
          <p:nvPr>
            <p:ph idx="1"/>
          </p:nvPr>
        </p:nvSpPr>
        <p:spPr/>
        <p:txBody>
          <a:bodyPr>
            <a:normAutofit fontScale="92500" lnSpcReduction="20000"/>
          </a:bodyPr>
          <a:lstStyle/>
          <a:p>
            <a:r>
              <a:rPr lang="en-US" altLang="zh-CN" dirty="0"/>
              <a:t>2014</a:t>
            </a:r>
            <a:r>
              <a:rPr lang="zh-CN" altLang="en-US" dirty="0"/>
              <a:t>年最后一个交易日上证收盘</a:t>
            </a:r>
            <a:r>
              <a:rPr lang="en-US" altLang="zh-CN" dirty="0"/>
              <a:t>3234.68</a:t>
            </a:r>
            <a:r>
              <a:rPr lang="zh-CN" altLang="en-US" dirty="0"/>
              <a:t>，全年上涨</a:t>
            </a:r>
            <a:r>
              <a:rPr lang="en-US" altLang="zh-CN" dirty="0"/>
              <a:t>52%</a:t>
            </a:r>
            <a:r>
              <a:rPr lang="zh-CN" altLang="en-US" dirty="0"/>
              <a:t>。</a:t>
            </a:r>
            <a:endParaRPr lang="en-US" altLang="zh-CN" dirty="0"/>
          </a:p>
          <a:p>
            <a:r>
              <a:rPr lang="zh-CN" altLang="en-US" dirty="0"/>
              <a:t>牛市预期在部分兑现</a:t>
            </a:r>
            <a:endParaRPr lang="en-US" altLang="zh-CN" dirty="0"/>
          </a:p>
          <a:p>
            <a:pPr lvl="1"/>
            <a:r>
              <a:rPr lang="zh-CN" altLang="en-US" dirty="0"/>
              <a:t>货币政策放松</a:t>
            </a:r>
            <a:endParaRPr lang="en-US" altLang="zh-CN" dirty="0"/>
          </a:p>
          <a:p>
            <a:pPr lvl="2"/>
            <a:r>
              <a:rPr lang="en-US" altLang="zh-CN" dirty="0"/>
              <a:t>2014.11.22,</a:t>
            </a:r>
            <a:r>
              <a:rPr lang="zh-CN" altLang="en-US" dirty="0"/>
              <a:t> </a:t>
            </a:r>
            <a:r>
              <a:rPr lang="en-US" altLang="zh-CN" dirty="0"/>
              <a:t>2012</a:t>
            </a:r>
            <a:r>
              <a:rPr lang="zh-CN" altLang="en-US" dirty="0"/>
              <a:t>年以来第一次降息</a:t>
            </a:r>
            <a:endParaRPr lang="en-US" altLang="zh-CN" dirty="0"/>
          </a:p>
          <a:p>
            <a:pPr lvl="1"/>
            <a:r>
              <a:rPr lang="zh-CN" altLang="en-US" dirty="0"/>
              <a:t>资本账户开放</a:t>
            </a:r>
            <a:endParaRPr lang="en-US" altLang="zh-CN" dirty="0"/>
          </a:p>
          <a:p>
            <a:pPr lvl="2"/>
            <a:r>
              <a:rPr lang="zh-CN" altLang="en-US" dirty="0"/>
              <a:t>沪港通开放</a:t>
            </a:r>
            <a:endParaRPr lang="en-US" altLang="zh-CN" dirty="0"/>
          </a:p>
          <a:p>
            <a:pPr lvl="2"/>
            <a:r>
              <a:rPr lang="en-US" altLang="zh-CN" dirty="0"/>
              <a:t>A</a:t>
            </a:r>
            <a:r>
              <a:rPr lang="zh-CN" altLang="en-US" dirty="0"/>
              <a:t>股纳入</a:t>
            </a:r>
            <a:r>
              <a:rPr lang="en-US" altLang="zh-CN" dirty="0"/>
              <a:t>MSCI</a:t>
            </a:r>
            <a:r>
              <a:rPr lang="zh-CN" altLang="en-US" dirty="0"/>
              <a:t>的预期</a:t>
            </a:r>
            <a:endParaRPr lang="en-US" altLang="zh-CN" dirty="0"/>
          </a:p>
          <a:p>
            <a:pPr lvl="1"/>
            <a:r>
              <a:rPr lang="zh-CN" altLang="en-US" dirty="0"/>
              <a:t>加杠杆</a:t>
            </a:r>
            <a:endParaRPr lang="en-US" altLang="zh-CN" dirty="0"/>
          </a:p>
          <a:p>
            <a:pPr lvl="2"/>
            <a:r>
              <a:rPr lang="zh-CN" altLang="en-US" dirty="0"/>
              <a:t>场内融资</a:t>
            </a:r>
            <a:endParaRPr lang="en-US" altLang="zh-CN" dirty="0"/>
          </a:p>
          <a:p>
            <a:pPr lvl="2"/>
            <a:r>
              <a:rPr lang="zh-CN" altLang="en-US" dirty="0"/>
              <a:t>分级基金</a:t>
            </a:r>
            <a:endParaRPr lang="en-US" altLang="zh-CN" dirty="0"/>
          </a:p>
        </p:txBody>
      </p:sp>
    </p:spTree>
    <p:extLst>
      <p:ext uri="{BB962C8B-B14F-4D97-AF65-F5344CB8AC3E}">
        <p14:creationId xmlns:p14="http://schemas.microsoft.com/office/powerpoint/2010/main" val="101714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38254A-0251-453C-8127-C8525230A011}"/>
              </a:ext>
            </a:extLst>
          </p:cNvPr>
          <p:cNvSpPr>
            <a:spLocks noGrp="1"/>
          </p:cNvSpPr>
          <p:nvPr>
            <p:ph type="title"/>
          </p:nvPr>
        </p:nvSpPr>
        <p:spPr/>
        <p:txBody>
          <a:bodyPr/>
          <a:lstStyle/>
          <a:p>
            <a:r>
              <a:rPr lang="zh-CN" altLang="en-US" dirty="0"/>
              <a:t>融资融券</a:t>
            </a:r>
          </a:p>
        </p:txBody>
      </p:sp>
      <p:pic>
        <p:nvPicPr>
          <p:cNvPr id="4" name="内容占位符 3">
            <a:extLst>
              <a:ext uri="{FF2B5EF4-FFF2-40B4-BE49-F238E27FC236}">
                <a16:creationId xmlns:a16="http://schemas.microsoft.com/office/drawing/2014/main" id="{129BBA5B-C316-4354-BB28-A3C7D18C9DB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704856" cy="4536503"/>
          </a:xfrm>
          <a:prstGeom prst="rect">
            <a:avLst/>
          </a:prstGeom>
          <a:noFill/>
        </p:spPr>
      </p:pic>
    </p:spTree>
    <p:extLst>
      <p:ext uri="{BB962C8B-B14F-4D97-AF65-F5344CB8AC3E}">
        <p14:creationId xmlns:p14="http://schemas.microsoft.com/office/powerpoint/2010/main" val="108878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21996F-2A01-448F-AFC7-54491A1E26F2}"/>
              </a:ext>
            </a:extLst>
          </p:cNvPr>
          <p:cNvSpPr>
            <a:spLocks noGrp="1"/>
          </p:cNvSpPr>
          <p:nvPr>
            <p:ph type="title"/>
          </p:nvPr>
        </p:nvSpPr>
        <p:spPr/>
        <p:txBody>
          <a:bodyPr/>
          <a:lstStyle/>
          <a:p>
            <a:r>
              <a:rPr lang="zh-CN" altLang="en-US" dirty="0"/>
              <a:t>分级基金</a:t>
            </a:r>
          </a:p>
        </p:txBody>
      </p:sp>
      <p:sp>
        <p:nvSpPr>
          <p:cNvPr id="4" name="内容占位符 3">
            <a:extLst>
              <a:ext uri="{FF2B5EF4-FFF2-40B4-BE49-F238E27FC236}">
                <a16:creationId xmlns:a16="http://schemas.microsoft.com/office/drawing/2014/main" id="{03D9D52E-F7E9-4551-A8DF-0056A6E75EDA}"/>
              </a:ext>
            </a:extLst>
          </p:cNvPr>
          <p:cNvSpPr>
            <a:spLocks noGrp="1"/>
          </p:cNvSpPr>
          <p:nvPr>
            <p:ph sz="half" idx="1"/>
          </p:nvPr>
        </p:nvSpPr>
        <p:spPr/>
        <p:txBody>
          <a:bodyPr>
            <a:normAutofit fontScale="92500"/>
          </a:bodyPr>
          <a:lstStyle/>
          <a:p>
            <a:r>
              <a:rPr lang="zh-CN" altLang="en-US" dirty="0"/>
              <a:t>把基金分成两份</a:t>
            </a:r>
            <a:endParaRPr lang="en-US" altLang="zh-CN" dirty="0"/>
          </a:p>
          <a:p>
            <a:pPr lvl="1"/>
            <a:r>
              <a:rPr lang="zh-CN" altLang="en-US" dirty="0"/>
              <a:t>一份低风险固定收益（</a:t>
            </a:r>
            <a:r>
              <a:rPr lang="en-US" altLang="zh-CN" dirty="0"/>
              <a:t>A</a:t>
            </a:r>
            <a:r>
              <a:rPr lang="zh-CN" altLang="en-US" dirty="0"/>
              <a:t>类份额）</a:t>
            </a:r>
            <a:endParaRPr lang="en-US" altLang="zh-CN" dirty="0"/>
          </a:p>
          <a:p>
            <a:pPr lvl="1"/>
            <a:r>
              <a:rPr lang="zh-CN" altLang="en-US" dirty="0"/>
              <a:t>另一份高风险高收益（</a:t>
            </a:r>
            <a:r>
              <a:rPr lang="en-US" altLang="zh-CN" dirty="0"/>
              <a:t>B</a:t>
            </a:r>
            <a:r>
              <a:rPr lang="zh-CN" altLang="en-US" dirty="0"/>
              <a:t>类份额）</a:t>
            </a:r>
            <a:endParaRPr lang="en-US" altLang="zh-CN" dirty="0"/>
          </a:p>
          <a:p>
            <a:r>
              <a:rPr lang="zh-CN" altLang="en-US" dirty="0"/>
              <a:t>一般比例为</a:t>
            </a:r>
            <a:r>
              <a:rPr lang="en-US" altLang="zh-CN" dirty="0"/>
              <a:t>1:1</a:t>
            </a:r>
            <a:r>
              <a:rPr lang="zh-CN" altLang="en-US" dirty="0"/>
              <a:t>，</a:t>
            </a:r>
            <a:r>
              <a:rPr lang="en-US" altLang="zh-CN" dirty="0"/>
              <a:t>B</a:t>
            </a:r>
            <a:r>
              <a:rPr lang="zh-CN" altLang="en-US" dirty="0"/>
              <a:t>类份额杠杆率为</a:t>
            </a:r>
            <a:r>
              <a:rPr lang="en-US" altLang="zh-CN" dirty="0"/>
              <a:t>2</a:t>
            </a:r>
            <a:r>
              <a:rPr lang="zh-CN" altLang="en-US" dirty="0"/>
              <a:t>倍。</a:t>
            </a:r>
            <a:endParaRPr lang="en-US" altLang="zh-CN" dirty="0"/>
          </a:p>
          <a:p>
            <a:r>
              <a:rPr lang="zh-CN" altLang="en-US" dirty="0"/>
              <a:t>母基金上涨过程中会发生上折（增加融资），下降过程中会发生下折（减少融资）。</a:t>
            </a:r>
          </a:p>
        </p:txBody>
      </p:sp>
      <p:pic>
        <p:nvPicPr>
          <p:cNvPr id="1026" name="Picture 2" descr="http://i3.hexun.com/2020-10-17/202246603.jpg">
            <a:extLst>
              <a:ext uri="{FF2B5EF4-FFF2-40B4-BE49-F238E27FC236}">
                <a16:creationId xmlns:a16="http://schemas.microsoft.com/office/drawing/2014/main" id="{9C3A8909-D1CE-453D-AD0D-A3AE3AF539D2}"/>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610468"/>
            <a:ext cx="4038600" cy="250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525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3DFFC0-5697-49D8-8D27-AE1D6DF026B7}"/>
              </a:ext>
            </a:extLst>
          </p:cNvPr>
          <p:cNvSpPr>
            <a:spLocks noGrp="1"/>
          </p:cNvSpPr>
          <p:nvPr>
            <p:ph type="title"/>
          </p:nvPr>
        </p:nvSpPr>
        <p:spPr/>
        <p:txBody>
          <a:bodyPr/>
          <a:lstStyle/>
          <a:p>
            <a:r>
              <a:rPr lang="en-US" altLang="zh-CN" dirty="0"/>
              <a:t>1</a:t>
            </a:r>
            <a:r>
              <a:rPr lang="zh-CN" altLang="en-US" dirty="0"/>
              <a:t>月拆杠杆：错过的机会</a:t>
            </a:r>
          </a:p>
        </p:txBody>
      </p:sp>
      <p:sp>
        <p:nvSpPr>
          <p:cNvPr id="3" name="内容占位符 2">
            <a:extLst>
              <a:ext uri="{FF2B5EF4-FFF2-40B4-BE49-F238E27FC236}">
                <a16:creationId xmlns:a16="http://schemas.microsoft.com/office/drawing/2014/main" id="{33F7D202-F01F-45EB-8173-4636E7E26D1F}"/>
              </a:ext>
            </a:extLst>
          </p:cNvPr>
          <p:cNvSpPr>
            <a:spLocks noGrp="1"/>
          </p:cNvSpPr>
          <p:nvPr>
            <p:ph idx="1"/>
          </p:nvPr>
        </p:nvSpPr>
        <p:spPr/>
        <p:txBody>
          <a:bodyPr>
            <a:normAutofit fontScale="77500" lnSpcReduction="20000"/>
          </a:bodyPr>
          <a:lstStyle/>
          <a:p>
            <a:r>
              <a:rPr lang="en-US" altLang="zh-CN" dirty="0"/>
              <a:t>2014</a:t>
            </a:r>
            <a:r>
              <a:rPr lang="zh-CN" altLang="en-US" dirty="0"/>
              <a:t>年</a:t>
            </a:r>
            <a:r>
              <a:rPr lang="en-US" altLang="zh-CN" dirty="0"/>
              <a:t>12</a:t>
            </a:r>
            <a:r>
              <a:rPr lang="zh-CN" altLang="en-US" dirty="0"/>
              <a:t>月中下旬，证监会对</a:t>
            </a:r>
            <a:r>
              <a:rPr lang="en-US" altLang="zh-CN" dirty="0"/>
              <a:t>45</a:t>
            </a:r>
            <a:r>
              <a:rPr lang="zh-CN" altLang="en-US" dirty="0"/>
              <a:t>家证券公司融资类业务进行“例行检查”。</a:t>
            </a:r>
            <a:endParaRPr lang="en-US" altLang="zh-CN" dirty="0"/>
          </a:p>
          <a:p>
            <a:r>
              <a:rPr lang="en-US" altLang="zh-CN" dirty="0"/>
              <a:t>2015</a:t>
            </a:r>
            <a:r>
              <a:rPr lang="zh-CN" altLang="en-US" dirty="0"/>
              <a:t>年</a:t>
            </a:r>
            <a:r>
              <a:rPr lang="en-US" altLang="zh-CN" dirty="0"/>
              <a:t>1</a:t>
            </a:r>
            <a:r>
              <a:rPr lang="zh-CN" altLang="en-US" dirty="0"/>
              <a:t>月</a:t>
            </a:r>
            <a:r>
              <a:rPr lang="en-US" altLang="zh-CN" dirty="0"/>
              <a:t>16</a:t>
            </a:r>
            <a:r>
              <a:rPr lang="zh-CN" altLang="en-US" dirty="0"/>
              <a:t>日（周五），证监会宣布发现融资融券业务存在违规。</a:t>
            </a:r>
            <a:endParaRPr lang="en-US" altLang="zh-CN" dirty="0"/>
          </a:p>
          <a:p>
            <a:pPr lvl="1"/>
            <a:r>
              <a:rPr lang="zh-CN" altLang="en-US" dirty="0"/>
              <a:t>对</a:t>
            </a:r>
            <a:r>
              <a:rPr lang="en-US" altLang="zh-CN" dirty="0"/>
              <a:t>12</a:t>
            </a:r>
            <a:r>
              <a:rPr lang="zh-CN" altLang="en-US" dirty="0"/>
              <a:t>家券商进行处罚，其中中信证券、海通证券和国泰君安</a:t>
            </a:r>
            <a:r>
              <a:rPr lang="en-US" altLang="zh-CN" dirty="0"/>
              <a:t>3</a:t>
            </a:r>
            <a:r>
              <a:rPr lang="zh-CN" altLang="en-US" dirty="0"/>
              <a:t>家公司被暂停新开融资融券客户信用账户</a:t>
            </a:r>
            <a:r>
              <a:rPr lang="en-US" altLang="zh-CN" dirty="0"/>
              <a:t>3</a:t>
            </a:r>
            <a:r>
              <a:rPr lang="zh-CN" altLang="en-US" dirty="0"/>
              <a:t>个月。</a:t>
            </a:r>
            <a:endParaRPr lang="en-US" altLang="zh-CN" dirty="0"/>
          </a:p>
          <a:p>
            <a:pPr lvl="1"/>
            <a:r>
              <a:rPr lang="zh-CN" altLang="en-US" dirty="0"/>
              <a:t>要求证券公司进一步强化投资者适当性管理，不得向证券资产低于</a:t>
            </a:r>
            <a:r>
              <a:rPr lang="en-US" altLang="zh-CN" dirty="0"/>
              <a:t>50</a:t>
            </a:r>
            <a:r>
              <a:rPr lang="zh-CN" altLang="en-US" dirty="0"/>
              <a:t>万元的客户融资融券。</a:t>
            </a:r>
            <a:endParaRPr lang="en-US" altLang="zh-CN" dirty="0"/>
          </a:p>
          <a:p>
            <a:r>
              <a:rPr lang="en-US" altLang="zh-CN" dirty="0"/>
              <a:t>2015</a:t>
            </a:r>
            <a:r>
              <a:rPr lang="zh-CN" altLang="en-US" dirty="0"/>
              <a:t>年</a:t>
            </a:r>
            <a:r>
              <a:rPr lang="en-US" altLang="zh-CN" dirty="0"/>
              <a:t>1</a:t>
            </a:r>
            <a:r>
              <a:rPr lang="zh-CN" altLang="en-US" dirty="0"/>
              <a:t>月</a:t>
            </a:r>
            <a:r>
              <a:rPr lang="en-US" altLang="zh-CN" dirty="0"/>
              <a:t>19</a:t>
            </a:r>
            <a:r>
              <a:rPr lang="zh-CN" altLang="en-US" dirty="0"/>
              <a:t>日（周一），上证指数大跌</a:t>
            </a:r>
            <a:r>
              <a:rPr lang="en-US" altLang="zh-CN" dirty="0"/>
              <a:t>7.7%</a:t>
            </a:r>
            <a:r>
              <a:rPr lang="zh-CN" altLang="en-US" dirty="0"/>
              <a:t>。</a:t>
            </a:r>
            <a:endParaRPr lang="en-US" altLang="zh-CN" dirty="0"/>
          </a:p>
          <a:p>
            <a:r>
              <a:rPr lang="en-US" altLang="zh-CN" dirty="0"/>
              <a:t>1</a:t>
            </a:r>
            <a:r>
              <a:rPr lang="zh-CN" altLang="en-US" dirty="0"/>
              <a:t>月</a:t>
            </a:r>
            <a:r>
              <a:rPr lang="en-US" altLang="zh-CN" dirty="0"/>
              <a:t>19</a:t>
            </a:r>
            <a:r>
              <a:rPr lang="zh-CN" altLang="en-US" dirty="0"/>
              <a:t>日晚间，证监会紧急澄清稳定市场预期，称监管部门联合打压股市并不属实，处罚券商也不宜过度解读。</a:t>
            </a:r>
          </a:p>
        </p:txBody>
      </p:sp>
    </p:spTree>
    <p:extLst>
      <p:ext uri="{BB962C8B-B14F-4D97-AF65-F5344CB8AC3E}">
        <p14:creationId xmlns:p14="http://schemas.microsoft.com/office/powerpoint/2010/main" val="211632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C89DA7-88D2-4654-BC13-1A95604AB50A}"/>
              </a:ext>
            </a:extLst>
          </p:cNvPr>
          <p:cNvSpPr>
            <a:spLocks noGrp="1"/>
          </p:cNvSpPr>
          <p:nvPr>
            <p:ph type="title"/>
          </p:nvPr>
        </p:nvSpPr>
        <p:spPr/>
        <p:txBody>
          <a:bodyPr/>
          <a:lstStyle/>
          <a:p>
            <a:r>
              <a:rPr lang="zh-CN" altLang="en-US" dirty="0"/>
              <a:t>场外杠杆</a:t>
            </a:r>
          </a:p>
        </p:txBody>
      </p:sp>
      <p:sp>
        <p:nvSpPr>
          <p:cNvPr id="3" name="内容占位符 2">
            <a:extLst>
              <a:ext uri="{FF2B5EF4-FFF2-40B4-BE49-F238E27FC236}">
                <a16:creationId xmlns:a16="http://schemas.microsoft.com/office/drawing/2014/main" id="{BC7BAB07-B2C0-4819-9F9C-668BA4CDE35A}"/>
              </a:ext>
            </a:extLst>
          </p:cNvPr>
          <p:cNvSpPr>
            <a:spLocks noGrp="1"/>
          </p:cNvSpPr>
          <p:nvPr>
            <p:ph idx="1"/>
          </p:nvPr>
        </p:nvSpPr>
        <p:spPr/>
        <p:txBody>
          <a:bodyPr/>
          <a:lstStyle/>
          <a:p>
            <a:r>
              <a:rPr lang="zh-CN" altLang="en-US" dirty="0"/>
              <a:t>对场内杠杆的监管促进了场外融资</a:t>
            </a:r>
            <a:endParaRPr lang="en-US" altLang="zh-CN" dirty="0"/>
          </a:p>
          <a:p>
            <a:pPr lvl="1"/>
            <a:r>
              <a:rPr lang="zh-CN" altLang="en-US" dirty="0"/>
              <a:t>收益互换</a:t>
            </a:r>
            <a:endParaRPr lang="en-US" altLang="zh-CN" dirty="0"/>
          </a:p>
          <a:p>
            <a:pPr lvl="1"/>
            <a:r>
              <a:rPr lang="zh-CN" altLang="en-US" dirty="0"/>
              <a:t>伞型信托</a:t>
            </a:r>
            <a:endParaRPr lang="en-US" altLang="zh-CN" dirty="0"/>
          </a:p>
          <a:p>
            <a:pPr lvl="1"/>
            <a:r>
              <a:rPr lang="zh-CN" altLang="en-US" dirty="0"/>
              <a:t>民间配资</a:t>
            </a:r>
            <a:endParaRPr lang="en-US" altLang="zh-CN" dirty="0"/>
          </a:p>
          <a:p>
            <a:pPr lvl="1"/>
            <a:endParaRPr lang="zh-CN" altLang="en-US" dirty="0"/>
          </a:p>
        </p:txBody>
      </p:sp>
    </p:spTree>
    <p:extLst>
      <p:ext uri="{BB962C8B-B14F-4D97-AF65-F5344CB8AC3E}">
        <p14:creationId xmlns:p14="http://schemas.microsoft.com/office/powerpoint/2010/main" val="3834647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B64D58-3197-4682-A105-7CEA8EFF3001}"/>
              </a:ext>
            </a:extLst>
          </p:cNvPr>
          <p:cNvSpPr>
            <a:spLocks noGrp="1"/>
          </p:cNvSpPr>
          <p:nvPr>
            <p:ph type="title"/>
          </p:nvPr>
        </p:nvSpPr>
        <p:spPr/>
        <p:txBody>
          <a:bodyPr/>
          <a:lstStyle/>
          <a:p>
            <a:r>
              <a:rPr lang="zh-CN" altLang="en-US" dirty="0"/>
              <a:t>收益互换</a:t>
            </a:r>
          </a:p>
        </p:txBody>
      </p:sp>
      <p:sp>
        <p:nvSpPr>
          <p:cNvPr id="4" name="内容占位符 3">
            <a:extLst>
              <a:ext uri="{FF2B5EF4-FFF2-40B4-BE49-F238E27FC236}">
                <a16:creationId xmlns:a16="http://schemas.microsoft.com/office/drawing/2014/main" id="{4EAA351B-2E84-4759-A787-97921EC6B153}"/>
              </a:ext>
            </a:extLst>
          </p:cNvPr>
          <p:cNvSpPr>
            <a:spLocks noGrp="1"/>
          </p:cNvSpPr>
          <p:nvPr>
            <p:ph sz="half" idx="1"/>
          </p:nvPr>
        </p:nvSpPr>
        <p:spPr/>
        <p:txBody>
          <a:bodyPr/>
          <a:lstStyle/>
          <a:p>
            <a:r>
              <a:rPr lang="zh-CN" altLang="en-US" dirty="0"/>
              <a:t>证券公司与客户约定在未来一定期限内，针对特定资产的收益与固定利率进行现金流的交换。</a:t>
            </a:r>
            <a:endParaRPr lang="en-US" altLang="zh-CN" dirty="0"/>
          </a:p>
          <a:p>
            <a:r>
              <a:rPr lang="zh-CN" altLang="en-US" dirty="0"/>
              <a:t>融资类收益互换可实现高杠杆。</a:t>
            </a:r>
            <a:endParaRPr lang="en-US" altLang="zh-CN" dirty="0"/>
          </a:p>
          <a:p>
            <a:pPr lvl="1"/>
            <a:r>
              <a:rPr lang="zh-CN" altLang="en-US" dirty="0"/>
              <a:t>证券公司一般会买入股票作完全对冲。</a:t>
            </a:r>
            <a:endParaRPr lang="en-US" altLang="zh-CN" dirty="0"/>
          </a:p>
          <a:p>
            <a:pPr lvl="1"/>
            <a:r>
              <a:rPr lang="zh-CN" altLang="en-US" dirty="0"/>
              <a:t>对股价起到助涨助跌。</a:t>
            </a:r>
            <a:endParaRPr lang="en-US" altLang="zh-CN" dirty="0"/>
          </a:p>
          <a:p>
            <a:endParaRPr lang="en-US" altLang="zh-CN" dirty="0"/>
          </a:p>
          <a:p>
            <a:endParaRPr lang="zh-CN" altLang="en-US" dirty="0"/>
          </a:p>
        </p:txBody>
      </p:sp>
      <p:sp>
        <p:nvSpPr>
          <p:cNvPr id="6" name="文本框 5">
            <a:extLst>
              <a:ext uri="{FF2B5EF4-FFF2-40B4-BE49-F238E27FC236}">
                <a16:creationId xmlns:a16="http://schemas.microsoft.com/office/drawing/2014/main" id="{A7C9F58D-0431-4155-94EF-2317A0B6946F}"/>
              </a:ext>
            </a:extLst>
          </p:cNvPr>
          <p:cNvSpPr txBox="1"/>
          <p:nvPr/>
        </p:nvSpPr>
        <p:spPr>
          <a:xfrm>
            <a:off x="4359052" y="3052351"/>
            <a:ext cx="1296144" cy="584775"/>
          </a:xfrm>
          <a:prstGeom prst="rect">
            <a:avLst/>
          </a:prstGeom>
          <a:solidFill>
            <a:schemeClr val="accent1"/>
          </a:solidFill>
          <a:ln>
            <a:noFill/>
          </a:ln>
        </p:spPr>
        <p:txBody>
          <a:bodyPr wrap="square" rtlCol="0">
            <a:spAutoFit/>
          </a:bodyPr>
          <a:lstStyle/>
          <a:p>
            <a:pPr algn="ctr"/>
            <a:r>
              <a:rPr lang="zh-CN" altLang="en-US" sz="3200" dirty="0">
                <a:solidFill>
                  <a:schemeClr val="bg1"/>
                </a:solidFill>
              </a:rPr>
              <a:t>客户</a:t>
            </a:r>
          </a:p>
        </p:txBody>
      </p:sp>
      <p:sp>
        <p:nvSpPr>
          <p:cNvPr id="7" name="文本框 6">
            <a:extLst>
              <a:ext uri="{FF2B5EF4-FFF2-40B4-BE49-F238E27FC236}">
                <a16:creationId xmlns:a16="http://schemas.microsoft.com/office/drawing/2014/main" id="{65D4F384-1E14-4592-9D11-F5E4964C5CEC}"/>
              </a:ext>
            </a:extLst>
          </p:cNvPr>
          <p:cNvSpPr txBox="1"/>
          <p:nvPr/>
        </p:nvSpPr>
        <p:spPr>
          <a:xfrm>
            <a:off x="6814592" y="3052351"/>
            <a:ext cx="1296144" cy="584775"/>
          </a:xfrm>
          <a:prstGeom prst="rect">
            <a:avLst/>
          </a:prstGeom>
          <a:solidFill>
            <a:schemeClr val="accent1"/>
          </a:solidFill>
          <a:ln>
            <a:noFill/>
          </a:ln>
        </p:spPr>
        <p:txBody>
          <a:bodyPr wrap="square" rtlCol="0">
            <a:spAutoFit/>
          </a:bodyPr>
          <a:lstStyle/>
          <a:p>
            <a:pPr algn="ctr"/>
            <a:r>
              <a:rPr lang="zh-CN" altLang="en-US" sz="3200" dirty="0">
                <a:solidFill>
                  <a:schemeClr val="bg1"/>
                </a:solidFill>
              </a:rPr>
              <a:t>券商</a:t>
            </a:r>
          </a:p>
        </p:txBody>
      </p:sp>
      <p:cxnSp>
        <p:nvCxnSpPr>
          <p:cNvPr id="9" name="直接箭头连接符 8">
            <a:extLst>
              <a:ext uri="{FF2B5EF4-FFF2-40B4-BE49-F238E27FC236}">
                <a16:creationId xmlns:a16="http://schemas.microsoft.com/office/drawing/2014/main" id="{A8BEC255-B82D-424A-AB8D-1A09AA644787}"/>
              </a:ext>
            </a:extLst>
          </p:cNvPr>
          <p:cNvCxnSpPr/>
          <p:nvPr/>
        </p:nvCxnSpPr>
        <p:spPr>
          <a:xfrm>
            <a:off x="5652120" y="3212976"/>
            <a:ext cx="1162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0A6BEE86-AF02-4316-ABAA-11E9BEFC7439}"/>
              </a:ext>
            </a:extLst>
          </p:cNvPr>
          <p:cNvCxnSpPr/>
          <p:nvPr/>
        </p:nvCxnSpPr>
        <p:spPr>
          <a:xfrm flipH="1">
            <a:off x="5652120" y="3501008"/>
            <a:ext cx="1162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A31C12BF-B177-4319-815C-DFE1D351E8FB}"/>
              </a:ext>
            </a:extLst>
          </p:cNvPr>
          <p:cNvSpPr txBox="1"/>
          <p:nvPr/>
        </p:nvSpPr>
        <p:spPr>
          <a:xfrm>
            <a:off x="5868144" y="2924944"/>
            <a:ext cx="648072" cy="369332"/>
          </a:xfrm>
          <a:prstGeom prst="rect">
            <a:avLst/>
          </a:prstGeom>
          <a:noFill/>
        </p:spPr>
        <p:txBody>
          <a:bodyPr wrap="square" rtlCol="0">
            <a:spAutoFit/>
          </a:bodyPr>
          <a:lstStyle/>
          <a:p>
            <a:r>
              <a:rPr lang="en-US" altLang="zh-CN" dirty="0"/>
              <a:t>7.5%</a:t>
            </a:r>
            <a:endParaRPr lang="zh-CN" altLang="en-US" dirty="0"/>
          </a:p>
        </p:txBody>
      </p:sp>
      <p:sp>
        <p:nvSpPr>
          <p:cNvPr id="13" name="文本框 12">
            <a:extLst>
              <a:ext uri="{FF2B5EF4-FFF2-40B4-BE49-F238E27FC236}">
                <a16:creationId xmlns:a16="http://schemas.microsoft.com/office/drawing/2014/main" id="{9ABA3CC9-9228-4359-A4B5-5620E3F1B09A}"/>
              </a:ext>
            </a:extLst>
          </p:cNvPr>
          <p:cNvSpPr txBox="1"/>
          <p:nvPr/>
        </p:nvSpPr>
        <p:spPr>
          <a:xfrm>
            <a:off x="5658272" y="3501008"/>
            <a:ext cx="1153244" cy="369332"/>
          </a:xfrm>
          <a:prstGeom prst="rect">
            <a:avLst/>
          </a:prstGeom>
          <a:noFill/>
        </p:spPr>
        <p:txBody>
          <a:bodyPr wrap="square" rtlCol="0">
            <a:spAutoFit/>
          </a:bodyPr>
          <a:lstStyle/>
          <a:p>
            <a:r>
              <a:rPr lang="zh-CN" altLang="en-US" dirty="0"/>
              <a:t>股票收益</a:t>
            </a:r>
          </a:p>
        </p:txBody>
      </p:sp>
    </p:spTree>
    <p:extLst>
      <p:ext uri="{BB962C8B-B14F-4D97-AF65-F5344CB8AC3E}">
        <p14:creationId xmlns:p14="http://schemas.microsoft.com/office/powerpoint/2010/main" val="384491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4AE1B8-3F6A-4006-B119-8D0719ECDD77}"/>
              </a:ext>
            </a:extLst>
          </p:cNvPr>
          <p:cNvSpPr>
            <a:spLocks noGrp="1"/>
          </p:cNvSpPr>
          <p:nvPr>
            <p:ph type="title"/>
          </p:nvPr>
        </p:nvSpPr>
        <p:spPr/>
        <p:txBody>
          <a:bodyPr/>
          <a:lstStyle/>
          <a:p>
            <a:r>
              <a:rPr lang="zh-CN" altLang="en-US" dirty="0"/>
              <a:t>新中国股市简史（</a:t>
            </a:r>
            <a:r>
              <a:rPr lang="en-US" altLang="zh-CN" dirty="0"/>
              <a:t>1</a:t>
            </a:r>
            <a:r>
              <a:rPr lang="zh-CN" altLang="en-US" dirty="0"/>
              <a:t>）</a:t>
            </a:r>
          </a:p>
        </p:txBody>
      </p:sp>
      <p:sp>
        <p:nvSpPr>
          <p:cNvPr id="3" name="内容占位符 2">
            <a:extLst>
              <a:ext uri="{FF2B5EF4-FFF2-40B4-BE49-F238E27FC236}">
                <a16:creationId xmlns:a16="http://schemas.microsoft.com/office/drawing/2014/main" id="{87898367-2CD8-4851-A6E4-190000D7F95B}"/>
              </a:ext>
            </a:extLst>
          </p:cNvPr>
          <p:cNvSpPr>
            <a:spLocks noGrp="1"/>
          </p:cNvSpPr>
          <p:nvPr>
            <p:ph idx="1"/>
          </p:nvPr>
        </p:nvSpPr>
        <p:spPr/>
        <p:txBody>
          <a:bodyPr>
            <a:normAutofit fontScale="55000" lnSpcReduction="20000"/>
          </a:bodyPr>
          <a:lstStyle/>
          <a:p>
            <a:r>
              <a:rPr lang="en-US" altLang="zh-CN" dirty="0"/>
              <a:t>1984</a:t>
            </a:r>
            <a:r>
              <a:rPr lang="zh-CN" altLang="en-US" dirty="0"/>
              <a:t>年</a:t>
            </a:r>
            <a:r>
              <a:rPr lang="en-US" altLang="zh-CN" dirty="0"/>
              <a:t>11</a:t>
            </a:r>
            <a:r>
              <a:rPr lang="zh-CN" altLang="en-US" dirty="0"/>
              <a:t>月</a:t>
            </a:r>
            <a:r>
              <a:rPr lang="en-US" altLang="zh-CN" dirty="0"/>
              <a:t>14</a:t>
            </a:r>
            <a:r>
              <a:rPr lang="zh-CN" altLang="en-US" dirty="0"/>
              <a:t>日，上海飞乐音响股份有限公司发行新中国首只公开发行股票。</a:t>
            </a:r>
            <a:endParaRPr lang="en-US" altLang="zh-CN" dirty="0"/>
          </a:p>
          <a:p>
            <a:r>
              <a:rPr lang="en-US" altLang="zh-CN" dirty="0"/>
              <a:t>1986</a:t>
            </a:r>
            <a:r>
              <a:rPr lang="zh-CN" altLang="en-US" dirty="0"/>
              <a:t>年</a:t>
            </a:r>
            <a:r>
              <a:rPr lang="en-US" altLang="zh-CN" dirty="0"/>
              <a:t>9</a:t>
            </a:r>
            <a:r>
              <a:rPr lang="zh-CN" altLang="en-US" dirty="0"/>
              <a:t>月</a:t>
            </a:r>
            <a:r>
              <a:rPr lang="en-US" altLang="zh-CN" dirty="0"/>
              <a:t>26</a:t>
            </a:r>
            <a:r>
              <a:rPr lang="zh-CN" altLang="en-US" dirty="0"/>
              <a:t>日，新中国第一个证券交易柜台</a:t>
            </a:r>
            <a:r>
              <a:rPr lang="en-US" altLang="zh-CN" dirty="0"/>
              <a:t>——</a:t>
            </a:r>
            <a:r>
              <a:rPr lang="zh-CN" altLang="en-US" dirty="0"/>
              <a:t>上海市南京西路</a:t>
            </a:r>
            <a:r>
              <a:rPr lang="en-US" altLang="zh-CN" dirty="0"/>
              <a:t>1806</a:t>
            </a:r>
            <a:r>
              <a:rPr lang="zh-CN" altLang="en-US" dirty="0"/>
              <a:t>号静安证券业务部开张。</a:t>
            </a:r>
            <a:endParaRPr lang="en-US" altLang="zh-CN" dirty="0"/>
          </a:p>
          <a:p>
            <a:r>
              <a:rPr lang="en-US" altLang="zh-CN" dirty="0"/>
              <a:t>1990</a:t>
            </a:r>
            <a:r>
              <a:rPr lang="zh-CN" altLang="en-US" dirty="0"/>
              <a:t>年</a:t>
            </a:r>
            <a:r>
              <a:rPr lang="en-US" altLang="zh-CN" dirty="0"/>
              <a:t>12</a:t>
            </a:r>
            <a:r>
              <a:rPr lang="zh-CN" altLang="en-US" dirty="0"/>
              <a:t>月</a:t>
            </a:r>
            <a:r>
              <a:rPr lang="en-US" altLang="zh-CN" dirty="0"/>
              <a:t>19</a:t>
            </a:r>
            <a:r>
              <a:rPr lang="zh-CN" altLang="en-US" dirty="0"/>
              <a:t>日，上海证券交易所正式鸣锣开业。开业初期，仅有</a:t>
            </a:r>
            <a:r>
              <a:rPr lang="en-US" altLang="zh-CN" dirty="0"/>
              <a:t>8</a:t>
            </a:r>
            <a:r>
              <a:rPr lang="zh-CN" altLang="en-US" dirty="0"/>
              <a:t>家上市公司股票挂牌，俗称“老八股”。</a:t>
            </a:r>
            <a:endParaRPr lang="en-US" altLang="zh-CN" dirty="0"/>
          </a:p>
          <a:p>
            <a:r>
              <a:rPr lang="en-US" altLang="zh-CN" dirty="0"/>
              <a:t>1991</a:t>
            </a:r>
            <a:r>
              <a:rPr lang="zh-CN" altLang="en-US" dirty="0"/>
              <a:t>年</a:t>
            </a:r>
            <a:r>
              <a:rPr lang="en-US" altLang="zh-CN" dirty="0"/>
              <a:t>7</a:t>
            </a:r>
            <a:r>
              <a:rPr lang="zh-CN" altLang="en-US" dirty="0"/>
              <a:t>月</a:t>
            </a:r>
            <a:r>
              <a:rPr lang="en-US" altLang="zh-CN" dirty="0"/>
              <a:t>3</a:t>
            </a:r>
            <a:r>
              <a:rPr lang="zh-CN" altLang="en-US" dirty="0"/>
              <a:t>日，深交所正式开业。</a:t>
            </a:r>
            <a:endParaRPr lang="en-US" altLang="zh-CN" dirty="0"/>
          </a:p>
          <a:p>
            <a:r>
              <a:rPr lang="en-US" altLang="zh-CN" dirty="0"/>
              <a:t>1992</a:t>
            </a:r>
            <a:r>
              <a:rPr lang="zh-CN" altLang="en-US" dirty="0"/>
              <a:t>年</a:t>
            </a:r>
            <a:r>
              <a:rPr lang="en-US" altLang="zh-CN" dirty="0"/>
              <a:t>5</a:t>
            </a:r>
            <a:r>
              <a:rPr lang="zh-CN" altLang="en-US" dirty="0"/>
              <a:t>月</a:t>
            </a:r>
            <a:r>
              <a:rPr lang="en-US" altLang="zh-CN" dirty="0"/>
              <a:t>21</a:t>
            </a:r>
            <a:r>
              <a:rPr lang="zh-CN" altLang="en-US" dirty="0"/>
              <a:t>日，上证所放开股票价格限制，一天上涨</a:t>
            </a:r>
            <a:r>
              <a:rPr lang="en-US" altLang="zh-CN" dirty="0"/>
              <a:t>105%</a:t>
            </a:r>
            <a:r>
              <a:rPr lang="zh-CN" altLang="en-US" dirty="0"/>
              <a:t>。</a:t>
            </a:r>
            <a:endParaRPr lang="en-US" altLang="zh-CN" dirty="0"/>
          </a:p>
          <a:p>
            <a:r>
              <a:rPr lang="en-US" altLang="zh-CN" dirty="0"/>
              <a:t>1992</a:t>
            </a:r>
            <a:r>
              <a:rPr lang="zh-CN" altLang="en-US" dirty="0"/>
              <a:t>年</a:t>
            </a:r>
            <a:r>
              <a:rPr lang="en-US" altLang="zh-CN" dirty="0"/>
              <a:t>10</a:t>
            </a:r>
            <a:r>
              <a:rPr lang="zh-CN" altLang="en-US" dirty="0"/>
              <a:t>月，中国证监会成立。</a:t>
            </a:r>
            <a:endParaRPr lang="en-US" altLang="zh-CN" dirty="0"/>
          </a:p>
          <a:p>
            <a:r>
              <a:rPr lang="en-US" altLang="zh-CN" dirty="0"/>
              <a:t>1994</a:t>
            </a:r>
            <a:r>
              <a:rPr lang="zh-CN" altLang="en-US" dirty="0"/>
              <a:t>年</a:t>
            </a:r>
            <a:r>
              <a:rPr lang="en-US" altLang="zh-CN" dirty="0"/>
              <a:t>5</a:t>
            </a:r>
            <a:r>
              <a:rPr lang="zh-CN" altLang="en-US" dirty="0"/>
              <a:t>月</a:t>
            </a:r>
            <a:r>
              <a:rPr lang="en-US" altLang="zh-CN" dirty="0"/>
              <a:t>13</a:t>
            </a:r>
            <a:r>
              <a:rPr lang="zh-CN" altLang="en-US" dirty="0"/>
              <a:t>日上映</a:t>
            </a:r>
            <a:r>
              <a:rPr lang="en-US" altLang="zh-CN" dirty="0"/>
              <a:t>《</a:t>
            </a:r>
            <a:r>
              <a:rPr lang="zh-CN" altLang="en-US" dirty="0"/>
              <a:t>股疯</a:t>
            </a:r>
            <a:r>
              <a:rPr lang="en-US" altLang="zh-CN" dirty="0"/>
              <a:t>》</a:t>
            </a:r>
            <a:r>
              <a:rPr lang="zh-CN" altLang="en-US" dirty="0"/>
              <a:t>，描绘</a:t>
            </a:r>
            <a:r>
              <a:rPr lang="en-US" altLang="zh-CN" dirty="0"/>
              <a:t>90</a:t>
            </a:r>
            <a:r>
              <a:rPr lang="zh-CN" altLang="en-US" dirty="0"/>
              <a:t>年代初全民炒股的疯狂热潮。</a:t>
            </a:r>
            <a:endParaRPr lang="en-US" altLang="zh-CN" dirty="0"/>
          </a:p>
          <a:p>
            <a:r>
              <a:rPr lang="en-US" altLang="zh-CN" dirty="0"/>
              <a:t>1996</a:t>
            </a:r>
            <a:r>
              <a:rPr lang="zh-CN" altLang="en-US" dirty="0"/>
              <a:t>年</a:t>
            </a:r>
            <a:r>
              <a:rPr lang="en-US" altLang="zh-CN" dirty="0"/>
              <a:t>12</a:t>
            </a:r>
            <a:r>
              <a:rPr lang="zh-CN" altLang="en-US" dirty="0"/>
              <a:t>月</a:t>
            </a:r>
            <a:r>
              <a:rPr lang="en-US" altLang="zh-CN" dirty="0"/>
              <a:t>16</a:t>
            </a:r>
            <a:r>
              <a:rPr lang="zh-CN" altLang="en-US" dirty="0"/>
              <a:t>日</a:t>
            </a:r>
            <a:r>
              <a:rPr lang="en-US" altLang="zh-CN" dirty="0"/>
              <a:t>《</a:t>
            </a:r>
            <a:r>
              <a:rPr lang="zh-CN" altLang="en-US" dirty="0"/>
              <a:t>人民日报</a:t>
            </a:r>
            <a:r>
              <a:rPr lang="en-US" altLang="zh-CN" dirty="0"/>
              <a:t>》</a:t>
            </a:r>
            <a:r>
              <a:rPr lang="zh-CN" altLang="en-US" dirty="0"/>
              <a:t>刊登</a:t>
            </a:r>
            <a:r>
              <a:rPr lang="en-US" altLang="zh-CN" dirty="0"/>
              <a:t>《</a:t>
            </a:r>
            <a:r>
              <a:rPr lang="zh-CN" altLang="en-US" dirty="0"/>
              <a:t>正确认识当前股票市场</a:t>
            </a:r>
            <a:r>
              <a:rPr lang="en-US" altLang="zh-CN" dirty="0"/>
              <a:t>》</a:t>
            </a:r>
            <a:r>
              <a:rPr lang="zh-CN" altLang="en-US" dirty="0"/>
              <a:t>；开始实施</a:t>
            </a:r>
            <a:r>
              <a:rPr lang="en-US" altLang="zh-CN" dirty="0"/>
              <a:t>10%</a:t>
            </a:r>
            <a:r>
              <a:rPr lang="zh-CN" altLang="en-US" dirty="0"/>
              <a:t>的涨跌停板制度。大盘连续跌停</a:t>
            </a:r>
            <a:r>
              <a:rPr lang="en-US" altLang="zh-CN" dirty="0"/>
              <a:t>4</a:t>
            </a:r>
            <a:r>
              <a:rPr lang="zh-CN" altLang="en-US" dirty="0"/>
              <a:t>天。</a:t>
            </a:r>
            <a:endParaRPr lang="en-US" altLang="zh-CN" dirty="0"/>
          </a:p>
          <a:p>
            <a:r>
              <a:rPr lang="en-US" altLang="zh-CN" dirty="0"/>
              <a:t>1998</a:t>
            </a:r>
            <a:r>
              <a:rPr lang="zh-CN" altLang="en-US" dirty="0"/>
              <a:t>年</a:t>
            </a:r>
            <a:r>
              <a:rPr lang="en-US" altLang="zh-CN" dirty="0"/>
              <a:t>3</a:t>
            </a:r>
            <a:r>
              <a:rPr lang="zh-CN" altLang="en-US" dirty="0"/>
              <a:t>月</a:t>
            </a:r>
            <a:r>
              <a:rPr lang="en-US" altLang="zh-CN" dirty="0"/>
              <a:t>27</a:t>
            </a:r>
            <a:r>
              <a:rPr lang="zh-CN" altLang="en-US" dirty="0"/>
              <a:t>日，南方基金、国泰基金发起设立了国内首批封闭式基金</a:t>
            </a:r>
            <a:r>
              <a:rPr lang="en-US" altLang="zh-CN" dirty="0"/>
              <a:t>——</a:t>
            </a:r>
            <a:r>
              <a:rPr lang="zh-CN" altLang="en-US" dirty="0"/>
              <a:t>基金开元、金泰。</a:t>
            </a:r>
            <a:endParaRPr lang="en-US" altLang="zh-CN" dirty="0"/>
          </a:p>
          <a:p>
            <a:r>
              <a:rPr lang="en-US" altLang="zh-CN" dirty="0"/>
              <a:t>1998</a:t>
            </a:r>
            <a:r>
              <a:rPr lang="zh-CN" altLang="en-US" dirty="0"/>
              <a:t>年</a:t>
            </a:r>
            <a:r>
              <a:rPr lang="en-US" altLang="zh-CN" dirty="0"/>
              <a:t>12</a:t>
            </a:r>
            <a:r>
              <a:rPr lang="zh-CN" altLang="en-US" dirty="0"/>
              <a:t>月</a:t>
            </a:r>
            <a:r>
              <a:rPr lang="en-US" altLang="zh-CN" dirty="0"/>
              <a:t>29</a:t>
            </a:r>
            <a:r>
              <a:rPr lang="zh-CN" altLang="en-US" dirty="0"/>
              <a:t>日，</a:t>
            </a:r>
            <a:r>
              <a:rPr lang="en-US" altLang="zh-CN" dirty="0"/>
              <a:t>《</a:t>
            </a:r>
            <a:r>
              <a:rPr lang="zh-CN" altLang="en-US" dirty="0"/>
              <a:t>中华人民共和国证券法</a:t>
            </a:r>
            <a:r>
              <a:rPr lang="en-US" altLang="zh-CN" dirty="0"/>
              <a:t>》</a:t>
            </a:r>
            <a:r>
              <a:rPr lang="zh-CN" altLang="en-US" dirty="0"/>
              <a:t>审议通过，并于</a:t>
            </a:r>
            <a:r>
              <a:rPr lang="en-US" altLang="zh-CN" dirty="0"/>
              <a:t>1999</a:t>
            </a:r>
            <a:r>
              <a:rPr lang="zh-CN" altLang="en-US" dirty="0"/>
              <a:t>年</a:t>
            </a:r>
            <a:r>
              <a:rPr lang="en-US" altLang="zh-CN" dirty="0"/>
              <a:t>7</a:t>
            </a:r>
            <a:r>
              <a:rPr lang="zh-CN" altLang="en-US" dirty="0"/>
              <a:t>月</a:t>
            </a:r>
            <a:r>
              <a:rPr lang="en-US" altLang="zh-CN" dirty="0"/>
              <a:t>1</a:t>
            </a:r>
            <a:r>
              <a:rPr lang="zh-CN" altLang="en-US" dirty="0"/>
              <a:t>日起正式实施。</a:t>
            </a:r>
            <a:endParaRPr lang="en-US" altLang="zh-CN" dirty="0"/>
          </a:p>
          <a:p>
            <a:r>
              <a:rPr lang="en-US" altLang="zh-CN" dirty="0"/>
              <a:t>1999</a:t>
            </a:r>
            <a:r>
              <a:rPr lang="zh-CN" altLang="en-US" dirty="0"/>
              <a:t>年“</a:t>
            </a:r>
            <a:r>
              <a:rPr lang="en-US" altLang="zh-CN" dirty="0"/>
              <a:t>5.19</a:t>
            </a:r>
            <a:r>
              <a:rPr lang="zh-CN" altLang="en-US" dirty="0"/>
              <a:t>”行情。</a:t>
            </a:r>
            <a:endParaRPr lang="en-US" altLang="zh-CN" dirty="0"/>
          </a:p>
        </p:txBody>
      </p:sp>
    </p:spTree>
    <p:extLst>
      <p:ext uri="{BB962C8B-B14F-4D97-AF65-F5344CB8AC3E}">
        <p14:creationId xmlns:p14="http://schemas.microsoft.com/office/powerpoint/2010/main" val="1385430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45E692-92A1-46AF-8B69-160AB81C1CCB}"/>
              </a:ext>
            </a:extLst>
          </p:cNvPr>
          <p:cNvSpPr>
            <a:spLocks noGrp="1"/>
          </p:cNvSpPr>
          <p:nvPr>
            <p:ph type="title"/>
          </p:nvPr>
        </p:nvSpPr>
        <p:spPr/>
        <p:txBody>
          <a:bodyPr/>
          <a:lstStyle/>
          <a:p>
            <a:r>
              <a:rPr lang="zh-CN" altLang="en-US" dirty="0"/>
              <a:t>伞型信托</a:t>
            </a:r>
          </a:p>
        </p:txBody>
      </p:sp>
      <p:sp>
        <p:nvSpPr>
          <p:cNvPr id="4" name="内容占位符 3">
            <a:extLst>
              <a:ext uri="{FF2B5EF4-FFF2-40B4-BE49-F238E27FC236}">
                <a16:creationId xmlns:a16="http://schemas.microsoft.com/office/drawing/2014/main" id="{263996DC-8FFD-4A88-9936-125AF6B8BA5C}"/>
              </a:ext>
            </a:extLst>
          </p:cNvPr>
          <p:cNvSpPr>
            <a:spLocks noGrp="1"/>
          </p:cNvSpPr>
          <p:nvPr>
            <p:ph sz="half" idx="1"/>
          </p:nvPr>
        </p:nvSpPr>
        <p:spPr/>
        <p:txBody>
          <a:bodyPr/>
          <a:lstStyle/>
          <a:p>
            <a:r>
              <a:rPr lang="zh-CN" altLang="en-US" dirty="0"/>
              <a:t>融资来源是银行理财、信托产品、</a:t>
            </a:r>
            <a:r>
              <a:rPr lang="en-US" altLang="zh-CN" dirty="0"/>
              <a:t>P2P</a:t>
            </a:r>
            <a:r>
              <a:rPr lang="zh-CN" altLang="en-US" dirty="0"/>
              <a:t>等。</a:t>
            </a:r>
            <a:endParaRPr lang="en-US" altLang="zh-CN" dirty="0"/>
          </a:p>
          <a:p>
            <a:r>
              <a:rPr lang="zh-CN" altLang="en-US" dirty="0"/>
              <a:t>配资比例一般为</a:t>
            </a:r>
            <a:r>
              <a:rPr lang="en-US" altLang="zh-CN" dirty="0"/>
              <a:t>1:3</a:t>
            </a:r>
            <a:r>
              <a:rPr lang="zh-CN" altLang="en-US" dirty="0"/>
              <a:t>，实现</a:t>
            </a:r>
            <a:r>
              <a:rPr lang="en-US" altLang="zh-CN" dirty="0"/>
              <a:t>4</a:t>
            </a:r>
            <a:r>
              <a:rPr lang="zh-CN" altLang="en-US" dirty="0"/>
              <a:t>倍杠杆。</a:t>
            </a:r>
            <a:endParaRPr lang="en-US" altLang="zh-CN" dirty="0"/>
          </a:p>
          <a:p>
            <a:r>
              <a:rPr lang="zh-CN" altLang="en-US" dirty="0"/>
              <a:t>可以“杠上加杠”</a:t>
            </a:r>
            <a:endParaRPr lang="en-US" altLang="zh-CN" dirty="0"/>
          </a:p>
          <a:p>
            <a:pPr lvl="1"/>
            <a:r>
              <a:rPr lang="zh-CN" altLang="en-US" dirty="0"/>
              <a:t>劣后资金有融资</a:t>
            </a:r>
            <a:endParaRPr lang="en-US" altLang="zh-CN" dirty="0"/>
          </a:p>
          <a:p>
            <a:endParaRPr lang="zh-CN" altLang="en-US" dirty="0"/>
          </a:p>
        </p:txBody>
      </p:sp>
      <p:pic>
        <p:nvPicPr>
          <p:cNvPr id="2050" name="Picture 2" descr="See the source image">
            <a:extLst>
              <a:ext uri="{FF2B5EF4-FFF2-40B4-BE49-F238E27FC236}">
                <a16:creationId xmlns:a16="http://schemas.microsoft.com/office/drawing/2014/main" id="{C9039F81-0B13-4203-A52B-698F566D624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07891" y="2348880"/>
            <a:ext cx="4718285"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1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A638A-EC6E-44DF-B33D-0301083E866A}"/>
              </a:ext>
            </a:extLst>
          </p:cNvPr>
          <p:cNvSpPr>
            <a:spLocks noGrp="1"/>
          </p:cNvSpPr>
          <p:nvPr>
            <p:ph type="title"/>
          </p:nvPr>
        </p:nvSpPr>
        <p:spPr/>
        <p:txBody>
          <a:bodyPr/>
          <a:lstStyle/>
          <a:p>
            <a:r>
              <a:rPr lang="zh-CN" altLang="en-US" dirty="0"/>
              <a:t>民间配资</a:t>
            </a:r>
          </a:p>
        </p:txBody>
      </p:sp>
      <p:sp>
        <p:nvSpPr>
          <p:cNvPr id="3" name="内容占位符 2">
            <a:extLst>
              <a:ext uri="{FF2B5EF4-FFF2-40B4-BE49-F238E27FC236}">
                <a16:creationId xmlns:a16="http://schemas.microsoft.com/office/drawing/2014/main" id="{6E3DEF80-5A1C-4BBF-8241-300E8E849CF9}"/>
              </a:ext>
            </a:extLst>
          </p:cNvPr>
          <p:cNvSpPr>
            <a:spLocks noGrp="1"/>
          </p:cNvSpPr>
          <p:nvPr>
            <p:ph idx="1"/>
          </p:nvPr>
        </p:nvSpPr>
        <p:spPr/>
        <p:txBody>
          <a:bodyPr>
            <a:normAutofit fontScale="92500" lnSpcReduction="10000"/>
          </a:bodyPr>
          <a:lstStyle/>
          <a:p>
            <a:r>
              <a:rPr lang="zh-CN" altLang="en-US" dirty="0"/>
              <a:t>配资方式</a:t>
            </a:r>
            <a:endParaRPr lang="en-US" altLang="zh-CN" dirty="0"/>
          </a:p>
          <a:p>
            <a:pPr lvl="1"/>
            <a:r>
              <a:rPr lang="zh-CN" altLang="en-US" dirty="0"/>
              <a:t>线下系统分仓配资</a:t>
            </a:r>
            <a:endParaRPr lang="en-US" altLang="zh-CN" dirty="0"/>
          </a:p>
          <a:p>
            <a:pPr lvl="1"/>
            <a:r>
              <a:rPr lang="zh-CN" altLang="en-US" dirty="0"/>
              <a:t>人工分仓配资</a:t>
            </a:r>
            <a:endParaRPr lang="en-US" altLang="zh-CN" dirty="0"/>
          </a:p>
          <a:p>
            <a:pPr lvl="1"/>
            <a:r>
              <a:rPr lang="zh-CN" altLang="en-US" dirty="0"/>
              <a:t>互联网线上配资</a:t>
            </a:r>
            <a:endParaRPr lang="en-US" altLang="zh-CN" dirty="0"/>
          </a:p>
          <a:p>
            <a:r>
              <a:rPr lang="zh-CN" altLang="en-US" dirty="0"/>
              <a:t>杠杆比例可达</a:t>
            </a:r>
            <a:r>
              <a:rPr lang="en-US" altLang="zh-CN" dirty="0"/>
              <a:t>10</a:t>
            </a:r>
            <a:r>
              <a:rPr lang="zh-CN" altLang="en-US" dirty="0"/>
              <a:t>倍</a:t>
            </a:r>
            <a:endParaRPr lang="en-US" altLang="zh-CN" dirty="0"/>
          </a:p>
          <a:p>
            <a:r>
              <a:rPr lang="zh-CN" altLang="en-US" dirty="0"/>
              <a:t>资金门槛</a:t>
            </a:r>
            <a:endParaRPr lang="en-US" altLang="zh-CN" dirty="0"/>
          </a:p>
          <a:p>
            <a:pPr lvl="1"/>
            <a:r>
              <a:rPr lang="zh-CN" altLang="en-US" dirty="0"/>
              <a:t>一般</a:t>
            </a:r>
            <a:r>
              <a:rPr lang="en-US" altLang="zh-CN" dirty="0"/>
              <a:t>1</a:t>
            </a:r>
            <a:r>
              <a:rPr lang="zh-CN" altLang="en-US" dirty="0"/>
              <a:t>万起步，</a:t>
            </a:r>
            <a:r>
              <a:rPr lang="en-US" altLang="zh-CN" dirty="0"/>
              <a:t>1000</a:t>
            </a:r>
            <a:r>
              <a:rPr lang="zh-CN" altLang="en-US" dirty="0"/>
              <a:t>万封顶</a:t>
            </a:r>
            <a:endParaRPr lang="en-US" altLang="zh-CN" dirty="0"/>
          </a:p>
          <a:p>
            <a:r>
              <a:rPr lang="zh-CN" altLang="en-US" dirty="0"/>
              <a:t>资金来源</a:t>
            </a:r>
            <a:endParaRPr lang="en-US" altLang="zh-CN" dirty="0"/>
          </a:p>
          <a:p>
            <a:pPr lvl="1"/>
            <a:r>
              <a:rPr lang="en-US" altLang="zh-CN" dirty="0"/>
              <a:t>P2P</a:t>
            </a:r>
            <a:r>
              <a:rPr lang="zh-CN" altLang="en-US" dirty="0"/>
              <a:t>、券商、民间借贷、自有资金</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011966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6BD6BD-4186-445A-9DD9-3162FC642D9D}"/>
              </a:ext>
            </a:extLst>
          </p:cNvPr>
          <p:cNvSpPr>
            <a:spLocks noGrp="1"/>
          </p:cNvSpPr>
          <p:nvPr>
            <p:ph type="title"/>
          </p:nvPr>
        </p:nvSpPr>
        <p:spPr/>
        <p:txBody>
          <a:bodyPr/>
          <a:lstStyle/>
          <a:p>
            <a:r>
              <a:rPr lang="zh-CN" altLang="en-US" dirty="0"/>
              <a:t>杠杆规模估计（</a:t>
            </a:r>
            <a:r>
              <a:rPr lang="en-US" altLang="zh-CN" dirty="0"/>
              <a:t>2015.5</a:t>
            </a:r>
            <a:r>
              <a:rPr lang="zh-CN" altLang="en-US" dirty="0"/>
              <a:t>）</a:t>
            </a:r>
          </a:p>
        </p:txBody>
      </p:sp>
      <p:graphicFrame>
        <p:nvGraphicFramePr>
          <p:cNvPr id="4" name="内容占位符 3">
            <a:extLst>
              <a:ext uri="{FF2B5EF4-FFF2-40B4-BE49-F238E27FC236}">
                <a16:creationId xmlns:a16="http://schemas.microsoft.com/office/drawing/2014/main" id="{6F25CCB2-EC5D-4C91-A99E-B5A12FF0E0B9}"/>
              </a:ext>
            </a:extLst>
          </p:cNvPr>
          <p:cNvGraphicFramePr>
            <a:graphicFrameLocks noGrp="1"/>
          </p:cNvGraphicFramePr>
          <p:nvPr>
            <p:ph idx="1"/>
            <p:extLst>
              <p:ext uri="{D42A27DB-BD31-4B8C-83A1-F6EECF244321}">
                <p14:modId xmlns:p14="http://schemas.microsoft.com/office/powerpoint/2010/main" val="2941158492"/>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737945550"/>
                    </a:ext>
                  </a:extLst>
                </a:gridCol>
                <a:gridCol w="4114800">
                  <a:extLst>
                    <a:ext uri="{9D8B030D-6E8A-4147-A177-3AD203B41FA5}">
                      <a16:colId xmlns:a16="http://schemas.microsoft.com/office/drawing/2014/main" val="2206007478"/>
                    </a:ext>
                  </a:extLst>
                </a:gridCol>
              </a:tblGrid>
              <a:tr h="370840">
                <a:tc>
                  <a:txBody>
                    <a:bodyPr/>
                    <a:lstStyle/>
                    <a:p>
                      <a:r>
                        <a:rPr lang="zh-CN" altLang="en-US" dirty="0"/>
                        <a:t>类型</a:t>
                      </a:r>
                    </a:p>
                  </a:txBody>
                  <a:tcPr/>
                </a:tc>
                <a:tc>
                  <a:txBody>
                    <a:bodyPr/>
                    <a:lstStyle/>
                    <a:p>
                      <a:r>
                        <a:rPr lang="zh-CN" altLang="en-US" dirty="0"/>
                        <a:t>余额（亿）</a:t>
                      </a:r>
                    </a:p>
                  </a:txBody>
                  <a:tcPr/>
                </a:tc>
                <a:extLst>
                  <a:ext uri="{0D108BD9-81ED-4DB2-BD59-A6C34878D82A}">
                    <a16:rowId xmlns:a16="http://schemas.microsoft.com/office/drawing/2014/main" val="1424566014"/>
                  </a:ext>
                </a:extLst>
              </a:tr>
              <a:tr h="370840">
                <a:tc>
                  <a:txBody>
                    <a:bodyPr/>
                    <a:lstStyle/>
                    <a:p>
                      <a:r>
                        <a:rPr lang="zh-CN" altLang="en-US" dirty="0"/>
                        <a:t>场内融资</a:t>
                      </a:r>
                    </a:p>
                  </a:txBody>
                  <a:tcPr/>
                </a:tc>
                <a:tc>
                  <a:txBody>
                    <a:bodyPr/>
                    <a:lstStyle/>
                    <a:p>
                      <a:r>
                        <a:rPr lang="en-US" altLang="zh-CN" dirty="0"/>
                        <a:t>20000</a:t>
                      </a:r>
                      <a:endParaRPr lang="zh-CN" altLang="en-US" dirty="0"/>
                    </a:p>
                  </a:txBody>
                  <a:tcPr/>
                </a:tc>
                <a:extLst>
                  <a:ext uri="{0D108BD9-81ED-4DB2-BD59-A6C34878D82A}">
                    <a16:rowId xmlns:a16="http://schemas.microsoft.com/office/drawing/2014/main" val="4294817610"/>
                  </a:ext>
                </a:extLst>
              </a:tr>
              <a:tr h="370840">
                <a:tc>
                  <a:txBody>
                    <a:bodyPr/>
                    <a:lstStyle/>
                    <a:p>
                      <a:r>
                        <a:rPr lang="zh-CN" altLang="en-US" dirty="0"/>
                        <a:t>收益互换</a:t>
                      </a:r>
                    </a:p>
                  </a:txBody>
                  <a:tcPr/>
                </a:tc>
                <a:tc>
                  <a:txBody>
                    <a:bodyPr/>
                    <a:lstStyle/>
                    <a:p>
                      <a:r>
                        <a:rPr lang="en-US" altLang="zh-CN" dirty="0"/>
                        <a:t>5000</a:t>
                      </a:r>
                      <a:endParaRPr lang="zh-CN" altLang="en-US" dirty="0"/>
                    </a:p>
                  </a:txBody>
                  <a:tcPr/>
                </a:tc>
                <a:extLst>
                  <a:ext uri="{0D108BD9-81ED-4DB2-BD59-A6C34878D82A}">
                    <a16:rowId xmlns:a16="http://schemas.microsoft.com/office/drawing/2014/main" val="1143956703"/>
                  </a:ext>
                </a:extLst>
              </a:tr>
              <a:tr h="370840">
                <a:tc>
                  <a:txBody>
                    <a:bodyPr/>
                    <a:lstStyle/>
                    <a:p>
                      <a:r>
                        <a:rPr lang="zh-CN" altLang="en-US" dirty="0"/>
                        <a:t>券商伞型</a:t>
                      </a:r>
                    </a:p>
                  </a:txBody>
                  <a:tcPr/>
                </a:tc>
                <a:tc>
                  <a:txBody>
                    <a:bodyPr/>
                    <a:lstStyle/>
                    <a:p>
                      <a:r>
                        <a:rPr lang="en-US" altLang="zh-CN" dirty="0"/>
                        <a:t>1500</a:t>
                      </a:r>
                      <a:endParaRPr lang="zh-CN" altLang="en-US" dirty="0"/>
                    </a:p>
                  </a:txBody>
                  <a:tcPr/>
                </a:tc>
                <a:extLst>
                  <a:ext uri="{0D108BD9-81ED-4DB2-BD59-A6C34878D82A}">
                    <a16:rowId xmlns:a16="http://schemas.microsoft.com/office/drawing/2014/main" val="2099532837"/>
                  </a:ext>
                </a:extLst>
              </a:tr>
              <a:tr h="370840">
                <a:tc>
                  <a:txBody>
                    <a:bodyPr/>
                    <a:lstStyle/>
                    <a:p>
                      <a:r>
                        <a:rPr lang="zh-CN" altLang="en-US" dirty="0"/>
                        <a:t>信托自有伞型</a:t>
                      </a:r>
                    </a:p>
                  </a:txBody>
                  <a:tcPr/>
                </a:tc>
                <a:tc>
                  <a:txBody>
                    <a:bodyPr/>
                    <a:lstStyle/>
                    <a:p>
                      <a:r>
                        <a:rPr lang="en-US" altLang="zh-CN" dirty="0"/>
                        <a:t>1500</a:t>
                      </a:r>
                      <a:endParaRPr lang="zh-CN" altLang="en-US" dirty="0"/>
                    </a:p>
                  </a:txBody>
                  <a:tcPr/>
                </a:tc>
                <a:extLst>
                  <a:ext uri="{0D108BD9-81ED-4DB2-BD59-A6C34878D82A}">
                    <a16:rowId xmlns:a16="http://schemas.microsoft.com/office/drawing/2014/main" val="3661240502"/>
                  </a:ext>
                </a:extLst>
              </a:tr>
              <a:tr h="370840">
                <a:tc>
                  <a:txBody>
                    <a:bodyPr/>
                    <a:lstStyle/>
                    <a:p>
                      <a:r>
                        <a:rPr lang="zh-CN" altLang="en-US" dirty="0"/>
                        <a:t>银行伞型</a:t>
                      </a:r>
                    </a:p>
                  </a:txBody>
                  <a:tcPr/>
                </a:tc>
                <a:tc>
                  <a:txBody>
                    <a:bodyPr/>
                    <a:lstStyle/>
                    <a:p>
                      <a:r>
                        <a:rPr lang="en-US" altLang="zh-CN" dirty="0"/>
                        <a:t>5000</a:t>
                      </a:r>
                      <a:endParaRPr lang="zh-CN" altLang="en-US" dirty="0"/>
                    </a:p>
                  </a:txBody>
                  <a:tcPr/>
                </a:tc>
                <a:extLst>
                  <a:ext uri="{0D108BD9-81ED-4DB2-BD59-A6C34878D82A}">
                    <a16:rowId xmlns:a16="http://schemas.microsoft.com/office/drawing/2014/main" val="589200999"/>
                  </a:ext>
                </a:extLst>
              </a:tr>
            </a:tbl>
          </a:graphicData>
        </a:graphic>
      </p:graphicFrame>
    </p:spTree>
    <p:extLst>
      <p:ext uri="{BB962C8B-B14F-4D97-AF65-F5344CB8AC3E}">
        <p14:creationId xmlns:p14="http://schemas.microsoft.com/office/powerpoint/2010/main" val="340425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92693B-E29D-43B3-88C7-96A4A5818B77}"/>
              </a:ext>
            </a:extLst>
          </p:cNvPr>
          <p:cNvSpPr>
            <a:spLocks noGrp="1"/>
          </p:cNvSpPr>
          <p:nvPr>
            <p:ph type="title"/>
          </p:nvPr>
        </p:nvSpPr>
        <p:spPr/>
        <p:txBody>
          <a:bodyPr/>
          <a:lstStyle/>
          <a:p>
            <a:r>
              <a:rPr lang="zh-CN" altLang="en-US" dirty="0"/>
              <a:t>全民炒股</a:t>
            </a:r>
          </a:p>
        </p:txBody>
      </p:sp>
      <p:sp>
        <p:nvSpPr>
          <p:cNvPr id="5" name="内容占位符 4">
            <a:extLst>
              <a:ext uri="{FF2B5EF4-FFF2-40B4-BE49-F238E27FC236}">
                <a16:creationId xmlns:a16="http://schemas.microsoft.com/office/drawing/2014/main" id="{570A7111-EB3B-4AAF-819A-206534D502D3}"/>
              </a:ext>
            </a:extLst>
          </p:cNvPr>
          <p:cNvSpPr>
            <a:spLocks noGrp="1"/>
          </p:cNvSpPr>
          <p:nvPr>
            <p:ph sz="half" idx="1"/>
          </p:nvPr>
        </p:nvSpPr>
        <p:spPr/>
        <p:txBody>
          <a:bodyPr/>
          <a:lstStyle/>
          <a:p>
            <a:r>
              <a:rPr lang="zh-CN" altLang="en-US" dirty="0"/>
              <a:t>新开</a:t>
            </a:r>
            <a:r>
              <a:rPr lang="en-US" altLang="zh-CN" dirty="0"/>
              <a:t>A</a:t>
            </a:r>
            <a:r>
              <a:rPr lang="zh-CN" altLang="en-US" dirty="0"/>
              <a:t>股帐户很快超过</a:t>
            </a:r>
            <a:r>
              <a:rPr lang="en-US" altLang="zh-CN" dirty="0"/>
              <a:t>2007</a:t>
            </a:r>
            <a:r>
              <a:rPr lang="zh-CN" altLang="en-US" dirty="0"/>
              <a:t>年。</a:t>
            </a:r>
            <a:endParaRPr lang="en-US" altLang="zh-CN" dirty="0"/>
          </a:p>
          <a:p>
            <a:r>
              <a:rPr lang="zh-CN" altLang="en-US" dirty="0"/>
              <a:t>其中个人帐户增长尤其迅猛。</a:t>
            </a:r>
            <a:endParaRPr lang="en-US" altLang="zh-CN" dirty="0"/>
          </a:p>
          <a:p>
            <a:r>
              <a:rPr lang="zh-CN" altLang="en-US" dirty="0"/>
              <a:t>民间配资机构资金紧张。</a:t>
            </a:r>
          </a:p>
        </p:txBody>
      </p:sp>
      <p:pic>
        <p:nvPicPr>
          <p:cNvPr id="7" name="内容占位符 6">
            <a:extLst>
              <a:ext uri="{FF2B5EF4-FFF2-40B4-BE49-F238E27FC236}">
                <a16:creationId xmlns:a16="http://schemas.microsoft.com/office/drawing/2014/main" id="{5F91EF0E-3B97-4EED-A9E2-A25276CB290C}"/>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39952" y="2348880"/>
            <a:ext cx="5004048" cy="3240360"/>
          </a:xfrm>
          <a:prstGeom prst="rect">
            <a:avLst/>
          </a:prstGeom>
          <a:noFill/>
        </p:spPr>
      </p:pic>
    </p:spTree>
    <p:extLst>
      <p:ext uri="{BB962C8B-B14F-4D97-AF65-F5344CB8AC3E}">
        <p14:creationId xmlns:p14="http://schemas.microsoft.com/office/powerpoint/2010/main" val="1904241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07348-35EC-436B-A719-65E69F1964F4}"/>
              </a:ext>
            </a:extLst>
          </p:cNvPr>
          <p:cNvSpPr>
            <a:spLocks noGrp="1"/>
          </p:cNvSpPr>
          <p:nvPr>
            <p:ph type="title"/>
          </p:nvPr>
        </p:nvSpPr>
        <p:spPr/>
        <p:txBody>
          <a:bodyPr/>
          <a:lstStyle/>
          <a:p>
            <a:r>
              <a:rPr lang="zh-CN" altLang="en-US" dirty="0"/>
              <a:t>官方态度</a:t>
            </a:r>
          </a:p>
        </p:txBody>
      </p:sp>
      <p:sp>
        <p:nvSpPr>
          <p:cNvPr id="3" name="内容占位符 2">
            <a:extLst>
              <a:ext uri="{FF2B5EF4-FFF2-40B4-BE49-F238E27FC236}">
                <a16:creationId xmlns:a16="http://schemas.microsoft.com/office/drawing/2014/main" id="{1EE8E79D-1B46-4915-8B7D-6A8F0556411C}"/>
              </a:ext>
            </a:extLst>
          </p:cNvPr>
          <p:cNvSpPr>
            <a:spLocks noGrp="1"/>
          </p:cNvSpPr>
          <p:nvPr>
            <p:ph sz="half" idx="1"/>
          </p:nvPr>
        </p:nvSpPr>
        <p:spPr/>
        <p:txBody>
          <a:bodyPr/>
          <a:lstStyle/>
          <a:p>
            <a:r>
              <a:rPr lang="zh-CN" altLang="en-US" dirty="0"/>
              <a:t>官方对股票牛市持支持态度</a:t>
            </a:r>
            <a:endParaRPr lang="en-US" altLang="zh-CN" dirty="0"/>
          </a:p>
          <a:p>
            <a:pPr lvl="1"/>
            <a:r>
              <a:rPr lang="zh-CN" altLang="en-US" dirty="0"/>
              <a:t>有利于国有企业改革</a:t>
            </a:r>
            <a:endParaRPr lang="en-US" altLang="zh-CN" dirty="0"/>
          </a:p>
          <a:p>
            <a:pPr lvl="1"/>
            <a:r>
              <a:rPr lang="zh-CN" altLang="en-US" dirty="0"/>
              <a:t>有利于地方政府和国企减杠杆</a:t>
            </a:r>
            <a:endParaRPr lang="en-US" altLang="zh-CN" dirty="0"/>
          </a:p>
          <a:p>
            <a:pPr lvl="1"/>
            <a:r>
              <a:rPr lang="zh-CN" altLang="en-US" dirty="0"/>
              <a:t>刺激私人部门投资，鼓励创新创业</a:t>
            </a:r>
            <a:endParaRPr lang="en-US" altLang="zh-CN" dirty="0"/>
          </a:p>
          <a:p>
            <a:pPr lvl="1"/>
            <a:r>
              <a:rPr lang="zh-CN" altLang="en-US" dirty="0"/>
              <a:t>财富效应促进国内消费需求</a:t>
            </a:r>
            <a:endParaRPr lang="en-US" altLang="zh-CN" dirty="0"/>
          </a:p>
        </p:txBody>
      </p:sp>
      <p:sp>
        <p:nvSpPr>
          <p:cNvPr id="4" name="内容占位符 3">
            <a:extLst>
              <a:ext uri="{FF2B5EF4-FFF2-40B4-BE49-F238E27FC236}">
                <a16:creationId xmlns:a16="http://schemas.microsoft.com/office/drawing/2014/main" id="{265E618D-3568-4110-AABB-842741648730}"/>
              </a:ext>
            </a:extLst>
          </p:cNvPr>
          <p:cNvSpPr>
            <a:spLocks noGrp="1"/>
          </p:cNvSpPr>
          <p:nvPr>
            <p:ph sz="half" idx="2"/>
          </p:nvPr>
        </p:nvSpPr>
        <p:spPr/>
        <p:txBody>
          <a:bodyPr/>
          <a:lstStyle/>
          <a:p>
            <a:r>
              <a:rPr lang="en-US" altLang="zh-CN" dirty="0"/>
              <a:t>2015.3.11: </a:t>
            </a:r>
            <a:r>
              <a:rPr lang="zh-CN" altLang="en-US" dirty="0"/>
              <a:t>证监会主席肖钢赞同</a:t>
            </a:r>
            <a:r>
              <a:rPr lang="en-US" altLang="zh-CN" dirty="0"/>
              <a:t>A</a:t>
            </a:r>
            <a:r>
              <a:rPr lang="zh-CN" altLang="en-US" dirty="0"/>
              <a:t>股上涨是“改革牛” </a:t>
            </a:r>
            <a:endParaRPr lang="en-US" altLang="zh-CN" dirty="0"/>
          </a:p>
          <a:p>
            <a:r>
              <a:rPr lang="en-US" altLang="zh-CN" dirty="0"/>
              <a:t>2015.4.21: </a:t>
            </a:r>
            <a:r>
              <a:rPr lang="zh-CN" altLang="en-US" dirty="0"/>
              <a:t>人民网评论文章：</a:t>
            </a:r>
            <a:r>
              <a:rPr lang="en-US" altLang="zh-CN" dirty="0"/>
              <a:t>4000</a:t>
            </a:r>
            <a:r>
              <a:rPr lang="zh-CN" altLang="en-US" dirty="0"/>
              <a:t>点才是</a:t>
            </a:r>
            <a:r>
              <a:rPr lang="en-US" altLang="zh-CN" dirty="0"/>
              <a:t>A</a:t>
            </a:r>
            <a:r>
              <a:rPr lang="zh-CN" altLang="en-US" dirty="0"/>
              <a:t>股牛市的开端</a:t>
            </a:r>
          </a:p>
          <a:p>
            <a:endParaRPr lang="zh-CN" altLang="en-US" dirty="0"/>
          </a:p>
        </p:txBody>
      </p:sp>
    </p:spTree>
    <p:extLst>
      <p:ext uri="{BB962C8B-B14F-4D97-AF65-F5344CB8AC3E}">
        <p14:creationId xmlns:p14="http://schemas.microsoft.com/office/powerpoint/2010/main" val="1104562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C31E62-F6BF-4FFA-9309-11C1D4B79A35}"/>
              </a:ext>
            </a:extLst>
          </p:cNvPr>
          <p:cNvSpPr>
            <a:spLocks noGrp="1"/>
          </p:cNvSpPr>
          <p:nvPr>
            <p:ph type="title"/>
          </p:nvPr>
        </p:nvSpPr>
        <p:spPr/>
        <p:txBody>
          <a:bodyPr/>
          <a:lstStyle/>
          <a:p>
            <a:r>
              <a:rPr lang="zh-CN" altLang="en-US" dirty="0"/>
              <a:t>疯牛</a:t>
            </a:r>
          </a:p>
        </p:txBody>
      </p:sp>
      <p:sp>
        <p:nvSpPr>
          <p:cNvPr id="3" name="内容占位符 2">
            <a:extLst>
              <a:ext uri="{FF2B5EF4-FFF2-40B4-BE49-F238E27FC236}">
                <a16:creationId xmlns:a16="http://schemas.microsoft.com/office/drawing/2014/main" id="{4E7FEDC0-BDFC-4BDA-8174-CC23347AA718}"/>
              </a:ext>
            </a:extLst>
          </p:cNvPr>
          <p:cNvSpPr>
            <a:spLocks noGrp="1"/>
          </p:cNvSpPr>
          <p:nvPr>
            <p:ph sz="half" idx="1"/>
          </p:nvPr>
        </p:nvSpPr>
        <p:spPr/>
        <p:txBody>
          <a:bodyPr>
            <a:normAutofit lnSpcReduction="10000"/>
          </a:bodyPr>
          <a:lstStyle/>
          <a:p>
            <a:r>
              <a:rPr lang="zh-CN" altLang="en-US" dirty="0"/>
              <a:t>改革牛</a:t>
            </a:r>
            <a:r>
              <a:rPr lang="en-US" altLang="zh-CN" dirty="0"/>
              <a:t>+</a:t>
            </a:r>
            <a:r>
              <a:rPr lang="zh-CN" altLang="en-US" dirty="0"/>
              <a:t>杠杆牛</a:t>
            </a:r>
            <a:r>
              <a:rPr lang="en-US" altLang="zh-CN" dirty="0"/>
              <a:t>=</a:t>
            </a:r>
            <a:r>
              <a:rPr lang="zh-CN" altLang="en-US" dirty="0"/>
              <a:t>疯牛</a:t>
            </a:r>
            <a:endParaRPr lang="en-US" altLang="zh-CN" dirty="0"/>
          </a:p>
          <a:p>
            <a:r>
              <a:rPr lang="zh-CN" altLang="en-US" dirty="0"/>
              <a:t>经过</a:t>
            </a:r>
            <a:r>
              <a:rPr lang="en-US" altLang="zh-CN" dirty="0"/>
              <a:t>2015</a:t>
            </a:r>
            <a:r>
              <a:rPr lang="zh-CN" altLang="en-US" dirty="0"/>
              <a:t>年</a:t>
            </a:r>
            <a:r>
              <a:rPr lang="en-US" altLang="zh-CN" dirty="0"/>
              <a:t>1</a:t>
            </a:r>
            <a:r>
              <a:rPr lang="zh-CN" altLang="en-US" dirty="0"/>
              <a:t>月的小幅调整，</a:t>
            </a:r>
            <a:r>
              <a:rPr lang="en-US" altLang="zh-CN" dirty="0"/>
              <a:t>2</a:t>
            </a:r>
            <a:r>
              <a:rPr lang="zh-CN" altLang="en-US" dirty="0"/>
              <a:t>月继续上涨。</a:t>
            </a:r>
            <a:endParaRPr lang="en-US" altLang="zh-CN" dirty="0"/>
          </a:p>
          <a:p>
            <a:pPr lvl="1"/>
            <a:r>
              <a:rPr lang="en-US" altLang="zh-CN" dirty="0"/>
              <a:t>2</a:t>
            </a:r>
            <a:r>
              <a:rPr lang="zh-CN" altLang="en-US" dirty="0"/>
              <a:t>月上涨</a:t>
            </a:r>
            <a:r>
              <a:rPr lang="en-US" altLang="zh-CN" dirty="0"/>
              <a:t>3.1%</a:t>
            </a:r>
          </a:p>
          <a:p>
            <a:pPr lvl="1"/>
            <a:r>
              <a:rPr lang="en-US" altLang="zh-CN" dirty="0"/>
              <a:t>3</a:t>
            </a:r>
            <a:r>
              <a:rPr lang="zh-CN" altLang="en-US" dirty="0"/>
              <a:t>月上涨</a:t>
            </a:r>
            <a:r>
              <a:rPr lang="en-US" altLang="zh-CN" dirty="0"/>
              <a:t>13.2%</a:t>
            </a:r>
          </a:p>
          <a:p>
            <a:pPr lvl="1"/>
            <a:r>
              <a:rPr lang="en-US" altLang="zh-CN" dirty="0"/>
              <a:t>4</a:t>
            </a:r>
            <a:r>
              <a:rPr lang="zh-CN" altLang="en-US" dirty="0"/>
              <a:t>月上涨</a:t>
            </a:r>
            <a:r>
              <a:rPr lang="en-US" altLang="zh-CN" dirty="0"/>
              <a:t>18.5%</a:t>
            </a:r>
          </a:p>
          <a:p>
            <a:pPr lvl="1"/>
            <a:r>
              <a:rPr lang="en-US" altLang="zh-CN" dirty="0"/>
              <a:t>5</a:t>
            </a:r>
            <a:r>
              <a:rPr lang="zh-CN" altLang="en-US" dirty="0"/>
              <a:t>月上涨</a:t>
            </a:r>
            <a:r>
              <a:rPr lang="en-US" altLang="zh-CN" dirty="0"/>
              <a:t>3.8%</a:t>
            </a:r>
          </a:p>
          <a:p>
            <a:pPr lvl="1"/>
            <a:r>
              <a:rPr lang="en-US" altLang="zh-CN" dirty="0"/>
              <a:t>6</a:t>
            </a:r>
            <a:r>
              <a:rPr lang="zh-CN" altLang="en-US" dirty="0"/>
              <a:t>月</a:t>
            </a:r>
            <a:r>
              <a:rPr lang="en-US" altLang="zh-CN" dirty="0"/>
              <a:t>12</a:t>
            </a:r>
            <a:r>
              <a:rPr lang="zh-CN" altLang="en-US" dirty="0"/>
              <a:t>日见顶，</a:t>
            </a:r>
            <a:r>
              <a:rPr lang="en-US" altLang="zh-CN" dirty="0"/>
              <a:t>5178.19</a:t>
            </a:r>
          </a:p>
          <a:p>
            <a:r>
              <a:rPr lang="zh-CN" altLang="en-US" dirty="0"/>
              <a:t>一年不到，上证指数上涨超过</a:t>
            </a:r>
            <a:r>
              <a:rPr lang="en-US" altLang="zh-CN" dirty="0"/>
              <a:t>150%</a:t>
            </a:r>
            <a:r>
              <a:rPr lang="zh-CN" altLang="en-US" dirty="0"/>
              <a:t>！</a:t>
            </a:r>
          </a:p>
        </p:txBody>
      </p:sp>
      <p:graphicFrame>
        <p:nvGraphicFramePr>
          <p:cNvPr id="5" name="内容占位符 4">
            <a:extLst>
              <a:ext uri="{FF2B5EF4-FFF2-40B4-BE49-F238E27FC236}">
                <a16:creationId xmlns:a16="http://schemas.microsoft.com/office/drawing/2014/main" id="{2253F7EA-F473-429B-ABF1-C120642F8D5C}"/>
              </a:ext>
            </a:extLst>
          </p:cNvPr>
          <p:cNvGraphicFramePr>
            <a:graphicFrameLocks noGrp="1"/>
          </p:cNvGraphicFramePr>
          <p:nvPr>
            <p:ph sz="half" idx="2"/>
            <p:extLst>
              <p:ext uri="{D42A27DB-BD31-4B8C-83A1-F6EECF244321}">
                <p14:modId xmlns:p14="http://schemas.microsoft.com/office/powerpoint/2010/main" val="2911526129"/>
              </p:ext>
            </p:extLst>
          </p:nvPr>
        </p:nvGraphicFramePr>
        <p:xfrm>
          <a:off x="4283968" y="1600200"/>
          <a:ext cx="4752528"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接箭头连接符 6">
            <a:extLst>
              <a:ext uri="{FF2B5EF4-FFF2-40B4-BE49-F238E27FC236}">
                <a16:creationId xmlns:a16="http://schemas.microsoft.com/office/drawing/2014/main" id="{76692AA1-9439-4EBA-8879-20398CEE0992}"/>
              </a:ext>
            </a:extLst>
          </p:cNvPr>
          <p:cNvCxnSpPr/>
          <p:nvPr/>
        </p:nvCxnSpPr>
        <p:spPr>
          <a:xfrm flipV="1">
            <a:off x="6876256" y="4077072"/>
            <a:ext cx="144016"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E3566BB9-1785-4C34-A920-6B882104CD81}"/>
              </a:ext>
            </a:extLst>
          </p:cNvPr>
          <p:cNvSpPr txBox="1"/>
          <p:nvPr/>
        </p:nvSpPr>
        <p:spPr>
          <a:xfrm>
            <a:off x="6588224" y="4283804"/>
            <a:ext cx="864096" cy="369332"/>
          </a:xfrm>
          <a:prstGeom prst="rect">
            <a:avLst/>
          </a:prstGeom>
          <a:noFill/>
        </p:spPr>
        <p:txBody>
          <a:bodyPr wrap="square" rtlCol="0">
            <a:spAutoFit/>
          </a:bodyPr>
          <a:lstStyle/>
          <a:p>
            <a:r>
              <a:rPr lang="en-US" altLang="zh-CN" dirty="0"/>
              <a:t>1.29</a:t>
            </a:r>
            <a:endParaRPr lang="zh-CN" altLang="en-US" dirty="0"/>
          </a:p>
        </p:txBody>
      </p:sp>
      <p:cxnSp>
        <p:nvCxnSpPr>
          <p:cNvPr id="10" name="直接箭头连接符 9">
            <a:extLst>
              <a:ext uri="{FF2B5EF4-FFF2-40B4-BE49-F238E27FC236}">
                <a16:creationId xmlns:a16="http://schemas.microsoft.com/office/drawing/2014/main" id="{4E90D121-57EE-4243-8A6D-04FF719E1513}"/>
              </a:ext>
            </a:extLst>
          </p:cNvPr>
          <p:cNvCxnSpPr/>
          <p:nvPr/>
        </p:nvCxnSpPr>
        <p:spPr>
          <a:xfrm flipH="1" flipV="1">
            <a:off x="7596336" y="3933056"/>
            <a:ext cx="36004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1AEEB0D3-C0F1-4138-A4FA-E8FA5183FEAE}"/>
              </a:ext>
            </a:extLst>
          </p:cNvPr>
          <p:cNvSpPr txBox="1"/>
          <p:nvPr/>
        </p:nvSpPr>
        <p:spPr>
          <a:xfrm>
            <a:off x="7736499" y="4180438"/>
            <a:ext cx="864096" cy="369332"/>
          </a:xfrm>
          <a:prstGeom prst="rect">
            <a:avLst/>
          </a:prstGeom>
          <a:noFill/>
        </p:spPr>
        <p:txBody>
          <a:bodyPr wrap="square" rtlCol="0">
            <a:spAutoFit/>
          </a:bodyPr>
          <a:lstStyle/>
          <a:p>
            <a:r>
              <a:rPr lang="en-US" altLang="zh-CN" dirty="0"/>
              <a:t>3.11</a:t>
            </a:r>
            <a:endParaRPr lang="zh-CN" altLang="en-US" dirty="0"/>
          </a:p>
        </p:txBody>
      </p:sp>
      <p:cxnSp>
        <p:nvCxnSpPr>
          <p:cNvPr id="13" name="直接箭头连接符 12">
            <a:extLst>
              <a:ext uri="{FF2B5EF4-FFF2-40B4-BE49-F238E27FC236}">
                <a16:creationId xmlns:a16="http://schemas.microsoft.com/office/drawing/2014/main" id="{A89EFA16-0674-404E-B48D-CB8566FA773A}"/>
              </a:ext>
            </a:extLst>
          </p:cNvPr>
          <p:cNvCxnSpPr/>
          <p:nvPr/>
        </p:nvCxnSpPr>
        <p:spPr>
          <a:xfrm>
            <a:off x="7596336" y="2708920"/>
            <a:ext cx="432048"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8E7A4D1-BE3D-48D8-BC7A-BABC337B73AB}"/>
              </a:ext>
            </a:extLst>
          </p:cNvPr>
          <p:cNvSpPr txBox="1"/>
          <p:nvPr/>
        </p:nvSpPr>
        <p:spPr>
          <a:xfrm>
            <a:off x="7203841" y="2394082"/>
            <a:ext cx="860243" cy="369332"/>
          </a:xfrm>
          <a:prstGeom prst="rect">
            <a:avLst/>
          </a:prstGeom>
          <a:noFill/>
        </p:spPr>
        <p:txBody>
          <a:bodyPr wrap="square" rtlCol="0">
            <a:spAutoFit/>
          </a:bodyPr>
          <a:lstStyle/>
          <a:p>
            <a:r>
              <a:rPr lang="en-US" altLang="zh-CN" dirty="0"/>
              <a:t>4.21</a:t>
            </a:r>
            <a:endParaRPr lang="zh-CN" altLang="en-US" dirty="0"/>
          </a:p>
        </p:txBody>
      </p:sp>
      <p:cxnSp>
        <p:nvCxnSpPr>
          <p:cNvPr id="16" name="直接箭头连接符 15">
            <a:extLst>
              <a:ext uri="{FF2B5EF4-FFF2-40B4-BE49-F238E27FC236}">
                <a16:creationId xmlns:a16="http://schemas.microsoft.com/office/drawing/2014/main" id="{CCB74C45-9ADD-4828-9245-0D6F6215C4EB}"/>
              </a:ext>
            </a:extLst>
          </p:cNvPr>
          <p:cNvCxnSpPr/>
          <p:nvPr/>
        </p:nvCxnSpPr>
        <p:spPr>
          <a:xfrm>
            <a:off x="5724128" y="4283804"/>
            <a:ext cx="504056" cy="265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7A90E40-F31A-45B6-AACD-3351FA5A6421}"/>
              </a:ext>
            </a:extLst>
          </p:cNvPr>
          <p:cNvSpPr txBox="1"/>
          <p:nvPr/>
        </p:nvSpPr>
        <p:spPr>
          <a:xfrm>
            <a:off x="5000803" y="3995366"/>
            <a:ext cx="1364299" cy="369332"/>
          </a:xfrm>
          <a:prstGeom prst="rect">
            <a:avLst/>
          </a:prstGeom>
          <a:noFill/>
        </p:spPr>
        <p:txBody>
          <a:bodyPr wrap="square" rtlCol="0">
            <a:spAutoFit/>
          </a:bodyPr>
          <a:lstStyle/>
          <a:p>
            <a:r>
              <a:rPr lang="en-US" altLang="zh-CN" dirty="0"/>
              <a:t>2014.11.17</a:t>
            </a:r>
            <a:endParaRPr lang="zh-CN" altLang="en-US" dirty="0"/>
          </a:p>
        </p:txBody>
      </p:sp>
      <p:cxnSp>
        <p:nvCxnSpPr>
          <p:cNvPr id="19" name="直接箭头连接符 18">
            <a:extLst>
              <a:ext uri="{FF2B5EF4-FFF2-40B4-BE49-F238E27FC236}">
                <a16:creationId xmlns:a16="http://schemas.microsoft.com/office/drawing/2014/main" id="{CB155B20-AE53-4C25-BFC8-5B1613A68F9A}"/>
              </a:ext>
            </a:extLst>
          </p:cNvPr>
          <p:cNvCxnSpPr/>
          <p:nvPr/>
        </p:nvCxnSpPr>
        <p:spPr>
          <a:xfrm>
            <a:off x="8460432" y="2204864"/>
            <a:ext cx="226368"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817D7490-1723-44B2-B9CC-A5C8CB0B53A3}"/>
              </a:ext>
            </a:extLst>
          </p:cNvPr>
          <p:cNvSpPr txBox="1"/>
          <p:nvPr/>
        </p:nvSpPr>
        <p:spPr>
          <a:xfrm>
            <a:off x="7985939" y="1907540"/>
            <a:ext cx="756084" cy="369332"/>
          </a:xfrm>
          <a:prstGeom prst="rect">
            <a:avLst/>
          </a:prstGeom>
          <a:noFill/>
        </p:spPr>
        <p:txBody>
          <a:bodyPr wrap="square" rtlCol="0">
            <a:spAutoFit/>
          </a:bodyPr>
          <a:lstStyle/>
          <a:p>
            <a:r>
              <a:rPr lang="en-US" altLang="zh-CN" dirty="0"/>
              <a:t>6.12</a:t>
            </a:r>
            <a:endParaRPr lang="zh-CN" altLang="en-US" dirty="0"/>
          </a:p>
        </p:txBody>
      </p:sp>
    </p:spTree>
    <p:extLst>
      <p:ext uri="{BB962C8B-B14F-4D97-AF65-F5344CB8AC3E}">
        <p14:creationId xmlns:p14="http://schemas.microsoft.com/office/powerpoint/2010/main" val="4198023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8897A0D-8D53-4E25-8963-87D96CE8C12F}"/>
              </a:ext>
            </a:extLst>
          </p:cNvPr>
          <p:cNvSpPr>
            <a:spLocks noGrp="1"/>
          </p:cNvSpPr>
          <p:nvPr>
            <p:ph type="title"/>
          </p:nvPr>
        </p:nvSpPr>
        <p:spPr/>
        <p:txBody>
          <a:bodyPr/>
          <a:lstStyle/>
          <a:p>
            <a:r>
              <a:rPr lang="zh-CN" altLang="en-US" dirty="0"/>
              <a:t>创业板</a:t>
            </a:r>
          </a:p>
        </p:txBody>
      </p:sp>
      <p:sp>
        <p:nvSpPr>
          <p:cNvPr id="7" name="内容占位符 6">
            <a:extLst>
              <a:ext uri="{FF2B5EF4-FFF2-40B4-BE49-F238E27FC236}">
                <a16:creationId xmlns:a16="http://schemas.microsoft.com/office/drawing/2014/main" id="{14EFA20A-E3DF-47EF-A390-EA370BCB8DB0}"/>
              </a:ext>
            </a:extLst>
          </p:cNvPr>
          <p:cNvSpPr>
            <a:spLocks noGrp="1"/>
          </p:cNvSpPr>
          <p:nvPr>
            <p:ph sz="half" idx="1"/>
          </p:nvPr>
        </p:nvSpPr>
        <p:spPr/>
        <p:txBody>
          <a:bodyPr>
            <a:normAutofit fontScale="92500"/>
          </a:bodyPr>
          <a:lstStyle/>
          <a:p>
            <a:r>
              <a:rPr lang="zh-CN" altLang="en-US" dirty="0"/>
              <a:t>创业板牛市比主板提前约</a:t>
            </a:r>
            <a:r>
              <a:rPr lang="en-US" altLang="zh-CN" dirty="0"/>
              <a:t>18</a:t>
            </a:r>
            <a:r>
              <a:rPr lang="zh-CN" altLang="en-US" dirty="0"/>
              <a:t>个月。</a:t>
            </a:r>
            <a:endParaRPr lang="en-US" altLang="zh-CN" dirty="0"/>
          </a:p>
          <a:p>
            <a:pPr lvl="1"/>
            <a:r>
              <a:rPr lang="zh-CN" altLang="en-US" dirty="0"/>
              <a:t>从</a:t>
            </a:r>
            <a:r>
              <a:rPr lang="en-US" altLang="zh-CN" dirty="0"/>
              <a:t>2012</a:t>
            </a:r>
            <a:r>
              <a:rPr lang="zh-CN" altLang="en-US" dirty="0"/>
              <a:t>年</a:t>
            </a:r>
            <a:r>
              <a:rPr lang="en-US" altLang="zh-CN" dirty="0"/>
              <a:t>12</a:t>
            </a:r>
            <a:r>
              <a:rPr lang="zh-CN" altLang="en-US" dirty="0"/>
              <a:t>月低点</a:t>
            </a:r>
            <a:r>
              <a:rPr lang="en-US" altLang="zh-CN" dirty="0"/>
              <a:t>585.44</a:t>
            </a:r>
            <a:r>
              <a:rPr lang="zh-CN" altLang="en-US" dirty="0"/>
              <a:t>，涨到</a:t>
            </a:r>
            <a:r>
              <a:rPr lang="en-US" altLang="zh-CN" dirty="0"/>
              <a:t>2015</a:t>
            </a:r>
            <a:r>
              <a:rPr lang="zh-CN" altLang="en-US" dirty="0"/>
              <a:t>年</a:t>
            </a:r>
            <a:r>
              <a:rPr lang="en-US" altLang="zh-CN" dirty="0"/>
              <a:t>6</a:t>
            </a:r>
            <a:r>
              <a:rPr lang="zh-CN" altLang="en-US" dirty="0"/>
              <a:t>月最高</a:t>
            </a:r>
            <a:r>
              <a:rPr lang="en-US" altLang="zh-CN" dirty="0"/>
              <a:t>4037.96</a:t>
            </a:r>
            <a:r>
              <a:rPr lang="zh-CN" altLang="en-US" dirty="0"/>
              <a:t>点，近</a:t>
            </a:r>
            <a:r>
              <a:rPr lang="en-US" altLang="zh-CN" dirty="0"/>
              <a:t>7</a:t>
            </a:r>
            <a:r>
              <a:rPr lang="zh-CN" altLang="en-US" dirty="0"/>
              <a:t>倍。</a:t>
            </a:r>
            <a:endParaRPr lang="en-US" altLang="zh-CN" dirty="0"/>
          </a:p>
          <a:p>
            <a:pPr lvl="1"/>
            <a:r>
              <a:rPr lang="zh-CN" altLang="en-US" dirty="0"/>
              <a:t>平均市盈率在</a:t>
            </a:r>
            <a:r>
              <a:rPr lang="en-US" altLang="zh-CN" dirty="0"/>
              <a:t>2015</a:t>
            </a:r>
            <a:r>
              <a:rPr lang="zh-CN" altLang="en-US" dirty="0"/>
              <a:t>年</a:t>
            </a:r>
            <a:r>
              <a:rPr lang="en-US" altLang="zh-CN" dirty="0"/>
              <a:t>5</a:t>
            </a:r>
            <a:r>
              <a:rPr lang="zh-CN" altLang="en-US" dirty="0"/>
              <a:t>月达到</a:t>
            </a:r>
            <a:r>
              <a:rPr lang="en-US" altLang="zh-CN" dirty="0"/>
              <a:t>134</a:t>
            </a:r>
            <a:r>
              <a:rPr lang="zh-CN" altLang="en-US" dirty="0"/>
              <a:t>，得到“神创板”称号。</a:t>
            </a:r>
            <a:endParaRPr lang="en-US" altLang="zh-CN" dirty="0"/>
          </a:p>
          <a:p>
            <a:pPr lvl="1"/>
            <a:r>
              <a:rPr lang="zh-CN" altLang="en-US" dirty="0"/>
              <a:t>创业板一哥“乐视网”，从</a:t>
            </a:r>
            <a:r>
              <a:rPr lang="en-US" altLang="zh-CN" dirty="0"/>
              <a:t>2012</a:t>
            </a:r>
            <a:r>
              <a:rPr lang="zh-CN" altLang="en-US" dirty="0"/>
              <a:t>年</a:t>
            </a:r>
            <a:r>
              <a:rPr lang="en-US" altLang="zh-CN" dirty="0"/>
              <a:t>12</a:t>
            </a:r>
            <a:r>
              <a:rPr lang="zh-CN" altLang="en-US" dirty="0"/>
              <a:t>月的</a:t>
            </a:r>
            <a:r>
              <a:rPr lang="en-US" altLang="zh-CN" dirty="0"/>
              <a:t>14</a:t>
            </a:r>
            <a:r>
              <a:rPr lang="zh-CN" altLang="en-US" dirty="0"/>
              <a:t>元左右，涨到</a:t>
            </a:r>
            <a:r>
              <a:rPr lang="en-US" altLang="zh-CN" dirty="0"/>
              <a:t>2015</a:t>
            </a:r>
            <a:r>
              <a:rPr lang="zh-CN" altLang="en-US" dirty="0"/>
              <a:t>年</a:t>
            </a:r>
            <a:r>
              <a:rPr lang="en-US" altLang="zh-CN" dirty="0"/>
              <a:t>5</a:t>
            </a:r>
            <a:r>
              <a:rPr lang="zh-CN" altLang="en-US" dirty="0"/>
              <a:t>月</a:t>
            </a:r>
            <a:r>
              <a:rPr lang="en-US" altLang="zh-CN" dirty="0"/>
              <a:t>179</a:t>
            </a:r>
            <a:r>
              <a:rPr lang="zh-CN" altLang="en-US" dirty="0"/>
              <a:t>元，市值超过</a:t>
            </a:r>
            <a:r>
              <a:rPr lang="en-US" altLang="zh-CN" dirty="0"/>
              <a:t>1700</a:t>
            </a:r>
            <a:r>
              <a:rPr lang="zh-CN" altLang="en-US" dirty="0"/>
              <a:t>亿。</a:t>
            </a:r>
          </a:p>
        </p:txBody>
      </p:sp>
      <p:graphicFrame>
        <p:nvGraphicFramePr>
          <p:cNvPr id="11" name="内容占位符 10">
            <a:extLst>
              <a:ext uri="{FF2B5EF4-FFF2-40B4-BE49-F238E27FC236}">
                <a16:creationId xmlns:a16="http://schemas.microsoft.com/office/drawing/2014/main" id="{C0713D9B-1563-4529-A07E-6A1AE06D7A8A}"/>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1751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4241D4-5D09-435F-B7FB-D929ABCF2451}"/>
              </a:ext>
            </a:extLst>
          </p:cNvPr>
          <p:cNvSpPr>
            <a:spLocks noGrp="1"/>
          </p:cNvSpPr>
          <p:nvPr>
            <p:ph type="title"/>
          </p:nvPr>
        </p:nvSpPr>
        <p:spPr/>
        <p:txBody>
          <a:bodyPr/>
          <a:lstStyle/>
          <a:p>
            <a:r>
              <a:rPr lang="zh-CN" altLang="en-US" dirty="0"/>
              <a:t>中国中车</a:t>
            </a:r>
          </a:p>
        </p:txBody>
      </p:sp>
      <p:sp>
        <p:nvSpPr>
          <p:cNvPr id="5" name="内容占位符 4">
            <a:extLst>
              <a:ext uri="{FF2B5EF4-FFF2-40B4-BE49-F238E27FC236}">
                <a16:creationId xmlns:a16="http://schemas.microsoft.com/office/drawing/2014/main" id="{6AF24CBA-7461-468F-BD1C-2AFD56CFC8C5}"/>
              </a:ext>
            </a:extLst>
          </p:cNvPr>
          <p:cNvSpPr>
            <a:spLocks noGrp="1"/>
          </p:cNvSpPr>
          <p:nvPr>
            <p:ph idx="1"/>
          </p:nvPr>
        </p:nvSpPr>
        <p:spPr/>
        <p:txBody>
          <a:bodyPr>
            <a:normAutofit lnSpcReduction="10000"/>
          </a:bodyPr>
          <a:lstStyle/>
          <a:p>
            <a:r>
              <a:rPr lang="en-US" altLang="zh-CN" dirty="0"/>
              <a:t>2014</a:t>
            </a:r>
            <a:r>
              <a:rPr lang="zh-CN" altLang="en-US" dirty="0"/>
              <a:t>年</a:t>
            </a:r>
            <a:r>
              <a:rPr lang="en-US" altLang="zh-CN" dirty="0"/>
              <a:t>10</a:t>
            </a:r>
            <a:r>
              <a:rPr lang="zh-CN" altLang="en-US" dirty="0"/>
              <a:t>月</a:t>
            </a:r>
            <a:r>
              <a:rPr lang="en-US" altLang="zh-CN" dirty="0"/>
              <a:t>27</a:t>
            </a:r>
            <a:r>
              <a:rPr lang="zh-CN" altLang="en-US" dirty="0"/>
              <a:t>日，中国南车、中国北车因拟筹划重大事项 ，公司股票开始停牌。</a:t>
            </a:r>
            <a:endParaRPr lang="en-US" altLang="zh-CN" dirty="0"/>
          </a:p>
          <a:p>
            <a:r>
              <a:rPr lang="en-US" altLang="zh-CN" dirty="0"/>
              <a:t>2014</a:t>
            </a:r>
            <a:r>
              <a:rPr lang="zh-CN" altLang="en-US" dirty="0"/>
              <a:t>年</a:t>
            </a:r>
            <a:r>
              <a:rPr lang="en-US" altLang="zh-CN" dirty="0"/>
              <a:t>12</a:t>
            </a:r>
            <a:r>
              <a:rPr lang="zh-CN" altLang="en-US" dirty="0"/>
              <a:t>月</a:t>
            </a:r>
            <a:r>
              <a:rPr lang="en-US" altLang="zh-CN" dirty="0"/>
              <a:t>30</a:t>
            </a:r>
            <a:r>
              <a:rPr lang="zh-CN" altLang="en-US" dirty="0"/>
              <a:t>日，南北车发布公告合并，合并后简称“中国中车”。</a:t>
            </a:r>
            <a:endParaRPr lang="en-US" altLang="zh-CN" dirty="0"/>
          </a:p>
          <a:p>
            <a:r>
              <a:rPr lang="zh-CN" altLang="en-US" dirty="0"/>
              <a:t>中国南车（也就是后来的中车）股票从</a:t>
            </a:r>
            <a:r>
              <a:rPr lang="en-US" altLang="zh-CN" dirty="0"/>
              <a:t>2014</a:t>
            </a:r>
            <a:r>
              <a:rPr lang="zh-CN" altLang="en-US" dirty="0"/>
              <a:t>年</a:t>
            </a:r>
            <a:r>
              <a:rPr lang="en-US" altLang="zh-CN" dirty="0"/>
              <a:t>12</a:t>
            </a:r>
            <a:r>
              <a:rPr lang="zh-CN" altLang="en-US" dirty="0"/>
              <a:t>月</a:t>
            </a:r>
            <a:r>
              <a:rPr lang="en-US" altLang="zh-CN" dirty="0"/>
              <a:t>31</a:t>
            </a:r>
            <a:r>
              <a:rPr lang="zh-CN" altLang="en-US" dirty="0"/>
              <a:t>日开始涨停，从</a:t>
            </a:r>
            <a:r>
              <a:rPr lang="en-US" altLang="zh-CN" dirty="0"/>
              <a:t>5.8</a:t>
            </a:r>
            <a:r>
              <a:rPr lang="zh-CN" altLang="en-US" dirty="0"/>
              <a:t>元涨到</a:t>
            </a:r>
            <a:r>
              <a:rPr lang="en-US" altLang="zh-CN" dirty="0"/>
              <a:t>4</a:t>
            </a:r>
            <a:r>
              <a:rPr lang="zh-CN" altLang="en-US" dirty="0"/>
              <a:t>月</a:t>
            </a:r>
            <a:r>
              <a:rPr lang="en-US" altLang="zh-CN" dirty="0"/>
              <a:t>20</a:t>
            </a:r>
            <a:r>
              <a:rPr lang="zh-CN" altLang="en-US" dirty="0"/>
              <a:t>日最高点</a:t>
            </a:r>
            <a:r>
              <a:rPr lang="en-US" altLang="zh-CN" dirty="0"/>
              <a:t>39.47.</a:t>
            </a:r>
          </a:p>
          <a:p>
            <a:r>
              <a:rPr lang="en-US" altLang="zh-CN" dirty="0"/>
              <a:t>2015</a:t>
            </a:r>
            <a:r>
              <a:rPr lang="zh-CN" altLang="en-US" dirty="0"/>
              <a:t>年</a:t>
            </a:r>
            <a:r>
              <a:rPr lang="en-US" altLang="zh-CN" dirty="0"/>
              <a:t>6</a:t>
            </a:r>
            <a:r>
              <a:rPr lang="zh-CN" altLang="en-US" dirty="0"/>
              <a:t>月</a:t>
            </a:r>
            <a:r>
              <a:rPr lang="en-US" altLang="zh-CN" dirty="0"/>
              <a:t>8</a:t>
            </a:r>
            <a:r>
              <a:rPr lang="zh-CN" altLang="en-US" dirty="0"/>
              <a:t>日，中国南车（</a:t>
            </a:r>
            <a:r>
              <a:rPr lang="en-US" altLang="zh-CN" dirty="0"/>
              <a:t>601766</a:t>
            </a:r>
            <a:r>
              <a:rPr lang="zh-CN" altLang="en-US" dirty="0"/>
              <a:t>）变更为中国中车，第二天开始暴跌。</a:t>
            </a:r>
          </a:p>
          <a:p>
            <a:endParaRPr lang="zh-CN" altLang="en-US" dirty="0"/>
          </a:p>
        </p:txBody>
      </p:sp>
    </p:spTree>
    <p:extLst>
      <p:ext uri="{BB962C8B-B14F-4D97-AF65-F5344CB8AC3E}">
        <p14:creationId xmlns:p14="http://schemas.microsoft.com/office/powerpoint/2010/main" val="3980049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中国股市概况</a:t>
            </a:r>
            <a:endParaRPr lang="en-US" altLang="zh-CN" dirty="0"/>
          </a:p>
          <a:p>
            <a:r>
              <a:rPr lang="zh-CN" altLang="en-US" dirty="0"/>
              <a:t>牛市起步和加速</a:t>
            </a:r>
            <a:endParaRPr lang="en-US" altLang="zh-CN" dirty="0"/>
          </a:p>
          <a:p>
            <a:r>
              <a:rPr lang="zh-CN" altLang="en-US" b="1" dirty="0"/>
              <a:t>“股灾”和救市</a:t>
            </a:r>
            <a:endParaRPr lang="en-US" altLang="zh-CN" b="1" dirty="0"/>
          </a:p>
          <a:p>
            <a:r>
              <a:rPr lang="zh-CN" altLang="en-US" dirty="0"/>
              <a:t>“</a:t>
            </a:r>
            <a:r>
              <a:rPr lang="en-US" altLang="zh-CN" dirty="0"/>
              <a:t>8.11</a:t>
            </a:r>
            <a:r>
              <a:rPr lang="zh-CN" altLang="en-US" dirty="0"/>
              <a:t>”汇改及其冲击</a:t>
            </a:r>
            <a:endParaRPr lang="en-US" altLang="zh-CN" dirty="0"/>
          </a:p>
          <a:p>
            <a:endParaRPr lang="zh-CN" altLang="en-US" dirty="0"/>
          </a:p>
        </p:txBody>
      </p:sp>
    </p:spTree>
    <p:extLst>
      <p:ext uri="{BB962C8B-B14F-4D97-AF65-F5344CB8AC3E}">
        <p14:creationId xmlns:p14="http://schemas.microsoft.com/office/powerpoint/2010/main" val="2402080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09959F4-4F14-4125-A03D-5B42F500CB28}"/>
              </a:ext>
            </a:extLst>
          </p:cNvPr>
          <p:cNvSpPr>
            <a:spLocks noGrp="1"/>
          </p:cNvSpPr>
          <p:nvPr>
            <p:ph type="title"/>
          </p:nvPr>
        </p:nvSpPr>
        <p:spPr/>
        <p:txBody>
          <a:bodyPr/>
          <a:lstStyle/>
          <a:p>
            <a:r>
              <a:rPr lang="zh-CN" altLang="en-US" dirty="0"/>
              <a:t>股灾的触发</a:t>
            </a:r>
          </a:p>
        </p:txBody>
      </p:sp>
      <p:sp>
        <p:nvSpPr>
          <p:cNvPr id="6" name="内容占位符 5">
            <a:extLst>
              <a:ext uri="{FF2B5EF4-FFF2-40B4-BE49-F238E27FC236}">
                <a16:creationId xmlns:a16="http://schemas.microsoft.com/office/drawing/2014/main" id="{963E1481-C3C3-4FB8-9693-DF061EC0F845}"/>
              </a:ext>
            </a:extLst>
          </p:cNvPr>
          <p:cNvSpPr>
            <a:spLocks noGrp="1"/>
          </p:cNvSpPr>
          <p:nvPr>
            <p:ph idx="1"/>
          </p:nvPr>
        </p:nvSpPr>
        <p:spPr/>
        <p:txBody>
          <a:bodyPr>
            <a:normAutofit lnSpcReduction="10000"/>
          </a:bodyPr>
          <a:lstStyle/>
          <a:p>
            <a:r>
              <a:rPr lang="zh-CN" altLang="en-US" dirty="0"/>
              <a:t>杠杆，尤其是较高的场外杠杆，令市场脆弱</a:t>
            </a:r>
            <a:endParaRPr lang="en-US" altLang="zh-CN" dirty="0"/>
          </a:p>
          <a:p>
            <a:r>
              <a:rPr lang="zh-CN" altLang="en-US" dirty="0"/>
              <a:t>一些温和的利空触发了股灾</a:t>
            </a:r>
            <a:endParaRPr lang="en-US" altLang="zh-CN" dirty="0"/>
          </a:p>
          <a:p>
            <a:pPr lvl="1"/>
            <a:r>
              <a:rPr lang="zh-CN" altLang="en-US" dirty="0"/>
              <a:t>从</a:t>
            </a:r>
            <a:r>
              <a:rPr lang="en-US" altLang="zh-CN" dirty="0"/>
              <a:t>6</a:t>
            </a:r>
            <a:r>
              <a:rPr lang="zh-CN" altLang="en-US" dirty="0"/>
              <a:t>月初开始，货币市场利率上升</a:t>
            </a:r>
            <a:endParaRPr lang="en-US" altLang="zh-CN" dirty="0"/>
          </a:p>
          <a:p>
            <a:pPr lvl="1"/>
            <a:r>
              <a:rPr lang="en-US" altLang="zh-CN" dirty="0"/>
              <a:t>6.10:</a:t>
            </a:r>
            <a:r>
              <a:rPr lang="zh-CN" altLang="en-US" dirty="0"/>
              <a:t> </a:t>
            </a:r>
            <a:r>
              <a:rPr lang="en-US" altLang="zh-CN" dirty="0"/>
              <a:t>A</a:t>
            </a:r>
            <a:r>
              <a:rPr lang="zh-CN" altLang="en-US" dirty="0"/>
              <a:t>股纳入</a:t>
            </a:r>
            <a:r>
              <a:rPr lang="en-US" altLang="zh-CN" dirty="0"/>
              <a:t>MSCI</a:t>
            </a:r>
            <a:r>
              <a:rPr lang="zh-CN" altLang="en-US" dirty="0"/>
              <a:t>预期落空</a:t>
            </a:r>
            <a:endParaRPr lang="en-US" altLang="zh-CN" dirty="0"/>
          </a:p>
          <a:p>
            <a:pPr lvl="1"/>
            <a:r>
              <a:rPr lang="en-US" altLang="zh-CN" dirty="0"/>
              <a:t>6.12: </a:t>
            </a:r>
            <a:r>
              <a:rPr lang="zh-CN" altLang="en-US" dirty="0"/>
              <a:t>证监会下发</a:t>
            </a:r>
            <a:r>
              <a:rPr lang="en-US" altLang="zh-CN" dirty="0"/>
              <a:t>《</a:t>
            </a:r>
            <a:r>
              <a:rPr lang="zh-CN" altLang="en-US" dirty="0"/>
              <a:t>关于加强证券公司信息系统外部接入管理的通知</a:t>
            </a:r>
            <a:r>
              <a:rPr lang="en-US" altLang="zh-CN" dirty="0"/>
              <a:t>》</a:t>
            </a:r>
            <a:r>
              <a:rPr lang="zh-CN" altLang="en-US" dirty="0"/>
              <a:t>，明令禁止证券公司为场外配资提供证券交易接口。</a:t>
            </a:r>
            <a:endParaRPr lang="en-US" altLang="zh-CN" dirty="0"/>
          </a:p>
          <a:p>
            <a:pPr lvl="1"/>
            <a:r>
              <a:rPr lang="en-US" altLang="zh-CN" dirty="0"/>
              <a:t>6.16:</a:t>
            </a:r>
            <a:r>
              <a:rPr lang="zh-CN" altLang="en-US" dirty="0"/>
              <a:t> 银监会调查伞型信托及其他结构产品</a:t>
            </a:r>
            <a:endParaRPr lang="en-US" altLang="zh-CN" dirty="0"/>
          </a:p>
        </p:txBody>
      </p:sp>
    </p:spTree>
    <p:extLst>
      <p:ext uri="{BB962C8B-B14F-4D97-AF65-F5344CB8AC3E}">
        <p14:creationId xmlns:p14="http://schemas.microsoft.com/office/powerpoint/2010/main" val="107595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683D44-AD84-4EC0-9D9B-FD8D5D58E05D}"/>
              </a:ext>
            </a:extLst>
          </p:cNvPr>
          <p:cNvSpPr>
            <a:spLocks noGrp="1"/>
          </p:cNvSpPr>
          <p:nvPr>
            <p:ph type="title"/>
          </p:nvPr>
        </p:nvSpPr>
        <p:spPr/>
        <p:txBody>
          <a:bodyPr/>
          <a:lstStyle/>
          <a:p>
            <a:r>
              <a:rPr lang="en-US" altLang="zh-CN" dirty="0"/>
              <a:t>A</a:t>
            </a:r>
            <a:r>
              <a:rPr lang="zh-CN" altLang="en-US" dirty="0"/>
              <a:t>股的青春期</a:t>
            </a:r>
          </a:p>
        </p:txBody>
      </p:sp>
      <p:graphicFrame>
        <p:nvGraphicFramePr>
          <p:cNvPr id="4" name="内容占位符 3">
            <a:extLst>
              <a:ext uri="{FF2B5EF4-FFF2-40B4-BE49-F238E27FC236}">
                <a16:creationId xmlns:a16="http://schemas.microsoft.com/office/drawing/2014/main" id="{FCA9A2D2-90E1-4CAF-832B-A9EE192B3EF4}"/>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7499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63E0DF-282C-47DB-806C-32C9C4AC0648}"/>
              </a:ext>
            </a:extLst>
          </p:cNvPr>
          <p:cNvSpPr>
            <a:spLocks noGrp="1"/>
          </p:cNvSpPr>
          <p:nvPr>
            <p:ph type="title"/>
          </p:nvPr>
        </p:nvSpPr>
        <p:spPr/>
        <p:txBody>
          <a:bodyPr/>
          <a:lstStyle/>
          <a:p>
            <a:r>
              <a:rPr lang="zh-CN" altLang="en-US" dirty="0"/>
              <a:t>股灾第一周（</a:t>
            </a:r>
            <a:r>
              <a:rPr lang="en-US" altLang="zh-CN" dirty="0"/>
              <a:t>6.15-6.19</a:t>
            </a:r>
            <a:r>
              <a:rPr lang="zh-CN" altLang="en-US" dirty="0"/>
              <a:t>）</a:t>
            </a:r>
          </a:p>
        </p:txBody>
      </p:sp>
      <p:sp>
        <p:nvSpPr>
          <p:cNvPr id="3" name="内容占位符 2">
            <a:extLst>
              <a:ext uri="{FF2B5EF4-FFF2-40B4-BE49-F238E27FC236}">
                <a16:creationId xmlns:a16="http://schemas.microsoft.com/office/drawing/2014/main" id="{BC6ADEBE-4206-4602-81DC-3F6B0DCE4D99}"/>
              </a:ext>
            </a:extLst>
          </p:cNvPr>
          <p:cNvSpPr>
            <a:spLocks noGrp="1"/>
          </p:cNvSpPr>
          <p:nvPr>
            <p:ph sz="half" idx="1"/>
          </p:nvPr>
        </p:nvSpPr>
        <p:spPr/>
        <p:txBody>
          <a:bodyPr/>
          <a:lstStyle/>
          <a:p>
            <a:r>
              <a:rPr lang="zh-CN" altLang="en-US" dirty="0"/>
              <a:t>上证指数一周下跌</a:t>
            </a:r>
            <a:r>
              <a:rPr lang="en-US" altLang="zh-CN" dirty="0"/>
              <a:t>13.3%</a:t>
            </a:r>
            <a:r>
              <a:rPr lang="zh-CN" altLang="en-US" dirty="0"/>
              <a:t>，其中周五下跌</a:t>
            </a:r>
            <a:r>
              <a:rPr lang="en-US" altLang="zh-CN" dirty="0"/>
              <a:t>6.4%</a:t>
            </a:r>
            <a:r>
              <a:rPr lang="zh-CN" altLang="en-US" dirty="0"/>
              <a:t>，第一次出现“千股跌停”。</a:t>
            </a:r>
            <a:endParaRPr lang="en-US" altLang="zh-CN" dirty="0"/>
          </a:p>
          <a:p>
            <a:r>
              <a:rPr lang="en-US" altLang="zh-CN" dirty="0"/>
              <a:t>5</a:t>
            </a:r>
            <a:r>
              <a:rPr lang="zh-CN" altLang="en-US" dirty="0"/>
              <a:t>月初和</a:t>
            </a:r>
            <a:r>
              <a:rPr lang="en-US" altLang="zh-CN" dirty="0"/>
              <a:t>5</a:t>
            </a:r>
            <a:r>
              <a:rPr lang="zh-CN" altLang="en-US" dirty="0"/>
              <a:t>月底都发生过暴跌，但都迅速回升并再创新高，因此投资者和监管层比较淡定。</a:t>
            </a:r>
            <a:endParaRPr lang="en-US" altLang="zh-CN" dirty="0"/>
          </a:p>
          <a:p>
            <a:endParaRPr lang="zh-CN" altLang="en-US" dirty="0"/>
          </a:p>
        </p:txBody>
      </p:sp>
      <p:pic>
        <p:nvPicPr>
          <p:cNvPr id="5" name="内容占位符 4">
            <a:extLst>
              <a:ext uri="{FF2B5EF4-FFF2-40B4-BE49-F238E27FC236}">
                <a16:creationId xmlns:a16="http://schemas.microsoft.com/office/drawing/2014/main" id="{4B03A0E2-59AA-4E5E-8B96-E48D9426069B}"/>
              </a:ext>
            </a:extLst>
          </p:cNvPr>
          <p:cNvPicPr>
            <a:picLocks noGrp="1" noChangeAspect="1"/>
          </p:cNvPicPr>
          <p:nvPr>
            <p:ph sz="half" idx="2"/>
          </p:nvPr>
        </p:nvPicPr>
        <p:blipFill>
          <a:blip r:embed="rId3"/>
          <a:stretch>
            <a:fillRect/>
          </a:stretch>
        </p:blipFill>
        <p:spPr>
          <a:xfrm>
            <a:off x="5233347" y="1600200"/>
            <a:ext cx="2868305" cy="4525963"/>
          </a:xfrm>
          <a:prstGeom prst="rect">
            <a:avLst/>
          </a:prstGeom>
        </p:spPr>
      </p:pic>
      <p:sp>
        <p:nvSpPr>
          <p:cNvPr id="6" name="椭圆 5">
            <a:extLst>
              <a:ext uri="{FF2B5EF4-FFF2-40B4-BE49-F238E27FC236}">
                <a16:creationId xmlns:a16="http://schemas.microsoft.com/office/drawing/2014/main" id="{A3EF4A8A-F0DC-4D82-A7BA-E8582148DBC8}"/>
              </a:ext>
            </a:extLst>
          </p:cNvPr>
          <p:cNvSpPr/>
          <p:nvPr/>
        </p:nvSpPr>
        <p:spPr>
          <a:xfrm>
            <a:off x="5233753" y="1484784"/>
            <a:ext cx="576064" cy="2232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4078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1EA22-9D2F-49BD-AFB5-A0FC0468B3F9}"/>
              </a:ext>
            </a:extLst>
          </p:cNvPr>
          <p:cNvSpPr>
            <a:spLocks noGrp="1"/>
          </p:cNvSpPr>
          <p:nvPr>
            <p:ph type="title"/>
          </p:nvPr>
        </p:nvSpPr>
        <p:spPr/>
        <p:txBody>
          <a:bodyPr/>
          <a:lstStyle/>
          <a:p>
            <a:r>
              <a:rPr lang="zh-CN" altLang="en-US" dirty="0"/>
              <a:t>股灾第二周（</a:t>
            </a:r>
            <a:r>
              <a:rPr lang="en-US" altLang="zh-CN" dirty="0"/>
              <a:t>6.22-6.26</a:t>
            </a:r>
            <a:r>
              <a:rPr lang="zh-CN" altLang="en-US" dirty="0"/>
              <a:t>）</a:t>
            </a:r>
          </a:p>
        </p:txBody>
      </p:sp>
      <p:sp>
        <p:nvSpPr>
          <p:cNvPr id="3" name="内容占位符 2">
            <a:extLst>
              <a:ext uri="{FF2B5EF4-FFF2-40B4-BE49-F238E27FC236}">
                <a16:creationId xmlns:a16="http://schemas.microsoft.com/office/drawing/2014/main" id="{C84A1748-BFD3-4620-85D5-1DB90E980E42}"/>
              </a:ext>
            </a:extLst>
          </p:cNvPr>
          <p:cNvSpPr>
            <a:spLocks noGrp="1"/>
          </p:cNvSpPr>
          <p:nvPr>
            <p:ph sz="half" idx="1"/>
          </p:nvPr>
        </p:nvSpPr>
        <p:spPr/>
        <p:txBody>
          <a:bodyPr>
            <a:normAutofit fontScale="85000" lnSpcReduction="20000"/>
          </a:bodyPr>
          <a:lstStyle/>
          <a:p>
            <a:r>
              <a:rPr lang="zh-CN" altLang="en-US" dirty="0"/>
              <a:t>端午长假结束后，果然连续两天反弹。</a:t>
            </a:r>
            <a:endParaRPr lang="en-US" altLang="zh-CN" dirty="0"/>
          </a:p>
          <a:p>
            <a:r>
              <a:rPr lang="zh-CN" altLang="en-US" dirty="0"/>
              <a:t>周四尾盘跳水，沪指收跌</a:t>
            </a:r>
            <a:r>
              <a:rPr lang="en-US" altLang="zh-CN" dirty="0"/>
              <a:t>3.46%</a:t>
            </a:r>
            <a:r>
              <a:rPr lang="zh-CN" altLang="en-US" dirty="0"/>
              <a:t>失守</a:t>
            </a:r>
            <a:r>
              <a:rPr lang="en-US" altLang="zh-CN" dirty="0"/>
              <a:t>4500</a:t>
            </a:r>
            <a:r>
              <a:rPr lang="zh-CN" altLang="en-US" dirty="0"/>
              <a:t>点，创业板指大跌</a:t>
            </a:r>
            <a:r>
              <a:rPr lang="en-US" altLang="zh-CN" dirty="0"/>
              <a:t>5.23%</a:t>
            </a:r>
            <a:r>
              <a:rPr lang="zh-CN" altLang="en-US" dirty="0"/>
              <a:t>。</a:t>
            </a:r>
            <a:endParaRPr lang="en-US" altLang="zh-CN" dirty="0"/>
          </a:p>
          <a:p>
            <a:r>
              <a:rPr lang="zh-CN" altLang="en-US" dirty="0"/>
              <a:t>周五沪指跌</a:t>
            </a:r>
            <a:r>
              <a:rPr lang="en-US" altLang="zh-CN" dirty="0"/>
              <a:t>7.4%</a:t>
            </a:r>
            <a:r>
              <a:rPr lang="zh-CN" altLang="en-US" dirty="0"/>
              <a:t>，创业板指狂泻</a:t>
            </a:r>
            <a:r>
              <a:rPr lang="en-US" altLang="zh-CN" dirty="0"/>
              <a:t>8.9%</a:t>
            </a:r>
            <a:r>
              <a:rPr lang="zh-CN" altLang="en-US" dirty="0"/>
              <a:t>逼近跌停。</a:t>
            </a:r>
            <a:endParaRPr lang="en-US" altLang="zh-CN" dirty="0"/>
          </a:p>
          <a:p>
            <a:pPr lvl="1"/>
            <a:r>
              <a:rPr lang="zh-CN" altLang="en-US" dirty="0"/>
              <a:t>近两千支个股跌停</a:t>
            </a:r>
            <a:endParaRPr lang="en-US" altLang="zh-CN" dirty="0"/>
          </a:p>
          <a:p>
            <a:pPr lvl="1"/>
            <a:r>
              <a:rPr lang="zh-CN" altLang="en-US" dirty="0"/>
              <a:t>中证</a:t>
            </a:r>
            <a:r>
              <a:rPr lang="en-US" altLang="zh-CN" dirty="0"/>
              <a:t>500</a:t>
            </a:r>
            <a:r>
              <a:rPr lang="zh-CN" altLang="en-US" dirty="0"/>
              <a:t>主力期货合约跌停</a:t>
            </a:r>
            <a:endParaRPr lang="en-US" altLang="zh-CN" dirty="0"/>
          </a:p>
          <a:p>
            <a:r>
              <a:rPr lang="zh-CN" altLang="en-US" dirty="0"/>
              <a:t>证监会肖钢在周五例行记者发布会上表示，当前的股市下跌是市场运行规律的调整。</a:t>
            </a:r>
            <a:endParaRPr lang="en-US" altLang="zh-CN" dirty="0"/>
          </a:p>
          <a:p>
            <a:r>
              <a:rPr lang="zh-CN" altLang="en-US" dirty="0"/>
              <a:t>周六，央行降准。</a:t>
            </a:r>
          </a:p>
        </p:txBody>
      </p:sp>
      <p:pic>
        <p:nvPicPr>
          <p:cNvPr id="7" name="内容占位符 6">
            <a:extLst>
              <a:ext uri="{FF2B5EF4-FFF2-40B4-BE49-F238E27FC236}">
                <a16:creationId xmlns:a16="http://schemas.microsoft.com/office/drawing/2014/main" id="{F04D8B81-C757-40E9-96CF-17FACA35DB4F}"/>
              </a:ext>
            </a:extLst>
          </p:cNvPr>
          <p:cNvPicPr>
            <a:picLocks noGrp="1" noChangeAspect="1"/>
          </p:cNvPicPr>
          <p:nvPr>
            <p:ph sz="half" idx="2"/>
          </p:nvPr>
        </p:nvPicPr>
        <p:blipFill>
          <a:blip r:embed="rId2"/>
          <a:stretch>
            <a:fillRect/>
          </a:stretch>
        </p:blipFill>
        <p:spPr>
          <a:xfrm>
            <a:off x="5233347" y="1600200"/>
            <a:ext cx="2868305" cy="4525963"/>
          </a:xfrm>
          <a:prstGeom prst="rect">
            <a:avLst/>
          </a:prstGeom>
        </p:spPr>
      </p:pic>
      <p:sp>
        <p:nvSpPr>
          <p:cNvPr id="8" name="椭圆 7">
            <a:extLst>
              <a:ext uri="{FF2B5EF4-FFF2-40B4-BE49-F238E27FC236}">
                <a16:creationId xmlns:a16="http://schemas.microsoft.com/office/drawing/2014/main" id="{D8903091-B915-4037-A0C9-0123B0B2E757}"/>
              </a:ext>
            </a:extLst>
          </p:cNvPr>
          <p:cNvSpPr/>
          <p:nvPr/>
        </p:nvSpPr>
        <p:spPr>
          <a:xfrm>
            <a:off x="5724128" y="2312876"/>
            <a:ext cx="432048" cy="19802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77558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D5B9E-8AD6-4575-BE04-C05C1CC42DF6}"/>
              </a:ext>
            </a:extLst>
          </p:cNvPr>
          <p:cNvSpPr>
            <a:spLocks noGrp="1"/>
          </p:cNvSpPr>
          <p:nvPr>
            <p:ph type="title"/>
          </p:nvPr>
        </p:nvSpPr>
        <p:spPr/>
        <p:txBody>
          <a:bodyPr/>
          <a:lstStyle/>
          <a:p>
            <a:r>
              <a:rPr lang="zh-CN" altLang="en-US" dirty="0"/>
              <a:t>股灾第三周（</a:t>
            </a:r>
            <a:r>
              <a:rPr lang="en-US" altLang="zh-CN" dirty="0"/>
              <a:t>6.29-7.3</a:t>
            </a:r>
            <a:r>
              <a:rPr lang="zh-CN" altLang="en-US" dirty="0"/>
              <a:t>）</a:t>
            </a:r>
          </a:p>
        </p:txBody>
      </p:sp>
      <p:sp>
        <p:nvSpPr>
          <p:cNvPr id="3" name="内容占位符 2">
            <a:extLst>
              <a:ext uri="{FF2B5EF4-FFF2-40B4-BE49-F238E27FC236}">
                <a16:creationId xmlns:a16="http://schemas.microsoft.com/office/drawing/2014/main" id="{5016FCCC-2C2B-4609-BCAD-8929FF665463}"/>
              </a:ext>
            </a:extLst>
          </p:cNvPr>
          <p:cNvSpPr>
            <a:spLocks noGrp="1"/>
          </p:cNvSpPr>
          <p:nvPr>
            <p:ph sz="half" idx="1"/>
          </p:nvPr>
        </p:nvSpPr>
        <p:spPr/>
        <p:txBody>
          <a:bodyPr/>
          <a:lstStyle/>
          <a:p>
            <a:r>
              <a:rPr lang="zh-CN" altLang="en-US" dirty="0"/>
              <a:t>周一（</a:t>
            </a:r>
            <a:r>
              <a:rPr lang="en-US" altLang="zh-CN" dirty="0"/>
              <a:t>6.29</a:t>
            </a:r>
            <a:r>
              <a:rPr lang="zh-CN" altLang="en-US" dirty="0"/>
              <a:t>）高开低走，沪指收跌</a:t>
            </a:r>
            <a:r>
              <a:rPr lang="en-US" altLang="zh-CN" dirty="0"/>
              <a:t>3.34%</a:t>
            </a:r>
            <a:r>
              <a:rPr lang="zh-CN" altLang="en-US" dirty="0"/>
              <a:t>，创业板下跌</a:t>
            </a:r>
            <a:r>
              <a:rPr lang="en-US" altLang="zh-CN" dirty="0"/>
              <a:t>7.91%</a:t>
            </a:r>
            <a:r>
              <a:rPr lang="zh-CN" altLang="en-US" dirty="0"/>
              <a:t>，</a:t>
            </a:r>
            <a:r>
              <a:rPr lang="en-US" altLang="zh-CN" dirty="0"/>
              <a:t>1578</a:t>
            </a:r>
            <a:r>
              <a:rPr lang="zh-CN" altLang="en-US" dirty="0"/>
              <a:t>只股票跌停。</a:t>
            </a:r>
            <a:endParaRPr lang="en-US" altLang="zh-CN" dirty="0"/>
          </a:p>
          <a:p>
            <a:r>
              <a:rPr lang="zh-CN" altLang="en-US" dirty="0"/>
              <a:t>周二（</a:t>
            </a:r>
            <a:r>
              <a:rPr lang="en-US" altLang="zh-CN" dirty="0"/>
              <a:t>6.30</a:t>
            </a:r>
            <a:r>
              <a:rPr lang="zh-CN" altLang="en-US" dirty="0"/>
              <a:t>）大幅反弹。</a:t>
            </a:r>
            <a:endParaRPr lang="en-US" altLang="zh-CN" dirty="0"/>
          </a:p>
          <a:p>
            <a:r>
              <a:rPr lang="zh-CN" altLang="en-US" dirty="0"/>
              <a:t>周三到周五连续大跌，千股跌停。</a:t>
            </a:r>
          </a:p>
        </p:txBody>
      </p:sp>
      <p:pic>
        <p:nvPicPr>
          <p:cNvPr id="5" name="内容占位符 4">
            <a:extLst>
              <a:ext uri="{FF2B5EF4-FFF2-40B4-BE49-F238E27FC236}">
                <a16:creationId xmlns:a16="http://schemas.microsoft.com/office/drawing/2014/main" id="{E73A00FE-3EB0-4A54-9771-A241B850C58F}"/>
              </a:ext>
            </a:extLst>
          </p:cNvPr>
          <p:cNvPicPr>
            <a:picLocks noGrp="1" noChangeAspect="1"/>
          </p:cNvPicPr>
          <p:nvPr>
            <p:ph sz="half" idx="2"/>
          </p:nvPr>
        </p:nvPicPr>
        <p:blipFill>
          <a:blip r:embed="rId2"/>
          <a:stretch>
            <a:fillRect/>
          </a:stretch>
        </p:blipFill>
        <p:spPr>
          <a:xfrm>
            <a:off x="5233347" y="1600200"/>
            <a:ext cx="2868305" cy="4525963"/>
          </a:xfrm>
          <a:prstGeom prst="rect">
            <a:avLst/>
          </a:prstGeom>
        </p:spPr>
      </p:pic>
      <p:sp>
        <p:nvSpPr>
          <p:cNvPr id="6" name="椭圆 5">
            <a:extLst>
              <a:ext uri="{FF2B5EF4-FFF2-40B4-BE49-F238E27FC236}">
                <a16:creationId xmlns:a16="http://schemas.microsoft.com/office/drawing/2014/main" id="{53F1F0C0-9FA8-45E9-927F-320B0FE5B29A}"/>
              </a:ext>
            </a:extLst>
          </p:cNvPr>
          <p:cNvSpPr/>
          <p:nvPr/>
        </p:nvSpPr>
        <p:spPr>
          <a:xfrm>
            <a:off x="6012160" y="3645024"/>
            <a:ext cx="504056" cy="23762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9514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F9001E7-BD7D-4282-8120-9029E417E2BC}"/>
              </a:ext>
            </a:extLst>
          </p:cNvPr>
          <p:cNvSpPr>
            <a:spLocks noGrp="1"/>
          </p:cNvSpPr>
          <p:nvPr>
            <p:ph type="title"/>
          </p:nvPr>
        </p:nvSpPr>
        <p:spPr/>
        <p:txBody>
          <a:bodyPr/>
          <a:lstStyle/>
          <a:p>
            <a:r>
              <a:rPr lang="zh-CN" altLang="en-US" dirty="0"/>
              <a:t>第一轮救市</a:t>
            </a:r>
          </a:p>
        </p:txBody>
      </p:sp>
      <p:sp>
        <p:nvSpPr>
          <p:cNvPr id="6" name="内容占位符 5">
            <a:extLst>
              <a:ext uri="{FF2B5EF4-FFF2-40B4-BE49-F238E27FC236}">
                <a16:creationId xmlns:a16="http://schemas.microsoft.com/office/drawing/2014/main" id="{659C6EA8-A233-4254-AF53-7E41B9E240FF}"/>
              </a:ext>
            </a:extLst>
          </p:cNvPr>
          <p:cNvSpPr>
            <a:spLocks noGrp="1"/>
          </p:cNvSpPr>
          <p:nvPr>
            <p:ph idx="1"/>
          </p:nvPr>
        </p:nvSpPr>
        <p:spPr>
          <a:xfrm>
            <a:off x="457200" y="1600200"/>
            <a:ext cx="8229600" cy="4525963"/>
          </a:xfrm>
        </p:spPr>
        <p:txBody>
          <a:bodyPr>
            <a:normAutofit fontScale="55000" lnSpcReduction="20000"/>
          </a:bodyPr>
          <a:lstStyle/>
          <a:p>
            <a:r>
              <a:rPr lang="en-US" altLang="zh-CN" dirty="0"/>
              <a:t>7</a:t>
            </a:r>
            <a:r>
              <a:rPr lang="zh-CN" altLang="en-US" dirty="0"/>
              <a:t>月</a:t>
            </a:r>
            <a:r>
              <a:rPr lang="en-US" altLang="zh-CN" dirty="0"/>
              <a:t>3</a:t>
            </a:r>
            <a:r>
              <a:rPr lang="zh-CN" altLang="en-US" dirty="0"/>
              <a:t>日（周五）</a:t>
            </a:r>
            <a:endParaRPr lang="en-US" altLang="zh-CN" dirty="0"/>
          </a:p>
          <a:p>
            <a:pPr lvl="1"/>
            <a:r>
              <a:rPr lang="zh-CN" altLang="en-US" dirty="0"/>
              <a:t>证金公司将增资扩股，从</a:t>
            </a:r>
            <a:r>
              <a:rPr lang="en-US" altLang="zh-CN" dirty="0"/>
              <a:t>240</a:t>
            </a:r>
            <a:r>
              <a:rPr lang="zh-CN" altLang="en-US" dirty="0"/>
              <a:t>亿元增加到</a:t>
            </a:r>
            <a:r>
              <a:rPr lang="en-US" altLang="zh-CN" dirty="0"/>
              <a:t>1000</a:t>
            </a:r>
            <a:r>
              <a:rPr lang="zh-CN" altLang="en-US" dirty="0"/>
              <a:t>亿元，用于维护资本市场稳定。</a:t>
            </a:r>
            <a:endParaRPr lang="en-US" altLang="zh-CN" dirty="0"/>
          </a:p>
          <a:p>
            <a:pPr lvl="1"/>
            <a:r>
              <a:rPr lang="zh-CN" altLang="en-US" dirty="0"/>
              <a:t>严查虚假信息，并通报六起违法案件，同时表示减少</a:t>
            </a:r>
            <a:r>
              <a:rPr lang="en-US" altLang="zh-CN" dirty="0"/>
              <a:t>IPO</a:t>
            </a:r>
            <a:r>
              <a:rPr lang="zh-CN" altLang="en-US" dirty="0"/>
              <a:t>数量和规模。</a:t>
            </a:r>
            <a:endParaRPr lang="en-US" altLang="zh-CN" dirty="0"/>
          </a:p>
          <a:p>
            <a:pPr lvl="1"/>
            <a:r>
              <a:rPr lang="en-US" altLang="zh-CN" dirty="0"/>
              <a:t>QFII</a:t>
            </a:r>
            <a:r>
              <a:rPr lang="zh-CN" altLang="en-US" dirty="0"/>
              <a:t>额度将从</a:t>
            </a:r>
            <a:r>
              <a:rPr lang="en-US" altLang="zh-CN" dirty="0"/>
              <a:t>800</a:t>
            </a:r>
            <a:r>
              <a:rPr lang="zh-CN" altLang="en-US" dirty="0"/>
              <a:t>亿美元增加至</a:t>
            </a:r>
            <a:r>
              <a:rPr lang="en-US" altLang="zh-CN" dirty="0"/>
              <a:t>1500</a:t>
            </a:r>
            <a:r>
              <a:rPr lang="zh-CN" altLang="en-US" dirty="0"/>
              <a:t>亿美元。</a:t>
            </a:r>
            <a:endParaRPr lang="en-US" altLang="zh-CN" dirty="0"/>
          </a:p>
          <a:p>
            <a:pPr lvl="1"/>
            <a:r>
              <a:rPr lang="zh-CN" altLang="en-US" dirty="0"/>
              <a:t>证监会主板发行审核委员会工作会议因故取消。</a:t>
            </a:r>
            <a:endParaRPr lang="en-US" altLang="zh-CN" dirty="0"/>
          </a:p>
          <a:p>
            <a:pPr lvl="1"/>
            <a:r>
              <a:rPr lang="zh-CN" altLang="en-US" dirty="0"/>
              <a:t>中金所启动数据监控，排查做空账户，并表示将差异化收取交易费，打击蓄意做空行为。</a:t>
            </a:r>
            <a:endParaRPr lang="en-US" altLang="zh-CN" dirty="0"/>
          </a:p>
          <a:p>
            <a:r>
              <a:rPr lang="en-US" altLang="zh-CN" dirty="0"/>
              <a:t>7</a:t>
            </a:r>
            <a:r>
              <a:rPr lang="zh-CN" altLang="en-US" dirty="0"/>
              <a:t>月</a:t>
            </a:r>
            <a:r>
              <a:rPr lang="en-US" altLang="zh-CN" dirty="0"/>
              <a:t>4</a:t>
            </a:r>
            <a:r>
              <a:rPr lang="zh-CN" altLang="en-US" dirty="0"/>
              <a:t>日（周六）</a:t>
            </a:r>
            <a:endParaRPr lang="en-US" altLang="zh-CN" dirty="0"/>
          </a:p>
          <a:p>
            <a:pPr lvl="1"/>
            <a:r>
              <a:rPr lang="zh-CN" altLang="en-US" dirty="0"/>
              <a:t>中国证券报、新华网、人民日报等媒体刊文提振市场信心。</a:t>
            </a:r>
            <a:endParaRPr lang="en-US" altLang="zh-CN" dirty="0"/>
          </a:p>
          <a:p>
            <a:pPr lvl="1"/>
            <a:r>
              <a:rPr lang="en-US" altLang="zh-CN" dirty="0"/>
              <a:t>21</a:t>
            </a:r>
            <a:r>
              <a:rPr lang="zh-CN" altLang="en-US" dirty="0"/>
              <a:t>家证券公司发布联合公告，将投资</a:t>
            </a:r>
            <a:r>
              <a:rPr lang="en-US" altLang="zh-CN" dirty="0"/>
              <a:t>1200</a:t>
            </a:r>
            <a:r>
              <a:rPr lang="zh-CN" altLang="en-US" dirty="0"/>
              <a:t>亿元买入蓝筹</a:t>
            </a:r>
            <a:r>
              <a:rPr lang="en-US" altLang="zh-CN" dirty="0"/>
              <a:t>ETF</a:t>
            </a:r>
            <a:r>
              <a:rPr lang="zh-CN" altLang="en-US" dirty="0"/>
              <a:t>，并保证在</a:t>
            </a:r>
            <a:r>
              <a:rPr lang="en-US" altLang="zh-CN" dirty="0"/>
              <a:t>4500</a:t>
            </a:r>
            <a:r>
              <a:rPr lang="zh-CN" altLang="en-US" dirty="0"/>
              <a:t>点以下不会卖出，证监会要求</a:t>
            </a:r>
            <a:r>
              <a:rPr lang="en-US" altLang="zh-CN" dirty="0"/>
              <a:t>1200</a:t>
            </a:r>
            <a:r>
              <a:rPr lang="zh-CN" altLang="en-US" dirty="0"/>
              <a:t>亿在周一</a:t>
            </a:r>
            <a:r>
              <a:rPr lang="en-US" altLang="zh-CN" dirty="0"/>
              <a:t>11</a:t>
            </a:r>
            <a:r>
              <a:rPr lang="zh-CN" altLang="en-US" dirty="0"/>
              <a:t>时前到位。</a:t>
            </a:r>
            <a:endParaRPr lang="en-US" altLang="zh-CN" dirty="0"/>
          </a:p>
          <a:p>
            <a:pPr lvl="1"/>
            <a:r>
              <a:rPr lang="zh-CN" altLang="en-US" dirty="0"/>
              <a:t>中国证券业协会发布倡议书，表示全力维护资本市场稳定。</a:t>
            </a:r>
            <a:endParaRPr lang="en-US" altLang="zh-CN" dirty="0"/>
          </a:p>
          <a:p>
            <a:pPr lvl="1"/>
            <a:r>
              <a:rPr lang="zh-CN" altLang="en-US" dirty="0"/>
              <a:t>上交所、深交所公告称暂停</a:t>
            </a:r>
            <a:r>
              <a:rPr lang="en-US" altLang="zh-CN" dirty="0"/>
              <a:t>28</a:t>
            </a:r>
            <a:r>
              <a:rPr lang="zh-CN" altLang="en-US" dirty="0"/>
              <a:t>支新股的发行，随后国务院要求证监会暂停</a:t>
            </a:r>
            <a:r>
              <a:rPr lang="en-US" altLang="zh-CN" dirty="0"/>
              <a:t>IPO</a:t>
            </a:r>
            <a:r>
              <a:rPr lang="zh-CN" altLang="en-US" dirty="0"/>
              <a:t>。</a:t>
            </a:r>
            <a:endParaRPr lang="en-US" altLang="zh-CN" dirty="0"/>
          </a:p>
          <a:p>
            <a:pPr lvl="1"/>
            <a:r>
              <a:rPr lang="en-US" altLang="zh-CN" dirty="0"/>
              <a:t>25</a:t>
            </a:r>
            <a:r>
              <a:rPr lang="zh-CN" altLang="en-US" dirty="0"/>
              <a:t>家公募基金发布联合公告称维护资本市场稳定，创业板首批</a:t>
            </a:r>
            <a:r>
              <a:rPr lang="en-US" altLang="zh-CN" dirty="0"/>
              <a:t>28</a:t>
            </a:r>
            <a:r>
              <a:rPr lang="zh-CN" altLang="en-US" dirty="0"/>
              <a:t>家上市公司发布联合公告提出积极增持不减持等四点倡议，中关村</a:t>
            </a:r>
            <a:r>
              <a:rPr lang="en-US" altLang="zh-CN" dirty="0"/>
              <a:t>277</a:t>
            </a:r>
            <a:r>
              <a:rPr lang="zh-CN" altLang="en-US" dirty="0"/>
              <a:t>家上市公司联合发表维护股价行动倡议，中小板</a:t>
            </a:r>
            <a:r>
              <a:rPr lang="en-US" altLang="zh-CN" dirty="0"/>
              <a:t>50</a:t>
            </a:r>
            <a:r>
              <a:rPr lang="zh-CN" altLang="en-US" dirty="0"/>
              <a:t>家上市公司联合公告称不减持以稳定市场，深圳基金业发布救市倡议书。</a:t>
            </a:r>
            <a:endParaRPr lang="en-US" altLang="zh-CN" dirty="0"/>
          </a:p>
          <a:p>
            <a:r>
              <a:rPr lang="en-US" altLang="zh-CN" dirty="0"/>
              <a:t>7</a:t>
            </a:r>
            <a:r>
              <a:rPr lang="zh-CN" altLang="en-US" dirty="0"/>
              <a:t>月</a:t>
            </a:r>
            <a:r>
              <a:rPr lang="en-US" altLang="zh-CN" dirty="0"/>
              <a:t>5</a:t>
            </a:r>
            <a:r>
              <a:rPr lang="zh-CN" altLang="en-US" dirty="0"/>
              <a:t>日（周日）</a:t>
            </a:r>
            <a:endParaRPr lang="en-US" altLang="zh-CN" dirty="0"/>
          </a:p>
          <a:p>
            <a:pPr lvl="1"/>
            <a:r>
              <a:rPr lang="zh-CN" altLang="en-US" dirty="0"/>
              <a:t>中国证监会发布公告：中国人民银行称将通过多种形式给予中国证券金融股份有限公司流动性支持。</a:t>
            </a:r>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496539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B94925F-82BB-4F88-9D8D-EF441A81A00E}"/>
              </a:ext>
            </a:extLst>
          </p:cNvPr>
          <p:cNvSpPr>
            <a:spLocks noGrp="1"/>
          </p:cNvSpPr>
          <p:nvPr>
            <p:ph type="title"/>
          </p:nvPr>
        </p:nvSpPr>
        <p:spPr/>
        <p:txBody>
          <a:bodyPr/>
          <a:lstStyle/>
          <a:p>
            <a:r>
              <a:rPr lang="zh-CN" altLang="en-US" dirty="0"/>
              <a:t>股灾第四周（</a:t>
            </a:r>
            <a:r>
              <a:rPr lang="en-US" altLang="zh-CN" dirty="0"/>
              <a:t>7.6-7.8</a:t>
            </a:r>
            <a:r>
              <a:rPr lang="zh-CN" altLang="en-US" dirty="0"/>
              <a:t>）</a:t>
            </a:r>
          </a:p>
        </p:txBody>
      </p:sp>
      <p:sp>
        <p:nvSpPr>
          <p:cNvPr id="5" name="内容占位符 4">
            <a:extLst>
              <a:ext uri="{FF2B5EF4-FFF2-40B4-BE49-F238E27FC236}">
                <a16:creationId xmlns:a16="http://schemas.microsoft.com/office/drawing/2014/main" id="{86047EF8-AA5F-4BED-9A87-2F94A5D03964}"/>
              </a:ext>
            </a:extLst>
          </p:cNvPr>
          <p:cNvSpPr>
            <a:spLocks noGrp="1"/>
          </p:cNvSpPr>
          <p:nvPr>
            <p:ph sz="half" idx="1"/>
          </p:nvPr>
        </p:nvSpPr>
        <p:spPr/>
        <p:txBody>
          <a:bodyPr>
            <a:normAutofit fontScale="77500" lnSpcReduction="20000"/>
          </a:bodyPr>
          <a:lstStyle/>
          <a:p>
            <a:r>
              <a:rPr lang="zh-CN" altLang="en-US" dirty="0"/>
              <a:t>周一（</a:t>
            </a:r>
            <a:r>
              <a:rPr lang="en-US" altLang="zh-CN" dirty="0"/>
              <a:t>7.6</a:t>
            </a:r>
            <a:r>
              <a:rPr lang="zh-CN" altLang="en-US" dirty="0"/>
              <a:t>）高开低走</a:t>
            </a:r>
            <a:endParaRPr lang="en-US" altLang="zh-CN" dirty="0"/>
          </a:p>
          <a:p>
            <a:pPr lvl="1"/>
            <a:r>
              <a:rPr lang="zh-CN" altLang="en-US" dirty="0"/>
              <a:t>开盘近</a:t>
            </a:r>
            <a:r>
              <a:rPr lang="en-US" altLang="zh-CN" dirty="0"/>
              <a:t>1500</a:t>
            </a:r>
            <a:r>
              <a:rPr lang="zh-CN" altLang="en-US" dirty="0"/>
              <a:t>只股票涨停（另有近</a:t>
            </a:r>
            <a:r>
              <a:rPr lang="en-US" altLang="zh-CN" dirty="0"/>
              <a:t>500</a:t>
            </a:r>
            <a:r>
              <a:rPr lang="zh-CN" altLang="en-US" dirty="0"/>
              <a:t>只股票停牌）。</a:t>
            </a:r>
            <a:endParaRPr lang="en-US" altLang="zh-CN" dirty="0"/>
          </a:p>
          <a:p>
            <a:pPr lvl="1"/>
            <a:r>
              <a:rPr lang="zh-CN" altLang="en-US" dirty="0"/>
              <a:t>三个股指期货主力合约涨停。</a:t>
            </a:r>
            <a:endParaRPr lang="en-US" altLang="zh-CN" dirty="0"/>
          </a:p>
          <a:p>
            <a:pPr lvl="1"/>
            <a:r>
              <a:rPr lang="zh-CN" altLang="en-US" dirty="0"/>
              <a:t>沪指下午一度翻绿，创业板一度跌</a:t>
            </a:r>
            <a:r>
              <a:rPr lang="en-US" altLang="zh-CN" dirty="0"/>
              <a:t>6.5%</a:t>
            </a:r>
            <a:r>
              <a:rPr lang="zh-CN" altLang="en-US" dirty="0"/>
              <a:t>，中证</a:t>
            </a:r>
            <a:r>
              <a:rPr lang="en-US" altLang="zh-CN" dirty="0"/>
              <a:t>500</a:t>
            </a:r>
            <a:r>
              <a:rPr lang="zh-CN" altLang="en-US" dirty="0"/>
              <a:t>股指期货一度跌停。</a:t>
            </a:r>
            <a:endParaRPr lang="en-US" altLang="zh-CN" dirty="0"/>
          </a:p>
          <a:p>
            <a:pPr lvl="1"/>
            <a:r>
              <a:rPr lang="zh-CN" altLang="en-US" dirty="0"/>
              <a:t>“国家队”买权重股，银行、保险、券商，涨幅分别高达</a:t>
            </a:r>
            <a:r>
              <a:rPr lang="en-US" altLang="zh-CN" dirty="0"/>
              <a:t>8.78%</a:t>
            </a:r>
            <a:r>
              <a:rPr lang="zh-CN" altLang="en-US" dirty="0"/>
              <a:t>、</a:t>
            </a:r>
            <a:r>
              <a:rPr lang="en-US" altLang="zh-CN" dirty="0"/>
              <a:t>7.67%</a:t>
            </a:r>
            <a:r>
              <a:rPr lang="zh-CN" altLang="en-US" dirty="0"/>
              <a:t>和</a:t>
            </a:r>
            <a:r>
              <a:rPr lang="en-US" altLang="zh-CN" dirty="0"/>
              <a:t>6.22%</a:t>
            </a:r>
            <a:r>
              <a:rPr lang="zh-CN" altLang="en-US" dirty="0"/>
              <a:t>。</a:t>
            </a:r>
            <a:endParaRPr lang="en-US" altLang="zh-CN" dirty="0"/>
          </a:p>
          <a:p>
            <a:pPr lvl="1"/>
            <a:r>
              <a:rPr lang="zh-CN" altLang="en-US" dirty="0"/>
              <a:t>中小市值收盘暴跌，其中创业板下跌</a:t>
            </a:r>
            <a:r>
              <a:rPr lang="en-US" altLang="zh-CN" dirty="0"/>
              <a:t>4.28%</a:t>
            </a:r>
            <a:r>
              <a:rPr lang="zh-CN" altLang="en-US" dirty="0"/>
              <a:t>，两市近千只股票跌停。</a:t>
            </a:r>
            <a:endParaRPr lang="en-US" altLang="zh-CN" dirty="0"/>
          </a:p>
          <a:p>
            <a:r>
              <a:rPr lang="zh-CN" altLang="en-US" dirty="0"/>
              <a:t>周二（</a:t>
            </a:r>
            <a:r>
              <a:rPr lang="en-US" altLang="zh-CN" dirty="0"/>
              <a:t>7.7</a:t>
            </a:r>
            <a:r>
              <a:rPr lang="zh-CN" altLang="en-US" dirty="0"/>
              <a:t>）延续周一，沪指小幅下跌，中小市值暴跌，近</a:t>
            </a:r>
            <a:r>
              <a:rPr lang="en-US" altLang="zh-CN" dirty="0"/>
              <a:t>1800</a:t>
            </a:r>
            <a:r>
              <a:rPr lang="zh-CN" altLang="en-US" dirty="0"/>
              <a:t>家跌停。</a:t>
            </a:r>
            <a:endParaRPr lang="en-US" altLang="zh-CN" dirty="0"/>
          </a:p>
          <a:p>
            <a:endParaRPr lang="zh-CN" altLang="en-US" dirty="0"/>
          </a:p>
        </p:txBody>
      </p:sp>
      <p:pic>
        <p:nvPicPr>
          <p:cNvPr id="7" name="内容占位符 6">
            <a:extLst>
              <a:ext uri="{FF2B5EF4-FFF2-40B4-BE49-F238E27FC236}">
                <a16:creationId xmlns:a16="http://schemas.microsoft.com/office/drawing/2014/main" id="{2D63E424-2397-45B5-A879-F2A023A2A9BC}"/>
              </a:ext>
            </a:extLst>
          </p:cNvPr>
          <p:cNvPicPr>
            <a:picLocks noGrp="1" noChangeAspect="1"/>
          </p:cNvPicPr>
          <p:nvPr>
            <p:ph sz="half" idx="2"/>
          </p:nvPr>
        </p:nvPicPr>
        <p:blipFill>
          <a:blip r:embed="rId3"/>
          <a:stretch>
            <a:fillRect/>
          </a:stretch>
        </p:blipFill>
        <p:spPr>
          <a:xfrm>
            <a:off x="5233347" y="1600200"/>
            <a:ext cx="2868305" cy="4525963"/>
          </a:xfrm>
          <a:prstGeom prst="rect">
            <a:avLst/>
          </a:prstGeom>
        </p:spPr>
      </p:pic>
      <p:sp>
        <p:nvSpPr>
          <p:cNvPr id="8" name="椭圆 7">
            <a:extLst>
              <a:ext uri="{FF2B5EF4-FFF2-40B4-BE49-F238E27FC236}">
                <a16:creationId xmlns:a16="http://schemas.microsoft.com/office/drawing/2014/main" id="{E7DBE5D5-72D1-4FE7-BEF2-B97A32D43FE3}"/>
              </a:ext>
            </a:extLst>
          </p:cNvPr>
          <p:cNvSpPr/>
          <p:nvPr/>
        </p:nvSpPr>
        <p:spPr>
          <a:xfrm>
            <a:off x="6451475" y="4293095"/>
            <a:ext cx="352773" cy="183306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9833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948BFAA-B560-457D-A2CB-5276C73D651F}"/>
              </a:ext>
            </a:extLst>
          </p:cNvPr>
          <p:cNvSpPr>
            <a:spLocks noGrp="1"/>
          </p:cNvSpPr>
          <p:nvPr>
            <p:ph type="title"/>
          </p:nvPr>
        </p:nvSpPr>
        <p:spPr/>
        <p:txBody>
          <a:bodyPr/>
          <a:lstStyle/>
          <a:p>
            <a:r>
              <a:rPr lang="zh-CN" altLang="en-US" dirty="0"/>
              <a:t>第二轮救市</a:t>
            </a:r>
          </a:p>
        </p:txBody>
      </p:sp>
      <p:sp>
        <p:nvSpPr>
          <p:cNvPr id="6" name="内容占位符 5">
            <a:extLst>
              <a:ext uri="{FF2B5EF4-FFF2-40B4-BE49-F238E27FC236}">
                <a16:creationId xmlns:a16="http://schemas.microsoft.com/office/drawing/2014/main" id="{877F3E6B-6B76-42D5-80BD-39D7F8E2090E}"/>
              </a:ext>
            </a:extLst>
          </p:cNvPr>
          <p:cNvSpPr>
            <a:spLocks noGrp="1"/>
          </p:cNvSpPr>
          <p:nvPr>
            <p:ph idx="1"/>
          </p:nvPr>
        </p:nvSpPr>
        <p:spPr/>
        <p:txBody>
          <a:bodyPr>
            <a:normAutofit fontScale="77500" lnSpcReduction="20000"/>
          </a:bodyPr>
          <a:lstStyle/>
          <a:p>
            <a:r>
              <a:rPr lang="en-US" altLang="zh-CN" dirty="0"/>
              <a:t>7</a:t>
            </a:r>
            <a:r>
              <a:rPr lang="zh-CN" altLang="en-US" dirty="0"/>
              <a:t>月</a:t>
            </a:r>
            <a:r>
              <a:rPr lang="en-US" altLang="zh-CN" dirty="0"/>
              <a:t>8</a:t>
            </a:r>
            <a:r>
              <a:rPr lang="zh-CN" altLang="en-US" dirty="0"/>
              <a:t>日和</a:t>
            </a:r>
            <a:r>
              <a:rPr lang="en-US" altLang="zh-CN" dirty="0"/>
              <a:t>9</a:t>
            </a:r>
            <a:r>
              <a:rPr lang="zh-CN" altLang="en-US" dirty="0"/>
              <a:t>日，各部门联合救市</a:t>
            </a:r>
            <a:endParaRPr lang="en-US" altLang="zh-CN" dirty="0"/>
          </a:p>
          <a:p>
            <a:pPr lvl="1"/>
            <a:r>
              <a:rPr lang="zh-CN" altLang="en-US" dirty="0"/>
              <a:t>央行声明支持股市稳定发展，密切关注市场动向。</a:t>
            </a:r>
            <a:endParaRPr lang="en-US" altLang="zh-CN" dirty="0"/>
          </a:p>
          <a:p>
            <a:pPr lvl="1"/>
            <a:r>
              <a:rPr lang="zh-CN" altLang="en-US" dirty="0"/>
              <a:t>证监会要求过去半年减持过公司股票的大股东及高层增持，而且要求所有上市公司的大股东停止沽货。另外，加大对中小市值股票的购买力度。</a:t>
            </a:r>
            <a:endParaRPr lang="en-US" altLang="zh-CN" dirty="0"/>
          </a:p>
          <a:p>
            <a:pPr lvl="1"/>
            <a:r>
              <a:rPr lang="zh-CN" altLang="en-US" dirty="0"/>
              <a:t>银监会要求银行业金融机构与客户重新合理确定股票质押贷款期限。</a:t>
            </a:r>
            <a:endParaRPr lang="en-US" altLang="zh-CN" dirty="0"/>
          </a:p>
          <a:p>
            <a:pPr lvl="1"/>
            <a:r>
              <a:rPr lang="zh-CN" altLang="en-US" dirty="0"/>
              <a:t>保监会提高保险公司投资权益资产比例上限。</a:t>
            </a:r>
            <a:endParaRPr lang="en-US" altLang="zh-CN" dirty="0"/>
          </a:p>
          <a:p>
            <a:pPr lvl="1"/>
            <a:r>
              <a:rPr lang="zh-CN" altLang="en-US" dirty="0"/>
              <a:t>国资委发布公告，采取有力措施维护股票市场稳定，包括禁止央企减持。</a:t>
            </a:r>
            <a:endParaRPr lang="en-US" altLang="zh-CN" dirty="0"/>
          </a:p>
          <a:p>
            <a:pPr lvl="1"/>
            <a:r>
              <a:rPr lang="zh-CN" altLang="en-US" dirty="0"/>
              <a:t>财政部承诺不减持所持有的上市公司股票，并要求中央管理的国有金融企业不减持所持有的控股上市公司股票，支持国有金融企业在股价低于合理价值时予以增持。</a:t>
            </a:r>
            <a:endParaRPr lang="en-US" altLang="zh-CN" dirty="0"/>
          </a:p>
          <a:p>
            <a:pPr lvl="1"/>
            <a:r>
              <a:rPr lang="zh-CN" altLang="en-US" dirty="0"/>
              <a:t>公安部会同证监会，调查恶意做空。</a:t>
            </a:r>
            <a:endParaRPr lang="en-US" altLang="zh-CN" dirty="0"/>
          </a:p>
          <a:p>
            <a:pPr lvl="1"/>
            <a:endParaRPr lang="zh-CN" altLang="en-US" dirty="0"/>
          </a:p>
        </p:txBody>
      </p:sp>
    </p:spTree>
    <p:extLst>
      <p:ext uri="{BB962C8B-B14F-4D97-AF65-F5344CB8AC3E}">
        <p14:creationId xmlns:p14="http://schemas.microsoft.com/office/powerpoint/2010/main" val="3976286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74BBF0-0DA4-43A1-BF25-EAA082039865}"/>
              </a:ext>
            </a:extLst>
          </p:cNvPr>
          <p:cNvSpPr>
            <a:spLocks noGrp="1"/>
          </p:cNvSpPr>
          <p:nvPr>
            <p:ph type="title"/>
          </p:nvPr>
        </p:nvSpPr>
        <p:spPr/>
        <p:txBody>
          <a:bodyPr/>
          <a:lstStyle/>
          <a:p>
            <a:r>
              <a:rPr lang="zh-CN" altLang="en-US" dirty="0"/>
              <a:t>股灾最后一日</a:t>
            </a:r>
          </a:p>
        </p:txBody>
      </p:sp>
      <p:sp>
        <p:nvSpPr>
          <p:cNvPr id="3" name="内容占位符 2">
            <a:extLst>
              <a:ext uri="{FF2B5EF4-FFF2-40B4-BE49-F238E27FC236}">
                <a16:creationId xmlns:a16="http://schemas.microsoft.com/office/drawing/2014/main" id="{C8292486-E286-4250-A6E9-D1C72ED1BC7F}"/>
              </a:ext>
            </a:extLst>
          </p:cNvPr>
          <p:cNvSpPr>
            <a:spLocks noGrp="1"/>
          </p:cNvSpPr>
          <p:nvPr>
            <p:ph idx="1"/>
          </p:nvPr>
        </p:nvSpPr>
        <p:spPr/>
        <p:txBody>
          <a:bodyPr>
            <a:normAutofit fontScale="92500"/>
          </a:bodyPr>
          <a:lstStyle/>
          <a:p>
            <a:r>
              <a:rPr lang="en-US" altLang="zh-CN" dirty="0"/>
              <a:t>7</a:t>
            </a:r>
            <a:r>
              <a:rPr lang="zh-CN" altLang="en-US" dirty="0"/>
              <a:t>月</a:t>
            </a:r>
            <a:r>
              <a:rPr lang="en-US" altLang="zh-CN" dirty="0"/>
              <a:t>8</a:t>
            </a:r>
            <a:r>
              <a:rPr lang="zh-CN" altLang="en-US" dirty="0"/>
              <a:t>日，沪指大幅低开，创业板指和深成指以一字跌停开盘。上午低开高走，下午暴跌收盘。</a:t>
            </a:r>
            <a:endParaRPr lang="en-US" altLang="zh-CN" dirty="0"/>
          </a:p>
          <a:p>
            <a:pPr lvl="1"/>
            <a:r>
              <a:rPr lang="zh-CN" altLang="en-US" dirty="0"/>
              <a:t>沪指下跌</a:t>
            </a:r>
            <a:r>
              <a:rPr lang="en-US" altLang="zh-CN" dirty="0"/>
              <a:t>5.9%</a:t>
            </a:r>
          </a:p>
          <a:p>
            <a:pPr lvl="1"/>
            <a:r>
              <a:rPr lang="zh-CN" altLang="en-US" dirty="0"/>
              <a:t>所有股指期货跌停</a:t>
            </a:r>
            <a:endParaRPr lang="en-US" altLang="zh-CN" dirty="0"/>
          </a:p>
          <a:p>
            <a:pPr lvl="1"/>
            <a:r>
              <a:rPr lang="zh-CN" altLang="en-US" dirty="0"/>
              <a:t>超过</a:t>
            </a:r>
            <a:r>
              <a:rPr lang="en-US" altLang="zh-CN" dirty="0"/>
              <a:t>900</a:t>
            </a:r>
            <a:r>
              <a:rPr lang="zh-CN" altLang="en-US" dirty="0"/>
              <a:t>只股票跌停，另有约一半股票停牌</a:t>
            </a:r>
            <a:endParaRPr lang="en-US" altLang="zh-CN" dirty="0"/>
          </a:p>
          <a:p>
            <a:r>
              <a:rPr lang="en-US" altLang="zh-CN" dirty="0"/>
              <a:t>7</a:t>
            </a:r>
            <a:r>
              <a:rPr lang="zh-CN" altLang="en-US" dirty="0"/>
              <a:t>月</a:t>
            </a:r>
            <a:r>
              <a:rPr lang="en-US" altLang="zh-CN" dirty="0"/>
              <a:t>9</a:t>
            </a:r>
            <a:r>
              <a:rPr lang="zh-CN" altLang="en-US" dirty="0"/>
              <a:t>日，低开高走，大幅反弹，第一轮股灾结束</a:t>
            </a:r>
            <a:endParaRPr lang="en-US" altLang="zh-CN" dirty="0"/>
          </a:p>
          <a:p>
            <a:pPr lvl="1"/>
            <a:r>
              <a:rPr lang="zh-CN" altLang="en-US" dirty="0"/>
              <a:t>未停牌的</a:t>
            </a:r>
            <a:r>
              <a:rPr lang="en-US" altLang="zh-CN" dirty="0"/>
              <a:t>1336</a:t>
            </a:r>
            <a:r>
              <a:rPr lang="zh-CN" altLang="en-US" dirty="0"/>
              <a:t>只股票，</a:t>
            </a:r>
            <a:r>
              <a:rPr lang="en-US" altLang="zh-CN" dirty="0"/>
              <a:t>1335</a:t>
            </a:r>
            <a:r>
              <a:rPr lang="zh-CN" altLang="en-US" dirty="0"/>
              <a:t>只上涨，其中</a:t>
            </a:r>
            <a:r>
              <a:rPr lang="en-US" altLang="zh-CN" dirty="0"/>
              <a:t>1288</a:t>
            </a:r>
            <a:r>
              <a:rPr lang="zh-CN" altLang="en-US" dirty="0"/>
              <a:t>只涨停。</a:t>
            </a:r>
            <a:endParaRPr lang="en-US" altLang="zh-CN" dirty="0"/>
          </a:p>
        </p:txBody>
      </p:sp>
    </p:spTree>
    <p:extLst>
      <p:ext uri="{BB962C8B-B14F-4D97-AF65-F5344CB8AC3E}">
        <p14:creationId xmlns:p14="http://schemas.microsoft.com/office/powerpoint/2010/main" val="1564914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DD5248-BF1A-4535-8AF6-929C19832C97}"/>
              </a:ext>
            </a:extLst>
          </p:cNvPr>
          <p:cNvSpPr>
            <a:spLocks noGrp="1"/>
          </p:cNvSpPr>
          <p:nvPr>
            <p:ph type="title"/>
          </p:nvPr>
        </p:nvSpPr>
        <p:spPr/>
        <p:txBody>
          <a:bodyPr/>
          <a:lstStyle/>
          <a:p>
            <a:r>
              <a:rPr lang="zh-CN" altLang="en-US" dirty="0"/>
              <a:t>股灾期间</a:t>
            </a:r>
            <a:r>
              <a:rPr lang="en-US" altLang="zh-CN" dirty="0"/>
              <a:t>K</a:t>
            </a:r>
            <a:r>
              <a:rPr lang="zh-CN" altLang="en-US" dirty="0"/>
              <a:t>线</a:t>
            </a:r>
          </a:p>
        </p:txBody>
      </p:sp>
      <p:pic>
        <p:nvPicPr>
          <p:cNvPr id="5" name="内容占位符 4">
            <a:extLst>
              <a:ext uri="{FF2B5EF4-FFF2-40B4-BE49-F238E27FC236}">
                <a16:creationId xmlns:a16="http://schemas.microsoft.com/office/drawing/2014/main" id="{76C130F1-F132-453D-8F88-E98F4BE108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8229600" cy="4167894"/>
          </a:xfrm>
        </p:spPr>
      </p:pic>
      <p:pic>
        <p:nvPicPr>
          <p:cNvPr id="7" name="图片 6">
            <a:extLst>
              <a:ext uri="{FF2B5EF4-FFF2-40B4-BE49-F238E27FC236}">
                <a16:creationId xmlns:a16="http://schemas.microsoft.com/office/drawing/2014/main" id="{373DAE27-8652-4B8A-9E5B-21E405E55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 y="5796694"/>
            <a:ext cx="8374935" cy="153620"/>
          </a:xfrm>
          <a:prstGeom prst="rect">
            <a:avLst/>
          </a:prstGeom>
        </p:spPr>
      </p:pic>
      <p:sp>
        <p:nvSpPr>
          <p:cNvPr id="8" name="椭圆 7">
            <a:extLst>
              <a:ext uri="{FF2B5EF4-FFF2-40B4-BE49-F238E27FC236}">
                <a16:creationId xmlns:a16="http://schemas.microsoft.com/office/drawing/2014/main" id="{1965B252-AD48-4480-B13A-5C930BFC4BC0}"/>
              </a:ext>
            </a:extLst>
          </p:cNvPr>
          <p:cNvSpPr/>
          <p:nvPr/>
        </p:nvSpPr>
        <p:spPr>
          <a:xfrm>
            <a:off x="4211960" y="1417638"/>
            <a:ext cx="1584176" cy="381156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5E9D78DB-0EBF-4AB4-9664-06459BFC09EB}"/>
              </a:ext>
            </a:extLst>
          </p:cNvPr>
          <p:cNvSpPr/>
          <p:nvPr/>
        </p:nvSpPr>
        <p:spPr>
          <a:xfrm>
            <a:off x="7020272" y="3501008"/>
            <a:ext cx="864096" cy="22956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03E29E5-EDCF-4DE6-BF12-5AC4358F8732}"/>
              </a:ext>
            </a:extLst>
          </p:cNvPr>
          <p:cNvSpPr txBox="1"/>
          <p:nvPr/>
        </p:nvSpPr>
        <p:spPr>
          <a:xfrm>
            <a:off x="5580112" y="1628800"/>
            <a:ext cx="1440160" cy="369332"/>
          </a:xfrm>
          <a:prstGeom prst="rect">
            <a:avLst/>
          </a:prstGeom>
          <a:noFill/>
        </p:spPr>
        <p:txBody>
          <a:bodyPr wrap="square" rtlCol="0">
            <a:spAutoFit/>
          </a:bodyPr>
          <a:lstStyle/>
          <a:p>
            <a:r>
              <a:rPr lang="zh-CN" altLang="en-US" dirty="0"/>
              <a:t>第一轮</a:t>
            </a:r>
          </a:p>
        </p:txBody>
      </p:sp>
      <p:sp>
        <p:nvSpPr>
          <p:cNvPr id="11" name="文本框 10">
            <a:extLst>
              <a:ext uri="{FF2B5EF4-FFF2-40B4-BE49-F238E27FC236}">
                <a16:creationId xmlns:a16="http://schemas.microsoft.com/office/drawing/2014/main" id="{96CB4D6D-2248-4E1A-8300-095B3131903E}"/>
              </a:ext>
            </a:extLst>
          </p:cNvPr>
          <p:cNvSpPr txBox="1"/>
          <p:nvPr/>
        </p:nvSpPr>
        <p:spPr>
          <a:xfrm>
            <a:off x="7647856" y="3356992"/>
            <a:ext cx="1440160" cy="369332"/>
          </a:xfrm>
          <a:prstGeom prst="rect">
            <a:avLst/>
          </a:prstGeom>
          <a:noFill/>
        </p:spPr>
        <p:txBody>
          <a:bodyPr wrap="square" rtlCol="0">
            <a:spAutoFit/>
          </a:bodyPr>
          <a:lstStyle/>
          <a:p>
            <a:r>
              <a:rPr lang="zh-CN" altLang="en-US" dirty="0"/>
              <a:t>第二轮</a:t>
            </a:r>
          </a:p>
        </p:txBody>
      </p:sp>
      <p:cxnSp>
        <p:nvCxnSpPr>
          <p:cNvPr id="13" name="直接箭头连接符 12">
            <a:extLst>
              <a:ext uri="{FF2B5EF4-FFF2-40B4-BE49-F238E27FC236}">
                <a16:creationId xmlns:a16="http://schemas.microsoft.com/office/drawing/2014/main" id="{89232DDB-8CC4-490B-BA4F-50EBA32CBF99}"/>
              </a:ext>
            </a:extLst>
          </p:cNvPr>
          <p:cNvCxnSpPr/>
          <p:nvPr/>
        </p:nvCxnSpPr>
        <p:spPr>
          <a:xfrm>
            <a:off x="6804248" y="3212976"/>
            <a:ext cx="144016" cy="499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099EC8BC-5372-4D44-8AD3-ED13E992DE1C}"/>
              </a:ext>
            </a:extLst>
          </p:cNvPr>
          <p:cNvSpPr txBox="1"/>
          <p:nvPr/>
        </p:nvSpPr>
        <p:spPr>
          <a:xfrm>
            <a:off x="6228184" y="2783286"/>
            <a:ext cx="1368152" cy="369332"/>
          </a:xfrm>
          <a:prstGeom prst="rect">
            <a:avLst/>
          </a:prstGeom>
          <a:noFill/>
        </p:spPr>
        <p:txBody>
          <a:bodyPr wrap="square" rtlCol="0">
            <a:spAutoFit/>
          </a:bodyPr>
          <a:lstStyle/>
          <a:p>
            <a:r>
              <a:rPr lang="en-US" altLang="zh-CN" dirty="0"/>
              <a:t>8.11</a:t>
            </a:r>
            <a:r>
              <a:rPr lang="zh-CN" altLang="en-US" dirty="0"/>
              <a:t>汇改</a:t>
            </a:r>
          </a:p>
        </p:txBody>
      </p:sp>
    </p:spTree>
    <p:extLst>
      <p:ext uri="{BB962C8B-B14F-4D97-AF65-F5344CB8AC3E}">
        <p14:creationId xmlns:p14="http://schemas.microsoft.com/office/powerpoint/2010/main" val="3273785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2E98B-FBE0-4111-922F-A0823C00A798}"/>
              </a:ext>
            </a:extLst>
          </p:cNvPr>
          <p:cNvSpPr>
            <a:spLocks noGrp="1"/>
          </p:cNvSpPr>
          <p:nvPr>
            <p:ph type="title"/>
          </p:nvPr>
        </p:nvSpPr>
        <p:spPr/>
        <p:txBody>
          <a:bodyPr/>
          <a:lstStyle/>
          <a:p>
            <a:r>
              <a:rPr lang="zh-CN" altLang="en-US" dirty="0"/>
              <a:t>股灾的推手</a:t>
            </a:r>
          </a:p>
        </p:txBody>
      </p:sp>
      <p:sp>
        <p:nvSpPr>
          <p:cNvPr id="3" name="内容占位符 2">
            <a:extLst>
              <a:ext uri="{FF2B5EF4-FFF2-40B4-BE49-F238E27FC236}">
                <a16:creationId xmlns:a16="http://schemas.microsoft.com/office/drawing/2014/main" id="{1ABE3790-34F7-412F-A90A-08B68D5F38F6}"/>
              </a:ext>
            </a:extLst>
          </p:cNvPr>
          <p:cNvSpPr>
            <a:spLocks noGrp="1"/>
          </p:cNvSpPr>
          <p:nvPr>
            <p:ph idx="1"/>
          </p:nvPr>
        </p:nvSpPr>
        <p:spPr>
          <a:xfrm>
            <a:off x="457200" y="1600200"/>
            <a:ext cx="8229600" cy="4133055"/>
          </a:xfrm>
        </p:spPr>
        <p:txBody>
          <a:bodyPr>
            <a:normAutofit/>
          </a:bodyPr>
          <a:lstStyle/>
          <a:p>
            <a:r>
              <a:rPr lang="zh-CN" altLang="en-US" dirty="0"/>
              <a:t>交易制度缺陷，导致流动性在下跌过程中蒸发。</a:t>
            </a:r>
            <a:endParaRPr lang="en-US" altLang="zh-CN" dirty="0"/>
          </a:p>
          <a:p>
            <a:pPr lvl="1"/>
            <a:r>
              <a:rPr lang="zh-CN" altLang="en-US" dirty="0"/>
              <a:t>跌停板</a:t>
            </a:r>
            <a:endParaRPr lang="en-US" altLang="zh-CN" dirty="0"/>
          </a:p>
          <a:p>
            <a:pPr lvl="1"/>
            <a:r>
              <a:rPr lang="zh-CN" altLang="en-US" dirty="0"/>
              <a:t>停牌制度</a:t>
            </a:r>
            <a:endParaRPr lang="en-US" altLang="zh-CN" dirty="0"/>
          </a:p>
          <a:p>
            <a:pPr lvl="1"/>
            <a:r>
              <a:rPr lang="zh-CN" altLang="en-US" dirty="0"/>
              <a:t>融券过少</a:t>
            </a:r>
            <a:endParaRPr lang="en-US" altLang="zh-CN" dirty="0"/>
          </a:p>
        </p:txBody>
      </p:sp>
    </p:spTree>
    <p:extLst>
      <p:ext uri="{BB962C8B-B14F-4D97-AF65-F5344CB8AC3E}">
        <p14:creationId xmlns:p14="http://schemas.microsoft.com/office/powerpoint/2010/main" val="67653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78A509-F341-4332-A348-CF76A8E1824F}"/>
              </a:ext>
            </a:extLst>
          </p:cNvPr>
          <p:cNvSpPr>
            <a:spLocks noGrp="1"/>
          </p:cNvSpPr>
          <p:nvPr>
            <p:ph type="title"/>
          </p:nvPr>
        </p:nvSpPr>
        <p:spPr/>
        <p:txBody>
          <a:bodyPr/>
          <a:lstStyle/>
          <a:p>
            <a:r>
              <a:rPr lang="zh-CN" altLang="en-US" dirty="0"/>
              <a:t>为什么应该救市？</a:t>
            </a:r>
          </a:p>
        </p:txBody>
      </p:sp>
      <p:sp>
        <p:nvSpPr>
          <p:cNvPr id="3" name="内容占位符 2">
            <a:extLst>
              <a:ext uri="{FF2B5EF4-FFF2-40B4-BE49-F238E27FC236}">
                <a16:creationId xmlns:a16="http://schemas.microsoft.com/office/drawing/2014/main" id="{6425DB97-BBE2-4C97-9AD1-4C334F510F1F}"/>
              </a:ext>
            </a:extLst>
          </p:cNvPr>
          <p:cNvSpPr>
            <a:spLocks noGrp="1"/>
          </p:cNvSpPr>
          <p:nvPr>
            <p:ph idx="1"/>
          </p:nvPr>
        </p:nvSpPr>
        <p:spPr/>
        <p:txBody>
          <a:bodyPr/>
          <a:lstStyle/>
          <a:p>
            <a:r>
              <a:rPr lang="zh-CN" altLang="en-US" dirty="0"/>
              <a:t>股市的流动性危机会造成券商和银行坏账</a:t>
            </a:r>
            <a:endParaRPr lang="en-US" altLang="zh-CN" dirty="0"/>
          </a:p>
          <a:p>
            <a:pPr lvl="1"/>
            <a:r>
              <a:rPr lang="zh-CN" altLang="en-US" dirty="0"/>
              <a:t>券商杠杆约</a:t>
            </a:r>
            <a:r>
              <a:rPr lang="en-US" altLang="zh-CN" dirty="0"/>
              <a:t>4</a:t>
            </a:r>
            <a:r>
              <a:rPr lang="zh-CN" altLang="en-US" dirty="0"/>
              <a:t>倍</a:t>
            </a:r>
            <a:endParaRPr lang="en-US" altLang="zh-CN" dirty="0"/>
          </a:p>
          <a:p>
            <a:pPr lvl="1"/>
            <a:r>
              <a:rPr lang="zh-CN" altLang="en-US" dirty="0"/>
              <a:t>银行理财资金约有</a:t>
            </a:r>
            <a:r>
              <a:rPr lang="en-US" altLang="zh-CN" dirty="0"/>
              <a:t>1.5</a:t>
            </a:r>
            <a:r>
              <a:rPr lang="zh-CN" altLang="en-US" dirty="0"/>
              <a:t>万亿与股市有关（场内融资，伞型产品）</a:t>
            </a:r>
            <a:endParaRPr lang="en-US" altLang="zh-CN" dirty="0"/>
          </a:p>
          <a:p>
            <a:r>
              <a:rPr lang="zh-CN" altLang="en-US" dirty="0"/>
              <a:t>如果股市进一步下跌，会引发股权质押融资补充担保品（金），加剧整个经济的流动性紧张。</a:t>
            </a:r>
            <a:endParaRPr lang="en-US" altLang="zh-CN" dirty="0"/>
          </a:p>
          <a:p>
            <a:r>
              <a:rPr lang="zh-CN" altLang="en-US" dirty="0"/>
              <a:t>股灾威胁社会稳定。</a:t>
            </a:r>
          </a:p>
        </p:txBody>
      </p:sp>
    </p:spTree>
    <p:extLst>
      <p:ext uri="{BB962C8B-B14F-4D97-AF65-F5344CB8AC3E}">
        <p14:creationId xmlns:p14="http://schemas.microsoft.com/office/powerpoint/2010/main" val="239264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CF90A-1351-4CD3-9097-596E9B228F16}"/>
              </a:ext>
            </a:extLst>
          </p:cNvPr>
          <p:cNvSpPr>
            <a:spLocks noGrp="1"/>
          </p:cNvSpPr>
          <p:nvPr>
            <p:ph type="title"/>
          </p:nvPr>
        </p:nvSpPr>
        <p:spPr/>
        <p:txBody>
          <a:bodyPr/>
          <a:lstStyle/>
          <a:p>
            <a:r>
              <a:rPr lang="zh-CN" altLang="en-US" dirty="0"/>
              <a:t>新中国股市简史（</a:t>
            </a:r>
            <a:r>
              <a:rPr lang="en-US" altLang="zh-CN" dirty="0"/>
              <a:t>2</a:t>
            </a:r>
            <a:r>
              <a:rPr lang="zh-CN" altLang="en-US" dirty="0"/>
              <a:t>）</a:t>
            </a:r>
          </a:p>
        </p:txBody>
      </p:sp>
      <p:sp>
        <p:nvSpPr>
          <p:cNvPr id="3" name="内容占位符 2">
            <a:extLst>
              <a:ext uri="{FF2B5EF4-FFF2-40B4-BE49-F238E27FC236}">
                <a16:creationId xmlns:a16="http://schemas.microsoft.com/office/drawing/2014/main" id="{E7644C4D-C980-4976-A61A-43930B4ED4C3}"/>
              </a:ext>
            </a:extLst>
          </p:cNvPr>
          <p:cNvSpPr>
            <a:spLocks noGrp="1"/>
          </p:cNvSpPr>
          <p:nvPr>
            <p:ph idx="1"/>
          </p:nvPr>
        </p:nvSpPr>
        <p:spPr/>
        <p:txBody>
          <a:bodyPr>
            <a:normAutofit fontScale="55000" lnSpcReduction="20000"/>
          </a:bodyPr>
          <a:lstStyle/>
          <a:p>
            <a:r>
              <a:rPr lang="en-US" altLang="zh-CN" dirty="0"/>
              <a:t>2000</a:t>
            </a:r>
            <a:r>
              <a:rPr lang="zh-CN" altLang="en-US" dirty="0"/>
              <a:t>年</a:t>
            </a:r>
            <a:r>
              <a:rPr lang="en-US" altLang="zh-CN" dirty="0"/>
              <a:t>10</a:t>
            </a:r>
            <a:r>
              <a:rPr lang="zh-CN" altLang="en-US" dirty="0"/>
              <a:t>月</a:t>
            </a:r>
            <a:r>
              <a:rPr lang="en-US" altLang="zh-CN" dirty="0"/>
              <a:t>8</a:t>
            </a:r>
            <a:r>
              <a:rPr lang="zh-CN" altLang="en-US" dirty="0"/>
              <a:t>日，证监会发布</a:t>
            </a:r>
            <a:r>
              <a:rPr lang="en-US" altLang="zh-CN" dirty="0"/>
              <a:t>《</a:t>
            </a:r>
            <a:r>
              <a:rPr lang="zh-CN" altLang="en-US" dirty="0"/>
              <a:t>开放式证券投资基金试点办法</a:t>
            </a:r>
            <a:r>
              <a:rPr lang="en-US" altLang="zh-CN" dirty="0"/>
              <a:t>》</a:t>
            </a:r>
            <a:r>
              <a:rPr lang="zh-CN" altLang="en-US" dirty="0"/>
              <a:t>，揭开了我国开放式基金发展的序幕。</a:t>
            </a:r>
          </a:p>
          <a:p>
            <a:r>
              <a:rPr lang="en-US" altLang="zh-CN" dirty="0"/>
              <a:t>2003</a:t>
            </a:r>
            <a:r>
              <a:rPr lang="zh-CN" altLang="en-US" dirty="0"/>
              <a:t>年</a:t>
            </a:r>
            <a:r>
              <a:rPr lang="en-US" altLang="zh-CN" dirty="0"/>
              <a:t>7</a:t>
            </a:r>
            <a:r>
              <a:rPr lang="zh-CN" altLang="en-US" dirty="0"/>
              <a:t>月</a:t>
            </a:r>
            <a:r>
              <a:rPr lang="en-US" altLang="zh-CN" dirty="0"/>
              <a:t>9</a:t>
            </a:r>
            <a:r>
              <a:rPr lang="zh-CN" altLang="en-US" dirty="0"/>
              <a:t>日，备受瞩目的</a:t>
            </a:r>
            <a:r>
              <a:rPr lang="en-US" altLang="zh-CN" dirty="0"/>
              <a:t>QFII</a:t>
            </a:r>
            <a:r>
              <a:rPr lang="zh-CN" altLang="en-US" dirty="0"/>
              <a:t>正式登陆中国证券市场，瑞银成为首家投资于中国境内市场的</a:t>
            </a:r>
            <a:r>
              <a:rPr lang="en-US" altLang="zh-CN" dirty="0"/>
              <a:t>QFII</a:t>
            </a:r>
            <a:r>
              <a:rPr lang="zh-CN" altLang="en-US" dirty="0"/>
              <a:t>。</a:t>
            </a:r>
            <a:endParaRPr lang="en-US" altLang="zh-CN" dirty="0"/>
          </a:p>
          <a:p>
            <a:r>
              <a:rPr lang="en-US" altLang="zh-CN" dirty="0"/>
              <a:t>2003-2004</a:t>
            </a:r>
            <a:r>
              <a:rPr lang="zh-CN" altLang="en-US" dirty="0"/>
              <a:t>，因挪用客户保证金炒股，券商倒闭潮。</a:t>
            </a:r>
            <a:endParaRPr lang="en-US" altLang="zh-CN" dirty="0"/>
          </a:p>
          <a:p>
            <a:r>
              <a:rPr lang="en-US" altLang="zh-CN" dirty="0"/>
              <a:t>2004</a:t>
            </a:r>
            <a:r>
              <a:rPr lang="zh-CN" altLang="en-US" dirty="0"/>
              <a:t>年</a:t>
            </a:r>
            <a:r>
              <a:rPr lang="en-US" altLang="zh-CN" dirty="0"/>
              <a:t>6</a:t>
            </a:r>
            <a:r>
              <a:rPr lang="zh-CN" altLang="en-US" dirty="0"/>
              <a:t>月</a:t>
            </a:r>
            <a:r>
              <a:rPr lang="en-US" altLang="zh-CN" dirty="0"/>
              <a:t>25</a:t>
            </a:r>
            <a:r>
              <a:rPr lang="zh-CN" altLang="en-US" dirty="0"/>
              <a:t>日，中小板开板，集体上市的</a:t>
            </a:r>
            <a:r>
              <a:rPr lang="en-US" altLang="zh-CN" dirty="0"/>
              <a:t>8</a:t>
            </a:r>
            <a:r>
              <a:rPr lang="zh-CN" altLang="en-US" dirty="0"/>
              <a:t>只股票被称为“新八股”。</a:t>
            </a:r>
            <a:endParaRPr lang="en-US" altLang="zh-CN" dirty="0"/>
          </a:p>
          <a:p>
            <a:r>
              <a:rPr lang="en-US" altLang="zh-CN" dirty="0"/>
              <a:t>2005</a:t>
            </a:r>
            <a:r>
              <a:rPr lang="zh-CN" altLang="en-US" dirty="0"/>
              <a:t>年</a:t>
            </a:r>
            <a:r>
              <a:rPr lang="en-US" altLang="zh-CN" dirty="0"/>
              <a:t>5</a:t>
            </a:r>
            <a:r>
              <a:rPr lang="zh-CN" altLang="en-US" dirty="0"/>
              <a:t>月</a:t>
            </a:r>
            <a:r>
              <a:rPr lang="en-US" altLang="zh-CN" dirty="0"/>
              <a:t>9</a:t>
            </a:r>
            <a:r>
              <a:rPr lang="zh-CN" altLang="en-US" dirty="0"/>
              <a:t>日，股权分置改革进入实质操作阶段。到</a:t>
            </a:r>
            <a:r>
              <a:rPr lang="en-US" altLang="zh-CN" dirty="0"/>
              <a:t>2006</a:t>
            </a:r>
            <a:r>
              <a:rPr lang="zh-CN" altLang="en-US" dirty="0"/>
              <a:t>年</a:t>
            </a:r>
            <a:r>
              <a:rPr lang="en-US" altLang="zh-CN" dirty="0"/>
              <a:t>10</a:t>
            </a:r>
            <a:r>
              <a:rPr lang="zh-CN" altLang="en-US" dirty="0"/>
              <a:t>月</a:t>
            </a:r>
            <a:r>
              <a:rPr lang="en-US" altLang="zh-CN" dirty="0"/>
              <a:t>30</a:t>
            </a:r>
            <a:r>
              <a:rPr lang="zh-CN" altLang="en-US" dirty="0"/>
              <a:t>日，沪深两市股改公司总市值占比达到</a:t>
            </a:r>
            <a:r>
              <a:rPr lang="en-US" altLang="zh-CN" dirty="0"/>
              <a:t>98%</a:t>
            </a:r>
            <a:r>
              <a:rPr lang="zh-CN" altLang="en-US" dirty="0"/>
              <a:t>，股权分置改革基本完成。</a:t>
            </a:r>
            <a:endParaRPr lang="en-US" altLang="zh-CN" dirty="0"/>
          </a:p>
          <a:p>
            <a:r>
              <a:rPr lang="en-US" altLang="zh-CN" dirty="0"/>
              <a:t>2005-2007</a:t>
            </a:r>
            <a:r>
              <a:rPr lang="zh-CN" altLang="en-US" dirty="0"/>
              <a:t>年，大牛市，全民炒股。</a:t>
            </a:r>
            <a:endParaRPr lang="en-US" altLang="zh-CN" dirty="0"/>
          </a:p>
          <a:p>
            <a:r>
              <a:rPr lang="en-US" altLang="zh-CN" dirty="0"/>
              <a:t>2007</a:t>
            </a:r>
            <a:r>
              <a:rPr lang="zh-CN" altLang="en-US" dirty="0"/>
              <a:t>年，推行第三方存管制度。</a:t>
            </a:r>
            <a:endParaRPr lang="en-US" altLang="zh-CN" dirty="0"/>
          </a:p>
          <a:p>
            <a:r>
              <a:rPr lang="en-US" altLang="zh-CN" dirty="0"/>
              <a:t>2009</a:t>
            </a:r>
            <a:r>
              <a:rPr lang="zh-CN" altLang="en-US" dirty="0"/>
              <a:t>年</a:t>
            </a:r>
            <a:r>
              <a:rPr lang="en-US" altLang="zh-CN" dirty="0"/>
              <a:t>10</a:t>
            </a:r>
            <a:r>
              <a:rPr lang="zh-CN" altLang="en-US" dirty="0"/>
              <a:t>月</a:t>
            </a:r>
            <a:r>
              <a:rPr lang="en-US" altLang="zh-CN" dirty="0"/>
              <a:t>30</a:t>
            </a:r>
            <a:r>
              <a:rPr lang="zh-CN" altLang="en-US" dirty="0"/>
              <a:t>日，创业板开市。</a:t>
            </a:r>
            <a:endParaRPr lang="en-US" altLang="zh-CN" dirty="0"/>
          </a:p>
          <a:p>
            <a:r>
              <a:rPr lang="en-US" altLang="zh-CN" dirty="0"/>
              <a:t>2010</a:t>
            </a:r>
            <a:r>
              <a:rPr lang="zh-CN" altLang="en-US" dirty="0"/>
              <a:t>年</a:t>
            </a:r>
            <a:r>
              <a:rPr lang="en-US" altLang="zh-CN" dirty="0"/>
              <a:t>3</a:t>
            </a:r>
            <a:r>
              <a:rPr lang="zh-CN" altLang="en-US" dirty="0"/>
              <a:t>月</a:t>
            </a:r>
            <a:r>
              <a:rPr lang="en-US" altLang="zh-CN" dirty="0"/>
              <a:t>31</a:t>
            </a:r>
            <a:r>
              <a:rPr lang="zh-CN" altLang="en-US" dirty="0"/>
              <a:t>日，融资融券交易试点启动。</a:t>
            </a:r>
            <a:endParaRPr lang="en-US" altLang="zh-CN" dirty="0"/>
          </a:p>
          <a:p>
            <a:r>
              <a:rPr lang="en-US" altLang="zh-CN" dirty="0"/>
              <a:t>2010</a:t>
            </a:r>
            <a:r>
              <a:rPr lang="zh-CN" altLang="en-US" dirty="0"/>
              <a:t>年</a:t>
            </a:r>
            <a:r>
              <a:rPr lang="en-US" altLang="zh-CN" dirty="0"/>
              <a:t>4</a:t>
            </a:r>
            <a:r>
              <a:rPr lang="zh-CN" altLang="en-US" dirty="0"/>
              <a:t>月</a:t>
            </a:r>
            <a:r>
              <a:rPr lang="en-US" altLang="zh-CN" dirty="0"/>
              <a:t>16</a:t>
            </a:r>
            <a:r>
              <a:rPr lang="zh-CN" altLang="en-US" dirty="0"/>
              <a:t>日，股指期货上市。</a:t>
            </a:r>
            <a:endParaRPr lang="en-US" altLang="zh-CN" dirty="0"/>
          </a:p>
          <a:p>
            <a:r>
              <a:rPr lang="en-US" altLang="zh-CN" dirty="0"/>
              <a:t>2014</a:t>
            </a:r>
            <a:r>
              <a:rPr lang="zh-CN" altLang="en-US" dirty="0"/>
              <a:t>年</a:t>
            </a:r>
            <a:r>
              <a:rPr lang="en-US" altLang="zh-CN" dirty="0"/>
              <a:t>11</a:t>
            </a:r>
            <a:r>
              <a:rPr lang="zh-CN" altLang="en-US" dirty="0"/>
              <a:t>月</a:t>
            </a:r>
            <a:r>
              <a:rPr lang="en-US" altLang="zh-CN" dirty="0"/>
              <a:t>17</a:t>
            </a:r>
            <a:r>
              <a:rPr lang="zh-CN" altLang="en-US" dirty="0"/>
              <a:t>日，沪港通正式启动。</a:t>
            </a:r>
            <a:endParaRPr lang="en-US" altLang="zh-CN" dirty="0"/>
          </a:p>
          <a:p>
            <a:r>
              <a:rPr lang="en-US" altLang="zh-CN" dirty="0"/>
              <a:t>2019</a:t>
            </a:r>
            <a:r>
              <a:rPr lang="zh-CN" altLang="en-US" dirty="0"/>
              <a:t>年</a:t>
            </a:r>
            <a:r>
              <a:rPr lang="en-US" altLang="zh-CN" dirty="0"/>
              <a:t>6</a:t>
            </a:r>
            <a:r>
              <a:rPr lang="zh-CN" altLang="en-US" dirty="0"/>
              <a:t>月</a:t>
            </a:r>
            <a:r>
              <a:rPr lang="en-US" altLang="zh-CN" dirty="0"/>
              <a:t>13</a:t>
            </a:r>
            <a:r>
              <a:rPr lang="zh-CN" altLang="en-US" dirty="0"/>
              <a:t>日，科创板宣布正式开板。</a:t>
            </a:r>
            <a:endParaRPr lang="en-US" altLang="zh-CN" dirty="0"/>
          </a:p>
          <a:p>
            <a:r>
              <a:rPr lang="en-US" altLang="zh-CN" dirty="0"/>
              <a:t>2023</a:t>
            </a:r>
            <a:r>
              <a:rPr lang="zh-CN" altLang="en-US" dirty="0"/>
              <a:t>年</a:t>
            </a:r>
            <a:r>
              <a:rPr lang="en-US" altLang="zh-CN" dirty="0"/>
              <a:t>2</a:t>
            </a:r>
            <a:r>
              <a:rPr lang="zh-CN" altLang="en-US" dirty="0"/>
              <a:t>月</a:t>
            </a:r>
            <a:r>
              <a:rPr lang="en-US" altLang="zh-CN" dirty="0"/>
              <a:t>1</a:t>
            </a:r>
            <a:r>
              <a:rPr lang="zh-CN" altLang="en-US" dirty="0"/>
              <a:t>日，股票发行注册制全面推行。</a:t>
            </a:r>
          </a:p>
        </p:txBody>
      </p:sp>
    </p:spTree>
    <p:extLst>
      <p:ext uri="{BB962C8B-B14F-4D97-AF65-F5344CB8AC3E}">
        <p14:creationId xmlns:p14="http://schemas.microsoft.com/office/powerpoint/2010/main" val="1688531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A393B4-B2EE-4D64-94B2-AE543AA84440}"/>
              </a:ext>
            </a:extLst>
          </p:cNvPr>
          <p:cNvSpPr>
            <a:spLocks noGrp="1"/>
          </p:cNvSpPr>
          <p:nvPr>
            <p:ph type="title"/>
          </p:nvPr>
        </p:nvSpPr>
        <p:spPr/>
        <p:txBody>
          <a:bodyPr/>
          <a:lstStyle/>
          <a:p>
            <a:r>
              <a:rPr lang="zh-CN" altLang="en-US" dirty="0"/>
              <a:t>救市的方式值得商榷</a:t>
            </a:r>
          </a:p>
        </p:txBody>
      </p:sp>
      <p:sp>
        <p:nvSpPr>
          <p:cNvPr id="3" name="内容占位符 2">
            <a:extLst>
              <a:ext uri="{FF2B5EF4-FFF2-40B4-BE49-F238E27FC236}">
                <a16:creationId xmlns:a16="http://schemas.microsoft.com/office/drawing/2014/main" id="{726D375C-B2DB-4EBB-A5C1-66B4424154A4}"/>
              </a:ext>
            </a:extLst>
          </p:cNvPr>
          <p:cNvSpPr>
            <a:spLocks noGrp="1"/>
          </p:cNvSpPr>
          <p:nvPr>
            <p:ph idx="1"/>
          </p:nvPr>
        </p:nvSpPr>
        <p:spPr/>
        <p:txBody>
          <a:bodyPr/>
          <a:lstStyle/>
          <a:p>
            <a:r>
              <a:rPr lang="zh-CN" altLang="en-US" dirty="0"/>
              <a:t>为蓝筹股托盘，而不是炒作股票，目的是给市场提供流动性。</a:t>
            </a:r>
            <a:endParaRPr lang="en-US" altLang="zh-CN" dirty="0"/>
          </a:p>
          <a:p>
            <a:pPr lvl="1"/>
            <a:r>
              <a:rPr lang="zh-CN" altLang="en-US" dirty="0"/>
              <a:t>不能追涨，更不能买高估值概念股</a:t>
            </a:r>
            <a:endParaRPr lang="en-US" altLang="zh-CN" dirty="0"/>
          </a:p>
          <a:p>
            <a:pPr lvl="1"/>
            <a:r>
              <a:rPr lang="zh-CN" altLang="en-US" dirty="0"/>
              <a:t>最佳方式是在给定点位承接大盘</a:t>
            </a:r>
            <a:r>
              <a:rPr lang="en-US" altLang="zh-CN" dirty="0"/>
              <a:t>ETF</a:t>
            </a:r>
          </a:p>
          <a:p>
            <a:r>
              <a:rPr lang="zh-CN" altLang="en-US" dirty="0"/>
              <a:t>停牌有负外部性，应该在救市期间禁止。</a:t>
            </a:r>
            <a:endParaRPr lang="en-US" altLang="zh-CN" dirty="0"/>
          </a:p>
          <a:p>
            <a:r>
              <a:rPr lang="zh-CN" altLang="en-US" dirty="0"/>
              <a:t>应该维持，而不是破坏，股指期货流动性。</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641097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D630F-1380-4EBA-8D72-2797CEE0E7C6}"/>
              </a:ext>
            </a:extLst>
          </p:cNvPr>
          <p:cNvSpPr>
            <a:spLocks noGrp="1"/>
          </p:cNvSpPr>
          <p:nvPr>
            <p:ph type="title"/>
          </p:nvPr>
        </p:nvSpPr>
        <p:spPr/>
        <p:txBody>
          <a:bodyPr/>
          <a:lstStyle/>
          <a:p>
            <a:r>
              <a:rPr lang="zh-CN" altLang="en-US" dirty="0"/>
              <a:t>沪深</a:t>
            </a:r>
            <a:r>
              <a:rPr lang="en-US" altLang="zh-CN" dirty="0"/>
              <a:t>300</a:t>
            </a:r>
            <a:r>
              <a:rPr lang="zh-CN" altLang="en-US" dirty="0"/>
              <a:t>股指期货成交量</a:t>
            </a:r>
          </a:p>
        </p:txBody>
      </p:sp>
      <p:pic>
        <p:nvPicPr>
          <p:cNvPr id="4" name="内容占位符 3">
            <a:extLst>
              <a:ext uri="{FF2B5EF4-FFF2-40B4-BE49-F238E27FC236}">
                <a16:creationId xmlns:a16="http://schemas.microsoft.com/office/drawing/2014/main" id="{D5355FCE-007B-470C-8E61-1FBF8576C974}"/>
              </a:ext>
            </a:extLst>
          </p:cNvPr>
          <p:cNvPicPr>
            <a:picLocks noGrp="1" noChangeAspect="1"/>
          </p:cNvPicPr>
          <p:nvPr>
            <p:ph idx="1"/>
          </p:nvPr>
        </p:nvPicPr>
        <p:blipFill>
          <a:blip r:embed="rId3"/>
          <a:stretch>
            <a:fillRect/>
          </a:stretch>
        </p:blipFill>
        <p:spPr>
          <a:xfrm>
            <a:off x="457200" y="1639301"/>
            <a:ext cx="8229600" cy="4447760"/>
          </a:xfrm>
          <a:prstGeom prst="rect">
            <a:avLst/>
          </a:prstGeom>
        </p:spPr>
      </p:pic>
    </p:spTree>
    <p:extLst>
      <p:ext uri="{BB962C8B-B14F-4D97-AF65-F5344CB8AC3E}">
        <p14:creationId xmlns:p14="http://schemas.microsoft.com/office/powerpoint/2010/main" val="3479809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390DE4-E2D8-4E42-A8C6-3AA42684C060}"/>
              </a:ext>
            </a:extLst>
          </p:cNvPr>
          <p:cNvSpPr>
            <a:spLocks noGrp="1"/>
          </p:cNvSpPr>
          <p:nvPr>
            <p:ph type="title"/>
          </p:nvPr>
        </p:nvSpPr>
        <p:spPr/>
        <p:txBody>
          <a:bodyPr/>
          <a:lstStyle/>
          <a:p>
            <a:r>
              <a:rPr lang="zh-CN" altLang="en-US" dirty="0"/>
              <a:t>股灾</a:t>
            </a:r>
            <a:r>
              <a:rPr lang="en-US" altLang="zh-CN" dirty="0"/>
              <a:t>2.0</a:t>
            </a:r>
            <a:r>
              <a:rPr lang="zh-CN" altLang="en-US" dirty="0"/>
              <a:t>（</a:t>
            </a:r>
            <a:r>
              <a:rPr lang="en-US" altLang="zh-CN" dirty="0"/>
              <a:t> 8.18-8.26 </a:t>
            </a:r>
            <a:r>
              <a:rPr lang="zh-CN" altLang="en-US" dirty="0"/>
              <a:t>）</a:t>
            </a:r>
          </a:p>
        </p:txBody>
      </p:sp>
      <p:sp>
        <p:nvSpPr>
          <p:cNvPr id="3" name="内容占位符 2">
            <a:extLst>
              <a:ext uri="{FF2B5EF4-FFF2-40B4-BE49-F238E27FC236}">
                <a16:creationId xmlns:a16="http://schemas.microsoft.com/office/drawing/2014/main" id="{6B642705-6DAA-4741-8AFB-A45336988B64}"/>
              </a:ext>
            </a:extLst>
          </p:cNvPr>
          <p:cNvSpPr>
            <a:spLocks noGrp="1"/>
          </p:cNvSpPr>
          <p:nvPr>
            <p:ph idx="1"/>
          </p:nvPr>
        </p:nvSpPr>
        <p:spPr/>
        <p:txBody>
          <a:bodyPr/>
          <a:lstStyle/>
          <a:p>
            <a:r>
              <a:rPr lang="zh-CN" altLang="en-US" dirty="0"/>
              <a:t>沪指从</a:t>
            </a:r>
            <a:r>
              <a:rPr lang="en-US" altLang="zh-CN" dirty="0"/>
              <a:t>3933.67</a:t>
            </a:r>
            <a:r>
              <a:rPr lang="zh-CN" altLang="en-US" dirty="0"/>
              <a:t>点跌至</a:t>
            </a:r>
            <a:r>
              <a:rPr lang="en-US" altLang="zh-CN" dirty="0"/>
              <a:t>2927.29</a:t>
            </a:r>
            <a:r>
              <a:rPr lang="zh-CN" altLang="en-US" dirty="0"/>
              <a:t>，跌幅达</a:t>
            </a:r>
            <a:r>
              <a:rPr lang="en-US" altLang="zh-CN" dirty="0"/>
              <a:t>25.6%</a:t>
            </a:r>
            <a:r>
              <a:rPr lang="zh-CN" altLang="en-US" dirty="0"/>
              <a:t>。蓝筹股为重灾区，可能原因：</a:t>
            </a:r>
            <a:endParaRPr lang="en-US" altLang="zh-CN" dirty="0"/>
          </a:p>
          <a:p>
            <a:pPr lvl="1"/>
            <a:r>
              <a:rPr lang="zh-CN" altLang="en-US" dirty="0"/>
              <a:t>股指期货流动性蒸发，导致</a:t>
            </a:r>
            <a:r>
              <a:rPr lang="en-US" altLang="zh-CN" dirty="0"/>
              <a:t>alpha</a:t>
            </a:r>
            <a:r>
              <a:rPr lang="zh-CN" altLang="en-US" dirty="0"/>
              <a:t>基金离场。</a:t>
            </a:r>
            <a:endParaRPr lang="en-US" altLang="zh-CN" dirty="0"/>
          </a:p>
          <a:p>
            <a:pPr lvl="1"/>
            <a:r>
              <a:rPr lang="en-US" altLang="zh-CN" dirty="0"/>
              <a:t>“8.11”</a:t>
            </a:r>
            <a:r>
              <a:rPr lang="zh-CN" altLang="en-US" dirty="0"/>
              <a:t>汇改后汇率大幅贬值，动摇长期投资者信心。</a:t>
            </a:r>
            <a:endParaRPr lang="en-US" altLang="zh-CN" dirty="0"/>
          </a:p>
          <a:p>
            <a:endParaRPr lang="zh-CN" altLang="en-US" dirty="0"/>
          </a:p>
        </p:txBody>
      </p:sp>
    </p:spTree>
    <p:extLst>
      <p:ext uri="{BB962C8B-B14F-4D97-AF65-F5344CB8AC3E}">
        <p14:creationId xmlns:p14="http://schemas.microsoft.com/office/powerpoint/2010/main" val="883606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9BBAF1-7EBE-4249-B1C7-AFA5319C4555}"/>
              </a:ext>
            </a:extLst>
          </p:cNvPr>
          <p:cNvSpPr>
            <a:spLocks noGrp="1"/>
          </p:cNvSpPr>
          <p:nvPr>
            <p:ph type="title"/>
          </p:nvPr>
        </p:nvSpPr>
        <p:spPr/>
        <p:txBody>
          <a:bodyPr/>
          <a:lstStyle/>
          <a:p>
            <a:r>
              <a:rPr lang="zh-CN" altLang="en-US" dirty="0"/>
              <a:t>股灾</a:t>
            </a:r>
            <a:r>
              <a:rPr lang="en-US" altLang="zh-CN" dirty="0"/>
              <a:t>3.0</a:t>
            </a:r>
            <a:endParaRPr lang="zh-CN" altLang="en-US" dirty="0"/>
          </a:p>
        </p:txBody>
      </p:sp>
      <p:sp>
        <p:nvSpPr>
          <p:cNvPr id="3" name="内容占位符 2">
            <a:extLst>
              <a:ext uri="{FF2B5EF4-FFF2-40B4-BE49-F238E27FC236}">
                <a16:creationId xmlns:a16="http://schemas.microsoft.com/office/drawing/2014/main" id="{BEDF0DE3-0858-4451-B29B-6B367968107E}"/>
              </a:ext>
            </a:extLst>
          </p:cNvPr>
          <p:cNvSpPr>
            <a:spLocks noGrp="1"/>
          </p:cNvSpPr>
          <p:nvPr>
            <p:ph sz="half" idx="1"/>
          </p:nvPr>
        </p:nvSpPr>
        <p:spPr/>
        <p:txBody>
          <a:bodyPr>
            <a:normAutofit fontScale="92500" lnSpcReduction="20000"/>
          </a:bodyPr>
          <a:lstStyle/>
          <a:p>
            <a:r>
              <a:rPr lang="zh-CN" altLang="en-US" dirty="0"/>
              <a:t>为稳定股市，证监会推出指数熔断机制：</a:t>
            </a:r>
            <a:endParaRPr lang="en-US" altLang="zh-CN" dirty="0"/>
          </a:p>
          <a:p>
            <a:pPr lvl="1"/>
            <a:r>
              <a:rPr lang="zh-CN" altLang="en-US" dirty="0"/>
              <a:t>当沪深</a:t>
            </a:r>
            <a:r>
              <a:rPr lang="en-US" altLang="zh-CN" dirty="0"/>
              <a:t>300</a:t>
            </a:r>
            <a:r>
              <a:rPr lang="zh-CN" altLang="en-US" dirty="0"/>
              <a:t>指数下跌达到</a:t>
            </a:r>
            <a:r>
              <a:rPr lang="en-US" altLang="zh-CN" dirty="0"/>
              <a:t>5%</a:t>
            </a:r>
            <a:r>
              <a:rPr lang="zh-CN" altLang="en-US" dirty="0"/>
              <a:t>，暂停交易</a:t>
            </a:r>
            <a:r>
              <a:rPr lang="en-US" altLang="zh-CN" dirty="0"/>
              <a:t>15</a:t>
            </a:r>
            <a:r>
              <a:rPr lang="zh-CN" altLang="en-US" dirty="0"/>
              <a:t>分钟；</a:t>
            </a:r>
            <a:endParaRPr lang="en-US" altLang="zh-CN" dirty="0"/>
          </a:p>
          <a:p>
            <a:pPr lvl="1"/>
            <a:r>
              <a:rPr lang="zh-CN" altLang="en-US" dirty="0"/>
              <a:t>恢复交易后，当沪深</a:t>
            </a:r>
            <a:r>
              <a:rPr lang="en-US" altLang="zh-CN" dirty="0"/>
              <a:t>300</a:t>
            </a:r>
            <a:r>
              <a:rPr lang="zh-CN" altLang="en-US" dirty="0"/>
              <a:t>下跌达到</a:t>
            </a:r>
            <a:r>
              <a:rPr lang="en-US" altLang="zh-CN" dirty="0"/>
              <a:t>7%</a:t>
            </a:r>
            <a:r>
              <a:rPr lang="zh-CN" altLang="en-US" dirty="0"/>
              <a:t>，全天交易停止。</a:t>
            </a:r>
            <a:endParaRPr lang="en-US" altLang="zh-CN" dirty="0"/>
          </a:p>
          <a:p>
            <a:r>
              <a:rPr lang="en-US" altLang="zh-CN" dirty="0"/>
              <a:t>2016</a:t>
            </a:r>
            <a:r>
              <a:rPr lang="zh-CN" altLang="en-US" dirty="0"/>
              <a:t>年</a:t>
            </a:r>
            <a:r>
              <a:rPr lang="en-US" altLang="zh-CN" dirty="0"/>
              <a:t>1</a:t>
            </a:r>
            <a:r>
              <a:rPr lang="zh-CN" altLang="en-US" dirty="0"/>
              <a:t>月</a:t>
            </a:r>
            <a:r>
              <a:rPr lang="en-US" altLang="zh-CN" dirty="0"/>
              <a:t>4</a:t>
            </a:r>
            <a:r>
              <a:rPr lang="zh-CN" altLang="en-US" dirty="0"/>
              <a:t>日和</a:t>
            </a:r>
            <a:r>
              <a:rPr lang="en-US" altLang="zh-CN" dirty="0"/>
              <a:t>7</a:t>
            </a:r>
            <a:r>
              <a:rPr lang="zh-CN" altLang="en-US" dirty="0"/>
              <a:t>日发生熔断（大盘各下跌</a:t>
            </a:r>
            <a:r>
              <a:rPr lang="en-US" altLang="zh-CN" dirty="0"/>
              <a:t>7%</a:t>
            </a:r>
            <a:r>
              <a:rPr lang="zh-CN" altLang="en-US" dirty="0"/>
              <a:t>）。</a:t>
            </a:r>
            <a:endParaRPr lang="en-US" altLang="zh-CN" dirty="0"/>
          </a:p>
          <a:p>
            <a:r>
              <a:rPr lang="en-US" altLang="zh-CN" dirty="0"/>
              <a:t>1</a:t>
            </a:r>
            <a:r>
              <a:rPr lang="zh-CN" altLang="en-US" dirty="0"/>
              <a:t>月</a:t>
            </a:r>
            <a:r>
              <a:rPr lang="en-US" altLang="zh-CN" dirty="0"/>
              <a:t>8</a:t>
            </a:r>
            <a:r>
              <a:rPr lang="zh-CN" altLang="en-US" dirty="0"/>
              <a:t>日，熔断机制取消。</a:t>
            </a:r>
            <a:endParaRPr lang="en-US" altLang="zh-CN" dirty="0"/>
          </a:p>
          <a:p>
            <a:r>
              <a:rPr lang="en-US" altLang="zh-CN" dirty="0"/>
              <a:t>1</a:t>
            </a:r>
            <a:r>
              <a:rPr lang="zh-CN" altLang="en-US" dirty="0"/>
              <a:t>月</a:t>
            </a:r>
            <a:r>
              <a:rPr lang="en-US" altLang="zh-CN" dirty="0"/>
              <a:t>4</a:t>
            </a:r>
            <a:r>
              <a:rPr lang="zh-CN" altLang="en-US" dirty="0"/>
              <a:t>日至</a:t>
            </a:r>
            <a:r>
              <a:rPr lang="en-US" altLang="zh-CN" dirty="0"/>
              <a:t>28</a:t>
            </a:r>
            <a:r>
              <a:rPr lang="zh-CN" altLang="en-US" dirty="0"/>
              <a:t>日</a:t>
            </a:r>
            <a:r>
              <a:rPr lang="en-US" altLang="zh-CN" dirty="0"/>
              <a:t>:</a:t>
            </a:r>
            <a:r>
              <a:rPr lang="zh-CN" altLang="en-US" dirty="0"/>
              <a:t> 沪指从</a:t>
            </a:r>
            <a:r>
              <a:rPr lang="en-US" altLang="zh-CN" dirty="0"/>
              <a:t>3539.18</a:t>
            </a:r>
            <a:r>
              <a:rPr lang="zh-CN" altLang="en-US" dirty="0"/>
              <a:t>点跌至</a:t>
            </a:r>
            <a:r>
              <a:rPr lang="en-US" altLang="zh-CN" dirty="0"/>
              <a:t>2655.66</a:t>
            </a:r>
            <a:r>
              <a:rPr lang="zh-CN" altLang="en-US" dirty="0"/>
              <a:t>点，跌幅达</a:t>
            </a:r>
            <a:r>
              <a:rPr lang="en-US" altLang="zh-CN" dirty="0"/>
              <a:t>25%</a:t>
            </a:r>
            <a:r>
              <a:rPr lang="zh-CN" altLang="en-US" dirty="0"/>
              <a:t>。</a:t>
            </a:r>
          </a:p>
          <a:p>
            <a:endParaRPr lang="zh-CN" altLang="en-US" dirty="0"/>
          </a:p>
        </p:txBody>
      </p:sp>
      <p:pic>
        <p:nvPicPr>
          <p:cNvPr id="5" name="内容占位符 4">
            <a:extLst>
              <a:ext uri="{FF2B5EF4-FFF2-40B4-BE49-F238E27FC236}">
                <a16:creationId xmlns:a16="http://schemas.microsoft.com/office/drawing/2014/main" id="{C545E81B-8B20-4EE8-9A2D-87B132E1F9B7}"/>
              </a:ext>
            </a:extLst>
          </p:cNvPr>
          <p:cNvPicPr>
            <a:picLocks noGrp="1" noChangeAspect="1"/>
          </p:cNvPicPr>
          <p:nvPr>
            <p:ph sz="half" idx="2"/>
          </p:nvPr>
        </p:nvPicPr>
        <p:blipFill>
          <a:blip r:embed="rId2"/>
          <a:stretch>
            <a:fillRect/>
          </a:stretch>
        </p:blipFill>
        <p:spPr>
          <a:xfrm>
            <a:off x="4427984" y="2420888"/>
            <a:ext cx="4414624" cy="2525460"/>
          </a:xfrm>
          <a:prstGeom prst="rect">
            <a:avLst/>
          </a:prstGeom>
        </p:spPr>
      </p:pic>
    </p:spTree>
    <p:extLst>
      <p:ext uri="{BB962C8B-B14F-4D97-AF65-F5344CB8AC3E}">
        <p14:creationId xmlns:p14="http://schemas.microsoft.com/office/powerpoint/2010/main" val="473425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CFBD57-D82D-41BA-BFB0-B292E3E3F24D}"/>
              </a:ext>
            </a:extLst>
          </p:cNvPr>
          <p:cNvSpPr>
            <a:spLocks noGrp="1"/>
          </p:cNvSpPr>
          <p:nvPr>
            <p:ph type="title"/>
          </p:nvPr>
        </p:nvSpPr>
        <p:spPr/>
        <p:txBody>
          <a:bodyPr/>
          <a:lstStyle/>
          <a:p>
            <a:r>
              <a:rPr lang="zh-CN" altLang="en-US" dirty="0"/>
              <a:t>涨也迅速，跌也迅速</a:t>
            </a:r>
          </a:p>
        </p:txBody>
      </p:sp>
      <p:sp>
        <p:nvSpPr>
          <p:cNvPr id="7" name="内容占位符 6">
            <a:extLst>
              <a:ext uri="{FF2B5EF4-FFF2-40B4-BE49-F238E27FC236}">
                <a16:creationId xmlns:a16="http://schemas.microsoft.com/office/drawing/2014/main" id="{57CB8DF8-12CB-49FC-93E5-9B339496B7D8}"/>
              </a:ext>
            </a:extLst>
          </p:cNvPr>
          <p:cNvSpPr>
            <a:spLocks noGrp="1"/>
          </p:cNvSpPr>
          <p:nvPr>
            <p:ph sz="half" idx="1"/>
          </p:nvPr>
        </p:nvSpPr>
        <p:spPr/>
        <p:txBody>
          <a:bodyPr/>
          <a:lstStyle/>
          <a:p>
            <a:r>
              <a:rPr lang="zh-CN" altLang="en-US" dirty="0"/>
              <a:t>一年不到，上涨超过</a:t>
            </a:r>
            <a:r>
              <a:rPr lang="en-US" altLang="zh-CN" dirty="0"/>
              <a:t>150%</a:t>
            </a:r>
            <a:r>
              <a:rPr lang="zh-CN" altLang="en-US" dirty="0"/>
              <a:t>。</a:t>
            </a:r>
            <a:endParaRPr lang="en-US" altLang="zh-CN" dirty="0"/>
          </a:p>
          <a:p>
            <a:r>
              <a:rPr lang="zh-CN" altLang="en-US" dirty="0"/>
              <a:t>六个月中，三轮股灾，从</a:t>
            </a:r>
            <a:r>
              <a:rPr lang="en-US" altLang="zh-CN" dirty="0"/>
              <a:t>2015.6.12</a:t>
            </a:r>
            <a:r>
              <a:rPr lang="zh-CN" altLang="en-US" dirty="0"/>
              <a:t>盘中最高</a:t>
            </a:r>
            <a:r>
              <a:rPr lang="en-US" altLang="zh-CN" dirty="0"/>
              <a:t>5178.19</a:t>
            </a:r>
            <a:r>
              <a:rPr lang="zh-CN" altLang="en-US" dirty="0"/>
              <a:t>点，跌到</a:t>
            </a:r>
            <a:r>
              <a:rPr lang="en-US" altLang="zh-CN" dirty="0"/>
              <a:t>2016.1.27</a:t>
            </a:r>
            <a:r>
              <a:rPr lang="zh-CN" altLang="en-US" dirty="0"/>
              <a:t>盘中最低</a:t>
            </a:r>
            <a:r>
              <a:rPr lang="en-US" altLang="zh-CN" dirty="0"/>
              <a:t>2638.3</a:t>
            </a:r>
            <a:r>
              <a:rPr lang="zh-CN" altLang="en-US" dirty="0"/>
              <a:t>点，跌幅达</a:t>
            </a:r>
            <a:r>
              <a:rPr lang="en-US" altLang="zh-CN" dirty="0"/>
              <a:t>49%</a:t>
            </a:r>
            <a:r>
              <a:rPr lang="zh-CN" altLang="en-US" dirty="0"/>
              <a:t>。</a:t>
            </a:r>
          </a:p>
        </p:txBody>
      </p:sp>
      <p:graphicFrame>
        <p:nvGraphicFramePr>
          <p:cNvPr id="8" name="内容占位符 4">
            <a:extLst>
              <a:ext uri="{FF2B5EF4-FFF2-40B4-BE49-F238E27FC236}">
                <a16:creationId xmlns:a16="http://schemas.microsoft.com/office/drawing/2014/main" id="{44A714AB-7648-4FF7-A251-633486DBBB14}"/>
              </a:ext>
            </a:extLst>
          </p:cNvPr>
          <p:cNvGraphicFramePr>
            <a:graphicFrameLocks noGrp="1"/>
          </p:cNvGraphicFramePr>
          <p:nvPr>
            <p:ph sz="half" idx="2"/>
            <p:extLst>
              <p:ext uri="{D42A27DB-BD31-4B8C-83A1-F6EECF244321}">
                <p14:modId xmlns:p14="http://schemas.microsoft.com/office/powerpoint/2010/main" val="422845625"/>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8532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8A1BDF-DC91-4D9F-915A-24C15C573F88}"/>
              </a:ext>
            </a:extLst>
          </p:cNvPr>
          <p:cNvSpPr>
            <a:spLocks noGrp="1"/>
          </p:cNvSpPr>
          <p:nvPr>
            <p:ph type="title"/>
          </p:nvPr>
        </p:nvSpPr>
        <p:spPr/>
        <p:txBody>
          <a:bodyPr/>
          <a:lstStyle/>
          <a:p>
            <a:r>
              <a:rPr lang="zh-CN" altLang="en-US" dirty="0"/>
              <a:t>股灾的影响</a:t>
            </a:r>
          </a:p>
        </p:txBody>
      </p:sp>
      <p:sp>
        <p:nvSpPr>
          <p:cNvPr id="3" name="内容占位符 2">
            <a:extLst>
              <a:ext uri="{FF2B5EF4-FFF2-40B4-BE49-F238E27FC236}">
                <a16:creationId xmlns:a16="http://schemas.microsoft.com/office/drawing/2014/main" id="{D3BA7316-AB64-46FF-B346-19C43BEBE112}"/>
              </a:ext>
            </a:extLst>
          </p:cNvPr>
          <p:cNvSpPr>
            <a:spLocks noGrp="1"/>
          </p:cNvSpPr>
          <p:nvPr>
            <p:ph sz="half" idx="1"/>
          </p:nvPr>
        </p:nvSpPr>
        <p:spPr/>
        <p:txBody>
          <a:bodyPr/>
          <a:lstStyle/>
          <a:p>
            <a:r>
              <a:rPr lang="zh-CN" altLang="en-US" dirty="0"/>
              <a:t>财富毁灭和重新分配。</a:t>
            </a:r>
            <a:endParaRPr lang="en-US" altLang="zh-CN" dirty="0"/>
          </a:p>
          <a:p>
            <a:r>
              <a:rPr lang="zh-CN" altLang="en-US" dirty="0"/>
              <a:t>“改革牛”驱动经济的预期落空。</a:t>
            </a:r>
            <a:endParaRPr lang="en-US" altLang="zh-CN" dirty="0"/>
          </a:p>
          <a:p>
            <a:r>
              <a:rPr lang="zh-CN" altLang="en-US" dirty="0"/>
              <a:t>随着经济基本面恶化，不得不放松货币政策以及房屋限购，房价再次上涨。</a:t>
            </a:r>
            <a:endParaRPr lang="en-US" altLang="zh-CN" dirty="0"/>
          </a:p>
          <a:p>
            <a:r>
              <a:rPr lang="zh-CN" altLang="en-US" dirty="0"/>
              <a:t>人民币汇率出现贬值压力。</a:t>
            </a:r>
          </a:p>
        </p:txBody>
      </p:sp>
      <p:graphicFrame>
        <p:nvGraphicFramePr>
          <p:cNvPr id="5" name="内容占位符 4">
            <a:extLst>
              <a:ext uri="{FF2B5EF4-FFF2-40B4-BE49-F238E27FC236}">
                <a16:creationId xmlns:a16="http://schemas.microsoft.com/office/drawing/2014/main" id="{E96F597E-9CFB-4E9F-A342-58A50E06429D}"/>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椭圆 5">
            <a:extLst>
              <a:ext uri="{FF2B5EF4-FFF2-40B4-BE49-F238E27FC236}">
                <a16:creationId xmlns:a16="http://schemas.microsoft.com/office/drawing/2014/main" id="{8B6944AE-A9B2-44AA-982F-FB11E3C8998D}"/>
              </a:ext>
            </a:extLst>
          </p:cNvPr>
          <p:cNvSpPr/>
          <p:nvPr/>
        </p:nvSpPr>
        <p:spPr>
          <a:xfrm>
            <a:off x="6660232" y="3717032"/>
            <a:ext cx="936104" cy="172819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50547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中国股市概况</a:t>
            </a:r>
            <a:endParaRPr lang="en-US" altLang="zh-CN" dirty="0"/>
          </a:p>
          <a:p>
            <a:r>
              <a:rPr lang="zh-CN" altLang="en-US" dirty="0"/>
              <a:t>牛市起步和加速</a:t>
            </a:r>
            <a:endParaRPr lang="en-US" altLang="zh-CN" dirty="0"/>
          </a:p>
          <a:p>
            <a:r>
              <a:rPr lang="zh-CN" altLang="en-US" dirty="0"/>
              <a:t>“股灾”和救市</a:t>
            </a:r>
            <a:endParaRPr lang="en-US" altLang="zh-CN" dirty="0"/>
          </a:p>
          <a:p>
            <a:r>
              <a:rPr lang="zh-CN" altLang="en-US" b="1" dirty="0"/>
              <a:t>“</a:t>
            </a:r>
            <a:r>
              <a:rPr lang="en-US" altLang="zh-CN" b="1" dirty="0"/>
              <a:t>8.11</a:t>
            </a:r>
            <a:r>
              <a:rPr lang="zh-CN" altLang="en-US" b="1" dirty="0"/>
              <a:t>”汇改及其冲击</a:t>
            </a:r>
            <a:endParaRPr lang="en-US" altLang="zh-CN" b="1" dirty="0"/>
          </a:p>
          <a:p>
            <a:endParaRPr lang="zh-CN" altLang="en-US" dirty="0"/>
          </a:p>
        </p:txBody>
      </p:sp>
    </p:spTree>
    <p:extLst>
      <p:ext uri="{BB962C8B-B14F-4D97-AF65-F5344CB8AC3E}">
        <p14:creationId xmlns:p14="http://schemas.microsoft.com/office/powerpoint/2010/main" val="3885021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8229600" cy="1143000"/>
          </a:xfrm>
        </p:spPr>
        <p:txBody>
          <a:bodyPr/>
          <a:lstStyle/>
          <a:p>
            <a:r>
              <a:rPr lang="en-US" altLang="zh-CN" dirty="0"/>
              <a:t>RMB/USD </a:t>
            </a:r>
            <a:r>
              <a:rPr lang="zh-CN" altLang="en-US" dirty="0"/>
              <a:t>汇率</a:t>
            </a:r>
          </a:p>
        </p:txBody>
      </p:sp>
      <p:graphicFrame>
        <p:nvGraphicFramePr>
          <p:cNvPr id="7" name="内容占位符 6"/>
          <p:cNvGraphicFramePr>
            <a:graphicFrameLocks noGrp="1"/>
          </p:cNvGraphicFramePr>
          <p:nvPr>
            <p:ph idx="1"/>
            <p:extLst/>
          </p:nvPr>
        </p:nvGraphicFramePr>
        <p:xfrm>
          <a:off x="611560" y="155679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椭圆 7"/>
          <p:cNvSpPr/>
          <p:nvPr/>
        </p:nvSpPr>
        <p:spPr>
          <a:xfrm>
            <a:off x="8028384" y="2535508"/>
            <a:ext cx="537072" cy="1685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109479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1143000"/>
          </a:xfrm>
        </p:spPr>
        <p:txBody>
          <a:bodyPr/>
          <a:lstStyle/>
          <a:p>
            <a:r>
              <a:rPr lang="zh-CN" altLang="en-US" dirty="0"/>
              <a:t>汇率政策</a:t>
            </a:r>
          </a:p>
        </p:txBody>
      </p:sp>
      <p:sp>
        <p:nvSpPr>
          <p:cNvPr id="3" name="内容占位符 2"/>
          <p:cNvSpPr>
            <a:spLocks noGrp="1"/>
          </p:cNvSpPr>
          <p:nvPr>
            <p:ph idx="1"/>
          </p:nvPr>
        </p:nvSpPr>
        <p:spPr/>
        <p:txBody>
          <a:bodyPr>
            <a:normAutofit/>
          </a:bodyPr>
          <a:lstStyle/>
          <a:p>
            <a:r>
              <a:rPr lang="en-US" altLang="zh-CN" dirty="0"/>
              <a:t>1994</a:t>
            </a:r>
            <a:r>
              <a:rPr lang="zh-CN" altLang="en-US" dirty="0"/>
              <a:t>年</a:t>
            </a:r>
            <a:r>
              <a:rPr lang="en-US" altLang="zh-CN" dirty="0"/>
              <a:t>, </a:t>
            </a:r>
            <a:r>
              <a:rPr lang="zh-CN" altLang="en-US" dirty="0"/>
              <a:t>建立统一的银行间外汇市场，实现人民币官方汇率与外汇调剂市场汇率并轨。</a:t>
            </a:r>
            <a:r>
              <a:rPr lang="en-US" altLang="zh-CN" dirty="0"/>
              <a:t> </a:t>
            </a:r>
          </a:p>
          <a:p>
            <a:r>
              <a:rPr lang="zh-CN" altLang="en-US" dirty="0"/>
              <a:t>从</a:t>
            </a:r>
            <a:r>
              <a:rPr lang="en-US" altLang="zh-CN" dirty="0"/>
              <a:t>1995</a:t>
            </a:r>
            <a:r>
              <a:rPr lang="zh-CN" altLang="en-US" dirty="0"/>
              <a:t>到</a:t>
            </a:r>
            <a:r>
              <a:rPr lang="en-US" altLang="zh-CN" dirty="0"/>
              <a:t>2005</a:t>
            </a:r>
            <a:r>
              <a:rPr lang="zh-CN" altLang="en-US" dirty="0"/>
              <a:t>年</a:t>
            </a:r>
            <a:r>
              <a:rPr lang="en-US" altLang="zh-CN" dirty="0"/>
              <a:t>, </a:t>
            </a:r>
            <a:r>
              <a:rPr lang="zh-CN" altLang="en-US" dirty="0"/>
              <a:t>人民币兑美元固定在</a:t>
            </a:r>
            <a:r>
              <a:rPr lang="en-US" altLang="zh-CN" dirty="0"/>
              <a:t>8.3, </a:t>
            </a:r>
            <a:r>
              <a:rPr lang="zh-CN" altLang="en-US" dirty="0"/>
              <a:t>每日在“中间价”的正负</a:t>
            </a:r>
            <a:r>
              <a:rPr lang="en-US" altLang="zh-CN" dirty="0"/>
              <a:t>0.3%</a:t>
            </a:r>
            <a:r>
              <a:rPr lang="zh-CN" altLang="en-US" dirty="0"/>
              <a:t>之间波动。</a:t>
            </a:r>
            <a:endParaRPr lang="en-US" altLang="zh-CN" dirty="0"/>
          </a:p>
          <a:p>
            <a:r>
              <a:rPr lang="en-US" altLang="zh-CN" dirty="0"/>
              <a:t>2005</a:t>
            </a:r>
            <a:r>
              <a:rPr lang="zh-CN" altLang="en-US" dirty="0"/>
              <a:t>年“</a:t>
            </a:r>
            <a:r>
              <a:rPr lang="en-US" altLang="zh-CN" dirty="0"/>
              <a:t>7.21</a:t>
            </a:r>
            <a:r>
              <a:rPr lang="zh-CN" altLang="en-US" dirty="0"/>
              <a:t>”汇改后，人民币开始缓慢升值。从</a:t>
            </a:r>
            <a:r>
              <a:rPr lang="en-US" altLang="zh-CN" dirty="0"/>
              <a:t>2005</a:t>
            </a:r>
            <a:r>
              <a:rPr lang="zh-CN" altLang="en-US" dirty="0"/>
              <a:t>到</a:t>
            </a:r>
            <a:r>
              <a:rPr lang="en-US" altLang="zh-CN" dirty="0"/>
              <a:t>2014</a:t>
            </a:r>
            <a:r>
              <a:rPr lang="zh-CN" altLang="en-US" dirty="0"/>
              <a:t>初人民币升值约</a:t>
            </a:r>
            <a:r>
              <a:rPr lang="en-US" altLang="zh-CN" dirty="0"/>
              <a:t>37%</a:t>
            </a:r>
            <a:r>
              <a:rPr lang="zh-CN" altLang="en-US" dirty="0"/>
              <a:t>。</a:t>
            </a:r>
            <a:endParaRPr lang="en-US" altLang="zh-CN" dirty="0"/>
          </a:p>
          <a:p>
            <a:r>
              <a:rPr lang="en-US" altLang="zh-CN" dirty="0"/>
              <a:t>2010</a:t>
            </a:r>
            <a:r>
              <a:rPr lang="zh-CN" altLang="en-US" dirty="0"/>
              <a:t>年</a:t>
            </a:r>
            <a:r>
              <a:rPr lang="en-US" altLang="zh-CN" dirty="0"/>
              <a:t>8</a:t>
            </a:r>
            <a:r>
              <a:rPr lang="zh-CN" altLang="en-US" dirty="0"/>
              <a:t>月，建立人民币离岸市场 </a:t>
            </a:r>
            <a:r>
              <a:rPr lang="en-US" altLang="zh-CN" dirty="0"/>
              <a:t>(CNH).</a:t>
            </a:r>
          </a:p>
          <a:p>
            <a:endParaRPr lang="en-US" altLang="zh-CN" dirty="0"/>
          </a:p>
        </p:txBody>
      </p:sp>
    </p:spTree>
    <p:extLst>
      <p:ext uri="{BB962C8B-B14F-4D97-AF65-F5344CB8AC3E}">
        <p14:creationId xmlns:p14="http://schemas.microsoft.com/office/powerpoint/2010/main" val="3415955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229600" cy="1143000"/>
          </a:xfrm>
        </p:spPr>
        <p:txBody>
          <a:bodyPr>
            <a:normAutofit/>
          </a:bodyPr>
          <a:lstStyle/>
          <a:p>
            <a:r>
              <a:rPr lang="en-US" altLang="zh-CN" dirty="0"/>
              <a:t>2005-2014</a:t>
            </a:r>
            <a:r>
              <a:rPr lang="zh-CN" altLang="en-US" dirty="0"/>
              <a:t>年期间的汇改</a:t>
            </a:r>
          </a:p>
        </p:txBody>
      </p:sp>
      <p:graphicFrame>
        <p:nvGraphicFramePr>
          <p:cNvPr id="5" name="内容占位符 4">
            <a:extLst>
              <a:ext uri="{FF2B5EF4-FFF2-40B4-BE49-F238E27FC236}">
                <a16:creationId xmlns:a16="http://schemas.microsoft.com/office/drawing/2014/main" id="{770276D6-1219-4708-9243-07C281507FD2}"/>
              </a:ext>
            </a:extLst>
          </p:cNvPr>
          <p:cNvGraphicFramePr>
            <a:graphicFrameLocks noGrp="1"/>
          </p:cNvGraphicFramePr>
          <p:nvPr>
            <p:ph idx="1"/>
            <p:extLst>
              <p:ext uri="{D42A27DB-BD31-4B8C-83A1-F6EECF244321}">
                <p14:modId xmlns:p14="http://schemas.microsoft.com/office/powerpoint/2010/main" val="1803560512"/>
              </p:ext>
            </p:extLst>
          </p:nvPr>
        </p:nvGraphicFramePr>
        <p:xfrm>
          <a:off x="1187624" y="1619672"/>
          <a:ext cx="6912769" cy="4660747"/>
        </p:xfrm>
        <a:graphic>
          <a:graphicData uri="http://schemas.openxmlformats.org/drawingml/2006/table">
            <a:tbl>
              <a:tblPr firstRow="1" firstCol="1" bandRow="1">
                <a:tableStyleId>{5C22544A-7EE6-4342-B048-85BDC9FD1C3A}</a:tableStyleId>
              </a:tblPr>
              <a:tblGrid>
                <a:gridCol w="1115713">
                  <a:extLst>
                    <a:ext uri="{9D8B030D-6E8A-4147-A177-3AD203B41FA5}">
                      <a16:colId xmlns:a16="http://schemas.microsoft.com/office/drawing/2014/main" val="2150339066"/>
                    </a:ext>
                  </a:extLst>
                </a:gridCol>
                <a:gridCol w="1170336">
                  <a:extLst>
                    <a:ext uri="{9D8B030D-6E8A-4147-A177-3AD203B41FA5}">
                      <a16:colId xmlns:a16="http://schemas.microsoft.com/office/drawing/2014/main" val="3765459338"/>
                    </a:ext>
                  </a:extLst>
                </a:gridCol>
                <a:gridCol w="4626720">
                  <a:extLst>
                    <a:ext uri="{9D8B030D-6E8A-4147-A177-3AD203B41FA5}">
                      <a16:colId xmlns:a16="http://schemas.microsoft.com/office/drawing/2014/main" val="3661748396"/>
                    </a:ext>
                  </a:extLst>
                </a:gridCol>
              </a:tblGrid>
              <a:tr h="329983">
                <a:tc>
                  <a:txBody>
                    <a:bodyPr/>
                    <a:lstStyle/>
                    <a:p>
                      <a:pPr algn="just">
                        <a:lnSpc>
                          <a:spcPct val="125000"/>
                        </a:lnSpc>
                        <a:spcAft>
                          <a:spcPts val="0"/>
                        </a:spcAft>
                      </a:pPr>
                      <a:r>
                        <a:rPr lang="en-US" sz="1600" dirty="0">
                          <a:effectLst/>
                        </a:rPr>
                        <a:t>Milestones</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a:effectLst/>
                        </a:rPr>
                        <a:t>Date</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a:effectLst/>
                        </a:rPr>
                        <a:t>Main changes</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609338954"/>
                  </a:ext>
                </a:extLst>
              </a:tr>
              <a:tr h="691522">
                <a:tc>
                  <a:txBody>
                    <a:bodyPr/>
                    <a:lstStyle/>
                    <a:p>
                      <a:pPr algn="just">
                        <a:lnSpc>
                          <a:spcPct val="125000"/>
                        </a:lnSpc>
                        <a:spcAft>
                          <a:spcPts val="0"/>
                        </a:spcAft>
                      </a:pPr>
                      <a:r>
                        <a:rPr lang="en-US" sz="1600" dirty="0">
                          <a:effectLst/>
                        </a:rPr>
                        <a:t>“7.21” reform</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2005.7.21</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The managed-floating mechanism was introduced, with a [–0.3%, 0.3%] fluctuation band around the central parity rate.</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2886989845"/>
                  </a:ext>
                </a:extLst>
              </a:tr>
              <a:tr h="687902">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2006.1.4</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a:effectLst/>
                        </a:rPr>
                        <a:t>Market makers were introduced and a new mechanism for setting the central parity rate.</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2873145694"/>
                  </a:ext>
                </a:extLst>
              </a:tr>
              <a:tr h="453587">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2007.5.21</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a:effectLst/>
                        </a:rPr>
                        <a:t>The fluctuation band was widened to [–0.5%, 0.5%].</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3021174664"/>
                  </a:ext>
                </a:extLst>
              </a:tr>
              <a:tr h="453587">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2008.8.1</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a:effectLst/>
                        </a:rPr>
                        <a:t>Volatility restricted with the onset of the global financial crisis.</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3687648182"/>
                  </a:ext>
                </a:extLst>
              </a:tr>
              <a:tr h="329983">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2010.6.19</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a:effectLst/>
                        </a:rPr>
                        <a:t>End of crisis mode.</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3820337894"/>
                  </a:ext>
                </a:extLst>
              </a:tr>
              <a:tr h="691522">
                <a:tc>
                  <a:txBody>
                    <a:bodyPr/>
                    <a:lstStyle/>
                    <a:p>
                      <a:pPr algn="just">
                        <a:lnSpc>
                          <a:spcPct val="125000"/>
                        </a:lnSpc>
                        <a:spcAft>
                          <a:spcPts val="0"/>
                        </a:spcAft>
                      </a:pPr>
                      <a:r>
                        <a:rPr lang="en-US" sz="1600">
                          <a:effectLst/>
                        </a:rPr>
                        <a:t>“4.21” reform</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2012.4.21</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a:effectLst/>
                        </a:rPr>
                        <a:t>The fluctuation band was widened to [–1%, 1%]. Banks’ foreign exchange dealings were deregulated.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2883677858"/>
                  </a:ext>
                </a:extLst>
              </a:tr>
              <a:tr h="691522">
                <a:tc>
                  <a:txBody>
                    <a:bodyPr/>
                    <a:lstStyle/>
                    <a:p>
                      <a:pPr algn="just">
                        <a:lnSpc>
                          <a:spcPct val="125000"/>
                        </a:lnSpc>
                        <a:spcAft>
                          <a:spcPts val="0"/>
                        </a:spcAft>
                      </a:pPr>
                      <a:r>
                        <a:rPr lang="en-US" sz="1600">
                          <a:effectLst/>
                        </a:rPr>
                        <a:t>“3.17” reform</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2014.3.17</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The fluctuation band was widened to [–2%, 2%]. Banks’ foreign exchange dealings were deregulated.</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3342306134"/>
                  </a:ext>
                </a:extLst>
              </a:tr>
            </a:tbl>
          </a:graphicData>
        </a:graphic>
      </p:graphicFrame>
    </p:spTree>
    <p:extLst>
      <p:ext uri="{BB962C8B-B14F-4D97-AF65-F5344CB8AC3E}">
        <p14:creationId xmlns:p14="http://schemas.microsoft.com/office/powerpoint/2010/main" val="330203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012A12-E6C5-4F58-8BF4-6AEC4C4382CB}"/>
              </a:ext>
            </a:extLst>
          </p:cNvPr>
          <p:cNvSpPr>
            <a:spLocks noGrp="1"/>
          </p:cNvSpPr>
          <p:nvPr>
            <p:ph type="title"/>
          </p:nvPr>
        </p:nvSpPr>
        <p:spPr/>
        <p:txBody>
          <a:bodyPr/>
          <a:lstStyle/>
          <a:p>
            <a:r>
              <a:rPr lang="zh-CN" altLang="en-US" dirty="0"/>
              <a:t>上市公司数量</a:t>
            </a:r>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6727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356675-7180-4626-AF54-D92492680735}"/>
              </a:ext>
            </a:extLst>
          </p:cNvPr>
          <p:cNvSpPr>
            <a:spLocks noGrp="1"/>
          </p:cNvSpPr>
          <p:nvPr>
            <p:ph type="title"/>
          </p:nvPr>
        </p:nvSpPr>
        <p:spPr/>
        <p:txBody>
          <a:bodyPr/>
          <a:lstStyle/>
          <a:p>
            <a:r>
              <a:rPr lang="zh-CN" altLang="en-US" dirty="0"/>
              <a:t>“</a:t>
            </a:r>
            <a:r>
              <a:rPr lang="en-US" altLang="zh-CN" dirty="0"/>
              <a:t>8.11</a:t>
            </a:r>
            <a:r>
              <a:rPr lang="zh-CN" altLang="en-US" dirty="0"/>
              <a:t>”汇改</a:t>
            </a:r>
          </a:p>
        </p:txBody>
      </p:sp>
      <p:sp>
        <p:nvSpPr>
          <p:cNvPr id="3" name="内容占位符 2">
            <a:extLst>
              <a:ext uri="{FF2B5EF4-FFF2-40B4-BE49-F238E27FC236}">
                <a16:creationId xmlns:a16="http://schemas.microsoft.com/office/drawing/2014/main" id="{16644412-7736-41BD-B58B-845E2D5C61DF}"/>
              </a:ext>
            </a:extLst>
          </p:cNvPr>
          <p:cNvSpPr>
            <a:spLocks noGrp="1"/>
          </p:cNvSpPr>
          <p:nvPr>
            <p:ph idx="1"/>
          </p:nvPr>
        </p:nvSpPr>
        <p:spPr/>
        <p:txBody>
          <a:bodyPr>
            <a:normAutofit fontScale="92500" lnSpcReduction="20000"/>
          </a:bodyPr>
          <a:lstStyle/>
          <a:p>
            <a:r>
              <a:rPr lang="en-US" altLang="zh-CN" dirty="0"/>
              <a:t>2015 </a:t>
            </a:r>
            <a:r>
              <a:rPr lang="zh-CN" altLang="en-US" dirty="0"/>
              <a:t>年 </a:t>
            </a:r>
            <a:r>
              <a:rPr lang="en-US" altLang="zh-CN" dirty="0"/>
              <a:t>8 </a:t>
            </a:r>
            <a:r>
              <a:rPr lang="zh-CN" altLang="en-US" dirty="0"/>
              <a:t>月 </a:t>
            </a:r>
            <a:r>
              <a:rPr lang="en-US" altLang="zh-CN" dirty="0"/>
              <a:t>11 </a:t>
            </a:r>
            <a:r>
              <a:rPr lang="zh-CN" altLang="en-US" dirty="0"/>
              <a:t>日，人民银行宣布完善人民币汇率中间价形成机制。</a:t>
            </a:r>
            <a:endParaRPr lang="en-US" altLang="zh-CN" dirty="0"/>
          </a:p>
          <a:p>
            <a:r>
              <a:rPr lang="zh-CN" altLang="en-US" dirty="0"/>
              <a:t>新做法：做市商在每日银行间外汇市场开盘前，参考上日银行间外汇市场收盘汇率，综合考虑外汇供求情况以及国际主要货币汇率变化向中国外汇交易中心提供中间价报价。</a:t>
            </a:r>
            <a:endParaRPr lang="en-US" altLang="zh-CN" dirty="0"/>
          </a:p>
          <a:p>
            <a:r>
              <a:rPr lang="zh-CN" altLang="en-US" dirty="0"/>
              <a:t>目的：</a:t>
            </a:r>
            <a:endParaRPr lang="en-US" altLang="zh-CN" dirty="0"/>
          </a:p>
          <a:p>
            <a:pPr lvl="1"/>
            <a:r>
              <a:rPr lang="zh-CN" altLang="en-US" dirty="0"/>
              <a:t>一方面在机制上加大市场供求对汇率形成的决定性作用，提高中间价的市场化程度。</a:t>
            </a:r>
            <a:endParaRPr lang="en-US" altLang="zh-CN" dirty="0"/>
          </a:p>
          <a:p>
            <a:pPr lvl="1"/>
            <a:r>
              <a:rPr lang="zh-CN" altLang="en-US" dirty="0"/>
              <a:t>另一方面则顺应市场的力量对人民币汇率适当调整，使汇率向合理均衡水平回归。</a:t>
            </a:r>
            <a:endParaRPr lang="en-US" altLang="zh-CN" dirty="0"/>
          </a:p>
          <a:p>
            <a:endParaRPr lang="zh-CN" altLang="en-US" dirty="0"/>
          </a:p>
        </p:txBody>
      </p:sp>
    </p:spTree>
    <p:extLst>
      <p:ext uri="{BB962C8B-B14F-4D97-AF65-F5344CB8AC3E}">
        <p14:creationId xmlns:p14="http://schemas.microsoft.com/office/powerpoint/2010/main" val="3828142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3B1787-A371-441A-B39C-C501716C5B3A}"/>
              </a:ext>
            </a:extLst>
          </p:cNvPr>
          <p:cNvSpPr>
            <a:spLocks noGrp="1"/>
          </p:cNvSpPr>
          <p:nvPr>
            <p:ph type="title"/>
          </p:nvPr>
        </p:nvSpPr>
        <p:spPr/>
        <p:txBody>
          <a:bodyPr/>
          <a:lstStyle/>
          <a:p>
            <a:r>
              <a:rPr lang="zh-CN" altLang="en-US" dirty="0"/>
              <a:t>“</a:t>
            </a:r>
            <a:r>
              <a:rPr lang="en-US" altLang="zh-CN" dirty="0"/>
              <a:t>8.11</a:t>
            </a:r>
            <a:r>
              <a:rPr lang="zh-CN" altLang="en-US" dirty="0"/>
              <a:t>”汇改的影响</a:t>
            </a:r>
          </a:p>
        </p:txBody>
      </p:sp>
      <p:sp>
        <p:nvSpPr>
          <p:cNvPr id="3" name="内容占位符 2">
            <a:extLst>
              <a:ext uri="{FF2B5EF4-FFF2-40B4-BE49-F238E27FC236}">
                <a16:creationId xmlns:a16="http://schemas.microsoft.com/office/drawing/2014/main" id="{60D403A5-85A5-49BB-819B-A01E77E1F5B3}"/>
              </a:ext>
            </a:extLst>
          </p:cNvPr>
          <p:cNvSpPr>
            <a:spLocks noGrp="1"/>
          </p:cNvSpPr>
          <p:nvPr>
            <p:ph idx="1"/>
          </p:nvPr>
        </p:nvSpPr>
        <p:spPr/>
        <p:txBody>
          <a:bodyPr/>
          <a:lstStyle/>
          <a:p>
            <a:r>
              <a:rPr lang="zh-CN" altLang="en-US" dirty="0"/>
              <a:t>人民币兑美元汇率迅速贬值</a:t>
            </a:r>
            <a:endParaRPr lang="en-US" altLang="zh-CN" dirty="0"/>
          </a:p>
          <a:p>
            <a:pPr lvl="1"/>
            <a:r>
              <a:rPr lang="en-US" altLang="zh-CN" dirty="0"/>
              <a:t>8.11</a:t>
            </a:r>
            <a:r>
              <a:rPr lang="zh-CN" altLang="en-US" dirty="0"/>
              <a:t>当天从</a:t>
            </a:r>
            <a:r>
              <a:rPr lang="en-US" altLang="zh-CN" dirty="0"/>
              <a:t>6.2148</a:t>
            </a:r>
            <a:r>
              <a:rPr lang="zh-CN" altLang="en-US" dirty="0"/>
              <a:t>贬到</a:t>
            </a:r>
            <a:r>
              <a:rPr lang="en-US" altLang="zh-CN" dirty="0"/>
              <a:t>6.4027</a:t>
            </a:r>
            <a:r>
              <a:rPr lang="zh-CN" altLang="en-US" dirty="0"/>
              <a:t>，贬值幅度达</a:t>
            </a:r>
            <a:r>
              <a:rPr lang="en-US" altLang="zh-CN" dirty="0"/>
              <a:t>2.935%</a:t>
            </a:r>
            <a:r>
              <a:rPr lang="zh-CN" altLang="en-US" dirty="0"/>
              <a:t>。</a:t>
            </a:r>
            <a:endParaRPr lang="en-US" altLang="zh-CN" dirty="0"/>
          </a:p>
          <a:p>
            <a:pPr lvl="1"/>
            <a:r>
              <a:rPr lang="zh-CN" altLang="en-US" dirty="0"/>
              <a:t>从</a:t>
            </a:r>
            <a:r>
              <a:rPr lang="en-US" altLang="zh-CN" dirty="0"/>
              <a:t>8.11</a:t>
            </a:r>
            <a:r>
              <a:rPr lang="zh-CN" altLang="en-US" dirty="0"/>
              <a:t>到</a:t>
            </a:r>
            <a:r>
              <a:rPr lang="en-US" altLang="zh-CN" dirty="0"/>
              <a:t>8.13</a:t>
            </a:r>
            <a:r>
              <a:rPr lang="zh-CN" altLang="en-US" dirty="0"/>
              <a:t>，三天贬值</a:t>
            </a:r>
            <a:r>
              <a:rPr lang="en-US" altLang="zh-CN" dirty="0"/>
              <a:t>3.84%</a:t>
            </a:r>
            <a:r>
              <a:rPr lang="zh-CN" altLang="en-US" dirty="0"/>
              <a:t>，央行重新干预。</a:t>
            </a:r>
            <a:endParaRPr lang="en-US" altLang="zh-CN" dirty="0"/>
          </a:p>
          <a:p>
            <a:r>
              <a:rPr lang="zh-CN" altLang="en-US" dirty="0"/>
              <a:t>国际汇率、大宗商品、股市大跌。</a:t>
            </a:r>
            <a:endParaRPr lang="en-US" altLang="zh-CN" dirty="0"/>
          </a:p>
          <a:p>
            <a:r>
              <a:rPr lang="zh-CN" altLang="en-US" dirty="0"/>
              <a:t>加强资本流动管制，人民币国际化步伐放慢。</a:t>
            </a:r>
          </a:p>
        </p:txBody>
      </p:sp>
    </p:spTree>
    <p:extLst>
      <p:ext uri="{BB962C8B-B14F-4D97-AF65-F5344CB8AC3E}">
        <p14:creationId xmlns:p14="http://schemas.microsoft.com/office/powerpoint/2010/main" val="894797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229600" cy="1143000"/>
          </a:xfrm>
        </p:spPr>
        <p:txBody>
          <a:bodyPr>
            <a:normAutofit/>
          </a:bodyPr>
          <a:lstStyle/>
          <a:p>
            <a:r>
              <a:rPr lang="zh-CN" altLang="en-US" dirty="0"/>
              <a:t>“</a:t>
            </a:r>
            <a:r>
              <a:rPr lang="en-US" altLang="zh-CN" dirty="0"/>
              <a:t>8.11</a:t>
            </a:r>
            <a:r>
              <a:rPr lang="zh-CN" altLang="en-US" dirty="0"/>
              <a:t>” 汇改之后的调整</a:t>
            </a:r>
          </a:p>
        </p:txBody>
      </p:sp>
      <p:graphicFrame>
        <p:nvGraphicFramePr>
          <p:cNvPr id="5" name="内容占位符 4">
            <a:extLst>
              <a:ext uri="{FF2B5EF4-FFF2-40B4-BE49-F238E27FC236}">
                <a16:creationId xmlns:a16="http://schemas.microsoft.com/office/drawing/2014/main" id="{770276D6-1219-4708-9243-07C281507FD2}"/>
              </a:ext>
            </a:extLst>
          </p:cNvPr>
          <p:cNvGraphicFramePr>
            <a:graphicFrameLocks noGrp="1"/>
          </p:cNvGraphicFramePr>
          <p:nvPr>
            <p:ph idx="1"/>
            <p:extLst>
              <p:ext uri="{D42A27DB-BD31-4B8C-83A1-F6EECF244321}">
                <p14:modId xmlns:p14="http://schemas.microsoft.com/office/powerpoint/2010/main" val="3895689475"/>
              </p:ext>
            </p:extLst>
          </p:nvPr>
        </p:nvGraphicFramePr>
        <p:xfrm>
          <a:off x="1233971" y="1619672"/>
          <a:ext cx="6696745" cy="4282421"/>
        </p:xfrm>
        <a:graphic>
          <a:graphicData uri="http://schemas.openxmlformats.org/drawingml/2006/table">
            <a:tbl>
              <a:tblPr firstRow="1" firstCol="1" bandRow="1">
                <a:tableStyleId>{5C22544A-7EE6-4342-B048-85BDC9FD1C3A}</a:tableStyleId>
              </a:tblPr>
              <a:tblGrid>
                <a:gridCol w="1080847">
                  <a:extLst>
                    <a:ext uri="{9D8B030D-6E8A-4147-A177-3AD203B41FA5}">
                      <a16:colId xmlns:a16="http://schemas.microsoft.com/office/drawing/2014/main" val="2150339066"/>
                    </a:ext>
                  </a:extLst>
                </a:gridCol>
                <a:gridCol w="1133763">
                  <a:extLst>
                    <a:ext uri="{9D8B030D-6E8A-4147-A177-3AD203B41FA5}">
                      <a16:colId xmlns:a16="http://schemas.microsoft.com/office/drawing/2014/main" val="3765459338"/>
                    </a:ext>
                  </a:extLst>
                </a:gridCol>
                <a:gridCol w="4482135">
                  <a:extLst>
                    <a:ext uri="{9D8B030D-6E8A-4147-A177-3AD203B41FA5}">
                      <a16:colId xmlns:a16="http://schemas.microsoft.com/office/drawing/2014/main" val="3661748396"/>
                    </a:ext>
                  </a:extLst>
                </a:gridCol>
              </a:tblGrid>
              <a:tr h="298281">
                <a:tc>
                  <a:txBody>
                    <a:bodyPr/>
                    <a:lstStyle/>
                    <a:p>
                      <a:pPr algn="just">
                        <a:lnSpc>
                          <a:spcPct val="125000"/>
                        </a:lnSpc>
                        <a:spcAft>
                          <a:spcPts val="0"/>
                        </a:spcAft>
                      </a:pPr>
                      <a:r>
                        <a:rPr lang="en-US" sz="1600" dirty="0">
                          <a:effectLst/>
                        </a:rPr>
                        <a:t>Milestones</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a:effectLst/>
                        </a:rPr>
                        <a:t>Date</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Main changes</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609338954"/>
                  </a:ext>
                </a:extLst>
              </a:tr>
              <a:tr h="625088">
                <a:tc>
                  <a:txBody>
                    <a:bodyPr/>
                    <a:lstStyle/>
                    <a:p>
                      <a:pPr algn="just">
                        <a:lnSpc>
                          <a:spcPct val="125000"/>
                        </a:lnSpc>
                        <a:spcAft>
                          <a:spcPts val="0"/>
                        </a:spcAft>
                      </a:pPr>
                      <a:r>
                        <a:rPr lang="en-US" sz="1600" dirty="0">
                          <a:effectLst/>
                        </a:rPr>
                        <a:t>“8.11” reform</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2015.8.11</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The central parity rate was allowed to reflect market demand and supply (previous closing rate).</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218230369"/>
                  </a:ext>
                </a:extLst>
              </a:tr>
              <a:tr h="945350">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2016.2.15</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The mechanism of “closing rate plus exchange-rate movements of a basket of currencies” was introduced for setting the central parity.</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3040284229"/>
                  </a:ext>
                </a:extLst>
              </a:tr>
              <a:tr h="945350">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2017.2.20</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The time window for calculating the movements of a basket of currencies was modified from 24 hours to 15 hours (4:30 p.m. previous day to 7:30 a.m. current day).</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3580822520"/>
                  </a:ext>
                </a:extLst>
              </a:tr>
              <a:tr h="621816">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2017.5.26</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A “counter-cyclical factor” was introduced into the central parity pricing mechanism.</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3543898794"/>
                  </a:ext>
                </a:extLst>
              </a:tr>
              <a:tr h="298281">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2018.1.9</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The counter-cyclical factor was set to neutrality.</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4110281076"/>
                  </a:ext>
                </a:extLst>
              </a:tr>
              <a:tr h="298281">
                <a:tc>
                  <a:txBody>
                    <a:bodyPr/>
                    <a:lstStyle/>
                    <a:p>
                      <a:pPr algn="just">
                        <a:lnSpc>
                          <a:spcPct val="125000"/>
                        </a:lnSpc>
                        <a:spcAft>
                          <a:spcPts val="0"/>
                        </a:spcAft>
                      </a:pPr>
                      <a:r>
                        <a:rPr lang="en-US" sz="1600">
                          <a:effectLst/>
                        </a:rPr>
                        <a:t> </a:t>
                      </a:r>
                      <a:endParaRPr lang="zh-CN" sz="160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2018.8.1</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tc>
                  <a:txBody>
                    <a:bodyPr/>
                    <a:lstStyle/>
                    <a:p>
                      <a:pPr algn="just">
                        <a:lnSpc>
                          <a:spcPct val="125000"/>
                        </a:lnSpc>
                        <a:spcAft>
                          <a:spcPts val="0"/>
                        </a:spcAft>
                      </a:pPr>
                      <a:r>
                        <a:rPr lang="en-US" sz="1600" dirty="0">
                          <a:effectLst/>
                        </a:rPr>
                        <a:t>The counter-cyclical factor was restarted.</a:t>
                      </a:r>
                      <a:endParaRPr lang="zh-CN" sz="1600" dirty="0">
                        <a:solidFill>
                          <a:srgbClr val="000000"/>
                        </a:solidFill>
                        <a:effectLst/>
                        <a:latin typeface="Times New Roman" panose="02020603050405020304" pitchFamily="18" charset="0"/>
                        <a:ea typeface="宋体" panose="02010600030101010101" pitchFamily="2" charset="-122"/>
                      </a:endParaRPr>
                    </a:p>
                  </a:txBody>
                  <a:tcPr marL="52103" marR="52103" marT="0" marB="0"/>
                </a:tc>
                <a:extLst>
                  <a:ext uri="{0D108BD9-81ED-4DB2-BD59-A6C34878D82A}">
                    <a16:rowId xmlns:a16="http://schemas.microsoft.com/office/drawing/2014/main" val="2369141667"/>
                  </a:ext>
                </a:extLst>
              </a:tr>
            </a:tbl>
          </a:graphicData>
        </a:graphic>
      </p:graphicFrame>
    </p:spTree>
    <p:extLst>
      <p:ext uri="{BB962C8B-B14F-4D97-AF65-F5344CB8AC3E}">
        <p14:creationId xmlns:p14="http://schemas.microsoft.com/office/powerpoint/2010/main" val="33398935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1143000"/>
          </a:xfrm>
        </p:spPr>
        <p:txBody>
          <a:bodyPr/>
          <a:lstStyle/>
          <a:p>
            <a:r>
              <a:rPr lang="zh-CN" altLang="en-US" dirty="0"/>
              <a:t>为什么人民币必须浮动</a:t>
            </a:r>
          </a:p>
        </p:txBody>
      </p:sp>
      <p:sp>
        <p:nvSpPr>
          <p:cNvPr id="3" name="内容占位符 2"/>
          <p:cNvSpPr>
            <a:spLocks noGrp="1"/>
          </p:cNvSpPr>
          <p:nvPr>
            <p:ph sz="half" idx="1"/>
          </p:nvPr>
        </p:nvSpPr>
        <p:spPr/>
        <p:txBody>
          <a:bodyPr>
            <a:normAutofit/>
          </a:bodyPr>
          <a:lstStyle/>
          <a:p>
            <a:r>
              <a:rPr lang="zh-CN" altLang="en-US" dirty="0"/>
              <a:t>中国经济规模庞大、开放，需要独立货币政策。</a:t>
            </a:r>
            <a:endParaRPr lang="en-US" altLang="zh-CN" dirty="0"/>
          </a:p>
          <a:p>
            <a:r>
              <a:rPr lang="zh-CN" altLang="en-US" dirty="0"/>
              <a:t>固定汇率需要维持庞大外汇储备，对国家是福利损失。</a:t>
            </a:r>
            <a:r>
              <a:rPr lang="en-US" altLang="zh-CN" dirty="0"/>
              <a:t> </a:t>
            </a:r>
          </a:p>
          <a:p>
            <a:endParaRPr lang="zh-CN" alt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79244" y="2553494"/>
            <a:ext cx="238601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693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浮动的阻力</a:t>
            </a:r>
          </a:p>
        </p:txBody>
      </p:sp>
      <p:sp>
        <p:nvSpPr>
          <p:cNvPr id="3" name="内容占位符 2"/>
          <p:cNvSpPr>
            <a:spLocks noGrp="1"/>
          </p:cNvSpPr>
          <p:nvPr>
            <p:ph idx="1"/>
          </p:nvPr>
        </p:nvSpPr>
        <p:spPr/>
        <p:txBody>
          <a:bodyPr/>
          <a:lstStyle/>
          <a:p>
            <a:r>
              <a:rPr lang="zh-CN" altLang="en-US" dirty="0"/>
              <a:t>很多国企有外债，且不对冲汇率风险</a:t>
            </a:r>
            <a:r>
              <a:rPr lang="en-US" altLang="zh-CN" dirty="0"/>
              <a:t> </a:t>
            </a:r>
          </a:p>
          <a:p>
            <a:r>
              <a:rPr lang="zh-CN" altLang="en-US" dirty="0"/>
              <a:t>稳定是政策制定者压倒性的目标</a:t>
            </a:r>
            <a:r>
              <a:rPr lang="en-US" altLang="zh-CN" dirty="0"/>
              <a:t> </a:t>
            </a:r>
          </a:p>
          <a:p>
            <a:pPr lvl="1"/>
            <a:r>
              <a:rPr lang="zh-CN" altLang="en-US" dirty="0"/>
              <a:t>汇率贬值预期可能自我实现，导致汇率波动过大。</a:t>
            </a:r>
          </a:p>
        </p:txBody>
      </p:sp>
    </p:spTree>
    <p:extLst>
      <p:ext uri="{BB962C8B-B14F-4D97-AF65-F5344CB8AC3E}">
        <p14:creationId xmlns:p14="http://schemas.microsoft.com/office/powerpoint/2010/main" val="1763771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0C0F5F-B3D0-4127-9051-2B8A751BE955}"/>
              </a:ext>
            </a:extLst>
          </p:cNvPr>
          <p:cNvSpPr>
            <a:spLocks noGrp="1"/>
          </p:cNvSpPr>
          <p:nvPr>
            <p:ph type="title"/>
          </p:nvPr>
        </p:nvSpPr>
        <p:spPr/>
        <p:txBody>
          <a:bodyPr/>
          <a:lstStyle/>
          <a:p>
            <a:r>
              <a:rPr lang="zh-CN" altLang="en-US" dirty="0"/>
              <a:t>结论</a:t>
            </a:r>
          </a:p>
        </p:txBody>
      </p:sp>
      <p:sp>
        <p:nvSpPr>
          <p:cNvPr id="3" name="内容占位符 2">
            <a:extLst>
              <a:ext uri="{FF2B5EF4-FFF2-40B4-BE49-F238E27FC236}">
                <a16:creationId xmlns:a16="http://schemas.microsoft.com/office/drawing/2014/main" id="{AF60DDE2-234B-438A-B2DC-774E8A690628}"/>
              </a:ext>
            </a:extLst>
          </p:cNvPr>
          <p:cNvSpPr>
            <a:spLocks noGrp="1"/>
          </p:cNvSpPr>
          <p:nvPr>
            <p:ph idx="1"/>
          </p:nvPr>
        </p:nvSpPr>
        <p:spPr/>
        <p:txBody>
          <a:bodyPr>
            <a:normAutofit lnSpcReduction="10000"/>
          </a:bodyPr>
          <a:lstStyle/>
          <a:p>
            <a:r>
              <a:rPr lang="en-US" altLang="zh-CN" dirty="0"/>
              <a:t>2014-2015</a:t>
            </a:r>
            <a:r>
              <a:rPr lang="zh-CN" altLang="en-US" dirty="0"/>
              <a:t>年</a:t>
            </a:r>
            <a:r>
              <a:rPr lang="en-US" altLang="zh-CN" dirty="0"/>
              <a:t>A</a:t>
            </a:r>
            <a:r>
              <a:rPr lang="zh-CN" altLang="en-US" dirty="0"/>
              <a:t>股牛市发生在经济基本面疲弱环境中。</a:t>
            </a:r>
            <a:endParaRPr lang="en-US" altLang="zh-CN" dirty="0"/>
          </a:p>
          <a:p>
            <a:r>
              <a:rPr lang="zh-CN" altLang="en-US" dirty="0"/>
              <a:t>改革预期、杠杆、以及新增投资者，共同推动迅速重估资产价值。</a:t>
            </a:r>
            <a:endParaRPr lang="en-US" altLang="zh-CN" dirty="0"/>
          </a:p>
          <a:p>
            <a:r>
              <a:rPr lang="zh-CN" altLang="en-US" dirty="0"/>
              <a:t>在股市估值上升反馈到实体经济之前，泡沫业已破灭，令经济更加恶化，迫使政策进一步宽松，催生一轮房价上涨。</a:t>
            </a:r>
            <a:endParaRPr lang="en-US" altLang="zh-CN" dirty="0"/>
          </a:p>
          <a:p>
            <a:r>
              <a:rPr lang="zh-CN" altLang="en-US" dirty="0"/>
              <a:t>“</a:t>
            </a:r>
            <a:r>
              <a:rPr lang="en-US" altLang="zh-CN" dirty="0"/>
              <a:t>8.11</a:t>
            </a:r>
            <a:r>
              <a:rPr lang="zh-CN" altLang="en-US" dirty="0"/>
              <a:t>”汇改是一个迟来的必要改革，发生在一个不佳时机，导致汇率和股市恐慌。</a:t>
            </a:r>
          </a:p>
        </p:txBody>
      </p:sp>
    </p:spTree>
    <p:extLst>
      <p:ext uri="{BB962C8B-B14F-4D97-AF65-F5344CB8AC3E}">
        <p14:creationId xmlns:p14="http://schemas.microsoft.com/office/powerpoint/2010/main" val="290102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D4F5E8-5B9E-4CE6-9038-5105340E4905}"/>
              </a:ext>
            </a:extLst>
          </p:cNvPr>
          <p:cNvSpPr>
            <a:spLocks noGrp="1"/>
          </p:cNvSpPr>
          <p:nvPr>
            <p:ph type="title"/>
          </p:nvPr>
        </p:nvSpPr>
        <p:spPr/>
        <p:txBody>
          <a:bodyPr/>
          <a:lstStyle/>
          <a:p>
            <a:r>
              <a:rPr lang="zh-CN" altLang="en-US" dirty="0"/>
              <a:t>上市公司市值</a:t>
            </a:r>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66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A86C25-8A61-4181-99CB-D2573CB98311}"/>
              </a:ext>
            </a:extLst>
          </p:cNvPr>
          <p:cNvSpPr>
            <a:spLocks noGrp="1"/>
          </p:cNvSpPr>
          <p:nvPr>
            <p:ph type="title"/>
          </p:nvPr>
        </p:nvSpPr>
        <p:spPr/>
        <p:txBody>
          <a:bodyPr/>
          <a:lstStyle/>
          <a:p>
            <a:r>
              <a:rPr lang="en-US" altLang="zh-CN" dirty="0"/>
              <a:t>A</a:t>
            </a:r>
            <a:r>
              <a:rPr lang="zh-CN" altLang="en-US" dirty="0"/>
              <a:t>股市值占</a:t>
            </a:r>
            <a:r>
              <a:rPr lang="en-US" altLang="zh-CN" dirty="0"/>
              <a:t>GDP</a:t>
            </a:r>
            <a:r>
              <a:rPr lang="zh-CN" altLang="en-US" dirty="0"/>
              <a:t>比例</a:t>
            </a:r>
          </a:p>
        </p:txBody>
      </p:sp>
      <p:graphicFrame>
        <p:nvGraphicFramePr>
          <p:cNvPr id="6" name="内容占位符 5">
            <a:extLst>
              <a:ext uri="{FF2B5EF4-FFF2-40B4-BE49-F238E27FC236}">
                <a16:creationId xmlns:a16="http://schemas.microsoft.com/office/drawing/2014/main" id="{909274E1-B38B-41CF-89C5-D7ADE61EA039}"/>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288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915988-C41F-4B28-985B-72FB36D97B37}"/>
              </a:ext>
            </a:extLst>
          </p:cNvPr>
          <p:cNvSpPr>
            <a:spLocks noGrp="1"/>
          </p:cNvSpPr>
          <p:nvPr>
            <p:ph type="title"/>
          </p:nvPr>
        </p:nvSpPr>
        <p:spPr/>
        <p:txBody>
          <a:bodyPr/>
          <a:lstStyle/>
          <a:p>
            <a:r>
              <a:rPr lang="zh-CN" altLang="en-US" dirty="0"/>
              <a:t>世界最大股票市场</a:t>
            </a:r>
          </a:p>
        </p:txBody>
      </p:sp>
      <p:graphicFrame>
        <p:nvGraphicFramePr>
          <p:cNvPr id="10" name="内容占位符 9">
            <a:extLst>
              <a:ext uri="{FF2B5EF4-FFF2-40B4-BE49-F238E27FC236}">
                <a16:creationId xmlns:a16="http://schemas.microsoft.com/office/drawing/2014/main" id="{94921A32-7C10-4A7D-8575-714DCD1757FF}"/>
              </a:ext>
            </a:extLst>
          </p:cNvPr>
          <p:cNvGraphicFramePr>
            <a:graphicFrameLocks noGrp="1"/>
          </p:cNvGraphicFramePr>
          <p:nvPr>
            <p:ph idx="1"/>
            <p:extLst>
              <p:ext uri="{D42A27DB-BD31-4B8C-83A1-F6EECF244321}">
                <p14:modId xmlns:p14="http://schemas.microsoft.com/office/powerpoint/2010/main" val="2474953608"/>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3881274746"/>
                    </a:ext>
                  </a:extLst>
                </a:gridCol>
                <a:gridCol w="2777440">
                  <a:extLst>
                    <a:ext uri="{9D8B030D-6E8A-4147-A177-3AD203B41FA5}">
                      <a16:colId xmlns:a16="http://schemas.microsoft.com/office/drawing/2014/main" val="3347687110"/>
                    </a:ext>
                  </a:extLst>
                </a:gridCol>
                <a:gridCol w="1645920">
                  <a:extLst>
                    <a:ext uri="{9D8B030D-6E8A-4147-A177-3AD203B41FA5}">
                      <a16:colId xmlns:a16="http://schemas.microsoft.com/office/drawing/2014/main" val="3827125127"/>
                    </a:ext>
                  </a:extLst>
                </a:gridCol>
                <a:gridCol w="1645920">
                  <a:extLst>
                    <a:ext uri="{9D8B030D-6E8A-4147-A177-3AD203B41FA5}">
                      <a16:colId xmlns:a16="http://schemas.microsoft.com/office/drawing/2014/main" val="1356772087"/>
                    </a:ext>
                  </a:extLst>
                </a:gridCol>
                <a:gridCol w="1645920">
                  <a:extLst>
                    <a:ext uri="{9D8B030D-6E8A-4147-A177-3AD203B41FA5}">
                      <a16:colId xmlns:a16="http://schemas.microsoft.com/office/drawing/2014/main" val="2399021811"/>
                    </a:ext>
                  </a:extLst>
                </a:gridCol>
              </a:tblGrid>
              <a:tr h="370840">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Stock exchange</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Region</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Market place</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Market cap (USD tn)</a:t>
                      </a:r>
                    </a:p>
                  </a:txBody>
                  <a:tcPr marL="7620" marR="7620" marT="7620" marB="0" anchor="ctr"/>
                </a:tc>
                <a:extLst>
                  <a:ext uri="{0D108BD9-81ED-4DB2-BD59-A6C34878D82A}">
                    <a16:rowId xmlns:a16="http://schemas.microsoft.com/office/drawing/2014/main" val="1409054524"/>
                  </a:ext>
                </a:extLst>
              </a:tr>
              <a:tr h="370840">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New York Stock Exchange</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 United States</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New York City</a:t>
                      </a:r>
                    </a:p>
                  </a:txBody>
                  <a:tcPr marL="7620" marR="7620" marT="7620" marB="0" anchor="ct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22.1</a:t>
                      </a:r>
                    </a:p>
                  </a:txBody>
                  <a:tcPr marL="7620" marR="7620" marT="7620" marB="0" anchor="ctr"/>
                </a:tc>
                <a:extLst>
                  <a:ext uri="{0D108BD9-81ED-4DB2-BD59-A6C34878D82A}">
                    <a16:rowId xmlns:a16="http://schemas.microsoft.com/office/drawing/2014/main" val="371014308"/>
                  </a:ext>
                </a:extLst>
              </a:tr>
              <a:tr h="370840">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Nasdaq</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 United States</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New York City</a:t>
                      </a:r>
                    </a:p>
                  </a:txBody>
                  <a:tcPr marL="7620" marR="7620" marT="7620" marB="0" anchor="ct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17.2</a:t>
                      </a:r>
                    </a:p>
                  </a:txBody>
                  <a:tcPr marL="7620" marR="7620" marT="7620" marB="0" anchor="ctr"/>
                </a:tc>
                <a:extLst>
                  <a:ext uri="{0D108BD9-81ED-4DB2-BD59-A6C34878D82A}">
                    <a16:rowId xmlns:a16="http://schemas.microsoft.com/office/drawing/2014/main" val="1119634584"/>
                  </a:ext>
                </a:extLst>
              </a:tr>
              <a:tr h="370840">
                <a:tc>
                  <a:txBody>
                    <a:bodyPr/>
                    <a:lstStyle/>
                    <a:p>
                      <a:pPr algn="ctr" fontAlgn="ctr"/>
                      <a:r>
                        <a:rPr lang="en-US" altLang="zh-CN" sz="1100" b="0" i="0" u="none" strike="noStrike" dirty="0">
                          <a:solidFill>
                            <a:srgbClr val="FF0000"/>
                          </a:solidFill>
                          <a:effectLst/>
                          <a:latin typeface="等线" panose="02010600030101010101" pitchFamily="2" charset="-122"/>
                          <a:ea typeface="等线" panose="02010600030101010101" pitchFamily="2" charset="-122"/>
                        </a:rPr>
                        <a:t>3</a:t>
                      </a:r>
                    </a:p>
                  </a:txBody>
                  <a:tcPr marL="7620" marR="7620" marT="7620" marB="0" anchor="ctr"/>
                </a:tc>
                <a:tc>
                  <a:txBody>
                    <a:bodyPr/>
                    <a:lstStyle/>
                    <a:p>
                      <a:pPr algn="l" fontAlgn="ctr"/>
                      <a:r>
                        <a:rPr lang="en-US" sz="1100" b="0" i="0" u="none" strike="noStrike" dirty="0">
                          <a:solidFill>
                            <a:srgbClr val="FF0000"/>
                          </a:solidFill>
                          <a:effectLst/>
                          <a:latin typeface="等线" panose="02010600030101010101" pitchFamily="2" charset="-122"/>
                          <a:ea typeface="等线" panose="02010600030101010101" pitchFamily="2" charset="-122"/>
                        </a:rPr>
                        <a:t>Shanghai Stock Exchange</a:t>
                      </a:r>
                    </a:p>
                  </a:txBody>
                  <a:tcPr marL="7620" marR="7620" marT="7620" marB="0" anchor="ctr"/>
                </a:tc>
                <a:tc>
                  <a:txBody>
                    <a:bodyPr/>
                    <a:lstStyle/>
                    <a:p>
                      <a:pPr algn="l" fontAlgn="ctr"/>
                      <a:r>
                        <a:rPr lang="en-US" sz="1100" b="0" i="0" u="none" strike="noStrike" dirty="0">
                          <a:solidFill>
                            <a:srgbClr val="FF0000"/>
                          </a:solidFill>
                          <a:effectLst/>
                          <a:latin typeface="等线" panose="02010600030101010101" pitchFamily="2" charset="-122"/>
                          <a:ea typeface="等线" panose="02010600030101010101" pitchFamily="2" charset="-122"/>
                        </a:rPr>
                        <a:t> China</a:t>
                      </a:r>
                    </a:p>
                  </a:txBody>
                  <a:tcPr marL="7620" marR="7620" marT="7620" marB="0" anchor="ctr"/>
                </a:tc>
                <a:tc>
                  <a:txBody>
                    <a:bodyPr/>
                    <a:lstStyle/>
                    <a:p>
                      <a:pPr algn="l" fontAlgn="ctr"/>
                      <a:r>
                        <a:rPr lang="en-US" sz="1100" b="0" i="0" u="none" strike="noStrike" dirty="0">
                          <a:solidFill>
                            <a:srgbClr val="FF0000"/>
                          </a:solidFill>
                          <a:effectLst/>
                          <a:latin typeface="等线" panose="02010600030101010101" pitchFamily="2" charset="-122"/>
                          <a:ea typeface="等线" panose="02010600030101010101" pitchFamily="2" charset="-122"/>
                        </a:rPr>
                        <a:t>Shanghai</a:t>
                      </a:r>
                    </a:p>
                  </a:txBody>
                  <a:tcPr marL="7620" marR="7620" marT="7620" marB="0" anchor="ctr"/>
                </a:tc>
                <a:tc>
                  <a:txBody>
                    <a:bodyPr/>
                    <a:lstStyle/>
                    <a:p>
                      <a:pPr algn="r" fontAlgn="ctr"/>
                      <a:r>
                        <a:rPr lang="en-US" altLang="zh-CN" sz="1100" b="0" i="0" u="none" strike="noStrike" dirty="0">
                          <a:solidFill>
                            <a:srgbClr val="FF0000"/>
                          </a:solidFill>
                          <a:effectLst/>
                          <a:latin typeface="等线" panose="02010600030101010101" pitchFamily="2" charset="-122"/>
                          <a:ea typeface="等线" panose="02010600030101010101" pitchFamily="2" charset="-122"/>
                        </a:rPr>
                        <a:t>5.98</a:t>
                      </a:r>
                    </a:p>
                  </a:txBody>
                  <a:tcPr marL="7620" marR="7620" marT="7620" marB="0" anchor="ctr"/>
                </a:tc>
                <a:extLst>
                  <a:ext uri="{0D108BD9-81ED-4DB2-BD59-A6C34878D82A}">
                    <a16:rowId xmlns:a16="http://schemas.microsoft.com/office/drawing/2014/main" val="1610154893"/>
                  </a:ext>
                </a:extLst>
              </a:tr>
              <a:tr h="370840">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4</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Euronext</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 Europe</a:t>
                      </a:r>
                    </a:p>
                  </a:txBody>
                  <a:tcPr marL="7620" marR="7620" marT="7620" marB="0" anchor="ct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Europe</a:t>
                      </a:r>
                    </a:p>
                  </a:txBody>
                  <a:tcPr marL="7620" marR="7620" marT="7620" marB="0" anchor="ct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5.52</a:t>
                      </a:r>
                    </a:p>
                  </a:txBody>
                  <a:tcPr marL="7620" marR="7620" marT="7620" marB="0" anchor="ctr"/>
                </a:tc>
                <a:extLst>
                  <a:ext uri="{0D108BD9-81ED-4DB2-BD59-A6C34878D82A}">
                    <a16:rowId xmlns:a16="http://schemas.microsoft.com/office/drawing/2014/main" val="30491593"/>
                  </a:ext>
                </a:extLst>
              </a:tr>
              <a:tr h="370840">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5</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Japan Exchange Group</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 Japan</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Tokyo</a:t>
                      </a:r>
                    </a:p>
                  </a:txBody>
                  <a:tcPr marL="7620" marR="7620" marT="7620" marB="0" anchor="ct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4.91</a:t>
                      </a:r>
                    </a:p>
                  </a:txBody>
                  <a:tcPr marL="7620" marR="7620" marT="7620" marB="0" anchor="ctr"/>
                </a:tc>
                <a:extLst>
                  <a:ext uri="{0D108BD9-81ED-4DB2-BD59-A6C34878D82A}">
                    <a16:rowId xmlns:a16="http://schemas.microsoft.com/office/drawing/2014/main" val="3332205672"/>
                  </a:ext>
                </a:extLst>
              </a:tr>
              <a:tr h="370840">
                <a:tc>
                  <a:txBody>
                    <a:bodyPr/>
                    <a:lstStyle/>
                    <a:p>
                      <a:pPr algn="ctr" fontAlgn="ctr"/>
                      <a:r>
                        <a:rPr lang="en-US" altLang="zh-CN" sz="1100" b="0" i="0" u="none" strike="noStrike" dirty="0">
                          <a:solidFill>
                            <a:srgbClr val="FF0000"/>
                          </a:solidFill>
                          <a:effectLst/>
                          <a:latin typeface="等线" panose="02010600030101010101" pitchFamily="2" charset="-122"/>
                          <a:ea typeface="等线" panose="02010600030101010101" pitchFamily="2" charset="-122"/>
                        </a:rPr>
                        <a:t>6</a:t>
                      </a:r>
                    </a:p>
                  </a:txBody>
                  <a:tcPr marL="7620" marR="7620" marT="7620" marB="0" anchor="ctr"/>
                </a:tc>
                <a:tc>
                  <a:txBody>
                    <a:bodyPr/>
                    <a:lstStyle/>
                    <a:p>
                      <a:pPr algn="l" fontAlgn="ctr"/>
                      <a:r>
                        <a:rPr lang="en-US" sz="1100" b="0" i="0" u="none" strike="noStrike" dirty="0">
                          <a:solidFill>
                            <a:srgbClr val="FF0000"/>
                          </a:solidFill>
                          <a:effectLst/>
                          <a:latin typeface="等线" panose="02010600030101010101" pitchFamily="2" charset="-122"/>
                          <a:ea typeface="等线" panose="02010600030101010101" pitchFamily="2" charset="-122"/>
                        </a:rPr>
                        <a:t>Shenzhen Stock Exchange</a:t>
                      </a:r>
                    </a:p>
                  </a:txBody>
                  <a:tcPr marL="7620" marR="7620" marT="7620" marB="0" anchor="ctr"/>
                </a:tc>
                <a:tc>
                  <a:txBody>
                    <a:bodyPr/>
                    <a:lstStyle/>
                    <a:p>
                      <a:pPr algn="l" fontAlgn="ctr"/>
                      <a:r>
                        <a:rPr lang="en-US" sz="1100" b="0" i="0" u="none" strike="noStrike">
                          <a:solidFill>
                            <a:srgbClr val="FF0000"/>
                          </a:solidFill>
                          <a:effectLst/>
                          <a:latin typeface="等线" panose="02010600030101010101" pitchFamily="2" charset="-122"/>
                          <a:ea typeface="等线" panose="02010600030101010101" pitchFamily="2" charset="-122"/>
                        </a:rPr>
                        <a:t> China</a:t>
                      </a:r>
                    </a:p>
                  </a:txBody>
                  <a:tcPr marL="7620" marR="7620" marT="7620" marB="0" anchor="ctr"/>
                </a:tc>
                <a:tc>
                  <a:txBody>
                    <a:bodyPr/>
                    <a:lstStyle/>
                    <a:p>
                      <a:pPr algn="l" fontAlgn="ctr"/>
                      <a:r>
                        <a:rPr lang="en-US" sz="1100" b="0" i="0" u="none" strike="noStrike">
                          <a:solidFill>
                            <a:srgbClr val="FF0000"/>
                          </a:solidFill>
                          <a:effectLst/>
                          <a:latin typeface="等线" panose="02010600030101010101" pitchFamily="2" charset="-122"/>
                          <a:ea typeface="等线" panose="02010600030101010101" pitchFamily="2" charset="-122"/>
                        </a:rPr>
                        <a:t>Shenzhen</a:t>
                      </a:r>
                    </a:p>
                  </a:txBody>
                  <a:tcPr marL="7620" marR="7620" marT="7620" marB="0" anchor="ctr"/>
                </a:tc>
                <a:tc>
                  <a:txBody>
                    <a:bodyPr/>
                    <a:lstStyle/>
                    <a:p>
                      <a:pPr algn="r" fontAlgn="ctr"/>
                      <a:r>
                        <a:rPr lang="en-US" altLang="zh-CN" sz="1100" b="0" i="0" u="none" strike="noStrike" dirty="0">
                          <a:solidFill>
                            <a:srgbClr val="FF0000"/>
                          </a:solidFill>
                          <a:effectLst/>
                          <a:latin typeface="等线" panose="02010600030101010101" pitchFamily="2" charset="-122"/>
                          <a:ea typeface="等线" panose="02010600030101010101" pitchFamily="2" charset="-122"/>
                        </a:rPr>
                        <a:t>4.23</a:t>
                      </a:r>
                    </a:p>
                  </a:txBody>
                  <a:tcPr marL="7620" marR="7620" marT="7620" marB="0" anchor="ctr"/>
                </a:tc>
                <a:extLst>
                  <a:ext uri="{0D108BD9-81ED-4DB2-BD59-A6C34878D82A}">
                    <a16:rowId xmlns:a16="http://schemas.microsoft.com/office/drawing/2014/main" val="3970917348"/>
                  </a:ext>
                </a:extLst>
              </a:tr>
              <a:tr h="370840">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7</a:t>
                      </a:r>
                    </a:p>
                  </a:txBody>
                  <a:tcPr marL="7620" marR="7620" marT="7620" marB="0" anchor="ct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Bombay Stock Exchange</a:t>
                      </a:r>
                    </a:p>
                  </a:txBody>
                  <a:tcPr marL="7620" marR="7620" marT="7620" marB="0" anchor="ct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 India</a:t>
                      </a:r>
                    </a:p>
                  </a:txBody>
                  <a:tcPr marL="7620" marR="7620" marT="7620" marB="0" anchor="ct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Mumbai</a:t>
                      </a:r>
                    </a:p>
                  </a:txBody>
                  <a:tcPr marL="7620" marR="7620" marT="7620" marB="0" anchor="ct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3.5</a:t>
                      </a:r>
                    </a:p>
                  </a:txBody>
                  <a:tcPr marL="7620" marR="7620" marT="7620" marB="0" anchor="ctr"/>
                </a:tc>
                <a:extLst>
                  <a:ext uri="{0D108BD9-81ED-4DB2-BD59-A6C34878D82A}">
                    <a16:rowId xmlns:a16="http://schemas.microsoft.com/office/drawing/2014/main" val="953658545"/>
                  </a:ext>
                </a:extLst>
              </a:tr>
              <a:tr h="370840">
                <a:tc>
                  <a:txBody>
                    <a:bodyPr/>
                    <a:lstStyle/>
                    <a:p>
                      <a:pPr algn="ctr" fontAlgn="ctr"/>
                      <a:r>
                        <a:rPr lang="en-US" altLang="zh-CN" sz="1100" b="0" i="0" u="none" strike="noStrike" dirty="0">
                          <a:solidFill>
                            <a:srgbClr val="FF0000"/>
                          </a:solidFill>
                          <a:effectLst/>
                          <a:latin typeface="等线" panose="02010600030101010101" pitchFamily="2" charset="-122"/>
                          <a:ea typeface="等线" panose="02010600030101010101" pitchFamily="2" charset="-122"/>
                        </a:rPr>
                        <a:t>8</a:t>
                      </a:r>
                    </a:p>
                  </a:txBody>
                  <a:tcPr marL="7620" marR="7620" marT="7620" marB="0" anchor="ctr"/>
                </a:tc>
                <a:tc>
                  <a:txBody>
                    <a:bodyPr/>
                    <a:lstStyle/>
                    <a:p>
                      <a:pPr algn="l" fontAlgn="ctr"/>
                      <a:r>
                        <a:rPr lang="en-US" sz="1100" b="0" i="0" u="none" strike="noStrike" dirty="0">
                          <a:solidFill>
                            <a:srgbClr val="FF0000"/>
                          </a:solidFill>
                          <a:effectLst/>
                          <a:latin typeface="等线" panose="02010600030101010101" pitchFamily="2" charset="-122"/>
                          <a:ea typeface="等线" panose="02010600030101010101" pitchFamily="2" charset="-122"/>
                        </a:rPr>
                        <a:t>Hong Kong Stock Exchange</a:t>
                      </a:r>
                    </a:p>
                  </a:txBody>
                  <a:tcPr marL="7620" marR="7620" marT="7620" marB="0" anchor="ctr"/>
                </a:tc>
                <a:tc>
                  <a:txBody>
                    <a:bodyPr/>
                    <a:lstStyle/>
                    <a:p>
                      <a:pPr algn="l" fontAlgn="ctr"/>
                      <a:r>
                        <a:rPr lang="en-US" sz="1100" b="0" i="0" u="none" strike="noStrike" dirty="0">
                          <a:solidFill>
                            <a:srgbClr val="FF0000"/>
                          </a:solidFill>
                          <a:effectLst/>
                          <a:latin typeface="等线" panose="02010600030101010101" pitchFamily="2" charset="-122"/>
                          <a:ea typeface="等线" panose="02010600030101010101" pitchFamily="2" charset="-122"/>
                        </a:rPr>
                        <a:t> Hong Kong</a:t>
                      </a:r>
                    </a:p>
                  </a:txBody>
                  <a:tcPr marL="7620" marR="7620" marT="7620" marB="0" anchor="ctr"/>
                </a:tc>
                <a:tc>
                  <a:txBody>
                    <a:bodyPr/>
                    <a:lstStyle/>
                    <a:p>
                      <a:pPr algn="l" fontAlgn="ctr"/>
                      <a:r>
                        <a:rPr lang="en-US" sz="1100" b="0" i="0" u="none" strike="noStrike" dirty="0">
                          <a:solidFill>
                            <a:srgbClr val="FF0000"/>
                          </a:solidFill>
                          <a:effectLst/>
                          <a:latin typeface="等线" panose="02010600030101010101" pitchFamily="2" charset="-122"/>
                          <a:ea typeface="等线" panose="02010600030101010101" pitchFamily="2" charset="-122"/>
                        </a:rPr>
                        <a:t>Hong Kong</a:t>
                      </a:r>
                    </a:p>
                  </a:txBody>
                  <a:tcPr marL="7620" marR="7620" marT="7620" marB="0" anchor="ctr"/>
                </a:tc>
                <a:tc>
                  <a:txBody>
                    <a:bodyPr/>
                    <a:lstStyle/>
                    <a:p>
                      <a:pPr algn="r" fontAlgn="ctr"/>
                      <a:r>
                        <a:rPr lang="en-US" altLang="zh-CN" sz="1100" b="0" i="0" u="none" strike="noStrike" dirty="0">
                          <a:solidFill>
                            <a:srgbClr val="FF0000"/>
                          </a:solidFill>
                          <a:effectLst/>
                          <a:latin typeface="等线" panose="02010600030101010101" pitchFamily="2" charset="-122"/>
                          <a:ea typeface="等线" panose="02010600030101010101" pitchFamily="2" charset="-122"/>
                        </a:rPr>
                        <a:t>3.36</a:t>
                      </a:r>
                    </a:p>
                  </a:txBody>
                  <a:tcPr marL="7620" marR="7620" marT="7620" marB="0" anchor="ctr"/>
                </a:tc>
                <a:extLst>
                  <a:ext uri="{0D108BD9-81ED-4DB2-BD59-A6C34878D82A}">
                    <a16:rowId xmlns:a16="http://schemas.microsoft.com/office/drawing/2014/main" val="3643697612"/>
                  </a:ext>
                </a:extLst>
              </a:tr>
              <a:tr h="370840">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9</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National Stock Exchange</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 India</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Mumbai</a:t>
                      </a:r>
                    </a:p>
                  </a:txBody>
                  <a:tcPr marL="7620" marR="7620" marT="7620" marB="0" anchor="ct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3.4</a:t>
                      </a:r>
                    </a:p>
                  </a:txBody>
                  <a:tcPr marL="7620" marR="7620" marT="7620" marB="0" anchor="ctr"/>
                </a:tc>
                <a:extLst>
                  <a:ext uri="{0D108BD9-81ED-4DB2-BD59-A6C34878D82A}">
                    <a16:rowId xmlns:a16="http://schemas.microsoft.com/office/drawing/2014/main" val="3898837480"/>
                  </a:ext>
                </a:extLst>
              </a:tr>
              <a:tr h="370840">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Saudi Stock Exchange (Tadawul)</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 Saudi Arabia</a:t>
                      </a:r>
                    </a:p>
                  </a:txBody>
                  <a:tcPr marL="7620" marR="7620" marT="7620" marB="0" anchor="ct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Riyadh</a:t>
                      </a:r>
                    </a:p>
                  </a:txBody>
                  <a:tcPr marL="7620" marR="7620" marT="7620" marB="0" anchor="ct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2.86</a:t>
                      </a:r>
                    </a:p>
                  </a:txBody>
                  <a:tcPr marL="7620" marR="7620" marT="7620" marB="0" anchor="ctr"/>
                </a:tc>
                <a:extLst>
                  <a:ext uri="{0D108BD9-81ED-4DB2-BD59-A6C34878D82A}">
                    <a16:rowId xmlns:a16="http://schemas.microsoft.com/office/drawing/2014/main" val="1464296401"/>
                  </a:ext>
                </a:extLst>
              </a:tr>
            </a:tbl>
          </a:graphicData>
        </a:graphic>
      </p:graphicFrame>
    </p:spTree>
    <p:extLst>
      <p:ext uri="{BB962C8B-B14F-4D97-AF65-F5344CB8AC3E}">
        <p14:creationId xmlns:p14="http://schemas.microsoft.com/office/powerpoint/2010/main" val="24323590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4457</TotalTime>
  <Words>6575</Words>
  <Application>Microsoft Office PowerPoint</Application>
  <PresentationFormat>全屏显示(4:3)</PresentationFormat>
  <Paragraphs>573</Paragraphs>
  <Slides>65</Slides>
  <Notes>32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65</vt:i4>
      </vt:variant>
    </vt:vector>
  </HeadingPairs>
  <TitlesOfParts>
    <vt:vector size="71" baseType="lpstr">
      <vt:lpstr>等线</vt:lpstr>
      <vt:lpstr>宋体</vt:lpstr>
      <vt:lpstr>Arial</vt:lpstr>
      <vt:lpstr>Calibri</vt:lpstr>
      <vt:lpstr>Times New Roman</vt:lpstr>
      <vt:lpstr>Office 主题</vt:lpstr>
      <vt:lpstr>全民炒股、杠杆交易和股票泡沫（以2015年A股股灾为例）</vt:lpstr>
      <vt:lpstr>内容</vt:lpstr>
      <vt:lpstr>新中国股市简史（1）</vt:lpstr>
      <vt:lpstr>A股的青春期</vt:lpstr>
      <vt:lpstr>新中国股市简史（2）</vt:lpstr>
      <vt:lpstr>上市公司数量</vt:lpstr>
      <vt:lpstr>上市公司市值</vt:lpstr>
      <vt:lpstr>A股市值占GDP比例</vt:lpstr>
      <vt:lpstr>世界最大股票市场</vt:lpstr>
      <vt:lpstr>A股估值和GDP增长</vt:lpstr>
      <vt:lpstr>A股估值与投资增速</vt:lpstr>
      <vt:lpstr>A股估值与民间投资增速</vt:lpstr>
      <vt:lpstr>内容</vt:lpstr>
      <vt:lpstr>牛市的背景</vt:lpstr>
      <vt:lpstr>估值</vt:lpstr>
      <vt:lpstr>混合所有制改革</vt:lpstr>
      <vt:lpstr>中石化混改</vt:lpstr>
      <vt:lpstr>资本市场开放</vt:lpstr>
      <vt:lpstr>货币宽松</vt:lpstr>
      <vt:lpstr>GDP增长率</vt:lpstr>
      <vt:lpstr>通胀率</vt:lpstr>
      <vt:lpstr>存款准备金率</vt:lpstr>
      <vt:lpstr>牛市启动</vt:lpstr>
      <vt:lpstr>上涨继续</vt:lpstr>
      <vt:lpstr>融资融券</vt:lpstr>
      <vt:lpstr>分级基金</vt:lpstr>
      <vt:lpstr>1月拆杠杆：错过的机会</vt:lpstr>
      <vt:lpstr>场外杠杆</vt:lpstr>
      <vt:lpstr>收益互换</vt:lpstr>
      <vt:lpstr>伞型信托</vt:lpstr>
      <vt:lpstr>民间配资</vt:lpstr>
      <vt:lpstr>杠杆规模估计（2015.5）</vt:lpstr>
      <vt:lpstr>全民炒股</vt:lpstr>
      <vt:lpstr>官方态度</vt:lpstr>
      <vt:lpstr>疯牛</vt:lpstr>
      <vt:lpstr>创业板</vt:lpstr>
      <vt:lpstr>中国中车</vt:lpstr>
      <vt:lpstr>内容</vt:lpstr>
      <vt:lpstr>股灾的触发</vt:lpstr>
      <vt:lpstr>股灾第一周（6.15-6.19）</vt:lpstr>
      <vt:lpstr>股灾第二周（6.22-6.26）</vt:lpstr>
      <vt:lpstr>股灾第三周（6.29-7.3）</vt:lpstr>
      <vt:lpstr>第一轮救市</vt:lpstr>
      <vt:lpstr>股灾第四周（7.6-7.8）</vt:lpstr>
      <vt:lpstr>第二轮救市</vt:lpstr>
      <vt:lpstr>股灾最后一日</vt:lpstr>
      <vt:lpstr>股灾期间K线</vt:lpstr>
      <vt:lpstr>股灾的推手</vt:lpstr>
      <vt:lpstr>为什么应该救市？</vt:lpstr>
      <vt:lpstr>救市的方式值得商榷</vt:lpstr>
      <vt:lpstr>沪深300股指期货成交量</vt:lpstr>
      <vt:lpstr>股灾2.0（ 8.18-8.26 ）</vt:lpstr>
      <vt:lpstr>股灾3.0</vt:lpstr>
      <vt:lpstr>涨也迅速，跌也迅速</vt:lpstr>
      <vt:lpstr>股灾的影响</vt:lpstr>
      <vt:lpstr>内容</vt:lpstr>
      <vt:lpstr>RMB/USD 汇率</vt:lpstr>
      <vt:lpstr>汇率政策</vt:lpstr>
      <vt:lpstr>2005-2014年期间的汇改</vt:lpstr>
      <vt:lpstr>“8.11”汇改</vt:lpstr>
      <vt:lpstr>“8.11”汇改的影响</vt:lpstr>
      <vt:lpstr>“8.11” 汇改之后的调整</vt:lpstr>
      <vt:lpstr>为什么人民币必须浮动</vt:lpstr>
      <vt:lpstr>浮动的阻力</vt:lpstr>
      <vt:lpstr>结论</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158</cp:revision>
  <dcterms:created xsi:type="dcterms:W3CDTF">2011-12-09T08:32:57Z</dcterms:created>
  <dcterms:modified xsi:type="dcterms:W3CDTF">2023-03-27T01:30:40Z</dcterms:modified>
</cp:coreProperties>
</file>