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2.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3.xml" ContentType="application/vnd.openxmlformats-officedocument.drawingml.chartshape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261" r:id="rId3"/>
    <p:sldId id="373" r:id="rId4"/>
    <p:sldId id="378" r:id="rId5"/>
    <p:sldId id="379" r:id="rId6"/>
    <p:sldId id="380" r:id="rId7"/>
    <p:sldId id="382" r:id="rId8"/>
    <p:sldId id="499" r:id="rId9"/>
    <p:sldId id="427" r:id="rId10"/>
    <p:sldId id="498" r:id="rId11"/>
    <p:sldId id="546" r:id="rId12"/>
    <p:sldId id="500" r:id="rId13"/>
    <p:sldId id="502" r:id="rId14"/>
    <p:sldId id="503" r:id="rId15"/>
    <p:sldId id="501" r:id="rId16"/>
    <p:sldId id="504" r:id="rId17"/>
    <p:sldId id="505" r:id="rId18"/>
    <p:sldId id="507" r:id="rId19"/>
    <p:sldId id="510" r:id="rId20"/>
    <p:sldId id="506" r:id="rId21"/>
    <p:sldId id="509" r:id="rId22"/>
    <p:sldId id="508" r:id="rId23"/>
    <p:sldId id="512" r:id="rId24"/>
    <p:sldId id="513" r:id="rId25"/>
    <p:sldId id="514" r:id="rId26"/>
    <p:sldId id="515" r:id="rId27"/>
    <p:sldId id="516" r:id="rId28"/>
    <p:sldId id="517" r:id="rId29"/>
    <p:sldId id="518" r:id="rId30"/>
    <p:sldId id="519" r:id="rId31"/>
    <p:sldId id="520" r:id="rId32"/>
    <p:sldId id="522" r:id="rId33"/>
    <p:sldId id="521" r:id="rId34"/>
    <p:sldId id="523" r:id="rId35"/>
    <p:sldId id="525" r:id="rId36"/>
    <p:sldId id="524" r:id="rId37"/>
    <p:sldId id="526" r:id="rId38"/>
    <p:sldId id="527" r:id="rId39"/>
    <p:sldId id="528" r:id="rId40"/>
    <p:sldId id="529" r:id="rId41"/>
    <p:sldId id="530" r:id="rId42"/>
    <p:sldId id="531" r:id="rId43"/>
    <p:sldId id="533" r:id="rId44"/>
    <p:sldId id="532" r:id="rId45"/>
    <p:sldId id="547" r:id="rId46"/>
    <p:sldId id="549" r:id="rId47"/>
    <p:sldId id="550" r:id="rId48"/>
    <p:sldId id="548" r:id="rId49"/>
    <p:sldId id="536" r:id="rId50"/>
    <p:sldId id="539" r:id="rId51"/>
    <p:sldId id="537" r:id="rId52"/>
    <p:sldId id="540" r:id="rId53"/>
    <p:sldId id="541" r:id="rId54"/>
    <p:sldId id="542" r:id="rId55"/>
    <p:sldId id="538" r:id="rId56"/>
    <p:sldId id="543" r:id="rId57"/>
    <p:sldId id="534" r:id="rId58"/>
    <p:sldId id="535" r:id="rId59"/>
    <p:sldId id="544" r:id="rId60"/>
    <p:sldId id="545" r:id="rId6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105" autoAdjust="0"/>
  </p:normalViewPr>
  <p:slideViewPr>
    <p:cSldViewPr>
      <p:cViewPr varScale="1">
        <p:scale>
          <a:sx n="75" d="100"/>
          <a:sy n="75" d="100"/>
        </p:scale>
        <p:origin x="2962"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unhui\Documents\courses\EC311\data\USDX.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24037;&#20316;&#31807;6"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2.xml"/></Relationships>
</file>

<file path=ppt/charts/_rels/chart11.xml.rels><?xml version="1.0" encoding="UTF-8" standalone="yes"?>
<Relationships xmlns="http://schemas.openxmlformats.org/package/2006/relationships"><Relationship Id="rId3" Type="http://schemas.openxmlformats.org/officeDocument/2006/relationships/oleObject" Target="&#24037;&#20316;&#31807;7"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3.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Junhui\Documents\courses\&#23439;&#35266;&#32463;&#27982;&#12289;&#37329;&#34701;&#24066;&#22330;&#21644;&#25919;&#31574;\data\Asia_per_capita_GDP.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Junhui\Documents\courses\&#23439;&#35266;&#32463;&#27982;&#12289;&#37329;&#34701;&#24066;&#22330;&#21644;&#25919;&#31574;\data\Asia_per_capita_GDP.xlsx" TargetMode="External"/><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oleObject" Target="&#24037;&#20316;&#31807;4"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24037;&#20316;&#31807;3"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24037;&#20316;&#31807;1"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oleObject" Target="file:///C:\Users\Junhui\Documents\courses\&#23439;&#35266;&#32463;&#27982;&#12289;&#37329;&#34701;&#24066;&#22330;&#21644;&#25919;&#31574;\data\Asia_exchange_rate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24037;&#20316;&#31807;2"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24037;&#20316;&#31807;4"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Junhui\Documents\courses\&#23439;&#35266;&#32463;&#27982;&#19982;&#37329;&#34701;&#24066;&#22330;\data\Korea_exchange_rate.xls"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Junhui\Documents\courses\&#23439;&#35266;&#32463;&#27982;&#19982;&#37329;&#34701;&#24066;&#22330;\data\Korea_real_GDP.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Sheet1!$B$1</c:f>
              <c:strCache>
                <c:ptCount val="1"/>
                <c:pt idx="0">
                  <c:v>USDX</c:v>
                </c:pt>
              </c:strCache>
            </c:strRef>
          </c:tx>
          <c:spPr>
            <a:ln w="28575" cap="rnd">
              <a:solidFill>
                <a:schemeClr val="accent1"/>
              </a:solidFill>
              <a:round/>
            </a:ln>
            <a:effectLst/>
          </c:spPr>
          <c:marker>
            <c:symbol val="none"/>
          </c:marker>
          <c:cat>
            <c:numRef>
              <c:f>Sheet1!$A$86:$A$337</c:f>
              <c:numCache>
                <c:formatCode>yyyy\-mm;@</c:formatCode>
                <c:ptCount val="252"/>
                <c:pt idx="0">
                  <c:v>29251</c:v>
                </c:pt>
                <c:pt idx="1">
                  <c:v>29280</c:v>
                </c:pt>
                <c:pt idx="2">
                  <c:v>29311</c:v>
                </c:pt>
                <c:pt idx="3">
                  <c:v>29341</c:v>
                </c:pt>
                <c:pt idx="4">
                  <c:v>29372</c:v>
                </c:pt>
                <c:pt idx="5">
                  <c:v>29402</c:v>
                </c:pt>
                <c:pt idx="6">
                  <c:v>29433</c:v>
                </c:pt>
                <c:pt idx="7">
                  <c:v>29464</c:v>
                </c:pt>
                <c:pt idx="8">
                  <c:v>29494</c:v>
                </c:pt>
                <c:pt idx="9">
                  <c:v>29525</c:v>
                </c:pt>
                <c:pt idx="10">
                  <c:v>29555</c:v>
                </c:pt>
                <c:pt idx="11">
                  <c:v>29586</c:v>
                </c:pt>
                <c:pt idx="12">
                  <c:v>29617</c:v>
                </c:pt>
                <c:pt idx="13">
                  <c:v>29645</c:v>
                </c:pt>
                <c:pt idx="14">
                  <c:v>29676</c:v>
                </c:pt>
                <c:pt idx="15">
                  <c:v>29706</c:v>
                </c:pt>
                <c:pt idx="16">
                  <c:v>29737</c:v>
                </c:pt>
                <c:pt idx="17">
                  <c:v>29767</c:v>
                </c:pt>
                <c:pt idx="18">
                  <c:v>29798</c:v>
                </c:pt>
                <c:pt idx="19">
                  <c:v>29829</c:v>
                </c:pt>
                <c:pt idx="20">
                  <c:v>29859</c:v>
                </c:pt>
                <c:pt idx="21">
                  <c:v>29890</c:v>
                </c:pt>
                <c:pt idx="22">
                  <c:v>29920</c:v>
                </c:pt>
                <c:pt idx="23">
                  <c:v>29951</c:v>
                </c:pt>
                <c:pt idx="24">
                  <c:v>29982</c:v>
                </c:pt>
                <c:pt idx="25">
                  <c:v>30010</c:v>
                </c:pt>
                <c:pt idx="26">
                  <c:v>30041</c:v>
                </c:pt>
                <c:pt idx="27">
                  <c:v>30071</c:v>
                </c:pt>
                <c:pt idx="28">
                  <c:v>30102</c:v>
                </c:pt>
                <c:pt idx="29">
                  <c:v>30132</c:v>
                </c:pt>
                <c:pt idx="30">
                  <c:v>30163</c:v>
                </c:pt>
                <c:pt idx="31">
                  <c:v>30194</c:v>
                </c:pt>
                <c:pt idx="32">
                  <c:v>30224</c:v>
                </c:pt>
                <c:pt idx="33">
                  <c:v>30255</c:v>
                </c:pt>
                <c:pt idx="34">
                  <c:v>30285</c:v>
                </c:pt>
                <c:pt idx="35">
                  <c:v>30316</c:v>
                </c:pt>
                <c:pt idx="36">
                  <c:v>30347</c:v>
                </c:pt>
                <c:pt idx="37">
                  <c:v>30375</c:v>
                </c:pt>
                <c:pt idx="38">
                  <c:v>30406</c:v>
                </c:pt>
                <c:pt idx="39">
                  <c:v>30436</c:v>
                </c:pt>
                <c:pt idx="40">
                  <c:v>30467</c:v>
                </c:pt>
                <c:pt idx="41">
                  <c:v>30497</c:v>
                </c:pt>
                <c:pt idx="42">
                  <c:v>30528</c:v>
                </c:pt>
                <c:pt idx="43">
                  <c:v>30559</c:v>
                </c:pt>
                <c:pt idx="44">
                  <c:v>30589</c:v>
                </c:pt>
                <c:pt idx="45">
                  <c:v>30620</c:v>
                </c:pt>
                <c:pt idx="46">
                  <c:v>30650</c:v>
                </c:pt>
                <c:pt idx="47">
                  <c:v>30681</c:v>
                </c:pt>
                <c:pt idx="48">
                  <c:v>30712</c:v>
                </c:pt>
                <c:pt idx="49">
                  <c:v>30741</c:v>
                </c:pt>
                <c:pt idx="50">
                  <c:v>30772</c:v>
                </c:pt>
                <c:pt idx="51">
                  <c:v>30802</c:v>
                </c:pt>
                <c:pt idx="52">
                  <c:v>30833</c:v>
                </c:pt>
                <c:pt idx="53">
                  <c:v>30863</c:v>
                </c:pt>
                <c:pt idx="54">
                  <c:v>30894</c:v>
                </c:pt>
                <c:pt idx="55">
                  <c:v>30925</c:v>
                </c:pt>
                <c:pt idx="56">
                  <c:v>30955</c:v>
                </c:pt>
                <c:pt idx="57">
                  <c:v>30986</c:v>
                </c:pt>
                <c:pt idx="58">
                  <c:v>31016</c:v>
                </c:pt>
                <c:pt idx="59">
                  <c:v>31047</c:v>
                </c:pt>
                <c:pt idx="60">
                  <c:v>31078</c:v>
                </c:pt>
                <c:pt idx="61">
                  <c:v>31106</c:v>
                </c:pt>
                <c:pt idx="62">
                  <c:v>31137</c:v>
                </c:pt>
                <c:pt idx="63">
                  <c:v>31167</c:v>
                </c:pt>
                <c:pt idx="64">
                  <c:v>31198</c:v>
                </c:pt>
                <c:pt idx="65">
                  <c:v>31228</c:v>
                </c:pt>
                <c:pt idx="66">
                  <c:v>31259</c:v>
                </c:pt>
                <c:pt idx="67">
                  <c:v>31290</c:v>
                </c:pt>
                <c:pt idx="68">
                  <c:v>31320</c:v>
                </c:pt>
                <c:pt idx="69">
                  <c:v>31351</c:v>
                </c:pt>
                <c:pt idx="70">
                  <c:v>31381</c:v>
                </c:pt>
                <c:pt idx="71">
                  <c:v>31412</c:v>
                </c:pt>
                <c:pt idx="72">
                  <c:v>31443</c:v>
                </c:pt>
                <c:pt idx="73">
                  <c:v>31471</c:v>
                </c:pt>
                <c:pt idx="74">
                  <c:v>31502</c:v>
                </c:pt>
                <c:pt idx="75">
                  <c:v>31532</c:v>
                </c:pt>
                <c:pt idx="76">
                  <c:v>31563</c:v>
                </c:pt>
                <c:pt idx="77">
                  <c:v>31593</c:v>
                </c:pt>
                <c:pt idx="78">
                  <c:v>31624</c:v>
                </c:pt>
                <c:pt idx="79">
                  <c:v>31655</c:v>
                </c:pt>
                <c:pt idx="80">
                  <c:v>31685</c:v>
                </c:pt>
                <c:pt idx="81">
                  <c:v>31716</c:v>
                </c:pt>
                <c:pt idx="82">
                  <c:v>31746</c:v>
                </c:pt>
                <c:pt idx="83">
                  <c:v>31777</c:v>
                </c:pt>
                <c:pt idx="84">
                  <c:v>31808</c:v>
                </c:pt>
                <c:pt idx="85">
                  <c:v>31836</c:v>
                </c:pt>
                <c:pt idx="86">
                  <c:v>31867</c:v>
                </c:pt>
                <c:pt idx="87">
                  <c:v>31897</c:v>
                </c:pt>
                <c:pt idx="88">
                  <c:v>31928</c:v>
                </c:pt>
                <c:pt idx="89">
                  <c:v>31958</c:v>
                </c:pt>
                <c:pt idx="90">
                  <c:v>31989</c:v>
                </c:pt>
                <c:pt idx="91">
                  <c:v>32020</c:v>
                </c:pt>
                <c:pt idx="92">
                  <c:v>32050</c:v>
                </c:pt>
                <c:pt idx="93">
                  <c:v>32081</c:v>
                </c:pt>
                <c:pt idx="94">
                  <c:v>32111</c:v>
                </c:pt>
                <c:pt idx="95">
                  <c:v>32142</c:v>
                </c:pt>
                <c:pt idx="96">
                  <c:v>32173</c:v>
                </c:pt>
                <c:pt idx="97">
                  <c:v>32202</c:v>
                </c:pt>
                <c:pt idx="98">
                  <c:v>32233</c:v>
                </c:pt>
                <c:pt idx="99">
                  <c:v>32263</c:v>
                </c:pt>
                <c:pt idx="100">
                  <c:v>32294</c:v>
                </c:pt>
                <c:pt idx="101">
                  <c:v>32324</c:v>
                </c:pt>
                <c:pt idx="102">
                  <c:v>32355</c:v>
                </c:pt>
                <c:pt idx="103">
                  <c:v>32386</c:v>
                </c:pt>
                <c:pt idx="104">
                  <c:v>32416</c:v>
                </c:pt>
                <c:pt idx="105">
                  <c:v>32447</c:v>
                </c:pt>
                <c:pt idx="106">
                  <c:v>32477</c:v>
                </c:pt>
                <c:pt idx="107">
                  <c:v>32508</c:v>
                </c:pt>
                <c:pt idx="108">
                  <c:v>32539</c:v>
                </c:pt>
                <c:pt idx="109">
                  <c:v>32567</c:v>
                </c:pt>
                <c:pt idx="110">
                  <c:v>32598</c:v>
                </c:pt>
                <c:pt idx="111">
                  <c:v>32628</c:v>
                </c:pt>
                <c:pt idx="112">
                  <c:v>32659</c:v>
                </c:pt>
                <c:pt idx="113">
                  <c:v>32689</c:v>
                </c:pt>
                <c:pt idx="114">
                  <c:v>32720</c:v>
                </c:pt>
                <c:pt idx="115">
                  <c:v>32751</c:v>
                </c:pt>
                <c:pt idx="116">
                  <c:v>32781</c:v>
                </c:pt>
                <c:pt idx="117">
                  <c:v>32812</c:v>
                </c:pt>
                <c:pt idx="118">
                  <c:v>32842</c:v>
                </c:pt>
                <c:pt idx="119">
                  <c:v>32873</c:v>
                </c:pt>
                <c:pt idx="120">
                  <c:v>32904</c:v>
                </c:pt>
                <c:pt idx="121">
                  <c:v>32932</c:v>
                </c:pt>
                <c:pt idx="122">
                  <c:v>32963</c:v>
                </c:pt>
                <c:pt idx="123">
                  <c:v>32993</c:v>
                </c:pt>
                <c:pt idx="124">
                  <c:v>33024</c:v>
                </c:pt>
                <c:pt idx="125">
                  <c:v>33054</c:v>
                </c:pt>
                <c:pt idx="126">
                  <c:v>33085</c:v>
                </c:pt>
                <c:pt idx="127">
                  <c:v>33116</c:v>
                </c:pt>
                <c:pt idx="128">
                  <c:v>33146</c:v>
                </c:pt>
                <c:pt idx="129">
                  <c:v>33177</c:v>
                </c:pt>
                <c:pt idx="130">
                  <c:v>33207</c:v>
                </c:pt>
                <c:pt idx="131">
                  <c:v>33238</c:v>
                </c:pt>
                <c:pt idx="132">
                  <c:v>33269</c:v>
                </c:pt>
                <c:pt idx="133">
                  <c:v>33297</c:v>
                </c:pt>
                <c:pt idx="134">
                  <c:v>33328</c:v>
                </c:pt>
                <c:pt idx="135">
                  <c:v>33358</c:v>
                </c:pt>
                <c:pt idx="136">
                  <c:v>33389</c:v>
                </c:pt>
                <c:pt idx="137">
                  <c:v>33419</c:v>
                </c:pt>
                <c:pt idx="138">
                  <c:v>33450</c:v>
                </c:pt>
                <c:pt idx="139">
                  <c:v>33481</c:v>
                </c:pt>
                <c:pt idx="140">
                  <c:v>33511</c:v>
                </c:pt>
                <c:pt idx="141">
                  <c:v>33542</c:v>
                </c:pt>
                <c:pt idx="142">
                  <c:v>33572</c:v>
                </c:pt>
                <c:pt idx="143">
                  <c:v>33603</c:v>
                </c:pt>
                <c:pt idx="144">
                  <c:v>33634</c:v>
                </c:pt>
                <c:pt idx="145">
                  <c:v>33663</c:v>
                </c:pt>
                <c:pt idx="146">
                  <c:v>33694</c:v>
                </c:pt>
                <c:pt idx="147">
                  <c:v>33724</c:v>
                </c:pt>
                <c:pt idx="148">
                  <c:v>33755</c:v>
                </c:pt>
                <c:pt idx="149">
                  <c:v>33785</c:v>
                </c:pt>
                <c:pt idx="150">
                  <c:v>33816</c:v>
                </c:pt>
                <c:pt idx="151">
                  <c:v>33847</c:v>
                </c:pt>
                <c:pt idx="152">
                  <c:v>33877</c:v>
                </c:pt>
                <c:pt idx="153">
                  <c:v>33908</c:v>
                </c:pt>
                <c:pt idx="154">
                  <c:v>33938</c:v>
                </c:pt>
                <c:pt idx="155">
                  <c:v>33969</c:v>
                </c:pt>
                <c:pt idx="156">
                  <c:v>34000</c:v>
                </c:pt>
                <c:pt idx="157">
                  <c:v>34028</c:v>
                </c:pt>
                <c:pt idx="158">
                  <c:v>34059</c:v>
                </c:pt>
                <c:pt idx="159">
                  <c:v>34089</c:v>
                </c:pt>
                <c:pt idx="160">
                  <c:v>34120</c:v>
                </c:pt>
                <c:pt idx="161">
                  <c:v>34150</c:v>
                </c:pt>
                <c:pt idx="162">
                  <c:v>34181</c:v>
                </c:pt>
                <c:pt idx="163">
                  <c:v>34212</c:v>
                </c:pt>
                <c:pt idx="164">
                  <c:v>34242</c:v>
                </c:pt>
                <c:pt idx="165">
                  <c:v>34273</c:v>
                </c:pt>
                <c:pt idx="166">
                  <c:v>34303</c:v>
                </c:pt>
                <c:pt idx="167">
                  <c:v>34334</c:v>
                </c:pt>
                <c:pt idx="168">
                  <c:v>34365</c:v>
                </c:pt>
                <c:pt idx="169">
                  <c:v>34393</c:v>
                </c:pt>
                <c:pt idx="170">
                  <c:v>34424</c:v>
                </c:pt>
                <c:pt idx="171">
                  <c:v>34454</c:v>
                </c:pt>
                <c:pt idx="172">
                  <c:v>34485</c:v>
                </c:pt>
                <c:pt idx="173">
                  <c:v>34515</c:v>
                </c:pt>
                <c:pt idx="174">
                  <c:v>34546</c:v>
                </c:pt>
                <c:pt idx="175">
                  <c:v>34577</c:v>
                </c:pt>
                <c:pt idx="176">
                  <c:v>34607</c:v>
                </c:pt>
                <c:pt idx="177">
                  <c:v>34638</c:v>
                </c:pt>
                <c:pt idx="178">
                  <c:v>34668</c:v>
                </c:pt>
                <c:pt idx="179">
                  <c:v>34699</c:v>
                </c:pt>
                <c:pt idx="180">
                  <c:v>34730</c:v>
                </c:pt>
                <c:pt idx="181">
                  <c:v>34758</c:v>
                </c:pt>
                <c:pt idx="182">
                  <c:v>34789</c:v>
                </c:pt>
                <c:pt idx="183">
                  <c:v>34819</c:v>
                </c:pt>
                <c:pt idx="184">
                  <c:v>34850</c:v>
                </c:pt>
                <c:pt idx="185">
                  <c:v>34880</c:v>
                </c:pt>
                <c:pt idx="186">
                  <c:v>34911</c:v>
                </c:pt>
                <c:pt idx="187">
                  <c:v>34942</c:v>
                </c:pt>
                <c:pt idx="188">
                  <c:v>34972</c:v>
                </c:pt>
                <c:pt idx="189">
                  <c:v>35003</c:v>
                </c:pt>
                <c:pt idx="190">
                  <c:v>35033</c:v>
                </c:pt>
                <c:pt idx="191">
                  <c:v>35064</c:v>
                </c:pt>
                <c:pt idx="192">
                  <c:v>35095</c:v>
                </c:pt>
                <c:pt idx="193">
                  <c:v>35124</c:v>
                </c:pt>
                <c:pt idx="194">
                  <c:v>35155</c:v>
                </c:pt>
                <c:pt idx="195">
                  <c:v>35185</c:v>
                </c:pt>
                <c:pt idx="196">
                  <c:v>35216</c:v>
                </c:pt>
                <c:pt idx="197">
                  <c:v>35246</c:v>
                </c:pt>
                <c:pt idx="198">
                  <c:v>35277</c:v>
                </c:pt>
                <c:pt idx="199">
                  <c:v>35308</c:v>
                </c:pt>
                <c:pt idx="200">
                  <c:v>35338</c:v>
                </c:pt>
                <c:pt idx="201">
                  <c:v>35369</c:v>
                </c:pt>
                <c:pt idx="202">
                  <c:v>35399</c:v>
                </c:pt>
                <c:pt idx="203">
                  <c:v>35430</c:v>
                </c:pt>
                <c:pt idx="204">
                  <c:v>35461</c:v>
                </c:pt>
                <c:pt idx="205">
                  <c:v>35489</c:v>
                </c:pt>
                <c:pt idx="206">
                  <c:v>35520</c:v>
                </c:pt>
                <c:pt idx="207">
                  <c:v>35550</c:v>
                </c:pt>
                <c:pt idx="208">
                  <c:v>35581</c:v>
                </c:pt>
                <c:pt idx="209">
                  <c:v>35611</c:v>
                </c:pt>
                <c:pt idx="210">
                  <c:v>35642</c:v>
                </c:pt>
                <c:pt idx="211">
                  <c:v>35673</c:v>
                </c:pt>
                <c:pt idx="212">
                  <c:v>35703</c:v>
                </c:pt>
                <c:pt idx="213">
                  <c:v>35734</c:v>
                </c:pt>
                <c:pt idx="214">
                  <c:v>35764</c:v>
                </c:pt>
                <c:pt idx="215">
                  <c:v>35795</c:v>
                </c:pt>
                <c:pt idx="216">
                  <c:v>35826</c:v>
                </c:pt>
                <c:pt idx="217">
                  <c:v>35854</c:v>
                </c:pt>
                <c:pt idx="218">
                  <c:v>35885</c:v>
                </c:pt>
                <c:pt idx="219">
                  <c:v>35915</c:v>
                </c:pt>
                <c:pt idx="220">
                  <c:v>35946</c:v>
                </c:pt>
                <c:pt idx="221">
                  <c:v>35976</c:v>
                </c:pt>
                <c:pt idx="222">
                  <c:v>36007</c:v>
                </c:pt>
                <c:pt idx="223">
                  <c:v>36038</c:v>
                </c:pt>
                <c:pt idx="224">
                  <c:v>36068</c:v>
                </c:pt>
                <c:pt idx="225">
                  <c:v>36099</c:v>
                </c:pt>
                <c:pt idx="226">
                  <c:v>36129</c:v>
                </c:pt>
                <c:pt idx="227">
                  <c:v>36160</c:v>
                </c:pt>
                <c:pt idx="228">
                  <c:v>36191</c:v>
                </c:pt>
                <c:pt idx="229">
                  <c:v>36219</c:v>
                </c:pt>
                <c:pt idx="230">
                  <c:v>36250</c:v>
                </c:pt>
                <c:pt idx="231">
                  <c:v>36280</c:v>
                </c:pt>
                <c:pt idx="232">
                  <c:v>36311</c:v>
                </c:pt>
                <c:pt idx="233">
                  <c:v>36341</c:v>
                </c:pt>
                <c:pt idx="234">
                  <c:v>36372</c:v>
                </c:pt>
                <c:pt idx="235">
                  <c:v>36403</c:v>
                </c:pt>
                <c:pt idx="236">
                  <c:v>36433</c:v>
                </c:pt>
                <c:pt idx="237">
                  <c:v>36464</c:v>
                </c:pt>
                <c:pt idx="238">
                  <c:v>36494</c:v>
                </c:pt>
                <c:pt idx="239">
                  <c:v>36525</c:v>
                </c:pt>
                <c:pt idx="240">
                  <c:v>36556</c:v>
                </c:pt>
                <c:pt idx="241">
                  <c:v>36585</c:v>
                </c:pt>
                <c:pt idx="242">
                  <c:v>36616</c:v>
                </c:pt>
                <c:pt idx="243">
                  <c:v>36646</c:v>
                </c:pt>
                <c:pt idx="244">
                  <c:v>36677</c:v>
                </c:pt>
                <c:pt idx="245">
                  <c:v>36707</c:v>
                </c:pt>
                <c:pt idx="246">
                  <c:v>36738</c:v>
                </c:pt>
                <c:pt idx="247">
                  <c:v>36769</c:v>
                </c:pt>
                <c:pt idx="248">
                  <c:v>36799</c:v>
                </c:pt>
                <c:pt idx="249">
                  <c:v>36830</c:v>
                </c:pt>
                <c:pt idx="250">
                  <c:v>36860</c:v>
                </c:pt>
                <c:pt idx="251">
                  <c:v>36891</c:v>
                </c:pt>
              </c:numCache>
            </c:numRef>
          </c:cat>
          <c:val>
            <c:numRef>
              <c:f>Sheet1!$B$86:$B$337</c:f>
              <c:numCache>
                <c:formatCode>###,###,###,###,##0.0000_ </c:formatCode>
                <c:ptCount val="252"/>
                <c:pt idx="0">
                  <c:v>95.071700000000007</c:v>
                </c:pt>
                <c:pt idx="1">
                  <c:v>95.828000000000003</c:v>
                </c:pt>
                <c:pt idx="2">
                  <c:v>98.941000000000003</c:v>
                </c:pt>
                <c:pt idx="3">
                  <c:v>99.817999999999998</c:v>
                </c:pt>
                <c:pt idx="4">
                  <c:v>95.413700000000006</c:v>
                </c:pt>
                <c:pt idx="5">
                  <c:v>93.1524</c:v>
                </c:pt>
                <c:pt idx="6">
                  <c:v>92.980500000000006</c:v>
                </c:pt>
                <c:pt idx="7">
                  <c:v>94.165999999999997</c:v>
                </c:pt>
                <c:pt idx="8">
                  <c:v>93.162300000000002</c:v>
                </c:pt>
                <c:pt idx="9">
                  <c:v>93.4495</c:v>
                </c:pt>
                <c:pt idx="10">
                  <c:v>95.6447</c:v>
                </c:pt>
                <c:pt idx="11">
                  <c:v>96.617900000000006</c:v>
                </c:pt>
                <c:pt idx="12">
                  <c:v>96.026300000000006</c:v>
                </c:pt>
                <c:pt idx="13">
                  <c:v>99.119</c:v>
                </c:pt>
                <c:pt idx="14">
                  <c:v>99.465000000000003</c:v>
                </c:pt>
                <c:pt idx="15">
                  <c:v>101.52719999999999</c:v>
                </c:pt>
                <c:pt idx="16">
                  <c:v>104.7946</c:v>
                </c:pt>
                <c:pt idx="17">
                  <c:v>107.039</c:v>
                </c:pt>
                <c:pt idx="18">
                  <c:v>109.6456</c:v>
                </c:pt>
                <c:pt idx="19">
                  <c:v>111.3557</c:v>
                </c:pt>
                <c:pt idx="20">
                  <c:v>108.376</c:v>
                </c:pt>
                <c:pt idx="21">
                  <c:v>107.7176</c:v>
                </c:pt>
                <c:pt idx="22">
                  <c:v>105.5155</c:v>
                </c:pt>
                <c:pt idx="23">
                  <c:v>105.4629</c:v>
                </c:pt>
                <c:pt idx="24">
                  <c:v>107.143</c:v>
                </c:pt>
                <c:pt idx="25">
                  <c:v>110.4267</c:v>
                </c:pt>
                <c:pt idx="26">
                  <c:v>112.32170000000001</c:v>
                </c:pt>
                <c:pt idx="27">
                  <c:v>113.6438</c:v>
                </c:pt>
                <c:pt idx="28">
                  <c:v>111.52979999999999</c:v>
                </c:pt>
                <c:pt idx="29">
                  <c:v>116.9883</c:v>
                </c:pt>
                <c:pt idx="30">
                  <c:v>118.3241</c:v>
                </c:pt>
                <c:pt idx="31">
                  <c:v>118.6365</c:v>
                </c:pt>
                <c:pt idx="32">
                  <c:v>119.54300000000001</c:v>
                </c:pt>
                <c:pt idx="33">
                  <c:v>121.5483</c:v>
                </c:pt>
                <c:pt idx="34">
                  <c:v>121.56140000000001</c:v>
                </c:pt>
                <c:pt idx="35">
                  <c:v>117.43519999999999</c:v>
                </c:pt>
                <c:pt idx="36">
                  <c:v>115.68640000000001</c:v>
                </c:pt>
                <c:pt idx="37">
                  <c:v>117.1515</c:v>
                </c:pt>
                <c:pt idx="38">
                  <c:v>118.3134</c:v>
                </c:pt>
                <c:pt idx="39">
                  <c:v>118.81610000000001</c:v>
                </c:pt>
                <c:pt idx="40">
                  <c:v>118.3912</c:v>
                </c:pt>
                <c:pt idx="41">
                  <c:v>120.6164</c:v>
                </c:pt>
                <c:pt idx="42">
                  <c:v>121.4957</c:v>
                </c:pt>
                <c:pt idx="43">
                  <c:v>123.4772</c:v>
                </c:pt>
                <c:pt idx="44">
                  <c:v>123.2106</c:v>
                </c:pt>
                <c:pt idx="45">
                  <c:v>121.0874</c:v>
                </c:pt>
                <c:pt idx="46">
                  <c:v>122.7739</c:v>
                </c:pt>
                <c:pt idx="47">
                  <c:v>124.3378</c:v>
                </c:pt>
                <c:pt idx="48">
                  <c:v>125.355</c:v>
                </c:pt>
                <c:pt idx="49">
                  <c:v>123.61750000000001</c:v>
                </c:pt>
                <c:pt idx="50">
                  <c:v>121.39919999999999</c:v>
                </c:pt>
                <c:pt idx="51">
                  <c:v>122.6857</c:v>
                </c:pt>
                <c:pt idx="52">
                  <c:v>125.6014</c:v>
                </c:pt>
                <c:pt idx="53">
                  <c:v>126.4933</c:v>
                </c:pt>
                <c:pt idx="54">
                  <c:v>130.74879999999999</c:v>
                </c:pt>
                <c:pt idx="55">
                  <c:v>130.5608</c:v>
                </c:pt>
                <c:pt idx="56">
                  <c:v>133.92080000000001</c:v>
                </c:pt>
                <c:pt idx="57">
                  <c:v>135.13300000000001</c:v>
                </c:pt>
                <c:pt idx="58">
                  <c:v>133.3776</c:v>
                </c:pt>
                <c:pt idx="59">
                  <c:v>136.15459999999999</c:v>
                </c:pt>
                <c:pt idx="60">
                  <c:v>138.96680000000001</c:v>
                </c:pt>
                <c:pt idx="61">
                  <c:v>143.52950000000001</c:v>
                </c:pt>
                <c:pt idx="62">
                  <c:v>143.9059</c:v>
                </c:pt>
                <c:pt idx="63">
                  <c:v>138.4922</c:v>
                </c:pt>
                <c:pt idx="64">
                  <c:v>138.7587</c:v>
                </c:pt>
                <c:pt idx="65">
                  <c:v>137.15479999999999</c:v>
                </c:pt>
                <c:pt idx="66">
                  <c:v>132.30930000000001</c:v>
                </c:pt>
                <c:pt idx="67">
                  <c:v>130.3278</c:v>
                </c:pt>
                <c:pt idx="68">
                  <c:v>131.46799999999999</c:v>
                </c:pt>
                <c:pt idx="69">
                  <c:v>124.5693</c:v>
                </c:pt>
                <c:pt idx="70">
                  <c:v>122.2847</c:v>
                </c:pt>
                <c:pt idx="71">
                  <c:v>121.4046</c:v>
                </c:pt>
                <c:pt idx="72">
                  <c:v>120.1897</c:v>
                </c:pt>
                <c:pt idx="73">
                  <c:v>115.7162</c:v>
                </c:pt>
                <c:pt idx="74">
                  <c:v>113.2825</c:v>
                </c:pt>
                <c:pt idx="75">
                  <c:v>112.223</c:v>
                </c:pt>
                <c:pt idx="76">
                  <c:v>109.57380000000001</c:v>
                </c:pt>
                <c:pt idx="77">
                  <c:v>110.3052</c:v>
                </c:pt>
                <c:pt idx="78">
                  <c:v>107.36150000000001</c:v>
                </c:pt>
                <c:pt idx="79">
                  <c:v>105.5317</c:v>
                </c:pt>
                <c:pt idx="80">
                  <c:v>105.4336</c:v>
                </c:pt>
                <c:pt idx="81">
                  <c:v>105.5044</c:v>
                </c:pt>
                <c:pt idx="82">
                  <c:v>107.09869999999999</c:v>
                </c:pt>
                <c:pt idx="83">
                  <c:v>106.1015</c:v>
                </c:pt>
                <c:pt idx="84">
                  <c:v>101.84529999999999</c:v>
                </c:pt>
                <c:pt idx="85">
                  <c:v>100.297</c:v>
                </c:pt>
                <c:pt idx="86">
                  <c:v>99.308400000000006</c:v>
                </c:pt>
                <c:pt idx="87">
                  <c:v>96.872699999999995</c:v>
                </c:pt>
                <c:pt idx="88">
                  <c:v>96.210300000000004</c:v>
                </c:pt>
                <c:pt idx="89">
                  <c:v>97.750100000000003</c:v>
                </c:pt>
                <c:pt idx="90">
                  <c:v>99.290700000000001</c:v>
                </c:pt>
                <c:pt idx="91">
                  <c:v>98.9041</c:v>
                </c:pt>
                <c:pt idx="92">
                  <c:v>96.828500000000005</c:v>
                </c:pt>
                <c:pt idx="93">
                  <c:v>96.442300000000003</c:v>
                </c:pt>
                <c:pt idx="94">
                  <c:v>92.512100000000004</c:v>
                </c:pt>
                <c:pt idx="95">
                  <c:v>89.678399999999996</c:v>
                </c:pt>
                <c:pt idx="96">
                  <c:v>89.617900000000006</c:v>
                </c:pt>
                <c:pt idx="97">
                  <c:v>90.572100000000006</c:v>
                </c:pt>
                <c:pt idx="98">
                  <c:v>89.074399999999997</c:v>
                </c:pt>
                <c:pt idx="99">
                  <c:v>87.994699999999995</c:v>
                </c:pt>
                <c:pt idx="100">
                  <c:v>88.337800000000001</c:v>
                </c:pt>
                <c:pt idx="101">
                  <c:v>89.976200000000006</c:v>
                </c:pt>
                <c:pt idx="102">
                  <c:v>92.782799999999995</c:v>
                </c:pt>
                <c:pt idx="103">
                  <c:v>94.01</c:v>
                </c:pt>
                <c:pt idx="104">
                  <c:v>94.040300000000002</c:v>
                </c:pt>
                <c:pt idx="105">
                  <c:v>91.293300000000002</c:v>
                </c:pt>
                <c:pt idx="106">
                  <c:v>88.801199999999994</c:v>
                </c:pt>
                <c:pt idx="107">
                  <c:v>88.438999999999993</c:v>
                </c:pt>
                <c:pt idx="108">
                  <c:v>90.549899999999994</c:v>
                </c:pt>
                <c:pt idx="109">
                  <c:v>90.971400000000003</c:v>
                </c:pt>
                <c:pt idx="110">
                  <c:v>92.2971</c:v>
                </c:pt>
                <c:pt idx="111">
                  <c:v>92.607799999999997</c:v>
                </c:pt>
                <c:pt idx="112">
                  <c:v>95.564800000000005</c:v>
                </c:pt>
                <c:pt idx="113">
                  <c:v>97.92</c:v>
                </c:pt>
                <c:pt idx="114">
                  <c:v>95.111900000000006</c:v>
                </c:pt>
                <c:pt idx="115">
                  <c:v>95.752499999999998</c:v>
                </c:pt>
                <c:pt idx="116">
                  <c:v>97.108999999999995</c:v>
                </c:pt>
                <c:pt idx="117">
                  <c:v>95.104200000000006</c:v>
                </c:pt>
                <c:pt idx="118">
                  <c:v>94.782899999999998</c:v>
                </c:pt>
                <c:pt idx="119">
                  <c:v>93.111699999999999</c:v>
                </c:pt>
                <c:pt idx="120">
                  <c:v>92.406899999999993</c:v>
                </c:pt>
                <c:pt idx="121">
                  <c:v>92.448999999999998</c:v>
                </c:pt>
                <c:pt idx="122">
                  <c:v>94.312700000000007</c:v>
                </c:pt>
                <c:pt idx="123">
                  <c:v>94.308000000000007</c:v>
                </c:pt>
                <c:pt idx="124">
                  <c:v>93.017600000000002</c:v>
                </c:pt>
                <c:pt idx="125">
                  <c:v>93.005399999999995</c:v>
                </c:pt>
                <c:pt idx="126">
                  <c:v>90.468000000000004</c:v>
                </c:pt>
                <c:pt idx="127">
                  <c:v>88.177499999999995</c:v>
                </c:pt>
                <c:pt idx="128">
                  <c:v>87.021100000000004</c:v>
                </c:pt>
                <c:pt idx="129">
                  <c:v>84.4191</c:v>
                </c:pt>
                <c:pt idx="130">
                  <c:v>83.772599999999997</c:v>
                </c:pt>
                <c:pt idx="131">
                  <c:v>85.098100000000002</c:v>
                </c:pt>
                <c:pt idx="132">
                  <c:v>85.012699999999995</c:v>
                </c:pt>
                <c:pt idx="133">
                  <c:v>83.773200000000003</c:v>
                </c:pt>
                <c:pt idx="134">
                  <c:v>88.176000000000002</c:v>
                </c:pt>
                <c:pt idx="135">
                  <c:v>89.869900000000001</c:v>
                </c:pt>
                <c:pt idx="136">
                  <c:v>90.482699999999994</c:v>
                </c:pt>
                <c:pt idx="137">
                  <c:v>92.285799999999995</c:v>
                </c:pt>
                <c:pt idx="138">
                  <c:v>92.087800000000001</c:v>
                </c:pt>
                <c:pt idx="139">
                  <c:v>90.905699999999996</c:v>
                </c:pt>
                <c:pt idx="140">
                  <c:v>89.146500000000003</c:v>
                </c:pt>
                <c:pt idx="141">
                  <c:v>88.263900000000007</c:v>
                </c:pt>
                <c:pt idx="142">
                  <c:v>86.700100000000006</c:v>
                </c:pt>
                <c:pt idx="143">
                  <c:v>85.511399999999995</c:v>
                </c:pt>
                <c:pt idx="144">
                  <c:v>85.606300000000005</c:v>
                </c:pt>
                <c:pt idx="145">
                  <c:v>87.372100000000003</c:v>
                </c:pt>
                <c:pt idx="146">
                  <c:v>89.610100000000003</c:v>
                </c:pt>
                <c:pt idx="147">
                  <c:v>89.253100000000003</c:v>
                </c:pt>
                <c:pt idx="148">
                  <c:v>88.155100000000004</c:v>
                </c:pt>
                <c:pt idx="149">
                  <c:v>86.215900000000005</c:v>
                </c:pt>
                <c:pt idx="150">
                  <c:v>84.202500000000001</c:v>
                </c:pt>
                <c:pt idx="151">
                  <c:v>83.408600000000007</c:v>
                </c:pt>
                <c:pt idx="152">
                  <c:v>84.1096</c:v>
                </c:pt>
                <c:pt idx="153">
                  <c:v>86.220299999999995</c:v>
                </c:pt>
                <c:pt idx="154">
                  <c:v>89.925200000000004</c:v>
                </c:pt>
                <c:pt idx="155">
                  <c:v>90.192999999999998</c:v>
                </c:pt>
                <c:pt idx="156">
                  <c:v>91.501900000000006</c:v>
                </c:pt>
                <c:pt idx="157">
                  <c:v>91.485399999999998</c:v>
                </c:pt>
                <c:pt idx="158">
                  <c:v>90.438299999999998</c:v>
                </c:pt>
                <c:pt idx="159">
                  <c:v>88.259100000000004</c:v>
                </c:pt>
                <c:pt idx="160">
                  <c:v>87.930400000000006</c:v>
                </c:pt>
                <c:pt idx="161">
                  <c:v>88.461399999999998</c:v>
                </c:pt>
                <c:pt idx="162">
                  <c:v>89.917699999999996</c:v>
                </c:pt>
                <c:pt idx="163">
                  <c:v>89.503299999999996</c:v>
                </c:pt>
                <c:pt idx="164">
                  <c:v>88.973799999999997</c:v>
                </c:pt>
                <c:pt idx="165">
                  <c:v>89.890699999999995</c:v>
                </c:pt>
                <c:pt idx="166">
                  <c:v>90.991</c:v>
                </c:pt>
                <c:pt idx="167">
                  <c:v>91.657899999999998</c:v>
                </c:pt>
                <c:pt idx="168">
                  <c:v>92.012500000000003</c:v>
                </c:pt>
                <c:pt idx="169">
                  <c:v>91.088800000000006</c:v>
                </c:pt>
                <c:pt idx="170">
                  <c:v>90.549899999999994</c:v>
                </c:pt>
                <c:pt idx="171">
                  <c:v>90.537800000000004</c:v>
                </c:pt>
                <c:pt idx="172">
                  <c:v>89.750900000000001</c:v>
                </c:pt>
                <c:pt idx="173">
                  <c:v>88.921700000000001</c:v>
                </c:pt>
                <c:pt idx="174">
                  <c:v>86.865799999999993</c:v>
                </c:pt>
                <c:pt idx="175">
                  <c:v>87.175399999999996</c:v>
                </c:pt>
                <c:pt idx="176">
                  <c:v>85.962999999999994</c:v>
                </c:pt>
                <c:pt idx="177">
                  <c:v>85.054299999999998</c:v>
                </c:pt>
                <c:pt idx="178">
                  <c:v>85.714399999999998</c:v>
                </c:pt>
                <c:pt idx="179">
                  <c:v>87.428799999999995</c:v>
                </c:pt>
                <c:pt idx="180">
                  <c:v>87.069299999999998</c:v>
                </c:pt>
                <c:pt idx="181">
                  <c:v>86.168800000000005</c:v>
                </c:pt>
                <c:pt idx="182">
                  <c:v>83.0625</c:v>
                </c:pt>
                <c:pt idx="183">
                  <c:v>80.336200000000005</c:v>
                </c:pt>
                <c:pt idx="184">
                  <c:v>80.863500000000002</c:v>
                </c:pt>
                <c:pt idx="185">
                  <c:v>80.784999999999997</c:v>
                </c:pt>
                <c:pt idx="186">
                  <c:v>80.892600000000002</c:v>
                </c:pt>
                <c:pt idx="187">
                  <c:v>83.499200000000002</c:v>
                </c:pt>
                <c:pt idx="188">
                  <c:v>84.997900000000001</c:v>
                </c:pt>
                <c:pt idx="189">
                  <c:v>84.140600000000006</c:v>
                </c:pt>
                <c:pt idx="190">
                  <c:v>84.515299999999996</c:v>
                </c:pt>
                <c:pt idx="191">
                  <c:v>85.2453</c:v>
                </c:pt>
                <c:pt idx="192">
                  <c:v>86.451499999999996</c:v>
                </c:pt>
                <c:pt idx="193">
                  <c:v>86.641999999999996</c:v>
                </c:pt>
                <c:pt idx="194">
                  <c:v>86.572000000000003</c:v>
                </c:pt>
                <c:pt idx="195">
                  <c:v>87.096800000000002</c:v>
                </c:pt>
                <c:pt idx="196">
                  <c:v>87.511399999999995</c:v>
                </c:pt>
                <c:pt idx="197">
                  <c:v>87.7483</c:v>
                </c:pt>
                <c:pt idx="198">
                  <c:v>87.352599999999995</c:v>
                </c:pt>
                <c:pt idx="199">
                  <c:v>86.836200000000005</c:v>
                </c:pt>
                <c:pt idx="200">
                  <c:v>87.522099999999995</c:v>
                </c:pt>
                <c:pt idx="201">
                  <c:v>87.815700000000007</c:v>
                </c:pt>
                <c:pt idx="202">
                  <c:v>86.930899999999994</c:v>
                </c:pt>
                <c:pt idx="203">
                  <c:v>88.436499999999995</c:v>
                </c:pt>
                <c:pt idx="204">
                  <c:v>90.037000000000006</c:v>
                </c:pt>
                <c:pt idx="205">
                  <c:v>92.702699999999993</c:v>
                </c:pt>
                <c:pt idx="206">
                  <c:v>93.494299999999996</c:v>
                </c:pt>
                <c:pt idx="207">
                  <c:v>94.611699999999999</c:v>
                </c:pt>
                <c:pt idx="208">
                  <c:v>92.995000000000005</c:v>
                </c:pt>
                <c:pt idx="209">
                  <c:v>92.472300000000004</c:v>
                </c:pt>
                <c:pt idx="210">
                  <c:v>93.504599999999996</c:v>
                </c:pt>
                <c:pt idx="211">
                  <c:v>95.474800000000002</c:v>
                </c:pt>
                <c:pt idx="212">
                  <c:v>95.056600000000003</c:v>
                </c:pt>
                <c:pt idx="213">
                  <c:v>94.430099999999996</c:v>
                </c:pt>
                <c:pt idx="214">
                  <c:v>95.009399999999999</c:v>
                </c:pt>
                <c:pt idx="215">
                  <c:v>97.262900000000002</c:v>
                </c:pt>
                <c:pt idx="216">
                  <c:v>98.487700000000004</c:v>
                </c:pt>
                <c:pt idx="217">
                  <c:v>97.5548</c:v>
                </c:pt>
                <c:pt idx="218">
                  <c:v>97.932400000000001</c:v>
                </c:pt>
                <c:pt idx="219">
                  <c:v>98.395399999999995</c:v>
                </c:pt>
                <c:pt idx="220">
                  <c:v>98.770700000000005</c:v>
                </c:pt>
                <c:pt idx="221">
                  <c:v>100.4721</c:v>
                </c:pt>
                <c:pt idx="222">
                  <c:v>101.10339999999999</c:v>
                </c:pt>
                <c:pt idx="223">
                  <c:v>102.6502</c:v>
                </c:pt>
                <c:pt idx="224">
                  <c:v>98.634699999999995</c:v>
                </c:pt>
                <c:pt idx="225">
                  <c:v>95.330200000000005</c:v>
                </c:pt>
                <c:pt idx="226">
                  <c:v>96.202399999999997</c:v>
                </c:pt>
                <c:pt idx="227">
                  <c:v>95.409300000000002</c:v>
                </c:pt>
                <c:pt idx="228">
                  <c:v>94.6404</c:v>
                </c:pt>
                <c:pt idx="229">
                  <c:v>96.078000000000003</c:v>
                </c:pt>
                <c:pt idx="230">
                  <c:v>98.040499999999994</c:v>
                </c:pt>
                <c:pt idx="231">
                  <c:v>98.168300000000002</c:v>
                </c:pt>
                <c:pt idx="232">
                  <c:v>98.181799999999996</c:v>
                </c:pt>
                <c:pt idx="233">
                  <c:v>99.066999999999993</c:v>
                </c:pt>
                <c:pt idx="234">
                  <c:v>99.349000000000004</c:v>
                </c:pt>
                <c:pt idx="235">
                  <c:v>97.327299999999994</c:v>
                </c:pt>
                <c:pt idx="236">
                  <c:v>95.966399999999993</c:v>
                </c:pt>
                <c:pt idx="237">
                  <c:v>94.942800000000005</c:v>
                </c:pt>
                <c:pt idx="238">
                  <c:v>95.953900000000004</c:v>
                </c:pt>
                <c:pt idx="239">
                  <c:v>96.375299999999996</c:v>
                </c:pt>
                <c:pt idx="240">
                  <c:v>96.232600000000005</c:v>
                </c:pt>
                <c:pt idx="241">
                  <c:v>98.447900000000004</c:v>
                </c:pt>
                <c:pt idx="242">
                  <c:v>98.828199999999995</c:v>
                </c:pt>
                <c:pt idx="243">
                  <c:v>99.522499999999994</c:v>
                </c:pt>
                <c:pt idx="244">
                  <c:v>102.654</c:v>
                </c:pt>
                <c:pt idx="245">
                  <c:v>100.0421</c:v>
                </c:pt>
                <c:pt idx="246">
                  <c:v>100.9986</c:v>
                </c:pt>
                <c:pt idx="247">
                  <c:v>102.5475</c:v>
                </c:pt>
                <c:pt idx="248">
                  <c:v>104.2676</c:v>
                </c:pt>
                <c:pt idx="249">
                  <c:v>105.8796</c:v>
                </c:pt>
                <c:pt idx="250">
                  <c:v>106.7914</c:v>
                </c:pt>
                <c:pt idx="251">
                  <c:v>104.82940000000001</c:v>
                </c:pt>
              </c:numCache>
            </c:numRef>
          </c:val>
          <c:smooth val="0"/>
          <c:extLst>
            <c:ext xmlns:c16="http://schemas.microsoft.com/office/drawing/2014/chart" uri="{C3380CC4-5D6E-409C-BE32-E72D297353CC}">
              <c16:uniqueId val="{00000000-C577-4613-9583-B517634BA003}"/>
            </c:ext>
          </c:extLst>
        </c:ser>
        <c:dLbls>
          <c:showLegendKey val="0"/>
          <c:showVal val="0"/>
          <c:showCatName val="0"/>
          <c:showSerName val="0"/>
          <c:showPercent val="0"/>
          <c:showBubbleSize val="0"/>
        </c:dLbls>
        <c:smooth val="0"/>
        <c:axId val="-344537504"/>
        <c:axId val="-344552192"/>
      </c:lineChart>
      <c:dateAx>
        <c:axId val="-344537504"/>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44552192"/>
        <c:crosses val="autoZero"/>
        <c:auto val="1"/>
        <c:lblOffset val="100"/>
        <c:baseTimeUnit val="months"/>
      </c:dateAx>
      <c:valAx>
        <c:axId val="-344552192"/>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445375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Sheet1!$H$1</c:f>
              <c:strCache>
                <c:ptCount val="1"/>
                <c:pt idx="0">
                  <c:v>Hong Kong's Real GDP Growth</c:v>
                </c:pt>
              </c:strCache>
            </c:strRef>
          </c:tx>
          <c:spPr>
            <a:ln w="28575" cap="rnd">
              <a:solidFill>
                <a:schemeClr val="accent1"/>
              </a:solidFill>
              <a:round/>
            </a:ln>
            <a:effectLst/>
          </c:spPr>
          <c:marker>
            <c:symbol val="none"/>
          </c:marker>
          <c:cat>
            <c:numRef>
              <c:f>Sheet1!$G$2:$G$32</c:f>
              <c:numCache>
                <c:formatCode>General</c:formatCode>
                <c:ptCount val="3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numCache>
            </c:numRef>
          </c:cat>
          <c:val>
            <c:numRef>
              <c:f>Sheet1!$H$2:$H$32</c:f>
              <c:numCache>
                <c:formatCode>General</c:formatCode>
                <c:ptCount val="31"/>
                <c:pt idx="0">
                  <c:v>10.108224349558004</c:v>
                </c:pt>
                <c:pt idx="1">
                  <c:v>9.2607815563372053</c:v>
                </c:pt>
                <c:pt idx="2">
                  <c:v>2.9498211632271509</c:v>
                </c:pt>
                <c:pt idx="3">
                  <c:v>5.9769770519787935</c:v>
                </c:pt>
                <c:pt idx="4">
                  <c:v>9.9737829656691304</c:v>
                </c:pt>
                <c:pt idx="5">
                  <c:v>0.75703146537620114</c:v>
                </c:pt>
                <c:pt idx="6">
                  <c:v>11.05609134068799</c:v>
                </c:pt>
                <c:pt idx="7">
                  <c:v>13.398511347434617</c:v>
                </c:pt>
                <c:pt idx="8">
                  <c:v>8.5115651833305606</c:v>
                </c:pt>
                <c:pt idx="9">
                  <c:v>2.2769404410349692</c:v>
                </c:pt>
                <c:pt idx="10">
                  <c:v>3.8305416880525023</c:v>
                </c:pt>
                <c:pt idx="11">
                  <c:v>5.7019549001438463</c:v>
                </c:pt>
                <c:pt idx="12">
                  <c:v>6.2349014004827286</c:v>
                </c:pt>
                <c:pt idx="13">
                  <c:v>6.2012024159629142</c:v>
                </c:pt>
                <c:pt idx="14">
                  <c:v>6.036027106752484</c:v>
                </c:pt>
                <c:pt idx="15">
                  <c:v>2.3738287867562935</c:v>
                </c:pt>
                <c:pt idx="16">
                  <c:v>4.2585382049780574</c:v>
                </c:pt>
                <c:pt idx="17">
                  <c:v>5.0997535564269336</c:v>
                </c:pt>
                <c:pt idx="18">
                  <c:v>-5.8826567574527751</c:v>
                </c:pt>
                <c:pt idx="19">
                  <c:v>2.5067077975861052</c:v>
                </c:pt>
                <c:pt idx="20">
                  <c:v>7.6635744836348607</c:v>
                </c:pt>
                <c:pt idx="21">
                  <c:v>0.56082449620835639</c:v>
                </c:pt>
                <c:pt idx="22">
                  <c:v>1.6567398966469193</c:v>
                </c:pt>
                <c:pt idx="23">
                  <c:v>3.05628823602897</c:v>
                </c:pt>
                <c:pt idx="24">
                  <c:v>8.6999725618440049</c:v>
                </c:pt>
                <c:pt idx="25">
                  <c:v>7.38823567554312</c:v>
                </c:pt>
                <c:pt idx="26">
                  <c:v>7.0326618103098593</c:v>
                </c:pt>
                <c:pt idx="27">
                  <c:v>6.4648502822688858</c:v>
                </c:pt>
                <c:pt idx="28">
                  <c:v>2.12789512155378</c:v>
                </c:pt>
                <c:pt idx="29">
                  <c:v>-2.4590695532690998</c:v>
                </c:pt>
                <c:pt idx="30">
                  <c:v>6.7676871777297976</c:v>
                </c:pt>
              </c:numCache>
            </c:numRef>
          </c:val>
          <c:smooth val="0"/>
          <c:extLst>
            <c:ext xmlns:c16="http://schemas.microsoft.com/office/drawing/2014/chart" uri="{C3380CC4-5D6E-409C-BE32-E72D297353CC}">
              <c16:uniqueId val="{00000000-2D15-4166-9AEC-A1B274B470A1}"/>
            </c:ext>
          </c:extLst>
        </c:ser>
        <c:dLbls>
          <c:showLegendKey val="0"/>
          <c:showVal val="0"/>
          <c:showCatName val="0"/>
          <c:showSerName val="0"/>
          <c:showPercent val="0"/>
          <c:showBubbleSize val="0"/>
        </c:dLbls>
        <c:smooth val="0"/>
        <c:axId val="420800943"/>
        <c:axId val="951425727"/>
      </c:lineChart>
      <c:catAx>
        <c:axId val="4208009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51425727"/>
        <c:crossesAt val="-10"/>
        <c:auto val="1"/>
        <c:lblAlgn val="ctr"/>
        <c:lblOffset val="100"/>
        <c:noMultiLvlLbl val="0"/>
      </c:catAx>
      <c:valAx>
        <c:axId val="951425727"/>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208009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Hang Seng Index (1996-1999)</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spPr>
            <a:ln w="28575" cap="rnd">
              <a:solidFill>
                <a:schemeClr val="accent1"/>
              </a:solidFill>
              <a:round/>
            </a:ln>
            <a:effectLst/>
          </c:spPr>
          <c:marker>
            <c:symbol val="none"/>
          </c:marker>
          <c:cat>
            <c:strRef>
              <c:f>Sheet1!$G$2:$G$988</c:f>
              <c:strCache>
                <c:ptCount val="987"/>
                <c:pt idx="0">
                  <c:v>02/01/1996</c:v>
                </c:pt>
                <c:pt idx="1">
                  <c:v>03/01/1996</c:v>
                </c:pt>
                <c:pt idx="2">
                  <c:v>04/01/1996</c:v>
                </c:pt>
                <c:pt idx="3">
                  <c:v>05/01/1996</c:v>
                </c:pt>
                <c:pt idx="4">
                  <c:v>08/01/1996</c:v>
                </c:pt>
                <c:pt idx="5">
                  <c:v>09/01/1996</c:v>
                </c:pt>
                <c:pt idx="6">
                  <c:v>10/01/1996</c:v>
                </c:pt>
                <c:pt idx="7">
                  <c:v>11/01/1996</c:v>
                </c:pt>
                <c:pt idx="8">
                  <c:v>12/01/1996</c:v>
                </c:pt>
                <c:pt idx="9">
                  <c:v>15/01/1996</c:v>
                </c:pt>
                <c:pt idx="10">
                  <c:v>16/01/1996</c:v>
                </c:pt>
                <c:pt idx="11">
                  <c:v>17/01/1996</c:v>
                </c:pt>
                <c:pt idx="12">
                  <c:v>18/01/1996</c:v>
                </c:pt>
                <c:pt idx="13">
                  <c:v>19/01/1996</c:v>
                </c:pt>
                <c:pt idx="14">
                  <c:v>22/01/1996</c:v>
                </c:pt>
                <c:pt idx="15">
                  <c:v>23/01/1996</c:v>
                </c:pt>
                <c:pt idx="16">
                  <c:v>24/01/1996</c:v>
                </c:pt>
                <c:pt idx="17">
                  <c:v>25/01/1996</c:v>
                </c:pt>
                <c:pt idx="18">
                  <c:v>26/01/1996</c:v>
                </c:pt>
                <c:pt idx="19">
                  <c:v>29/01/1996</c:v>
                </c:pt>
                <c:pt idx="20">
                  <c:v>30/01/1996</c:v>
                </c:pt>
                <c:pt idx="21">
                  <c:v>31/01/1996</c:v>
                </c:pt>
                <c:pt idx="22">
                  <c:v>01/02/1996</c:v>
                </c:pt>
                <c:pt idx="23">
                  <c:v>02/02/1996</c:v>
                </c:pt>
                <c:pt idx="24">
                  <c:v>05/02/1996</c:v>
                </c:pt>
                <c:pt idx="25">
                  <c:v>06/02/1996</c:v>
                </c:pt>
                <c:pt idx="26">
                  <c:v>07/02/1996</c:v>
                </c:pt>
                <c:pt idx="27">
                  <c:v>08/02/1996</c:v>
                </c:pt>
                <c:pt idx="28">
                  <c:v>09/02/1996</c:v>
                </c:pt>
                <c:pt idx="29">
                  <c:v>12/02/1996</c:v>
                </c:pt>
                <c:pt idx="30">
                  <c:v>13/02/1996</c:v>
                </c:pt>
                <c:pt idx="31">
                  <c:v>14/02/1996</c:v>
                </c:pt>
                <c:pt idx="32">
                  <c:v>15/02/1996</c:v>
                </c:pt>
                <c:pt idx="33">
                  <c:v>16/02/1996</c:v>
                </c:pt>
                <c:pt idx="34">
                  <c:v>22/02/1996</c:v>
                </c:pt>
                <c:pt idx="35">
                  <c:v>23/02/1996</c:v>
                </c:pt>
                <c:pt idx="36">
                  <c:v>26/02/1996</c:v>
                </c:pt>
                <c:pt idx="37">
                  <c:v>27/02/1996</c:v>
                </c:pt>
                <c:pt idx="38">
                  <c:v>28/02/1996</c:v>
                </c:pt>
                <c:pt idx="39">
                  <c:v>29/02/1996</c:v>
                </c:pt>
                <c:pt idx="40">
                  <c:v>01/03/1996</c:v>
                </c:pt>
                <c:pt idx="41">
                  <c:v>04/03/1996</c:v>
                </c:pt>
                <c:pt idx="42">
                  <c:v>05/03/1996</c:v>
                </c:pt>
                <c:pt idx="43">
                  <c:v>06/03/1996</c:v>
                </c:pt>
                <c:pt idx="44">
                  <c:v>07/03/1996</c:v>
                </c:pt>
                <c:pt idx="45">
                  <c:v>08/03/1996</c:v>
                </c:pt>
                <c:pt idx="46">
                  <c:v>11/03/1996</c:v>
                </c:pt>
                <c:pt idx="47">
                  <c:v>12/03/1996</c:v>
                </c:pt>
                <c:pt idx="48">
                  <c:v>13/03/1996</c:v>
                </c:pt>
                <c:pt idx="49">
                  <c:v>14/03/1996</c:v>
                </c:pt>
                <c:pt idx="50">
                  <c:v>15/03/1996</c:v>
                </c:pt>
                <c:pt idx="51">
                  <c:v>18/03/1996</c:v>
                </c:pt>
                <c:pt idx="52">
                  <c:v>19/03/1996</c:v>
                </c:pt>
                <c:pt idx="53">
                  <c:v>20/03/1996</c:v>
                </c:pt>
                <c:pt idx="54">
                  <c:v>21/03/1996</c:v>
                </c:pt>
                <c:pt idx="55">
                  <c:v>22/03/1996</c:v>
                </c:pt>
                <c:pt idx="56">
                  <c:v>25/03/1996</c:v>
                </c:pt>
                <c:pt idx="57">
                  <c:v>26/03/1996</c:v>
                </c:pt>
                <c:pt idx="58">
                  <c:v>27/03/1996</c:v>
                </c:pt>
                <c:pt idx="59">
                  <c:v>28/03/1996</c:v>
                </c:pt>
                <c:pt idx="60">
                  <c:v>29/03/1996</c:v>
                </c:pt>
                <c:pt idx="61">
                  <c:v>01/04/1996</c:v>
                </c:pt>
                <c:pt idx="62">
                  <c:v>02/04/1996</c:v>
                </c:pt>
                <c:pt idx="63">
                  <c:v>03/04/1996</c:v>
                </c:pt>
                <c:pt idx="64">
                  <c:v>09/04/1996</c:v>
                </c:pt>
                <c:pt idx="65">
                  <c:v>10/04/1996</c:v>
                </c:pt>
                <c:pt idx="66">
                  <c:v>11/04/1996</c:v>
                </c:pt>
                <c:pt idx="67">
                  <c:v>12/04/1996</c:v>
                </c:pt>
                <c:pt idx="68">
                  <c:v>15/04/1996</c:v>
                </c:pt>
                <c:pt idx="69">
                  <c:v>16/04/1996</c:v>
                </c:pt>
                <c:pt idx="70">
                  <c:v>17/04/1996</c:v>
                </c:pt>
                <c:pt idx="71">
                  <c:v>18/04/1996</c:v>
                </c:pt>
                <c:pt idx="72">
                  <c:v>19/04/1996</c:v>
                </c:pt>
                <c:pt idx="73">
                  <c:v>22/04/1996</c:v>
                </c:pt>
                <c:pt idx="74">
                  <c:v>23/04/1996</c:v>
                </c:pt>
                <c:pt idx="75">
                  <c:v>24/04/1996</c:v>
                </c:pt>
                <c:pt idx="76">
                  <c:v>25/04/1996</c:v>
                </c:pt>
                <c:pt idx="77">
                  <c:v>26/04/1996</c:v>
                </c:pt>
                <c:pt idx="78">
                  <c:v>29/04/1996</c:v>
                </c:pt>
                <c:pt idx="79">
                  <c:v>30/04/1996</c:v>
                </c:pt>
                <c:pt idx="80">
                  <c:v>01/05/1996</c:v>
                </c:pt>
                <c:pt idx="81">
                  <c:v>02/05/1996</c:v>
                </c:pt>
                <c:pt idx="82">
                  <c:v>03/05/1996</c:v>
                </c:pt>
                <c:pt idx="83">
                  <c:v>06/05/1996</c:v>
                </c:pt>
                <c:pt idx="84">
                  <c:v>07/05/1996</c:v>
                </c:pt>
                <c:pt idx="85">
                  <c:v>08/05/1996</c:v>
                </c:pt>
                <c:pt idx="86">
                  <c:v>09/05/1996</c:v>
                </c:pt>
                <c:pt idx="87">
                  <c:v>10/05/1996</c:v>
                </c:pt>
                <c:pt idx="88">
                  <c:v>13/05/1996</c:v>
                </c:pt>
                <c:pt idx="89">
                  <c:v>14/05/1996</c:v>
                </c:pt>
                <c:pt idx="90">
                  <c:v>15/05/1996</c:v>
                </c:pt>
                <c:pt idx="91">
                  <c:v>16/05/1996</c:v>
                </c:pt>
                <c:pt idx="92">
                  <c:v>17/05/1996</c:v>
                </c:pt>
                <c:pt idx="93">
                  <c:v>20/05/1996</c:v>
                </c:pt>
                <c:pt idx="94">
                  <c:v>21/05/1996</c:v>
                </c:pt>
                <c:pt idx="95">
                  <c:v>22/05/1996</c:v>
                </c:pt>
                <c:pt idx="96">
                  <c:v>23/05/1996</c:v>
                </c:pt>
                <c:pt idx="97">
                  <c:v>24/05/1996</c:v>
                </c:pt>
                <c:pt idx="98">
                  <c:v>27/05/1996</c:v>
                </c:pt>
                <c:pt idx="99">
                  <c:v>28/05/1996</c:v>
                </c:pt>
                <c:pt idx="100">
                  <c:v>29/05/1996</c:v>
                </c:pt>
                <c:pt idx="101">
                  <c:v>30/05/1996</c:v>
                </c:pt>
                <c:pt idx="102">
                  <c:v>31/05/1996</c:v>
                </c:pt>
                <c:pt idx="103">
                  <c:v>03/06/1996</c:v>
                </c:pt>
                <c:pt idx="104">
                  <c:v>04/06/1996</c:v>
                </c:pt>
                <c:pt idx="105">
                  <c:v>05/06/1996</c:v>
                </c:pt>
                <c:pt idx="106">
                  <c:v>06/06/1996</c:v>
                </c:pt>
                <c:pt idx="107">
                  <c:v>07/06/1996</c:v>
                </c:pt>
                <c:pt idx="108">
                  <c:v>10/06/1996</c:v>
                </c:pt>
                <c:pt idx="109">
                  <c:v>11/06/1996</c:v>
                </c:pt>
                <c:pt idx="110">
                  <c:v>12/06/1996</c:v>
                </c:pt>
                <c:pt idx="111">
                  <c:v>13/06/1996</c:v>
                </c:pt>
                <c:pt idx="112">
                  <c:v>14/06/1996</c:v>
                </c:pt>
                <c:pt idx="113">
                  <c:v>18/06/1996</c:v>
                </c:pt>
                <c:pt idx="114">
                  <c:v>19/06/1996</c:v>
                </c:pt>
                <c:pt idx="115">
                  <c:v>21/06/1996</c:v>
                </c:pt>
                <c:pt idx="116">
                  <c:v>24/06/1996</c:v>
                </c:pt>
                <c:pt idx="117">
                  <c:v>25/06/1996</c:v>
                </c:pt>
                <c:pt idx="118">
                  <c:v>26/06/1996</c:v>
                </c:pt>
                <c:pt idx="119">
                  <c:v>27/06/1996</c:v>
                </c:pt>
                <c:pt idx="120">
                  <c:v>28/06/1996</c:v>
                </c:pt>
                <c:pt idx="121">
                  <c:v>01/07/1996</c:v>
                </c:pt>
                <c:pt idx="122">
                  <c:v>02/07/1996</c:v>
                </c:pt>
                <c:pt idx="123">
                  <c:v>03/07/1996</c:v>
                </c:pt>
                <c:pt idx="124">
                  <c:v>04/07/1996</c:v>
                </c:pt>
                <c:pt idx="125">
                  <c:v>05/07/1996</c:v>
                </c:pt>
                <c:pt idx="126">
                  <c:v>08/07/1996</c:v>
                </c:pt>
                <c:pt idx="127">
                  <c:v>09/07/1996</c:v>
                </c:pt>
                <c:pt idx="128">
                  <c:v>10/07/1996</c:v>
                </c:pt>
                <c:pt idx="129">
                  <c:v>11/07/1996</c:v>
                </c:pt>
                <c:pt idx="130">
                  <c:v>12/07/1996</c:v>
                </c:pt>
                <c:pt idx="131">
                  <c:v>15/07/1996</c:v>
                </c:pt>
                <c:pt idx="132">
                  <c:v>16/07/1996</c:v>
                </c:pt>
                <c:pt idx="133">
                  <c:v>17/07/1996</c:v>
                </c:pt>
                <c:pt idx="134">
                  <c:v>18/07/1996</c:v>
                </c:pt>
                <c:pt idx="135">
                  <c:v>19/07/1996</c:v>
                </c:pt>
                <c:pt idx="136">
                  <c:v>22/07/1996</c:v>
                </c:pt>
                <c:pt idx="137">
                  <c:v>23/07/1996</c:v>
                </c:pt>
                <c:pt idx="138">
                  <c:v>24/07/1996</c:v>
                </c:pt>
                <c:pt idx="139">
                  <c:v>25/07/1996</c:v>
                </c:pt>
                <c:pt idx="140">
                  <c:v>26/07/1996</c:v>
                </c:pt>
                <c:pt idx="141">
                  <c:v>29/07/1996</c:v>
                </c:pt>
                <c:pt idx="142">
                  <c:v>30/07/1996</c:v>
                </c:pt>
                <c:pt idx="143">
                  <c:v>31/07/1996</c:v>
                </c:pt>
                <c:pt idx="144">
                  <c:v>01/08/1996</c:v>
                </c:pt>
                <c:pt idx="145">
                  <c:v>02/08/1996</c:v>
                </c:pt>
                <c:pt idx="146">
                  <c:v>05/08/1996</c:v>
                </c:pt>
                <c:pt idx="147">
                  <c:v>06/08/1996</c:v>
                </c:pt>
                <c:pt idx="148">
                  <c:v>07/08/1996</c:v>
                </c:pt>
                <c:pt idx="149">
                  <c:v>08/08/1996</c:v>
                </c:pt>
                <c:pt idx="150">
                  <c:v>09/08/1996</c:v>
                </c:pt>
                <c:pt idx="151">
                  <c:v>12/08/1996</c:v>
                </c:pt>
                <c:pt idx="152">
                  <c:v>13/08/1996</c:v>
                </c:pt>
                <c:pt idx="153">
                  <c:v>14/08/1996</c:v>
                </c:pt>
                <c:pt idx="154">
                  <c:v>15/08/1996</c:v>
                </c:pt>
                <c:pt idx="155">
                  <c:v>16/08/1996</c:v>
                </c:pt>
                <c:pt idx="156">
                  <c:v>19/08/1996</c:v>
                </c:pt>
                <c:pt idx="157">
                  <c:v>20/08/1996</c:v>
                </c:pt>
                <c:pt idx="158">
                  <c:v>21/08/1996</c:v>
                </c:pt>
                <c:pt idx="159">
                  <c:v>22/08/1996</c:v>
                </c:pt>
                <c:pt idx="160">
                  <c:v>23/08/1996</c:v>
                </c:pt>
                <c:pt idx="161">
                  <c:v>27/08/1996</c:v>
                </c:pt>
                <c:pt idx="162">
                  <c:v>28/08/1996</c:v>
                </c:pt>
                <c:pt idx="163">
                  <c:v>29/08/1996</c:v>
                </c:pt>
                <c:pt idx="164">
                  <c:v>30/08/1996</c:v>
                </c:pt>
                <c:pt idx="165">
                  <c:v>02/09/1996</c:v>
                </c:pt>
                <c:pt idx="166">
                  <c:v>03/09/1996</c:v>
                </c:pt>
                <c:pt idx="167">
                  <c:v>04/09/1996</c:v>
                </c:pt>
                <c:pt idx="168">
                  <c:v>05/09/1996</c:v>
                </c:pt>
                <c:pt idx="169">
                  <c:v>06/09/1996</c:v>
                </c:pt>
                <c:pt idx="170">
                  <c:v>09/09/1996</c:v>
                </c:pt>
                <c:pt idx="171">
                  <c:v>10/09/1996</c:v>
                </c:pt>
                <c:pt idx="172">
                  <c:v>11/09/1996</c:v>
                </c:pt>
                <c:pt idx="173">
                  <c:v>12/09/1996</c:v>
                </c:pt>
                <c:pt idx="174">
                  <c:v>13/09/1996</c:v>
                </c:pt>
                <c:pt idx="175">
                  <c:v>16/09/1996</c:v>
                </c:pt>
                <c:pt idx="176">
                  <c:v>17/09/1996</c:v>
                </c:pt>
                <c:pt idx="177">
                  <c:v>18/09/1996</c:v>
                </c:pt>
                <c:pt idx="178">
                  <c:v>19/09/1996</c:v>
                </c:pt>
                <c:pt idx="179">
                  <c:v>20/09/1996</c:v>
                </c:pt>
                <c:pt idx="180">
                  <c:v>23/09/1996</c:v>
                </c:pt>
                <c:pt idx="181">
                  <c:v>24/09/1996</c:v>
                </c:pt>
                <c:pt idx="182">
                  <c:v>25/09/1996</c:v>
                </c:pt>
                <c:pt idx="183">
                  <c:v>26/09/1996</c:v>
                </c:pt>
                <c:pt idx="184">
                  <c:v>27/09/1996</c:v>
                </c:pt>
                <c:pt idx="185">
                  <c:v>30/09/1996</c:v>
                </c:pt>
                <c:pt idx="186">
                  <c:v>01/10/1996</c:v>
                </c:pt>
                <c:pt idx="187">
                  <c:v>02/10/1996</c:v>
                </c:pt>
                <c:pt idx="188">
                  <c:v>03/10/1996</c:v>
                </c:pt>
                <c:pt idx="189">
                  <c:v>04/10/1996</c:v>
                </c:pt>
                <c:pt idx="190">
                  <c:v>07/10/1996</c:v>
                </c:pt>
                <c:pt idx="191">
                  <c:v>08/10/1996</c:v>
                </c:pt>
                <c:pt idx="192">
                  <c:v>09/10/1996</c:v>
                </c:pt>
                <c:pt idx="193">
                  <c:v>10/10/1996</c:v>
                </c:pt>
                <c:pt idx="194">
                  <c:v>11/10/1996</c:v>
                </c:pt>
                <c:pt idx="195">
                  <c:v>14/10/1996</c:v>
                </c:pt>
                <c:pt idx="196">
                  <c:v>15/10/1996</c:v>
                </c:pt>
                <c:pt idx="197">
                  <c:v>16/10/1996</c:v>
                </c:pt>
                <c:pt idx="198">
                  <c:v>17/10/1996</c:v>
                </c:pt>
                <c:pt idx="199">
                  <c:v>18/10/1996</c:v>
                </c:pt>
                <c:pt idx="200">
                  <c:v>22/10/1996</c:v>
                </c:pt>
                <c:pt idx="201">
                  <c:v>23/10/1996</c:v>
                </c:pt>
                <c:pt idx="202">
                  <c:v>24/10/1996</c:v>
                </c:pt>
                <c:pt idx="203">
                  <c:v>25/10/1996</c:v>
                </c:pt>
                <c:pt idx="204">
                  <c:v>28/10/1996</c:v>
                </c:pt>
                <c:pt idx="205">
                  <c:v>29/10/1996</c:v>
                </c:pt>
                <c:pt idx="206">
                  <c:v>30/10/1996</c:v>
                </c:pt>
                <c:pt idx="207">
                  <c:v>31/10/1996</c:v>
                </c:pt>
                <c:pt idx="208">
                  <c:v>01/11/1996</c:v>
                </c:pt>
                <c:pt idx="209">
                  <c:v>04/11/1996</c:v>
                </c:pt>
                <c:pt idx="210">
                  <c:v>05/11/1996</c:v>
                </c:pt>
                <c:pt idx="211">
                  <c:v>06/11/1996</c:v>
                </c:pt>
                <c:pt idx="212">
                  <c:v>07/11/1996</c:v>
                </c:pt>
                <c:pt idx="213">
                  <c:v>08/11/1996</c:v>
                </c:pt>
                <c:pt idx="214">
                  <c:v>11/11/1996</c:v>
                </c:pt>
                <c:pt idx="215">
                  <c:v>12/11/1996</c:v>
                </c:pt>
                <c:pt idx="216">
                  <c:v>13/11/1996</c:v>
                </c:pt>
                <c:pt idx="217">
                  <c:v>14/11/1996</c:v>
                </c:pt>
                <c:pt idx="218">
                  <c:v>15/11/1996</c:v>
                </c:pt>
                <c:pt idx="219">
                  <c:v>18/11/1996</c:v>
                </c:pt>
                <c:pt idx="220">
                  <c:v>19/11/1996</c:v>
                </c:pt>
                <c:pt idx="221">
                  <c:v>20/11/1996</c:v>
                </c:pt>
                <c:pt idx="222">
                  <c:v>21/11/1996</c:v>
                </c:pt>
                <c:pt idx="223">
                  <c:v>22/11/1996</c:v>
                </c:pt>
                <c:pt idx="224">
                  <c:v>25/11/1996</c:v>
                </c:pt>
                <c:pt idx="225">
                  <c:v>26/11/1996</c:v>
                </c:pt>
                <c:pt idx="226">
                  <c:v>27/11/1996</c:v>
                </c:pt>
                <c:pt idx="227">
                  <c:v>28/11/1996</c:v>
                </c:pt>
                <c:pt idx="228">
                  <c:v>29/11/1996</c:v>
                </c:pt>
                <c:pt idx="229">
                  <c:v>02/12/1996</c:v>
                </c:pt>
                <c:pt idx="230">
                  <c:v>03/12/1996</c:v>
                </c:pt>
                <c:pt idx="231">
                  <c:v>04/12/1996</c:v>
                </c:pt>
                <c:pt idx="232">
                  <c:v>05/12/1996</c:v>
                </c:pt>
                <c:pt idx="233">
                  <c:v>06/12/1996</c:v>
                </c:pt>
                <c:pt idx="234">
                  <c:v>09/12/1996</c:v>
                </c:pt>
                <c:pt idx="235">
                  <c:v>10/12/1996</c:v>
                </c:pt>
                <c:pt idx="236">
                  <c:v>11/12/1996</c:v>
                </c:pt>
                <c:pt idx="237">
                  <c:v>12/12/1996</c:v>
                </c:pt>
                <c:pt idx="238">
                  <c:v>13/12/1996</c:v>
                </c:pt>
                <c:pt idx="239">
                  <c:v>16/12/1996</c:v>
                </c:pt>
                <c:pt idx="240">
                  <c:v>17/12/1996</c:v>
                </c:pt>
                <c:pt idx="241">
                  <c:v>18/12/1996</c:v>
                </c:pt>
                <c:pt idx="242">
                  <c:v>19/12/1996</c:v>
                </c:pt>
                <c:pt idx="243">
                  <c:v>20/12/1996</c:v>
                </c:pt>
                <c:pt idx="244">
                  <c:v>23/12/1996</c:v>
                </c:pt>
                <c:pt idx="245">
                  <c:v>24/12/1996</c:v>
                </c:pt>
                <c:pt idx="246">
                  <c:v>27/12/1996</c:v>
                </c:pt>
                <c:pt idx="247">
                  <c:v>30/12/1996</c:v>
                </c:pt>
                <c:pt idx="248">
                  <c:v>31/12/1996</c:v>
                </c:pt>
                <c:pt idx="249">
                  <c:v>02/01/1997</c:v>
                </c:pt>
                <c:pt idx="250">
                  <c:v>03/01/1997</c:v>
                </c:pt>
                <c:pt idx="251">
                  <c:v>06/01/1997</c:v>
                </c:pt>
                <c:pt idx="252">
                  <c:v>07/01/1997</c:v>
                </c:pt>
                <c:pt idx="253">
                  <c:v>08/01/1997</c:v>
                </c:pt>
                <c:pt idx="254">
                  <c:v>09/01/1997</c:v>
                </c:pt>
                <c:pt idx="255">
                  <c:v>10/01/1997</c:v>
                </c:pt>
                <c:pt idx="256">
                  <c:v>13/01/1997</c:v>
                </c:pt>
                <c:pt idx="257">
                  <c:v>14/01/1997</c:v>
                </c:pt>
                <c:pt idx="258">
                  <c:v>15/01/1997</c:v>
                </c:pt>
                <c:pt idx="259">
                  <c:v>16/01/1997</c:v>
                </c:pt>
                <c:pt idx="260">
                  <c:v>17/01/1997</c:v>
                </c:pt>
                <c:pt idx="261">
                  <c:v>20/01/1997</c:v>
                </c:pt>
                <c:pt idx="262">
                  <c:v>21/01/1997</c:v>
                </c:pt>
                <c:pt idx="263">
                  <c:v>22/01/1997</c:v>
                </c:pt>
                <c:pt idx="264">
                  <c:v>23/01/1997</c:v>
                </c:pt>
                <c:pt idx="265">
                  <c:v>24/01/1997</c:v>
                </c:pt>
                <c:pt idx="266">
                  <c:v>27/01/1997</c:v>
                </c:pt>
                <c:pt idx="267">
                  <c:v>28/01/1997</c:v>
                </c:pt>
                <c:pt idx="268">
                  <c:v>29/01/1997</c:v>
                </c:pt>
                <c:pt idx="269">
                  <c:v>30/01/1997</c:v>
                </c:pt>
                <c:pt idx="270">
                  <c:v>31/01/1997</c:v>
                </c:pt>
                <c:pt idx="271">
                  <c:v>03/02/1997</c:v>
                </c:pt>
                <c:pt idx="272">
                  <c:v>04/02/1997</c:v>
                </c:pt>
                <c:pt idx="273">
                  <c:v>05/02/1997</c:v>
                </c:pt>
                <c:pt idx="274">
                  <c:v>10/02/1997</c:v>
                </c:pt>
                <c:pt idx="275">
                  <c:v>11/02/1997</c:v>
                </c:pt>
                <c:pt idx="276">
                  <c:v>12/02/1997</c:v>
                </c:pt>
                <c:pt idx="277">
                  <c:v>13/02/1997</c:v>
                </c:pt>
                <c:pt idx="278">
                  <c:v>14/02/1997</c:v>
                </c:pt>
                <c:pt idx="279">
                  <c:v>17/02/1997</c:v>
                </c:pt>
                <c:pt idx="280">
                  <c:v>18/02/1997</c:v>
                </c:pt>
                <c:pt idx="281">
                  <c:v>19/02/1997</c:v>
                </c:pt>
                <c:pt idx="282">
                  <c:v>20/02/1997</c:v>
                </c:pt>
                <c:pt idx="283">
                  <c:v>21/02/1997</c:v>
                </c:pt>
                <c:pt idx="284">
                  <c:v>24/02/1997</c:v>
                </c:pt>
                <c:pt idx="285">
                  <c:v>25/02/1997</c:v>
                </c:pt>
                <c:pt idx="286">
                  <c:v>26/02/1997</c:v>
                </c:pt>
                <c:pt idx="287">
                  <c:v>27/02/1997</c:v>
                </c:pt>
                <c:pt idx="288">
                  <c:v>28/02/1997</c:v>
                </c:pt>
                <c:pt idx="289">
                  <c:v>03/03/1997</c:v>
                </c:pt>
                <c:pt idx="290">
                  <c:v>04/03/1997</c:v>
                </c:pt>
                <c:pt idx="291">
                  <c:v>05/03/1997</c:v>
                </c:pt>
                <c:pt idx="292">
                  <c:v>06/03/1997</c:v>
                </c:pt>
                <c:pt idx="293">
                  <c:v>10/03/1997</c:v>
                </c:pt>
                <c:pt idx="294">
                  <c:v>11/03/1997</c:v>
                </c:pt>
                <c:pt idx="295">
                  <c:v>12/03/1997</c:v>
                </c:pt>
                <c:pt idx="296">
                  <c:v>13/03/1997</c:v>
                </c:pt>
                <c:pt idx="297">
                  <c:v>14/03/1997</c:v>
                </c:pt>
                <c:pt idx="298">
                  <c:v>17/03/1997</c:v>
                </c:pt>
                <c:pt idx="299">
                  <c:v>18/03/1997</c:v>
                </c:pt>
                <c:pt idx="300">
                  <c:v>19/03/1997</c:v>
                </c:pt>
                <c:pt idx="301">
                  <c:v>20/03/1997</c:v>
                </c:pt>
                <c:pt idx="302">
                  <c:v>21/03/1997</c:v>
                </c:pt>
                <c:pt idx="303">
                  <c:v>24/03/1997</c:v>
                </c:pt>
                <c:pt idx="304">
                  <c:v>25/03/1997</c:v>
                </c:pt>
                <c:pt idx="305">
                  <c:v>26/03/1997</c:v>
                </c:pt>
                <c:pt idx="306">
                  <c:v>27/03/1997</c:v>
                </c:pt>
                <c:pt idx="307">
                  <c:v>01/04/1997</c:v>
                </c:pt>
                <c:pt idx="308">
                  <c:v>02/04/1997</c:v>
                </c:pt>
                <c:pt idx="309">
                  <c:v>03/04/1997</c:v>
                </c:pt>
                <c:pt idx="310">
                  <c:v>04/04/1997</c:v>
                </c:pt>
                <c:pt idx="311">
                  <c:v>07/04/1997</c:v>
                </c:pt>
                <c:pt idx="312">
                  <c:v>08/04/1997</c:v>
                </c:pt>
                <c:pt idx="313">
                  <c:v>09/04/1997</c:v>
                </c:pt>
                <c:pt idx="314">
                  <c:v>10/04/1997</c:v>
                </c:pt>
                <c:pt idx="315">
                  <c:v>11/04/1997</c:v>
                </c:pt>
                <c:pt idx="316">
                  <c:v>14/04/1997</c:v>
                </c:pt>
                <c:pt idx="317">
                  <c:v>15/04/1997</c:v>
                </c:pt>
                <c:pt idx="318">
                  <c:v>16/04/1997</c:v>
                </c:pt>
                <c:pt idx="319">
                  <c:v>17/04/1997</c:v>
                </c:pt>
                <c:pt idx="320">
                  <c:v>18/04/1997</c:v>
                </c:pt>
                <c:pt idx="321">
                  <c:v>21/04/1997</c:v>
                </c:pt>
                <c:pt idx="322">
                  <c:v>22/04/1997</c:v>
                </c:pt>
                <c:pt idx="323">
                  <c:v>23/04/1997</c:v>
                </c:pt>
                <c:pt idx="324">
                  <c:v>24/04/1997</c:v>
                </c:pt>
                <c:pt idx="325">
                  <c:v>25/04/1997</c:v>
                </c:pt>
                <c:pt idx="326">
                  <c:v>28/04/1997</c:v>
                </c:pt>
                <c:pt idx="327">
                  <c:v>29/04/1997</c:v>
                </c:pt>
                <c:pt idx="328">
                  <c:v>30/04/1997</c:v>
                </c:pt>
                <c:pt idx="329">
                  <c:v>01/05/1997</c:v>
                </c:pt>
                <c:pt idx="330">
                  <c:v>02/05/1997</c:v>
                </c:pt>
                <c:pt idx="331">
                  <c:v>05/05/1997</c:v>
                </c:pt>
                <c:pt idx="332">
                  <c:v>06/05/1997</c:v>
                </c:pt>
                <c:pt idx="333">
                  <c:v>07/05/1997</c:v>
                </c:pt>
                <c:pt idx="334">
                  <c:v>08/05/1997</c:v>
                </c:pt>
                <c:pt idx="335">
                  <c:v>09/05/1997</c:v>
                </c:pt>
                <c:pt idx="336">
                  <c:v>12/05/1997</c:v>
                </c:pt>
                <c:pt idx="337">
                  <c:v>13/05/1997</c:v>
                </c:pt>
                <c:pt idx="338">
                  <c:v>14/05/1997</c:v>
                </c:pt>
                <c:pt idx="339">
                  <c:v>15/05/1997</c:v>
                </c:pt>
                <c:pt idx="340">
                  <c:v>16/05/1997</c:v>
                </c:pt>
                <c:pt idx="341">
                  <c:v>19/05/1997</c:v>
                </c:pt>
                <c:pt idx="342">
                  <c:v>20/05/1997</c:v>
                </c:pt>
                <c:pt idx="343">
                  <c:v>21/05/1997</c:v>
                </c:pt>
                <c:pt idx="344">
                  <c:v>22/05/1997</c:v>
                </c:pt>
                <c:pt idx="345">
                  <c:v>23/05/1997</c:v>
                </c:pt>
                <c:pt idx="346">
                  <c:v>26/05/1997</c:v>
                </c:pt>
                <c:pt idx="347">
                  <c:v>27/05/1997</c:v>
                </c:pt>
                <c:pt idx="348">
                  <c:v>28/05/1997</c:v>
                </c:pt>
                <c:pt idx="349">
                  <c:v>29/05/1997</c:v>
                </c:pt>
                <c:pt idx="350">
                  <c:v>30/05/1997</c:v>
                </c:pt>
                <c:pt idx="351">
                  <c:v>02/06/1997</c:v>
                </c:pt>
                <c:pt idx="352">
                  <c:v>03/06/1997</c:v>
                </c:pt>
                <c:pt idx="353">
                  <c:v>04/06/1997</c:v>
                </c:pt>
                <c:pt idx="354">
                  <c:v>05/06/1997</c:v>
                </c:pt>
                <c:pt idx="355">
                  <c:v>06/06/1997</c:v>
                </c:pt>
                <c:pt idx="356">
                  <c:v>10/06/1997</c:v>
                </c:pt>
                <c:pt idx="357">
                  <c:v>11/06/1997</c:v>
                </c:pt>
                <c:pt idx="358">
                  <c:v>12/06/1997</c:v>
                </c:pt>
                <c:pt idx="359">
                  <c:v>13/06/1997</c:v>
                </c:pt>
                <c:pt idx="360">
                  <c:v>16/06/1997</c:v>
                </c:pt>
                <c:pt idx="361">
                  <c:v>17/06/1997</c:v>
                </c:pt>
                <c:pt idx="362">
                  <c:v>18/06/1997</c:v>
                </c:pt>
                <c:pt idx="363">
                  <c:v>19/06/1997</c:v>
                </c:pt>
                <c:pt idx="364">
                  <c:v>20/06/1997</c:v>
                </c:pt>
                <c:pt idx="365">
                  <c:v>23/06/1997</c:v>
                </c:pt>
                <c:pt idx="366">
                  <c:v>24/06/1997</c:v>
                </c:pt>
                <c:pt idx="367">
                  <c:v>25/06/1997</c:v>
                </c:pt>
                <c:pt idx="368">
                  <c:v>26/06/1997</c:v>
                </c:pt>
                <c:pt idx="369">
                  <c:v>27/06/1997</c:v>
                </c:pt>
                <c:pt idx="370">
                  <c:v>03/07/1997</c:v>
                </c:pt>
                <c:pt idx="371">
                  <c:v>04/07/1997</c:v>
                </c:pt>
                <c:pt idx="372">
                  <c:v>07/07/1997</c:v>
                </c:pt>
                <c:pt idx="373">
                  <c:v>08/07/1997</c:v>
                </c:pt>
                <c:pt idx="374">
                  <c:v>09/07/1997</c:v>
                </c:pt>
                <c:pt idx="375">
                  <c:v>10/07/1997</c:v>
                </c:pt>
                <c:pt idx="376">
                  <c:v>11/07/1997</c:v>
                </c:pt>
                <c:pt idx="377">
                  <c:v>14/07/1997</c:v>
                </c:pt>
                <c:pt idx="378">
                  <c:v>15/07/1997</c:v>
                </c:pt>
                <c:pt idx="379">
                  <c:v>16/07/1997</c:v>
                </c:pt>
                <c:pt idx="380">
                  <c:v>17/07/1997</c:v>
                </c:pt>
                <c:pt idx="381">
                  <c:v>18/07/1997</c:v>
                </c:pt>
                <c:pt idx="382">
                  <c:v>21/07/1997</c:v>
                </c:pt>
                <c:pt idx="383">
                  <c:v>22/07/1997</c:v>
                </c:pt>
                <c:pt idx="384">
                  <c:v>23/07/1997</c:v>
                </c:pt>
                <c:pt idx="385">
                  <c:v>24/07/1997</c:v>
                </c:pt>
                <c:pt idx="386">
                  <c:v>25/07/1997</c:v>
                </c:pt>
                <c:pt idx="387">
                  <c:v>28/07/1997</c:v>
                </c:pt>
                <c:pt idx="388">
                  <c:v>29/07/1997</c:v>
                </c:pt>
                <c:pt idx="389">
                  <c:v>30/07/1997</c:v>
                </c:pt>
                <c:pt idx="390">
                  <c:v>31/07/1997</c:v>
                </c:pt>
                <c:pt idx="391">
                  <c:v>01/08/1997</c:v>
                </c:pt>
                <c:pt idx="392">
                  <c:v>04/08/1997</c:v>
                </c:pt>
                <c:pt idx="393">
                  <c:v>05/08/1997</c:v>
                </c:pt>
                <c:pt idx="394">
                  <c:v>06/08/1997</c:v>
                </c:pt>
                <c:pt idx="395">
                  <c:v>07/08/1997</c:v>
                </c:pt>
                <c:pt idx="396">
                  <c:v>08/08/1997</c:v>
                </c:pt>
                <c:pt idx="397">
                  <c:v>11/08/1997</c:v>
                </c:pt>
                <c:pt idx="398">
                  <c:v>12/08/1997</c:v>
                </c:pt>
                <c:pt idx="399">
                  <c:v>13/08/1997</c:v>
                </c:pt>
                <c:pt idx="400">
                  <c:v>14/08/1997</c:v>
                </c:pt>
                <c:pt idx="401">
                  <c:v>15/08/1997</c:v>
                </c:pt>
                <c:pt idx="402">
                  <c:v>19/08/1997</c:v>
                </c:pt>
                <c:pt idx="403">
                  <c:v>20/08/1997</c:v>
                </c:pt>
                <c:pt idx="404">
                  <c:v>21/08/1997</c:v>
                </c:pt>
                <c:pt idx="405">
                  <c:v>22/08/1997</c:v>
                </c:pt>
                <c:pt idx="406">
                  <c:v>25/08/1997</c:v>
                </c:pt>
                <c:pt idx="407">
                  <c:v>26/08/1997</c:v>
                </c:pt>
                <c:pt idx="408">
                  <c:v>27/08/1997</c:v>
                </c:pt>
                <c:pt idx="409">
                  <c:v>28/08/1997</c:v>
                </c:pt>
                <c:pt idx="410">
                  <c:v>29/08/1997</c:v>
                </c:pt>
                <c:pt idx="411">
                  <c:v>01/09/1997</c:v>
                </c:pt>
                <c:pt idx="412">
                  <c:v>02/09/1997</c:v>
                </c:pt>
                <c:pt idx="413">
                  <c:v>03/09/1997</c:v>
                </c:pt>
                <c:pt idx="414">
                  <c:v>04/09/1997</c:v>
                </c:pt>
                <c:pt idx="415">
                  <c:v>05/09/1997</c:v>
                </c:pt>
                <c:pt idx="416">
                  <c:v>08/09/1997</c:v>
                </c:pt>
                <c:pt idx="417">
                  <c:v>09/09/1997</c:v>
                </c:pt>
                <c:pt idx="418">
                  <c:v>10/09/1997</c:v>
                </c:pt>
                <c:pt idx="419">
                  <c:v>11/09/1997</c:v>
                </c:pt>
                <c:pt idx="420">
                  <c:v>12/09/1997</c:v>
                </c:pt>
                <c:pt idx="421">
                  <c:v>15/09/1997</c:v>
                </c:pt>
                <c:pt idx="422">
                  <c:v>16/09/1997</c:v>
                </c:pt>
                <c:pt idx="423">
                  <c:v>18/09/1997</c:v>
                </c:pt>
                <c:pt idx="424">
                  <c:v>19/09/1997</c:v>
                </c:pt>
                <c:pt idx="425">
                  <c:v>22/09/1997</c:v>
                </c:pt>
                <c:pt idx="426">
                  <c:v>23/09/1997</c:v>
                </c:pt>
                <c:pt idx="427">
                  <c:v>24/09/1997</c:v>
                </c:pt>
                <c:pt idx="428">
                  <c:v>25/09/1997</c:v>
                </c:pt>
                <c:pt idx="429">
                  <c:v>26/09/1997</c:v>
                </c:pt>
                <c:pt idx="430">
                  <c:v>29/09/1997</c:v>
                </c:pt>
                <c:pt idx="431">
                  <c:v>30/09/1997</c:v>
                </c:pt>
                <c:pt idx="432">
                  <c:v>03/10/1997</c:v>
                </c:pt>
                <c:pt idx="433">
                  <c:v>06/10/1997</c:v>
                </c:pt>
                <c:pt idx="434">
                  <c:v>07/10/1997</c:v>
                </c:pt>
                <c:pt idx="435">
                  <c:v>08/10/1997</c:v>
                </c:pt>
                <c:pt idx="436">
                  <c:v>09/10/1997</c:v>
                </c:pt>
                <c:pt idx="437">
                  <c:v>13/10/1997</c:v>
                </c:pt>
                <c:pt idx="438">
                  <c:v>14/10/1997</c:v>
                </c:pt>
                <c:pt idx="439">
                  <c:v>15/10/1997</c:v>
                </c:pt>
                <c:pt idx="440">
                  <c:v>16/10/1997</c:v>
                </c:pt>
                <c:pt idx="441">
                  <c:v>17/10/1997</c:v>
                </c:pt>
                <c:pt idx="442">
                  <c:v>20/10/1997</c:v>
                </c:pt>
                <c:pt idx="443">
                  <c:v>21/10/1997</c:v>
                </c:pt>
                <c:pt idx="444">
                  <c:v>22/10/1997</c:v>
                </c:pt>
                <c:pt idx="445">
                  <c:v>23/10/1997</c:v>
                </c:pt>
                <c:pt idx="446">
                  <c:v>24/10/1997</c:v>
                </c:pt>
                <c:pt idx="447">
                  <c:v>27/10/1997</c:v>
                </c:pt>
                <c:pt idx="448">
                  <c:v>28/10/1997</c:v>
                </c:pt>
                <c:pt idx="449">
                  <c:v>29/10/1997</c:v>
                </c:pt>
                <c:pt idx="450">
                  <c:v>30/10/1997</c:v>
                </c:pt>
                <c:pt idx="451">
                  <c:v>31/10/1997</c:v>
                </c:pt>
                <c:pt idx="452">
                  <c:v>03/11/1997</c:v>
                </c:pt>
                <c:pt idx="453">
                  <c:v>04/11/1997</c:v>
                </c:pt>
                <c:pt idx="454">
                  <c:v>05/11/1997</c:v>
                </c:pt>
                <c:pt idx="455">
                  <c:v>06/11/1997</c:v>
                </c:pt>
                <c:pt idx="456">
                  <c:v>07/11/1997</c:v>
                </c:pt>
                <c:pt idx="457">
                  <c:v>10/11/1997</c:v>
                </c:pt>
                <c:pt idx="458">
                  <c:v>11/11/1997</c:v>
                </c:pt>
                <c:pt idx="459">
                  <c:v>12/11/1997</c:v>
                </c:pt>
                <c:pt idx="460">
                  <c:v>13/11/1997</c:v>
                </c:pt>
                <c:pt idx="461">
                  <c:v>14/11/1997</c:v>
                </c:pt>
                <c:pt idx="462">
                  <c:v>17/11/1997</c:v>
                </c:pt>
                <c:pt idx="463">
                  <c:v>18/11/1997</c:v>
                </c:pt>
                <c:pt idx="464">
                  <c:v>19/11/1997</c:v>
                </c:pt>
                <c:pt idx="465">
                  <c:v>20/11/1997</c:v>
                </c:pt>
                <c:pt idx="466">
                  <c:v>21/11/1997</c:v>
                </c:pt>
                <c:pt idx="467">
                  <c:v>24/11/1997</c:v>
                </c:pt>
                <c:pt idx="468">
                  <c:v>25/11/1997</c:v>
                </c:pt>
                <c:pt idx="469">
                  <c:v>26/11/1997</c:v>
                </c:pt>
                <c:pt idx="470">
                  <c:v>27/11/1997</c:v>
                </c:pt>
                <c:pt idx="471">
                  <c:v>28/11/1997</c:v>
                </c:pt>
                <c:pt idx="472">
                  <c:v>01/12/1997</c:v>
                </c:pt>
                <c:pt idx="473">
                  <c:v>02/12/1997</c:v>
                </c:pt>
                <c:pt idx="474">
                  <c:v>03/12/1997</c:v>
                </c:pt>
                <c:pt idx="475">
                  <c:v>04/12/1997</c:v>
                </c:pt>
                <c:pt idx="476">
                  <c:v>05/12/1997</c:v>
                </c:pt>
                <c:pt idx="477">
                  <c:v>08/12/1997</c:v>
                </c:pt>
                <c:pt idx="478">
                  <c:v>09/12/1997</c:v>
                </c:pt>
                <c:pt idx="479">
                  <c:v>10/12/1997</c:v>
                </c:pt>
                <c:pt idx="480">
                  <c:v>11/12/1997</c:v>
                </c:pt>
                <c:pt idx="481">
                  <c:v>12/12/1997</c:v>
                </c:pt>
                <c:pt idx="482">
                  <c:v>15/12/1997</c:v>
                </c:pt>
                <c:pt idx="483">
                  <c:v>16/12/1997</c:v>
                </c:pt>
                <c:pt idx="484">
                  <c:v>17/12/1997</c:v>
                </c:pt>
                <c:pt idx="485">
                  <c:v>18/12/1997</c:v>
                </c:pt>
                <c:pt idx="486">
                  <c:v>19/12/1997</c:v>
                </c:pt>
                <c:pt idx="487">
                  <c:v>22/12/1997</c:v>
                </c:pt>
                <c:pt idx="488">
                  <c:v>23/12/1997</c:v>
                </c:pt>
                <c:pt idx="489">
                  <c:v>24/12/1997</c:v>
                </c:pt>
                <c:pt idx="490">
                  <c:v>29/12/1997</c:v>
                </c:pt>
                <c:pt idx="491">
                  <c:v>30/12/1997</c:v>
                </c:pt>
                <c:pt idx="492">
                  <c:v>31/12/1997</c:v>
                </c:pt>
                <c:pt idx="493">
                  <c:v>02/01/1998</c:v>
                </c:pt>
                <c:pt idx="494">
                  <c:v>05/01/1998</c:v>
                </c:pt>
                <c:pt idx="495">
                  <c:v>06/01/1998</c:v>
                </c:pt>
                <c:pt idx="496">
                  <c:v>07/01/1998</c:v>
                </c:pt>
                <c:pt idx="497">
                  <c:v>08/01/1998</c:v>
                </c:pt>
                <c:pt idx="498">
                  <c:v>09/01/1998</c:v>
                </c:pt>
                <c:pt idx="499">
                  <c:v>12/01/1998</c:v>
                </c:pt>
                <c:pt idx="500">
                  <c:v>13/01/1998</c:v>
                </c:pt>
                <c:pt idx="501">
                  <c:v>14/01/1998</c:v>
                </c:pt>
                <c:pt idx="502">
                  <c:v>15/01/1998</c:v>
                </c:pt>
                <c:pt idx="503">
                  <c:v>16/01/1998</c:v>
                </c:pt>
                <c:pt idx="504">
                  <c:v>19/01/1998</c:v>
                </c:pt>
                <c:pt idx="505">
                  <c:v>20/01/1998</c:v>
                </c:pt>
                <c:pt idx="506">
                  <c:v>21/01/1998</c:v>
                </c:pt>
                <c:pt idx="507">
                  <c:v>22/01/1998</c:v>
                </c:pt>
                <c:pt idx="508">
                  <c:v>23/01/1998</c:v>
                </c:pt>
                <c:pt idx="509">
                  <c:v>26/01/1998</c:v>
                </c:pt>
                <c:pt idx="510">
                  <c:v>27/01/1998</c:v>
                </c:pt>
                <c:pt idx="511">
                  <c:v>02/02/1998</c:v>
                </c:pt>
                <c:pt idx="512">
                  <c:v>03/02/1998</c:v>
                </c:pt>
                <c:pt idx="513">
                  <c:v>04/02/1998</c:v>
                </c:pt>
                <c:pt idx="514">
                  <c:v>05/02/1998</c:v>
                </c:pt>
                <c:pt idx="515">
                  <c:v>06/02/1998</c:v>
                </c:pt>
                <c:pt idx="516">
                  <c:v>09/02/1998</c:v>
                </c:pt>
                <c:pt idx="517">
                  <c:v>10/02/1998</c:v>
                </c:pt>
                <c:pt idx="518">
                  <c:v>11/02/1998</c:v>
                </c:pt>
                <c:pt idx="519">
                  <c:v>12/02/1998</c:v>
                </c:pt>
                <c:pt idx="520">
                  <c:v>13/02/1998</c:v>
                </c:pt>
                <c:pt idx="521">
                  <c:v>16/02/1998</c:v>
                </c:pt>
                <c:pt idx="522">
                  <c:v>17/02/1998</c:v>
                </c:pt>
                <c:pt idx="523">
                  <c:v>18/02/1998</c:v>
                </c:pt>
                <c:pt idx="524">
                  <c:v>19/02/1998</c:v>
                </c:pt>
                <c:pt idx="525">
                  <c:v>20/02/1998</c:v>
                </c:pt>
                <c:pt idx="526">
                  <c:v>23/02/1998</c:v>
                </c:pt>
                <c:pt idx="527">
                  <c:v>24/02/1998</c:v>
                </c:pt>
                <c:pt idx="528">
                  <c:v>25/02/1998</c:v>
                </c:pt>
                <c:pt idx="529">
                  <c:v>26/02/1998</c:v>
                </c:pt>
                <c:pt idx="530">
                  <c:v>27/02/1998</c:v>
                </c:pt>
                <c:pt idx="531">
                  <c:v>02/03/1998</c:v>
                </c:pt>
                <c:pt idx="532">
                  <c:v>03/03/1998</c:v>
                </c:pt>
                <c:pt idx="533">
                  <c:v>04/03/1998</c:v>
                </c:pt>
                <c:pt idx="534">
                  <c:v>05/03/1998</c:v>
                </c:pt>
                <c:pt idx="535">
                  <c:v>06/03/1998</c:v>
                </c:pt>
                <c:pt idx="536">
                  <c:v>09/03/1998</c:v>
                </c:pt>
                <c:pt idx="537">
                  <c:v>10/03/1998</c:v>
                </c:pt>
                <c:pt idx="538">
                  <c:v>11/03/1998</c:v>
                </c:pt>
                <c:pt idx="539">
                  <c:v>12/03/1998</c:v>
                </c:pt>
                <c:pt idx="540">
                  <c:v>13/03/1998</c:v>
                </c:pt>
                <c:pt idx="541">
                  <c:v>16/03/1998</c:v>
                </c:pt>
                <c:pt idx="542">
                  <c:v>17/03/1998</c:v>
                </c:pt>
                <c:pt idx="543">
                  <c:v>18/03/1998</c:v>
                </c:pt>
                <c:pt idx="544">
                  <c:v>19/03/1998</c:v>
                </c:pt>
                <c:pt idx="545">
                  <c:v>20/03/1998</c:v>
                </c:pt>
                <c:pt idx="546">
                  <c:v>23/03/1998</c:v>
                </c:pt>
                <c:pt idx="547">
                  <c:v>24/03/1998</c:v>
                </c:pt>
                <c:pt idx="548">
                  <c:v>25/03/1998</c:v>
                </c:pt>
                <c:pt idx="549">
                  <c:v>26/03/1998</c:v>
                </c:pt>
                <c:pt idx="550">
                  <c:v>27/03/1998</c:v>
                </c:pt>
                <c:pt idx="551">
                  <c:v>30/03/1998</c:v>
                </c:pt>
                <c:pt idx="552">
                  <c:v>31/03/1998</c:v>
                </c:pt>
                <c:pt idx="553">
                  <c:v>01/04/1998</c:v>
                </c:pt>
                <c:pt idx="554">
                  <c:v>02/04/1998</c:v>
                </c:pt>
                <c:pt idx="555">
                  <c:v>03/04/1998</c:v>
                </c:pt>
                <c:pt idx="556">
                  <c:v>07/04/1998</c:v>
                </c:pt>
                <c:pt idx="557">
                  <c:v>08/04/1998</c:v>
                </c:pt>
                <c:pt idx="558">
                  <c:v>09/04/1998</c:v>
                </c:pt>
                <c:pt idx="559">
                  <c:v>14/04/1998</c:v>
                </c:pt>
                <c:pt idx="560">
                  <c:v>15/04/1998</c:v>
                </c:pt>
                <c:pt idx="561">
                  <c:v>16/04/1998</c:v>
                </c:pt>
                <c:pt idx="562">
                  <c:v>17/04/1998</c:v>
                </c:pt>
                <c:pt idx="563">
                  <c:v>20/04/1998</c:v>
                </c:pt>
                <c:pt idx="564">
                  <c:v>21/04/1998</c:v>
                </c:pt>
                <c:pt idx="565">
                  <c:v>22/04/1998</c:v>
                </c:pt>
                <c:pt idx="566">
                  <c:v>23/04/1998</c:v>
                </c:pt>
                <c:pt idx="567">
                  <c:v>24/04/1998</c:v>
                </c:pt>
                <c:pt idx="568">
                  <c:v>27/04/1998</c:v>
                </c:pt>
                <c:pt idx="569">
                  <c:v>28/04/1998</c:v>
                </c:pt>
                <c:pt idx="570">
                  <c:v>29/04/1998</c:v>
                </c:pt>
                <c:pt idx="571">
                  <c:v>30/04/1998</c:v>
                </c:pt>
                <c:pt idx="572">
                  <c:v>01/05/1998</c:v>
                </c:pt>
                <c:pt idx="573">
                  <c:v>04/05/1998</c:v>
                </c:pt>
                <c:pt idx="574">
                  <c:v>05/05/1998</c:v>
                </c:pt>
                <c:pt idx="575">
                  <c:v>06/05/1998</c:v>
                </c:pt>
                <c:pt idx="576">
                  <c:v>07/05/1998</c:v>
                </c:pt>
                <c:pt idx="577">
                  <c:v>08/05/1998</c:v>
                </c:pt>
                <c:pt idx="578">
                  <c:v>11/05/1998</c:v>
                </c:pt>
                <c:pt idx="579">
                  <c:v>12/05/1998</c:v>
                </c:pt>
                <c:pt idx="580">
                  <c:v>13/05/1998</c:v>
                </c:pt>
                <c:pt idx="581">
                  <c:v>14/05/1998</c:v>
                </c:pt>
                <c:pt idx="582">
                  <c:v>15/05/1998</c:v>
                </c:pt>
                <c:pt idx="583">
                  <c:v>18/05/1998</c:v>
                </c:pt>
                <c:pt idx="584">
                  <c:v>19/05/1998</c:v>
                </c:pt>
                <c:pt idx="585">
                  <c:v>20/05/1998</c:v>
                </c:pt>
                <c:pt idx="586">
                  <c:v>21/05/1998</c:v>
                </c:pt>
                <c:pt idx="587">
                  <c:v>22/05/1998</c:v>
                </c:pt>
                <c:pt idx="588">
                  <c:v>25/05/1998</c:v>
                </c:pt>
                <c:pt idx="589">
                  <c:v>26/05/1998</c:v>
                </c:pt>
                <c:pt idx="590">
                  <c:v>27/05/1998</c:v>
                </c:pt>
                <c:pt idx="591">
                  <c:v>28/05/1998</c:v>
                </c:pt>
                <c:pt idx="592">
                  <c:v>29/05/1998</c:v>
                </c:pt>
                <c:pt idx="593">
                  <c:v>01/06/1998</c:v>
                </c:pt>
                <c:pt idx="594">
                  <c:v>02/06/1998</c:v>
                </c:pt>
                <c:pt idx="595">
                  <c:v>03/06/1998</c:v>
                </c:pt>
                <c:pt idx="596">
                  <c:v>04/06/1998</c:v>
                </c:pt>
                <c:pt idx="597">
                  <c:v>05/06/1998</c:v>
                </c:pt>
                <c:pt idx="598">
                  <c:v>08/06/1998</c:v>
                </c:pt>
                <c:pt idx="599">
                  <c:v>09/06/1998</c:v>
                </c:pt>
                <c:pt idx="600">
                  <c:v>10/06/1998</c:v>
                </c:pt>
                <c:pt idx="601">
                  <c:v>11/06/1998</c:v>
                </c:pt>
                <c:pt idx="602">
                  <c:v>12/06/1998</c:v>
                </c:pt>
                <c:pt idx="603">
                  <c:v>15/06/1998</c:v>
                </c:pt>
                <c:pt idx="604">
                  <c:v>16/06/1998</c:v>
                </c:pt>
                <c:pt idx="605">
                  <c:v>17/06/1998</c:v>
                </c:pt>
                <c:pt idx="606">
                  <c:v>18/06/1998</c:v>
                </c:pt>
                <c:pt idx="607">
                  <c:v>19/06/1998</c:v>
                </c:pt>
                <c:pt idx="608">
                  <c:v>22/06/1998</c:v>
                </c:pt>
                <c:pt idx="609">
                  <c:v>23/06/1998</c:v>
                </c:pt>
                <c:pt idx="610">
                  <c:v>24/06/1998</c:v>
                </c:pt>
                <c:pt idx="611">
                  <c:v>25/06/1998</c:v>
                </c:pt>
                <c:pt idx="612">
                  <c:v>26/06/1998</c:v>
                </c:pt>
                <c:pt idx="613">
                  <c:v>29/06/1998</c:v>
                </c:pt>
                <c:pt idx="614">
                  <c:v>30/06/1998</c:v>
                </c:pt>
                <c:pt idx="615">
                  <c:v>02/07/1998</c:v>
                </c:pt>
                <c:pt idx="616">
                  <c:v>03/07/1998</c:v>
                </c:pt>
                <c:pt idx="617">
                  <c:v>06/07/1998</c:v>
                </c:pt>
                <c:pt idx="618">
                  <c:v>07/07/1998</c:v>
                </c:pt>
                <c:pt idx="619">
                  <c:v>08/07/1998</c:v>
                </c:pt>
                <c:pt idx="620">
                  <c:v>09/07/1998</c:v>
                </c:pt>
                <c:pt idx="621">
                  <c:v>10/07/1998</c:v>
                </c:pt>
                <c:pt idx="622">
                  <c:v>13/07/1998</c:v>
                </c:pt>
                <c:pt idx="623">
                  <c:v>14/07/1998</c:v>
                </c:pt>
                <c:pt idx="624">
                  <c:v>15/07/1998</c:v>
                </c:pt>
                <c:pt idx="625">
                  <c:v>16/07/1998</c:v>
                </c:pt>
                <c:pt idx="626">
                  <c:v>17/07/1998</c:v>
                </c:pt>
                <c:pt idx="627">
                  <c:v>20/07/1998</c:v>
                </c:pt>
                <c:pt idx="628">
                  <c:v>21/07/1998</c:v>
                </c:pt>
                <c:pt idx="629">
                  <c:v>22/07/1998</c:v>
                </c:pt>
                <c:pt idx="630">
                  <c:v>23/07/1998</c:v>
                </c:pt>
                <c:pt idx="631">
                  <c:v>24/07/1998</c:v>
                </c:pt>
                <c:pt idx="632">
                  <c:v>27/07/1998</c:v>
                </c:pt>
                <c:pt idx="633">
                  <c:v>28/07/1998</c:v>
                </c:pt>
                <c:pt idx="634">
                  <c:v>29/07/1998</c:v>
                </c:pt>
                <c:pt idx="635">
                  <c:v>30/07/1998</c:v>
                </c:pt>
                <c:pt idx="636">
                  <c:v>31/07/1998</c:v>
                </c:pt>
                <c:pt idx="637">
                  <c:v>03/08/1998</c:v>
                </c:pt>
                <c:pt idx="638">
                  <c:v>04/08/1998</c:v>
                </c:pt>
                <c:pt idx="639">
                  <c:v>05/08/1998</c:v>
                </c:pt>
                <c:pt idx="640">
                  <c:v>06/08/1998</c:v>
                </c:pt>
                <c:pt idx="641">
                  <c:v>07/08/1998</c:v>
                </c:pt>
                <c:pt idx="642">
                  <c:v>10/08/1998</c:v>
                </c:pt>
                <c:pt idx="643">
                  <c:v>11/08/1998</c:v>
                </c:pt>
                <c:pt idx="644">
                  <c:v>12/08/1998</c:v>
                </c:pt>
                <c:pt idx="645">
                  <c:v>13/08/1998</c:v>
                </c:pt>
                <c:pt idx="646">
                  <c:v>14/08/1998</c:v>
                </c:pt>
                <c:pt idx="647">
                  <c:v>18/08/1998</c:v>
                </c:pt>
                <c:pt idx="648">
                  <c:v>19/08/1998</c:v>
                </c:pt>
                <c:pt idx="649">
                  <c:v>20/08/1998</c:v>
                </c:pt>
                <c:pt idx="650">
                  <c:v>21/08/1998</c:v>
                </c:pt>
                <c:pt idx="651">
                  <c:v>24/08/1998</c:v>
                </c:pt>
                <c:pt idx="652">
                  <c:v>25/08/1998</c:v>
                </c:pt>
                <c:pt idx="653">
                  <c:v>26/08/1998</c:v>
                </c:pt>
                <c:pt idx="654">
                  <c:v>27/08/1998</c:v>
                </c:pt>
                <c:pt idx="655">
                  <c:v>28/08/1998</c:v>
                </c:pt>
                <c:pt idx="656">
                  <c:v>31/08/1998</c:v>
                </c:pt>
                <c:pt idx="657">
                  <c:v>01/09/1998</c:v>
                </c:pt>
                <c:pt idx="658">
                  <c:v>02/09/1998</c:v>
                </c:pt>
                <c:pt idx="659">
                  <c:v>03/09/1998</c:v>
                </c:pt>
                <c:pt idx="660">
                  <c:v>04/09/1998</c:v>
                </c:pt>
                <c:pt idx="661">
                  <c:v>07/09/1998</c:v>
                </c:pt>
                <c:pt idx="662">
                  <c:v>08/09/1998</c:v>
                </c:pt>
                <c:pt idx="663">
                  <c:v>09/09/1998</c:v>
                </c:pt>
                <c:pt idx="664">
                  <c:v>10/09/1998</c:v>
                </c:pt>
                <c:pt idx="665">
                  <c:v>11/09/1998</c:v>
                </c:pt>
                <c:pt idx="666">
                  <c:v>14/09/1998</c:v>
                </c:pt>
                <c:pt idx="667">
                  <c:v>15/09/1998</c:v>
                </c:pt>
                <c:pt idx="668">
                  <c:v>16/09/1998</c:v>
                </c:pt>
                <c:pt idx="669">
                  <c:v>17/09/1998</c:v>
                </c:pt>
                <c:pt idx="670">
                  <c:v>18/09/1998</c:v>
                </c:pt>
                <c:pt idx="671">
                  <c:v>21/09/1998</c:v>
                </c:pt>
                <c:pt idx="672">
                  <c:v>22/09/1998</c:v>
                </c:pt>
                <c:pt idx="673">
                  <c:v>23/09/1998</c:v>
                </c:pt>
                <c:pt idx="674">
                  <c:v>24/09/1998</c:v>
                </c:pt>
                <c:pt idx="675">
                  <c:v>25/09/1998</c:v>
                </c:pt>
                <c:pt idx="676">
                  <c:v>28/09/1998</c:v>
                </c:pt>
                <c:pt idx="677">
                  <c:v>29/09/1998</c:v>
                </c:pt>
                <c:pt idx="678">
                  <c:v>30/09/1998</c:v>
                </c:pt>
                <c:pt idx="679">
                  <c:v>05/10/1998</c:v>
                </c:pt>
                <c:pt idx="680">
                  <c:v>07/10/1998</c:v>
                </c:pt>
                <c:pt idx="681">
                  <c:v>08/10/1998</c:v>
                </c:pt>
                <c:pt idx="682">
                  <c:v>09/10/1998</c:v>
                </c:pt>
                <c:pt idx="683">
                  <c:v>12/10/1998</c:v>
                </c:pt>
                <c:pt idx="684">
                  <c:v>13/10/1998</c:v>
                </c:pt>
                <c:pt idx="685">
                  <c:v>14/10/1998</c:v>
                </c:pt>
                <c:pt idx="686">
                  <c:v>15/10/1998</c:v>
                </c:pt>
                <c:pt idx="687">
                  <c:v>16/10/1998</c:v>
                </c:pt>
                <c:pt idx="688">
                  <c:v>19/10/1998</c:v>
                </c:pt>
                <c:pt idx="689">
                  <c:v>20/10/1998</c:v>
                </c:pt>
                <c:pt idx="690">
                  <c:v>21/10/1998</c:v>
                </c:pt>
                <c:pt idx="691">
                  <c:v>22/10/1998</c:v>
                </c:pt>
                <c:pt idx="692">
                  <c:v>23/10/1998</c:v>
                </c:pt>
                <c:pt idx="693">
                  <c:v>26/10/1998</c:v>
                </c:pt>
                <c:pt idx="694">
                  <c:v>27/10/1998</c:v>
                </c:pt>
                <c:pt idx="695">
                  <c:v>29/10/1998</c:v>
                </c:pt>
                <c:pt idx="696">
                  <c:v>30/10/1998</c:v>
                </c:pt>
                <c:pt idx="697">
                  <c:v>02/11/1998</c:v>
                </c:pt>
                <c:pt idx="698">
                  <c:v>03/11/1998</c:v>
                </c:pt>
                <c:pt idx="699">
                  <c:v>04/11/1998</c:v>
                </c:pt>
                <c:pt idx="700">
                  <c:v>05/11/1998</c:v>
                </c:pt>
                <c:pt idx="701">
                  <c:v>06/11/1998</c:v>
                </c:pt>
                <c:pt idx="702">
                  <c:v>09/11/1998</c:v>
                </c:pt>
                <c:pt idx="703">
                  <c:v>10/11/1998</c:v>
                </c:pt>
                <c:pt idx="704">
                  <c:v>11/11/1998</c:v>
                </c:pt>
                <c:pt idx="705">
                  <c:v>12/11/1998</c:v>
                </c:pt>
                <c:pt idx="706">
                  <c:v>13/11/1998</c:v>
                </c:pt>
                <c:pt idx="707">
                  <c:v>16/11/1998</c:v>
                </c:pt>
                <c:pt idx="708">
                  <c:v>17/11/1998</c:v>
                </c:pt>
                <c:pt idx="709">
                  <c:v>18/11/1998</c:v>
                </c:pt>
                <c:pt idx="710">
                  <c:v>19/11/1998</c:v>
                </c:pt>
                <c:pt idx="711">
                  <c:v>20/11/1998</c:v>
                </c:pt>
                <c:pt idx="712">
                  <c:v>23/11/1998</c:v>
                </c:pt>
                <c:pt idx="713">
                  <c:v>24/11/1998</c:v>
                </c:pt>
                <c:pt idx="714">
                  <c:v>25/11/1998</c:v>
                </c:pt>
                <c:pt idx="715">
                  <c:v>26/11/1998</c:v>
                </c:pt>
                <c:pt idx="716">
                  <c:v>27/11/1998</c:v>
                </c:pt>
                <c:pt idx="717">
                  <c:v>30/11/1998</c:v>
                </c:pt>
                <c:pt idx="718">
                  <c:v>01/12/1998</c:v>
                </c:pt>
                <c:pt idx="719">
                  <c:v>02/12/1998</c:v>
                </c:pt>
                <c:pt idx="720">
                  <c:v>03/12/1998</c:v>
                </c:pt>
                <c:pt idx="721">
                  <c:v>04/12/1998</c:v>
                </c:pt>
                <c:pt idx="722">
                  <c:v>07/12/1998</c:v>
                </c:pt>
                <c:pt idx="723">
                  <c:v>08/12/1998</c:v>
                </c:pt>
                <c:pt idx="724">
                  <c:v>09/12/1998</c:v>
                </c:pt>
                <c:pt idx="725">
                  <c:v>10/12/1998</c:v>
                </c:pt>
                <c:pt idx="726">
                  <c:v>11/12/1998</c:v>
                </c:pt>
                <c:pt idx="727">
                  <c:v>14/12/1998</c:v>
                </c:pt>
                <c:pt idx="728">
                  <c:v>15/12/1998</c:v>
                </c:pt>
                <c:pt idx="729">
                  <c:v>16/12/1998</c:v>
                </c:pt>
                <c:pt idx="730">
                  <c:v>17/12/1998</c:v>
                </c:pt>
                <c:pt idx="731">
                  <c:v>18/12/1998</c:v>
                </c:pt>
                <c:pt idx="732">
                  <c:v>21/12/1998</c:v>
                </c:pt>
                <c:pt idx="733">
                  <c:v>22/12/1998</c:v>
                </c:pt>
                <c:pt idx="734">
                  <c:v>23/12/1998</c:v>
                </c:pt>
                <c:pt idx="735">
                  <c:v>24/12/1998</c:v>
                </c:pt>
                <c:pt idx="736">
                  <c:v>28/12/1998</c:v>
                </c:pt>
                <c:pt idx="737">
                  <c:v>29/12/1998</c:v>
                </c:pt>
                <c:pt idx="738">
                  <c:v>30/12/1998</c:v>
                </c:pt>
                <c:pt idx="739">
                  <c:v>31/12/1998</c:v>
                </c:pt>
                <c:pt idx="740">
                  <c:v>04/01/1999</c:v>
                </c:pt>
                <c:pt idx="741">
                  <c:v>05/01/1999</c:v>
                </c:pt>
                <c:pt idx="742">
                  <c:v>06/01/1999</c:v>
                </c:pt>
                <c:pt idx="743">
                  <c:v>07/01/1999</c:v>
                </c:pt>
                <c:pt idx="744">
                  <c:v>08/01/1999</c:v>
                </c:pt>
                <c:pt idx="745">
                  <c:v>11/01/1999</c:v>
                </c:pt>
                <c:pt idx="746">
                  <c:v>12/01/1999</c:v>
                </c:pt>
                <c:pt idx="747">
                  <c:v>13/01/1999</c:v>
                </c:pt>
                <c:pt idx="748">
                  <c:v>14/01/1999</c:v>
                </c:pt>
                <c:pt idx="749">
                  <c:v>15/01/1999</c:v>
                </c:pt>
                <c:pt idx="750">
                  <c:v>18/01/1999</c:v>
                </c:pt>
                <c:pt idx="751">
                  <c:v>19/01/1999</c:v>
                </c:pt>
                <c:pt idx="752">
                  <c:v>20/01/1999</c:v>
                </c:pt>
                <c:pt idx="753">
                  <c:v>21/01/1999</c:v>
                </c:pt>
                <c:pt idx="754">
                  <c:v>22/01/1999</c:v>
                </c:pt>
                <c:pt idx="755">
                  <c:v>25/01/1999</c:v>
                </c:pt>
                <c:pt idx="756">
                  <c:v>26/01/1999</c:v>
                </c:pt>
                <c:pt idx="757">
                  <c:v>27/01/1999</c:v>
                </c:pt>
                <c:pt idx="758">
                  <c:v>28/01/1999</c:v>
                </c:pt>
                <c:pt idx="759">
                  <c:v>29/01/1999</c:v>
                </c:pt>
                <c:pt idx="760">
                  <c:v>01/02/1999</c:v>
                </c:pt>
                <c:pt idx="761">
                  <c:v>02/02/1999</c:v>
                </c:pt>
                <c:pt idx="762">
                  <c:v>03/02/1999</c:v>
                </c:pt>
                <c:pt idx="763">
                  <c:v>04/02/1999</c:v>
                </c:pt>
                <c:pt idx="764">
                  <c:v>05/02/1999</c:v>
                </c:pt>
                <c:pt idx="765">
                  <c:v>08/02/1999</c:v>
                </c:pt>
                <c:pt idx="766">
                  <c:v>09/02/1999</c:v>
                </c:pt>
                <c:pt idx="767">
                  <c:v>10/02/1999</c:v>
                </c:pt>
                <c:pt idx="768">
                  <c:v>11/02/1999</c:v>
                </c:pt>
                <c:pt idx="769">
                  <c:v>12/02/1999</c:v>
                </c:pt>
                <c:pt idx="770">
                  <c:v>15/02/1999</c:v>
                </c:pt>
                <c:pt idx="771">
                  <c:v>19/02/1999</c:v>
                </c:pt>
                <c:pt idx="772">
                  <c:v>22/02/1999</c:v>
                </c:pt>
                <c:pt idx="773">
                  <c:v>23/02/1999</c:v>
                </c:pt>
                <c:pt idx="774">
                  <c:v>24/02/1999</c:v>
                </c:pt>
                <c:pt idx="775">
                  <c:v>25/02/1999</c:v>
                </c:pt>
                <c:pt idx="776">
                  <c:v>26/02/1999</c:v>
                </c:pt>
                <c:pt idx="777">
                  <c:v>01/03/1999</c:v>
                </c:pt>
                <c:pt idx="778">
                  <c:v>02/03/1999</c:v>
                </c:pt>
                <c:pt idx="779">
                  <c:v>03/03/1999</c:v>
                </c:pt>
                <c:pt idx="780">
                  <c:v>04/03/1999</c:v>
                </c:pt>
                <c:pt idx="781">
                  <c:v>05/03/1999</c:v>
                </c:pt>
                <c:pt idx="782">
                  <c:v>08/03/1999</c:v>
                </c:pt>
                <c:pt idx="783">
                  <c:v>09/03/1999</c:v>
                </c:pt>
                <c:pt idx="784">
                  <c:v>10/03/1999</c:v>
                </c:pt>
                <c:pt idx="785">
                  <c:v>11/03/1999</c:v>
                </c:pt>
                <c:pt idx="786">
                  <c:v>12/03/1999</c:v>
                </c:pt>
                <c:pt idx="787">
                  <c:v>15/03/1999</c:v>
                </c:pt>
                <c:pt idx="788">
                  <c:v>16/03/1999</c:v>
                </c:pt>
                <c:pt idx="789">
                  <c:v>17/03/1999</c:v>
                </c:pt>
                <c:pt idx="790">
                  <c:v>18/03/1999</c:v>
                </c:pt>
                <c:pt idx="791">
                  <c:v>19/03/1999</c:v>
                </c:pt>
                <c:pt idx="792">
                  <c:v>22/03/1999</c:v>
                </c:pt>
                <c:pt idx="793">
                  <c:v>23/03/1999</c:v>
                </c:pt>
                <c:pt idx="794">
                  <c:v>24/03/1999</c:v>
                </c:pt>
                <c:pt idx="795">
                  <c:v>25/03/1999</c:v>
                </c:pt>
                <c:pt idx="796">
                  <c:v>26/03/1999</c:v>
                </c:pt>
                <c:pt idx="797">
                  <c:v>29/03/1999</c:v>
                </c:pt>
                <c:pt idx="798">
                  <c:v>30/03/1999</c:v>
                </c:pt>
                <c:pt idx="799">
                  <c:v>31/03/1999</c:v>
                </c:pt>
                <c:pt idx="800">
                  <c:v>01/04/1999</c:v>
                </c:pt>
                <c:pt idx="801">
                  <c:v>07/04/1999</c:v>
                </c:pt>
                <c:pt idx="802">
                  <c:v>08/04/1999</c:v>
                </c:pt>
                <c:pt idx="803">
                  <c:v>09/04/1999</c:v>
                </c:pt>
                <c:pt idx="804">
                  <c:v>12/04/1999</c:v>
                </c:pt>
                <c:pt idx="805">
                  <c:v>13/04/1999</c:v>
                </c:pt>
                <c:pt idx="806">
                  <c:v>14/04/1999</c:v>
                </c:pt>
                <c:pt idx="807">
                  <c:v>15/04/1999</c:v>
                </c:pt>
                <c:pt idx="808">
                  <c:v>16/04/1999</c:v>
                </c:pt>
                <c:pt idx="809">
                  <c:v>19/04/1999</c:v>
                </c:pt>
                <c:pt idx="810">
                  <c:v>20/04/1999</c:v>
                </c:pt>
                <c:pt idx="811">
                  <c:v>21/04/1999</c:v>
                </c:pt>
                <c:pt idx="812">
                  <c:v>22/04/1999</c:v>
                </c:pt>
                <c:pt idx="813">
                  <c:v>23/04/1999</c:v>
                </c:pt>
                <c:pt idx="814">
                  <c:v>26/04/1999</c:v>
                </c:pt>
                <c:pt idx="815">
                  <c:v>27/04/1999</c:v>
                </c:pt>
                <c:pt idx="816">
                  <c:v>28/04/1999</c:v>
                </c:pt>
                <c:pt idx="817">
                  <c:v>29/04/1999</c:v>
                </c:pt>
                <c:pt idx="818">
                  <c:v>30/04/1999</c:v>
                </c:pt>
                <c:pt idx="819">
                  <c:v>03/05/1999</c:v>
                </c:pt>
                <c:pt idx="820">
                  <c:v>04/05/1999</c:v>
                </c:pt>
                <c:pt idx="821">
                  <c:v>05/05/1999</c:v>
                </c:pt>
                <c:pt idx="822">
                  <c:v>06/05/1999</c:v>
                </c:pt>
                <c:pt idx="823">
                  <c:v>07/05/1999</c:v>
                </c:pt>
                <c:pt idx="824">
                  <c:v>10/05/1999</c:v>
                </c:pt>
                <c:pt idx="825">
                  <c:v>11/05/1999</c:v>
                </c:pt>
                <c:pt idx="826">
                  <c:v>12/05/1999</c:v>
                </c:pt>
                <c:pt idx="827">
                  <c:v>13/05/1999</c:v>
                </c:pt>
                <c:pt idx="828">
                  <c:v>14/05/1999</c:v>
                </c:pt>
                <c:pt idx="829">
                  <c:v>17/05/1999</c:v>
                </c:pt>
                <c:pt idx="830">
                  <c:v>18/05/1999</c:v>
                </c:pt>
                <c:pt idx="831">
                  <c:v>19/05/1999</c:v>
                </c:pt>
                <c:pt idx="832">
                  <c:v>20/05/1999</c:v>
                </c:pt>
                <c:pt idx="833">
                  <c:v>21/05/1999</c:v>
                </c:pt>
                <c:pt idx="834">
                  <c:v>24/05/1999</c:v>
                </c:pt>
                <c:pt idx="835">
                  <c:v>25/05/1999</c:v>
                </c:pt>
                <c:pt idx="836">
                  <c:v>26/05/1999</c:v>
                </c:pt>
                <c:pt idx="837">
                  <c:v>27/05/1999</c:v>
                </c:pt>
                <c:pt idx="838">
                  <c:v>28/05/1999</c:v>
                </c:pt>
                <c:pt idx="839">
                  <c:v>31/05/1999</c:v>
                </c:pt>
                <c:pt idx="840">
                  <c:v>01/06/1999</c:v>
                </c:pt>
                <c:pt idx="841">
                  <c:v>02/06/1999</c:v>
                </c:pt>
                <c:pt idx="842">
                  <c:v>03/06/1999</c:v>
                </c:pt>
                <c:pt idx="843">
                  <c:v>04/06/1999</c:v>
                </c:pt>
                <c:pt idx="844">
                  <c:v>07/06/1999</c:v>
                </c:pt>
                <c:pt idx="845">
                  <c:v>08/06/1999</c:v>
                </c:pt>
                <c:pt idx="846">
                  <c:v>09/06/1999</c:v>
                </c:pt>
                <c:pt idx="847">
                  <c:v>10/06/1999</c:v>
                </c:pt>
                <c:pt idx="848">
                  <c:v>11/06/1999</c:v>
                </c:pt>
                <c:pt idx="849">
                  <c:v>14/06/1999</c:v>
                </c:pt>
                <c:pt idx="850">
                  <c:v>15/06/1999</c:v>
                </c:pt>
                <c:pt idx="851">
                  <c:v>16/06/1999</c:v>
                </c:pt>
                <c:pt idx="852">
                  <c:v>17/06/1999</c:v>
                </c:pt>
                <c:pt idx="853">
                  <c:v>21/06/1999</c:v>
                </c:pt>
                <c:pt idx="854">
                  <c:v>22/06/1999</c:v>
                </c:pt>
                <c:pt idx="855">
                  <c:v>23/06/1999</c:v>
                </c:pt>
                <c:pt idx="856">
                  <c:v>24/06/1999</c:v>
                </c:pt>
                <c:pt idx="857">
                  <c:v>25/06/1999</c:v>
                </c:pt>
                <c:pt idx="858">
                  <c:v>28/06/1999</c:v>
                </c:pt>
                <c:pt idx="859">
                  <c:v>29/06/1999</c:v>
                </c:pt>
                <c:pt idx="860">
                  <c:v>30/06/1999</c:v>
                </c:pt>
                <c:pt idx="861">
                  <c:v>02/07/1999</c:v>
                </c:pt>
                <c:pt idx="862">
                  <c:v>05/07/1999</c:v>
                </c:pt>
                <c:pt idx="863">
                  <c:v>06/07/1999</c:v>
                </c:pt>
                <c:pt idx="864">
                  <c:v>07/07/1999</c:v>
                </c:pt>
                <c:pt idx="865">
                  <c:v>08/07/1999</c:v>
                </c:pt>
                <c:pt idx="866">
                  <c:v>09/07/1999</c:v>
                </c:pt>
                <c:pt idx="867">
                  <c:v>12/07/1999</c:v>
                </c:pt>
                <c:pt idx="868">
                  <c:v>13/07/1999</c:v>
                </c:pt>
                <c:pt idx="869">
                  <c:v>14/07/1999</c:v>
                </c:pt>
                <c:pt idx="870">
                  <c:v>15/07/1999</c:v>
                </c:pt>
                <c:pt idx="871">
                  <c:v>16/07/1999</c:v>
                </c:pt>
                <c:pt idx="872">
                  <c:v>19/07/1999</c:v>
                </c:pt>
                <c:pt idx="873">
                  <c:v>20/07/1999</c:v>
                </c:pt>
                <c:pt idx="874">
                  <c:v>21/07/1999</c:v>
                </c:pt>
                <c:pt idx="875">
                  <c:v>22/07/1999</c:v>
                </c:pt>
                <c:pt idx="876">
                  <c:v>23/07/1999</c:v>
                </c:pt>
                <c:pt idx="877">
                  <c:v>26/07/1999</c:v>
                </c:pt>
                <c:pt idx="878">
                  <c:v>27/07/1999</c:v>
                </c:pt>
                <c:pt idx="879">
                  <c:v>28/07/1999</c:v>
                </c:pt>
                <c:pt idx="880">
                  <c:v>29/07/1999</c:v>
                </c:pt>
                <c:pt idx="881">
                  <c:v>30/07/1999</c:v>
                </c:pt>
                <c:pt idx="882">
                  <c:v>02/08/1999</c:v>
                </c:pt>
                <c:pt idx="883">
                  <c:v>03/08/1999</c:v>
                </c:pt>
                <c:pt idx="884">
                  <c:v>04/08/1999</c:v>
                </c:pt>
                <c:pt idx="885">
                  <c:v>05/08/1999</c:v>
                </c:pt>
                <c:pt idx="886">
                  <c:v>06/08/1999</c:v>
                </c:pt>
                <c:pt idx="887">
                  <c:v>09/08/1999</c:v>
                </c:pt>
                <c:pt idx="888">
                  <c:v>10/08/1999</c:v>
                </c:pt>
                <c:pt idx="889">
                  <c:v>11/08/1999</c:v>
                </c:pt>
                <c:pt idx="890">
                  <c:v>12/08/1999</c:v>
                </c:pt>
                <c:pt idx="891">
                  <c:v>13/08/1999</c:v>
                </c:pt>
                <c:pt idx="892">
                  <c:v>16/08/1999</c:v>
                </c:pt>
                <c:pt idx="893">
                  <c:v>17/08/1999</c:v>
                </c:pt>
                <c:pt idx="894">
                  <c:v>18/08/1999</c:v>
                </c:pt>
                <c:pt idx="895">
                  <c:v>19/08/1999</c:v>
                </c:pt>
                <c:pt idx="896">
                  <c:v>20/08/1999</c:v>
                </c:pt>
                <c:pt idx="897">
                  <c:v>23/08/1999</c:v>
                </c:pt>
                <c:pt idx="898">
                  <c:v>24/08/1999</c:v>
                </c:pt>
                <c:pt idx="899">
                  <c:v>25/08/1999</c:v>
                </c:pt>
                <c:pt idx="900">
                  <c:v>26/08/1999</c:v>
                </c:pt>
                <c:pt idx="901">
                  <c:v>27/08/1999</c:v>
                </c:pt>
                <c:pt idx="902">
                  <c:v>30/08/1999</c:v>
                </c:pt>
                <c:pt idx="903">
                  <c:v>31/08/1999</c:v>
                </c:pt>
                <c:pt idx="904">
                  <c:v>01/09/1999</c:v>
                </c:pt>
                <c:pt idx="905">
                  <c:v>02/09/1999</c:v>
                </c:pt>
                <c:pt idx="906">
                  <c:v>03/09/1999</c:v>
                </c:pt>
                <c:pt idx="907">
                  <c:v>06/09/1999</c:v>
                </c:pt>
                <c:pt idx="908">
                  <c:v>07/09/1999</c:v>
                </c:pt>
                <c:pt idx="909">
                  <c:v>08/09/1999</c:v>
                </c:pt>
                <c:pt idx="910">
                  <c:v>09/09/1999</c:v>
                </c:pt>
                <c:pt idx="911">
                  <c:v>10/09/1999</c:v>
                </c:pt>
                <c:pt idx="912">
                  <c:v>13/09/1999</c:v>
                </c:pt>
                <c:pt idx="913">
                  <c:v>14/09/1999</c:v>
                </c:pt>
                <c:pt idx="914">
                  <c:v>15/09/1999</c:v>
                </c:pt>
                <c:pt idx="915">
                  <c:v>17/09/1999</c:v>
                </c:pt>
                <c:pt idx="916">
                  <c:v>20/09/1999</c:v>
                </c:pt>
                <c:pt idx="917">
                  <c:v>21/09/1999</c:v>
                </c:pt>
                <c:pt idx="918">
                  <c:v>22/09/1999</c:v>
                </c:pt>
                <c:pt idx="919">
                  <c:v>23/09/1999</c:v>
                </c:pt>
                <c:pt idx="920">
                  <c:v>24/09/1999</c:v>
                </c:pt>
                <c:pt idx="921">
                  <c:v>27/09/1999</c:v>
                </c:pt>
                <c:pt idx="922">
                  <c:v>28/09/1999</c:v>
                </c:pt>
                <c:pt idx="923">
                  <c:v>29/09/1999</c:v>
                </c:pt>
                <c:pt idx="924">
                  <c:v>30/09/1999</c:v>
                </c:pt>
                <c:pt idx="925">
                  <c:v>04/10/1999</c:v>
                </c:pt>
                <c:pt idx="926">
                  <c:v>05/10/1999</c:v>
                </c:pt>
                <c:pt idx="927">
                  <c:v>06/10/1999</c:v>
                </c:pt>
                <c:pt idx="928">
                  <c:v>07/10/1999</c:v>
                </c:pt>
                <c:pt idx="929">
                  <c:v>08/10/1999</c:v>
                </c:pt>
                <c:pt idx="930">
                  <c:v>11/10/1999</c:v>
                </c:pt>
                <c:pt idx="931">
                  <c:v>12/10/1999</c:v>
                </c:pt>
                <c:pt idx="932">
                  <c:v>13/10/1999</c:v>
                </c:pt>
                <c:pt idx="933">
                  <c:v>14/10/1999</c:v>
                </c:pt>
                <c:pt idx="934">
                  <c:v>15/10/1999</c:v>
                </c:pt>
                <c:pt idx="935">
                  <c:v>19/10/1999</c:v>
                </c:pt>
                <c:pt idx="936">
                  <c:v>20/10/1999</c:v>
                </c:pt>
                <c:pt idx="937">
                  <c:v>21/10/1999</c:v>
                </c:pt>
                <c:pt idx="938">
                  <c:v>22/10/1999</c:v>
                </c:pt>
                <c:pt idx="939">
                  <c:v>25/10/1999</c:v>
                </c:pt>
                <c:pt idx="940">
                  <c:v>26/10/1999</c:v>
                </c:pt>
                <c:pt idx="941">
                  <c:v>27/10/1999</c:v>
                </c:pt>
                <c:pt idx="942">
                  <c:v>28/10/1999</c:v>
                </c:pt>
                <c:pt idx="943">
                  <c:v>29/10/1999</c:v>
                </c:pt>
                <c:pt idx="944">
                  <c:v>01/11/1999</c:v>
                </c:pt>
                <c:pt idx="945">
                  <c:v>02/11/1999</c:v>
                </c:pt>
                <c:pt idx="946">
                  <c:v>03/11/1999</c:v>
                </c:pt>
                <c:pt idx="947">
                  <c:v>04/11/1999</c:v>
                </c:pt>
                <c:pt idx="948">
                  <c:v>05/11/1999</c:v>
                </c:pt>
                <c:pt idx="949">
                  <c:v>08/11/1999</c:v>
                </c:pt>
                <c:pt idx="950">
                  <c:v>09/11/1999</c:v>
                </c:pt>
                <c:pt idx="951">
                  <c:v>10/11/1999</c:v>
                </c:pt>
                <c:pt idx="952">
                  <c:v>11/11/1999</c:v>
                </c:pt>
                <c:pt idx="953">
                  <c:v>12/11/1999</c:v>
                </c:pt>
                <c:pt idx="954">
                  <c:v>15/11/1999</c:v>
                </c:pt>
                <c:pt idx="955">
                  <c:v>16/11/1999</c:v>
                </c:pt>
                <c:pt idx="956">
                  <c:v>17/11/1999</c:v>
                </c:pt>
                <c:pt idx="957">
                  <c:v>18/11/1999</c:v>
                </c:pt>
                <c:pt idx="958">
                  <c:v>19/11/1999</c:v>
                </c:pt>
                <c:pt idx="959">
                  <c:v>22/11/1999</c:v>
                </c:pt>
                <c:pt idx="960">
                  <c:v>23/11/1999</c:v>
                </c:pt>
                <c:pt idx="961">
                  <c:v>24/11/1999</c:v>
                </c:pt>
                <c:pt idx="962">
                  <c:v>25/11/1999</c:v>
                </c:pt>
                <c:pt idx="963">
                  <c:v>26/11/1999</c:v>
                </c:pt>
                <c:pt idx="964">
                  <c:v>29/11/1999</c:v>
                </c:pt>
                <c:pt idx="965">
                  <c:v>30/11/1999</c:v>
                </c:pt>
                <c:pt idx="966">
                  <c:v>01/12/1999</c:v>
                </c:pt>
                <c:pt idx="967">
                  <c:v>02/12/1999</c:v>
                </c:pt>
                <c:pt idx="968">
                  <c:v>03/12/1999</c:v>
                </c:pt>
                <c:pt idx="969">
                  <c:v>06/12/1999</c:v>
                </c:pt>
                <c:pt idx="970">
                  <c:v>07/12/1999</c:v>
                </c:pt>
                <c:pt idx="971">
                  <c:v>08/12/1999</c:v>
                </c:pt>
                <c:pt idx="972">
                  <c:v>09/12/1999</c:v>
                </c:pt>
                <c:pt idx="973">
                  <c:v>10/12/1999</c:v>
                </c:pt>
                <c:pt idx="974">
                  <c:v>13/12/1999</c:v>
                </c:pt>
                <c:pt idx="975">
                  <c:v>14/12/1999</c:v>
                </c:pt>
                <c:pt idx="976">
                  <c:v>15/12/1999</c:v>
                </c:pt>
                <c:pt idx="977">
                  <c:v>16/12/1999</c:v>
                </c:pt>
                <c:pt idx="978">
                  <c:v>17/12/1999</c:v>
                </c:pt>
                <c:pt idx="979">
                  <c:v>20/12/1999</c:v>
                </c:pt>
                <c:pt idx="980">
                  <c:v>21/12/1999</c:v>
                </c:pt>
                <c:pt idx="981">
                  <c:v>22/12/1999</c:v>
                </c:pt>
                <c:pt idx="982">
                  <c:v>23/12/1999</c:v>
                </c:pt>
                <c:pt idx="983">
                  <c:v>24/12/1999</c:v>
                </c:pt>
                <c:pt idx="984">
                  <c:v>28/12/1999</c:v>
                </c:pt>
                <c:pt idx="985">
                  <c:v>29/12/1999</c:v>
                </c:pt>
                <c:pt idx="986">
                  <c:v>30/12/1999</c:v>
                </c:pt>
              </c:strCache>
            </c:strRef>
          </c:cat>
          <c:val>
            <c:numRef>
              <c:f>Sheet1!$H$2:$H$988</c:f>
              <c:numCache>
                <c:formatCode>General</c:formatCode>
                <c:ptCount val="987"/>
                <c:pt idx="0">
                  <c:v>10204.9</c:v>
                </c:pt>
                <c:pt idx="1">
                  <c:v>10397.4</c:v>
                </c:pt>
                <c:pt idx="2">
                  <c:v>10573.9</c:v>
                </c:pt>
                <c:pt idx="3">
                  <c:v>10529.9</c:v>
                </c:pt>
                <c:pt idx="4">
                  <c:v>10466.700000000001</c:v>
                </c:pt>
                <c:pt idx="5">
                  <c:v>10427.200000000001</c:v>
                </c:pt>
                <c:pt idx="6">
                  <c:v>10304.6</c:v>
                </c:pt>
                <c:pt idx="7">
                  <c:v>10429.799999999999</c:v>
                </c:pt>
                <c:pt idx="8">
                  <c:v>10540</c:v>
                </c:pt>
                <c:pt idx="9">
                  <c:v>10634.5</c:v>
                </c:pt>
                <c:pt idx="10">
                  <c:v>10671.2</c:v>
                </c:pt>
                <c:pt idx="11">
                  <c:v>10593.8</c:v>
                </c:pt>
                <c:pt idx="12">
                  <c:v>10536.5</c:v>
                </c:pt>
                <c:pt idx="13">
                  <c:v>10764.1</c:v>
                </c:pt>
                <c:pt idx="14">
                  <c:v>10955.3</c:v>
                </c:pt>
                <c:pt idx="15">
                  <c:v>10957.2</c:v>
                </c:pt>
                <c:pt idx="16">
                  <c:v>10960.2</c:v>
                </c:pt>
                <c:pt idx="17">
                  <c:v>11103.1</c:v>
                </c:pt>
                <c:pt idx="18">
                  <c:v>11111.9</c:v>
                </c:pt>
                <c:pt idx="19">
                  <c:v>11059</c:v>
                </c:pt>
                <c:pt idx="20">
                  <c:v>11201.5</c:v>
                </c:pt>
                <c:pt idx="21">
                  <c:v>11359.7</c:v>
                </c:pt>
                <c:pt idx="22">
                  <c:v>11362.8</c:v>
                </c:pt>
                <c:pt idx="23">
                  <c:v>11469.4</c:v>
                </c:pt>
                <c:pt idx="24">
                  <c:v>11484.1</c:v>
                </c:pt>
                <c:pt idx="25">
                  <c:v>11391.4</c:v>
                </c:pt>
                <c:pt idx="26">
                  <c:v>11388.6</c:v>
                </c:pt>
                <c:pt idx="27">
                  <c:v>11331.8</c:v>
                </c:pt>
                <c:pt idx="28">
                  <c:v>11310.3</c:v>
                </c:pt>
                <c:pt idx="29">
                  <c:v>11256.6</c:v>
                </c:pt>
                <c:pt idx="30">
                  <c:v>11200.2</c:v>
                </c:pt>
                <c:pt idx="31">
                  <c:v>11364.5</c:v>
                </c:pt>
                <c:pt idx="32">
                  <c:v>11471.8</c:v>
                </c:pt>
                <c:pt idx="33">
                  <c:v>11595</c:v>
                </c:pt>
                <c:pt idx="34">
                  <c:v>11338.5</c:v>
                </c:pt>
                <c:pt idx="35">
                  <c:v>11390.4</c:v>
                </c:pt>
                <c:pt idx="36">
                  <c:v>11210.4</c:v>
                </c:pt>
                <c:pt idx="37">
                  <c:v>11197</c:v>
                </c:pt>
                <c:pt idx="38">
                  <c:v>11264.7</c:v>
                </c:pt>
                <c:pt idx="39">
                  <c:v>11125.68</c:v>
                </c:pt>
                <c:pt idx="40">
                  <c:v>11194.9</c:v>
                </c:pt>
                <c:pt idx="41">
                  <c:v>11254</c:v>
                </c:pt>
                <c:pt idx="42">
                  <c:v>11454.1</c:v>
                </c:pt>
                <c:pt idx="43">
                  <c:v>11378.7</c:v>
                </c:pt>
                <c:pt idx="44">
                  <c:v>11194.5</c:v>
                </c:pt>
                <c:pt idx="45">
                  <c:v>11217.8</c:v>
                </c:pt>
                <c:pt idx="46">
                  <c:v>10397.5</c:v>
                </c:pt>
                <c:pt idx="47">
                  <c:v>10602.5</c:v>
                </c:pt>
                <c:pt idx="48">
                  <c:v>10249.5</c:v>
                </c:pt>
                <c:pt idx="49">
                  <c:v>10451.700000000001</c:v>
                </c:pt>
                <c:pt idx="50">
                  <c:v>10557.6</c:v>
                </c:pt>
                <c:pt idx="51">
                  <c:v>10601.3</c:v>
                </c:pt>
                <c:pt idx="52">
                  <c:v>10880.5</c:v>
                </c:pt>
                <c:pt idx="53">
                  <c:v>10836.5</c:v>
                </c:pt>
                <c:pt idx="54">
                  <c:v>11028</c:v>
                </c:pt>
                <c:pt idx="55">
                  <c:v>11026.7</c:v>
                </c:pt>
                <c:pt idx="56">
                  <c:v>11111.8</c:v>
                </c:pt>
                <c:pt idx="57">
                  <c:v>10984.5</c:v>
                </c:pt>
                <c:pt idx="58">
                  <c:v>11066.6</c:v>
                </c:pt>
                <c:pt idx="59">
                  <c:v>11030.6</c:v>
                </c:pt>
                <c:pt idx="60">
                  <c:v>10957.2</c:v>
                </c:pt>
                <c:pt idx="61">
                  <c:v>10926.8</c:v>
                </c:pt>
                <c:pt idx="62">
                  <c:v>11144.6</c:v>
                </c:pt>
                <c:pt idx="63">
                  <c:v>11139.9</c:v>
                </c:pt>
                <c:pt idx="64">
                  <c:v>11107.4</c:v>
                </c:pt>
                <c:pt idx="65">
                  <c:v>11077.5</c:v>
                </c:pt>
                <c:pt idx="66">
                  <c:v>10892.6</c:v>
                </c:pt>
                <c:pt idx="67">
                  <c:v>10849.8</c:v>
                </c:pt>
                <c:pt idx="68">
                  <c:v>10949.6</c:v>
                </c:pt>
                <c:pt idx="69">
                  <c:v>11033</c:v>
                </c:pt>
                <c:pt idx="70">
                  <c:v>10962.7</c:v>
                </c:pt>
                <c:pt idx="71">
                  <c:v>10909.3</c:v>
                </c:pt>
                <c:pt idx="72">
                  <c:v>10818.5</c:v>
                </c:pt>
                <c:pt idx="73">
                  <c:v>10910</c:v>
                </c:pt>
                <c:pt idx="74">
                  <c:v>10889</c:v>
                </c:pt>
                <c:pt idx="75">
                  <c:v>10898.7</c:v>
                </c:pt>
                <c:pt idx="76">
                  <c:v>10753.4</c:v>
                </c:pt>
                <c:pt idx="77">
                  <c:v>10732.8</c:v>
                </c:pt>
                <c:pt idx="78">
                  <c:v>10835.7</c:v>
                </c:pt>
                <c:pt idx="79">
                  <c:v>10964.53</c:v>
                </c:pt>
                <c:pt idx="80">
                  <c:v>10907</c:v>
                </c:pt>
                <c:pt idx="81">
                  <c:v>10929.9</c:v>
                </c:pt>
                <c:pt idx="82">
                  <c:v>10734.2</c:v>
                </c:pt>
                <c:pt idx="83">
                  <c:v>10697.5</c:v>
                </c:pt>
                <c:pt idx="84">
                  <c:v>10702.2</c:v>
                </c:pt>
                <c:pt idx="85">
                  <c:v>10617.3</c:v>
                </c:pt>
                <c:pt idx="86">
                  <c:v>10573</c:v>
                </c:pt>
                <c:pt idx="87">
                  <c:v>10597.7</c:v>
                </c:pt>
                <c:pt idx="88">
                  <c:v>10746</c:v>
                </c:pt>
                <c:pt idx="89">
                  <c:v>10817.9</c:v>
                </c:pt>
                <c:pt idx="90">
                  <c:v>10863.8</c:v>
                </c:pt>
                <c:pt idx="91">
                  <c:v>10833.4</c:v>
                </c:pt>
                <c:pt idx="92">
                  <c:v>10816.8</c:v>
                </c:pt>
                <c:pt idx="93">
                  <c:v>10987.6</c:v>
                </c:pt>
                <c:pt idx="94">
                  <c:v>11088.8</c:v>
                </c:pt>
                <c:pt idx="95">
                  <c:v>11082.8</c:v>
                </c:pt>
                <c:pt idx="96">
                  <c:v>11030.8</c:v>
                </c:pt>
                <c:pt idx="97">
                  <c:v>11019.2</c:v>
                </c:pt>
                <c:pt idx="98">
                  <c:v>11081.7</c:v>
                </c:pt>
                <c:pt idx="99">
                  <c:v>11107</c:v>
                </c:pt>
                <c:pt idx="100">
                  <c:v>11200.6</c:v>
                </c:pt>
                <c:pt idx="101">
                  <c:v>11157.1</c:v>
                </c:pt>
                <c:pt idx="102">
                  <c:v>11264.73</c:v>
                </c:pt>
                <c:pt idx="103">
                  <c:v>11059.8</c:v>
                </c:pt>
                <c:pt idx="104">
                  <c:v>11086.9</c:v>
                </c:pt>
                <c:pt idx="105">
                  <c:v>11092.5</c:v>
                </c:pt>
                <c:pt idx="106">
                  <c:v>11225.8</c:v>
                </c:pt>
                <c:pt idx="107">
                  <c:v>11196.5</c:v>
                </c:pt>
                <c:pt idx="108">
                  <c:v>11143.2</c:v>
                </c:pt>
                <c:pt idx="109">
                  <c:v>10993.5</c:v>
                </c:pt>
                <c:pt idx="110">
                  <c:v>10958.7</c:v>
                </c:pt>
                <c:pt idx="111">
                  <c:v>10866</c:v>
                </c:pt>
                <c:pt idx="112">
                  <c:v>10865</c:v>
                </c:pt>
                <c:pt idx="113">
                  <c:v>10952.8</c:v>
                </c:pt>
                <c:pt idx="114">
                  <c:v>10904.5</c:v>
                </c:pt>
                <c:pt idx="115">
                  <c:v>10855.3</c:v>
                </c:pt>
                <c:pt idx="116">
                  <c:v>10959.7</c:v>
                </c:pt>
                <c:pt idx="117">
                  <c:v>10982.8</c:v>
                </c:pt>
                <c:pt idx="118">
                  <c:v>11059.9</c:v>
                </c:pt>
                <c:pt idx="119">
                  <c:v>11002.5</c:v>
                </c:pt>
                <c:pt idx="120">
                  <c:v>11020.9</c:v>
                </c:pt>
                <c:pt idx="121">
                  <c:v>11002.61</c:v>
                </c:pt>
                <c:pt idx="122">
                  <c:v>11084.43</c:v>
                </c:pt>
                <c:pt idx="123">
                  <c:v>11063.28</c:v>
                </c:pt>
                <c:pt idx="124">
                  <c:v>11181.82</c:v>
                </c:pt>
                <c:pt idx="125">
                  <c:v>11177.13</c:v>
                </c:pt>
                <c:pt idx="126">
                  <c:v>10890.05</c:v>
                </c:pt>
                <c:pt idx="127">
                  <c:v>10929.63</c:v>
                </c:pt>
                <c:pt idx="128">
                  <c:v>10911.76</c:v>
                </c:pt>
                <c:pt idx="129">
                  <c:v>10921.35</c:v>
                </c:pt>
                <c:pt idx="130">
                  <c:v>10802.68</c:v>
                </c:pt>
                <c:pt idx="131">
                  <c:v>10800.13</c:v>
                </c:pt>
                <c:pt idx="132">
                  <c:v>10627.98</c:v>
                </c:pt>
                <c:pt idx="133">
                  <c:v>10609.1</c:v>
                </c:pt>
                <c:pt idx="134">
                  <c:v>10711.24</c:v>
                </c:pt>
                <c:pt idx="135">
                  <c:v>10845.3</c:v>
                </c:pt>
                <c:pt idx="136">
                  <c:v>10798.29</c:v>
                </c:pt>
                <c:pt idx="137">
                  <c:v>10865.31</c:v>
                </c:pt>
                <c:pt idx="138">
                  <c:v>10699.86</c:v>
                </c:pt>
                <c:pt idx="139">
                  <c:v>10706.97</c:v>
                </c:pt>
                <c:pt idx="140">
                  <c:v>10705.57</c:v>
                </c:pt>
                <c:pt idx="141">
                  <c:v>10651.8</c:v>
                </c:pt>
                <c:pt idx="142">
                  <c:v>10585.86</c:v>
                </c:pt>
                <c:pt idx="143">
                  <c:v>10681.42</c:v>
                </c:pt>
                <c:pt idx="144">
                  <c:v>10789.9</c:v>
                </c:pt>
                <c:pt idx="145">
                  <c:v>10962</c:v>
                </c:pt>
                <c:pt idx="146">
                  <c:v>11071.4</c:v>
                </c:pt>
                <c:pt idx="147">
                  <c:v>11134.6</c:v>
                </c:pt>
                <c:pt idx="148">
                  <c:v>11127.5</c:v>
                </c:pt>
                <c:pt idx="149">
                  <c:v>11164.4</c:v>
                </c:pt>
                <c:pt idx="150">
                  <c:v>11104</c:v>
                </c:pt>
                <c:pt idx="151">
                  <c:v>11181.9</c:v>
                </c:pt>
                <c:pt idx="152">
                  <c:v>11165.7</c:v>
                </c:pt>
                <c:pt idx="153">
                  <c:v>11166.8</c:v>
                </c:pt>
                <c:pt idx="154">
                  <c:v>11158.4</c:v>
                </c:pt>
                <c:pt idx="155">
                  <c:v>11176</c:v>
                </c:pt>
                <c:pt idx="156">
                  <c:v>11213.5</c:v>
                </c:pt>
                <c:pt idx="157">
                  <c:v>11312.5</c:v>
                </c:pt>
                <c:pt idx="158">
                  <c:v>11436.5</c:v>
                </c:pt>
                <c:pt idx="159">
                  <c:v>11478.8</c:v>
                </c:pt>
                <c:pt idx="160">
                  <c:v>11424.6</c:v>
                </c:pt>
                <c:pt idx="161">
                  <c:v>11338.9</c:v>
                </c:pt>
                <c:pt idx="162">
                  <c:v>11379.5</c:v>
                </c:pt>
                <c:pt idx="163">
                  <c:v>11328.2</c:v>
                </c:pt>
                <c:pt idx="164">
                  <c:v>11159.02</c:v>
                </c:pt>
                <c:pt idx="165">
                  <c:v>11106.6</c:v>
                </c:pt>
                <c:pt idx="166">
                  <c:v>10957.2</c:v>
                </c:pt>
                <c:pt idx="167">
                  <c:v>11077</c:v>
                </c:pt>
                <c:pt idx="168">
                  <c:v>11040.5</c:v>
                </c:pt>
                <c:pt idx="169">
                  <c:v>11025.6</c:v>
                </c:pt>
                <c:pt idx="170">
                  <c:v>11212.6</c:v>
                </c:pt>
                <c:pt idx="171">
                  <c:v>11223.6</c:v>
                </c:pt>
                <c:pt idx="172">
                  <c:v>11236.36</c:v>
                </c:pt>
                <c:pt idx="173">
                  <c:v>11251.72</c:v>
                </c:pt>
                <c:pt idx="174">
                  <c:v>11369.04</c:v>
                </c:pt>
                <c:pt idx="175">
                  <c:v>11567.9</c:v>
                </c:pt>
                <c:pt idx="176">
                  <c:v>11621.61</c:v>
                </c:pt>
                <c:pt idx="177">
                  <c:v>11594.03</c:v>
                </c:pt>
                <c:pt idx="178">
                  <c:v>11586.68</c:v>
                </c:pt>
                <c:pt idx="179">
                  <c:v>11592.36</c:v>
                </c:pt>
                <c:pt idx="180">
                  <c:v>11622.13</c:v>
                </c:pt>
                <c:pt idx="181">
                  <c:v>11546.7</c:v>
                </c:pt>
                <c:pt idx="182">
                  <c:v>11603.53</c:v>
                </c:pt>
                <c:pt idx="183">
                  <c:v>11636.13</c:v>
                </c:pt>
                <c:pt idx="184">
                  <c:v>11759.39</c:v>
                </c:pt>
                <c:pt idx="185">
                  <c:v>11902.43</c:v>
                </c:pt>
                <c:pt idx="186">
                  <c:v>11921.222</c:v>
                </c:pt>
                <c:pt idx="187">
                  <c:v>11951.88</c:v>
                </c:pt>
                <c:pt idx="188">
                  <c:v>12014.56</c:v>
                </c:pt>
                <c:pt idx="189">
                  <c:v>11905.51</c:v>
                </c:pt>
                <c:pt idx="190">
                  <c:v>12133.07</c:v>
                </c:pt>
                <c:pt idx="191">
                  <c:v>12106.76</c:v>
                </c:pt>
                <c:pt idx="192">
                  <c:v>12250.57</c:v>
                </c:pt>
                <c:pt idx="193">
                  <c:v>12242.47</c:v>
                </c:pt>
                <c:pt idx="194">
                  <c:v>12218.4</c:v>
                </c:pt>
                <c:pt idx="195">
                  <c:v>12330.35</c:v>
                </c:pt>
                <c:pt idx="196">
                  <c:v>12490.7</c:v>
                </c:pt>
                <c:pt idx="197">
                  <c:v>12396.18</c:v>
                </c:pt>
                <c:pt idx="198">
                  <c:v>12436.8</c:v>
                </c:pt>
                <c:pt idx="199">
                  <c:v>12510.05</c:v>
                </c:pt>
                <c:pt idx="200">
                  <c:v>12444.66</c:v>
                </c:pt>
                <c:pt idx="201">
                  <c:v>12492.37</c:v>
                </c:pt>
                <c:pt idx="202">
                  <c:v>12473.56</c:v>
                </c:pt>
                <c:pt idx="203">
                  <c:v>12388.38</c:v>
                </c:pt>
                <c:pt idx="204">
                  <c:v>12262.77</c:v>
                </c:pt>
                <c:pt idx="205">
                  <c:v>12192.17</c:v>
                </c:pt>
                <c:pt idx="206">
                  <c:v>12405.47</c:v>
                </c:pt>
                <c:pt idx="207">
                  <c:v>12477.56</c:v>
                </c:pt>
                <c:pt idx="208">
                  <c:v>12529.27</c:v>
                </c:pt>
                <c:pt idx="209">
                  <c:v>12559.4</c:v>
                </c:pt>
                <c:pt idx="210">
                  <c:v>12502.7</c:v>
                </c:pt>
                <c:pt idx="211">
                  <c:v>12775.47</c:v>
                </c:pt>
                <c:pt idx="212">
                  <c:v>12735.26</c:v>
                </c:pt>
                <c:pt idx="213">
                  <c:v>12751.16</c:v>
                </c:pt>
                <c:pt idx="214">
                  <c:v>12771.86</c:v>
                </c:pt>
                <c:pt idx="215">
                  <c:v>12806.31</c:v>
                </c:pt>
                <c:pt idx="216">
                  <c:v>12943.69</c:v>
                </c:pt>
                <c:pt idx="217">
                  <c:v>13004.8</c:v>
                </c:pt>
                <c:pt idx="218">
                  <c:v>12889.37</c:v>
                </c:pt>
                <c:pt idx="219">
                  <c:v>13042.8</c:v>
                </c:pt>
                <c:pt idx="220">
                  <c:v>13056.93</c:v>
                </c:pt>
                <c:pt idx="221">
                  <c:v>13167.16</c:v>
                </c:pt>
                <c:pt idx="222">
                  <c:v>13099.56</c:v>
                </c:pt>
                <c:pt idx="223">
                  <c:v>13116.79</c:v>
                </c:pt>
                <c:pt idx="224">
                  <c:v>13239.39</c:v>
                </c:pt>
                <c:pt idx="225">
                  <c:v>13485.33</c:v>
                </c:pt>
                <c:pt idx="226">
                  <c:v>13530.95</c:v>
                </c:pt>
                <c:pt idx="227">
                  <c:v>13310.76</c:v>
                </c:pt>
                <c:pt idx="228">
                  <c:v>13393.93</c:v>
                </c:pt>
                <c:pt idx="229">
                  <c:v>13517.56</c:v>
                </c:pt>
                <c:pt idx="230">
                  <c:v>13456.26</c:v>
                </c:pt>
                <c:pt idx="231">
                  <c:v>13434.24</c:v>
                </c:pt>
                <c:pt idx="232">
                  <c:v>13491.56</c:v>
                </c:pt>
                <c:pt idx="233">
                  <c:v>13102.73</c:v>
                </c:pt>
                <c:pt idx="234">
                  <c:v>13144.23</c:v>
                </c:pt>
                <c:pt idx="235">
                  <c:v>13342.5</c:v>
                </c:pt>
                <c:pt idx="236">
                  <c:v>13189.6</c:v>
                </c:pt>
                <c:pt idx="237">
                  <c:v>13053.3</c:v>
                </c:pt>
                <c:pt idx="238">
                  <c:v>12784.1</c:v>
                </c:pt>
                <c:pt idx="239">
                  <c:v>12937.5</c:v>
                </c:pt>
                <c:pt idx="240">
                  <c:v>12815.4</c:v>
                </c:pt>
                <c:pt idx="241">
                  <c:v>12766</c:v>
                </c:pt>
                <c:pt idx="242">
                  <c:v>12846.6</c:v>
                </c:pt>
                <c:pt idx="243">
                  <c:v>13131.4</c:v>
                </c:pt>
                <c:pt idx="244">
                  <c:v>13331.5</c:v>
                </c:pt>
                <c:pt idx="245">
                  <c:v>13341.6</c:v>
                </c:pt>
                <c:pt idx="246">
                  <c:v>13404.1</c:v>
                </c:pt>
                <c:pt idx="247">
                  <c:v>13480.7</c:v>
                </c:pt>
                <c:pt idx="248">
                  <c:v>13451.45</c:v>
                </c:pt>
                <c:pt idx="249">
                  <c:v>13203.4</c:v>
                </c:pt>
                <c:pt idx="250">
                  <c:v>13222.8</c:v>
                </c:pt>
                <c:pt idx="251">
                  <c:v>13443.9</c:v>
                </c:pt>
                <c:pt idx="252">
                  <c:v>13420.2</c:v>
                </c:pt>
                <c:pt idx="253">
                  <c:v>13454.9</c:v>
                </c:pt>
                <c:pt idx="254">
                  <c:v>13198.1</c:v>
                </c:pt>
                <c:pt idx="255">
                  <c:v>13191.5</c:v>
                </c:pt>
                <c:pt idx="256">
                  <c:v>13289.2</c:v>
                </c:pt>
                <c:pt idx="257">
                  <c:v>13293.9</c:v>
                </c:pt>
                <c:pt idx="258">
                  <c:v>13766.7</c:v>
                </c:pt>
                <c:pt idx="259">
                  <c:v>13830.7</c:v>
                </c:pt>
                <c:pt idx="260">
                  <c:v>13856.4</c:v>
                </c:pt>
                <c:pt idx="261">
                  <c:v>13868.2</c:v>
                </c:pt>
                <c:pt idx="262">
                  <c:v>13732.8</c:v>
                </c:pt>
                <c:pt idx="263">
                  <c:v>13692.8</c:v>
                </c:pt>
                <c:pt idx="264">
                  <c:v>13610.3</c:v>
                </c:pt>
                <c:pt idx="265">
                  <c:v>13379.5</c:v>
                </c:pt>
                <c:pt idx="266">
                  <c:v>13294.9</c:v>
                </c:pt>
                <c:pt idx="267">
                  <c:v>13403.3</c:v>
                </c:pt>
                <c:pt idx="268">
                  <c:v>13285.4</c:v>
                </c:pt>
                <c:pt idx="269">
                  <c:v>13288.4</c:v>
                </c:pt>
                <c:pt idx="270">
                  <c:v>13321.79</c:v>
                </c:pt>
                <c:pt idx="271">
                  <c:v>13451.1</c:v>
                </c:pt>
                <c:pt idx="272">
                  <c:v>13548.4</c:v>
                </c:pt>
                <c:pt idx="273">
                  <c:v>13660.5</c:v>
                </c:pt>
                <c:pt idx="274">
                  <c:v>13643.5</c:v>
                </c:pt>
                <c:pt idx="275">
                  <c:v>13643.5</c:v>
                </c:pt>
                <c:pt idx="276">
                  <c:v>13462.6</c:v>
                </c:pt>
                <c:pt idx="277">
                  <c:v>13240</c:v>
                </c:pt>
                <c:pt idx="278">
                  <c:v>13113.3</c:v>
                </c:pt>
                <c:pt idx="279">
                  <c:v>13144.6</c:v>
                </c:pt>
                <c:pt idx="280">
                  <c:v>13102.9</c:v>
                </c:pt>
                <c:pt idx="281">
                  <c:v>13106.3</c:v>
                </c:pt>
                <c:pt idx="282">
                  <c:v>13411.3</c:v>
                </c:pt>
                <c:pt idx="283">
                  <c:v>13444.8</c:v>
                </c:pt>
                <c:pt idx="284">
                  <c:v>13375.7</c:v>
                </c:pt>
                <c:pt idx="285">
                  <c:v>13520.3</c:v>
                </c:pt>
                <c:pt idx="286">
                  <c:v>13541.8</c:v>
                </c:pt>
                <c:pt idx="287">
                  <c:v>13546.6</c:v>
                </c:pt>
                <c:pt idx="288">
                  <c:v>13398.72</c:v>
                </c:pt>
                <c:pt idx="289">
                  <c:v>13507.3</c:v>
                </c:pt>
                <c:pt idx="290">
                  <c:v>13450.1</c:v>
                </c:pt>
                <c:pt idx="291">
                  <c:v>13410.8</c:v>
                </c:pt>
                <c:pt idx="292">
                  <c:v>13416.4</c:v>
                </c:pt>
                <c:pt idx="293">
                  <c:v>13268.76</c:v>
                </c:pt>
                <c:pt idx="294">
                  <c:v>13252.2</c:v>
                </c:pt>
                <c:pt idx="295">
                  <c:v>13119.13</c:v>
                </c:pt>
                <c:pt idx="296">
                  <c:v>12917.09</c:v>
                </c:pt>
                <c:pt idx="297">
                  <c:v>12736.53</c:v>
                </c:pt>
                <c:pt idx="298">
                  <c:v>12838.53</c:v>
                </c:pt>
                <c:pt idx="299">
                  <c:v>12748.91</c:v>
                </c:pt>
                <c:pt idx="300">
                  <c:v>12651.42</c:v>
                </c:pt>
                <c:pt idx="301">
                  <c:v>12472.33</c:v>
                </c:pt>
                <c:pt idx="302">
                  <c:v>12489.3</c:v>
                </c:pt>
                <c:pt idx="303">
                  <c:v>12749.14</c:v>
                </c:pt>
                <c:pt idx="304">
                  <c:v>12832.53</c:v>
                </c:pt>
                <c:pt idx="305">
                  <c:v>12776.39</c:v>
                </c:pt>
                <c:pt idx="306">
                  <c:v>12534.32</c:v>
                </c:pt>
                <c:pt idx="307">
                  <c:v>12074.19</c:v>
                </c:pt>
                <c:pt idx="308">
                  <c:v>12136.32</c:v>
                </c:pt>
                <c:pt idx="309">
                  <c:v>12055.17</c:v>
                </c:pt>
                <c:pt idx="310">
                  <c:v>12204.59</c:v>
                </c:pt>
                <c:pt idx="311">
                  <c:v>12287.84</c:v>
                </c:pt>
                <c:pt idx="312">
                  <c:v>12398.57</c:v>
                </c:pt>
                <c:pt idx="313">
                  <c:v>12426.68</c:v>
                </c:pt>
                <c:pt idx="314">
                  <c:v>12358.7</c:v>
                </c:pt>
                <c:pt idx="315">
                  <c:v>12516.6</c:v>
                </c:pt>
                <c:pt idx="316">
                  <c:v>12295.97</c:v>
                </c:pt>
                <c:pt idx="317">
                  <c:v>12342.02</c:v>
                </c:pt>
                <c:pt idx="318">
                  <c:v>12581.31</c:v>
                </c:pt>
                <c:pt idx="319">
                  <c:v>12516.2</c:v>
                </c:pt>
                <c:pt idx="320">
                  <c:v>12541.18</c:v>
                </c:pt>
                <c:pt idx="321">
                  <c:v>12626.04</c:v>
                </c:pt>
                <c:pt idx="322">
                  <c:v>12580.85</c:v>
                </c:pt>
                <c:pt idx="323">
                  <c:v>12707.04</c:v>
                </c:pt>
                <c:pt idx="324">
                  <c:v>12726.83</c:v>
                </c:pt>
                <c:pt idx="325">
                  <c:v>12645.76</c:v>
                </c:pt>
                <c:pt idx="326">
                  <c:v>12610.17</c:v>
                </c:pt>
                <c:pt idx="327">
                  <c:v>12600.42</c:v>
                </c:pt>
                <c:pt idx="328">
                  <c:v>12903.3</c:v>
                </c:pt>
                <c:pt idx="329">
                  <c:v>13020.78</c:v>
                </c:pt>
                <c:pt idx="330">
                  <c:v>13081.7</c:v>
                </c:pt>
                <c:pt idx="331">
                  <c:v>13399.34</c:v>
                </c:pt>
                <c:pt idx="332">
                  <c:v>13579.34</c:v>
                </c:pt>
                <c:pt idx="333">
                  <c:v>13605.91</c:v>
                </c:pt>
                <c:pt idx="334">
                  <c:v>13740.3</c:v>
                </c:pt>
                <c:pt idx="335">
                  <c:v>13930.8</c:v>
                </c:pt>
                <c:pt idx="336">
                  <c:v>13987.8</c:v>
                </c:pt>
                <c:pt idx="337">
                  <c:v>13906.46</c:v>
                </c:pt>
                <c:pt idx="338">
                  <c:v>14153.58</c:v>
                </c:pt>
                <c:pt idx="339">
                  <c:v>14041.9</c:v>
                </c:pt>
                <c:pt idx="340">
                  <c:v>14062.37</c:v>
                </c:pt>
                <c:pt idx="341">
                  <c:v>14108.8</c:v>
                </c:pt>
                <c:pt idx="342">
                  <c:v>14236.2</c:v>
                </c:pt>
                <c:pt idx="343">
                  <c:v>14235.5</c:v>
                </c:pt>
                <c:pt idx="344">
                  <c:v>14265.5</c:v>
                </c:pt>
                <c:pt idx="345">
                  <c:v>14331.68</c:v>
                </c:pt>
                <c:pt idx="346">
                  <c:v>14574.64</c:v>
                </c:pt>
                <c:pt idx="347">
                  <c:v>14540.16</c:v>
                </c:pt>
                <c:pt idx="348">
                  <c:v>14556.48</c:v>
                </c:pt>
                <c:pt idx="349">
                  <c:v>14416.57</c:v>
                </c:pt>
                <c:pt idx="350">
                  <c:v>14757.81</c:v>
                </c:pt>
                <c:pt idx="351">
                  <c:v>14990.9</c:v>
                </c:pt>
                <c:pt idx="352">
                  <c:v>14760.17</c:v>
                </c:pt>
                <c:pt idx="353">
                  <c:v>14831.58</c:v>
                </c:pt>
                <c:pt idx="354">
                  <c:v>14795.52</c:v>
                </c:pt>
                <c:pt idx="355">
                  <c:v>14655.13</c:v>
                </c:pt>
                <c:pt idx="356">
                  <c:v>14439.71</c:v>
                </c:pt>
                <c:pt idx="357">
                  <c:v>14421.52</c:v>
                </c:pt>
                <c:pt idx="358">
                  <c:v>13924.34</c:v>
                </c:pt>
                <c:pt idx="359">
                  <c:v>14112.55</c:v>
                </c:pt>
                <c:pt idx="360">
                  <c:v>14394.6</c:v>
                </c:pt>
                <c:pt idx="361">
                  <c:v>14307.15</c:v>
                </c:pt>
                <c:pt idx="362">
                  <c:v>14203.89</c:v>
                </c:pt>
                <c:pt idx="363">
                  <c:v>14506.49</c:v>
                </c:pt>
                <c:pt idx="364">
                  <c:v>15154.36</c:v>
                </c:pt>
                <c:pt idx="365">
                  <c:v>15021.23</c:v>
                </c:pt>
                <c:pt idx="366">
                  <c:v>14890.96</c:v>
                </c:pt>
                <c:pt idx="367">
                  <c:v>15065.02</c:v>
                </c:pt>
                <c:pt idx="368">
                  <c:v>15128.02</c:v>
                </c:pt>
                <c:pt idx="369">
                  <c:v>15196.79</c:v>
                </c:pt>
                <c:pt idx="370">
                  <c:v>15055.74</c:v>
                </c:pt>
                <c:pt idx="371">
                  <c:v>14822.97</c:v>
                </c:pt>
                <c:pt idx="372">
                  <c:v>14858.58</c:v>
                </c:pt>
                <c:pt idx="373">
                  <c:v>14792.17</c:v>
                </c:pt>
                <c:pt idx="374">
                  <c:v>14703.73</c:v>
                </c:pt>
                <c:pt idx="375">
                  <c:v>14839.23</c:v>
                </c:pt>
                <c:pt idx="376">
                  <c:v>15225.29</c:v>
                </c:pt>
                <c:pt idx="377">
                  <c:v>15370.94</c:v>
                </c:pt>
                <c:pt idx="378">
                  <c:v>15487.24</c:v>
                </c:pt>
                <c:pt idx="379">
                  <c:v>15446.02</c:v>
                </c:pt>
                <c:pt idx="380">
                  <c:v>15706.29</c:v>
                </c:pt>
                <c:pt idx="381">
                  <c:v>15570.4</c:v>
                </c:pt>
                <c:pt idx="382">
                  <c:v>15536.3</c:v>
                </c:pt>
                <c:pt idx="383">
                  <c:v>15446.78</c:v>
                </c:pt>
                <c:pt idx="384">
                  <c:v>15738.81</c:v>
                </c:pt>
                <c:pt idx="385">
                  <c:v>15709.23</c:v>
                </c:pt>
                <c:pt idx="386">
                  <c:v>15658.12</c:v>
                </c:pt>
                <c:pt idx="387">
                  <c:v>15666.59</c:v>
                </c:pt>
                <c:pt idx="388">
                  <c:v>15772.06</c:v>
                </c:pt>
                <c:pt idx="389">
                  <c:v>15983.18</c:v>
                </c:pt>
                <c:pt idx="390">
                  <c:v>16365.71</c:v>
                </c:pt>
                <c:pt idx="391">
                  <c:v>16379.22</c:v>
                </c:pt>
                <c:pt idx="392">
                  <c:v>16259.59</c:v>
                </c:pt>
                <c:pt idx="393">
                  <c:v>16371.52</c:v>
                </c:pt>
                <c:pt idx="394">
                  <c:v>16541.599999999999</c:v>
                </c:pt>
                <c:pt idx="395">
                  <c:v>16673.27</c:v>
                </c:pt>
                <c:pt idx="396">
                  <c:v>16647.539000000001</c:v>
                </c:pt>
                <c:pt idx="397">
                  <c:v>16460.471000000001</c:v>
                </c:pt>
                <c:pt idx="398">
                  <c:v>16383.41</c:v>
                </c:pt>
                <c:pt idx="399">
                  <c:v>16482.93</c:v>
                </c:pt>
                <c:pt idx="400">
                  <c:v>16497.710999999999</c:v>
                </c:pt>
                <c:pt idx="401">
                  <c:v>16096.88</c:v>
                </c:pt>
                <c:pt idx="402">
                  <c:v>15477.26</c:v>
                </c:pt>
                <c:pt idx="403">
                  <c:v>15855.67</c:v>
                </c:pt>
                <c:pt idx="404">
                  <c:v>15654.03</c:v>
                </c:pt>
                <c:pt idx="405">
                  <c:v>15429.75</c:v>
                </c:pt>
                <c:pt idx="406">
                  <c:v>15598.88</c:v>
                </c:pt>
                <c:pt idx="407">
                  <c:v>15547.22</c:v>
                </c:pt>
                <c:pt idx="408">
                  <c:v>15533.95</c:v>
                </c:pt>
                <c:pt idx="409">
                  <c:v>14876.1</c:v>
                </c:pt>
                <c:pt idx="410">
                  <c:v>14135.25</c:v>
                </c:pt>
                <c:pt idx="411">
                  <c:v>13425.65</c:v>
                </c:pt>
                <c:pt idx="412">
                  <c:v>13735.33</c:v>
                </c:pt>
                <c:pt idx="413">
                  <c:v>14713.99</c:v>
                </c:pt>
                <c:pt idx="414">
                  <c:v>14199.17</c:v>
                </c:pt>
                <c:pt idx="415">
                  <c:v>14563.55</c:v>
                </c:pt>
                <c:pt idx="416">
                  <c:v>14806.49</c:v>
                </c:pt>
                <c:pt idx="417">
                  <c:v>14996.66</c:v>
                </c:pt>
                <c:pt idx="418">
                  <c:v>14805.44</c:v>
                </c:pt>
                <c:pt idx="419">
                  <c:v>14308.3</c:v>
                </c:pt>
                <c:pt idx="420">
                  <c:v>14470.46</c:v>
                </c:pt>
                <c:pt idx="421">
                  <c:v>14630.65</c:v>
                </c:pt>
                <c:pt idx="422">
                  <c:v>14411.19</c:v>
                </c:pt>
                <c:pt idx="423">
                  <c:v>14419.45</c:v>
                </c:pt>
                <c:pt idx="424">
                  <c:v>14384.13</c:v>
                </c:pt>
                <c:pt idx="425">
                  <c:v>14108.08</c:v>
                </c:pt>
                <c:pt idx="426">
                  <c:v>14094.38</c:v>
                </c:pt>
                <c:pt idx="427">
                  <c:v>14205.44</c:v>
                </c:pt>
                <c:pt idx="428">
                  <c:v>14636.59</c:v>
                </c:pt>
                <c:pt idx="429">
                  <c:v>14710.87</c:v>
                </c:pt>
                <c:pt idx="430">
                  <c:v>14864.37</c:v>
                </c:pt>
                <c:pt idx="431">
                  <c:v>15049.3</c:v>
                </c:pt>
                <c:pt idx="432">
                  <c:v>15128.02</c:v>
                </c:pt>
                <c:pt idx="433">
                  <c:v>14776.78</c:v>
                </c:pt>
                <c:pt idx="434">
                  <c:v>14810.76</c:v>
                </c:pt>
                <c:pt idx="435">
                  <c:v>14838.52</c:v>
                </c:pt>
                <c:pt idx="436">
                  <c:v>14273.12</c:v>
                </c:pt>
                <c:pt idx="437">
                  <c:v>14072.9</c:v>
                </c:pt>
                <c:pt idx="438">
                  <c:v>13836.56</c:v>
                </c:pt>
                <c:pt idx="439">
                  <c:v>13384.24</c:v>
                </c:pt>
                <c:pt idx="440">
                  <c:v>13567.26</c:v>
                </c:pt>
                <c:pt idx="441">
                  <c:v>13601.01</c:v>
                </c:pt>
                <c:pt idx="442">
                  <c:v>12970.88</c:v>
                </c:pt>
                <c:pt idx="443">
                  <c:v>12403.1</c:v>
                </c:pt>
                <c:pt idx="444">
                  <c:v>11637.77</c:v>
                </c:pt>
                <c:pt idx="445">
                  <c:v>10426.299999999999</c:v>
                </c:pt>
                <c:pt idx="446">
                  <c:v>11144.34</c:v>
                </c:pt>
                <c:pt idx="447">
                  <c:v>10498.2</c:v>
                </c:pt>
                <c:pt idx="448">
                  <c:v>9059.89</c:v>
                </c:pt>
                <c:pt idx="449">
                  <c:v>10765.3</c:v>
                </c:pt>
                <c:pt idx="450">
                  <c:v>10362.86</c:v>
                </c:pt>
                <c:pt idx="451">
                  <c:v>10623.78</c:v>
                </c:pt>
                <c:pt idx="452">
                  <c:v>11255.11</c:v>
                </c:pt>
                <c:pt idx="453">
                  <c:v>10780.78</c:v>
                </c:pt>
                <c:pt idx="454">
                  <c:v>10681.75</c:v>
                </c:pt>
                <c:pt idx="455">
                  <c:v>10412.56</c:v>
                </c:pt>
                <c:pt idx="456">
                  <c:v>10104.5</c:v>
                </c:pt>
                <c:pt idx="457">
                  <c:v>9992.84</c:v>
                </c:pt>
                <c:pt idx="458">
                  <c:v>10004.129999999999</c:v>
                </c:pt>
                <c:pt idx="459">
                  <c:v>9607.91</c:v>
                </c:pt>
                <c:pt idx="460">
                  <c:v>9720.7800000000007</c:v>
                </c:pt>
                <c:pt idx="461">
                  <c:v>9957.33</c:v>
                </c:pt>
                <c:pt idx="462">
                  <c:v>10419.75</c:v>
                </c:pt>
                <c:pt idx="463">
                  <c:v>10245.18</c:v>
                </c:pt>
                <c:pt idx="464">
                  <c:v>10154.36</c:v>
                </c:pt>
                <c:pt idx="465">
                  <c:v>10050.68</c:v>
                </c:pt>
                <c:pt idx="466">
                  <c:v>10548.2</c:v>
                </c:pt>
                <c:pt idx="467">
                  <c:v>10586.36</c:v>
                </c:pt>
                <c:pt idx="468">
                  <c:v>10325.56</c:v>
                </c:pt>
                <c:pt idx="469">
                  <c:v>10590.11</c:v>
                </c:pt>
                <c:pt idx="470">
                  <c:v>10583.1</c:v>
                </c:pt>
                <c:pt idx="471">
                  <c:v>10526.92</c:v>
                </c:pt>
                <c:pt idx="472">
                  <c:v>10750.88</c:v>
                </c:pt>
                <c:pt idx="473">
                  <c:v>11216.35</c:v>
                </c:pt>
                <c:pt idx="474">
                  <c:v>11207.58</c:v>
                </c:pt>
                <c:pt idx="475">
                  <c:v>11474.94</c:v>
                </c:pt>
                <c:pt idx="476">
                  <c:v>11527.6</c:v>
                </c:pt>
                <c:pt idx="477">
                  <c:v>11722.94</c:v>
                </c:pt>
                <c:pt idx="478">
                  <c:v>11490.66</c:v>
                </c:pt>
                <c:pt idx="479">
                  <c:v>11022.41</c:v>
                </c:pt>
                <c:pt idx="480">
                  <c:v>10420.219999999999</c:v>
                </c:pt>
                <c:pt idx="481">
                  <c:v>10614.66</c:v>
                </c:pt>
                <c:pt idx="482">
                  <c:v>10435.15</c:v>
                </c:pt>
                <c:pt idx="483">
                  <c:v>10346.379999999999</c:v>
                </c:pt>
                <c:pt idx="484">
                  <c:v>10692.7</c:v>
                </c:pt>
                <c:pt idx="485">
                  <c:v>10754.11</c:v>
                </c:pt>
                <c:pt idx="486">
                  <c:v>10405.81</c:v>
                </c:pt>
                <c:pt idx="487">
                  <c:v>10172.469999999999</c:v>
                </c:pt>
                <c:pt idx="488">
                  <c:v>10368.1</c:v>
                </c:pt>
                <c:pt idx="489">
                  <c:v>10342.44</c:v>
                </c:pt>
                <c:pt idx="490">
                  <c:v>10502.99</c:v>
                </c:pt>
                <c:pt idx="491">
                  <c:v>10755.21</c:v>
                </c:pt>
                <c:pt idx="492">
                  <c:v>10722.76</c:v>
                </c:pt>
                <c:pt idx="493">
                  <c:v>10680.57</c:v>
                </c:pt>
                <c:pt idx="494">
                  <c:v>10303.540000000001</c:v>
                </c:pt>
                <c:pt idx="495">
                  <c:v>10135.51</c:v>
                </c:pt>
                <c:pt idx="496">
                  <c:v>9538.61</c:v>
                </c:pt>
                <c:pt idx="497">
                  <c:v>9254.5300000000007</c:v>
                </c:pt>
                <c:pt idx="498">
                  <c:v>8894.64</c:v>
                </c:pt>
                <c:pt idx="499">
                  <c:v>8121.06</c:v>
                </c:pt>
                <c:pt idx="500">
                  <c:v>8720</c:v>
                </c:pt>
                <c:pt idx="501">
                  <c:v>9226.5499999999993</c:v>
                </c:pt>
                <c:pt idx="502">
                  <c:v>8578.98</c:v>
                </c:pt>
                <c:pt idx="503">
                  <c:v>8900.0400000000009</c:v>
                </c:pt>
                <c:pt idx="504">
                  <c:v>9400.42</c:v>
                </c:pt>
                <c:pt idx="505">
                  <c:v>9433.7000000000007</c:v>
                </c:pt>
                <c:pt idx="506">
                  <c:v>9246.7999999999993</c:v>
                </c:pt>
                <c:pt idx="507">
                  <c:v>8883.73</c:v>
                </c:pt>
                <c:pt idx="508">
                  <c:v>8920.2000000000007</c:v>
                </c:pt>
                <c:pt idx="509">
                  <c:v>8973.86</c:v>
                </c:pt>
                <c:pt idx="510">
                  <c:v>9252.36</c:v>
                </c:pt>
                <c:pt idx="511">
                  <c:v>10578.6</c:v>
                </c:pt>
                <c:pt idx="512">
                  <c:v>10525.51</c:v>
                </c:pt>
                <c:pt idx="513">
                  <c:v>10302.61</c:v>
                </c:pt>
                <c:pt idx="514">
                  <c:v>10442.129999999999</c:v>
                </c:pt>
                <c:pt idx="515">
                  <c:v>10485.86</c:v>
                </c:pt>
                <c:pt idx="516">
                  <c:v>10873.15</c:v>
                </c:pt>
                <c:pt idx="517">
                  <c:v>10859.67</c:v>
                </c:pt>
                <c:pt idx="518">
                  <c:v>10793.41</c:v>
                </c:pt>
                <c:pt idx="519">
                  <c:v>10620</c:v>
                </c:pt>
                <c:pt idx="520">
                  <c:v>10274.6</c:v>
                </c:pt>
                <c:pt idx="521">
                  <c:v>10124.030000000001</c:v>
                </c:pt>
                <c:pt idx="522">
                  <c:v>10232.030000000001</c:v>
                </c:pt>
                <c:pt idx="523">
                  <c:v>10670.95</c:v>
                </c:pt>
                <c:pt idx="524">
                  <c:v>10581.27</c:v>
                </c:pt>
                <c:pt idx="525">
                  <c:v>10599.79</c:v>
                </c:pt>
                <c:pt idx="526">
                  <c:v>10685.21</c:v>
                </c:pt>
                <c:pt idx="527">
                  <c:v>10683.34</c:v>
                </c:pt>
                <c:pt idx="528">
                  <c:v>10886.74</c:v>
                </c:pt>
                <c:pt idx="529">
                  <c:v>11224.78</c:v>
                </c:pt>
                <c:pt idx="530">
                  <c:v>11480.69</c:v>
                </c:pt>
                <c:pt idx="531">
                  <c:v>11318.84</c:v>
                </c:pt>
                <c:pt idx="532">
                  <c:v>11425.46</c:v>
                </c:pt>
                <c:pt idx="533">
                  <c:v>11350.81</c:v>
                </c:pt>
                <c:pt idx="534">
                  <c:v>10803.68</c:v>
                </c:pt>
                <c:pt idx="535">
                  <c:v>10919.53</c:v>
                </c:pt>
                <c:pt idx="536">
                  <c:v>10994.09</c:v>
                </c:pt>
                <c:pt idx="537">
                  <c:v>10898.57</c:v>
                </c:pt>
                <c:pt idx="538">
                  <c:v>11118.85</c:v>
                </c:pt>
                <c:pt idx="539">
                  <c:v>10902.47</c:v>
                </c:pt>
                <c:pt idx="540">
                  <c:v>11057.03</c:v>
                </c:pt>
                <c:pt idx="541">
                  <c:v>11181.54</c:v>
                </c:pt>
                <c:pt idx="542">
                  <c:v>11255.54</c:v>
                </c:pt>
                <c:pt idx="543">
                  <c:v>11121.65</c:v>
                </c:pt>
                <c:pt idx="544">
                  <c:v>11445.04</c:v>
                </c:pt>
                <c:pt idx="545">
                  <c:v>11564.23</c:v>
                </c:pt>
                <c:pt idx="546">
                  <c:v>11594.33</c:v>
                </c:pt>
                <c:pt idx="547">
                  <c:v>11645.43</c:v>
                </c:pt>
                <c:pt idx="548">
                  <c:v>11810.63</c:v>
                </c:pt>
                <c:pt idx="549">
                  <c:v>11757.88</c:v>
                </c:pt>
                <c:pt idx="550">
                  <c:v>11735.5</c:v>
                </c:pt>
                <c:pt idx="551">
                  <c:v>11503.76</c:v>
                </c:pt>
                <c:pt idx="552">
                  <c:v>11518.68</c:v>
                </c:pt>
                <c:pt idx="553">
                  <c:v>11331.42</c:v>
                </c:pt>
                <c:pt idx="554">
                  <c:v>11189.71</c:v>
                </c:pt>
                <c:pt idx="555">
                  <c:v>11052.68</c:v>
                </c:pt>
                <c:pt idx="556">
                  <c:v>11049.43</c:v>
                </c:pt>
                <c:pt idx="557">
                  <c:v>11314.46</c:v>
                </c:pt>
                <c:pt idx="558">
                  <c:v>11342.02</c:v>
                </c:pt>
                <c:pt idx="559">
                  <c:v>11420.34</c:v>
                </c:pt>
                <c:pt idx="560">
                  <c:v>11371.06</c:v>
                </c:pt>
                <c:pt idx="561">
                  <c:v>11187.78</c:v>
                </c:pt>
                <c:pt idx="562">
                  <c:v>11001.32</c:v>
                </c:pt>
                <c:pt idx="563">
                  <c:v>11151.63</c:v>
                </c:pt>
                <c:pt idx="564">
                  <c:v>10968.26</c:v>
                </c:pt>
                <c:pt idx="565">
                  <c:v>10977.5</c:v>
                </c:pt>
                <c:pt idx="566">
                  <c:v>10918.94</c:v>
                </c:pt>
                <c:pt idx="567">
                  <c:v>10879.93</c:v>
                </c:pt>
                <c:pt idx="568">
                  <c:v>10593.71</c:v>
                </c:pt>
                <c:pt idx="569">
                  <c:v>10678.61</c:v>
                </c:pt>
                <c:pt idx="570">
                  <c:v>10471.15</c:v>
                </c:pt>
                <c:pt idx="571">
                  <c:v>10383.68</c:v>
                </c:pt>
                <c:pt idx="572">
                  <c:v>10563.68</c:v>
                </c:pt>
                <c:pt idx="573">
                  <c:v>10439.42</c:v>
                </c:pt>
                <c:pt idx="574">
                  <c:v>10153.66</c:v>
                </c:pt>
                <c:pt idx="575">
                  <c:v>10109.14</c:v>
                </c:pt>
                <c:pt idx="576">
                  <c:v>9971.93</c:v>
                </c:pt>
                <c:pt idx="577">
                  <c:v>10060.379999999999</c:v>
                </c:pt>
                <c:pt idx="578">
                  <c:v>10096.370000000001</c:v>
                </c:pt>
                <c:pt idx="579">
                  <c:v>9841.51</c:v>
                </c:pt>
                <c:pt idx="580">
                  <c:v>9469.2900000000009</c:v>
                </c:pt>
                <c:pt idx="581">
                  <c:v>9591.9500000000007</c:v>
                </c:pt>
                <c:pt idx="582">
                  <c:v>9538.39</c:v>
                </c:pt>
                <c:pt idx="583">
                  <c:v>9411.9699999999993</c:v>
                </c:pt>
                <c:pt idx="584">
                  <c:v>9449.11</c:v>
                </c:pt>
                <c:pt idx="585">
                  <c:v>9549.18</c:v>
                </c:pt>
                <c:pt idx="586">
                  <c:v>9670.4500000000007</c:v>
                </c:pt>
                <c:pt idx="587">
                  <c:v>9555.98</c:v>
                </c:pt>
                <c:pt idx="588">
                  <c:v>9544.5300000000007</c:v>
                </c:pt>
                <c:pt idx="589">
                  <c:v>9482.2099999999991</c:v>
                </c:pt>
                <c:pt idx="590">
                  <c:v>8983.43</c:v>
                </c:pt>
                <c:pt idx="591">
                  <c:v>8877.94</c:v>
                </c:pt>
                <c:pt idx="592">
                  <c:v>8934.56</c:v>
                </c:pt>
                <c:pt idx="593">
                  <c:v>8612.01</c:v>
                </c:pt>
                <c:pt idx="594">
                  <c:v>8598.17</c:v>
                </c:pt>
                <c:pt idx="595">
                  <c:v>8819.2199999999993</c:v>
                </c:pt>
                <c:pt idx="596">
                  <c:v>8558.43</c:v>
                </c:pt>
                <c:pt idx="597">
                  <c:v>8569.4699999999993</c:v>
                </c:pt>
                <c:pt idx="598">
                  <c:v>8586.6299999999992</c:v>
                </c:pt>
                <c:pt idx="599">
                  <c:v>8391.4599999999991</c:v>
                </c:pt>
                <c:pt idx="600">
                  <c:v>7979.37</c:v>
                </c:pt>
                <c:pt idx="601">
                  <c:v>7886.07</c:v>
                </c:pt>
                <c:pt idx="602">
                  <c:v>7915.44</c:v>
                </c:pt>
                <c:pt idx="603">
                  <c:v>7462.5</c:v>
                </c:pt>
                <c:pt idx="604">
                  <c:v>7526.45</c:v>
                </c:pt>
                <c:pt idx="605">
                  <c:v>8004.35</c:v>
                </c:pt>
                <c:pt idx="606">
                  <c:v>8515.9699999999993</c:v>
                </c:pt>
                <c:pt idx="607">
                  <c:v>8591.91</c:v>
                </c:pt>
                <c:pt idx="608">
                  <c:v>8204.2099999999991</c:v>
                </c:pt>
                <c:pt idx="609">
                  <c:v>8219.67</c:v>
                </c:pt>
                <c:pt idx="610">
                  <c:v>8296.77</c:v>
                </c:pt>
                <c:pt idx="611">
                  <c:v>8665.83</c:v>
                </c:pt>
                <c:pt idx="612">
                  <c:v>8607.86</c:v>
                </c:pt>
                <c:pt idx="613">
                  <c:v>8460.7099999999991</c:v>
                </c:pt>
                <c:pt idx="614">
                  <c:v>8543.1</c:v>
                </c:pt>
                <c:pt idx="615">
                  <c:v>8866.16</c:v>
                </c:pt>
                <c:pt idx="616">
                  <c:v>8639.31</c:v>
                </c:pt>
                <c:pt idx="617">
                  <c:v>8484.1200000000008</c:v>
                </c:pt>
                <c:pt idx="618">
                  <c:v>8444.18</c:v>
                </c:pt>
                <c:pt idx="619">
                  <c:v>8629.18</c:v>
                </c:pt>
                <c:pt idx="620">
                  <c:v>8433.7800000000007</c:v>
                </c:pt>
                <c:pt idx="621">
                  <c:v>8205.77</c:v>
                </c:pt>
                <c:pt idx="622">
                  <c:v>8099.2</c:v>
                </c:pt>
                <c:pt idx="623">
                  <c:v>8178.93</c:v>
                </c:pt>
                <c:pt idx="624">
                  <c:v>8456.2199999999993</c:v>
                </c:pt>
                <c:pt idx="625">
                  <c:v>8586.57</c:v>
                </c:pt>
                <c:pt idx="626">
                  <c:v>8628.93</c:v>
                </c:pt>
                <c:pt idx="627">
                  <c:v>8493.25</c:v>
                </c:pt>
                <c:pt idx="628">
                  <c:v>8564.5499999999993</c:v>
                </c:pt>
                <c:pt idx="629">
                  <c:v>8420.7199999999993</c:v>
                </c:pt>
                <c:pt idx="630">
                  <c:v>8176.25</c:v>
                </c:pt>
                <c:pt idx="631">
                  <c:v>8257.4599999999991</c:v>
                </c:pt>
                <c:pt idx="632">
                  <c:v>7984.43</c:v>
                </c:pt>
                <c:pt idx="633">
                  <c:v>7926.1</c:v>
                </c:pt>
                <c:pt idx="634">
                  <c:v>7808.83</c:v>
                </c:pt>
                <c:pt idx="635">
                  <c:v>7906.16</c:v>
                </c:pt>
                <c:pt idx="636">
                  <c:v>7936.2</c:v>
                </c:pt>
                <c:pt idx="637">
                  <c:v>7552.77</c:v>
                </c:pt>
                <c:pt idx="638">
                  <c:v>7580.8</c:v>
                </c:pt>
                <c:pt idx="639">
                  <c:v>7466.43</c:v>
                </c:pt>
                <c:pt idx="640">
                  <c:v>7254.36</c:v>
                </c:pt>
                <c:pt idx="641">
                  <c:v>7018.41</c:v>
                </c:pt>
                <c:pt idx="642">
                  <c:v>7034.62</c:v>
                </c:pt>
                <c:pt idx="643">
                  <c:v>6779.95</c:v>
                </c:pt>
                <c:pt idx="644">
                  <c:v>6859.48</c:v>
                </c:pt>
                <c:pt idx="645">
                  <c:v>6660.42</c:v>
                </c:pt>
                <c:pt idx="646">
                  <c:v>7224.69</c:v>
                </c:pt>
                <c:pt idx="647">
                  <c:v>7210.92</c:v>
                </c:pt>
                <c:pt idx="648">
                  <c:v>7622.58</c:v>
                </c:pt>
                <c:pt idx="649">
                  <c:v>7742.53</c:v>
                </c:pt>
                <c:pt idx="650">
                  <c:v>7527.61</c:v>
                </c:pt>
                <c:pt idx="651">
                  <c:v>7845.48</c:v>
                </c:pt>
                <c:pt idx="652">
                  <c:v>7890.09</c:v>
                </c:pt>
                <c:pt idx="653">
                  <c:v>7834.4</c:v>
                </c:pt>
                <c:pt idx="654">
                  <c:v>7922.97</c:v>
                </c:pt>
                <c:pt idx="655">
                  <c:v>7829.74</c:v>
                </c:pt>
                <c:pt idx="656">
                  <c:v>7275.04</c:v>
                </c:pt>
                <c:pt idx="657">
                  <c:v>7062.47</c:v>
                </c:pt>
                <c:pt idx="658">
                  <c:v>7355.67</c:v>
                </c:pt>
                <c:pt idx="659">
                  <c:v>7318.59</c:v>
                </c:pt>
                <c:pt idx="660">
                  <c:v>7488.47</c:v>
                </c:pt>
                <c:pt idx="661">
                  <c:v>8076.76</c:v>
                </c:pt>
                <c:pt idx="662">
                  <c:v>8189.25</c:v>
                </c:pt>
                <c:pt idx="663">
                  <c:v>7905.45</c:v>
                </c:pt>
                <c:pt idx="664">
                  <c:v>7849.96</c:v>
                </c:pt>
                <c:pt idx="665">
                  <c:v>7578.48</c:v>
                </c:pt>
                <c:pt idx="666">
                  <c:v>7661.86</c:v>
                </c:pt>
                <c:pt idx="667">
                  <c:v>7733.47</c:v>
                </c:pt>
                <c:pt idx="668">
                  <c:v>7860.68</c:v>
                </c:pt>
                <c:pt idx="669">
                  <c:v>7576.57</c:v>
                </c:pt>
                <c:pt idx="670">
                  <c:v>7445.96</c:v>
                </c:pt>
                <c:pt idx="671">
                  <c:v>7170.23</c:v>
                </c:pt>
                <c:pt idx="672">
                  <c:v>7373.51</c:v>
                </c:pt>
                <c:pt idx="673">
                  <c:v>7504.39</c:v>
                </c:pt>
                <c:pt idx="674">
                  <c:v>7834.61</c:v>
                </c:pt>
                <c:pt idx="675">
                  <c:v>7701.61</c:v>
                </c:pt>
                <c:pt idx="676">
                  <c:v>7946.04</c:v>
                </c:pt>
                <c:pt idx="677">
                  <c:v>7837.61</c:v>
                </c:pt>
                <c:pt idx="678">
                  <c:v>7883.46</c:v>
                </c:pt>
                <c:pt idx="679">
                  <c:v>7564.54</c:v>
                </c:pt>
                <c:pt idx="680">
                  <c:v>7744.72</c:v>
                </c:pt>
                <c:pt idx="681">
                  <c:v>7939.51</c:v>
                </c:pt>
                <c:pt idx="682">
                  <c:v>8506.7900000000009</c:v>
                </c:pt>
                <c:pt idx="683">
                  <c:v>8990.27</c:v>
                </c:pt>
                <c:pt idx="684">
                  <c:v>9008.83</c:v>
                </c:pt>
                <c:pt idx="685">
                  <c:v>8840.01</c:v>
                </c:pt>
                <c:pt idx="686">
                  <c:v>8970.42</c:v>
                </c:pt>
                <c:pt idx="687">
                  <c:v>9777.01</c:v>
                </c:pt>
                <c:pt idx="688">
                  <c:v>9599.0499999999993</c:v>
                </c:pt>
                <c:pt idx="689">
                  <c:v>9642.75</c:v>
                </c:pt>
                <c:pt idx="690">
                  <c:v>9662.1200000000008</c:v>
                </c:pt>
                <c:pt idx="691">
                  <c:v>9658.58</c:v>
                </c:pt>
                <c:pt idx="692">
                  <c:v>9817.75</c:v>
                </c:pt>
                <c:pt idx="693">
                  <c:v>9778.91</c:v>
                </c:pt>
                <c:pt idx="694">
                  <c:v>9927.0499999999993</c:v>
                </c:pt>
                <c:pt idx="695">
                  <c:v>9931.4599999999991</c:v>
                </c:pt>
                <c:pt idx="696">
                  <c:v>10154.94</c:v>
                </c:pt>
                <c:pt idx="697">
                  <c:v>10170.08</c:v>
                </c:pt>
                <c:pt idx="698">
                  <c:v>10358.52</c:v>
                </c:pt>
                <c:pt idx="699">
                  <c:v>10508.25</c:v>
                </c:pt>
                <c:pt idx="700">
                  <c:v>10221.98</c:v>
                </c:pt>
                <c:pt idx="701">
                  <c:v>10139.75</c:v>
                </c:pt>
                <c:pt idx="702">
                  <c:v>9851.93</c:v>
                </c:pt>
                <c:pt idx="703">
                  <c:v>9721.33</c:v>
                </c:pt>
                <c:pt idx="704">
                  <c:v>10137.32</c:v>
                </c:pt>
                <c:pt idx="705">
                  <c:v>9948.18</c:v>
                </c:pt>
                <c:pt idx="706">
                  <c:v>9997.99</c:v>
                </c:pt>
                <c:pt idx="707">
                  <c:v>10298.09</c:v>
                </c:pt>
                <c:pt idx="708">
                  <c:v>10148.69</c:v>
                </c:pt>
                <c:pt idx="709">
                  <c:v>10213.42</c:v>
                </c:pt>
                <c:pt idx="710">
                  <c:v>10313.299999999999</c:v>
                </c:pt>
                <c:pt idx="711">
                  <c:v>10233.36</c:v>
                </c:pt>
                <c:pt idx="712">
                  <c:v>10514.53</c:v>
                </c:pt>
                <c:pt idx="713">
                  <c:v>10851.71</c:v>
                </c:pt>
                <c:pt idx="714">
                  <c:v>10720.99</c:v>
                </c:pt>
                <c:pt idx="715">
                  <c:v>10778.92</c:v>
                </c:pt>
                <c:pt idx="716">
                  <c:v>10742.11</c:v>
                </c:pt>
                <c:pt idx="717">
                  <c:v>10402.32</c:v>
                </c:pt>
                <c:pt idx="718">
                  <c:v>9975.85</c:v>
                </c:pt>
                <c:pt idx="719">
                  <c:v>10055.780000000001</c:v>
                </c:pt>
                <c:pt idx="720">
                  <c:v>10046.15</c:v>
                </c:pt>
                <c:pt idx="721">
                  <c:v>9963.14</c:v>
                </c:pt>
                <c:pt idx="722">
                  <c:v>10428.82</c:v>
                </c:pt>
                <c:pt idx="723">
                  <c:v>10351.08</c:v>
                </c:pt>
                <c:pt idx="724">
                  <c:v>10361.290000000001</c:v>
                </c:pt>
                <c:pt idx="725">
                  <c:v>10315.44</c:v>
                </c:pt>
                <c:pt idx="726">
                  <c:v>9952</c:v>
                </c:pt>
                <c:pt idx="727">
                  <c:v>9825.2099999999991</c:v>
                </c:pt>
                <c:pt idx="728">
                  <c:v>9952.84</c:v>
                </c:pt>
                <c:pt idx="729">
                  <c:v>9939.39</c:v>
                </c:pt>
                <c:pt idx="730">
                  <c:v>10083.31</c:v>
                </c:pt>
                <c:pt idx="731">
                  <c:v>10226.23</c:v>
                </c:pt>
                <c:pt idx="732">
                  <c:v>10396.01</c:v>
                </c:pt>
                <c:pt idx="733">
                  <c:v>10322.56</c:v>
                </c:pt>
                <c:pt idx="734">
                  <c:v>10158.75</c:v>
                </c:pt>
                <c:pt idx="735">
                  <c:v>10292.200000000001</c:v>
                </c:pt>
                <c:pt idx="736">
                  <c:v>10170.14</c:v>
                </c:pt>
                <c:pt idx="737">
                  <c:v>10225.969999999999</c:v>
                </c:pt>
                <c:pt idx="738">
                  <c:v>10121.44</c:v>
                </c:pt>
                <c:pt idx="739">
                  <c:v>10048.58</c:v>
                </c:pt>
                <c:pt idx="740">
                  <c:v>9809.17</c:v>
                </c:pt>
                <c:pt idx="741">
                  <c:v>9891.06</c:v>
                </c:pt>
                <c:pt idx="742">
                  <c:v>10233.799999999999</c:v>
                </c:pt>
                <c:pt idx="743">
                  <c:v>10693.57</c:v>
                </c:pt>
                <c:pt idx="744">
                  <c:v>10722.7</c:v>
                </c:pt>
                <c:pt idx="745">
                  <c:v>10634.27</c:v>
                </c:pt>
                <c:pt idx="746">
                  <c:v>10711.56</c:v>
                </c:pt>
                <c:pt idx="747">
                  <c:v>10273.77</c:v>
                </c:pt>
                <c:pt idx="748">
                  <c:v>10183.129999999999</c:v>
                </c:pt>
                <c:pt idx="749">
                  <c:v>10147.4</c:v>
                </c:pt>
                <c:pt idx="750">
                  <c:v>10402.540000000001</c:v>
                </c:pt>
                <c:pt idx="751">
                  <c:v>10290.11</c:v>
                </c:pt>
                <c:pt idx="752">
                  <c:v>10314.91</c:v>
                </c:pt>
                <c:pt idx="753">
                  <c:v>10048.57</c:v>
                </c:pt>
                <c:pt idx="754">
                  <c:v>9738.52</c:v>
                </c:pt>
                <c:pt idx="755">
                  <c:v>9499.5</c:v>
                </c:pt>
                <c:pt idx="756">
                  <c:v>9509.83</c:v>
                </c:pt>
                <c:pt idx="757">
                  <c:v>9719.66</c:v>
                </c:pt>
                <c:pt idx="758">
                  <c:v>9360.9599999999991</c:v>
                </c:pt>
                <c:pt idx="759">
                  <c:v>9506.9</c:v>
                </c:pt>
                <c:pt idx="760">
                  <c:v>9599.5499999999993</c:v>
                </c:pt>
                <c:pt idx="761">
                  <c:v>9502.7199999999993</c:v>
                </c:pt>
                <c:pt idx="762">
                  <c:v>9419.85</c:v>
                </c:pt>
                <c:pt idx="763">
                  <c:v>9438.65</c:v>
                </c:pt>
                <c:pt idx="764">
                  <c:v>9190.2000000000007</c:v>
                </c:pt>
                <c:pt idx="765">
                  <c:v>9139.6</c:v>
                </c:pt>
                <c:pt idx="766">
                  <c:v>9244.49</c:v>
                </c:pt>
                <c:pt idx="767">
                  <c:v>9076.33</c:v>
                </c:pt>
                <c:pt idx="768">
                  <c:v>9146.7999999999993</c:v>
                </c:pt>
                <c:pt idx="769">
                  <c:v>9425.42</c:v>
                </c:pt>
                <c:pt idx="770">
                  <c:v>9402.39</c:v>
                </c:pt>
                <c:pt idx="771">
                  <c:v>9254.1200000000008</c:v>
                </c:pt>
                <c:pt idx="772">
                  <c:v>9229.34</c:v>
                </c:pt>
                <c:pt idx="773">
                  <c:v>9433.99</c:v>
                </c:pt>
                <c:pt idx="774">
                  <c:v>9677.57</c:v>
                </c:pt>
                <c:pt idx="775">
                  <c:v>9658.07</c:v>
                </c:pt>
                <c:pt idx="776">
                  <c:v>9858.49</c:v>
                </c:pt>
                <c:pt idx="777">
                  <c:v>10020.459999999999</c:v>
                </c:pt>
                <c:pt idx="778">
                  <c:v>9913.58</c:v>
                </c:pt>
                <c:pt idx="779">
                  <c:v>9922.4</c:v>
                </c:pt>
                <c:pt idx="780">
                  <c:v>9912.76</c:v>
                </c:pt>
                <c:pt idx="781">
                  <c:v>10241.120000000001</c:v>
                </c:pt>
                <c:pt idx="782">
                  <c:v>10263.99</c:v>
                </c:pt>
                <c:pt idx="783">
                  <c:v>10532.95</c:v>
                </c:pt>
                <c:pt idx="784">
                  <c:v>10749.01</c:v>
                </c:pt>
                <c:pt idx="785">
                  <c:v>10662.81</c:v>
                </c:pt>
                <c:pt idx="786">
                  <c:v>10801.76</c:v>
                </c:pt>
                <c:pt idx="787">
                  <c:v>10836.86</c:v>
                </c:pt>
                <c:pt idx="788">
                  <c:v>10911.25</c:v>
                </c:pt>
                <c:pt idx="789">
                  <c:v>10940.07</c:v>
                </c:pt>
                <c:pt idx="790">
                  <c:v>10659.32</c:v>
                </c:pt>
                <c:pt idx="791">
                  <c:v>11082.92</c:v>
                </c:pt>
                <c:pt idx="792">
                  <c:v>11107.24</c:v>
                </c:pt>
                <c:pt idx="793">
                  <c:v>11041.01</c:v>
                </c:pt>
                <c:pt idx="794">
                  <c:v>10711.34</c:v>
                </c:pt>
                <c:pt idx="795">
                  <c:v>10826.13</c:v>
                </c:pt>
                <c:pt idx="796">
                  <c:v>10803.31</c:v>
                </c:pt>
                <c:pt idx="797">
                  <c:v>10688.47</c:v>
                </c:pt>
                <c:pt idx="798">
                  <c:v>10940.21</c:v>
                </c:pt>
                <c:pt idx="799">
                  <c:v>10942.2</c:v>
                </c:pt>
                <c:pt idx="800">
                  <c:v>11072.98</c:v>
                </c:pt>
                <c:pt idx="801">
                  <c:v>11614.87</c:v>
                </c:pt>
                <c:pt idx="802">
                  <c:v>11727.84</c:v>
                </c:pt>
                <c:pt idx="803">
                  <c:v>11914.1</c:v>
                </c:pt>
                <c:pt idx="804">
                  <c:v>11744.74</c:v>
                </c:pt>
                <c:pt idx="805">
                  <c:v>11899.69</c:v>
                </c:pt>
                <c:pt idx="806">
                  <c:v>11834.13</c:v>
                </c:pt>
                <c:pt idx="807">
                  <c:v>11962.23</c:v>
                </c:pt>
                <c:pt idx="808">
                  <c:v>12490.3</c:v>
                </c:pt>
                <c:pt idx="809">
                  <c:v>12766.44</c:v>
                </c:pt>
                <c:pt idx="810">
                  <c:v>12409.78</c:v>
                </c:pt>
                <c:pt idx="811">
                  <c:v>12543.76</c:v>
                </c:pt>
                <c:pt idx="812">
                  <c:v>12933.54</c:v>
                </c:pt>
                <c:pt idx="813">
                  <c:v>12905.3</c:v>
                </c:pt>
                <c:pt idx="814">
                  <c:v>13127.02</c:v>
                </c:pt>
                <c:pt idx="815">
                  <c:v>13364.79</c:v>
                </c:pt>
                <c:pt idx="816">
                  <c:v>13133.39</c:v>
                </c:pt>
                <c:pt idx="817">
                  <c:v>13179.7</c:v>
                </c:pt>
                <c:pt idx="818">
                  <c:v>13333.2</c:v>
                </c:pt>
                <c:pt idx="819">
                  <c:v>13337.07</c:v>
                </c:pt>
                <c:pt idx="820">
                  <c:v>13559.69</c:v>
                </c:pt>
                <c:pt idx="821">
                  <c:v>13586.21</c:v>
                </c:pt>
                <c:pt idx="822">
                  <c:v>13570.24</c:v>
                </c:pt>
                <c:pt idx="823">
                  <c:v>12997.43</c:v>
                </c:pt>
                <c:pt idx="824">
                  <c:v>13163.2</c:v>
                </c:pt>
                <c:pt idx="825">
                  <c:v>12874.37</c:v>
                </c:pt>
                <c:pt idx="826">
                  <c:v>13012.97</c:v>
                </c:pt>
                <c:pt idx="827">
                  <c:v>13053.67</c:v>
                </c:pt>
                <c:pt idx="828">
                  <c:v>12855.52</c:v>
                </c:pt>
                <c:pt idx="829">
                  <c:v>12588.6</c:v>
                </c:pt>
                <c:pt idx="830">
                  <c:v>12627.1</c:v>
                </c:pt>
                <c:pt idx="831">
                  <c:v>12403.14</c:v>
                </c:pt>
                <c:pt idx="832">
                  <c:v>12375.42</c:v>
                </c:pt>
                <c:pt idx="833">
                  <c:v>12272.14</c:v>
                </c:pt>
                <c:pt idx="834">
                  <c:v>12436.86</c:v>
                </c:pt>
                <c:pt idx="835">
                  <c:v>12346.91</c:v>
                </c:pt>
                <c:pt idx="836">
                  <c:v>12409.16</c:v>
                </c:pt>
                <c:pt idx="837">
                  <c:v>12308.53</c:v>
                </c:pt>
                <c:pt idx="838">
                  <c:v>12059.25</c:v>
                </c:pt>
                <c:pt idx="839">
                  <c:v>12147.12</c:v>
                </c:pt>
                <c:pt idx="840">
                  <c:v>12363.56</c:v>
                </c:pt>
                <c:pt idx="841">
                  <c:v>12458.64</c:v>
                </c:pt>
                <c:pt idx="842">
                  <c:v>12471.61</c:v>
                </c:pt>
                <c:pt idx="843">
                  <c:v>12415.54</c:v>
                </c:pt>
                <c:pt idx="844">
                  <c:v>12837.39</c:v>
                </c:pt>
                <c:pt idx="845">
                  <c:v>12864.86</c:v>
                </c:pt>
                <c:pt idx="846">
                  <c:v>12874.42</c:v>
                </c:pt>
                <c:pt idx="847">
                  <c:v>12839.21</c:v>
                </c:pt>
                <c:pt idx="848">
                  <c:v>12992.76</c:v>
                </c:pt>
                <c:pt idx="849">
                  <c:v>13007.57</c:v>
                </c:pt>
                <c:pt idx="850">
                  <c:v>12935.41</c:v>
                </c:pt>
                <c:pt idx="851">
                  <c:v>13155.12</c:v>
                </c:pt>
                <c:pt idx="852">
                  <c:v>13408.27</c:v>
                </c:pt>
                <c:pt idx="853">
                  <c:v>13994.23</c:v>
                </c:pt>
                <c:pt idx="854">
                  <c:v>14004.88</c:v>
                </c:pt>
                <c:pt idx="855">
                  <c:v>13976.04</c:v>
                </c:pt>
                <c:pt idx="856">
                  <c:v>13780.12</c:v>
                </c:pt>
                <c:pt idx="857">
                  <c:v>13784.51</c:v>
                </c:pt>
                <c:pt idx="858">
                  <c:v>13840.29</c:v>
                </c:pt>
                <c:pt idx="859">
                  <c:v>13765.49</c:v>
                </c:pt>
                <c:pt idx="860">
                  <c:v>13532.14</c:v>
                </c:pt>
                <c:pt idx="861">
                  <c:v>14184.58</c:v>
                </c:pt>
                <c:pt idx="862">
                  <c:v>14506.74</c:v>
                </c:pt>
                <c:pt idx="863">
                  <c:v>14372.61</c:v>
                </c:pt>
                <c:pt idx="864">
                  <c:v>14257.44</c:v>
                </c:pt>
                <c:pt idx="865">
                  <c:v>14226.3</c:v>
                </c:pt>
                <c:pt idx="866">
                  <c:v>14222.57</c:v>
                </c:pt>
                <c:pt idx="867">
                  <c:v>14061.84</c:v>
                </c:pt>
                <c:pt idx="868">
                  <c:v>13980.93</c:v>
                </c:pt>
                <c:pt idx="869">
                  <c:v>13575.57</c:v>
                </c:pt>
                <c:pt idx="870">
                  <c:v>13758.89</c:v>
                </c:pt>
                <c:pt idx="871">
                  <c:v>13545.24</c:v>
                </c:pt>
                <c:pt idx="872">
                  <c:v>13447.13</c:v>
                </c:pt>
                <c:pt idx="873">
                  <c:v>13600.4</c:v>
                </c:pt>
                <c:pt idx="874">
                  <c:v>13419.66</c:v>
                </c:pt>
                <c:pt idx="875">
                  <c:v>13369.06</c:v>
                </c:pt>
                <c:pt idx="876">
                  <c:v>13093.7</c:v>
                </c:pt>
                <c:pt idx="877">
                  <c:v>12866.52</c:v>
                </c:pt>
                <c:pt idx="878">
                  <c:v>13075.09</c:v>
                </c:pt>
                <c:pt idx="879">
                  <c:v>13140.42</c:v>
                </c:pt>
                <c:pt idx="880">
                  <c:v>13117.84</c:v>
                </c:pt>
                <c:pt idx="881">
                  <c:v>13186.86</c:v>
                </c:pt>
                <c:pt idx="882">
                  <c:v>13435.43</c:v>
                </c:pt>
                <c:pt idx="883">
                  <c:v>13473.84</c:v>
                </c:pt>
                <c:pt idx="884">
                  <c:v>13591.02</c:v>
                </c:pt>
                <c:pt idx="885">
                  <c:v>13254.34</c:v>
                </c:pt>
                <c:pt idx="886">
                  <c:v>13167.06</c:v>
                </c:pt>
                <c:pt idx="887">
                  <c:v>12945.47</c:v>
                </c:pt>
                <c:pt idx="888">
                  <c:v>12596.71</c:v>
                </c:pt>
                <c:pt idx="889">
                  <c:v>12437.8</c:v>
                </c:pt>
                <c:pt idx="890">
                  <c:v>12779.75</c:v>
                </c:pt>
                <c:pt idx="891">
                  <c:v>12608.18</c:v>
                </c:pt>
                <c:pt idx="892">
                  <c:v>12894.78</c:v>
                </c:pt>
                <c:pt idx="893">
                  <c:v>12783.16</c:v>
                </c:pt>
                <c:pt idx="894">
                  <c:v>12993.1</c:v>
                </c:pt>
                <c:pt idx="895">
                  <c:v>13403.59</c:v>
                </c:pt>
                <c:pt idx="896">
                  <c:v>13566.74</c:v>
                </c:pt>
                <c:pt idx="897">
                  <c:v>13573.66</c:v>
                </c:pt>
                <c:pt idx="898">
                  <c:v>13633.87</c:v>
                </c:pt>
                <c:pt idx="899">
                  <c:v>13479.13</c:v>
                </c:pt>
                <c:pt idx="900">
                  <c:v>13608.38</c:v>
                </c:pt>
                <c:pt idx="901">
                  <c:v>13383.13</c:v>
                </c:pt>
                <c:pt idx="902">
                  <c:v>13688.66</c:v>
                </c:pt>
                <c:pt idx="903">
                  <c:v>13482.77</c:v>
                </c:pt>
                <c:pt idx="904">
                  <c:v>13544.19</c:v>
                </c:pt>
                <c:pt idx="905">
                  <c:v>13367.56</c:v>
                </c:pt>
                <c:pt idx="906">
                  <c:v>13178.31</c:v>
                </c:pt>
                <c:pt idx="907">
                  <c:v>13385.16</c:v>
                </c:pt>
                <c:pt idx="908">
                  <c:v>13396.09</c:v>
                </c:pt>
                <c:pt idx="909">
                  <c:v>13356.63</c:v>
                </c:pt>
                <c:pt idx="910">
                  <c:v>13854.88</c:v>
                </c:pt>
                <c:pt idx="911">
                  <c:v>13855.93</c:v>
                </c:pt>
                <c:pt idx="912">
                  <c:v>13860.85</c:v>
                </c:pt>
                <c:pt idx="913">
                  <c:v>13804.03</c:v>
                </c:pt>
                <c:pt idx="914">
                  <c:v>13430.6</c:v>
                </c:pt>
                <c:pt idx="915">
                  <c:v>13484.84</c:v>
                </c:pt>
                <c:pt idx="916">
                  <c:v>13472.37</c:v>
                </c:pt>
                <c:pt idx="917">
                  <c:v>13420.46</c:v>
                </c:pt>
                <c:pt idx="918">
                  <c:v>13187.62</c:v>
                </c:pt>
                <c:pt idx="919">
                  <c:v>13214.44</c:v>
                </c:pt>
                <c:pt idx="920">
                  <c:v>13032.07</c:v>
                </c:pt>
                <c:pt idx="921">
                  <c:v>12760.46</c:v>
                </c:pt>
                <c:pt idx="922">
                  <c:v>12844.93</c:v>
                </c:pt>
                <c:pt idx="923">
                  <c:v>12834.89</c:v>
                </c:pt>
                <c:pt idx="924">
                  <c:v>12733.24</c:v>
                </c:pt>
                <c:pt idx="925">
                  <c:v>12875.86</c:v>
                </c:pt>
                <c:pt idx="926">
                  <c:v>12998.89</c:v>
                </c:pt>
                <c:pt idx="927">
                  <c:v>13017.98</c:v>
                </c:pt>
                <c:pt idx="928">
                  <c:v>13113.2</c:v>
                </c:pt>
                <c:pt idx="929">
                  <c:v>13112.42</c:v>
                </c:pt>
                <c:pt idx="930">
                  <c:v>12992.72</c:v>
                </c:pt>
                <c:pt idx="931">
                  <c:v>12759.35</c:v>
                </c:pt>
                <c:pt idx="932">
                  <c:v>12475.87</c:v>
                </c:pt>
                <c:pt idx="933">
                  <c:v>12486.82</c:v>
                </c:pt>
                <c:pt idx="934">
                  <c:v>12299.08</c:v>
                </c:pt>
                <c:pt idx="935">
                  <c:v>12134.13</c:v>
                </c:pt>
                <c:pt idx="936">
                  <c:v>12498.56</c:v>
                </c:pt>
                <c:pt idx="937">
                  <c:v>12523</c:v>
                </c:pt>
                <c:pt idx="938">
                  <c:v>12863.08</c:v>
                </c:pt>
                <c:pt idx="939">
                  <c:v>13034.18</c:v>
                </c:pt>
                <c:pt idx="940">
                  <c:v>12797.38</c:v>
                </c:pt>
                <c:pt idx="941">
                  <c:v>12709.07</c:v>
                </c:pt>
                <c:pt idx="942">
                  <c:v>12758.88</c:v>
                </c:pt>
                <c:pt idx="943">
                  <c:v>13256.95</c:v>
                </c:pt>
                <c:pt idx="944">
                  <c:v>13322.11</c:v>
                </c:pt>
                <c:pt idx="945">
                  <c:v>13335.84</c:v>
                </c:pt>
                <c:pt idx="946">
                  <c:v>13257.33</c:v>
                </c:pt>
                <c:pt idx="947">
                  <c:v>13651.51</c:v>
                </c:pt>
                <c:pt idx="948">
                  <c:v>13610.27</c:v>
                </c:pt>
                <c:pt idx="949">
                  <c:v>13521.11</c:v>
                </c:pt>
                <c:pt idx="950">
                  <c:v>13669.7</c:v>
                </c:pt>
                <c:pt idx="951">
                  <c:v>13975.54</c:v>
                </c:pt>
                <c:pt idx="952">
                  <c:v>14105.71</c:v>
                </c:pt>
                <c:pt idx="953">
                  <c:v>14189.67</c:v>
                </c:pt>
                <c:pt idx="954">
                  <c:v>14562.22</c:v>
                </c:pt>
                <c:pt idx="955">
                  <c:v>14689.46</c:v>
                </c:pt>
                <c:pt idx="956">
                  <c:v>14704.48</c:v>
                </c:pt>
                <c:pt idx="957">
                  <c:v>14721.74</c:v>
                </c:pt>
                <c:pt idx="958">
                  <c:v>15073.1</c:v>
                </c:pt>
                <c:pt idx="959">
                  <c:v>15285.03</c:v>
                </c:pt>
                <c:pt idx="960">
                  <c:v>15393.2</c:v>
                </c:pt>
                <c:pt idx="961">
                  <c:v>15307.28</c:v>
                </c:pt>
                <c:pt idx="962">
                  <c:v>14998.77</c:v>
                </c:pt>
                <c:pt idx="963">
                  <c:v>15274.53</c:v>
                </c:pt>
                <c:pt idx="964">
                  <c:v>15461.11</c:v>
                </c:pt>
                <c:pt idx="965">
                  <c:v>15377.19</c:v>
                </c:pt>
                <c:pt idx="966">
                  <c:v>15422.52</c:v>
                </c:pt>
                <c:pt idx="967">
                  <c:v>15603.04</c:v>
                </c:pt>
                <c:pt idx="968">
                  <c:v>15840.41</c:v>
                </c:pt>
                <c:pt idx="969">
                  <c:v>16168.62</c:v>
                </c:pt>
                <c:pt idx="970">
                  <c:v>16073.09</c:v>
                </c:pt>
                <c:pt idx="971">
                  <c:v>15989.38</c:v>
                </c:pt>
                <c:pt idx="972">
                  <c:v>16370.95</c:v>
                </c:pt>
                <c:pt idx="973">
                  <c:v>16380.21</c:v>
                </c:pt>
                <c:pt idx="974">
                  <c:v>16442.109</c:v>
                </c:pt>
                <c:pt idx="975">
                  <c:v>16282.7</c:v>
                </c:pt>
                <c:pt idx="976">
                  <c:v>15825.31</c:v>
                </c:pt>
                <c:pt idx="977">
                  <c:v>15571.36</c:v>
                </c:pt>
                <c:pt idx="978">
                  <c:v>15986.35</c:v>
                </c:pt>
                <c:pt idx="979">
                  <c:v>16212.39</c:v>
                </c:pt>
                <c:pt idx="980">
                  <c:v>16248.74</c:v>
                </c:pt>
                <c:pt idx="981">
                  <c:v>16192.4</c:v>
                </c:pt>
                <c:pt idx="982">
                  <c:v>16296.08</c:v>
                </c:pt>
                <c:pt idx="983">
                  <c:v>16833.278999999999</c:v>
                </c:pt>
                <c:pt idx="984">
                  <c:v>16928.289000000001</c:v>
                </c:pt>
                <c:pt idx="985">
                  <c:v>16660.82</c:v>
                </c:pt>
                <c:pt idx="986">
                  <c:v>16962.099999999999</c:v>
                </c:pt>
              </c:numCache>
            </c:numRef>
          </c:val>
          <c:smooth val="0"/>
          <c:extLst>
            <c:ext xmlns:c16="http://schemas.microsoft.com/office/drawing/2014/chart" uri="{C3380CC4-5D6E-409C-BE32-E72D297353CC}">
              <c16:uniqueId val="{00000000-8AF9-438A-8A53-6FE34405B33D}"/>
            </c:ext>
          </c:extLst>
        </c:ser>
        <c:dLbls>
          <c:showLegendKey val="0"/>
          <c:showVal val="0"/>
          <c:showCatName val="0"/>
          <c:showSerName val="0"/>
          <c:showPercent val="0"/>
          <c:showBubbleSize val="0"/>
        </c:dLbls>
        <c:smooth val="0"/>
        <c:axId val="1066634127"/>
        <c:axId val="311962447"/>
      </c:lineChart>
      <c:catAx>
        <c:axId val="10666341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11962447"/>
        <c:crosses val="autoZero"/>
        <c:auto val="1"/>
        <c:lblAlgn val="ctr"/>
        <c:lblOffset val="100"/>
        <c:noMultiLvlLbl val="0"/>
      </c:catAx>
      <c:valAx>
        <c:axId val="3119624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0666341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Per Capita</a:t>
            </a:r>
            <a:r>
              <a:rPr lang="en-US" altLang="zh-CN" baseline="0"/>
              <a:t> GDP Index (1996:100)</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Sheet1!$R$1</c:f>
              <c:strCache>
                <c:ptCount val="1"/>
                <c:pt idx="0">
                  <c:v>Indonesia</c:v>
                </c:pt>
              </c:strCache>
            </c:strRef>
          </c:tx>
          <c:spPr>
            <a:ln w="28575" cap="rnd">
              <a:solidFill>
                <a:schemeClr val="accent1"/>
              </a:solidFill>
              <a:round/>
            </a:ln>
            <a:effectLst/>
          </c:spPr>
          <c:marker>
            <c:symbol val="none"/>
          </c:marker>
          <c:cat>
            <c:numRef>
              <c:f>Sheet1!$K$2:$K$12</c:f>
              <c:numCache>
                <c:formatCode>General</c:formatCode>
                <c:ptCount val="11"/>
                <c:pt idx="0">
                  <c:v>1996</c:v>
                </c:pt>
                <c:pt idx="1">
                  <c:v>1997</c:v>
                </c:pt>
                <c:pt idx="2">
                  <c:v>1998</c:v>
                </c:pt>
                <c:pt idx="3">
                  <c:v>1999</c:v>
                </c:pt>
                <c:pt idx="4">
                  <c:v>2000</c:v>
                </c:pt>
                <c:pt idx="5">
                  <c:v>2001</c:v>
                </c:pt>
                <c:pt idx="6">
                  <c:v>2002</c:v>
                </c:pt>
                <c:pt idx="7">
                  <c:v>2003</c:v>
                </c:pt>
                <c:pt idx="8">
                  <c:v>2004</c:v>
                </c:pt>
                <c:pt idx="9">
                  <c:v>2005</c:v>
                </c:pt>
                <c:pt idx="10">
                  <c:v>2006</c:v>
                </c:pt>
              </c:numCache>
            </c:numRef>
          </c:cat>
          <c:val>
            <c:numRef>
              <c:f>Sheet1!$R$2:$R$12</c:f>
              <c:numCache>
                <c:formatCode>General</c:formatCode>
                <c:ptCount val="11"/>
                <c:pt idx="0">
                  <c:v>100.00001039554778</c:v>
                </c:pt>
                <c:pt idx="1">
                  <c:v>93.520574397095146</c:v>
                </c:pt>
                <c:pt idx="2">
                  <c:v>40.789879592231472</c:v>
                </c:pt>
                <c:pt idx="3">
                  <c:v>59.002348854854446</c:v>
                </c:pt>
                <c:pt idx="4">
                  <c:v>68.59357672167468</c:v>
                </c:pt>
                <c:pt idx="5">
                  <c:v>65.786094345926259</c:v>
                </c:pt>
                <c:pt idx="6">
                  <c:v>79.142752016423273</c:v>
                </c:pt>
                <c:pt idx="7">
                  <c:v>93.690800964471919</c:v>
                </c:pt>
                <c:pt idx="8">
                  <c:v>101.12987533079539</c:v>
                </c:pt>
                <c:pt idx="9">
                  <c:v>111.06701370218302</c:v>
                </c:pt>
                <c:pt idx="10">
                  <c:v>139.77382726193719</c:v>
                </c:pt>
              </c:numCache>
            </c:numRef>
          </c:val>
          <c:smooth val="0"/>
          <c:extLst>
            <c:ext xmlns:c16="http://schemas.microsoft.com/office/drawing/2014/chart" uri="{C3380CC4-5D6E-409C-BE32-E72D297353CC}">
              <c16:uniqueId val="{00000000-B3C0-4514-9781-18189BF30615}"/>
            </c:ext>
          </c:extLst>
        </c:ser>
        <c:ser>
          <c:idx val="1"/>
          <c:order val="1"/>
          <c:tx>
            <c:strRef>
              <c:f>Sheet1!$S$1</c:f>
              <c:strCache>
                <c:ptCount val="1"/>
                <c:pt idx="0">
                  <c:v>Malaysia</c:v>
                </c:pt>
              </c:strCache>
            </c:strRef>
          </c:tx>
          <c:spPr>
            <a:ln w="28575" cap="rnd">
              <a:solidFill>
                <a:schemeClr val="accent2"/>
              </a:solidFill>
              <a:round/>
            </a:ln>
            <a:effectLst/>
          </c:spPr>
          <c:marker>
            <c:symbol val="none"/>
          </c:marker>
          <c:cat>
            <c:numRef>
              <c:f>Sheet1!$K$2:$K$12</c:f>
              <c:numCache>
                <c:formatCode>General</c:formatCode>
                <c:ptCount val="11"/>
                <c:pt idx="0">
                  <c:v>1996</c:v>
                </c:pt>
                <c:pt idx="1">
                  <c:v>1997</c:v>
                </c:pt>
                <c:pt idx="2">
                  <c:v>1998</c:v>
                </c:pt>
                <c:pt idx="3">
                  <c:v>1999</c:v>
                </c:pt>
                <c:pt idx="4">
                  <c:v>2000</c:v>
                </c:pt>
                <c:pt idx="5">
                  <c:v>2001</c:v>
                </c:pt>
                <c:pt idx="6">
                  <c:v>2002</c:v>
                </c:pt>
                <c:pt idx="7">
                  <c:v>2003</c:v>
                </c:pt>
                <c:pt idx="8">
                  <c:v>2004</c:v>
                </c:pt>
                <c:pt idx="9">
                  <c:v>2005</c:v>
                </c:pt>
                <c:pt idx="10">
                  <c:v>2006</c:v>
                </c:pt>
              </c:numCache>
            </c:numRef>
          </c:cat>
          <c:val>
            <c:numRef>
              <c:f>Sheet1!$S$2:$S$12</c:f>
              <c:numCache>
                <c:formatCode>General</c:formatCode>
                <c:ptCount val="11"/>
                <c:pt idx="0">
                  <c:v>100.00000291480058</c:v>
                </c:pt>
                <c:pt idx="1">
                  <c:v>96.650115689679481</c:v>
                </c:pt>
                <c:pt idx="2">
                  <c:v>68.005772711198006</c:v>
                </c:pt>
                <c:pt idx="3">
                  <c:v>72.784976706185716</c:v>
                </c:pt>
                <c:pt idx="4">
                  <c:v>84.267309145996975</c:v>
                </c:pt>
                <c:pt idx="5">
                  <c:v>81.553330644500804</c:v>
                </c:pt>
                <c:pt idx="6">
                  <c:v>86.811045267455384</c:v>
                </c:pt>
                <c:pt idx="7">
                  <c:v>92.98202807290356</c:v>
                </c:pt>
                <c:pt idx="8">
                  <c:v>103.20092441378372</c:v>
                </c:pt>
                <c:pt idx="9">
                  <c:v>116.43001112238056</c:v>
                </c:pt>
                <c:pt idx="10">
                  <c:v>129.39415010670791</c:v>
                </c:pt>
              </c:numCache>
            </c:numRef>
          </c:val>
          <c:smooth val="0"/>
          <c:extLst>
            <c:ext xmlns:c16="http://schemas.microsoft.com/office/drawing/2014/chart" uri="{C3380CC4-5D6E-409C-BE32-E72D297353CC}">
              <c16:uniqueId val="{00000001-B3C0-4514-9781-18189BF30615}"/>
            </c:ext>
          </c:extLst>
        </c:ser>
        <c:ser>
          <c:idx val="2"/>
          <c:order val="2"/>
          <c:tx>
            <c:strRef>
              <c:f>Sheet1!$T$1</c:f>
              <c:strCache>
                <c:ptCount val="1"/>
                <c:pt idx="0">
                  <c:v>Thailand</c:v>
                </c:pt>
              </c:strCache>
            </c:strRef>
          </c:tx>
          <c:spPr>
            <a:ln w="28575" cap="rnd">
              <a:solidFill>
                <a:schemeClr val="accent3"/>
              </a:solidFill>
              <a:round/>
            </a:ln>
            <a:effectLst/>
          </c:spPr>
          <c:marker>
            <c:symbol val="none"/>
          </c:marker>
          <c:cat>
            <c:numRef>
              <c:f>Sheet1!$K$2:$K$12</c:f>
              <c:numCache>
                <c:formatCode>General</c:formatCode>
                <c:ptCount val="11"/>
                <c:pt idx="0">
                  <c:v>1996</c:v>
                </c:pt>
                <c:pt idx="1">
                  <c:v>1997</c:v>
                </c:pt>
                <c:pt idx="2">
                  <c:v>1998</c:v>
                </c:pt>
                <c:pt idx="3">
                  <c:v>1999</c:v>
                </c:pt>
                <c:pt idx="4">
                  <c:v>2000</c:v>
                </c:pt>
                <c:pt idx="5">
                  <c:v>2001</c:v>
                </c:pt>
                <c:pt idx="6">
                  <c:v>2002</c:v>
                </c:pt>
                <c:pt idx="7">
                  <c:v>2003</c:v>
                </c:pt>
                <c:pt idx="8">
                  <c:v>2004</c:v>
                </c:pt>
                <c:pt idx="9">
                  <c:v>2005</c:v>
                </c:pt>
                <c:pt idx="10">
                  <c:v>2006</c:v>
                </c:pt>
              </c:numCache>
            </c:numRef>
          </c:cat>
          <c:val>
            <c:numRef>
              <c:f>Sheet1!$T$2:$T$12</c:f>
              <c:numCache>
                <c:formatCode>General</c:formatCode>
                <c:ptCount val="11"/>
                <c:pt idx="0">
                  <c:v>99.999984122108515</c:v>
                </c:pt>
                <c:pt idx="1">
                  <c:v>81.084112327245137</c:v>
                </c:pt>
                <c:pt idx="2">
                  <c:v>60.638646221839089</c:v>
                </c:pt>
                <c:pt idx="3">
                  <c:v>66.796012984969337</c:v>
                </c:pt>
                <c:pt idx="4">
                  <c:v>65.957546222200463</c:v>
                </c:pt>
                <c:pt idx="5">
                  <c:v>62.196973630255904</c:v>
                </c:pt>
                <c:pt idx="6">
                  <c:v>68.863373282224813</c:v>
                </c:pt>
                <c:pt idx="7">
                  <c:v>77.501037854375568</c:v>
                </c:pt>
                <c:pt idx="8">
                  <c:v>87.389737264785808</c:v>
                </c:pt>
                <c:pt idx="9">
                  <c:v>95.074925104985866</c:v>
                </c:pt>
                <c:pt idx="10">
                  <c:v>110.69528367194144</c:v>
                </c:pt>
              </c:numCache>
            </c:numRef>
          </c:val>
          <c:smooth val="0"/>
          <c:extLst>
            <c:ext xmlns:c16="http://schemas.microsoft.com/office/drawing/2014/chart" uri="{C3380CC4-5D6E-409C-BE32-E72D297353CC}">
              <c16:uniqueId val="{00000002-B3C0-4514-9781-18189BF30615}"/>
            </c:ext>
          </c:extLst>
        </c:ser>
        <c:ser>
          <c:idx val="3"/>
          <c:order val="3"/>
          <c:tx>
            <c:strRef>
              <c:f>Sheet1!$U$1</c:f>
              <c:strCache>
                <c:ptCount val="1"/>
                <c:pt idx="0">
                  <c:v>South Korea</c:v>
                </c:pt>
              </c:strCache>
            </c:strRef>
          </c:tx>
          <c:spPr>
            <a:ln w="28575" cap="rnd">
              <a:solidFill>
                <a:schemeClr val="accent4"/>
              </a:solidFill>
              <a:round/>
            </a:ln>
            <a:effectLst/>
          </c:spPr>
          <c:marker>
            <c:symbol val="none"/>
          </c:marker>
          <c:cat>
            <c:numRef>
              <c:f>Sheet1!$K$2:$K$12</c:f>
              <c:numCache>
                <c:formatCode>General</c:formatCode>
                <c:ptCount val="11"/>
                <c:pt idx="0">
                  <c:v>1996</c:v>
                </c:pt>
                <c:pt idx="1">
                  <c:v>1997</c:v>
                </c:pt>
                <c:pt idx="2">
                  <c:v>1998</c:v>
                </c:pt>
                <c:pt idx="3">
                  <c:v>1999</c:v>
                </c:pt>
                <c:pt idx="4">
                  <c:v>2000</c:v>
                </c:pt>
                <c:pt idx="5">
                  <c:v>2001</c:v>
                </c:pt>
                <c:pt idx="6">
                  <c:v>2002</c:v>
                </c:pt>
                <c:pt idx="7">
                  <c:v>2003</c:v>
                </c:pt>
                <c:pt idx="8">
                  <c:v>2004</c:v>
                </c:pt>
                <c:pt idx="9">
                  <c:v>2005</c:v>
                </c:pt>
                <c:pt idx="10">
                  <c:v>2006</c:v>
                </c:pt>
              </c:numCache>
            </c:numRef>
          </c:cat>
          <c:val>
            <c:numRef>
              <c:f>Sheet1!$U$2:$U$12</c:f>
              <c:numCache>
                <c:formatCode>General</c:formatCode>
                <c:ptCount val="11"/>
                <c:pt idx="0">
                  <c:v>99.999996912866848</c:v>
                </c:pt>
                <c:pt idx="1">
                  <c:v>92.504915132525809</c:v>
                </c:pt>
                <c:pt idx="2">
                  <c:v>61.789667139792812</c:v>
                </c:pt>
                <c:pt idx="3">
                  <c:v>79.626785943796378</c:v>
                </c:pt>
                <c:pt idx="4">
                  <c:v>91.449286303863673</c:v>
                </c:pt>
                <c:pt idx="5">
                  <c:v>86.258339474298779</c:v>
                </c:pt>
                <c:pt idx="6">
                  <c:v>98.224402177564059</c:v>
                </c:pt>
                <c:pt idx="7">
                  <c:v>109.4740187520751</c:v>
                </c:pt>
                <c:pt idx="8">
                  <c:v>123.07735996097904</c:v>
                </c:pt>
                <c:pt idx="9">
                  <c:v>144.76184619135196</c:v>
                </c:pt>
                <c:pt idx="10">
                  <c:v>162.22783210858725</c:v>
                </c:pt>
              </c:numCache>
            </c:numRef>
          </c:val>
          <c:smooth val="0"/>
          <c:extLst>
            <c:ext xmlns:c16="http://schemas.microsoft.com/office/drawing/2014/chart" uri="{C3380CC4-5D6E-409C-BE32-E72D297353CC}">
              <c16:uniqueId val="{00000003-B3C0-4514-9781-18189BF30615}"/>
            </c:ext>
          </c:extLst>
        </c:ser>
        <c:ser>
          <c:idx val="4"/>
          <c:order val="4"/>
          <c:tx>
            <c:strRef>
              <c:f>Sheet1!$V$1</c:f>
              <c:strCache>
                <c:ptCount val="1"/>
                <c:pt idx="0">
                  <c:v>Philippines</c:v>
                </c:pt>
              </c:strCache>
            </c:strRef>
          </c:tx>
          <c:spPr>
            <a:ln w="28575" cap="rnd">
              <a:solidFill>
                <a:schemeClr val="accent5"/>
              </a:solidFill>
              <a:round/>
            </a:ln>
            <a:effectLst/>
          </c:spPr>
          <c:marker>
            <c:symbol val="none"/>
          </c:marker>
          <c:cat>
            <c:numRef>
              <c:f>Sheet1!$K$2:$K$12</c:f>
              <c:numCache>
                <c:formatCode>General</c:formatCode>
                <c:ptCount val="11"/>
                <c:pt idx="0">
                  <c:v>1996</c:v>
                </c:pt>
                <c:pt idx="1">
                  <c:v>1997</c:v>
                </c:pt>
                <c:pt idx="2">
                  <c:v>1998</c:v>
                </c:pt>
                <c:pt idx="3">
                  <c:v>1999</c:v>
                </c:pt>
                <c:pt idx="4">
                  <c:v>2000</c:v>
                </c:pt>
                <c:pt idx="5">
                  <c:v>2001</c:v>
                </c:pt>
                <c:pt idx="6">
                  <c:v>2002</c:v>
                </c:pt>
                <c:pt idx="7">
                  <c:v>2003</c:v>
                </c:pt>
                <c:pt idx="8">
                  <c:v>2004</c:v>
                </c:pt>
                <c:pt idx="9">
                  <c:v>2005</c:v>
                </c:pt>
                <c:pt idx="10">
                  <c:v>2006</c:v>
                </c:pt>
              </c:numCache>
            </c:numRef>
          </c:cat>
          <c:val>
            <c:numRef>
              <c:f>Sheet1!$V$2:$V$12</c:f>
              <c:numCache>
                <c:formatCode>General</c:formatCode>
                <c:ptCount val="11"/>
                <c:pt idx="0">
                  <c:v>99.999972522860276</c:v>
                </c:pt>
                <c:pt idx="1">
                  <c:v>97.1745954529393</c:v>
                </c:pt>
                <c:pt idx="2">
                  <c:v>83.338863668330021</c:v>
                </c:pt>
                <c:pt idx="3">
                  <c:v>93.7144518688971</c:v>
                </c:pt>
                <c:pt idx="4">
                  <c:v>92.458831203730057</c:v>
                </c:pt>
                <c:pt idx="5">
                  <c:v>85.370624762348001</c:v>
                </c:pt>
                <c:pt idx="6">
                  <c:v>89.30021403245685</c:v>
                </c:pt>
                <c:pt idx="7">
                  <c:v>90.321396174298258</c:v>
                </c:pt>
                <c:pt idx="8">
                  <c:v>96.654310684213712</c:v>
                </c:pt>
                <c:pt idx="9">
                  <c:v>107.24280933543622</c:v>
                </c:pt>
                <c:pt idx="10">
                  <c:v>125.17677651144952</c:v>
                </c:pt>
              </c:numCache>
            </c:numRef>
          </c:val>
          <c:smooth val="0"/>
          <c:extLst>
            <c:ext xmlns:c16="http://schemas.microsoft.com/office/drawing/2014/chart" uri="{C3380CC4-5D6E-409C-BE32-E72D297353CC}">
              <c16:uniqueId val="{00000004-B3C0-4514-9781-18189BF30615}"/>
            </c:ext>
          </c:extLst>
        </c:ser>
        <c:ser>
          <c:idx val="5"/>
          <c:order val="5"/>
          <c:tx>
            <c:strRef>
              <c:f>Sheet1!$W$1</c:f>
              <c:strCache>
                <c:ptCount val="1"/>
                <c:pt idx="0">
                  <c:v>China</c:v>
                </c:pt>
              </c:strCache>
            </c:strRef>
          </c:tx>
          <c:spPr>
            <a:ln w="28575" cap="rnd">
              <a:solidFill>
                <a:schemeClr val="accent6"/>
              </a:solidFill>
              <a:round/>
            </a:ln>
            <a:effectLst/>
          </c:spPr>
          <c:marker>
            <c:symbol val="none"/>
          </c:marker>
          <c:cat>
            <c:numRef>
              <c:f>Sheet1!$K$2:$K$12</c:f>
              <c:numCache>
                <c:formatCode>General</c:formatCode>
                <c:ptCount val="11"/>
                <c:pt idx="0">
                  <c:v>1996</c:v>
                </c:pt>
                <c:pt idx="1">
                  <c:v>1997</c:v>
                </c:pt>
                <c:pt idx="2">
                  <c:v>1998</c:v>
                </c:pt>
                <c:pt idx="3">
                  <c:v>1999</c:v>
                </c:pt>
                <c:pt idx="4">
                  <c:v>2000</c:v>
                </c:pt>
                <c:pt idx="5">
                  <c:v>2001</c:v>
                </c:pt>
                <c:pt idx="6">
                  <c:v>2002</c:v>
                </c:pt>
                <c:pt idx="7">
                  <c:v>2003</c:v>
                </c:pt>
                <c:pt idx="8">
                  <c:v>2004</c:v>
                </c:pt>
                <c:pt idx="9">
                  <c:v>2005</c:v>
                </c:pt>
                <c:pt idx="10">
                  <c:v>2006</c:v>
                </c:pt>
              </c:numCache>
            </c:numRef>
          </c:cat>
          <c:val>
            <c:numRef>
              <c:f>Sheet1!$W$2:$W$12</c:f>
              <c:numCache>
                <c:formatCode>General</c:formatCode>
                <c:ptCount val="11"/>
                <c:pt idx="0">
                  <c:v>99.999993669421144</c:v>
                </c:pt>
                <c:pt idx="1">
                  <c:v>110.19579325070924</c:v>
                </c:pt>
                <c:pt idx="2">
                  <c:v>116.79790825890333</c:v>
                </c:pt>
                <c:pt idx="3">
                  <c:v>123.09981307524606</c:v>
                </c:pt>
                <c:pt idx="4">
                  <c:v>135.23453922661218</c:v>
                </c:pt>
                <c:pt idx="5">
                  <c:v>148.44766806058746</c:v>
                </c:pt>
                <c:pt idx="6">
                  <c:v>161.89539736046862</c:v>
                </c:pt>
                <c:pt idx="7">
                  <c:v>181.64902512891629</c:v>
                </c:pt>
                <c:pt idx="8">
                  <c:v>212.66404711608371</c:v>
                </c:pt>
                <c:pt idx="9">
                  <c:v>247.16432486371139</c:v>
                </c:pt>
                <c:pt idx="10">
                  <c:v>295.91043120390384</c:v>
                </c:pt>
              </c:numCache>
            </c:numRef>
          </c:val>
          <c:smooth val="0"/>
          <c:extLst>
            <c:ext xmlns:c16="http://schemas.microsoft.com/office/drawing/2014/chart" uri="{C3380CC4-5D6E-409C-BE32-E72D297353CC}">
              <c16:uniqueId val="{00000005-B3C0-4514-9781-18189BF30615}"/>
            </c:ext>
          </c:extLst>
        </c:ser>
        <c:dLbls>
          <c:showLegendKey val="0"/>
          <c:showVal val="0"/>
          <c:showCatName val="0"/>
          <c:showSerName val="0"/>
          <c:showPercent val="0"/>
          <c:showBubbleSize val="0"/>
        </c:dLbls>
        <c:smooth val="0"/>
        <c:axId val="956019615"/>
        <c:axId val="424579583"/>
      </c:lineChart>
      <c:catAx>
        <c:axId val="956019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24579583"/>
        <c:crosses val="autoZero"/>
        <c:auto val="1"/>
        <c:lblAlgn val="ctr"/>
        <c:lblOffset val="100"/>
        <c:noMultiLvlLbl val="0"/>
      </c:catAx>
      <c:valAx>
        <c:axId val="42457958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560196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Per Capita GDP</a:t>
            </a:r>
            <a:r>
              <a:rPr lang="en-US" altLang="zh-CN" baseline="0"/>
              <a:t> (USD)</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Sheet1!$L$1</c:f>
              <c:strCache>
                <c:ptCount val="1"/>
                <c:pt idx="0">
                  <c:v>Indonesia</c:v>
                </c:pt>
              </c:strCache>
            </c:strRef>
          </c:tx>
          <c:spPr>
            <a:ln w="28575" cap="rnd">
              <a:solidFill>
                <a:schemeClr val="accent1"/>
              </a:solidFill>
              <a:round/>
            </a:ln>
            <a:effectLst/>
          </c:spPr>
          <c:marker>
            <c:symbol val="none"/>
          </c:marker>
          <c:cat>
            <c:numRef>
              <c:f>Sheet1!$K$2:$K$25</c:f>
              <c:numCache>
                <c:formatCode>General</c:formatCode>
                <c:ptCount val="24"/>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numCache>
            </c:numRef>
          </c:cat>
          <c:val>
            <c:numRef>
              <c:f>Sheet1!$L$2:$L$25</c:f>
              <c:numCache>
                <c:formatCode>General</c:formatCode>
                <c:ptCount val="24"/>
                <c:pt idx="0">
                  <c:v>1137.41011824</c:v>
                </c:pt>
                <c:pt idx="1">
                  <c:v>1063.7123652499999</c:v>
                </c:pt>
                <c:pt idx="2">
                  <c:v>463.94816946999998</c:v>
                </c:pt>
                <c:pt idx="3">
                  <c:v>671.09861610999997</c:v>
                </c:pt>
                <c:pt idx="4">
                  <c:v>780.19020098999999</c:v>
                </c:pt>
                <c:pt idx="5">
                  <c:v>748.25761569999997</c:v>
                </c:pt>
                <c:pt idx="6">
                  <c:v>900.17757571000004</c:v>
                </c:pt>
                <c:pt idx="7">
                  <c:v>1065.6485392500001</c:v>
                </c:pt>
                <c:pt idx="8">
                  <c:v>1150.261315</c:v>
                </c:pt>
                <c:pt idx="9">
                  <c:v>1263.28732055</c:v>
                </c:pt>
                <c:pt idx="10">
                  <c:v>1589.8014886599999</c:v>
                </c:pt>
                <c:pt idx="11">
                  <c:v>1860.0027631099999</c:v>
                </c:pt>
                <c:pt idx="12">
                  <c:v>2166.854167</c:v>
                </c:pt>
                <c:pt idx="13">
                  <c:v>2261.2472237500001</c:v>
                </c:pt>
                <c:pt idx="14">
                  <c:v>3122.3628152199999</c:v>
                </c:pt>
                <c:pt idx="15">
                  <c:v>3643.0439361600002</c:v>
                </c:pt>
                <c:pt idx="16">
                  <c:v>3694.3489460300002</c:v>
                </c:pt>
                <c:pt idx="17">
                  <c:v>3623.9115823500001</c:v>
                </c:pt>
                <c:pt idx="18">
                  <c:v>3491.6247908599998</c:v>
                </c:pt>
                <c:pt idx="19">
                  <c:v>3331.6951275900001</c:v>
                </c:pt>
                <c:pt idx="20">
                  <c:v>3562.8457564199998</c:v>
                </c:pt>
                <c:pt idx="21">
                  <c:v>3837.65173121</c:v>
                </c:pt>
                <c:pt idx="22">
                  <c:v>3893.84642476</c:v>
                </c:pt>
                <c:pt idx="23">
                  <c:v>4135.5692628200004</c:v>
                </c:pt>
              </c:numCache>
            </c:numRef>
          </c:val>
          <c:smooth val="0"/>
          <c:extLst>
            <c:ext xmlns:c16="http://schemas.microsoft.com/office/drawing/2014/chart" uri="{C3380CC4-5D6E-409C-BE32-E72D297353CC}">
              <c16:uniqueId val="{00000000-B532-44BB-B793-7EB12AF71602}"/>
            </c:ext>
          </c:extLst>
        </c:ser>
        <c:ser>
          <c:idx val="1"/>
          <c:order val="1"/>
          <c:tx>
            <c:strRef>
              <c:f>Sheet1!$M$1</c:f>
              <c:strCache>
                <c:ptCount val="1"/>
                <c:pt idx="0">
                  <c:v>Malaysia</c:v>
                </c:pt>
              </c:strCache>
            </c:strRef>
          </c:tx>
          <c:spPr>
            <a:ln w="28575" cap="rnd">
              <a:solidFill>
                <a:schemeClr val="accent2"/>
              </a:solidFill>
              <a:round/>
            </a:ln>
            <a:effectLst/>
          </c:spPr>
          <c:marker>
            <c:symbol val="none"/>
          </c:marker>
          <c:cat>
            <c:numRef>
              <c:f>Sheet1!$K$2:$K$25</c:f>
              <c:numCache>
                <c:formatCode>General</c:formatCode>
                <c:ptCount val="24"/>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numCache>
            </c:numRef>
          </c:cat>
          <c:val>
            <c:numRef>
              <c:f>Sheet1!$M$2:$M$25</c:f>
              <c:numCache>
                <c:formatCode>General</c:formatCode>
                <c:ptCount val="24"/>
                <c:pt idx="0">
                  <c:v>4798.6131398699999</c:v>
                </c:pt>
                <c:pt idx="1">
                  <c:v>4637.8650159999997</c:v>
                </c:pt>
                <c:pt idx="2">
                  <c:v>3263.3338500700002</c:v>
                </c:pt>
                <c:pt idx="3">
                  <c:v>3492.66935427</c:v>
                </c:pt>
                <c:pt idx="4">
                  <c:v>4043.6620514299998</c:v>
                </c:pt>
                <c:pt idx="5">
                  <c:v>3913.4287262399998</c:v>
                </c:pt>
                <c:pt idx="6">
                  <c:v>4165.7261036399996</c:v>
                </c:pt>
                <c:pt idx="7">
                  <c:v>4461.8476867700001</c:v>
                </c:pt>
                <c:pt idx="8">
                  <c:v>4952.2129750399999</c:v>
                </c:pt>
                <c:pt idx="9">
                  <c:v>5587.02564962</c:v>
                </c:pt>
                <c:pt idx="10">
                  <c:v>6209.1245082599999</c:v>
                </c:pt>
                <c:pt idx="11">
                  <c:v>7243.4559874500001</c:v>
                </c:pt>
                <c:pt idx="12">
                  <c:v>8474.5868287600006</c:v>
                </c:pt>
                <c:pt idx="13">
                  <c:v>7292.4944472799998</c:v>
                </c:pt>
                <c:pt idx="14">
                  <c:v>9040.5662511699993</c:v>
                </c:pt>
                <c:pt idx="15">
                  <c:v>10399.37275335</c:v>
                </c:pt>
                <c:pt idx="16">
                  <c:v>10817.44287429</c:v>
                </c:pt>
                <c:pt idx="17">
                  <c:v>10970.123284900001</c:v>
                </c:pt>
                <c:pt idx="18">
                  <c:v>11319.07975728</c:v>
                </c:pt>
                <c:pt idx="19">
                  <c:v>9955.2437082899996</c:v>
                </c:pt>
                <c:pt idx="20">
                  <c:v>9817.7384569999995</c:v>
                </c:pt>
                <c:pt idx="21">
                  <c:v>10259.18178069</c:v>
                </c:pt>
                <c:pt idx="22">
                  <c:v>11377.455002299999</c:v>
                </c:pt>
                <c:pt idx="23">
                  <c:v>11414.206976519999</c:v>
                </c:pt>
              </c:numCache>
            </c:numRef>
          </c:val>
          <c:smooth val="0"/>
          <c:extLst>
            <c:ext xmlns:c16="http://schemas.microsoft.com/office/drawing/2014/chart" uri="{C3380CC4-5D6E-409C-BE32-E72D297353CC}">
              <c16:uniqueId val="{00000001-B532-44BB-B793-7EB12AF71602}"/>
            </c:ext>
          </c:extLst>
        </c:ser>
        <c:ser>
          <c:idx val="2"/>
          <c:order val="2"/>
          <c:tx>
            <c:strRef>
              <c:f>Sheet1!$N$1</c:f>
              <c:strCache>
                <c:ptCount val="1"/>
                <c:pt idx="0">
                  <c:v>Thailand</c:v>
                </c:pt>
              </c:strCache>
            </c:strRef>
          </c:tx>
          <c:spPr>
            <a:ln w="28575" cap="rnd">
              <a:solidFill>
                <a:schemeClr val="accent3"/>
              </a:solidFill>
              <a:round/>
            </a:ln>
            <a:effectLst/>
          </c:spPr>
          <c:marker>
            <c:symbol val="none"/>
          </c:marker>
          <c:cat>
            <c:numRef>
              <c:f>Sheet1!$K$2:$K$25</c:f>
              <c:numCache>
                <c:formatCode>General</c:formatCode>
                <c:ptCount val="24"/>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numCache>
            </c:numRef>
          </c:cat>
          <c:val>
            <c:numRef>
              <c:f>Sheet1!$N$2:$N$25</c:f>
              <c:numCache>
                <c:formatCode>General</c:formatCode>
                <c:ptCount val="24"/>
                <c:pt idx="0">
                  <c:v>3043.9805166800002</c:v>
                </c:pt>
                <c:pt idx="1">
                  <c:v>2468.1849732599999</c:v>
                </c:pt>
                <c:pt idx="2">
                  <c:v>1845.8288696499999</c:v>
                </c:pt>
                <c:pt idx="3">
                  <c:v>2033.25794402</c:v>
                </c:pt>
                <c:pt idx="4">
                  <c:v>2007.73517507</c:v>
                </c:pt>
                <c:pt idx="5">
                  <c:v>1893.2640598800001</c:v>
                </c:pt>
                <c:pt idx="6">
                  <c:v>2096.1879986700001</c:v>
                </c:pt>
                <c:pt idx="7">
                  <c:v>2359.1168670900001</c:v>
                </c:pt>
                <c:pt idx="8">
                  <c:v>2660.1269982899998</c:v>
                </c:pt>
                <c:pt idx="9">
                  <c:v>2894.06265596</c:v>
                </c:pt>
                <c:pt idx="10">
                  <c:v>3369.5434028700001</c:v>
                </c:pt>
                <c:pt idx="11">
                  <c:v>3973.0169914799999</c:v>
                </c:pt>
                <c:pt idx="12">
                  <c:v>4379.6585238799998</c:v>
                </c:pt>
                <c:pt idx="13">
                  <c:v>4213.0063387199998</c:v>
                </c:pt>
                <c:pt idx="14">
                  <c:v>5076.3401743900004</c:v>
                </c:pt>
                <c:pt idx="15">
                  <c:v>5492.1212559100004</c:v>
                </c:pt>
                <c:pt idx="16">
                  <c:v>5860.5825072600001</c:v>
                </c:pt>
                <c:pt idx="17">
                  <c:v>6168.2629850100002</c:v>
                </c:pt>
                <c:pt idx="18">
                  <c:v>5951.8837023400001</c:v>
                </c:pt>
                <c:pt idx="19">
                  <c:v>5840.0465229399997</c:v>
                </c:pt>
                <c:pt idx="20">
                  <c:v>5994.2314754700001</c:v>
                </c:pt>
                <c:pt idx="21">
                  <c:v>6592.9149017</c:v>
                </c:pt>
                <c:pt idx="22">
                  <c:v>7295.4756161200003</c:v>
                </c:pt>
                <c:pt idx="23">
                  <c:v>7806.74221106</c:v>
                </c:pt>
              </c:numCache>
            </c:numRef>
          </c:val>
          <c:smooth val="0"/>
          <c:extLst>
            <c:ext xmlns:c16="http://schemas.microsoft.com/office/drawing/2014/chart" uri="{C3380CC4-5D6E-409C-BE32-E72D297353CC}">
              <c16:uniqueId val="{00000002-B532-44BB-B793-7EB12AF71602}"/>
            </c:ext>
          </c:extLst>
        </c:ser>
        <c:ser>
          <c:idx val="3"/>
          <c:order val="3"/>
          <c:tx>
            <c:strRef>
              <c:f>Sheet1!$O$1</c:f>
              <c:strCache>
                <c:ptCount val="1"/>
                <c:pt idx="0">
                  <c:v>South Korea</c:v>
                </c:pt>
              </c:strCache>
            </c:strRef>
          </c:tx>
          <c:spPr>
            <a:ln w="28575" cap="rnd">
              <a:solidFill>
                <a:schemeClr val="accent4"/>
              </a:solidFill>
              <a:round/>
            </a:ln>
            <a:effectLst/>
          </c:spPr>
          <c:marker>
            <c:symbol val="none"/>
          </c:marker>
          <c:cat>
            <c:numRef>
              <c:f>Sheet1!$K$2:$K$25</c:f>
              <c:numCache>
                <c:formatCode>General</c:formatCode>
                <c:ptCount val="24"/>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numCache>
            </c:numRef>
          </c:cat>
          <c:val>
            <c:numRef>
              <c:f>Sheet1!$O$2:$O$25</c:f>
              <c:numCache>
                <c:formatCode>General</c:formatCode>
                <c:ptCount val="24"/>
                <c:pt idx="0">
                  <c:v>13403.049586229999</c:v>
                </c:pt>
                <c:pt idx="1">
                  <c:v>12398.480027670001</c:v>
                </c:pt>
                <c:pt idx="2">
                  <c:v>8281.6999815800009</c:v>
                </c:pt>
                <c:pt idx="3">
                  <c:v>10672.41793344</c:v>
                </c:pt>
                <c:pt idx="4">
                  <c:v>12256.993567949999</c:v>
                </c:pt>
                <c:pt idx="5">
                  <c:v>11561.248368910001</c:v>
                </c:pt>
                <c:pt idx="6">
                  <c:v>13165.06573606</c:v>
                </c:pt>
                <c:pt idx="7">
                  <c:v>14672.85747035</c:v>
                </c:pt>
                <c:pt idx="8">
                  <c:v>16496.12009425</c:v>
                </c:pt>
                <c:pt idx="9">
                  <c:v>19402.502625950001</c:v>
                </c:pt>
                <c:pt idx="10">
                  <c:v>21743.477451430001</c:v>
                </c:pt>
                <c:pt idx="11">
                  <c:v>24086.410439169998</c:v>
                </c:pt>
                <c:pt idx="12">
                  <c:v>21350.42797982</c:v>
                </c:pt>
                <c:pt idx="13">
                  <c:v>19143.851605299998</c:v>
                </c:pt>
                <c:pt idx="14">
                  <c:v>23087.225643850001</c:v>
                </c:pt>
                <c:pt idx="15">
                  <c:v>25096.26388382</c:v>
                </c:pt>
                <c:pt idx="16">
                  <c:v>25466.76051706</c:v>
                </c:pt>
                <c:pt idx="17">
                  <c:v>27182.734310190001</c:v>
                </c:pt>
                <c:pt idx="18">
                  <c:v>29249.57522097</c:v>
                </c:pt>
                <c:pt idx="19">
                  <c:v>28732.231076259999</c:v>
                </c:pt>
                <c:pt idx="20">
                  <c:v>29288.87043898</c:v>
                </c:pt>
                <c:pt idx="21">
                  <c:v>31616.843400469999</c:v>
                </c:pt>
                <c:pt idx="22">
                  <c:v>33422.944210080001</c:v>
                </c:pt>
                <c:pt idx="23">
                  <c:v>31846.218232430001</c:v>
                </c:pt>
              </c:numCache>
            </c:numRef>
          </c:val>
          <c:smooth val="0"/>
          <c:extLst>
            <c:ext xmlns:c16="http://schemas.microsoft.com/office/drawing/2014/chart" uri="{C3380CC4-5D6E-409C-BE32-E72D297353CC}">
              <c16:uniqueId val="{00000003-B532-44BB-B793-7EB12AF71602}"/>
            </c:ext>
          </c:extLst>
        </c:ser>
        <c:ser>
          <c:idx val="4"/>
          <c:order val="4"/>
          <c:tx>
            <c:strRef>
              <c:f>Sheet1!$P$1</c:f>
              <c:strCache>
                <c:ptCount val="1"/>
                <c:pt idx="0">
                  <c:v>Philippines</c:v>
                </c:pt>
              </c:strCache>
            </c:strRef>
          </c:tx>
          <c:spPr>
            <a:ln w="28575" cap="rnd">
              <a:solidFill>
                <a:schemeClr val="accent5"/>
              </a:solidFill>
              <a:round/>
            </a:ln>
            <a:effectLst/>
          </c:spPr>
          <c:marker>
            <c:symbol val="none"/>
          </c:marker>
          <c:cat>
            <c:numRef>
              <c:f>Sheet1!$K$2:$K$25</c:f>
              <c:numCache>
                <c:formatCode>General</c:formatCode>
                <c:ptCount val="24"/>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numCache>
            </c:numRef>
          </c:cat>
          <c:val>
            <c:numRef>
              <c:f>Sheet1!$P$2:$P$25</c:f>
              <c:numCache>
                <c:formatCode>General</c:formatCode>
                <c:ptCount val="24"/>
                <c:pt idx="0">
                  <c:v>1160.3096811800001</c:v>
                </c:pt>
                <c:pt idx="1">
                  <c:v>1127.5265485</c:v>
                </c:pt>
                <c:pt idx="2">
                  <c:v>966.98916902999997</c:v>
                </c:pt>
                <c:pt idx="3">
                  <c:v>1087.3781564799999</c:v>
                </c:pt>
                <c:pt idx="4">
                  <c:v>1072.8090643400001</c:v>
                </c:pt>
                <c:pt idx="5">
                  <c:v>990.56389618000003</c:v>
                </c:pt>
                <c:pt idx="6">
                  <c:v>1036.15931344</c:v>
                </c:pt>
                <c:pt idx="7">
                  <c:v>1048.0081919500001</c:v>
                </c:pt>
                <c:pt idx="8">
                  <c:v>1121.4896323</c:v>
                </c:pt>
                <c:pt idx="9">
                  <c:v>1244.3490409999999</c:v>
                </c:pt>
                <c:pt idx="10">
                  <c:v>1452.4386555399999</c:v>
                </c:pt>
                <c:pt idx="11">
                  <c:v>1744.64031269</c:v>
                </c:pt>
                <c:pt idx="12">
                  <c:v>1991.2315416700001</c:v>
                </c:pt>
                <c:pt idx="13">
                  <c:v>1905.8947105300001</c:v>
                </c:pt>
                <c:pt idx="14">
                  <c:v>2217.47400857</c:v>
                </c:pt>
                <c:pt idx="15">
                  <c:v>2450.73365616</c:v>
                </c:pt>
                <c:pt idx="16">
                  <c:v>2694.30547299</c:v>
                </c:pt>
                <c:pt idx="17">
                  <c:v>2871.43090179</c:v>
                </c:pt>
                <c:pt idx="18">
                  <c:v>2959.64845212</c:v>
                </c:pt>
                <c:pt idx="19">
                  <c:v>3001.0403710800001</c:v>
                </c:pt>
                <c:pt idx="20">
                  <c:v>3073.6536149799999</c:v>
                </c:pt>
                <c:pt idx="21">
                  <c:v>3123.23422944</c:v>
                </c:pt>
                <c:pt idx="22">
                  <c:v>3252.0923241300002</c:v>
                </c:pt>
                <c:pt idx="23">
                  <c:v>3485.0842183599998</c:v>
                </c:pt>
              </c:numCache>
            </c:numRef>
          </c:val>
          <c:smooth val="0"/>
          <c:extLst>
            <c:ext xmlns:c16="http://schemas.microsoft.com/office/drawing/2014/chart" uri="{C3380CC4-5D6E-409C-BE32-E72D297353CC}">
              <c16:uniqueId val="{00000004-B532-44BB-B793-7EB12AF71602}"/>
            </c:ext>
          </c:extLst>
        </c:ser>
        <c:ser>
          <c:idx val="5"/>
          <c:order val="5"/>
          <c:tx>
            <c:strRef>
              <c:f>Sheet1!$Q$1</c:f>
              <c:strCache>
                <c:ptCount val="1"/>
                <c:pt idx="0">
                  <c:v>China</c:v>
                </c:pt>
              </c:strCache>
            </c:strRef>
          </c:tx>
          <c:spPr>
            <a:ln w="28575" cap="rnd">
              <a:solidFill>
                <a:schemeClr val="accent6"/>
              </a:solidFill>
              <a:round/>
            </a:ln>
            <a:effectLst/>
          </c:spPr>
          <c:marker>
            <c:symbol val="none"/>
          </c:marker>
          <c:cat>
            <c:numRef>
              <c:f>Sheet1!$K$2:$K$25</c:f>
              <c:numCache>
                <c:formatCode>General</c:formatCode>
                <c:ptCount val="24"/>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numCache>
            </c:numRef>
          </c:cat>
          <c:val>
            <c:numRef>
              <c:f>Sheet1!$Q$2:$Q$25</c:f>
              <c:numCache>
                <c:formatCode>General</c:formatCode>
                <c:ptCount val="24"/>
                <c:pt idx="0">
                  <c:v>709.41375509</c:v>
                </c:pt>
                <c:pt idx="1">
                  <c:v>781.74416434</c:v>
                </c:pt>
                <c:pt idx="2">
                  <c:v>828.58047929999998</c:v>
                </c:pt>
                <c:pt idx="3">
                  <c:v>873.28706173</c:v>
                </c:pt>
                <c:pt idx="4">
                  <c:v>959.37248364000004</c:v>
                </c:pt>
                <c:pt idx="5">
                  <c:v>1053.1082429999999</c:v>
                </c:pt>
                <c:pt idx="6">
                  <c:v>1148.5082904400001</c:v>
                </c:pt>
                <c:pt idx="7">
                  <c:v>1288.6432518300001</c:v>
                </c:pt>
                <c:pt idx="8">
                  <c:v>1508.66809788</c:v>
                </c:pt>
                <c:pt idx="9">
                  <c:v>1753.41782926</c:v>
                </c:pt>
                <c:pt idx="10">
                  <c:v>2099.2294345999999</c:v>
                </c:pt>
                <c:pt idx="11">
                  <c:v>2693.97006341</c:v>
                </c:pt>
                <c:pt idx="12">
                  <c:v>3468.3046020699999</c:v>
                </c:pt>
                <c:pt idx="13">
                  <c:v>3832.2364324700002</c:v>
                </c:pt>
                <c:pt idx="14">
                  <c:v>4550.4531077600004</c:v>
                </c:pt>
                <c:pt idx="15">
                  <c:v>5618.1322671199996</c:v>
                </c:pt>
                <c:pt idx="16">
                  <c:v>6316.9183175999997</c:v>
                </c:pt>
                <c:pt idx="17">
                  <c:v>7050.6462712399998</c:v>
                </c:pt>
                <c:pt idx="18">
                  <c:v>7678.5994858699996</c:v>
                </c:pt>
                <c:pt idx="19">
                  <c:v>8066.9426349400001</c:v>
                </c:pt>
                <c:pt idx="20">
                  <c:v>8147.9377054899996</c:v>
                </c:pt>
                <c:pt idx="21">
                  <c:v>8879.4386671100001</c:v>
                </c:pt>
                <c:pt idx="22">
                  <c:v>9976.6771372599997</c:v>
                </c:pt>
                <c:pt idx="23">
                  <c:v>10261.679245359999</c:v>
                </c:pt>
              </c:numCache>
            </c:numRef>
          </c:val>
          <c:smooth val="0"/>
          <c:extLst>
            <c:ext xmlns:c16="http://schemas.microsoft.com/office/drawing/2014/chart" uri="{C3380CC4-5D6E-409C-BE32-E72D297353CC}">
              <c16:uniqueId val="{00000005-B532-44BB-B793-7EB12AF71602}"/>
            </c:ext>
          </c:extLst>
        </c:ser>
        <c:dLbls>
          <c:showLegendKey val="0"/>
          <c:showVal val="0"/>
          <c:showCatName val="0"/>
          <c:showSerName val="0"/>
          <c:showPercent val="0"/>
          <c:showBubbleSize val="0"/>
        </c:dLbls>
        <c:smooth val="0"/>
        <c:axId val="952286431"/>
        <c:axId val="952503887"/>
      </c:lineChart>
      <c:catAx>
        <c:axId val="952286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52503887"/>
        <c:crosses val="autoZero"/>
        <c:auto val="1"/>
        <c:lblAlgn val="ctr"/>
        <c:lblOffset val="100"/>
        <c:noMultiLvlLbl val="0"/>
      </c:catAx>
      <c:valAx>
        <c:axId val="9525038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522864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Sheet1!$L$1</c:f>
              <c:strCache>
                <c:ptCount val="1"/>
                <c:pt idx="0">
                  <c:v>Current Account Balance (% of GDP)</c:v>
                </c:pt>
              </c:strCache>
            </c:strRef>
          </c:tx>
          <c:spPr>
            <a:ln w="28575" cap="rnd">
              <a:solidFill>
                <a:schemeClr val="accent1"/>
              </a:solidFill>
              <a:round/>
            </a:ln>
            <a:effectLst/>
          </c:spPr>
          <c:marker>
            <c:symbol val="none"/>
          </c:marker>
          <c:cat>
            <c:numRef>
              <c:f>Sheet1!$J$2:$J$22</c:f>
              <c:numCache>
                <c:formatCode>General</c:formatCode>
                <c:ptCount val="2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numCache>
            </c:numRef>
          </c:cat>
          <c:val>
            <c:numRef>
              <c:f>Sheet1!$L$2:$L$22</c:f>
              <c:numCache>
                <c:formatCode>General</c:formatCode>
                <c:ptCount val="21"/>
                <c:pt idx="0">
                  <c:v>-6.4176241000000003</c:v>
                </c:pt>
                <c:pt idx="1">
                  <c:v>-7.3785837399999998</c:v>
                </c:pt>
                <c:pt idx="2">
                  <c:v>-2.7415439099999999</c:v>
                </c:pt>
                <c:pt idx="3">
                  <c:v>-7.1759764099999996</c:v>
                </c:pt>
                <c:pt idx="4">
                  <c:v>-5.0447434400000004</c:v>
                </c:pt>
                <c:pt idx="5">
                  <c:v>-3.9519136800000001</c:v>
                </c:pt>
                <c:pt idx="6">
                  <c:v>0.57319618999999999</c:v>
                </c:pt>
                <c:pt idx="7">
                  <c:v>-0.72519180000000005</c:v>
                </c:pt>
                <c:pt idx="8">
                  <c:v>-2.6827231299999998</c:v>
                </c:pt>
                <c:pt idx="9">
                  <c:v>-3.4573051800000001</c:v>
                </c:pt>
                <c:pt idx="10">
                  <c:v>-8.5315619900000002</c:v>
                </c:pt>
                <c:pt idx="11">
                  <c:v>-7.7075129999999996</c:v>
                </c:pt>
                <c:pt idx="12">
                  <c:v>-5.65567069</c:v>
                </c:pt>
                <c:pt idx="13">
                  <c:v>-4.9305049700000003</c:v>
                </c:pt>
                <c:pt idx="14">
                  <c:v>-5.49409817</c:v>
                </c:pt>
                <c:pt idx="15">
                  <c:v>-8.0233014300000001</c:v>
                </c:pt>
                <c:pt idx="16">
                  <c:v>-8.0265879499999997</c:v>
                </c:pt>
                <c:pt idx="17">
                  <c:v>-2.0116469299999999</c:v>
                </c:pt>
                <c:pt idx="18">
                  <c:v>12.52905091</c:v>
                </c:pt>
                <c:pt idx="19">
                  <c:v>9.8112920300000006</c:v>
                </c:pt>
                <c:pt idx="20">
                  <c:v>7.3684518499999996</c:v>
                </c:pt>
              </c:numCache>
            </c:numRef>
          </c:val>
          <c:smooth val="0"/>
          <c:extLst>
            <c:ext xmlns:c16="http://schemas.microsoft.com/office/drawing/2014/chart" uri="{C3380CC4-5D6E-409C-BE32-E72D297353CC}">
              <c16:uniqueId val="{00000000-B15C-4139-AE31-992E9D99B7CD}"/>
            </c:ext>
          </c:extLst>
        </c:ser>
        <c:dLbls>
          <c:showLegendKey val="0"/>
          <c:showVal val="0"/>
          <c:showCatName val="0"/>
          <c:showSerName val="0"/>
          <c:showPercent val="0"/>
          <c:showBubbleSize val="0"/>
        </c:dLbls>
        <c:smooth val="0"/>
        <c:axId val="1945779631"/>
        <c:axId val="1811365135"/>
      </c:lineChart>
      <c:catAx>
        <c:axId val="1945779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811365135"/>
        <c:crossesAt val="-10"/>
        <c:auto val="1"/>
        <c:lblAlgn val="ctr"/>
        <c:lblOffset val="100"/>
        <c:noMultiLvlLbl val="0"/>
      </c:catAx>
      <c:valAx>
        <c:axId val="1811365135"/>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9457796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Thailand's External Debt (USD mn)</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stacked"/>
        <c:varyColors val="0"/>
        <c:ser>
          <c:idx val="0"/>
          <c:order val="0"/>
          <c:tx>
            <c:strRef>
              <c:f>Sheet1!$K$1</c:f>
              <c:strCache>
                <c:ptCount val="1"/>
                <c:pt idx="0">
                  <c:v>Long-term external debt</c:v>
                </c:pt>
              </c:strCache>
            </c:strRef>
          </c:tx>
          <c:spPr>
            <a:solidFill>
              <a:schemeClr val="accent1"/>
            </a:solidFill>
            <a:ln>
              <a:noFill/>
            </a:ln>
            <a:effectLst/>
          </c:spPr>
          <c:invertIfNegative val="0"/>
          <c:cat>
            <c:numRef>
              <c:f>Sheet1!$J$2:$J$22</c:f>
              <c:numCache>
                <c:formatCode>General</c:formatCode>
                <c:ptCount val="2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numCache>
            </c:numRef>
          </c:cat>
          <c:val>
            <c:numRef>
              <c:f>Sheet1!$K$2:$K$22</c:f>
              <c:numCache>
                <c:formatCode>General</c:formatCode>
                <c:ptCount val="21"/>
                <c:pt idx="0">
                  <c:v>5645.8062775999997</c:v>
                </c:pt>
                <c:pt idx="1">
                  <c:v>7115.6057995000001</c:v>
                </c:pt>
                <c:pt idx="2">
                  <c:v>8350.6532284000004</c:v>
                </c:pt>
                <c:pt idx="3">
                  <c:v>9557.0431002999994</c:v>
                </c:pt>
                <c:pt idx="4">
                  <c:v>10558.4175977</c:v>
                </c:pt>
                <c:pt idx="5">
                  <c:v>13223.867520600001</c:v>
                </c:pt>
                <c:pt idx="6">
                  <c:v>14627.9174152</c:v>
                </c:pt>
                <c:pt idx="7">
                  <c:v>16748.922228399999</c:v>
                </c:pt>
                <c:pt idx="8">
                  <c:v>16301.257636599999</c:v>
                </c:pt>
                <c:pt idx="9">
                  <c:v>17152.1275943</c:v>
                </c:pt>
                <c:pt idx="10">
                  <c:v>19842.016572699999</c:v>
                </c:pt>
                <c:pt idx="11">
                  <c:v>25280.149224600002</c:v>
                </c:pt>
                <c:pt idx="12">
                  <c:v>27137.582860099999</c:v>
                </c:pt>
                <c:pt idx="13">
                  <c:v>30082.989061200002</c:v>
                </c:pt>
                <c:pt idx="14">
                  <c:v>36417.452733300001</c:v>
                </c:pt>
                <c:pt idx="15">
                  <c:v>55997.679585999998</c:v>
                </c:pt>
                <c:pt idx="16">
                  <c:v>65164.376380900001</c:v>
                </c:pt>
                <c:pt idx="17">
                  <c:v>69466.056125699994</c:v>
                </c:pt>
                <c:pt idx="18">
                  <c:v>72045.602780300003</c:v>
                </c:pt>
                <c:pt idx="19">
                  <c:v>69937.640370299996</c:v>
                </c:pt>
                <c:pt idx="20">
                  <c:v>61777.923755900003</c:v>
                </c:pt>
              </c:numCache>
            </c:numRef>
          </c:val>
          <c:extLst>
            <c:ext xmlns:c16="http://schemas.microsoft.com/office/drawing/2014/chart" uri="{C3380CC4-5D6E-409C-BE32-E72D297353CC}">
              <c16:uniqueId val="{00000000-48CE-42B0-94C4-E4872E5D69FD}"/>
            </c:ext>
          </c:extLst>
        </c:ser>
        <c:ser>
          <c:idx val="1"/>
          <c:order val="1"/>
          <c:tx>
            <c:strRef>
              <c:f>Sheet1!$L$1</c:f>
              <c:strCache>
                <c:ptCount val="1"/>
                <c:pt idx="0">
                  <c:v>Short-term external debt</c:v>
                </c:pt>
              </c:strCache>
            </c:strRef>
          </c:tx>
          <c:spPr>
            <a:solidFill>
              <a:schemeClr val="accent2"/>
            </a:solidFill>
            <a:ln>
              <a:noFill/>
            </a:ln>
            <a:effectLst/>
          </c:spPr>
          <c:invertIfNegative val="0"/>
          <c:cat>
            <c:numRef>
              <c:f>Sheet1!$J$2:$J$22</c:f>
              <c:numCache>
                <c:formatCode>General</c:formatCode>
                <c:ptCount val="2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numCache>
            </c:numRef>
          </c:cat>
          <c:val>
            <c:numRef>
              <c:f>Sheet1!$L$2:$L$22</c:f>
              <c:numCache>
                <c:formatCode>General</c:formatCode>
                <c:ptCount val="21"/>
                <c:pt idx="0">
                  <c:v>2303</c:v>
                </c:pt>
                <c:pt idx="1">
                  <c:v>2878</c:v>
                </c:pt>
                <c:pt idx="2">
                  <c:v>3041</c:v>
                </c:pt>
                <c:pt idx="3">
                  <c:v>3305</c:v>
                </c:pt>
                <c:pt idx="4">
                  <c:v>3551</c:v>
                </c:pt>
                <c:pt idx="5">
                  <c:v>3200</c:v>
                </c:pt>
                <c:pt idx="6">
                  <c:v>2840</c:v>
                </c:pt>
                <c:pt idx="7">
                  <c:v>2664</c:v>
                </c:pt>
                <c:pt idx="8">
                  <c:v>4800</c:v>
                </c:pt>
                <c:pt idx="9">
                  <c:v>6112</c:v>
                </c:pt>
                <c:pt idx="10">
                  <c:v>8322.39</c:v>
                </c:pt>
                <c:pt idx="11">
                  <c:v>12492.17</c:v>
                </c:pt>
                <c:pt idx="12">
                  <c:v>14726.86</c:v>
                </c:pt>
                <c:pt idx="13">
                  <c:v>22634.2</c:v>
                </c:pt>
                <c:pt idx="14">
                  <c:v>29178.799999999999</c:v>
                </c:pt>
                <c:pt idx="15">
                  <c:v>44095.004999999997</c:v>
                </c:pt>
                <c:pt idx="16">
                  <c:v>47715.125</c:v>
                </c:pt>
                <c:pt idx="17">
                  <c:v>37835.983999999997</c:v>
                </c:pt>
                <c:pt idx="18">
                  <c:v>29659.919999999998</c:v>
                </c:pt>
                <c:pt idx="19">
                  <c:v>23418</c:v>
                </c:pt>
                <c:pt idx="20">
                  <c:v>14880</c:v>
                </c:pt>
              </c:numCache>
            </c:numRef>
          </c:val>
          <c:extLst>
            <c:ext xmlns:c16="http://schemas.microsoft.com/office/drawing/2014/chart" uri="{C3380CC4-5D6E-409C-BE32-E72D297353CC}">
              <c16:uniqueId val="{00000001-48CE-42B0-94C4-E4872E5D69FD}"/>
            </c:ext>
          </c:extLst>
        </c:ser>
        <c:dLbls>
          <c:showLegendKey val="0"/>
          <c:showVal val="0"/>
          <c:showCatName val="0"/>
          <c:showSerName val="0"/>
          <c:showPercent val="0"/>
          <c:showBubbleSize val="0"/>
        </c:dLbls>
        <c:gapWidth val="150"/>
        <c:overlap val="100"/>
        <c:axId val="1663197311"/>
        <c:axId val="1893830479"/>
      </c:barChart>
      <c:catAx>
        <c:axId val="16631973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893830479"/>
        <c:crosses val="autoZero"/>
        <c:auto val="1"/>
        <c:lblAlgn val="ctr"/>
        <c:lblOffset val="100"/>
        <c:noMultiLvlLbl val="0"/>
      </c:catAx>
      <c:valAx>
        <c:axId val="18938304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6631973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Sheet1!$G$1</c:f>
              <c:strCache>
                <c:ptCount val="1"/>
                <c:pt idx="0">
                  <c:v>Thailand's Real GDP Growth</c:v>
                </c:pt>
              </c:strCache>
            </c:strRef>
          </c:tx>
          <c:spPr>
            <a:ln w="28575" cap="rnd">
              <a:solidFill>
                <a:schemeClr val="accent1"/>
              </a:solidFill>
              <a:round/>
            </a:ln>
            <a:effectLst/>
          </c:spPr>
          <c:marker>
            <c:symbol val="none"/>
          </c:marker>
          <c:cat>
            <c:numRef>
              <c:f>Sheet1!$F$2:$F$32</c:f>
              <c:numCache>
                <c:formatCode>General</c:formatCode>
                <c:ptCount val="3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numCache>
            </c:numRef>
          </c:cat>
          <c:val>
            <c:numRef>
              <c:f>Sheet1!$G$2:$G$32</c:f>
              <c:numCache>
                <c:formatCode>General</c:formatCode>
                <c:ptCount val="31"/>
                <c:pt idx="0">
                  <c:v>5.1735410100000001</c:v>
                </c:pt>
                <c:pt idx="1">
                  <c:v>5.9068677599999999</c:v>
                </c:pt>
                <c:pt idx="2">
                  <c:v>5.35234875</c:v>
                </c:pt>
                <c:pt idx="3">
                  <c:v>5.5842024700000001</c:v>
                </c:pt>
                <c:pt idx="4">
                  <c:v>5.7524302499999997</c:v>
                </c:pt>
                <c:pt idx="5">
                  <c:v>4.6472403599999996</c:v>
                </c:pt>
                <c:pt idx="6">
                  <c:v>5.5338277700000003</c:v>
                </c:pt>
                <c:pt idx="7">
                  <c:v>9.5189460199999996</c:v>
                </c:pt>
                <c:pt idx="8">
                  <c:v>13.288114070000001</c:v>
                </c:pt>
                <c:pt idx="9">
                  <c:v>12.19050599</c:v>
                </c:pt>
                <c:pt idx="10">
                  <c:v>11.167163439999999</c:v>
                </c:pt>
                <c:pt idx="11">
                  <c:v>8.5582603200000005</c:v>
                </c:pt>
                <c:pt idx="12">
                  <c:v>8.0833880199999992</c:v>
                </c:pt>
                <c:pt idx="13">
                  <c:v>8.2519159200000001</c:v>
                </c:pt>
                <c:pt idx="14">
                  <c:v>7.9970246700000001</c:v>
                </c:pt>
                <c:pt idx="15">
                  <c:v>8.1203153500000003</c:v>
                </c:pt>
                <c:pt idx="16">
                  <c:v>5.6519444600000002</c:v>
                </c:pt>
                <c:pt idx="17">
                  <c:v>-2.7535751500000001</c:v>
                </c:pt>
                <c:pt idx="18">
                  <c:v>-7.6340352899999999</c:v>
                </c:pt>
                <c:pt idx="19">
                  <c:v>4.5723077500000002</c:v>
                </c:pt>
                <c:pt idx="20">
                  <c:v>4.4552470399999997</c:v>
                </c:pt>
                <c:pt idx="21">
                  <c:v>3.4442490100000001</c:v>
                </c:pt>
                <c:pt idx="22">
                  <c:v>6.1490360500000003</c:v>
                </c:pt>
                <c:pt idx="23">
                  <c:v>7.1892433000000002</c:v>
                </c:pt>
                <c:pt idx="24">
                  <c:v>6.2893421399999996</c:v>
                </c:pt>
                <c:pt idx="25">
                  <c:v>4.1876384299999998</c:v>
                </c:pt>
                <c:pt idx="26">
                  <c:v>4.96781089</c:v>
                </c:pt>
                <c:pt idx="27">
                  <c:v>5.4351516899999996</c:v>
                </c:pt>
                <c:pt idx="28">
                  <c:v>1.7256988499999999</c:v>
                </c:pt>
                <c:pt idx="29">
                  <c:v>-0.69061823</c:v>
                </c:pt>
                <c:pt idx="30">
                  <c:v>7.5133905299999997</c:v>
                </c:pt>
              </c:numCache>
            </c:numRef>
          </c:val>
          <c:smooth val="0"/>
          <c:extLst>
            <c:ext xmlns:c16="http://schemas.microsoft.com/office/drawing/2014/chart" uri="{C3380CC4-5D6E-409C-BE32-E72D297353CC}">
              <c16:uniqueId val="{00000000-3434-4BDA-B947-FBA3BD0B355B}"/>
            </c:ext>
          </c:extLst>
        </c:ser>
        <c:dLbls>
          <c:showLegendKey val="0"/>
          <c:showVal val="0"/>
          <c:showCatName val="0"/>
          <c:showSerName val="0"/>
          <c:showPercent val="0"/>
          <c:showBubbleSize val="0"/>
        </c:dLbls>
        <c:smooth val="0"/>
        <c:axId val="64771439"/>
        <c:axId val="9550911"/>
      </c:lineChart>
      <c:catAx>
        <c:axId val="647714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550911"/>
        <c:crossesAt val="-10"/>
        <c:auto val="1"/>
        <c:lblAlgn val="ctr"/>
        <c:lblOffset val="100"/>
        <c:noMultiLvlLbl val="0"/>
      </c:catAx>
      <c:valAx>
        <c:axId val="95509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647714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Asian Exchange Rates</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Sheet1!$T$1</c:f>
              <c:strCache>
                <c:ptCount val="1"/>
                <c:pt idx="0">
                  <c:v>Thailand</c:v>
                </c:pt>
              </c:strCache>
            </c:strRef>
          </c:tx>
          <c:spPr>
            <a:ln w="28575" cap="rnd">
              <a:solidFill>
                <a:schemeClr val="accent1"/>
              </a:solidFill>
              <a:round/>
            </a:ln>
            <a:effectLst/>
          </c:spPr>
          <c:marker>
            <c:symbol val="none"/>
          </c:marker>
          <c:cat>
            <c:numRef>
              <c:f>Sheet1!$M$2:$M$61</c:f>
              <c:numCache>
                <c:formatCode>mmm\-yy</c:formatCode>
                <c:ptCount val="60"/>
                <c:pt idx="0">
                  <c:v>35065</c:v>
                </c:pt>
                <c:pt idx="1">
                  <c:v>35096</c:v>
                </c:pt>
                <c:pt idx="2">
                  <c:v>35125</c:v>
                </c:pt>
                <c:pt idx="3">
                  <c:v>35156</c:v>
                </c:pt>
                <c:pt idx="4">
                  <c:v>35186</c:v>
                </c:pt>
                <c:pt idx="5">
                  <c:v>35217</c:v>
                </c:pt>
                <c:pt idx="6">
                  <c:v>35247</c:v>
                </c:pt>
                <c:pt idx="7">
                  <c:v>35278</c:v>
                </c:pt>
                <c:pt idx="8">
                  <c:v>35309</c:v>
                </c:pt>
                <c:pt idx="9">
                  <c:v>35339</c:v>
                </c:pt>
                <c:pt idx="10">
                  <c:v>35370</c:v>
                </c:pt>
                <c:pt idx="11">
                  <c:v>35400</c:v>
                </c:pt>
                <c:pt idx="12">
                  <c:v>35431</c:v>
                </c:pt>
                <c:pt idx="13">
                  <c:v>35462</c:v>
                </c:pt>
                <c:pt idx="14">
                  <c:v>35490</c:v>
                </c:pt>
                <c:pt idx="15">
                  <c:v>35521</c:v>
                </c:pt>
                <c:pt idx="16">
                  <c:v>35551</c:v>
                </c:pt>
                <c:pt idx="17">
                  <c:v>35582</c:v>
                </c:pt>
                <c:pt idx="18">
                  <c:v>35612</c:v>
                </c:pt>
                <c:pt idx="19">
                  <c:v>35643</c:v>
                </c:pt>
                <c:pt idx="20">
                  <c:v>35674</c:v>
                </c:pt>
                <c:pt idx="21">
                  <c:v>35704</c:v>
                </c:pt>
                <c:pt idx="22">
                  <c:v>35735</c:v>
                </c:pt>
                <c:pt idx="23">
                  <c:v>35765</c:v>
                </c:pt>
                <c:pt idx="24">
                  <c:v>35796</c:v>
                </c:pt>
                <c:pt idx="25">
                  <c:v>35827</c:v>
                </c:pt>
                <c:pt idx="26">
                  <c:v>35855</c:v>
                </c:pt>
                <c:pt idx="27">
                  <c:v>35886</c:v>
                </c:pt>
                <c:pt idx="28">
                  <c:v>35916</c:v>
                </c:pt>
                <c:pt idx="29">
                  <c:v>35947</c:v>
                </c:pt>
                <c:pt idx="30">
                  <c:v>35977</c:v>
                </c:pt>
                <c:pt idx="31">
                  <c:v>36008</c:v>
                </c:pt>
                <c:pt idx="32">
                  <c:v>36039</c:v>
                </c:pt>
                <c:pt idx="33">
                  <c:v>36069</c:v>
                </c:pt>
                <c:pt idx="34">
                  <c:v>36100</c:v>
                </c:pt>
                <c:pt idx="35">
                  <c:v>36130</c:v>
                </c:pt>
                <c:pt idx="36">
                  <c:v>36161</c:v>
                </c:pt>
                <c:pt idx="37">
                  <c:v>36192</c:v>
                </c:pt>
                <c:pt idx="38">
                  <c:v>36220</c:v>
                </c:pt>
                <c:pt idx="39">
                  <c:v>36251</c:v>
                </c:pt>
                <c:pt idx="40">
                  <c:v>36281</c:v>
                </c:pt>
                <c:pt idx="41">
                  <c:v>36312</c:v>
                </c:pt>
                <c:pt idx="42">
                  <c:v>36342</c:v>
                </c:pt>
                <c:pt idx="43">
                  <c:v>36373</c:v>
                </c:pt>
                <c:pt idx="44">
                  <c:v>36404</c:v>
                </c:pt>
                <c:pt idx="45">
                  <c:v>36434</c:v>
                </c:pt>
                <c:pt idx="46">
                  <c:v>36465</c:v>
                </c:pt>
                <c:pt idx="47">
                  <c:v>36495</c:v>
                </c:pt>
                <c:pt idx="48">
                  <c:v>36526</c:v>
                </c:pt>
                <c:pt idx="49">
                  <c:v>36557</c:v>
                </c:pt>
                <c:pt idx="50">
                  <c:v>36586</c:v>
                </c:pt>
                <c:pt idx="51">
                  <c:v>36617</c:v>
                </c:pt>
                <c:pt idx="52">
                  <c:v>36647</c:v>
                </c:pt>
                <c:pt idx="53">
                  <c:v>36678</c:v>
                </c:pt>
                <c:pt idx="54">
                  <c:v>36708</c:v>
                </c:pt>
                <c:pt idx="55">
                  <c:v>36739</c:v>
                </c:pt>
                <c:pt idx="56">
                  <c:v>36770</c:v>
                </c:pt>
                <c:pt idx="57">
                  <c:v>36800</c:v>
                </c:pt>
                <c:pt idx="58">
                  <c:v>36831</c:v>
                </c:pt>
                <c:pt idx="59">
                  <c:v>36861</c:v>
                </c:pt>
              </c:numCache>
            </c:numRef>
          </c:cat>
          <c:val>
            <c:numRef>
              <c:f>Sheet1!$T$2:$T$61</c:f>
              <c:numCache>
                <c:formatCode>General</c:formatCode>
                <c:ptCount val="60"/>
                <c:pt idx="0">
                  <c:v>100</c:v>
                </c:pt>
                <c:pt idx="1">
                  <c:v>100.63948840927259</c:v>
                </c:pt>
                <c:pt idx="2">
                  <c:v>100.83932853717026</c:v>
                </c:pt>
                <c:pt idx="3">
                  <c:v>100.83932853717026</c:v>
                </c:pt>
                <c:pt idx="4">
                  <c:v>101.27897681854516</c:v>
                </c:pt>
                <c:pt idx="5">
                  <c:v>101.35891286970424</c:v>
                </c:pt>
                <c:pt idx="6">
                  <c:v>100.99920063948842</c:v>
                </c:pt>
                <c:pt idx="7">
                  <c:v>101.07913669064747</c:v>
                </c:pt>
                <c:pt idx="8">
                  <c:v>101.59872102318145</c:v>
                </c:pt>
                <c:pt idx="9">
                  <c:v>101.87849720223821</c:v>
                </c:pt>
                <c:pt idx="10">
                  <c:v>101.95843325339729</c:v>
                </c:pt>
                <c:pt idx="11">
                  <c:v>102.35811350919263</c:v>
                </c:pt>
                <c:pt idx="12">
                  <c:v>103.39728217426061</c:v>
                </c:pt>
                <c:pt idx="13">
                  <c:v>103.47721822541966</c:v>
                </c:pt>
                <c:pt idx="14">
                  <c:v>103.79696243005596</c:v>
                </c:pt>
                <c:pt idx="15">
                  <c:v>104.31654676258995</c:v>
                </c:pt>
                <c:pt idx="16">
                  <c:v>103.11750599520384</c:v>
                </c:pt>
                <c:pt idx="17">
                  <c:v>103.07753796962429</c:v>
                </c:pt>
                <c:pt idx="18">
                  <c:v>128.16147082334135</c:v>
                </c:pt>
                <c:pt idx="19">
                  <c:v>137.21023181454837</c:v>
                </c:pt>
                <c:pt idx="20">
                  <c:v>145.97521982414071</c:v>
                </c:pt>
                <c:pt idx="21">
                  <c:v>158.75299760191845</c:v>
                </c:pt>
                <c:pt idx="22">
                  <c:v>160.41167066346921</c:v>
                </c:pt>
                <c:pt idx="23">
                  <c:v>188.8369304556355</c:v>
                </c:pt>
                <c:pt idx="24">
                  <c:v>219.51239008792967</c:v>
                </c:pt>
                <c:pt idx="25">
                  <c:v>171.54276578737012</c:v>
                </c:pt>
                <c:pt idx="26">
                  <c:v>155.09192645883294</c:v>
                </c:pt>
                <c:pt idx="27">
                  <c:v>154.72422062350122</c:v>
                </c:pt>
                <c:pt idx="28">
                  <c:v>160.73141486810553</c:v>
                </c:pt>
                <c:pt idx="29">
                  <c:v>169.11670663469224</c:v>
                </c:pt>
                <c:pt idx="30">
                  <c:v>163.18944844124701</c:v>
                </c:pt>
                <c:pt idx="31">
                  <c:v>167.68585131894486</c:v>
                </c:pt>
                <c:pt idx="32">
                  <c:v>157.10631494804156</c:v>
                </c:pt>
                <c:pt idx="33">
                  <c:v>146.96642685851319</c:v>
                </c:pt>
                <c:pt idx="34">
                  <c:v>144.30855315747405</c:v>
                </c:pt>
                <c:pt idx="35">
                  <c:v>146.64668265387689</c:v>
                </c:pt>
                <c:pt idx="36">
                  <c:v>147.30215827338128</c:v>
                </c:pt>
                <c:pt idx="37">
                  <c:v>149.62030375699442</c:v>
                </c:pt>
                <c:pt idx="38">
                  <c:v>150.45563549160673</c:v>
                </c:pt>
                <c:pt idx="39">
                  <c:v>148.84092725819343</c:v>
                </c:pt>
                <c:pt idx="40">
                  <c:v>148.10551558752996</c:v>
                </c:pt>
                <c:pt idx="41">
                  <c:v>147.24220623501202</c:v>
                </c:pt>
                <c:pt idx="42">
                  <c:v>148.24140687450043</c:v>
                </c:pt>
                <c:pt idx="43">
                  <c:v>153.0775379696243</c:v>
                </c:pt>
                <c:pt idx="44">
                  <c:v>163.78037569944044</c:v>
                </c:pt>
                <c:pt idx="45">
                  <c:v>154.67625899280577</c:v>
                </c:pt>
                <c:pt idx="46">
                  <c:v>155.95523581135095</c:v>
                </c:pt>
                <c:pt idx="47">
                  <c:v>149.76019184652279</c:v>
                </c:pt>
                <c:pt idx="48">
                  <c:v>149.84012789768187</c:v>
                </c:pt>
                <c:pt idx="49">
                  <c:v>151.67865707434055</c:v>
                </c:pt>
                <c:pt idx="50">
                  <c:v>151.10551558752999</c:v>
                </c:pt>
                <c:pt idx="51">
                  <c:v>151.95843325339732</c:v>
                </c:pt>
                <c:pt idx="52">
                  <c:v>156.31494804156674</c:v>
                </c:pt>
                <c:pt idx="53">
                  <c:v>156.36410871302959</c:v>
                </c:pt>
                <c:pt idx="54">
                  <c:v>165.66646682653879</c:v>
                </c:pt>
                <c:pt idx="55">
                  <c:v>163.3852917665867</c:v>
                </c:pt>
                <c:pt idx="56">
                  <c:v>168.72202238209434</c:v>
                </c:pt>
                <c:pt idx="57">
                  <c:v>175.66786570743406</c:v>
                </c:pt>
                <c:pt idx="58">
                  <c:v>175.37470023980813</c:v>
                </c:pt>
                <c:pt idx="59">
                  <c:v>172.93205435651481</c:v>
                </c:pt>
              </c:numCache>
            </c:numRef>
          </c:val>
          <c:smooth val="0"/>
          <c:extLst>
            <c:ext xmlns:c16="http://schemas.microsoft.com/office/drawing/2014/chart" uri="{C3380CC4-5D6E-409C-BE32-E72D297353CC}">
              <c16:uniqueId val="{00000000-135F-43CA-AEC5-478B065E8D52}"/>
            </c:ext>
          </c:extLst>
        </c:ser>
        <c:ser>
          <c:idx val="1"/>
          <c:order val="1"/>
          <c:tx>
            <c:strRef>
              <c:f>Sheet1!$U$1</c:f>
              <c:strCache>
                <c:ptCount val="1"/>
                <c:pt idx="0">
                  <c:v>Indonesia</c:v>
                </c:pt>
              </c:strCache>
            </c:strRef>
          </c:tx>
          <c:spPr>
            <a:ln w="28575" cap="rnd">
              <a:solidFill>
                <a:schemeClr val="accent2"/>
              </a:solidFill>
              <a:round/>
            </a:ln>
            <a:effectLst/>
          </c:spPr>
          <c:marker>
            <c:symbol val="none"/>
          </c:marker>
          <c:cat>
            <c:numRef>
              <c:f>Sheet1!$M$2:$M$61</c:f>
              <c:numCache>
                <c:formatCode>mmm\-yy</c:formatCode>
                <c:ptCount val="60"/>
                <c:pt idx="0">
                  <c:v>35065</c:v>
                </c:pt>
                <c:pt idx="1">
                  <c:v>35096</c:v>
                </c:pt>
                <c:pt idx="2">
                  <c:v>35125</c:v>
                </c:pt>
                <c:pt idx="3">
                  <c:v>35156</c:v>
                </c:pt>
                <c:pt idx="4">
                  <c:v>35186</c:v>
                </c:pt>
                <c:pt idx="5">
                  <c:v>35217</c:v>
                </c:pt>
                <c:pt idx="6">
                  <c:v>35247</c:v>
                </c:pt>
                <c:pt idx="7">
                  <c:v>35278</c:v>
                </c:pt>
                <c:pt idx="8">
                  <c:v>35309</c:v>
                </c:pt>
                <c:pt idx="9">
                  <c:v>35339</c:v>
                </c:pt>
                <c:pt idx="10">
                  <c:v>35370</c:v>
                </c:pt>
                <c:pt idx="11">
                  <c:v>35400</c:v>
                </c:pt>
                <c:pt idx="12">
                  <c:v>35431</c:v>
                </c:pt>
                <c:pt idx="13">
                  <c:v>35462</c:v>
                </c:pt>
                <c:pt idx="14">
                  <c:v>35490</c:v>
                </c:pt>
                <c:pt idx="15">
                  <c:v>35521</c:v>
                </c:pt>
                <c:pt idx="16">
                  <c:v>35551</c:v>
                </c:pt>
                <c:pt idx="17">
                  <c:v>35582</c:v>
                </c:pt>
                <c:pt idx="18">
                  <c:v>35612</c:v>
                </c:pt>
                <c:pt idx="19">
                  <c:v>35643</c:v>
                </c:pt>
                <c:pt idx="20">
                  <c:v>35674</c:v>
                </c:pt>
                <c:pt idx="21">
                  <c:v>35704</c:v>
                </c:pt>
                <c:pt idx="22">
                  <c:v>35735</c:v>
                </c:pt>
                <c:pt idx="23">
                  <c:v>35765</c:v>
                </c:pt>
                <c:pt idx="24">
                  <c:v>35796</c:v>
                </c:pt>
                <c:pt idx="25">
                  <c:v>35827</c:v>
                </c:pt>
                <c:pt idx="26">
                  <c:v>35855</c:v>
                </c:pt>
                <c:pt idx="27">
                  <c:v>35886</c:v>
                </c:pt>
                <c:pt idx="28">
                  <c:v>35916</c:v>
                </c:pt>
                <c:pt idx="29">
                  <c:v>35947</c:v>
                </c:pt>
                <c:pt idx="30">
                  <c:v>35977</c:v>
                </c:pt>
                <c:pt idx="31">
                  <c:v>36008</c:v>
                </c:pt>
                <c:pt idx="32">
                  <c:v>36039</c:v>
                </c:pt>
                <c:pt idx="33">
                  <c:v>36069</c:v>
                </c:pt>
                <c:pt idx="34">
                  <c:v>36100</c:v>
                </c:pt>
                <c:pt idx="35">
                  <c:v>36130</c:v>
                </c:pt>
                <c:pt idx="36">
                  <c:v>36161</c:v>
                </c:pt>
                <c:pt idx="37">
                  <c:v>36192</c:v>
                </c:pt>
                <c:pt idx="38">
                  <c:v>36220</c:v>
                </c:pt>
                <c:pt idx="39">
                  <c:v>36251</c:v>
                </c:pt>
                <c:pt idx="40">
                  <c:v>36281</c:v>
                </c:pt>
                <c:pt idx="41">
                  <c:v>36312</c:v>
                </c:pt>
                <c:pt idx="42">
                  <c:v>36342</c:v>
                </c:pt>
                <c:pt idx="43">
                  <c:v>36373</c:v>
                </c:pt>
                <c:pt idx="44">
                  <c:v>36404</c:v>
                </c:pt>
                <c:pt idx="45">
                  <c:v>36434</c:v>
                </c:pt>
                <c:pt idx="46">
                  <c:v>36465</c:v>
                </c:pt>
                <c:pt idx="47">
                  <c:v>36495</c:v>
                </c:pt>
                <c:pt idx="48">
                  <c:v>36526</c:v>
                </c:pt>
                <c:pt idx="49">
                  <c:v>36557</c:v>
                </c:pt>
                <c:pt idx="50">
                  <c:v>36586</c:v>
                </c:pt>
                <c:pt idx="51">
                  <c:v>36617</c:v>
                </c:pt>
                <c:pt idx="52">
                  <c:v>36647</c:v>
                </c:pt>
                <c:pt idx="53">
                  <c:v>36678</c:v>
                </c:pt>
                <c:pt idx="54">
                  <c:v>36708</c:v>
                </c:pt>
                <c:pt idx="55">
                  <c:v>36739</c:v>
                </c:pt>
                <c:pt idx="56">
                  <c:v>36770</c:v>
                </c:pt>
                <c:pt idx="57">
                  <c:v>36800</c:v>
                </c:pt>
                <c:pt idx="58">
                  <c:v>36831</c:v>
                </c:pt>
                <c:pt idx="59">
                  <c:v>36861</c:v>
                </c:pt>
              </c:numCache>
            </c:numRef>
          </c:cat>
          <c:val>
            <c:numRef>
              <c:f>Sheet1!$U$2:$U$61</c:f>
              <c:numCache>
                <c:formatCode>General</c:formatCode>
                <c:ptCount val="60"/>
                <c:pt idx="0">
                  <c:v>100</c:v>
                </c:pt>
                <c:pt idx="1">
                  <c:v>105.21069324875396</c:v>
                </c:pt>
                <c:pt idx="2">
                  <c:v>105.89034888989579</c:v>
                </c:pt>
                <c:pt idx="3">
                  <c:v>106.1169007702764</c:v>
                </c:pt>
                <c:pt idx="4">
                  <c:v>106.66062528318984</c:v>
                </c:pt>
                <c:pt idx="5">
                  <c:v>106.1169007702764</c:v>
                </c:pt>
                <c:pt idx="6">
                  <c:v>106.61531490711373</c:v>
                </c:pt>
                <c:pt idx="7">
                  <c:v>107.06841866787495</c:v>
                </c:pt>
                <c:pt idx="8">
                  <c:v>106.02628001812415</c:v>
                </c:pt>
                <c:pt idx="9">
                  <c:v>106.5700045310376</c:v>
                </c:pt>
                <c:pt idx="10">
                  <c:v>107.29497054825555</c:v>
                </c:pt>
                <c:pt idx="11">
                  <c:v>107.97462618939737</c:v>
                </c:pt>
                <c:pt idx="12">
                  <c:v>108.56366107838696</c:v>
                </c:pt>
                <c:pt idx="13">
                  <c:v>109.01676483914817</c:v>
                </c:pt>
                <c:pt idx="14">
                  <c:v>109.60579972813775</c:v>
                </c:pt>
                <c:pt idx="15">
                  <c:v>110.24014499320344</c:v>
                </c:pt>
                <c:pt idx="16">
                  <c:v>110.55731762573629</c:v>
                </c:pt>
                <c:pt idx="17">
                  <c:v>111.0104213864975</c:v>
                </c:pt>
                <c:pt idx="18">
                  <c:v>117.7616674218396</c:v>
                </c:pt>
                <c:pt idx="19">
                  <c:v>137.51699139102854</c:v>
                </c:pt>
                <c:pt idx="20">
                  <c:v>148.3914816492977</c:v>
                </c:pt>
                <c:pt idx="21">
                  <c:v>166.28908019936566</c:v>
                </c:pt>
                <c:pt idx="22">
                  <c:v>165.292251925691</c:v>
                </c:pt>
                <c:pt idx="23">
                  <c:v>210.69324875396464</c:v>
                </c:pt>
                <c:pt idx="24">
                  <c:v>470.09515178975983</c:v>
                </c:pt>
                <c:pt idx="25">
                  <c:v>396.4657906660625</c:v>
                </c:pt>
                <c:pt idx="26">
                  <c:v>377.20888083371096</c:v>
                </c:pt>
                <c:pt idx="27">
                  <c:v>339.82782057091072</c:v>
                </c:pt>
                <c:pt idx="28">
                  <c:v>476.89170820117806</c:v>
                </c:pt>
                <c:pt idx="29">
                  <c:v>675.12460353420943</c:v>
                </c:pt>
                <c:pt idx="30">
                  <c:v>589.03488898957858</c:v>
                </c:pt>
                <c:pt idx="31">
                  <c:v>501.81241504304489</c:v>
                </c:pt>
                <c:pt idx="32">
                  <c:v>484.82102401449936</c:v>
                </c:pt>
                <c:pt idx="33">
                  <c:v>342.09333937471678</c:v>
                </c:pt>
                <c:pt idx="34">
                  <c:v>330.76574535568642</c:v>
                </c:pt>
                <c:pt idx="35">
                  <c:v>363.61576801087449</c:v>
                </c:pt>
                <c:pt idx="36">
                  <c:v>405.5278658812868</c:v>
                </c:pt>
                <c:pt idx="37">
                  <c:v>395.55958314454011</c:v>
                </c:pt>
                <c:pt idx="38">
                  <c:v>393.52061622111461</c:v>
                </c:pt>
                <c:pt idx="39">
                  <c:v>374.26370638876301</c:v>
                </c:pt>
                <c:pt idx="40">
                  <c:v>367.24059809696416</c:v>
                </c:pt>
                <c:pt idx="41">
                  <c:v>304.75758948799279</c:v>
                </c:pt>
                <c:pt idx="42">
                  <c:v>311.50883552333488</c:v>
                </c:pt>
                <c:pt idx="43">
                  <c:v>342.77299501585861</c:v>
                </c:pt>
                <c:pt idx="44">
                  <c:v>379.97281377435434</c:v>
                </c:pt>
                <c:pt idx="45">
                  <c:v>312.64159492523788</c:v>
                </c:pt>
                <c:pt idx="46">
                  <c:v>336.42954236520166</c:v>
                </c:pt>
                <c:pt idx="47">
                  <c:v>321.02401449932034</c:v>
                </c:pt>
                <c:pt idx="48">
                  <c:v>336.42954236520166</c:v>
                </c:pt>
                <c:pt idx="49">
                  <c:v>340.05437245129133</c:v>
                </c:pt>
                <c:pt idx="50">
                  <c:v>343.90575441776167</c:v>
                </c:pt>
                <c:pt idx="51">
                  <c:v>359.99093792478476</c:v>
                </c:pt>
                <c:pt idx="52">
                  <c:v>390.57544177616677</c:v>
                </c:pt>
                <c:pt idx="53">
                  <c:v>395.78613502492072</c:v>
                </c:pt>
                <c:pt idx="54">
                  <c:v>407.92931581332124</c:v>
                </c:pt>
                <c:pt idx="55">
                  <c:v>375.62301767104668</c:v>
                </c:pt>
                <c:pt idx="56">
                  <c:v>397.82510194834617</c:v>
                </c:pt>
                <c:pt idx="57">
                  <c:v>425.69098323516084</c:v>
                </c:pt>
                <c:pt idx="58">
                  <c:v>431.80788400543724</c:v>
                </c:pt>
                <c:pt idx="59">
                  <c:v>434.75305845038514</c:v>
                </c:pt>
              </c:numCache>
            </c:numRef>
          </c:val>
          <c:smooth val="0"/>
          <c:extLst>
            <c:ext xmlns:c16="http://schemas.microsoft.com/office/drawing/2014/chart" uri="{C3380CC4-5D6E-409C-BE32-E72D297353CC}">
              <c16:uniqueId val="{00000001-135F-43CA-AEC5-478B065E8D52}"/>
            </c:ext>
          </c:extLst>
        </c:ser>
        <c:ser>
          <c:idx val="2"/>
          <c:order val="2"/>
          <c:tx>
            <c:strRef>
              <c:f>Sheet1!$V$1</c:f>
              <c:strCache>
                <c:ptCount val="1"/>
                <c:pt idx="0">
                  <c:v>South Korea</c:v>
                </c:pt>
              </c:strCache>
            </c:strRef>
          </c:tx>
          <c:spPr>
            <a:ln w="28575" cap="rnd">
              <a:solidFill>
                <a:schemeClr val="accent3"/>
              </a:solidFill>
              <a:round/>
            </a:ln>
            <a:effectLst/>
          </c:spPr>
          <c:marker>
            <c:symbol val="none"/>
          </c:marker>
          <c:cat>
            <c:numRef>
              <c:f>Sheet1!$M$2:$M$61</c:f>
              <c:numCache>
                <c:formatCode>mmm\-yy</c:formatCode>
                <c:ptCount val="60"/>
                <c:pt idx="0">
                  <c:v>35065</c:v>
                </c:pt>
                <c:pt idx="1">
                  <c:v>35096</c:v>
                </c:pt>
                <c:pt idx="2">
                  <c:v>35125</c:v>
                </c:pt>
                <c:pt idx="3">
                  <c:v>35156</c:v>
                </c:pt>
                <c:pt idx="4">
                  <c:v>35186</c:v>
                </c:pt>
                <c:pt idx="5">
                  <c:v>35217</c:v>
                </c:pt>
                <c:pt idx="6">
                  <c:v>35247</c:v>
                </c:pt>
                <c:pt idx="7">
                  <c:v>35278</c:v>
                </c:pt>
                <c:pt idx="8">
                  <c:v>35309</c:v>
                </c:pt>
                <c:pt idx="9">
                  <c:v>35339</c:v>
                </c:pt>
                <c:pt idx="10">
                  <c:v>35370</c:v>
                </c:pt>
                <c:pt idx="11">
                  <c:v>35400</c:v>
                </c:pt>
                <c:pt idx="12">
                  <c:v>35431</c:v>
                </c:pt>
                <c:pt idx="13">
                  <c:v>35462</c:v>
                </c:pt>
                <c:pt idx="14">
                  <c:v>35490</c:v>
                </c:pt>
                <c:pt idx="15">
                  <c:v>35521</c:v>
                </c:pt>
                <c:pt idx="16">
                  <c:v>35551</c:v>
                </c:pt>
                <c:pt idx="17">
                  <c:v>35582</c:v>
                </c:pt>
                <c:pt idx="18">
                  <c:v>35612</c:v>
                </c:pt>
                <c:pt idx="19">
                  <c:v>35643</c:v>
                </c:pt>
                <c:pt idx="20">
                  <c:v>35674</c:v>
                </c:pt>
                <c:pt idx="21">
                  <c:v>35704</c:v>
                </c:pt>
                <c:pt idx="22">
                  <c:v>35735</c:v>
                </c:pt>
                <c:pt idx="23">
                  <c:v>35765</c:v>
                </c:pt>
                <c:pt idx="24">
                  <c:v>35796</c:v>
                </c:pt>
                <c:pt idx="25">
                  <c:v>35827</c:v>
                </c:pt>
                <c:pt idx="26">
                  <c:v>35855</c:v>
                </c:pt>
                <c:pt idx="27">
                  <c:v>35886</c:v>
                </c:pt>
                <c:pt idx="28">
                  <c:v>35916</c:v>
                </c:pt>
                <c:pt idx="29">
                  <c:v>35947</c:v>
                </c:pt>
                <c:pt idx="30">
                  <c:v>35977</c:v>
                </c:pt>
                <c:pt idx="31">
                  <c:v>36008</c:v>
                </c:pt>
                <c:pt idx="32">
                  <c:v>36039</c:v>
                </c:pt>
                <c:pt idx="33">
                  <c:v>36069</c:v>
                </c:pt>
                <c:pt idx="34">
                  <c:v>36100</c:v>
                </c:pt>
                <c:pt idx="35">
                  <c:v>36130</c:v>
                </c:pt>
                <c:pt idx="36">
                  <c:v>36161</c:v>
                </c:pt>
                <c:pt idx="37">
                  <c:v>36192</c:v>
                </c:pt>
                <c:pt idx="38">
                  <c:v>36220</c:v>
                </c:pt>
                <c:pt idx="39">
                  <c:v>36251</c:v>
                </c:pt>
                <c:pt idx="40">
                  <c:v>36281</c:v>
                </c:pt>
                <c:pt idx="41">
                  <c:v>36312</c:v>
                </c:pt>
                <c:pt idx="42">
                  <c:v>36342</c:v>
                </c:pt>
                <c:pt idx="43">
                  <c:v>36373</c:v>
                </c:pt>
                <c:pt idx="44">
                  <c:v>36404</c:v>
                </c:pt>
                <c:pt idx="45">
                  <c:v>36434</c:v>
                </c:pt>
                <c:pt idx="46">
                  <c:v>36465</c:v>
                </c:pt>
                <c:pt idx="47">
                  <c:v>36495</c:v>
                </c:pt>
                <c:pt idx="48">
                  <c:v>36526</c:v>
                </c:pt>
                <c:pt idx="49">
                  <c:v>36557</c:v>
                </c:pt>
                <c:pt idx="50">
                  <c:v>36586</c:v>
                </c:pt>
                <c:pt idx="51">
                  <c:v>36617</c:v>
                </c:pt>
                <c:pt idx="52">
                  <c:v>36647</c:v>
                </c:pt>
                <c:pt idx="53">
                  <c:v>36678</c:v>
                </c:pt>
                <c:pt idx="54">
                  <c:v>36708</c:v>
                </c:pt>
                <c:pt idx="55">
                  <c:v>36739</c:v>
                </c:pt>
                <c:pt idx="56">
                  <c:v>36770</c:v>
                </c:pt>
                <c:pt idx="57">
                  <c:v>36800</c:v>
                </c:pt>
                <c:pt idx="58">
                  <c:v>36831</c:v>
                </c:pt>
                <c:pt idx="59">
                  <c:v>36861</c:v>
                </c:pt>
              </c:numCache>
            </c:numRef>
          </c:cat>
          <c:val>
            <c:numRef>
              <c:f>Sheet1!$V$2:$V$61</c:f>
              <c:numCache>
                <c:formatCode>General</c:formatCode>
                <c:ptCount val="60"/>
                <c:pt idx="0">
                  <c:v>100</c:v>
                </c:pt>
                <c:pt idx="1">
                  <c:v>99.237320452523207</c:v>
                </c:pt>
                <c:pt idx="2">
                  <c:v>99.4915469683488</c:v>
                </c:pt>
                <c:pt idx="3">
                  <c:v>98.9830939366976</c:v>
                </c:pt>
                <c:pt idx="4">
                  <c:v>100.15253590949536</c:v>
                </c:pt>
                <c:pt idx="5">
                  <c:v>103.03800686411593</c:v>
                </c:pt>
                <c:pt idx="6">
                  <c:v>103.38121266048049</c:v>
                </c:pt>
                <c:pt idx="7">
                  <c:v>104.15660353374857</c:v>
                </c:pt>
                <c:pt idx="8">
                  <c:v>104.3854073979916</c:v>
                </c:pt>
                <c:pt idx="9">
                  <c:v>105.66925130291087</c:v>
                </c:pt>
                <c:pt idx="10">
                  <c:v>105.33875683233762</c:v>
                </c:pt>
                <c:pt idx="11">
                  <c:v>107.30901232998602</c:v>
                </c:pt>
                <c:pt idx="12">
                  <c:v>109.4826490402949</c:v>
                </c:pt>
                <c:pt idx="13">
                  <c:v>109.81314351086817</c:v>
                </c:pt>
                <c:pt idx="14">
                  <c:v>114.03330367357316</c:v>
                </c:pt>
                <c:pt idx="15">
                  <c:v>113.39773738400916</c:v>
                </c:pt>
                <c:pt idx="16">
                  <c:v>113.35960340663529</c:v>
                </c:pt>
                <c:pt idx="17">
                  <c:v>112.88928435235795</c:v>
                </c:pt>
                <c:pt idx="18">
                  <c:v>113.38502605821787</c:v>
                </c:pt>
                <c:pt idx="19">
                  <c:v>114.65615863734587</c:v>
                </c:pt>
                <c:pt idx="20">
                  <c:v>116.28320833862971</c:v>
                </c:pt>
                <c:pt idx="21">
                  <c:v>122.67700521164357</c:v>
                </c:pt>
                <c:pt idx="22">
                  <c:v>147.934409558917</c:v>
                </c:pt>
                <c:pt idx="23">
                  <c:v>179.89068259819499</c:v>
                </c:pt>
                <c:pt idx="24">
                  <c:v>199.93644337104359</c:v>
                </c:pt>
                <c:pt idx="25">
                  <c:v>208.47845430278377</c:v>
                </c:pt>
                <c:pt idx="26">
                  <c:v>175.26376001016902</c:v>
                </c:pt>
                <c:pt idx="27">
                  <c:v>170.10296173890939</c:v>
                </c:pt>
                <c:pt idx="28">
                  <c:v>179.33138426337865</c:v>
                </c:pt>
                <c:pt idx="29">
                  <c:v>176.07728486081098</c:v>
                </c:pt>
                <c:pt idx="30">
                  <c:v>157.11198678022114</c:v>
                </c:pt>
                <c:pt idx="31">
                  <c:v>169.28943688826743</c:v>
                </c:pt>
                <c:pt idx="32">
                  <c:v>174.60277106902248</c:v>
                </c:pt>
                <c:pt idx="33">
                  <c:v>167.00139824583701</c:v>
                </c:pt>
                <c:pt idx="34">
                  <c:v>158.09075886614974</c:v>
                </c:pt>
                <c:pt idx="35">
                  <c:v>153.52739290708018</c:v>
                </c:pt>
                <c:pt idx="36">
                  <c:v>149.39621202491418</c:v>
                </c:pt>
                <c:pt idx="37">
                  <c:v>155.38324647260711</c:v>
                </c:pt>
                <c:pt idx="38">
                  <c:v>155.67560696580654</c:v>
                </c:pt>
                <c:pt idx="39">
                  <c:v>149.53603660861828</c:v>
                </c:pt>
                <c:pt idx="40">
                  <c:v>150.79445786195498</c:v>
                </c:pt>
                <c:pt idx="41">
                  <c:v>146.93021482140585</c:v>
                </c:pt>
                <c:pt idx="42">
                  <c:v>153.41299097495869</c:v>
                </c:pt>
                <c:pt idx="43">
                  <c:v>150.61649930087708</c:v>
                </c:pt>
                <c:pt idx="44">
                  <c:v>154.91292741832973</c:v>
                </c:pt>
                <c:pt idx="45">
                  <c:v>152.59946612431676</c:v>
                </c:pt>
                <c:pt idx="46">
                  <c:v>147.13359603406636</c:v>
                </c:pt>
                <c:pt idx="47">
                  <c:v>145.59552561332148</c:v>
                </c:pt>
                <c:pt idx="48">
                  <c:v>142.63378670395321</c:v>
                </c:pt>
                <c:pt idx="49">
                  <c:v>143.86678530570737</c:v>
                </c:pt>
                <c:pt idx="50">
                  <c:v>140.87962374475654</c:v>
                </c:pt>
                <c:pt idx="51">
                  <c:v>141.13385026058216</c:v>
                </c:pt>
                <c:pt idx="52">
                  <c:v>144.12101182153296</c:v>
                </c:pt>
                <c:pt idx="53">
                  <c:v>141.70585992118976</c:v>
                </c:pt>
                <c:pt idx="54">
                  <c:v>141.88381848226769</c:v>
                </c:pt>
                <c:pt idx="55">
                  <c:v>140.94318037371295</c:v>
                </c:pt>
                <c:pt idx="56">
                  <c:v>141.73128257277233</c:v>
                </c:pt>
                <c:pt idx="57">
                  <c:v>144.48964026948011</c:v>
                </c:pt>
                <c:pt idx="58">
                  <c:v>151.93847718317019</c:v>
                </c:pt>
                <c:pt idx="59">
                  <c:v>160.12457099275454</c:v>
                </c:pt>
              </c:numCache>
            </c:numRef>
          </c:val>
          <c:smooth val="0"/>
          <c:extLst>
            <c:ext xmlns:c16="http://schemas.microsoft.com/office/drawing/2014/chart" uri="{C3380CC4-5D6E-409C-BE32-E72D297353CC}">
              <c16:uniqueId val="{00000002-135F-43CA-AEC5-478B065E8D52}"/>
            </c:ext>
          </c:extLst>
        </c:ser>
        <c:ser>
          <c:idx val="3"/>
          <c:order val="3"/>
          <c:tx>
            <c:strRef>
              <c:f>Sheet1!$W$1</c:f>
              <c:strCache>
                <c:ptCount val="1"/>
                <c:pt idx="0">
                  <c:v>Malaysia</c:v>
                </c:pt>
              </c:strCache>
            </c:strRef>
          </c:tx>
          <c:spPr>
            <a:ln w="28575" cap="rnd">
              <a:solidFill>
                <a:schemeClr val="accent4"/>
              </a:solidFill>
              <a:round/>
            </a:ln>
            <a:effectLst/>
          </c:spPr>
          <c:marker>
            <c:symbol val="none"/>
          </c:marker>
          <c:cat>
            <c:numRef>
              <c:f>Sheet1!$M$2:$M$61</c:f>
              <c:numCache>
                <c:formatCode>mmm\-yy</c:formatCode>
                <c:ptCount val="60"/>
                <c:pt idx="0">
                  <c:v>35065</c:v>
                </c:pt>
                <c:pt idx="1">
                  <c:v>35096</c:v>
                </c:pt>
                <c:pt idx="2">
                  <c:v>35125</c:v>
                </c:pt>
                <c:pt idx="3">
                  <c:v>35156</c:v>
                </c:pt>
                <c:pt idx="4">
                  <c:v>35186</c:v>
                </c:pt>
                <c:pt idx="5">
                  <c:v>35217</c:v>
                </c:pt>
                <c:pt idx="6">
                  <c:v>35247</c:v>
                </c:pt>
                <c:pt idx="7">
                  <c:v>35278</c:v>
                </c:pt>
                <c:pt idx="8">
                  <c:v>35309</c:v>
                </c:pt>
                <c:pt idx="9">
                  <c:v>35339</c:v>
                </c:pt>
                <c:pt idx="10">
                  <c:v>35370</c:v>
                </c:pt>
                <c:pt idx="11">
                  <c:v>35400</c:v>
                </c:pt>
                <c:pt idx="12">
                  <c:v>35431</c:v>
                </c:pt>
                <c:pt idx="13">
                  <c:v>35462</c:v>
                </c:pt>
                <c:pt idx="14">
                  <c:v>35490</c:v>
                </c:pt>
                <c:pt idx="15">
                  <c:v>35521</c:v>
                </c:pt>
                <c:pt idx="16">
                  <c:v>35551</c:v>
                </c:pt>
                <c:pt idx="17">
                  <c:v>35582</c:v>
                </c:pt>
                <c:pt idx="18">
                  <c:v>35612</c:v>
                </c:pt>
                <c:pt idx="19">
                  <c:v>35643</c:v>
                </c:pt>
                <c:pt idx="20">
                  <c:v>35674</c:v>
                </c:pt>
                <c:pt idx="21">
                  <c:v>35704</c:v>
                </c:pt>
                <c:pt idx="22">
                  <c:v>35735</c:v>
                </c:pt>
                <c:pt idx="23">
                  <c:v>35765</c:v>
                </c:pt>
                <c:pt idx="24">
                  <c:v>35796</c:v>
                </c:pt>
                <c:pt idx="25">
                  <c:v>35827</c:v>
                </c:pt>
                <c:pt idx="26">
                  <c:v>35855</c:v>
                </c:pt>
                <c:pt idx="27">
                  <c:v>35886</c:v>
                </c:pt>
                <c:pt idx="28">
                  <c:v>35916</c:v>
                </c:pt>
                <c:pt idx="29">
                  <c:v>35947</c:v>
                </c:pt>
                <c:pt idx="30">
                  <c:v>35977</c:v>
                </c:pt>
                <c:pt idx="31">
                  <c:v>36008</c:v>
                </c:pt>
                <c:pt idx="32">
                  <c:v>36039</c:v>
                </c:pt>
                <c:pt idx="33">
                  <c:v>36069</c:v>
                </c:pt>
                <c:pt idx="34">
                  <c:v>36100</c:v>
                </c:pt>
                <c:pt idx="35">
                  <c:v>36130</c:v>
                </c:pt>
                <c:pt idx="36">
                  <c:v>36161</c:v>
                </c:pt>
                <c:pt idx="37">
                  <c:v>36192</c:v>
                </c:pt>
                <c:pt idx="38">
                  <c:v>36220</c:v>
                </c:pt>
                <c:pt idx="39">
                  <c:v>36251</c:v>
                </c:pt>
                <c:pt idx="40">
                  <c:v>36281</c:v>
                </c:pt>
                <c:pt idx="41">
                  <c:v>36312</c:v>
                </c:pt>
                <c:pt idx="42">
                  <c:v>36342</c:v>
                </c:pt>
                <c:pt idx="43">
                  <c:v>36373</c:v>
                </c:pt>
                <c:pt idx="44">
                  <c:v>36404</c:v>
                </c:pt>
                <c:pt idx="45">
                  <c:v>36434</c:v>
                </c:pt>
                <c:pt idx="46">
                  <c:v>36465</c:v>
                </c:pt>
                <c:pt idx="47">
                  <c:v>36495</c:v>
                </c:pt>
                <c:pt idx="48">
                  <c:v>36526</c:v>
                </c:pt>
                <c:pt idx="49">
                  <c:v>36557</c:v>
                </c:pt>
                <c:pt idx="50">
                  <c:v>36586</c:v>
                </c:pt>
                <c:pt idx="51">
                  <c:v>36617</c:v>
                </c:pt>
                <c:pt idx="52">
                  <c:v>36647</c:v>
                </c:pt>
                <c:pt idx="53">
                  <c:v>36678</c:v>
                </c:pt>
                <c:pt idx="54">
                  <c:v>36708</c:v>
                </c:pt>
                <c:pt idx="55">
                  <c:v>36739</c:v>
                </c:pt>
                <c:pt idx="56">
                  <c:v>36770</c:v>
                </c:pt>
                <c:pt idx="57">
                  <c:v>36800</c:v>
                </c:pt>
                <c:pt idx="58">
                  <c:v>36831</c:v>
                </c:pt>
                <c:pt idx="59">
                  <c:v>36861</c:v>
                </c:pt>
              </c:numCache>
            </c:numRef>
          </c:cat>
          <c:val>
            <c:numRef>
              <c:f>Sheet1!$W$2:$W$61</c:f>
              <c:numCache>
                <c:formatCode>General</c:formatCode>
                <c:ptCount val="60"/>
                <c:pt idx="0">
                  <c:v>100</c:v>
                </c:pt>
                <c:pt idx="1">
                  <c:v>99.765304126735771</c:v>
                </c:pt>
                <c:pt idx="2">
                  <c:v>99.229415216115768</c:v>
                </c:pt>
                <c:pt idx="3">
                  <c:v>97.516135341286898</c:v>
                </c:pt>
                <c:pt idx="4">
                  <c:v>97.809505182867198</c:v>
                </c:pt>
                <c:pt idx="5">
                  <c:v>97.613925288480331</c:v>
                </c:pt>
                <c:pt idx="6">
                  <c:v>97.613925288480331</c:v>
                </c:pt>
                <c:pt idx="7">
                  <c:v>97.59436729904165</c:v>
                </c:pt>
                <c:pt idx="8">
                  <c:v>98.122433013886166</c:v>
                </c:pt>
                <c:pt idx="9">
                  <c:v>99.119890475259126</c:v>
                </c:pt>
                <c:pt idx="10">
                  <c:v>98.846078623117535</c:v>
                </c:pt>
                <c:pt idx="11">
                  <c:v>98.924310580872273</c:v>
                </c:pt>
                <c:pt idx="12">
                  <c:v>97.261881478583987</c:v>
                </c:pt>
                <c:pt idx="13">
                  <c:v>97.124975552513192</c:v>
                </c:pt>
                <c:pt idx="14">
                  <c:v>96.968511637003701</c:v>
                </c:pt>
                <c:pt idx="15">
                  <c:v>98.290631723058866</c:v>
                </c:pt>
                <c:pt idx="16">
                  <c:v>98.278896929395657</c:v>
                </c:pt>
                <c:pt idx="17">
                  <c:v>98.76002346958731</c:v>
                </c:pt>
                <c:pt idx="18">
                  <c:v>102.90240563270095</c:v>
                </c:pt>
                <c:pt idx="19">
                  <c:v>115.70506551926462</c:v>
                </c:pt>
                <c:pt idx="20">
                  <c:v>124.91687854488556</c:v>
                </c:pt>
                <c:pt idx="21">
                  <c:v>134.16780754938392</c:v>
                </c:pt>
                <c:pt idx="22">
                  <c:v>137.10150596518676</c:v>
                </c:pt>
                <c:pt idx="23">
                  <c:v>152.23547819284178</c:v>
                </c:pt>
                <c:pt idx="24">
                  <c:v>178.65832192450614</c:v>
                </c:pt>
                <c:pt idx="25">
                  <c:v>143.71210639546251</c:v>
                </c:pt>
                <c:pt idx="26">
                  <c:v>142.6950909446509</c:v>
                </c:pt>
                <c:pt idx="27">
                  <c:v>145.9612751809114</c:v>
                </c:pt>
                <c:pt idx="28">
                  <c:v>152.18071582241345</c:v>
                </c:pt>
                <c:pt idx="29">
                  <c:v>163.07451593976137</c:v>
                </c:pt>
                <c:pt idx="30">
                  <c:v>161.80324662624682</c:v>
                </c:pt>
                <c:pt idx="31">
                  <c:v>164.61959710541754</c:v>
                </c:pt>
                <c:pt idx="32">
                  <c:v>148.64071973401133</c:v>
                </c:pt>
                <c:pt idx="33">
                  <c:v>148.6993937023274</c:v>
                </c:pt>
                <c:pt idx="34">
                  <c:v>148.50381380794053</c:v>
                </c:pt>
                <c:pt idx="35">
                  <c:v>148.64071973401133</c:v>
                </c:pt>
                <c:pt idx="36">
                  <c:v>148.64071973401133</c:v>
                </c:pt>
                <c:pt idx="37">
                  <c:v>148.64071973401133</c:v>
                </c:pt>
                <c:pt idx="38">
                  <c:v>148.64071973401133</c:v>
                </c:pt>
                <c:pt idx="39">
                  <c:v>148.64071973401133</c:v>
                </c:pt>
                <c:pt idx="40">
                  <c:v>148.64071973401133</c:v>
                </c:pt>
                <c:pt idx="41">
                  <c:v>148.64071973401133</c:v>
                </c:pt>
                <c:pt idx="42">
                  <c:v>148.64071973401133</c:v>
                </c:pt>
                <c:pt idx="43">
                  <c:v>148.64071973401133</c:v>
                </c:pt>
                <c:pt idx="44">
                  <c:v>148.64071973401133</c:v>
                </c:pt>
                <c:pt idx="45">
                  <c:v>148.64071973401133</c:v>
                </c:pt>
                <c:pt idx="46">
                  <c:v>148.64071973401133</c:v>
                </c:pt>
                <c:pt idx="47">
                  <c:v>148.64071973401133</c:v>
                </c:pt>
                <c:pt idx="48">
                  <c:v>148.64071973401133</c:v>
                </c:pt>
                <c:pt idx="49">
                  <c:v>148.64071973401133</c:v>
                </c:pt>
                <c:pt idx="50">
                  <c:v>148.64071973401133</c:v>
                </c:pt>
                <c:pt idx="51">
                  <c:v>148.64071973401133</c:v>
                </c:pt>
                <c:pt idx="52">
                  <c:v>148.64071973401133</c:v>
                </c:pt>
                <c:pt idx="53">
                  <c:v>148.64071973401133</c:v>
                </c:pt>
                <c:pt idx="54">
                  <c:v>148.64071973401133</c:v>
                </c:pt>
                <c:pt idx="55">
                  <c:v>148.64071973401133</c:v>
                </c:pt>
                <c:pt idx="56">
                  <c:v>148.64071973401133</c:v>
                </c:pt>
                <c:pt idx="57">
                  <c:v>148.64071973401133</c:v>
                </c:pt>
                <c:pt idx="58">
                  <c:v>148.64071973401133</c:v>
                </c:pt>
                <c:pt idx="59">
                  <c:v>148.64071973401133</c:v>
                </c:pt>
              </c:numCache>
            </c:numRef>
          </c:val>
          <c:smooth val="0"/>
          <c:extLst>
            <c:ext xmlns:c16="http://schemas.microsoft.com/office/drawing/2014/chart" uri="{C3380CC4-5D6E-409C-BE32-E72D297353CC}">
              <c16:uniqueId val="{00000003-135F-43CA-AEC5-478B065E8D52}"/>
            </c:ext>
          </c:extLst>
        </c:ser>
        <c:ser>
          <c:idx val="4"/>
          <c:order val="4"/>
          <c:tx>
            <c:strRef>
              <c:f>Sheet1!$X$1</c:f>
              <c:strCache>
                <c:ptCount val="1"/>
                <c:pt idx="0">
                  <c:v>Taiwan</c:v>
                </c:pt>
              </c:strCache>
            </c:strRef>
          </c:tx>
          <c:spPr>
            <a:ln w="28575" cap="rnd">
              <a:solidFill>
                <a:schemeClr val="accent5"/>
              </a:solidFill>
              <a:round/>
            </a:ln>
            <a:effectLst/>
          </c:spPr>
          <c:marker>
            <c:symbol val="none"/>
          </c:marker>
          <c:cat>
            <c:numRef>
              <c:f>Sheet1!$M$2:$M$61</c:f>
              <c:numCache>
                <c:formatCode>mmm\-yy</c:formatCode>
                <c:ptCount val="60"/>
                <c:pt idx="0">
                  <c:v>35065</c:v>
                </c:pt>
                <c:pt idx="1">
                  <c:v>35096</c:v>
                </c:pt>
                <c:pt idx="2">
                  <c:v>35125</c:v>
                </c:pt>
                <c:pt idx="3">
                  <c:v>35156</c:v>
                </c:pt>
                <c:pt idx="4">
                  <c:v>35186</c:v>
                </c:pt>
                <c:pt idx="5">
                  <c:v>35217</c:v>
                </c:pt>
                <c:pt idx="6">
                  <c:v>35247</c:v>
                </c:pt>
                <c:pt idx="7">
                  <c:v>35278</c:v>
                </c:pt>
                <c:pt idx="8">
                  <c:v>35309</c:v>
                </c:pt>
                <c:pt idx="9">
                  <c:v>35339</c:v>
                </c:pt>
                <c:pt idx="10">
                  <c:v>35370</c:v>
                </c:pt>
                <c:pt idx="11">
                  <c:v>35400</c:v>
                </c:pt>
                <c:pt idx="12">
                  <c:v>35431</c:v>
                </c:pt>
                <c:pt idx="13">
                  <c:v>35462</c:v>
                </c:pt>
                <c:pt idx="14">
                  <c:v>35490</c:v>
                </c:pt>
                <c:pt idx="15">
                  <c:v>35521</c:v>
                </c:pt>
                <c:pt idx="16">
                  <c:v>35551</c:v>
                </c:pt>
                <c:pt idx="17">
                  <c:v>35582</c:v>
                </c:pt>
                <c:pt idx="18">
                  <c:v>35612</c:v>
                </c:pt>
                <c:pt idx="19">
                  <c:v>35643</c:v>
                </c:pt>
                <c:pt idx="20">
                  <c:v>35674</c:v>
                </c:pt>
                <c:pt idx="21">
                  <c:v>35704</c:v>
                </c:pt>
                <c:pt idx="22">
                  <c:v>35735</c:v>
                </c:pt>
                <c:pt idx="23">
                  <c:v>35765</c:v>
                </c:pt>
                <c:pt idx="24">
                  <c:v>35796</c:v>
                </c:pt>
                <c:pt idx="25">
                  <c:v>35827</c:v>
                </c:pt>
                <c:pt idx="26">
                  <c:v>35855</c:v>
                </c:pt>
                <c:pt idx="27">
                  <c:v>35886</c:v>
                </c:pt>
                <c:pt idx="28">
                  <c:v>35916</c:v>
                </c:pt>
                <c:pt idx="29">
                  <c:v>35947</c:v>
                </c:pt>
                <c:pt idx="30">
                  <c:v>35977</c:v>
                </c:pt>
                <c:pt idx="31">
                  <c:v>36008</c:v>
                </c:pt>
                <c:pt idx="32">
                  <c:v>36039</c:v>
                </c:pt>
                <c:pt idx="33">
                  <c:v>36069</c:v>
                </c:pt>
                <c:pt idx="34">
                  <c:v>36100</c:v>
                </c:pt>
                <c:pt idx="35">
                  <c:v>36130</c:v>
                </c:pt>
                <c:pt idx="36">
                  <c:v>36161</c:v>
                </c:pt>
                <c:pt idx="37">
                  <c:v>36192</c:v>
                </c:pt>
                <c:pt idx="38">
                  <c:v>36220</c:v>
                </c:pt>
                <c:pt idx="39">
                  <c:v>36251</c:v>
                </c:pt>
                <c:pt idx="40">
                  <c:v>36281</c:v>
                </c:pt>
                <c:pt idx="41">
                  <c:v>36312</c:v>
                </c:pt>
                <c:pt idx="42">
                  <c:v>36342</c:v>
                </c:pt>
                <c:pt idx="43">
                  <c:v>36373</c:v>
                </c:pt>
                <c:pt idx="44">
                  <c:v>36404</c:v>
                </c:pt>
                <c:pt idx="45">
                  <c:v>36434</c:v>
                </c:pt>
                <c:pt idx="46">
                  <c:v>36465</c:v>
                </c:pt>
                <c:pt idx="47">
                  <c:v>36495</c:v>
                </c:pt>
                <c:pt idx="48">
                  <c:v>36526</c:v>
                </c:pt>
                <c:pt idx="49">
                  <c:v>36557</c:v>
                </c:pt>
                <c:pt idx="50">
                  <c:v>36586</c:v>
                </c:pt>
                <c:pt idx="51">
                  <c:v>36617</c:v>
                </c:pt>
                <c:pt idx="52">
                  <c:v>36647</c:v>
                </c:pt>
                <c:pt idx="53">
                  <c:v>36678</c:v>
                </c:pt>
                <c:pt idx="54">
                  <c:v>36708</c:v>
                </c:pt>
                <c:pt idx="55">
                  <c:v>36739</c:v>
                </c:pt>
                <c:pt idx="56">
                  <c:v>36770</c:v>
                </c:pt>
                <c:pt idx="57">
                  <c:v>36800</c:v>
                </c:pt>
                <c:pt idx="58">
                  <c:v>36831</c:v>
                </c:pt>
                <c:pt idx="59">
                  <c:v>36861</c:v>
                </c:pt>
              </c:numCache>
            </c:numRef>
          </c:cat>
          <c:val>
            <c:numRef>
              <c:f>Sheet1!$X$2:$X$61</c:f>
              <c:numCache>
                <c:formatCode>General</c:formatCode>
                <c:ptCount val="60"/>
                <c:pt idx="0">
                  <c:v>100</c:v>
                </c:pt>
                <c:pt idx="1">
                  <c:v>104.61099486399085</c:v>
                </c:pt>
                <c:pt idx="2">
                  <c:v>103.65607761080464</c:v>
                </c:pt>
                <c:pt idx="3">
                  <c:v>103.36693931900325</c:v>
                </c:pt>
                <c:pt idx="4">
                  <c:v>105.27677382537568</c:v>
                </c:pt>
                <c:pt idx="5">
                  <c:v>104.56914590070383</c:v>
                </c:pt>
                <c:pt idx="6">
                  <c:v>104.68327943694122</c:v>
                </c:pt>
                <c:pt idx="7">
                  <c:v>104.51588358379304</c:v>
                </c:pt>
                <c:pt idx="8">
                  <c:v>104.55773254708009</c:v>
                </c:pt>
                <c:pt idx="9">
                  <c:v>104.76697736351532</c:v>
                </c:pt>
                <c:pt idx="10">
                  <c:v>104.58055925432757</c:v>
                </c:pt>
                <c:pt idx="11">
                  <c:v>104.58816815674339</c:v>
                </c:pt>
                <c:pt idx="12">
                  <c:v>104.37511888910025</c:v>
                </c:pt>
                <c:pt idx="13">
                  <c:v>104.71751949781243</c:v>
                </c:pt>
                <c:pt idx="14">
                  <c:v>104.76697736351532</c:v>
                </c:pt>
                <c:pt idx="15">
                  <c:v>105.23872931329655</c:v>
                </c:pt>
                <c:pt idx="16">
                  <c:v>105.92353053072094</c:v>
                </c:pt>
                <c:pt idx="17">
                  <c:v>105.80939699448355</c:v>
                </c:pt>
                <c:pt idx="18">
                  <c:v>109.18774966711051</c:v>
                </c:pt>
                <c:pt idx="19">
                  <c:v>108.92143808255659</c:v>
                </c:pt>
                <c:pt idx="20">
                  <c:v>108.79589119269546</c:v>
                </c:pt>
                <c:pt idx="21">
                  <c:v>117.72493817766787</c:v>
                </c:pt>
                <c:pt idx="22">
                  <c:v>121.94027011603576</c:v>
                </c:pt>
                <c:pt idx="23">
                  <c:v>124.16967852387293</c:v>
                </c:pt>
                <c:pt idx="24">
                  <c:v>129.33612326421914</c:v>
                </c:pt>
                <c:pt idx="25">
                  <c:v>122.12288377401561</c:v>
                </c:pt>
                <c:pt idx="26">
                  <c:v>125.01426669202966</c:v>
                </c:pt>
                <c:pt idx="27">
                  <c:v>125.43275632490011</c:v>
                </c:pt>
                <c:pt idx="28">
                  <c:v>129.30949210576372</c:v>
                </c:pt>
                <c:pt idx="29">
                  <c:v>130.68670344302834</c:v>
                </c:pt>
                <c:pt idx="30">
                  <c:v>130.75518356477079</c:v>
                </c:pt>
                <c:pt idx="31">
                  <c:v>132.55849343732169</c:v>
                </c:pt>
                <c:pt idx="32">
                  <c:v>130.76659691839453</c:v>
                </c:pt>
                <c:pt idx="33">
                  <c:v>123.45444169678525</c:v>
                </c:pt>
                <c:pt idx="34">
                  <c:v>123.37454822141906</c:v>
                </c:pt>
                <c:pt idx="35">
                  <c:v>122.56420011413354</c:v>
                </c:pt>
                <c:pt idx="36">
                  <c:v>122.87616511318242</c:v>
                </c:pt>
                <c:pt idx="37">
                  <c:v>125.75613467757276</c:v>
                </c:pt>
                <c:pt idx="38">
                  <c:v>126.09092638386915</c:v>
                </c:pt>
                <c:pt idx="39">
                  <c:v>124.3599010842686</c:v>
                </c:pt>
                <c:pt idx="40">
                  <c:v>124.51588358379304</c:v>
                </c:pt>
                <c:pt idx="41">
                  <c:v>122.89899182042991</c:v>
                </c:pt>
                <c:pt idx="42">
                  <c:v>122.2940840783717</c:v>
                </c:pt>
                <c:pt idx="43">
                  <c:v>121.14513981358188</c:v>
                </c:pt>
                <c:pt idx="44">
                  <c:v>120.93209054593873</c:v>
                </c:pt>
                <c:pt idx="45">
                  <c:v>120.73806353433518</c:v>
                </c:pt>
                <c:pt idx="46">
                  <c:v>120.49457865702873</c:v>
                </c:pt>
                <c:pt idx="47">
                  <c:v>119.44074567243675</c:v>
                </c:pt>
                <c:pt idx="48">
                  <c:v>116.79284763172913</c:v>
                </c:pt>
                <c:pt idx="49">
                  <c:v>117.00209244816435</c:v>
                </c:pt>
                <c:pt idx="50">
                  <c:v>115.99771732927525</c:v>
                </c:pt>
                <c:pt idx="51">
                  <c:v>116.5569716568385</c:v>
                </c:pt>
                <c:pt idx="52">
                  <c:v>117.22655506943123</c:v>
                </c:pt>
                <c:pt idx="53">
                  <c:v>117.15427049648088</c:v>
                </c:pt>
                <c:pt idx="54">
                  <c:v>118.1928856762412</c:v>
                </c:pt>
                <c:pt idx="55">
                  <c:v>118.20429902986493</c:v>
                </c:pt>
                <c:pt idx="56">
                  <c:v>119.14019402701159</c:v>
                </c:pt>
                <c:pt idx="57">
                  <c:v>123.10062773444929</c:v>
                </c:pt>
                <c:pt idx="58">
                  <c:v>125.72189461670153</c:v>
                </c:pt>
                <c:pt idx="59">
                  <c:v>125.51645425147422</c:v>
                </c:pt>
              </c:numCache>
            </c:numRef>
          </c:val>
          <c:smooth val="0"/>
          <c:extLst>
            <c:ext xmlns:c16="http://schemas.microsoft.com/office/drawing/2014/chart" uri="{C3380CC4-5D6E-409C-BE32-E72D297353CC}">
              <c16:uniqueId val="{00000004-135F-43CA-AEC5-478B065E8D52}"/>
            </c:ext>
          </c:extLst>
        </c:ser>
        <c:dLbls>
          <c:showLegendKey val="0"/>
          <c:showVal val="0"/>
          <c:showCatName val="0"/>
          <c:showSerName val="0"/>
          <c:showPercent val="0"/>
          <c:showBubbleSize val="0"/>
        </c:dLbls>
        <c:smooth val="0"/>
        <c:axId val="1744931327"/>
        <c:axId val="1734006495"/>
      </c:lineChart>
      <c:dateAx>
        <c:axId val="1744931327"/>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734006495"/>
        <c:crosses val="autoZero"/>
        <c:auto val="1"/>
        <c:lblOffset val="100"/>
        <c:baseTimeUnit val="months"/>
      </c:dateAx>
      <c:valAx>
        <c:axId val="17340064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7449313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Indonesia's External Debt (USD mn)</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stacked"/>
        <c:varyColors val="0"/>
        <c:ser>
          <c:idx val="0"/>
          <c:order val="0"/>
          <c:tx>
            <c:strRef>
              <c:f>Sheet1!$I$1</c:f>
              <c:strCache>
                <c:ptCount val="1"/>
                <c:pt idx="0">
                  <c:v>Long-term external debt</c:v>
                </c:pt>
              </c:strCache>
            </c:strRef>
          </c:tx>
          <c:spPr>
            <a:solidFill>
              <a:schemeClr val="accent1"/>
            </a:solidFill>
            <a:ln>
              <a:noFill/>
            </a:ln>
            <a:effectLst/>
          </c:spPr>
          <c:invertIfNegative val="0"/>
          <c:cat>
            <c:numRef>
              <c:f>Sheet1!$H$2:$H$22</c:f>
              <c:numCache>
                <c:formatCode>General</c:formatCode>
                <c:ptCount val="2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numCache>
            </c:numRef>
          </c:cat>
          <c:val>
            <c:numRef>
              <c:f>Sheet1!$I$2:$I$22</c:f>
              <c:numCache>
                <c:formatCode>General</c:formatCode>
                <c:ptCount val="21"/>
                <c:pt idx="0">
                  <c:v>18162.697366199998</c:v>
                </c:pt>
                <c:pt idx="1">
                  <c:v>19487.1393193</c:v>
                </c:pt>
                <c:pt idx="2">
                  <c:v>21517.280486700001</c:v>
                </c:pt>
                <c:pt idx="3">
                  <c:v>25145.283588599999</c:v>
                </c:pt>
                <c:pt idx="4">
                  <c:v>26204.153802299999</c:v>
                </c:pt>
                <c:pt idx="5">
                  <c:v>30619.552568200001</c:v>
                </c:pt>
                <c:pt idx="6">
                  <c:v>36396.9653788</c:v>
                </c:pt>
                <c:pt idx="7">
                  <c:v>45449.819897000001</c:v>
                </c:pt>
                <c:pt idx="8">
                  <c:v>46703.954894800001</c:v>
                </c:pt>
                <c:pt idx="9">
                  <c:v>50796.827545799999</c:v>
                </c:pt>
                <c:pt idx="10">
                  <c:v>58219.293862999999</c:v>
                </c:pt>
                <c:pt idx="11">
                  <c:v>65047.860844499999</c:v>
                </c:pt>
                <c:pt idx="12">
                  <c:v>69930.251692299993</c:v>
                </c:pt>
                <c:pt idx="13">
                  <c:v>71170.126589399995</c:v>
                </c:pt>
                <c:pt idx="14">
                  <c:v>88362.781286800004</c:v>
                </c:pt>
                <c:pt idx="15">
                  <c:v>98433.203875799998</c:v>
                </c:pt>
                <c:pt idx="16">
                  <c:v>96773.074947999994</c:v>
                </c:pt>
                <c:pt idx="17">
                  <c:v>100504.3674353</c:v>
                </c:pt>
                <c:pt idx="18">
                  <c:v>122282.15080439999</c:v>
                </c:pt>
                <c:pt idx="19">
                  <c:v>121201.1681332</c:v>
                </c:pt>
                <c:pt idx="20">
                  <c:v>111212.0680951</c:v>
                </c:pt>
              </c:numCache>
            </c:numRef>
          </c:val>
          <c:extLst>
            <c:ext xmlns:c16="http://schemas.microsoft.com/office/drawing/2014/chart" uri="{C3380CC4-5D6E-409C-BE32-E72D297353CC}">
              <c16:uniqueId val="{00000000-FA7D-4C18-874D-E0715F98CFA3}"/>
            </c:ext>
          </c:extLst>
        </c:ser>
        <c:ser>
          <c:idx val="1"/>
          <c:order val="1"/>
          <c:tx>
            <c:strRef>
              <c:f>Sheet1!$J$1</c:f>
              <c:strCache>
                <c:ptCount val="1"/>
                <c:pt idx="0">
                  <c:v>Short-term external debt</c:v>
                </c:pt>
              </c:strCache>
            </c:strRef>
          </c:tx>
          <c:spPr>
            <a:solidFill>
              <a:schemeClr val="accent2"/>
            </a:solidFill>
            <a:ln>
              <a:noFill/>
            </a:ln>
            <a:effectLst/>
          </c:spPr>
          <c:invertIfNegative val="0"/>
          <c:cat>
            <c:numRef>
              <c:f>Sheet1!$H$2:$H$22</c:f>
              <c:numCache>
                <c:formatCode>General</c:formatCode>
                <c:ptCount val="2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numCache>
            </c:numRef>
          </c:cat>
          <c:val>
            <c:numRef>
              <c:f>Sheet1!$J$2:$J$22</c:f>
              <c:numCache>
                <c:formatCode>General</c:formatCode>
                <c:ptCount val="21"/>
                <c:pt idx="0">
                  <c:v>2775</c:v>
                </c:pt>
                <c:pt idx="1">
                  <c:v>3274</c:v>
                </c:pt>
                <c:pt idx="2">
                  <c:v>3616</c:v>
                </c:pt>
                <c:pt idx="3">
                  <c:v>4639</c:v>
                </c:pt>
                <c:pt idx="4">
                  <c:v>5408</c:v>
                </c:pt>
                <c:pt idx="5">
                  <c:v>6049</c:v>
                </c:pt>
                <c:pt idx="6">
                  <c:v>6466</c:v>
                </c:pt>
                <c:pt idx="7">
                  <c:v>6360.2995948999996</c:v>
                </c:pt>
                <c:pt idx="8">
                  <c:v>6727</c:v>
                </c:pt>
                <c:pt idx="9">
                  <c:v>7975</c:v>
                </c:pt>
                <c:pt idx="10">
                  <c:v>11135.3</c:v>
                </c:pt>
                <c:pt idx="11">
                  <c:v>14314.8</c:v>
                </c:pt>
                <c:pt idx="12">
                  <c:v>18057.099999999999</c:v>
                </c:pt>
                <c:pt idx="13">
                  <c:v>17987</c:v>
                </c:pt>
                <c:pt idx="14">
                  <c:v>19457</c:v>
                </c:pt>
                <c:pt idx="15">
                  <c:v>25966.3</c:v>
                </c:pt>
                <c:pt idx="16">
                  <c:v>32230.44</c:v>
                </c:pt>
                <c:pt idx="17">
                  <c:v>32865</c:v>
                </c:pt>
                <c:pt idx="18">
                  <c:v>20112.7</c:v>
                </c:pt>
                <c:pt idx="19">
                  <c:v>20029.080000000002</c:v>
                </c:pt>
                <c:pt idx="20">
                  <c:v>21688.024000000001</c:v>
                </c:pt>
              </c:numCache>
            </c:numRef>
          </c:val>
          <c:extLst>
            <c:ext xmlns:c16="http://schemas.microsoft.com/office/drawing/2014/chart" uri="{C3380CC4-5D6E-409C-BE32-E72D297353CC}">
              <c16:uniqueId val="{00000001-FA7D-4C18-874D-E0715F98CFA3}"/>
            </c:ext>
          </c:extLst>
        </c:ser>
        <c:dLbls>
          <c:showLegendKey val="0"/>
          <c:showVal val="0"/>
          <c:showCatName val="0"/>
          <c:showSerName val="0"/>
          <c:showPercent val="0"/>
          <c:showBubbleSize val="0"/>
        </c:dLbls>
        <c:gapWidth val="150"/>
        <c:overlap val="100"/>
        <c:axId val="119212671"/>
        <c:axId val="208598991"/>
      </c:barChart>
      <c:catAx>
        <c:axId val="1192126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08598991"/>
        <c:crosses val="autoZero"/>
        <c:auto val="1"/>
        <c:lblAlgn val="ctr"/>
        <c:lblOffset val="100"/>
        <c:noMultiLvlLbl val="0"/>
      </c:catAx>
      <c:valAx>
        <c:axId val="2085989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192126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Sheet1!$G$1</c:f>
              <c:strCache>
                <c:ptCount val="1"/>
                <c:pt idx="0">
                  <c:v>Indonesia's Real GDP Growth</c:v>
                </c:pt>
              </c:strCache>
            </c:strRef>
          </c:tx>
          <c:spPr>
            <a:ln w="28575" cap="rnd">
              <a:solidFill>
                <a:schemeClr val="accent1"/>
              </a:solidFill>
              <a:round/>
            </a:ln>
            <a:effectLst/>
          </c:spPr>
          <c:marker>
            <c:symbol val="none"/>
          </c:marker>
          <c:cat>
            <c:numRef>
              <c:f>Sheet1!$F$2:$F$32</c:f>
              <c:numCache>
                <c:formatCode>General</c:formatCode>
                <c:ptCount val="3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numCache>
            </c:numRef>
          </c:cat>
          <c:val>
            <c:numRef>
              <c:f>Sheet1!$G$2:$G$32</c:f>
              <c:numCache>
                <c:formatCode>General</c:formatCode>
                <c:ptCount val="31"/>
                <c:pt idx="0">
                  <c:v>9.8800775216641767</c:v>
                </c:pt>
                <c:pt idx="1">
                  <c:v>7.9271568241287449</c:v>
                </c:pt>
                <c:pt idx="2">
                  <c:v>2.2464453403637563</c:v>
                </c:pt>
                <c:pt idx="3">
                  <c:v>4.1929673681998736</c:v>
                </c:pt>
                <c:pt idx="4">
                  <c:v>6.9755278088412531</c:v>
                </c:pt>
                <c:pt idx="5">
                  <c:v>2.4621435642255385</c:v>
                </c:pt>
                <c:pt idx="6">
                  <c:v>5.8750451035986195</c:v>
                </c:pt>
                <c:pt idx="7">
                  <c:v>4.9259273649661095</c:v>
                </c:pt>
                <c:pt idx="8">
                  <c:v>5.7804984881177024</c:v>
                </c:pt>
                <c:pt idx="9">
                  <c:v>7.4565869251684624</c:v>
                </c:pt>
                <c:pt idx="10">
                  <c:v>7.2421316385646417</c:v>
                </c:pt>
                <c:pt idx="11">
                  <c:v>6.9119828359130997</c:v>
                </c:pt>
                <c:pt idx="12">
                  <c:v>6.4975065168271451</c:v>
                </c:pt>
                <c:pt idx="13">
                  <c:v>6.4964081204530233</c:v>
                </c:pt>
                <c:pt idx="14">
                  <c:v>7.5399710955143862</c:v>
                </c:pt>
                <c:pt idx="15">
                  <c:v>8.2200073990349019</c:v>
                </c:pt>
                <c:pt idx="16">
                  <c:v>7.8181870767086936</c:v>
                </c:pt>
                <c:pt idx="17">
                  <c:v>4.6998788539039715</c:v>
                </c:pt>
                <c:pt idx="18">
                  <c:v>-13.126725492381819</c:v>
                </c:pt>
                <c:pt idx="19">
                  <c:v>0.79112608199847223</c:v>
                </c:pt>
                <c:pt idx="20">
                  <c:v>4.9200677470168985</c:v>
                </c:pt>
                <c:pt idx="21">
                  <c:v>3.6434664472149159</c:v>
                </c:pt>
                <c:pt idx="22">
                  <c:v>4.4994753908576435</c:v>
                </c:pt>
                <c:pt idx="23">
                  <c:v>4.780369121676542</c:v>
                </c:pt>
                <c:pt idx="24">
                  <c:v>5.0308739450168227</c:v>
                </c:pt>
                <c:pt idx="25">
                  <c:v>5.692571303833871</c:v>
                </c:pt>
                <c:pt idx="26">
                  <c:v>5.5009517852035117</c:v>
                </c:pt>
                <c:pt idx="27">
                  <c:v>6.3450222266721257</c:v>
                </c:pt>
                <c:pt idx="28">
                  <c:v>6.0137036000912136</c:v>
                </c:pt>
                <c:pt idx="29">
                  <c:v>4.6288711825615447</c:v>
                </c:pt>
                <c:pt idx="30">
                  <c:v>6.2238541806236558</c:v>
                </c:pt>
              </c:numCache>
            </c:numRef>
          </c:val>
          <c:smooth val="0"/>
          <c:extLst>
            <c:ext xmlns:c16="http://schemas.microsoft.com/office/drawing/2014/chart" uri="{C3380CC4-5D6E-409C-BE32-E72D297353CC}">
              <c16:uniqueId val="{00000000-FE77-42CB-B82F-EF4D5C663A64}"/>
            </c:ext>
          </c:extLst>
        </c:ser>
        <c:dLbls>
          <c:showLegendKey val="0"/>
          <c:showVal val="0"/>
          <c:showCatName val="0"/>
          <c:showSerName val="0"/>
          <c:showPercent val="0"/>
          <c:showBubbleSize val="0"/>
        </c:dLbls>
        <c:smooth val="0"/>
        <c:axId val="117720383"/>
        <c:axId val="321743071"/>
      </c:lineChart>
      <c:catAx>
        <c:axId val="1177203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21743071"/>
        <c:crossesAt val="-15"/>
        <c:auto val="1"/>
        <c:lblAlgn val="ctr"/>
        <c:lblOffset val="100"/>
        <c:noMultiLvlLbl val="0"/>
      </c:catAx>
      <c:valAx>
        <c:axId val="321743071"/>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177203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'FRED Graph'!$B$11</c:f>
              <c:strCache>
                <c:ptCount val="1"/>
                <c:pt idx="0">
                  <c:v>SKW/USD</c:v>
                </c:pt>
              </c:strCache>
            </c:strRef>
          </c:tx>
          <c:spPr>
            <a:ln w="28575" cap="rnd">
              <a:solidFill>
                <a:schemeClr val="accent1"/>
              </a:solidFill>
              <a:round/>
            </a:ln>
            <a:effectLst/>
          </c:spPr>
          <c:marker>
            <c:symbol val="none"/>
          </c:marker>
          <c:cat>
            <c:numRef>
              <c:f>'FRED Graph'!$A$12:$A$514</c:f>
              <c:numCache>
                <c:formatCode>yyyy\-mm\-dd</c:formatCode>
                <c:ptCount val="503"/>
                <c:pt idx="0">
                  <c:v>29677</c:v>
                </c:pt>
                <c:pt idx="1">
                  <c:v>29707</c:v>
                </c:pt>
                <c:pt idx="2">
                  <c:v>29738</c:v>
                </c:pt>
                <c:pt idx="3">
                  <c:v>29768</c:v>
                </c:pt>
                <c:pt idx="4">
                  <c:v>29799</c:v>
                </c:pt>
                <c:pt idx="5">
                  <c:v>29830</c:v>
                </c:pt>
                <c:pt idx="6">
                  <c:v>29860</c:v>
                </c:pt>
                <c:pt idx="7">
                  <c:v>29891</c:v>
                </c:pt>
                <c:pt idx="8">
                  <c:v>29921</c:v>
                </c:pt>
                <c:pt idx="9">
                  <c:v>29952</c:v>
                </c:pt>
                <c:pt idx="10">
                  <c:v>29983</c:v>
                </c:pt>
                <c:pt idx="11">
                  <c:v>30011</c:v>
                </c:pt>
                <c:pt idx="12">
                  <c:v>30042</c:v>
                </c:pt>
                <c:pt idx="13">
                  <c:v>30072</c:v>
                </c:pt>
                <c:pt idx="14">
                  <c:v>30103</c:v>
                </c:pt>
                <c:pt idx="15">
                  <c:v>30133</c:v>
                </c:pt>
                <c:pt idx="16">
                  <c:v>30164</c:v>
                </c:pt>
                <c:pt idx="17">
                  <c:v>30195</c:v>
                </c:pt>
                <c:pt idx="18">
                  <c:v>30225</c:v>
                </c:pt>
                <c:pt idx="19">
                  <c:v>30256</c:v>
                </c:pt>
                <c:pt idx="20">
                  <c:v>30286</c:v>
                </c:pt>
                <c:pt idx="21">
                  <c:v>30317</c:v>
                </c:pt>
                <c:pt idx="22">
                  <c:v>30348</c:v>
                </c:pt>
                <c:pt idx="23">
                  <c:v>30376</c:v>
                </c:pt>
                <c:pt idx="24">
                  <c:v>30407</c:v>
                </c:pt>
                <c:pt idx="25">
                  <c:v>30437</c:v>
                </c:pt>
                <c:pt idx="26">
                  <c:v>30468</c:v>
                </c:pt>
                <c:pt idx="27">
                  <c:v>30498</c:v>
                </c:pt>
                <c:pt idx="28">
                  <c:v>30529</c:v>
                </c:pt>
                <c:pt idx="29">
                  <c:v>30560</c:v>
                </c:pt>
                <c:pt idx="30">
                  <c:v>30590</c:v>
                </c:pt>
                <c:pt idx="31">
                  <c:v>30621</c:v>
                </c:pt>
                <c:pt idx="32">
                  <c:v>30651</c:v>
                </c:pt>
                <c:pt idx="33">
                  <c:v>30682</c:v>
                </c:pt>
                <c:pt idx="34">
                  <c:v>30713</c:v>
                </c:pt>
                <c:pt idx="35">
                  <c:v>30742</c:v>
                </c:pt>
                <c:pt idx="36">
                  <c:v>30773</c:v>
                </c:pt>
                <c:pt idx="37">
                  <c:v>30803</c:v>
                </c:pt>
                <c:pt idx="38">
                  <c:v>30834</c:v>
                </c:pt>
                <c:pt idx="39">
                  <c:v>30864</c:v>
                </c:pt>
                <c:pt idx="40">
                  <c:v>30895</c:v>
                </c:pt>
                <c:pt idx="41">
                  <c:v>30926</c:v>
                </c:pt>
                <c:pt idx="42">
                  <c:v>30956</c:v>
                </c:pt>
                <c:pt idx="43">
                  <c:v>30987</c:v>
                </c:pt>
                <c:pt idx="44">
                  <c:v>31017</c:v>
                </c:pt>
                <c:pt idx="45">
                  <c:v>31048</c:v>
                </c:pt>
                <c:pt idx="46">
                  <c:v>31079</c:v>
                </c:pt>
                <c:pt idx="47">
                  <c:v>31107</c:v>
                </c:pt>
                <c:pt idx="48">
                  <c:v>31138</c:v>
                </c:pt>
                <c:pt idx="49">
                  <c:v>31168</c:v>
                </c:pt>
                <c:pt idx="50">
                  <c:v>31199</c:v>
                </c:pt>
                <c:pt idx="51">
                  <c:v>31229</c:v>
                </c:pt>
                <c:pt idx="52">
                  <c:v>31260</c:v>
                </c:pt>
                <c:pt idx="53">
                  <c:v>31291</c:v>
                </c:pt>
                <c:pt idx="54">
                  <c:v>31321</c:v>
                </c:pt>
                <c:pt idx="55">
                  <c:v>31352</c:v>
                </c:pt>
                <c:pt idx="56">
                  <c:v>31382</c:v>
                </c:pt>
                <c:pt idx="57">
                  <c:v>31413</c:v>
                </c:pt>
                <c:pt idx="58">
                  <c:v>31444</c:v>
                </c:pt>
                <c:pt idx="59">
                  <c:v>31472</c:v>
                </c:pt>
                <c:pt idx="60">
                  <c:v>31503</c:v>
                </c:pt>
                <c:pt idx="61">
                  <c:v>31533</c:v>
                </c:pt>
                <c:pt idx="62">
                  <c:v>31564</c:v>
                </c:pt>
                <c:pt idx="63">
                  <c:v>31594</c:v>
                </c:pt>
                <c:pt idx="64">
                  <c:v>31625</c:v>
                </c:pt>
                <c:pt idx="65">
                  <c:v>31656</c:v>
                </c:pt>
                <c:pt idx="66">
                  <c:v>31686</c:v>
                </c:pt>
                <c:pt idx="67">
                  <c:v>31717</c:v>
                </c:pt>
                <c:pt idx="68">
                  <c:v>31747</c:v>
                </c:pt>
                <c:pt idx="69">
                  <c:v>31778</c:v>
                </c:pt>
                <c:pt idx="70">
                  <c:v>31809</c:v>
                </c:pt>
                <c:pt idx="71">
                  <c:v>31837</c:v>
                </c:pt>
                <c:pt idx="72">
                  <c:v>31868</c:v>
                </c:pt>
                <c:pt idx="73">
                  <c:v>31898</c:v>
                </c:pt>
                <c:pt idx="74">
                  <c:v>31929</c:v>
                </c:pt>
                <c:pt idx="75">
                  <c:v>31959</c:v>
                </c:pt>
                <c:pt idx="76">
                  <c:v>31990</c:v>
                </c:pt>
                <c:pt idx="77">
                  <c:v>32021</c:v>
                </c:pt>
                <c:pt idx="78">
                  <c:v>32051</c:v>
                </c:pt>
                <c:pt idx="79">
                  <c:v>32082</c:v>
                </c:pt>
                <c:pt idx="80">
                  <c:v>32112</c:v>
                </c:pt>
                <c:pt idx="81">
                  <c:v>32143</c:v>
                </c:pt>
                <c:pt idx="82">
                  <c:v>32174</c:v>
                </c:pt>
                <c:pt idx="83">
                  <c:v>32203</c:v>
                </c:pt>
                <c:pt idx="84">
                  <c:v>32234</c:v>
                </c:pt>
                <c:pt idx="85">
                  <c:v>32264</c:v>
                </c:pt>
                <c:pt idx="86">
                  <c:v>32295</c:v>
                </c:pt>
                <c:pt idx="87">
                  <c:v>32325</c:v>
                </c:pt>
                <c:pt idx="88">
                  <c:v>32356</c:v>
                </c:pt>
                <c:pt idx="89">
                  <c:v>32387</c:v>
                </c:pt>
                <c:pt idx="90">
                  <c:v>32417</c:v>
                </c:pt>
                <c:pt idx="91">
                  <c:v>32448</c:v>
                </c:pt>
                <c:pt idx="92">
                  <c:v>32478</c:v>
                </c:pt>
                <c:pt idx="93">
                  <c:v>32509</c:v>
                </c:pt>
                <c:pt idx="94">
                  <c:v>32540</c:v>
                </c:pt>
                <c:pt idx="95">
                  <c:v>32568</c:v>
                </c:pt>
                <c:pt idx="96">
                  <c:v>32599</c:v>
                </c:pt>
                <c:pt idx="97">
                  <c:v>32629</c:v>
                </c:pt>
                <c:pt idx="98">
                  <c:v>32660</c:v>
                </c:pt>
                <c:pt idx="99">
                  <c:v>32690</c:v>
                </c:pt>
                <c:pt idx="100">
                  <c:v>32721</c:v>
                </c:pt>
                <c:pt idx="101">
                  <c:v>32752</c:v>
                </c:pt>
                <c:pt idx="102">
                  <c:v>32782</c:v>
                </c:pt>
                <c:pt idx="103">
                  <c:v>32813</c:v>
                </c:pt>
                <c:pt idx="104">
                  <c:v>32843</c:v>
                </c:pt>
                <c:pt idx="105">
                  <c:v>32874</c:v>
                </c:pt>
                <c:pt idx="106">
                  <c:v>32905</c:v>
                </c:pt>
                <c:pt idx="107">
                  <c:v>32933</c:v>
                </c:pt>
                <c:pt idx="108">
                  <c:v>32964</c:v>
                </c:pt>
                <c:pt idx="109">
                  <c:v>32994</c:v>
                </c:pt>
                <c:pt idx="110">
                  <c:v>33025</c:v>
                </c:pt>
                <c:pt idx="111">
                  <c:v>33055</c:v>
                </c:pt>
                <c:pt idx="112">
                  <c:v>33086</c:v>
                </c:pt>
                <c:pt idx="113">
                  <c:v>33117</c:v>
                </c:pt>
                <c:pt idx="114">
                  <c:v>33147</c:v>
                </c:pt>
                <c:pt idx="115">
                  <c:v>33178</c:v>
                </c:pt>
                <c:pt idx="116">
                  <c:v>33208</c:v>
                </c:pt>
                <c:pt idx="117">
                  <c:v>33239</c:v>
                </c:pt>
                <c:pt idx="118">
                  <c:v>33270</c:v>
                </c:pt>
                <c:pt idx="119">
                  <c:v>33298</c:v>
                </c:pt>
                <c:pt idx="120">
                  <c:v>33329</c:v>
                </c:pt>
                <c:pt idx="121">
                  <c:v>33359</c:v>
                </c:pt>
                <c:pt idx="122">
                  <c:v>33390</c:v>
                </c:pt>
                <c:pt idx="123">
                  <c:v>33420</c:v>
                </c:pt>
                <c:pt idx="124">
                  <c:v>33451</c:v>
                </c:pt>
                <c:pt idx="125">
                  <c:v>33482</c:v>
                </c:pt>
                <c:pt idx="126">
                  <c:v>33512</c:v>
                </c:pt>
                <c:pt idx="127">
                  <c:v>33543</c:v>
                </c:pt>
                <c:pt idx="128">
                  <c:v>33573</c:v>
                </c:pt>
                <c:pt idx="129">
                  <c:v>33604</c:v>
                </c:pt>
                <c:pt idx="130">
                  <c:v>33635</c:v>
                </c:pt>
                <c:pt idx="131">
                  <c:v>33664</c:v>
                </c:pt>
                <c:pt idx="132">
                  <c:v>33695</c:v>
                </c:pt>
                <c:pt idx="133">
                  <c:v>33725</c:v>
                </c:pt>
                <c:pt idx="134">
                  <c:v>33756</c:v>
                </c:pt>
                <c:pt idx="135">
                  <c:v>33786</c:v>
                </c:pt>
                <c:pt idx="136">
                  <c:v>33817</c:v>
                </c:pt>
                <c:pt idx="137">
                  <c:v>33848</c:v>
                </c:pt>
                <c:pt idx="138">
                  <c:v>33878</c:v>
                </c:pt>
                <c:pt idx="139">
                  <c:v>33909</c:v>
                </c:pt>
                <c:pt idx="140">
                  <c:v>33939</c:v>
                </c:pt>
                <c:pt idx="141">
                  <c:v>33970</c:v>
                </c:pt>
                <c:pt idx="142">
                  <c:v>34001</c:v>
                </c:pt>
                <c:pt idx="143">
                  <c:v>34029</c:v>
                </c:pt>
                <c:pt idx="144">
                  <c:v>34060</c:v>
                </c:pt>
                <c:pt idx="145">
                  <c:v>34090</c:v>
                </c:pt>
                <c:pt idx="146">
                  <c:v>34121</c:v>
                </c:pt>
                <c:pt idx="147">
                  <c:v>34151</c:v>
                </c:pt>
                <c:pt idx="148">
                  <c:v>34182</c:v>
                </c:pt>
                <c:pt idx="149">
                  <c:v>34213</c:v>
                </c:pt>
                <c:pt idx="150">
                  <c:v>34243</c:v>
                </c:pt>
                <c:pt idx="151">
                  <c:v>34274</c:v>
                </c:pt>
                <c:pt idx="152">
                  <c:v>34304</c:v>
                </c:pt>
                <c:pt idx="153">
                  <c:v>34335</c:v>
                </c:pt>
                <c:pt idx="154">
                  <c:v>34366</c:v>
                </c:pt>
                <c:pt idx="155">
                  <c:v>34394</c:v>
                </c:pt>
                <c:pt idx="156">
                  <c:v>34425</c:v>
                </c:pt>
                <c:pt idx="157">
                  <c:v>34455</c:v>
                </c:pt>
                <c:pt idx="158">
                  <c:v>34486</c:v>
                </c:pt>
                <c:pt idx="159">
                  <c:v>34516</c:v>
                </c:pt>
                <c:pt idx="160">
                  <c:v>34547</c:v>
                </c:pt>
                <c:pt idx="161">
                  <c:v>34578</c:v>
                </c:pt>
                <c:pt idx="162">
                  <c:v>34608</c:v>
                </c:pt>
                <c:pt idx="163">
                  <c:v>34639</c:v>
                </c:pt>
                <c:pt idx="164">
                  <c:v>34669</c:v>
                </c:pt>
                <c:pt idx="165">
                  <c:v>34700</c:v>
                </c:pt>
                <c:pt idx="166">
                  <c:v>34731</c:v>
                </c:pt>
                <c:pt idx="167">
                  <c:v>34759</c:v>
                </c:pt>
                <c:pt idx="168">
                  <c:v>34790</c:v>
                </c:pt>
                <c:pt idx="169">
                  <c:v>34820</c:v>
                </c:pt>
                <c:pt idx="170">
                  <c:v>34851</c:v>
                </c:pt>
                <c:pt idx="171">
                  <c:v>34881</c:v>
                </c:pt>
                <c:pt idx="172">
                  <c:v>34912</c:v>
                </c:pt>
                <c:pt idx="173">
                  <c:v>34943</c:v>
                </c:pt>
                <c:pt idx="174">
                  <c:v>34973</c:v>
                </c:pt>
                <c:pt idx="175">
                  <c:v>35004</c:v>
                </c:pt>
                <c:pt idx="176">
                  <c:v>35034</c:v>
                </c:pt>
                <c:pt idx="177">
                  <c:v>35065</c:v>
                </c:pt>
                <c:pt idx="178">
                  <c:v>35096</c:v>
                </c:pt>
                <c:pt idx="179">
                  <c:v>35125</c:v>
                </c:pt>
                <c:pt idx="180">
                  <c:v>35156</c:v>
                </c:pt>
                <c:pt idx="181">
                  <c:v>35186</c:v>
                </c:pt>
                <c:pt idx="182">
                  <c:v>35217</c:v>
                </c:pt>
                <c:pt idx="183">
                  <c:v>35247</c:v>
                </c:pt>
                <c:pt idx="184">
                  <c:v>35278</c:v>
                </c:pt>
                <c:pt idx="185">
                  <c:v>35309</c:v>
                </c:pt>
                <c:pt idx="186">
                  <c:v>35339</c:v>
                </c:pt>
                <c:pt idx="187">
                  <c:v>35370</c:v>
                </c:pt>
                <c:pt idx="188">
                  <c:v>35400</c:v>
                </c:pt>
                <c:pt idx="189">
                  <c:v>35431</c:v>
                </c:pt>
                <c:pt idx="190">
                  <c:v>35462</c:v>
                </c:pt>
                <c:pt idx="191">
                  <c:v>35490</c:v>
                </c:pt>
                <c:pt idx="192">
                  <c:v>35521</c:v>
                </c:pt>
                <c:pt idx="193">
                  <c:v>35551</c:v>
                </c:pt>
                <c:pt idx="194">
                  <c:v>35582</c:v>
                </c:pt>
                <c:pt idx="195">
                  <c:v>35612</c:v>
                </c:pt>
                <c:pt idx="196">
                  <c:v>35643</c:v>
                </c:pt>
                <c:pt idx="197">
                  <c:v>35674</c:v>
                </c:pt>
                <c:pt idx="198">
                  <c:v>35704</c:v>
                </c:pt>
                <c:pt idx="199">
                  <c:v>35735</c:v>
                </c:pt>
                <c:pt idx="200">
                  <c:v>35765</c:v>
                </c:pt>
                <c:pt idx="201">
                  <c:v>35796</c:v>
                </c:pt>
                <c:pt idx="202">
                  <c:v>35827</c:v>
                </c:pt>
                <c:pt idx="203">
                  <c:v>35855</c:v>
                </c:pt>
                <c:pt idx="204">
                  <c:v>35886</c:v>
                </c:pt>
                <c:pt idx="205">
                  <c:v>35916</c:v>
                </c:pt>
                <c:pt idx="206">
                  <c:v>35947</c:v>
                </c:pt>
                <c:pt idx="207">
                  <c:v>35977</c:v>
                </c:pt>
                <c:pt idx="208">
                  <c:v>36008</c:v>
                </c:pt>
                <c:pt idx="209">
                  <c:v>36039</c:v>
                </c:pt>
                <c:pt idx="210">
                  <c:v>36069</c:v>
                </c:pt>
                <c:pt idx="211">
                  <c:v>36100</c:v>
                </c:pt>
                <c:pt idx="212">
                  <c:v>36130</c:v>
                </c:pt>
                <c:pt idx="213">
                  <c:v>36161</c:v>
                </c:pt>
                <c:pt idx="214">
                  <c:v>36192</c:v>
                </c:pt>
                <c:pt idx="215">
                  <c:v>36220</c:v>
                </c:pt>
                <c:pt idx="216">
                  <c:v>36251</c:v>
                </c:pt>
                <c:pt idx="217">
                  <c:v>36281</c:v>
                </c:pt>
                <c:pt idx="218">
                  <c:v>36312</c:v>
                </c:pt>
                <c:pt idx="219">
                  <c:v>36342</c:v>
                </c:pt>
                <c:pt idx="220">
                  <c:v>36373</c:v>
                </c:pt>
                <c:pt idx="221">
                  <c:v>36404</c:v>
                </c:pt>
                <c:pt idx="222">
                  <c:v>36434</c:v>
                </c:pt>
                <c:pt idx="223">
                  <c:v>36465</c:v>
                </c:pt>
                <c:pt idx="224">
                  <c:v>36495</c:v>
                </c:pt>
                <c:pt idx="225">
                  <c:v>36526</c:v>
                </c:pt>
                <c:pt idx="226">
                  <c:v>36557</c:v>
                </c:pt>
                <c:pt idx="227">
                  <c:v>36586</c:v>
                </c:pt>
                <c:pt idx="228">
                  <c:v>36617</c:v>
                </c:pt>
                <c:pt idx="229">
                  <c:v>36647</c:v>
                </c:pt>
                <c:pt idx="230">
                  <c:v>36678</c:v>
                </c:pt>
                <c:pt idx="231">
                  <c:v>36708</c:v>
                </c:pt>
                <c:pt idx="232">
                  <c:v>36739</c:v>
                </c:pt>
                <c:pt idx="233">
                  <c:v>36770</c:v>
                </c:pt>
                <c:pt idx="234">
                  <c:v>36800</c:v>
                </c:pt>
                <c:pt idx="235">
                  <c:v>36831</c:v>
                </c:pt>
                <c:pt idx="236">
                  <c:v>36861</c:v>
                </c:pt>
                <c:pt idx="237">
                  <c:v>36892</c:v>
                </c:pt>
                <c:pt idx="238">
                  <c:v>36923</c:v>
                </c:pt>
                <c:pt idx="239">
                  <c:v>36951</c:v>
                </c:pt>
                <c:pt idx="240">
                  <c:v>36982</c:v>
                </c:pt>
                <c:pt idx="241">
                  <c:v>37012</c:v>
                </c:pt>
                <c:pt idx="242">
                  <c:v>37043</c:v>
                </c:pt>
                <c:pt idx="243">
                  <c:v>37073</c:v>
                </c:pt>
                <c:pt idx="244">
                  <c:v>37104</c:v>
                </c:pt>
                <c:pt idx="245">
                  <c:v>37135</c:v>
                </c:pt>
                <c:pt idx="246">
                  <c:v>37165</c:v>
                </c:pt>
                <c:pt idx="247">
                  <c:v>37196</c:v>
                </c:pt>
                <c:pt idx="248">
                  <c:v>37226</c:v>
                </c:pt>
                <c:pt idx="249">
                  <c:v>37257</c:v>
                </c:pt>
                <c:pt idx="250">
                  <c:v>37288</c:v>
                </c:pt>
                <c:pt idx="251">
                  <c:v>37316</c:v>
                </c:pt>
                <c:pt idx="252">
                  <c:v>37347</c:v>
                </c:pt>
                <c:pt idx="253">
                  <c:v>37377</c:v>
                </c:pt>
                <c:pt idx="254">
                  <c:v>37408</c:v>
                </c:pt>
                <c:pt idx="255">
                  <c:v>37438</c:v>
                </c:pt>
                <c:pt idx="256">
                  <c:v>37469</c:v>
                </c:pt>
                <c:pt idx="257">
                  <c:v>37500</c:v>
                </c:pt>
                <c:pt idx="258">
                  <c:v>37530</c:v>
                </c:pt>
                <c:pt idx="259">
                  <c:v>37561</c:v>
                </c:pt>
                <c:pt idx="260">
                  <c:v>37591</c:v>
                </c:pt>
                <c:pt idx="261">
                  <c:v>37622</c:v>
                </c:pt>
                <c:pt idx="262">
                  <c:v>37653</c:v>
                </c:pt>
                <c:pt idx="263">
                  <c:v>37681</c:v>
                </c:pt>
                <c:pt idx="264">
                  <c:v>37712</c:v>
                </c:pt>
                <c:pt idx="265">
                  <c:v>37742</c:v>
                </c:pt>
                <c:pt idx="266">
                  <c:v>37773</c:v>
                </c:pt>
                <c:pt idx="267">
                  <c:v>37803</c:v>
                </c:pt>
                <c:pt idx="268">
                  <c:v>37834</c:v>
                </c:pt>
                <c:pt idx="269">
                  <c:v>37865</c:v>
                </c:pt>
                <c:pt idx="270">
                  <c:v>37895</c:v>
                </c:pt>
                <c:pt idx="271">
                  <c:v>37926</c:v>
                </c:pt>
                <c:pt idx="272">
                  <c:v>37956</c:v>
                </c:pt>
                <c:pt idx="273">
                  <c:v>37987</c:v>
                </c:pt>
                <c:pt idx="274">
                  <c:v>38018</c:v>
                </c:pt>
                <c:pt idx="275">
                  <c:v>38047</c:v>
                </c:pt>
                <c:pt idx="276">
                  <c:v>38078</c:v>
                </c:pt>
                <c:pt idx="277">
                  <c:v>38108</c:v>
                </c:pt>
                <c:pt idx="278">
                  <c:v>38139</c:v>
                </c:pt>
                <c:pt idx="279">
                  <c:v>38169</c:v>
                </c:pt>
                <c:pt idx="280">
                  <c:v>38200</c:v>
                </c:pt>
                <c:pt idx="281">
                  <c:v>38231</c:v>
                </c:pt>
                <c:pt idx="282">
                  <c:v>38261</c:v>
                </c:pt>
                <c:pt idx="283">
                  <c:v>38292</c:v>
                </c:pt>
                <c:pt idx="284">
                  <c:v>38322</c:v>
                </c:pt>
                <c:pt idx="285">
                  <c:v>38353</c:v>
                </c:pt>
                <c:pt idx="286">
                  <c:v>38384</c:v>
                </c:pt>
                <c:pt idx="287">
                  <c:v>38412</c:v>
                </c:pt>
                <c:pt idx="288">
                  <c:v>38443</c:v>
                </c:pt>
                <c:pt idx="289">
                  <c:v>38473</c:v>
                </c:pt>
                <c:pt idx="290">
                  <c:v>38504</c:v>
                </c:pt>
                <c:pt idx="291">
                  <c:v>38534</c:v>
                </c:pt>
                <c:pt idx="292">
                  <c:v>38565</c:v>
                </c:pt>
                <c:pt idx="293">
                  <c:v>38596</c:v>
                </c:pt>
                <c:pt idx="294">
                  <c:v>38626</c:v>
                </c:pt>
                <c:pt idx="295">
                  <c:v>38657</c:v>
                </c:pt>
                <c:pt idx="296">
                  <c:v>38687</c:v>
                </c:pt>
                <c:pt idx="297">
                  <c:v>38718</c:v>
                </c:pt>
                <c:pt idx="298">
                  <c:v>38749</c:v>
                </c:pt>
                <c:pt idx="299">
                  <c:v>38777</c:v>
                </c:pt>
                <c:pt idx="300">
                  <c:v>38808</c:v>
                </c:pt>
                <c:pt idx="301">
                  <c:v>38838</c:v>
                </c:pt>
                <c:pt idx="302">
                  <c:v>38869</c:v>
                </c:pt>
                <c:pt idx="303">
                  <c:v>38899</c:v>
                </c:pt>
                <c:pt idx="304">
                  <c:v>38930</c:v>
                </c:pt>
                <c:pt idx="305">
                  <c:v>38961</c:v>
                </c:pt>
                <c:pt idx="306">
                  <c:v>38991</c:v>
                </c:pt>
                <c:pt idx="307">
                  <c:v>39022</c:v>
                </c:pt>
                <c:pt idx="308">
                  <c:v>39052</c:v>
                </c:pt>
                <c:pt idx="309">
                  <c:v>39083</c:v>
                </c:pt>
                <c:pt idx="310">
                  <c:v>39114</c:v>
                </c:pt>
                <c:pt idx="311">
                  <c:v>39142</c:v>
                </c:pt>
                <c:pt idx="312">
                  <c:v>39173</c:v>
                </c:pt>
                <c:pt idx="313">
                  <c:v>39203</c:v>
                </c:pt>
                <c:pt idx="314">
                  <c:v>39234</c:v>
                </c:pt>
                <c:pt idx="315">
                  <c:v>39264</c:v>
                </c:pt>
                <c:pt idx="316">
                  <c:v>39295</c:v>
                </c:pt>
                <c:pt idx="317">
                  <c:v>39326</c:v>
                </c:pt>
                <c:pt idx="318">
                  <c:v>39356</c:v>
                </c:pt>
                <c:pt idx="319">
                  <c:v>39387</c:v>
                </c:pt>
                <c:pt idx="320">
                  <c:v>39417</c:v>
                </c:pt>
                <c:pt idx="321">
                  <c:v>39448</c:v>
                </c:pt>
                <c:pt idx="322">
                  <c:v>39479</c:v>
                </c:pt>
                <c:pt idx="323">
                  <c:v>39508</c:v>
                </c:pt>
                <c:pt idx="324">
                  <c:v>39539</c:v>
                </c:pt>
                <c:pt idx="325">
                  <c:v>39569</c:v>
                </c:pt>
                <c:pt idx="326">
                  <c:v>39600</c:v>
                </c:pt>
                <c:pt idx="327">
                  <c:v>39630</c:v>
                </c:pt>
                <c:pt idx="328">
                  <c:v>39661</c:v>
                </c:pt>
                <c:pt idx="329">
                  <c:v>39692</c:v>
                </c:pt>
                <c:pt idx="330">
                  <c:v>39722</c:v>
                </c:pt>
                <c:pt idx="331">
                  <c:v>39753</c:v>
                </c:pt>
                <c:pt idx="332">
                  <c:v>39783</c:v>
                </c:pt>
                <c:pt idx="333">
                  <c:v>39814</c:v>
                </c:pt>
                <c:pt idx="334">
                  <c:v>39845</c:v>
                </c:pt>
                <c:pt idx="335">
                  <c:v>39873</c:v>
                </c:pt>
                <c:pt idx="336">
                  <c:v>39904</c:v>
                </c:pt>
                <c:pt idx="337">
                  <c:v>39934</c:v>
                </c:pt>
                <c:pt idx="338">
                  <c:v>39965</c:v>
                </c:pt>
                <c:pt idx="339">
                  <c:v>39995</c:v>
                </c:pt>
                <c:pt idx="340">
                  <c:v>40026</c:v>
                </c:pt>
                <c:pt idx="341">
                  <c:v>40057</c:v>
                </c:pt>
                <c:pt idx="342">
                  <c:v>40087</c:v>
                </c:pt>
                <c:pt idx="343">
                  <c:v>40118</c:v>
                </c:pt>
                <c:pt idx="344">
                  <c:v>40148</c:v>
                </c:pt>
                <c:pt idx="345">
                  <c:v>40179</c:v>
                </c:pt>
                <c:pt idx="346">
                  <c:v>40210</c:v>
                </c:pt>
                <c:pt idx="347">
                  <c:v>40238</c:v>
                </c:pt>
                <c:pt idx="348">
                  <c:v>40269</c:v>
                </c:pt>
                <c:pt idx="349">
                  <c:v>40299</c:v>
                </c:pt>
                <c:pt idx="350">
                  <c:v>40330</c:v>
                </c:pt>
                <c:pt idx="351">
                  <c:v>40360</c:v>
                </c:pt>
                <c:pt idx="352">
                  <c:v>40391</c:v>
                </c:pt>
                <c:pt idx="353">
                  <c:v>40422</c:v>
                </c:pt>
                <c:pt idx="354">
                  <c:v>40452</c:v>
                </c:pt>
                <c:pt idx="355">
                  <c:v>40483</c:v>
                </c:pt>
                <c:pt idx="356">
                  <c:v>40513</c:v>
                </c:pt>
                <c:pt idx="357">
                  <c:v>40544</c:v>
                </c:pt>
                <c:pt idx="358">
                  <c:v>40575</c:v>
                </c:pt>
                <c:pt idx="359">
                  <c:v>40603</c:v>
                </c:pt>
                <c:pt idx="360">
                  <c:v>40634</c:v>
                </c:pt>
                <c:pt idx="361">
                  <c:v>40664</c:v>
                </c:pt>
                <c:pt idx="362">
                  <c:v>40695</c:v>
                </c:pt>
                <c:pt idx="363">
                  <c:v>40725</c:v>
                </c:pt>
                <c:pt idx="364">
                  <c:v>40756</c:v>
                </c:pt>
                <c:pt idx="365">
                  <c:v>40787</c:v>
                </c:pt>
                <c:pt idx="366">
                  <c:v>40817</c:v>
                </c:pt>
                <c:pt idx="367">
                  <c:v>40848</c:v>
                </c:pt>
                <c:pt idx="368">
                  <c:v>40878</c:v>
                </c:pt>
                <c:pt idx="369">
                  <c:v>40909</c:v>
                </c:pt>
                <c:pt idx="370">
                  <c:v>40940</c:v>
                </c:pt>
                <c:pt idx="371">
                  <c:v>40969</c:v>
                </c:pt>
                <c:pt idx="372">
                  <c:v>41000</c:v>
                </c:pt>
                <c:pt idx="373">
                  <c:v>41030</c:v>
                </c:pt>
                <c:pt idx="374">
                  <c:v>41061</c:v>
                </c:pt>
                <c:pt idx="375">
                  <c:v>41091</c:v>
                </c:pt>
                <c:pt idx="376">
                  <c:v>41122</c:v>
                </c:pt>
                <c:pt idx="377">
                  <c:v>41153</c:v>
                </c:pt>
                <c:pt idx="378">
                  <c:v>41183</c:v>
                </c:pt>
                <c:pt idx="379">
                  <c:v>41214</c:v>
                </c:pt>
                <c:pt idx="380">
                  <c:v>41244</c:v>
                </c:pt>
                <c:pt idx="381">
                  <c:v>41275</c:v>
                </c:pt>
                <c:pt idx="382">
                  <c:v>41306</c:v>
                </c:pt>
                <c:pt idx="383">
                  <c:v>41334</c:v>
                </c:pt>
                <c:pt idx="384">
                  <c:v>41365</c:v>
                </c:pt>
                <c:pt idx="385">
                  <c:v>41395</c:v>
                </c:pt>
                <c:pt idx="386">
                  <c:v>41426</c:v>
                </c:pt>
                <c:pt idx="387">
                  <c:v>41456</c:v>
                </c:pt>
                <c:pt idx="388">
                  <c:v>41487</c:v>
                </c:pt>
                <c:pt idx="389">
                  <c:v>41518</c:v>
                </c:pt>
                <c:pt idx="390">
                  <c:v>41548</c:v>
                </c:pt>
                <c:pt idx="391">
                  <c:v>41579</c:v>
                </c:pt>
                <c:pt idx="392">
                  <c:v>41609</c:v>
                </c:pt>
                <c:pt idx="393">
                  <c:v>41640</c:v>
                </c:pt>
                <c:pt idx="394">
                  <c:v>41671</c:v>
                </c:pt>
                <c:pt idx="395">
                  <c:v>41699</c:v>
                </c:pt>
                <c:pt idx="396">
                  <c:v>41730</c:v>
                </c:pt>
                <c:pt idx="397">
                  <c:v>41760</c:v>
                </c:pt>
                <c:pt idx="398">
                  <c:v>41791</c:v>
                </c:pt>
                <c:pt idx="399">
                  <c:v>41821</c:v>
                </c:pt>
                <c:pt idx="400">
                  <c:v>41852</c:v>
                </c:pt>
                <c:pt idx="401">
                  <c:v>41883</c:v>
                </c:pt>
                <c:pt idx="402">
                  <c:v>41913</c:v>
                </c:pt>
                <c:pt idx="403">
                  <c:v>41944</c:v>
                </c:pt>
                <c:pt idx="404">
                  <c:v>41974</c:v>
                </c:pt>
                <c:pt idx="405">
                  <c:v>42005</c:v>
                </c:pt>
                <c:pt idx="406">
                  <c:v>42036</c:v>
                </c:pt>
                <c:pt idx="407">
                  <c:v>42064</c:v>
                </c:pt>
                <c:pt idx="408">
                  <c:v>42095</c:v>
                </c:pt>
                <c:pt idx="409">
                  <c:v>42125</c:v>
                </c:pt>
                <c:pt idx="410">
                  <c:v>42156</c:v>
                </c:pt>
                <c:pt idx="411">
                  <c:v>42186</c:v>
                </c:pt>
                <c:pt idx="412">
                  <c:v>42217</c:v>
                </c:pt>
                <c:pt idx="413">
                  <c:v>42248</c:v>
                </c:pt>
                <c:pt idx="414">
                  <c:v>42278</c:v>
                </c:pt>
                <c:pt idx="415">
                  <c:v>42309</c:v>
                </c:pt>
                <c:pt idx="416">
                  <c:v>42339</c:v>
                </c:pt>
                <c:pt idx="417">
                  <c:v>42370</c:v>
                </c:pt>
                <c:pt idx="418">
                  <c:v>42401</c:v>
                </c:pt>
                <c:pt idx="419">
                  <c:v>42430</c:v>
                </c:pt>
                <c:pt idx="420">
                  <c:v>42461</c:v>
                </c:pt>
                <c:pt idx="421">
                  <c:v>42491</c:v>
                </c:pt>
                <c:pt idx="422">
                  <c:v>42522</c:v>
                </c:pt>
                <c:pt idx="423">
                  <c:v>42552</c:v>
                </c:pt>
                <c:pt idx="424">
                  <c:v>42583</c:v>
                </c:pt>
                <c:pt idx="425">
                  <c:v>42614</c:v>
                </c:pt>
                <c:pt idx="426">
                  <c:v>42644</c:v>
                </c:pt>
                <c:pt idx="427">
                  <c:v>42675</c:v>
                </c:pt>
                <c:pt idx="428">
                  <c:v>42705</c:v>
                </c:pt>
                <c:pt idx="429">
                  <c:v>42736</c:v>
                </c:pt>
                <c:pt idx="430">
                  <c:v>42767</c:v>
                </c:pt>
                <c:pt idx="431">
                  <c:v>42795</c:v>
                </c:pt>
                <c:pt idx="432">
                  <c:v>42826</c:v>
                </c:pt>
                <c:pt idx="433">
                  <c:v>42856</c:v>
                </c:pt>
                <c:pt idx="434">
                  <c:v>42887</c:v>
                </c:pt>
                <c:pt idx="435">
                  <c:v>42917</c:v>
                </c:pt>
                <c:pt idx="436">
                  <c:v>42948</c:v>
                </c:pt>
                <c:pt idx="437">
                  <c:v>42979</c:v>
                </c:pt>
                <c:pt idx="438">
                  <c:v>43009</c:v>
                </c:pt>
                <c:pt idx="439">
                  <c:v>43040</c:v>
                </c:pt>
                <c:pt idx="440">
                  <c:v>43070</c:v>
                </c:pt>
                <c:pt idx="441">
                  <c:v>43101</c:v>
                </c:pt>
                <c:pt idx="442">
                  <c:v>43132</c:v>
                </c:pt>
                <c:pt idx="443">
                  <c:v>43160</c:v>
                </c:pt>
                <c:pt idx="444">
                  <c:v>43191</c:v>
                </c:pt>
                <c:pt idx="445">
                  <c:v>43221</c:v>
                </c:pt>
                <c:pt idx="446">
                  <c:v>43252</c:v>
                </c:pt>
                <c:pt idx="447">
                  <c:v>43282</c:v>
                </c:pt>
                <c:pt idx="448">
                  <c:v>43313</c:v>
                </c:pt>
                <c:pt idx="449">
                  <c:v>43344</c:v>
                </c:pt>
                <c:pt idx="450">
                  <c:v>43374</c:v>
                </c:pt>
                <c:pt idx="451">
                  <c:v>43405</c:v>
                </c:pt>
                <c:pt idx="452">
                  <c:v>43435</c:v>
                </c:pt>
                <c:pt idx="453">
                  <c:v>43466</c:v>
                </c:pt>
                <c:pt idx="454">
                  <c:v>43497</c:v>
                </c:pt>
                <c:pt idx="455">
                  <c:v>43525</c:v>
                </c:pt>
                <c:pt idx="456">
                  <c:v>43556</c:v>
                </c:pt>
                <c:pt idx="457">
                  <c:v>43586</c:v>
                </c:pt>
                <c:pt idx="458">
                  <c:v>43617</c:v>
                </c:pt>
                <c:pt idx="459">
                  <c:v>43647</c:v>
                </c:pt>
                <c:pt idx="460">
                  <c:v>43678</c:v>
                </c:pt>
                <c:pt idx="461">
                  <c:v>43709</c:v>
                </c:pt>
                <c:pt idx="462">
                  <c:v>43739</c:v>
                </c:pt>
                <c:pt idx="463">
                  <c:v>43770</c:v>
                </c:pt>
                <c:pt idx="464">
                  <c:v>43800</c:v>
                </c:pt>
                <c:pt idx="465">
                  <c:v>43831</c:v>
                </c:pt>
                <c:pt idx="466">
                  <c:v>43862</c:v>
                </c:pt>
                <c:pt idx="467">
                  <c:v>43891</c:v>
                </c:pt>
                <c:pt idx="468">
                  <c:v>43922</c:v>
                </c:pt>
                <c:pt idx="469">
                  <c:v>43952</c:v>
                </c:pt>
                <c:pt idx="470">
                  <c:v>43983</c:v>
                </c:pt>
                <c:pt idx="471">
                  <c:v>44013</c:v>
                </c:pt>
                <c:pt idx="472">
                  <c:v>44044</c:v>
                </c:pt>
                <c:pt idx="473">
                  <c:v>44075</c:v>
                </c:pt>
                <c:pt idx="474">
                  <c:v>44105</c:v>
                </c:pt>
                <c:pt idx="475">
                  <c:v>44136</c:v>
                </c:pt>
                <c:pt idx="476">
                  <c:v>44166</c:v>
                </c:pt>
                <c:pt idx="477">
                  <c:v>44197</c:v>
                </c:pt>
                <c:pt idx="478">
                  <c:v>44228</c:v>
                </c:pt>
                <c:pt idx="479">
                  <c:v>44256</c:v>
                </c:pt>
                <c:pt idx="480">
                  <c:v>44287</c:v>
                </c:pt>
                <c:pt idx="481">
                  <c:v>44317</c:v>
                </c:pt>
                <c:pt idx="482">
                  <c:v>44348</c:v>
                </c:pt>
                <c:pt idx="483">
                  <c:v>44378</c:v>
                </c:pt>
                <c:pt idx="484">
                  <c:v>44409</c:v>
                </c:pt>
                <c:pt idx="485">
                  <c:v>44440</c:v>
                </c:pt>
                <c:pt idx="486">
                  <c:v>44470</c:v>
                </c:pt>
                <c:pt idx="487">
                  <c:v>44501</c:v>
                </c:pt>
                <c:pt idx="488">
                  <c:v>44531</c:v>
                </c:pt>
                <c:pt idx="489">
                  <c:v>44562</c:v>
                </c:pt>
                <c:pt idx="490">
                  <c:v>44593</c:v>
                </c:pt>
                <c:pt idx="491">
                  <c:v>44621</c:v>
                </c:pt>
                <c:pt idx="492">
                  <c:v>44652</c:v>
                </c:pt>
                <c:pt idx="493">
                  <c:v>44682</c:v>
                </c:pt>
                <c:pt idx="494">
                  <c:v>44713</c:v>
                </c:pt>
                <c:pt idx="495">
                  <c:v>44743</c:v>
                </c:pt>
                <c:pt idx="496">
                  <c:v>44774</c:v>
                </c:pt>
                <c:pt idx="497">
                  <c:v>44805</c:v>
                </c:pt>
                <c:pt idx="498">
                  <c:v>44835</c:v>
                </c:pt>
                <c:pt idx="499">
                  <c:v>44866</c:v>
                </c:pt>
                <c:pt idx="500">
                  <c:v>44896</c:v>
                </c:pt>
                <c:pt idx="501">
                  <c:v>44927</c:v>
                </c:pt>
                <c:pt idx="502">
                  <c:v>44958</c:v>
                </c:pt>
              </c:numCache>
            </c:numRef>
          </c:cat>
          <c:val>
            <c:numRef>
              <c:f>'FRED Graph'!$B$12:$B$514</c:f>
              <c:numCache>
                <c:formatCode>0.0000</c:formatCode>
                <c:ptCount val="503"/>
                <c:pt idx="0">
                  <c:v>677.16790000000003</c:v>
                </c:pt>
                <c:pt idx="1">
                  <c:v>681.90499999999997</c:v>
                </c:pt>
                <c:pt idx="2">
                  <c:v>684.37270000000001</c:v>
                </c:pt>
                <c:pt idx="3">
                  <c:v>686.4674</c:v>
                </c:pt>
                <c:pt idx="4">
                  <c:v>687.80709999999999</c:v>
                </c:pt>
                <c:pt idx="5">
                  <c:v>686.7</c:v>
                </c:pt>
                <c:pt idx="6">
                  <c:v>683.8143</c:v>
                </c:pt>
                <c:pt idx="7">
                  <c:v>688.56389999999999</c:v>
                </c:pt>
                <c:pt idx="8">
                  <c:v>694.68409999999994</c:v>
                </c:pt>
                <c:pt idx="9">
                  <c:v>705.17</c:v>
                </c:pt>
                <c:pt idx="10">
                  <c:v>710.05560000000003</c:v>
                </c:pt>
                <c:pt idx="11">
                  <c:v>714.67610000000002</c:v>
                </c:pt>
                <c:pt idx="12">
                  <c:v>721.03179999999998</c:v>
                </c:pt>
                <c:pt idx="13">
                  <c:v>724.35</c:v>
                </c:pt>
                <c:pt idx="14">
                  <c:v>738.3</c:v>
                </c:pt>
                <c:pt idx="15">
                  <c:v>743.0643</c:v>
                </c:pt>
                <c:pt idx="16">
                  <c:v>744.45</c:v>
                </c:pt>
                <c:pt idx="17">
                  <c:v>743.61189999999999</c:v>
                </c:pt>
                <c:pt idx="18">
                  <c:v>743.64750000000004</c:v>
                </c:pt>
                <c:pt idx="19">
                  <c:v>745.60260000000005</c:v>
                </c:pt>
                <c:pt idx="20">
                  <c:v>746.3587</c:v>
                </c:pt>
                <c:pt idx="21">
                  <c:v>749.8048</c:v>
                </c:pt>
                <c:pt idx="22">
                  <c:v>752.19209999999998</c:v>
                </c:pt>
                <c:pt idx="23">
                  <c:v>757.94129999999996</c:v>
                </c:pt>
                <c:pt idx="24">
                  <c:v>765.28809999999999</c:v>
                </c:pt>
                <c:pt idx="25">
                  <c:v>767.96429999999998</c:v>
                </c:pt>
                <c:pt idx="26">
                  <c:v>775.82270000000005</c:v>
                </c:pt>
                <c:pt idx="27">
                  <c:v>779.88</c:v>
                </c:pt>
                <c:pt idx="28">
                  <c:v>787.19349999999997</c:v>
                </c:pt>
                <c:pt idx="29">
                  <c:v>790.82619999999997</c:v>
                </c:pt>
                <c:pt idx="30">
                  <c:v>791.37</c:v>
                </c:pt>
                <c:pt idx="31">
                  <c:v>796.3184</c:v>
                </c:pt>
                <c:pt idx="32">
                  <c:v>799.23569999999995</c:v>
                </c:pt>
                <c:pt idx="33">
                  <c:v>800.33100000000002</c:v>
                </c:pt>
                <c:pt idx="34">
                  <c:v>799.11580000000004</c:v>
                </c:pt>
                <c:pt idx="35">
                  <c:v>794.5136</c:v>
                </c:pt>
                <c:pt idx="36">
                  <c:v>796.41430000000003</c:v>
                </c:pt>
                <c:pt idx="37">
                  <c:v>801.54549999999995</c:v>
                </c:pt>
                <c:pt idx="38">
                  <c:v>802.20479999999998</c:v>
                </c:pt>
                <c:pt idx="39">
                  <c:v>810.95709999999997</c:v>
                </c:pt>
                <c:pt idx="40">
                  <c:v>811.42169999999999</c:v>
                </c:pt>
                <c:pt idx="41">
                  <c:v>815.8211</c:v>
                </c:pt>
                <c:pt idx="42">
                  <c:v>820.03639999999996</c:v>
                </c:pt>
                <c:pt idx="43">
                  <c:v>818.89469999999994</c:v>
                </c:pt>
                <c:pt idx="44">
                  <c:v>825.73500000000001</c:v>
                </c:pt>
                <c:pt idx="45">
                  <c:v>832.16669999999999</c:v>
                </c:pt>
                <c:pt idx="46">
                  <c:v>839.16470000000004</c:v>
                </c:pt>
                <c:pt idx="47">
                  <c:v>850.70950000000005</c:v>
                </c:pt>
                <c:pt idx="48">
                  <c:v>861.21360000000004</c:v>
                </c:pt>
                <c:pt idx="49">
                  <c:v>871.10910000000001</c:v>
                </c:pt>
                <c:pt idx="50">
                  <c:v>875</c:v>
                </c:pt>
                <c:pt idx="51">
                  <c:v>876.45910000000003</c:v>
                </c:pt>
                <c:pt idx="52">
                  <c:v>885.09550000000002</c:v>
                </c:pt>
                <c:pt idx="53">
                  <c:v>894.05050000000006</c:v>
                </c:pt>
                <c:pt idx="54">
                  <c:v>894.49549999999999</c:v>
                </c:pt>
                <c:pt idx="55">
                  <c:v>893.35260000000005</c:v>
                </c:pt>
                <c:pt idx="56">
                  <c:v>893.12860000000001</c:v>
                </c:pt>
                <c:pt idx="57">
                  <c:v>892.74760000000003</c:v>
                </c:pt>
                <c:pt idx="58">
                  <c:v>888.57370000000003</c:v>
                </c:pt>
                <c:pt idx="59">
                  <c:v>886.66189999999995</c:v>
                </c:pt>
                <c:pt idx="60">
                  <c:v>887.95450000000005</c:v>
                </c:pt>
                <c:pt idx="61">
                  <c:v>889.09519999999998</c:v>
                </c:pt>
                <c:pt idx="62">
                  <c:v>890.73810000000003</c:v>
                </c:pt>
                <c:pt idx="63">
                  <c:v>888.59090000000003</c:v>
                </c:pt>
                <c:pt idx="64">
                  <c:v>886.45240000000001</c:v>
                </c:pt>
                <c:pt idx="65">
                  <c:v>883.05709999999999</c:v>
                </c:pt>
                <c:pt idx="66">
                  <c:v>878.80909999999994</c:v>
                </c:pt>
                <c:pt idx="67">
                  <c:v>873.5444</c:v>
                </c:pt>
                <c:pt idx="68">
                  <c:v>868.43179999999995</c:v>
                </c:pt>
                <c:pt idx="69">
                  <c:v>862.86500000000001</c:v>
                </c:pt>
                <c:pt idx="70">
                  <c:v>860.22109999999998</c:v>
                </c:pt>
                <c:pt idx="71">
                  <c:v>856.10910000000001</c:v>
                </c:pt>
                <c:pt idx="72">
                  <c:v>844.67729999999995</c:v>
                </c:pt>
                <c:pt idx="73">
                  <c:v>832.53499999999997</c:v>
                </c:pt>
                <c:pt idx="74">
                  <c:v>818.38639999999998</c:v>
                </c:pt>
                <c:pt idx="75">
                  <c:v>811.81299999999999</c:v>
                </c:pt>
                <c:pt idx="76">
                  <c:v>811.87620000000004</c:v>
                </c:pt>
                <c:pt idx="77">
                  <c:v>810.07619999999997</c:v>
                </c:pt>
                <c:pt idx="78">
                  <c:v>808.47140000000002</c:v>
                </c:pt>
                <c:pt idx="79">
                  <c:v>802.30529999999999</c:v>
                </c:pt>
                <c:pt idx="80">
                  <c:v>798.34550000000002</c:v>
                </c:pt>
                <c:pt idx="81">
                  <c:v>791.31579999999997</c:v>
                </c:pt>
                <c:pt idx="82">
                  <c:v>776.85</c:v>
                </c:pt>
                <c:pt idx="83">
                  <c:v>757.36959999999999</c:v>
                </c:pt>
                <c:pt idx="84">
                  <c:v>745.3143</c:v>
                </c:pt>
                <c:pt idx="85">
                  <c:v>739.43809999999996</c:v>
                </c:pt>
                <c:pt idx="86">
                  <c:v>732.8818</c:v>
                </c:pt>
                <c:pt idx="87">
                  <c:v>728.67</c:v>
                </c:pt>
                <c:pt idx="88">
                  <c:v>725.74350000000004</c:v>
                </c:pt>
                <c:pt idx="89">
                  <c:v>723.00480000000005</c:v>
                </c:pt>
                <c:pt idx="90">
                  <c:v>712.72500000000002</c:v>
                </c:pt>
                <c:pt idx="91">
                  <c:v>696.08500000000004</c:v>
                </c:pt>
                <c:pt idx="92">
                  <c:v>687.89520000000005</c:v>
                </c:pt>
                <c:pt idx="93">
                  <c:v>685.28499999999997</c:v>
                </c:pt>
                <c:pt idx="94">
                  <c:v>680.28420000000006</c:v>
                </c:pt>
                <c:pt idx="95">
                  <c:v>675.67949999999996</c:v>
                </c:pt>
                <c:pt idx="96">
                  <c:v>669.99469999999997</c:v>
                </c:pt>
                <c:pt idx="97">
                  <c:v>669.24760000000003</c:v>
                </c:pt>
                <c:pt idx="98">
                  <c:v>669.43330000000003</c:v>
                </c:pt>
                <c:pt idx="99">
                  <c:v>669.83500000000004</c:v>
                </c:pt>
                <c:pt idx="100">
                  <c:v>671.13409999999999</c:v>
                </c:pt>
                <c:pt idx="101">
                  <c:v>672.72940000000006</c:v>
                </c:pt>
                <c:pt idx="102">
                  <c:v>673.85789999999997</c:v>
                </c:pt>
                <c:pt idx="103">
                  <c:v>674.93809999999996</c:v>
                </c:pt>
                <c:pt idx="104">
                  <c:v>677.65499999999997</c:v>
                </c:pt>
                <c:pt idx="105">
                  <c:v>686.18420000000003</c:v>
                </c:pt>
                <c:pt idx="106">
                  <c:v>692.47370000000001</c:v>
                </c:pt>
                <c:pt idx="107">
                  <c:v>700.49519999999995</c:v>
                </c:pt>
                <c:pt idx="108">
                  <c:v>708.76189999999997</c:v>
                </c:pt>
                <c:pt idx="109">
                  <c:v>711.84760000000006</c:v>
                </c:pt>
                <c:pt idx="110">
                  <c:v>718.07140000000004</c:v>
                </c:pt>
                <c:pt idx="111">
                  <c:v>718.745</c:v>
                </c:pt>
                <c:pt idx="112">
                  <c:v>718.25909999999999</c:v>
                </c:pt>
                <c:pt idx="113">
                  <c:v>717.87369999999999</c:v>
                </c:pt>
                <c:pt idx="114">
                  <c:v>717.76110000000006</c:v>
                </c:pt>
                <c:pt idx="115">
                  <c:v>717.03</c:v>
                </c:pt>
                <c:pt idx="116">
                  <c:v>718.57500000000005</c:v>
                </c:pt>
                <c:pt idx="117">
                  <c:v>720.82500000000005</c:v>
                </c:pt>
                <c:pt idx="118">
                  <c:v>723.97059999999999</c:v>
                </c:pt>
                <c:pt idx="119">
                  <c:v>727.73159999999996</c:v>
                </c:pt>
                <c:pt idx="120">
                  <c:v>728.35709999999995</c:v>
                </c:pt>
                <c:pt idx="121">
                  <c:v>727.9905</c:v>
                </c:pt>
                <c:pt idx="122">
                  <c:v>727.97220000000004</c:v>
                </c:pt>
                <c:pt idx="123">
                  <c:v>731.7636</c:v>
                </c:pt>
                <c:pt idx="124">
                  <c:v>733.90449999999998</c:v>
                </c:pt>
                <c:pt idx="125">
                  <c:v>744.1789</c:v>
                </c:pt>
                <c:pt idx="126">
                  <c:v>753.54</c:v>
                </c:pt>
                <c:pt idx="127">
                  <c:v>757.43679999999995</c:v>
                </c:pt>
                <c:pt idx="128">
                  <c:v>761.68100000000004</c:v>
                </c:pt>
                <c:pt idx="129">
                  <c:v>767.09050000000002</c:v>
                </c:pt>
                <c:pt idx="130">
                  <c:v>769.93330000000003</c:v>
                </c:pt>
                <c:pt idx="131">
                  <c:v>775.67499999999995</c:v>
                </c:pt>
                <c:pt idx="132">
                  <c:v>783.00450000000001</c:v>
                </c:pt>
                <c:pt idx="133">
                  <c:v>787.35260000000005</c:v>
                </c:pt>
                <c:pt idx="134">
                  <c:v>793.6</c:v>
                </c:pt>
                <c:pt idx="135">
                  <c:v>789.92729999999995</c:v>
                </c:pt>
                <c:pt idx="136">
                  <c:v>792.56190000000004</c:v>
                </c:pt>
                <c:pt idx="137">
                  <c:v>788.76110000000006</c:v>
                </c:pt>
                <c:pt idx="138">
                  <c:v>786.79049999999995</c:v>
                </c:pt>
                <c:pt idx="139">
                  <c:v>787.09469999999999</c:v>
                </c:pt>
                <c:pt idx="140">
                  <c:v>791.74549999999999</c:v>
                </c:pt>
                <c:pt idx="141">
                  <c:v>794.87220000000002</c:v>
                </c:pt>
                <c:pt idx="142">
                  <c:v>799.25260000000003</c:v>
                </c:pt>
                <c:pt idx="143">
                  <c:v>796.41740000000004</c:v>
                </c:pt>
                <c:pt idx="144">
                  <c:v>798.61360000000002</c:v>
                </c:pt>
                <c:pt idx="145">
                  <c:v>803.19470000000001</c:v>
                </c:pt>
                <c:pt idx="146">
                  <c:v>805.91359999999997</c:v>
                </c:pt>
                <c:pt idx="147">
                  <c:v>809.58100000000002</c:v>
                </c:pt>
                <c:pt idx="148">
                  <c:v>811.94090000000006</c:v>
                </c:pt>
                <c:pt idx="149">
                  <c:v>811.84289999999999</c:v>
                </c:pt>
                <c:pt idx="150">
                  <c:v>813.45</c:v>
                </c:pt>
                <c:pt idx="151">
                  <c:v>809.79</c:v>
                </c:pt>
                <c:pt idx="152">
                  <c:v>812.56960000000004</c:v>
                </c:pt>
                <c:pt idx="153">
                  <c:v>813.54499999999996</c:v>
                </c:pt>
                <c:pt idx="154">
                  <c:v>812.24210000000005</c:v>
                </c:pt>
                <c:pt idx="155">
                  <c:v>810.68700000000001</c:v>
                </c:pt>
                <c:pt idx="156">
                  <c:v>811.70950000000005</c:v>
                </c:pt>
                <c:pt idx="157">
                  <c:v>809.79049999999995</c:v>
                </c:pt>
                <c:pt idx="158">
                  <c:v>809.86360000000002</c:v>
                </c:pt>
                <c:pt idx="159">
                  <c:v>808.39</c:v>
                </c:pt>
                <c:pt idx="160">
                  <c:v>806.83040000000005</c:v>
                </c:pt>
                <c:pt idx="161">
                  <c:v>803.69050000000004</c:v>
                </c:pt>
                <c:pt idx="162">
                  <c:v>801.97500000000002</c:v>
                </c:pt>
                <c:pt idx="163">
                  <c:v>799.45500000000004</c:v>
                </c:pt>
                <c:pt idx="164">
                  <c:v>794.8143</c:v>
                </c:pt>
                <c:pt idx="165">
                  <c:v>793.07500000000005</c:v>
                </c:pt>
                <c:pt idx="166">
                  <c:v>793.19470000000001</c:v>
                </c:pt>
                <c:pt idx="167">
                  <c:v>781.81299999999999</c:v>
                </c:pt>
                <c:pt idx="168">
                  <c:v>770.61</c:v>
                </c:pt>
                <c:pt idx="169">
                  <c:v>764.43179999999995</c:v>
                </c:pt>
                <c:pt idx="170">
                  <c:v>763.8818</c:v>
                </c:pt>
                <c:pt idx="171">
                  <c:v>760.04499999999996</c:v>
                </c:pt>
                <c:pt idx="172">
                  <c:v>767.42169999999999</c:v>
                </c:pt>
                <c:pt idx="173">
                  <c:v>772.04</c:v>
                </c:pt>
                <c:pt idx="174">
                  <c:v>767.1952</c:v>
                </c:pt>
                <c:pt idx="175">
                  <c:v>769.78099999999995</c:v>
                </c:pt>
                <c:pt idx="176">
                  <c:v>771.30499999999995</c:v>
                </c:pt>
                <c:pt idx="177">
                  <c:v>787.13329999999996</c:v>
                </c:pt>
                <c:pt idx="178">
                  <c:v>780.11500000000001</c:v>
                </c:pt>
                <c:pt idx="179">
                  <c:v>781.3143</c:v>
                </c:pt>
                <c:pt idx="180">
                  <c:v>780.41819999999996</c:v>
                </c:pt>
                <c:pt idx="181">
                  <c:v>780.85910000000001</c:v>
                </c:pt>
                <c:pt idx="182">
                  <c:v>798.45</c:v>
                </c:pt>
                <c:pt idx="183">
                  <c:v>813.03179999999998</c:v>
                </c:pt>
                <c:pt idx="184">
                  <c:v>817.52269999999999</c:v>
                </c:pt>
                <c:pt idx="185">
                  <c:v>822.4</c:v>
                </c:pt>
                <c:pt idx="186">
                  <c:v>828.2364</c:v>
                </c:pt>
                <c:pt idx="187">
                  <c:v>830.56320000000005</c:v>
                </c:pt>
                <c:pt idx="188">
                  <c:v>841.91899999999998</c:v>
                </c:pt>
                <c:pt idx="189">
                  <c:v>854.07140000000004</c:v>
                </c:pt>
                <c:pt idx="190">
                  <c:v>868.39469999999994</c:v>
                </c:pt>
                <c:pt idx="191">
                  <c:v>882.61900000000003</c:v>
                </c:pt>
                <c:pt idx="192">
                  <c:v>895.56820000000005</c:v>
                </c:pt>
                <c:pt idx="193">
                  <c:v>894.66669999999999</c:v>
                </c:pt>
                <c:pt idx="194">
                  <c:v>891.40480000000002</c:v>
                </c:pt>
                <c:pt idx="195">
                  <c:v>893.09090000000003</c:v>
                </c:pt>
                <c:pt idx="196">
                  <c:v>898.70950000000005</c:v>
                </c:pt>
                <c:pt idx="197">
                  <c:v>912.50480000000005</c:v>
                </c:pt>
                <c:pt idx="198">
                  <c:v>929.41819999999996</c:v>
                </c:pt>
                <c:pt idx="199">
                  <c:v>1035.2235000000001</c:v>
                </c:pt>
                <c:pt idx="200">
                  <c:v>1496.9</c:v>
                </c:pt>
                <c:pt idx="201">
                  <c:v>1707.3</c:v>
                </c:pt>
                <c:pt idx="202">
                  <c:v>1628.4211</c:v>
                </c:pt>
                <c:pt idx="203">
                  <c:v>1489.3570999999999</c:v>
                </c:pt>
                <c:pt idx="204">
                  <c:v>1391.5454999999999</c:v>
                </c:pt>
                <c:pt idx="205">
                  <c:v>1399.05</c:v>
                </c:pt>
                <c:pt idx="206">
                  <c:v>1397.7727</c:v>
                </c:pt>
                <c:pt idx="207">
                  <c:v>1295.7609</c:v>
                </c:pt>
                <c:pt idx="208">
                  <c:v>1314.2856999999999</c:v>
                </c:pt>
                <c:pt idx="209">
                  <c:v>1375.5381</c:v>
                </c:pt>
                <c:pt idx="210">
                  <c:v>1344.1429000000001</c:v>
                </c:pt>
                <c:pt idx="211">
                  <c:v>1294.0105000000001</c:v>
                </c:pt>
                <c:pt idx="212">
                  <c:v>1213.2182</c:v>
                </c:pt>
                <c:pt idx="213">
                  <c:v>1175.1052999999999</c:v>
                </c:pt>
                <c:pt idx="214">
                  <c:v>1188.8368</c:v>
                </c:pt>
                <c:pt idx="215">
                  <c:v>1229.7217000000001</c:v>
                </c:pt>
                <c:pt idx="216">
                  <c:v>1209.9636</c:v>
                </c:pt>
                <c:pt idx="217">
                  <c:v>1197.92</c:v>
                </c:pt>
                <c:pt idx="218">
                  <c:v>1168.9136000000001</c:v>
                </c:pt>
                <c:pt idx="219">
                  <c:v>1189.0952</c:v>
                </c:pt>
                <c:pt idx="220">
                  <c:v>1198.3090999999999</c:v>
                </c:pt>
                <c:pt idx="221">
                  <c:v>1201</c:v>
                </c:pt>
                <c:pt idx="222">
                  <c:v>1205.2850000000001</c:v>
                </c:pt>
                <c:pt idx="223">
                  <c:v>1176.9749999999999</c:v>
                </c:pt>
                <c:pt idx="224">
                  <c:v>1136.8043</c:v>
                </c:pt>
                <c:pt idx="225">
                  <c:v>1130.99</c:v>
                </c:pt>
                <c:pt idx="226">
                  <c:v>1129.7455</c:v>
                </c:pt>
                <c:pt idx="227">
                  <c:v>1116.3904</c:v>
                </c:pt>
                <c:pt idx="228">
                  <c:v>1110.32</c:v>
                </c:pt>
                <c:pt idx="229">
                  <c:v>1119.4864</c:v>
                </c:pt>
                <c:pt idx="230">
                  <c:v>1117.9349999999999</c:v>
                </c:pt>
                <c:pt idx="231">
                  <c:v>1115.075</c:v>
                </c:pt>
                <c:pt idx="232">
                  <c:v>1114.4670000000001</c:v>
                </c:pt>
                <c:pt idx="233">
                  <c:v>1117.57</c:v>
                </c:pt>
                <c:pt idx="234">
                  <c:v>1131.0989999999999</c:v>
                </c:pt>
                <c:pt idx="235">
                  <c:v>1156.5428999999999</c:v>
                </c:pt>
                <c:pt idx="236">
                  <c:v>1216.9349999999999</c:v>
                </c:pt>
                <c:pt idx="237">
                  <c:v>1272.6342999999999</c:v>
                </c:pt>
                <c:pt idx="238">
                  <c:v>1252.8525999999999</c:v>
                </c:pt>
                <c:pt idx="239">
                  <c:v>1291.405</c:v>
                </c:pt>
                <c:pt idx="240">
                  <c:v>1327.7571</c:v>
                </c:pt>
                <c:pt idx="241">
                  <c:v>1298.8955000000001</c:v>
                </c:pt>
                <c:pt idx="242">
                  <c:v>1295.0476000000001</c:v>
                </c:pt>
                <c:pt idx="243">
                  <c:v>1305.2381</c:v>
                </c:pt>
                <c:pt idx="244">
                  <c:v>1285.6522</c:v>
                </c:pt>
                <c:pt idx="245">
                  <c:v>1293.8333</c:v>
                </c:pt>
                <c:pt idx="246">
                  <c:v>1302.3635999999999</c:v>
                </c:pt>
                <c:pt idx="247">
                  <c:v>1282.0999999999999</c:v>
                </c:pt>
                <c:pt idx="248">
                  <c:v>1292.2850000000001</c:v>
                </c:pt>
                <c:pt idx="249">
                  <c:v>1316.3380999999999</c:v>
                </c:pt>
                <c:pt idx="250">
                  <c:v>1320.5526</c:v>
                </c:pt>
                <c:pt idx="251">
                  <c:v>1322.9048</c:v>
                </c:pt>
                <c:pt idx="252">
                  <c:v>1318.0908999999999</c:v>
                </c:pt>
                <c:pt idx="253">
                  <c:v>1262.2</c:v>
                </c:pt>
                <c:pt idx="254">
                  <c:v>1219.6949999999999</c:v>
                </c:pt>
                <c:pt idx="255">
                  <c:v>1179.9867999999999</c:v>
                </c:pt>
                <c:pt idx="256">
                  <c:v>1197.5091</c:v>
                </c:pt>
                <c:pt idx="257">
                  <c:v>1211.605</c:v>
                </c:pt>
                <c:pt idx="258">
                  <c:v>1240.1909000000001</c:v>
                </c:pt>
                <c:pt idx="259">
                  <c:v>1210.2</c:v>
                </c:pt>
                <c:pt idx="260">
                  <c:v>1206.6143</c:v>
                </c:pt>
                <c:pt idx="261">
                  <c:v>1176.4523999999999</c:v>
                </c:pt>
                <c:pt idx="262">
                  <c:v>1190.3684000000001</c:v>
                </c:pt>
                <c:pt idx="263">
                  <c:v>1237.2</c:v>
                </c:pt>
                <c:pt idx="264">
                  <c:v>1231.1044999999999</c:v>
                </c:pt>
                <c:pt idx="265">
                  <c:v>1201.2333000000001</c:v>
                </c:pt>
                <c:pt idx="266">
                  <c:v>1194.1429000000001</c:v>
                </c:pt>
                <c:pt idx="267">
                  <c:v>1181.1636000000001</c:v>
                </c:pt>
                <c:pt idx="268">
                  <c:v>1178.5999999999999</c:v>
                </c:pt>
                <c:pt idx="269">
                  <c:v>1165.4048</c:v>
                </c:pt>
                <c:pt idx="270">
                  <c:v>1169.3408999999999</c:v>
                </c:pt>
                <c:pt idx="271">
                  <c:v>1186.3888999999999</c:v>
                </c:pt>
                <c:pt idx="272">
                  <c:v>1192.3363999999999</c:v>
                </c:pt>
                <c:pt idx="273">
                  <c:v>1183.345</c:v>
                </c:pt>
                <c:pt idx="274">
                  <c:v>1167.5316</c:v>
                </c:pt>
                <c:pt idx="275">
                  <c:v>1166.287</c:v>
                </c:pt>
                <c:pt idx="276">
                  <c:v>1152.8635999999999</c:v>
                </c:pt>
                <c:pt idx="277">
                  <c:v>1177.875</c:v>
                </c:pt>
                <c:pt idx="278">
                  <c:v>1159.0227</c:v>
                </c:pt>
                <c:pt idx="279">
                  <c:v>1158.7</c:v>
                </c:pt>
                <c:pt idx="280">
                  <c:v>1158.0318</c:v>
                </c:pt>
                <c:pt idx="281">
                  <c:v>1148.7190000000001</c:v>
                </c:pt>
                <c:pt idx="282">
                  <c:v>1141.57</c:v>
                </c:pt>
                <c:pt idx="283">
                  <c:v>1086.4349999999999</c:v>
                </c:pt>
                <c:pt idx="284">
                  <c:v>1050.3739</c:v>
                </c:pt>
                <c:pt idx="285">
                  <c:v>1037.9825000000001</c:v>
                </c:pt>
                <c:pt idx="286">
                  <c:v>1023.1105</c:v>
                </c:pt>
                <c:pt idx="287">
                  <c:v>1007.7761</c:v>
                </c:pt>
                <c:pt idx="288">
                  <c:v>1010.0667</c:v>
                </c:pt>
                <c:pt idx="289">
                  <c:v>1001.8386</c:v>
                </c:pt>
                <c:pt idx="290">
                  <c:v>1012.46</c:v>
                </c:pt>
                <c:pt idx="291">
                  <c:v>1036.56</c:v>
                </c:pt>
                <c:pt idx="292">
                  <c:v>1021.6804</c:v>
                </c:pt>
                <c:pt idx="293">
                  <c:v>1029.8433</c:v>
                </c:pt>
                <c:pt idx="294">
                  <c:v>1045.8775000000001</c:v>
                </c:pt>
                <c:pt idx="295">
                  <c:v>1040.76</c:v>
                </c:pt>
                <c:pt idx="296">
                  <c:v>1022.381</c:v>
                </c:pt>
                <c:pt idx="297">
                  <c:v>981.43499999999995</c:v>
                </c:pt>
                <c:pt idx="298">
                  <c:v>969.84469999999999</c:v>
                </c:pt>
                <c:pt idx="299">
                  <c:v>974.71090000000004</c:v>
                </c:pt>
                <c:pt idx="300">
                  <c:v>952.59500000000003</c:v>
                </c:pt>
                <c:pt idx="301">
                  <c:v>940.81679999999994</c:v>
                </c:pt>
                <c:pt idx="302">
                  <c:v>954.45</c:v>
                </c:pt>
                <c:pt idx="303">
                  <c:v>950.81</c:v>
                </c:pt>
                <c:pt idx="304">
                  <c:v>960.95219999999995</c:v>
                </c:pt>
                <c:pt idx="305">
                  <c:v>952.29</c:v>
                </c:pt>
                <c:pt idx="306">
                  <c:v>952.64290000000005</c:v>
                </c:pt>
                <c:pt idx="307">
                  <c:v>935.41430000000003</c:v>
                </c:pt>
                <c:pt idx="308">
                  <c:v>924.98</c:v>
                </c:pt>
                <c:pt idx="309">
                  <c:v>936.76189999999997</c:v>
                </c:pt>
                <c:pt idx="310">
                  <c:v>936.9</c:v>
                </c:pt>
                <c:pt idx="311">
                  <c:v>942.88409999999999</c:v>
                </c:pt>
                <c:pt idx="312">
                  <c:v>930.69050000000004</c:v>
                </c:pt>
                <c:pt idx="313">
                  <c:v>927.56359999999995</c:v>
                </c:pt>
                <c:pt idx="314">
                  <c:v>927.86670000000004</c:v>
                </c:pt>
                <c:pt idx="315">
                  <c:v>918.11900000000003</c:v>
                </c:pt>
                <c:pt idx="316">
                  <c:v>934.48479999999995</c:v>
                </c:pt>
                <c:pt idx="317">
                  <c:v>928.59500000000003</c:v>
                </c:pt>
                <c:pt idx="318">
                  <c:v>914.94349999999997</c:v>
                </c:pt>
                <c:pt idx="319">
                  <c:v>918.80949999999996</c:v>
                </c:pt>
                <c:pt idx="320">
                  <c:v>931.09500000000003</c:v>
                </c:pt>
                <c:pt idx="321">
                  <c:v>942.05709999999999</c:v>
                </c:pt>
                <c:pt idx="322">
                  <c:v>944.005</c:v>
                </c:pt>
                <c:pt idx="323">
                  <c:v>981.73479999999995</c:v>
                </c:pt>
                <c:pt idx="324">
                  <c:v>986.86360000000002</c:v>
                </c:pt>
                <c:pt idx="325">
                  <c:v>1034.1333</c:v>
                </c:pt>
                <c:pt idx="326">
                  <c:v>1031.4857</c:v>
                </c:pt>
                <c:pt idx="327">
                  <c:v>1015.0545</c:v>
                </c:pt>
                <c:pt idx="328">
                  <c:v>1046.1143</c:v>
                </c:pt>
                <c:pt idx="329">
                  <c:v>1134.8667</c:v>
                </c:pt>
                <c:pt idx="330">
                  <c:v>1329.1876999999999</c:v>
                </c:pt>
                <c:pt idx="331">
                  <c:v>1398.7044000000001</c:v>
                </c:pt>
                <c:pt idx="332">
                  <c:v>1361.5726999999999</c:v>
                </c:pt>
                <c:pt idx="333">
                  <c:v>1354.3975</c:v>
                </c:pt>
                <c:pt idx="334">
                  <c:v>1439.5842</c:v>
                </c:pt>
                <c:pt idx="335">
                  <c:v>1449.6159</c:v>
                </c:pt>
                <c:pt idx="336">
                  <c:v>1332.125</c:v>
                </c:pt>
                <c:pt idx="337">
                  <c:v>1254.345</c:v>
                </c:pt>
                <c:pt idx="338">
                  <c:v>1259.2932000000001</c:v>
                </c:pt>
                <c:pt idx="339">
                  <c:v>1259.6739</c:v>
                </c:pt>
                <c:pt idx="340">
                  <c:v>1238.9952000000001</c:v>
                </c:pt>
                <c:pt idx="341">
                  <c:v>1211.8643</c:v>
                </c:pt>
                <c:pt idx="342">
                  <c:v>1173.7405000000001</c:v>
                </c:pt>
                <c:pt idx="343">
                  <c:v>1162.8368</c:v>
                </c:pt>
                <c:pt idx="344">
                  <c:v>1163.3108999999999</c:v>
                </c:pt>
                <c:pt idx="345">
                  <c:v>1138.1947</c:v>
                </c:pt>
                <c:pt idx="346">
                  <c:v>1155.6552999999999</c:v>
                </c:pt>
                <c:pt idx="347">
                  <c:v>1136.0822000000001</c:v>
                </c:pt>
                <c:pt idx="348">
                  <c:v>1115.4591</c:v>
                </c:pt>
                <c:pt idx="349">
                  <c:v>1164.8409999999999</c:v>
                </c:pt>
                <c:pt idx="350">
                  <c:v>1214.1114</c:v>
                </c:pt>
                <c:pt idx="351">
                  <c:v>1203.8095000000001</c:v>
                </c:pt>
                <c:pt idx="352">
                  <c:v>1179.5159000000001</c:v>
                </c:pt>
                <c:pt idx="353">
                  <c:v>1159.931</c:v>
                </c:pt>
                <c:pt idx="354">
                  <c:v>1121.94</c:v>
                </c:pt>
                <c:pt idx="355">
                  <c:v>1129.623</c:v>
                </c:pt>
                <c:pt idx="356">
                  <c:v>1145.4833000000001</c:v>
                </c:pt>
                <c:pt idx="357">
                  <c:v>1118.8675000000001</c:v>
                </c:pt>
                <c:pt idx="358">
                  <c:v>1117.4367999999999</c:v>
                </c:pt>
                <c:pt idx="359">
                  <c:v>1119.2674</c:v>
                </c:pt>
                <c:pt idx="360">
                  <c:v>1083.1762000000001</c:v>
                </c:pt>
                <c:pt idx="361">
                  <c:v>1084.3619000000001</c:v>
                </c:pt>
                <c:pt idx="362">
                  <c:v>1080.4522999999999</c:v>
                </c:pt>
                <c:pt idx="363">
                  <c:v>1057.425</c:v>
                </c:pt>
                <c:pt idx="364">
                  <c:v>1073.8869999999999</c:v>
                </c:pt>
                <c:pt idx="365">
                  <c:v>1121.9095</c:v>
                </c:pt>
                <c:pt idx="366">
                  <c:v>1150.6849999999999</c:v>
                </c:pt>
                <c:pt idx="367">
                  <c:v>1133.4775</c:v>
                </c:pt>
                <c:pt idx="368">
                  <c:v>1148.1261999999999</c:v>
                </c:pt>
                <c:pt idx="369">
                  <c:v>1140.3275000000001</c:v>
                </c:pt>
                <c:pt idx="370">
                  <c:v>1122.69</c:v>
                </c:pt>
                <c:pt idx="371">
                  <c:v>1126.17</c:v>
                </c:pt>
                <c:pt idx="372">
                  <c:v>1135.0237999999999</c:v>
                </c:pt>
                <c:pt idx="373">
                  <c:v>1156.6913999999999</c:v>
                </c:pt>
                <c:pt idx="374">
                  <c:v>1163.3886</c:v>
                </c:pt>
                <c:pt idx="375">
                  <c:v>1142.2781</c:v>
                </c:pt>
                <c:pt idx="376">
                  <c:v>1131.7456999999999</c:v>
                </c:pt>
                <c:pt idx="377">
                  <c:v>1122.9911</c:v>
                </c:pt>
                <c:pt idx="378">
                  <c:v>1105.3823</c:v>
                </c:pt>
                <c:pt idx="379">
                  <c:v>1086.9525000000001</c:v>
                </c:pt>
                <c:pt idx="380">
                  <c:v>1075.2225000000001</c:v>
                </c:pt>
                <c:pt idx="381">
                  <c:v>1066.5205000000001</c:v>
                </c:pt>
                <c:pt idx="382">
                  <c:v>1087.3083999999999</c:v>
                </c:pt>
                <c:pt idx="383">
                  <c:v>1102.8710000000001</c:v>
                </c:pt>
                <c:pt idx="384">
                  <c:v>1120.8977</c:v>
                </c:pt>
                <c:pt idx="385">
                  <c:v>1111.4945</c:v>
                </c:pt>
                <c:pt idx="386">
                  <c:v>1135.0084999999999</c:v>
                </c:pt>
                <c:pt idx="387">
                  <c:v>1125.03</c:v>
                </c:pt>
                <c:pt idx="388">
                  <c:v>1115.9418000000001</c:v>
                </c:pt>
                <c:pt idx="389">
                  <c:v>1082.3115</c:v>
                </c:pt>
                <c:pt idx="390">
                  <c:v>1065.8572999999999</c:v>
                </c:pt>
                <c:pt idx="391">
                  <c:v>1061.5636999999999</c:v>
                </c:pt>
                <c:pt idx="392">
                  <c:v>1055.6348</c:v>
                </c:pt>
                <c:pt idx="393">
                  <c:v>1067.1267</c:v>
                </c:pt>
                <c:pt idx="394">
                  <c:v>1071.3063</c:v>
                </c:pt>
                <c:pt idx="395">
                  <c:v>1070.491</c:v>
                </c:pt>
                <c:pt idx="396">
                  <c:v>1042.635</c:v>
                </c:pt>
                <c:pt idx="397">
                  <c:v>1024.7867000000001</c:v>
                </c:pt>
                <c:pt idx="398">
                  <c:v>1018.7443</c:v>
                </c:pt>
                <c:pt idx="399">
                  <c:v>1021.0341</c:v>
                </c:pt>
                <c:pt idx="400">
                  <c:v>1024.55</c:v>
                </c:pt>
                <c:pt idx="401">
                  <c:v>1035.8914</c:v>
                </c:pt>
                <c:pt idx="402">
                  <c:v>1060.3359</c:v>
                </c:pt>
                <c:pt idx="403">
                  <c:v>1097.8728000000001</c:v>
                </c:pt>
                <c:pt idx="404">
                  <c:v>1102.6224</c:v>
                </c:pt>
                <c:pt idx="405">
                  <c:v>1088.1300000000001</c:v>
                </c:pt>
                <c:pt idx="406">
                  <c:v>1101.4604999999999</c:v>
                </c:pt>
                <c:pt idx="407">
                  <c:v>1112.9005</c:v>
                </c:pt>
                <c:pt idx="408">
                  <c:v>1084.6709000000001</c:v>
                </c:pt>
                <c:pt idx="409">
                  <c:v>1092.6365000000001</c:v>
                </c:pt>
                <c:pt idx="410">
                  <c:v>1112.8832</c:v>
                </c:pt>
                <c:pt idx="411">
                  <c:v>1146.5468000000001</c:v>
                </c:pt>
                <c:pt idx="412">
                  <c:v>1178.1438000000001</c:v>
                </c:pt>
                <c:pt idx="413">
                  <c:v>1184.33</c:v>
                </c:pt>
                <c:pt idx="414">
                  <c:v>1143.1990000000001</c:v>
                </c:pt>
                <c:pt idx="415">
                  <c:v>1153.4721</c:v>
                </c:pt>
                <c:pt idx="416">
                  <c:v>1169.9464</c:v>
                </c:pt>
                <c:pt idx="417">
                  <c:v>1203.3179</c:v>
                </c:pt>
                <c:pt idx="418">
                  <c:v>1216.2284999999999</c:v>
                </c:pt>
                <c:pt idx="419">
                  <c:v>1181.5730000000001</c:v>
                </c:pt>
                <c:pt idx="420">
                  <c:v>1145.7967000000001</c:v>
                </c:pt>
                <c:pt idx="421">
                  <c:v>1173.7905000000001</c:v>
                </c:pt>
                <c:pt idx="422">
                  <c:v>1165.2022999999999</c:v>
                </c:pt>
                <c:pt idx="423">
                  <c:v>1140.865</c:v>
                </c:pt>
                <c:pt idx="424">
                  <c:v>1110.0183</c:v>
                </c:pt>
                <c:pt idx="425">
                  <c:v>1108.3638000000001</c:v>
                </c:pt>
                <c:pt idx="426">
                  <c:v>1128.1659999999999</c:v>
                </c:pt>
                <c:pt idx="427">
                  <c:v>1162.7080000000001</c:v>
                </c:pt>
                <c:pt idx="428">
                  <c:v>1183.07</c:v>
                </c:pt>
                <c:pt idx="429">
                  <c:v>1179.1074000000001</c:v>
                </c:pt>
                <c:pt idx="430">
                  <c:v>1140.4874</c:v>
                </c:pt>
                <c:pt idx="431">
                  <c:v>1133.8616999999999</c:v>
                </c:pt>
                <c:pt idx="432">
                  <c:v>1134.1755000000001</c:v>
                </c:pt>
                <c:pt idx="433">
                  <c:v>1125.1359</c:v>
                </c:pt>
                <c:pt idx="434">
                  <c:v>1130.8463999999999</c:v>
                </c:pt>
                <c:pt idx="435">
                  <c:v>1131.7460000000001</c:v>
                </c:pt>
                <c:pt idx="436">
                  <c:v>1130.27</c:v>
                </c:pt>
                <c:pt idx="437">
                  <c:v>1131.5989999999999</c:v>
                </c:pt>
                <c:pt idx="438">
                  <c:v>1130.8838000000001</c:v>
                </c:pt>
                <c:pt idx="439">
                  <c:v>1099.7945</c:v>
                </c:pt>
                <c:pt idx="440">
                  <c:v>1082.902</c:v>
                </c:pt>
                <c:pt idx="441">
                  <c:v>1065.6410000000001</c:v>
                </c:pt>
                <c:pt idx="442">
                  <c:v>1078.4747</c:v>
                </c:pt>
                <c:pt idx="443">
                  <c:v>1069.9418000000001</c:v>
                </c:pt>
                <c:pt idx="444">
                  <c:v>1068.0452</c:v>
                </c:pt>
                <c:pt idx="445">
                  <c:v>1076.6595</c:v>
                </c:pt>
                <c:pt idx="446">
                  <c:v>1094.3552</c:v>
                </c:pt>
                <c:pt idx="447">
                  <c:v>1122.2029</c:v>
                </c:pt>
                <c:pt idx="448">
                  <c:v>1120.4269999999999</c:v>
                </c:pt>
                <c:pt idx="449">
                  <c:v>1119.82</c:v>
                </c:pt>
                <c:pt idx="450">
                  <c:v>1131.615</c:v>
                </c:pt>
                <c:pt idx="451">
                  <c:v>1125.345</c:v>
                </c:pt>
                <c:pt idx="452">
                  <c:v>1122.4244000000001</c:v>
                </c:pt>
                <c:pt idx="453">
                  <c:v>1120.33</c:v>
                </c:pt>
                <c:pt idx="454">
                  <c:v>1121.8333</c:v>
                </c:pt>
                <c:pt idx="455">
                  <c:v>1131.6005</c:v>
                </c:pt>
                <c:pt idx="456">
                  <c:v>1142.165</c:v>
                </c:pt>
                <c:pt idx="457">
                  <c:v>1182.9527</c:v>
                </c:pt>
                <c:pt idx="458">
                  <c:v>1173.7845</c:v>
                </c:pt>
                <c:pt idx="459">
                  <c:v>1177.2345</c:v>
                </c:pt>
                <c:pt idx="460">
                  <c:v>1210.3782000000001</c:v>
                </c:pt>
                <c:pt idx="461">
                  <c:v>1194.1144999999999</c:v>
                </c:pt>
                <c:pt idx="462">
                  <c:v>1183.4473</c:v>
                </c:pt>
                <c:pt idx="463">
                  <c:v>1167.2989</c:v>
                </c:pt>
                <c:pt idx="464">
                  <c:v>1174.7052000000001</c:v>
                </c:pt>
                <c:pt idx="465">
                  <c:v>1167.4623999999999</c:v>
                </c:pt>
                <c:pt idx="466">
                  <c:v>1195.3358000000001</c:v>
                </c:pt>
                <c:pt idx="467">
                  <c:v>1218.1945000000001</c:v>
                </c:pt>
                <c:pt idx="468">
                  <c:v>1223.1309000000001</c:v>
                </c:pt>
                <c:pt idx="469">
                  <c:v>1228.134</c:v>
                </c:pt>
                <c:pt idx="470">
                  <c:v>1206.9458999999999</c:v>
                </c:pt>
                <c:pt idx="471">
                  <c:v>1198.6186</c:v>
                </c:pt>
                <c:pt idx="472">
                  <c:v>1186.8561999999999</c:v>
                </c:pt>
                <c:pt idx="473">
                  <c:v>1176.8619000000001</c:v>
                </c:pt>
                <c:pt idx="474">
                  <c:v>1143.7681</c:v>
                </c:pt>
                <c:pt idx="475">
                  <c:v>1116.0978</c:v>
                </c:pt>
                <c:pt idx="476">
                  <c:v>1093.7876000000001</c:v>
                </c:pt>
                <c:pt idx="477">
                  <c:v>1098.2366999999999</c:v>
                </c:pt>
                <c:pt idx="478">
                  <c:v>1111.8136999999999</c:v>
                </c:pt>
                <c:pt idx="479">
                  <c:v>1130.2543000000001</c:v>
                </c:pt>
                <c:pt idx="480">
                  <c:v>1117.8554999999999</c:v>
                </c:pt>
                <c:pt idx="481">
                  <c:v>1123.6565000000001</c:v>
                </c:pt>
                <c:pt idx="482">
                  <c:v>1122.6072999999999</c:v>
                </c:pt>
                <c:pt idx="483">
                  <c:v>1146.3948</c:v>
                </c:pt>
                <c:pt idx="484">
                  <c:v>1160.9945</c:v>
                </c:pt>
                <c:pt idx="485">
                  <c:v>1172.819</c:v>
                </c:pt>
                <c:pt idx="486">
                  <c:v>1181.8900000000001</c:v>
                </c:pt>
                <c:pt idx="487">
                  <c:v>1184.06</c:v>
                </c:pt>
                <c:pt idx="488">
                  <c:v>1183.8870999999999</c:v>
                </c:pt>
                <c:pt idx="489">
                  <c:v>1196.0345</c:v>
                </c:pt>
                <c:pt idx="490">
                  <c:v>1199.1225999999999</c:v>
                </c:pt>
                <c:pt idx="491">
                  <c:v>1220.8408999999999</c:v>
                </c:pt>
                <c:pt idx="492">
                  <c:v>1235.1532999999999</c:v>
                </c:pt>
                <c:pt idx="493">
                  <c:v>1268.8081</c:v>
                </c:pt>
                <c:pt idx="494">
                  <c:v>1277.4057</c:v>
                </c:pt>
                <c:pt idx="495">
                  <c:v>1308.0295000000001</c:v>
                </c:pt>
                <c:pt idx="496">
                  <c:v>1319.4122</c:v>
                </c:pt>
                <c:pt idx="497">
                  <c:v>1396.3729000000001</c:v>
                </c:pt>
                <c:pt idx="498">
                  <c:v>1426.0650000000001</c:v>
                </c:pt>
                <c:pt idx="499">
                  <c:v>1361.79</c:v>
                </c:pt>
                <c:pt idx="500">
                  <c:v>1293.5628999999999</c:v>
                </c:pt>
                <c:pt idx="501">
                  <c:v>1243.0705</c:v>
                </c:pt>
                <c:pt idx="502">
                  <c:v>1275.4204999999999</c:v>
                </c:pt>
              </c:numCache>
            </c:numRef>
          </c:val>
          <c:smooth val="0"/>
          <c:extLst>
            <c:ext xmlns:c16="http://schemas.microsoft.com/office/drawing/2014/chart" uri="{C3380CC4-5D6E-409C-BE32-E72D297353CC}">
              <c16:uniqueId val="{00000000-C39C-46FB-8E43-847B1FCA53E6}"/>
            </c:ext>
          </c:extLst>
        </c:ser>
        <c:dLbls>
          <c:showLegendKey val="0"/>
          <c:showVal val="0"/>
          <c:showCatName val="0"/>
          <c:showSerName val="0"/>
          <c:showPercent val="0"/>
          <c:showBubbleSize val="0"/>
        </c:dLbls>
        <c:smooth val="0"/>
        <c:axId val="1653792224"/>
        <c:axId val="1800260944"/>
      </c:lineChart>
      <c:dateAx>
        <c:axId val="1653792224"/>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800260944"/>
        <c:crosses val="autoZero"/>
        <c:auto val="1"/>
        <c:lblOffset val="100"/>
        <c:baseTimeUnit val="months"/>
      </c:dateAx>
      <c:valAx>
        <c:axId val="1800260944"/>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6537922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Sheet1!$G$1</c:f>
              <c:strCache>
                <c:ptCount val="1"/>
                <c:pt idx="0">
                  <c:v>Real GDP growth (%)</c:v>
                </c:pt>
              </c:strCache>
            </c:strRef>
          </c:tx>
          <c:spPr>
            <a:ln w="28575" cap="rnd">
              <a:solidFill>
                <a:schemeClr val="accent1"/>
              </a:solidFill>
              <a:round/>
            </a:ln>
            <a:effectLst/>
          </c:spPr>
          <c:marker>
            <c:symbol val="none"/>
          </c:marker>
          <c:cat>
            <c:numRef>
              <c:f>Sheet1!$F$2:$F$62</c:f>
              <c:numCache>
                <c:formatCode>General</c:formatCode>
                <c:ptCount val="61"/>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pt idx="53">
                  <c:v>2014</c:v>
                </c:pt>
                <c:pt idx="54">
                  <c:v>2015</c:v>
                </c:pt>
                <c:pt idx="55">
                  <c:v>2016</c:v>
                </c:pt>
                <c:pt idx="56">
                  <c:v>2017</c:v>
                </c:pt>
                <c:pt idx="57">
                  <c:v>2018</c:v>
                </c:pt>
                <c:pt idx="58">
                  <c:v>2019</c:v>
                </c:pt>
                <c:pt idx="59">
                  <c:v>2020</c:v>
                </c:pt>
                <c:pt idx="60">
                  <c:v>2021</c:v>
                </c:pt>
              </c:numCache>
            </c:numRef>
          </c:cat>
          <c:val>
            <c:numRef>
              <c:f>Sheet1!$G$2:$G$62</c:f>
              <c:numCache>
                <c:formatCode>General</c:formatCode>
                <c:ptCount val="61"/>
                <c:pt idx="0">
                  <c:v>6.9359926522440496</c:v>
                </c:pt>
                <c:pt idx="1">
                  <c:v>3.8952725307529912</c:v>
                </c:pt>
                <c:pt idx="2">
                  <c:v>9.0205682827976261</c:v>
                </c:pt>
                <c:pt idx="3">
                  <c:v>9.4738247180544466</c:v>
                </c:pt>
                <c:pt idx="4">
                  <c:v>7.3184335802212841</c:v>
                </c:pt>
                <c:pt idx="5">
                  <c:v>11.993956608448663</c:v>
                </c:pt>
                <c:pt idx="6">
                  <c:v>9.0796065539801027</c:v>
                </c:pt>
                <c:pt idx="7">
                  <c:v>13.165768290076695</c:v>
                </c:pt>
                <c:pt idx="8">
                  <c:v>14.561366696392653</c:v>
                </c:pt>
                <c:pt idx="9">
                  <c:v>10.052734807262297</c:v>
                </c:pt>
                <c:pt idx="10">
                  <c:v>10.545513552197082</c:v>
                </c:pt>
                <c:pt idx="11">
                  <c:v>7.2143607217999062</c:v>
                </c:pt>
                <c:pt idx="12">
                  <c:v>14.898322657348873</c:v>
                </c:pt>
                <c:pt idx="13">
                  <c:v>9.5118354344004619</c:v>
                </c:pt>
                <c:pt idx="14">
                  <c:v>7.8399333381073077</c:v>
                </c:pt>
                <c:pt idx="15">
                  <c:v>13.221447802562647</c:v>
                </c:pt>
                <c:pt idx="16">
                  <c:v>12.335982195018481</c:v>
                </c:pt>
                <c:pt idx="17">
                  <c:v>10.952985695484752</c:v>
                </c:pt>
                <c:pt idx="18">
                  <c:v>8.671226707097146</c:v>
                </c:pt>
                <c:pt idx="19">
                  <c:v>-1.6456876404443821</c:v>
                </c:pt>
                <c:pt idx="20">
                  <c:v>7.2461762851061096</c:v>
                </c:pt>
                <c:pt idx="21">
                  <c:v>8.3380780869153561</c:v>
                </c:pt>
                <c:pt idx="22">
                  <c:v>13.37617449036934</c:v>
                </c:pt>
                <c:pt idx="23">
                  <c:v>10.55164035498526</c:v>
                </c:pt>
                <c:pt idx="24">
                  <c:v>7.8388640217408767</c:v>
                </c:pt>
                <c:pt idx="25">
                  <c:v>11.327261196306626</c:v>
                </c:pt>
                <c:pt idx="26">
                  <c:v>12.723692119326891</c:v>
                </c:pt>
                <c:pt idx="27">
                  <c:v>11.987715559382428</c:v>
                </c:pt>
                <c:pt idx="28">
                  <c:v>7.0728936053141567</c:v>
                </c:pt>
                <c:pt idx="29">
                  <c:v>9.8775525016935983</c:v>
                </c:pt>
                <c:pt idx="30">
                  <c:v>10.778056126896661</c:v>
                </c:pt>
                <c:pt idx="31">
                  <c:v>6.1986427983637293</c:v>
                </c:pt>
                <c:pt idx="32">
                  <c:v>6.8774741286855789</c:v>
                </c:pt>
                <c:pt idx="33">
                  <c:v>9.2686663377837597</c:v>
                </c:pt>
                <c:pt idx="34">
                  <c:v>9.6145653931996478</c:v>
                </c:pt>
                <c:pt idx="35">
                  <c:v>7.8907033260066761</c:v>
                </c:pt>
                <c:pt idx="36">
                  <c:v>6.1705524265897704</c:v>
                </c:pt>
                <c:pt idx="37">
                  <c:v>-5.129448165209638</c:v>
                </c:pt>
                <c:pt idx="38">
                  <c:v>11.466942426742488</c:v>
                </c:pt>
                <c:pt idx="39">
                  <c:v>9.060833325085337</c:v>
                </c:pt>
                <c:pt idx="40">
                  <c:v>4.8523995715127999</c:v>
                </c:pt>
                <c:pt idx="41">
                  <c:v>7.7251426754717301</c:v>
                </c:pt>
                <c:pt idx="42">
                  <c:v>3.1472911937340919</c:v>
                </c:pt>
                <c:pt idx="43">
                  <c:v>5.1973913632438196</c:v>
                </c:pt>
                <c:pt idx="44">
                  <c:v>4.3085427141123622</c:v>
                </c:pt>
                <c:pt idx="45">
                  <c:v>5.2643265946672457</c:v>
                </c:pt>
                <c:pt idx="46">
                  <c:v>5.799548415032163</c:v>
                </c:pt>
                <c:pt idx="47">
                  <c:v>3.0129848728116748</c:v>
                </c:pt>
                <c:pt idx="48">
                  <c:v>0.7926989895181924</c:v>
                </c:pt>
                <c:pt idx="49">
                  <c:v>6.8048249178367159</c:v>
                </c:pt>
                <c:pt idx="50">
                  <c:v>3.6856677821252681</c:v>
                </c:pt>
                <c:pt idx="51">
                  <c:v>2.4025309924618599</c:v>
                </c:pt>
                <c:pt idx="52">
                  <c:v>3.1647086364718469</c:v>
                </c:pt>
                <c:pt idx="53">
                  <c:v>3.2024537945736009</c:v>
                </c:pt>
                <c:pt idx="54">
                  <c:v>2.8091032682413308</c:v>
                </c:pt>
                <c:pt idx="55">
                  <c:v>2.9468817150862581</c:v>
                </c:pt>
                <c:pt idx="56">
                  <c:v>3.1596357401277642</c:v>
                </c:pt>
                <c:pt idx="57">
                  <c:v>2.9074037737713443</c:v>
                </c:pt>
                <c:pt idx="58">
                  <c:v>2.2439778601101246</c:v>
                </c:pt>
                <c:pt idx="59">
                  <c:v>-0.70941535939768041</c:v>
                </c:pt>
                <c:pt idx="60">
                  <c:v>4.1453239543092435</c:v>
                </c:pt>
              </c:numCache>
            </c:numRef>
          </c:val>
          <c:smooth val="0"/>
          <c:extLst>
            <c:ext xmlns:c16="http://schemas.microsoft.com/office/drawing/2014/chart" uri="{C3380CC4-5D6E-409C-BE32-E72D297353CC}">
              <c16:uniqueId val="{00000000-0CDC-426F-829F-7B2F99438FDB}"/>
            </c:ext>
          </c:extLst>
        </c:ser>
        <c:dLbls>
          <c:showLegendKey val="0"/>
          <c:showVal val="0"/>
          <c:showCatName val="0"/>
          <c:showSerName val="0"/>
          <c:showPercent val="0"/>
          <c:showBubbleSize val="0"/>
        </c:dLbls>
        <c:smooth val="0"/>
        <c:axId val="1658729792"/>
        <c:axId val="1670620288"/>
      </c:lineChart>
      <c:catAx>
        <c:axId val="1658729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670620288"/>
        <c:crossesAt val="-10"/>
        <c:auto val="1"/>
        <c:lblAlgn val="ctr"/>
        <c:lblOffset val="100"/>
        <c:noMultiLvlLbl val="0"/>
      </c:catAx>
      <c:valAx>
        <c:axId val="16706202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658729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0.46878</cdr:x>
      <cdr:y>0.81124</cdr:y>
    </cdr:from>
    <cdr:to>
      <cdr:x>0.5525</cdr:x>
      <cdr:y>0.89079</cdr:y>
    </cdr:to>
    <cdr:sp macro="" textlink="">
      <cdr:nvSpPr>
        <cdr:cNvPr id="2" name="文本框 1">
          <a:extLst xmlns:a="http://schemas.openxmlformats.org/drawingml/2006/main">
            <a:ext uri="{FF2B5EF4-FFF2-40B4-BE49-F238E27FC236}">
              <a16:creationId xmlns:a16="http://schemas.microsoft.com/office/drawing/2014/main" id="{804E6C43-7ACE-4517-8A99-1FB7DD1842F1}"/>
            </a:ext>
          </a:extLst>
        </cdr:cNvPr>
        <cdr:cNvSpPr txBox="1"/>
      </cdr:nvSpPr>
      <cdr:spPr>
        <a:xfrm xmlns:a="http://schemas.openxmlformats.org/drawingml/2006/main">
          <a:off x="3857880" y="3671620"/>
          <a:ext cx="688968"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CN" sz="1800" dirty="0"/>
            <a:t>1997</a:t>
          </a:r>
          <a:endParaRPr lang="zh-CN" altLang="en-US" sz="1800" dirty="0"/>
        </a:p>
      </cdr:txBody>
    </cdr:sp>
  </cdr:relSizeAnchor>
</c:userShapes>
</file>

<file path=ppt/drawings/drawing2.xml><?xml version="1.0" encoding="utf-8"?>
<c:userShapes xmlns:c="http://schemas.openxmlformats.org/drawingml/2006/chart">
  <cdr:relSizeAnchor xmlns:cdr="http://schemas.openxmlformats.org/drawingml/2006/chartDrawing">
    <cdr:from>
      <cdr:x>0.89374</cdr:x>
      <cdr:y>0.69045</cdr:y>
    </cdr:from>
    <cdr:to>
      <cdr:x>0.92874</cdr:x>
      <cdr:y>0.75409</cdr:y>
    </cdr:to>
    <cdr:cxnSp macro="">
      <cdr:nvCxnSpPr>
        <cdr:cNvPr id="3" name="直接箭头连接符 2">
          <a:extLst xmlns:a="http://schemas.openxmlformats.org/drawingml/2006/main">
            <a:ext uri="{FF2B5EF4-FFF2-40B4-BE49-F238E27FC236}">
              <a16:creationId xmlns:a16="http://schemas.microsoft.com/office/drawing/2014/main" id="{828E60B9-27BE-482D-A862-BB5A4DC106EA}"/>
            </a:ext>
          </a:extLst>
        </cdr:cNvPr>
        <cdr:cNvCxnSpPr/>
      </cdr:nvCxnSpPr>
      <cdr:spPr>
        <a:xfrm xmlns:a="http://schemas.openxmlformats.org/drawingml/2006/main" flipV="1">
          <a:off x="7355160" y="3124944"/>
          <a:ext cx="288032" cy="288032"/>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0.7975</cdr:x>
      <cdr:y>0.75409</cdr:y>
    </cdr:from>
    <cdr:to>
      <cdr:x>0.98999</cdr:x>
      <cdr:y>0.83569</cdr:y>
    </cdr:to>
    <cdr:sp macro="" textlink="">
      <cdr:nvSpPr>
        <cdr:cNvPr id="4" name="文本框 3">
          <a:extLst xmlns:a="http://schemas.openxmlformats.org/drawingml/2006/main">
            <a:ext uri="{FF2B5EF4-FFF2-40B4-BE49-F238E27FC236}">
              <a16:creationId xmlns:a16="http://schemas.microsoft.com/office/drawing/2014/main" id="{5BB769D9-7D9A-4390-AC27-03E56855CF54}"/>
            </a:ext>
          </a:extLst>
        </cdr:cNvPr>
        <cdr:cNvSpPr txBox="1"/>
      </cdr:nvSpPr>
      <cdr:spPr>
        <a:xfrm xmlns:a="http://schemas.openxmlformats.org/drawingml/2006/main">
          <a:off x="6563072" y="3412976"/>
          <a:ext cx="1584176" cy="3693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CN" sz="1800" dirty="0"/>
            <a:t>2008</a:t>
          </a:r>
          <a:r>
            <a:rPr lang="zh-CN" altLang="en-US" sz="1800" dirty="0"/>
            <a:t>金融危机</a:t>
          </a:r>
        </a:p>
      </cdr:txBody>
    </cdr:sp>
  </cdr:relSizeAnchor>
</c:userShapes>
</file>

<file path=ppt/drawings/drawing3.xml><?xml version="1.0" encoding="utf-8"?>
<c:userShapes xmlns:c="http://schemas.openxmlformats.org/drawingml/2006/chart">
  <cdr:relSizeAnchor xmlns:cdr="http://schemas.openxmlformats.org/drawingml/2006/chartDrawing">
    <cdr:from>
      <cdr:x>0.36875</cdr:x>
      <cdr:y>0.14951</cdr:y>
    </cdr:from>
    <cdr:to>
      <cdr:x>0.40375</cdr:x>
      <cdr:y>0.21315</cdr:y>
    </cdr:to>
    <cdr:cxnSp macro="">
      <cdr:nvCxnSpPr>
        <cdr:cNvPr id="3" name="直接箭头连接符 2">
          <a:extLst xmlns:a="http://schemas.openxmlformats.org/drawingml/2006/main">
            <a:ext uri="{FF2B5EF4-FFF2-40B4-BE49-F238E27FC236}">
              <a16:creationId xmlns:a16="http://schemas.microsoft.com/office/drawing/2014/main" id="{1DE69076-099F-4BA0-8516-2B64B5ECCE33}"/>
            </a:ext>
          </a:extLst>
        </cdr:cNvPr>
        <cdr:cNvCxnSpPr/>
      </cdr:nvCxnSpPr>
      <cdr:spPr>
        <a:xfrm xmlns:a="http://schemas.openxmlformats.org/drawingml/2006/main">
          <a:off x="3034680" y="676672"/>
          <a:ext cx="288032" cy="288032"/>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0.31625</cdr:x>
      <cdr:y>0.10178</cdr:y>
    </cdr:from>
    <cdr:to>
      <cdr:x>0.4475</cdr:x>
      <cdr:y>0.16542</cdr:y>
    </cdr:to>
    <cdr:sp macro="" textlink="">
      <cdr:nvSpPr>
        <cdr:cNvPr id="4" name="文本框 3">
          <a:extLst xmlns:a="http://schemas.openxmlformats.org/drawingml/2006/main">
            <a:ext uri="{FF2B5EF4-FFF2-40B4-BE49-F238E27FC236}">
              <a16:creationId xmlns:a16="http://schemas.microsoft.com/office/drawing/2014/main" id="{8F3CAA8A-FD0D-4CD2-BFF5-3DFA5C3E5FD1}"/>
            </a:ext>
          </a:extLst>
        </cdr:cNvPr>
        <cdr:cNvSpPr txBox="1"/>
      </cdr:nvSpPr>
      <cdr:spPr>
        <a:xfrm xmlns:a="http://schemas.openxmlformats.org/drawingml/2006/main">
          <a:off x="2602632" y="460648"/>
          <a:ext cx="1080120"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zh-CN" altLang="en-US" sz="1100" dirty="0"/>
            <a:t>泰铢危机</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35754E-0660-40D8-8565-CC2BE8AB094A}" type="datetimeFigureOut">
              <a:rPr lang="zh-CN" altLang="en-US" smtClean="0"/>
              <a:t>2023/3/13</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BBB084-E0E5-4A60-835A-7A2F5C1832AF}" type="slidenum">
              <a:rPr lang="zh-CN" altLang="en-US" smtClean="0"/>
              <a:t>‹#›</a:t>
            </a:fld>
            <a:endParaRPr lang="zh-CN" altLang="en-US"/>
          </a:p>
        </p:txBody>
      </p:sp>
    </p:spTree>
    <p:extLst>
      <p:ext uri="{BB962C8B-B14F-4D97-AF65-F5344CB8AC3E}">
        <p14:creationId xmlns:p14="http://schemas.microsoft.com/office/powerpoint/2010/main" val="175365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BBB084-E0E5-4A60-835A-7A2F5C1832AF}" type="slidenum">
              <a:rPr lang="zh-CN" altLang="en-US" smtClean="0"/>
              <a:t>1</a:t>
            </a:fld>
            <a:endParaRPr lang="zh-CN" altLang="en-US"/>
          </a:p>
        </p:txBody>
      </p:sp>
    </p:spTree>
    <p:extLst>
      <p:ext uri="{BB962C8B-B14F-4D97-AF65-F5344CB8AC3E}">
        <p14:creationId xmlns:p14="http://schemas.microsoft.com/office/powerpoint/2010/main" val="2967933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modern economic analysis of financial policy in developing countries started with the seminal works of McKinnon (1973) and Shaw (1973). </a:t>
            </a:r>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McKinnon, Ronald I. (1973), Money and Finance in Economic Development, Brookings Institution, Washington.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a:solidFill>
                  <a:schemeClr val="tx1"/>
                </a:solidFill>
                <a:effectLst/>
                <a:latin typeface="+mn-lt"/>
                <a:ea typeface="+mn-ea"/>
                <a:cs typeface="+mn-cs"/>
              </a:rPr>
              <a:t>Shaw, Edward S. (1973), </a:t>
            </a:r>
            <a:r>
              <a:rPr lang="en-US" altLang="zh-CN" sz="1200" b="0" i="1" kern="1200" dirty="0">
                <a:solidFill>
                  <a:schemeClr val="tx1"/>
                </a:solidFill>
                <a:effectLst/>
                <a:latin typeface="+mn-lt"/>
                <a:ea typeface="+mn-ea"/>
                <a:cs typeface="+mn-cs"/>
              </a:rPr>
              <a:t>Financial Deepening in Economic Development,</a:t>
            </a:r>
            <a:r>
              <a:rPr lang="en-US" altLang="zh-CN" sz="1200" b="0" i="0" kern="1200" dirty="0">
                <a:solidFill>
                  <a:schemeClr val="tx1"/>
                </a:solidFill>
                <a:effectLst/>
                <a:latin typeface="+mn-lt"/>
                <a:ea typeface="+mn-ea"/>
                <a:cs typeface="+mn-cs"/>
              </a:rPr>
              <a:t> Oxford University Press, New York.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21</a:t>
            </a:fld>
            <a:endParaRPr lang="zh-CN" altLang="en-US"/>
          </a:p>
        </p:txBody>
      </p:sp>
    </p:spTree>
    <p:extLst>
      <p:ext uri="{BB962C8B-B14F-4D97-AF65-F5344CB8AC3E}">
        <p14:creationId xmlns:p14="http://schemas.microsoft.com/office/powerpoint/2010/main" val="3452440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来自：</a:t>
            </a:r>
            <a:r>
              <a:rPr lang="en-US" altLang="zh-CN" dirty="0"/>
              <a:t>Williamson, John, and Molly Mahar (1998), A Survey of Financial Liberalization, World Bank, Washington.</a:t>
            </a:r>
          </a:p>
          <a:p>
            <a:endParaRPr lang="en-US" altLang="zh-CN" dirty="0"/>
          </a:p>
          <a:p>
            <a:r>
              <a:rPr lang="zh-CN" altLang="en-US" dirty="0"/>
              <a:t>韩国在</a:t>
            </a:r>
            <a:r>
              <a:rPr lang="en-US" altLang="zh-CN" dirty="0"/>
              <a:t>1996</a:t>
            </a:r>
            <a:r>
              <a:rPr lang="zh-CN" altLang="en-US" dirty="0"/>
              <a:t>年加入</a:t>
            </a:r>
            <a:r>
              <a:rPr lang="en-US" altLang="zh-CN" dirty="0"/>
              <a:t>OECD</a:t>
            </a:r>
            <a:r>
              <a:rPr lang="zh-CN" altLang="en-US" dirty="0"/>
              <a:t>，见面礼是放松资本账户管制。</a:t>
            </a:r>
            <a:endParaRPr lang="en-US" altLang="zh-CN" dirty="0"/>
          </a:p>
          <a:p>
            <a:endParaRPr lang="en-US" altLang="zh-CN" dirty="0"/>
          </a:p>
          <a:p>
            <a:r>
              <a:rPr lang="zh-CN" altLang="en-US" dirty="0"/>
              <a:t>资本账户开放的一般顺序应该是，先浮动汇率，放松</a:t>
            </a:r>
            <a:r>
              <a:rPr lang="en-US" altLang="zh-CN" dirty="0"/>
              <a:t>FDI</a:t>
            </a:r>
            <a:r>
              <a:rPr lang="zh-CN" altLang="en-US" dirty="0"/>
              <a:t>，银行跨境业务，最后才是证券。但是韩国反过来了。</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23</a:t>
            </a:fld>
            <a:endParaRPr lang="zh-CN" altLang="en-US"/>
          </a:p>
        </p:txBody>
      </p:sp>
    </p:spTree>
    <p:extLst>
      <p:ext uri="{BB962C8B-B14F-4D97-AF65-F5344CB8AC3E}">
        <p14:creationId xmlns:p14="http://schemas.microsoft.com/office/powerpoint/2010/main" val="3685914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24</a:t>
            </a:fld>
            <a:endParaRPr lang="zh-CN" altLang="en-US"/>
          </a:p>
        </p:txBody>
      </p:sp>
    </p:spTree>
    <p:extLst>
      <p:ext uri="{BB962C8B-B14F-4D97-AF65-F5344CB8AC3E}">
        <p14:creationId xmlns:p14="http://schemas.microsoft.com/office/powerpoint/2010/main" val="1014597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在亚洲，因为各国稳定汇率，所以更加吸引资本流入。资本流入导致经济繁荣，进一步吸引资金流入。</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25</a:t>
            </a:fld>
            <a:endParaRPr lang="zh-CN" altLang="en-US"/>
          </a:p>
        </p:txBody>
      </p:sp>
    </p:spTree>
    <p:extLst>
      <p:ext uri="{BB962C8B-B14F-4D97-AF65-F5344CB8AC3E}">
        <p14:creationId xmlns:p14="http://schemas.microsoft.com/office/powerpoint/2010/main" val="2613419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证券投资者和银行家的短视和跟风，因为资本账户开放，被扩大到全球。</a:t>
            </a:r>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26</a:t>
            </a:fld>
            <a:endParaRPr lang="zh-CN" altLang="en-US"/>
          </a:p>
        </p:txBody>
      </p:sp>
    </p:spTree>
    <p:extLst>
      <p:ext uri="{BB962C8B-B14F-4D97-AF65-F5344CB8AC3E}">
        <p14:creationId xmlns:p14="http://schemas.microsoft.com/office/powerpoint/2010/main" val="1345996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27</a:t>
            </a:fld>
            <a:endParaRPr lang="zh-CN" altLang="en-US"/>
          </a:p>
        </p:txBody>
      </p:sp>
    </p:spTree>
    <p:extLst>
      <p:ext uri="{BB962C8B-B14F-4D97-AF65-F5344CB8AC3E}">
        <p14:creationId xmlns:p14="http://schemas.microsoft.com/office/powerpoint/2010/main" val="916778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29</a:t>
            </a:fld>
            <a:endParaRPr lang="zh-CN" altLang="en-US"/>
          </a:p>
        </p:txBody>
      </p:sp>
    </p:spTree>
    <p:extLst>
      <p:ext uri="{BB962C8B-B14F-4D97-AF65-F5344CB8AC3E}">
        <p14:creationId xmlns:p14="http://schemas.microsoft.com/office/powerpoint/2010/main" val="164443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政治分裂，不稳定，政策被各种利益集团左右。这是为什么泰国政府迟迟未能对经济问题（汇率、资本流入、房地产泡沫）做出反应。</a:t>
            </a:r>
            <a:endParaRPr lang="en-US" altLang="zh-CN" dirty="0"/>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31</a:t>
            </a:fld>
            <a:endParaRPr lang="zh-CN" altLang="en-US"/>
          </a:p>
        </p:txBody>
      </p:sp>
    </p:spTree>
    <p:extLst>
      <p:ext uri="{BB962C8B-B14F-4D97-AF65-F5344CB8AC3E}">
        <p14:creationId xmlns:p14="http://schemas.microsoft.com/office/powerpoint/2010/main" val="4263040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a:t>
            </a:r>
            <a:r>
              <a:rPr lang="en-US" altLang="zh-CN" dirty="0"/>
              <a:t>1997</a:t>
            </a:r>
            <a:r>
              <a:rPr lang="zh-CN" altLang="en-US" dirty="0"/>
              <a:t>年之前，短期外债比例不断升高，表明外国投资者的信心在下降。</a:t>
            </a:r>
            <a:endParaRPr lang="en-US" altLang="zh-CN" dirty="0"/>
          </a:p>
          <a:p>
            <a:endParaRPr lang="en-US" altLang="zh-CN" dirty="0"/>
          </a:p>
          <a:p>
            <a:r>
              <a:rPr lang="en-US" altLang="zh-CN" dirty="0"/>
              <a:t>The first </a:t>
            </a:r>
            <a:r>
              <a:rPr lang="en-US" altLang="zh-CN" dirty="0" err="1"/>
              <a:t>Chuan</a:t>
            </a:r>
            <a:r>
              <a:rPr lang="en-US" altLang="zh-CN" dirty="0"/>
              <a:t> </a:t>
            </a:r>
            <a:r>
              <a:rPr lang="en-US" altLang="zh-CN" dirty="0" err="1"/>
              <a:t>Leekpai</a:t>
            </a:r>
            <a:r>
              <a:rPr lang="en-US" altLang="zh-CN" dirty="0"/>
              <a:t> (</a:t>
            </a:r>
            <a:r>
              <a:rPr lang="zh-CN" altLang="en-US" dirty="0"/>
              <a:t>川</a:t>
            </a:r>
            <a:r>
              <a:rPr lang="en-US" altLang="zh-CN" dirty="0"/>
              <a:t>·</a:t>
            </a:r>
            <a:r>
              <a:rPr lang="zh-CN" altLang="en-US" dirty="0"/>
              <a:t>立派</a:t>
            </a:r>
            <a:r>
              <a:rPr lang="en-US" altLang="zh-CN" dirty="0"/>
              <a:t>) government, in office from September 1992 to May 1995, tried to solve this problem (</a:t>
            </a:r>
            <a:r>
              <a:rPr lang="zh-CN" altLang="en-US" dirty="0"/>
              <a:t>资金短缺</a:t>
            </a:r>
            <a:r>
              <a:rPr lang="en-US" altLang="zh-CN" dirty="0"/>
              <a:t>) by granting Bangkok International Banking Facility (BIBF) licenses to Thai banks in 1993. This allowed BIBF banks to benefit from Thailand's high-interest rate by borrowing from foreign financial institutions at low interest and loaning to Thai businesses. </a:t>
            </a:r>
          </a:p>
          <a:p>
            <a:endParaRPr lang="en-US" altLang="zh-CN" dirty="0"/>
          </a:p>
          <a:p>
            <a:r>
              <a:rPr lang="zh-CN" altLang="en-US" dirty="0"/>
              <a:t>虽然之后泰国政府加强了对银行的监管，抑制举借外债，尤其是短期外债，但是效果不佳。很多企业转而直接举借外债。</a:t>
            </a:r>
            <a:endParaRPr lang="en-US" altLang="zh-CN" dirty="0"/>
          </a:p>
          <a:p>
            <a:endParaRPr lang="en-US" altLang="zh-CN" dirty="0"/>
          </a:p>
          <a:p>
            <a:r>
              <a:rPr lang="zh-CN" altLang="en-US" dirty="0"/>
              <a:t>金融危机爆发后，川</a:t>
            </a:r>
            <a:r>
              <a:rPr lang="en-US" altLang="zh-CN" dirty="0"/>
              <a:t>·</a:t>
            </a:r>
            <a:r>
              <a:rPr lang="zh-CN" altLang="en-US" dirty="0"/>
              <a:t>立派再次上台。第二任得罪了平民，后被</a:t>
            </a:r>
            <a:r>
              <a:rPr lang="en-US" altLang="zh-CN" dirty="0"/>
              <a:t>Thaksin Shinawatra</a:t>
            </a:r>
            <a:r>
              <a:rPr lang="zh-CN" altLang="en-US" dirty="0"/>
              <a:t>（他信）取而代之。</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33</a:t>
            </a:fld>
            <a:endParaRPr lang="zh-CN" altLang="en-US"/>
          </a:p>
        </p:txBody>
      </p:sp>
    </p:spTree>
    <p:extLst>
      <p:ext uri="{BB962C8B-B14F-4D97-AF65-F5344CB8AC3E}">
        <p14:creationId xmlns:p14="http://schemas.microsoft.com/office/powerpoint/2010/main" val="18966132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危机发生前，日元</a:t>
            </a:r>
            <a:r>
              <a:rPr lang="en-US" altLang="zh-CN" dirty="0"/>
              <a:t>-</a:t>
            </a:r>
            <a:r>
              <a:rPr lang="zh-CN" altLang="en-US" dirty="0"/>
              <a:t>泰铢套息交易很活跃，但是日元在</a:t>
            </a:r>
            <a:r>
              <a:rPr lang="en-US" altLang="zh-CN" dirty="0"/>
              <a:t>1997-4</a:t>
            </a:r>
            <a:r>
              <a:rPr lang="zh-CN" altLang="en-US" dirty="0"/>
              <a:t>后开始升值。</a:t>
            </a:r>
            <a:r>
              <a:rPr lang="en-US" altLang="zh-CN" dirty="0"/>
              <a:t>Thailand was most vulnerable to the yen carry trade because about 55 percent of its external debt was in yen.</a:t>
            </a:r>
          </a:p>
          <a:p>
            <a:endParaRPr lang="en-US" altLang="zh-CN" dirty="0"/>
          </a:p>
          <a:p>
            <a:r>
              <a:rPr lang="zh-CN" altLang="en-US" dirty="0"/>
              <a:t>在现货市场，借入泰铢，借出美元；在远期市场，泰国央行是远期合同的卖方。之所以选择在远期市场干预，是因为担心短期利率上涨过快。</a:t>
            </a:r>
            <a:endParaRPr lang="en-US" altLang="zh-CN" dirty="0"/>
          </a:p>
          <a:p>
            <a:endParaRPr lang="en-US" altLang="zh-CN" dirty="0"/>
          </a:p>
          <a:p>
            <a:r>
              <a:rPr lang="en-US" altLang="zh-CN" dirty="0"/>
              <a:t>The Wall Street Journal on 22 May2 identified the key players as hedge funds</a:t>
            </a:r>
          </a:p>
          <a:p>
            <a:r>
              <a:rPr lang="en-US" altLang="zh-CN" dirty="0"/>
              <a:t>run by George Soros’ key lieutenant Stan </a:t>
            </a:r>
            <a:r>
              <a:rPr lang="en-US" altLang="zh-CN" dirty="0" err="1"/>
              <a:t>Druckenmiller</a:t>
            </a:r>
            <a:r>
              <a:rPr lang="en-US" altLang="zh-CN" dirty="0"/>
              <a:t>, Julian Robertson,</a:t>
            </a:r>
          </a:p>
          <a:p>
            <a:r>
              <a:rPr lang="en-US" altLang="zh-CN" dirty="0"/>
              <a:t>Bruce Kovner and Lee Cooperman, as well as trading operations at dealers</a:t>
            </a:r>
          </a:p>
          <a:p>
            <a:r>
              <a:rPr lang="en-US" altLang="zh-CN" dirty="0"/>
              <a:t>such as BZW, JP Morgan, Citibank and Goldman Sachs.</a:t>
            </a:r>
          </a:p>
          <a:p>
            <a:endParaRPr lang="en-US" altLang="zh-CN" dirty="0"/>
          </a:p>
          <a:p>
            <a:r>
              <a:rPr lang="en-US" altLang="zh-CN" dirty="0"/>
              <a:t>By the second quarter</a:t>
            </a:r>
          </a:p>
          <a:p>
            <a:r>
              <a:rPr lang="en-US" altLang="zh-CN" dirty="0"/>
              <a:t>of 1996 the considerable appreciation of the baht against non-US currencies</a:t>
            </a:r>
          </a:p>
          <a:p>
            <a:r>
              <a:rPr lang="en-US" altLang="zh-CN" dirty="0"/>
              <a:t>induced active speculation, as the non-resident baht account (NRB) became</a:t>
            </a:r>
          </a:p>
          <a:p>
            <a:r>
              <a:rPr lang="en-US" altLang="zh-CN" dirty="0"/>
              <a:t>heavily used by foreigners as a means of speculative transactions. It was now</a:t>
            </a:r>
          </a:p>
          <a:p>
            <a:r>
              <a:rPr lang="en-US" altLang="zh-CN" dirty="0"/>
              <a:t>a matter of time before more sustained speculative attacks would begin.</a:t>
            </a:r>
          </a:p>
          <a:p>
            <a:endParaRPr lang="en-US" altLang="zh-CN" dirty="0"/>
          </a:p>
          <a:p>
            <a:r>
              <a:rPr lang="en-US" altLang="zh-CN" dirty="0"/>
              <a:t>While the collapse of the Bangkok Bank of</a:t>
            </a:r>
          </a:p>
          <a:p>
            <a:r>
              <a:rPr lang="en-US" altLang="zh-CN" dirty="0"/>
              <a:t>Commerce was the result of gross mismanagement and fraud, the govern-</a:t>
            </a:r>
          </a:p>
          <a:p>
            <a:r>
              <a:rPr lang="en-US" altLang="zh-CN" dirty="0" err="1"/>
              <a:t>ment’s</a:t>
            </a:r>
            <a:r>
              <a:rPr lang="en-US" altLang="zh-CN" dirty="0"/>
              <a:t> decision to bail out depositors, creditors and shareholders of the</a:t>
            </a:r>
          </a:p>
          <a:p>
            <a:r>
              <a:rPr lang="en-US" altLang="zh-CN" dirty="0"/>
              <a:t>failed bank, and its reluctance to prosecute those responsible, sent a bad</a:t>
            </a:r>
          </a:p>
          <a:p>
            <a:r>
              <a:rPr lang="en-US" altLang="zh-CN" dirty="0"/>
              <a:t>signal to the financial community. </a:t>
            </a:r>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34</a:t>
            </a:fld>
            <a:endParaRPr lang="zh-CN" altLang="en-US"/>
          </a:p>
        </p:txBody>
      </p:sp>
    </p:spTree>
    <p:extLst>
      <p:ext uri="{BB962C8B-B14F-4D97-AF65-F5344CB8AC3E}">
        <p14:creationId xmlns:p14="http://schemas.microsoft.com/office/powerpoint/2010/main" val="2562909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14:m>
                  <m:oMath xmlns:m="http://schemas.openxmlformats.org/officeDocument/2006/math">
                    <m:r>
                      <a:rPr lang="en-US" altLang="zh-CN" i="1" smtClean="0">
                        <a:latin typeface="Cambria Math"/>
                      </a:rPr>
                      <m:t>𝑒𝑃</m:t>
                    </m:r>
                  </m:oMath>
                </a14:m>
                <a:r>
                  <a:rPr lang="zh-CN" altLang="en-US" dirty="0"/>
                  <a:t> 是以外国货币为单位的本国商品价格，</a:t>
                </a:r>
                <a14:m>
                  <m:oMath xmlns:m="http://schemas.openxmlformats.org/officeDocument/2006/math">
                    <m:sSup>
                      <m:sSupPr>
                        <m:ctrlPr>
                          <a:rPr lang="en-US" altLang="zh-CN" i="1" smtClean="0">
                            <a:latin typeface="Cambria Math" panose="02040503050406030204" pitchFamily="18" charset="0"/>
                          </a:rPr>
                        </m:ctrlPr>
                      </m:sSupPr>
                      <m:e>
                        <m:r>
                          <a:rPr lang="en-US" altLang="zh-CN" i="1">
                            <a:latin typeface="Cambria Math"/>
                          </a:rPr>
                          <m:t>𝑃</m:t>
                        </m:r>
                      </m:e>
                      <m:sup>
                        <m:r>
                          <a:rPr lang="en-US" altLang="zh-CN" i="1">
                            <a:latin typeface="Cambria Math"/>
                          </a:rPr>
                          <m:t>∗</m:t>
                        </m:r>
                      </m:sup>
                    </m:sSup>
                  </m:oMath>
                </a14:m>
                <a:r>
                  <a:rPr lang="zh-CN" altLang="en-US" dirty="0"/>
                  <a:t> 是以外国货币为单位的外国商品价格。如果 </a:t>
                </a:r>
                <a14:m>
                  <m:oMath xmlns:m="http://schemas.openxmlformats.org/officeDocument/2006/math">
                    <m:f>
                      <m:fPr>
                        <m:ctrlPr>
                          <a:rPr lang="en-US" altLang="zh-CN" i="1" smtClean="0">
                            <a:latin typeface="Cambria Math" panose="02040503050406030204" pitchFamily="18" charset="0"/>
                          </a:rPr>
                        </m:ctrlPr>
                      </m:fPr>
                      <m:num>
                        <m:r>
                          <a:rPr lang="en-US" altLang="zh-CN" i="1">
                            <a:latin typeface="Cambria Math"/>
                          </a:rPr>
                          <m:t>𝑒𝑃</m:t>
                        </m:r>
                      </m:num>
                      <m:den>
                        <m:sSup>
                          <m:sSupPr>
                            <m:ctrlPr>
                              <a:rPr lang="en-US" altLang="zh-CN" i="1">
                                <a:latin typeface="Cambria Math" panose="02040503050406030204" pitchFamily="18" charset="0"/>
                              </a:rPr>
                            </m:ctrlPr>
                          </m:sSupPr>
                          <m:e>
                            <m:r>
                              <a:rPr lang="en-US" altLang="zh-CN" i="1">
                                <a:latin typeface="Cambria Math"/>
                              </a:rPr>
                              <m:t>𝑃</m:t>
                            </m:r>
                          </m:e>
                          <m:sup>
                            <m:r>
                              <a:rPr lang="en-US" altLang="zh-CN" i="1">
                                <a:latin typeface="Cambria Math"/>
                              </a:rPr>
                              <m:t>∗</m:t>
                            </m:r>
                          </m:sup>
                        </m:sSup>
                      </m:den>
                    </m:f>
                  </m:oMath>
                </a14:m>
                <a:r>
                  <a:rPr lang="zh-CN" altLang="en-US" dirty="0"/>
                  <a:t> 小于</a:t>
                </a:r>
                <a:r>
                  <a:rPr lang="en-US" altLang="zh-CN" dirty="0"/>
                  <a:t>1</a:t>
                </a:r>
                <a:r>
                  <a:rPr lang="zh-CN" altLang="en-US" dirty="0"/>
                  <a:t>，那么本国商品更便宜，即本国货币汇率“低估”，更“值钱”。 </a:t>
                </a:r>
              </a:p>
            </p:txBody>
          </p:sp>
        </mc:Choice>
        <mc:Fallback xmlns="">
          <p:sp>
            <p:nvSpPr>
              <p:cNvPr id="3" name="备注占位符 2"/>
              <p:cNvSpPr>
                <a:spLocks noGrp="1"/>
              </p:cNvSpPr>
              <p:nvPr>
                <p:ph type="body" idx="1"/>
              </p:nvPr>
            </p:nvSpPr>
            <p:spPr/>
            <p:txBody>
              <a:bodyPr/>
              <a:lstStyle/>
              <a:p>
                <a:pPr/>
                <a:r>
                  <a:rPr lang="en-US" altLang="zh-CN" i="0" smtClean="0">
                    <a:latin typeface="Cambria Math"/>
                  </a:rPr>
                  <a:t>𝑒𝑃</a:t>
                </a:r>
                <a:r>
                  <a:rPr lang="zh-CN" altLang="en-US" dirty="0" smtClean="0"/>
                  <a:t> 是以外国货币为单位的本国商品价格，</a:t>
                </a:r>
                <a:r>
                  <a:rPr lang="en-US" altLang="zh-CN" i="0">
                    <a:latin typeface="Cambria Math"/>
                  </a:rPr>
                  <a:t>𝑃</a:t>
                </a:r>
                <a:r>
                  <a:rPr lang="en-US" altLang="zh-CN" i="0" smtClean="0">
                    <a:latin typeface="Cambria Math" panose="02040503050406030204" pitchFamily="18" charset="0"/>
                  </a:rPr>
                  <a:t>^</a:t>
                </a:r>
                <a:r>
                  <a:rPr lang="en-US" altLang="zh-CN" i="0">
                    <a:latin typeface="Cambria Math"/>
                  </a:rPr>
                  <a:t>∗</a:t>
                </a:r>
                <a:r>
                  <a:rPr lang="zh-CN" altLang="en-US" dirty="0" smtClean="0"/>
                  <a:t> 是以外国货币为单位的外国商品价格。如果 </a:t>
                </a:r>
                <a:r>
                  <a:rPr lang="en-US" altLang="zh-CN" i="0">
                    <a:latin typeface="Cambria Math"/>
                  </a:rPr>
                  <a:t>𝑒𝑃</a:t>
                </a:r>
                <a:r>
                  <a:rPr lang="en-US" altLang="zh-CN" i="0" smtClean="0">
                    <a:latin typeface="Cambria Math" panose="02040503050406030204" pitchFamily="18" charset="0"/>
                  </a:rPr>
                  <a:t>/</a:t>
                </a:r>
                <a:r>
                  <a:rPr lang="en-US" altLang="zh-CN" i="0">
                    <a:latin typeface="Cambria Math"/>
                  </a:rPr>
                  <a:t>𝑃</a:t>
                </a:r>
                <a:r>
                  <a:rPr lang="en-US" altLang="zh-CN" i="0">
                    <a:latin typeface="Cambria Math" panose="02040503050406030204" pitchFamily="18" charset="0"/>
                  </a:rPr>
                  <a:t>^</a:t>
                </a:r>
                <a:r>
                  <a:rPr lang="en-US" altLang="zh-CN" i="0">
                    <a:latin typeface="Cambria Math"/>
                  </a:rPr>
                  <a:t>∗</a:t>
                </a:r>
                <a:r>
                  <a:rPr lang="en-US" altLang="zh-CN" i="0">
                    <a:latin typeface="Cambria Math" panose="02040503050406030204" pitchFamily="18" charset="0"/>
                  </a:rPr>
                  <a:t> </a:t>
                </a:r>
                <a:r>
                  <a:rPr lang="zh-CN" altLang="en-US" dirty="0" smtClean="0"/>
                  <a:t> 小于</a:t>
                </a:r>
                <a:r>
                  <a:rPr lang="en-US" altLang="zh-CN" dirty="0" smtClean="0"/>
                  <a:t>1</a:t>
                </a:r>
                <a:r>
                  <a:rPr lang="zh-CN" altLang="en-US" dirty="0" smtClean="0"/>
                  <a:t>，那么本国商品更便宜，即本国货币汇率“低估”，更“值钱”。 </a:t>
                </a:r>
                <a:endParaRPr lang="zh-CN" altLang="en-US" dirty="0"/>
              </a:p>
            </p:txBody>
          </p:sp>
        </mc:Fallback>
      </mc:AlternateContent>
      <p:sp>
        <p:nvSpPr>
          <p:cNvPr id="4" name="灯片编号占位符 3"/>
          <p:cNvSpPr>
            <a:spLocks noGrp="1"/>
          </p:cNvSpPr>
          <p:nvPr>
            <p:ph type="sldNum" sz="quarter" idx="10"/>
          </p:nvPr>
        </p:nvSpPr>
        <p:spPr/>
        <p:txBody>
          <a:bodyPr/>
          <a:lstStyle/>
          <a:p>
            <a:fld id="{60BBB084-E0E5-4A60-835A-7A2F5C1832AF}" type="slidenum">
              <a:rPr lang="zh-CN" altLang="en-US" smtClean="0"/>
              <a:t>4</a:t>
            </a:fld>
            <a:endParaRPr lang="zh-CN" altLang="en-US"/>
          </a:p>
        </p:txBody>
      </p:sp>
    </p:spTree>
    <p:extLst>
      <p:ext uri="{BB962C8B-B14F-4D97-AF65-F5344CB8AC3E}">
        <p14:creationId xmlns:p14="http://schemas.microsoft.com/office/powerpoint/2010/main" val="16421900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Blustein</a:t>
            </a:r>
            <a:r>
              <a:rPr lang="en-US" altLang="zh-CN" dirty="0"/>
              <a:t> (2001, 70–71) notes that “May 14, 1997 was an unforgettable day</a:t>
            </a:r>
          </a:p>
          <a:p>
            <a:r>
              <a:rPr lang="en-US" altLang="zh-CN" dirty="0"/>
              <a:t>for the top management of the Bank of Thailand . . . everyone panicked,</a:t>
            </a:r>
          </a:p>
          <a:p>
            <a:r>
              <a:rPr lang="en-US" altLang="zh-CN" dirty="0"/>
              <a:t>and some even cried. On that day, the central bank threw $10 billion into the</a:t>
            </a:r>
          </a:p>
          <a:p>
            <a:r>
              <a:rPr lang="en-US" altLang="zh-CN" dirty="0"/>
              <a:t>fray, using various markets, without beating back the speculators.” Now</a:t>
            </a:r>
          </a:p>
          <a:p>
            <a:r>
              <a:rPr lang="en-US" altLang="zh-CN" dirty="0"/>
              <a:t>having almost exhausted its reserves, the BOT desperately imposed selective</a:t>
            </a:r>
          </a:p>
          <a:p>
            <a:r>
              <a:rPr lang="en-US" altLang="zh-CN" dirty="0"/>
              <a:t>capital controls (on May 15, 1997), prohibiting commercial bank lending</a:t>
            </a:r>
          </a:p>
          <a:p>
            <a:r>
              <a:rPr lang="en-US" altLang="zh-CN" dirty="0"/>
              <a:t>on </a:t>
            </a:r>
            <a:r>
              <a:rPr lang="en-US" altLang="zh-CN" dirty="0" err="1"/>
              <a:t>bahts</a:t>
            </a:r>
            <a:r>
              <a:rPr lang="en-US" altLang="zh-CN" dirty="0"/>
              <a:t> to non-residents, and segmented the onshore and offshore foreign-</a:t>
            </a:r>
          </a:p>
          <a:p>
            <a:r>
              <a:rPr lang="en-US" altLang="zh-CN" dirty="0"/>
              <a:t>exchange markets in order to make it more costly for offshore speculators</a:t>
            </a:r>
          </a:p>
          <a:p>
            <a:r>
              <a:rPr lang="en-US" altLang="zh-CN" dirty="0"/>
              <a:t>to borrow the baht. </a:t>
            </a:r>
          </a:p>
          <a:p>
            <a:endParaRPr lang="en-US" altLang="zh-CN" dirty="0"/>
          </a:p>
          <a:p>
            <a:r>
              <a:rPr lang="en-US" altLang="zh-CN" dirty="0"/>
              <a:t>These measures effectively created a two-tier foreign exchange market:</a:t>
            </a:r>
          </a:p>
          <a:p>
            <a:r>
              <a:rPr lang="en-US" altLang="zh-CN" dirty="0"/>
              <a:t>the onshore market, where there was normal supply of baht, and the off-</a:t>
            </a:r>
          </a:p>
          <a:p>
            <a:r>
              <a:rPr lang="en-US" altLang="zh-CN" dirty="0"/>
              <a:t>shore, where the baht was scarce.</a:t>
            </a:r>
          </a:p>
          <a:p>
            <a:endParaRPr lang="en-US" altLang="zh-CN" dirty="0"/>
          </a:p>
          <a:p>
            <a:r>
              <a:rPr lang="en-US" altLang="zh-CN" dirty="0"/>
              <a:t>in the absence of extensive liquidation by domestic holders</a:t>
            </a:r>
          </a:p>
          <a:p>
            <a:r>
              <a:rPr lang="en-US" altLang="zh-CN" dirty="0"/>
              <a:t>of baht positions, the authorities were able to withstand the pressures on the</a:t>
            </a:r>
          </a:p>
          <a:p>
            <a:r>
              <a:rPr lang="en-US" altLang="zh-CN" dirty="0"/>
              <a:t>baht by relying on extensive application of the selective capital controls</a:t>
            </a:r>
          </a:p>
          <a:p>
            <a:r>
              <a:rPr lang="en-US" altLang="zh-CN" dirty="0"/>
              <a:t>until early June.</a:t>
            </a:r>
          </a:p>
          <a:p>
            <a:endParaRPr lang="en-US" altLang="zh-CN" dirty="0"/>
          </a:p>
          <a:p>
            <a:r>
              <a:rPr lang="en-US" altLang="zh-CN" dirty="0"/>
              <a:t>However, as DeRosa (2001, 94) notes, while “the Bank of Thailand had</a:t>
            </a:r>
          </a:p>
          <a:p>
            <a:r>
              <a:rPr lang="en-US" altLang="zh-CN" dirty="0"/>
              <a:t>won the battle, it was soon going to lose the war.”</a:t>
            </a:r>
          </a:p>
          <a:p>
            <a:endParaRPr lang="en-US" altLang="zh-CN" dirty="0"/>
          </a:p>
          <a:p>
            <a:r>
              <a:rPr lang="en-US" altLang="zh-CN" dirty="0"/>
              <a:t>Now hedge funds were no longer the problem. Rather,</a:t>
            </a:r>
          </a:p>
          <a:p>
            <a:r>
              <a:rPr lang="en-US" altLang="zh-CN" dirty="0"/>
              <a:t>it was the domestic borrowers, namely, Thai banks and corporations, that</a:t>
            </a:r>
          </a:p>
          <a:p>
            <a:r>
              <a:rPr lang="en-US" altLang="zh-CN" dirty="0"/>
              <a:t>needed to acquire billions of dollars to pay their short-term debts that were</a:t>
            </a:r>
          </a:p>
          <a:p>
            <a:r>
              <a:rPr lang="en-US" altLang="zh-CN" dirty="0"/>
              <a:t>falling due soon. Compounding the problem was the fact that foreign cred-</a:t>
            </a:r>
          </a:p>
          <a:p>
            <a:r>
              <a:rPr lang="en-US" altLang="zh-CN" dirty="0" err="1"/>
              <a:t>itors</a:t>
            </a:r>
            <a:r>
              <a:rPr lang="en-US" altLang="zh-CN" dirty="0"/>
              <a:t> (who had earlier lent willingly) were now demanding immediate repay-</a:t>
            </a:r>
          </a:p>
          <a:p>
            <a:r>
              <a:rPr lang="en-US" altLang="zh-CN" dirty="0" err="1"/>
              <a:t>ment</a:t>
            </a:r>
            <a:r>
              <a:rPr lang="en-US" altLang="zh-CN" dirty="0"/>
              <a:t>, besides refusing to extend further loans. By mid-June the pressures</a:t>
            </a:r>
          </a:p>
          <a:p>
            <a:r>
              <a:rPr lang="en-US" altLang="zh-CN" dirty="0"/>
              <a:t>regained momentum as panicked local corporations continued to buy US</a:t>
            </a:r>
          </a:p>
          <a:p>
            <a:r>
              <a:rPr lang="en-US" altLang="zh-CN" dirty="0"/>
              <a:t>dollars to hedge their foreign-exchange exposure.</a:t>
            </a:r>
          </a:p>
          <a:p>
            <a:endParaRPr lang="en-US" altLang="zh-CN" dirty="0"/>
          </a:p>
          <a:p>
            <a:r>
              <a:rPr lang="en-US" altLang="zh-CN" dirty="0"/>
              <a:t>On June 26, 1997, in an effort to stop further liquidity drain, the Bank of</a:t>
            </a:r>
          </a:p>
          <a:p>
            <a:r>
              <a:rPr lang="en-US" altLang="zh-CN" dirty="0"/>
              <a:t>Thailand suspended for 30 days the operations of 16 finance companies</a:t>
            </a:r>
          </a:p>
          <a:p>
            <a:r>
              <a:rPr lang="en-US" altLang="zh-CN" dirty="0"/>
              <a:t>(including Finance One) on the basis of their capital inadequacy and the</a:t>
            </a:r>
          </a:p>
          <a:p>
            <a:r>
              <a:rPr lang="en-US" altLang="zh-CN" dirty="0"/>
              <a:t>need for liquidity. These 16 companies were required to submit </a:t>
            </a:r>
            <a:r>
              <a:rPr lang="en-US" altLang="zh-CN" dirty="0" err="1"/>
              <a:t>rehabilita</a:t>
            </a:r>
            <a:r>
              <a:rPr lang="en-US" altLang="zh-CN" dirty="0"/>
              <a:t>-</a:t>
            </a:r>
          </a:p>
          <a:p>
            <a:r>
              <a:rPr lang="en-US" altLang="zh-CN" dirty="0" err="1"/>
              <a:t>tion</a:t>
            </a:r>
            <a:r>
              <a:rPr lang="en-US" altLang="zh-CN" dirty="0"/>
              <a:t> plans to the Bank of Thailand by July 11. Companies that failed to</a:t>
            </a:r>
          </a:p>
          <a:p>
            <a:r>
              <a:rPr lang="en-US" altLang="zh-CN" dirty="0"/>
              <a:t>submit plans, or whose plans were rejected by the BOT/Ministry of Finance,</a:t>
            </a:r>
          </a:p>
          <a:p>
            <a:r>
              <a:rPr lang="en-US" altLang="zh-CN" dirty="0"/>
              <a:t>would have their </a:t>
            </a:r>
            <a:r>
              <a:rPr lang="en-US" altLang="zh-CN" dirty="0" err="1"/>
              <a:t>licences</a:t>
            </a:r>
            <a:r>
              <a:rPr lang="en-US" altLang="zh-CN" dirty="0"/>
              <a:t> revoked and be absorbed by Krung Thai </a:t>
            </a:r>
            <a:r>
              <a:rPr lang="en-US" altLang="zh-CN" dirty="0" err="1"/>
              <a:t>Thanakit</a:t>
            </a:r>
            <a:r>
              <a:rPr lang="en-US" altLang="zh-CN" dirty="0"/>
              <a:t>,</a:t>
            </a:r>
          </a:p>
          <a:p>
            <a:r>
              <a:rPr lang="en-US" altLang="zh-CN" dirty="0"/>
              <a:t>a majority-government-owned finance company.</a:t>
            </a:r>
          </a:p>
          <a:p>
            <a:endParaRPr lang="en-US" altLang="zh-CN" dirty="0"/>
          </a:p>
          <a:p>
            <a:r>
              <a:rPr lang="en-US" altLang="zh-CN" dirty="0"/>
              <a:t>In the early hours of July 2, 1997</a:t>
            </a:r>
          </a:p>
          <a:p>
            <a:r>
              <a:rPr lang="en-US" altLang="zh-CN" dirty="0"/>
              <a:t>“Bangkok’s top bankers were awakened before dawn and summoned to a</a:t>
            </a:r>
          </a:p>
          <a:p>
            <a:r>
              <a:rPr lang="en-US" altLang="zh-CN" dirty="0"/>
              <a:t>6.30 a.m. meeting . . . the nervous group was told that the government was</a:t>
            </a:r>
          </a:p>
          <a:p>
            <a:r>
              <a:rPr lang="en-US" altLang="zh-CN" dirty="0"/>
              <a:t>abandoning the baht’s peg to the US dollar” (Chanda 1998, 8).</a:t>
            </a:r>
          </a:p>
          <a:p>
            <a:endParaRPr lang="en-US" altLang="zh-CN" dirty="0"/>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35</a:t>
            </a:fld>
            <a:endParaRPr lang="zh-CN" altLang="en-US"/>
          </a:p>
        </p:txBody>
      </p:sp>
    </p:spTree>
    <p:extLst>
      <p:ext uri="{BB962C8B-B14F-4D97-AF65-F5344CB8AC3E}">
        <p14:creationId xmlns:p14="http://schemas.microsoft.com/office/powerpoint/2010/main" val="20482520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36</a:t>
            </a:fld>
            <a:endParaRPr lang="zh-CN" altLang="en-US"/>
          </a:p>
        </p:txBody>
      </p:sp>
    </p:spTree>
    <p:extLst>
      <p:ext uri="{BB962C8B-B14F-4D97-AF65-F5344CB8AC3E}">
        <p14:creationId xmlns:p14="http://schemas.microsoft.com/office/powerpoint/2010/main" val="28983776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救助额度仅为墨西哥方案的</a:t>
            </a:r>
            <a:r>
              <a:rPr lang="en-US" altLang="zh-CN" dirty="0"/>
              <a:t>1/3</a:t>
            </a:r>
            <a:r>
              <a:rPr lang="zh-CN" altLang="en-US" dirty="0"/>
              <a:t>，对此，</a:t>
            </a:r>
            <a:r>
              <a:rPr lang="en-US" altLang="zh-CN" dirty="0"/>
              <a:t>The US Deputy Treasury Secretary, Lawrence Summers, explained, ‘Thailand is not on our border’. </a:t>
            </a:r>
          </a:p>
          <a:p>
            <a:r>
              <a:rPr lang="zh-CN" altLang="en-US" dirty="0"/>
              <a:t>财政紧缩：</a:t>
            </a:r>
            <a:r>
              <a:rPr lang="en-US" altLang="zh-CN" dirty="0"/>
              <a:t>1% budget surplus and caps on public sector borrowing. </a:t>
            </a:r>
            <a:r>
              <a:rPr lang="zh-CN" altLang="en-US" dirty="0"/>
              <a:t>但泰国的问题并不是政府借钱过多。</a:t>
            </a:r>
            <a:r>
              <a:rPr lang="en-US" altLang="zh-CN" dirty="0"/>
              <a:t>IMF</a:t>
            </a:r>
            <a:r>
              <a:rPr lang="zh-CN" altLang="en-US" dirty="0"/>
              <a:t>把之前拉美危机的解决方案拷贝到了泰国。加税和缩减开支导致经济更差。</a:t>
            </a:r>
            <a:endParaRPr lang="en-US" altLang="zh-CN" dirty="0"/>
          </a:p>
          <a:p>
            <a:r>
              <a:rPr lang="zh-CN" altLang="en-US" dirty="0"/>
              <a:t>货币紧缩：是为了稳住汇率。</a:t>
            </a:r>
            <a:endParaRPr lang="en-US" altLang="zh-CN" dirty="0"/>
          </a:p>
          <a:p>
            <a:r>
              <a:rPr lang="zh-CN" altLang="en-US" dirty="0"/>
              <a:t>金融改革：重组和监管金融公司。</a:t>
            </a:r>
            <a:endParaRPr lang="en-US" altLang="zh-CN" dirty="0"/>
          </a:p>
          <a:p>
            <a:r>
              <a:rPr lang="zh-CN" altLang="en-US" dirty="0"/>
              <a:t>市场化改革包括出售航空公司和石油公司的国有股权，取消外国公司购买资产的限制。</a:t>
            </a:r>
            <a:endParaRPr lang="en-US" altLang="zh-CN" dirty="0"/>
          </a:p>
          <a:p>
            <a:endParaRPr lang="en-US" altLang="zh-CN" dirty="0"/>
          </a:p>
          <a:p>
            <a:r>
              <a:rPr lang="zh-CN" altLang="en-US" dirty="0"/>
              <a:t>股市：</a:t>
            </a:r>
            <a:r>
              <a:rPr lang="en-US" altLang="zh-CN" dirty="0"/>
              <a:t>The stock market index fell from 550 at the float to 207 a year later, largely as a result of foreign withdrawals.</a:t>
            </a:r>
          </a:p>
          <a:p>
            <a:endParaRPr lang="en-US" altLang="zh-CN" dirty="0"/>
          </a:p>
          <a:p>
            <a:r>
              <a:rPr lang="en-US" altLang="zh-CN" dirty="0"/>
              <a:t>From: Financial Liberalization and the Asian Crisis, </a:t>
            </a:r>
            <a:r>
              <a:rPr lang="zh-CN" altLang="en-US" dirty="0"/>
              <a:t>第</a:t>
            </a:r>
            <a:r>
              <a:rPr lang="en-US" altLang="zh-CN" dirty="0"/>
              <a:t>6</a:t>
            </a:r>
            <a:r>
              <a:rPr lang="zh-CN" altLang="en-US" dirty="0"/>
              <a:t>章</a:t>
            </a:r>
            <a:endParaRPr lang="en-US" altLang="zh-CN" dirty="0"/>
          </a:p>
          <a:p>
            <a:r>
              <a:rPr lang="en-US" altLang="zh-CN" dirty="0"/>
              <a:t>As the Thai economy fell, the neo-liberal agenda rose. On the day</a:t>
            </a:r>
          </a:p>
          <a:p>
            <a:r>
              <a:rPr lang="en-US" altLang="zh-CN" dirty="0"/>
              <a:t>after the IMF entry into Thailand, the US deputy treasury secretary,</a:t>
            </a:r>
          </a:p>
          <a:p>
            <a:r>
              <a:rPr lang="en-US" altLang="zh-CN" dirty="0"/>
              <a:t>Lawrence Summers, said ‘countries will only enjoy the benefits of a</a:t>
            </a:r>
          </a:p>
          <a:p>
            <a:r>
              <a:rPr lang="en-US" altLang="zh-CN" dirty="0"/>
              <a:t>truly global marketplace if our [financial] firms are given greater access</a:t>
            </a:r>
          </a:p>
          <a:p>
            <a:r>
              <a:rPr lang="en-US" altLang="zh-CN" dirty="0"/>
              <a:t>to their markets’ (speech at Congressional Leadership Institute, Nation,</a:t>
            </a:r>
          </a:p>
          <a:p>
            <a:r>
              <a:rPr lang="en-US" altLang="zh-CN" dirty="0"/>
              <a:t>16 August 1997). American journalists claimed ‘the latest crisis marks</a:t>
            </a:r>
          </a:p>
          <a:p>
            <a:r>
              <a:rPr lang="en-US" altLang="zh-CN" dirty="0"/>
              <a:t>the triumph of the American economic system of open markets over</a:t>
            </a:r>
          </a:p>
          <a:p>
            <a:r>
              <a:rPr lang="en-US" altLang="zh-CN" dirty="0"/>
              <a:t>[Asian] state-run economies’ (James Flanagan of LA Times in Nation,</a:t>
            </a:r>
          </a:p>
          <a:p>
            <a:r>
              <a:rPr lang="en-US" altLang="zh-CN" dirty="0"/>
              <a:t>5 November 1997). On 2 December at the New York Club, Alan</a:t>
            </a:r>
          </a:p>
          <a:p>
            <a:r>
              <a:rPr lang="en-US" altLang="zh-CN" dirty="0"/>
              <a:t>Greenspan claimed that market liberalization had ‘fostered the growth</a:t>
            </a:r>
          </a:p>
          <a:p>
            <a:r>
              <a:rPr lang="en-US" altLang="zh-CN" dirty="0"/>
              <a:t>of trade and standards of living worldwide’ and hectored: ‘markets</a:t>
            </a:r>
          </a:p>
          <a:p>
            <a:r>
              <a:rPr lang="en-US" altLang="zh-CN" dirty="0"/>
              <a:t>should be allowed to work’.</a:t>
            </a:r>
          </a:p>
          <a:p>
            <a:endParaRPr lang="en-US" altLang="zh-CN" dirty="0"/>
          </a:p>
          <a:p>
            <a:r>
              <a:rPr lang="en-US" altLang="zh-CN" dirty="0"/>
              <a:t>Not surprisingly, by the spring of 1998 public support for the Thai gov-</a:t>
            </a:r>
          </a:p>
          <a:p>
            <a:r>
              <a:rPr lang="en-US" altLang="zh-CN" dirty="0" err="1"/>
              <a:t>ernment’s</a:t>
            </a:r>
            <a:r>
              <a:rPr lang="en-US" altLang="zh-CN" dirty="0"/>
              <a:t> IMF program began to deteriorate. Business leaders “mounted</a:t>
            </a:r>
          </a:p>
          <a:p>
            <a:r>
              <a:rPr lang="en-US" altLang="zh-CN" dirty="0"/>
              <a:t>a broad attack on the IMF program for concentrating too much on</a:t>
            </a:r>
          </a:p>
          <a:p>
            <a:r>
              <a:rPr lang="en-US" altLang="zh-CN" dirty="0"/>
              <a:t>fiscal discipline, external stability, financial restructuring, while paying no</a:t>
            </a:r>
          </a:p>
          <a:p>
            <a:r>
              <a:rPr lang="en-US" altLang="zh-CN" dirty="0"/>
              <a:t>attention to the real economy.” Some even accused the IMF program of</a:t>
            </a:r>
          </a:p>
          <a:p>
            <a:r>
              <a:rPr lang="en-US" altLang="zh-CN" dirty="0"/>
              <a:t>being “neo-colonial” and “imperialist” – designed to “decimate local firms</a:t>
            </a:r>
          </a:p>
          <a:p>
            <a:r>
              <a:rPr lang="en-US" altLang="zh-CN" dirty="0"/>
              <a:t>and create fire-sale conditions for foreign purchasers.” Rather, the critics</a:t>
            </a:r>
          </a:p>
          <a:p>
            <a:r>
              <a:rPr lang="en-US" altLang="zh-CN" dirty="0"/>
              <a:t>proposed that “Thailand should declare a debt moratorium to give domestic</a:t>
            </a:r>
          </a:p>
          <a:p>
            <a:r>
              <a:rPr lang="en-US" altLang="zh-CN" dirty="0"/>
              <a:t>firms a breathing space to recover” (</a:t>
            </a:r>
            <a:r>
              <a:rPr lang="en-US" altLang="zh-CN" dirty="0" err="1"/>
              <a:t>Phongpaichit</a:t>
            </a:r>
            <a:r>
              <a:rPr lang="en-US" altLang="zh-CN" dirty="0"/>
              <a:t> and Baker 2000, 46–7).</a:t>
            </a:r>
          </a:p>
          <a:p>
            <a:r>
              <a:rPr lang="en-US" altLang="zh-CN" dirty="0"/>
              <a:t>In the countryside, farmers’ organizations came together on a call for </a:t>
            </a:r>
            <a:r>
              <a:rPr lang="en-US" altLang="zh-CN" dirty="0" err="1"/>
              <a:t>agri</a:t>
            </a:r>
            <a:r>
              <a:rPr lang="en-US" altLang="zh-CN" dirty="0"/>
              <a:t>-</a:t>
            </a:r>
          </a:p>
          <a:p>
            <a:r>
              <a:rPr lang="en-US" altLang="zh-CN" dirty="0"/>
              <a:t>cultural debt relief, and “then proposed to mount a massive demonstration</a:t>
            </a:r>
          </a:p>
          <a:p>
            <a:r>
              <a:rPr lang="en-US" altLang="zh-CN" dirty="0"/>
              <a:t>in the capital if their demands were not met.” Similarly, in the urban areas</a:t>
            </a:r>
          </a:p>
          <a:p>
            <a:r>
              <a:rPr lang="en-US" altLang="zh-CN" dirty="0"/>
              <a:t>the hard-hit middle-classes and the growing ranks of the urban unemployed</a:t>
            </a:r>
          </a:p>
          <a:p>
            <a:r>
              <a:rPr lang="en-US" altLang="zh-CN" dirty="0"/>
              <a:t>were quickly mobilized against the IMF program, widely perceived as</a:t>
            </a:r>
          </a:p>
          <a:p>
            <a:r>
              <a:rPr lang="en-US" altLang="zh-CN" dirty="0"/>
              <a:t>“saving the rich at the expense of the poor” (</a:t>
            </a:r>
            <a:r>
              <a:rPr lang="en-US" altLang="zh-CN" dirty="0" err="1"/>
              <a:t>Phongpaichit</a:t>
            </a:r>
            <a:r>
              <a:rPr lang="en-US" altLang="zh-CN" dirty="0"/>
              <a:t> and Baker 2000,</a:t>
            </a:r>
          </a:p>
          <a:p>
            <a:r>
              <a:rPr lang="en-US" altLang="zh-CN" dirty="0"/>
              <a:t>47, 94).</a:t>
            </a:r>
          </a:p>
          <a:p>
            <a:endParaRPr lang="en-US" altLang="zh-CN" dirty="0"/>
          </a:p>
          <a:p>
            <a:r>
              <a:rPr lang="en-US" altLang="zh-CN" dirty="0"/>
              <a:t>1998</a:t>
            </a:r>
            <a:r>
              <a:rPr lang="zh-CN" altLang="en-US" dirty="0"/>
              <a:t>年</a:t>
            </a:r>
            <a:r>
              <a:rPr lang="en-US" altLang="zh-CN" dirty="0"/>
              <a:t>5</a:t>
            </a:r>
            <a:r>
              <a:rPr lang="zh-CN" altLang="en-US" dirty="0"/>
              <a:t>月泰国政府转向稳定总需求，经济才开始企稳。</a:t>
            </a:r>
            <a:endParaRPr lang="en-US" altLang="zh-CN" dirty="0"/>
          </a:p>
          <a:p>
            <a:r>
              <a:rPr lang="en-US" altLang="zh-CN" dirty="0"/>
              <a:t>the Thai authorities increased the target fiscal deficit to 3 per</a:t>
            </a:r>
          </a:p>
          <a:p>
            <a:r>
              <a:rPr lang="en-US" altLang="zh-CN" dirty="0"/>
              <a:t>cent of GDP in May 1998.</a:t>
            </a:r>
          </a:p>
          <a:p>
            <a:endParaRPr lang="en-US" altLang="zh-CN" dirty="0"/>
          </a:p>
          <a:p>
            <a:r>
              <a:rPr lang="en-US" altLang="zh-CN" dirty="0"/>
              <a:t>From June through to August 1998, while the Thai government began</a:t>
            </a:r>
          </a:p>
          <a:p>
            <a:r>
              <a:rPr lang="en-US" altLang="zh-CN" dirty="0"/>
              <a:t>publicly (yet politely) to suggest that in the light of the huge negative</a:t>
            </a:r>
          </a:p>
          <a:p>
            <a:r>
              <a:rPr lang="en-US" altLang="zh-CN" dirty="0"/>
              <a:t>aggregate demand shocks, the IMF’s insistence on tight monetary and fiscal</a:t>
            </a:r>
          </a:p>
          <a:p>
            <a:r>
              <a:rPr lang="en-US" altLang="zh-CN" dirty="0"/>
              <a:t>policies was misplaced, behind the scenes it “fought a pitched battle with</a:t>
            </a:r>
          </a:p>
          <a:p>
            <a:r>
              <a:rPr lang="en-US" altLang="zh-CN" dirty="0"/>
              <a:t>the IMF over the crisis strategy.” It seems that after much “hard bargaining”</a:t>
            </a:r>
          </a:p>
          <a:p>
            <a:r>
              <a:rPr lang="en-US" altLang="zh-CN" dirty="0"/>
              <a:t>the Thai authorities were eventually able to persuade the IMF to “overturn</a:t>
            </a:r>
          </a:p>
          <a:p>
            <a:r>
              <a:rPr lang="en-US" altLang="zh-CN" dirty="0"/>
              <a:t>its stringent macro conditions” (</a:t>
            </a:r>
            <a:r>
              <a:rPr lang="en-US" altLang="zh-CN" dirty="0" err="1"/>
              <a:t>Phongpaichit</a:t>
            </a:r>
            <a:r>
              <a:rPr lang="en-US" altLang="zh-CN" dirty="0"/>
              <a:t> and Baker 2000, 48). Indeed,</a:t>
            </a:r>
          </a:p>
          <a:p>
            <a:r>
              <a:rPr lang="en-US" altLang="zh-CN" dirty="0"/>
              <a:t>in the summer of 1998, the strategy for economic recovery was broadened to</a:t>
            </a:r>
          </a:p>
          <a:p>
            <a:r>
              <a:rPr lang="en-US" altLang="zh-CN" dirty="0"/>
              <a:t>halt the collapse of aggregate demand. This goal was to be met by relaxing</a:t>
            </a:r>
          </a:p>
          <a:p>
            <a:r>
              <a:rPr lang="en-US" altLang="zh-CN" dirty="0"/>
              <a:t>contractionary fiscal policy, extending the ongoing reform of the financial</a:t>
            </a:r>
          </a:p>
          <a:p>
            <a:r>
              <a:rPr lang="en-US" altLang="zh-CN" dirty="0"/>
              <a:t>sector, addressing the problems of Thai firms mired in debt, strengthening</a:t>
            </a:r>
          </a:p>
          <a:p>
            <a:r>
              <a:rPr lang="en-US" altLang="zh-CN" dirty="0"/>
              <a:t>corporate governance, reforming state enterprises in preparation for </a:t>
            </a:r>
            <a:r>
              <a:rPr lang="en-US" altLang="zh-CN" dirty="0" err="1"/>
              <a:t>pri</a:t>
            </a:r>
            <a:r>
              <a:rPr lang="en-US" altLang="zh-CN" dirty="0"/>
              <a:t>-</a:t>
            </a:r>
          </a:p>
          <a:p>
            <a:r>
              <a:rPr lang="en-US" altLang="zh-CN" dirty="0" err="1"/>
              <a:t>vatization</a:t>
            </a:r>
            <a:r>
              <a:rPr lang="en-US" altLang="zh-CN" dirty="0"/>
              <a:t>, and a major relaxation of the macroeconomic policy regime,</a:t>
            </a:r>
          </a:p>
          <a:p>
            <a:r>
              <a:rPr lang="en-US" altLang="zh-CN" dirty="0"/>
              <a:t>especially on the revenue side.</a:t>
            </a:r>
          </a:p>
          <a:p>
            <a:endParaRPr lang="en-US" altLang="zh-CN" dirty="0"/>
          </a:p>
          <a:p>
            <a:r>
              <a:rPr lang="en-US" altLang="zh-CN" dirty="0"/>
              <a:t>In keeping with the new policy thrust, the fiscal deficit targets were</a:t>
            </a:r>
          </a:p>
          <a:p>
            <a:r>
              <a:rPr lang="en-US" altLang="zh-CN" dirty="0"/>
              <a:t>further reduced to −3.5 per cent on August 25 and −5 per cent on December</a:t>
            </a:r>
          </a:p>
          <a:p>
            <a:r>
              <a:rPr lang="en-US" altLang="zh-CN" dirty="0"/>
              <a:t>1, 1998. Monetary policy was switched from targeting the exchange rate to</a:t>
            </a:r>
          </a:p>
          <a:p>
            <a:r>
              <a:rPr lang="en-US" altLang="zh-CN" dirty="0"/>
              <a:t>targeting money growth – with a view to producing sharp reductions in</a:t>
            </a:r>
          </a:p>
          <a:p>
            <a:r>
              <a:rPr lang="en-US" altLang="zh-CN" dirty="0"/>
              <a:t>interest rates and increases in bank lending. </a:t>
            </a:r>
          </a:p>
          <a:p>
            <a:endParaRPr lang="en-US" altLang="zh-CN" dirty="0"/>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37</a:t>
            </a:fld>
            <a:endParaRPr lang="zh-CN" altLang="en-US"/>
          </a:p>
        </p:txBody>
      </p:sp>
    </p:spTree>
    <p:extLst>
      <p:ext uri="{BB962C8B-B14F-4D97-AF65-F5344CB8AC3E}">
        <p14:creationId xmlns:p14="http://schemas.microsoft.com/office/powerpoint/2010/main" val="29775688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As recently as June</a:t>
            </a:r>
          </a:p>
          <a:p>
            <a:r>
              <a:rPr lang="en-US" altLang="zh-CN" dirty="0"/>
              <a:t>1997 the country was still winning praise from the IMF for ‘prudent</a:t>
            </a:r>
          </a:p>
          <a:p>
            <a:r>
              <a:rPr lang="en-US" altLang="zh-CN" dirty="0"/>
              <a:t>macroeconomic policies, high investment and savings rates, and</a:t>
            </a:r>
          </a:p>
          <a:p>
            <a:r>
              <a:rPr lang="en-US" altLang="zh-CN" dirty="0"/>
              <a:t>reforms to </a:t>
            </a:r>
            <a:r>
              <a:rPr lang="en-US" altLang="zh-CN" dirty="0" err="1"/>
              <a:t>liberalise</a:t>
            </a:r>
            <a:r>
              <a:rPr lang="en-US" altLang="zh-CN" dirty="0"/>
              <a:t> markets’ (Wessel et al., 1997).</a:t>
            </a:r>
          </a:p>
          <a:p>
            <a:endParaRPr lang="en-US" altLang="zh-CN" dirty="0"/>
          </a:p>
          <a:p>
            <a:r>
              <a:rPr lang="en-US" altLang="zh-CN" dirty="0"/>
              <a:t>Mills (1995, 7) sums up</a:t>
            </a:r>
          </a:p>
          <a:p>
            <a:r>
              <a:rPr lang="en-US" altLang="zh-CN" dirty="0"/>
              <a:t>Indonesia’s achievements in these words:</a:t>
            </a:r>
          </a:p>
          <a:p>
            <a:r>
              <a:rPr lang="en-US" altLang="zh-CN" dirty="0"/>
              <a:t>Indonesia’s growth rate over the past 25 years has transformed a desperately</a:t>
            </a:r>
          </a:p>
          <a:p>
            <a:r>
              <a:rPr lang="en-US" altLang="zh-CN" dirty="0"/>
              <a:t>poor society in which malnutrition, illiteracy and infant mortality were wide-</a:t>
            </a:r>
          </a:p>
          <a:p>
            <a:r>
              <a:rPr lang="en-US" altLang="zh-CN" dirty="0"/>
              <a:t>spread into one with a large middle class, one in which nearly all children are</a:t>
            </a:r>
          </a:p>
          <a:p>
            <a:r>
              <a:rPr lang="en-US" altLang="zh-CN" dirty="0"/>
              <a:t>educated and in which infant mortality and malnutrition have decreased dram-</a:t>
            </a:r>
          </a:p>
          <a:p>
            <a:r>
              <a:rPr lang="en-US" altLang="zh-CN" dirty="0" err="1"/>
              <a:t>atically</a:t>
            </a:r>
            <a:r>
              <a:rPr lang="en-US" altLang="zh-CN" dirty="0"/>
              <a:t>. The benefits of such relatively rapid growth are not shared equally</a:t>
            </a:r>
          </a:p>
          <a:p>
            <a:r>
              <a:rPr lang="en-US" altLang="zh-CN" dirty="0"/>
              <a:t>in any society, but all major groups benefitted greatly: farmers, factory workers,</a:t>
            </a:r>
          </a:p>
          <a:p>
            <a:r>
              <a:rPr lang="en-US" altLang="zh-CN" dirty="0"/>
              <a:t>industrialists, small business owners, government employees and the urban</a:t>
            </a:r>
          </a:p>
          <a:p>
            <a:r>
              <a:rPr lang="en-US" altLang="zh-CN" dirty="0"/>
              <a:t>poor.</a:t>
            </a:r>
          </a:p>
          <a:p>
            <a:endParaRPr lang="en-US" altLang="zh-CN" dirty="0"/>
          </a:p>
          <a:p>
            <a:r>
              <a:rPr lang="zh-CN" altLang="en-US" dirty="0"/>
              <a:t>印尼的汇率制度：</a:t>
            </a:r>
            <a:r>
              <a:rPr lang="en-US" altLang="zh-CN" dirty="0"/>
              <a:t>crawling peg </a:t>
            </a:r>
          </a:p>
          <a:p>
            <a:r>
              <a:rPr lang="en-US" altLang="zh-CN" dirty="0"/>
              <a:t>From</a:t>
            </a:r>
          </a:p>
          <a:p>
            <a:r>
              <a:rPr lang="en-US" altLang="zh-CN" dirty="0"/>
              <a:t>the mid-1980s until August 14, 1997, the Indonesian government main-</a:t>
            </a:r>
          </a:p>
          <a:p>
            <a:r>
              <a:rPr lang="en-US" altLang="zh-CN" dirty="0" err="1"/>
              <a:t>tained</a:t>
            </a:r>
            <a:r>
              <a:rPr lang="en-US" altLang="zh-CN" dirty="0"/>
              <a:t> an intervention band system (the so-called “crawling peg regime”)</a:t>
            </a:r>
          </a:p>
          <a:p>
            <a:r>
              <a:rPr lang="en-US" altLang="zh-CN" dirty="0"/>
              <a:t>under which the government pledged to intervene in the markets through</a:t>
            </a:r>
          </a:p>
          <a:p>
            <a:r>
              <a:rPr lang="en-US" altLang="zh-CN" dirty="0"/>
              <a:t>means such as foreign-exchange purchases and interest-rate adjustments</a:t>
            </a:r>
          </a:p>
          <a:p>
            <a:r>
              <a:rPr lang="en-US" altLang="zh-CN" dirty="0"/>
              <a:t>if the rupiah depreciated or appreciated against the US dollar beyond a</a:t>
            </a:r>
          </a:p>
          <a:p>
            <a:r>
              <a:rPr lang="en-US" altLang="zh-CN" dirty="0"/>
              <a:t>set percentage.</a:t>
            </a:r>
          </a:p>
          <a:p>
            <a:endParaRPr lang="en-US" altLang="zh-CN" dirty="0"/>
          </a:p>
          <a:p>
            <a:r>
              <a:rPr lang="zh-CN" altLang="en-US" dirty="0"/>
              <a:t>当经济高增长，印尼的政商关系被誉为</a:t>
            </a:r>
            <a:r>
              <a:rPr lang="en-US" altLang="zh-CN" dirty="0"/>
              <a:t>“government–private sector nexus”, East Asian “developmental states” .</a:t>
            </a:r>
            <a:r>
              <a:rPr lang="zh-CN" altLang="en-US" dirty="0"/>
              <a:t> </a:t>
            </a:r>
            <a:endParaRPr lang="en-US" altLang="zh-CN" dirty="0"/>
          </a:p>
          <a:p>
            <a:r>
              <a:rPr lang="zh-CN" altLang="en-US" dirty="0"/>
              <a:t>当危机爆发后，被称为裙带资本主义，</a:t>
            </a:r>
            <a:r>
              <a:rPr lang="en-US" altLang="zh-CN" dirty="0"/>
              <a:t>crony capitalism.</a:t>
            </a:r>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40</a:t>
            </a:fld>
            <a:endParaRPr lang="zh-CN" altLang="en-US"/>
          </a:p>
        </p:txBody>
      </p:sp>
    </p:spTree>
    <p:extLst>
      <p:ext uri="{BB962C8B-B14F-4D97-AF65-F5344CB8AC3E}">
        <p14:creationId xmlns:p14="http://schemas.microsoft.com/office/powerpoint/2010/main" val="5514650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Radelet</a:t>
            </a:r>
            <a:r>
              <a:rPr lang="en-US" altLang="zh-CN" dirty="0"/>
              <a:t> (1999) aptly notes that</a:t>
            </a:r>
          </a:p>
          <a:p>
            <a:r>
              <a:rPr lang="en-US" altLang="zh-CN" dirty="0"/>
              <a:t>Indonesia’s vulnerability was all the greater because its largest creditors</a:t>
            </a:r>
          </a:p>
          <a:p>
            <a:r>
              <a:rPr lang="en-US" altLang="zh-CN" dirty="0"/>
              <a:t>were Japanese banks, which provided about 40 per cent of the total credit</a:t>
            </a:r>
          </a:p>
          <a:p>
            <a:r>
              <a:rPr lang="en-US" altLang="zh-CN" dirty="0"/>
              <a:t>from foreign banks. The underlying weaknesses of Japanese banks made</a:t>
            </a:r>
          </a:p>
          <a:p>
            <a:r>
              <a:rPr lang="en-US" altLang="zh-CN" dirty="0"/>
              <a:t>them more likely to try to pull their loans quickly once the crisis began.</a:t>
            </a:r>
          </a:p>
          <a:p>
            <a:endParaRPr lang="en-US" altLang="zh-CN" dirty="0"/>
          </a:p>
          <a:p>
            <a:r>
              <a:rPr lang="en-US" altLang="zh-CN" dirty="0"/>
              <a:t>In mid-August 1997, as Thailand</a:t>
            </a:r>
          </a:p>
          <a:p>
            <a:r>
              <a:rPr lang="en-US" altLang="zh-CN" dirty="0"/>
              <a:t>reached agreement with the IMF on its first program, Japanese banks agreed</a:t>
            </a:r>
          </a:p>
          <a:p>
            <a:r>
              <a:rPr lang="en-US" altLang="zh-CN" dirty="0"/>
              <a:t>to keep US$19 billion in trade and other credit facilities open for certain</a:t>
            </a:r>
          </a:p>
          <a:p>
            <a:r>
              <a:rPr lang="en-US" altLang="zh-CN" dirty="0"/>
              <a:t>Thai commercial bank borrowers. Not wanting to be caught again in similar</a:t>
            </a:r>
          </a:p>
          <a:p>
            <a:r>
              <a:rPr lang="en-US" altLang="zh-CN" dirty="0"/>
              <a:t>situations in other countries in the region, the Japanese banks began to</a:t>
            </a:r>
          </a:p>
          <a:p>
            <a:r>
              <a:rPr lang="en-US" altLang="zh-CN" dirty="0"/>
              <a:t>withdraw their credits from Indonesia, Malaysia, Korea and other countries</a:t>
            </a:r>
          </a:p>
          <a:p>
            <a:r>
              <a:rPr lang="en-US" altLang="zh-CN" dirty="0"/>
              <a:t>– helping to spread the crisis further.</a:t>
            </a:r>
          </a:p>
          <a:p>
            <a:endParaRPr lang="en-US" altLang="zh-CN" dirty="0"/>
          </a:p>
          <a:p>
            <a:r>
              <a:rPr lang="en-US" altLang="zh-CN" dirty="0"/>
              <a:t>Vulnerability also came from the way the capital inflows were utilized. A significant portion (capital inflow)</a:t>
            </a:r>
            <a:r>
              <a:rPr lang="zh-CN" altLang="en-US" dirty="0"/>
              <a:t> </a:t>
            </a:r>
            <a:r>
              <a:rPr lang="en-US" altLang="zh-CN" dirty="0"/>
              <a:t>also found its way into the</a:t>
            </a:r>
          </a:p>
          <a:p>
            <a:r>
              <a:rPr lang="en-US" altLang="zh-CN" dirty="0"/>
              <a:t>non-tradeable sector and, in particular, real estate. As Dominique Fischer</a:t>
            </a:r>
          </a:p>
          <a:p>
            <a:r>
              <a:rPr lang="en-US" altLang="zh-CN" dirty="0"/>
              <a:t>(2000, 225) notes, “from an almost non-existent stock in 1987, modern</a:t>
            </a:r>
          </a:p>
          <a:p>
            <a:r>
              <a:rPr lang="en-US" altLang="zh-CN" dirty="0"/>
              <a:t>office space grew to 2.8 million square meters, shopping centers reached</a:t>
            </a:r>
          </a:p>
          <a:p>
            <a:r>
              <a:rPr lang="en-US" altLang="zh-CN" dirty="0"/>
              <a:t>1.2 million square meters and the stock of luxury condominiums was </a:t>
            </a:r>
            <a:r>
              <a:rPr lang="en-US" altLang="zh-CN" dirty="0" err="1"/>
              <a:t>estim</a:t>
            </a:r>
            <a:r>
              <a:rPr lang="en-US" altLang="zh-CN" dirty="0"/>
              <a:t>-</a:t>
            </a:r>
          </a:p>
          <a:p>
            <a:r>
              <a:rPr lang="en-US" altLang="zh-CN" dirty="0" err="1"/>
              <a:t>ated</a:t>
            </a:r>
            <a:r>
              <a:rPr lang="en-US" altLang="zh-CN" dirty="0"/>
              <a:t> at 15,000 units.” Such aggressive development only fueled speculative</a:t>
            </a:r>
          </a:p>
          <a:p>
            <a:r>
              <a:rPr lang="en-US" altLang="zh-CN" dirty="0"/>
              <a:t>overbuilding, particularly in </a:t>
            </a:r>
            <a:r>
              <a:rPr lang="en-US" altLang="zh-CN" dirty="0" err="1"/>
              <a:t>Jabotabek</a:t>
            </a:r>
            <a:r>
              <a:rPr lang="en-US" altLang="zh-CN" dirty="0"/>
              <a:t>, or the greater Jakarta area.</a:t>
            </a:r>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41</a:t>
            </a:fld>
            <a:endParaRPr lang="zh-CN" altLang="en-US"/>
          </a:p>
        </p:txBody>
      </p:sp>
    </p:spTree>
    <p:extLst>
      <p:ext uri="{BB962C8B-B14F-4D97-AF65-F5344CB8AC3E}">
        <p14:creationId xmlns:p14="http://schemas.microsoft.com/office/powerpoint/2010/main" val="15225952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on August 11, 1997, the overnight Jakarta inter-</a:t>
            </a:r>
          </a:p>
          <a:p>
            <a:r>
              <a:rPr lang="en-US" altLang="zh-CN" dirty="0"/>
              <a:t>bank rupiah rate (or JIBOR) was 15.8 per cent. A week later, on August 18,</a:t>
            </a:r>
          </a:p>
          <a:p>
            <a:r>
              <a:rPr lang="en-US" altLang="zh-CN" dirty="0"/>
              <a:t>the overnight JIBOR was 51.4 per cent, and by August 22, the overnight</a:t>
            </a:r>
          </a:p>
          <a:p>
            <a:r>
              <a:rPr lang="en-US" altLang="zh-CN" dirty="0"/>
              <a:t>JIBOR was 87.7 per cent.</a:t>
            </a:r>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42</a:t>
            </a:fld>
            <a:endParaRPr lang="zh-CN" altLang="en-US"/>
          </a:p>
        </p:txBody>
      </p:sp>
    </p:spTree>
    <p:extLst>
      <p:ext uri="{BB962C8B-B14F-4D97-AF65-F5344CB8AC3E}">
        <p14:creationId xmlns:p14="http://schemas.microsoft.com/office/powerpoint/2010/main" val="3423521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debt service ratio</a:t>
            </a:r>
            <a:r>
              <a:rPr lang="zh-CN" altLang="en-US" dirty="0"/>
              <a:t>：</a:t>
            </a:r>
            <a:r>
              <a:rPr lang="en-US" altLang="zh-CN" dirty="0"/>
              <a:t>total debt service to exports of goods and services</a:t>
            </a:r>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 share of short-term debt (which is defined as debt with less than a year’s maturity) in total debt rose from an already high 43.7% in 1993 to an astonishing 58.3% at the end of 1996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r>
              <a:rPr lang="en-US" altLang="zh-CN" sz="1200" kern="1200" dirty="0">
                <a:solidFill>
                  <a:schemeClr val="tx1"/>
                </a:solidFill>
                <a:effectLst/>
                <a:latin typeface="+mn-lt"/>
                <a:ea typeface="+mn-ea"/>
                <a:cs typeface="+mn-cs"/>
              </a:rPr>
              <a:t>Leading this rapid build-up of short-term foreign debt were the inexperienced merchant banks (officially called ‘merchant banking corporations’), newly licensed by the Kim government in the name of financial liberalization – nine of them in 1994, and fifteen in July1996, in addition to the six that existed before the 1993 financial liberalization </a:t>
            </a:r>
            <a:r>
              <a:rPr lang="en-US" altLang="zh-CN" sz="1200" kern="1200" dirty="0" err="1">
                <a:solidFill>
                  <a:schemeClr val="tx1"/>
                </a:solidFill>
                <a:effectLst/>
                <a:latin typeface="+mn-lt"/>
                <a:ea typeface="+mn-ea"/>
                <a:cs typeface="+mn-cs"/>
              </a:rPr>
              <a:t>programme</a:t>
            </a:r>
            <a:r>
              <a:rPr lang="en-US" altLang="zh-CN" sz="1200" kern="1200" dirty="0">
                <a:solidFill>
                  <a:schemeClr val="tx1"/>
                </a:solidFill>
                <a:effectLst/>
                <a:latin typeface="+mn-lt"/>
                <a:ea typeface="+mn-ea"/>
                <a:cs typeface="+mn-cs"/>
              </a:rPr>
              <a:t>.</a:t>
            </a:r>
            <a:endParaRPr lang="zh-CN"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45</a:t>
            </a:fld>
            <a:endParaRPr lang="zh-CN" altLang="en-US"/>
          </a:p>
        </p:txBody>
      </p:sp>
    </p:spTree>
    <p:extLst>
      <p:ext uri="{BB962C8B-B14F-4D97-AF65-F5344CB8AC3E}">
        <p14:creationId xmlns:p14="http://schemas.microsoft.com/office/powerpoint/2010/main" val="13697636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Moody's lowered the credit rating of South Korea from A1 to A3, on 28 November 1997, and downgraded again to B2 on 11 December. </a:t>
            </a:r>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47</a:t>
            </a:fld>
            <a:endParaRPr lang="zh-CN" altLang="en-US"/>
          </a:p>
        </p:txBody>
      </p:sp>
    </p:spTree>
    <p:extLst>
      <p:ext uri="{BB962C8B-B14F-4D97-AF65-F5344CB8AC3E}">
        <p14:creationId xmlns:p14="http://schemas.microsoft.com/office/powerpoint/2010/main" val="4272042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LER </a:t>
            </a:r>
            <a:r>
              <a:rPr lang="zh-CN" altLang="en-US" dirty="0"/>
              <a:t>是</a:t>
            </a:r>
            <a:r>
              <a:rPr lang="en-US" altLang="zh-CN" dirty="0"/>
              <a:t>currency board </a:t>
            </a:r>
            <a:r>
              <a:rPr lang="zh-CN" altLang="en-US" dirty="0"/>
              <a:t>的一种。</a:t>
            </a:r>
            <a:endParaRPr lang="en-US" altLang="zh-CN" dirty="0"/>
          </a:p>
          <a:p>
            <a:endParaRPr lang="en-US" altLang="zh-CN" dirty="0"/>
          </a:p>
          <a:p>
            <a:r>
              <a:rPr lang="en-US" altLang="zh-CN" dirty="0"/>
              <a:t>On Octo-</a:t>
            </a:r>
            <a:r>
              <a:rPr lang="en-US" altLang="zh-CN" dirty="0" err="1"/>
              <a:t>ber</a:t>
            </a:r>
            <a:r>
              <a:rPr lang="en-US" altLang="zh-CN" dirty="0"/>
              <a:t> 15, 1983, the government unveiled a two-point program. The first</a:t>
            </a:r>
          </a:p>
          <a:p>
            <a:r>
              <a:rPr lang="en-US" altLang="zh-CN" dirty="0"/>
              <a:t>measure, of overriding importance, was the </a:t>
            </a:r>
            <a:r>
              <a:rPr lang="en-US" altLang="zh-CN" dirty="0" err="1"/>
              <a:t>reimposition</a:t>
            </a:r>
            <a:r>
              <a:rPr lang="en-US" altLang="zh-CN" dirty="0"/>
              <a:t> of the foreign</a:t>
            </a:r>
          </a:p>
          <a:p>
            <a:r>
              <a:rPr lang="en-US" altLang="zh-CN" dirty="0"/>
              <a:t>exchange constraint by requiring note-issuing banks to pay U.S. dollars</a:t>
            </a:r>
          </a:p>
          <a:p>
            <a:r>
              <a:rPr lang="en-US" altLang="zh-CN" dirty="0"/>
              <a:t>to the Exchange Fund to obtain the Certificates of Indebtedness (CIs) as</a:t>
            </a:r>
          </a:p>
          <a:p>
            <a:r>
              <a:rPr lang="en-US" altLang="zh-CN" dirty="0"/>
              <a:t>cover for banknotes issued, at a fixed rate of US$1 = HK$7.8. The other</a:t>
            </a:r>
          </a:p>
          <a:p>
            <a:r>
              <a:rPr lang="en-US" altLang="zh-CN" dirty="0"/>
              <a:t>measure was the abolition of the 10% withholding tax on interest</a:t>
            </a:r>
          </a:p>
          <a:p>
            <a:r>
              <a:rPr lang="en-US" altLang="zh-CN" dirty="0"/>
              <a:t>income from Hong Kong dollar–denominated deposits with financial</a:t>
            </a:r>
          </a:p>
          <a:p>
            <a:r>
              <a:rPr lang="en-US" altLang="zh-CN" dirty="0"/>
              <a:t>institutions, thereby removing the tax advantage from holding foreign</a:t>
            </a:r>
          </a:p>
          <a:p>
            <a:r>
              <a:rPr lang="en-US" altLang="zh-CN" dirty="0"/>
              <a:t>currency–denominated deposits.</a:t>
            </a:r>
          </a:p>
          <a:p>
            <a:endParaRPr lang="en-US" altLang="zh-CN" dirty="0"/>
          </a:p>
          <a:p>
            <a:r>
              <a:rPr lang="zh-CN" altLang="en-US" dirty="0"/>
              <a:t>顺利回归，巨大不确定性消除</a:t>
            </a:r>
            <a:endParaRPr lang="en-US" altLang="zh-CN" dirty="0"/>
          </a:p>
          <a:p>
            <a:endParaRPr lang="en-US" altLang="zh-CN" dirty="0"/>
          </a:p>
          <a:p>
            <a:r>
              <a:rPr lang="en-US" altLang="zh-CN" dirty="0"/>
              <a:t>The primary objective of the new monetary regime was the stabilization of the exchange rate. </a:t>
            </a:r>
          </a:p>
          <a:p>
            <a:endParaRPr lang="en-US" altLang="zh-CN" dirty="0"/>
          </a:p>
          <a:p>
            <a:r>
              <a:rPr lang="en-US" altLang="zh-CN" dirty="0"/>
              <a:t>Milton Friedman,</a:t>
            </a:r>
            <a:r>
              <a:rPr lang="zh-CN" altLang="en-US" dirty="0"/>
              <a:t> 以及 </a:t>
            </a:r>
            <a:r>
              <a:rPr lang="en-US" altLang="zh-CN" dirty="0"/>
              <a:t>Obstfeld and Rogoff</a:t>
            </a:r>
            <a:r>
              <a:rPr lang="zh-CN" altLang="en-US" dirty="0"/>
              <a:t>，都认为香港的联系汇率不会维持。</a:t>
            </a:r>
            <a:endParaRPr lang="en-US" altLang="zh-CN" dirty="0"/>
          </a:p>
          <a:p>
            <a:endParaRPr lang="en-US" altLang="zh-CN" dirty="0"/>
          </a:p>
          <a:p>
            <a:r>
              <a:rPr lang="zh-CN" altLang="en-US" dirty="0"/>
              <a:t>香港在巴塞尔协定之前引入最低资本充足率（</a:t>
            </a:r>
            <a:r>
              <a:rPr lang="en-US" altLang="zh-CN" dirty="0"/>
              <a:t>capital adequacy ratio</a:t>
            </a:r>
            <a:r>
              <a:rPr lang="zh-CN" altLang="en-US" dirty="0"/>
              <a:t>）要求，</a:t>
            </a:r>
            <a:r>
              <a:rPr lang="en-US" altLang="zh-CN" dirty="0"/>
              <a:t>5%</a:t>
            </a:r>
            <a:r>
              <a:rPr lang="zh-CN" altLang="en-US" dirty="0"/>
              <a:t>。巴塞尔协定规定</a:t>
            </a:r>
            <a:r>
              <a:rPr lang="en-US" altLang="zh-CN" dirty="0"/>
              <a:t>8%</a:t>
            </a:r>
            <a:r>
              <a:rPr lang="zh-CN" altLang="en-US" dirty="0"/>
              <a:t>。</a:t>
            </a:r>
            <a:endParaRPr lang="en-US" altLang="zh-CN" dirty="0"/>
          </a:p>
          <a:p>
            <a:r>
              <a:rPr lang="en-US" altLang="zh-CN" dirty="0"/>
              <a:t>At the end</a:t>
            </a:r>
          </a:p>
          <a:p>
            <a:r>
              <a:rPr lang="en-US" altLang="zh-CN" dirty="0"/>
              <a:t>of 1996, six months before the Asian crisis, the average CAR of the</a:t>
            </a:r>
          </a:p>
          <a:p>
            <a:r>
              <a:rPr lang="en-US" altLang="zh-CN" dirty="0"/>
              <a:t>banking system stood at 17.8%, one of the highest ratios in the world.</a:t>
            </a:r>
          </a:p>
          <a:p>
            <a:endParaRPr lang="en-US" altLang="zh-CN" dirty="0"/>
          </a:p>
          <a:p>
            <a:r>
              <a:rPr lang="en-US" altLang="zh-CN" dirty="0"/>
              <a:t>Like banking, Hong Kong’s securities markets were at first totally</a:t>
            </a:r>
          </a:p>
          <a:p>
            <a:r>
              <a:rPr lang="en-US" altLang="zh-CN" dirty="0"/>
              <a:t>unregulated.</a:t>
            </a:r>
          </a:p>
          <a:p>
            <a:endParaRPr lang="en-US" altLang="zh-CN" dirty="0"/>
          </a:p>
          <a:p>
            <a:r>
              <a:rPr lang="en-US" altLang="zh-CN" dirty="0"/>
              <a:t>1986</a:t>
            </a:r>
            <a:r>
              <a:rPr lang="zh-CN" altLang="en-US" dirty="0"/>
              <a:t>年，</a:t>
            </a:r>
            <a:r>
              <a:rPr lang="en-US" altLang="zh-CN" dirty="0"/>
              <a:t>4</a:t>
            </a:r>
            <a:r>
              <a:rPr lang="zh-CN" altLang="en-US" dirty="0"/>
              <a:t>个交易所合并成为</a:t>
            </a:r>
            <a:r>
              <a:rPr lang="en-US" altLang="zh-CN" dirty="0"/>
              <a:t>Stock Exchange of Hong Kong (SEHK)</a:t>
            </a:r>
            <a:r>
              <a:rPr lang="zh-CN" altLang="en-US" dirty="0"/>
              <a:t>。</a:t>
            </a:r>
            <a:endParaRPr lang="en-US" altLang="zh-CN" dirty="0"/>
          </a:p>
          <a:p>
            <a:r>
              <a:rPr lang="en-US" altLang="zh-CN" dirty="0"/>
              <a:t>1987</a:t>
            </a:r>
            <a:r>
              <a:rPr lang="zh-CN" altLang="en-US" dirty="0"/>
              <a:t>股灾后成立</a:t>
            </a:r>
            <a:r>
              <a:rPr lang="en-US" altLang="zh-CN" dirty="0"/>
              <a:t>Securities and Futures Commission (SFC)</a:t>
            </a:r>
            <a:r>
              <a:rPr lang="zh-CN" altLang="en-US" dirty="0"/>
              <a:t>，监管证券业。</a:t>
            </a:r>
            <a:endParaRPr lang="en-US" altLang="zh-CN" dirty="0"/>
          </a:p>
          <a:p>
            <a:endParaRPr lang="en-US" altLang="zh-CN" dirty="0"/>
          </a:p>
          <a:p>
            <a:r>
              <a:rPr lang="en-US" altLang="zh-CN" dirty="0"/>
              <a:t>In the week beginning October 20, many hedge funds (mostly</a:t>
            </a:r>
            <a:r>
              <a:rPr lang="en-US" altLang="zh-CN" baseline="0" dirty="0"/>
              <a:t> </a:t>
            </a:r>
            <a:r>
              <a:rPr lang="en-US" altLang="zh-CN" dirty="0"/>
              <a:t>United States–based) and other assorted speculators mounted a massive onslaught on the Hong Kong dollar by selling it short or forward</a:t>
            </a:r>
            <a:r>
              <a:rPr lang="en-US" altLang="zh-CN" baseline="0" dirty="0"/>
              <a:t> </a:t>
            </a:r>
            <a:r>
              <a:rPr lang="en-US" altLang="zh-CN" dirty="0"/>
              <a:t>(typically for three or six months).</a:t>
            </a:r>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49</a:t>
            </a:fld>
            <a:endParaRPr lang="zh-CN" altLang="en-US"/>
          </a:p>
        </p:txBody>
      </p:sp>
    </p:spTree>
    <p:extLst>
      <p:ext uri="{BB962C8B-B14F-4D97-AF65-F5344CB8AC3E}">
        <p14:creationId xmlns:p14="http://schemas.microsoft.com/office/powerpoint/2010/main" val="35197203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8</a:t>
            </a:r>
            <a:r>
              <a:rPr lang="zh-CN" altLang="en-US" sz="1200" b="0" i="0" kern="1200" dirty="0">
                <a:solidFill>
                  <a:schemeClr val="tx1"/>
                </a:solidFill>
                <a:effectLst/>
                <a:latin typeface="+mn-lt"/>
                <a:ea typeface="+mn-ea"/>
                <a:cs typeface="+mn-cs"/>
              </a:rPr>
              <a:t>月</a:t>
            </a:r>
            <a:r>
              <a:rPr lang="en-US" altLang="zh-CN" sz="1200" b="0" i="0" kern="1200" dirty="0">
                <a:solidFill>
                  <a:schemeClr val="tx1"/>
                </a:solidFill>
                <a:effectLst/>
                <a:latin typeface="+mn-lt"/>
                <a:ea typeface="+mn-ea"/>
                <a:cs typeface="+mn-cs"/>
              </a:rPr>
              <a:t>14</a:t>
            </a:r>
            <a:r>
              <a:rPr lang="zh-CN" altLang="en-US" sz="1200" b="0" i="0" kern="1200" dirty="0">
                <a:solidFill>
                  <a:schemeClr val="tx1"/>
                </a:solidFill>
                <a:effectLst/>
                <a:latin typeface="+mn-lt"/>
                <a:ea typeface="+mn-ea"/>
                <a:cs typeface="+mn-cs"/>
              </a:rPr>
              <a:t>日的会议包括曾荫权，任志刚，饶余庆（</a:t>
            </a:r>
            <a:r>
              <a:rPr lang="en-US" altLang="zh-CN" sz="1200" b="0" i="0" kern="1200" dirty="0">
                <a:solidFill>
                  <a:schemeClr val="tx1"/>
                </a:solidFill>
                <a:effectLst/>
                <a:latin typeface="+mn-lt"/>
                <a:ea typeface="+mn-ea"/>
                <a:cs typeface="+mn-cs"/>
              </a:rPr>
              <a:t>Y. C. </a:t>
            </a:r>
            <a:r>
              <a:rPr lang="en-US" altLang="zh-CN" sz="1200" b="0" i="0" kern="1200" dirty="0" err="1">
                <a:solidFill>
                  <a:schemeClr val="tx1"/>
                </a:solidFill>
                <a:effectLst/>
                <a:latin typeface="+mn-lt"/>
                <a:ea typeface="+mn-ea"/>
                <a:cs typeface="+mn-cs"/>
              </a:rPr>
              <a:t>Jao</a:t>
            </a:r>
            <a:r>
              <a:rPr lang="zh-CN" altLang="en-US" sz="1200" b="0" i="0" kern="1200" dirty="0">
                <a:solidFill>
                  <a:schemeClr val="tx1"/>
                </a:solidFill>
                <a:effectLst/>
                <a:latin typeface="+mn-lt"/>
                <a:ea typeface="+mn-ea"/>
                <a:cs typeface="+mn-cs"/>
              </a:rPr>
              <a:t>）。饶后来写了：</a:t>
            </a:r>
            <a:r>
              <a:rPr lang="en-US" altLang="zh-CN" sz="1200" b="0" i="0" kern="1200" dirty="0">
                <a:solidFill>
                  <a:schemeClr val="tx1"/>
                </a:solidFill>
                <a:effectLst/>
                <a:latin typeface="+mn-lt"/>
                <a:ea typeface="+mn-ea"/>
                <a:cs typeface="+mn-cs"/>
              </a:rPr>
              <a:t>The Asian financial crisis and the ordeal of Hong Kong. </a:t>
            </a:r>
          </a:p>
          <a:p>
            <a:endParaRPr lang="en-US" altLang="zh-CN"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Joseph Yam </a:t>
            </a:r>
            <a:r>
              <a:rPr lang="zh-CN" altLang="en-US" sz="1200" b="0" i="0" kern="1200" dirty="0">
                <a:solidFill>
                  <a:schemeClr val="tx1"/>
                </a:solidFill>
                <a:effectLst/>
                <a:latin typeface="+mn-lt"/>
                <a:ea typeface="+mn-ea"/>
                <a:cs typeface="+mn-cs"/>
              </a:rPr>
              <a:t>（任志剛）如是说：</a:t>
            </a:r>
            <a:endParaRPr lang="en-US" altLang="zh-CN" sz="1200" b="0" i="0" kern="1200" dirty="0">
              <a:solidFill>
                <a:schemeClr val="tx1"/>
              </a:solidFill>
              <a:effectLst/>
              <a:latin typeface="+mn-lt"/>
              <a:ea typeface="+mn-ea"/>
              <a:cs typeface="+mn-cs"/>
            </a:endParaRPr>
          </a:p>
          <a:p>
            <a:r>
              <a:rPr lang="en-US" altLang="zh-CN" dirty="0"/>
              <a:t>We had reason to believe that they (the hedge funds) had been building</a:t>
            </a:r>
          </a:p>
          <a:p>
            <a:r>
              <a:rPr lang="en-US" altLang="zh-CN" dirty="0"/>
              <a:t>and maintaining quite large short positions in stock index futures. With</a:t>
            </a:r>
          </a:p>
          <a:p>
            <a:r>
              <a:rPr lang="en-US" altLang="zh-CN" dirty="0"/>
              <a:t>an estimated 80,000 short contracts held among these hedge funds, for</a:t>
            </a:r>
          </a:p>
          <a:p>
            <a:r>
              <a:rPr lang="en-US" altLang="zh-CN" dirty="0"/>
              <a:t>every thousand-point fall in the stock market index, they stood to profit</a:t>
            </a:r>
          </a:p>
          <a:p>
            <a:r>
              <a:rPr lang="en-US" altLang="zh-CN" dirty="0"/>
              <a:t>HK$4 billion. The cost and benefit calculation is clear. And this is the case</a:t>
            </a:r>
          </a:p>
          <a:p>
            <a:r>
              <a:rPr lang="en-US" altLang="zh-CN" dirty="0"/>
              <a:t>regardless of economic or market fundamentals. So they waited for a good</a:t>
            </a:r>
          </a:p>
          <a:p>
            <a:r>
              <a:rPr lang="en-US" altLang="zh-CN" dirty="0"/>
              <a:t>opportunity to sell the Hong Kong dollars they had borrowed, in the hope</a:t>
            </a:r>
          </a:p>
          <a:p>
            <a:r>
              <a:rPr lang="en-US" altLang="zh-CN" dirty="0"/>
              <a:t>of creating a severe shortage in the money market and sharply higher</a:t>
            </a:r>
          </a:p>
          <a:p>
            <a:r>
              <a:rPr lang="en-US" altLang="zh-CN" dirty="0"/>
              <a:t>interbank interest rates, thereby sending the stock market into a nosedive.</a:t>
            </a:r>
          </a:p>
          <a:p>
            <a:r>
              <a:rPr lang="en-US" altLang="zh-CN" dirty="0"/>
              <a:t>And as if this was not blatant enough, all this occurred in a climate of</a:t>
            </a:r>
          </a:p>
          <a:p>
            <a:r>
              <a:rPr lang="en-US" altLang="zh-CN" dirty="0"/>
              <a:t>malicious rumors about the RMB and the Hong Kong dollar, glorified by</a:t>
            </a:r>
          </a:p>
          <a:p>
            <a:r>
              <a:rPr lang="en-US" altLang="zh-CN" dirty="0"/>
              <a:t>publications and the so-called in-house currency strategies and analysts,</a:t>
            </a:r>
          </a:p>
          <a:p>
            <a:r>
              <a:rPr lang="en-US" altLang="zh-CN" dirty="0"/>
              <a:t>and by the usual “reliable information from authoritative sources.”</a:t>
            </a:r>
          </a:p>
          <a:p>
            <a:endParaRPr lang="en-US" altLang="zh-CN" dirty="0"/>
          </a:p>
          <a:p>
            <a:r>
              <a:rPr lang="en-US" altLang="zh-CN" sz="1200" b="0" i="0" kern="1200" dirty="0">
                <a:solidFill>
                  <a:schemeClr val="tx1"/>
                </a:solidFill>
                <a:effectLst/>
                <a:latin typeface="+mn-lt"/>
                <a:ea typeface="+mn-ea"/>
                <a:cs typeface="+mn-cs"/>
              </a:rPr>
              <a:t>"The authorities of Chinese mainland have also expressed unequivocal support for the HK dollar's link to the U.S. dollar," said HKMA chief Joseph Yam in a speech in March. "There is a standing offer for extending help, if help is required, in the use of the mainland's foreign reserves (140 billion U.S. dollars).“</a:t>
            </a:r>
          </a:p>
          <a:p>
            <a:endParaRPr lang="en-US" altLang="zh-CN" sz="1200" b="0" i="0" kern="1200" dirty="0">
              <a:solidFill>
                <a:schemeClr val="tx1"/>
              </a:solidFill>
              <a:effectLst/>
              <a:latin typeface="+mn-lt"/>
              <a:ea typeface="+mn-ea"/>
              <a:cs typeface="+mn-cs"/>
            </a:endParaRPr>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54</a:t>
            </a:fld>
            <a:endParaRPr lang="zh-CN" altLang="en-US"/>
          </a:p>
        </p:txBody>
      </p:sp>
    </p:spTree>
    <p:extLst>
      <p:ext uri="{BB962C8B-B14F-4D97-AF65-F5344CB8AC3E}">
        <p14:creationId xmlns:p14="http://schemas.microsoft.com/office/powerpoint/2010/main" val="474025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zh-CN" altLang="en-US" dirty="0"/>
                  <a:t>如果</a:t>
                </a:r>
                <a:r>
                  <a:rPr lang="en-US" altLang="zh-CN" dirty="0"/>
                  <a:t>PPP </a:t>
                </a:r>
                <a:r>
                  <a:rPr lang="zh-CN" altLang="en-US" dirty="0"/>
                  <a:t>成立，那么</a:t>
                </a:r>
                <a:endParaRPr lang="en-US" altLang="zh-CN" dirty="0"/>
              </a:p>
              <a:p>
                <a:pPr marL="0"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𝑒</m:t>
                          </m:r>
                        </m:e>
                        <m:sub>
                          <m:r>
                            <a:rPr lang="en-US" altLang="zh-CN" b="0" i="1" smtClean="0">
                              <a:latin typeface="Cambria Math"/>
                            </a:rPr>
                            <m:t>𝑡</m:t>
                          </m:r>
                        </m:sub>
                      </m:sSub>
                      <m:r>
                        <a:rPr lang="en-US" altLang="zh-CN" b="0" i="1" smtClean="0">
                          <a:latin typeface="Cambria Math"/>
                        </a:rPr>
                        <m:t>=</m:t>
                      </m:r>
                      <m:f>
                        <m:fPr>
                          <m:ctrlPr>
                            <a:rPr lang="en-US" altLang="zh-CN" b="0" i="1" smtClean="0">
                              <a:latin typeface="Cambria Math" panose="02040503050406030204" pitchFamily="18" charset="0"/>
                            </a:rPr>
                          </m:ctrlPr>
                        </m:fPr>
                        <m:num>
                          <m:sSubSup>
                            <m:sSubSupPr>
                              <m:ctrlPr>
                                <a:rPr lang="en-US" altLang="zh-CN" b="0" i="1" smtClean="0">
                                  <a:latin typeface="Cambria Math" panose="02040503050406030204" pitchFamily="18" charset="0"/>
                                </a:rPr>
                              </m:ctrlPr>
                            </m:sSubSupPr>
                            <m:e>
                              <m:r>
                                <a:rPr lang="en-US" altLang="zh-CN" b="0" i="1" smtClean="0">
                                  <a:latin typeface="Cambria Math"/>
                                </a:rPr>
                                <m:t>𝑃</m:t>
                              </m:r>
                            </m:e>
                            <m:sub>
                              <m:r>
                                <a:rPr lang="en-US" altLang="zh-CN" b="0" i="1" smtClean="0">
                                  <a:latin typeface="Cambria Math"/>
                                </a:rPr>
                                <m:t>𝑡</m:t>
                              </m:r>
                            </m:sub>
                            <m:sup>
                              <m:r>
                                <a:rPr lang="en-US" altLang="zh-CN" b="0" i="1" smtClean="0">
                                  <a:latin typeface="Cambria Math"/>
                                </a:rPr>
                                <m:t>∗</m:t>
                              </m:r>
                            </m:sup>
                          </m:sSubSup>
                        </m:num>
                        <m:den>
                          <m:sSub>
                            <m:sSubPr>
                              <m:ctrlPr>
                                <a:rPr lang="en-US" altLang="zh-CN" b="0" i="1" smtClean="0">
                                  <a:latin typeface="Cambria Math" panose="02040503050406030204" pitchFamily="18" charset="0"/>
                                </a:rPr>
                              </m:ctrlPr>
                            </m:sSubPr>
                            <m:e>
                              <m:r>
                                <a:rPr lang="en-US" altLang="zh-CN" b="0" i="1" smtClean="0">
                                  <a:latin typeface="Cambria Math"/>
                                </a:rPr>
                                <m:t>𝑃</m:t>
                              </m:r>
                            </m:e>
                            <m:sub>
                              <m:r>
                                <a:rPr lang="en-US" altLang="zh-CN" b="0" i="1" smtClean="0">
                                  <a:latin typeface="Cambria Math"/>
                                </a:rPr>
                                <m:t>𝑡</m:t>
                              </m:r>
                            </m:sub>
                          </m:sSub>
                        </m:den>
                      </m:f>
                      <m:r>
                        <a:rPr lang="en-US" altLang="zh-CN" b="0" i="1" smtClean="0">
                          <a:latin typeface="Cambria Math"/>
                        </a:rPr>
                        <m:t>.</m:t>
                      </m:r>
                    </m:oMath>
                  </m:oMathPara>
                </a14:m>
                <a:endParaRPr lang="en-US" altLang="zh-CN" dirty="0"/>
              </a:p>
              <a:p>
                <a:pPr marL="0" indent="0">
                  <a:buNone/>
                </a:pPr>
                <a:r>
                  <a:rPr lang="en-US" altLang="zh-CN" dirty="0"/>
                  <a:t>     </a:t>
                </a:r>
                <a:r>
                  <a:rPr lang="zh-CN" altLang="en-US" dirty="0"/>
                  <a:t>经过对数差分（</a:t>
                </a:r>
                <a:r>
                  <a:rPr lang="en-US" altLang="zh-CN" dirty="0"/>
                  <a:t>log difference</a:t>
                </a:r>
                <a:r>
                  <a:rPr lang="zh-CN" altLang="en-US" dirty="0"/>
                  <a:t>）</a:t>
                </a:r>
                <a:r>
                  <a:rPr lang="en-US" altLang="zh-CN" dirty="0"/>
                  <a:t>, </a:t>
                </a:r>
                <a:r>
                  <a:rPr lang="zh-CN" altLang="en-US" dirty="0"/>
                  <a:t>得到</a:t>
                </a:r>
                <a:endParaRPr lang="en-US" altLang="zh-CN" dirty="0"/>
              </a:p>
              <a:p>
                <a:pPr marL="0" indent="0">
                  <a:buNone/>
                </a:pPr>
                <a14:m>
                  <m:oMathPara xmlns:m="http://schemas.openxmlformats.org/officeDocument/2006/math">
                    <m:oMathParaPr>
                      <m:jc m:val="centerGroup"/>
                    </m:oMathParaPr>
                    <m:oMath xmlns:m="http://schemas.openxmlformats.org/officeDocument/2006/math">
                      <m:f>
                        <m:fPr>
                          <m:ctrlPr>
                            <a:rPr lang="en-US" altLang="zh-CN" i="1">
                              <a:latin typeface="Cambria Math" panose="02040503050406030204" pitchFamily="18" charset="0"/>
                            </a:rPr>
                          </m:ctrlPr>
                        </m:fPr>
                        <m:num>
                          <m:r>
                            <m:rPr>
                              <m:sty m:val="p"/>
                            </m:rPr>
                            <a:rPr lang="en-US" altLang="zh-CN">
                              <a:latin typeface="Cambria Math" panose="02040503050406030204" pitchFamily="18" charset="0"/>
                            </a:rPr>
                            <m:t>Δ</m:t>
                          </m:r>
                          <m:sSub>
                            <m:sSubPr>
                              <m:ctrlPr>
                                <a:rPr lang="en-US" altLang="zh-CN" i="1">
                                  <a:latin typeface="Cambria Math" panose="02040503050406030204" pitchFamily="18" charset="0"/>
                                </a:rPr>
                              </m:ctrlPr>
                            </m:sSubPr>
                            <m:e>
                              <m:r>
                                <a:rPr lang="en-US" altLang="zh-CN" i="1">
                                  <a:latin typeface="Cambria Math" panose="02040503050406030204" pitchFamily="18" charset="0"/>
                                </a:rPr>
                                <m:t>𝑒</m:t>
                              </m:r>
                            </m:e>
                            <m:sub>
                              <m:r>
                                <a:rPr lang="en-US" altLang="zh-CN" i="1">
                                  <a:latin typeface="Cambria Math" panose="02040503050406030204" pitchFamily="18" charset="0"/>
                                </a:rPr>
                                <m:t>𝑡</m:t>
                              </m:r>
                            </m:sub>
                          </m:sSub>
                        </m:num>
                        <m:den>
                          <m:sSub>
                            <m:sSubPr>
                              <m:ctrlPr>
                                <a:rPr lang="en-US" altLang="zh-CN" i="1">
                                  <a:latin typeface="Cambria Math" panose="02040503050406030204" pitchFamily="18" charset="0"/>
                                </a:rPr>
                              </m:ctrlPr>
                            </m:sSubPr>
                            <m:e>
                              <m:r>
                                <a:rPr lang="en-US" altLang="zh-CN" i="1">
                                  <a:latin typeface="Cambria Math" panose="02040503050406030204" pitchFamily="18" charset="0"/>
                                </a:rPr>
                                <m:t>𝑒</m:t>
                              </m:r>
                            </m:e>
                            <m:sub>
                              <m:r>
                                <a:rPr lang="en-US" altLang="zh-CN" i="1">
                                  <a:latin typeface="Cambria Math" panose="02040503050406030204" pitchFamily="18" charset="0"/>
                                </a:rPr>
                                <m:t>𝑡</m:t>
                              </m:r>
                              <m:r>
                                <a:rPr lang="en-US" altLang="zh-CN" i="1">
                                  <a:latin typeface="Cambria Math" panose="02040503050406030204" pitchFamily="18" charset="0"/>
                                </a:rPr>
                                <m:t>−1</m:t>
                              </m:r>
                            </m:sub>
                          </m:sSub>
                        </m:den>
                      </m:f>
                      <m:r>
                        <a:rPr lang="en-US" altLang="zh-CN" b="0" i="1" smtClean="0">
                          <a:latin typeface="Cambria Math" panose="02040503050406030204" pitchFamily="18" charset="0"/>
                        </a:rPr>
                        <m:t>≈</m:t>
                      </m:r>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log</m:t>
                          </m:r>
                        </m:fName>
                        <m:e>
                          <m:f>
                            <m:fPr>
                              <m:ctrlPr>
                                <a:rPr lang="en-US" altLang="zh-CN" i="1">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𝑒</m:t>
                                  </m:r>
                                </m:e>
                                <m:sub>
                                  <m:r>
                                    <a:rPr lang="en-US" altLang="zh-CN" b="0" i="1" smtClean="0">
                                      <a:latin typeface="Cambria Math" panose="02040503050406030204" pitchFamily="18" charset="0"/>
                                    </a:rPr>
                                    <m:t>𝑡</m:t>
                                  </m:r>
                                </m:sub>
                              </m:sSub>
                            </m:num>
                            <m:den>
                              <m:sSub>
                                <m:sSubPr>
                                  <m:ctrlPr>
                                    <a:rPr lang="en-US" altLang="zh-CN" i="1">
                                      <a:latin typeface="Cambria Math" panose="02040503050406030204" pitchFamily="18" charset="0"/>
                                    </a:rPr>
                                  </m:ctrlPr>
                                </m:sSubPr>
                                <m:e>
                                  <m:r>
                                    <a:rPr lang="en-US" altLang="zh-CN" i="1">
                                      <a:latin typeface="Cambria Math"/>
                                    </a:rPr>
                                    <m:t>𝑒</m:t>
                                  </m:r>
                                </m:e>
                                <m:sub>
                                  <m:r>
                                    <a:rPr lang="en-US" altLang="zh-CN" i="1">
                                      <a:latin typeface="Cambria Math"/>
                                    </a:rPr>
                                    <m:t>𝑡</m:t>
                                  </m:r>
                                  <m:r>
                                    <a:rPr lang="en-US" altLang="zh-CN" i="1">
                                      <a:latin typeface="Cambria Math"/>
                                    </a:rPr>
                                    <m:t>−1</m:t>
                                  </m:r>
                                </m:sub>
                              </m:sSub>
                            </m:den>
                          </m:f>
                        </m:e>
                      </m:func>
                      <m:r>
                        <a:rPr lang="en-US" altLang="zh-CN" b="0" i="1" smtClean="0">
                          <a:latin typeface="Cambria Math"/>
                        </a:rPr>
                        <m:t>=</m:t>
                      </m:r>
                      <m:sSubSup>
                        <m:sSubSupPr>
                          <m:ctrlPr>
                            <a:rPr lang="en-US" altLang="zh-CN" b="0" i="1" smtClean="0">
                              <a:latin typeface="Cambria Math" panose="02040503050406030204" pitchFamily="18" charset="0"/>
                            </a:rPr>
                          </m:ctrlPr>
                        </m:sSubSupPr>
                        <m:e>
                          <m:r>
                            <a:rPr lang="en-US" altLang="zh-CN" b="0" i="1" smtClean="0">
                              <a:latin typeface="Cambria Math"/>
                            </a:rPr>
                            <m:t>𝜋</m:t>
                          </m:r>
                        </m:e>
                        <m:sub>
                          <m:r>
                            <a:rPr lang="en-US" altLang="zh-CN" b="0" i="1" smtClean="0">
                              <a:latin typeface="Cambria Math"/>
                            </a:rPr>
                            <m:t>𝑡</m:t>
                          </m:r>
                        </m:sub>
                        <m:sup>
                          <m:r>
                            <a:rPr lang="en-US" altLang="zh-CN" b="0" i="1" smtClean="0">
                              <a:latin typeface="Cambria Math"/>
                            </a:rPr>
                            <m:t>∗</m:t>
                          </m:r>
                        </m:sup>
                      </m:sSubSup>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𝜋</m:t>
                          </m:r>
                        </m:e>
                        <m:sub>
                          <m:r>
                            <a:rPr lang="en-US" altLang="zh-CN" b="0" i="1" smtClean="0">
                              <a:latin typeface="Cambria Math"/>
                            </a:rPr>
                            <m:t>𝑡</m:t>
                          </m:r>
                        </m:sub>
                      </m:sSub>
                      <m:r>
                        <a:rPr lang="en-US" altLang="zh-CN" b="0" i="1" smtClean="0">
                          <a:latin typeface="Cambria Math"/>
                        </a:rPr>
                        <m:t>,</m:t>
                      </m:r>
                    </m:oMath>
                  </m:oMathPara>
                </a14:m>
                <a:endParaRPr lang="en-US" altLang="zh-CN" dirty="0"/>
              </a:p>
              <a:p>
                <a:pPr marL="0" indent="0">
                  <a:buNone/>
                </a:pPr>
                <a:r>
                  <a:rPr lang="en-US" altLang="zh-CN" dirty="0"/>
                  <a:t>     </a:t>
                </a:r>
                <a:r>
                  <a:rPr lang="zh-CN" altLang="en-US" dirty="0"/>
                  <a:t>其中</a:t>
                </a:r>
                <a:r>
                  <a:rPr lang="en-US" altLang="zh-CN" dirty="0"/>
                  <a:t> </a:t>
                </a:r>
                <a14:m>
                  <m:oMath xmlns:m="http://schemas.openxmlformats.org/officeDocument/2006/math">
                    <m:sSubSup>
                      <m:sSubSupPr>
                        <m:ctrlPr>
                          <a:rPr lang="en-US" altLang="zh-CN" i="1">
                            <a:latin typeface="Cambria Math" panose="02040503050406030204" pitchFamily="18" charset="0"/>
                          </a:rPr>
                        </m:ctrlPr>
                      </m:sSubSupPr>
                      <m:e>
                        <m:r>
                          <a:rPr lang="en-US" altLang="zh-CN" i="1">
                            <a:latin typeface="Cambria Math"/>
                          </a:rPr>
                          <m:t>𝜋</m:t>
                        </m:r>
                      </m:e>
                      <m:sub>
                        <m:r>
                          <a:rPr lang="en-US" altLang="zh-CN" i="1">
                            <a:latin typeface="Cambria Math"/>
                          </a:rPr>
                          <m:t>𝑡</m:t>
                        </m:r>
                      </m:sub>
                      <m:sup>
                        <m:r>
                          <a:rPr lang="en-US" altLang="zh-CN" i="1">
                            <a:latin typeface="Cambria Math"/>
                          </a:rPr>
                          <m:t>∗</m:t>
                        </m:r>
                      </m:sup>
                    </m:sSubSup>
                  </m:oMath>
                </a14:m>
                <a:r>
                  <a:rPr lang="en-US" altLang="zh-CN" dirty="0"/>
                  <a:t> </a:t>
                </a:r>
                <a:r>
                  <a:rPr lang="zh-CN" altLang="en-US" dirty="0"/>
                  <a:t>和</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𝜋</m:t>
                        </m:r>
                      </m:e>
                      <m:sub>
                        <m:r>
                          <a:rPr lang="en-US" altLang="zh-CN" i="1">
                            <a:latin typeface="Cambria Math"/>
                          </a:rPr>
                          <m:t>𝑡</m:t>
                        </m:r>
                      </m:sub>
                    </m:sSub>
                  </m:oMath>
                </a14:m>
                <a:r>
                  <a:rPr lang="en-US" altLang="zh-CN" dirty="0"/>
                  <a:t> </a:t>
                </a:r>
                <a:r>
                  <a:rPr lang="zh-CN" altLang="en-US" dirty="0"/>
                  <a:t>分别为外国和国内的通胀率</a:t>
                </a:r>
                <a:r>
                  <a:rPr lang="en-US" altLang="zh-CN" dirty="0"/>
                  <a:t>. </a:t>
                </a:r>
              </a:p>
              <a:p>
                <a:endParaRPr lang="en-US" altLang="zh-CN" dirty="0"/>
              </a:p>
              <a:p>
                <a:r>
                  <a:rPr lang="en-US" altLang="zh-CN" dirty="0"/>
                  <a:t>Note that </a:t>
                </a:r>
                <a14:m>
                  <m:oMath xmlns:m="http://schemas.openxmlformats.org/officeDocument/2006/math">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log</m:t>
                        </m:r>
                      </m:fName>
                      <m:e>
                        <m:f>
                          <m:fPr>
                            <m:ctrlPr>
                              <a:rPr lang="en-US" altLang="zh-CN" i="1">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𝑒</m:t>
                                </m:r>
                              </m:e>
                              <m:sub>
                                <m:r>
                                  <a:rPr lang="en-US" altLang="zh-CN" b="0" i="1" smtClean="0">
                                    <a:latin typeface="Cambria Math" panose="02040503050406030204" pitchFamily="18" charset="0"/>
                                  </a:rPr>
                                  <m:t>𝑡</m:t>
                                </m:r>
                              </m:sub>
                            </m:sSub>
                          </m:num>
                          <m:den>
                            <m:sSub>
                              <m:sSubPr>
                                <m:ctrlPr>
                                  <a:rPr lang="en-US" altLang="zh-CN" i="1">
                                    <a:latin typeface="Cambria Math" panose="02040503050406030204" pitchFamily="18" charset="0"/>
                                  </a:rPr>
                                </m:ctrlPr>
                              </m:sSubPr>
                              <m:e>
                                <m:r>
                                  <a:rPr lang="en-US" altLang="zh-CN" i="1">
                                    <a:latin typeface="Cambria Math"/>
                                  </a:rPr>
                                  <m:t>𝑒</m:t>
                                </m:r>
                              </m:e>
                              <m:sub>
                                <m:r>
                                  <a:rPr lang="en-US" altLang="zh-CN" i="1">
                                    <a:latin typeface="Cambria Math"/>
                                  </a:rPr>
                                  <m:t>𝑡</m:t>
                                </m:r>
                                <m:r>
                                  <a:rPr lang="en-US" altLang="zh-CN" i="1">
                                    <a:latin typeface="Cambria Math"/>
                                  </a:rPr>
                                  <m:t>−1</m:t>
                                </m:r>
                              </m:sub>
                            </m:sSub>
                          </m:den>
                        </m:f>
                      </m:e>
                    </m:func>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m:rPr>
                            <m:sty m:val="p"/>
                          </m:rPr>
                          <a:rPr lang="en-US" altLang="zh-CN" b="0" i="0" smtClean="0">
                            <a:latin typeface="Cambria Math" panose="02040503050406030204" pitchFamily="18" charset="0"/>
                          </a:rPr>
                          <m:t>Δ</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𝑒</m:t>
                            </m:r>
                          </m:e>
                          <m:sub>
                            <m:r>
                              <a:rPr lang="en-US" altLang="zh-CN" b="0" i="1" smtClean="0">
                                <a:latin typeface="Cambria Math" panose="02040503050406030204" pitchFamily="18" charset="0"/>
                              </a:rPr>
                              <m:t>𝑡</m:t>
                            </m:r>
                          </m:sub>
                        </m:sSub>
                      </m:num>
                      <m:den>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𝑒</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den>
                    </m:f>
                  </m:oMath>
                </a14:m>
                <a:r>
                  <a:rPr lang="en-US" altLang="zh-CN" dirty="0"/>
                  <a:t> .</a:t>
                </a:r>
              </a:p>
              <a:p>
                <a:endParaRPr lang="en-US" altLang="zh-CN" dirty="0"/>
              </a:p>
              <a:p>
                <a:r>
                  <a:rPr lang="zh-CN" altLang="en-US" dirty="0"/>
                  <a:t>因为 </a:t>
                </a:r>
                <a:r>
                  <a:rPr lang="en-US" altLang="zh-CN" dirty="0" err="1"/>
                  <a:t>eP</a:t>
                </a:r>
                <a:r>
                  <a:rPr lang="en-US" altLang="zh-CN" dirty="0"/>
                  <a:t>=P* </a:t>
                </a:r>
                <a:r>
                  <a:rPr lang="zh-CN" altLang="en-US" dirty="0"/>
                  <a:t>，所以 汇率变化</a:t>
                </a:r>
                <a:r>
                  <a:rPr lang="en-US" altLang="zh-CN" dirty="0"/>
                  <a:t>+</a:t>
                </a:r>
                <a:r>
                  <a:rPr lang="zh-CN" altLang="en-US" dirty="0"/>
                  <a:t>本国价格变化 </a:t>
                </a:r>
                <a:r>
                  <a:rPr lang="en-US" altLang="zh-CN" dirty="0"/>
                  <a:t>= </a:t>
                </a:r>
                <a:r>
                  <a:rPr lang="zh-CN" altLang="en-US" dirty="0"/>
                  <a:t>外国价格变化，</a:t>
                </a:r>
                <a:endParaRPr lang="en-US" altLang="zh-CN" dirty="0"/>
              </a:p>
              <a:p>
                <a:r>
                  <a:rPr lang="zh-CN" altLang="en-US" dirty="0"/>
                  <a:t>所以 汇率变化 </a:t>
                </a:r>
                <a:r>
                  <a:rPr lang="en-US" altLang="zh-CN" dirty="0"/>
                  <a:t>+ </a:t>
                </a:r>
                <a:r>
                  <a:rPr lang="zh-CN" altLang="en-US" dirty="0"/>
                  <a:t>本国通胀 </a:t>
                </a:r>
                <a:r>
                  <a:rPr lang="en-US" altLang="zh-CN" dirty="0"/>
                  <a:t>= </a:t>
                </a:r>
                <a:r>
                  <a:rPr lang="zh-CN" altLang="en-US" dirty="0"/>
                  <a:t>外国通胀</a:t>
                </a:r>
                <a:endParaRPr lang="en-US" altLang="zh-CN" dirty="0"/>
              </a:p>
              <a:p>
                <a:r>
                  <a:rPr lang="zh-CN" altLang="en-US" dirty="0"/>
                  <a:t>所以 汇率变化 </a:t>
                </a:r>
                <a:r>
                  <a:rPr lang="en-US" altLang="zh-CN" dirty="0"/>
                  <a:t>= </a:t>
                </a:r>
                <a:r>
                  <a:rPr lang="zh-CN" altLang="en-US" dirty="0"/>
                  <a:t>外国通胀 </a:t>
                </a:r>
                <a:r>
                  <a:rPr lang="en-US" altLang="zh-CN" dirty="0"/>
                  <a:t>– </a:t>
                </a:r>
                <a:r>
                  <a:rPr lang="zh-CN" altLang="en-US" dirty="0"/>
                  <a:t>本国通胀</a:t>
                </a:r>
              </a:p>
            </p:txBody>
          </p:sp>
        </mc:Choice>
        <mc:Fallback xmlns="">
          <p:sp>
            <p:nvSpPr>
              <p:cNvPr id="3" name="备注占位符 2"/>
              <p:cNvSpPr>
                <a:spLocks noGrp="1"/>
              </p:cNvSpPr>
              <p:nvPr>
                <p:ph type="body" idx="1"/>
              </p:nvPr>
            </p:nvSpPr>
            <p:spPr/>
            <p:txBody>
              <a:bodyPr/>
              <a:lstStyle/>
              <a:p>
                <a:r>
                  <a:rPr lang="en-US" altLang="zh-CN" dirty="0"/>
                  <a:t>Note that </a:t>
                </a:r>
                <a:r>
                  <a:rPr lang="en-US" altLang="zh-CN" b="0" i="0">
                    <a:latin typeface="Cambria Math" panose="02040503050406030204" pitchFamily="18" charset="0"/>
                  </a:rPr>
                  <a:t>log⁡〖𝑒_𝑡/</a:t>
                </a:r>
                <a:r>
                  <a:rPr lang="en-US" altLang="zh-CN" i="0">
                    <a:latin typeface="Cambria Math"/>
                  </a:rPr>
                  <a:t>𝑒</a:t>
                </a:r>
                <a:r>
                  <a:rPr lang="en-US" altLang="zh-CN" i="0">
                    <a:latin typeface="Cambria Math" panose="02040503050406030204" pitchFamily="18" charset="0"/>
                  </a:rPr>
                  <a:t>_(</a:t>
                </a:r>
                <a:r>
                  <a:rPr lang="en-US" altLang="zh-CN" i="0">
                    <a:latin typeface="Cambria Math"/>
                  </a:rPr>
                  <a:t>𝑡−1</a:t>
                </a:r>
                <a:r>
                  <a:rPr lang="en-US" altLang="zh-CN" i="0">
                    <a:latin typeface="Cambria Math" panose="02040503050406030204" pitchFamily="18" charset="0"/>
                  </a:rPr>
                  <a:t>) </a:t>
                </a:r>
                <a:r>
                  <a:rPr lang="en-US" altLang="zh-CN" b="0" i="0">
                    <a:latin typeface="Cambria Math" panose="02040503050406030204" pitchFamily="18" charset="0"/>
                  </a:rPr>
                  <a:t>〗≈(Δ𝑒_𝑡)/𝑒_(𝑡−1) </a:t>
                </a:r>
                <a:r>
                  <a:rPr lang="en-US" altLang="zh-CN" dirty="0"/>
                  <a:t> .</a:t>
                </a:r>
                <a:endParaRPr lang="zh-CN" altLang="en-US" dirty="0"/>
              </a:p>
            </p:txBody>
          </p:sp>
        </mc:Fallback>
      </mc:AlternateContent>
      <p:sp>
        <p:nvSpPr>
          <p:cNvPr id="4" name="灯片编号占位符 3"/>
          <p:cNvSpPr>
            <a:spLocks noGrp="1"/>
          </p:cNvSpPr>
          <p:nvPr>
            <p:ph type="sldNum" sz="quarter" idx="5"/>
          </p:nvPr>
        </p:nvSpPr>
        <p:spPr/>
        <p:txBody>
          <a:bodyPr/>
          <a:lstStyle/>
          <a:p>
            <a:fld id="{B4A36ECA-0268-49E5-B88C-8064AE192485}" type="slidenum">
              <a:rPr lang="zh-CN" altLang="en-US" smtClean="0"/>
              <a:t>7</a:t>
            </a:fld>
            <a:endParaRPr lang="zh-CN" altLang="en-US"/>
          </a:p>
        </p:txBody>
      </p:sp>
    </p:spTree>
    <p:extLst>
      <p:ext uri="{BB962C8B-B14F-4D97-AF65-F5344CB8AC3E}">
        <p14:creationId xmlns:p14="http://schemas.microsoft.com/office/powerpoint/2010/main" val="31582516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弗里德曼说，香港疯了。格林斯潘也质疑香港政府行为的合理性。</a:t>
            </a:r>
            <a:endParaRPr lang="en-US" altLang="zh-CN" sz="1200" b="0" i="0" kern="1200" dirty="0">
              <a:solidFill>
                <a:schemeClr val="tx1"/>
              </a:solidFill>
              <a:effectLst/>
              <a:latin typeface="+mn-lt"/>
              <a:ea typeface="+mn-ea"/>
              <a:cs typeface="+mn-cs"/>
            </a:endParaRPr>
          </a:p>
          <a:p>
            <a:endParaRPr lang="en-US" altLang="zh-CN"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A decade later, Greenspan wrote that the HKSAR had made the right call. Soros himself also admitted in 2001 that the authorities did "a very good job when they intervened to arrest the collapse of the Hong Kong market."</a:t>
            </a:r>
          </a:p>
          <a:p>
            <a:br>
              <a:rPr lang="en-US" altLang="zh-CN" dirty="0"/>
            </a:br>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55</a:t>
            </a:fld>
            <a:endParaRPr lang="zh-CN" altLang="en-US"/>
          </a:p>
        </p:txBody>
      </p:sp>
    </p:spTree>
    <p:extLst>
      <p:ext uri="{BB962C8B-B14F-4D97-AF65-F5344CB8AC3E}">
        <p14:creationId xmlns:p14="http://schemas.microsoft.com/office/powerpoint/2010/main" val="2031541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可以把经济分为两个行业：可贸易行业（如制造业）和不可贸易行业（如生活服务，等）。发达国家的可贸易行业劳动生产率高于发展中国家，因此劳动力成本高于发展中国家。虽然不可贸易行业的劳动生产率差距小，但是发达国家不可贸易行业劳动力成本远高于发展中国家，于是发达国家的不可贸易品价格也远高于发展中国家。因为</a:t>
            </a:r>
            <a:r>
              <a:rPr lang="en-US" altLang="zh-CN" dirty="0"/>
              <a:t>CPI</a:t>
            </a:r>
            <a:r>
              <a:rPr lang="zh-CN" altLang="en-US" dirty="0"/>
              <a:t>篮子既包括可贸易品和不可贸易品，所以发达国家价格水平也远高于发展中国家。</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8</a:t>
            </a:fld>
            <a:endParaRPr lang="zh-CN" altLang="en-US"/>
          </a:p>
        </p:txBody>
      </p:sp>
    </p:spTree>
    <p:extLst>
      <p:ext uri="{BB962C8B-B14F-4D97-AF65-F5344CB8AC3E}">
        <p14:creationId xmlns:p14="http://schemas.microsoft.com/office/powerpoint/2010/main" val="2287501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zh-CN" altLang="en-US" dirty="0"/>
                  <a:t>如果进一步假设存在一个共同的实际利率，那么</a:t>
                </a:r>
                <a:endParaRPr lang="en-US" altLang="zh-CN" dirty="0"/>
              </a:p>
              <a:p>
                <a:pPr marL="0" indent="0">
                  <a:buNone/>
                </a:pPr>
                <a14:m>
                  <m:oMathPara xmlns:m="http://schemas.openxmlformats.org/officeDocument/2006/math">
                    <m:oMathParaPr>
                      <m:jc m:val="centerGroup"/>
                    </m:oMathParaPr>
                    <m:oMath xmlns:m="http://schemas.openxmlformats.org/officeDocument/2006/math">
                      <m:f>
                        <m:fPr>
                          <m:ctrlPr>
                            <a:rPr lang="el-GR" altLang="zh-CN" i="1">
                              <a:latin typeface="Cambria Math" panose="02040503050406030204" pitchFamily="18" charset="0"/>
                            </a:rPr>
                          </m:ctrlPr>
                        </m:fPr>
                        <m:num>
                          <m:r>
                            <a:rPr lang="el-GR" altLang="zh-CN" i="1">
                              <a:latin typeface="Cambria Math" panose="02040503050406030204" pitchFamily="18" charset="0"/>
                            </a:rPr>
                            <m:t>𝛥</m:t>
                          </m:r>
                          <m:sSub>
                            <m:sSubPr>
                              <m:ctrlPr>
                                <a:rPr lang="el-GR" altLang="zh-CN" i="1">
                                  <a:latin typeface="Cambria Math" panose="02040503050406030204" pitchFamily="18" charset="0"/>
                                </a:rPr>
                              </m:ctrlPr>
                            </m:sSubPr>
                            <m:e>
                              <m:r>
                                <a:rPr lang="zh-CN" altLang="el-GR" i="1">
                                  <a:latin typeface="Cambria Math" panose="02040503050406030204" pitchFamily="18" charset="0"/>
                                </a:rPr>
                                <m:t>𝑒</m:t>
                              </m:r>
                            </m:e>
                            <m:sub>
                              <m:r>
                                <a:rPr lang="zh-CN" altLang="el-GR" i="1">
                                  <a:latin typeface="Cambria Math" panose="02040503050406030204" pitchFamily="18" charset="0"/>
                                </a:rPr>
                                <m:t>𝑡</m:t>
                              </m:r>
                            </m:sub>
                          </m:sSub>
                        </m:num>
                        <m:den>
                          <m:sSub>
                            <m:sSubPr>
                              <m:ctrlPr>
                                <a:rPr lang="el-GR" altLang="zh-CN" i="1">
                                  <a:latin typeface="Cambria Math" panose="02040503050406030204" pitchFamily="18" charset="0"/>
                                </a:rPr>
                              </m:ctrlPr>
                            </m:sSubPr>
                            <m:e>
                              <m:r>
                                <a:rPr lang="zh-CN" altLang="el-GR" i="1">
                                  <a:latin typeface="Cambria Math" panose="02040503050406030204" pitchFamily="18" charset="0"/>
                                </a:rPr>
                                <m:t>𝑒</m:t>
                              </m:r>
                            </m:e>
                            <m:sub>
                              <m:r>
                                <a:rPr lang="zh-CN" altLang="el-GR" i="1">
                                  <a:latin typeface="Cambria Math" panose="02040503050406030204" pitchFamily="18" charset="0"/>
                                </a:rPr>
                                <m:t>𝑡</m:t>
                              </m:r>
                              <m:r>
                                <a:rPr lang="zh-CN" altLang="el-GR" i="1">
                                  <a:latin typeface="Cambria Math" panose="02040503050406030204" pitchFamily="18" charset="0"/>
                                </a:rPr>
                                <m:t>−1</m:t>
                              </m:r>
                            </m:sub>
                          </m:sSub>
                        </m:den>
                      </m:f>
                      <m:r>
                        <a:rPr lang="en-US" altLang="zh-CN" b="0" i="1" smtClean="0">
                          <a:latin typeface="Cambria Math" panose="02040503050406030204" pitchFamily="18" charset="0"/>
                        </a:rPr>
                        <m:t>≈</m:t>
                      </m:r>
                      <m:sSubSup>
                        <m:sSubSupPr>
                          <m:ctrlPr>
                            <a:rPr lang="en-US" altLang="zh-CN" i="1">
                              <a:latin typeface="Cambria Math" panose="02040503050406030204" pitchFamily="18" charset="0"/>
                            </a:rPr>
                          </m:ctrlPr>
                        </m:sSubSupPr>
                        <m:e>
                          <m:r>
                            <a:rPr lang="en-US" altLang="zh-CN" b="0" i="1" smtClean="0">
                              <a:latin typeface="Cambria Math" panose="02040503050406030204" pitchFamily="18" charset="0"/>
                            </a:rPr>
                            <m:t>𝑖</m:t>
                          </m:r>
                        </m:e>
                        <m:sub>
                          <m:r>
                            <a:rPr lang="en-US" altLang="zh-CN" i="1">
                              <a:latin typeface="Cambria Math"/>
                            </a:rPr>
                            <m:t>𝑡</m:t>
                          </m:r>
                        </m:sub>
                        <m:sup>
                          <m:r>
                            <a:rPr lang="en-US" altLang="zh-CN" i="1">
                              <a:latin typeface="Cambria Math"/>
                            </a:rPr>
                            <m:t>∗</m:t>
                          </m:r>
                        </m:sup>
                      </m:sSubSup>
                      <m:r>
                        <a:rPr lang="en-US" altLang="zh-CN" i="1">
                          <a:latin typeface="Cambria Math"/>
                        </a:rPr>
                        <m:t>−</m:t>
                      </m:r>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𝑖</m:t>
                          </m:r>
                        </m:e>
                        <m:sub>
                          <m:r>
                            <a:rPr lang="en-US" altLang="zh-CN" i="1">
                              <a:latin typeface="Cambria Math"/>
                            </a:rPr>
                            <m:t>𝑡</m:t>
                          </m:r>
                        </m:sub>
                      </m:sSub>
                      <m:r>
                        <a:rPr lang="en-US" altLang="zh-CN" b="0" i="1" smtClean="0">
                          <a:latin typeface="Cambria Math" panose="02040503050406030204" pitchFamily="18" charset="0"/>
                        </a:rPr>
                        <m:t>.</m:t>
                      </m:r>
                    </m:oMath>
                  </m:oMathPara>
                </a14:m>
                <a:endParaRPr lang="en-US" altLang="zh-CN" b="0" dirty="0"/>
              </a:p>
              <a:p>
                <a:pPr marL="0" indent="0">
                  <a:buNone/>
                </a:pPr>
                <a:r>
                  <a:rPr lang="zh-CN" altLang="en-US" dirty="0"/>
                  <a:t>    其中</a:t>
                </a:r>
                <a:r>
                  <a:rPr lang="en-US" altLang="zh-CN" dirty="0"/>
                  <a:t> </a:t>
                </a:r>
                <a14:m>
                  <m:oMath xmlns:m="http://schemas.openxmlformats.org/officeDocument/2006/math">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𝑖</m:t>
                        </m:r>
                      </m:e>
                      <m:sub>
                        <m:r>
                          <a:rPr lang="en-US" altLang="zh-CN" i="1">
                            <a:latin typeface="Cambria Math"/>
                          </a:rPr>
                          <m:t>𝑡</m:t>
                        </m:r>
                      </m:sub>
                      <m:sup>
                        <m:r>
                          <a:rPr lang="en-US" altLang="zh-CN" i="1">
                            <a:latin typeface="Cambria Math"/>
                          </a:rPr>
                          <m:t>∗</m:t>
                        </m:r>
                      </m:sup>
                    </m:sSubSup>
                  </m:oMath>
                </a14:m>
                <a:r>
                  <a:rPr lang="en-US" altLang="zh-CN" dirty="0"/>
                  <a:t> </a:t>
                </a:r>
                <a:r>
                  <a:rPr lang="zh-CN" altLang="en-US" dirty="0"/>
                  <a:t>和</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𝑖</m:t>
                        </m:r>
                      </m:e>
                      <m:sub>
                        <m:r>
                          <a:rPr lang="en-US" altLang="zh-CN" i="1">
                            <a:latin typeface="Cambria Math"/>
                          </a:rPr>
                          <m:t>𝑡</m:t>
                        </m:r>
                      </m:sub>
                    </m:sSub>
                  </m:oMath>
                </a14:m>
                <a:r>
                  <a:rPr lang="en-US" altLang="zh-CN" dirty="0"/>
                  <a:t> </a:t>
                </a:r>
                <a:r>
                  <a:rPr lang="zh-CN" altLang="en-US" dirty="0"/>
                  <a:t>分别为外国和国内的利率</a:t>
                </a:r>
                <a:r>
                  <a:rPr lang="en-US" altLang="zh-CN" dirty="0"/>
                  <a:t>. </a:t>
                </a:r>
              </a:p>
              <a:p>
                <a:endParaRPr lang="en-US" altLang="zh-CN" dirty="0"/>
              </a:p>
              <a:p>
                <a:r>
                  <a:rPr lang="en-US" altLang="zh-CN" dirty="0"/>
                  <a:t>The common real interest rate implies that there are no arbitrage opportunities in investing.</a:t>
                </a:r>
                <a:r>
                  <a:rPr lang="en-US" altLang="zh-CN" baseline="0" dirty="0"/>
                  <a:t> </a:t>
                </a:r>
                <a:endParaRPr lang="zh-CN" altLang="en-US" dirty="0"/>
              </a:p>
            </p:txBody>
          </p:sp>
        </mc:Choice>
        <mc:Fallback xmlns="">
          <p:sp>
            <p:nvSpPr>
              <p:cNvPr id="3" name="备注占位符 2"/>
              <p:cNvSpPr>
                <a:spLocks noGrp="1"/>
              </p:cNvSpPr>
              <p:nvPr>
                <p:ph type="body" idx="1"/>
              </p:nvPr>
            </p:nvSpPr>
            <p:spPr/>
            <p:txBody>
              <a:bodyPr/>
              <a:lstStyle/>
              <a:p>
                <a:r>
                  <a:rPr lang="zh-CN" altLang="en-US" dirty="0" smtClean="0"/>
                  <a:t>如果进一步假设存在一个共同的实际利率，那么</a:t>
                </a:r>
                <a:endParaRPr lang="en-US" altLang="zh-CN" dirty="0"/>
              </a:p>
              <a:p>
                <a:pPr marL="0" indent="0">
                  <a:buNone/>
                </a:pPr>
                <a:r>
                  <a:rPr lang="el-GR" altLang="zh-CN" i="0">
                    <a:latin typeface="Cambria Math" panose="02040503050406030204" pitchFamily="18" charset="0"/>
                  </a:rPr>
                  <a:t>(𝛥</a:t>
                </a:r>
                <a:r>
                  <a:rPr lang="zh-CN" altLang="el-GR" i="0">
                    <a:latin typeface="Cambria Math" panose="02040503050406030204" pitchFamily="18" charset="0"/>
                  </a:rPr>
                  <a:t>𝑒</a:t>
                </a:r>
                <a:r>
                  <a:rPr lang="el-GR" altLang="zh-CN" i="0">
                    <a:latin typeface="Cambria Math" panose="02040503050406030204" pitchFamily="18" charset="0"/>
                  </a:rPr>
                  <a:t>_</a:t>
                </a:r>
                <a:r>
                  <a:rPr lang="zh-CN" altLang="el-GR" i="0">
                    <a:latin typeface="Cambria Math" panose="02040503050406030204" pitchFamily="18" charset="0"/>
                  </a:rPr>
                  <a:t>𝑡</a:t>
                </a:r>
                <a:r>
                  <a:rPr lang="el-GR" altLang="zh-CN" i="0">
                    <a:latin typeface="Cambria Math" panose="02040503050406030204" pitchFamily="18" charset="0"/>
                  </a:rPr>
                  <a:t>)/</a:t>
                </a:r>
                <a:r>
                  <a:rPr lang="zh-CN" altLang="el-GR" i="0">
                    <a:latin typeface="Cambria Math" panose="02040503050406030204" pitchFamily="18" charset="0"/>
                  </a:rPr>
                  <a:t>𝑒</a:t>
                </a:r>
                <a:r>
                  <a:rPr lang="el-GR" altLang="zh-CN" i="0">
                    <a:latin typeface="Cambria Math" panose="02040503050406030204" pitchFamily="18" charset="0"/>
                  </a:rPr>
                  <a:t>_(</a:t>
                </a:r>
                <a:r>
                  <a:rPr lang="zh-CN" altLang="el-GR" i="0">
                    <a:latin typeface="Cambria Math" panose="02040503050406030204" pitchFamily="18" charset="0"/>
                  </a:rPr>
                  <a:t>𝑡−1</a:t>
                </a:r>
                <a:r>
                  <a:rPr lang="el-GR" altLang="zh-CN" i="0">
                    <a:latin typeface="Cambria Math" panose="02040503050406030204" pitchFamily="18" charset="0"/>
                  </a:rPr>
                  <a:t>)</a:t>
                </a:r>
                <a:r>
                  <a:rPr lang="zh-CN" altLang="el-GR" i="0">
                    <a:latin typeface="Cambria Math" panose="02040503050406030204" pitchFamily="18" charset="0"/>
                  </a:rPr>
                  <a:t> </a:t>
                </a:r>
                <a:r>
                  <a:rPr lang="en-US" altLang="zh-CN" b="0" i="0" smtClean="0">
                    <a:latin typeface="Cambria Math" panose="02040503050406030204" pitchFamily="18" charset="0"/>
                  </a:rPr>
                  <a:t>≈𝑖</a:t>
                </a:r>
                <a:r>
                  <a:rPr lang="en-US" altLang="zh-CN" b="0" i="0">
                    <a:latin typeface="Cambria Math" panose="02040503050406030204" pitchFamily="18" charset="0"/>
                  </a:rPr>
                  <a:t>_</a:t>
                </a:r>
                <a:r>
                  <a:rPr lang="en-US" altLang="zh-CN" i="0">
                    <a:latin typeface="Cambria Math"/>
                  </a:rPr>
                  <a:t>𝑡</a:t>
                </a:r>
                <a:r>
                  <a:rPr lang="en-US" altLang="zh-CN" i="0">
                    <a:latin typeface="Cambria Math" panose="02040503050406030204" pitchFamily="18" charset="0"/>
                  </a:rPr>
                  <a:t>^</a:t>
                </a:r>
                <a:r>
                  <a:rPr lang="en-US" altLang="zh-CN" i="0">
                    <a:latin typeface="Cambria Math"/>
                  </a:rPr>
                  <a:t>∗−</a:t>
                </a:r>
                <a:r>
                  <a:rPr lang="en-US" altLang="zh-CN" b="0" i="0" smtClean="0">
                    <a:latin typeface="Cambria Math" panose="02040503050406030204" pitchFamily="18" charset="0"/>
                  </a:rPr>
                  <a:t>𝑖</a:t>
                </a:r>
                <a:r>
                  <a:rPr lang="en-US" altLang="zh-CN" b="0" i="0">
                    <a:latin typeface="Cambria Math" panose="02040503050406030204" pitchFamily="18" charset="0"/>
                  </a:rPr>
                  <a:t>_</a:t>
                </a:r>
                <a:r>
                  <a:rPr lang="en-US" altLang="zh-CN" i="0">
                    <a:latin typeface="Cambria Math"/>
                  </a:rPr>
                  <a:t>𝑡</a:t>
                </a:r>
                <a:r>
                  <a:rPr lang="en-US" altLang="zh-CN" b="0" i="0" smtClean="0">
                    <a:latin typeface="Cambria Math" panose="02040503050406030204" pitchFamily="18" charset="0"/>
                  </a:rPr>
                  <a:t>.</a:t>
                </a:r>
                <a:endParaRPr lang="en-US" altLang="zh-CN" b="0" dirty="0"/>
              </a:p>
              <a:p>
                <a:pPr marL="0" indent="0">
                  <a:buNone/>
                </a:pPr>
                <a:r>
                  <a:rPr lang="zh-CN" altLang="en-US" dirty="0"/>
                  <a:t>    其中</a:t>
                </a:r>
                <a:r>
                  <a:rPr lang="en-US" altLang="zh-CN" dirty="0"/>
                  <a:t> </a:t>
                </a:r>
                <a:r>
                  <a:rPr lang="en-US" altLang="zh-CN" i="0">
                    <a:latin typeface="Cambria Math" panose="02040503050406030204" pitchFamily="18" charset="0"/>
                  </a:rPr>
                  <a:t>𝑖_</a:t>
                </a:r>
                <a:r>
                  <a:rPr lang="en-US" altLang="zh-CN" i="0">
                    <a:latin typeface="Cambria Math"/>
                  </a:rPr>
                  <a:t>𝑡</a:t>
                </a:r>
                <a:r>
                  <a:rPr lang="en-US" altLang="zh-CN" i="0">
                    <a:latin typeface="Cambria Math" panose="02040503050406030204" pitchFamily="18" charset="0"/>
                  </a:rPr>
                  <a:t>^</a:t>
                </a:r>
                <a:r>
                  <a:rPr lang="en-US" altLang="zh-CN" i="0">
                    <a:latin typeface="Cambria Math"/>
                  </a:rPr>
                  <a:t>∗</a:t>
                </a:r>
                <a:r>
                  <a:rPr lang="en-US" altLang="zh-CN" dirty="0"/>
                  <a:t> </a:t>
                </a:r>
                <a:r>
                  <a:rPr lang="zh-CN" altLang="en-US" dirty="0"/>
                  <a:t>和</a:t>
                </a:r>
                <a:r>
                  <a:rPr lang="en-US" altLang="zh-CN" dirty="0"/>
                  <a:t> </a:t>
                </a:r>
                <a:r>
                  <a:rPr lang="en-US" altLang="zh-CN" i="0">
                    <a:latin typeface="Cambria Math" panose="02040503050406030204" pitchFamily="18" charset="0"/>
                  </a:rPr>
                  <a:t>𝑖_</a:t>
                </a:r>
                <a:r>
                  <a:rPr lang="en-US" altLang="zh-CN" i="0">
                    <a:latin typeface="Cambria Math"/>
                  </a:rPr>
                  <a:t>𝑡</a:t>
                </a:r>
                <a:r>
                  <a:rPr lang="en-US" altLang="zh-CN" dirty="0"/>
                  <a:t> </a:t>
                </a:r>
                <a:r>
                  <a:rPr lang="zh-CN" altLang="en-US" dirty="0"/>
                  <a:t>分别为外国和国内的利率</a:t>
                </a:r>
                <a:r>
                  <a:rPr lang="en-US" altLang="zh-CN" dirty="0"/>
                  <a:t>. </a:t>
                </a:r>
              </a:p>
              <a:p>
                <a:endParaRPr lang="en-US" altLang="zh-CN" dirty="0" smtClean="0"/>
              </a:p>
              <a:p>
                <a:r>
                  <a:rPr lang="en-US" altLang="zh-CN" dirty="0" smtClean="0"/>
                  <a:t>The </a:t>
                </a:r>
                <a:r>
                  <a:rPr lang="en-US" altLang="zh-CN" dirty="0"/>
                  <a:t>common real interest rate implies that there are no arbitrage opportunities in investing.</a:t>
                </a:r>
                <a:r>
                  <a:rPr lang="en-US" altLang="zh-CN" baseline="0" dirty="0"/>
                  <a:t> </a:t>
                </a:r>
                <a:endParaRPr lang="zh-CN" altLang="en-US" dirty="0"/>
              </a:p>
            </p:txBody>
          </p:sp>
        </mc:Fallback>
      </mc:AlternateContent>
      <p:sp>
        <p:nvSpPr>
          <p:cNvPr id="4" name="灯片编号占位符 3"/>
          <p:cNvSpPr>
            <a:spLocks noGrp="1"/>
          </p:cNvSpPr>
          <p:nvPr>
            <p:ph type="sldNum" sz="quarter" idx="10"/>
          </p:nvPr>
        </p:nvSpPr>
        <p:spPr/>
        <p:txBody>
          <a:bodyPr/>
          <a:lstStyle/>
          <a:p>
            <a:fld id="{B4A36ECA-0268-49E5-B88C-8064AE192485}" type="slidenum">
              <a:rPr lang="zh-CN" altLang="en-US" smtClean="0"/>
              <a:t>9</a:t>
            </a:fld>
            <a:endParaRPr lang="zh-CN" altLang="en-US"/>
          </a:p>
        </p:txBody>
      </p:sp>
    </p:spTree>
    <p:extLst>
      <p:ext uri="{BB962C8B-B14F-4D97-AF65-F5344CB8AC3E}">
        <p14:creationId xmlns:p14="http://schemas.microsoft.com/office/powerpoint/2010/main" val="1169632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超调理论由</a:t>
            </a:r>
            <a:r>
              <a:rPr lang="en-US" altLang="zh-CN" dirty="0"/>
              <a:t>Rudi Dornbusch (1976)</a:t>
            </a:r>
            <a:r>
              <a:rPr lang="zh-CN" altLang="en-US" dirty="0"/>
              <a:t>提出。</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11</a:t>
            </a:fld>
            <a:endParaRPr lang="zh-CN" altLang="en-US"/>
          </a:p>
        </p:txBody>
      </p:sp>
    </p:spTree>
    <p:extLst>
      <p:ext uri="{BB962C8B-B14F-4D97-AF65-F5344CB8AC3E}">
        <p14:creationId xmlns:p14="http://schemas.microsoft.com/office/powerpoint/2010/main" val="2511455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dirty="0"/>
                  <a:t>When </a:t>
                </a:r>
                <a14:m>
                  <m:oMath xmlns:m="http://schemas.openxmlformats.org/officeDocument/2006/math">
                    <m:r>
                      <a:rPr lang="en-US" altLang="zh-CN" i="1">
                        <a:latin typeface="Cambria Math" panose="02040503050406030204" pitchFamily="18" charset="0"/>
                      </a:rPr>
                      <m:t>𝑒</m:t>
                    </m:r>
                    <m:r>
                      <a:rPr lang="en-US" altLang="zh-CN" b="0" i="1" smtClean="0">
                        <a:latin typeface="Cambria Math" panose="02040503050406030204" pitchFamily="18" charset="0"/>
                      </a:rPr>
                      <m:t>↑</m:t>
                    </m:r>
                  </m:oMath>
                </a14:m>
                <a:r>
                  <a:rPr lang="en-US" altLang="zh-CN" dirty="0"/>
                  <a:t>, </a:t>
                </a:r>
                <a14:m>
                  <m:oMath xmlns:m="http://schemas.openxmlformats.org/officeDocument/2006/math">
                    <m:r>
                      <a:rPr lang="en-US" altLang="zh-CN" i="1">
                        <a:latin typeface="Cambria Math"/>
                      </a:rPr>
                      <m:t>𝑌</m:t>
                    </m:r>
                    <m:r>
                      <a:rPr lang="en-US" altLang="zh-CN" b="0" i="1" smtClean="0">
                        <a:latin typeface="Cambria Math" panose="02040503050406030204" pitchFamily="18" charset="0"/>
                      </a:rPr>
                      <m:t>↓</m:t>
                    </m:r>
                  </m:oMath>
                </a14:m>
                <a:endParaRPr lang="zh-CN" altLang="en-US" dirty="0"/>
              </a:p>
              <a:p>
                <a:endParaRPr lang="zh-CN" altLang="en-US" dirty="0"/>
              </a:p>
            </p:txBody>
          </p:sp>
        </mc:Choice>
        <mc:Fallback xmlns="">
          <p:sp>
            <p:nvSpPr>
              <p:cNvPr id="3" name="备注占位符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dirty="0" smtClean="0"/>
                  <a:t>When </a:t>
                </a:r>
                <a:r>
                  <a:rPr lang="en-US" altLang="zh-CN" i="0">
                    <a:latin typeface="Cambria Math" panose="02040503050406030204" pitchFamily="18" charset="0"/>
                  </a:rPr>
                  <a:t>𝑒</a:t>
                </a:r>
                <a:r>
                  <a:rPr lang="en-US" altLang="zh-CN" b="0" i="0" smtClean="0">
                    <a:latin typeface="Cambria Math" panose="02040503050406030204" pitchFamily="18" charset="0"/>
                  </a:rPr>
                  <a:t>↑</a:t>
                </a:r>
                <a:r>
                  <a:rPr lang="en-US" altLang="zh-CN" dirty="0"/>
                  <a:t>, </a:t>
                </a:r>
                <a:r>
                  <a:rPr lang="en-US" altLang="zh-CN" i="0">
                    <a:latin typeface="Cambria Math"/>
                  </a:rPr>
                  <a:t>𝑌</a:t>
                </a:r>
                <a:r>
                  <a:rPr lang="en-US" altLang="zh-CN" b="0" i="0" smtClean="0">
                    <a:latin typeface="Cambria Math" panose="02040503050406030204" pitchFamily="18" charset="0"/>
                  </a:rPr>
                  <a:t>↓</a:t>
                </a:r>
                <a:endParaRPr lang="zh-CN" altLang="en-US" dirty="0"/>
              </a:p>
              <a:p>
                <a:endParaRPr lang="zh-CN" altLang="en-US" dirty="0"/>
              </a:p>
            </p:txBody>
          </p:sp>
        </mc:Fallback>
      </mc:AlternateContent>
      <p:sp>
        <p:nvSpPr>
          <p:cNvPr id="4" name="灯片编号占位符 3"/>
          <p:cNvSpPr>
            <a:spLocks noGrp="1"/>
          </p:cNvSpPr>
          <p:nvPr>
            <p:ph type="sldNum" sz="quarter" idx="10"/>
          </p:nvPr>
        </p:nvSpPr>
        <p:spPr/>
        <p:txBody>
          <a:bodyPr/>
          <a:lstStyle/>
          <a:p>
            <a:fld id="{60BBB084-E0E5-4A60-835A-7A2F5C1832AF}" type="slidenum">
              <a:rPr lang="zh-CN" altLang="en-US" smtClean="0"/>
              <a:t>13</a:t>
            </a:fld>
            <a:endParaRPr lang="zh-CN" altLang="en-US"/>
          </a:p>
        </p:txBody>
      </p:sp>
    </p:spTree>
    <p:extLst>
      <p:ext uri="{BB962C8B-B14F-4D97-AF65-F5344CB8AC3E}">
        <p14:creationId xmlns:p14="http://schemas.microsoft.com/office/powerpoint/2010/main" val="2776168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dirty="0"/>
                  <a:t>When </a:t>
                </a:r>
                <a14:m>
                  <m:oMath xmlns:m="http://schemas.openxmlformats.org/officeDocument/2006/math">
                    <m:r>
                      <a:rPr lang="en-US" altLang="zh-CN" i="1">
                        <a:latin typeface="Cambria Math" panose="02040503050406030204" pitchFamily="18" charset="0"/>
                      </a:rPr>
                      <m:t>𝑒</m:t>
                    </m:r>
                    <m:r>
                      <a:rPr lang="en-US" altLang="zh-CN" i="1">
                        <a:latin typeface="Cambria Math" panose="02040503050406030204" pitchFamily="18" charset="0"/>
                      </a:rPr>
                      <m:t>↑</m:t>
                    </m:r>
                  </m:oMath>
                </a14:m>
                <a:r>
                  <a:rPr lang="en-US" altLang="zh-CN" dirty="0"/>
                  <a:t>, </a:t>
                </a:r>
                <a14:m>
                  <m:oMath xmlns:m="http://schemas.openxmlformats.org/officeDocument/2006/math">
                    <m:r>
                      <a:rPr lang="en-US" altLang="zh-CN" i="1">
                        <a:latin typeface="Cambria Math"/>
                      </a:rPr>
                      <m:t>𝑌</m:t>
                    </m:r>
                    <m:r>
                      <a:rPr lang="en-US" altLang="zh-CN" b="0" i="1" smtClean="0">
                        <a:latin typeface="Cambria Math" panose="02040503050406030204" pitchFamily="18" charset="0"/>
                      </a:rPr>
                      <m:t>↑</m:t>
                    </m:r>
                  </m:oMath>
                </a14:m>
                <a:endParaRPr lang="zh-CN" altLang="en-US" dirty="0"/>
              </a:p>
            </p:txBody>
          </p:sp>
        </mc:Choice>
        <mc:Fallback xmlns="">
          <p:sp>
            <p:nvSpPr>
              <p:cNvPr id="3" name="备注占位符 2"/>
              <p:cNvSpPr>
                <a:spLocks noGrp="1"/>
              </p:cNvSpPr>
              <p:nvPr>
                <p:ph type="body" idx="1"/>
              </p:nvPr>
            </p:nvSpPr>
            <p:spPr/>
            <p:txBody>
              <a:bodyPr/>
              <a:lstStyle/>
              <a:p>
                <a:r>
                  <a:rPr lang="en-US" altLang="zh-CN" dirty="0" smtClean="0"/>
                  <a:t>When </a:t>
                </a:r>
                <a:r>
                  <a:rPr lang="en-US" altLang="zh-CN" i="0">
                    <a:latin typeface="Cambria Math" panose="02040503050406030204" pitchFamily="18" charset="0"/>
                  </a:rPr>
                  <a:t>𝑒↑</a:t>
                </a:r>
                <a:r>
                  <a:rPr lang="en-US" altLang="zh-CN" dirty="0"/>
                  <a:t>, </a:t>
                </a:r>
                <a:r>
                  <a:rPr lang="en-US" altLang="zh-CN" i="0">
                    <a:latin typeface="Cambria Math"/>
                  </a:rPr>
                  <a:t>𝑌</a:t>
                </a:r>
                <a:r>
                  <a:rPr lang="en-US" altLang="zh-CN" b="0" i="0" smtClean="0">
                    <a:latin typeface="Cambria Math" panose="02040503050406030204" pitchFamily="18" charset="0"/>
                  </a:rPr>
                  <a:t>↑</a:t>
                </a:r>
                <a:endParaRPr lang="zh-CN" altLang="en-US" dirty="0"/>
              </a:p>
            </p:txBody>
          </p:sp>
        </mc:Fallback>
      </mc:AlternateContent>
      <p:sp>
        <p:nvSpPr>
          <p:cNvPr id="4" name="灯片编号占位符 3"/>
          <p:cNvSpPr>
            <a:spLocks noGrp="1"/>
          </p:cNvSpPr>
          <p:nvPr>
            <p:ph type="sldNum" sz="quarter" idx="10"/>
          </p:nvPr>
        </p:nvSpPr>
        <p:spPr/>
        <p:txBody>
          <a:bodyPr/>
          <a:lstStyle/>
          <a:p>
            <a:fld id="{60BBB084-E0E5-4A60-835A-7A2F5C1832AF}" type="slidenum">
              <a:rPr lang="zh-CN" altLang="en-US" smtClean="0"/>
              <a:t>14</a:t>
            </a:fld>
            <a:endParaRPr lang="zh-CN" altLang="en-US"/>
          </a:p>
        </p:txBody>
      </p:sp>
    </p:spTree>
    <p:extLst>
      <p:ext uri="{BB962C8B-B14F-4D97-AF65-F5344CB8AC3E}">
        <p14:creationId xmlns:p14="http://schemas.microsoft.com/office/powerpoint/2010/main" val="3672887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该模型告诉我们，基本面良好情况下也可能发生货币危机。危机的制度背景是，资本账户开放，以及不存在国际最后贷款人。货币危机实质上就是对一个国家的</a:t>
            </a:r>
            <a:r>
              <a:rPr lang="en-US" altLang="zh-CN" dirty="0"/>
              <a:t>bank run.</a:t>
            </a:r>
          </a:p>
          <a:p>
            <a:endParaRPr lang="en-US" altLang="zh-CN" dirty="0"/>
          </a:p>
          <a:p>
            <a:r>
              <a:rPr lang="zh-CN" altLang="en-US" dirty="0"/>
              <a:t>该模型假设“</a:t>
            </a:r>
            <a:r>
              <a:rPr lang="en-US" altLang="zh-CN" dirty="0"/>
              <a:t>common knowledge</a:t>
            </a:r>
            <a:r>
              <a:rPr lang="zh-CN" altLang="en-US" dirty="0"/>
              <a:t>”，于是得到多重均衡。该模型无法用来判断什么情况下危机会发生。</a:t>
            </a:r>
            <a:endParaRPr lang="en-US" altLang="zh-CN" dirty="0"/>
          </a:p>
          <a:p>
            <a:endParaRPr lang="en-US" altLang="zh-CN" dirty="0"/>
          </a:p>
          <a:p>
            <a:r>
              <a:rPr lang="zh-CN" altLang="en-US" dirty="0"/>
              <a:t>如果假设参与者的信号有噪声，那么能得到唯一均衡，能在什么情况下会发生危机，在什么情况下不会发生。</a:t>
            </a:r>
            <a:endParaRPr lang="en-US" altLang="zh-CN" dirty="0"/>
          </a:p>
          <a:p>
            <a:r>
              <a:rPr lang="en-US" altLang="zh-CN" dirty="0"/>
              <a:t>Stephen Morris and Hyun Song Shin, 1998, Unique Equilibrium in a Model of Self-Fulfilling Currency Attacks, The American Economic Review, Vol. 88, No. 3 (Jun., 1998), pp. 587-597.</a:t>
            </a:r>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19</a:t>
            </a:fld>
            <a:endParaRPr lang="zh-CN" altLang="en-US"/>
          </a:p>
        </p:txBody>
      </p:sp>
    </p:spTree>
    <p:extLst>
      <p:ext uri="{BB962C8B-B14F-4D97-AF65-F5344CB8AC3E}">
        <p14:creationId xmlns:p14="http://schemas.microsoft.com/office/powerpoint/2010/main" val="3722526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B3BA538-819B-4335-AE34-79175476C36E}" type="datetimeFigureOut">
              <a:rPr lang="zh-CN" altLang="en-US" smtClean="0"/>
              <a:t>2023/3/13</a:t>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B74211-49EE-4519-94ED-84567EC4E95C}" type="slidenum">
              <a:rPr lang="zh-CN" altLang="en-US" smtClean="0"/>
              <a:t>‹#›</a:t>
            </a:fld>
            <a:endParaRPr lang="zh-CN" altLang="en-US"/>
          </a:p>
        </p:txBody>
      </p:sp>
      <p:grpSp>
        <p:nvGrpSpPr>
          <p:cNvPr id="12" name="组合 11"/>
          <p:cNvGrpSpPr/>
          <p:nvPr userDrawn="1"/>
        </p:nvGrpSpPr>
        <p:grpSpPr>
          <a:xfrm>
            <a:off x="6858016" y="6000768"/>
            <a:ext cx="2089150" cy="471487"/>
            <a:chOff x="250825" y="6237288"/>
            <a:chExt cx="2089150" cy="471487"/>
          </a:xfrm>
        </p:grpSpPr>
        <p:pic>
          <p:nvPicPr>
            <p:cNvPr id="8" name="Picture 15" descr="newequisaccreditedhisresolution"/>
            <p:cNvPicPr>
              <a:picLocks noChangeAspect="1" noChangeArrowheads="1"/>
            </p:cNvPicPr>
            <p:nvPr userDrawn="1"/>
          </p:nvPicPr>
          <p:blipFill>
            <a:blip r:embed="rId2"/>
            <a:srcRect/>
            <a:stretch>
              <a:fillRect/>
            </a:stretch>
          </p:blipFill>
          <p:spPr bwMode="auto">
            <a:xfrm>
              <a:off x="798513" y="6237288"/>
              <a:ext cx="576262" cy="404812"/>
            </a:xfrm>
            <a:prstGeom prst="rect">
              <a:avLst/>
            </a:prstGeom>
            <a:solidFill>
              <a:srgbClr val="C8DECF"/>
            </a:solidFill>
            <a:ln w="9525">
              <a:noFill/>
              <a:miter lim="800000"/>
              <a:headEnd/>
              <a:tailEnd/>
            </a:ln>
          </p:spPr>
        </p:pic>
        <p:pic>
          <p:nvPicPr>
            <p:cNvPr id="9" name="Picture 16" descr="WEB-Accredited-AMBA-Logo"/>
            <p:cNvPicPr>
              <a:picLocks noChangeAspect="1" noChangeArrowheads="1"/>
            </p:cNvPicPr>
            <p:nvPr userDrawn="1"/>
          </p:nvPicPr>
          <p:blipFill>
            <a:blip r:embed="rId3"/>
            <a:srcRect/>
            <a:stretch>
              <a:fillRect/>
            </a:stretch>
          </p:blipFill>
          <p:spPr bwMode="auto">
            <a:xfrm>
              <a:off x="1474788" y="6348413"/>
              <a:ext cx="865187" cy="288925"/>
            </a:xfrm>
            <a:prstGeom prst="rect">
              <a:avLst/>
            </a:prstGeom>
            <a:solidFill>
              <a:srgbClr val="C8DECF"/>
            </a:solidFill>
            <a:ln w="9525">
              <a:noFill/>
              <a:miter lim="800000"/>
              <a:headEnd/>
              <a:tailEnd/>
            </a:ln>
          </p:spPr>
        </p:pic>
        <p:pic>
          <p:nvPicPr>
            <p:cNvPr id="10" name="Picture 7" descr="E:\安泰VI规范\AACSB\复件 low_res_blue.jpg"/>
            <p:cNvPicPr>
              <a:picLocks noChangeAspect="1" noChangeArrowheads="1"/>
            </p:cNvPicPr>
            <p:nvPr userDrawn="1"/>
          </p:nvPicPr>
          <p:blipFill>
            <a:blip r:embed="rId4"/>
            <a:srcRect/>
            <a:stretch>
              <a:fillRect/>
            </a:stretch>
          </p:blipFill>
          <p:spPr bwMode="auto">
            <a:xfrm>
              <a:off x="250825" y="6276975"/>
              <a:ext cx="433388" cy="431800"/>
            </a:xfrm>
            <a:prstGeom prst="rect">
              <a:avLst/>
            </a:prstGeom>
            <a:noFill/>
            <a:ln w="9525">
              <a:noFill/>
              <a:miter lim="800000"/>
              <a:headEnd/>
              <a:tailEnd/>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3BA538-819B-4335-AE34-79175476C36E}" type="datetimeFigureOut">
              <a:rPr lang="zh-CN" altLang="en-US" smtClean="0"/>
              <a:t>2023/3/13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3BA538-819B-4335-AE34-79175476C36E}" type="datetimeFigureOut">
              <a:rPr lang="zh-CN" altLang="en-US" smtClean="0"/>
              <a:t>2023/3/13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3BA538-819B-4335-AE34-79175476C36E}" type="datetimeFigureOut">
              <a:rPr lang="zh-CN" altLang="en-US" smtClean="0"/>
              <a:t>2023/3/13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1B3BA538-819B-4335-AE34-79175476C36E}" type="datetimeFigureOut">
              <a:rPr lang="zh-CN" altLang="en-US" smtClean="0"/>
              <a:t>2023/3/13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B3BA538-819B-4335-AE34-79175476C36E}" type="datetimeFigureOut">
              <a:rPr lang="zh-CN" altLang="en-US" smtClean="0"/>
              <a:t>2023/3/13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B3BA538-819B-4335-AE34-79175476C36E}" type="datetimeFigureOut">
              <a:rPr lang="zh-CN" altLang="en-US" smtClean="0"/>
              <a:t>2023/3/13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B3BA538-819B-4335-AE34-79175476C36E}" type="datetimeFigureOut">
              <a:rPr lang="zh-CN" altLang="en-US" smtClean="0"/>
              <a:t>2023/3/13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B3BA538-819B-4335-AE34-79175476C36E}" type="datetimeFigureOut">
              <a:rPr lang="zh-CN" altLang="en-US" smtClean="0"/>
              <a:t>2023/3/13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B3BA538-819B-4335-AE34-79175476C36E}" type="datetimeFigureOut">
              <a:rPr lang="zh-CN" altLang="en-US" smtClean="0"/>
              <a:t>2023/3/13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B3BA538-819B-4335-AE34-79175476C36E}" type="datetimeFigureOut">
              <a:rPr lang="zh-CN" altLang="en-US" smtClean="0"/>
              <a:t>2023/3/13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3BA538-819B-4335-AE34-79175476C36E}" type="datetimeFigureOut">
              <a:rPr lang="zh-CN" altLang="en-US" smtClean="0"/>
              <a:t>2023/3/13</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B74211-49EE-4519-94ED-84567EC4E95C}" type="slidenum">
              <a:rPr lang="zh-CN" altLang="en-US" smtClean="0"/>
              <a:t>‹#›</a:t>
            </a:fld>
            <a:endParaRPr lang="zh-CN" altLang="en-US"/>
          </a:p>
        </p:txBody>
      </p:sp>
      <p:grpSp>
        <p:nvGrpSpPr>
          <p:cNvPr id="7" name="组合 6"/>
          <p:cNvGrpSpPr/>
          <p:nvPr userDrawn="1"/>
        </p:nvGrpSpPr>
        <p:grpSpPr>
          <a:xfrm>
            <a:off x="6858016" y="6000768"/>
            <a:ext cx="2089150" cy="471487"/>
            <a:chOff x="250825" y="6237288"/>
            <a:chExt cx="2089150" cy="471487"/>
          </a:xfrm>
        </p:grpSpPr>
        <p:pic>
          <p:nvPicPr>
            <p:cNvPr id="8" name="Picture 15" descr="newequisaccreditedhisresolution"/>
            <p:cNvPicPr>
              <a:picLocks noChangeAspect="1" noChangeArrowheads="1"/>
            </p:cNvPicPr>
            <p:nvPr userDrawn="1"/>
          </p:nvPicPr>
          <p:blipFill>
            <a:blip r:embed="rId13"/>
            <a:srcRect/>
            <a:stretch>
              <a:fillRect/>
            </a:stretch>
          </p:blipFill>
          <p:spPr bwMode="auto">
            <a:xfrm>
              <a:off x="798513" y="6237288"/>
              <a:ext cx="576262" cy="404812"/>
            </a:xfrm>
            <a:prstGeom prst="rect">
              <a:avLst/>
            </a:prstGeom>
            <a:solidFill>
              <a:srgbClr val="C8DECF"/>
            </a:solidFill>
            <a:ln w="9525">
              <a:noFill/>
              <a:miter lim="800000"/>
              <a:headEnd/>
              <a:tailEnd/>
            </a:ln>
          </p:spPr>
        </p:pic>
        <p:pic>
          <p:nvPicPr>
            <p:cNvPr id="9" name="Picture 16" descr="WEB-Accredited-AMBA-Logo"/>
            <p:cNvPicPr>
              <a:picLocks noChangeAspect="1" noChangeArrowheads="1"/>
            </p:cNvPicPr>
            <p:nvPr userDrawn="1"/>
          </p:nvPicPr>
          <p:blipFill>
            <a:blip r:embed="rId14"/>
            <a:srcRect/>
            <a:stretch>
              <a:fillRect/>
            </a:stretch>
          </p:blipFill>
          <p:spPr bwMode="auto">
            <a:xfrm>
              <a:off x="1474788" y="6348413"/>
              <a:ext cx="865187" cy="288925"/>
            </a:xfrm>
            <a:prstGeom prst="rect">
              <a:avLst/>
            </a:prstGeom>
            <a:solidFill>
              <a:srgbClr val="C8DECF"/>
            </a:solidFill>
            <a:ln w="9525">
              <a:noFill/>
              <a:miter lim="800000"/>
              <a:headEnd/>
              <a:tailEnd/>
            </a:ln>
          </p:spPr>
        </p:pic>
        <p:pic>
          <p:nvPicPr>
            <p:cNvPr id="10" name="Picture 7" descr="E:\安泰VI规范\AACSB\复件 low_res_blue.jpg"/>
            <p:cNvPicPr>
              <a:picLocks noChangeAspect="1" noChangeArrowheads="1"/>
            </p:cNvPicPr>
            <p:nvPr userDrawn="1"/>
          </p:nvPicPr>
          <p:blipFill>
            <a:blip r:embed="rId15"/>
            <a:srcRect/>
            <a:stretch>
              <a:fillRect/>
            </a:stretch>
          </p:blipFill>
          <p:spPr bwMode="auto">
            <a:xfrm>
              <a:off x="250825" y="6276975"/>
              <a:ext cx="433388" cy="431800"/>
            </a:xfrm>
            <a:prstGeom prst="rect">
              <a:avLst/>
            </a:prstGeom>
            <a:noFill/>
            <a:ln w="9525">
              <a:noFill/>
              <a:miter lim="800000"/>
              <a:headEnd/>
              <a:tailEnd/>
            </a:ln>
          </p:spPr>
        </p:pic>
      </p:grpSp>
      <p:pic>
        <p:nvPicPr>
          <p:cNvPr id="2050" name="Picture 2"/>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4533" y="116632"/>
            <a:ext cx="332422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fontScale="90000"/>
          </a:bodyPr>
          <a:lstStyle/>
          <a:p>
            <a:r>
              <a:rPr lang="zh-CN" altLang="en-US" dirty="0"/>
              <a:t>资本流动、货币危机和银行危机</a:t>
            </a:r>
            <a:br>
              <a:rPr lang="en-US" altLang="zh-CN" dirty="0"/>
            </a:br>
            <a:r>
              <a:rPr lang="zh-CN" altLang="en-US" dirty="0"/>
              <a:t>（以亚洲金融危机为例）</a:t>
            </a:r>
          </a:p>
        </p:txBody>
      </p:sp>
      <p:sp>
        <p:nvSpPr>
          <p:cNvPr id="3" name="副标题 2"/>
          <p:cNvSpPr>
            <a:spLocks noGrp="1"/>
          </p:cNvSpPr>
          <p:nvPr>
            <p:ph type="subTitle" idx="1"/>
          </p:nvPr>
        </p:nvSpPr>
        <p:spPr/>
        <p:txBody>
          <a:bodyPr/>
          <a:lstStyle/>
          <a:p>
            <a:r>
              <a:rPr lang="zh-CN" altLang="en-US" dirty="0"/>
              <a:t>钱军辉</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8C2580-07DE-4472-9973-2106D7C48AF8}"/>
              </a:ext>
            </a:extLst>
          </p:cNvPr>
          <p:cNvSpPr>
            <a:spLocks noGrp="1"/>
          </p:cNvSpPr>
          <p:nvPr>
            <p:ph type="title"/>
          </p:nvPr>
        </p:nvSpPr>
        <p:spPr/>
        <p:txBody>
          <a:bodyPr/>
          <a:lstStyle/>
          <a:p>
            <a:r>
              <a:rPr lang="zh-CN" altLang="en-US" dirty="0"/>
              <a:t>利率平价的经验事实</a:t>
            </a:r>
          </a:p>
        </p:txBody>
      </p:sp>
      <p:sp>
        <p:nvSpPr>
          <p:cNvPr id="3" name="内容占位符 2">
            <a:extLst>
              <a:ext uri="{FF2B5EF4-FFF2-40B4-BE49-F238E27FC236}">
                <a16:creationId xmlns:a16="http://schemas.microsoft.com/office/drawing/2014/main" id="{59448907-CA63-4460-8B3D-4DC238AC5AFB}"/>
              </a:ext>
            </a:extLst>
          </p:cNvPr>
          <p:cNvSpPr>
            <a:spLocks noGrp="1"/>
          </p:cNvSpPr>
          <p:nvPr>
            <p:ph idx="1"/>
          </p:nvPr>
        </p:nvSpPr>
        <p:spPr/>
        <p:txBody>
          <a:bodyPr/>
          <a:lstStyle/>
          <a:p>
            <a:r>
              <a:rPr lang="zh-CN" altLang="en-US" dirty="0"/>
              <a:t>在经验研究中，利率平价很少得到支持。即，高利率货币经常升值而不是贬值。</a:t>
            </a:r>
            <a:endParaRPr lang="en-US" altLang="zh-CN" dirty="0"/>
          </a:p>
          <a:p>
            <a:r>
              <a:rPr lang="zh-CN" altLang="en-US" dirty="0"/>
              <a:t>此经验规律是套息交易（</a:t>
            </a:r>
            <a:r>
              <a:rPr lang="en-US" altLang="zh-CN" dirty="0"/>
              <a:t>Carry trade</a:t>
            </a:r>
            <a:r>
              <a:rPr lang="zh-CN" altLang="en-US" dirty="0"/>
              <a:t>）的基础。</a:t>
            </a:r>
            <a:endParaRPr lang="en-US" altLang="zh-CN" dirty="0"/>
          </a:p>
          <a:p>
            <a:pPr lvl="1"/>
            <a:r>
              <a:rPr lang="zh-CN" altLang="en-US" dirty="0"/>
              <a:t>做空低息货币（贷款），做多高息货币。</a:t>
            </a:r>
            <a:endParaRPr lang="en-US" altLang="zh-CN" dirty="0"/>
          </a:p>
        </p:txBody>
      </p:sp>
    </p:spTree>
    <p:extLst>
      <p:ext uri="{BB962C8B-B14F-4D97-AF65-F5344CB8AC3E}">
        <p14:creationId xmlns:p14="http://schemas.microsoft.com/office/powerpoint/2010/main" val="493002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B0E3E9-A17D-4589-8643-E5527CE35038}"/>
              </a:ext>
            </a:extLst>
          </p:cNvPr>
          <p:cNvSpPr>
            <a:spLocks noGrp="1"/>
          </p:cNvSpPr>
          <p:nvPr>
            <p:ph type="title"/>
          </p:nvPr>
        </p:nvSpPr>
        <p:spPr/>
        <p:txBody>
          <a:bodyPr/>
          <a:lstStyle/>
          <a:p>
            <a:r>
              <a:rPr lang="zh-CN" altLang="en-US" dirty="0"/>
              <a:t>超调（</a:t>
            </a:r>
            <a:r>
              <a:rPr lang="en-US" altLang="zh-CN" dirty="0"/>
              <a:t>Overshoot</a:t>
            </a:r>
            <a:r>
              <a:rPr lang="zh-CN" altLang="en-US" dirty="0"/>
              <a:t>）</a:t>
            </a:r>
          </a:p>
        </p:txBody>
      </p:sp>
      <p:sp>
        <p:nvSpPr>
          <p:cNvPr id="3" name="内容占位符 2">
            <a:extLst>
              <a:ext uri="{FF2B5EF4-FFF2-40B4-BE49-F238E27FC236}">
                <a16:creationId xmlns:a16="http://schemas.microsoft.com/office/drawing/2014/main" id="{E3FB7AED-06FC-4459-9732-316F3378B397}"/>
              </a:ext>
            </a:extLst>
          </p:cNvPr>
          <p:cNvSpPr>
            <a:spLocks noGrp="1"/>
          </p:cNvSpPr>
          <p:nvPr>
            <p:ph sz="half" idx="1"/>
          </p:nvPr>
        </p:nvSpPr>
        <p:spPr/>
        <p:txBody>
          <a:bodyPr/>
          <a:lstStyle/>
          <a:p>
            <a:r>
              <a:rPr lang="zh-CN" altLang="en-US" dirty="0"/>
              <a:t>如果外国利率上升，本币瞬时贬值，且超过长期均衡，从而维持无抛补利率平价。</a:t>
            </a:r>
            <a:endParaRPr lang="en-US" altLang="zh-CN" dirty="0"/>
          </a:p>
          <a:p>
            <a:r>
              <a:rPr lang="zh-CN" altLang="en-US" dirty="0"/>
              <a:t>超调是汇率波动较大的一个理论解释。</a:t>
            </a:r>
          </a:p>
        </p:txBody>
      </p:sp>
      <p:cxnSp>
        <p:nvCxnSpPr>
          <p:cNvPr id="5" name="直接箭头连接符 4">
            <a:extLst>
              <a:ext uri="{FF2B5EF4-FFF2-40B4-BE49-F238E27FC236}">
                <a16:creationId xmlns:a16="http://schemas.microsoft.com/office/drawing/2014/main" id="{4B86A3FB-7521-47B9-BE2E-B50D3A461418}"/>
              </a:ext>
            </a:extLst>
          </p:cNvPr>
          <p:cNvCxnSpPr>
            <a:cxnSpLocks/>
          </p:cNvCxnSpPr>
          <p:nvPr/>
        </p:nvCxnSpPr>
        <p:spPr>
          <a:xfrm>
            <a:off x="4968041" y="4293096"/>
            <a:ext cx="38884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a:extLst>
              <a:ext uri="{FF2B5EF4-FFF2-40B4-BE49-F238E27FC236}">
                <a16:creationId xmlns:a16="http://schemas.microsoft.com/office/drawing/2014/main" id="{28788D56-2787-4E2F-BF40-5FD0F676E60F}"/>
              </a:ext>
            </a:extLst>
          </p:cNvPr>
          <p:cNvCxnSpPr>
            <a:cxnSpLocks/>
          </p:cNvCxnSpPr>
          <p:nvPr/>
        </p:nvCxnSpPr>
        <p:spPr>
          <a:xfrm flipV="1">
            <a:off x="4968041" y="1779349"/>
            <a:ext cx="0" cy="25137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08FA394E-A9EC-46C9-A6E8-611103191AAE}"/>
              </a:ext>
            </a:extLst>
          </p:cNvPr>
          <p:cNvCxnSpPr/>
          <p:nvPr/>
        </p:nvCxnSpPr>
        <p:spPr>
          <a:xfrm>
            <a:off x="5040049" y="3291517"/>
            <a:ext cx="37547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4EE7329E-D61F-4853-95DC-FF0CDF8E8EDA}"/>
              </a:ext>
            </a:extLst>
          </p:cNvPr>
          <p:cNvCxnSpPr/>
          <p:nvPr/>
        </p:nvCxnSpPr>
        <p:spPr>
          <a:xfrm>
            <a:off x="5112057" y="2715453"/>
            <a:ext cx="936104"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3D9E5FD7-1787-4D64-861A-656EB91B8D2C}"/>
              </a:ext>
            </a:extLst>
          </p:cNvPr>
          <p:cNvCxnSpPr/>
          <p:nvPr/>
        </p:nvCxnSpPr>
        <p:spPr>
          <a:xfrm>
            <a:off x="6048161" y="2715453"/>
            <a:ext cx="0" cy="136815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8" name="任意多边形: 形状 17">
            <a:extLst>
              <a:ext uri="{FF2B5EF4-FFF2-40B4-BE49-F238E27FC236}">
                <a16:creationId xmlns:a16="http://schemas.microsoft.com/office/drawing/2014/main" id="{9BA3871F-BCBB-4C74-A83E-31AD32CBEA67}"/>
              </a:ext>
            </a:extLst>
          </p:cNvPr>
          <p:cNvSpPr/>
          <p:nvPr/>
        </p:nvSpPr>
        <p:spPr>
          <a:xfrm>
            <a:off x="6067107" y="3350227"/>
            <a:ext cx="588936" cy="666427"/>
          </a:xfrm>
          <a:custGeom>
            <a:avLst/>
            <a:gdLst>
              <a:gd name="connsiteX0" fmla="*/ 0 w 588936"/>
              <a:gd name="connsiteY0" fmla="*/ 666427 h 666427"/>
              <a:gd name="connsiteX1" fmla="*/ 77492 w 588936"/>
              <a:gd name="connsiteY1" fmla="*/ 286718 h 666427"/>
              <a:gd name="connsiteX2" fmla="*/ 278970 w 588936"/>
              <a:gd name="connsiteY2" fmla="*/ 85241 h 666427"/>
              <a:gd name="connsiteX3" fmla="*/ 588936 w 588936"/>
              <a:gd name="connsiteY3" fmla="*/ 0 h 666427"/>
            </a:gdLst>
            <a:ahLst/>
            <a:cxnLst>
              <a:cxn ang="0">
                <a:pos x="connsiteX0" y="connsiteY0"/>
              </a:cxn>
              <a:cxn ang="0">
                <a:pos x="connsiteX1" y="connsiteY1"/>
              </a:cxn>
              <a:cxn ang="0">
                <a:pos x="connsiteX2" y="connsiteY2"/>
              </a:cxn>
              <a:cxn ang="0">
                <a:pos x="connsiteX3" y="connsiteY3"/>
              </a:cxn>
            </a:cxnLst>
            <a:rect l="l" t="t" r="r" b="b"/>
            <a:pathLst>
              <a:path w="588936" h="666427">
                <a:moveTo>
                  <a:pt x="0" y="666427"/>
                </a:moveTo>
                <a:cubicBezTo>
                  <a:pt x="15498" y="525004"/>
                  <a:pt x="30997" y="383582"/>
                  <a:pt x="77492" y="286718"/>
                </a:cubicBezTo>
                <a:cubicBezTo>
                  <a:pt x="123987" y="189854"/>
                  <a:pt x="193729" y="133027"/>
                  <a:pt x="278970" y="85241"/>
                </a:cubicBezTo>
                <a:cubicBezTo>
                  <a:pt x="364211" y="37455"/>
                  <a:pt x="476573" y="18727"/>
                  <a:pt x="588936"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形状 18">
            <a:extLst>
              <a:ext uri="{FF2B5EF4-FFF2-40B4-BE49-F238E27FC236}">
                <a16:creationId xmlns:a16="http://schemas.microsoft.com/office/drawing/2014/main" id="{14F51399-5184-44ED-A315-98919F0A24E0}"/>
              </a:ext>
            </a:extLst>
          </p:cNvPr>
          <p:cNvSpPr/>
          <p:nvPr/>
        </p:nvSpPr>
        <p:spPr>
          <a:xfrm>
            <a:off x="6640545" y="3311481"/>
            <a:ext cx="619932" cy="38746"/>
          </a:xfrm>
          <a:custGeom>
            <a:avLst/>
            <a:gdLst>
              <a:gd name="connsiteX0" fmla="*/ 0 w 619932"/>
              <a:gd name="connsiteY0" fmla="*/ 38746 h 38746"/>
              <a:gd name="connsiteX1" fmla="*/ 619932 w 619932"/>
              <a:gd name="connsiteY1" fmla="*/ 0 h 38746"/>
            </a:gdLst>
            <a:ahLst/>
            <a:cxnLst>
              <a:cxn ang="0">
                <a:pos x="connsiteX0" y="connsiteY0"/>
              </a:cxn>
              <a:cxn ang="0">
                <a:pos x="connsiteX1" y="connsiteY1"/>
              </a:cxn>
            </a:cxnLst>
            <a:rect l="l" t="t" r="r" b="b"/>
            <a:pathLst>
              <a:path w="619932" h="38746">
                <a:moveTo>
                  <a:pt x="0" y="38746"/>
                </a:moveTo>
                <a:lnTo>
                  <a:pt x="619932"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a:extLst>
              <a:ext uri="{FF2B5EF4-FFF2-40B4-BE49-F238E27FC236}">
                <a16:creationId xmlns:a16="http://schemas.microsoft.com/office/drawing/2014/main" id="{F453B75D-75D5-4BBB-ABDC-06C2D8E5EF7E}"/>
              </a:ext>
            </a:extLst>
          </p:cNvPr>
          <p:cNvSpPr txBox="1"/>
          <p:nvPr/>
        </p:nvSpPr>
        <p:spPr>
          <a:xfrm>
            <a:off x="7675513" y="2992880"/>
            <a:ext cx="1252967" cy="369332"/>
          </a:xfrm>
          <a:prstGeom prst="rect">
            <a:avLst/>
          </a:prstGeom>
          <a:noFill/>
        </p:spPr>
        <p:txBody>
          <a:bodyPr wrap="square" rtlCol="0">
            <a:spAutoFit/>
          </a:bodyPr>
          <a:lstStyle/>
          <a:p>
            <a:r>
              <a:rPr lang="zh-CN" altLang="en-US" dirty="0"/>
              <a:t>长期均衡</a:t>
            </a:r>
          </a:p>
        </p:txBody>
      </p:sp>
      <p:sp>
        <p:nvSpPr>
          <p:cNvPr id="21" name="文本框 20">
            <a:extLst>
              <a:ext uri="{FF2B5EF4-FFF2-40B4-BE49-F238E27FC236}">
                <a16:creationId xmlns:a16="http://schemas.microsoft.com/office/drawing/2014/main" id="{E206BABC-3C3B-4E5A-A289-F4CC5BCB84B3}"/>
              </a:ext>
            </a:extLst>
          </p:cNvPr>
          <p:cNvSpPr txBox="1"/>
          <p:nvPr/>
        </p:nvSpPr>
        <p:spPr>
          <a:xfrm>
            <a:off x="4932040" y="1600200"/>
            <a:ext cx="1296138" cy="646331"/>
          </a:xfrm>
          <a:prstGeom prst="rect">
            <a:avLst/>
          </a:prstGeom>
          <a:noFill/>
        </p:spPr>
        <p:txBody>
          <a:bodyPr wrap="square" rtlCol="0">
            <a:spAutoFit/>
          </a:bodyPr>
          <a:lstStyle/>
          <a:p>
            <a:r>
              <a:rPr lang="en-US" altLang="zh-CN" dirty="0"/>
              <a:t>Exchange rate</a:t>
            </a:r>
            <a:endParaRPr lang="zh-CN" altLang="en-US" dirty="0"/>
          </a:p>
        </p:txBody>
      </p:sp>
    </p:spTree>
    <p:extLst>
      <p:ext uri="{BB962C8B-B14F-4D97-AF65-F5344CB8AC3E}">
        <p14:creationId xmlns:p14="http://schemas.microsoft.com/office/powerpoint/2010/main" val="2506823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6D40CCD-8F65-4AC1-B730-A3B5D89DE2CF}"/>
              </a:ext>
            </a:extLst>
          </p:cNvPr>
          <p:cNvSpPr>
            <a:spLocks noGrp="1"/>
          </p:cNvSpPr>
          <p:nvPr>
            <p:ph type="title"/>
          </p:nvPr>
        </p:nvSpPr>
        <p:spPr/>
        <p:txBody>
          <a:bodyPr/>
          <a:lstStyle/>
          <a:p>
            <a:r>
              <a:rPr lang="zh-CN" altLang="en-US" dirty="0"/>
              <a:t>一个小型开放经济体模型</a:t>
            </a:r>
          </a:p>
        </p:txBody>
      </p:sp>
      <p:sp>
        <p:nvSpPr>
          <p:cNvPr id="3" name="内容占位符 2">
            <a:extLst>
              <a:ext uri="{FF2B5EF4-FFF2-40B4-BE49-F238E27FC236}">
                <a16:creationId xmlns:a16="http://schemas.microsoft.com/office/drawing/2014/main" id="{35EC912F-AD77-47D8-8989-046A5001BF45}"/>
              </a:ext>
            </a:extLst>
          </p:cNvPr>
          <p:cNvSpPr>
            <a:spLocks noGrp="1"/>
          </p:cNvSpPr>
          <p:nvPr>
            <p:ph idx="1"/>
          </p:nvPr>
        </p:nvSpPr>
        <p:spPr/>
        <p:txBody>
          <a:bodyPr/>
          <a:lstStyle/>
          <a:p>
            <a:r>
              <a:rPr lang="zh-CN" altLang="en-US" dirty="0"/>
              <a:t>假设本国经济规模较小，资本自由流动，汇率浮动。</a:t>
            </a:r>
            <a:r>
              <a:rPr lang="zh-CN" altLang="en-US" dirty="0">
                <a:solidFill>
                  <a:srgbClr val="FF0000"/>
                </a:solidFill>
              </a:rPr>
              <a:t>外国（大国）加息对小国产生什么影响？</a:t>
            </a:r>
            <a:endParaRPr lang="en-US" altLang="zh-CN" dirty="0">
              <a:solidFill>
                <a:srgbClr val="FF0000"/>
              </a:solidFill>
            </a:endParaRPr>
          </a:p>
          <a:p>
            <a:r>
              <a:rPr lang="zh-CN" altLang="en-US" dirty="0"/>
              <a:t>为研究这个问题，我们引入一个具有两个均衡条件的模型。</a:t>
            </a:r>
            <a:endParaRPr lang="en-US" altLang="zh-CN" dirty="0"/>
          </a:p>
          <a:p>
            <a:pPr lvl="1"/>
            <a:r>
              <a:rPr lang="zh-CN" altLang="en-US" dirty="0"/>
              <a:t>外汇市场均衡（</a:t>
            </a:r>
            <a:r>
              <a:rPr lang="zh-CN" altLang="en-US" b="1" dirty="0"/>
              <a:t>外汇供应</a:t>
            </a:r>
            <a:r>
              <a:rPr lang="en-US" altLang="zh-CN" b="1" dirty="0"/>
              <a:t>=</a:t>
            </a:r>
            <a:r>
              <a:rPr lang="zh-CN" altLang="en-US" b="1" dirty="0"/>
              <a:t>外汇需求</a:t>
            </a:r>
            <a:r>
              <a:rPr lang="zh-CN" altLang="en-US" dirty="0"/>
              <a:t>）</a:t>
            </a:r>
            <a:endParaRPr lang="en-US" altLang="zh-CN" dirty="0"/>
          </a:p>
          <a:p>
            <a:pPr lvl="1"/>
            <a:r>
              <a:rPr lang="zh-CN" altLang="en-US" dirty="0"/>
              <a:t>货币市场均衡（</a:t>
            </a:r>
            <a:r>
              <a:rPr lang="zh-CN" altLang="en-US" b="1" dirty="0"/>
              <a:t>货币供应</a:t>
            </a:r>
            <a:r>
              <a:rPr lang="en-US" altLang="zh-CN" b="1" dirty="0"/>
              <a:t>=</a:t>
            </a:r>
            <a:r>
              <a:rPr lang="zh-CN" altLang="en-US" b="1" dirty="0"/>
              <a:t>货币需求</a:t>
            </a:r>
            <a:r>
              <a:rPr lang="zh-CN" altLang="en-US" dirty="0"/>
              <a:t>）</a:t>
            </a:r>
          </a:p>
        </p:txBody>
      </p:sp>
    </p:spTree>
    <p:extLst>
      <p:ext uri="{BB962C8B-B14F-4D97-AF65-F5344CB8AC3E}">
        <p14:creationId xmlns:p14="http://schemas.microsoft.com/office/powerpoint/2010/main" val="1703225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1F7D1E-A180-4F43-926F-1127EF816D4A}"/>
              </a:ext>
            </a:extLst>
          </p:cNvPr>
          <p:cNvSpPr>
            <a:spLocks noGrp="1"/>
          </p:cNvSpPr>
          <p:nvPr>
            <p:ph type="title"/>
          </p:nvPr>
        </p:nvSpPr>
        <p:spPr/>
        <p:txBody>
          <a:bodyPr/>
          <a:lstStyle/>
          <a:p>
            <a:r>
              <a:rPr lang="zh-CN" altLang="en-US" dirty="0"/>
              <a:t>外汇市场</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1745EDBD-4ECF-4F8D-807E-EACFC6F1898E}"/>
                  </a:ext>
                </a:extLst>
              </p:cNvPr>
              <p:cNvSpPr>
                <a:spLocks noGrp="1"/>
              </p:cNvSpPr>
              <p:nvPr>
                <p:ph idx="1"/>
              </p:nvPr>
            </p:nvSpPr>
            <p:spPr/>
            <p:txBody>
              <a:bodyPr>
                <a:normAutofit fontScale="85000" lnSpcReduction="10000"/>
              </a:bodyPr>
              <a:lstStyle/>
              <a:p>
                <a:r>
                  <a:rPr lang="zh-CN" altLang="en-US" dirty="0"/>
                  <a:t>回忆恒等式：</a:t>
                </a:r>
                <a:r>
                  <a:rPr lang="en-US" altLang="zh-CN" dirty="0"/>
                  <a:t>Y = C + I + G + X</a:t>
                </a:r>
              </a:p>
              <a:p>
                <a:r>
                  <a:rPr lang="zh-CN" altLang="en-US" dirty="0">
                    <a:solidFill>
                      <a:srgbClr val="C00000"/>
                    </a:solidFill>
                  </a:rPr>
                  <a:t>外汇供应</a:t>
                </a:r>
                <a:r>
                  <a:rPr lang="zh-CN" altLang="en-US" dirty="0"/>
                  <a:t>：净出口，</a:t>
                </a:r>
                <a14:m>
                  <m:oMath xmlns:m="http://schemas.openxmlformats.org/officeDocument/2006/math">
                    <m:r>
                      <a:rPr lang="en-US" altLang="zh-CN" i="1" smtClean="0">
                        <a:solidFill>
                          <a:srgbClr val="C00000"/>
                        </a:solidFill>
                        <a:latin typeface="Cambria Math"/>
                      </a:rPr>
                      <m:t>𝑋</m:t>
                    </m:r>
                    <m:r>
                      <a:rPr lang="en-US" altLang="zh-CN" i="1" smtClean="0">
                        <a:solidFill>
                          <a:srgbClr val="C00000"/>
                        </a:solidFill>
                        <a:latin typeface="Cambria Math"/>
                      </a:rPr>
                      <m:t>(</m:t>
                    </m:r>
                    <m:r>
                      <a:rPr lang="en-US" altLang="zh-CN" i="1" smtClean="0">
                        <a:solidFill>
                          <a:srgbClr val="C00000"/>
                        </a:solidFill>
                        <a:latin typeface="Cambria Math"/>
                      </a:rPr>
                      <m:t>𝑒</m:t>
                    </m:r>
                    <m:r>
                      <a:rPr lang="en-US" altLang="zh-CN" i="1" smtClean="0">
                        <a:solidFill>
                          <a:srgbClr val="C00000"/>
                        </a:solidFill>
                        <a:latin typeface="Cambria Math"/>
                      </a:rPr>
                      <m:t>)</m:t>
                    </m:r>
                  </m:oMath>
                </a14:m>
                <a:r>
                  <a:rPr lang="zh-CN" altLang="en-US" dirty="0"/>
                  <a:t>，为汇率的减函数。</a:t>
                </a:r>
                <a:endParaRPr lang="en-US" altLang="zh-CN" dirty="0"/>
              </a:p>
              <a:p>
                <a:r>
                  <a:rPr lang="zh-CN" altLang="en-US" dirty="0">
                    <a:solidFill>
                      <a:schemeClr val="accent6"/>
                    </a:solidFill>
                  </a:rPr>
                  <a:t>外汇需求</a:t>
                </a:r>
                <a:r>
                  <a:rPr lang="zh-CN" altLang="en-US" dirty="0"/>
                  <a:t>：净资本外流（即剩余储蓄），</a:t>
                </a:r>
                <a:endParaRPr lang="en-US" altLang="zh-CN" dirty="0"/>
              </a:p>
              <a:p>
                <a:pPr marL="0" indent="0">
                  <a:buNone/>
                </a:pPr>
                <a14:m>
                  <m:oMathPara xmlns:m="http://schemas.openxmlformats.org/officeDocument/2006/math">
                    <m:oMathParaPr>
                      <m:jc m:val="centerGroup"/>
                    </m:oMathParaPr>
                    <m:oMath xmlns:m="http://schemas.openxmlformats.org/officeDocument/2006/math">
                      <m:d>
                        <m:dPr>
                          <m:begChr m:val="["/>
                          <m:endChr m:val="]"/>
                          <m:ctrlPr>
                            <a:rPr lang="en-US" altLang="zh-CN" b="0" i="1" smtClean="0">
                              <a:solidFill>
                                <a:schemeClr val="accent6"/>
                              </a:solidFill>
                              <a:latin typeface="Cambria Math" panose="02040503050406030204" pitchFamily="18" charset="0"/>
                            </a:rPr>
                          </m:ctrlPr>
                        </m:dPr>
                        <m:e>
                          <m:r>
                            <a:rPr lang="en-US" altLang="zh-CN" i="1">
                              <a:solidFill>
                                <a:schemeClr val="accent6"/>
                              </a:solidFill>
                              <a:latin typeface="Cambria Math"/>
                            </a:rPr>
                            <m:t>𝑌</m:t>
                          </m:r>
                          <m:r>
                            <a:rPr lang="en-US" altLang="zh-CN" b="0" i="1" smtClean="0">
                              <a:solidFill>
                                <a:schemeClr val="accent6"/>
                              </a:solidFill>
                              <a:latin typeface="Cambria Math" panose="02040503050406030204" pitchFamily="18" charset="0"/>
                            </a:rPr>
                            <m:t>−</m:t>
                          </m:r>
                          <m:r>
                            <a:rPr lang="en-US" altLang="zh-CN" i="1">
                              <a:solidFill>
                                <a:schemeClr val="accent6"/>
                              </a:solidFill>
                              <a:latin typeface="Cambria Math"/>
                            </a:rPr>
                            <m:t>𝐶</m:t>
                          </m:r>
                          <m:d>
                            <m:dPr>
                              <m:ctrlPr>
                                <a:rPr lang="en-US" altLang="zh-CN" i="1">
                                  <a:solidFill>
                                    <a:schemeClr val="accent6"/>
                                  </a:solidFill>
                                  <a:latin typeface="Cambria Math" panose="02040503050406030204" pitchFamily="18" charset="0"/>
                                </a:rPr>
                              </m:ctrlPr>
                            </m:dPr>
                            <m:e>
                              <m:r>
                                <a:rPr lang="en-US" altLang="zh-CN" i="1">
                                  <a:solidFill>
                                    <a:schemeClr val="accent6"/>
                                  </a:solidFill>
                                  <a:latin typeface="Cambria Math"/>
                                </a:rPr>
                                <m:t>𝑌</m:t>
                              </m:r>
                              <m:r>
                                <a:rPr lang="en-US" altLang="zh-CN" i="1">
                                  <a:solidFill>
                                    <a:schemeClr val="accent6"/>
                                  </a:solidFill>
                                  <a:latin typeface="Cambria Math"/>
                                </a:rPr>
                                <m:t>−</m:t>
                              </m:r>
                              <m:r>
                                <a:rPr lang="en-US" altLang="zh-CN" i="1">
                                  <a:solidFill>
                                    <a:schemeClr val="accent6"/>
                                  </a:solidFill>
                                  <a:latin typeface="Cambria Math"/>
                                </a:rPr>
                                <m:t>𝑇</m:t>
                              </m:r>
                            </m:e>
                          </m:d>
                          <m:r>
                            <a:rPr lang="en-US" altLang="zh-CN" b="0" i="1" smtClean="0">
                              <a:solidFill>
                                <a:schemeClr val="accent6"/>
                              </a:solidFill>
                              <a:latin typeface="Cambria Math" panose="02040503050406030204" pitchFamily="18" charset="0"/>
                            </a:rPr>
                            <m:t>−</m:t>
                          </m:r>
                          <m:r>
                            <a:rPr lang="en-US" altLang="zh-CN" b="0" i="1" smtClean="0">
                              <a:solidFill>
                                <a:schemeClr val="accent6"/>
                              </a:solidFill>
                              <a:latin typeface="Cambria Math" panose="02040503050406030204" pitchFamily="18" charset="0"/>
                            </a:rPr>
                            <m:t>𝐺</m:t>
                          </m:r>
                        </m:e>
                      </m:d>
                      <m:r>
                        <a:rPr lang="en-US" altLang="zh-CN" b="0" i="1" smtClean="0">
                          <a:solidFill>
                            <a:schemeClr val="accent6"/>
                          </a:solidFill>
                          <a:latin typeface="Cambria Math" panose="02040503050406030204" pitchFamily="18" charset="0"/>
                        </a:rPr>
                        <m:t>−</m:t>
                      </m:r>
                      <m:r>
                        <a:rPr lang="en-US" altLang="zh-CN" i="1">
                          <a:solidFill>
                            <a:schemeClr val="accent6"/>
                          </a:solidFill>
                          <a:latin typeface="Cambria Math"/>
                        </a:rPr>
                        <m:t>𝐼</m:t>
                      </m:r>
                      <m:d>
                        <m:dPr>
                          <m:ctrlPr>
                            <a:rPr lang="en-US" altLang="zh-CN" i="1">
                              <a:solidFill>
                                <a:schemeClr val="accent6"/>
                              </a:solidFill>
                              <a:latin typeface="Cambria Math" panose="02040503050406030204" pitchFamily="18" charset="0"/>
                            </a:rPr>
                          </m:ctrlPr>
                        </m:dPr>
                        <m:e>
                          <m:sSup>
                            <m:sSupPr>
                              <m:ctrlPr>
                                <a:rPr lang="en-US" altLang="zh-CN" i="1">
                                  <a:solidFill>
                                    <a:schemeClr val="accent6"/>
                                  </a:solidFill>
                                  <a:latin typeface="Cambria Math" panose="02040503050406030204" pitchFamily="18" charset="0"/>
                                </a:rPr>
                              </m:ctrlPr>
                            </m:sSupPr>
                            <m:e>
                              <m:r>
                                <a:rPr lang="en-US" altLang="zh-CN" i="1">
                                  <a:solidFill>
                                    <a:schemeClr val="accent6"/>
                                  </a:solidFill>
                                  <a:latin typeface="Cambria Math"/>
                                </a:rPr>
                                <m:t>𝑟</m:t>
                              </m:r>
                            </m:e>
                            <m:sup>
                              <m:r>
                                <a:rPr lang="en-US" altLang="zh-CN" i="1">
                                  <a:solidFill>
                                    <a:schemeClr val="accent6"/>
                                  </a:solidFill>
                                  <a:latin typeface="Cambria Math"/>
                                </a:rPr>
                                <m:t>∗</m:t>
                              </m:r>
                            </m:sup>
                          </m:sSup>
                        </m:e>
                      </m:d>
                      <m:r>
                        <a:rPr lang="en-US" altLang="zh-CN" b="0" i="1" smtClean="0">
                          <a:latin typeface="Cambria Math" panose="02040503050406030204" pitchFamily="18" charset="0"/>
                        </a:rPr>
                        <m:t> .</m:t>
                      </m:r>
                    </m:oMath>
                  </m:oMathPara>
                </a14:m>
                <a:endParaRPr lang="en-US" altLang="zh-CN" dirty="0"/>
              </a:p>
              <a:p>
                <a:pPr lvl="1"/>
                <a:r>
                  <a:rPr lang="zh-CN" altLang="en-US" dirty="0"/>
                  <a:t>假设实际利率</a:t>
                </a: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a:rPr>
                          <m:t>𝑟</m:t>
                        </m:r>
                      </m:e>
                      <m:sup>
                        <m:r>
                          <a:rPr lang="en-US" altLang="zh-CN" i="1">
                            <a:latin typeface="Cambria Math"/>
                          </a:rPr>
                          <m:t>∗</m:t>
                        </m:r>
                      </m:sup>
                    </m:sSup>
                  </m:oMath>
                </a14:m>
                <a:r>
                  <a:rPr lang="zh-CN" altLang="en-US" dirty="0"/>
                  <a:t>为外生（即，小国无法影响国际利率）。</a:t>
                </a:r>
                <a:endParaRPr lang="en-US" altLang="zh-CN" dirty="0"/>
              </a:p>
              <a:p>
                <a:pPr lvl="1"/>
                <a:r>
                  <a:rPr lang="zh-CN" altLang="en-US" dirty="0"/>
                  <a:t>假设投资是利率的减函数。</a:t>
                </a:r>
                <a:endParaRPr lang="en-US" altLang="zh-CN" dirty="0"/>
              </a:p>
              <a:p>
                <a:r>
                  <a:rPr lang="zh-CN" altLang="en-US" dirty="0"/>
                  <a:t>均衡：</a:t>
                </a:r>
                <a:endParaRPr lang="en-US" altLang="zh-CN" dirty="0"/>
              </a:p>
              <a:p>
                <a:pPr marL="0" indent="0">
                  <a:buNone/>
                </a:pPr>
                <a14:m>
                  <m:oMathPara xmlns:m="http://schemas.openxmlformats.org/officeDocument/2006/math">
                    <m:oMathParaPr>
                      <m:jc m:val="centerGroup"/>
                    </m:oMathParaPr>
                    <m:oMath xmlns:m="http://schemas.openxmlformats.org/officeDocument/2006/math">
                      <m:d>
                        <m:dPr>
                          <m:begChr m:val="["/>
                          <m:endChr m:val="]"/>
                          <m:ctrlPr>
                            <a:rPr lang="en-US" altLang="zh-CN" i="1" smtClean="0">
                              <a:solidFill>
                                <a:schemeClr val="accent6"/>
                              </a:solidFill>
                              <a:latin typeface="Cambria Math" panose="02040503050406030204" pitchFamily="18" charset="0"/>
                            </a:rPr>
                          </m:ctrlPr>
                        </m:dPr>
                        <m:e>
                          <m:r>
                            <a:rPr lang="en-US" altLang="zh-CN" i="1">
                              <a:solidFill>
                                <a:schemeClr val="accent6"/>
                              </a:solidFill>
                              <a:latin typeface="Cambria Math"/>
                            </a:rPr>
                            <m:t>𝑌</m:t>
                          </m:r>
                          <m:r>
                            <a:rPr lang="en-US" altLang="zh-CN" i="1">
                              <a:solidFill>
                                <a:schemeClr val="accent6"/>
                              </a:solidFill>
                              <a:latin typeface="Cambria Math" panose="02040503050406030204" pitchFamily="18" charset="0"/>
                            </a:rPr>
                            <m:t>−</m:t>
                          </m:r>
                          <m:r>
                            <a:rPr lang="en-US" altLang="zh-CN" i="1">
                              <a:solidFill>
                                <a:schemeClr val="accent6"/>
                              </a:solidFill>
                              <a:latin typeface="Cambria Math"/>
                            </a:rPr>
                            <m:t>𝐶</m:t>
                          </m:r>
                          <m:d>
                            <m:dPr>
                              <m:ctrlPr>
                                <a:rPr lang="en-US" altLang="zh-CN" i="1">
                                  <a:solidFill>
                                    <a:schemeClr val="accent6"/>
                                  </a:solidFill>
                                  <a:latin typeface="Cambria Math" panose="02040503050406030204" pitchFamily="18" charset="0"/>
                                </a:rPr>
                              </m:ctrlPr>
                            </m:dPr>
                            <m:e>
                              <m:r>
                                <a:rPr lang="en-US" altLang="zh-CN" i="1">
                                  <a:solidFill>
                                    <a:schemeClr val="accent6"/>
                                  </a:solidFill>
                                  <a:latin typeface="Cambria Math"/>
                                </a:rPr>
                                <m:t>𝑌</m:t>
                              </m:r>
                              <m:r>
                                <a:rPr lang="en-US" altLang="zh-CN" i="1">
                                  <a:solidFill>
                                    <a:schemeClr val="accent6"/>
                                  </a:solidFill>
                                  <a:latin typeface="Cambria Math"/>
                                </a:rPr>
                                <m:t>−</m:t>
                              </m:r>
                              <m:r>
                                <a:rPr lang="en-US" altLang="zh-CN" i="1">
                                  <a:solidFill>
                                    <a:schemeClr val="accent6"/>
                                  </a:solidFill>
                                  <a:latin typeface="Cambria Math"/>
                                </a:rPr>
                                <m:t>𝑇</m:t>
                              </m:r>
                            </m:e>
                          </m:d>
                          <m:r>
                            <a:rPr lang="en-US" altLang="zh-CN" i="1">
                              <a:solidFill>
                                <a:schemeClr val="accent6"/>
                              </a:solidFill>
                              <a:latin typeface="Cambria Math" panose="02040503050406030204" pitchFamily="18" charset="0"/>
                            </a:rPr>
                            <m:t>−</m:t>
                          </m:r>
                          <m:r>
                            <a:rPr lang="en-US" altLang="zh-CN" i="1">
                              <a:solidFill>
                                <a:schemeClr val="accent6"/>
                              </a:solidFill>
                              <a:latin typeface="Cambria Math" panose="02040503050406030204" pitchFamily="18" charset="0"/>
                            </a:rPr>
                            <m:t>𝐺</m:t>
                          </m:r>
                        </m:e>
                      </m:d>
                      <m:r>
                        <a:rPr lang="en-US" altLang="zh-CN" i="1">
                          <a:solidFill>
                            <a:schemeClr val="accent6"/>
                          </a:solidFill>
                          <a:latin typeface="Cambria Math" panose="02040503050406030204" pitchFamily="18" charset="0"/>
                        </a:rPr>
                        <m:t>−</m:t>
                      </m:r>
                      <m:r>
                        <a:rPr lang="en-US" altLang="zh-CN" i="1">
                          <a:solidFill>
                            <a:schemeClr val="accent6"/>
                          </a:solidFill>
                          <a:latin typeface="Cambria Math"/>
                        </a:rPr>
                        <m:t>𝐼</m:t>
                      </m:r>
                      <m:d>
                        <m:dPr>
                          <m:ctrlPr>
                            <a:rPr lang="en-US" altLang="zh-CN" i="1">
                              <a:solidFill>
                                <a:schemeClr val="accent6"/>
                              </a:solidFill>
                              <a:latin typeface="Cambria Math" panose="02040503050406030204" pitchFamily="18" charset="0"/>
                            </a:rPr>
                          </m:ctrlPr>
                        </m:dPr>
                        <m:e>
                          <m:sSup>
                            <m:sSupPr>
                              <m:ctrlPr>
                                <a:rPr lang="en-US" altLang="zh-CN" i="1">
                                  <a:solidFill>
                                    <a:schemeClr val="accent6"/>
                                  </a:solidFill>
                                  <a:latin typeface="Cambria Math" panose="02040503050406030204" pitchFamily="18" charset="0"/>
                                </a:rPr>
                              </m:ctrlPr>
                            </m:sSupPr>
                            <m:e>
                              <m:r>
                                <a:rPr lang="en-US" altLang="zh-CN" i="1">
                                  <a:solidFill>
                                    <a:schemeClr val="accent6"/>
                                  </a:solidFill>
                                  <a:latin typeface="Cambria Math"/>
                                </a:rPr>
                                <m:t>𝑟</m:t>
                              </m:r>
                            </m:e>
                            <m:sup>
                              <m:r>
                                <a:rPr lang="en-US" altLang="zh-CN" i="1">
                                  <a:solidFill>
                                    <a:schemeClr val="accent6"/>
                                  </a:solidFill>
                                  <a:latin typeface="Cambria Math"/>
                                </a:rPr>
                                <m:t>∗</m:t>
                              </m:r>
                            </m:sup>
                          </m:sSup>
                        </m:e>
                      </m:d>
                      <m:r>
                        <a:rPr lang="en-US" altLang="zh-CN" b="0" i="1" smtClean="0">
                          <a:latin typeface="Cambria Math" panose="02040503050406030204" pitchFamily="18" charset="0"/>
                        </a:rPr>
                        <m:t>=</m:t>
                      </m:r>
                      <m:r>
                        <a:rPr lang="en-US" altLang="zh-CN" b="0" i="1" smtClean="0">
                          <a:solidFill>
                            <a:srgbClr val="C00000"/>
                          </a:solidFill>
                          <a:latin typeface="Cambria Math" panose="02040503050406030204" pitchFamily="18" charset="0"/>
                        </a:rPr>
                        <m:t>𝑋</m:t>
                      </m:r>
                      <m:r>
                        <a:rPr lang="en-US" altLang="zh-CN" b="0" i="1" smtClean="0">
                          <a:solidFill>
                            <a:srgbClr val="C00000"/>
                          </a:solidFill>
                          <a:latin typeface="Cambria Math" panose="02040503050406030204" pitchFamily="18" charset="0"/>
                        </a:rPr>
                        <m:t>(</m:t>
                      </m:r>
                      <m:r>
                        <a:rPr lang="en-US" altLang="zh-CN" b="0" i="1" smtClean="0">
                          <a:solidFill>
                            <a:srgbClr val="C00000"/>
                          </a:solidFill>
                          <a:latin typeface="Cambria Math" panose="02040503050406030204" pitchFamily="18" charset="0"/>
                        </a:rPr>
                        <m:t>𝑒</m:t>
                      </m:r>
                      <m:r>
                        <a:rPr lang="en-US" altLang="zh-CN" b="0" i="1" smtClean="0">
                          <a:solidFill>
                            <a:srgbClr val="C00000"/>
                          </a:solidFill>
                          <a:latin typeface="Cambria Math" panose="02040503050406030204" pitchFamily="18" charset="0"/>
                        </a:rPr>
                        <m:t>)</m:t>
                      </m:r>
                    </m:oMath>
                  </m:oMathPara>
                </a14:m>
                <a:endParaRPr lang="en-US" altLang="zh-CN" dirty="0"/>
              </a:p>
              <a:p>
                <a:pPr lvl="1"/>
                <a:endParaRPr lang="en-US" altLang="zh-CN" dirty="0"/>
              </a:p>
              <a:p>
                <a:pPr lvl="1"/>
                <a:r>
                  <a:rPr lang="en-US" altLang="zh-CN" dirty="0"/>
                  <a:t>Y </a:t>
                </a:r>
                <a:r>
                  <a:rPr lang="zh-CN" altLang="en-US" dirty="0"/>
                  <a:t>和 </a:t>
                </a:r>
                <a:r>
                  <a:rPr lang="en-US" altLang="zh-CN" dirty="0"/>
                  <a:t>e </a:t>
                </a:r>
                <a:r>
                  <a:rPr lang="zh-CN" altLang="en-US" dirty="0"/>
                  <a:t>反向变化：汇率升值，净出口下降，</a:t>
                </a:r>
                <a:r>
                  <a:rPr lang="en-US" altLang="zh-CN" dirty="0"/>
                  <a:t>Y </a:t>
                </a:r>
                <a:r>
                  <a:rPr lang="zh-CN" altLang="en-US" dirty="0"/>
                  <a:t>必须下降。</a:t>
                </a:r>
                <a:endParaRPr lang="en-US" altLang="zh-CN" dirty="0"/>
              </a:p>
            </p:txBody>
          </p:sp>
        </mc:Choice>
        <mc:Fallback xmlns="">
          <p:sp>
            <p:nvSpPr>
              <p:cNvPr id="3" name="内容占位符 2">
                <a:extLst>
                  <a:ext uri="{FF2B5EF4-FFF2-40B4-BE49-F238E27FC236}">
                    <a16:creationId xmlns:a16="http://schemas.microsoft.com/office/drawing/2014/main" id="{1745EDBD-4ECF-4F8D-807E-EACFC6F1898E}"/>
                  </a:ext>
                </a:extLst>
              </p:cNvPr>
              <p:cNvSpPr>
                <a:spLocks noGrp="1" noRot="1" noChangeAspect="1" noMove="1" noResize="1" noEditPoints="1" noAdjustHandles="1" noChangeArrowheads="1" noChangeShapeType="1" noTextEdit="1"/>
              </p:cNvSpPr>
              <p:nvPr>
                <p:ph idx="1"/>
              </p:nvPr>
            </p:nvSpPr>
            <p:spPr>
              <a:blipFill>
                <a:blip r:embed="rId3"/>
                <a:stretch>
                  <a:fillRect l="-1259" t="-2695" r="-481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219861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D0AED0-835F-42F6-AFB7-E79B3CA8878D}"/>
              </a:ext>
            </a:extLst>
          </p:cNvPr>
          <p:cNvSpPr>
            <a:spLocks noGrp="1"/>
          </p:cNvSpPr>
          <p:nvPr>
            <p:ph type="title"/>
          </p:nvPr>
        </p:nvSpPr>
        <p:spPr/>
        <p:txBody>
          <a:bodyPr/>
          <a:lstStyle/>
          <a:p>
            <a:r>
              <a:rPr lang="zh-CN" altLang="en-US" dirty="0"/>
              <a:t>货币市场</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D23738C0-58ED-4C38-B2DC-DAE513442475}"/>
                  </a:ext>
                </a:extLst>
              </p:cNvPr>
              <p:cNvSpPr>
                <a:spLocks noGrp="1"/>
              </p:cNvSpPr>
              <p:nvPr>
                <p:ph idx="1"/>
              </p:nvPr>
            </p:nvSpPr>
            <p:spPr/>
            <p:txBody>
              <a:bodyPr>
                <a:normAutofit fontScale="77500" lnSpcReduction="20000"/>
              </a:bodyPr>
              <a:lstStyle/>
              <a:p>
                <a:r>
                  <a:rPr lang="zh-CN" altLang="en-US" dirty="0">
                    <a:solidFill>
                      <a:schemeClr val="accent6"/>
                    </a:solidFill>
                  </a:rPr>
                  <a:t>货币供应</a:t>
                </a:r>
                <a:r>
                  <a:rPr lang="zh-CN" altLang="en-US" dirty="0"/>
                  <a:t>：央行货币供应</a:t>
                </a:r>
                <a14:m>
                  <m:oMath xmlns:m="http://schemas.openxmlformats.org/officeDocument/2006/math">
                    <m:r>
                      <a:rPr lang="en-US" altLang="zh-CN" b="0" i="1" smtClean="0">
                        <a:latin typeface="Cambria Math" panose="02040503050406030204" pitchFamily="18" charset="0"/>
                      </a:rPr>
                      <m:t>𝑀</m:t>
                    </m:r>
                  </m:oMath>
                </a14:m>
                <a:r>
                  <a:rPr lang="en-US" altLang="zh-CN" dirty="0"/>
                  <a:t>. </a:t>
                </a:r>
              </a:p>
              <a:p>
                <a:pPr lvl="1"/>
                <a:r>
                  <a:rPr lang="zh-CN" altLang="en-US" dirty="0"/>
                  <a:t>假设价格水平为汇率的减函数</a:t>
                </a:r>
                <a14:m>
                  <m:oMath xmlns:m="http://schemas.openxmlformats.org/officeDocument/2006/math">
                    <m:r>
                      <a:rPr lang="en-US" altLang="zh-CN" b="0" i="1" smtClean="0">
                        <a:latin typeface="Cambria Math" panose="02040503050406030204" pitchFamily="18" charset="0"/>
                      </a:rPr>
                      <m:t>𝑃</m:t>
                    </m:r>
                    <m:r>
                      <a:rPr lang="en-US" altLang="zh-CN" b="0" i="1" smtClean="0">
                        <a:latin typeface="Cambria Math" panose="02040503050406030204" pitchFamily="18" charset="0"/>
                      </a:rPr>
                      <m:t>(</m:t>
                    </m:r>
                    <m:r>
                      <a:rPr lang="en-US" altLang="zh-CN" b="0" i="1" smtClean="0">
                        <a:latin typeface="Cambria Math" panose="02040503050406030204" pitchFamily="18" charset="0"/>
                      </a:rPr>
                      <m:t>𝑒</m:t>
                    </m:r>
                    <m:r>
                      <a:rPr lang="en-US" altLang="zh-CN" b="0" i="1" smtClean="0">
                        <a:latin typeface="Cambria Math" panose="02040503050406030204" pitchFamily="18" charset="0"/>
                      </a:rPr>
                      <m:t>)</m:t>
                    </m:r>
                  </m:oMath>
                </a14:m>
                <a:endParaRPr lang="en-US" altLang="zh-CN" dirty="0"/>
              </a:p>
              <a:p>
                <a:pPr lvl="1"/>
                <a:r>
                  <a:rPr lang="zh-CN" altLang="en-US" dirty="0"/>
                  <a:t>实际货币供应为</a:t>
                </a:r>
                <a:endParaRPr lang="en-US" altLang="zh-CN" dirty="0"/>
              </a:p>
              <a:p>
                <a:pPr marL="457200" lvl="1" indent="0">
                  <a:buNone/>
                </a:pPr>
                <a14:m>
                  <m:oMathPara xmlns:m="http://schemas.openxmlformats.org/officeDocument/2006/math">
                    <m:oMathParaPr>
                      <m:jc m:val="centerGroup"/>
                    </m:oMathParaPr>
                    <m:oMath xmlns:m="http://schemas.openxmlformats.org/officeDocument/2006/math">
                      <m:f>
                        <m:fPr>
                          <m:ctrlPr>
                            <a:rPr lang="en-US" altLang="zh-CN" i="1" smtClean="0">
                              <a:solidFill>
                                <a:schemeClr val="accent6"/>
                              </a:solidFill>
                              <a:latin typeface="Cambria Math" panose="02040503050406030204" pitchFamily="18" charset="0"/>
                            </a:rPr>
                          </m:ctrlPr>
                        </m:fPr>
                        <m:num>
                          <m:r>
                            <a:rPr lang="en-US" altLang="zh-CN" i="1">
                              <a:solidFill>
                                <a:schemeClr val="accent6"/>
                              </a:solidFill>
                              <a:latin typeface="Cambria Math"/>
                            </a:rPr>
                            <m:t>𝑀</m:t>
                          </m:r>
                        </m:num>
                        <m:den>
                          <m:r>
                            <a:rPr lang="en-US" altLang="zh-CN" i="1">
                              <a:solidFill>
                                <a:schemeClr val="accent6"/>
                              </a:solidFill>
                              <a:latin typeface="Cambria Math"/>
                            </a:rPr>
                            <m:t>𝑃</m:t>
                          </m:r>
                          <m:r>
                            <a:rPr lang="en-US" altLang="zh-CN" b="0" i="1" smtClean="0">
                              <a:solidFill>
                                <a:schemeClr val="accent6"/>
                              </a:solidFill>
                              <a:latin typeface="Cambria Math" panose="02040503050406030204" pitchFamily="18" charset="0"/>
                            </a:rPr>
                            <m:t>(</m:t>
                          </m:r>
                          <m:r>
                            <a:rPr lang="en-US" altLang="zh-CN" b="0" i="1" smtClean="0">
                              <a:solidFill>
                                <a:schemeClr val="accent6"/>
                              </a:solidFill>
                              <a:latin typeface="Cambria Math" panose="02040503050406030204" pitchFamily="18" charset="0"/>
                            </a:rPr>
                            <m:t>𝑒</m:t>
                          </m:r>
                          <m:r>
                            <a:rPr lang="en-US" altLang="zh-CN" b="0" i="1" smtClean="0">
                              <a:solidFill>
                                <a:schemeClr val="accent6"/>
                              </a:solidFill>
                              <a:latin typeface="Cambria Math" panose="02040503050406030204" pitchFamily="18" charset="0"/>
                            </a:rPr>
                            <m:t>)</m:t>
                          </m:r>
                        </m:den>
                      </m:f>
                    </m:oMath>
                  </m:oMathPara>
                </a14:m>
                <a:endParaRPr lang="en-US" altLang="zh-CN" dirty="0">
                  <a:solidFill>
                    <a:schemeClr val="accent6"/>
                  </a:solidFill>
                </a:endParaRPr>
              </a:p>
              <a:p>
                <a:r>
                  <a:rPr lang="zh-CN" altLang="en-US" dirty="0">
                    <a:solidFill>
                      <a:srgbClr val="C00000"/>
                    </a:solidFill>
                  </a:rPr>
                  <a:t>货币需求</a:t>
                </a:r>
                <a:r>
                  <a:rPr lang="zh-CN" altLang="en-US" dirty="0"/>
                  <a:t>：假设货币需求</a:t>
                </a:r>
                <a14:m>
                  <m:oMath xmlns:m="http://schemas.openxmlformats.org/officeDocument/2006/math">
                    <m:r>
                      <a:rPr lang="en-US" altLang="zh-CN" i="1" smtClean="0">
                        <a:solidFill>
                          <a:srgbClr val="C00000"/>
                        </a:solidFill>
                        <a:latin typeface="Cambria Math"/>
                      </a:rPr>
                      <m:t>𝐿</m:t>
                    </m:r>
                    <m:d>
                      <m:dPr>
                        <m:ctrlPr>
                          <a:rPr lang="en-US" altLang="zh-CN" i="1">
                            <a:solidFill>
                              <a:srgbClr val="C00000"/>
                            </a:solidFill>
                            <a:latin typeface="Cambria Math" panose="02040503050406030204" pitchFamily="18" charset="0"/>
                          </a:rPr>
                        </m:ctrlPr>
                      </m:dPr>
                      <m:e>
                        <m:sSup>
                          <m:sSupPr>
                            <m:ctrlPr>
                              <a:rPr lang="en-US" altLang="zh-CN" i="1">
                                <a:solidFill>
                                  <a:srgbClr val="C00000"/>
                                </a:solidFill>
                                <a:latin typeface="Cambria Math" panose="02040503050406030204" pitchFamily="18" charset="0"/>
                              </a:rPr>
                            </m:ctrlPr>
                          </m:sSupPr>
                          <m:e>
                            <m:r>
                              <a:rPr lang="en-US" altLang="zh-CN" i="1">
                                <a:solidFill>
                                  <a:srgbClr val="C00000"/>
                                </a:solidFill>
                                <a:latin typeface="Cambria Math"/>
                              </a:rPr>
                              <m:t>𝑟</m:t>
                            </m:r>
                          </m:e>
                          <m:sup>
                            <m:r>
                              <a:rPr lang="en-US" altLang="zh-CN" i="1">
                                <a:solidFill>
                                  <a:srgbClr val="C00000"/>
                                </a:solidFill>
                                <a:latin typeface="Cambria Math"/>
                              </a:rPr>
                              <m:t>∗</m:t>
                            </m:r>
                          </m:sup>
                        </m:sSup>
                        <m:r>
                          <a:rPr lang="en-US" altLang="zh-CN" i="1">
                            <a:solidFill>
                              <a:srgbClr val="C00000"/>
                            </a:solidFill>
                            <a:latin typeface="Cambria Math"/>
                          </a:rPr>
                          <m:t>,</m:t>
                        </m:r>
                        <m:r>
                          <a:rPr lang="en-US" altLang="zh-CN" i="1">
                            <a:solidFill>
                              <a:srgbClr val="C00000"/>
                            </a:solidFill>
                            <a:latin typeface="Cambria Math"/>
                          </a:rPr>
                          <m:t>𝑌</m:t>
                        </m:r>
                      </m:e>
                    </m:d>
                  </m:oMath>
                </a14:m>
                <a:r>
                  <a:rPr lang="zh-CN" altLang="en-US" dirty="0"/>
                  <a:t>是利率的减函数，总收入的增函数。</a:t>
                </a:r>
                <a:endParaRPr lang="en-US" altLang="zh-CN" dirty="0"/>
              </a:p>
              <a:p>
                <a:r>
                  <a:rPr lang="zh-CN" altLang="en-US" dirty="0"/>
                  <a:t>均衡：</a:t>
                </a:r>
                <a:endParaRPr lang="en-US" altLang="zh-CN" dirty="0"/>
              </a:p>
              <a:p>
                <a:pPr marL="0" indent="0" algn="ctr">
                  <a:buNone/>
                </a:pPr>
                <a:r>
                  <a:rPr lang="en-US" altLang="zh-CN" dirty="0"/>
                  <a:t> </a:t>
                </a:r>
                <a14:m>
                  <m:oMath xmlns:m="http://schemas.openxmlformats.org/officeDocument/2006/math">
                    <m:f>
                      <m:fPr>
                        <m:ctrlPr>
                          <a:rPr lang="en-US" altLang="zh-CN" i="1" smtClean="0">
                            <a:solidFill>
                              <a:schemeClr val="accent6"/>
                            </a:solidFill>
                            <a:latin typeface="Cambria Math" panose="02040503050406030204" pitchFamily="18" charset="0"/>
                          </a:rPr>
                        </m:ctrlPr>
                      </m:fPr>
                      <m:num>
                        <m:r>
                          <a:rPr lang="en-US" altLang="zh-CN" i="1">
                            <a:solidFill>
                              <a:schemeClr val="accent6"/>
                            </a:solidFill>
                            <a:latin typeface="Cambria Math"/>
                          </a:rPr>
                          <m:t>𝑀</m:t>
                        </m:r>
                      </m:num>
                      <m:den>
                        <m:r>
                          <a:rPr lang="en-US" altLang="zh-CN" i="1">
                            <a:solidFill>
                              <a:schemeClr val="accent6"/>
                            </a:solidFill>
                            <a:latin typeface="Cambria Math"/>
                          </a:rPr>
                          <m:t>𝑃</m:t>
                        </m:r>
                        <m:r>
                          <a:rPr lang="en-US" altLang="zh-CN" b="0" i="1" smtClean="0">
                            <a:solidFill>
                              <a:schemeClr val="accent6"/>
                            </a:solidFill>
                            <a:latin typeface="Cambria Math" panose="02040503050406030204" pitchFamily="18" charset="0"/>
                          </a:rPr>
                          <m:t>(</m:t>
                        </m:r>
                        <m:r>
                          <a:rPr lang="en-US" altLang="zh-CN" b="0" i="1" smtClean="0">
                            <a:solidFill>
                              <a:schemeClr val="accent6"/>
                            </a:solidFill>
                            <a:latin typeface="Cambria Math" panose="02040503050406030204" pitchFamily="18" charset="0"/>
                          </a:rPr>
                          <m:t>𝑒</m:t>
                        </m:r>
                        <m:r>
                          <a:rPr lang="en-US" altLang="zh-CN" b="0" i="1" smtClean="0">
                            <a:solidFill>
                              <a:schemeClr val="accent6"/>
                            </a:solidFill>
                            <a:latin typeface="Cambria Math" panose="02040503050406030204" pitchFamily="18" charset="0"/>
                          </a:rPr>
                          <m:t>)</m:t>
                        </m:r>
                      </m:den>
                    </m:f>
                    <m:r>
                      <a:rPr lang="en-US" altLang="zh-CN" i="1">
                        <a:latin typeface="Cambria Math"/>
                      </a:rPr>
                      <m:t>=</m:t>
                    </m:r>
                    <m:r>
                      <a:rPr lang="en-US" altLang="zh-CN" i="1" smtClean="0">
                        <a:solidFill>
                          <a:srgbClr val="C00000"/>
                        </a:solidFill>
                        <a:latin typeface="Cambria Math"/>
                      </a:rPr>
                      <m:t>𝐿</m:t>
                    </m:r>
                    <m:d>
                      <m:dPr>
                        <m:ctrlPr>
                          <a:rPr lang="en-US" altLang="zh-CN" i="1">
                            <a:solidFill>
                              <a:srgbClr val="C00000"/>
                            </a:solidFill>
                            <a:latin typeface="Cambria Math" panose="02040503050406030204" pitchFamily="18" charset="0"/>
                          </a:rPr>
                        </m:ctrlPr>
                      </m:dPr>
                      <m:e>
                        <m:sSup>
                          <m:sSupPr>
                            <m:ctrlPr>
                              <a:rPr lang="en-US" altLang="zh-CN" i="1">
                                <a:solidFill>
                                  <a:srgbClr val="C00000"/>
                                </a:solidFill>
                                <a:latin typeface="Cambria Math" panose="02040503050406030204" pitchFamily="18" charset="0"/>
                              </a:rPr>
                            </m:ctrlPr>
                          </m:sSupPr>
                          <m:e>
                            <m:r>
                              <a:rPr lang="en-US" altLang="zh-CN" i="1">
                                <a:solidFill>
                                  <a:srgbClr val="C00000"/>
                                </a:solidFill>
                                <a:latin typeface="Cambria Math"/>
                              </a:rPr>
                              <m:t>𝑟</m:t>
                            </m:r>
                          </m:e>
                          <m:sup>
                            <m:r>
                              <a:rPr lang="en-US" altLang="zh-CN" i="1">
                                <a:solidFill>
                                  <a:srgbClr val="C00000"/>
                                </a:solidFill>
                                <a:latin typeface="Cambria Math"/>
                              </a:rPr>
                              <m:t>∗</m:t>
                            </m:r>
                          </m:sup>
                        </m:sSup>
                        <m:r>
                          <a:rPr lang="en-US" altLang="zh-CN" i="1">
                            <a:solidFill>
                              <a:srgbClr val="C00000"/>
                            </a:solidFill>
                            <a:latin typeface="Cambria Math"/>
                          </a:rPr>
                          <m:t>,</m:t>
                        </m:r>
                        <m:r>
                          <a:rPr lang="en-US" altLang="zh-CN" i="1">
                            <a:solidFill>
                              <a:srgbClr val="C00000"/>
                            </a:solidFill>
                            <a:latin typeface="Cambria Math"/>
                          </a:rPr>
                          <m:t>𝑌</m:t>
                        </m:r>
                      </m:e>
                    </m:d>
                    <m:r>
                      <a:rPr lang="en-US" altLang="zh-CN" b="0" i="1" smtClean="0">
                        <a:latin typeface="Cambria Math" panose="02040503050406030204" pitchFamily="18" charset="0"/>
                      </a:rPr>
                      <m:t>.</m:t>
                    </m:r>
                  </m:oMath>
                </a14:m>
                <a:endParaRPr lang="en-US" altLang="zh-CN" dirty="0"/>
              </a:p>
              <a:p>
                <a:pPr lvl="1"/>
                <a:endParaRPr lang="en-US" altLang="zh-CN" dirty="0"/>
              </a:p>
              <a:p>
                <a:pPr lvl="1"/>
                <a:r>
                  <a:rPr lang="en-US" altLang="zh-CN" dirty="0"/>
                  <a:t>Y </a:t>
                </a:r>
                <a:r>
                  <a:rPr lang="zh-CN" altLang="en-US" dirty="0"/>
                  <a:t>和 </a:t>
                </a:r>
                <a:r>
                  <a:rPr lang="en-US" altLang="zh-CN" dirty="0"/>
                  <a:t>e </a:t>
                </a:r>
                <a:r>
                  <a:rPr lang="zh-CN" altLang="en-US" dirty="0"/>
                  <a:t>同向变化：汇率升值，价格下降，方程左边上升，</a:t>
                </a:r>
                <a:r>
                  <a:rPr lang="en-US" altLang="zh-CN" dirty="0"/>
                  <a:t>Y</a:t>
                </a:r>
                <a:r>
                  <a:rPr lang="zh-CN" altLang="en-US" dirty="0"/>
                  <a:t>必须也上升。</a:t>
                </a:r>
              </a:p>
            </p:txBody>
          </p:sp>
        </mc:Choice>
        <mc:Fallback xmlns="">
          <p:sp>
            <p:nvSpPr>
              <p:cNvPr id="3" name="内容占位符 2">
                <a:extLst>
                  <a:ext uri="{FF2B5EF4-FFF2-40B4-BE49-F238E27FC236}">
                    <a16:creationId xmlns:a16="http://schemas.microsoft.com/office/drawing/2014/main" id="{D23738C0-58ED-4C38-B2DC-DAE513442475}"/>
                  </a:ext>
                </a:extLst>
              </p:cNvPr>
              <p:cNvSpPr>
                <a:spLocks noGrp="1" noRot="1" noChangeAspect="1" noMove="1" noResize="1" noEditPoints="1" noAdjustHandles="1" noChangeArrowheads="1" noChangeShapeType="1" noTextEdit="1"/>
              </p:cNvSpPr>
              <p:nvPr>
                <p:ph idx="1"/>
              </p:nvPr>
            </p:nvSpPr>
            <p:spPr>
              <a:blipFill>
                <a:blip r:embed="rId3"/>
                <a:stretch>
                  <a:fillRect l="-1037" t="-336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074114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6D7E06-CA9D-406F-B9A4-A924C8932657}"/>
              </a:ext>
            </a:extLst>
          </p:cNvPr>
          <p:cNvSpPr>
            <a:spLocks noGrp="1"/>
          </p:cNvSpPr>
          <p:nvPr>
            <p:ph type="title"/>
          </p:nvPr>
        </p:nvSpPr>
        <p:spPr/>
        <p:txBody>
          <a:bodyPr/>
          <a:lstStyle/>
          <a:p>
            <a:r>
              <a:rPr lang="zh-CN" altLang="en-US" dirty="0"/>
              <a:t>一个小型开放经济体模型</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8D4B326F-F97B-4F44-BC17-564F22F8444D}"/>
                  </a:ext>
                </a:extLst>
              </p:cNvPr>
              <p:cNvSpPr>
                <a:spLocks noGrp="1"/>
              </p:cNvSpPr>
              <p:nvPr>
                <p:ph idx="1"/>
              </p:nvPr>
            </p:nvSpPr>
            <p:spPr/>
            <p:txBody>
              <a:bodyPr/>
              <a:lstStyle/>
              <a:p>
                <a:r>
                  <a:rPr lang="zh-CN" altLang="en-US" dirty="0">
                    <a:latin typeface="Cambria Math"/>
                  </a:rPr>
                  <a:t>联立得到</a:t>
                </a:r>
                <a:endParaRPr lang="en-US" altLang="zh-CN" dirty="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a:rPr>
                        <m:t>𝑌</m:t>
                      </m:r>
                      <m:r>
                        <a:rPr lang="en-US" altLang="zh-CN" i="1">
                          <a:latin typeface="Cambria Math"/>
                        </a:rPr>
                        <m:t>=</m:t>
                      </m:r>
                      <m:r>
                        <a:rPr lang="en-US" altLang="zh-CN" i="1">
                          <a:latin typeface="Cambria Math"/>
                        </a:rPr>
                        <m:t>𝐶</m:t>
                      </m:r>
                      <m:d>
                        <m:dPr>
                          <m:ctrlPr>
                            <a:rPr lang="en-US" altLang="zh-CN" i="1">
                              <a:latin typeface="Cambria Math" panose="02040503050406030204" pitchFamily="18" charset="0"/>
                            </a:rPr>
                          </m:ctrlPr>
                        </m:dPr>
                        <m:e>
                          <m:r>
                            <a:rPr lang="en-US" altLang="zh-CN" i="1">
                              <a:latin typeface="Cambria Math"/>
                            </a:rPr>
                            <m:t>𝑌</m:t>
                          </m:r>
                          <m:r>
                            <a:rPr lang="en-US" altLang="zh-CN" i="1">
                              <a:latin typeface="Cambria Math"/>
                            </a:rPr>
                            <m:t>−</m:t>
                          </m:r>
                          <m:r>
                            <a:rPr lang="en-US" altLang="zh-CN" i="1">
                              <a:latin typeface="Cambria Math"/>
                            </a:rPr>
                            <m:t>𝑇</m:t>
                          </m:r>
                        </m:e>
                      </m:d>
                      <m:r>
                        <a:rPr lang="en-US" altLang="zh-CN" i="1">
                          <a:latin typeface="Cambria Math"/>
                        </a:rPr>
                        <m:t>+</m:t>
                      </m:r>
                      <m:r>
                        <a:rPr lang="en-US" altLang="zh-CN" i="1">
                          <a:latin typeface="Cambria Math"/>
                        </a:rPr>
                        <m:t>𝐼</m:t>
                      </m:r>
                      <m:d>
                        <m:dPr>
                          <m:ctrlPr>
                            <a:rPr lang="en-US" altLang="zh-CN" i="1">
                              <a:latin typeface="Cambria Math" panose="02040503050406030204" pitchFamily="18" charset="0"/>
                            </a:rPr>
                          </m:ctrlPr>
                        </m:dPr>
                        <m:e>
                          <m:sSup>
                            <m:sSupPr>
                              <m:ctrlPr>
                                <a:rPr lang="en-US" altLang="zh-CN" i="1">
                                  <a:latin typeface="Cambria Math" panose="02040503050406030204" pitchFamily="18" charset="0"/>
                                </a:rPr>
                              </m:ctrlPr>
                            </m:sSupPr>
                            <m:e>
                              <m:r>
                                <a:rPr lang="en-US" altLang="zh-CN" i="1">
                                  <a:latin typeface="Cambria Math"/>
                                </a:rPr>
                                <m:t>𝑟</m:t>
                              </m:r>
                            </m:e>
                            <m:sup>
                              <m:r>
                                <a:rPr lang="en-US" altLang="zh-CN" i="1">
                                  <a:latin typeface="Cambria Math"/>
                                </a:rPr>
                                <m:t>∗</m:t>
                              </m:r>
                            </m:sup>
                          </m:sSup>
                        </m:e>
                      </m:d>
                      <m:r>
                        <a:rPr lang="en-US" altLang="zh-CN" i="1">
                          <a:latin typeface="Cambria Math"/>
                        </a:rPr>
                        <m:t>+</m:t>
                      </m:r>
                      <m:r>
                        <a:rPr lang="en-US" altLang="zh-CN" i="1">
                          <a:latin typeface="Cambria Math"/>
                        </a:rPr>
                        <m:t>𝐺</m:t>
                      </m:r>
                      <m:r>
                        <a:rPr lang="en-US" altLang="zh-CN" i="1">
                          <a:latin typeface="Cambria Math"/>
                        </a:rPr>
                        <m:t>+</m:t>
                      </m:r>
                      <m:r>
                        <a:rPr lang="en-US" altLang="zh-CN" i="1">
                          <a:latin typeface="Cambria Math"/>
                        </a:rPr>
                        <m:t>𝑋</m:t>
                      </m:r>
                      <m:r>
                        <a:rPr lang="en-US" altLang="zh-CN" i="1">
                          <a:latin typeface="Cambria Math"/>
                        </a:rPr>
                        <m:t>(</m:t>
                      </m:r>
                      <m:r>
                        <a:rPr lang="en-US" altLang="zh-CN" i="1">
                          <a:latin typeface="Cambria Math"/>
                        </a:rPr>
                        <m:t>𝑒</m:t>
                      </m:r>
                      <m:r>
                        <a:rPr lang="en-US" altLang="zh-CN" i="1">
                          <a:latin typeface="Cambria Math"/>
                        </a:rPr>
                        <m:t>)</m:t>
                      </m:r>
                    </m:oMath>
                  </m:oMathPara>
                </a14:m>
                <a:endParaRPr lang="en-US" altLang="zh-CN" dirty="0"/>
              </a:p>
              <a:p>
                <a:pPr marL="0" indent="0">
                  <a:buNone/>
                </a:pPr>
                <a14:m>
                  <m:oMathPara xmlns:m="http://schemas.openxmlformats.org/officeDocument/2006/math">
                    <m:oMathParaPr>
                      <m:jc m:val="centerGroup"/>
                    </m:oMathParaPr>
                    <m:oMath xmlns:m="http://schemas.openxmlformats.org/officeDocument/2006/math">
                      <m:f>
                        <m:fPr>
                          <m:ctrlPr>
                            <a:rPr lang="en-US" altLang="zh-CN" i="1">
                              <a:latin typeface="Cambria Math" panose="02040503050406030204" pitchFamily="18" charset="0"/>
                            </a:rPr>
                          </m:ctrlPr>
                        </m:fPr>
                        <m:num>
                          <m:r>
                            <a:rPr lang="en-US" altLang="zh-CN" i="1">
                              <a:latin typeface="Cambria Math"/>
                            </a:rPr>
                            <m:t>𝑀</m:t>
                          </m:r>
                        </m:num>
                        <m:den>
                          <m:r>
                            <a:rPr lang="en-US" altLang="zh-CN" i="1">
                              <a:latin typeface="Cambria Math"/>
                            </a:rPr>
                            <m:t>𝑃</m:t>
                          </m:r>
                          <m:r>
                            <a:rPr lang="en-US" altLang="zh-CN" b="0" i="1" smtClean="0">
                              <a:latin typeface="Cambria Math" panose="02040503050406030204" pitchFamily="18" charset="0"/>
                            </a:rPr>
                            <m:t>(</m:t>
                          </m:r>
                          <m:r>
                            <a:rPr lang="en-US" altLang="zh-CN" b="0" i="1" smtClean="0">
                              <a:latin typeface="Cambria Math" panose="02040503050406030204" pitchFamily="18" charset="0"/>
                            </a:rPr>
                            <m:t>𝑒</m:t>
                          </m:r>
                          <m:r>
                            <a:rPr lang="en-US" altLang="zh-CN" b="0" i="1" smtClean="0">
                              <a:latin typeface="Cambria Math" panose="02040503050406030204" pitchFamily="18" charset="0"/>
                            </a:rPr>
                            <m:t>)</m:t>
                          </m:r>
                        </m:den>
                      </m:f>
                      <m:r>
                        <a:rPr lang="en-US" altLang="zh-CN" i="1">
                          <a:latin typeface="Cambria Math"/>
                        </a:rPr>
                        <m:t>=</m:t>
                      </m:r>
                      <m:r>
                        <a:rPr lang="en-US" altLang="zh-CN" i="1">
                          <a:latin typeface="Cambria Math"/>
                        </a:rPr>
                        <m:t>𝐿</m:t>
                      </m:r>
                      <m:d>
                        <m:dPr>
                          <m:ctrlPr>
                            <a:rPr lang="en-US" altLang="zh-CN" i="1">
                              <a:latin typeface="Cambria Math" panose="02040503050406030204" pitchFamily="18" charset="0"/>
                            </a:rPr>
                          </m:ctrlPr>
                        </m:dPr>
                        <m:e>
                          <m:sSup>
                            <m:sSupPr>
                              <m:ctrlPr>
                                <a:rPr lang="en-US" altLang="zh-CN" i="1">
                                  <a:latin typeface="Cambria Math" panose="02040503050406030204" pitchFamily="18" charset="0"/>
                                </a:rPr>
                              </m:ctrlPr>
                            </m:sSupPr>
                            <m:e>
                              <m:r>
                                <a:rPr lang="en-US" altLang="zh-CN" i="1">
                                  <a:latin typeface="Cambria Math"/>
                                </a:rPr>
                                <m:t>𝑟</m:t>
                              </m:r>
                            </m:e>
                            <m:sup>
                              <m:r>
                                <a:rPr lang="en-US" altLang="zh-CN" i="1">
                                  <a:latin typeface="Cambria Math"/>
                                </a:rPr>
                                <m:t>∗</m:t>
                              </m:r>
                            </m:sup>
                          </m:sSup>
                          <m:r>
                            <a:rPr lang="en-US" altLang="zh-CN" i="1">
                              <a:latin typeface="Cambria Math"/>
                            </a:rPr>
                            <m:t>,</m:t>
                          </m:r>
                          <m:r>
                            <a:rPr lang="en-US" altLang="zh-CN" i="1">
                              <a:latin typeface="Cambria Math"/>
                            </a:rPr>
                            <m:t>𝑌</m:t>
                          </m:r>
                        </m:e>
                      </m:d>
                      <m:r>
                        <a:rPr lang="en-US" altLang="zh-CN" i="1">
                          <a:latin typeface="Cambria Math"/>
                        </a:rPr>
                        <m:t>,</m:t>
                      </m:r>
                    </m:oMath>
                  </m:oMathPara>
                </a14:m>
                <a:endParaRPr lang="en-US" altLang="zh-CN" dirty="0"/>
              </a:p>
              <a:p>
                <a:r>
                  <a:rPr lang="zh-CN" altLang="en-US" dirty="0"/>
                  <a:t>内生变量：</a:t>
                </a:r>
                <a:r>
                  <a:rPr lang="en-US" altLang="zh-CN" dirty="0"/>
                  <a:t> </a:t>
                </a:r>
                <a14:m>
                  <m:oMath xmlns:m="http://schemas.openxmlformats.org/officeDocument/2006/math">
                    <m:r>
                      <a:rPr lang="en-US" altLang="zh-CN" i="1">
                        <a:latin typeface="Cambria Math"/>
                      </a:rPr>
                      <m:t>𝑌</m:t>
                    </m:r>
                  </m:oMath>
                </a14:m>
                <a:r>
                  <a:rPr lang="en-US" altLang="zh-CN" dirty="0"/>
                  <a:t>, </a:t>
                </a:r>
                <a14:m>
                  <m:oMath xmlns:m="http://schemas.openxmlformats.org/officeDocument/2006/math">
                    <m:r>
                      <a:rPr lang="en-US" altLang="zh-CN" i="1">
                        <a:latin typeface="Cambria Math"/>
                      </a:rPr>
                      <m:t>𝑒</m:t>
                    </m:r>
                  </m:oMath>
                </a14:m>
                <a:endParaRPr lang="en-US" altLang="zh-CN" dirty="0"/>
              </a:p>
              <a:p>
                <a:r>
                  <a:rPr lang="zh-CN" altLang="en-US" dirty="0"/>
                  <a:t>思考</a:t>
                </a:r>
                <a:endParaRPr lang="en-US" altLang="zh-CN" dirty="0"/>
              </a:p>
              <a:p>
                <a:pPr lvl="1"/>
                <a:r>
                  <a:rPr lang="zh-CN" altLang="en-US" dirty="0"/>
                  <a:t>如果</a:t>
                </a: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a:rPr>
                          <m:t>𝑟</m:t>
                        </m:r>
                      </m:e>
                      <m:sup>
                        <m:r>
                          <a:rPr lang="en-US" altLang="zh-CN" i="1">
                            <a:latin typeface="Cambria Math"/>
                          </a:rPr>
                          <m:t>∗</m:t>
                        </m:r>
                      </m:sup>
                    </m:sSup>
                    <m:r>
                      <a:rPr lang="en-US" altLang="zh-CN" b="0" i="1" smtClean="0">
                        <a:latin typeface="Cambria Math" panose="02040503050406030204" pitchFamily="18" charset="0"/>
                      </a:rPr>
                      <m:t>↑</m:t>
                    </m:r>
                  </m:oMath>
                </a14:m>
                <a:r>
                  <a:rPr lang="zh-CN" altLang="en-US" dirty="0"/>
                  <a:t>，</a:t>
                </a:r>
                <a14:m>
                  <m:oMath xmlns:m="http://schemas.openxmlformats.org/officeDocument/2006/math">
                    <m:r>
                      <a:rPr lang="en-US" altLang="zh-CN" i="1">
                        <a:latin typeface="Cambria Math"/>
                      </a:rPr>
                      <m:t>𝑌</m:t>
                    </m:r>
                  </m:oMath>
                </a14:m>
                <a:r>
                  <a:rPr lang="zh-CN" altLang="en-US" dirty="0"/>
                  <a:t> 和</a:t>
                </a:r>
                <a:r>
                  <a:rPr lang="en-US" altLang="zh-CN" dirty="0"/>
                  <a:t> </a:t>
                </a:r>
                <a14:m>
                  <m:oMath xmlns:m="http://schemas.openxmlformats.org/officeDocument/2006/math">
                    <m:r>
                      <a:rPr lang="en-US" altLang="zh-CN" i="1">
                        <a:latin typeface="Cambria Math"/>
                      </a:rPr>
                      <m:t>𝑒</m:t>
                    </m:r>
                  </m:oMath>
                </a14:m>
                <a:r>
                  <a:rPr lang="en-US" altLang="zh-CN" dirty="0"/>
                  <a:t> </a:t>
                </a:r>
                <a:r>
                  <a:rPr lang="zh-CN" altLang="en-US" dirty="0"/>
                  <a:t>如何变化？</a:t>
                </a:r>
                <a:endParaRPr lang="en-US" altLang="zh-CN" dirty="0"/>
              </a:p>
              <a:p>
                <a:pPr lvl="1"/>
                <a:r>
                  <a:rPr lang="zh-CN" altLang="en-US" dirty="0"/>
                  <a:t>如果央行不让</a:t>
                </a:r>
                <a14:m>
                  <m:oMath xmlns:m="http://schemas.openxmlformats.org/officeDocument/2006/math">
                    <m:r>
                      <a:rPr lang="en-US" altLang="zh-CN" i="1">
                        <a:latin typeface="Cambria Math"/>
                      </a:rPr>
                      <m:t>𝑒</m:t>
                    </m:r>
                  </m:oMath>
                </a14:m>
                <a:r>
                  <a:rPr lang="zh-CN" altLang="en-US" dirty="0"/>
                  <a:t>变化，小国经济会怎样？</a:t>
                </a:r>
                <a:endParaRPr lang="en-US" altLang="zh-CN" dirty="0"/>
              </a:p>
              <a:p>
                <a:endParaRPr lang="zh-CN" altLang="en-US" dirty="0"/>
              </a:p>
            </p:txBody>
          </p:sp>
        </mc:Choice>
        <mc:Fallback xmlns="">
          <p:sp>
            <p:nvSpPr>
              <p:cNvPr id="3" name="内容占位符 2">
                <a:extLst>
                  <a:ext uri="{FF2B5EF4-FFF2-40B4-BE49-F238E27FC236}">
                    <a16:creationId xmlns:a16="http://schemas.microsoft.com/office/drawing/2014/main" id="{8D4B326F-F97B-4F44-BC17-564F22F8444D}"/>
                  </a:ext>
                </a:extLst>
              </p:cNvPr>
              <p:cNvSpPr>
                <a:spLocks noGrp="1" noRot="1" noChangeAspect="1" noMove="1" noResize="1" noEditPoints="1" noAdjustHandles="1" noChangeArrowheads="1" noChangeShapeType="1" noTextEdit="1"/>
              </p:cNvSpPr>
              <p:nvPr>
                <p:ph idx="1"/>
              </p:nvPr>
            </p:nvSpPr>
            <p:spPr>
              <a:blipFill>
                <a:blip r:embed="rId2"/>
                <a:stretch>
                  <a:fillRect l="-1704" t="-215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876524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035EA049-DBB1-43BB-8D3F-C60CFC089563}"/>
                  </a:ext>
                </a:extLst>
              </p:cNvPr>
              <p:cNvSpPr>
                <a:spLocks noGrp="1"/>
              </p:cNvSpPr>
              <p:nvPr>
                <p:ph type="title"/>
              </p:nvPr>
            </p:nvSpPr>
            <p:spPr/>
            <p:txBody>
              <a:bodyPr>
                <a:normAutofit/>
              </a:bodyPr>
              <a:lstStyle/>
              <a:p>
                <a:r>
                  <a:rPr lang="zh-CN" altLang="en-US" dirty="0"/>
                  <a:t>当世界利率（</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𝑟</m:t>
                        </m:r>
                      </m:e>
                      <m:sup>
                        <m:r>
                          <a:rPr lang="en-US" altLang="zh-CN" b="0" i="1" smtClean="0">
                            <a:latin typeface="Cambria Math" panose="02040503050406030204" pitchFamily="18" charset="0"/>
                          </a:rPr>
                          <m:t>∗</m:t>
                        </m:r>
                      </m:sup>
                    </m:sSup>
                  </m:oMath>
                </a14:m>
                <a:r>
                  <a:rPr lang="zh-CN" altLang="en-US" dirty="0"/>
                  <a:t>）上升</a:t>
                </a:r>
              </a:p>
            </p:txBody>
          </p:sp>
        </mc:Choice>
        <mc:Fallback xmlns="">
          <p:sp>
            <p:nvSpPr>
              <p:cNvPr id="2" name="标题 1">
                <a:extLst>
                  <a:ext uri="{FF2B5EF4-FFF2-40B4-BE49-F238E27FC236}">
                    <a16:creationId xmlns:a16="http://schemas.microsoft.com/office/drawing/2014/main" id="{035EA049-DBB1-43BB-8D3F-C60CFC089563}"/>
                  </a:ext>
                </a:extLst>
              </p:cNvPr>
              <p:cNvSpPr>
                <a:spLocks noGrp="1" noRot="1" noChangeAspect="1" noMove="1" noResize="1" noEditPoints="1" noAdjustHandles="1" noChangeArrowheads="1" noChangeShapeType="1" noTextEdit="1"/>
              </p:cNvSpPr>
              <p:nvPr>
                <p:ph type="title"/>
              </p:nvPr>
            </p:nvSpPr>
            <p:spPr>
              <a:blipFill>
                <a:blip r:embed="rId2"/>
                <a:stretch>
                  <a:fillRect b="-5319"/>
                </a:stretch>
              </a:blipFill>
            </p:spPr>
            <p:txBody>
              <a:bodyPr/>
              <a:lstStyle/>
              <a:p>
                <a:r>
                  <a:rPr lang="zh-CN" altLang="en-US">
                    <a:noFill/>
                  </a:rPr>
                  <a:t> </a:t>
                </a:r>
              </a:p>
            </p:txBody>
          </p:sp>
        </mc:Fallback>
      </mc:AlternateContent>
      <p:cxnSp>
        <p:nvCxnSpPr>
          <p:cNvPr id="4" name="直接箭头连接符 3">
            <a:extLst>
              <a:ext uri="{FF2B5EF4-FFF2-40B4-BE49-F238E27FC236}">
                <a16:creationId xmlns:a16="http://schemas.microsoft.com/office/drawing/2014/main" id="{BD566C5E-F361-4568-84BD-9BBFA087C840}"/>
              </a:ext>
            </a:extLst>
          </p:cNvPr>
          <p:cNvCxnSpPr/>
          <p:nvPr/>
        </p:nvCxnSpPr>
        <p:spPr>
          <a:xfrm>
            <a:off x="1835696" y="5805264"/>
            <a:ext cx="547260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直接箭头连接符 4">
            <a:extLst>
              <a:ext uri="{FF2B5EF4-FFF2-40B4-BE49-F238E27FC236}">
                <a16:creationId xmlns:a16="http://schemas.microsoft.com/office/drawing/2014/main" id="{8F08356E-F091-44EE-896B-124F1B56D3E6}"/>
              </a:ext>
            </a:extLst>
          </p:cNvPr>
          <p:cNvCxnSpPr/>
          <p:nvPr/>
        </p:nvCxnSpPr>
        <p:spPr>
          <a:xfrm flipV="1">
            <a:off x="1835696" y="1844824"/>
            <a:ext cx="0" cy="39604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任意多边形 11">
            <a:extLst>
              <a:ext uri="{FF2B5EF4-FFF2-40B4-BE49-F238E27FC236}">
                <a16:creationId xmlns:a16="http://schemas.microsoft.com/office/drawing/2014/main" id="{F8B894EF-4FB1-4E71-8D31-F49A85CFC251}"/>
              </a:ext>
            </a:extLst>
          </p:cNvPr>
          <p:cNvSpPr/>
          <p:nvPr/>
        </p:nvSpPr>
        <p:spPr>
          <a:xfrm>
            <a:off x="4226620" y="2818623"/>
            <a:ext cx="2936140" cy="1909098"/>
          </a:xfrm>
          <a:custGeom>
            <a:avLst/>
            <a:gdLst>
              <a:gd name="connsiteX0" fmla="*/ 0 w 3886200"/>
              <a:gd name="connsiteY0" fmla="*/ 0 h 2670048"/>
              <a:gd name="connsiteX1" fmla="*/ 1280160 w 3886200"/>
              <a:gd name="connsiteY1" fmla="*/ 1719072 h 2670048"/>
              <a:gd name="connsiteX2" fmla="*/ 3886200 w 3886200"/>
              <a:gd name="connsiteY2" fmla="*/ 2670048 h 2670048"/>
            </a:gdLst>
            <a:ahLst/>
            <a:cxnLst>
              <a:cxn ang="0">
                <a:pos x="connsiteX0" y="connsiteY0"/>
              </a:cxn>
              <a:cxn ang="0">
                <a:pos x="connsiteX1" y="connsiteY1"/>
              </a:cxn>
              <a:cxn ang="0">
                <a:pos x="connsiteX2" y="connsiteY2"/>
              </a:cxn>
            </a:cxnLst>
            <a:rect l="l" t="t" r="r" b="b"/>
            <a:pathLst>
              <a:path w="3886200" h="2670048">
                <a:moveTo>
                  <a:pt x="0" y="0"/>
                </a:moveTo>
                <a:cubicBezTo>
                  <a:pt x="316230" y="637032"/>
                  <a:pt x="632460" y="1274064"/>
                  <a:pt x="1280160" y="1719072"/>
                </a:cubicBezTo>
                <a:cubicBezTo>
                  <a:pt x="1927860" y="2164080"/>
                  <a:pt x="2907030" y="2417064"/>
                  <a:pt x="3886200" y="2670048"/>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0">
            <a:extLst>
              <a:ext uri="{FF2B5EF4-FFF2-40B4-BE49-F238E27FC236}">
                <a16:creationId xmlns:a16="http://schemas.microsoft.com/office/drawing/2014/main" id="{AD27610E-08AF-4F4A-B145-84A59209E8C0}"/>
              </a:ext>
            </a:extLst>
          </p:cNvPr>
          <p:cNvSpPr txBox="1"/>
          <p:nvPr/>
        </p:nvSpPr>
        <p:spPr>
          <a:xfrm>
            <a:off x="6530068" y="5008746"/>
            <a:ext cx="360040" cy="369332"/>
          </a:xfrm>
          <a:prstGeom prst="rect">
            <a:avLst/>
          </a:prstGeom>
          <a:noFill/>
        </p:spPr>
        <p:txBody>
          <a:bodyPr wrap="square" rtlCol="0">
            <a:spAutoFit/>
          </a:bodyPr>
          <a:lstStyle/>
          <a:p>
            <a:r>
              <a:rPr lang="en-US" altLang="zh-CN" dirty="0"/>
              <a:t>2’</a:t>
            </a:r>
            <a:endParaRPr lang="zh-CN" altLang="en-US" dirty="0"/>
          </a:p>
        </p:txBody>
      </p:sp>
      <p:sp>
        <p:nvSpPr>
          <p:cNvPr id="9" name="TextBox 21">
            <a:extLst>
              <a:ext uri="{FF2B5EF4-FFF2-40B4-BE49-F238E27FC236}">
                <a16:creationId xmlns:a16="http://schemas.microsoft.com/office/drawing/2014/main" id="{F2AD9A7D-D9F1-494B-AA0C-3D84E30A3C2D}"/>
              </a:ext>
            </a:extLst>
          </p:cNvPr>
          <p:cNvSpPr txBox="1"/>
          <p:nvPr/>
        </p:nvSpPr>
        <p:spPr>
          <a:xfrm>
            <a:off x="6105940" y="2517089"/>
            <a:ext cx="708636" cy="369332"/>
          </a:xfrm>
          <a:prstGeom prst="rect">
            <a:avLst/>
          </a:prstGeom>
          <a:noFill/>
        </p:spPr>
        <p:txBody>
          <a:bodyPr wrap="square" rtlCol="0">
            <a:spAutoFit/>
          </a:bodyPr>
          <a:lstStyle/>
          <a:p>
            <a:r>
              <a:rPr lang="en-US" altLang="zh-CN" dirty="0"/>
              <a:t>1</a:t>
            </a:r>
            <a:endParaRPr lang="zh-CN" altLang="en-US" dirty="0"/>
          </a:p>
        </p:txBody>
      </p:sp>
      <p:sp>
        <p:nvSpPr>
          <p:cNvPr id="10" name="TextBox 22">
            <a:extLst>
              <a:ext uri="{FF2B5EF4-FFF2-40B4-BE49-F238E27FC236}">
                <a16:creationId xmlns:a16="http://schemas.microsoft.com/office/drawing/2014/main" id="{E0553BA5-7AC0-48F4-ADB5-FB101A90F8C7}"/>
              </a:ext>
            </a:extLst>
          </p:cNvPr>
          <p:cNvSpPr txBox="1"/>
          <p:nvPr/>
        </p:nvSpPr>
        <p:spPr>
          <a:xfrm>
            <a:off x="1907704" y="1844824"/>
            <a:ext cx="1728192" cy="369332"/>
          </a:xfrm>
          <a:prstGeom prst="rect">
            <a:avLst/>
          </a:prstGeom>
          <a:noFill/>
        </p:spPr>
        <p:txBody>
          <a:bodyPr wrap="square" rtlCol="0">
            <a:spAutoFit/>
          </a:bodyPr>
          <a:lstStyle/>
          <a:p>
            <a:r>
              <a:rPr lang="en-US" altLang="zh-CN" dirty="0"/>
              <a:t>Exchange rate </a:t>
            </a:r>
            <a:r>
              <a:rPr lang="en-US" altLang="zh-CN" i="1" dirty="0"/>
              <a:t>e</a:t>
            </a:r>
            <a:endParaRPr lang="zh-CN" altLang="en-US" i="1" dirty="0"/>
          </a:p>
        </p:txBody>
      </p:sp>
      <p:sp>
        <p:nvSpPr>
          <p:cNvPr id="11" name="TextBox 23">
            <a:extLst>
              <a:ext uri="{FF2B5EF4-FFF2-40B4-BE49-F238E27FC236}">
                <a16:creationId xmlns:a16="http://schemas.microsoft.com/office/drawing/2014/main" id="{F0E308D7-91C7-4774-8A1F-4D9B1BCC90D4}"/>
              </a:ext>
            </a:extLst>
          </p:cNvPr>
          <p:cNvSpPr txBox="1"/>
          <p:nvPr/>
        </p:nvSpPr>
        <p:spPr>
          <a:xfrm>
            <a:off x="6084168" y="5842842"/>
            <a:ext cx="1078594" cy="369332"/>
          </a:xfrm>
          <a:prstGeom prst="rect">
            <a:avLst/>
          </a:prstGeom>
          <a:noFill/>
        </p:spPr>
        <p:txBody>
          <a:bodyPr wrap="square" rtlCol="0">
            <a:spAutoFit/>
          </a:bodyPr>
          <a:lstStyle/>
          <a:p>
            <a:r>
              <a:rPr lang="en-US" altLang="zh-CN" dirty="0"/>
              <a:t>Output </a:t>
            </a:r>
            <a:r>
              <a:rPr lang="en-US" altLang="zh-CN" i="1" dirty="0"/>
              <a:t>Y</a:t>
            </a:r>
            <a:endParaRPr lang="zh-CN" altLang="en-US" i="1" dirty="0"/>
          </a:p>
        </p:txBody>
      </p:sp>
      <p:sp>
        <p:nvSpPr>
          <p:cNvPr id="19" name="任意多边形 11">
            <a:extLst>
              <a:ext uri="{FF2B5EF4-FFF2-40B4-BE49-F238E27FC236}">
                <a16:creationId xmlns:a16="http://schemas.microsoft.com/office/drawing/2014/main" id="{ACC26ACB-A52D-4786-8011-EAFCA80DCE80}"/>
              </a:ext>
            </a:extLst>
          </p:cNvPr>
          <p:cNvSpPr/>
          <p:nvPr/>
        </p:nvSpPr>
        <p:spPr>
          <a:xfrm rot="10551957" flipV="1">
            <a:off x="2713119" y="2943608"/>
            <a:ext cx="3542808" cy="2088601"/>
          </a:xfrm>
          <a:custGeom>
            <a:avLst/>
            <a:gdLst>
              <a:gd name="connsiteX0" fmla="*/ 0 w 3886200"/>
              <a:gd name="connsiteY0" fmla="*/ 0 h 2670048"/>
              <a:gd name="connsiteX1" fmla="*/ 1280160 w 3886200"/>
              <a:gd name="connsiteY1" fmla="*/ 1719072 h 2670048"/>
              <a:gd name="connsiteX2" fmla="*/ 3886200 w 3886200"/>
              <a:gd name="connsiteY2" fmla="*/ 2670048 h 2670048"/>
            </a:gdLst>
            <a:ahLst/>
            <a:cxnLst>
              <a:cxn ang="0">
                <a:pos x="connsiteX0" y="connsiteY0"/>
              </a:cxn>
              <a:cxn ang="0">
                <a:pos x="connsiteX1" y="connsiteY1"/>
              </a:cxn>
              <a:cxn ang="0">
                <a:pos x="connsiteX2" y="connsiteY2"/>
              </a:cxn>
            </a:cxnLst>
            <a:rect l="l" t="t" r="r" b="b"/>
            <a:pathLst>
              <a:path w="3886200" h="2670048">
                <a:moveTo>
                  <a:pt x="0" y="0"/>
                </a:moveTo>
                <a:cubicBezTo>
                  <a:pt x="316230" y="637032"/>
                  <a:pt x="632460" y="1274064"/>
                  <a:pt x="1280160" y="1719072"/>
                </a:cubicBezTo>
                <a:cubicBezTo>
                  <a:pt x="1927860" y="2164080"/>
                  <a:pt x="2907030" y="2417064"/>
                  <a:pt x="3886200" y="2670048"/>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11">
            <a:extLst>
              <a:ext uri="{FF2B5EF4-FFF2-40B4-BE49-F238E27FC236}">
                <a16:creationId xmlns:a16="http://schemas.microsoft.com/office/drawing/2014/main" id="{FE73A099-E761-4129-99C2-A0BAB9857F9B}"/>
              </a:ext>
            </a:extLst>
          </p:cNvPr>
          <p:cNvSpPr/>
          <p:nvPr/>
        </p:nvSpPr>
        <p:spPr>
          <a:xfrm>
            <a:off x="3668970" y="3269097"/>
            <a:ext cx="2936140" cy="1909098"/>
          </a:xfrm>
          <a:custGeom>
            <a:avLst/>
            <a:gdLst>
              <a:gd name="connsiteX0" fmla="*/ 0 w 3886200"/>
              <a:gd name="connsiteY0" fmla="*/ 0 h 2670048"/>
              <a:gd name="connsiteX1" fmla="*/ 1280160 w 3886200"/>
              <a:gd name="connsiteY1" fmla="*/ 1719072 h 2670048"/>
              <a:gd name="connsiteX2" fmla="*/ 3886200 w 3886200"/>
              <a:gd name="connsiteY2" fmla="*/ 2670048 h 2670048"/>
            </a:gdLst>
            <a:ahLst/>
            <a:cxnLst>
              <a:cxn ang="0">
                <a:pos x="connsiteX0" y="connsiteY0"/>
              </a:cxn>
              <a:cxn ang="0">
                <a:pos x="connsiteX1" y="connsiteY1"/>
              </a:cxn>
              <a:cxn ang="0">
                <a:pos x="connsiteX2" y="connsiteY2"/>
              </a:cxn>
            </a:cxnLst>
            <a:rect l="l" t="t" r="r" b="b"/>
            <a:pathLst>
              <a:path w="3886200" h="2670048">
                <a:moveTo>
                  <a:pt x="0" y="0"/>
                </a:moveTo>
                <a:cubicBezTo>
                  <a:pt x="316230" y="637032"/>
                  <a:pt x="632460" y="1274064"/>
                  <a:pt x="1280160" y="1719072"/>
                </a:cubicBezTo>
                <a:cubicBezTo>
                  <a:pt x="1927860" y="2164080"/>
                  <a:pt x="2907030" y="2417064"/>
                  <a:pt x="3886200" y="2670048"/>
                </a:cubicBezTo>
              </a:path>
            </a:pathLst>
          </a:custGeom>
          <a:no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11">
            <a:extLst>
              <a:ext uri="{FF2B5EF4-FFF2-40B4-BE49-F238E27FC236}">
                <a16:creationId xmlns:a16="http://schemas.microsoft.com/office/drawing/2014/main" id="{D84532FD-5057-4074-952A-E6BE39D679C1}"/>
              </a:ext>
            </a:extLst>
          </p:cNvPr>
          <p:cNvSpPr/>
          <p:nvPr/>
        </p:nvSpPr>
        <p:spPr>
          <a:xfrm rot="10551957" flipV="1">
            <a:off x="3371129" y="2957946"/>
            <a:ext cx="3319406" cy="2250131"/>
          </a:xfrm>
          <a:custGeom>
            <a:avLst/>
            <a:gdLst>
              <a:gd name="connsiteX0" fmla="*/ 0 w 3886200"/>
              <a:gd name="connsiteY0" fmla="*/ 0 h 2670048"/>
              <a:gd name="connsiteX1" fmla="*/ 1280160 w 3886200"/>
              <a:gd name="connsiteY1" fmla="*/ 1719072 h 2670048"/>
              <a:gd name="connsiteX2" fmla="*/ 3886200 w 3886200"/>
              <a:gd name="connsiteY2" fmla="*/ 2670048 h 2670048"/>
            </a:gdLst>
            <a:ahLst/>
            <a:cxnLst>
              <a:cxn ang="0">
                <a:pos x="connsiteX0" y="connsiteY0"/>
              </a:cxn>
              <a:cxn ang="0">
                <a:pos x="connsiteX1" y="connsiteY1"/>
              </a:cxn>
              <a:cxn ang="0">
                <a:pos x="connsiteX2" y="connsiteY2"/>
              </a:cxn>
            </a:cxnLst>
            <a:rect l="l" t="t" r="r" b="b"/>
            <a:pathLst>
              <a:path w="3886200" h="2670048">
                <a:moveTo>
                  <a:pt x="0" y="0"/>
                </a:moveTo>
                <a:cubicBezTo>
                  <a:pt x="316230" y="637032"/>
                  <a:pt x="632460" y="1274064"/>
                  <a:pt x="1280160" y="1719072"/>
                </a:cubicBezTo>
                <a:cubicBezTo>
                  <a:pt x="1927860" y="2164080"/>
                  <a:pt x="2907030" y="2417064"/>
                  <a:pt x="3886200" y="2670048"/>
                </a:cubicBezTo>
              </a:path>
            </a:pathLst>
          </a:custGeom>
          <a:no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1">
            <a:extLst>
              <a:ext uri="{FF2B5EF4-FFF2-40B4-BE49-F238E27FC236}">
                <a16:creationId xmlns:a16="http://schemas.microsoft.com/office/drawing/2014/main" id="{3D83E481-306E-4E8A-909B-39B7C5A7801D}"/>
              </a:ext>
            </a:extLst>
          </p:cNvPr>
          <p:cNvSpPr txBox="1"/>
          <p:nvPr/>
        </p:nvSpPr>
        <p:spPr>
          <a:xfrm>
            <a:off x="6550245" y="2608971"/>
            <a:ext cx="708636" cy="369332"/>
          </a:xfrm>
          <a:prstGeom prst="rect">
            <a:avLst/>
          </a:prstGeom>
          <a:noFill/>
        </p:spPr>
        <p:txBody>
          <a:bodyPr wrap="square" rtlCol="0">
            <a:spAutoFit/>
          </a:bodyPr>
          <a:lstStyle/>
          <a:p>
            <a:r>
              <a:rPr lang="en-US" altLang="zh-CN" dirty="0"/>
              <a:t>1’</a:t>
            </a:r>
            <a:endParaRPr lang="zh-CN" altLang="en-US" dirty="0"/>
          </a:p>
        </p:txBody>
      </p:sp>
      <p:sp>
        <p:nvSpPr>
          <p:cNvPr id="24" name="TextBox 20">
            <a:extLst>
              <a:ext uri="{FF2B5EF4-FFF2-40B4-BE49-F238E27FC236}">
                <a16:creationId xmlns:a16="http://schemas.microsoft.com/office/drawing/2014/main" id="{45ECE618-E18C-43A1-8769-128EB9CBC636}"/>
              </a:ext>
            </a:extLst>
          </p:cNvPr>
          <p:cNvSpPr txBox="1"/>
          <p:nvPr/>
        </p:nvSpPr>
        <p:spPr>
          <a:xfrm>
            <a:off x="7078861" y="4556251"/>
            <a:ext cx="360040" cy="369332"/>
          </a:xfrm>
          <a:prstGeom prst="rect">
            <a:avLst/>
          </a:prstGeom>
          <a:noFill/>
        </p:spPr>
        <p:txBody>
          <a:bodyPr wrap="square" rtlCol="0">
            <a:spAutoFit/>
          </a:bodyPr>
          <a:lstStyle/>
          <a:p>
            <a:r>
              <a:rPr lang="en-US" altLang="zh-CN" dirty="0"/>
              <a:t>2</a:t>
            </a:r>
            <a:endParaRPr lang="zh-CN" altLang="en-US" dirty="0"/>
          </a:p>
        </p:txBody>
      </p:sp>
      <p:sp>
        <p:nvSpPr>
          <p:cNvPr id="25" name="箭头: 左 24">
            <a:extLst>
              <a:ext uri="{FF2B5EF4-FFF2-40B4-BE49-F238E27FC236}">
                <a16:creationId xmlns:a16="http://schemas.microsoft.com/office/drawing/2014/main" id="{F67E7F45-AD86-4FF9-B37A-5244D3E49EA8}"/>
              </a:ext>
            </a:extLst>
          </p:cNvPr>
          <p:cNvSpPr/>
          <p:nvPr/>
        </p:nvSpPr>
        <p:spPr>
          <a:xfrm>
            <a:off x="3915859" y="3429000"/>
            <a:ext cx="621521" cy="14401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箭头: 左 27">
            <a:extLst>
              <a:ext uri="{FF2B5EF4-FFF2-40B4-BE49-F238E27FC236}">
                <a16:creationId xmlns:a16="http://schemas.microsoft.com/office/drawing/2014/main" id="{196F3107-CB14-4E65-8F5C-4B1320FED37C}"/>
              </a:ext>
            </a:extLst>
          </p:cNvPr>
          <p:cNvSpPr/>
          <p:nvPr/>
        </p:nvSpPr>
        <p:spPr>
          <a:xfrm rot="10800000">
            <a:off x="5813393" y="3521914"/>
            <a:ext cx="365261" cy="144015"/>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84355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6FA164-28A4-4161-96F2-234B45A193BB}"/>
              </a:ext>
            </a:extLst>
          </p:cNvPr>
          <p:cNvSpPr>
            <a:spLocks noGrp="1"/>
          </p:cNvSpPr>
          <p:nvPr>
            <p:ph type="title"/>
          </p:nvPr>
        </p:nvSpPr>
        <p:spPr/>
        <p:txBody>
          <a:bodyPr/>
          <a:lstStyle/>
          <a:p>
            <a:r>
              <a:rPr lang="zh-CN" altLang="en-US" dirty="0"/>
              <a:t>当央行阻止贬值</a:t>
            </a:r>
          </a:p>
        </p:txBody>
      </p:sp>
      <p:sp>
        <p:nvSpPr>
          <p:cNvPr id="3" name="内容占位符 2">
            <a:extLst>
              <a:ext uri="{FF2B5EF4-FFF2-40B4-BE49-F238E27FC236}">
                <a16:creationId xmlns:a16="http://schemas.microsoft.com/office/drawing/2014/main" id="{9BFC4430-34BA-4E0D-88F4-326D28D37382}"/>
              </a:ext>
            </a:extLst>
          </p:cNvPr>
          <p:cNvSpPr>
            <a:spLocks noGrp="1"/>
          </p:cNvSpPr>
          <p:nvPr>
            <p:ph idx="1"/>
          </p:nvPr>
        </p:nvSpPr>
        <p:spPr/>
        <p:txBody>
          <a:bodyPr>
            <a:normAutofit fontScale="92500"/>
          </a:bodyPr>
          <a:lstStyle/>
          <a:p>
            <a:r>
              <a:rPr lang="zh-CN" altLang="en-US" dirty="0"/>
              <a:t>央行为什么干预？</a:t>
            </a:r>
            <a:endParaRPr lang="en-US" altLang="zh-CN" dirty="0"/>
          </a:p>
          <a:p>
            <a:pPr lvl="1"/>
            <a:r>
              <a:rPr lang="zh-CN" altLang="en-US" dirty="0"/>
              <a:t>如果金融机构和实体企业有大量外债，一旦开始贬值，会引发债务危机，进一步加强贬值预期。</a:t>
            </a:r>
            <a:endParaRPr lang="en-US" altLang="zh-CN" dirty="0"/>
          </a:p>
          <a:p>
            <a:r>
              <a:rPr lang="zh-CN" altLang="en-US" dirty="0"/>
              <a:t>央行如何干预？</a:t>
            </a:r>
            <a:endParaRPr lang="en-US" altLang="zh-CN" dirty="0"/>
          </a:p>
          <a:p>
            <a:pPr lvl="1"/>
            <a:r>
              <a:rPr lang="zh-CN" altLang="en-US" dirty="0"/>
              <a:t>加息</a:t>
            </a:r>
            <a:endParaRPr lang="en-US" altLang="zh-CN" dirty="0"/>
          </a:p>
          <a:p>
            <a:pPr lvl="1"/>
            <a:r>
              <a:rPr lang="zh-CN" altLang="en-US" dirty="0"/>
              <a:t>在外汇市场卖出外汇（买入本币）</a:t>
            </a:r>
            <a:endParaRPr lang="en-US" altLang="zh-CN" dirty="0"/>
          </a:p>
          <a:p>
            <a:r>
              <a:rPr lang="zh-CN" altLang="en-US" dirty="0"/>
              <a:t>两者均为货币紧缩，可能导致经济基本面恶化，进一步加强贬值预期。</a:t>
            </a:r>
            <a:endParaRPr lang="en-US" altLang="zh-CN" dirty="0"/>
          </a:p>
          <a:p>
            <a:pPr lvl="1"/>
            <a:r>
              <a:rPr lang="zh-CN" altLang="en-US" dirty="0"/>
              <a:t>需要庞大的外汇储备</a:t>
            </a:r>
            <a:endParaRPr lang="en-US" altLang="zh-CN" dirty="0"/>
          </a:p>
          <a:p>
            <a:endParaRPr lang="zh-CN" altLang="en-US" dirty="0"/>
          </a:p>
        </p:txBody>
      </p:sp>
    </p:spTree>
    <p:extLst>
      <p:ext uri="{BB962C8B-B14F-4D97-AF65-F5344CB8AC3E}">
        <p14:creationId xmlns:p14="http://schemas.microsoft.com/office/powerpoint/2010/main" val="3845262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43D247-69B0-4D8E-ABB4-3307436E923B}"/>
              </a:ext>
            </a:extLst>
          </p:cNvPr>
          <p:cNvSpPr>
            <a:spLocks noGrp="1"/>
          </p:cNvSpPr>
          <p:nvPr>
            <p:ph type="title"/>
          </p:nvPr>
        </p:nvSpPr>
        <p:spPr/>
        <p:txBody>
          <a:bodyPr/>
          <a:lstStyle/>
          <a:p>
            <a:r>
              <a:rPr lang="zh-CN" altLang="en-US" dirty="0"/>
              <a:t>战，还是降</a:t>
            </a:r>
          </a:p>
        </p:txBody>
      </p:sp>
      <p:sp>
        <p:nvSpPr>
          <p:cNvPr id="3" name="内容占位符 2">
            <a:extLst>
              <a:ext uri="{FF2B5EF4-FFF2-40B4-BE49-F238E27FC236}">
                <a16:creationId xmlns:a16="http://schemas.microsoft.com/office/drawing/2014/main" id="{F2C8E129-823B-44FE-AF81-B47A1DAFD536}"/>
              </a:ext>
            </a:extLst>
          </p:cNvPr>
          <p:cNvSpPr>
            <a:spLocks noGrp="1"/>
          </p:cNvSpPr>
          <p:nvPr>
            <p:ph idx="1"/>
          </p:nvPr>
        </p:nvSpPr>
        <p:spPr/>
        <p:txBody>
          <a:bodyPr/>
          <a:lstStyle/>
          <a:p>
            <a:r>
              <a:rPr lang="zh-CN" altLang="en-US" dirty="0"/>
              <a:t>捍卫汇率的意愿</a:t>
            </a:r>
            <a:endParaRPr lang="en-US" altLang="zh-CN" dirty="0"/>
          </a:p>
          <a:p>
            <a:pPr lvl="1"/>
            <a:r>
              <a:rPr lang="zh-CN" altLang="en-US" dirty="0"/>
              <a:t>经济基本面、面子</a:t>
            </a:r>
            <a:endParaRPr lang="en-US" altLang="zh-CN" dirty="0"/>
          </a:p>
          <a:p>
            <a:r>
              <a:rPr lang="zh-CN" altLang="en-US" dirty="0"/>
              <a:t>捍卫汇率的能力</a:t>
            </a:r>
            <a:endParaRPr lang="en-US" altLang="zh-CN" dirty="0"/>
          </a:p>
          <a:p>
            <a:pPr lvl="1"/>
            <a:r>
              <a:rPr lang="zh-CN" altLang="en-US" dirty="0"/>
              <a:t>外汇储备</a:t>
            </a:r>
            <a:endParaRPr lang="en-US" altLang="zh-CN" dirty="0"/>
          </a:p>
          <a:p>
            <a:r>
              <a:rPr lang="zh-CN" altLang="en-US" dirty="0"/>
              <a:t>博弈</a:t>
            </a:r>
            <a:endParaRPr lang="en-US" altLang="zh-CN" dirty="0"/>
          </a:p>
          <a:p>
            <a:pPr lvl="1"/>
            <a:r>
              <a:rPr lang="zh-CN" altLang="en-US" dirty="0"/>
              <a:t>市场衡量政府的意愿和能力</a:t>
            </a:r>
            <a:endParaRPr lang="en-US" altLang="zh-CN" dirty="0"/>
          </a:p>
          <a:p>
            <a:pPr lvl="1"/>
            <a:r>
              <a:rPr lang="zh-CN" altLang="en-US" dirty="0"/>
              <a:t>政府衡量市场参与者的预期</a:t>
            </a:r>
            <a:endParaRPr lang="en-US" altLang="zh-CN" dirty="0"/>
          </a:p>
          <a:p>
            <a:pPr lvl="1"/>
            <a:r>
              <a:rPr lang="zh-CN" altLang="en-US" dirty="0"/>
              <a:t>市场参与者衡量其他参与者的预期</a:t>
            </a:r>
            <a:endParaRPr lang="en-US" altLang="zh-CN" dirty="0"/>
          </a:p>
          <a:p>
            <a:endParaRPr lang="zh-CN" altLang="en-US" dirty="0"/>
          </a:p>
        </p:txBody>
      </p:sp>
    </p:spTree>
    <p:extLst>
      <p:ext uri="{BB962C8B-B14F-4D97-AF65-F5344CB8AC3E}">
        <p14:creationId xmlns:p14="http://schemas.microsoft.com/office/powerpoint/2010/main" val="409967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86E69C-7308-4B9A-9466-EEDE058EA3E1}"/>
              </a:ext>
            </a:extLst>
          </p:cNvPr>
          <p:cNvSpPr>
            <a:spLocks noGrp="1"/>
          </p:cNvSpPr>
          <p:nvPr>
            <p:ph type="title"/>
          </p:nvPr>
        </p:nvSpPr>
        <p:spPr/>
        <p:txBody>
          <a:bodyPr/>
          <a:lstStyle/>
          <a:p>
            <a:r>
              <a:rPr lang="zh-CN" altLang="en-US" dirty="0"/>
              <a:t>一个多重均衡模型</a:t>
            </a:r>
          </a:p>
        </p:txBody>
      </p:sp>
      <p:sp>
        <p:nvSpPr>
          <p:cNvPr id="4" name="内容占位符 3">
            <a:extLst>
              <a:ext uri="{FF2B5EF4-FFF2-40B4-BE49-F238E27FC236}">
                <a16:creationId xmlns:a16="http://schemas.microsoft.com/office/drawing/2014/main" id="{CB936B21-F7A3-4ABC-80F9-599DAD7A6C49}"/>
              </a:ext>
            </a:extLst>
          </p:cNvPr>
          <p:cNvSpPr>
            <a:spLocks noGrp="1"/>
          </p:cNvSpPr>
          <p:nvPr>
            <p:ph sz="half" idx="1"/>
          </p:nvPr>
        </p:nvSpPr>
        <p:spPr/>
        <p:txBody>
          <a:bodyPr>
            <a:normAutofit/>
          </a:bodyPr>
          <a:lstStyle/>
          <a:p>
            <a:r>
              <a:rPr lang="zh-CN" altLang="en-US" dirty="0"/>
              <a:t>政府试图维持固定汇率，但外汇储备有限。</a:t>
            </a:r>
            <a:endParaRPr lang="en-US" altLang="zh-CN" dirty="0"/>
          </a:p>
          <a:p>
            <a:r>
              <a:rPr lang="zh-CN" altLang="en-US" dirty="0"/>
              <a:t>单个投资者做空，汇率维持固定，做空者成本为</a:t>
            </a:r>
            <a:r>
              <a:rPr lang="en-US" altLang="zh-CN" dirty="0"/>
              <a:t>-1.</a:t>
            </a:r>
          </a:p>
          <a:p>
            <a:r>
              <a:rPr lang="zh-CN" altLang="en-US" dirty="0"/>
              <a:t>两个投资者同时做空，汇率贬值，做空者收益为</a:t>
            </a:r>
            <a:r>
              <a:rPr lang="en-US" altLang="zh-CN" dirty="0"/>
              <a:t>0.5.</a:t>
            </a:r>
          </a:p>
          <a:p>
            <a:r>
              <a:rPr lang="zh-CN" altLang="en-US" dirty="0"/>
              <a:t>两个均衡都可能发生。</a:t>
            </a:r>
          </a:p>
        </p:txBody>
      </p:sp>
      <p:graphicFrame>
        <p:nvGraphicFramePr>
          <p:cNvPr id="6" name="内容占位符 5">
            <a:extLst>
              <a:ext uri="{FF2B5EF4-FFF2-40B4-BE49-F238E27FC236}">
                <a16:creationId xmlns:a16="http://schemas.microsoft.com/office/drawing/2014/main" id="{63F231AD-5B26-45B2-8C5E-ED968B742BC4}"/>
              </a:ext>
            </a:extLst>
          </p:cNvPr>
          <p:cNvGraphicFramePr>
            <a:graphicFrameLocks noGrp="1"/>
          </p:cNvGraphicFramePr>
          <p:nvPr>
            <p:ph sz="half" idx="2"/>
            <p:extLst>
              <p:ext uri="{D42A27DB-BD31-4B8C-83A1-F6EECF244321}">
                <p14:modId xmlns:p14="http://schemas.microsoft.com/office/powerpoint/2010/main" val="3359039437"/>
              </p:ext>
            </p:extLst>
          </p:nvPr>
        </p:nvGraphicFramePr>
        <p:xfrm>
          <a:off x="5580112" y="2708920"/>
          <a:ext cx="3106688" cy="2304256"/>
        </p:xfrm>
        <a:graphic>
          <a:graphicData uri="http://schemas.openxmlformats.org/drawingml/2006/table">
            <a:tbl>
              <a:tblPr firstRow="1" bandRow="1">
                <a:tableStyleId>{5C22544A-7EE6-4342-B048-85BDC9FD1C3A}</a:tableStyleId>
              </a:tblPr>
              <a:tblGrid>
                <a:gridCol w="1553344">
                  <a:extLst>
                    <a:ext uri="{9D8B030D-6E8A-4147-A177-3AD203B41FA5}">
                      <a16:colId xmlns:a16="http://schemas.microsoft.com/office/drawing/2014/main" val="1889987877"/>
                    </a:ext>
                  </a:extLst>
                </a:gridCol>
                <a:gridCol w="1553344">
                  <a:extLst>
                    <a:ext uri="{9D8B030D-6E8A-4147-A177-3AD203B41FA5}">
                      <a16:colId xmlns:a16="http://schemas.microsoft.com/office/drawing/2014/main" val="2384290667"/>
                    </a:ext>
                  </a:extLst>
                </a:gridCol>
              </a:tblGrid>
              <a:tr h="1152128">
                <a:tc>
                  <a:txBody>
                    <a:bodyPr/>
                    <a:lstStyle/>
                    <a:p>
                      <a:pPr algn="ctr"/>
                      <a:r>
                        <a:rPr lang="en-US" altLang="zh-CN" dirty="0"/>
                        <a:t>(0, 0)</a:t>
                      </a:r>
                      <a:endParaRPr lang="zh-CN" altLang="en-US" dirty="0"/>
                    </a:p>
                  </a:txBody>
                  <a:tcPr anchor="ctr">
                    <a:solidFill>
                      <a:schemeClr val="accent1"/>
                    </a:solidFill>
                  </a:tcPr>
                </a:tc>
                <a:tc>
                  <a:txBody>
                    <a:bodyPr/>
                    <a:lstStyle/>
                    <a:p>
                      <a:pPr algn="ctr"/>
                      <a:r>
                        <a:rPr lang="en-US" altLang="zh-CN" dirty="0"/>
                        <a:t>(0, -1)</a:t>
                      </a:r>
                      <a:endParaRPr lang="zh-CN" altLang="en-US" dirty="0"/>
                    </a:p>
                  </a:txBody>
                  <a:tcPr anchor="ctr">
                    <a:solidFill>
                      <a:schemeClr val="accent1"/>
                    </a:solidFill>
                  </a:tcPr>
                </a:tc>
                <a:extLst>
                  <a:ext uri="{0D108BD9-81ED-4DB2-BD59-A6C34878D82A}">
                    <a16:rowId xmlns:a16="http://schemas.microsoft.com/office/drawing/2014/main" val="373468090"/>
                  </a:ext>
                </a:extLst>
              </a:tr>
              <a:tr h="1152128">
                <a:tc>
                  <a:txBody>
                    <a:bodyPr/>
                    <a:lstStyle/>
                    <a:p>
                      <a:pPr algn="ctr"/>
                      <a:r>
                        <a:rPr lang="en-US" altLang="zh-CN" b="1" dirty="0">
                          <a:solidFill>
                            <a:schemeClr val="bg1"/>
                          </a:solidFill>
                        </a:rPr>
                        <a:t>(-1, 0)</a:t>
                      </a:r>
                      <a:endParaRPr lang="zh-CN" altLang="en-US" b="1" dirty="0">
                        <a:solidFill>
                          <a:schemeClr val="bg1"/>
                        </a:solidFill>
                      </a:endParaRPr>
                    </a:p>
                  </a:txBody>
                  <a:tcPr anchor="ctr">
                    <a:solidFill>
                      <a:schemeClr val="accent1"/>
                    </a:solidFill>
                  </a:tcPr>
                </a:tc>
                <a:tc>
                  <a:txBody>
                    <a:bodyPr/>
                    <a:lstStyle/>
                    <a:p>
                      <a:pPr algn="ctr"/>
                      <a:r>
                        <a:rPr lang="en-US" altLang="zh-CN" b="1" dirty="0">
                          <a:solidFill>
                            <a:schemeClr val="bg1"/>
                          </a:solidFill>
                        </a:rPr>
                        <a:t>(0.5, 0.5)</a:t>
                      </a:r>
                      <a:endParaRPr lang="zh-CN" altLang="en-US" b="1" dirty="0">
                        <a:solidFill>
                          <a:schemeClr val="bg1"/>
                        </a:solidFill>
                      </a:endParaRPr>
                    </a:p>
                  </a:txBody>
                  <a:tcPr anchor="ctr">
                    <a:solidFill>
                      <a:schemeClr val="accent1"/>
                    </a:solidFill>
                  </a:tcPr>
                </a:tc>
                <a:extLst>
                  <a:ext uri="{0D108BD9-81ED-4DB2-BD59-A6C34878D82A}">
                    <a16:rowId xmlns:a16="http://schemas.microsoft.com/office/drawing/2014/main" val="1644662300"/>
                  </a:ext>
                </a:extLst>
              </a:tr>
            </a:tbl>
          </a:graphicData>
        </a:graphic>
      </p:graphicFrame>
      <p:sp>
        <p:nvSpPr>
          <p:cNvPr id="7" name="文本框 6">
            <a:extLst>
              <a:ext uri="{FF2B5EF4-FFF2-40B4-BE49-F238E27FC236}">
                <a16:creationId xmlns:a16="http://schemas.microsoft.com/office/drawing/2014/main" id="{0DBF2D0F-79B8-449B-B87C-F4A1BBF19E4F}"/>
              </a:ext>
            </a:extLst>
          </p:cNvPr>
          <p:cNvSpPr txBox="1"/>
          <p:nvPr/>
        </p:nvSpPr>
        <p:spPr>
          <a:xfrm>
            <a:off x="6660232" y="1772816"/>
            <a:ext cx="2160240" cy="369332"/>
          </a:xfrm>
          <a:prstGeom prst="rect">
            <a:avLst/>
          </a:prstGeom>
          <a:noFill/>
        </p:spPr>
        <p:txBody>
          <a:bodyPr wrap="square" rtlCol="0">
            <a:spAutoFit/>
          </a:bodyPr>
          <a:lstStyle/>
          <a:p>
            <a:r>
              <a:rPr lang="zh-CN" altLang="en-US" dirty="0">
                <a:solidFill>
                  <a:schemeClr val="accent1"/>
                </a:solidFill>
              </a:rPr>
              <a:t>投资者</a:t>
            </a:r>
            <a:r>
              <a:rPr lang="en-US" altLang="zh-CN" dirty="0">
                <a:solidFill>
                  <a:schemeClr val="accent1"/>
                </a:solidFill>
              </a:rPr>
              <a:t>1</a:t>
            </a:r>
            <a:endParaRPr lang="zh-CN" altLang="en-US" dirty="0">
              <a:solidFill>
                <a:schemeClr val="accent1"/>
              </a:solidFill>
            </a:endParaRPr>
          </a:p>
        </p:txBody>
      </p:sp>
      <p:sp>
        <p:nvSpPr>
          <p:cNvPr id="8" name="文本框 7">
            <a:extLst>
              <a:ext uri="{FF2B5EF4-FFF2-40B4-BE49-F238E27FC236}">
                <a16:creationId xmlns:a16="http://schemas.microsoft.com/office/drawing/2014/main" id="{366FEFC6-07AD-428B-9867-F45D5921EDAF}"/>
              </a:ext>
            </a:extLst>
          </p:cNvPr>
          <p:cNvSpPr txBox="1"/>
          <p:nvPr/>
        </p:nvSpPr>
        <p:spPr>
          <a:xfrm>
            <a:off x="4665014" y="3440263"/>
            <a:ext cx="461665" cy="1377280"/>
          </a:xfrm>
          <a:prstGeom prst="rect">
            <a:avLst/>
          </a:prstGeom>
          <a:noFill/>
        </p:spPr>
        <p:txBody>
          <a:bodyPr vert="eaVert" wrap="square" rtlCol="0">
            <a:spAutoFit/>
          </a:bodyPr>
          <a:lstStyle/>
          <a:p>
            <a:r>
              <a:rPr lang="zh-CN" altLang="en-US" dirty="0">
                <a:solidFill>
                  <a:schemeClr val="accent1"/>
                </a:solidFill>
              </a:rPr>
              <a:t>投资者</a:t>
            </a:r>
            <a:r>
              <a:rPr lang="en-US" altLang="zh-CN" dirty="0">
                <a:solidFill>
                  <a:schemeClr val="accent1"/>
                </a:solidFill>
              </a:rPr>
              <a:t>2</a:t>
            </a:r>
            <a:endParaRPr lang="zh-CN" altLang="en-US" dirty="0">
              <a:solidFill>
                <a:schemeClr val="accent1"/>
              </a:solidFill>
            </a:endParaRPr>
          </a:p>
        </p:txBody>
      </p:sp>
      <p:sp>
        <p:nvSpPr>
          <p:cNvPr id="9" name="文本框 8">
            <a:extLst>
              <a:ext uri="{FF2B5EF4-FFF2-40B4-BE49-F238E27FC236}">
                <a16:creationId xmlns:a16="http://schemas.microsoft.com/office/drawing/2014/main" id="{1796F4B9-3CC9-4999-8E77-C9DBDA658EE6}"/>
              </a:ext>
            </a:extLst>
          </p:cNvPr>
          <p:cNvSpPr txBox="1"/>
          <p:nvPr/>
        </p:nvSpPr>
        <p:spPr>
          <a:xfrm>
            <a:off x="5796136" y="2348880"/>
            <a:ext cx="1224136" cy="369332"/>
          </a:xfrm>
          <a:prstGeom prst="rect">
            <a:avLst/>
          </a:prstGeom>
          <a:noFill/>
        </p:spPr>
        <p:txBody>
          <a:bodyPr wrap="square" rtlCol="0">
            <a:spAutoFit/>
          </a:bodyPr>
          <a:lstStyle/>
          <a:p>
            <a:r>
              <a:rPr lang="en-US" altLang="zh-CN" dirty="0"/>
              <a:t>hold</a:t>
            </a:r>
            <a:endParaRPr lang="zh-CN" altLang="en-US" dirty="0"/>
          </a:p>
        </p:txBody>
      </p:sp>
      <p:sp>
        <p:nvSpPr>
          <p:cNvPr id="10" name="文本框 9">
            <a:extLst>
              <a:ext uri="{FF2B5EF4-FFF2-40B4-BE49-F238E27FC236}">
                <a16:creationId xmlns:a16="http://schemas.microsoft.com/office/drawing/2014/main" id="{4013AA8E-F50D-4E84-8130-DFBA5AEEA3BC}"/>
              </a:ext>
            </a:extLst>
          </p:cNvPr>
          <p:cNvSpPr txBox="1"/>
          <p:nvPr/>
        </p:nvSpPr>
        <p:spPr>
          <a:xfrm>
            <a:off x="7380312" y="2339588"/>
            <a:ext cx="1084312" cy="369332"/>
          </a:xfrm>
          <a:prstGeom prst="rect">
            <a:avLst/>
          </a:prstGeom>
          <a:noFill/>
        </p:spPr>
        <p:txBody>
          <a:bodyPr wrap="square" rtlCol="0">
            <a:spAutoFit/>
          </a:bodyPr>
          <a:lstStyle/>
          <a:p>
            <a:r>
              <a:rPr lang="en-US" altLang="zh-CN" dirty="0"/>
              <a:t>sell</a:t>
            </a:r>
            <a:endParaRPr lang="zh-CN" altLang="en-US" dirty="0"/>
          </a:p>
        </p:txBody>
      </p:sp>
      <p:sp>
        <p:nvSpPr>
          <p:cNvPr id="11" name="文本框 10">
            <a:extLst>
              <a:ext uri="{FF2B5EF4-FFF2-40B4-BE49-F238E27FC236}">
                <a16:creationId xmlns:a16="http://schemas.microsoft.com/office/drawing/2014/main" id="{2DD3072C-A1F0-4FC7-9F89-5AFDAFB0EC41}"/>
              </a:ext>
            </a:extLst>
          </p:cNvPr>
          <p:cNvSpPr txBox="1"/>
          <p:nvPr/>
        </p:nvSpPr>
        <p:spPr>
          <a:xfrm>
            <a:off x="4971857" y="3070931"/>
            <a:ext cx="648072" cy="369332"/>
          </a:xfrm>
          <a:prstGeom prst="rect">
            <a:avLst/>
          </a:prstGeom>
          <a:noFill/>
        </p:spPr>
        <p:txBody>
          <a:bodyPr wrap="square" rtlCol="0">
            <a:spAutoFit/>
          </a:bodyPr>
          <a:lstStyle/>
          <a:p>
            <a:r>
              <a:rPr lang="en-US" altLang="zh-CN" dirty="0"/>
              <a:t>hold</a:t>
            </a:r>
            <a:endParaRPr lang="zh-CN" altLang="en-US" dirty="0"/>
          </a:p>
        </p:txBody>
      </p:sp>
      <p:sp>
        <p:nvSpPr>
          <p:cNvPr id="12" name="文本框 11">
            <a:extLst>
              <a:ext uri="{FF2B5EF4-FFF2-40B4-BE49-F238E27FC236}">
                <a16:creationId xmlns:a16="http://schemas.microsoft.com/office/drawing/2014/main" id="{85E05ACE-90B1-40F2-B495-99B87C927B0A}"/>
              </a:ext>
            </a:extLst>
          </p:cNvPr>
          <p:cNvSpPr txBox="1"/>
          <p:nvPr/>
        </p:nvSpPr>
        <p:spPr>
          <a:xfrm>
            <a:off x="4969170" y="4221088"/>
            <a:ext cx="648072" cy="369332"/>
          </a:xfrm>
          <a:prstGeom prst="rect">
            <a:avLst/>
          </a:prstGeom>
          <a:noFill/>
        </p:spPr>
        <p:txBody>
          <a:bodyPr wrap="square" rtlCol="0">
            <a:spAutoFit/>
          </a:bodyPr>
          <a:lstStyle/>
          <a:p>
            <a:r>
              <a:rPr lang="en-US" altLang="zh-CN" dirty="0"/>
              <a:t>sell</a:t>
            </a:r>
            <a:endParaRPr lang="zh-CN" altLang="en-US" dirty="0"/>
          </a:p>
        </p:txBody>
      </p:sp>
    </p:spTree>
    <p:extLst>
      <p:ext uri="{BB962C8B-B14F-4D97-AF65-F5344CB8AC3E}">
        <p14:creationId xmlns:p14="http://schemas.microsoft.com/office/powerpoint/2010/main" val="1404469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76652F-705F-4248-B7FC-1C96AE8DAB15}"/>
              </a:ext>
            </a:extLst>
          </p:cNvPr>
          <p:cNvSpPr>
            <a:spLocks noGrp="1"/>
          </p:cNvSpPr>
          <p:nvPr>
            <p:ph type="title"/>
          </p:nvPr>
        </p:nvSpPr>
        <p:spPr/>
        <p:txBody>
          <a:bodyPr/>
          <a:lstStyle/>
          <a:p>
            <a:r>
              <a:rPr lang="zh-CN" altLang="en-US" dirty="0"/>
              <a:t>内容</a:t>
            </a:r>
          </a:p>
        </p:txBody>
      </p:sp>
      <p:sp>
        <p:nvSpPr>
          <p:cNvPr id="3" name="内容占位符 2">
            <a:extLst>
              <a:ext uri="{FF2B5EF4-FFF2-40B4-BE49-F238E27FC236}">
                <a16:creationId xmlns:a16="http://schemas.microsoft.com/office/drawing/2014/main" id="{4E150BBB-32EE-4F8E-AE8C-DD69660416B3}"/>
              </a:ext>
            </a:extLst>
          </p:cNvPr>
          <p:cNvSpPr>
            <a:spLocks noGrp="1"/>
          </p:cNvSpPr>
          <p:nvPr>
            <p:ph idx="1"/>
          </p:nvPr>
        </p:nvSpPr>
        <p:spPr/>
        <p:txBody>
          <a:bodyPr/>
          <a:lstStyle/>
          <a:p>
            <a:r>
              <a:rPr lang="zh-CN" altLang="en-US" b="1" dirty="0"/>
              <a:t>汇率基本概念和理论</a:t>
            </a:r>
            <a:endParaRPr lang="en-US" altLang="zh-CN" b="1" dirty="0"/>
          </a:p>
          <a:p>
            <a:r>
              <a:rPr lang="zh-CN" altLang="en-US" dirty="0"/>
              <a:t>金融自由化和资本账户开放</a:t>
            </a:r>
            <a:endParaRPr lang="en-US" altLang="zh-CN" dirty="0"/>
          </a:p>
          <a:p>
            <a:r>
              <a:rPr lang="zh-CN" altLang="en-US" dirty="0"/>
              <a:t>亚洲金融危机始末</a:t>
            </a:r>
            <a:endParaRPr lang="en-US" altLang="zh-CN" dirty="0"/>
          </a:p>
          <a:p>
            <a:r>
              <a:rPr lang="zh-CN" altLang="en-US" dirty="0"/>
              <a:t>危机影响和教训</a:t>
            </a:r>
            <a:endParaRPr lang="en-US" altLang="zh-CN" dirty="0"/>
          </a:p>
          <a:p>
            <a:endParaRPr lang="en-US" altLang="zh-CN" dirty="0"/>
          </a:p>
          <a:p>
            <a:endParaRPr lang="zh-CN" altLang="en-US" dirty="0"/>
          </a:p>
        </p:txBody>
      </p:sp>
    </p:spTree>
    <p:extLst>
      <p:ext uri="{BB962C8B-B14F-4D97-AF65-F5344CB8AC3E}">
        <p14:creationId xmlns:p14="http://schemas.microsoft.com/office/powerpoint/2010/main" val="3664171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76652F-705F-4248-B7FC-1C96AE8DAB15}"/>
              </a:ext>
            </a:extLst>
          </p:cNvPr>
          <p:cNvSpPr>
            <a:spLocks noGrp="1"/>
          </p:cNvSpPr>
          <p:nvPr>
            <p:ph type="title"/>
          </p:nvPr>
        </p:nvSpPr>
        <p:spPr/>
        <p:txBody>
          <a:bodyPr/>
          <a:lstStyle/>
          <a:p>
            <a:r>
              <a:rPr lang="zh-CN" altLang="en-US" dirty="0"/>
              <a:t>内容</a:t>
            </a:r>
          </a:p>
        </p:txBody>
      </p:sp>
      <p:sp>
        <p:nvSpPr>
          <p:cNvPr id="3" name="内容占位符 2">
            <a:extLst>
              <a:ext uri="{FF2B5EF4-FFF2-40B4-BE49-F238E27FC236}">
                <a16:creationId xmlns:a16="http://schemas.microsoft.com/office/drawing/2014/main" id="{4E150BBB-32EE-4F8E-AE8C-DD69660416B3}"/>
              </a:ext>
            </a:extLst>
          </p:cNvPr>
          <p:cNvSpPr>
            <a:spLocks noGrp="1"/>
          </p:cNvSpPr>
          <p:nvPr>
            <p:ph idx="1"/>
          </p:nvPr>
        </p:nvSpPr>
        <p:spPr/>
        <p:txBody>
          <a:bodyPr/>
          <a:lstStyle/>
          <a:p>
            <a:r>
              <a:rPr lang="zh-CN" altLang="en-US" dirty="0"/>
              <a:t>汇率基本概念和理论</a:t>
            </a:r>
            <a:endParaRPr lang="en-US" altLang="zh-CN" dirty="0"/>
          </a:p>
          <a:p>
            <a:r>
              <a:rPr lang="zh-CN" altLang="en-US" b="1" dirty="0"/>
              <a:t>金融自由化和资本账户开放</a:t>
            </a:r>
            <a:endParaRPr lang="en-US" altLang="zh-CN" b="1" dirty="0"/>
          </a:p>
          <a:p>
            <a:r>
              <a:rPr lang="zh-CN" altLang="en-US" dirty="0"/>
              <a:t>亚洲金融危机始末</a:t>
            </a:r>
            <a:endParaRPr lang="en-US" altLang="zh-CN" dirty="0"/>
          </a:p>
          <a:p>
            <a:r>
              <a:rPr lang="zh-CN" altLang="en-US" dirty="0"/>
              <a:t>危机影响和教训</a:t>
            </a:r>
            <a:endParaRPr lang="en-US" altLang="zh-CN" dirty="0"/>
          </a:p>
          <a:p>
            <a:endParaRPr lang="en-US" altLang="zh-CN" dirty="0"/>
          </a:p>
          <a:p>
            <a:endParaRPr lang="zh-CN" altLang="en-US" dirty="0"/>
          </a:p>
        </p:txBody>
      </p:sp>
    </p:spTree>
    <p:extLst>
      <p:ext uri="{BB962C8B-B14F-4D97-AF65-F5344CB8AC3E}">
        <p14:creationId xmlns:p14="http://schemas.microsoft.com/office/powerpoint/2010/main" val="85336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87223D-5027-486B-A740-ED6FB1351E2A}"/>
              </a:ext>
            </a:extLst>
          </p:cNvPr>
          <p:cNvSpPr>
            <a:spLocks noGrp="1"/>
          </p:cNvSpPr>
          <p:nvPr>
            <p:ph type="title"/>
          </p:nvPr>
        </p:nvSpPr>
        <p:spPr/>
        <p:txBody>
          <a:bodyPr/>
          <a:lstStyle/>
          <a:p>
            <a:r>
              <a:rPr lang="zh-CN" altLang="en-US" dirty="0"/>
              <a:t>从压迫到自由化</a:t>
            </a:r>
          </a:p>
        </p:txBody>
      </p:sp>
      <p:sp>
        <p:nvSpPr>
          <p:cNvPr id="3" name="内容占位符 2">
            <a:extLst>
              <a:ext uri="{FF2B5EF4-FFF2-40B4-BE49-F238E27FC236}">
                <a16:creationId xmlns:a16="http://schemas.microsoft.com/office/drawing/2014/main" id="{90BD801C-2C90-4CA7-8A1E-89D1625DC6AB}"/>
              </a:ext>
            </a:extLst>
          </p:cNvPr>
          <p:cNvSpPr>
            <a:spLocks noGrp="1"/>
          </p:cNvSpPr>
          <p:nvPr>
            <p:ph idx="1"/>
          </p:nvPr>
        </p:nvSpPr>
        <p:spPr/>
        <p:txBody>
          <a:bodyPr>
            <a:normAutofit fontScale="92500" lnSpcReduction="10000"/>
          </a:bodyPr>
          <a:lstStyle/>
          <a:p>
            <a:r>
              <a:rPr lang="zh-CN" altLang="en-US" dirty="0"/>
              <a:t>二战以后金融压迫（</a:t>
            </a:r>
            <a:r>
              <a:rPr lang="en-US" altLang="zh-CN" dirty="0"/>
              <a:t>Financial Repression</a:t>
            </a:r>
            <a:r>
              <a:rPr lang="zh-CN" altLang="en-US" dirty="0"/>
              <a:t>）相当普遍，尤其在发展中国家。</a:t>
            </a:r>
            <a:endParaRPr lang="en-US" altLang="zh-CN" dirty="0"/>
          </a:p>
          <a:p>
            <a:pPr lvl="1"/>
            <a:r>
              <a:rPr lang="zh-CN" altLang="en-US" dirty="0"/>
              <a:t>政府决定谁能得到贷款</a:t>
            </a:r>
            <a:endParaRPr lang="en-US" altLang="zh-CN" dirty="0"/>
          </a:p>
          <a:p>
            <a:pPr lvl="1"/>
            <a:r>
              <a:rPr lang="zh-CN" altLang="en-US" dirty="0"/>
              <a:t>政府决定利率</a:t>
            </a:r>
            <a:endParaRPr lang="en-US" altLang="zh-CN" dirty="0"/>
          </a:p>
          <a:p>
            <a:pPr lvl="1"/>
            <a:r>
              <a:rPr lang="zh-CN" altLang="en-US" dirty="0"/>
              <a:t>政府决定谁能进入金融行业</a:t>
            </a:r>
            <a:endParaRPr lang="en-US" altLang="zh-CN" dirty="0"/>
          </a:p>
          <a:p>
            <a:pPr lvl="1"/>
            <a:r>
              <a:rPr lang="zh-CN" altLang="en-US" dirty="0"/>
              <a:t>政府拥有或控制金融机构运营</a:t>
            </a:r>
            <a:endParaRPr lang="en-US" altLang="zh-CN" dirty="0"/>
          </a:p>
          <a:p>
            <a:pPr lvl="1"/>
            <a:r>
              <a:rPr lang="zh-CN" altLang="en-US" dirty="0"/>
              <a:t>政府决定谁能在境外融资</a:t>
            </a:r>
            <a:endParaRPr lang="en-US" altLang="zh-CN" dirty="0"/>
          </a:p>
          <a:p>
            <a:r>
              <a:rPr lang="zh-CN" altLang="en-US" dirty="0"/>
              <a:t>在发展中国家，金融压迫被认为是一种发展策略。</a:t>
            </a:r>
            <a:endParaRPr lang="en-US" altLang="zh-CN" dirty="0"/>
          </a:p>
          <a:p>
            <a:r>
              <a:rPr lang="zh-CN" altLang="en-US" dirty="0"/>
              <a:t>从</a:t>
            </a:r>
            <a:r>
              <a:rPr lang="en-US" altLang="zh-CN" dirty="0"/>
              <a:t>1970s</a:t>
            </a:r>
            <a:r>
              <a:rPr lang="zh-CN" altLang="en-US" dirty="0"/>
              <a:t>开始，风向开始变化。</a:t>
            </a:r>
          </a:p>
        </p:txBody>
      </p:sp>
    </p:spTree>
    <p:extLst>
      <p:ext uri="{BB962C8B-B14F-4D97-AF65-F5344CB8AC3E}">
        <p14:creationId xmlns:p14="http://schemas.microsoft.com/office/powerpoint/2010/main" val="3635809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469A46-9DE8-443F-B426-320434283F7A}"/>
              </a:ext>
            </a:extLst>
          </p:cNvPr>
          <p:cNvSpPr>
            <a:spLocks noGrp="1"/>
          </p:cNvSpPr>
          <p:nvPr>
            <p:ph type="title"/>
          </p:nvPr>
        </p:nvSpPr>
        <p:spPr/>
        <p:txBody>
          <a:bodyPr/>
          <a:lstStyle/>
          <a:p>
            <a:r>
              <a:rPr lang="zh-CN" altLang="en-US" dirty="0"/>
              <a:t>金融自由化</a:t>
            </a:r>
          </a:p>
        </p:txBody>
      </p:sp>
      <p:sp>
        <p:nvSpPr>
          <p:cNvPr id="3" name="内容占位符 2">
            <a:extLst>
              <a:ext uri="{FF2B5EF4-FFF2-40B4-BE49-F238E27FC236}">
                <a16:creationId xmlns:a16="http://schemas.microsoft.com/office/drawing/2014/main" id="{A09DBFD3-55F2-45AD-ACEF-20E5E7969A2C}"/>
              </a:ext>
            </a:extLst>
          </p:cNvPr>
          <p:cNvSpPr>
            <a:spLocks noGrp="1"/>
          </p:cNvSpPr>
          <p:nvPr>
            <p:ph idx="1"/>
          </p:nvPr>
        </p:nvSpPr>
        <p:spPr/>
        <p:txBody>
          <a:bodyPr/>
          <a:lstStyle/>
          <a:p>
            <a:r>
              <a:rPr lang="zh-CN" altLang="en-US" dirty="0"/>
              <a:t>主要内容有：</a:t>
            </a:r>
            <a:endParaRPr lang="en-US" altLang="zh-CN" dirty="0"/>
          </a:p>
          <a:p>
            <a:pPr lvl="1"/>
            <a:r>
              <a:rPr lang="zh-CN" altLang="en-US" dirty="0"/>
              <a:t>取消信贷管制</a:t>
            </a:r>
            <a:endParaRPr lang="en-US" altLang="zh-CN" dirty="0"/>
          </a:p>
          <a:p>
            <a:pPr lvl="1"/>
            <a:r>
              <a:rPr lang="zh-CN" altLang="en-US" dirty="0"/>
              <a:t>利率市场化</a:t>
            </a:r>
            <a:endParaRPr lang="en-US" altLang="zh-CN" dirty="0"/>
          </a:p>
          <a:p>
            <a:pPr lvl="1"/>
            <a:r>
              <a:rPr lang="zh-CN" altLang="en-US" dirty="0"/>
              <a:t>自由准入金融行业</a:t>
            </a:r>
            <a:endParaRPr lang="en-US" altLang="zh-CN" dirty="0"/>
          </a:p>
          <a:p>
            <a:pPr lvl="1"/>
            <a:r>
              <a:rPr lang="zh-CN" altLang="en-US" dirty="0"/>
              <a:t>银行私有和自主经营</a:t>
            </a:r>
            <a:endParaRPr lang="en-US" altLang="zh-CN" dirty="0"/>
          </a:p>
          <a:p>
            <a:pPr lvl="1"/>
            <a:r>
              <a:rPr lang="zh-CN" altLang="en-US" dirty="0"/>
              <a:t>资本自由跨境流动</a:t>
            </a:r>
          </a:p>
        </p:txBody>
      </p:sp>
    </p:spTree>
    <p:extLst>
      <p:ext uri="{BB962C8B-B14F-4D97-AF65-F5344CB8AC3E}">
        <p14:creationId xmlns:p14="http://schemas.microsoft.com/office/powerpoint/2010/main" val="550290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1C340A-AA9F-403A-9FF5-089909DD0227}"/>
              </a:ext>
            </a:extLst>
          </p:cNvPr>
          <p:cNvSpPr>
            <a:spLocks noGrp="1"/>
          </p:cNvSpPr>
          <p:nvPr>
            <p:ph type="title"/>
          </p:nvPr>
        </p:nvSpPr>
        <p:spPr/>
        <p:txBody>
          <a:bodyPr/>
          <a:lstStyle/>
          <a:p>
            <a:r>
              <a:rPr lang="zh-CN" altLang="en-US" dirty="0"/>
              <a:t>从</a:t>
            </a:r>
            <a:r>
              <a:rPr lang="en-US" altLang="zh-CN" dirty="0"/>
              <a:t>1973</a:t>
            </a:r>
            <a:r>
              <a:rPr lang="zh-CN" altLang="en-US" dirty="0"/>
              <a:t>到</a:t>
            </a:r>
            <a:r>
              <a:rPr lang="en-US" altLang="zh-CN" dirty="0"/>
              <a:t>1996</a:t>
            </a:r>
            <a:endParaRPr lang="zh-CN" altLang="en-US" dirty="0"/>
          </a:p>
        </p:txBody>
      </p:sp>
      <p:pic>
        <p:nvPicPr>
          <p:cNvPr id="4" name="内容占位符 3">
            <a:extLst>
              <a:ext uri="{FF2B5EF4-FFF2-40B4-BE49-F238E27FC236}">
                <a16:creationId xmlns:a16="http://schemas.microsoft.com/office/drawing/2014/main" id="{37685524-A8C0-4831-B92E-80927E401CC3}"/>
              </a:ext>
            </a:extLst>
          </p:cNvPr>
          <p:cNvPicPr>
            <a:picLocks noGrp="1" noChangeAspect="1"/>
          </p:cNvPicPr>
          <p:nvPr>
            <p:ph idx="1"/>
          </p:nvPr>
        </p:nvPicPr>
        <p:blipFill>
          <a:blip r:embed="rId3"/>
          <a:stretch>
            <a:fillRect/>
          </a:stretch>
        </p:blipFill>
        <p:spPr>
          <a:xfrm>
            <a:off x="2735796" y="1196752"/>
            <a:ext cx="3672408" cy="5607507"/>
          </a:xfrm>
          <a:prstGeom prst="rect">
            <a:avLst/>
          </a:prstGeom>
        </p:spPr>
      </p:pic>
      <p:sp>
        <p:nvSpPr>
          <p:cNvPr id="7" name="文本框 6">
            <a:extLst>
              <a:ext uri="{FF2B5EF4-FFF2-40B4-BE49-F238E27FC236}">
                <a16:creationId xmlns:a16="http://schemas.microsoft.com/office/drawing/2014/main" id="{694979A3-97CD-495B-BEAC-B5060A593989}"/>
              </a:ext>
            </a:extLst>
          </p:cNvPr>
          <p:cNvSpPr txBox="1"/>
          <p:nvPr/>
        </p:nvSpPr>
        <p:spPr>
          <a:xfrm>
            <a:off x="395536" y="2500114"/>
            <a:ext cx="2242592" cy="3139321"/>
          </a:xfrm>
          <a:prstGeom prst="rect">
            <a:avLst/>
          </a:prstGeom>
          <a:noFill/>
        </p:spPr>
        <p:txBody>
          <a:bodyPr wrap="square" rtlCol="0">
            <a:spAutoFit/>
          </a:bodyPr>
          <a:lstStyle/>
          <a:p>
            <a:r>
              <a:rPr lang="en-US" altLang="zh-CN" dirty="0"/>
              <a:t>L:   liberalized</a:t>
            </a:r>
          </a:p>
          <a:p>
            <a:r>
              <a:rPr lang="en-US" altLang="zh-CN" dirty="0"/>
              <a:t>R:   repressed</a:t>
            </a:r>
          </a:p>
          <a:p>
            <a:r>
              <a:rPr lang="en-US" altLang="zh-CN" dirty="0"/>
              <a:t>LL:  largely liberalized</a:t>
            </a:r>
          </a:p>
          <a:p>
            <a:r>
              <a:rPr lang="en-US" altLang="zh-CN" dirty="0"/>
              <a:t>PR: partly repressed</a:t>
            </a:r>
          </a:p>
          <a:p>
            <a:r>
              <a:rPr lang="en-US" altLang="zh-CN" dirty="0"/>
              <a:t>B:   banks</a:t>
            </a:r>
          </a:p>
          <a:p>
            <a:r>
              <a:rPr lang="en-US" altLang="zh-CN" dirty="0"/>
              <a:t>F:   foreign</a:t>
            </a:r>
          </a:p>
          <a:p>
            <a:r>
              <a:rPr lang="en-US" altLang="zh-CN" dirty="0"/>
              <a:t>D:  domestic</a:t>
            </a:r>
          </a:p>
          <a:p>
            <a:r>
              <a:rPr lang="en-US" altLang="zh-CN" dirty="0"/>
              <a:t>NBFI: non-bank financial institutions</a:t>
            </a:r>
          </a:p>
          <a:p>
            <a:endParaRPr lang="en-US" altLang="zh-CN" dirty="0"/>
          </a:p>
          <a:p>
            <a:endParaRPr lang="zh-CN" altLang="en-US" dirty="0"/>
          </a:p>
        </p:txBody>
      </p:sp>
    </p:spTree>
    <p:extLst>
      <p:ext uri="{BB962C8B-B14F-4D97-AF65-F5344CB8AC3E}">
        <p14:creationId xmlns:p14="http://schemas.microsoft.com/office/powerpoint/2010/main" val="472312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0EACE1-7CD7-4A57-8D54-78328ED0F8D4}"/>
              </a:ext>
            </a:extLst>
          </p:cNvPr>
          <p:cNvSpPr>
            <a:spLocks noGrp="1"/>
          </p:cNvSpPr>
          <p:nvPr>
            <p:ph type="title"/>
          </p:nvPr>
        </p:nvSpPr>
        <p:spPr/>
        <p:txBody>
          <a:bodyPr/>
          <a:lstStyle/>
          <a:p>
            <a:r>
              <a:rPr lang="zh-CN" altLang="en-US" dirty="0"/>
              <a:t>资本账户开放</a:t>
            </a:r>
          </a:p>
        </p:txBody>
      </p:sp>
      <p:sp>
        <p:nvSpPr>
          <p:cNvPr id="3" name="内容占位符 2">
            <a:extLst>
              <a:ext uri="{FF2B5EF4-FFF2-40B4-BE49-F238E27FC236}">
                <a16:creationId xmlns:a16="http://schemas.microsoft.com/office/drawing/2014/main" id="{BC11EEFE-52E4-4626-871B-EF6A2E8E4F9D}"/>
              </a:ext>
            </a:extLst>
          </p:cNvPr>
          <p:cNvSpPr>
            <a:spLocks noGrp="1"/>
          </p:cNvSpPr>
          <p:nvPr>
            <p:ph idx="1"/>
          </p:nvPr>
        </p:nvSpPr>
        <p:spPr/>
        <p:txBody>
          <a:bodyPr/>
          <a:lstStyle/>
          <a:p>
            <a:r>
              <a:rPr lang="zh-CN" altLang="en-US" dirty="0"/>
              <a:t>资本账户开放也被称为资本账户可兑换（</a:t>
            </a:r>
            <a:r>
              <a:rPr lang="en-US" altLang="zh-CN" dirty="0"/>
              <a:t>Capital Account Convertibility</a:t>
            </a:r>
            <a:r>
              <a:rPr lang="zh-CN" altLang="en-US" dirty="0"/>
              <a:t>），指金融产品跨境自由交易。</a:t>
            </a:r>
            <a:endParaRPr lang="en-US" altLang="zh-CN" dirty="0"/>
          </a:p>
          <a:p>
            <a:pPr lvl="1"/>
            <a:r>
              <a:rPr lang="zh-CN" altLang="en-US" dirty="0"/>
              <a:t>直接投资</a:t>
            </a:r>
          </a:p>
          <a:p>
            <a:pPr lvl="1"/>
            <a:r>
              <a:rPr lang="zh-CN" altLang="en-US" dirty="0"/>
              <a:t>货币自由兑换</a:t>
            </a:r>
            <a:endParaRPr lang="en-US" altLang="zh-CN" dirty="0"/>
          </a:p>
          <a:p>
            <a:pPr lvl="1"/>
            <a:r>
              <a:rPr lang="zh-CN" altLang="en-US" dirty="0"/>
              <a:t>银行等金融机构跨境经营</a:t>
            </a:r>
            <a:endParaRPr lang="en-US" altLang="zh-CN" dirty="0"/>
          </a:p>
          <a:p>
            <a:pPr lvl="1"/>
            <a:r>
              <a:rPr lang="zh-CN" altLang="en-US" dirty="0"/>
              <a:t>证券市场准入</a:t>
            </a:r>
            <a:endParaRPr lang="en-US" altLang="zh-CN" dirty="0"/>
          </a:p>
        </p:txBody>
      </p:sp>
    </p:spTree>
    <p:extLst>
      <p:ext uri="{BB962C8B-B14F-4D97-AF65-F5344CB8AC3E}">
        <p14:creationId xmlns:p14="http://schemas.microsoft.com/office/powerpoint/2010/main" val="387821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D398E8B-445A-4F78-BD28-2604731C4F50}"/>
              </a:ext>
            </a:extLst>
          </p:cNvPr>
          <p:cNvSpPr>
            <a:spLocks noGrp="1"/>
          </p:cNvSpPr>
          <p:nvPr>
            <p:ph type="title"/>
          </p:nvPr>
        </p:nvSpPr>
        <p:spPr/>
        <p:txBody>
          <a:bodyPr/>
          <a:lstStyle/>
          <a:p>
            <a:r>
              <a:rPr lang="zh-CN" altLang="en-US" dirty="0"/>
              <a:t>资本账户开放的好处</a:t>
            </a:r>
          </a:p>
        </p:txBody>
      </p:sp>
      <p:sp>
        <p:nvSpPr>
          <p:cNvPr id="3" name="内容占位符 2">
            <a:extLst>
              <a:ext uri="{FF2B5EF4-FFF2-40B4-BE49-F238E27FC236}">
                <a16:creationId xmlns:a16="http://schemas.microsoft.com/office/drawing/2014/main" id="{6344F6F8-B5D6-4732-8CDA-82FBF8AF1B3F}"/>
              </a:ext>
            </a:extLst>
          </p:cNvPr>
          <p:cNvSpPr>
            <a:spLocks noGrp="1"/>
          </p:cNvSpPr>
          <p:nvPr>
            <p:ph idx="1"/>
          </p:nvPr>
        </p:nvSpPr>
        <p:spPr/>
        <p:txBody>
          <a:bodyPr/>
          <a:lstStyle/>
          <a:p>
            <a:r>
              <a:rPr lang="zh-CN" altLang="en-US" dirty="0"/>
              <a:t>资金流入国</a:t>
            </a:r>
            <a:endParaRPr lang="en-US" altLang="zh-CN" dirty="0"/>
          </a:p>
          <a:p>
            <a:pPr lvl="1"/>
            <a:r>
              <a:rPr lang="zh-CN" altLang="en-US" dirty="0"/>
              <a:t>获得更便宜的融资</a:t>
            </a:r>
            <a:endParaRPr lang="en-US" altLang="zh-CN" dirty="0"/>
          </a:p>
          <a:p>
            <a:pPr lvl="1"/>
            <a:r>
              <a:rPr lang="zh-CN" altLang="en-US" dirty="0"/>
              <a:t>直接投资带来技术、市场、管理经验等</a:t>
            </a:r>
            <a:endParaRPr lang="en-US" altLang="zh-CN" dirty="0"/>
          </a:p>
          <a:p>
            <a:r>
              <a:rPr lang="zh-CN" altLang="en-US" dirty="0"/>
              <a:t>资金流出国</a:t>
            </a:r>
            <a:endParaRPr lang="en-US" altLang="zh-CN" dirty="0"/>
          </a:p>
          <a:p>
            <a:pPr lvl="1"/>
            <a:r>
              <a:rPr lang="zh-CN" altLang="en-US" dirty="0"/>
              <a:t>获得更多资产分散（</a:t>
            </a:r>
            <a:r>
              <a:rPr lang="en-US" altLang="zh-CN" dirty="0"/>
              <a:t>diversification</a:t>
            </a:r>
            <a:r>
              <a:rPr lang="zh-CN" altLang="en-US" dirty="0"/>
              <a:t>）机会</a:t>
            </a:r>
            <a:endParaRPr lang="en-US" altLang="zh-CN" dirty="0"/>
          </a:p>
          <a:p>
            <a:pPr lvl="1"/>
            <a:r>
              <a:rPr lang="zh-CN" altLang="en-US" dirty="0"/>
              <a:t>分享发展中国家的高成长</a:t>
            </a:r>
            <a:endParaRPr lang="en-US" altLang="zh-CN" dirty="0"/>
          </a:p>
          <a:p>
            <a:r>
              <a:rPr lang="zh-CN" altLang="en-US" dirty="0"/>
              <a:t>促进全球资金有效分配</a:t>
            </a:r>
          </a:p>
        </p:txBody>
      </p:sp>
    </p:spTree>
    <p:extLst>
      <p:ext uri="{BB962C8B-B14F-4D97-AF65-F5344CB8AC3E}">
        <p14:creationId xmlns:p14="http://schemas.microsoft.com/office/powerpoint/2010/main" val="1945230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9AD53A-A840-449C-B7C1-E8E4B2F55F8B}"/>
              </a:ext>
            </a:extLst>
          </p:cNvPr>
          <p:cNvSpPr>
            <a:spLocks noGrp="1"/>
          </p:cNvSpPr>
          <p:nvPr>
            <p:ph type="title"/>
          </p:nvPr>
        </p:nvSpPr>
        <p:spPr/>
        <p:txBody>
          <a:bodyPr/>
          <a:lstStyle/>
          <a:p>
            <a:r>
              <a:rPr lang="zh-CN" altLang="en-US" dirty="0"/>
              <a:t>资本账户开放的坏处</a:t>
            </a:r>
          </a:p>
        </p:txBody>
      </p:sp>
      <p:sp>
        <p:nvSpPr>
          <p:cNvPr id="3" name="内容占位符 2">
            <a:extLst>
              <a:ext uri="{FF2B5EF4-FFF2-40B4-BE49-F238E27FC236}">
                <a16:creationId xmlns:a16="http://schemas.microsoft.com/office/drawing/2014/main" id="{7EFCCFD4-77DC-48D9-B26B-F25445F07DF8}"/>
              </a:ext>
            </a:extLst>
          </p:cNvPr>
          <p:cNvSpPr>
            <a:spLocks noGrp="1"/>
          </p:cNvSpPr>
          <p:nvPr>
            <p:ph idx="1"/>
          </p:nvPr>
        </p:nvSpPr>
        <p:spPr/>
        <p:txBody>
          <a:bodyPr/>
          <a:lstStyle/>
          <a:p>
            <a:r>
              <a:rPr lang="zh-CN" altLang="en-US" dirty="0"/>
              <a:t>短期资本流动导致流动性周期。</a:t>
            </a:r>
            <a:endParaRPr lang="en-US" altLang="zh-CN" dirty="0"/>
          </a:p>
          <a:p>
            <a:pPr lvl="1"/>
            <a:r>
              <a:rPr lang="zh-CN" altLang="en-US" dirty="0"/>
              <a:t>发展中国家通常监管不力，金融系统容易变得脆弱。</a:t>
            </a:r>
            <a:endParaRPr lang="en-US" altLang="zh-CN" dirty="0"/>
          </a:p>
          <a:p>
            <a:r>
              <a:rPr lang="zh-CN" altLang="en-US" dirty="0"/>
              <a:t>因为缺少全球最后贷款人（</a:t>
            </a:r>
            <a:r>
              <a:rPr lang="en-US" altLang="zh-CN" dirty="0"/>
              <a:t>lender of last resort</a:t>
            </a:r>
            <a:r>
              <a:rPr lang="zh-CN" altLang="en-US" dirty="0"/>
              <a:t>），发展中国家容易遭到挤兑。</a:t>
            </a:r>
            <a:endParaRPr lang="en-US" altLang="zh-CN" dirty="0"/>
          </a:p>
        </p:txBody>
      </p:sp>
    </p:spTree>
    <p:extLst>
      <p:ext uri="{BB962C8B-B14F-4D97-AF65-F5344CB8AC3E}">
        <p14:creationId xmlns:p14="http://schemas.microsoft.com/office/powerpoint/2010/main" val="1710870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4A12A5-47AD-445F-9CD8-F3E2C32CCFD6}"/>
              </a:ext>
            </a:extLst>
          </p:cNvPr>
          <p:cNvSpPr>
            <a:spLocks noGrp="1"/>
          </p:cNvSpPr>
          <p:nvPr>
            <p:ph type="title"/>
          </p:nvPr>
        </p:nvSpPr>
        <p:spPr/>
        <p:txBody>
          <a:bodyPr/>
          <a:lstStyle/>
          <a:p>
            <a:r>
              <a:rPr lang="zh-CN" altLang="en-US" dirty="0"/>
              <a:t>亚洲金融危机的“前世”</a:t>
            </a:r>
          </a:p>
        </p:txBody>
      </p:sp>
      <p:sp>
        <p:nvSpPr>
          <p:cNvPr id="3" name="内容占位符 2">
            <a:extLst>
              <a:ext uri="{FF2B5EF4-FFF2-40B4-BE49-F238E27FC236}">
                <a16:creationId xmlns:a16="http://schemas.microsoft.com/office/drawing/2014/main" id="{E6629DBA-5840-4D44-B303-F070548645C8}"/>
              </a:ext>
            </a:extLst>
          </p:cNvPr>
          <p:cNvSpPr>
            <a:spLocks noGrp="1"/>
          </p:cNvSpPr>
          <p:nvPr>
            <p:ph idx="1"/>
          </p:nvPr>
        </p:nvSpPr>
        <p:spPr/>
        <p:txBody>
          <a:bodyPr/>
          <a:lstStyle/>
          <a:p>
            <a:r>
              <a:rPr lang="zh-CN" altLang="en-US" dirty="0"/>
              <a:t>从</a:t>
            </a:r>
            <a:r>
              <a:rPr lang="en-US" altLang="zh-CN" dirty="0"/>
              <a:t>1975</a:t>
            </a:r>
            <a:r>
              <a:rPr lang="zh-CN" altLang="en-US" dirty="0"/>
              <a:t>到</a:t>
            </a:r>
            <a:r>
              <a:rPr lang="en-US" altLang="zh-CN" dirty="0"/>
              <a:t>1982</a:t>
            </a:r>
            <a:r>
              <a:rPr lang="zh-CN" altLang="en-US" dirty="0"/>
              <a:t>年，拉丁美洲外债达到</a:t>
            </a:r>
            <a:r>
              <a:rPr lang="en-US" altLang="zh-CN" dirty="0"/>
              <a:t>GDP</a:t>
            </a:r>
            <a:r>
              <a:rPr lang="zh-CN" altLang="en-US" dirty="0"/>
              <a:t>的</a:t>
            </a:r>
            <a:r>
              <a:rPr lang="en-US" altLang="zh-CN" dirty="0"/>
              <a:t>50%</a:t>
            </a:r>
            <a:r>
              <a:rPr lang="zh-CN" altLang="en-US" dirty="0"/>
              <a:t>左右。</a:t>
            </a:r>
            <a:endParaRPr lang="en-US" altLang="zh-CN" dirty="0"/>
          </a:p>
          <a:p>
            <a:r>
              <a:rPr lang="zh-CN" altLang="en-US" dirty="0"/>
              <a:t>墨西哥面临油价大跌、国际利率上升，外贸逆差等经济问题，首先宣布暂停付息，并且要求债务减免。</a:t>
            </a:r>
            <a:endParaRPr lang="en-US" altLang="zh-CN" dirty="0"/>
          </a:p>
          <a:p>
            <a:r>
              <a:rPr lang="zh-CN" altLang="en-US" dirty="0"/>
              <a:t>危机迅速扩大到其他拉美国家，造成拉美的“丢失十年”。</a:t>
            </a:r>
          </a:p>
        </p:txBody>
      </p:sp>
    </p:spTree>
    <p:extLst>
      <p:ext uri="{BB962C8B-B14F-4D97-AF65-F5344CB8AC3E}">
        <p14:creationId xmlns:p14="http://schemas.microsoft.com/office/powerpoint/2010/main" val="1648673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76652F-705F-4248-B7FC-1C96AE8DAB15}"/>
              </a:ext>
            </a:extLst>
          </p:cNvPr>
          <p:cNvSpPr>
            <a:spLocks noGrp="1"/>
          </p:cNvSpPr>
          <p:nvPr>
            <p:ph type="title"/>
          </p:nvPr>
        </p:nvSpPr>
        <p:spPr/>
        <p:txBody>
          <a:bodyPr/>
          <a:lstStyle/>
          <a:p>
            <a:r>
              <a:rPr lang="zh-CN" altLang="en-US" dirty="0"/>
              <a:t>内容</a:t>
            </a:r>
          </a:p>
        </p:txBody>
      </p:sp>
      <p:sp>
        <p:nvSpPr>
          <p:cNvPr id="3" name="内容占位符 2">
            <a:extLst>
              <a:ext uri="{FF2B5EF4-FFF2-40B4-BE49-F238E27FC236}">
                <a16:creationId xmlns:a16="http://schemas.microsoft.com/office/drawing/2014/main" id="{4E150BBB-32EE-4F8E-AE8C-DD69660416B3}"/>
              </a:ext>
            </a:extLst>
          </p:cNvPr>
          <p:cNvSpPr>
            <a:spLocks noGrp="1"/>
          </p:cNvSpPr>
          <p:nvPr>
            <p:ph idx="1"/>
          </p:nvPr>
        </p:nvSpPr>
        <p:spPr/>
        <p:txBody>
          <a:bodyPr>
            <a:normAutofit lnSpcReduction="10000"/>
          </a:bodyPr>
          <a:lstStyle/>
          <a:p>
            <a:r>
              <a:rPr lang="zh-CN" altLang="en-US" dirty="0"/>
              <a:t>汇率基本概念和理论</a:t>
            </a:r>
            <a:endParaRPr lang="en-US" altLang="zh-CN" dirty="0"/>
          </a:p>
          <a:p>
            <a:r>
              <a:rPr lang="zh-CN" altLang="en-US" dirty="0"/>
              <a:t>金融自由化和资本账户开放</a:t>
            </a:r>
            <a:endParaRPr lang="en-US" altLang="zh-CN" dirty="0"/>
          </a:p>
          <a:p>
            <a:r>
              <a:rPr lang="zh-CN" altLang="en-US" b="1" dirty="0"/>
              <a:t>亚洲金融危机始末</a:t>
            </a:r>
            <a:endParaRPr lang="en-US" altLang="zh-CN" b="1" dirty="0"/>
          </a:p>
          <a:p>
            <a:pPr lvl="1"/>
            <a:r>
              <a:rPr lang="zh-CN" altLang="en-US" b="1" dirty="0"/>
              <a:t>背景</a:t>
            </a:r>
            <a:endParaRPr lang="en-US" altLang="zh-CN" b="1" dirty="0"/>
          </a:p>
          <a:p>
            <a:pPr lvl="1"/>
            <a:r>
              <a:rPr lang="zh-CN" altLang="en-US" b="1" dirty="0"/>
              <a:t>泰铢危机及扩散</a:t>
            </a:r>
            <a:endParaRPr lang="en-US" altLang="zh-CN" b="1" dirty="0"/>
          </a:p>
          <a:p>
            <a:pPr lvl="1"/>
            <a:r>
              <a:rPr lang="zh-CN" altLang="en-US" b="1" dirty="0"/>
              <a:t>印度尼西亚</a:t>
            </a:r>
            <a:endParaRPr lang="en-US" altLang="zh-CN" b="1" dirty="0"/>
          </a:p>
          <a:p>
            <a:pPr lvl="1"/>
            <a:r>
              <a:rPr lang="zh-CN" altLang="en-US" b="1" dirty="0"/>
              <a:t>韩国</a:t>
            </a:r>
            <a:endParaRPr lang="en-US" altLang="zh-CN" b="1" dirty="0"/>
          </a:p>
          <a:p>
            <a:pPr lvl="1"/>
            <a:r>
              <a:rPr lang="zh-CN" altLang="en-US" b="1" dirty="0"/>
              <a:t>香港</a:t>
            </a:r>
            <a:endParaRPr lang="en-US" altLang="zh-CN" b="1" dirty="0"/>
          </a:p>
          <a:p>
            <a:r>
              <a:rPr lang="zh-CN" altLang="en-US" dirty="0"/>
              <a:t>危机影响和教训</a:t>
            </a:r>
            <a:endParaRPr lang="en-US" altLang="zh-CN" dirty="0"/>
          </a:p>
          <a:p>
            <a:endParaRPr lang="en-US" altLang="zh-CN" dirty="0"/>
          </a:p>
          <a:p>
            <a:endParaRPr lang="zh-CN" altLang="en-US" dirty="0"/>
          </a:p>
        </p:txBody>
      </p:sp>
    </p:spTree>
    <p:extLst>
      <p:ext uri="{BB962C8B-B14F-4D97-AF65-F5344CB8AC3E}">
        <p14:creationId xmlns:p14="http://schemas.microsoft.com/office/powerpoint/2010/main" val="18262461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B333F6-E0E4-48DD-8ABE-73C272723C4C}"/>
              </a:ext>
            </a:extLst>
          </p:cNvPr>
          <p:cNvSpPr>
            <a:spLocks noGrp="1"/>
          </p:cNvSpPr>
          <p:nvPr>
            <p:ph type="title"/>
          </p:nvPr>
        </p:nvSpPr>
        <p:spPr/>
        <p:txBody>
          <a:bodyPr/>
          <a:lstStyle/>
          <a:p>
            <a:r>
              <a:rPr lang="zh-CN" altLang="en-US" dirty="0"/>
              <a:t>美国货币政策利率（</a:t>
            </a:r>
            <a:r>
              <a:rPr lang="en-US" altLang="zh-CN" dirty="0"/>
              <a:t>1980-2000</a:t>
            </a:r>
            <a:r>
              <a:rPr lang="zh-CN" altLang="en-US" dirty="0"/>
              <a:t>）</a:t>
            </a:r>
          </a:p>
        </p:txBody>
      </p:sp>
      <p:pic>
        <p:nvPicPr>
          <p:cNvPr id="5" name="内容占位符 4">
            <a:extLst>
              <a:ext uri="{FF2B5EF4-FFF2-40B4-BE49-F238E27FC236}">
                <a16:creationId xmlns:a16="http://schemas.microsoft.com/office/drawing/2014/main" id="{6DEF3197-8430-4E09-9252-A1868CFE50F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277856"/>
            <a:ext cx="8229600" cy="3170650"/>
          </a:xfrm>
        </p:spPr>
      </p:pic>
      <p:cxnSp>
        <p:nvCxnSpPr>
          <p:cNvPr id="7" name="直接箭头连接符 6">
            <a:extLst>
              <a:ext uri="{FF2B5EF4-FFF2-40B4-BE49-F238E27FC236}">
                <a16:creationId xmlns:a16="http://schemas.microsoft.com/office/drawing/2014/main" id="{E3F41721-D3F7-47A5-AD3C-F00945031237}"/>
              </a:ext>
            </a:extLst>
          </p:cNvPr>
          <p:cNvCxnSpPr/>
          <p:nvPr/>
        </p:nvCxnSpPr>
        <p:spPr>
          <a:xfrm>
            <a:off x="5076056" y="4149080"/>
            <a:ext cx="504056" cy="504056"/>
          </a:xfrm>
          <a:prstGeom prst="straightConnector1">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a:extLst>
              <a:ext uri="{FF2B5EF4-FFF2-40B4-BE49-F238E27FC236}">
                <a16:creationId xmlns:a16="http://schemas.microsoft.com/office/drawing/2014/main" id="{7812F590-4A25-494A-A346-972401109563}"/>
              </a:ext>
            </a:extLst>
          </p:cNvPr>
          <p:cNvCxnSpPr>
            <a:cxnSpLocks/>
          </p:cNvCxnSpPr>
          <p:nvPr/>
        </p:nvCxnSpPr>
        <p:spPr>
          <a:xfrm flipV="1">
            <a:off x="6012160" y="4414767"/>
            <a:ext cx="288032" cy="310377"/>
          </a:xfrm>
          <a:prstGeom prst="straightConnector1">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6156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名义汇率</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dirty="0"/>
                  <a:t>名义（</a:t>
                </a:r>
                <a:r>
                  <a:rPr lang="en-US" altLang="zh-CN" dirty="0"/>
                  <a:t>nominal</a:t>
                </a:r>
                <a:r>
                  <a:rPr lang="zh-CN" altLang="en-US" dirty="0"/>
                  <a:t>）汇率是直接可观察到的汇率报价。</a:t>
                </a:r>
                <a:endParaRPr lang="en-US" altLang="zh-CN" dirty="0"/>
              </a:p>
              <a:p>
                <a:r>
                  <a:rPr lang="zh-CN" altLang="en-US" dirty="0"/>
                  <a:t>我们采用如下标价规则：</a:t>
                </a:r>
                <a:r>
                  <a:rPr lang="en-US" altLang="zh-CN" dirty="0"/>
                  <a:t>1</a:t>
                </a:r>
                <a:r>
                  <a:rPr lang="zh-CN" altLang="en-US" dirty="0"/>
                  <a:t>个单位本币兑换多少单位外币，于是</a:t>
                </a:r>
                <a:endParaRPr lang="en-US" altLang="zh-CN" dirty="0"/>
              </a:p>
              <a:p>
                <a:pPr marL="457200" lvl="1" indent="0" algn="ctr">
                  <a:buNone/>
                </a:pPr>
                <a:r>
                  <a:rPr lang="zh-CN" altLang="en-US" dirty="0"/>
                  <a:t>汇率上升（下降）</a:t>
                </a:r>
                <a14:m>
                  <m:oMath xmlns:m="http://schemas.openxmlformats.org/officeDocument/2006/math">
                    <m:r>
                      <a:rPr lang="en-US" altLang="zh-CN" b="0" i="1" smtClean="0">
                        <a:latin typeface="Cambria Math" panose="02040503050406030204" pitchFamily="18" charset="0"/>
                      </a:rPr>
                      <m:t>≡</m:t>
                    </m:r>
                  </m:oMath>
                </a14:m>
                <a:r>
                  <a:rPr lang="zh-CN" altLang="en-US" dirty="0"/>
                  <a:t> 本币升值（贬值）</a:t>
                </a:r>
                <a:endParaRPr lang="en-US" altLang="zh-CN" dirty="0"/>
              </a:p>
              <a:p>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242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5643327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707115-B732-4BA2-A239-019734A86A62}"/>
              </a:ext>
            </a:extLst>
          </p:cNvPr>
          <p:cNvSpPr>
            <a:spLocks noGrp="1"/>
          </p:cNvSpPr>
          <p:nvPr>
            <p:ph type="title"/>
          </p:nvPr>
        </p:nvSpPr>
        <p:spPr/>
        <p:txBody>
          <a:bodyPr/>
          <a:lstStyle/>
          <a:p>
            <a:r>
              <a:rPr lang="zh-CN" altLang="en-US" dirty="0"/>
              <a:t>美元指数</a:t>
            </a:r>
          </a:p>
        </p:txBody>
      </p:sp>
      <p:graphicFrame>
        <p:nvGraphicFramePr>
          <p:cNvPr id="4" name="内容占位符 3">
            <a:extLst>
              <a:ext uri="{FF2B5EF4-FFF2-40B4-BE49-F238E27FC236}">
                <a16:creationId xmlns:a16="http://schemas.microsoft.com/office/drawing/2014/main" id="{19F70750-045F-4CE7-9492-1BC886C5E60F}"/>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直接箭头连接符 5">
            <a:extLst>
              <a:ext uri="{FF2B5EF4-FFF2-40B4-BE49-F238E27FC236}">
                <a16:creationId xmlns:a16="http://schemas.microsoft.com/office/drawing/2014/main" id="{C949237A-8ED3-4FBA-8694-821192504444}"/>
              </a:ext>
            </a:extLst>
          </p:cNvPr>
          <p:cNvCxnSpPr/>
          <p:nvPr/>
        </p:nvCxnSpPr>
        <p:spPr>
          <a:xfrm>
            <a:off x="3131840" y="2636912"/>
            <a:ext cx="3168352" cy="936104"/>
          </a:xfrm>
          <a:prstGeom prst="straightConnector1">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a:extLst>
              <a:ext uri="{FF2B5EF4-FFF2-40B4-BE49-F238E27FC236}">
                <a16:creationId xmlns:a16="http://schemas.microsoft.com/office/drawing/2014/main" id="{B75F5172-E23F-4BE3-83FD-6A3449E0A7F7}"/>
              </a:ext>
            </a:extLst>
          </p:cNvPr>
          <p:cNvCxnSpPr/>
          <p:nvPr/>
        </p:nvCxnSpPr>
        <p:spPr>
          <a:xfrm flipV="1">
            <a:off x="6588224" y="3284984"/>
            <a:ext cx="936104" cy="432048"/>
          </a:xfrm>
          <a:prstGeom prst="straightConnector1">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6799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1DCD8A-366B-44E0-993B-C2E3062F2C72}"/>
              </a:ext>
            </a:extLst>
          </p:cNvPr>
          <p:cNvSpPr>
            <a:spLocks noGrp="1"/>
          </p:cNvSpPr>
          <p:nvPr>
            <p:ph type="title"/>
          </p:nvPr>
        </p:nvSpPr>
        <p:spPr/>
        <p:txBody>
          <a:bodyPr/>
          <a:lstStyle/>
          <a:p>
            <a:r>
              <a:rPr lang="zh-CN" altLang="en-US" dirty="0"/>
              <a:t>泰国</a:t>
            </a:r>
          </a:p>
        </p:txBody>
      </p:sp>
      <p:sp>
        <p:nvSpPr>
          <p:cNvPr id="4" name="内容占位符 3">
            <a:extLst>
              <a:ext uri="{FF2B5EF4-FFF2-40B4-BE49-F238E27FC236}">
                <a16:creationId xmlns:a16="http://schemas.microsoft.com/office/drawing/2014/main" id="{AC2DAE5D-776E-43AB-9440-092089E71E6F}"/>
              </a:ext>
            </a:extLst>
          </p:cNvPr>
          <p:cNvSpPr>
            <a:spLocks noGrp="1"/>
          </p:cNvSpPr>
          <p:nvPr>
            <p:ph idx="1"/>
          </p:nvPr>
        </p:nvSpPr>
        <p:spPr/>
        <p:txBody>
          <a:bodyPr>
            <a:normAutofit/>
          </a:bodyPr>
          <a:lstStyle/>
          <a:p>
            <a:r>
              <a:rPr lang="zh-CN" altLang="en-US" dirty="0"/>
              <a:t>从</a:t>
            </a:r>
            <a:r>
              <a:rPr lang="en-US" altLang="zh-CN" dirty="0"/>
              <a:t>1985</a:t>
            </a:r>
            <a:r>
              <a:rPr lang="zh-CN" altLang="en-US" dirty="0"/>
              <a:t>到</a:t>
            </a:r>
            <a:r>
              <a:rPr lang="en-US" altLang="zh-CN" dirty="0"/>
              <a:t>1996</a:t>
            </a:r>
            <a:r>
              <a:rPr lang="zh-CN" altLang="en-US" dirty="0"/>
              <a:t>，泰国平均</a:t>
            </a:r>
            <a:r>
              <a:rPr lang="en-US" altLang="zh-CN" dirty="0"/>
              <a:t>GDP</a:t>
            </a:r>
            <a:r>
              <a:rPr lang="zh-CN" altLang="en-US" dirty="0"/>
              <a:t>增长率超过</a:t>
            </a:r>
            <a:r>
              <a:rPr lang="en-US" altLang="zh-CN" dirty="0"/>
              <a:t>9%</a:t>
            </a:r>
            <a:r>
              <a:rPr lang="zh-CN" altLang="en-US" dirty="0"/>
              <a:t>，通胀率在</a:t>
            </a:r>
            <a:r>
              <a:rPr lang="en-US" altLang="zh-CN" dirty="0"/>
              <a:t>3.4–5.7%</a:t>
            </a:r>
            <a:r>
              <a:rPr lang="zh-CN" altLang="en-US" dirty="0"/>
              <a:t>之间，被誉为第</a:t>
            </a:r>
            <a:r>
              <a:rPr lang="en-US" altLang="zh-CN" dirty="0"/>
              <a:t>5</a:t>
            </a:r>
            <a:r>
              <a:rPr lang="zh-CN" altLang="en-US" dirty="0"/>
              <a:t>条小龙。</a:t>
            </a:r>
            <a:endParaRPr lang="en-US" altLang="zh-CN" dirty="0"/>
          </a:p>
          <a:p>
            <a:r>
              <a:rPr lang="zh-CN" altLang="en-US" dirty="0"/>
              <a:t>但贸易维持赤字，反映汇率（固定在</a:t>
            </a:r>
            <a:r>
              <a:rPr lang="en-US" altLang="zh-CN" dirty="0"/>
              <a:t>25</a:t>
            </a:r>
            <a:r>
              <a:rPr lang="zh-CN" altLang="en-US" dirty="0"/>
              <a:t>泰铢</a:t>
            </a:r>
            <a:r>
              <a:rPr lang="en-US" altLang="zh-CN" dirty="0"/>
              <a:t>/</a:t>
            </a:r>
            <a:r>
              <a:rPr lang="zh-CN" altLang="en-US" dirty="0"/>
              <a:t>美元左右）高估。</a:t>
            </a:r>
            <a:endParaRPr lang="en-US" altLang="zh-CN" dirty="0"/>
          </a:p>
          <a:p>
            <a:r>
              <a:rPr lang="zh-CN" altLang="en-US" dirty="0"/>
              <a:t>银行借外债（低利率），借给国内企业（高利率），通常以房地产为抵押。</a:t>
            </a:r>
            <a:endParaRPr lang="en-US" altLang="zh-CN" dirty="0"/>
          </a:p>
          <a:p>
            <a:r>
              <a:rPr lang="zh-CN" altLang="en-US" dirty="0"/>
              <a:t>外债不断积累。</a:t>
            </a:r>
          </a:p>
        </p:txBody>
      </p:sp>
    </p:spTree>
    <p:extLst>
      <p:ext uri="{BB962C8B-B14F-4D97-AF65-F5344CB8AC3E}">
        <p14:creationId xmlns:p14="http://schemas.microsoft.com/office/powerpoint/2010/main" val="14813635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内容占位符 11">
            <a:extLst>
              <a:ext uri="{FF2B5EF4-FFF2-40B4-BE49-F238E27FC236}">
                <a16:creationId xmlns:a16="http://schemas.microsoft.com/office/drawing/2014/main" id="{0CA1D4B3-EDA3-4904-9EBB-C819ADB7E27B}"/>
              </a:ext>
            </a:extLst>
          </p:cNvPr>
          <p:cNvGraphicFramePr>
            <a:graphicFrameLocks noGrp="1"/>
          </p:cNvGraphicFramePr>
          <p:nvPr>
            <p:ph idx="1"/>
            <p:extLst>
              <p:ext uri="{D42A27DB-BD31-4B8C-83A1-F6EECF244321}">
                <p14:modId xmlns:p14="http://schemas.microsoft.com/office/powerpoint/2010/main" val="11248291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标题 4">
            <a:extLst>
              <a:ext uri="{FF2B5EF4-FFF2-40B4-BE49-F238E27FC236}">
                <a16:creationId xmlns:a16="http://schemas.microsoft.com/office/drawing/2014/main" id="{608CB490-1629-415A-94B8-01AB9157DC49}"/>
              </a:ext>
            </a:extLst>
          </p:cNvPr>
          <p:cNvSpPr>
            <a:spLocks noGrp="1"/>
          </p:cNvSpPr>
          <p:nvPr>
            <p:ph type="title"/>
          </p:nvPr>
        </p:nvSpPr>
        <p:spPr/>
        <p:txBody>
          <a:bodyPr/>
          <a:lstStyle/>
          <a:p>
            <a:r>
              <a:rPr lang="zh-CN" altLang="en-US" dirty="0"/>
              <a:t>泰国的经常账户</a:t>
            </a:r>
          </a:p>
        </p:txBody>
      </p:sp>
    </p:spTree>
    <p:extLst>
      <p:ext uri="{BB962C8B-B14F-4D97-AF65-F5344CB8AC3E}">
        <p14:creationId xmlns:p14="http://schemas.microsoft.com/office/powerpoint/2010/main" val="3908391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6C4F14-429F-442C-83B6-B242475629E6}"/>
              </a:ext>
            </a:extLst>
          </p:cNvPr>
          <p:cNvSpPr>
            <a:spLocks noGrp="1"/>
          </p:cNvSpPr>
          <p:nvPr>
            <p:ph type="title"/>
          </p:nvPr>
        </p:nvSpPr>
        <p:spPr/>
        <p:txBody>
          <a:bodyPr/>
          <a:lstStyle/>
          <a:p>
            <a:r>
              <a:rPr lang="zh-CN" altLang="en-US" dirty="0"/>
              <a:t>泰国的外债</a:t>
            </a:r>
          </a:p>
        </p:txBody>
      </p:sp>
      <p:graphicFrame>
        <p:nvGraphicFramePr>
          <p:cNvPr id="4" name="内容占位符 3">
            <a:extLst>
              <a:ext uri="{FF2B5EF4-FFF2-40B4-BE49-F238E27FC236}">
                <a16:creationId xmlns:a16="http://schemas.microsoft.com/office/drawing/2014/main" id="{69B83C83-B3AD-4930-A705-DA699FC9A7BE}"/>
              </a:ext>
            </a:extLst>
          </p:cNvPr>
          <p:cNvGraphicFramePr>
            <a:graphicFrameLocks noGrp="1"/>
          </p:cNvGraphicFramePr>
          <p:nvPr>
            <p:ph idx="1"/>
            <p:extLst>
              <p:ext uri="{D42A27DB-BD31-4B8C-83A1-F6EECF244321}">
                <p14:modId xmlns:p14="http://schemas.microsoft.com/office/powerpoint/2010/main" val="410571676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272964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36A7E3-A3D5-448B-AE3E-6C519566DEBD}"/>
              </a:ext>
            </a:extLst>
          </p:cNvPr>
          <p:cNvSpPr>
            <a:spLocks noGrp="1"/>
          </p:cNvSpPr>
          <p:nvPr>
            <p:ph type="title"/>
          </p:nvPr>
        </p:nvSpPr>
        <p:spPr/>
        <p:txBody>
          <a:bodyPr/>
          <a:lstStyle/>
          <a:p>
            <a:r>
              <a:rPr lang="zh-CN" altLang="en-US" dirty="0"/>
              <a:t>泰国的危机（</a:t>
            </a:r>
            <a:r>
              <a:rPr lang="en-US" altLang="zh-CN" dirty="0"/>
              <a:t>1996</a:t>
            </a:r>
            <a:r>
              <a:rPr lang="zh-CN" altLang="en-US" dirty="0"/>
              <a:t>）</a:t>
            </a:r>
          </a:p>
        </p:txBody>
      </p:sp>
      <p:sp>
        <p:nvSpPr>
          <p:cNvPr id="3" name="内容占位符 2">
            <a:extLst>
              <a:ext uri="{FF2B5EF4-FFF2-40B4-BE49-F238E27FC236}">
                <a16:creationId xmlns:a16="http://schemas.microsoft.com/office/drawing/2014/main" id="{FFB948D4-2E15-49CC-B38F-7DC1C8426EB4}"/>
              </a:ext>
            </a:extLst>
          </p:cNvPr>
          <p:cNvSpPr>
            <a:spLocks noGrp="1"/>
          </p:cNvSpPr>
          <p:nvPr>
            <p:ph idx="1"/>
          </p:nvPr>
        </p:nvSpPr>
        <p:spPr/>
        <p:txBody>
          <a:bodyPr>
            <a:normAutofit fontScale="92500" lnSpcReduction="20000"/>
          </a:bodyPr>
          <a:lstStyle/>
          <a:p>
            <a:r>
              <a:rPr lang="en-US" altLang="zh-CN" dirty="0"/>
              <a:t>1996</a:t>
            </a:r>
            <a:r>
              <a:rPr lang="zh-CN" altLang="en-US" dirty="0"/>
              <a:t>年</a:t>
            </a:r>
            <a:r>
              <a:rPr lang="en-US" altLang="zh-CN" dirty="0"/>
              <a:t>5</a:t>
            </a:r>
            <a:r>
              <a:rPr lang="zh-CN" altLang="en-US" dirty="0"/>
              <a:t>月</a:t>
            </a:r>
            <a:r>
              <a:rPr lang="en-US" altLang="zh-CN" dirty="0"/>
              <a:t>10</a:t>
            </a:r>
            <a:r>
              <a:rPr lang="zh-CN" altLang="en-US" dirty="0"/>
              <a:t>日，管理混乱的第</a:t>
            </a:r>
            <a:r>
              <a:rPr lang="en-US" altLang="zh-CN" dirty="0"/>
              <a:t>9</a:t>
            </a:r>
            <a:r>
              <a:rPr lang="zh-CN" altLang="en-US" dirty="0"/>
              <a:t>大银行</a:t>
            </a:r>
            <a:r>
              <a:rPr lang="en-US" altLang="zh-CN" dirty="0"/>
              <a:t>Bangkok Bank of Commerce </a:t>
            </a:r>
            <a:r>
              <a:rPr lang="zh-CN" altLang="en-US" dirty="0"/>
              <a:t>濒临破产，但得到央行挽救。泰铢贬值“谣言”很快传来。</a:t>
            </a:r>
            <a:endParaRPr lang="en-US" altLang="zh-CN" dirty="0"/>
          </a:p>
          <a:p>
            <a:r>
              <a:rPr lang="zh-CN" altLang="en-US" dirty="0"/>
              <a:t>很快做空者开始袭击泰铢，泰铢流动性紧张。</a:t>
            </a:r>
            <a:endParaRPr lang="en-US" altLang="zh-CN" dirty="0"/>
          </a:p>
          <a:p>
            <a:r>
              <a:rPr lang="zh-CN" altLang="en-US" dirty="0"/>
              <a:t>泰国央行一方面提高短期利率，另一方面干预外汇市场。</a:t>
            </a:r>
            <a:endParaRPr lang="en-US" altLang="zh-CN" dirty="0"/>
          </a:p>
          <a:p>
            <a:r>
              <a:rPr lang="zh-CN" altLang="en-US" dirty="0"/>
              <a:t>因为国内信用紧张，资产价格下跌，抵押物价值下降，出现更多外账和金融机构的破产。</a:t>
            </a:r>
            <a:endParaRPr lang="en-US" altLang="zh-CN" dirty="0"/>
          </a:p>
          <a:p>
            <a:r>
              <a:rPr lang="zh-CN" altLang="en-US" dirty="0"/>
              <a:t>到</a:t>
            </a:r>
            <a:r>
              <a:rPr lang="en-US" altLang="zh-CN" dirty="0"/>
              <a:t>1996</a:t>
            </a:r>
            <a:r>
              <a:rPr lang="zh-CN" altLang="en-US" dirty="0"/>
              <a:t>年</a:t>
            </a:r>
            <a:r>
              <a:rPr lang="en-US" altLang="zh-CN" dirty="0"/>
              <a:t>12</a:t>
            </a:r>
            <a:r>
              <a:rPr lang="zh-CN" altLang="en-US" dirty="0"/>
              <a:t>月，超过一半上市公司盈利下降，贬值谣言再起。</a:t>
            </a:r>
            <a:endParaRPr lang="en-US" altLang="zh-CN" dirty="0"/>
          </a:p>
        </p:txBody>
      </p:sp>
    </p:spTree>
    <p:extLst>
      <p:ext uri="{BB962C8B-B14F-4D97-AF65-F5344CB8AC3E}">
        <p14:creationId xmlns:p14="http://schemas.microsoft.com/office/powerpoint/2010/main" val="21566917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303F49-92D3-4ED1-B2C9-48CE2F508B04}"/>
              </a:ext>
            </a:extLst>
          </p:cNvPr>
          <p:cNvSpPr>
            <a:spLocks noGrp="1"/>
          </p:cNvSpPr>
          <p:nvPr>
            <p:ph type="title"/>
          </p:nvPr>
        </p:nvSpPr>
        <p:spPr/>
        <p:txBody>
          <a:bodyPr/>
          <a:lstStyle/>
          <a:p>
            <a:r>
              <a:rPr lang="zh-CN" altLang="en-US" dirty="0"/>
              <a:t>泰国的危机（</a:t>
            </a:r>
            <a:r>
              <a:rPr lang="en-US" altLang="zh-CN" dirty="0"/>
              <a:t>1997</a:t>
            </a:r>
            <a:r>
              <a:rPr lang="zh-CN" altLang="en-US" dirty="0"/>
              <a:t>）</a:t>
            </a:r>
          </a:p>
        </p:txBody>
      </p:sp>
      <p:sp>
        <p:nvSpPr>
          <p:cNvPr id="3" name="内容占位符 2">
            <a:extLst>
              <a:ext uri="{FF2B5EF4-FFF2-40B4-BE49-F238E27FC236}">
                <a16:creationId xmlns:a16="http://schemas.microsoft.com/office/drawing/2014/main" id="{039B5FD5-53A3-4FF7-B1CA-9C050762F737}"/>
              </a:ext>
            </a:extLst>
          </p:cNvPr>
          <p:cNvSpPr>
            <a:spLocks noGrp="1"/>
          </p:cNvSpPr>
          <p:nvPr>
            <p:ph idx="1"/>
          </p:nvPr>
        </p:nvSpPr>
        <p:spPr/>
        <p:txBody>
          <a:bodyPr>
            <a:normAutofit fontScale="70000" lnSpcReduction="20000"/>
          </a:bodyPr>
          <a:lstStyle/>
          <a:p>
            <a:r>
              <a:rPr lang="en-US" altLang="zh-CN" dirty="0"/>
              <a:t>1997</a:t>
            </a:r>
            <a:r>
              <a:rPr lang="zh-CN" altLang="en-US" dirty="0"/>
              <a:t>年</a:t>
            </a:r>
            <a:r>
              <a:rPr lang="en-US" altLang="zh-CN" dirty="0"/>
              <a:t>2</a:t>
            </a:r>
            <a:r>
              <a:rPr lang="zh-CN" altLang="en-US" dirty="0"/>
              <a:t>月，最大的金融公司之一，</a:t>
            </a:r>
            <a:r>
              <a:rPr lang="en-US" altLang="zh-CN" dirty="0"/>
              <a:t>Finance One, </a:t>
            </a:r>
            <a:r>
              <a:rPr lang="zh-CN" altLang="en-US" dirty="0"/>
              <a:t>濒临破产。</a:t>
            </a:r>
            <a:r>
              <a:rPr lang="en-US" altLang="zh-CN" dirty="0"/>
              <a:t>3</a:t>
            </a:r>
            <a:r>
              <a:rPr lang="zh-CN" altLang="en-US" dirty="0"/>
              <a:t>月，被</a:t>
            </a:r>
            <a:r>
              <a:rPr lang="en-US" altLang="zh-CN" dirty="0"/>
              <a:t> Thai Danu Bank </a:t>
            </a:r>
            <a:r>
              <a:rPr lang="zh-CN" altLang="en-US" dirty="0"/>
              <a:t>合并。央行要求其他</a:t>
            </a:r>
            <a:r>
              <a:rPr lang="en-US" altLang="zh-CN" dirty="0"/>
              <a:t>10</a:t>
            </a:r>
            <a:r>
              <a:rPr lang="zh-CN" altLang="en-US" dirty="0"/>
              <a:t>家金融公司增加资本金。</a:t>
            </a:r>
            <a:endParaRPr lang="en-US" altLang="zh-CN" dirty="0"/>
          </a:p>
          <a:p>
            <a:r>
              <a:rPr lang="en-US" altLang="zh-CN" dirty="0"/>
              <a:t>2</a:t>
            </a:r>
            <a:r>
              <a:rPr lang="zh-CN" altLang="en-US" dirty="0"/>
              <a:t>月，</a:t>
            </a:r>
            <a:r>
              <a:rPr lang="en-US" altLang="zh-CN" dirty="0" err="1"/>
              <a:t>Somprasong</a:t>
            </a:r>
            <a:r>
              <a:rPr lang="en-US" altLang="zh-CN" dirty="0"/>
              <a:t> Land Company </a:t>
            </a:r>
            <a:r>
              <a:rPr lang="zh-CN" altLang="en-US" dirty="0"/>
              <a:t>外债违约，房地产泡沫正式破灭。</a:t>
            </a:r>
            <a:endParaRPr lang="en-US" altLang="zh-CN" dirty="0"/>
          </a:p>
          <a:p>
            <a:r>
              <a:rPr lang="zh-CN" altLang="en-US" dirty="0"/>
              <a:t>为捍卫固定汇率，央行将隔夜利率提高到</a:t>
            </a:r>
            <a:r>
              <a:rPr lang="en-US" altLang="zh-CN" dirty="0"/>
              <a:t>30%</a:t>
            </a:r>
            <a:r>
              <a:rPr lang="zh-CN" altLang="en-US" dirty="0"/>
              <a:t>。外汇储备从</a:t>
            </a:r>
            <a:r>
              <a:rPr lang="en-US" altLang="zh-CN" dirty="0"/>
              <a:t>1996Q3</a:t>
            </a:r>
            <a:r>
              <a:rPr lang="zh-CN" altLang="en-US" dirty="0"/>
              <a:t>的</a:t>
            </a:r>
            <a:r>
              <a:rPr lang="en-US" altLang="zh-CN" dirty="0"/>
              <a:t>400</a:t>
            </a:r>
            <a:r>
              <a:rPr lang="zh-CN" altLang="en-US" dirty="0"/>
              <a:t>亿美元下降到</a:t>
            </a:r>
            <a:r>
              <a:rPr lang="en-US" altLang="zh-CN" dirty="0"/>
              <a:t>380</a:t>
            </a:r>
            <a:r>
              <a:rPr lang="zh-CN" altLang="en-US" dirty="0"/>
              <a:t>亿美元。算上</a:t>
            </a:r>
            <a:r>
              <a:rPr lang="en-US" altLang="zh-CN" dirty="0"/>
              <a:t>120</a:t>
            </a:r>
            <a:r>
              <a:rPr lang="zh-CN" altLang="en-US" dirty="0"/>
              <a:t>亿远期空头，仅剩</a:t>
            </a:r>
            <a:r>
              <a:rPr lang="en-US" altLang="zh-CN" dirty="0"/>
              <a:t>260</a:t>
            </a:r>
            <a:r>
              <a:rPr lang="zh-CN" altLang="en-US" dirty="0"/>
              <a:t>亿美元。</a:t>
            </a:r>
            <a:endParaRPr lang="en-US" altLang="zh-CN" dirty="0"/>
          </a:p>
          <a:p>
            <a:r>
              <a:rPr lang="zh-CN" altLang="en-US" dirty="0"/>
              <a:t>泰国政府开始救市（股市和房地产），但是无法挽回信心。</a:t>
            </a:r>
            <a:r>
              <a:rPr lang="en-US" altLang="zh-CN" dirty="0"/>
              <a:t>4</a:t>
            </a:r>
            <a:r>
              <a:rPr lang="zh-CN" altLang="en-US" dirty="0"/>
              <a:t>月和</a:t>
            </a:r>
            <a:r>
              <a:rPr lang="en-US" altLang="zh-CN" dirty="0"/>
              <a:t>5</a:t>
            </a:r>
            <a:r>
              <a:rPr lang="zh-CN" altLang="en-US" dirty="0"/>
              <a:t>月金融公司遭到挤兑。</a:t>
            </a:r>
            <a:endParaRPr lang="en-US" altLang="zh-CN" dirty="0"/>
          </a:p>
          <a:p>
            <a:r>
              <a:rPr lang="en-US" altLang="zh-CN" dirty="0"/>
              <a:t>5</a:t>
            </a:r>
            <a:r>
              <a:rPr lang="zh-CN" altLang="en-US" dirty="0"/>
              <a:t>月，索罗斯的</a:t>
            </a:r>
            <a:r>
              <a:rPr lang="en-US" altLang="zh-CN" dirty="0"/>
              <a:t>Quantum Fund, </a:t>
            </a:r>
            <a:r>
              <a:rPr lang="zh-CN" altLang="en-US" dirty="0"/>
              <a:t>以及其他美国对冲基金做空泰铢，头寸达到</a:t>
            </a:r>
            <a:r>
              <a:rPr lang="en-US" altLang="zh-CN" dirty="0"/>
              <a:t>100</a:t>
            </a:r>
            <a:r>
              <a:rPr lang="zh-CN" altLang="en-US" dirty="0"/>
              <a:t>亿美元。</a:t>
            </a:r>
            <a:endParaRPr lang="en-US" altLang="zh-CN" dirty="0"/>
          </a:p>
          <a:p>
            <a:r>
              <a:rPr lang="zh-CN" altLang="en-US" dirty="0"/>
              <a:t>到</a:t>
            </a:r>
            <a:r>
              <a:rPr lang="en-US" altLang="zh-CN" dirty="0"/>
              <a:t>6</a:t>
            </a:r>
            <a:r>
              <a:rPr lang="zh-CN" altLang="en-US" dirty="0"/>
              <a:t>月底，外汇储备只剩</a:t>
            </a:r>
            <a:r>
              <a:rPr lang="en-US" altLang="zh-CN" dirty="0"/>
              <a:t>28</a:t>
            </a:r>
            <a:r>
              <a:rPr lang="zh-CN" altLang="en-US" dirty="0"/>
              <a:t>亿美元。贬值预期高涨。</a:t>
            </a:r>
            <a:endParaRPr lang="en-US" altLang="zh-CN" dirty="0"/>
          </a:p>
          <a:p>
            <a:r>
              <a:rPr lang="en-US" altLang="zh-CN" dirty="0"/>
              <a:t>6</a:t>
            </a:r>
            <a:r>
              <a:rPr lang="zh-CN" altLang="en-US" dirty="0"/>
              <a:t>月</a:t>
            </a:r>
            <a:r>
              <a:rPr lang="en-US" altLang="zh-CN" dirty="0"/>
              <a:t>30</a:t>
            </a:r>
            <a:r>
              <a:rPr lang="zh-CN" altLang="en-US" dirty="0"/>
              <a:t>日，泰国总理表示泰铢不会贬值。</a:t>
            </a:r>
          </a:p>
          <a:p>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spTree>
    <p:extLst>
      <p:ext uri="{BB962C8B-B14F-4D97-AF65-F5344CB8AC3E}">
        <p14:creationId xmlns:p14="http://schemas.microsoft.com/office/powerpoint/2010/main" val="37672673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EF98EF-FB65-401F-AB05-54896FC7B15C}"/>
              </a:ext>
            </a:extLst>
          </p:cNvPr>
          <p:cNvSpPr>
            <a:spLocks noGrp="1"/>
          </p:cNvSpPr>
          <p:nvPr>
            <p:ph type="title"/>
          </p:nvPr>
        </p:nvSpPr>
        <p:spPr/>
        <p:txBody>
          <a:bodyPr/>
          <a:lstStyle/>
          <a:p>
            <a:r>
              <a:rPr lang="zh-CN" altLang="en-US" dirty="0"/>
              <a:t>危机爆发</a:t>
            </a:r>
          </a:p>
        </p:txBody>
      </p:sp>
      <p:sp>
        <p:nvSpPr>
          <p:cNvPr id="3" name="内容占位符 2">
            <a:extLst>
              <a:ext uri="{FF2B5EF4-FFF2-40B4-BE49-F238E27FC236}">
                <a16:creationId xmlns:a16="http://schemas.microsoft.com/office/drawing/2014/main" id="{04CB63DC-0931-48AC-99F1-BCD701D66557}"/>
              </a:ext>
            </a:extLst>
          </p:cNvPr>
          <p:cNvSpPr>
            <a:spLocks noGrp="1"/>
          </p:cNvSpPr>
          <p:nvPr>
            <p:ph idx="1"/>
          </p:nvPr>
        </p:nvSpPr>
        <p:spPr/>
        <p:txBody>
          <a:bodyPr/>
          <a:lstStyle/>
          <a:p>
            <a:r>
              <a:rPr lang="en-US" altLang="zh-CN" dirty="0"/>
              <a:t>1997</a:t>
            </a:r>
            <a:r>
              <a:rPr lang="zh-CN" altLang="en-US" dirty="0"/>
              <a:t>年</a:t>
            </a:r>
            <a:r>
              <a:rPr lang="en-US" altLang="zh-CN" dirty="0"/>
              <a:t>7</a:t>
            </a:r>
            <a:r>
              <a:rPr lang="zh-CN" altLang="en-US" dirty="0"/>
              <a:t>月</a:t>
            </a:r>
            <a:r>
              <a:rPr lang="en-US" altLang="zh-CN" dirty="0"/>
              <a:t>2</a:t>
            </a:r>
            <a:r>
              <a:rPr lang="zh-CN" altLang="en-US" dirty="0"/>
              <a:t>日，泰国政府放弃固定汇率，泰铢开盘下跌</a:t>
            </a:r>
            <a:r>
              <a:rPr lang="en-US" altLang="zh-CN" dirty="0"/>
              <a:t>18%</a:t>
            </a:r>
            <a:r>
              <a:rPr lang="zh-CN" altLang="en-US" dirty="0"/>
              <a:t>，</a:t>
            </a:r>
            <a:r>
              <a:rPr lang="en-US" altLang="zh-CN" dirty="0"/>
              <a:t>24.5</a:t>
            </a:r>
            <a:r>
              <a:rPr lang="zh-CN" altLang="en-US" dirty="0"/>
              <a:t>到</a:t>
            </a:r>
            <a:r>
              <a:rPr lang="en-US" altLang="zh-CN" dirty="0"/>
              <a:t>28.8</a:t>
            </a:r>
            <a:r>
              <a:rPr lang="zh-CN" altLang="en-US" dirty="0"/>
              <a:t>泰铢</a:t>
            </a:r>
            <a:r>
              <a:rPr lang="en-US" altLang="zh-CN" dirty="0"/>
              <a:t>/</a:t>
            </a:r>
            <a:r>
              <a:rPr lang="zh-CN" altLang="en-US" dirty="0"/>
              <a:t>美元。</a:t>
            </a:r>
            <a:endParaRPr lang="en-US" altLang="zh-CN" dirty="0"/>
          </a:p>
          <a:p>
            <a:r>
              <a:rPr lang="zh-CN" altLang="en-US" dirty="0"/>
              <a:t>泰国总理曾秘密向日本和中国求助，但被拒绝。</a:t>
            </a:r>
            <a:endParaRPr lang="en-US" altLang="zh-CN" dirty="0"/>
          </a:p>
          <a:p>
            <a:r>
              <a:rPr lang="en-US" altLang="zh-CN" dirty="0"/>
              <a:t>7</a:t>
            </a:r>
            <a:r>
              <a:rPr lang="zh-CN" altLang="en-US" dirty="0"/>
              <a:t>月末，泰国政府向</a:t>
            </a:r>
            <a:r>
              <a:rPr lang="en-US" altLang="zh-CN" dirty="0"/>
              <a:t>IMF</a:t>
            </a:r>
            <a:r>
              <a:rPr lang="zh-CN" altLang="en-US" dirty="0"/>
              <a:t>求助。</a:t>
            </a:r>
          </a:p>
        </p:txBody>
      </p:sp>
    </p:spTree>
    <p:extLst>
      <p:ext uri="{BB962C8B-B14F-4D97-AF65-F5344CB8AC3E}">
        <p14:creationId xmlns:p14="http://schemas.microsoft.com/office/powerpoint/2010/main" val="27178838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7137A0-EDDA-4840-AADC-5EB6DBEE6B0E}"/>
              </a:ext>
            </a:extLst>
          </p:cNvPr>
          <p:cNvSpPr>
            <a:spLocks noGrp="1"/>
          </p:cNvSpPr>
          <p:nvPr>
            <p:ph type="title"/>
          </p:nvPr>
        </p:nvSpPr>
        <p:spPr/>
        <p:txBody>
          <a:bodyPr/>
          <a:lstStyle/>
          <a:p>
            <a:r>
              <a:rPr lang="en-US" altLang="zh-CN" dirty="0"/>
              <a:t>IMF</a:t>
            </a:r>
            <a:endParaRPr lang="zh-CN" altLang="en-US" dirty="0"/>
          </a:p>
        </p:txBody>
      </p:sp>
      <p:sp>
        <p:nvSpPr>
          <p:cNvPr id="3" name="内容占位符 2">
            <a:extLst>
              <a:ext uri="{FF2B5EF4-FFF2-40B4-BE49-F238E27FC236}">
                <a16:creationId xmlns:a16="http://schemas.microsoft.com/office/drawing/2014/main" id="{08885CB9-CB5F-4274-9629-98863E68644C}"/>
              </a:ext>
            </a:extLst>
          </p:cNvPr>
          <p:cNvSpPr>
            <a:spLocks noGrp="1"/>
          </p:cNvSpPr>
          <p:nvPr>
            <p:ph idx="1"/>
          </p:nvPr>
        </p:nvSpPr>
        <p:spPr/>
        <p:txBody>
          <a:bodyPr>
            <a:normAutofit fontScale="92500" lnSpcReduction="10000"/>
          </a:bodyPr>
          <a:lstStyle/>
          <a:p>
            <a:r>
              <a:rPr lang="en-US" altLang="zh-CN" dirty="0"/>
              <a:t>1997</a:t>
            </a:r>
            <a:r>
              <a:rPr lang="zh-CN" altLang="en-US" dirty="0"/>
              <a:t>年</a:t>
            </a:r>
            <a:r>
              <a:rPr lang="en-US" altLang="zh-CN" dirty="0"/>
              <a:t>8</a:t>
            </a:r>
            <a:r>
              <a:rPr lang="zh-CN" altLang="en-US" dirty="0"/>
              <a:t>月，</a:t>
            </a:r>
            <a:r>
              <a:rPr lang="en-US" altLang="zh-CN" dirty="0"/>
              <a:t>IMF</a:t>
            </a:r>
            <a:r>
              <a:rPr lang="zh-CN" altLang="en-US" dirty="0"/>
              <a:t>宣布有条件的</a:t>
            </a:r>
            <a:r>
              <a:rPr lang="en-US" altLang="zh-CN" dirty="0"/>
              <a:t>172</a:t>
            </a:r>
            <a:r>
              <a:rPr lang="zh-CN" altLang="en-US" dirty="0"/>
              <a:t>亿美元救助方案。</a:t>
            </a:r>
            <a:endParaRPr lang="en-US" altLang="zh-CN" dirty="0"/>
          </a:p>
          <a:p>
            <a:pPr lvl="1"/>
            <a:r>
              <a:rPr lang="zh-CN" altLang="en-US" dirty="0"/>
              <a:t>财政紧缩</a:t>
            </a:r>
            <a:endParaRPr lang="en-US" altLang="zh-CN" dirty="0"/>
          </a:p>
          <a:p>
            <a:pPr lvl="1"/>
            <a:r>
              <a:rPr lang="zh-CN" altLang="en-US" dirty="0"/>
              <a:t>货币紧缩</a:t>
            </a:r>
            <a:endParaRPr lang="en-US" altLang="zh-CN" dirty="0"/>
          </a:p>
          <a:p>
            <a:pPr lvl="1"/>
            <a:r>
              <a:rPr lang="zh-CN" altLang="en-US" dirty="0"/>
              <a:t>金融改革</a:t>
            </a:r>
            <a:endParaRPr lang="en-US" altLang="zh-CN" dirty="0"/>
          </a:p>
          <a:p>
            <a:pPr lvl="1"/>
            <a:r>
              <a:rPr lang="zh-CN" altLang="en-US" dirty="0"/>
              <a:t>市场化改革</a:t>
            </a:r>
            <a:endParaRPr lang="en-US" altLang="zh-CN" dirty="0"/>
          </a:p>
          <a:p>
            <a:r>
              <a:rPr lang="en-US" altLang="zh-CN" dirty="0"/>
              <a:t>IMF</a:t>
            </a:r>
            <a:r>
              <a:rPr lang="zh-CN" altLang="en-US" dirty="0"/>
              <a:t>方案未能拯救泰国经济</a:t>
            </a:r>
            <a:endParaRPr lang="en-US" altLang="zh-CN" dirty="0"/>
          </a:p>
          <a:p>
            <a:pPr lvl="1"/>
            <a:r>
              <a:rPr lang="zh-CN" altLang="en-US" dirty="0"/>
              <a:t>经济迅速恶化</a:t>
            </a:r>
            <a:endParaRPr lang="en-US" altLang="zh-CN" dirty="0"/>
          </a:p>
          <a:p>
            <a:pPr lvl="1"/>
            <a:r>
              <a:rPr lang="zh-CN" altLang="en-US" dirty="0"/>
              <a:t>资本外流加剧</a:t>
            </a:r>
            <a:endParaRPr lang="en-US" altLang="zh-CN" dirty="0"/>
          </a:p>
          <a:p>
            <a:pPr lvl="1"/>
            <a:r>
              <a:rPr lang="zh-CN" altLang="en-US" dirty="0"/>
              <a:t>股市大跌</a:t>
            </a:r>
            <a:endParaRPr lang="en-US" altLang="zh-CN" dirty="0"/>
          </a:p>
          <a:p>
            <a:endParaRPr lang="zh-CN" altLang="en-US" dirty="0"/>
          </a:p>
        </p:txBody>
      </p:sp>
    </p:spTree>
    <p:extLst>
      <p:ext uri="{BB962C8B-B14F-4D97-AF65-F5344CB8AC3E}">
        <p14:creationId xmlns:p14="http://schemas.microsoft.com/office/powerpoint/2010/main" val="30452995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357ECCC-0C1F-402C-9226-F65B64618173}"/>
              </a:ext>
            </a:extLst>
          </p:cNvPr>
          <p:cNvSpPr>
            <a:spLocks noGrp="1"/>
          </p:cNvSpPr>
          <p:nvPr>
            <p:ph type="title"/>
          </p:nvPr>
        </p:nvSpPr>
        <p:spPr/>
        <p:txBody>
          <a:bodyPr/>
          <a:lstStyle/>
          <a:p>
            <a:r>
              <a:rPr lang="zh-CN" altLang="en-US" dirty="0"/>
              <a:t>实际</a:t>
            </a:r>
            <a:r>
              <a:rPr lang="en-US" altLang="zh-CN" dirty="0"/>
              <a:t>GDP</a:t>
            </a:r>
            <a:r>
              <a:rPr lang="zh-CN" altLang="en-US" dirty="0"/>
              <a:t>增长率</a:t>
            </a:r>
          </a:p>
        </p:txBody>
      </p:sp>
      <p:graphicFrame>
        <p:nvGraphicFramePr>
          <p:cNvPr id="4" name="内容占位符 3">
            <a:extLst>
              <a:ext uri="{FF2B5EF4-FFF2-40B4-BE49-F238E27FC236}">
                <a16:creationId xmlns:a16="http://schemas.microsoft.com/office/drawing/2014/main" id="{AF96A076-747D-4A52-BEF6-965EAE76DEBF}"/>
              </a:ext>
            </a:extLst>
          </p:cNvPr>
          <p:cNvGraphicFramePr>
            <a:graphicFrameLocks noGrp="1"/>
          </p:cNvGraphicFramePr>
          <p:nvPr>
            <p:ph idx="1"/>
            <p:extLst>
              <p:ext uri="{D42A27DB-BD31-4B8C-83A1-F6EECF244321}">
                <p14:modId xmlns:p14="http://schemas.microsoft.com/office/powerpoint/2010/main" val="110884136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直接箭头连接符 5">
            <a:extLst>
              <a:ext uri="{FF2B5EF4-FFF2-40B4-BE49-F238E27FC236}">
                <a16:creationId xmlns:a16="http://schemas.microsoft.com/office/drawing/2014/main" id="{2F69DC4A-FFE1-4320-B1C1-456513B19FE0}"/>
              </a:ext>
            </a:extLst>
          </p:cNvPr>
          <p:cNvCxnSpPr/>
          <p:nvPr/>
        </p:nvCxnSpPr>
        <p:spPr>
          <a:xfrm flipV="1">
            <a:off x="4572000" y="4797152"/>
            <a:ext cx="504056" cy="5040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a:extLst>
              <a:ext uri="{FF2B5EF4-FFF2-40B4-BE49-F238E27FC236}">
                <a16:creationId xmlns:a16="http://schemas.microsoft.com/office/drawing/2014/main" id="{D473ED96-F72C-4BE9-9DB2-7631D045710E}"/>
              </a:ext>
            </a:extLst>
          </p:cNvPr>
          <p:cNvCxnSpPr/>
          <p:nvPr/>
        </p:nvCxnSpPr>
        <p:spPr>
          <a:xfrm flipV="1">
            <a:off x="8028384" y="4437112"/>
            <a:ext cx="144016" cy="432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B0D03921-42E1-42BB-8F15-22F38913CA32}"/>
              </a:ext>
            </a:extLst>
          </p:cNvPr>
          <p:cNvSpPr txBox="1"/>
          <p:nvPr/>
        </p:nvSpPr>
        <p:spPr>
          <a:xfrm>
            <a:off x="7704348" y="4811402"/>
            <a:ext cx="648072" cy="369332"/>
          </a:xfrm>
          <a:prstGeom prst="rect">
            <a:avLst/>
          </a:prstGeom>
          <a:noFill/>
        </p:spPr>
        <p:txBody>
          <a:bodyPr wrap="square" rtlCol="0">
            <a:spAutoFit/>
          </a:bodyPr>
          <a:lstStyle/>
          <a:p>
            <a:r>
              <a:rPr lang="en-US" altLang="zh-CN" dirty="0"/>
              <a:t>2009</a:t>
            </a:r>
            <a:endParaRPr lang="zh-CN" altLang="en-US" dirty="0"/>
          </a:p>
        </p:txBody>
      </p:sp>
    </p:spTree>
    <p:extLst>
      <p:ext uri="{BB962C8B-B14F-4D97-AF65-F5344CB8AC3E}">
        <p14:creationId xmlns:p14="http://schemas.microsoft.com/office/powerpoint/2010/main" val="21651929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DE53C1-03BD-4D52-BD1A-27C4581F2483}"/>
              </a:ext>
            </a:extLst>
          </p:cNvPr>
          <p:cNvSpPr>
            <a:spLocks noGrp="1"/>
          </p:cNvSpPr>
          <p:nvPr>
            <p:ph type="title"/>
          </p:nvPr>
        </p:nvSpPr>
        <p:spPr/>
        <p:txBody>
          <a:bodyPr/>
          <a:lstStyle/>
          <a:p>
            <a:r>
              <a:rPr lang="zh-CN" altLang="en-US" dirty="0"/>
              <a:t>危机扩散</a:t>
            </a:r>
          </a:p>
        </p:txBody>
      </p:sp>
      <p:graphicFrame>
        <p:nvGraphicFramePr>
          <p:cNvPr id="4" name="内容占位符 3">
            <a:extLst>
              <a:ext uri="{FF2B5EF4-FFF2-40B4-BE49-F238E27FC236}">
                <a16:creationId xmlns:a16="http://schemas.microsoft.com/office/drawing/2014/main" id="{E6E336E3-E792-416A-A0D4-B1BFC1396FBC}"/>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72912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实际汇率</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dirty="0"/>
                  <a:t>实际汇率是一个货币相对另一个货币的</a:t>
                </a:r>
                <a:r>
                  <a:rPr lang="zh-CN" altLang="en-US" u="sng" dirty="0"/>
                  <a:t>购买力</a:t>
                </a:r>
                <a:r>
                  <a:rPr lang="zh-CN" altLang="en-US" dirty="0"/>
                  <a:t>，给定当期名义汇率和价格水平。</a:t>
                </a:r>
                <a:endParaRPr lang="en-US" altLang="zh-CN" dirty="0"/>
              </a:p>
              <a:p>
                <a:r>
                  <a:rPr lang="zh-CN" altLang="en-US" dirty="0"/>
                  <a:t>实际汇率可以如此定义：</a:t>
                </a:r>
                <a:endParaRPr lang="en-US" altLang="zh-CN" dirty="0"/>
              </a:p>
              <a:p>
                <a:pPr marL="0" indent="0" algn="ctr">
                  <a:buNone/>
                </a:pPr>
                <a14:m>
                  <m:oMath xmlns:m="http://schemas.openxmlformats.org/officeDocument/2006/math">
                    <m:r>
                      <a:rPr lang="en-US" altLang="zh-CN" i="1">
                        <a:latin typeface="Cambria Math"/>
                      </a:rPr>
                      <m:t>𝜀</m:t>
                    </m:r>
                    <m:r>
                      <a:rPr lang="en-US" altLang="zh-CN" i="1">
                        <a:latin typeface="Cambria Math"/>
                      </a:rPr>
                      <m:t>=</m:t>
                    </m:r>
                    <m:f>
                      <m:fPr>
                        <m:ctrlPr>
                          <a:rPr lang="en-US" altLang="zh-CN" i="1">
                            <a:latin typeface="Cambria Math" panose="02040503050406030204" pitchFamily="18" charset="0"/>
                          </a:rPr>
                        </m:ctrlPr>
                      </m:fPr>
                      <m:num>
                        <m:r>
                          <a:rPr lang="en-US" altLang="zh-CN" i="1">
                            <a:latin typeface="Cambria Math"/>
                          </a:rPr>
                          <m:t>𝑒𝑃</m:t>
                        </m:r>
                      </m:num>
                      <m:den>
                        <m:sSup>
                          <m:sSupPr>
                            <m:ctrlPr>
                              <a:rPr lang="en-US" altLang="zh-CN" i="1">
                                <a:latin typeface="Cambria Math" panose="02040503050406030204" pitchFamily="18" charset="0"/>
                              </a:rPr>
                            </m:ctrlPr>
                          </m:sSupPr>
                          <m:e>
                            <m:r>
                              <a:rPr lang="en-US" altLang="zh-CN" i="1">
                                <a:latin typeface="Cambria Math"/>
                              </a:rPr>
                              <m:t>𝑃</m:t>
                            </m:r>
                          </m:e>
                          <m:sup>
                            <m:r>
                              <a:rPr lang="en-US" altLang="zh-CN" i="1">
                                <a:latin typeface="Cambria Math"/>
                              </a:rPr>
                              <m:t>∗</m:t>
                            </m:r>
                          </m:sup>
                        </m:sSup>
                      </m:den>
                    </m:f>
                    <m:r>
                      <a:rPr lang="en-US" altLang="zh-CN" b="0" i="1" smtClean="0">
                        <a:latin typeface="Cambria Math" panose="02040503050406030204" pitchFamily="18" charset="0"/>
                      </a:rPr>
                      <m:t> ,</m:t>
                    </m:r>
                  </m:oMath>
                </a14:m>
                <a:r>
                  <a:rPr lang="en-US" altLang="zh-CN" dirty="0"/>
                  <a:t>  </a:t>
                </a:r>
              </a:p>
              <a:p>
                <a:pPr marL="0" indent="0">
                  <a:buNone/>
                </a:pPr>
                <a:r>
                  <a:rPr lang="zh-CN" altLang="en-US" dirty="0"/>
                  <a:t>其中</a:t>
                </a:r>
                <a14:m>
                  <m:oMath xmlns:m="http://schemas.openxmlformats.org/officeDocument/2006/math">
                    <m:r>
                      <a:rPr lang="en-US" altLang="zh-CN" i="1">
                        <a:latin typeface="Cambria Math"/>
                      </a:rPr>
                      <m:t>𝑒</m:t>
                    </m:r>
                    <m:r>
                      <a:rPr lang="en-US" altLang="zh-CN" i="1">
                        <a:latin typeface="Cambria Math"/>
                      </a:rPr>
                      <m:t> </m:t>
                    </m:r>
                  </m:oMath>
                </a14:m>
                <a:r>
                  <a:rPr lang="zh-CN" altLang="en-US" dirty="0"/>
                  <a:t>是名义汇率</a:t>
                </a:r>
                <a:r>
                  <a:rPr lang="en-US" altLang="zh-CN" dirty="0"/>
                  <a:t>, </a:t>
                </a:r>
                <a14:m>
                  <m:oMath xmlns:m="http://schemas.openxmlformats.org/officeDocument/2006/math">
                    <m:r>
                      <a:rPr lang="en-US" altLang="zh-CN" b="0" i="1" smtClean="0">
                        <a:latin typeface="Cambria Math"/>
                      </a:rPr>
                      <m:t>𝑃</m:t>
                    </m:r>
                  </m:oMath>
                </a14:m>
                <a:r>
                  <a:rPr lang="en-US" altLang="zh-CN" dirty="0"/>
                  <a:t> </a:t>
                </a:r>
                <a:r>
                  <a:rPr lang="zh-CN" altLang="en-US" dirty="0"/>
                  <a:t>是国内价格水平</a:t>
                </a:r>
                <a:r>
                  <a:rPr lang="en-US" altLang="zh-CN" dirty="0"/>
                  <a:t>,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a:rPr>
                          <m:t>𝑃</m:t>
                        </m:r>
                      </m:e>
                      <m:sup>
                        <m:r>
                          <a:rPr lang="en-US" altLang="zh-CN" b="0" i="1" smtClean="0">
                            <a:latin typeface="Cambria Math"/>
                          </a:rPr>
                          <m:t>∗</m:t>
                        </m:r>
                      </m:sup>
                    </m:sSup>
                  </m:oMath>
                </a14:m>
                <a:r>
                  <a:rPr lang="en-US" altLang="zh-CN" dirty="0"/>
                  <a:t> </a:t>
                </a:r>
                <a:r>
                  <a:rPr lang="zh-CN" altLang="en-US" dirty="0"/>
                  <a:t>是外国价格水平。</a:t>
                </a:r>
                <a:r>
                  <a:rPr lang="en-US" altLang="zh-CN" dirty="0"/>
                  <a:t> </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852" t="-1752"/>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1593556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B0ADF7-7599-4426-A549-473F1EAD8682}"/>
              </a:ext>
            </a:extLst>
          </p:cNvPr>
          <p:cNvSpPr>
            <a:spLocks noGrp="1"/>
          </p:cNvSpPr>
          <p:nvPr>
            <p:ph type="title"/>
          </p:nvPr>
        </p:nvSpPr>
        <p:spPr/>
        <p:txBody>
          <a:bodyPr/>
          <a:lstStyle/>
          <a:p>
            <a:r>
              <a:rPr lang="zh-CN" altLang="en-US" dirty="0"/>
              <a:t>印度尼西亚</a:t>
            </a:r>
          </a:p>
        </p:txBody>
      </p:sp>
      <p:sp>
        <p:nvSpPr>
          <p:cNvPr id="3" name="内容占位符 2">
            <a:extLst>
              <a:ext uri="{FF2B5EF4-FFF2-40B4-BE49-F238E27FC236}">
                <a16:creationId xmlns:a16="http://schemas.microsoft.com/office/drawing/2014/main" id="{F1E767BD-F8BA-4804-96A8-9F81A9A1CC4D}"/>
              </a:ext>
            </a:extLst>
          </p:cNvPr>
          <p:cNvSpPr>
            <a:spLocks noGrp="1"/>
          </p:cNvSpPr>
          <p:nvPr>
            <p:ph idx="1"/>
          </p:nvPr>
        </p:nvSpPr>
        <p:spPr/>
        <p:txBody>
          <a:bodyPr>
            <a:normAutofit lnSpcReduction="10000"/>
          </a:bodyPr>
          <a:lstStyle/>
          <a:p>
            <a:r>
              <a:rPr lang="zh-CN" altLang="en-US" dirty="0"/>
              <a:t>当泰铢危机爆发时，印尼经济形势稳定</a:t>
            </a:r>
            <a:endParaRPr lang="en-US" altLang="zh-CN" dirty="0"/>
          </a:p>
          <a:p>
            <a:pPr lvl="1"/>
            <a:r>
              <a:rPr lang="zh-CN" altLang="en-US" dirty="0"/>
              <a:t>从</a:t>
            </a:r>
            <a:r>
              <a:rPr lang="en-US" altLang="zh-CN" dirty="0"/>
              <a:t>1990</a:t>
            </a:r>
            <a:r>
              <a:rPr lang="zh-CN" altLang="en-US" dirty="0"/>
              <a:t>到</a:t>
            </a:r>
            <a:r>
              <a:rPr lang="en-US" altLang="zh-CN" dirty="0"/>
              <a:t>1996</a:t>
            </a:r>
            <a:r>
              <a:rPr lang="zh-CN" altLang="en-US" dirty="0"/>
              <a:t>，经济增长平均达到</a:t>
            </a:r>
            <a:r>
              <a:rPr lang="en-US" altLang="zh-CN" dirty="0"/>
              <a:t>8%</a:t>
            </a:r>
            <a:r>
              <a:rPr lang="zh-CN" altLang="en-US" dirty="0"/>
              <a:t>，初步实现工业化。</a:t>
            </a:r>
            <a:endParaRPr lang="en-US" altLang="zh-CN" dirty="0"/>
          </a:p>
          <a:p>
            <a:pPr lvl="1"/>
            <a:r>
              <a:rPr lang="en-US" altLang="zh-CN" dirty="0"/>
              <a:t>1996</a:t>
            </a:r>
            <a:r>
              <a:rPr lang="zh-CN" altLang="en-US" dirty="0"/>
              <a:t>年经常账户赤字为</a:t>
            </a:r>
            <a:r>
              <a:rPr lang="en-US" altLang="zh-CN" dirty="0"/>
              <a:t>GDP</a:t>
            </a:r>
            <a:r>
              <a:rPr lang="zh-CN" altLang="en-US" dirty="0"/>
              <a:t>的</a:t>
            </a:r>
            <a:r>
              <a:rPr lang="en-US" altLang="zh-CN" dirty="0"/>
              <a:t>3.5%</a:t>
            </a:r>
            <a:r>
              <a:rPr lang="zh-CN" altLang="en-US" dirty="0"/>
              <a:t>。</a:t>
            </a:r>
            <a:endParaRPr lang="en-US" altLang="zh-CN" dirty="0"/>
          </a:p>
          <a:p>
            <a:pPr lvl="1"/>
            <a:r>
              <a:rPr lang="zh-CN" altLang="en-US" dirty="0"/>
              <a:t>财政保持盈余多年。</a:t>
            </a:r>
            <a:endParaRPr lang="en-US" altLang="zh-CN" dirty="0"/>
          </a:p>
          <a:p>
            <a:pPr lvl="1"/>
            <a:r>
              <a:rPr lang="zh-CN" altLang="en-US" dirty="0"/>
              <a:t>汇率弹性扩大，不存在高估。</a:t>
            </a:r>
            <a:endParaRPr lang="en-US" altLang="zh-CN" dirty="0"/>
          </a:p>
          <a:p>
            <a:r>
              <a:rPr lang="zh-CN" altLang="en-US" dirty="0"/>
              <a:t>隐患是金融自由化后，金融系统脆弱</a:t>
            </a:r>
            <a:endParaRPr lang="en-US" altLang="zh-CN" dirty="0"/>
          </a:p>
          <a:p>
            <a:pPr lvl="1"/>
            <a:r>
              <a:rPr lang="zh-CN" altLang="en-US" dirty="0"/>
              <a:t>银行业缺乏监管，缺少资本金</a:t>
            </a:r>
            <a:endParaRPr lang="en-US" altLang="zh-CN" dirty="0"/>
          </a:p>
          <a:p>
            <a:pPr lvl="1"/>
            <a:r>
              <a:rPr lang="zh-CN" altLang="en-US" dirty="0"/>
              <a:t>银行和企业外债过多</a:t>
            </a:r>
          </a:p>
        </p:txBody>
      </p:sp>
    </p:spTree>
    <p:extLst>
      <p:ext uri="{BB962C8B-B14F-4D97-AF65-F5344CB8AC3E}">
        <p14:creationId xmlns:p14="http://schemas.microsoft.com/office/powerpoint/2010/main" val="38395047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BA2449A-4FBD-40B6-93FB-653C829E92DE}"/>
              </a:ext>
            </a:extLst>
          </p:cNvPr>
          <p:cNvSpPr>
            <a:spLocks noGrp="1"/>
          </p:cNvSpPr>
          <p:nvPr>
            <p:ph type="title"/>
          </p:nvPr>
        </p:nvSpPr>
        <p:spPr/>
        <p:txBody>
          <a:bodyPr/>
          <a:lstStyle/>
          <a:p>
            <a:r>
              <a:rPr lang="zh-CN" altLang="en-US" dirty="0"/>
              <a:t>印尼的外债</a:t>
            </a:r>
          </a:p>
        </p:txBody>
      </p:sp>
      <p:graphicFrame>
        <p:nvGraphicFramePr>
          <p:cNvPr id="4" name="内容占位符 3">
            <a:extLst>
              <a:ext uri="{FF2B5EF4-FFF2-40B4-BE49-F238E27FC236}">
                <a16:creationId xmlns:a16="http://schemas.microsoft.com/office/drawing/2014/main" id="{783373EB-630B-4146-AEAA-EDA944AEE199}"/>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046629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486B42-380B-4CE7-A520-CE53EF7BFA7D}"/>
              </a:ext>
            </a:extLst>
          </p:cNvPr>
          <p:cNvSpPr>
            <a:spLocks noGrp="1"/>
          </p:cNvSpPr>
          <p:nvPr>
            <p:ph type="title"/>
          </p:nvPr>
        </p:nvSpPr>
        <p:spPr/>
        <p:txBody>
          <a:bodyPr/>
          <a:lstStyle/>
          <a:p>
            <a:r>
              <a:rPr lang="zh-CN" altLang="en-US" dirty="0"/>
              <a:t>印尼的危机</a:t>
            </a:r>
          </a:p>
        </p:txBody>
      </p:sp>
      <p:sp>
        <p:nvSpPr>
          <p:cNvPr id="3" name="内容占位符 2">
            <a:extLst>
              <a:ext uri="{FF2B5EF4-FFF2-40B4-BE49-F238E27FC236}">
                <a16:creationId xmlns:a16="http://schemas.microsoft.com/office/drawing/2014/main" id="{EB807A88-5A05-4A5E-89B2-89B1C4A38FD0}"/>
              </a:ext>
            </a:extLst>
          </p:cNvPr>
          <p:cNvSpPr>
            <a:spLocks noGrp="1"/>
          </p:cNvSpPr>
          <p:nvPr>
            <p:ph idx="1"/>
          </p:nvPr>
        </p:nvSpPr>
        <p:spPr/>
        <p:txBody>
          <a:bodyPr>
            <a:normAutofit fontScale="85000" lnSpcReduction="20000"/>
          </a:bodyPr>
          <a:lstStyle/>
          <a:p>
            <a:r>
              <a:rPr lang="zh-CN" altLang="en-US" dirty="0"/>
              <a:t>泰铢危机爆发后，马拉西亚和菲律宾迅速贬值，印尼盾受压。</a:t>
            </a:r>
            <a:endParaRPr lang="en-US" altLang="zh-CN" dirty="0"/>
          </a:p>
          <a:p>
            <a:r>
              <a:rPr lang="zh-CN" altLang="en-US" dirty="0"/>
              <a:t>印尼央行扩大汇率波动空间（</a:t>
            </a:r>
            <a:r>
              <a:rPr lang="en-US" altLang="zh-CN" dirty="0"/>
              <a:t>8%</a:t>
            </a:r>
            <a:r>
              <a:rPr lang="zh-CN" altLang="en-US" dirty="0"/>
              <a:t>到</a:t>
            </a:r>
            <a:r>
              <a:rPr lang="en-US" altLang="zh-CN" dirty="0"/>
              <a:t>12%</a:t>
            </a:r>
            <a:r>
              <a:rPr lang="zh-CN" altLang="en-US" dirty="0"/>
              <a:t>），禁止非居民远期汇率交易，收紧货币和信用。</a:t>
            </a:r>
            <a:endParaRPr lang="en-US" altLang="zh-CN" dirty="0"/>
          </a:p>
          <a:p>
            <a:r>
              <a:rPr lang="zh-CN" altLang="en-US" dirty="0"/>
              <a:t>但汇率持续贬值，引发外资外逃和国内公司对冲外债，导致汇率进一步贬值。</a:t>
            </a:r>
            <a:endParaRPr lang="en-US" altLang="zh-CN" dirty="0"/>
          </a:p>
          <a:p>
            <a:r>
              <a:rPr lang="en-US" altLang="zh-CN" dirty="0"/>
              <a:t>8</a:t>
            </a:r>
            <a:r>
              <a:rPr lang="zh-CN" altLang="en-US" dirty="0"/>
              <a:t>月</a:t>
            </a:r>
            <a:r>
              <a:rPr lang="en-US" altLang="zh-CN" dirty="0"/>
              <a:t>14</a:t>
            </a:r>
            <a:r>
              <a:rPr lang="zh-CN" altLang="en-US" dirty="0"/>
              <a:t>日，印尼盾浮动，大幅贬值，印尼央行大幅加息，引发流动性危机。</a:t>
            </a:r>
            <a:endParaRPr lang="en-US" altLang="zh-CN" dirty="0"/>
          </a:p>
          <a:p>
            <a:r>
              <a:rPr lang="en-US" altLang="zh-CN" dirty="0"/>
              <a:t>10</a:t>
            </a:r>
            <a:r>
              <a:rPr lang="zh-CN" altLang="en-US" dirty="0"/>
              <a:t>月份，</a:t>
            </a:r>
            <a:r>
              <a:rPr lang="en-US" altLang="zh-CN" dirty="0"/>
              <a:t>IMF</a:t>
            </a:r>
            <a:r>
              <a:rPr lang="zh-CN" altLang="en-US" dirty="0"/>
              <a:t>宣布</a:t>
            </a:r>
            <a:r>
              <a:rPr lang="en-US" altLang="zh-CN" dirty="0"/>
              <a:t>430</a:t>
            </a:r>
            <a:r>
              <a:rPr lang="zh-CN" altLang="en-US" dirty="0"/>
              <a:t>亿美元救助方案，但携带苛刻条件。</a:t>
            </a:r>
            <a:endParaRPr lang="en-US" altLang="zh-CN" dirty="0"/>
          </a:p>
          <a:p>
            <a:pPr lvl="1"/>
            <a:r>
              <a:rPr lang="en-US" altLang="zh-CN" dirty="0"/>
              <a:t>92</a:t>
            </a:r>
            <a:r>
              <a:rPr lang="zh-CN" altLang="en-US" dirty="0"/>
              <a:t>家银行，占</a:t>
            </a:r>
            <a:r>
              <a:rPr lang="en-US" altLang="zh-CN" dirty="0"/>
              <a:t>85%</a:t>
            </a:r>
            <a:r>
              <a:rPr lang="zh-CN" altLang="en-US" dirty="0"/>
              <a:t>银行业总资产，被关闭，造成恐慌。</a:t>
            </a:r>
          </a:p>
        </p:txBody>
      </p:sp>
    </p:spTree>
    <p:extLst>
      <p:ext uri="{BB962C8B-B14F-4D97-AF65-F5344CB8AC3E}">
        <p14:creationId xmlns:p14="http://schemas.microsoft.com/office/powerpoint/2010/main" val="34486997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E1EC16-D760-43FC-8021-4950F4F776B5}"/>
              </a:ext>
            </a:extLst>
          </p:cNvPr>
          <p:cNvSpPr>
            <a:spLocks noGrp="1"/>
          </p:cNvSpPr>
          <p:nvPr>
            <p:ph type="title"/>
          </p:nvPr>
        </p:nvSpPr>
        <p:spPr/>
        <p:txBody>
          <a:bodyPr/>
          <a:lstStyle/>
          <a:p>
            <a:r>
              <a:rPr lang="zh-CN" altLang="en-US" dirty="0"/>
              <a:t>印尼的实际</a:t>
            </a:r>
            <a:r>
              <a:rPr lang="en-US" altLang="zh-CN" dirty="0"/>
              <a:t>GDP</a:t>
            </a:r>
            <a:r>
              <a:rPr lang="zh-CN" altLang="en-US" dirty="0"/>
              <a:t>增长率</a:t>
            </a:r>
          </a:p>
        </p:txBody>
      </p:sp>
      <p:graphicFrame>
        <p:nvGraphicFramePr>
          <p:cNvPr id="4" name="内容占位符 3">
            <a:extLst>
              <a:ext uri="{FF2B5EF4-FFF2-40B4-BE49-F238E27FC236}">
                <a16:creationId xmlns:a16="http://schemas.microsoft.com/office/drawing/2014/main" id="{3630EA0F-B75C-40E2-A708-DE8A9F5F0690}"/>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直接箭头连接符 5">
            <a:extLst>
              <a:ext uri="{FF2B5EF4-FFF2-40B4-BE49-F238E27FC236}">
                <a16:creationId xmlns:a16="http://schemas.microsoft.com/office/drawing/2014/main" id="{03568F7B-B56A-4DD6-816D-1FF4303BB3A5}"/>
              </a:ext>
            </a:extLst>
          </p:cNvPr>
          <p:cNvCxnSpPr/>
          <p:nvPr/>
        </p:nvCxnSpPr>
        <p:spPr>
          <a:xfrm>
            <a:off x="4860032" y="5301208"/>
            <a:ext cx="432048" cy="21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6B2F048E-D7AC-4153-A9F5-5D97BFD95037}"/>
              </a:ext>
            </a:extLst>
          </p:cNvPr>
          <p:cNvSpPr txBox="1"/>
          <p:nvPr/>
        </p:nvSpPr>
        <p:spPr>
          <a:xfrm>
            <a:off x="3563888" y="4960081"/>
            <a:ext cx="1800200" cy="369332"/>
          </a:xfrm>
          <a:prstGeom prst="rect">
            <a:avLst/>
          </a:prstGeom>
          <a:noFill/>
        </p:spPr>
        <p:txBody>
          <a:bodyPr wrap="square" rtlCol="0">
            <a:spAutoFit/>
          </a:bodyPr>
          <a:lstStyle/>
          <a:p>
            <a:r>
              <a:rPr lang="zh-CN" altLang="en-US" dirty="0"/>
              <a:t>亚洲金融危机</a:t>
            </a:r>
          </a:p>
        </p:txBody>
      </p:sp>
      <p:sp>
        <p:nvSpPr>
          <p:cNvPr id="8" name="文本框 7">
            <a:extLst>
              <a:ext uri="{FF2B5EF4-FFF2-40B4-BE49-F238E27FC236}">
                <a16:creationId xmlns:a16="http://schemas.microsoft.com/office/drawing/2014/main" id="{713900B1-6EB7-4D10-9A52-E005442D3FD0}"/>
              </a:ext>
            </a:extLst>
          </p:cNvPr>
          <p:cNvSpPr txBox="1"/>
          <p:nvPr/>
        </p:nvSpPr>
        <p:spPr>
          <a:xfrm>
            <a:off x="7236296" y="3645024"/>
            <a:ext cx="1656184" cy="369332"/>
          </a:xfrm>
          <a:prstGeom prst="rect">
            <a:avLst/>
          </a:prstGeom>
          <a:noFill/>
        </p:spPr>
        <p:txBody>
          <a:bodyPr wrap="square" rtlCol="0">
            <a:spAutoFit/>
          </a:bodyPr>
          <a:lstStyle/>
          <a:p>
            <a:r>
              <a:rPr lang="en-US" altLang="zh-CN" dirty="0"/>
              <a:t>2008</a:t>
            </a:r>
            <a:r>
              <a:rPr lang="zh-CN" altLang="en-US" dirty="0"/>
              <a:t>金融危机</a:t>
            </a:r>
          </a:p>
        </p:txBody>
      </p:sp>
      <p:cxnSp>
        <p:nvCxnSpPr>
          <p:cNvPr id="10" name="直接箭头连接符 9">
            <a:extLst>
              <a:ext uri="{FF2B5EF4-FFF2-40B4-BE49-F238E27FC236}">
                <a16:creationId xmlns:a16="http://schemas.microsoft.com/office/drawing/2014/main" id="{7A4E076E-0CA2-4A02-BACD-3D6CC8032CF3}"/>
              </a:ext>
            </a:extLst>
          </p:cNvPr>
          <p:cNvCxnSpPr>
            <a:cxnSpLocks/>
          </p:cNvCxnSpPr>
          <p:nvPr/>
        </p:nvCxnSpPr>
        <p:spPr>
          <a:xfrm flipV="1">
            <a:off x="7956376" y="3429000"/>
            <a:ext cx="144016" cy="21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33698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0BBCC0-4110-425B-9CC7-5E9013B7D71C}"/>
              </a:ext>
            </a:extLst>
          </p:cNvPr>
          <p:cNvSpPr>
            <a:spLocks noGrp="1"/>
          </p:cNvSpPr>
          <p:nvPr>
            <p:ph type="title"/>
          </p:nvPr>
        </p:nvSpPr>
        <p:spPr/>
        <p:txBody>
          <a:bodyPr/>
          <a:lstStyle/>
          <a:p>
            <a:r>
              <a:rPr lang="zh-CN" altLang="en-US" dirty="0"/>
              <a:t>从经济危机到社会危机</a:t>
            </a:r>
          </a:p>
        </p:txBody>
      </p:sp>
      <p:sp>
        <p:nvSpPr>
          <p:cNvPr id="3" name="内容占位符 2">
            <a:extLst>
              <a:ext uri="{FF2B5EF4-FFF2-40B4-BE49-F238E27FC236}">
                <a16:creationId xmlns:a16="http://schemas.microsoft.com/office/drawing/2014/main" id="{B59A5105-4397-46E8-91C9-B2D13BD53024}"/>
              </a:ext>
            </a:extLst>
          </p:cNvPr>
          <p:cNvSpPr>
            <a:spLocks noGrp="1"/>
          </p:cNvSpPr>
          <p:nvPr>
            <p:ph sz="half" idx="1"/>
          </p:nvPr>
        </p:nvSpPr>
        <p:spPr/>
        <p:txBody>
          <a:bodyPr/>
          <a:lstStyle/>
          <a:p>
            <a:r>
              <a:rPr lang="zh-CN" altLang="en-US" dirty="0"/>
              <a:t>大规模失业，通货膨胀，居民和学生游行示威。</a:t>
            </a:r>
            <a:endParaRPr lang="en-US" altLang="zh-CN" dirty="0"/>
          </a:p>
          <a:p>
            <a:r>
              <a:rPr lang="zh-CN" altLang="en-US" dirty="0"/>
              <a:t>苏哈托的支持者将危机嫁祸于印尼华侨，</a:t>
            </a:r>
            <a:r>
              <a:rPr lang="en-US" altLang="zh-CN" dirty="0"/>
              <a:t>1998</a:t>
            </a:r>
            <a:r>
              <a:rPr lang="zh-CN" altLang="en-US" dirty="0"/>
              <a:t>年</a:t>
            </a:r>
            <a:r>
              <a:rPr lang="en-US" altLang="zh-CN" dirty="0"/>
              <a:t>5</a:t>
            </a:r>
            <a:r>
              <a:rPr lang="zh-CN" altLang="en-US" dirty="0"/>
              <a:t>月发生针对华裔的骚乱、屠杀和强奸。</a:t>
            </a:r>
          </a:p>
        </p:txBody>
      </p:sp>
      <p:pic>
        <p:nvPicPr>
          <p:cNvPr id="1026" name="Picture 2" descr="See the source image">
            <a:extLst>
              <a:ext uri="{FF2B5EF4-FFF2-40B4-BE49-F238E27FC236}">
                <a16:creationId xmlns:a16="http://schemas.microsoft.com/office/drawing/2014/main" id="{AAEB6DCE-94FF-460A-945A-D18E142A9A4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2" y="1772816"/>
            <a:ext cx="4098101" cy="3096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5711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34CD09BC-C13D-49F3-8689-F0A8A6ED9191}"/>
              </a:ext>
            </a:extLst>
          </p:cNvPr>
          <p:cNvSpPr>
            <a:spLocks noGrp="1"/>
          </p:cNvSpPr>
          <p:nvPr>
            <p:ph type="title"/>
          </p:nvPr>
        </p:nvSpPr>
        <p:spPr/>
        <p:txBody>
          <a:bodyPr/>
          <a:lstStyle/>
          <a:p>
            <a:r>
              <a:rPr lang="zh-CN" altLang="en-US" dirty="0"/>
              <a:t>韩国危机的背景</a:t>
            </a:r>
          </a:p>
        </p:txBody>
      </p:sp>
      <p:sp>
        <p:nvSpPr>
          <p:cNvPr id="6" name="内容占位符 5">
            <a:extLst>
              <a:ext uri="{FF2B5EF4-FFF2-40B4-BE49-F238E27FC236}">
                <a16:creationId xmlns:a16="http://schemas.microsoft.com/office/drawing/2014/main" id="{BCBC8D28-A8C1-4694-8311-2BF7554F8631}"/>
              </a:ext>
            </a:extLst>
          </p:cNvPr>
          <p:cNvSpPr>
            <a:spLocks noGrp="1"/>
          </p:cNvSpPr>
          <p:nvPr>
            <p:ph idx="1"/>
          </p:nvPr>
        </p:nvSpPr>
        <p:spPr/>
        <p:txBody>
          <a:bodyPr>
            <a:normAutofit fontScale="77500" lnSpcReduction="20000"/>
          </a:bodyPr>
          <a:lstStyle/>
          <a:p>
            <a:r>
              <a:rPr lang="zh-CN" altLang="en-US" dirty="0"/>
              <a:t>金融自由化改革</a:t>
            </a:r>
            <a:endParaRPr lang="en-US" altLang="zh-CN" dirty="0"/>
          </a:p>
          <a:p>
            <a:pPr lvl="1"/>
            <a:r>
              <a:rPr lang="zh-CN" altLang="zh-CN" dirty="0"/>
              <a:t>国内企业需求（随着在国际市场的评级上升，希望能直接在国际市场融资）</a:t>
            </a:r>
            <a:endParaRPr lang="en-US" altLang="zh-CN" dirty="0"/>
          </a:p>
          <a:p>
            <a:pPr lvl="1"/>
            <a:r>
              <a:rPr lang="zh-CN" altLang="zh-CN" dirty="0"/>
              <a:t>美国压力（</a:t>
            </a:r>
            <a:r>
              <a:rPr lang="en-US" altLang="zh-CN" dirty="0"/>
              <a:t>1992</a:t>
            </a:r>
            <a:r>
              <a:rPr lang="zh-CN" altLang="zh-CN" dirty="0"/>
              <a:t>年美韩双边会谈）</a:t>
            </a:r>
            <a:endParaRPr lang="en-US" altLang="zh-CN" dirty="0"/>
          </a:p>
          <a:p>
            <a:pPr lvl="1"/>
            <a:r>
              <a:rPr lang="zh-CN" altLang="zh-CN" dirty="0"/>
              <a:t>申请加入</a:t>
            </a:r>
            <a:r>
              <a:rPr lang="en-US" altLang="zh-CN" dirty="0"/>
              <a:t>OECD</a:t>
            </a:r>
            <a:r>
              <a:rPr lang="zh-CN" altLang="zh-CN" dirty="0"/>
              <a:t>。</a:t>
            </a:r>
            <a:endParaRPr lang="en-US" altLang="zh-CN" dirty="0"/>
          </a:p>
          <a:p>
            <a:r>
              <a:rPr lang="zh-CN" altLang="zh-CN" dirty="0"/>
              <a:t>韩国的外债并不高</a:t>
            </a:r>
          </a:p>
          <a:p>
            <a:pPr lvl="1"/>
            <a:r>
              <a:rPr lang="en-US" altLang="zh-CN" dirty="0"/>
              <a:t>debt/GNP ratio 22% in 1996</a:t>
            </a:r>
          </a:p>
          <a:p>
            <a:pPr lvl="1"/>
            <a:r>
              <a:rPr lang="en-US" altLang="zh-CN" dirty="0"/>
              <a:t>debt service ratio 5.8% in 1996</a:t>
            </a:r>
          </a:p>
          <a:p>
            <a:r>
              <a:rPr lang="zh-CN" altLang="en-US" dirty="0"/>
              <a:t>债务期限较短</a:t>
            </a:r>
            <a:endParaRPr lang="en-US" altLang="zh-CN" dirty="0"/>
          </a:p>
          <a:p>
            <a:pPr lvl="1"/>
            <a:r>
              <a:rPr lang="zh-CN" altLang="en-US" dirty="0"/>
              <a:t>短期债务融资的主力：新成立的商业银行（监管松弛）。</a:t>
            </a:r>
            <a:endParaRPr lang="en-US" altLang="zh-CN" dirty="0"/>
          </a:p>
          <a:p>
            <a:pPr lvl="1"/>
            <a:r>
              <a:rPr lang="zh-CN" altLang="en-US" dirty="0"/>
              <a:t>长期债务监管相对严格</a:t>
            </a:r>
            <a:endParaRPr lang="en-US" altLang="zh-CN" dirty="0"/>
          </a:p>
          <a:p>
            <a:pPr lvl="1"/>
            <a:r>
              <a:rPr lang="zh-CN" altLang="en-US" dirty="0"/>
              <a:t>预期未来利率下降（信用评级上升）</a:t>
            </a:r>
            <a:endParaRPr lang="en-US" altLang="zh-CN" dirty="0"/>
          </a:p>
          <a:p>
            <a:endParaRPr lang="en-US" altLang="zh-CN" dirty="0"/>
          </a:p>
          <a:p>
            <a:endParaRPr lang="zh-CN" altLang="en-US" dirty="0"/>
          </a:p>
        </p:txBody>
      </p:sp>
    </p:spTree>
    <p:extLst>
      <p:ext uri="{BB962C8B-B14F-4D97-AF65-F5344CB8AC3E}">
        <p14:creationId xmlns:p14="http://schemas.microsoft.com/office/powerpoint/2010/main" val="35107192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AF3AF7-3B5F-49B3-B570-4884EC9FE5E8}"/>
              </a:ext>
            </a:extLst>
          </p:cNvPr>
          <p:cNvSpPr>
            <a:spLocks noGrp="1"/>
          </p:cNvSpPr>
          <p:nvPr>
            <p:ph type="title"/>
          </p:nvPr>
        </p:nvSpPr>
        <p:spPr/>
        <p:txBody>
          <a:bodyPr/>
          <a:lstStyle/>
          <a:p>
            <a:r>
              <a:rPr lang="zh-CN" altLang="en-US" dirty="0"/>
              <a:t>韩元汇率</a:t>
            </a:r>
          </a:p>
        </p:txBody>
      </p:sp>
      <p:graphicFrame>
        <p:nvGraphicFramePr>
          <p:cNvPr id="4" name="内容占位符 3">
            <a:extLst>
              <a:ext uri="{FF2B5EF4-FFF2-40B4-BE49-F238E27FC236}">
                <a16:creationId xmlns:a16="http://schemas.microsoft.com/office/drawing/2014/main" id="{414FE6B5-79D3-41AF-A0A7-33A7B9EFC036}"/>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012629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A964E3-808B-404A-8F62-A2BE21F8D743}"/>
              </a:ext>
            </a:extLst>
          </p:cNvPr>
          <p:cNvSpPr>
            <a:spLocks noGrp="1"/>
          </p:cNvSpPr>
          <p:nvPr>
            <p:ph type="title"/>
          </p:nvPr>
        </p:nvSpPr>
        <p:spPr/>
        <p:txBody>
          <a:bodyPr/>
          <a:lstStyle/>
          <a:p>
            <a:r>
              <a:rPr lang="zh-CN" altLang="en-US" dirty="0"/>
              <a:t>韩国危机</a:t>
            </a:r>
          </a:p>
        </p:txBody>
      </p:sp>
      <p:sp>
        <p:nvSpPr>
          <p:cNvPr id="3" name="内容占位符 2">
            <a:extLst>
              <a:ext uri="{FF2B5EF4-FFF2-40B4-BE49-F238E27FC236}">
                <a16:creationId xmlns:a16="http://schemas.microsoft.com/office/drawing/2014/main" id="{659E58DB-F0B2-477E-954B-5102D10ACE4F}"/>
              </a:ext>
            </a:extLst>
          </p:cNvPr>
          <p:cNvSpPr>
            <a:spLocks noGrp="1"/>
          </p:cNvSpPr>
          <p:nvPr>
            <p:ph idx="1"/>
          </p:nvPr>
        </p:nvSpPr>
        <p:spPr/>
        <p:txBody>
          <a:bodyPr>
            <a:normAutofit fontScale="92500" lnSpcReduction="20000"/>
          </a:bodyPr>
          <a:lstStyle/>
          <a:p>
            <a:r>
              <a:rPr lang="en-US" altLang="zh-CN" dirty="0"/>
              <a:t>1997</a:t>
            </a:r>
            <a:r>
              <a:rPr lang="zh-CN" altLang="en-US" dirty="0"/>
              <a:t>年初，韩宝钢铁丑闻爆发</a:t>
            </a:r>
            <a:endParaRPr lang="en-US" altLang="zh-CN" dirty="0"/>
          </a:p>
          <a:p>
            <a:r>
              <a:rPr lang="en-US" altLang="zh-CN" dirty="0"/>
              <a:t>1997</a:t>
            </a:r>
            <a:r>
              <a:rPr lang="zh-CN" altLang="en-US" dirty="0"/>
              <a:t>年</a:t>
            </a:r>
            <a:r>
              <a:rPr lang="en-US" altLang="zh-CN" dirty="0"/>
              <a:t>7</a:t>
            </a:r>
            <a:r>
              <a:rPr lang="zh-CN" altLang="en-US" dirty="0"/>
              <a:t>月，起亚（</a:t>
            </a:r>
            <a:r>
              <a:rPr lang="en-US" altLang="zh-CN" dirty="0"/>
              <a:t>Kia</a:t>
            </a:r>
            <a:r>
              <a:rPr lang="zh-CN" altLang="en-US" dirty="0"/>
              <a:t>）陷入困境，请求紧急救助。</a:t>
            </a:r>
            <a:endParaRPr lang="en-US" altLang="zh-CN" dirty="0"/>
          </a:p>
          <a:p>
            <a:r>
              <a:rPr lang="en-US" altLang="zh-CN" dirty="0"/>
              <a:t>1997</a:t>
            </a:r>
            <a:r>
              <a:rPr lang="zh-CN" altLang="en-US" dirty="0"/>
              <a:t>年</a:t>
            </a:r>
            <a:r>
              <a:rPr lang="en-US" altLang="zh-CN" dirty="0"/>
              <a:t>11</a:t>
            </a:r>
            <a:r>
              <a:rPr lang="zh-CN" altLang="en-US" dirty="0"/>
              <a:t>月和</a:t>
            </a:r>
            <a:r>
              <a:rPr lang="en-US" altLang="zh-CN" dirty="0"/>
              <a:t>12</a:t>
            </a:r>
            <a:r>
              <a:rPr lang="zh-CN" altLang="en-US" dirty="0"/>
              <a:t>月，穆迪下调韩国信用等级。</a:t>
            </a:r>
            <a:endParaRPr lang="en-US" altLang="zh-CN" dirty="0"/>
          </a:p>
          <a:p>
            <a:r>
              <a:rPr lang="en-US" altLang="zh-CN" dirty="0"/>
              <a:t>1997</a:t>
            </a:r>
            <a:r>
              <a:rPr lang="zh-CN" altLang="en-US" dirty="0"/>
              <a:t>年</a:t>
            </a:r>
            <a:r>
              <a:rPr lang="en-US" altLang="zh-CN" dirty="0"/>
              <a:t>11</a:t>
            </a:r>
            <a:r>
              <a:rPr lang="zh-CN" altLang="en-US" dirty="0"/>
              <a:t>月，</a:t>
            </a:r>
            <a:r>
              <a:rPr lang="en-US" altLang="zh-CN" dirty="0"/>
              <a:t>IMF</a:t>
            </a:r>
            <a:r>
              <a:rPr lang="zh-CN" altLang="en-US" dirty="0"/>
              <a:t>赴韩，最终给出</a:t>
            </a:r>
            <a:r>
              <a:rPr lang="en-US" altLang="zh-CN" dirty="0"/>
              <a:t>584</a:t>
            </a:r>
            <a:r>
              <a:rPr lang="zh-CN" altLang="en-US" dirty="0"/>
              <a:t>亿美元救助方案：</a:t>
            </a:r>
            <a:endParaRPr lang="en-US" altLang="zh-CN" dirty="0"/>
          </a:p>
          <a:p>
            <a:pPr lvl="1"/>
            <a:r>
              <a:rPr lang="zh-CN" altLang="en-US" dirty="0"/>
              <a:t>增加汇率弹性</a:t>
            </a:r>
            <a:endParaRPr lang="en-US" altLang="zh-CN" dirty="0"/>
          </a:p>
          <a:p>
            <a:pPr lvl="1"/>
            <a:r>
              <a:rPr lang="zh-CN" altLang="en-US" dirty="0"/>
              <a:t>紧缩货币政策</a:t>
            </a:r>
            <a:endParaRPr lang="en-US" altLang="zh-CN" dirty="0"/>
          </a:p>
          <a:p>
            <a:pPr lvl="1"/>
            <a:r>
              <a:rPr lang="zh-CN" altLang="en-US" dirty="0"/>
              <a:t>削减政府开支</a:t>
            </a:r>
            <a:endParaRPr lang="en-US" altLang="zh-CN" dirty="0"/>
          </a:p>
          <a:p>
            <a:pPr lvl="1"/>
            <a:r>
              <a:rPr lang="zh-CN" altLang="en-US" dirty="0"/>
              <a:t>进一步开放国内金融市场</a:t>
            </a:r>
            <a:endParaRPr lang="en-US" altLang="zh-CN" dirty="0"/>
          </a:p>
          <a:p>
            <a:endParaRPr lang="zh-CN" altLang="en-US" dirty="0"/>
          </a:p>
        </p:txBody>
      </p:sp>
    </p:spTree>
    <p:extLst>
      <p:ext uri="{BB962C8B-B14F-4D97-AF65-F5344CB8AC3E}">
        <p14:creationId xmlns:p14="http://schemas.microsoft.com/office/powerpoint/2010/main" val="4765080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272149-AF88-4AD1-A124-D7EFEBBE574C}"/>
              </a:ext>
            </a:extLst>
          </p:cNvPr>
          <p:cNvSpPr>
            <a:spLocks noGrp="1"/>
          </p:cNvSpPr>
          <p:nvPr>
            <p:ph type="title"/>
          </p:nvPr>
        </p:nvSpPr>
        <p:spPr/>
        <p:txBody>
          <a:bodyPr/>
          <a:lstStyle/>
          <a:p>
            <a:r>
              <a:rPr lang="zh-CN" altLang="en-US" dirty="0"/>
              <a:t>韩国实际</a:t>
            </a:r>
            <a:r>
              <a:rPr lang="en-US" altLang="zh-CN" dirty="0"/>
              <a:t>GDP</a:t>
            </a:r>
            <a:r>
              <a:rPr lang="zh-CN" altLang="en-US" dirty="0"/>
              <a:t>增速</a:t>
            </a:r>
          </a:p>
        </p:txBody>
      </p:sp>
      <p:graphicFrame>
        <p:nvGraphicFramePr>
          <p:cNvPr id="4" name="内容占位符 3">
            <a:extLst>
              <a:ext uri="{FF2B5EF4-FFF2-40B4-BE49-F238E27FC236}">
                <a16:creationId xmlns:a16="http://schemas.microsoft.com/office/drawing/2014/main" id="{2531AC3F-5F60-4288-8027-E46003555615}"/>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文本框 4">
            <a:extLst>
              <a:ext uri="{FF2B5EF4-FFF2-40B4-BE49-F238E27FC236}">
                <a16:creationId xmlns:a16="http://schemas.microsoft.com/office/drawing/2014/main" id="{0F4347C0-D9F4-484F-AC59-9484FED0A8C0}"/>
              </a:ext>
            </a:extLst>
          </p:cNvPr>
          <p:cNvSpPr txBox="1"/>
          <p:nvPr/>
        </p:nvSpPr>
        <p:spPr>
          <a:xfrm>
            <a:off x="3563888" y="4960081"/>
            <a:ext cx="1800200" cy="369332"/>
          </a:xfrm>
          <a:prstGeom prst="rect">
            <a:avLst/>
          </a:prstGeom>
          <a:noFill/>
        </p:spPr>
        <p:txBody>
          <a:bodyPr wrap="square" rtlCol="0">
            <a:spAutoFit/>
          </a:bodyPr>
          <a:lstStyle/>
          <a:p>
            <a:r>
              <a:rPr lang="zh-CN" altLang="en-US" dirty="0"/>
              <a:t>亚洲金融危机</a:t>
            </a:r>
          </a:p>
        </p:txBody>
      </p:sp>
      <p:cxnSp>
        <p:nvCxnSpPr>
          <p:cNvPr id="7" name="直接箭头连接符 6">
            <a:extLst>
              <a:ext uri="{FF2B5EF4-FFF2-40B4-BE49-F238E27FC236}">
                <a16:creationId xmlns:a16="http://schemas.microsoft.com/office/drawing/2014/main" id="{F32F17E4-0011-4FD9-99E4-1C66F4F1E528}"/>
              </a:ext>
            </a:extLst>
          </p:cNvPr>
          <p:cNvCxnSpPr/>
          <p:nvPr/>
        </p:nvCxnSpPr>
        <p:spPr>
          <a:xfrm>
            <a:off x="5076056" y="5157192"/>
            <a:ext cx="3600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65118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4AE31A-BF31-4976-A55E-F45B6F60DB76}"/>
              </a:ext>
            </a:extLst>
          </p:cNvPr>
          <p:cNvSpPr>
            <a:spLocks noGrp="1"/>
          </p:cNvSpPr>
          <p:nvPr>
            <p:ph type="title"/>
          </p:nvPr>
        </p:nvSpPr>
        <p:spPr/>
        <p:txBody>
          <a:bodyPr/>
          <a:lstStyle/>
          <a:p>
            <a:r>
              <a:rPr lang="zh-CN" altLang="en-US" dirty="0"/>
              <a:t>港币保卫战</a:t>
            </a:r>
          </a:p>
        </p:txBody>
      </p:sp>
      <p:sp>
        <p:nvSpPr>
          <p:cNvPr id="5" name="内容占位符 4">
            <a:extLst>
              <a:ext uri="{FF2B5EF4-FFF2-40B4-BE49-F238E27FC236}">
                <a16:creationId xmlns:a16="http://schemas.microsoft.com/office/drawing/2014/main" id="{4B8F21CD-A407-423A-89A7-05303E16BA15}"/>
              </a:ext>
            </a:extLst>
          </p:cNvPr>
          <p:cNvSpPr>
            <a:spLocks noGrp="1"/>
          </p:cNvSpPr>
          <p:nvPr>
            <p:ph idx="1"/>
          </p:nvPr>
        </p:nvSpPr>
        <p:spPr/>
        <p:txBody>
          <a:bodyPr>
            <a:normAutofit lnSpcReduction="10000"/>
          </a:bodyPr>
          <a:lstStyle/>
          <a:p>
            <a:r>
              <a:rPr lang="zh-CN" altLang="en-US" dirty="0"/>
              <a:t>港币基本面良好</a:t>
            </a:r>
            <a:endParaRPr lang="en-US" altLang="zh-CN" dirty="0"/>
          </a:p>
          <a:p>
            <a:pPr lvl="1"/>
            <a:r>
              <a:rPr lang="en-US" altLang="zh-CN" dirty="0"/>
              <a:t>1982-1983</a:t>
            </a:r>
            <a:r>
              <a:rPr lang="zh-CN" altLang="en-US" dirty="0"/>
              <a:t>货币危机后，香港改革了金融系统，到</a:t>
            </a:r>
            <a:r>
              <a:rPr lang="en-US" altLang="zh-CN" dirty="0"/>
              <a:t>1997</a:t>
            </a:r>
            <a:r>
              <a:rPr lang="zh-CN" altLang="en-US" dirty="0"/>
              <a:t>年，已经经历各种考验</a:t>
            </a:r>
            <a:endParaRPr lang="en-US" altLang="zh-CN" dirty="0"/>
          </a:p>
          <a:p>
            <a:pPr lvl="2"/>
            <a:r>
              <a:rPr lang="zh-CN" altLang="en-US" dirty="0"/>
              <a:t>采用联系汇率制度（</a:t>
            </a:r>
            <a:r>
              <a:rPr lang="en-US" altLang="zh-CN" dirty="0"/>
              <a:t>linked exchange rate, LER</a:t>
            </a:r>
            <a:r>
              <a:rPr lang="zh-CN" altLang="en-US" dirty="0"/>
              <a:t>）</a:t>
            </a:r>
            <a:endParaRPr lang="en-US" altLang="zh-CN" dirty="0"/>
          </a:p>
          <a:p>
            <a:pPr lvl="2"/>
            <a:r>
              <a:rPr lang="zh-CN" altLang="en-US" dirty="0"/>
              <a:t>加强对银行业和证券市场的监管</a:t>
            </a:r>
            <a:endParaRPr lang="en-US" altLang="zh-CN" dirty="0"/>
          </a:p>
          <a:p>
            <a:pPr lvl="2"/>
            <a:r>
              <a:rPr lang="zh-CN" altLang="en-US" dirty="0"/>
              <a:t>拥有超过</a:t>
            </a:r>
            <a:r>
              <a:rPr lang="en-US" altLang="zh-CN" dirty="0"/>
              <a:t>400</a:t>
            </a:r>
            <a:r>
              <a:rPr lang="zh-CN" altLang="en-US" dirty="0"/>
              <a:t>亿美元外汇储备</a:t>
            </a:r>
            <a:endParaRPr lang="en-US" altLang="zh-CN" dirty="0"/>
          </a:p>
          <a:p>
            <a:pPr lvl="1"/>
            <a:r>
              <a:rPr lang="zh-CN" altLang="en-US" dirty="0"/>
              <a:t>经济基本面稳定</a:t>
            </a:r>
            <a:endParaRPr lang="en-US" altLang="zh-CN" dirty="0"/>
          </a:p>
          <a:p>
            <a:pPr lvl="1"/>
            <a:r>
              <a:rPr lang="en-US" altLang="zh-CN" dirty="0"/>
              <a:t>7</a:t>
            </a:r>
            <a:r>
              <a:rPr lang="zh-CN" altLang="en-US" dirty="0"/>
              <a:t>月</a:t>
            </a:r>
            <a:r>
              <a:rPr lang="en-US" altLang="zh-CN" dirty="0"/>
              <a:t>1</a:t>
            </a:r>
            <a:r>
              <a:rPr lang="zh-CN" altLang="en-US" dirty="0"/>
              <a:t>日，顺利回归祖国</a:t>
            </a:r>
            <a:endParaRPr lang="en-US" altLang="zh-CN" dirty="0"/>
          </a:p>
          <a:p>
            <a:r>
              <a:rPr lang="en-US" altLang="zh-CN" dirty="0"/>
              <a:t>1997</a:t>
            </a:r>
            <a:r>
              <a:rPr lang="zh-CN" altLang="en-US" dirty="0"/>
              <a:t>年</a:t>
            </a:r>
            <a:r>
              <a:rPr lang="en-US" altLang="zh-CN" dirty="0"/>
              <a:t>10</a:t>
            </a:r>
            <a:r>
              <a:rPr lang="zh-CN" altLang="en-US" dirty="0"/>
              <a:t>月</a:t>
            </a:r>
            <a:r>
              <a:rPr lang="en-US" altLang="zh-CN" dirty="0"/>
              <a:t>17</a:t>
            </a:r>
            <a:r>
              <a:rPr lang="zh-CN" altLang="en-US" dirty="0"/>
              <a:t>日，新台币贬值，港币开始受压。</a:t>
            </a:r>
          </a:p>
        </p:txBody>
      </p:sp>
    </p:spTree>
    <p:extLst>
      <p:ext uri="{BB962C8B-B14F-4D97-AF65-F5344CB8AC3E}">
        <p14:creationId xmlns:p14="http://schemas.microsoft.com/office/powerpoint/2010/main" val="275140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一个例子</a:t>
            </a:r>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rmAutofit fontScale="85000" lnSpcReduction="20000"/>
              </a:bodyPr>
              <a:lstStyle/>
              <a:p>
                <a:r>
                  <a:rPr lang="zh-CN" altLang="en-US" dirty="0"/>
                  <a:t>假设中国和美国都只生产一种商品：巨无霸（</a:t>
                </a:r>
                <a:r>
                  <a:rPr lang="en-US" altLang="zh-CN" dirty="0"/>
                  <a:t>Big Mac</a:t>
                </a:r>
                <a:r>
                  <a:rPr lang="zh-CN" altLang="en-US" dirty="0"/>
                  <a:t>）。</a:t>
                </a:r>
                <a:endParaRPr lang="en-US" altLang="zh-CN" dirty="0"/>
              </a:p>
              <a:p>
                <a:pPr lvl="1"/>
                <a:r>
                  <a:rPr lang="zh-CN" altLang="en-US" dirty="0"/>
                  <a:t>中国巨无霸</a:t>
                </a:r>
                <a:r>
                  <a:rPr lang="en-US" altLang="zh-CN" dirty="0"/>
                  <a:t>21</a:t>
                </a:r>
                <a:r>
                  <a:rPr lang="zh-CN" altLang="en-US" dirty="0"/>
                  <a:t>元人民币</a:t>
                </a:r>
                <a:endParaRPr lang="en-US" altLang="zh-CN" dirty="0"/>
              </a:p>
              <a:p>
                <a:pPr lvl="1"/>
                <a:r>
                  <a:rPr lang="zh-CN" altLang="en-US" dirty="0"/>
                  <a:t>美国巨无霸</a:t>
                </a:r>
                <a:r>
                  <a:rPr lang="en-US" altLang="zh-CN" dirty="0"/>
                  <a:t>4</a:t>
                </a:r>
                <a:r>
                  <a:rPr lang="zh-CN" altLang="en-US" dirty="0"/>
                  <a:t>美元</a:t>
                </a:r>
                <a:endParaRPr lang="en-US" altLang="zh-CN" dirty="0"/>
              </a:p>
              <a:p>
                <a:pPr lvl="1"/>
                <a:r>
                  <a:rPr lang="zh-CN" altLang="en-US" dirty="0"/>
                  <a:t>名义汇率为</a:t>
                </a:r>
                <a:r>
                  <a:rPr lang="en-US" altLang="zh-CN" dirty="0"/>
                  <a:t>7 RMB/USD</a:t>
                </a:r>
              </a:p>
              <a:p>
                <a:r>
                  <a:rPr lang="zh-CN" altLang="en-US" dirty="0"/>
                  <a:t>人民币对美元的实际汇率为</a:t>
                </a:r>
                <a:endParaRPr lang="en-US" altLang="zh-CN" dirty="0"/>
              </a:p>
              <a:p>
                <a:pPr marL="0" indent="0" algn="ctr">
                  <a:buNone/>
                </a:pPr>
                <a14:m>
                  <m:oMath xmlns:m="http://schemas.openxmlformats.org/officeDocument/2006/math">
                    <m:f>
                      <m:fPr>
                        <m:ctrlPr>
                          <a:rPr lang="en-US" altLang="zh-CN" b="0" i="1" smtClean="0">
                            <a:latin typeface="Cambria Math" panose="02040503050406030204" pitchFamily="18" charset="0"/>
                          </a:rPr>
                        </m:ctrlPr>
                      </m:fPr>
                      <m:num>
                        <m:f>
                          <m:fPr>
                            <m:ctrlPr>
                              <a:rPr lang="en-US" altLang="zh-CN" i="1">
                                <a:latin typeface="Cambria Math" panose="02040503050406030204" pitchFamily="18" charset="0"/>
                              </a:rPr>
                            </m:ctrlPr>
                          </m:fPr>
                          <m:num>
                            <m:r>
                              <a:rPr lang="en-US" altLang="zh-CN" i="1">
                                <a:latin typeface="Cambria Math"/>
                              </a:rPr>
                              <m:t>1</m:t>
                            </m:r>
                          </m:num>
                          <m:den>
                            <m:r>
                              <a:rPr lang="en-US" altLang="zh-CN" i="1">
                                <a:latin typeface="Cambria Math" panose="02040503050406030204" pitchFamily="18" charset="0"/>
                              </a:rPr>
                              <m:t>7</m:t>
                            </m:r>
                          </m:den>
                        </m:f>
                        <m:r>
                          <a:rPr lang="en-US" altLang="zh-CN" b="0" i="1" smtClean="0">
                            <a:latin typeface="Cambria Math" panose="02040503050406030204" pitchFamily="18" charset="0"/>
                          </a:rPr>
                          <m:t>×</m:t>
                        </m:r>
                        <m:r>
                          <a:rPr lang="en-US" altLang="zh-CN" b="0" i="1" smtClean="0">
                            <a:latin typeface="Cambria Math"/>
                          </a:rPr>
                          <m:t>2</m:t>
                        </m:r>
                        <m:r>
                          <a:rPr lang="en-US" altLang="zh-CN" b="0" i="1" smtClean="0">
                            <a:latin typeface="Cambria Math" panose="02040503050406030204" pitchFamily="18" charset="0"/>
                          </a:rPr>
                          <m:t>1</m:t>
                        </m:r>
                      </m:num>
                      <m:den>
                        <m:r>
                          <a:rPr lang="en-US" altLang="zh-CN" b="0" i="1" smtClean="0">
                            <a:latin typeface="Cambria Math"/>
                          </a:rPr>
                          <m:t>4</m:t>
                        </m:r>
                      </m:den>
                    </m:f>
                    <m:r>
                      <a:rPr lang="en-US" altLang="zh-CN" b="0" i="1" smtClean="0">
                        <a:latin typeface="Cambria Math"/>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3</m:t>
                        </m:r>
                      </m:num>
                      <m:den>
                        <m:r>
                          <a:rPr lang="en-US" altLang="zh-CN" b="0" i="1" smtClean="0">
                            <a:latin typeface="Cambria Math" panose="02040503050406030204" pitchFamily="18" charset="0"/>
                          </a:rPr>
                          <m:t>4</m:t>
                        </m:r>
                      </m:den>
                    </m:f>
                  </m:oMath>
                </a14:m>
                <a:r>
                  <a:rPr lang="en-US" altLang="zh-CN" dirty="0"/>
                  <a:t>.</a:t>
                </a:r>
              </a:p>
              <a:p>
                <a:r>
                  <a:rPr lang="zh-CN" altLang="en-US" dirty="0"/>
                  <a:t>实际汇率小于</a:t>
                </a:r>
                <a:r>
                  <a:rPr lang="en-US" altLang="zh-CN" dirty="0"/>
                  <a:t>1, </a:t>
                </a:r>
                <a:r>
                  <a:rPr lang="zh-CN" altLang="en-US" dirty="0"/>
                  <a:t>人民币低估</a:t>
                </a:r>
                <a:r>
                  <a:rPr lang="en-US" altLang="zh-CN" dirty="0"/>
                  <a:t>: 21</a:t>
                </a:r>
                <a:r>
                  <a:rPr lang="zh-CN" altLang="en-US" dirty="0"/>
                  <a:t>元能买到的东西比</a:t>
                </a:r>
                <a:r>
                  <a:rPr lang="en-US" altLang="zh-CN" dirty="0"/>
                  <a:t>21/7</a:t>
                </a:r>
                <a:r>
                  <a:rPr lang="zh-CN" altLang="en-US" dirty="0"/>
                  <a:t>美元能买到的东西多。</a:t>
                </a:r>
                <a:r>
                  <a:rPr lang="en-US" altLang="zh-CN" dirty="0"/>
                  <a:t> </a:t>
                </a:r>
              </a:p>
              <a:p>
                <a:r>
                  <a:rPr lang="zh-CN" altLang="en-US" dirty="0"/>
                  <a:t>如果购买力平价成立，名义汇率应该是多少？</a:t>
                </a:r>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259" t="-3504"/>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3621673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98DA0E-78A3-4176-8225-0E946357821B}"/>
              </a:ext>
            </a:extLst>
          </p:cNvPr>
          <p:cNvSpPr>
            <a:spLocks noGrp="1"/>
          </p:cNvSpPr>
          <p:nvPr>
            <p:ph type="title"/>
          </p:nvPr>
        </p:nvSpPr>
        <p:spPr/>
        <p:txBody>
          <a:bodyPr/>
          <a:lstStyle/>
          <a:p>
            <a:r>
              <a:rPr lang="zh-CN" altLang="en-US" dirty="0"/>
              <a:t>流动性危机</a:t>
            </a:r>
          </a:p>
        </p:txBody>
      </p:sp>
      <p:sp>
        <p:nvSpPr>
          <p:cNvPr id="3" name="内容占位符 2">
            <a:extLst>
              <a:ext uri="{FF2B5EF4-FFF2-40B4-BE49-F238E27FC236}">
                <a16:creationId xmlns:a16="http://schemas.microsoft.com/office/drawing/2014/main" id="{C33670AD-78CF-496C-BECC-AC3EB6E6B8F5}"/>
              </a:ext>
            </a:extLst>
          </p:cNvPr>
          <p:cNvSpPr>
            <a:spLocks noGrp="1"/>
          </p:cNvSpPr>
          <p:nvPr>
            <p:ph idx="1"/>
          </p:nvPr>
        </p:nvSpPr>
        <p:spPr/>
        <p:txBody>
          <a:bodyPr/>
          <a:lstStyle/>
          <a:p>
            <a:r>
              <a:rPr lang="zh-CN" altLang="en-US" dirty="0"/>
              <a:t>香港金管局（</a:t>
            </a:r>
            <a:r>
              <a:rPr lang="en-US" altLang="zh-CN" dirty="0"/>
              <a:t>HKMA</a:t>
            </a:r>
            <a:r>
              <a:rPr lang="zh-CN" altLang="en-US" dirty="0"/>
              <a:t>）动用外汇储备支持港币，但是造成银行间市场流动性紧张。</a:t>
            </a:r>
            <a:endParaRPr lang="en-US" altLang="zh-CN" dirty="0"/>
          </a:p>
          <a:p>
            <a:pPr lvl="1"/>
            <a:r>
              <a:rPr lang="en-US" altLang="zh-CN" dirty="0"/>
              <a:t>10</a:t>
            </a:r>
            <a:r>
              <a:rPr lang="zh-CN" altLang="en-US" dirty="0"/>
              <a:t>月</a:t>
            </a:r>
            <a:r>
              <a:rPr lang="en-US" altLang="zh-CN" dirty="0"/>
              <a:t>23</a:t>
            </a:r>
            <a:r>
              <a:rPr lang="zh-CN" altLang="en-US" dirty="0"/>
              <a:t>日中午，隔夜</a:t>
            </a:r>
            <a:r>
              <a:rPr lang="en-US" altLang="zh-CN" dirty="0"/>
              <a:t>HIBOR</a:t>
            </a:r>
            <a:r>
              <a:rPr lang="zh-CN" altLang="en-US" dirty="0"/>
              <a:t>飙升到</a:t>
            </a:r>
            <a:r>
              <a:rPr lang="en-US" altLang="zh-CN" dirty="0"/>
              <a:t>280%</a:t>
            </a:r>
            <a:r>
              <a:rPr lang="zh-CN" altLang="en-US" dirty="0"/>
              <a:t>。</a:t>
            </a:r>
            <a:endParaRPr lang="en-US" altLang="zh-CN" dirty="0"/>
          </a:p>
          <a:p>
            <a:pPr lvl="1"/>
            <a:r>
              <a:rPr lang="zh-CN" altLang="en-US" dirty="0"/>
              <a:t>恒生指数下跌</a:t>
            </a:r>
            <a:r>
              <a:rPr lang="en-US" altLang="zh-CN" dirty="0"/>
              <a:t>10.4%</a:t>
            </a:r>
            <a:r>
              <a:rPr lang="zh-CN" altLang="en-US" dirty="0"/>
              <a:t>，香港的“黑色星期四”。</a:t>
            </a:r>
            <a:endParaRPr lang="en-US" altLang="zh-CN" dirty="0"/>
          </a:p>
          <a:p>
            <a:pPr lvl="1"/>
            <a:r>
              <a:rPr lang="en-US" altLang="zh-CN" dirty="0"/>
              <a:t>10</a:t>
            </a:r>
            <a:r>
              <a:rPr lang="zh-CN" altLang="en-US" dirty="0"/>
              <a:t>月</a:t>
            </a:r>
            <a:r>
              <a:rPr lang="en-US" altLang="zh-CN" dirty="0"/>
              <a:t>28</a:t>
            </a:r>
            <a:r>
              <a:rPr lang="zh-CN" altLang="en-US" dirty="0"/>
              <a:t>日，再次下跌</a:t>
            </a:r>
            <a:r>
              <a:rPr lang="en-US" altLang="zh-CN" dirty="0"/>
              <a:t>13.7%</a:t>
            </a:r>
            <a:r>
              <a:rPr lang="zh-CN" altLang="en-US" dirty="0"/>
              <a:t>。</a:t>
            </a:r>
            <a:endParaRPr lang="en-US" altLang="zh-CN" dirty="0"/>
          </a:p>
          <a:p>
            <a:r>
              <a:rPr lang="zh-CN" altLang="en-US" dirty="0"/>
              <a:t>汇率保住，但是资产价格暴跌，利率高企，冲击了实体经济。</a:t>
            </a:r>
            <a:endParaRPr lang="en-US" altLang="zh-CN" dirty="0"/>
          </a:p>
          <a:p>
            <a:endParaRPr lang="zh-CN" altLang="en-US" dirty="0"/>
          </a:p>
        </p:txBody>
      </p:sp>
    </p:spTree>
    <p:extLst>
      <p:ext uri="{BB962C8B-B14F-4D97-AF65-F5344CB8AC3E}">
        <p14:creationId xmlns:p14="http://schemas.microsoft.com/office/powerpoint/2010/main" val="20374090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6DE2BD-54AD-4C61-A709-27C02D071B84}"/>
              </a:ext>
            </a:extLst>
          </p:cNvPr>
          <p:cNvSpPr>
            <a:spLocks noGrp="1"/>
          </p:cNvSpPr>
          <p:nvPr>
            <p:ph type="title"/>
          </p:nvPr>
        </p:nvSpPr>
        <p:spPr/>
        <p:txBody>
          <a:bodyPr/>
          <a:lstStyle/>
          <a:p>
            <a:r>
              <a:rPr lang="zh-CN" altLang="en-US" dirty="0"/>
              <a:t>香港的实际</a:t>
            </a:r>
            <a:r>
              <a:rPr lang="en-US" altLang="zh-CN" dirty="0"/>
              <a:t>GDP</a:t>
            </a:r>
            <a:r>
              <a:rPr lang="zh-CN" altLang="en-US" dirty="0"/>
              <a:t>增长率</a:t>
            </a:r>
          </a:p>
        </p:txBody>
      </p:sp>
      <p:graphicFrame>
        <p:nvGraphicFramePr>
          <p:cNvPr id="4" name="内容占位符 3">
            <a:extLst>
              <a:ext uri="{FF2B5EF4-FFF2-40B4-BE49-F238E27FC236}">
                <a16:creationId xmlns:a16="http://schemas.microsoft.com/office/drawing/2014/main" id="{D792BE65-9752-4D6D-AF5E-34FFD4C4C23F}"/>
              </a:ext>
            </a:extLst>
          </p:cNvPr>
          <p:cNvGraphicFramePr>
            <a:graphicFrameLocks noGrp="1"/>
          </p:cNvGraphicFramePr>
          <p:nvPr>
            <p:ph idx="1"/>
            <p:extLst>
              <p:ext uri="{D42A27DB-BD31-4B8C-83A1-F6EECF244321}">
                <p14:modId xmlns:p14="http://schemas.microsoft.com/office/powerpoint/2010/main" val="28594031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直接箭头连接符 5">
            <a:extLst>
              <a:ext uri="{FF2B5EF4-FFF2-40B4-BE49-F238E27FC236}">
                <a16:creationId xmlns:a16="http://schemas.microsoft.com/office/drawing/2014/main" id="{2EA3EE4F-123F-4A99-AD07-522AA4B95854}"/>
              </a:ext>
            </a:extLst>
          </p:cNvPr>
          <p:cNvCxnSpPr/>
          <p:nvPr/>
        </p:nvCxnSpPr>
        <p:spPr>
          <a:xfrm flipV="1">
            <a:off x="4860032" y="5013176"/>
            <a:ext cx="432048" cy="432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548FE884-4422-40B5-AF85-0C7BDAD6EFD8}"/>
              </a:ext>
            </a:extLst>
          </p:cNvPr>
          <p:cNvSpPr txBox="1"/>
          <p:nvPr/>
        </p:nvSpPr>
        <p:spPr>
          <a:xfrm>
            <a:off x="3995936" y="5373216"/>
            <a:ext cx="2160240" cy="369332"/>
          </a:xfrm>
          <a:prstGeom prst="rect">
            <a:avLst/>
          </a:prstGeom>
          <a:noFill/>
        </p:spPr>
        <p:txBody>
          <a:bodyPr wrap="square" rtlCol="0">
            <a:spAutoFit/>
          </a:bodyPr>
          <a:lstStyle/>
          <a:p>
            <a:r>
              <a:rPr lang="zh-CN" altLang="en-US" dirty="0"/>
              <a:t>亚洲金融危机</a:t>
            </a:r>
          </a:p>
        </p:txBody>
      </p:sp>
    </p:spTree>
    <p:extLst>
      <p:ext uri="{BB962C8B-B14F-4D97-AF65-F5344CB8AC3E}">
        <p14:creationId xmlns:p14="http://schemas.microsoft.com/office/powerpoint/2010/main" val="33123234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51CCFE-212A-4847-8051-533B06A6DD32}"/>
              </a:ext>
            </a:extLst>
          </p:cNvPr>
          <p:cNvSpPr>
            <a:spLocks noGrp="1"/>
          </p:cNvSpPr>
          <p:nvPr>
            <p:ph type="title"/>
          </p:nvPr>
        </p:nvSpPr>
        <p:spPr/>
        <p:txBody>
          <a:bodyPr/>
          <a:lstStyle/>
          <a:p>
            <a:r>
              <a:rPr lang="zh-CN" altLang="en-US" dirty="0"/>
              <a:t>恒生指数（</a:t>
            </a:r>
            <a:r>
              <a:rPr lang="en-US" altLang="zh-CN" dirty="0"/>
              <a:t>1996-1999</a:t>
            </a:r>
            <a:r>
              <a:rPr lang="zh-CN" altLang="en-US" dirty="0"/>
              <a:t>）</a:t>
            </a:r>
          </a:p>
        </p:txBody>
      </p:sp>
      <p:graphicFrame>
        <p:nvGraphicFramePr>
          <p:cNvPr id="4" name="内容占位符 3">
            <a:extLst>
              <a:ext uri="{FF2B5EF4-FFF2-40B4-BE49-F238E27FC236}">
                <a16:creationId xmlns:a16="http://schemas.microsoft.com/office/drawing/2014/main" id="{3D247AD1-BE9C-4BC7-AF6E-081471198BE8}"/>
              </a:ext>
            </a:extLst>
          </p:cNvPr>
          <p:cNvGraphicFramePr>
            <a:graphicFrameLocks noGrp="1"/>
          </p:cNvGraphicFramePr>
          <p:nvPr>
            <p:ph idx="1"/>
            <p:extLst>
              <p:ext uri="{D42A27DB-BD31-4B8C-83A1-F6EECF244321}">
                <p14:modId xmlns:p14="http://schemas.microsoft.com/office/powerpoint/2010/main" val="359615447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直接箭头连接符 5">
            <a:extLst>
              <a:ext uri="{FF2B5EF4-FFF2-40B4-BE49-F238E27FC236}">
                <a16:creationId xmlns:a16="http://schemas.microsoft.com/office/drawing/2014/main" id="{28F7777B-FE1F-4C6C-A278-8C86C6D59DA6}"/>
              </a:ext>
            </a:extLst>
          </p:cNvPr>
          <p:cNvCxnSpPr/>
          <p:nvPr/>
        </p:nvCxnSpPr>
        <p:spPr>
          <a:xfrm flipV="1">
            <a:off x="4067944" y="3284984"/>
            <a:ext cx="216024" cy="21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E4E4CC9F-C100-4160-8660-1C962AB1D39D}"/>
              </a:ext>
            </a:extLst>
          </p:cNvPr>
          <p:cNvSpPr txBox="1"/>
          <p:nvPr/>
        </p:nvSpPr>
        <p:spPr>
          <a:xfrm>
            <a:off x="3347864" y="3501008"/>
            <a:ext cx="1080120" cy="261610"/>
          </a:xfrm>
          <a:prstGeom prst="rect">
            <a:avLst/>
          </a:prstGeom>
          <a:noFill/>
        </p:spPr>
        <p:txBody>
          <a:bodyPr wrap="square" rtlCol="0">
            <a:spAutoFit/>
          </a:bodyPr>
          <a:lstStyle/>
          <a:p>
            <a:r>
              <a:rPr lang="zh-CN" altLang="en-US" sz="1100" dirty="0"/>
              <a:t>黑色星期四</a:t>
            </a:r>
          </a:p>
        </p:txBody>
      </p:sp>
      <p:cxnSp>
        <p:nvCxnSpPr>
          <p:cNvPr id="9" name="直接箭头连接符 8">
            <a:extLst>
              <a:ext uri="{FF2B5EF4-FFF2-40B4-BE49-F238E27FC236}">
                <a16:creationId xmlns:a16="http://schemas.microsoft.com/office/drawing/2014/main" id="{74B94B83-7BFF-4DCD-B65F-ECA82BEFBE36}"/>
              </a:ext>
            </a:extLst>
          </p:cNvPr>
          <p:cNvCxnSpPr>
            <a:cxnSpLocks/>
          </p:cNvCxnSpPr>
          <p:nvPr/>
        </p:nvCxnSpPr>
        <p:spPr>
          <a:xfrm flipV="1">
            <a:off x="5508104" y="4221088"/>
            <a:ext cx="360040" cy="21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CA2D8AFC-3EA5-419D-ABD4-D724060EB45F}"/>
              </a:ext>
            </a:extLst>
          </p:cNvPr>
          <p:cNvSpPr txBox="1"/>
          <p:nvPr/>
        </p:nvSpPr>
        <p:spPr>
          <a:xfrm>
            <a:off x="5037671" y="4418461"/>
            <a:ext cx="1368152" cy="261610"/>
          </a:xfrm>
          <a:prstGeom prst="rect">
            <a:avLst/>
          </a:prstGeom>
          <a:noFill/>
        </p:spPr>
        <p:txBody>
          <a:bodyPr wrap="square" rtlCol="0">
            <a:spAutoFit/>
          </a:bodyPr>
          <a:lstStyle/>
          <a:p>
            <a:r>
              <a:rPr lang="zh-CN" altLang="en-US" sz="1100" dirty="0"/>
              <a:t>金管局入场</a:t>
            </a:r>
          </a:p>
        </p:txBody>
      </p:sp>
    </p:spTree>
    <p:extLst>
      <p:ext uri="{BB962C8B-B14F-4D97-AF65-F5344CB8AC3E}">
        <p14:creationId xmlns:p14="http://schemas.microsoft.com/office/powerpoint/2010/main" val="17301042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E54B23-6E3C-4C9D-8543-036268A3B34C}"/>
              </a:ext>
            </a:extLst>
          </p:cNvPr>
          <p:cNvSpPr>
            <a:spLocks noGrp="1"/>
          </p:cNvSpPr>
          <p:nvPr>
            <p:ph type="title"/>
          </p:nvPr>
        </p:nvSpPr>
        <p:spPr/>
        <p:txBody>
          <a:bodyPr/>
          <a:lstStyle/>
          <a:p>
            <a:r>
              <a:rPr lang="zh-CN" altLang="en-US" dirty="0"/>
              <a:t>空头的“双市做空”策略</a:t>
            </a:r>
          </a:p>
        </p:txBody>
      </p:sp>
      <p:sp>
        <p:nvSpPr>
          <p:cNvPr id="3" name="内容占位符 2">
            <a:extLst>
              <a:ext uri="{FF2B5EF4-FFF2-40B4-BE49-F238E27FC236}">
                <a16:creationId xmlns:a16="http://schemas.microsoft.com/office/drawing/2014/main" id="{8AFE4CD7-0A94-4542-9ABB-3B7BDC2DB644}"/>
              </a:ext>
            </a:extLst>
          </p:cNvPr>
          <p:cNvSpPr>
            <a:spLocks noGrp="1"/>
          </p:cNvSpPr>
          <p:nvPr>
            <p:ph sz="half" idx="1"/>
          </p:nvPr>
        </p:nvSpPr>
        <p:spPr/>
        <p:txBody>
          <a:bodyPr/>
          <a:lstStyle/>
          <a:p>
            <a:r>
              <a:rPr lang="en-US" altLang="zh-CN" dirty="0"/>
              <a:t>1998</a:t>
            </a:r>
            <a:r>
              <a:rPr lang="zh-CN" altLang="en-US" dirty="0"/>
              <a:t>年上半年，港内外经济低迷，港币空头卷土重来，同时做空港币和股市。</a:t>
            </a:r>
            <a:endParaRPr lang="en-US" altLang="zh-CN" dirty="0"/>
          </a:p>
          <a:p>
            <a:pPr lvl="1"/>
            <a:r>
              <a:rPr lang="zh-CN" altLang="en-US" dirty="0"/>
              <a:t>要救股市，就要放弃汇率</a:t>
            </a:r>
            <a:endParaRPr lang="en-US" altLang="zh-CN" dirty="0"/>
          </a:p>
          <a:p>
            <a:pPr lvl="1"/>
            <a:r>
              <a:rPr lang="zh-CN" altLang="en-US" dirty="0"/>
              <a:t>要保汇率，股市就要下跌</a:t>
            </a:r>
            <a:endParaRPr lang="en-US" altLang="zh-CN" dirty="0"/>
          </a:p>
          <a:p>
            <a:r>
              <a:rPr lang="zh-CN" altLang="en-US" dirty="0"/>
              <a:t>散布谣言，制造恐慌</a:t>
            </a:r>
            <a:endParaRPr lang="en-US" altLang="zh-CN" dirty="0"/>
          </a:p>
          <a:p>
            <a:pPr lvl="1"/>
            <a:endParaRPr lang="zh-CN" altLang="en-US" dirty="0"/>
          </a:p>
        </p:txBody>
      </p:sp>
      <p:pic>
        <p:nvPicPr>
          <p:cNvPr id="5" name="内容占位符 4">
            <a:extLst>
              <a:ext uri="{FF2B5EF4-FFF2-40B4-BE49-F238E27FC236}">
                <a16:creationId xmlns:a16="http://schemas.microsoft.com/office/drawing/2014/main" id="{9023E749-A0B9-4C82-B67E-B3886F1E45F9}"/>
              </a:ext>
            </a:extLst>
          </p:cNvPr>
          <p:cNvPicPr>
            <a:picLocks noGrp="1" noChangeAspect="1"/>
          </p:cNvPicPr>
          <p:nvPr>
            <p:ph sz="half" idx="2"/>
          </p:nvPr>
        </p:nvPicPr>
        <p:blipFill>
          <a:blip r:embed="rId2"/>
          <a:stretch>
            <a:fillRect/>
          </a:stretch>
        </p:blipFill>
        <p:spPr>
          <a:xfrm>
            <a:off x="5148064" y="1591794"/>
            <a:ext cx="3002081" cy="3419564"/>
          </a:xfrm>
          <a:prstGeom prst="rect">
            <a:avLst/>
          </a:prstGeom>
        </p:spPr>
      </p:pic>
    </p:spTree>
    <p:extLst>
      <p:ext uri="{BB962C8B-B14F-4D97-AF65-F5344CB8AC3E}">
        <p14:creationId xmlns:p14="http://schemas.microsoft.com/office/powerpoint/2010/main" val="27443884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360AF926-BB2B-4870-A2B2-9A7A0E076AB8}"/>
              </a:ext>
            </a:extLst>
          </p:cNvPr>
          <p:cNvSpPr>
            <a:spLocks noGrp="1"/>
          </p:cNvSpPr>
          <p:nvPr>
            <p:ph type="title"/>
          </p:nvPr>
        </p:nvSpPr>
        <p:spPr/>
        <p:txBody>
          <a:bodyPr/>
          <a:lstStyle/>
          <a:p>
            <a:r>
              <a:rPr lang="zh-CN" altLang="en-US" dirty="0"/>
              <a:t>港府回击</a:t>
            </a:r>
          </a:p>
        </p:txBody>
      </p:sp>
      <p:sp>
        <p:nvSpPr>
          <p:cNvPr id="6" name="内容占位符 5">
            <a:extLst>
              <a:ext uri="{FF2B5EF4-FFF2-40B4-BE49-F238E27FC236}">
                <a16:creationId xmlns:a16="http://schemas.microsoft.com/office/drawing/2014/main" id="{BBCD400B-68B4-4C2E-9781-65C52C3B1EF9}"/>
              </a:ext>
            </a:extLst>
          </p:cNvPr>
          <p:cNvSpPr>
            <a:spLocks noGrp="1"/>
          </p:cNvSpPr>
          <p:nvPr>
            <p:ph idx="1"/>
          </p:nvPr>
        </p:nvSpPr>
        <p:spPr/>
        <p:txBody>
          <a:bodyPr>
            <a:normAutofit/>
          </a:bodyPr>
          <a:lstStyle/>
          <a:p>
            <a:r>
              <a:rPr lang="zh-CN" altLang="en-US" dirty="0"/>
              <a:t>之前救市措施的局限性</a:t>
            </a:r>
            <a:endParaRPr lang="en-US" altLang="zh-CN" dirty="0"/>
          </a:p>
          <a:p>
            <a:pPr lvl="1"/>
            <a:r>
              <a:rPr lang="zh-CN" altLang="en-US" dirty="0"/>
              <a:t>利率政策的两面性</a:t>
            </a:r>
            <a:endParaRPr lang="en-US" altLang="zh-CN" dirty="0"/>
          </a:p>
          <a:p>
            <a:pPr lvl="1"/>
            <a:r>
              <a:rPr lang="zh-CN" altLang="en-US" dirty="0"/>
              <a:t>出售美元影响港币流动性</a:t>
            </a:r>
            <a:endParaRPr lang="en-US" altLang="zh-CN" dirty="0"/>
          </a:p>
          <a:p>
            <a:r>
              <a:rPr lang="en-US" altLang="zh-CN" dirty="0"/>
              <a:t>1998</a:t>
            </a:r>
            <a:r>
              <a:rPr lang="zh-CN" altLang="en-US" dirty="0"/>
              <a:t>年</a:t>
            </a:r>
            <a:r>
              <a:rPr lang="en-US" altLang="zh-CN" dirty="0"/>
              <a:t>8</a:t>
            </a:r>
            <a:r>
              <a:rPr lang="zh-CN" altLang="en-US" dirty="0"/>
              <a:t>月</a:t>
            </a:r>
            <a:r>
              <a:rPr lang="en-US" altLang="zh-CN" dirty="0"/>
              <a:t>14</a:t>
            </a:r>
            <a:r>
              <a:rPr lang="zh-CN" altLang="en-US" dirty="0"/>
              <a:t>日，香港金管局入场买恒生指数成分股。</a:t>
            </a:r>
            <a:endParaRPr lang="en-US" altLang="zh-CN" dirty="0"/>
          </a:p>
          <a:p>
            <a:pPr lvl="1"/>
            <a:r>
              <a:rPr lang="zh-CN" altLang="en-US" dirty="0"/>
              <a:t>将出售美元获得的港币买入股票</a:t>
            </a:r>
            <a:endParaRPr lang="en-US" altLang="zh-CN" dirty="0"/>
          </a:p>
          <a:p>
            <a:r>
              <a:rPr lang="en-US" altLang="zh-CN" dirty="0"/>
              <a:t>1998</a:t>
            </a:r>
            <a:r>
              <a:rPr lang="zh-CN" altLang="en-US" dirty="0"/>
              <a:t>年</a:t>
            </a:r>
            <a:r>
              <a:rPr lang="en-US" altLang="zh-CN" dirty="0"/>
              <a:t>9</a:t>
            </a:r>
            <a:r>
              <a:rPr lang="zh-CN" altLang="en-US" dirty="0"/>
              <a:t>月</a:t>
            </a:r>
            <a:r>
              <a:rPr lang="en-US" altLang="zh-CN" dirty="0"/>
              <a:t>7</a:t>
            </a:r>
            <a:r>
              <a:rPr lang="zh-CN" altLang="en-US" dirty="0"/>
              <a:t>日，港府出台</a:t>
            </a:r>
            <a:r>
              <a:rPr lang="en-US" altLang="zh-CN" dirty="0"/>
              <a:t>30</a:t>
            </a:r>
            <a:r>
              <a:rPr lang="zh-CN" altLang="en-US" dirty="0"/>
              <a:t>条，加强对股市和期市的监管，限制做空。</a:t>
            </a:r>
            <a:endParaRPr lang="en-US" altLang="zh-CN" dirty="0"/>
          </a:p>
        </p:txBody>
      </p:sp>
    </p:spTree>
    <p:extLst>
      <p:ext uri="{BB962C8B-B14F-4D97-AF65-F5344CB8AC3E}">
        <p14:creationId xmlns:p14="http://schemas.microsoft.com/office/powerpoint/2010/main" val="4408086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6D4AB882-F44F-49D2-8ABA-A0509E027CE1}"/>
              </a:ext>
            </a:extLst>
          </p:cNvPr>
          <p:cNvSpPr>
            <a:spLocks noGrp="1"/>
          </p:cNvSpPr>
          <p:nvPr>
            <p:ph type="title"/>
          </p:nvPr>
        </p:nvSpPr>
        <p:spPr/>
        <p:txBody>
          <a:bodyPr/>
          <a:lstStyle/>
          <a:p>
            <a:r>
              <a:rPr lang="zh-CN" altLang="en-US" dirty="0"/>
              <a:t>胜果</a:t>
            </a:r>
          </a:p>
        </p:txBody>
      </p:sp>
      <p:pic>
        <p:nvPicPr>
          <p:cNvPr id="9" name="内容占位符 8">
            <a:extLst>
              <a:ext uri="{FF2B5EF4-FFF2-40B4-BE49-F238E27FC236}">
                <a16:creationId xmlns:a16="http://schemas.microsoft.com/office/drawing/2014/main" id="{7F07B2CB-BBFA-45B0-8959-5D8F903C3631}"/>
              </a:ext>
            </a:extLst>
          </p:cNvPr>
          <p:cNvPicPr>
            <a:picLocks noGrp="1" noChangeAspect="1"/>
          </p:cNvPicPr>
          <p:nvPr>
            <p:ph sz="half" idx="2"/>
          </p:nvPr>
        </p:nvPicPr>
        <p:blipFill>
          <a:blip r:embed="rId3"/>
          <a:stretch>
            <a:fillRect/>
          </a:stretch>
        </p:blipFill>
        <p:spPr>
          <a:xfrm>
            <a:off x="4860032" y="1600200"/>
            <a:ext cx="3293023" cy="5016341"/>
          </a:xfrm>
          <a:prstGeom prst="rect">
            <a:avLst/>
          </a:prstGeom>
        </p:spPr>
      </p:pic>
      <p:sp>
        <p:nvSpPr>
          <p:cNvPr id="8" name="内容占位符 7">
            <a:extLst>
              <a:ext uri="{FF2B5EF4-FFF2-40B4-BE49-F238E27FC236}">
                <a16:creationId xmlns:a16="http://schemas.microsoft.com/office/drawing/2014/main" id="{F5C80F2A-6511-4F21-BABA-87F801C3A964}"/>
              </a:ext>
            </a:extLst>
          </p:cNvPr>
          <p:cNvSpPr>
            <a:spLocks noGrp="1"/>
          </p:cNvSpPr>
          <p:nvPr>
            <p:ph sz="half" idx="1"/>
          </p:nvPr>
        </p:nvSpPr>
        <p:spPr/>
        <p:txBody>
          <a:bodyPr/>
          <a:lstStyle/>
          <a:p>
            <a:r>
              <a:rPr lang="zh-CN" altLang="en-US" dirty="0"/>
              <a:t>港府的出击遭到广泛批评，但效果很好。</a:t>
            </a:r>
            <a:endParaRPr lang="en-US" altLang="zh-CN" dirty="0"/>
          </a:p>
          <a:p>
            <a:r>
              <a:rPr lang="en-US" altLang="zh-CN" dirty="0"/>
              <a:t>1999</a:t>
            </a:r>
            <a:r>
              <a:rPr lang="zh-CN" altLang="en-US" dirty="0"/>
              <a:t>年</a:t>
            </a:r>
            <a:r>
              <a:rPr lang="en-US" altLang="zh-CN" dirty="0"/>
              <a:t>10</a:t>
            </a:r>
            <a:r>
              <a:rPr lang="zh-CN" altLang="en-US" dirty="0"/>
              <a:t>月成立“盈富 </a:t>
            </a:r>
            <a:r>
              <a:rPr lang="en-US" altLang="zh-CN" dirty="0"/>
              <a:t>ETF </a:t>
            </a:r>
            <a:r>
              <a:rPr lang="zh-CN" altLang="en-US" dirty="0"/>
              <a:t>基金”，平稳退出，获利达</a:t>
            </a:r>
            <a:r>
              <a:rPr lang="en-US" altLang="zh-CN" dirty="0"/>
              <a:t>983</a:t>
            </a:r>
            <a:r>
              <a:rPr lang="zh-CN" altLang="en-US" dirty="0"/>
              <a:t>亿港元。</a:t>
            </a:r>
            <a:endParaRPr lang="en-US" altLang="zh-CN" dirty="0"/>
          </a:p>
          <a:p>
            <a:endParaRPr lang="zh-CN" altLang="en-US" dirty="0"/>
          </a:p>
        </p:txBody>
      </p:sp>
    </p:spTree>
    <p:extLst>
      <p:ext uri="{BB962C8B-B14F-4D97-AF65-F5344CB8AC3E}">
        <p14:creationId xmlns:p14="http://schemas.microsoft.com/office/powerpoint/2010/main" val="12228267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76652F-705F-4248-B7FC-1C96AE8DAB15}"/>
              </a:ext>
            </a:extLst>
          </p:cNvPr>
          <p:cNvSpPr>
            <a:spLocks noGrp="1"/>
          </p:cNvSpPr>
          <p:nvPr>
            <p:ph type="title"/>
          </p:nvPr>
        </p:nvSpPr>
        <p:spPr/>
        <p:txBody>
          <a:bodyPr/>
          <a:lstStyle/>
          <a:p>
            <a:r>
              <a:rPr lang="zh-CN" altLang="en-US" dirty="0"/>
              <a:t>内容</a:t>
            </a:r>
          </a:p>
        </p:txBody>
      </p:sp>
      <p:sp>
        <p:nvSpPr>
          <p:cNvPr id="3" name="内容占位符 2">
            <a:extLst>
              <a:ext uri="{FF2B5EF4-FFF2-40B4-BE49-F238E27FC236}">
                <a16:creationId xmlns:a16="http://schemas.microsoft.com/office/drawing/2014/main" id="{4E150BBB-32EE-4F8E-AE8C-DD69660416B3}"/>
              </a:ext>
            </a:extLst>
          </p:cNvPr>
          <p:cNvSpPr>
            <a:spLocks noGrp="1"/>
          </p:cNvSpPr>
          <p:nvPr>
            <p:ph idx="1"/>
          </p:nvPr>
        </p:nvSpPr>
        <p:spPr/>
        <p:txBody>
          <a:bodyPr/>
          <a:lstStyle/>
          <a:p>
            <a:r>
              <a:rPr lang="zh-CN" altLang="en-US" dirty="0"/>
              <a:t>汇率基本概念和理论</a:t>
            </a:r>
            <a:endParaRPr lang="en-US" altLang="zh-CN" dirty="0"/>
          </a:p>
          <a:p>
            <a:r>
              <a:rPr lang="zh-CN" altLang="en-US" dirty="0"/>
              <a:t>金融自由化和资本账户开放</a:t>
            </a:r>
            <a:endParaRPr lang="en-US" altLang="zh-CN" dirty="0"/>
          </a:p>
          <a:p>
            <a:r>
              <a:rPr lang="zh-CN" altLang="en-US" dirty="0"/>
              <a:t>亚洲金融危机始末</a:t>
            </a:r>
            <a:endParaRPr lang="en-US" altLang="zh-CN" dirty="0"/>
          </a:p>
          <a:p>
            <a:r>
              <a:rPr lang="zh-CN" altLang="en-US" b="1" dirty="0"/>
              <a:t>危机影响和教训</a:t>
            </a:r>
            <a:endParaRPr lang="en-US" altLang="zh-CN" b="1" dirty="0"/>
          </a:p>
          <a:p>
            <a:endParaRPr lang="en-US" altLang="zh-CN" dirty="0"/>
          </a:p>
          <a:p>
            <a:endParaRPr lang="zh-CN" altLang="en-US" dirty="0"/>
          </a:p>
        </p:txBody>
      </p:sp>
    </p:spTree>
    <p:extLst>
      <p:ext uri="{BB962C8B-B14F-4D97-AF65-F5344CB8AC3E}">
        <p14:creationId xmlns:p14="http://schemas.microsoft.com/office/powerpoint/2010/main" val="32487677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BB0FA011-BEB8-4B0A-8100-5CFFABEC359F}"/>
              </a:ext>
            </a:extLst>
          </p:cNvPr>
          <p:cNvSpPr>
            <a:spLocks noGrp="1"/>
          </p:cNvSpPr>
          <p:nvPr>
            <p:ph type="title"/>
          </p:nvPr>
        </p:nvSpPr>
        <p:spPr/>
        <p:txBody>
          <a:bodyPr>
            <a:normAutofit/>
          </a:bodyPr>
          <a:lstStyle/>
          <a:p>
            <a:r>
              <a:rPr lang="zh-CN" altLang="en-US" sz="3200" dirty="0"/>
              <a:t>经济影响</a:t>
            </a:r>
          </a:p>
        </p:txBody>
      </p:sp>
      <p:sp>
        <p:nvSpPr>
          <p:cNvPr id="9" name="内容占位符 8">
            <a:extLst>
              <a:ext uri="{FF2B5EF4-FFF2-40B4-BE49-F238E27FC236}">
                <a16:creationId xmlns:a16="http://schemas.microsoft.com/office/drawing/2014/main" id="{9A79938D-8520-4D96-A9B1-F0E73E5A4252}"/>
              </a:ext>
            </a:extLst>
          </p:cNvPr>
          <p:cNvSpPr>
            <a:spLocks noGrp="1"/>
          </p:cNvSpPr>
          <p:nvPr>
            <p:ph sz="half" idx="1"/>
          </p:nvPr>
        </p:nvSpPr>
        <p:spPr/>
        <p:txBody>
          <a:bodyPr/>
          <a:lstStyle/>
          <a:p>
            <a:r>
              <a:rPr lang="zh-CN" altLang="en-US" dirty="0"/>
              <a:t>危机导致东南亚以及韩国经济大幅缩水，多年以后美元计价的</a:t>
            </a:r>
            <a:r>
              <a:rPr lang="en-US" altLang="zh-CN" dirty="0"/>
              <a:t>GDP</a:t>
            </a:r>
            <a:r>
              <a:rPr lang="zh-CN" altLang="en-US" dirty="0"/>
              <a:t>才回到</a:t>
            </a:r>
            <a:r>
              <a:rPr lang="en-US" altLang="zh-CN" dirty="0"/>
              <a:t>1996</a:t>
            </a:r>
            <a:r>
              <a:rPr lang="zh-CN" altLang="en-US" dirty="0"/>
              <a:t>年水平。</a:t>
            </a:r>
            <a:endParaRPr lang="en-US" altLang="zh-CN" dirty="0"/>
          </a:p>
          <a:p>
            <a:r>
              <a:rPr lang="zh-CN" altLang="en-US" dirty="0"/>
              <a:t>除韩国外，东南亚没能延续</a:t>
            </a:r>
            <a:r>
              <a:rPr lang="en-US" altLang="zh-CN" dirty="0"/>
              <a:t>80</a:t>
            </a:r>
            <a:r>
              <a:rPr lang="zh-CN" altLang="en-US" dirty="0"/>
              <a:t>年代到</a:t>
            </a:r>
            <a:r>
              <a:rPr lang="en-US" altLang="zh-CN" dirty="0"/>
              <a:t>1996</a:t>
            </a:r>
            <a:r>
              <a:rPr lang="zh-CN" altLang="en-US" dirty="0"/>
              <a:t>年的高增长。</a:t>
            </a:r>
            <a:endParaRPr lang="en-US" altLang="zh-CN" dirty="0"/>
          </a:p>
          <a:p>
            <a:endParaRPr lang="zh-CN" altLang="en-US" dirty="0"/>
          </a:p>
        </p:txBody>
      </p:sp>
      <p:graphicFrame>
        <p:nvGraphicFramePr>
          <p:cNvPr id="10" name="内容占位符 6">
            <a:extLst>
              <a:ext uri="{FF2B5EF4-FFF2-40B4-BE49-F238E27FC236}">
                <a16:creationId xmlns:a16="http://schemas.microsoft.com/office/drawing/2014/main" id="{59CB2A31-0534-4EE7-AE3F-12EA39215E19}"/>
              </a:ext>
            </a:extLst>
          </p:cNvPr>
          <p:cNvGraphicFramePr>
            <a:graphicFrameLocks noGrp="1"/>
          </p:cNvGraphicFramePr>
          <p:nvPr>
            <p:ph sz="half" idx="2"/>
            <p:extLst>
              <p:ext uri="{D42A27DB-BD31-4B8C-83A1-F6EECF244321}">
                <p14:modId xmlns:p14="http://schemas.microsoft.com/office/powerpoint/2010/main" val="3067331286"/>
              </p:ext>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17742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4A756F-A3ED-42AF-984C-65A1E783CC5F}"/>
              </a:ext>
            </a:extLst>
          </p:cNvPr>
          <p:cNvSpPr>
            <a:spLocks noGrp="1"/>
          </p:cNvSpPr>
          <p:nvPr>
            <p:ph type="title"/>
          </p:nvPr>
        </p:nvSpPr>
        <p:spPr/>
        <p:txBody>
          <a:bodyPr>
            <a:normAutofit/>
          </a:bodyPr>
          <a:lstStyle/>
          <a:p>
            <a:r>
              <a:rPr lang="zh-CN" altLang="en-US" dirty="0"/>
              <a:t>美元计价的人均</a:t>
            </a:r>
            <a:r>
              <a:rPr lang="en-US" altLang="zh-CN" dirty="0"/>
              <a:t>GDP</a:t>
            </a:r>
            <a:r>
              <a:rPr lang="zh-CN" altLang="en-US" dirty="0"/>
              <a:t>（</a:t>
            </a:r>
            <a:r>
              <a:rPr lang="en-US" altLang="zh-CN" dirty="0"/>
              <a:t>1996-2019</a:t>
            </a:r>
            <a:r>
              <a:rPr lang="zh-CN" altLang="en-US" dirty="0"/>
              <a:t>）</a:t>
            </a:r>
          </a:p>
        </p:txBody>
      </p:sp>
      <p:graphicFrame>
        <p:nvGraphicFramePr>
          <p:cNvPr id="4" name="内容占位符 3">
            <a:extLst>
              <a:ext uri="{FF2B5EF4-FFF2-40B4-BE49-F238E27FC236}">
                <a16:creationId xmlns:a16="http://schemas.microsoft.com/office/drawing/2014/main" id="{5457B0FC-4F5E-43BE-87B5-4E53DCBB3BB8}"/>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252450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61F29029-C54A-4BF0-9DE5-2559B38DA0E9}"/>
              </a:ext>
            </a:extLst>
          </p:cNvPr>
          <p:cNvSpPr>
            <a:spLocks noGrp="1"/>
          </p:cNvSpPr>
          <p:nvPr>
            <p:ph type="title"/>
          </p:nvPr>
        </p:nvSpPr>
        <p:spPr/>
        <p:txBody>
          <a:bodyPr/>
          <a:lstStyle/>
          <a:p>
            <a:r>
              <a:rPr lang="zh-CN" altLang="en-US" dirty="0"/>
              <a:t>政策影响</a:t>
            </a:r>
          </a:p>
        </p:txBody>
      </p:sp>
      <p:sp>
        <p:nvSpPr>
          <p:cNvPr id="6" name="内容占位符 5">
            <a:extLst>
              <a:ext uri="{FF2B5EF4-FFF2-40B4-BE49-F238E27FC236}">
                <a16:creationId xmlns:a16="http://schemas.microsoft.com/office/drawing/2014/main" id="{A6729275-A3B3-4CA9-8493-D595EBA235E6}"/>
              </a:ext>
            </a:extLst>
          </p:cNvPr>
          <p:cNvSpPr>
            <a:spLocks noGrp="1"/>
          </p:cNvSpPr>
          <p:nvPr>
            <p:ph idx="1"/>
          </p:nvPr>
        </p:nvSpPr>
        <p:spPr/>
        <p:txBody>
          <a:bodyPr/>
          <a:lstStyle/>
          <a:p>
            <a:r>
              <a:rPr lang="zh-CN" altLang="en-US" dirty="0"/>
              <a:t>对</a:t>
            </a:r>
            <a:r>
              <a:rPr lang="en-US" altLang="zh-CN" dirty="0"/>
              <a:t>IMF</a:t>
            </a:r>
            <a:r>
              <a:rPr lang="zh-CN" altLang="en-US" dirty="0"/>
              <a:t>失去信心，积累外汇储备以“自我保险”。</a:t>
            </a:r>
            <a:endParaRPr lang="en-US" altLang="zh-CN" dirty="0"/>
          </a:p>
          <a:p>
            <a:pPr lvl="1"/>
            <a:r>
              <a:rPr lang="zh-CN" altLang="en-US" dirty="0"/>
              <a:t>美国储蓄“堰塞湖”（</a:t>
            </a:r>
            <a:r>
              <a:rPr lang="en-US" altLang="zh-CN" dirty="0"/>
              <a:t>savings glut</a:t>
            </a:r>
            <a:r>
              <a:rPr lang="zh-CN" altLang="en-US" dirty="0"/>
              <a:t>）</a:t>
            </a:r>
            <a:endParaRPr lang="en-US" altLang="zh-CN" dirty="0"/>
          </a:p>
          <a:p>
            <a:r>
              <a:rPr lang="zh-CN" altLang="en-US" dirty="0"/>
              <a:t>“华盛顿共识”走下神坛，发展中国家重新审视发展政策。</a:t>
            </a:r>
            <a:endParaRPr lang="en-US" altLang="zh-CN" dirty="0"/>
          </a:p>
          <a:p>
            <a:r>
              <a:rPr lang="zh-CN" altLang="en-US" dirty="0"/>
              <a:t>民间反对全球化的声音高涨。</a:t>
            </a:r>
            <a:endParaRPr lang="en-US" altLang="zh-CN" dirty="0"/>
          </a:p>
          <a:p>
            <a:endParaRPr lang="zh-CN" altLang="en-US" dirty="0"/>
          </a:p>
        </p:txBody>
      </p:sp>
    </p:spTree>
    <p:extLst>
      <p:ext uri="{BB962C8B-B14F-4D97-AF65-F5344CB8AC3E}">
        <p14:creationId xmlns:p14="http://schemas.microsoft.com/office/powerpoint/2010/main" val="3825438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46628"/>
            <a:ext cx="8229600" cy="1143000"/>
          </a:xfrm>
        </p:spPr>
        <p:txBody>
          <a:bodyPr>
            <a:normAutofit fontScale="90000"/>
          </a:bodyPr>
          <a:lstStyle/>
          <a:p>
            <a:r>
              <a:rPr lang="zh-CN" altLang="en-US" dirty="0"/>
              <a:t>购买力平价（</a:t>
            </a:r>
            <a:r>
              <a:rPr lang="en-US" altLang="zh-CN" dirty="0"/>
              <a:t>Purchasing Power Parity</a:t>
            </a:r>
            <a:r>
              <a:rPr lang="zh-CN" altLang="en-US" dirty="0"/>
              <a:t>）</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如果</a:t>
                </a:r>
                <a:r>
                  <a:rPr lang="en-US" altLang="zh-CN" dirty="0"/>
                  <a:t> </a:t>
                </a:r>
                <a14:m>
                  <m:oMath xmlns:m="http://schemas.openxmlformats.org/officeDocument/2006/math">
                    <m:r>
                      <a:rPr lang="en-US" altLang="zh-CN" i="1">
                        <a:latin typeface="Cambria Math"/>
                      </a:rPr>
                      <m:t>𝜀</m:t>
                    </m:r>
                    <m:r>
                      <a:rPr lang="en-US" altLang="zh-CN" i="1">
                        <a:latin typeface="Cambria Math"/>
                      </a:rPr>
                      <m:t>=1</m:t>
                    </m:r>
                  </m:oMath>
                </a14:m>
                <a:r>
                  <a:rPr lang="en-US" altLang="zh-CN" dirty="0"/>
                  <a:t>, </a:t>
                </a:r>
                <a:r>
                  <a:rPr lang="zh-CN" altLang="en-US" dirty="0"/>
                  <a:t>“购买力平价”成立。</a:t>
                </a:r>
                <a:endParaRPr lang="en-US" altLang="zh-CN" dirty="0"/>
              </a:p>
              <a:p>
                <a:r>
                  <a:rPr lang="zh-CN" altLang="en-US" dirty="0"/>
                  <a:t>如果</a:t>
                </a:r>
                <a:r>
                  <a:rPr lang="en-US" altLang="zh-CN" dirty="0"/>
                  <a:t> </a:t>
                </a:r>
                <a14:m>
                  <m:oMath xmlns:m="http://schemas.openxmlformats.org/officeDocument/2006/math">
                    <m:r>
                      <a:rPr lang="en-US" altLang="zh-CN" i="1">
                        <a:latin typeface="Cambria Math"/>
                      </a:rPr>
                      <m:t>𝜀</m:t>
                    </m:r>
                    <m:r>
                      <a:rPr lang="en-US" altLang="zh-CN" i="1">
                        <a:latin typeface="Cambria Math"/>
                      </a:rPr>
                      <m:t>&gt;1</m:t>
                    </m:r>
                  </m:oMath>
                </a14:m>
                <a:r>
                  <a:rPr lang="en-US" altLang="zh-CN" dirty="0"/>
                  <a:t>, </a:t>
                </a:r>
                <a:r>
                  <a:rPr lang="zh-CN" altLang="en-US" dirty="0"/>
                  <a:t>本币高估，有利于进口，不利于出口。</a:t>
                </a:r>
                <a:endParaRPr lang="en-US" altLang="zh-CN" dirty="0"/>
              </a:p>
              <a:p>
                <a:r>
                  <a:rPr lang="zh-CN" altLang="en-US" dirty="0"/>
                  <a:t>如果</a:t>
                </a:r>
                <a:r>
                  <a:rPr lang="en-US" altLang="zh-CN" dirty="0"/>
                  <a:t> </a:t>
                </a:r>
                <a14:m>
                  <m:oMath xmlns:m="http://schemas.openxmlformats.org/officeDocument/2006/math">
                    <m:r>
                      <a:rPr lang="en-US" altLang="zh-CN" i="1">
                        <a:latin typeface="Cambria Math"/>
                      </a:rPr>
                      <m:t>𝜀</m:t>
                    </m:r>
                    <m:r>
                      <a:rPr lang="en-US" altLang="zh-CN" b="0" i="1" smtClean="0">
                        <a:latin typeface="Cambria Math"/>
                      </a:rPr>
                      <m:t>&lt;</m:t>
                    </m:r>
                    <m:r>
                      <a:rPr lang="en-US" altLang="zh-CN" i="1">
                        <a:latin typeface="Cambria Math"/>
                      </a:rPr>
                      <m:t>1</m:t>
                    </m:r>
                  </m:oMath>
                </a14:m>
                <a:r>
                  <a:rPr lang="en-US" altLang="zh-CN" dirty="0"/>
                  <a:t>, </a:t>
                </a:r>
                <a:r>
                  <a:rPr lang="zh-CN" altLang="en-US" dirty="0"/>
                  <a:t>本币低估，有利于出口，不利于进口。</a:t>
                </a:r>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242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3161614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DA59B9-9A9F-4E2A-985B-56628AAE3DC6}"/>
              </a:ext>
            </a:extLst>
          </p:cNvPr>
          <p:cNvSpPr>
            <a:spLocks noGrp="1"/>
          </p:cNvSpPr>
          <p:nvPr>
            <p:ph type="title"/>
          </p:nvPr>
        </p:nvSpPr>
        <p:spPr/>
        <p:txBody>
          <a:bodyPr/>
          <a:lstStyle/>
          <a:p>
            <a:r>
              <a:rPr lang="zh-CN" altLang="en-US" dirty="0"/>
              <a:t>对发展中国家的教训</a:t>
            </a:r>
          </a:p>
        </p:txBody>
      </p:sp>
      <p:sp>
        <p:nvSpPr>
          <p:cNvPr id="3" name="内容占位符 2">
            <a:extLst>
              <a:ext uri="{FF2B5EF4-FFF2-40B4-BE49-F238E27FC236}">
                <a16:creationId xmlns:a16="http://schemas.microsoft.com/office/drawing/2014/main" id="{01B78F26-7169-4619-A0B9-FB45BE35D6B8}"/>
              </a:ext>
            </a:extLst>
          </p:cNvPr>
          <p:cNvSpPr>
            <a:spLocks noGrp="1"/>
          </p:cNvSpPr>
          <p:nvPr>
            <p:ph idx="1"/>
          </p:nvPr>
        </p:nvSpPr>
        <p:spPr/>
        <p:txBody>
          <a:bodyPr/>
          <a:lstStyle/>
          <a:p>
            <a:r>
              <a:rPr lang="zh-CN" altLang="en-US" dirty="0"/>
              <a:t>金融自由化要循序渐进</a:t>
            </a:r>
            <a:endParaRPr lang="en-US" altLang="zh-CN" dirty="0"/>
          </a:p>
          <a:p>
            <a:r>
              <a:rPr lang="zh-CN" altLang="en-US" dirty="0"/>
              <a:t>资金分配不能只靠市场</a:t>
            </a:r>
            <a:endParaRPr lang="en-US" altLang="zh-CN" dirty="0"/>
          </a:p>
          <a:p>
            <a:pPr lvl="1"/>
            <a:r>
              <a:rPr lang="zh-CN" altLang="en-US" dirty="0"/>
              <a:t>资本流入不管不行</a:t>
            </a:r>
            <a:endParaRPr lang="en-US" altLang="zh-CN" dirty="0"/>
          </a:p>
          <a:p>
            <a:r>
              <a:rPr lang="zh-CN" altLang="en-US" dirty="0"/>
              <a:t>汇率要有一定弹性</a:t>
            </a:r>
            <a:endParaRPr lang="en-US" altLang="zh-CN" dirty="0"/>
          </a:p>
          <a:p>
            <a:r>
              <a:rPr lang="zh-CN" altLang="en-US" dirty="0"/>
              <a:t>金融监管要有独立性，要从严</a:t>
            </a:r>
            <a:endParaRPr lang="en-US" altLang="zh-CN" dirty="0"/>
          </a:p>
          <a:p>
            <a:endParaRPr lang="zh-CN" altLang="en-US" dirty="0"/>
          </a:p>
        </p:txBody>
      </p:sp>
    </p:spTree>
    <p:extLst>
      <p:ext uri="{BB962C8B-B14F-4D97-AF65-F5344CB8AC3E}">
        <p14:creationId xmlns:p14="http://schemas.microsoft.com/office/powerpoint/2010/main" val="3807091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汇率和通胀</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dirty="0"/>
                  <a:t>如果</a:t>
                </a:r>
                <a:r>
                  <a:rPr lang="en-US" altLang="zh-CN" dirty="0"/>
                  <a:t>PPP </a:t>
                </a:r>
                <a:r>
                  <a:rPr lang="zh-CN" altLang="en-US" dirty="0"/>
                  <a:t>成立，那么</a:t>
                </a:r>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𝑒𝑃</m:t>
                      </m:r>
                      <m:r>
                        <a:rPr lang="en-US" altLang="zh-CN" b="0" i="1" smtClean="0">
                          <a:latin typeface="Cambria Math"/>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𝑃</m:t>
                          </m:r>
                        </m:e>
                        <m:sup>
                          <m:r>
                            <a:rPr lang="en-US" altLang="zh-CN" b="0" i="1" smtClean="0">
                              <a:latin typeface="Cambria Math" panose="02040503050406030204" pitchFamily="18" charset="0"/>
                            </a:rPr>
                            <m:t>∗</m:t>
                          </m:r>
                        </m:sup>
                      </m:sSup>
                      <m:r>
                        <a:rPr lang="en-US" altLang="zh-CN" b="0" i="1" smtClean="0">
                          <a:latin typeface="Cambria Math"/>
                        </a:rPr>
                        <m:t>.</m:t>
                      </m:r>
                    </m:oMath>
                  </m:oMathPara>
                </a14:m>
                <a:endParaRPr lang="en-US" altLang="zh-CN" dirty="0"/>
              </a:p>
              <a:p>
                <a:pPr marL="0" indent="0">
                  <a:buNone/>
                </a:pPr>
                <a:r>
                  <a:rPr lang="zh-CN" altLang="en-US" dirty="0"/>
                  <a:t>所以 </a:t>
                </a:r>
                <a:endParaRPr lang="en-US" altLang="zh-CN" dirty="0"/>
              </a:p>
              <a:p>
                <a:pPr marL="0" indent="0" algn="ctr">
                  <a:buNone/>
                </a:pPr>
                <a:r>
                  <a:rPr lang="zh-CN" altLang="en-US" dirty="0"/>
                  <a:t>汇率变化</a:t>
                </a:r>
                <a:r>
                  <a:rPr lang="en-US" altLang="zh-CN" dirty="0"/>
                  <a:t>+</a:t>
                </a:r>
                <a:r>
                  <a:rPr lang="zh-CN" altLang="en-US" dirty="0"/>
                  <a:t>本国价格变化 </a:t>
                </a:r>
                <a:r>
                  <a:rPr lang="en-US" altLang="zh-CN" dirty="0"/>
                  <a:t>= </a:t>
                </a:r>
                <a:r>
                  <a:rPr lang="zh-CN" altLang="en-US" dirty="0"/>
                  <a:t>外国价格变化</a:t>
                </a:r>
                <a:endParaRPr lang="en-US" altLang="zh-CN" dirty="0"/>
              </a:p>
              <a:p>
                <a:pPr marL="0" indent="0" algn="ctr">
                  <a:buNone/>
                </a:pPr>
                <a:r>
                  <a:rPr lang="zh-CN" altLang="en-US" dirty="0">
                    <a:solidFill>
                      <a:srgbClr val="C00000"/>
                    </a:solidFill>
                  </a:rPr>
                  <a:t>汇率变化 </a:t>
                </a:r>
                <a:r>
                  <a:rPr lang="en-US" altLang="zh-CN" dirty="0">
                    <a:solidFill>
                      <a:srgbClr val="C00000"/>
                    </a:solidFill>
                  </a:rPr>
                  <a:t>= </a:t>
                </a:r>
                <a:r>
                  <a:rPr lang="zh-CN" altLang="en-US" dirty="0">
                    <a:solidFill>
                      <a:srgbClr val="C00000"/>
                    </a:solidFill>
                  </a:rPr>
                  <a:t>外国通胀 </a:t>
                </a:r>
                <a:r>
                  <a:rPr lang="en-US" altLang="zh-CN" dirty="0">
                    <a:solidFill>
                      <a:srgbClr val="C00000"/>
                    </a:solidFill>
                  </a:rPr>
                  <a:t>– </a:t>
                </a:r>
                <a:r>
                  <a:rPr lang="zh-CN" altLang="en-US" dirty="0">
                    <a:solidFill>
                      <a:srgbClr val="C00000"/>
                    </a:solidFill>
                  </a:rPr>
                  <a:t>本国通胀</a:t>
                </a:r>
                <a:endParaRPr lang="en-US" altLang="zh-CN" dirty="0">
                  <a:solidFill>
                    <a:srgbClr val="C00000"/>
                  </a:solidFill>
                </a:endParaRPr>
              </a:p>
              <a:p>
                <a:r>
                  <a:rPr lang="zh-CN" altLang="en-US" dirty="0"/>
                  <a:t>如果外国通胀高（低）于本国，本币则倾向升值（贬值）。</a:t>
                </a:r>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852" t="-242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897153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8F9FA9-982F-4EF2-BA93-D833E8AF773D}"/>
              </a:ext>
            </a:extLst>
          </p:cNvPr>
          <p:cNvSpPr>
            <a:spLocks noGrp="1"/>
          </p:cNvSpPr>
          <p:nvPr>
            <p:ph type="title"/>
          </p:nvPr>
        </p:nvSpPr>
        <p:spPr/>
        <p:txBody>
          <a:bodyPr/>
          <a:lstStyle/>
          <a:p>
            <a:r>
              <a:rPr lang="en-US" altLang="zh-CN" dirty="0"/>
              <a:t>PPP</a:t>
            </a:r>
            <a:r>
              <a:rPr lang="zh-CN" altLang="en-US" dirty="0"/>
              <a:t>的经验事实</a:t>
            </a:r>
          </a:p>
        </p:txBody>
      </p:sp>
      <p:sp>
        <p:nvSpPr>
          <p:cNvPr id="3" name="内容占位符 2">
            <a:extLst>
              <a:ext uri="{FF2B5EF4-FFF2-40B4-BE49-F238E27FC236}">
                <a16:creationId xmlns:a16="http://schemas.microsoft.com/office/drawing/2014/main" id="{E5F848AE-D864-49B4-9C09-AB207C0E148D}"/>
              </a:ext>
            </a:extLst>
          </p:cNvPr>
          <p:cNvSpPr>
            <a:spLocks noGrp="1"/>
          </p:cNvSpPr>
          <p:nvPr>
            <p:ph idx="1"/>
          </p:nvPr>
        </p:nvSpPr>
        <p:spPr/>
        <p:txBody>
          <a:bodyPr>
            <a:normAutofit/>
          </a:bodyPr>
          <a:lstStyle/>
          <a:p>
            <a:r>
              <a:rPr lang="zh-CN" altLang="en-US" dirty="0"/>
              <a:t>一般而言，</a:t>
            </a:r>
            <a:r>
              <a:rPr lang="en-US" altLang="zh-CN" dirty="0"/>
              <a:t>PPP</a:t>
            </a:r>
            <a:r>
              <a:rPr lang="zh-CN" altLang="en-US" dirty="0"/>
              <a:t>在长期接近成立，短期则有较大偏离。</a:t>
            </a:r>
          </a:p>
          <a:p>
            <a:r>
              <a:rPr lang="en-US" altLang="zh-CN" dirty="0"/>
              <a:t>PPP</a:t>
            </a:r>
            <a:r>
              <a:rPr lang="zh-CN" altLang="en-US" dirty="0"/>
              <a:t>基于一价原理（</a:t>
            </a:r>
            <a:r>
              <a:rPr lang="en-US" altLang="zh-CN" dirty="0"/>
              <a:t>Law of One Price</a:t>
            </a:r>
            <a:r>
              <a:rPr lang="zh-CN" altLang="en-US" dirty="0"/>
              <a:t>），即同样的商品有同样的价格，但是现实世界存在各种贸易成本和障碍，阻碍价格收敛，尤其是不可贸易的品种（如生活服务）。</a:t>
            </a:r>
            <a:endParaRPr lang="en-US" altLang="zh-CN" dirty="0"/>
          </a:p>
          <a:p>
            <a:pPr lvl="1"/>
            <a:r>
              <a:rPr lang="en-US" altLang="zh-CN" dirty="0"/>
              <a:t>Balassa–Samuelson</a:t>
            </a:r>
            <a:r>
              <a:rPr lang="zh-CN" altLang="en-US" dirty="0"/>
              <a:t>效应：发达国家的物价会系统性地高于发展中国家。</a:t>
            </a:r>
            <a:endParaRPr lang="en-US" altLang="zh-CN" dirty="0"/>
          </a:p>
          <a:p>
            <a:endParaRPr lang="zh-CN" altLang="en-US" dirty="0"/>
          </a:p>
        </p:txBody>
      </p:sp>
    </p:spTree>
    <p:extLst>
      <p:ext uri="{BB962C8B-B14F-4D97-AF65-F5344CB8AC3E}">
        <p14:creationId xmlns:p14="http://schemas.microsoft.com/office/powerpoint/2010/main" val="1126986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汇率和利率</a:t>
            </a:r>
          </a:p>
        </p:txBody>
      </p:sp>
      <p:sp>
        <p:nvSpPr>
          <p:cNvPr id="3" name="内容占位符 2"/>
          <p:cNvSpPr>
            <a:spLocks noGrp="1"/>
          </p:cNvSpPr>
          <p:nvPr>
            <p:ph idx="1"/>
          </p:nvPr>
        </p:nvSpPr>
        <p:spPr/>
        <p:txBody>
          <a:bodyPr>
            <a:normAutofit/>
          </a:bodyPr>
          <a:lstStyle/>
          <a:p>
            <a:r>
              <a:rPr lang="zh-CN" altLang="en-US" dirty="0"/>
              <a:t>如果进一步假设存在一个共同的实际利率，那么</a:t>
            </a:r>
            <a:endParaRPr lang="en-US" altLang="zh-CN" dirty="0"/>
          </a:p>
          <a:p>
            <a:pPr marL="0" indent="0" algn="ctr">
              <a:buNone/>
            </a:pPr>
            <a:r>
              <a:rPr lang="zh-CN" altLang="en-US" dirty="0">
                <a:solidFill>
                  <a:srgbClr val="C00000"/>
                </a:solidFill>
              </a:rPr>
              <a:t>汇率变化 </a:t>
            </a:r>
            <a:r>
              <a:rPr lang="en-US" altLang="zh-CN" dirty="0">
                <a:solidFill>
                  <a:srgbClr val="C00000"/>
                </a:solidFill>
              </a:rPr>
              <a:t>= </a:t>
            </a:r>
            <a:r>
              <a:rPr lang="zh-CN" altLang="en-US" dirty="0">
                <a:solidFill>
                  <a:srgbClr val="C00000"/>
                </a:solidFill>
              </a:rPr>
              <a:t>外国利率 </a:t>
            </a:r>
            <a:r>
              <a:rPr lang="en-US" altLang="zh-CN" dirty="0">
                <a:solidFill>
                  <a:srgbClr val="C00000"/>
                </a:solidFill>
              </a:rPr>
              <a:t>– </a:t>
            </a:r>
            <a:r>
              <a:rPr lang="zh-CN" altLang="en-US" dirty="0">
                <a:solidFill>
                  <a:srgbClr val="C00000"/>
                </a:solidFill>
              </a:rPr>
              <a:t>本国利率</a:t>
            </a:r>
            <a:endParaRPr lang="en-US" altLang="zh-CN" dirty="0">
              <a:solidFill>
                <a:srgbClr val="C00000"/>
              </a:solidFill>
            </a:endParaRPr>
          </a:p>
          <a:p>
            <a:r>
              <a:rPr lang="zh-CN" altLang="en-US" dirty="0"/>
              <a:t>如果外国利率高于本国，本国汇率倾向于升值。</a:t>
            </a:r>
            <a:r>
              <a:rPr lang="en-US" altLang="zh-CN" dirty="0"/>
              <a:t> </a:t>
            </a:r>
          </a:p>
          <a:p>
            <a:r>
              <a:rPr lang="zh-CN" altLang="en-US" dirty="0"/>
              <a:t>该方程被称为（无抛补）</a:t>
            </a:r>
            <a:r>
              <a:rPr lang="zh-CN" altLang="en-US" dirty="0">
                <a:solidFill>
                  <a:srgbClr val="C00000"/>
                </a:solidFill>
              </a:rPr>
              <a:t>利率平价</a:t>
            </a:r>
            <a:r>
              <a:rPr lang="zh-CN" altLang="en-US" dirty="0"/>
              <a:t>（</a:t>
            </a:r>
            <a:r>
              <a:rPr lang="en-US" altLang="zh-CN" dirty="0"/>
              <a:t>Uncovered interest rate parity</a:t>
            </a:r>
            <a:r>
              <a:rPr lang="zh-CN" altLang="en-US" dirty="0"/>
              <a:t>）。</a:t>
            </a:r>
            <a:endParaRPr lang="en-US" altLang="zh-CN" dirty="0"/>
          </a:p>
          <a:p>
            <a:pPr marL="0" indent="0">
              <a:buNone/>
            </a:pP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561370925"/>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3022</TotalTime>
  <Words>6453</Words>
  <Application>Microsoft Office PowerPoint</Application>
  <PresentationFormat>全屏显示(4:3)</PresentationFormat>
  <Paragraphs>674</Paragraphs>
  <Slides>60</Slides>
  <Notes>30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60</vt:i4>
      </vt:variant>
    </vt:vector>
  </HeadingPairs>
  <TitlesOfParts>
    <vt:vector size="65" baseType="lpstr">
      <vt:lpstr>宋体</vt:lpstr>
      <vt:lpstr>Arial</vt:lpstr>
      <vt:lpstr>Calibri</vt:lpstr>
      <vt:lpstr>Cambria Math</vt:lpstr>
      <vt:lpstr>Office 主题</vt:lpstr>
      <vt:lpstr>资本流动、货币危机和银行危机 （以亚洲金融危机为例）</vt:lpstr>
      <vt:lpstr>内容</vt:lpstr>
      <vt:lpstr>名义汇率</vt:lpstr>
      <vt:lpstr>实际汇率</vt:lpstr>
      <vt:lpstr>一个例子</vt:lpstr>
      <vt:lpstr>购买力平价（Purchasing Power Parity）</vt:lpstr>
      <vt:lpstr>汇率和通胀</vt:lpstr>
      <vt:lpstr>PPP的经验事实</vt:lpstr>
      <vt:lpstr>汇率和利率</vt:lpstr>
      <vt:lpstr>利率平价的经验事实</vt:lpstr>
      <vt:lpstr>超调（Overshoot）</vt:lpstr>
      <vt:lpstr>一个小型开放经济体模型</vt:lpstr>
      <vt:lpstr>外汇市场</vt:lpstr>
      <vt:lpstr>货币市场</vt:lpstr>
      <vt:lpstr>一个小型开放经济体模型</vt:lpstr>
      <vt:lpstr>当世界利率（r^∗）上升</vt:lpstr>
      <vt:lpstr>当央行阻止贬值</vt:lpstr>
      <vt:lpstr>战，还是降</vt:lpstr>
      <vt:lpstr>一个多重均衡模型</vt:lpstr>
      <vt:lpstr>内容</vt:lpstr>
      <vt:lpstr>从压迫到自由化</vt:lpstr>
      <vt:lpstr>金融自由化</vt:lpstr>
      <vt:lpstr>从1973到1996</vt:lpstr>
      <vt:lpstr>资本账户开放</vt:lpstr>
      <vt:lpstr>资本账户开放的好处</vt:lpstr>
      <vt:lpstr>资本账户开放的坏处</vt:lpstr>
      <vt:lpstr>亚洲金融危机的“前世”</vt:lpstr>
      <vt:lpstr>内容</vt:lpstr>
      <vt:lpstr>美国货币政策利率（1980-2000）</vt:lpstr>
      <vt:lpstr>美元指数</vt:lpstr>
      <vt:lpstr>泰国</vt:lpstr>
      <vt:lpstr>泰国的经常账户</vt:lpstr>
      <vt:lpstr>泰国的外债</vt:lpstr>
      <vt:lpstr>泰国的危机（1996）</vt:lpstr>
      <vt:lpstr>泰国的危机（1997）</vt:lpstr>
      <vt:lpstr>危机爆发</vt:lpstr>
      <vt:lpstr>IMF</vt:lpstr>
      <vt:lpstr>实际GDP增长率</vt:lpstr>
      <vt:lpstr>危机扩散</vt:lpstr>
      <vt:lpstr>印度尼西亚</vt:lpstr>
      <vt:lpstr>印尼的外债</vt:lpstr>
      <vt:lpstr>印尼的危机</vt:lpstr>
      <vt:lpstr>印尼的实际GDP增长率</vt:lpstr>
      <vt:lpstr>从经济危机到社会危机</vt:lpstr>
      <vt:lpstr>韩国危机的背景</vt:lpstr>
      <vt:lpstr>韩元汇率</vt:lpstr>
      <vt:lpstr>韩国危机</vt:lpstr>
      <vt:lpstr>韩国实际GDP增速</vt:lpstr>
      <vt:lpstr>港币保卫战</vt:lpstr>
      <vt:lpstr>流动性危机</vt:lpstr>
      <vt:lpstr>香港的实际GDP增长率</vt:lpstr>
      <vt:lpstr>恒生指数（1996-1999）</vt:lpstr>
      <vt:lpstr>空头的“双市做空”策略</vt:lpstr>
      <vt:lpstr>港府回击</vt:lpstr>
      <vt:lpstr>胜果</vt:lpstr>
      <vt:lpstr>内容</vt:lpstr>
      <vt:lpstr>经济影响</vt:lpstr>
      <vt:lpstr>美元计价的人均GDP（1996-2019）</vt:lpstr>
      <vt:lpstr>政策影响</vt:lpstr>
      <vt:lpstr>对发展中国家的教训</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微软用户</dc:creator>
  <cp:lastModifiedBy>Junhui</cp:lastModifiedBy>
  <cp:revision>133</cp:revision>
  <dcterms:created xsi:type="dcterms:W3CDTF">2011-12-09T08:32:57Z</dcterms:created>
  <dcterms:modified xsi:type="dcterms:W3CDTF">2023-03-13T07:40:32Z</dcterms:modified>
</cp:coreProperties>
</file>