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60" r:id="rId3"/>
    <p:sldId id="263" r:id="rId4"/>
    <p:sldId id="314" r:id="rId5"/>
    <p:sldId id="264" r:id="rId6"/>
    <p:sldId id="432" r:id="rId7"/>
    <p:sldId id="452" r:id="rId8"/>
    <p:sldId id="436" r:id="rId9"/>
    <p:sldId id="437" r:id="rId10"/>
    <p:sldId id="438" r:id="rId11"/>
    <p:sldId id="439" r:id="rId12"/>
    <p:sldId id="440" r:id="rId13"/>
    <p:sldId id="456" r:id="rId14"/>
    <p:sldId id="455" r:id="rId15"/>
    <p:sldId id="453" r:id="rId16"/>
    <p:sldId id="454" r:id="rId17"/>
    <p:sldId id="457" r:id="rId18"/>
    <p:sldId id="425" r:id="rId19"/>
    <p:sldId id="265" r:id="rId20"/>
    <p:sldId id="312" r:id="rId21"/>
    <p:sldId id="303" r:id="rId22"/>
    <p:sldId id="293" r:id="rId23"/>
    <p:sldId id="451" r:id="rId24"/>
    <p:sldId id="266" r:id="rId25"/>
    <p:sldId id="313" r:id="rId26"/>
    <p:sldId id="424" r:id="rId27"/>
    <p:sldId id="423" r:id="rId28"/>
    <p:sldId id="448" r:id="rId29"/>
    <p:sldId id="441" r:id="rId30"/>
    <p:sldId id="433" r:id="rId31"/>
    <p:sldId id="442" r:id="rId32"/>
    <p:sldId id="458" r:id="rId33"/>
    <p:sldId id="443" r:id="rId34"/>
    <p:sldId id="446" r:id="rId35"/>
    <p:sldId id="329" r:id="rId36"/>
    <p:sldId id="349" r:id="rId37"/>
    <p:sldId id="461" r:id="rId38"/>
    <p:sldId id="463" r:id="rId39"/>
    <p:sldId id="460" r:id="rId40"/>
    <p:sldId id="426" r:id="rId41"/>
    <p:sldId id="261" r:id="rId42"/>
    <p:sldId id="262" r:id="rId43"/>
    <p:sldId id="428" r:id="rId44"/>
    <p:sldId id="429" r:id="rId45"/>
    <p:sldId id="430" r:id="rId46"/>
    <p:sldId id="431" r:id="rId47"/>
    <p:sldId id="427" r:id="rId48"/>
    <p:sldId id="449" r:id="rId49"/>
    <p:sldId id="450" r:id="rId50"/>
    <p:sldId id="462" r:id="rId51"/>
    <p:sldId id="435" r:id="rId5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hui" initials="J" lastIdx="1" clrIdx="0">
    <p:extLst>
      <p:ext uri="{19B8F6BF-5375-455C-9EA6-DF929625EA0E}">
        <p15:presenceInfo xmlns:p15="http://schemas.microsoft.com/office/powerpoint/2012/main" userId="80dc38069745ea2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299" autoAdjust="0"/>
  </p:normalViewPr>
  <p:slideViewPr>
    <p:cSldViewPr>
      <p:cViewPr varScale="1">
        <p:scale>
          <a:sx n="50" d="100"/>
          <a:sy n="50" d="100"/>
        </p:scale>
        <p:origin x="10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unhui\Documents\courses\EC311\data\China_gGDP_annu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unhui\Documents\courses\EC311\data\China_gRGDP_quarterly.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Junhui\Documents\courses\EC311\data\China_CPI_monthly.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unhui\Documents\courses\EC311\data\China_unemployment_rate.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unhui\Documents\courses\EC311\data\China_C_I.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unhui\Documents\courses\EC311\data\US_C_I.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unhui\Documents\courses\EC311\data\China_Annual_Inflation_M2.csv"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C:\Users\Junhui\Documents\courses\&#23439;&#35266;&#32463;&#27982;&#19982;&#37329;&#34701;&#24066;&#22330;\data\China_US_stock_GDP_ratio.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C:\Users\Junhui\Documents\courses\&#23439;&#35266;&#32463;&#27982;&#12289;&#37329;&#34701;&#24066;&#22330;&#21644;&#25919;&#31574;\data\China_bank_asset.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 Real GDP Growth (Annual, %)</a:t>
            </a:r>
            <a:endParaRPr lang="zh-CN" altLang="en-US"/>
          </a:p>
        </c:rich>
      </c:tx>
      <c:layout/>
      <c:overlay val="0"/>
      <c:spPr>
        <a:noFill/>
        <a:ln w="25400">
          <a:noFill/>
        </a:ln>
      </c:spPr>
    </c:title>
    <c:autoTitleDeleted val="0"/>
    <c:plotArea>
      <c:layout/>
      <c:lineChart>
        <c:grouping val="standard"/>
        <c:varyColors val="0"/>
        <c:ser>
          <c:idx val="0"/>
          <c:order val="0"/>
          <c:spPr>
            <a:ln w="28575" cap="rnd">
              <a:solidFill>
                <a:schemeClr val="accent1"/>
              </a:solidFill>
              <a:round/>
            </a:ln>
            <a:effectLst/>
          </c:spPr>
          <c:marker>
            <c:symbol val="none"/>
          </c:marker>
          <c:cat>
            <c:numRef>
              <c:f>'Annual GDP Growth'!$A$2:$A$70</c:f>
              <c:numCache>
                <c:formatCode>yyyy</c:formatCode>
                <c:ptCount val="69"/>
                <c:pt idx="0">
                  <c:v>19724</c:v>
                </c:pt>
                <c:pt idx="1">
                  <c:v>20089</c:v>
                </c:pt>
                <c:pt idx="2">
                  <c:v>20454</c:v>
                </c:pt>
                <c:pt idx="3">
                  <c:v>20820</c:v>
                </c:pt>
                <c:pt idx="4">
                  <c:v>21185</c:v>
                </c:pt>
                <c:pt idx="5">
                  <c:v>21550</c:v>
                </c:pt>
                <c:pt idx="6">
                  <c:v>21915</c:v>
                </c:pt>
                <c:pt idx="7">
                  <c:v>22281</c:v>
                </c:pt>
                <c:pt idx="8">
                  <c:v>22646</c:v>
                </c:pt>
                <c:pt idx="9">
                  <c:v>23011</c:v>
                </c:pt>
                <c:pt idx="10">
                  <c:v>23376</c:v>
                </c:pt>
                <c:pt idx="11">
                  <c:v>23742</c:v>
                </c:pt>
                <c:pt idx="12">
                  <c:v>24107</c:v>
                </c:pt>
                <c:pt idx="13">
                  <c:v>24472</c:v>
                </c:pt>
                <c:pt idx="14">
                  <c:v>24837</c:v>
                </c:pt>
                <c:pt idx="15">
                  <c:v>25203</c:v>
                </c:pt>
                <c:pt idx="16">
                  <c:v>25568</c:v>
                </c:pt>
                <c:pt idx="17">
                  <c:v>25933</c:v>
                </c:pt>
                <c:pt idx="18">
                  <c:v>26298</c:v>
                </c:pt>
                <c:pt idx="19">
                  <c:v>26664</c:v>
                </c:pt>
                <c:pt idx="20">
                  <c:v>27029</c:v>
                </c:pt>
                <c:pt idx="21">
                  <c:v>27394</c:v>
                </c:pt>
                <c:pt idx="22">
                  <c:v>27759</c:v>
                </c:pt>
                <c:pt idx="23">
                  <c:v>28125</c:v>
                </c:pt>
                <c:pt idx="24">
                  <c:v>28490</c:v>
                </c:pt>
                <c:pt idx="25">
                  <c:v>28855</c:v>
                </c:pt>
                <c:pt idx="26">
                  <c:v>29220</c:v>
                </c:pt>
                <c:pt idx="27">
                  <c:v>29586</c:v>
                </c:pt>
                <c:pt idx="28">
                  <c:v>29951</c:v>
                </c:pt>
                <c:pt idx="29">
                  <c:v>30316</c:v>
                </c:pt>
                <c:pt idx="30">
                  <c:v>30681</c:v>
                </c:pt>
                <c:pt idx="31">
                  <c:v>31047</c:v>
                </c:pt>
                <c:pt idx="32">
                  <c:v>31412</c:v>
                </c:pt>
                <c:pt idx="33">
                  <c:v>31777</c:v>
                </c:pt>
                <c:pt idx="34">
                  <c:v>32142</c:v>
                </c:pt>
                <c:pt idx="35">
                  <c:v>32508</c:v>
                </c:pt>
                <c:pt idx="36">
                  <c:v>32873</c:v>
                </c:pt>
                <c:pt idx="37">
                  <c:v>33238</c:v>
                </c:pt>
                <c:pt idx="38">
                  <c:v>33603</c:v>
                </c:pt>
                <c:pt idx="39">
                  <c:v>33969</c:v>
                </c:pt>
                <c:pt idx="40">
                  <c:v>34334</c:v>
                </c:pt>
                <c:pt idx="41">
                  <c:v>34699</c:v>
                </c:pt>
                <c:pt idx="42">
                  <c:v>35064</c:v>
                </c:pt>
                <c:pt idx="43">
                  <c:v>35430</c:v>
                </c:pt>
                <c:pt idx="44">
                  <c:v>35795</c:v>
                </c:pt>
                <c:pt idx="45">
                  <c:v>36160</c:v>
                </c:pt>
                <c:pt idx="46">
                  <c:v>36525</c:v>
                </c:pt>
                <c:pt idx="47">
                  <c:v>36891</c:v>
                </c:pt>
                <c:pt idx="48">
                  <c:v>37256</c:v>
                </c:pt>
                <c:pt idx="49">
                  <c:v>37621</c:v>
                </c:pt>
                <c:pt idx="50">
                  <c:v>37986</c:v>
                </c:pt>
                <c:pt idx="51">
                  <c:v>38352</c:v>
                </c:pt>
                <c:pt idx="52">
                  <c:v>38717</c:v>
                </c:pt>
                <c:pt idx="53">
                  <c:v>39082</c:v>
                </c:pt>
                <c:pt idx="54">
                  <c:v>39447</c:v>
                </c:pt>
                <c:pt idx="55">
                  <c:v>39813</c:v>
                </c:pt>
                <c:pt idx="56">
                  <c:v>40178</c:v>
                </c:pt>
                <c:pt idx="57">
                  <c:v>40543</c:v>
                </c:pt>
                <c:pt idx="58">
                  <c:v>40908</c:v>
                </c:pt>
                <c:pt idx="59">
                  <c:v>41274</c:v>
                </c:pt>
                <c:pt idx="60">
                  <c:v>41639</c:v>
                </c:pt>
                <c:pt idx="61">
                  <c:v>42004</c:v>
                </c:pt>
                <c:pt idx="62">
                  <c:v>42369</c:v>
                </c:pt>
                <c:pt idx="63">
                  <c:v>42735</c:v>
                </c:pt>
                <c:pt idx="64">
                  <c:v>43100</c:v>
                </c:pt>
                <c:pt idx="65">
                  <c:v>43465</c:v>
                </c:pt>
                <c:pt idx="66">
                  <c:v>43830</c:v>
                </c:pt>
                <c:pt idx="67">
                  <c:v>44196</c:v>
                </c:pt>
                <c:pt idx="68">
                  <c:v>44561</c:v>
                </c:pt>
              </c:numCache>
            </c:numRef>
          </c:cat>
          <c:val>
            <c:numRef>
              <c:f>'Annual GDP Growth'!$B$2:$B$70</c:f>
              <c:numCache>
                <c:formatCode>###,###,###,###,##0.00</c:formatCode>
                <c:ptCount val="69"/>
                <c:pt idx="0">
                  <c:v>15.6</c:v>
                </c:pt>
                <c:pt idx="1">
                  <c:v>4.3</c:v>
                </c:pt>
                <c:pt idx="2">
                  <c:v>6.9</c:v>
                </c:pt>
                <c:pt idx="3">
                  <c:v>15</c:v>
                </c:pt>
                <c:pt idx="4">
                  <c:v>5.0999999999999996</c:v>
                </c:pt>
                <c:pt idx="5">
                  <c:v>21.3</c:v>
                </c:pt>
                <c:pt idx="6">
                  <c:v>9</c:v>
                </c:pt>
                <c:pt idx="7">
                  <c:v>0</c:v>
                </c:pt>
                <c:pt idx="8">
                  <c:v>-27.3</c:v>
                </c:pt>
                <c:pt idx="9">
                  <c:v>-5.6</c:v>
                </c:pt>
                <c:pt idx="10">
                  <c:v>10.3</c:v>
                </c:pt>
                <c:pt idx="11">
                  <c:v>18.2</c:v>
                </c:pt>
                <c:pt idx="12">
                  <c:v>17</c:v>
                </c:pt>
                <c:pt idx="13">
                  <c:v>10.7</c:v>
                </c:pt>
                <c:pt idx="14">
                  <c:v>-5.7</c:v>
                </c:pt>
                <c:pt idx="15">
                  <c:v>-4.0999999999999996</c:v>
                </c:pt>
                <c:pt idx="16">
                  <c:v>16.899999999999999</c:v>
                </c:pt>
                <c:pt idx="17">
                  <c:v>19.3</c:v>
                </c:pt>
                <c:pt idx="18">
                  <c:v>7.1</c:v>
                </c:pt>
                <c:pt idx="19">
                  <c:v>3.8</c:v>
                </c:pt>
                <c:pt idx="20">
                  <c:v>7.8</c:v>
                </c:pt>
                <c:pt idx="21">
                  <c:v>2.2999999999999998</c:v>
                </c:pt>
                <c:pt idx="22">
                  <c:v>8.6999999999999993</c:v>
                </c:pt>
                <c:pt idx="23">
                  <c:v>-1.6</c:v>
                </c:pt>
                <c:pt idx="24">
                  <c:v>7.6</c:v>
                </c:pt>
                <c:pt idx="25">
                  <c:v>11.66559</c:v>
                </c:pt>
                <c:pt idx="26">
                  <c:v>7.5913250000000003</c:v>
                </c:pt>
                <c:pt idx="27">
                  <c:v>7.8341450000000004</c:v>
                </c:pt>
                <c:pt idx="28">
                  <c:v>5.1127609999999999</c:v>
                </c:pt>
                <c:pt idx="29">
                  <c:v>9.0171139999999994</c:v>
                </c:pt>
                <c:pt idx="30">
                  <c:v>10.770203</c:v>
                </c:pt>
                <c:pt idx="31">
                  <c:v>15.19154</c:v>
                </c:pt>
                <c:pt idx="32">
                  <c:v>13.430678</c:v>
                </c:pt>
                <c:pt idx="33">
                  <c:v>8.9499619999999993</c:v>
                </c:pt>
                <c:pt idx="34">
                  <c:v>11.657427999999999</c:v>
                </c:pt>
                <c:pt idx="35">
                  <c:v>11.222595</c:v>
                </c:pt>
                <c:pt idx="36">
                  <c:v>4.206334</c:v>
                </c:pt>
                <c:pt idx="37">
                  <c:v>3.9202509999999999</c:v>
                </c:pt>
                <c:pt idx="38">
                  <c:v>9.2627860000000002</c:v>
                </c:pt>
                <c:pt idx="39">
                  <c:v>14.22453</c:v>
                </c:pt>
                <c:pt idx="40">
                  <c:v>13.883729000000001</c:v>
                </c:pt>
                <c:pt idx="41">
                  <c:v>13.036807</c:v>
                </c:pt>
                <c:pt idx="42">
                  <c:v>10.953954</c:v>
                </c:pt>
                <c:pt idx="43">
                  <c:v>9.9225569999999994</c:v>
                </c:pt>
                <c:pt idx="44">
                  <c:v>9.2367799999999995</c:v>
                </c:pt>
                <c:pt idx="45">
                  <c:v>7.8459519999999996</c:v>
                </c:pt>
                <c:pt idx="46">
                  <c:v>7.6616520000000001</c:v>
                </c:pt>
                <c:pt idx="47">
                  <c:v>8.4900929999999999</c:v>
                </c:pt>
                <c:pt idx="48">
                  <c:v>8.3357329999999994</c:v>
                </c:pt>
                <c:pt idx="49">
                  <c:v>9.1336309999999994</c:v>
                </c:pt>
                <c:pt idx="50">
                  <c:v>10.038029999999999</c:v>
                </c:pt>
                <c:pt idx="51">
                  <c:v>10.113621</c:v>
                </c:pt>
                <c:pt idx="52">
                  <c:v>11.394591999999999</c:v>
                </c:pt>
                <c:pt idx="53">
                  <c:v>12.720955999999999</c:v>
                </c:pt>
                <c:pt idx="54">
                  <c:v>14.230861000000001</c:v>
                </c:pt>
                <c:pt idx="55">
                  <c:v>9.6506790000000002</c:v>
                </c:pt>
                <c:pt idx="56">
                  <c:v>9.3987259999999999</c:v>
                </c:pt>
                <c:pt idx="57">
                  <c:v>10.635871</c:v>
                </c:pt>
                <c:pt idx="58">
                  <c:v>9.5508319999999998</c:v>
                </c:pt>
                <c:pt idx="59">
                  <c:v>7.8637360000000003</c:v>
                </c:pt>
                <c:pt idx="60">
                  <c:v>7.7661499999999997</c:v>
                </c:pt>
                <c:pt idx="61">
                  <c:v>7.425764</c:v>
                </c:pt>
                <c:pt idx="62">
                  <c:v>7.0413290000000002</c:v>
                </c:pt>
                <c:pt idx="63">
                  <c:v>6.8487619999999998</c:v>
                </c:pt>
                <c:pt idx="64">
                  <c:v>6.9472009999999997</c:v>
                </c:pt>
                <c:pt idx="65" formatCode="General">
                  <c:v>6.7497740000000004</c:v>
                </c:pt>
                <c:pt idx="66" formatCode="General">
                  <c:v>6</c:v>
                </c:pt>
                <c:pt idx="67" formatCode="General">
                  <c:v>2.2999999999999998</c:v>
                </c:pt>
                <c:pt idx="68" formatCode="General">
                  <c:v>8.1</c:v>
                </c:pt>
              </c:numCache>
            </c:numRef>
          </c:val>
          <c:smooth val="0"/>
          <c:extLst>
            <c:ext xmlns:c16="http://schemas.microsoft.com/office/drawing/2014/chart" uri="{C3380CC4-5D6E-409C-BE32-E72D297353CC}">
              <c16:uniqueId val="{00000000-9146-4AA3-A65B-497D46B7EA30}"/>
            </c:ext>
          </c:extLst>
        </c:ser>
        <c:dLbls>
          <c:showLegendKey val="0"/>
          <c:showVal val="0"/>
          <c:showCatName val="0"/>
          <c:showSerName val="0"/>
          <c:showPercent val="0"/>
          <c:showBubbleSize val="0"/>
        </c:dLbls>
        <c:smooth val="0"/>
        <c:axId val="1046990448"/>
        <c:axId val="1046979024"/>
      </c:lineChart>
      <c:dateAx>
        <c:axId val="1046990448"/>
        <c:scaling>
          <c:orientation val="minMax"/>
        </c:scaling>
        <c:delete val="0"/>
        <c:axPos val="b"/>
        <c:numFmt formatCode="yy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46979024"/>
        <c:crossesAt val="-30"/>
        <c:auto val="1"/>
        <c:lblOffset val="100"/>
        <c:baseTimeUnit val="years"/>
      </c:dateAx>
      <c:valAx>
        <c:axId val="1046979024"/>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46990448"/>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 Real GDP Growth (Quarterly, %)</a:t>
            </a:r>
            <a:endParaRPr lang="zh-CN" altLang="en-US"/>
          </a:p>
        </c:rich>
      </c:tx>
      <c:layout/>
      <c:overlay val="0"/>
      <c:spPr>
        <a:noFill/>
        <a:ln w="25400">
          <a:noFill/>
        </a:ln>
      </c:spPr>
    </c:title>
    <c:autoTitleDeleted val="0"/>
    <c:plotArea>
      <c:layout/>
      <c:lineChart>
        <c:grouping val="standard"/>
        <c:varyColors val="0"/>
        <c:ser>
          <c:idx val="0"/>
          <c:order val="0"/>
          <c:spPr>
            <a:ln w="28575" cap="rnd">
              <a:solidFill>
                <a:schemeClr val="accent1"/>
              </a:solidFill>
              <a:round/>
            </a:ln>
            <a:effectLst/>
          </c:spPr>
          <c:marker>
            <c:symbol val="none"/>
          </c:marker>
          <c:cat>
            <c:numRef>
              <c:f>'Quarterly GDP Growth'!$A$2:$A$124</c:f>
              <c:numCache>
                <c:formatCode>yyyy\-mm;@</c:formatCode>
                <c:ptCount val="123"/>
                <c:pt idx="0">
                  <c:v>33694</c:v>
                </c:pt>
                <c:pt idx="1">
                  <c:v>33785</c:v>
                </c:pt>
                <c:pt idx="2">
                  <c:v>33877</c:v>
                </c:pt>
                <c:pt idx="3">
                  <c:v>33969</c:v>
                </c:pt>
                <c:pt idx="4">
                  <c:v>34059</c:v>
                </c:pt>
                <c:pt idx="5">
                  <c:v>34150</c:v>
                </c:pt>
                <c:pt idx="6">
                  <c:v>34242</c:v>
                </c:pt>
                <c:pt idx="7">
                  <c:v>34334</c:v>
                </c:pt>
                <c:pt idx="8">
                  <c:v>34424</c:v>
                </c:pt>
                <c:pt idx="9">
                  <c:v>34515</c:v>
                </c:pt>
                <c:pt idx="10">
                  <c:v>34607</c:v>
                </c:pt>
                <c:pt idx="11">
                  <c:v>34699</c:v>
                </c:pt>
                <c:pt idx="12">
                  <c:v>34789</c:v>
                </c:pt>
                <c:pt idx="13">
                  <c:v>34880</c:v>
                </c:pt>
                <c:pt idx="14">
                  <c:v>34972</c:v>
                </c:pt>
                <c:pt idx="15">
                  <c:v>35064</c:v>
                </c:pt>
                <c:pt idx="16">
                  <c:v>35155</c:v>
                </c:pt>
                <c:pt idx="17">
                  <c:v>35246</c:v>
                </c:pt>
                <c:pt idx="18">
                  <c:v>35338</c:v>
                </c:pt>
                <c:pt idx="19">
                  <c:v>35430</c:v>
                </c:pt>
                <c:pt idx="20">
                  <c:v>35520</c:v>
                </c:pt>
                <c:pt idx="21">
                  <c:v>35611</c:v>
                </c:pt>
                <c:pt idx="22">
                  <c:v>35703</c:v>
                </c:pt>
                <c:pt idx="23">
                  <c:v>35795</c:v>
                </c:pt>
                <c:pt idx="24">
                  <c:v>35885</c:v>
                </c:pt>
                <c:pt idx="25">
                  <c:v>35976</c:v>
                </c:pt>
                <c:pt idx="26">
                  <c:v>36068</c:v>
                </c:pt>
                <c:pt idx="27">
                  <c:v>36160</c:v>
                </c:pt>
                <c:pt idx="28">
                  <c:v>36250</c:v>
                </c:pt>
                <c:pt idx="29">
                  <c:v>36341</c:v>
                </c:pt>
                <c:pt idx="30">
                  <c:v>36433</c:v>
                </c:pt>
                <c:pt idx="31">
                  <c:v>36525</c:v>
                </c:pt>
                <c:pt idx="32">
                  <c:v>36616</c:v>
                </c:pt>
                <c:pt idx="33">
                  <c:v>36707</c:v>
                </c:pt>
                <c:pt idx="34">
                  <c:v>36799</c:v>
                </c:pt>
                <c:pt idx="35">
                  <c:v>36891</c:v>
                </c:pt>
                <c:pt idx="36">
                  <c:v>36981</c:v>
                </c:pt>
                <c:pt idx="37">
                  <c:v>37072</c:v>
                </c:pt>
                <c:pt idx="38">
                  <c:v>37164</c:v>
                </c:pt>
                <c:pt idx="39">
                  <c:v>37256</c:v>
                </c:pt>
                <c:pt idx="40">
                  <c:v>37346</c:v>
                </c:pt>
                <c:pt idx="41">
                  <c:v>37437</c:v>
                </c:pt>
                <c:pt idx="42">
                  <c:v>37529</c:v>
                </c:pt>
                <c:pt idx="43">
                  <c:v>37621</c:v>
                </c:pt>
                <c:pt idx="44">
                  <c:v>37711</c:v>
                </c:pt>
                <c:pt idx="45">
                  <c:v>37802</c:v>
                </c:pt>
                <c:pt idx="46">
                  <c:v>37894</c:v>
                </c:pt>
                <c:pt idx="47">
                  <c:v>37986</c:v>
                </c:pt>
                <c:pt idx="48">
                  <c:v>38077</c:v>
                </c:pt>
                <c:pt idx="49">
                  <c:v>38168</c:v>
                </c:pt>
                <c:pt idx="50">
                  <c:v>38260</c:v>
                </c:pt>
                <c:pt idx="51">
                  <c:v>38352</c:v>
                </c:pt>
                <c:pt idx="52">
                  <c:v>38442</c:v>
                </c:pt>
                <c:pt idx="53">
                  <c:v>38533</c:v>
                </c:pt>
                <c:pt idx="54">
                  <c:v>38625</c:v>
                </c:pt>
                <c:pt idx="55">
                  <c:v>38717</c:v>
                </c:pt>
                <c:pt idx="56">
                  <c:v>38807</c:v>
                </c:pt>
                <c:pt idx="57">
                  <c:v>38898</c:v>
                </c:pt>
                <c:pt idx="58">
                  <c:v>38990</c:v>
                </c:pt>
                <c:pt idx="59">
                  <c:v>39082</c:v>
                </c:pt>
                <c:pt idx="60">
                  <c:v>39172</c:v>
                </c:pt>
                <c:pt idx="61">
                  <c:v>39263</c:v>
                </c:pt>
                <c:pt idx="62">
                  <c:v>39355</c:v>
                </c:pt>
                <c:pt idx="63">
                  <c:v>39447</c:v>
                </c:pt>
                <c:pt idx="64">
                  <c:v>39538</c:v>
                </c:pt>
                <c:pt idx="65">
                  <c:v>39629</c:v>
                </c:pt>
                <c:pt idx="66">
                  <c:v>39721</c:v>
                </c:pt>
                <c:pt idx="67">
                  <c:v>39813</c:v>
                </c:pt>
                <c:pt idx="68">
                  <c:v>39903</c:v>
                </c:pt>
                <c:pt idx="69">
                  <c:v>39994</c:v>
                </c:pt>
                <c:pt idx="70">
                  <c:v>40086</c:v>
                </c:pt>
                <c:pt idx="71">
                  <c:v>40178</c:v>
                </c:pt>
                <c:pt idx="72">
                  <c:v>40268</c:v>
                </c:pt>
                <c:pt idx="73">
                  <c:v>40359</c:v>
                </c:pt>
                <c:pt idx="74">
                  <c:v>40451</c:v>
                </c:pt>
                <c:pt idx="75">
                  <c:v>40543</c:v>
                </c:pt>
                <c:pt idx="76">
                  <c:v>40633</c:v>
                </c:pt>
                <c:pt idx="77">
                  <c:v>40724</c:v>
                </c:pt>
                <c:pt idx="78">
                  <c:v>40816</c:v>
                </c:pt>
                <c:pt idx="79">
                  <c:v>40908</c:v>
                </c:pt>
                <c:pt idx="80">
                  <c:v>40999</c:v>
                </c:pt>
                <c:pt idx="81">
                  <c:v>41090</c:v>
                </c:pt>
                <c:pt idx="82">
                  <c:v>41182</c:v>
                </c:pt>
                <c:pt idx="83">
                  <c:v>41274</c:v>
                </c:pt>
                <c:pt idx="84">
                  <c:v>41364</c:v>
                </c:pt>
                <c:pt idx="85">
                  <c:v>41455</c:v>
                </c:pt>
                <c:pt idx="86">
                  <c:v>41547</c:v>
                </c:pt>
                <c:pt idx="87">
                  <c:v>41639</c:v>
                </c:pt>
                <c:pt idx="88">
                  <c:v>41729</c:v>
                </c:pt>
                <c:pt idx="89">
                  <c:v>41820</c:v>
                </c:pt>
                <c:pt idx="90">
                  <c:v>41912</c:v>
                </c:pt>
                <c:pt idx="91">
                  <c:v>42004</c:v>
                </c:pt>
                <c:pt idx="92">
                  <c:v>42094</c:v>
                </c:pt>
                <c:pt idx="93">
                  <c:v>42185</c:v>
                </c:pt>
                <c:pt idx="94">
                  <c:v>42277</c:v>
                </c:pt>
                <c:pt idx="95">
                  <c:v>42369</c:v>
                </c:pt>
                <c:pt idx="96">
                  <c:v>42460</c:v>
                </c:pt>
                <c:pt idx="97">
                  <c:v>42551</c:v>
                </c:pt>
                <c:pt idx="98">
                  <c:v>42643</c:v>
                </c:pt>
                <c:pt idx="99">
                  <c:v>42735</c:v>
                </c:pt>
                <c:pt idx="100">
                  <c:v>42825</c:v>
                </c:pt>
                <c:pt idx="101">
                  <c:v>42916</c:v>
                </c:pt>
                <c:pt idx="102">
                  <c:v>43008</c:v>
                </c:pt>
                <c:pt idx="103">
                  <c:v>43100</c:v>
                </c:pt>
                <c:pt idx="104">
                  <c:v>43190</c:v>
                </c:pt>
                <c:pt idx="105">
                  <c:v>43281</c:v>
                </c:pt>
                <c:pt idx="106">
                  <c:v>43373</c:v>
                </c:pt>
                <c:pt idx="107">
                  <c:v>43465</c:v>
                </c:pt>
                <c:pt idx="108">
                  <c:v>43555</c:v>
                </c:pt>
                <c:pt idx="109">
                  <c:v>43646</c:v>
                </c:pt>
                <c:pt idx="110">
                  <c:v>43738</c:v>
                </c:pt>
                <c:pt idx="111">
                  <c:v>43830</c:v>
                </c:pt>
                <c:pt idx="112">
                  <c:v>43921</c:v>
                </c:pt>
                <c:pt idx="113">
                  <c:v>44012</c:v>
                </c:pt>
                <c:pt idx="114">
                  <c:v>44104</c:v>
                </c:pt>
                <c:pt idx="115">
                  <c:v>44196</c:v>
                </c:pt>
                <c:pt idx="116">
                  <c:v>44286</c:v>
                </c:pt>
                <c:pt idx="117">
                  <c:v>44377</c:v>
                </c:pt>
                <c:pt idx="118">
                  <c:v>44469</c:v>
                </c:pt>
                <c:pt idx="119">
                  <c:v>44561</c:v>
                </c:pt>
                <c:pt idx="120">
                  <c:v>44651</c:v>
                </c:pt>
                <c:pt idx="121">
                  <c:v>44742</c:v>
                </c:pt>
                <c:pt idx="122">
                  <c:v>44834</c:v>
                </c:pt>
              </c:numCache>
            </c:numRef>
          </c:cat>
          <c:val>
            <c:numRef>
              <c:f>'Quarterly GDP Growth'!$B$2:$B$124</c:f>
              <c:numCache>
                <c:formatCode>###,###,###,###,##0.00_ </c:formatCode>
                <c:ptCount val="123"/>
                <c:pt idx="0">
                  <c:v>13.6</c:v>
                </c:pt>
                <c:pt idx="1">
                  <c:v>14.1</c:v>
                </c:pt>
                <c:pt idx="2">
                  <c:v>14.6</c:v>
                </c:pt>
                <c:pt idx="3">
                  <c:v>14.6</c:v>
                </c:pt>
                <c:pt idx="4">
                  <c:v>15.3</c:v>
                </c:pt>
                <c:pt idx="5">
                  <c:v>13.5</c:v>
                </c:pt>
                <c:pt idx="6">
                  <c:v>12.9</c:v>
                </c:pt>
                <c:pt idx="7">
                  <c:v>14.1</c:v>
                </c:pt>
                <c:pt idx="8">
                  <c:v>14.1</c:v>
                </c:pt>
                <c:pt idx="9">
                  <c:v>13.3</c:v>
                </c:pt>
                <c:pt idx="10">
                  <c:v>13.1</c:v>
                </c:pt>
                <c:pt idx="11">
                  <c:v>12</c:v>
                </c:pt>
                <c:pt idx="12">
                  <c:v>11.9</c:v>
                </c:pt>
                <c:pt idx="13">
                  <c:v>11</c:v>
                </c:pt>
                <c:pt idx="14">
                  <c:v>10.4</c:v>
                </c:pt>
                <c:pt idx="15">
                  <c:v>10.8</c:v>
                </c:pt>
                <c:pt idx="16">
                  <c:v>10.9</c:v>
                </c:pt>
                <c:pt idx="17">
                  <c:v>9.4</c:v>
                </c:pt>
                <c:pt idx="18">
                  <c:v>9.1999999999999993</c:v>
                </c:pt>
                <c:pt idx="19">
                  <c:v>10.3</c:v>
                </c:pt>
                <c:pt idx="20">
                  <c:v>10.1</c:v>
                </c:pt>
                <c:pt idx="21">
                  <c:v>10</c:v>
                </c:pt>
                <c:pt idx="22">
                  <c:v>8.6</c:v>
                </c:pt>
                <c:pt idx="23">
                  <c:v>8.6</c:v>
                </c:pt>
                <c:pt idx="24">
                  <c:v>7.3</c:v>
                </c:pt>
                <c:pt idx="25">
                  <c:v>6.9</c:v>
                </c:pt>
                <c:pt idx="26">
                  <c:v>7.8</c:v>
                </c:pt>
                <c:pt idx="27">
                  <c:v>9.1</c:v>
                </c:pt>
                <c:pt idx="28">
                  <c:v>8.9</c:v>
                </c:pt>
                <c:pt idx="29">
                  <c:v>7.9</c:v>
                </c:pt>
                <c:pt idx="30">
                  <c:v>7.6</c:v>
                </c:pt>
                <c:pt idx="31">
                  <c:v>6.7</c:v>
                </c:pt>
                <c:pt idx="32">
                  <c:v>8.6999999999999993</c:v>
                </c:pt>
                <c:pt idx="33">
                  <c:v>9.1</c:v>
                </c:pt>
                <c:pt idx="34">
                  <c:v>8.8000000000000007</c:v>
                </c:pt>
                <c:pt idx="35">
                  <c:v>7.5</c:v>
                </c:pt>
                <c:pt idx="36">
                  <c:v>9.5</c:v>
                </c:pt>
                <c:pt idx="37">
                  <c:v>8.6</c:v>
                </c:pt>
                <c:pt idx="38">
                  <c:v>8</c:v>
                </c:pt>
                <c:pt idx="39">
                  <c:v>7.5</c:v>
                </c:pt>
                <c:pt idx="40">
                  <c:v>8.9</c:v>
                </c:pt>
                <c:pt idx="41">
                  <c:v>8.8000000000000007</c:v>
                </c:pt>
                <c:pt idx="42">
                  <c:v>9.6</c:v>
                </c:pt>
                <c:pt idx="43">
                  <c:v>9.1</c:v>
                </c:pt>
                <c:pt idx="44">
                  <c:v>11.1</c:v>
                </c:pt>
                <c:pt idx="45">
                  <c:v>9.1</c:v>
                </c:pt>
                <c:pt idx="46">
                  <c:v>10</c:v>
                </c:pt>
                <c:pt idx="47">
                  <c:v>10</c:v>
                </c:pt>
                <c:pt idx="48">
                  <c:v>10.6</c:v>
                </c:pt>
                <c:pt idx="49">
                  <c:v>11.6</c:v>
                </c:pt>
                <c:pt idx="50">
                  <c:v>9.8000000000000007</c:v>
                </c:pt>
                <c:pt idx="51">
                  <c:v>8.8000000000000007</c:v>
                </c:pt>
                <c:pt idx="52">
                  <c:v>11.1</c:v>
                </c:pt>
                <c:pt idx="53">
                  <c:v>11.1</c:v>
                </c:pt>
                <c:pt idx="54">
                  <c:v>10.8</c:v>
                </c:pt>
                <c:pt idx="55">
                  <c:v>12.4</c:v>
                </c:pt>
                <c:pt idx="56">
                  <c:v>12.5</c:v>
                </c:pt>
                <c:pt idx="57">
                  <c:v>13.7</c:v>
                </c:pt>
                <c:pt idx="58">
                  <c:v>12.2</c:v>
                </c:pt>
                <c:pt idx="59">
                  <c:v>12.5</c:v>
                </c:pt>
                <c:pt idx="60">
                  <c:v>13.8</c:v>
                </c:pt>
                <c:pt idx="61">
                  <c:v>15</c:v>
                </c:pt>
                <c:pt idx="62">
                  <c:v>14.3</c:v>
                </c:pt>
                <c:pt idx="63">
                  <c:v>13.9</c:v>
                </c:pt>
                <c:pt idx="64">
                  <c:v>11.5</c:v>
                </c:pt>
                <c:pt idx="65">
                  <c:v>10.9</c:v>
                </c:pt>
                <c:pt idx="66">
                  <c:v>9.5</c:v>
                </c:pt>
                <c:pt idx="67">
                  <c:v>7.1</c:v>
                </c:pt>
                <c:pt idx="68">
                  <c:v>6.4</c:v>
                </c:pt>
                <c:pt idx="69">
                  <c:v>8.1999999999999993</c:v>
                </c:pt>
                <c:pt idx="70">
                  <c:v>10.6</c:v>
                </c:pt>
                <c:pt idx="71">
                  <c:v>11.9</c:v>
                </c:pt>
                <c:pt idx="72">
                  <c:v>12.2</c:v>
                </c:pt>
                <c:pt idx="73">
                  <c:v>10.8</c:v>
                </c:pt>
                <c:pt idx="74">
                  <c:v>9.9</c:v>
                </c:pt>
                <c:pt idx="75">
                  <c:v>9.9</c:v>
                </c:pt>
                <c:pt idx="76">
                  <c:v>10.199999999999999</c:v>
                </c:pt>
                <c:pt idx="77">
                  <c:v>10</c:v>
                </c:pt>
                <c:pt idx="78">
                  <c:v>9.4</c:v>
                </c:pt>
                <c:pt idx="79">
                  <c:v>8.8000000000000007</c:v>
                </c:pt>
                <c:pt idx="80">
                  <c:v>8.1</c:v>
                </c:pt>
                <c:pt idx="81">
                  <c:v>7.7</c:v>
                </c:pt>
                <c:pt idx="82">
                  <c:v>7.5</c:v>
                </c:pt>
                <c:pt idx="83">
                  <c:v>8.1</c:v>
                </c:pt>
                <c:pt idx="84">
                  <c:v>7.9</c:v>
                </c:pt>
                <c:pt idx="85">
                  <c:v>7.6</c:v>
                </c:pt>
                <c:pt idx="86">
                  <c:v>7.9</c:v>
                </c:pt>
                <c:pt idx="87">
                  <c:v>7.7</c:v>
                </c:pt>
                <c:pt idx="88">
                  <c:v>7.5</c:v>
                </c:pt>
                <c:pt idx="89">
                  <c:v>7.6</c:v>
                </c:pt>
                <c:pt idx="90">
                  <c:v>7.2</c:v>
                </c:pt>
                <c:pt idx="91">
                  <c:v>7.3</c:v>
                </c:pt>
                <c:pt idx="92">
                  <c:v>7.1</c:v>
                </c:pt>
                <c:pt idx="93">
                  <c:v>7.1</c:v>
                </c:pt>
                <c:pt idx="94">
                  <c:v>7</c:v>
                </c:pt>
                <c:pt idx="95">
                  <c:v>6.9</c:v>
                </c:pt>
                <c:pt idx="96">
                  <c:v>6.9</c:v>
                </c:pt>
                <c:pt idx="97">
                  <c:v>6.8</c:v>
                </c:pt>
                <c:pt idx="98">
                  <c:v>6.8</c:v>
                </c:pt>
                <c:pt idx="99">
                  <c:v>6.9</c:v>
                </c:pt>
                <c:pt idx="100">
                  <c:v>7</c:v>
                </c:pt>
                <c:pt idx="101">
                  <c:v>7</c:v>
                </c:pt>
                <c:pt idx="102">
                  <c:v>6.9</c:v>
                </c:pt>
                <c:pt idx="103">
                  <c:v>6.8</c:v>
                </c:pt>
                <c:pt idx="104">
                  <c:v>6.9</c:v>
                </c:pt>
                <c:pt idx="105">
                  <c:v>6.9</c:v>
                </c:pt>
                <c:pt idx="106">
                  <c:v>6.7</c:v>
                </c:pt>
                <c:pt idx="107">
                  <c:v>6.5</c:v>
                </c:pt>
                <c:pt idx="108">
                  <c:v>6.3</c:v>
                </c:pt>
                <c:pt idx="109">
                  <c:v>6</c:v>
                </c:pt>
                <c:pt idx="110">
                  <c:v>5.9</c:v>
                </c:pt>
                <c:pt idx="111">
                  <c:v>5.8</c:v>
                </c:pt>
                <c:pt idx="112">
                  <c:v>-6.9</c:v>
                </c:pt>
                <c:pt idx="113">
                  <c:v>3.1</c:v>
                </c:pt>
                <c:pt idx="114">
                  <c:v>4.8</c:v>
                </c:pt>
                <c:pt idx="115">
                  <c:v>6.4</c:v>
                </c:pt>
                <c:pt idx="116" formatCode="General">
                  <c:v>18.3</c:v>
                </c:pt>
                <c:pt idx="117" formatCode="General">
                  <c:v>7.9</c:v>
                </c:pt>
                <c:pt idx="118" formatCode="General">
                  <c:v>4.9000000000000004</c:v>
                </c:pt>
                <c:pt idx="119" formatCode="General">
                  <c:v>4</c:v>
                </c:pt>
                <c:pt idx="120" formatCode="General">
                  <c:v>4.8</c:v>
                </c:pt>
                <c:pt idx="121" formatCode="General">
                  <c:v>0.4</c:v>
                </c:pt>
                <c:pt idx="122" formatCode="General">
                  <c:v>3.9</c:v>
                </c:pt>
              </c:numCache>
            </c:numRef>
          </c:val>
          <c:smooth val="0"/>
          <c:extLst>
            <c:ext xmlns:c16="http://schemas.microsoft.com/office/drawing/2014/chart" uri="{C3380CC4-5D6E-409C-BE32-E72D297353CC}">
              <c16:uniqueId val="{00000000-D58E-47AE-9844-DE3600575F65}"/>
            </c:ext>
          </c:extLst>
        </c:ser>
        <c:dLbls>
          <c:showLegendKey val="0"/>
          <c:showVal val="0"/>
          <c:showCatName val="0"/>
          <c:showSerName val="0"/>
          <c:showPercent val="0"/>
          <c:showBubbleSize val="0"/>
        </c:dLbls>
        <c:smooth val="0"/>
        <c:axId val="1860693856"/>
        <c:axId val="1860680256"/>
      </c:lineChart>
      <c:dateAx>
        <c:axId val="1860693856"/>
        <c:scaling>
          <c:orientation val="minMax"/>
        </c:scaling>
        <c:delete val="0"/>
        <c:axPos val="b"/>
        <c:numFmt formatCode="yyyy\-mm;@"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0680256"/>
        <c:crossesAt val="-10"/>
        <c:auto val="1"/>
        <c:lblOffset val="100"/>
        <c:baseTimeUnit val="months"/>
      </c:dateAx>
      <c:valAx>
        <c:axId val="186068025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ln w="6350">
            <a:noFill/>
          </a:ln>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860693856"/>
        <c:crosses val="autoZero"/>
        <c:crossBetween val="between"/>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China's Monthly Inflation Rate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cpi</c:v>
                </c:pt>
              </c:strCache>
            </c:strRef>
          </c:tx>
          <c:spPr>
            <a:ln w="28575" cap="rnd">
              <a:solidFill>
                <a:schemeClr val="accent1"/>
              </a:solidFill>
              <a:round/>
            </a:ln>
            <a:effectLst/>
          </c:spPr>
          <c:marker>
            <c:symbol val="none"/>
          </c:marker>
          <c:cat>
            <c:numRef>
              <c:f>Sheet1!$A$2:$A$434</c:f>
              <c:numCache>
                <c:formatCode>yyyy\-mm;@</c:formatCode>
                <c:ptCount val="433"/>
                <c:pt idx="0">
                  <c:v>31808</c:v>
                </c:pt>
                <c:pt idx="1">
                  <c:v>31836</c:v>
                </c:pt>
                <c:pt idx="2">
                  <c:v>31867</c:v>
                </c:pt>
                <c:pt idx="3">
                  <c:v>31897</c:v>
                </c:pt>
                <c:pt idx="4">
                  <c:v>31928</c:v>
                </c:pt>
                <c:pt idx="5">
                  <c:v>31958</c:v>
                </c:pt>
                <c:pt idx="6">
                  <c:v>31989</c:v>
                </c:pt>
                <c:pt idx="7">
                  <c:v>32020</c:v>
                </c:pt>
                <c:pt idx="8">
                  <c:v>32050</c:v>
                </c:pt>
                <c:pt idx="9">
                  <c:v>32081</c:v>
                </c:pt>
                <c:pt idx="10">
                  <c:v>32111</c:v>
                </c:pt>
                <c:pt idx="11">
                  <c:v>32142</c:v>
                </c:pt>
                <c:pt idx="12">
                  <c:v>32173</c:v>
                </c:pt>
                <c:pt idx="13">
                  <c:v>32202</c:v>
                </c:pt>
                <c:pt idx="14">
                  <c:v>32233</c:v>
                </c:pt>
                <c:pt idx="15">
                  <c:v>32263</c:v>
                </c:pt>
                <c:pt idx="16">
                  <c:v>32294</c:v>
                </c:pt>
                <c:pt idx="17">
                  <c:v>32324</c:v>
                </c:pt>
                <c:pt idx="18">
                  <c:v>32355</c:v>
                </c:pt>
                <c:pt idx="19">
                  <c:v>32386</c:v>
                </c:pt>
                <c:pt idx="20">
                  <c:v>32416</c:v>
                </c:pt>
                <c:pt idx="21">
                  <c:v>32447</c:v>
                </c:pt>
                <c:pt idx="22">
                  <c:v>32477</c:v>
                </c:pt>
                <c:pt idx="23">
                  <c:v>32508</c:v>
                </c:pt>
                <c:pt idx="24">
                  <c:v>32539</c:v>
                </c:pt>
                <c:pt idx="25">
                  <c:v>32567</c:v>
                </c:pt>
                <c:pt idx="26">
                  <c:v>32598</c:v>
                </c:pt>
                <c:pt idx="27">
                  <c:v>32628</c:v>
                </c:pt>
                <c:pt idx="28">
                  <c:v>32659</c:v>
                </c:pt>
                <c:pt idx="29">
                  <c:v>32689</c:v>
                </c:pt>
                <c:pt idx="30">
                  <c:v>32720</c:v>
                </c:pt>
                <c:pt idx="31">
                  <c:v>32751</c:v>
                </c:pt>
                <c:pt idx="32">
                  <c:v>32781</c:v>
                </c:pt>
                <c:pt idx="33">
                  <c:v>32812</c:v>
                </c:pt>
                <c:pt idx="34">
                  <c:v>32842</c:v>
                </c:pt>
                <c:pt idx="35">
                  <c:v>32873</c:v>
                </c:pt>
                <c:pt idx="36">
                  <c:v>32904</c:v>
                </c:pt>
                <c:pt idx="37">
                  <c:v>32932</c:v>
                </c:pt>
                <c:pt idx="38">
                  <c:v>32963</c:v>
                </c:pt>
                <c:pt idx="39">
                  <c:v>32993</c:v>
                </c:pt>
                <c:pt idx="40">
                  <c:v>33024</c:v>
                </c:pt>
                <c:pt idx="41">
                  <c:v>33054</c:v>
                </c:pt>
                <c:pt idx="42">
                  <c:v>33085</c:v>
                </c:pt>
                <c:pt idx="43">
                  <c:v>33116</c:v>
                </c:pt>
                <c:pt idx="44">
                  <c:v>33146</c:v>
                </c:pt>
                <c:pt idx="45">
                  <c:v>33177</c:v>
                </c:pt>
                <c:pt idx="46">
                  <c:v>33207</c:v>
                </c:pt>
                <c:pt idx="47">
                  <c:v>33238</c:v>
                </c:pt>
                <c:pt idx="48">
                  <c:v>33269</c:v>
                </c:pt>
                <c:pt idx="49">
                  <c:v>33297</c:v>
                </c:pt>
                <c:pt idx="50">
                  <c:v>33328</c:v>
                </c:pt>
                <c:pt idx="51">
                  <c:v>33358</c:v>
                </c:pt>
                <c:pt idx="52">
                  <c:v>33389</c:v>
                </c:pt>
                <c:pt idx="53">
                  <c:v>33419</c:v>
                </c:pt>
                <c:pt idx="54">
                  <c:v>33450</c:v>
                </c:pt>
                <c:pt idx="55">
                  <c:v>33481</c:v>
                </c:pt>
                <c:pt idx="56">
                  <c:v>33511</c:v>
                </c:pt>
                <c:pt idx="57">
                  <c:v>33542</c:v>
                </c:pt>
                <c:pt idx="58">
                  <c:v>33572</c:v>
                </c:pt>
                <c:pt idx="59">
                  <c:v>33603</c:v>
                </c:pt>
                <c:pt idx="60">
                  <c:v>33634</c:v>
                </c:pt>
                <c:pt idx="61">
                  <c:v>33663</c:v>
                </c:pt>
                <c:pt idx="62">
                  <c:v>33694</c:v>
                </c:pt>
                <c:pt idx="63">
                  <c:v>33724</c:v>
                </c:pt>
                <c:pt idx="64">
                  <c:v>33755</c:v>
                </c:pt>
                <c:pt idx="65">
                  <c:v>33785</c:v>
                </c:pt>
                <c:pt idx="66">
                  <c:v>33816</c:v>
                </c:pt>
                <c:pt idx="67">
                  <c:v>33847</c:v>
                </c:pt>
                <c:pt idx="68">
                  <c:v>33877</c:v>
                </c:pt>
                <c:pt idx="69">
                  <c:v>33908</c:v>
                </c:pt>
                <c:pt idx="70">
                  <c:v>33938</c:v>
                </c:pt>
                <c:pt idx="71">
                  <c:v>33969</c:v>
                </c:pt>
                <c:pt idx="72">
                  <c:v>34000</c:v>
                </c:pt>
                <c:pt idx="73">
                  <c:v>34028</c:v>
                </c:pt>
                <c:pt idx="74">
                  <c:v>34059</c:v>
                </c:pt>
                <c:pt idx="75">
                  <c:v>34089</c:v>
                </c:pt>
                <c:pt idx="76">
                  <c:v>34120</c:v>
                </c:pt>
                <c:pt idx="77">
                  <c:v>34150</c:v>
                </c:pt>
                <c:pt idx="78">
                  <c:v>34181</c:v>
                </c:pt>
                <c:pt idx="79">
                  <c:v>34212</c:v>
                </c:pt>
                <c:pt idx="80">
                  <c:v>34242</c:v>
                </c:pt>
                <c:pt idx="81">
                  <c:v>34273</c:v>
                </c:pt>
                <c:pt idx="82">
                  <c:v>34303</c:v>
                </c:pt>
                <c:pt idx="83">
                  <c:v>34334</c:v>
                </c:pt>
                <c:pt idx="84">
                  <c:v>34365</c:v>
                </c:pt>
                <c:pt idx="85">
                  <c:v>34393</c:v>
                </c:pt>
                <c:pt idx="86">
                  <c:v>34424</c:v>
                </c:pt>
                <c:pt idx="87">
                  <c:v>34454</c:v>
                </c:pt>
                <c:pt idx="88">
                  <c:v>34485</c:v>
                </c:pt>
                <c:pt idx="89">
                  <c:v>34515</c:v>
                </c:pt>
                <c:pt idx="90">
                  <c:v>34546</c:v>
                </c:pt>
                <c:pt idx="91">
                  <c:v>34577</c:v>
                </c:pt>
                <c:pt idx="92">
                  <c:v>34607</c:v>
                </c:pt>
                <c:pt idx="93">
                  <c:v>34638</c:v>
                </c:pt>
                <c:pt idx="94">
                  <c:v>34668</c:v>
                </c:pt>
                <c:pt idx="95">
                  <c:v>34699</c:v>
                </c:pt>
                <c:pt idx="96">
                  <c:v>34730</c:v>
                </c:pt>
                <c:pt idx="97">
                  <c:v>34758</c:v>
                </c:pt>
                <c:pt idx="98">
                  <c:v>34789</c:v>
                </c:pt>
                <c:pt idx="99">
                  <c:v>34819</c:v>
                </c:pt>
                <c:pt idx="100">
                  <c:v>34850</c:v>
                </c:pt>
                <c:pt idx="101">
                  <c:v>34880</c:v>
                </c:pt>
                <c:pt idx="102">
                  <c:v>34911</c:v>
                </c:pt>
                <c:pt idx="103">
                  <c:v>34942</c:v>
                </c:pt>
                <c:pt idx="104">
                  <c:v>34972</c:v>
                </c:pt>
                <c:pt idx="105">
                  <c:v>35003</c:v>
                </c:pt>
                <c:pt idx="106">
                  <c:v>35033</c:v>
                </c:pt>
                <c:pt idx="107">
                  <c:v>35064</c:v>
                </c:pt>
                <c:pt idx="108">
                  <c:v>35095</c:v>
                </c:pt>
                <c:pt idx="109">
                  <c:v>35124</c:v>
                </c:pt>
                <c:pt idx="110">
                  <c:v>35155</c:v>
                </c:pt>
                <c:pt idx="111">
                  <c:v>35185</c:v>
                </c:pt>
                <c:pt idx="112">
                  <c:v>35216</c:v>
                </c:pt>
                <c:pt idx="113">
                  <c:v>35246</c:v>
                </c:pt>
                <c:pt idx="114">
                  <c:v>35277</c:v>
                </c:pt>
                <c:pt idx="115">
                  <c:v>35308</c:v>
                </c:pt>
                <c:pt idx="116">
                  <c:v>35338</c:v>
                </c:pt>
                <c:pt idx="117">
                  <c:v>35369</c:v>
                </c:pt>
                <c:pt idx="118">
                  <c:v>35399</c:v>
                </c:pt>
                <c:pt idx="119">
                  <c:v>35430</c:v>
                </c:pt>
                <c:pt idx="120">
                  <c:v>35461</c:v>
                </c:pt>
                <c:pt idx="121">
                  <c:v>35489</c:v>
                </c:pt>
                <c:pt idx="122">
                  <c:v>35520</c:v>
                </c:pt>
                <c:pt idx="123">
                  <c:v>35550</c:v>
                </c:pt>
                <c:pt idx="124">
                  <c:v>35581</c:v>
                </c:pt>
                <c:pt idx="125">
                  <c:v>35611</c:v>
                </c:pt>
                <c:pt idx="126">
                  <c:v>35642</c:v>
                </c:pt>
                <c:pt idx="127">
                  <c:v>35673</c:v>
                </c:pt>
                <c:pt idx="128">
                  <c:v>35703</c:v>
                </c:pt>
                <c:pt idx="129">
                  <c:v>35734</c:v>
                </c:pt>
                <c:pt idx="130">
                  <c:v>35764</c:v>
                </c:pt>
                <c:pt idx="131">
                  <c:v>35795</c:v>
                </c:pt>
                <c:pt idx="132">
                  <c:v>35826</c:v>
                </c:pt>
                <c:pt idx="133">
                  <c:v>35854</c:v>
                </c:pt>
                <c:pt idx="134">
                  <c:v>35885</c:v>
                </c:pt>
                <c:pt idx="135">
                  <c:v>35915</c:v>
                </c:pt>
                <c:pt idx="136">
                  <c:v>35946</c:v>
                </c:pt>
                <c:pt idx="137">
                  <c:v>35976</c:v>
                </c:pt>
                <c:pt idx="138">
                  <c:v>36007</c:v>
                </c:pt>
                <c:pt idx="139">
                  <c:v>36038</c:v>
                </c:pt>
                <c:pt idx="140">
                  <c:v>36068</c:v>
                </c:pt>
                <c:pt idx="141">
                  <c:v>36099</c:v>
                </c:pt>
                <c:pt idx="142">
                  <c:v>36129</c:v>
                </c:pt>
                <c:pt idx="143">
                  <c:v>36160</c:v>
                </c:pt>
                <c:pt idx="144">
                  <c:v>36191</c:v>
                </c:pt>
                <c:pt idx="145">
                  <c:v>36219</c:v>
                </c:pt>
                <c:pt idx="146">
                  <c:v>36250</c:v>
                </c:pt>
                <c:pt idx="147">
                  <c:v>36280</c:v>
                </c:pt>
                <c:pt idx="148">
                  <c:v>36311</c:v>
                </c:pt>
                <c:pt idx="149">
                  <c:v>36341</c:v>
                </c:pt>
                <c:pt idx="150">
                  <c:v>36372</c:v>
                </c:pt>
                <c:pt idx="151">
                  <c:v>36403</c:v>
                </c:pt>
                <c:pt idx="152">
                  <c:v>36433</c:v>
                </c:pt>
                <c:pt idx="153">
                  <c:v>36464</c:v>
                </c:pt>
                <c:pt idx="154">
                  <c:v>36494</c:v>
                </c:pt>
                <c:pt idx="155">
                  <c:v>36525</c:v>
                </c:pt>
                <c:pt idx="156">
                  <c:v>36556</c:v>
                </c:pt>
                <c:pt idx="157">
                  <c:v>36585</c:v>
                </c:pt>
                <c:pt idx="158">
                  <c:v>36616</c:v>
                </c:pt>
                <c:pt idx="159">
                  <c:v>36646</c:v>
                </c:pt>
                <c:pt idx="160">
                  <c:v>36677</c:v>
                </c:pt>
                <c:pt idx="161">
                  <c:v>36707</c:v>
                </c:pt>
                <c:pt idx="162">
                  <c:v>36738</c:v>
                </c:pt>
                <c:pt idx="163">
                  <c:v>36769</c:v>
                </c:pt>
                <c:pt idx="164">
                  <c:v>36799</c:v>
                </c:pt>
                <c:pt idx="165">
                  <c:v>36830</c:v>
                </c:pt>
                <c:pt idx="166">
                  <c:v>36860</c:v>
                </c:pt>
                <c:pt idx="167">
                  <c:v>36891</c:v>
                </c:pt>
                <c:pt idx="168">
                  <c:v>36922</c:v>
                </c:pt>
                <c:pt idx="169">
                  <c:v>36950</c:v>
                </c:pt>
                <c:pt idx="170">
                  <c:v>36981</c:v>
                </c:pt>
                <c:pt idx="171">
                  <c:v>37011</c:v>
                </c:pt>
                <c:pt idx="172">
                  <c:v>37042</c:v>
                </c:pt>
                <c:pt idx="173">
                  <c:v>37072</c:v>
                </c:pt>
                <c:pt idx="174">
                  <c:v>37103</c:v>
                </c:pt>
                <c:pt idx="175">
                  <c:v>37134</c:v>
                </c:pt>
                <c:pt idx="176">
                  <c:v>37164</c:v>
                </c:pt>
                <c:pt idx="177">
                  <c:v>37195</c:v>
                </c:pt>
                <c:pt idx="178">
                  <c:v>37225</c:v>
                </c:pt>
                <c:pt idx="179">
                  <c:v>37256</c:v>
                </c:pt>
                <c:pt idx="180">
                  <c:v>37287</c:v>
                </c:pt>
                <c:pt idx="181">
                  <c:v>37315</c:v>
                </c:pt>
                <c:pt idx="182">
                  <c:v>37346</c:v>
                </c:pt>
                <c:pt idx="183">
                  <c:v>37376</c:v>
                </c:pt>
                <c:pt idx="184">
                  <c:v>37407</c:v>
                </c:pt>
                <c:pt idx="185">
                  <c:v>37437</c:v>
                </c:pt>
                <c:pt idx="186">
                  <c:v>37468</c:v>
                </c:pt>
                <c:pt idx="187">
                  <c:v>37499</c:v>
                </c:pt>
                <c:pt idx="188">
                  <c:v>37529</c:v>
                </c:pt>
                <c:pt idx="189">
                  <c:v>37560</c:v>
                </c:pt>
                <c:pt idx="190">
                  <c:v>37590</c:v>
                </c:pt>
                <c:pt idx="191">
                  <c:v>37621</c:v>
                </c:pt>
                <c:pt idx="192">
                  <c:v>37652</c:v>
                </c:pt>
                <c:pt idx="193">
                  <c:v>37680</c:v>
                </c:pt>
                <c:pt idx="194">
                  <c:v>37711</c:v>
                </c:pt>
                <c:pt idx="195">
                  <c:v>37741</c:v>
                </c:pt>
                <c:pt idx="196">
                  <c:v>37772</c:v>
                </c:pt>
                <c:pt idx="197">
                  <c:v>37802</c:v>
                </c:pt>
                <c:pt idx="198">
                  <c:v>37833</c:v>
                </c:pt>
                <c:pt idx="199">
                  <c:v>37864</c:v>
                </c:pt>
                <c:pt idx="200">
                  <c:v>37894</c:v>
                </c:pt>
                <c:pt idx="201">
                  <c:v>37925</c:v>
                </c:pt>
                <c:pt idx="202">
                  <c:v>37955</c:v>
                </c:pt>
                <c:pt idx="203">
                  <c:v>37986</c:v>
                </c:pt>
                <c:pt idx="204">
                  <c:v>38017</c:v>
                </c:pt>
                <c:pt idx="205">
                  <c:v>38046</c:v>
                </c:pt>
                <c:pt idx="206">
                  <c:v>38077</c:v>
                </c:pt>
                <c:pt idx="207">
                  <c:v>38107</c:v>
                </c:pt>
                <c:pt idx="208">
                  <c:v>38138</c:v>
                </c:pt>
                <c:pt idx="209">
                  <c:v>38168</c:v>
                </c:pt>
                <c:pt idx="210">
                  <c:v>38199</c:v>
                </c:pt>
                <c:pt idx="211">
                  <c:v>38230</c:v>
                </c:pt>
                <c:pt idx="212">
                  <c:v>38260</c:v>
                </c:pt>
                <c:pt idx="213">
                  <c:v>38291</c:v>
                </c:pt>
                <c:pt idx="214">
                  <c:v>38321</c:v>
                </c:pt>
                <c:pt idx="215">
                  <c:v>38352</c:v>
                </c:pt>
                <c:pt idx="216">
                  <c:v>38383</c:v>
                </c:pt>
                <c:pt idx="217">
                  <c:v>38411</c:v>
                </c:pt>
                <c:pt idx="218">
                  <c:v>38442</c:v>
                </c:pt>
                <c:pt idx="219">
                  <c:v>38472</c:v>
                </c:pt>
                <c:pt idx="220">
                  <c:v>38503</c:v>
                </c:pt>
                <c:pt idx="221">
                  <c:v>38533</c:v>
                </c:pt>
                <c:pt idx="222">
                  <c:v>38564</c:v>
                </c:pt>
                <c:pt idx="223">
                  <c:v>38595</c:v>
                </c:pt>
                <c:pt idx="224">
                  <c:v>38625</c:v>
                </c:pt>
                <c:pt idx="225">
                  <c:v>38656</c:v>
                </c:pt>
                <c:pt idx="226">
                  <c:v>38686</c:v>
                </c:pt>
                <c:pt idx="227">
                  <c:v>38717</c:v>
                </c:pt>
                <c:pt idx="228">
                  <c:v>38748</c:v>
                </c:pt>
                <c:pt idx="229">
                  <c:v>38776</c:v>
                </c:pt>
                <c:pt idx="230">
                  <c:v>38807</c:v>
                </c:pt>
                <c:pt idx="231">
                  <c:v>38837</c:v>
                </c:pt>
                <c:pt idx="232">
                  <c:v>38868</c:v>
                </c:pt>
                <c:pt idx="233">
                  <c:v>38898</c:v>
                </c:pt>
                <c:pt idx="234">
                  <c:v>38929</c:v>
                </c:pt>
                <c:pt idx="235">
                  <c:v>38960</c:v>
                </c:pt>
                <c:pt idx="236">
                  <c:v>38990</c:v>
                </c:pt>
                <c:pt idx="237">
                  <c:v>39021</c:v>
                </c:pt>
                <c:pt idx="238">
                  <c:v>39051</c:v>
                </c:pt>
                <c:pt idx="239">
                  <c:v>39082</c:v>
                </c:pt>
                <c:pt idx="240">
                  <c:v>39113</c:v>
                </c:pt>
                <c:pt idx="241">
                  <c:v>39141</c:v>
                </c:pt>
                <c:pt idx="242">
                  <c:v>39172</c:v>
                </c:pt>
                <c:pt idx="243">
                  <c:v>39202</c:v>
                </c:pt>
                <c:pt idx="244">
                  <c:v>39233</c:v>
                </c:pt>
                <c:pt idx="245">
                  <c:v>39263</c:v>
                </c:pt>
                <c:pt idx="246">
                  <c:v>39294</c:v>
                </c:pt>
                <c:pt idx="247">
                  <c:v>39325</c:v>
                </c:pt>
                <c:pt idx="248">
                  <c:v>39355</c:v>
                </c:pt>
                <c:pt idx="249">
                  <c:v>39386</c:v>
                </c:pt>
                <c:pt idx="250">
                  <c:v>39416</c:v>
                </c:pt>
                <c:pt idx="251">
                  <c:v>39447</c:v>
                </c:pt>
                <c:pt idx="252">
                  <c:v>39478</c:v>
                </c:pt>
                <c:pt idx="253">
                  <c:v>39507</c:v>
                </c:pt>
                <c:pt idx="254">
                  <c:v>39538</c:v>
                </c:pt>
                <c:pt idx="255">
                  <c:v>39568</c:v>
                </c:pt>
                <c:pt idx="256">
                  <c:v>39599</c:v>
                </c:pt>
                <c:pt idx="257">
                  <c:v>39629</c:v>
                </c:pt>
                <c:pt idx="258">
                  <c:v>39660</c:v>
                </c:pt>
                <c:pt idx="259">
                  <c:v>39691</c:v>
                </c:pt>
                <c:pt idx="260">
                  <c:v>39721</c:v>
                </c:pt>
                <c:pt idx="261">
                  <c:v>39752</c:v>
                </c:pt>
                <c:pt idx="262">
                  <c:v>39782</c:v>
                </c:pt>
                <c:pt idx="263">
                  <c:v>39813</c:v>
                </c:pt>
                <c:pt idx="264">
                  <c:v>39844</c:v>
                </c:pt>
                <c:pt idx="265">
                  <c:v>39872</c:v>
                </c:pt>
                <c:pt idx="266">
                  <c:v>39903</c:v>
                </c:pt>
                <c:pt idx="267">
                  <c:v>39933</c:v>
                </c:pt>
                <c:pt idx="268">
                  <c:v>39964</c:v>
                </c:pt>
                <c:pt idx="269">
                  <c:v>39994</c:v>
                </c:pt>
                <c:pt idx="270">
                  <c:v>40025</c:v>
                </c:pt>
                <c:pt idx="271">
                  <c:v>40056</c:v>
                </c:pt>
                <c:pt idx="272">
                  <c:v>40086</c:v>
                </c:pt>
                <c:pt idx="273">
                  <c:v>40117</c:v>
                </c:pt>
                <c:pt idx="274">
                  <c:v>40147</c:v>
                </c:pt>
                <c:pt idx="275">
                  <c:v>40178</c:v>
                </c:pt>
                <c:pt idx="276">
                  <c:v>40209</c:v>
                </c:pt>
                <c:pt idx="277">
                  <c:v>40237</c:v>
                </c:pt>
                <c:pt idx="278">
                  <c:v>40268</c:v>
                </c:pt>
                <c:pt idx="279">
                  <c:v>40298</c:v>
                </c:pt>
                <c:pt idx="280">
                  <c:v>40329</c:v>
                </c:pt>
                <c:pt idx="281">
                  <c:v>40359</c:v>
                </c:pt>
                <c:pt idx="282">
                  <c:v>40390</c:v>
                </c:pt>
                <c:pt idx="283">
                  <c:v>40421</c:v>
                </c:pt>
                <c:pt idx="284">
                  <c:v>40451</c:v>
                </c:pt>
                <c:pt idx="285">
                  <c:v>40482</c:v>
                </c:pt>
                <c:pt idx="286">
                  <c:v>40512</c:v>
                </c:pt>
                <c:pt idx="287">
                  <c:v>40543</c:v>
                </c:pt>
                <c:pt idx="288">
                  <c:v>40574</c:v>
                </c:pt>
                <c:pt idx="289">
                  <c:v>40602</c:v>
                </c:pt>
                <c:pt idx="290">
                  <c:v>40633</c:v>
                </c:pt>
                <c:pt idx="291">
                  <c:v>40663</c:v>
                </c:pt>
                <c:pt idx="292">
                  <c:v>40694</c:v>
                </c:pt>
                <c:pt idx="293">
                  <c:v>40724</c:v>
                </c:pt>
                <c:pt idx="294">
                  <c:v>40755</c:v>
                </c:pt>
                <c:pt idx="295">
                  <c:v>40786</c:v>
                </c:pt>
                <c:pt idx="296">
                  <c:v>40816</c:v>
                </c:pt>
                <c:pt idx="297">
                  <c:v>40847</c:v>
                </c:pt>
                <c:pt idx="298">
                  <c:v>40877</c:v>
                </c:pt>
                <c:pt idx="299">
                  <c:v>40908</c:v>
                </c:pt>
                <c:pt idx="300">
                  <c:v>40939</c:v>
                </c:pt>
                <c:pt idx="301">
                  <c:v>40968</c:v>
                </c:pt>
                <c:pt idx="302">
                  <c:v>40999</c:v>
                </c:pt>
                <c:pt idx="303">
                  <c:v>41029</c:v>
                </c:pt>
                <c:pt idx="304">
                  <c:v>41060</c:v>
                </c:pt>
                <c:pt idx="305">
                  <c:v>41090</c:v>
                </c:pt>
                <c:pt idx="306">
                  <c:v>41121</c:v>
                </c:pt>
                <c:pt idx="307">
                  <c:v>41152</c:v>
                </c:pt>
                <c:pt idx="308">
                  <c:v>41182</c:v>
                </c:pt>
                <c:pt idx="309">
                  <c:v>41213</c:v>
                </c:pt>
                <c:pt idx="310">
                  <c:v>41243</c:v>
                </c:pt>
                <c:pt idx="311">
                  <c:v>41274</c:v>
                </c:pt>
                <c:pt idx="312">
                  <c:v>41305</c:v>
                </c:pt>
                <c:pt idx="313">
                  <c:v>41333</c:v>
                </c:pt>
                <c:pt idx="314">
                  <c:v>41364</c:v>
                </c:pt>
                <c:pt idx="315">
                  <c:v>41394</c:v>
                </c:pt>
                <c:pt idx="316">
                  <c:v>41425</c:v>
                </c:pt>
                <c:pt idx="317">
                  <c:v>41455</c:v>
                </c:pt>
                <c:pt idx="318">
                  <c:v>41486</c:v>
                </c:pt>
                <c:pt idx="319">
                  <c:v>41517</c:v>
                </c:pt>
                <c:pt idx="320">
                  <c:v>41547</c:v>
                </c:pt>
                <c:pt idx="321">
                  <c:v>41578</c:v>
                </c:pt>
                <c:pt idx="322">
                  <c:v>41608</c:v>
                </c:pt>
                <c:pt idx="323">
                  <c:v>41639</c:v>
                </c:pt>
                <c:pt idx="324">
                  <c:v>41670</c:v>
                </c:pt>
                <c:pt idx="325">
                  <c:v>41698</c:v>
                </c:pt>
                <c:pt idx="326">
                  <c:v>41729</c:v>
                </c:pt>
                <c:pt idx="327">
                  <c:v>41759</c:v>
                </c:pt>
                <c:pt idx="328">
                  <c:v>41790</c:v>
                </c:pt>
                <c:pt idx="329">
                  <c:v>41820</c:v>
                </c:pt>
                <c:pt idx="330">
                  <c:v>41851</c:v>
                </c:pt>
                <c:pt idx="331">
                  <c:v>41882</c:v>
                </c:pt>
                <c:pt idx="332">
                  <c:v>41912</c:v>
                </c:pt>
                <c:pt idx="333">
                  <c:v>41943</c:v>
                </c:pt>
                <c:pt idx="334">
                  <c:v>41973</c:v>
                </c:pt>
                <c:pt idx="335">
                  <c:v>42004</c:v>
                </c:pt>
                <c:pt idx="336">
                  <c:v>42035</c:v>
                </c:pt>
                <c:pt idx="337">
                  <c:v>42063</c:v>
                </c:pt>
                <c:pt idx="338">
                  <c:v>42094</c:v>
                </c:pt>
                <c:pt idx="339">
                  <c:v>42124</c:v>
                </c:pt>
                <c:pt idx="340">
                  <c:v>42155</c:v>
                </c:pt>
                <c:pt idx="341">
                  <c:v>42185</c:v>
                </c:pt>
                <c:pt idx="342">
                  <c:v>42216</c:v>
                </c:pt>
                <c:pt idx="343">
                  <c:v>42247</c:v>
                </c:pt>
                <c:pt idx="344">
                  <c:v>42277</c:v>
                </c:pt>
                <c:pt idx="345">
                  <c:v>42308</c:v>
                </c:pt>
                <c:pt idx="346">
                  <c:v>42338</c:v>
                </c:pt>
                <c:pt idx="347">
                  <c:v>42369</c:v>
                </c:pt>
                <c:pt idx="348">
                  <c:v>42400</c:v>
                </c:pt>
                <c:pt idx="349">
                  <c:v>42429</c:v>
                </c:pt>
                <c:pt idx="350">
                  <c:v>42460</c:v>
                </c:pt>
                <c:pt idx="351">
                  <c:v>42490</c:v>
                </c:pt>
                <c:pt idx="352">
                  <c:v>42521</c:v>
                </c:pt>
                <c:pt idx="353">
                  <c:v>42551</c:v>
                </c:pt>
                <c:pt idx="354">
                  <c:v>42582</c:v>
                </c:pt>
                <c:pt idx="355">
                  <c:v>42613</c:v>
                </c:pt>
                <c:pt idx="356">
                  <c:v>42643</c:v>
                </c:pt>
                <c:pt idx="357">
                  <c:v>42674</c:v>
                </c:pt>
                <c:pt idx="358">
                  <c:v>42704</c:v>
                </c:pt>
                <c:pt idx="359">
                  <c:v>42735</c:v>
                </c:pt>
                <c:pt idx="360">
                  <c:v>42766</c:v>
                </c:pt>
                <c:pt idx="361">
                  <c:v>42794</c:v>
                </c:pt>
                <c:pt idx="362">
                  <c:v>42825</c:v>
                </c:pt>
                <c:pt idx="363">
                  <c:v>42855</c:v>
                </c:pt>
                <c:pt idx="364">
                  <c:v>42886</c:v>
                </c:pt>
                <c:pt idx="365">
                  <c:v>42916</c:v>
                </c:pt>
                <c:pt idx="366">
                  <c:v>42947</c:v>
                </c:pt>
                <c:pt idx="367">
                  <c:v>42978</c:v>
                </c:pt>
                <c:pt idx="368">
                  <c:v>43008</c:v>
                </c:pt>
                <c:pt idx="369">
                  <c:v>43039</c:v>
                </c:pt>
                <c:pt idx="370">
                  <c:v>43069</c:v>
                </c:pt>
                <c:pt idx="371">
                  <c:v>43100</c:v>
                </c:pt>
                <c:pt idx="372">
                  <c:v>43131</c:v>
                </c:pt>
                <c:pt idx="373">
                  <c:v>43159</c:v>
                </c:pt>
                <c:pt idx="374">
                  <c:v>43190</c:v>
                </c:pt>
                <c:pt idx="375">
                  <c:v>43220</c:v>
                </c:pt>
                <c:pt idx="376">
                  <c:v>43251</c:v>
                </c:pt>
                <c:pt idx="377">
                  <c:v>43281</c:v>
                </c:pt>
                <c:pt idx="378">
                  <c:v>43312</c:v>
                </c:pt>
                <c:pt idx="379">
                  <c:v>43343</c:v>
                </c:pt>
                <c:pt idx="380">
                  <c:v>43373</c:v>
                </c:pt>
                <c:pt idx="381">
                  <c:v>43404</c:v>
                </c:pt>
                <c:pt idx="382">
                  <c:v>43434</c:v>
                </c:pt>
                <c:pt idx="383">
                  <c:v>43465</c:v>
                </c:pt>
                <c:pt idx="384">
                  <c:v>43496</c:v>
                </c:pt>
                <c:pt idx="385">
                  <c:v>43524</c:v>
                </c:pt>
                <c:pt idx="386">
                  <c:v>43555</c:v>
                </c:pt>
                <c:pt idx="387">
                  <c:v>43585</c:v>
                </c:pt>
                <c:pt idx="388">
                  <c:v>43616</c:v>
                </c:pt>
                <c:pt idx="389">
                  <c:v>43646</c:v>
                </c:pt>
                <c:pt idx="390">
                  <c:v>43677</c:v>
                </c:pt>
                <c:pt idx="391">
                  <c:v>43708</c:v>
                </c:pt>
                <c:pt idx="392">
                  <c:v>43738</c:v>
                </c:pt>
                <c:pt idx="393">
                  <c:v>43769</c:v>
                </c:pt>
                <c:pt idx="394">
                  <c:v>43799</c:v>
                </c:pt>
                <c:pt idx="395">
                  <c:v>43830</c:v>
                </c:pt>
                <c:pt idx="396">
                  <c:v>43861</c:v>
                </c:pt>
                <c:pt idx="397">
                  <c:v>43890</c:v>
                </c:pt>
                <c:pt idx="398">
                  <c:v>43921</c:v>
                </c:pt>
                <c:pt idx="399">
                  <c:v>43951</c:v>
                </c:pt>
                <c:pt idx="400">
                  <c:v>43982</c:v>
                </c:pt>
                <c:pt idx="401">
                  <c:v>44012</c:v>
                </c:pt>
                <c:pt idx="402">
                  <c:v>44043</c:v>
                </c:pt>
                <c:pt idx="403">
                  <c:v>44074</c:v>
                </c:pt>
                <c:pt idx="404">
                  <c:v>44104</c:v>
                </c:pt>
                <c:pt idx="405">
                  <c:v>44135</c:v>
                </c:pt>
                <c:pt idx="406">
                  <c:v>44165</c:v>
                </c:pt>
                <c:pt idx="407">
                  <c:v>44196</c:v>
                </c:pt>
                <c:pt idx="408">
                  <c:v>44227</c:v>
                </c:pt>
                <c:pt idx="409">
                  <c:v>44255</c:v>
                </c:pt>
                <c:pt idx="410">
                  <c:v>44286</c:v>
                </c:pt>
                <c:pt idx="411">
                  <c:v>44316</c:v>
                </c:pt>
                <c:pt idx="412">
                  <c:v>44347</c:v>
                </c:pt>
                <c:pt idx="413">
                  <c:v>44377</c:v>
                </c:pt>
                <c:pt idx="414">
                  <c:v>44408</c:v>
                </c:pt>
                <c:pt idx="415">
                  <c:v>44439</c:v>
                </c:pt>
                <c:pt idx="416">
                  <c:v>44469</c:v>
                </c:pt>
                <c:pt idx="417">
                  <c:v>44500</c:v>
                </c:pt>
                <c:pt idx="418">
                  <c:v>44530</c:v>
                </c:pt>
                <c:pt idx="419">
                  <c:v>44561</c:v>
                </c:pt>
                <c:pt idx="420" formatCode="yyyy\-m">
                  <c:v>44592</c:v>
                </c:pt>
                <c:pt idx="421" formatCode="yyyy\-m">
                  <c:v>44620</c:v>
                </c:pt>
                <c:pt idx="422" formatCode="yyyy\-m">
                  <c:v>44651</c:v>
                </c:pt>
                <c:pt idx="423" formatCode="yyyy\-m">
                  <c:v>44681</c:v>
                </c:pt>
                <c:pt idx="424" formatCode="yyyy\-m">
                  <c:v>44712</c:v>
                </c:pt>
                <c:pt idx="425" formatCode="yyyy\-m">
                  <c:v>44742</c:v>
                </c:pt>
                <c:pt idx="426" formatCode="yyyy\-m">
                  <c:v>44773</c:v>
                </c:pt>
                <c:pt idx="427" formatCode="yyyy\-m">
                  <c:v>44804</c:v>
                </c:pt>
                <c:pt idx="428" formatCode="yyyy\-m">
                  <c:v>44834</c:v>
                </c:pt>
                <c:pt idx="429" formatCode="yyyy\-m">
                  <c:v>44865</c:v>
                </c:pt>
                <c:pt idx="430" formatCode="yyyy\-m">
                  <c:v>44895</c:v>
                </c:pt>
                <c:pt idx="431" formatCode="yyyy\-m">
                  <c:v>44926</c:v>
                </c:pt>
                <c:pt idx="432" formatCode="yyyy\-m">
                  <c:v>44957</c:v>
                </c:pt>
              </c:numCache>
            </c:numRef>
          </c:cat>
          <c:val>
            <c:numRef>
              <c:f>Sheet1!$B$2:$B$434</c:f>
              <c:numCache>
                <c:formatCode>###,###,###,###,##0.00_ </c:formatCode>
                <c:ptCount val="433"/>
                <c:pt idx="0">
                  <c:v>5.0999999999999996</c:v>
                </c:pt>
                <c:pt idx="1">
                  <c:v>5.4</c:v>
                </c:pt>
                <c:pt idx="2">
                  <c:v>5.8</c:v>
                </c:pt>
                <c:pt idx="3">
                  <c:v>6.7</c:v>
                </c:pt>
                <c:pt idx="4">
                  <c:v>7.6</c:v>
                </c:pt>
                <c:pt idx="5">
                  <c:v>7.8</c:v>
                </c:pt>
                <c:pt idx="6">
                  <c:v>7.8</c:v>
                </c:pt>
                <c:pt idx="7">
                  <c:v>8.1999999999999993</c:v>
                </c:pt>
                <c:pt idx="8">
                  <c:v>7.7</c:v>
                </c:pt>
                <c:pt idx="9">
                  <c:v>7.5</c:v>
                </c:pt>
                <c:pt idx="10">
                  <c:v>8.3000000000000007</c:v>
                </c:pt>
                <c:pt idx="11">
                  <c:v>8.9</c:v>
                </c:pt>
                <c:pt idx="12">
                  <c:v>9.4</c:v>
                </c:pt>
                <c:pt idx="13">
                  <c:v>10.4</c:v>
                </c:pt>
                <c:pt idx="14">
                  <c:v>11.3</c:v>
                </c:pt>
                <c:pt idx="15">
                  <c:v>12.2</c:v>
                </c:pt>
                <c:pt idx="16">
                  <c:v>14.2</c:v>
                </c:pt>
                <c:pt idx="17">
                  <c:v>16.3</c:v>
                </c:pt>
                <c:pt idx="18">
                  <c:v>19.2</c:v>
                </c:pt>
                <c:pt idx="19">
                  <c:v>23.6</c:v>
                </c:pt>
                <c:pt idx="20">
                  <c:v>26.4</c:v>
                </c:pt>
                <c:pt idx="21">
                  <c:v>27.1</c:v>
                </c:pt>
                <c:pt idx="22">
                  <c:v>26.8</c:v>
                </c:pt>
                <c:pt idx="23">
                  <c:v>27.9</c:v>
                </c:pt>
                <c:pt idx="24">
                  <c:v>27.4</c:v>
                </c:pt>
                <c:pt idx="25">
                  <c:v>28.4</c:v>
                </c:pt>
                <c:pt idx="26">
                  <c:v>27.1</c:v>
                </c:pt>
                <c:pt idx="27">
                  <c:v>26.6</c:v>
                </c:pt>
                <c:pt idx="28">
                  <c:v>24.8</c:v>
                </c:pt>
                <c:pt idx="29">
                  <c:v>22.8</c:v>
                </c:pt>
                <c:pt idx="30">
                  <c:v>19.399999999999999</c:v>
                </c:pt>
                <c:pt idx="31">
                  <c:v>15.3</c:v>
                </c:pt>
                <c:pt idx="32">
                  <c:v>11.5</c:v>
                </c:pt>
                <c:pt idx="33">
                  <c:v>8.6</c:v>
                </c:pt>
                <c:pt idx="34">
                  <c:v>7.4</c:v>
                </c:pt>
                <c:pt idx="35">
                  <c:v>6.6</c:v>
                </c:pt>
                <c:pt idx="36">
                  <c:v>4.3</c:v>
                </c:pt>
                <c:pt idx="37">
                  <c:v>4.4000000000000004</c:v>
                </c:pt>
                <c:pt idx="38">
                  <c:v>3.4</c:v>
                </c:pt>
                <c:pt idx="39">
                  <c:v>3.2</c:v>
                </c:pt>
                <c:pt idx="40">
                  <c:v>2.7</c:v>
                </c:pt>
                <c:pt idx="41">
                  <c:v>1.1000000000000001</c:v>
                </c:pt>
                <c:pt idx="42">
                  <c:v>1.1000000000000001</c:v>
                </c:pt>
                <c:pt idx="43">
                  <c:v>2.5</c:v>
                </c:pt>
                <c:pt idx="44">
                  <c:v>2.9</c:v>
                </c:pt>
                <c:pt idx="45">
                  <c:v>3.1</c:v>
                </c:pt>
                <c:pt idx="46">
                  <c:v>3.7</c:v>
                </c:pt>
                <c:pt idx="47">
                  <c:v>4.3</c:v>
                </c:pt>
                <c:pt idx="48">
                  <c:v>2.2000000000000002</c:v>
                </c:pt>
                <c:pt idx="49">
                  <c:v>1</c:v>
                </c:pt>
                <c:pt idx="50">
                  <c:v>1.6</c:v>
                </c:pt>
                <c:pt idx="51">
                  <c:v>1.3</c:v>
                </c:pt>
                <c:pt idx="52">
                  <c:v>3.6</c:v>
                </c:pt>
                <c:pt idx="53">
                  <c:v>4.4000000000000004</c:v>
                </c:pt>
                <c:pt idx="54">
                  <c:v>4.7</c:v>
                </c:pt>
                <c:pt idx="55">
                  <c:v>4.9000000000000004</c:v>
                </c:pt>
                <c:pt idx="56">
                  <c:v>4.5</c:v>
                </c:pt>
                <c:pt idx="57">
                  <c:v>4.8</c:v>
                </c:pt>
                <c:pt idx="58">
                  <c:v>4.4000000000000004</c:v>
                </c:pt>
                <c:pt idx="59">
                  <c:v>4.5</c:v>
                </c:pt>
                <c:pt idx="60">
                  <c:v>5.5</c:v>
                </c:pt>
                <c:pt idx="61">
                  <c:v>5.3</c:v>
                </c:pt>
                <c:pt idx="62">
                  <c:v>5.3</c:v>
                </c:pt>
                <c:pt idx="63">
                  <c:v>7.1</c:v>
                </c:pt>
                <c:pt idx="64">
                  <c:v>4.7</c:v>
                </c:pt>
                <c:pt idx="65">
                  <c:v>4.8</c:v>
                </c:pt>
                <c:pt idx="66">
                  <c:v>5.2</c:v>
                </c:pt>
                <c:pt idx="67">
                  <c:v>5.8</c:v>
                </c:pt>
                <c:pt idx="68">
                  <c:v>7.5</c:v>
                </c:pt>
                <c:pt idx="69">
                  <c:v>7.9</c:v>
                </c:pt>
                <c:pt idx="70">
                  <c:v>8.1999999999999993</c:v>
                </c:pt>
                <c:pt idx="71">
                  <c:v>8.8000000000000007</c:v>
                </c:pt>
                <c:pt idx="72">
                  <c:v>10.3</c:v>
                </c:pt>
                <c:pt idx="73">
                  <c:v>10.5</c:v>
                </c:pt>
                <c:pt idx="74">
                  <c:v>12.2</c:v>
                </c:pt>
                <c:pt idx="75">
                  <c:v>12.6</c:v>
                </c:pt>
                <c:pt idx="76">
                  <c:v>14</c:v>
                </c:pt>
                <c:pt idx="77">
                  <c:v>15.1</c:v>
                </c:pt>
                <c:pt idx="78">
                  <c:v>16.2</c:v>
                </c:pt>
                <c:pt idx="79">
                  <c:v>16</c:v>
                </c:pt>
                <c:pt idx="80">
                  <c:v>15.7</c:v>
                </c:pt>
                <c:pt idx="81">
                  <c:v>15.9</c:v>
                </c:pt>
                <c:pt idx="82">
                  <c:v>16.7</c:v>
                </c:pt>
                <c:pt idx="83">
                  <c:v>18.8</c:v>
                </c:pt>
                <c:pt idx="84">
                  <c:v>21.1</c:v>
                </c:pt>
                <c:pt idx="85">
                  <c:v>23.2</c:v>
                </c:pt>
                <c:pt idx="86">
                  <c:v>22.4</c:v>
                </c:pt>
                <c:pt idx="87">
                  <c:v>21.7</c:v>
                </c:pt>
                <c:pt idx="88">
                  <c:v>21.3</c:v>
                </c:pt>
                <c:pt idx="89">
                  <c:v>22.6</c:v>
                </c:pt>
                <c:pt idx="90">
                  <c:v>24</c:v>
                </c:pt>
                <c:pt idx="91">
                  <c:v>25.8</c:v>
                </c:pt>
                <c:pt idx="92">
                  <c:v>27.3</c:v>
                </c:pt>
                <c:pt idx="93">
                  <c:v>27.7</c:v>
                </c:pt>
                <c:pt idx="94">
                  <c:v>27.5</c:v>
                </c:pt>
                <c:pt idx="95">
                  <c:v>25.5</c:v>
                </c:pt>
                <c:pt idx="96">
                  <c:v>24.1</c:v>
                </c:pt>
                <c:pt idx="97">
                  <c:v>22.4</c:v>
                </c:pt>
                <c:pt idx="98">
                  <c:v>21.3</c:v>
                </c:pt>
                <c:pt idx="99">
                  <c:v>20.7</c:v>
                </c:pt>
                <c:pt idx="100">
                  <c:v>20.3</c:v>
                </c:pt>
                <c:pt idx="101">
                  <c:v>18.2</c:v>
                </c:pt>
                <c:pt idx="102">
                  <c:v>16.7</c:v>
                </c:pt>
                <c:pt idx="103">
                  <c:v>14.5</c:v>
                </c:pt>
                <c:pt idx="104">
                  <c:v>13.2</c:v>
                </c:pt>
                <c:pt idx="105">
                  <c:v>12.1</c:v>
                </c:pt>
                <c:pt idx="106">
                  <c:v>11.2</c:v>
                </c:pt>
                <c:pt idx="107">
                  <c:v>10.1</c:v>
                </c:pt>
                <c:pt idx="108">
                  <c:v>9</c:v>
                </c:pt>
                <c:pt idx="109">
                  <c:v>9.3000000000000007</c:v>
                </c:pt>
                <c:pt idx="110">
                  <c:v>9.8000000000000007</c:v>
                </c:pt>
                <c:pt idx="111">
                  <c:v>9.6999999999999993</c:v>
                </c:pt>
                <c:pt idx="112">
                  <c:v>8.9</c:v>
                </c:pt>
                <c:pt idx="113">
                  <c:v>8.6</c:v>
                </c:pt>
                <c:pt idx="114">
                  <c:v>8.3000000000000007</c:v>
                </c:pt>
                <c:pt idx="115">
                  <c:v>8.1</c:v>
                </c:pt>
                <c:pt idx="116">
                  <c:v>7.4</c:v>
                </c:pt>
                <c:pt idx="117">
                  <c:v>7</c:v>
                </c:pt>
                <c:pt idx="118">
                  <c:v>6.9</c:v>
                </c:pt>
                <c:pt idx="119">
                  <c:v>7</c:v>
                </c:pt>
                <c:pt idx="120">
                  <c:v>5.9</c:v>
                </c:pt>
                <c:pt idx="121">
                  <c:v>5.6</c:v>
                </c:pt>
                <c:pt idx="122">
                  <c:v>4</c:v>
                </c:pt>
                <c:pt idx="123">
                  <c:v>3.2</c:v>
                </c:pt>
                <c:pt idx="124">
                  <c:v>2.8</c:v>
                </c:pt>
                <c:pt idx="125">
                  <c:v>2.8</c:v>
                </c:pt>
                <c:pt idx="126">
                  <c:v>2.7</c:v>
                </c:pt>
                <c:pt idx="127">
                  <c:v>1.9</c:v>
                </c:pt>
                <c:pt idx="128">
                  <c:v>1.8</c:v>
                </c:pt>
                <c:pt idx="129">
                  <c:v>1.5</c:v>
                </c:pt>
                <c:pt idx="130">
                  <c:v>1.1000000000000001</c:v>
                </c:pt>
                <c:pt idx="131">
                  <c:v>0.4</c:v>
                </c:pt>
                <c:pt idx="132">
                  <c:v>0.3</c:v>
                </c:pt>
                <c:pt idx="133">
                  <c:v>-0.1</c:v>
                </c:pt>
                <c:pt idx="134">
                  <c:v>0.7</c:v>
                </c:pt>
                <c:pt idx="135">
                  <c:v>-0.3</c:v>
                </c:pt>
                <c:pt idx="136">
                  <c:v>-1</c:v>
                </c:pt>
                <c:pt idx="137">
                  <c:v>-1.3</c:v>
                </c:pt>
                <c:pt idx="138">
                  <c:v>-1.4</c:v>
                </c:pt>
                <c:pt idx="139">
                  <c:v>-1.4</c:v>
                </c:pt>
                <c:pt idx="140">
                  <c:v>-1.5</c:v>
                </c:pt>
                <c:pt idx="141">
                  <c:v>-1.1000000000000001</c:v>
                </c:pt>
                <c:pt idx="142">
                  <c:v>-1.2</c:v>
                </c:pt>
                <c:pt idx="143">
                  <c:v>-1</c:v>
                </c:pt>
                <c:pt idx="144">
                  <c:v>-1.2</c:v>
                </c:pt>
                <c:pt idx="145">
                  <c:v>-1.3</c:v>
                </c:pt>
                <c:pt idx="146">
                  <c:v>-1.8</c:v>
                </c:pt>
                <c:pt idx="147">
                  <c:v>-2.2000000000000002</c:v>
                </c:pt>
                <c:pt idx="148">
                  <c:v>-2.2000000000000002</c:v>
                </c:pt>
                <c:pt idx="149">
                  <c:v>-2.1</c:v>
                </c:pt>
                <c:pt idx="150">
                  <c:v>-1.4</c:v>
                </c:pt>
                <c:pt idx="151">
                  <c:v>-1.3</c:v>
                </c:pt>
                <c:pt idx="152">
                  <c:v>-0.8</c:v>
                </c:pt>
                <c:pt idx="153">
                  <c:v>-0.6</c:v>
                </c:pt>
                <c:pt idx="154">
                  <c:v>-0.9</c:v>
                </c:pt>
                <c:pt idx="155">
                  <c:v>-1</c:v>
                </c:pt>
                <c:pt idx="156">
                  <c:v>-0.2</c:v>
                </c:pt>
                <c:pt idx="157">
                  <c:v>0.7</c:v>
                </c:pt>
                <c:pt idx="158">
                  <c:v>-0.2</c:v>
                </c:pt>
                <c:pt idx="159">
                  <c:v>-0.3</c:v>
                </c:pt>
                <c:pt idx="160">
                  <c:v>0.1</c:v>
                </c:pt>
                <c:pt idx="161">
                  <c:v>0.5</c:v>
                </c:pt>
                <c:pt idx="162">
                  <c:v>0.5</c:v>
                </c:pt>
                <c:pt idx="163">
                  <c:v>0.3</c:v>
                </c:pt>
                <c:pt idx="164">
                  <c:v>0</c:v>
                </c:pt>
                <c:pt idx="165">
                  <c:v>0</c:v>
                </c:pt>
                <c:pt idx="166">
                  <c:v>1.3</c:v>
                </c:pt>
                <c:pt idx="167">
                  <c:v>1.5</c:v>
                </c:pt>
                <c:pt idx="168">
                  <c:v>1.2</c:v>
                </c:pt>
                <c:pt idx="169">
                  <c:v>0</c:v>
                </c:pt>
                <c:pt idx="170">
                  <c:v>0.8</c:v>
                </c:pt>
                <c:pt idx="171">
                  <c:v>1.6</c:v>
                </c:pt>
                <c:pt idx="172">
                  <c:v>1.7</c:v>
                </c:pt>
                <c:pt idx="173">
                  <c:v>1.4</c:v>
                </c:pt>
                <c:pt idx="174">
                  <c:v>1.5</c:v>
                </c:pt>
                <c:pt idx="175">
                  <c:v>1</c:v>
                </c:pt>
                <c:pt idx="176">
                  <c:v>-0.1</c:v>
                </c:pt>
                <c:pt idx="177">
                  <c:v>0.2</c:v>
                </c:pt>
                <c:pt idx="178">
                  <c:v>-0.3</c:v>
                </c:pt>
                <c:pt idx="179">
                  <c:v>-0.3</c:v>
                </c:pt>
                <c:pt idx="180">
                  <c:v>-1</c:v>
                </c:pt>
                <c:pt idx="181">
                  <c:v>0</c:v>
                </c:pt>
                <c:pt idx="182">
                  <c:v>-0.8</c:v>
                </c:pt>
                <c:pt idx="183">
                  <c:v>-1.3</c:v>
                </c:pt>
                <c:pt idx="184">
                  <c:v>-1.1000000000000001</c:v>
                </c:pt>
                <c:pt idx="185">
                  <c:v>-0.8</c:v>
                </c:pt>
                <c:pt idx="186">
                  <c:v>-0.9</c:v>
                </c:pt>
                <c:pt idx="187">
                  <c:v>-0.7</c:v>
                </c:pt>
                <c:pt idx="188">
                  <c:v>-0.7</c:v>
                </c:pt>
                <c:pt idx="189">
                  <c:v>-0.8</c:v>
                </c:pt>
                <c:pt idx="190">
                  <c:v>-0.7</c:v>
                </c:pt>
                <c:pt idx="191">
                  <c:v>-0.4</c:v>
                </c:pt>
                <c:pt idx="192">
                  <c:v>0.4</c:v>
                </c:pt>
                <c:pt idx="193">
                  <c:v>0.2</c:v>
                </c:pt>
                <c:pt idx="194">
                  <c:v>0.9</c:v>
                </c:pt>
                <c:pt idx="195">
                  <c:v>1</c:v>
                </c:pt>
                <c:pt idx="196">
                  <c:v>0.7</c:v>
                </c:pt>
                <c:pt idx="197">
                  <c:v>0.3</c:v>
                </c:pt>
                <c:pt idx="198">
                  <c:v>0.5</c:v>
                </c:pt>
                <c:pt idx="199">
                  <c:v>0.9</c:v>
                </c:pt>
                <c:pt idx="200">
                  <c:v>1.1000000000000001</c:v>
                </c:pt>
                <c:pt idx="201">
                  <c:v>1.8</c:v>
                </c:pt>
                <c:pt idx="202">
                  <c:v>3</c:v>
                </c:pt>
                <c:pt idx="203">
                  <c:v>3.2</c:v>
                </c:pt>
                <c:pt idx="204">
                  <c:v>3.2</c:v>
                </c:pt>
                <c:pt idx="205">
                  <c:v>2.1</c:v>
                </c:pt>
                <c:pt idx="206">
                  <c:v>3</c:v>
                </c:pt>
                <c:pt idx="207">
                  <c:v>3.8</c:v>
                </c:pt>
                <c:pt idx="208">
                  <c:v>4.4000000000000004</c:v>
                </c:pt>
                <c:pt idx="209">
                  <c:v>5</c:v>
                </c:pt>
                <c:pt idx="210">
                  <c:v>5.3</c:v>
                </c:pt>
                <c:pt idx="211">
                  <c:v>5.3</c:v>
                </c:pt>
                <c:pt idx="212">
                  <c:v>5.2</c:v>
                </c:pt>
                <c:pt idx="213">
                  <c:v>4.3</c:v>
                </c:pt>
                <c:pt idx="214">
                  <c:v>2.8</c:v>
                </c:pt>
                <c:pt idx="215">
                  <c:v>2.4</c:v>
                </c:pt>
                <c:pt idx="216">
                  <c:v>1.9</c:v>
                </c:pt>
                <c:pt idx="217">
                  <c:v>3.9</c:v>
                </c:pt>
                <c:pt idx="218">
                  <c:v>2.7</c:v>
                </c:pt>
                <c:pt idx="219">
                  <c:v>1.8</c:v>
                </c:pt>
                <c:pt idx="220">
                  <c:v>1.8</c:v>
                </c:pt>
                <c:pt idx="221">
                  <c:v>1.6</c:v>
                </c:pt>
                <c:pt idx="222">
                  <c:v>1.8</c:v>
                </c:pt>
                <c:pt idx="223">
                  <c:v>1.3</c:v>
                </c:pt>
                <c:pt idx="224">
                  <c:v>0.9</c:v>
                </c:pt>
                <c:pt idx="225">
                  <c:v>1.2</c:v>
                </c:pt>
                <c:pt idx="226">
                  <c:v>1.3</c:v>
                </c:pt>
                <c:pt idx="227">
                  <c:v>1.6</c:v>
                </c:pt>
                <c:pt idx="228">
                  <c:v>1.9</c:v>
                </c:pt>
                <c:pt idx="229">
                  <c:v>0.9</c:v>
                </c:pt>
                <c:pt idx="230">
                  <c:v>0.8</c:v>
                </c:pt>
                <c:pt idx="231">
                  <c:v>1.2</c:v>
                </c:pt>
                <c:pt idx="232">
                  <c:v>1.4</c:v>
                </c:pt>
                <c:pt idx="233">
                  <c:v>1.5</c:v>
                </c:pt>
                <c:pt idx="234">
                  <c:v>1</c:v>
                </c:pt>
                <c:pt idx="235">
                  <c:v>1.3</c:v>
                </c:pt>
                <c:pt idx="236">
                  <c:v>1.5</c:v>
                </c:pt>
                <c:pt idx="237">
                  <c:v>1.4</c:v>
                </c:pt>
                <c:pt idx="238">
                  <c:v>1.9</c:v>
                </c:pt>
                <c:pt idx="239">
                  <c:v>2.8</c:v>
                </c:pt>
                <c:pt idx="240">
                  <c:v>2.2000000000000002</c:v>
                </c:pt>
                <c:pt idx="241">
                  <c:v>2.7</c:v>
                </c:pt>
                <c:pt idx="242">
                  <c:v>3.3</c:v>
                </c:pt>
                <c:pt idx="243">
                  <c:v>3</c:v>
                </c:pt>
                <c:pt idx="244">
                  <c:v>3.4</c:v>
                </c:pt>
                <c:pt idx="245">
                  <c:v>4.4000000000000004</c:v>
                </c:pt>
                <c:pt idx="246">
                  <c:v>5.6</c:v>
                </c:pt>
                <c:pt idx="247">
                  <c:v>6.5</c:v>
                </c:pt>
                <c:pt idx="248">
                  <c:v>6.2</c:v>
                </c:pt>
                <c:pt idx="249">
                  <c:v>6.5</c:v>
                </c:pt>
                <c:pt idx="250">
                  <c:v>6.9</c:v>
                </c:pt>
                <c:pt idx="251">
                  <c:v>6.5</c:v>
                </c:pt>
                <c:pt idx="252">
                  <c:v>7.1</c:v>
                </c:pt>
                <c:pt idx="253">
                  <c:v>8.6999999999999993</c:v>
                </c:pt>
                <c:pt idx="254">
                  <c:v>8.3000000000000007</c:v>
                </c:pt>
                <c:pt idx="255">
                  <c:v>8.5</c:v>
                </c:pt>
                <c:pt idx="256">
                  <c:v>7.7</c:v>
                </c:pt>
                <c:pt idx="257">
                  <c:v>7.1</c:v>
                </c:pt>
                <c:pt idx="258">
                  <c:v>6.3</c:v>
                </c:pt>
                <c:pt idx="259">
                  <c:v>4.9000000000000004</c:v>
                </c:pt>
                <c:pt idx="260">
                  <c:v>4.5999999999999996</c:v>
                </c:pt>
                <c:pt idx="261">
                  <c:v>4</c:v>
                </c:pt>
                <c:pt idx="262">
                  <c:v>2.4</c:v>
                </c:pt>
                <c:pt idx="263">
                  <c:v>1.2</c:v>
                </c:pt>
                <c:pt idx="264">
                  <c:v>1</c:v>
                </c:pt>
                <c:pt idx="265">
                  <c:v>-1.6</c:v>
                </c:pt>
                <c:pt idx="266">
                  <c:v>-1.2</c:v>
                </c:pt>
                <c:pt idx="267">
                  <c:v>-1.5</c:v>
                </c:pt>
                <c:pt idx="268">
                  <c:v>-1.4</c:v>
                </c:pt>
                <c:pt idx="269">
                  <c:v>-1.7</c:v>
                </c:pt>
                <c:pt idx="270">
                  <c:v>-1.8</c:v>
                </c:pt>
                <c:pt idx="271">
                  <c:v>-1.2</c:v>
                </c:pt>
                <c:pt idx="272">
                  <c:v>-0.8</c:v>
                </c:pt>
                <c:pt idx="273">
                  <c:v>-0.5</c:v>
                </c:pt>
                <c:pt idx="274">
                  <c:v>0.6</c:v>
                </c:pt>
                <c:pt idx="275">
                  <c:v>1.9</c:v>
                </c:pt>
                <c:pt idx="276">
                  <c:v>1.5</c:v>
                </c:pt>
                <c:pt idx="277">
                  <c:v>2.7</c:v>
                </c:pt>
                <c:pt idx="278">
                  <c:v>2.4</c:v>
                </c:pt>
                <c:pt idx="279">
                  <c:v>2.8</c:v>
                </c:pt>
                <c:pt idx="280">
                  <c:v>3.1</c:v>
                </c:pt>
                <c:pt idx="281">
                  <c:v>2.9</c:v>
                </c:pt>
                <c:pt idx="282">
                  <c:v>3.3</c:v>
                </c:pt>
                <c:pt idx="283">
                  <c:v>3.5</c:v>
                </c:pt>
                <c:pt idx="284">
                  <c:v>3.6</c:v>
                </c:pt>
                <c:pt idx="285">
                  <c:v>4.4000000000000004</c:v>
                </c:pt>
                <c:pt idx="286">
                  <c:v>5.0999999999999996</c:v>
                </c:pt>
                <c:pt idx="287">
                  <c:v>4.5999999999999996</c:v>
                </c:pt>
                <c:pt idx="288">
                  <c:v>4.9000000000000004</c:v>
                </c:pt>
                <c:pt idx="289">
                  <c:v>4.944</c:v>
                </c:pt>
                <c:pt idx="290">
                  <c:v>5.383</c:v>
                </c:pt>
                <c:pt idx="291">
                  <c:v>5.3440000000000003</c:v>
                </c:pt>
                <c:pt idx="292">
                  <c:v>5.5149999999999997</c:v>
                </c:pt>
                <c:pt idx="293">
                  <c:v>6.3550000000000004</c:v>
                </c:pt>
                <c:pt idx="294">
                  <c:v>6.4509999999999996</c:v>
                </c:pt>
                <c:pt idx="295">
                  <c:v>6.1509999999999998</c:v>
                </c:pt>
                <c:pt idx="296">
                  <c:v>6.0670000000000002</c:v>
                </c:pt>
                <c:pt idx="297">
                  <c:v>5.4950000000000001</c:v>
                </c:pt>
                <c:pt idx="298">
                  <c:v>4.2249999999999996</c:v>
                </c:pt>
                <c:pt idx="299">
                  <c:v>4.07</c:v>
                </c:pt>
                <c:pt idx="300">
                  <c:v>4.5</c:v>
                </c:pt>
                <c:pt idx="301">
                  <c:v>3.2</c:v>
                </c:pt>
                <c:pt idx="302">
                  <c:v>3.6</c:v>
                </c:pt>
                <c:pt idx="303">
                  <c:v>3.4</c:v>
                </c:pt>
                <c:pt idx="304">
                  <c:v>3</c:v>
                </c:pt>
                <c:pt idx="305">
                  <c:v>2.2000000000000002</c:v>
                </c:pt>
                <c:pt idx="306">
                  <c:v>1.8</c:v>
                </c:pt>
                <c:pt idx="307">
                  <c:v>2</c:v>
                </c:pt>
                <c:pt idx="308">
                  <c:v>1.9</c:v>
                </c:pt>
                <c:pt idx="309">
                  <c:v>1.7</c:v>
                </c:pt>
                <c:pt idx="310">
                  <c:v>2</c:v>
                </c:pt>
                <c:pt idx="311">
                  <c:v>2.5</c:v>
                </c:pt>
                <c:pt idx="312">
                  <c:v>2.0305</c:v>
                </c:pt>
                <c:pt idx="313">
                  <c:v>3.2198000000000002</c:v>
                </c:pt>
                <c:pt idx="314">
                  <c:v>2.0695999999999999</c:v>
                </c:pt>
                <c:pt idx="315">
                  <c:v>2.3860999999999999</c:v>
                </c:pt>
                <c:pt idx="316">
                  <c:v>2.0981000000000001</c:v>
                </c:pt>
                <c:pt idx="317">
                  <c:v>2.6684000000000001</c:v>
                </c:pt>
                <c:pt idx="318">
                  <c:v>2.6741000000000001</c:v>
                </c:pt>
                <c:pt idx="319">
                  <c:v>2.5666000000000002</c:v>
                </c:pt>
                <c:pt idx="320">
                  <c:v>3.0518999999999998</c:v>
                </c:pt>
                <c:pt idx="321">
                  <c:v>3.2058</c:v>
                </c:pt>
                <c:pt idx="322">
                  <c:v>3.0179999999999998</c:v>
                </c:pt>
                <c:pt idx="323">
                  <c:v>2.4986999999999999</c:v>
                </c:pt>
                <c:pt idx="324">
                  <c:v>2.4861</c:v>
                </c:pt>
                <c:pt idx="325">
                  <c:v>1.9511000000000001</c:v>
                </c:pt>
                <c:pt idx="326">
                  <c:v>2.3847999999999998</c:v>
                </c:pt>
                <c:pt idx="327">
                  <c:v>1.8013999999999999</c:v>
                </c:pt>
                <c:pt idx="328">
                  <c:v>2.4773000000000001</c:v>
                </c:pt>
                <c:pt idx="329">
                  <c:v>2.3361000000000001</c:v>
                </c:pt>
                <c:pt idx="330">
                  <c:v>2.2852000000000001</c:v>
                </c:pt>
                <c:pt idx="331">
                  <c:v>1.9908999999999999</c:v>
                </c:pt>
                <c:pt idx="332">
                  <c:v>1.6274999999999999</c:v>
                </c:pt>
                <c:pt idx="333">
                  <c:v>1.6011</c:v>
                </c:pt>
                <c:pt idx="334">
                  <c:v>1.4393</c:v>
                </c:pt>
                <c:pt idx="335">
                  <c:v>1.5056</c:v>
                </c:pt>
                <c:pt idx="336">
                  <c:v>0.76380000000000003</c:v>
                </c:pt>
                <c:pt idx="337">
                  <c:v>1.4311</c:v>
                </c:pt>
                <c:pt idx="338">
                  <c:v>1.3757999999999999</c:v>
                </c:pt>
                <c:pt idx="339">
                  <c:v>1.5091000000000001</c:v>
                </c:pt>
                <c:pt idx="340">
                  <c:v>1.2307999999999999</c:v>
                </c:pt>
                <c:pt idx="341">
                  <c:v>1.3909</c:v>
                </c:pt>
                <c:pt idx="342">
                  <c:v>1.6473</c:v>
                </c:pt>
                <c:pt idx="343">
                  <c:v>1.9554</c:v>
                </c:pt>
                <c:pt idx="344">
                  <c:v>1.5955999999999999</c:v>
                </c:pt>
                <c:pt idx="345">
                  <c:v>1.2674000000000001</c:v>
                </c:pt>
                <c:pt idx="346">
                  <c:v>1.4856</c:v>
                </c:pt>
                <c:pt idx="347">
                  <c:v>1.6</c:v>
                </c:pt>
                <c:pt idx="348">
                  <c:v>1.8</c:v>
                </c:pt>
                <c:pt idx="349">
                  <c:v>2.2999999999999998</c:v>
                </c:pt>
                <c:pt idx="350">
                  <c:v>2.3013910000000002</c:v>
                </c:pt>
                <c:pt idx="351">
                  <c:v>2.3278650000000001</c:v>
                </c:pt>
                <c:pt idx="352">
                  <c:v>2.038999</c:v>
                </c:pt>
                <c:pt idx="353">
                  <c:v>1.8795029999999999</c:v>
                </c:pt>
                <c:pt idx="354">
                  <c:v>1.7651129999999999</c:v>
                </c:pt>
                <c:pt idx="355">
                  <c:v>1.3397730000000001</c:v>
                </c:pt>
                <c:pt idx="356">
                  <c:v>1.920226</c:v>
                </c:pt>
                <c:pt idx="357">
                  <c:v>2.0959469999999998</c:v>
                </c:pt>
                <c:pt idx="358">
                  <c:v>2.2522579999999999</c:v>
                </c:pt>
                <c:pt idx="359">
                  <c:v>2.0765449999999999</c:v>
                </c:pt>
                <c:pt idx="360">
                  <c:v>2.5490550000000001</c:v>
                </c:pt>
                <c:pt idx="361">
                  <c:v>0.8</c:v>
                </c:pt>
                <c:pt idx="362">
                  <c:v>0.9</c:v>
                </c:pt>
                <c:pt idx="363">
                  <c:v>1.2</c:v>
                </c:pt>
                <c:pt idx="364">
                  <c:v>1.5</c:v>
                </c:pt>
                <c:pt idx="365">
                  <c:v>1.5</c:v>
                </c:pt>
                <c:pt idx="366">
                  <c:v>1.4</c:v>
                </c:pt>
                <c:pt idx="367">
                  <c:v>1.8</c:v>
                </c:pt>
                <c:pt idx="368">
                  <c:v>1.6</c:v>
                </c:pt>
                <c:pt idx="369">
                  <c:v>1.9</c:v>
                </c:pt>
                <c:pt idx="370">
                  <c:v>1.7</c:v>
                </c:pt>
                <c:pt idx="371">
                  <c:v>1.8</c:v>
                </c:pt>
                <c:pt idx="372">
                  <c:v>1.5</c:v>
                </c:pt>
                <c:pt idx="373">
                  <c:v>2.9</c:v>
                </c:pt>
                <c:pt idx="374">
                  <c:v>2.1</c:v>
                </c:pt>
                <c:pt idx="375">
                  <c:v>1.8</c:v>
                </c:pt>
                <c:pt idx="376">
                  <c:v>1.8</c:v>
                </c:pt>
                <c:pt idx="377">
                  <c:v>1.9</c:v>
                </c:pt>
                <c:pt idx="378">
                  <c:v>2.1</c:v>
                </c:pt>
                <c:pt idx="379">
                  <c:v>2.2999999999999998</c:v>
                </c:pt>
                <c:pt idx="380">
                  <c:v>2.5</c:v>
                </c:pt>
                <c:pt idx="381">
                  <c:v>2.5</c:v>
                </c:pt>
                <c:pt idx="382">
                  <c:v>2.2000000000000002</c:v>
                </c:pt>
                <c:pt idx="383">
                  <c:v>1.9</c:v>
                </c:pt>
                <c:pt idx="384">
                  <c:v>1.7</c:v>
                </c:pt>
                <c:pt idx="385">
                  <c:v>1.5</c:v>
                </c:pt>
                <c:pt idx="386">
                  <c:v>2.2999999999999998</c:v>
                </c:pt>
                <c:pt idx="387">
                  <c:v>2.5</c:v>
                </c:pt>
                <c:pt idx="388">
                  <c:v>2.7</c:v>
                </c:pt>
                <c:pt idx="389">
                  <c:v>2.7</c:v>
                </c:pt>
                <c:pt idx="390">
                  <c:v>2.8</c:v>
                </c:pt>
                <c:pt idx="391">
                  <c:v>2.8</c:v>
                </c:pt>
                <c:pt idx="392">
                  <c:v>3</c:v>
                </c:pt>
                <c:pt idx="393">
                  <c:v>3.8</c:v>
                </c:pt>
                <c:pt idx="394">
                  <c:v>4.5</c:v>
                </c:pt>
                <c:pt idx="395">
                  <c:v>4.5</c:v>
                </c:pt>
                <c:pt idx="396">
                  <c:v>5.4</c:v>
                </c:pt>
                <c:pt idx="397">
                  <c:v>5.2</c:v>
                </c:pt>
                <c:pt idx="398">
                  <c:v>4.3</c:v>
                </c:pt>
                <c:pt idx="399">
                  <c:v>3.3</c:v>
                </c:pt>
                <c:pt idx="400">
                  <c:v>2.4</c:v>
                </c:pt>
                <c:pt idx="401">
                  <c:v>2.5</c:v>
                </c:pt>
                <c:pt idx="402">
                  <c:v>2.7</c:v>
                </c:pt>
                <c:pt idx="403">
                  <c:v>2.4</c:v>
                </c:pt>
                <c:pt idx="404">
                  <c:v>1.7</c:v>
                </c:pt>
                <c:pt idx="405">
                  <c:v>0.5</c:v>
                </c:pt>
                <c:pt idx="406">
                  <c:v>-0.5</c:v>
                </c:pt>
                <c:pt idx="407">
                  <c:v>0.2</c:v>
                </c:pt>
                <c:pt idx="408" formatCode="###,###,###,##0.0000">
                  <c:v>-0.3</c:v>
                </c:pt>
                <c:pt idx="409" formatCode="###,###,###,##0.0000">
                  <c:v>-0.2</c:v>
                </c:pt>
                <c:pt idx="410" formatCode="###,###,###,##0.0000">
                  <c:v>0.4</c:v>
                </c:pt>
                <c:pt idx="411" formatCode="###,###,###,##0.0000">
                  <c:v>0.9</c:v>
                </c:pt>
                <c:pt idx="412" formatCode="###,###,###,##0.0000">
                  <c:v>1.3</c:v>
                </c:pt>
                <c:pt idx="413" formatCode="###,###,###,##0.0000">
                  <c:v>1.1000000000000001</c:v>
                </c:pt>
                <c:pt idx="414" formatCode="###,###,###,##0.0000">
                  <c:v>1</c:v>
                </c:pt>
                <c:pt idx="415" formatCode="###,###,###,##0.0000">
                  <c:v>0.8</c:v>
                </c:pt>
                <c:pt idx="416">
                  <c:v>0.7</c:v>
                </c:pt>
                <c:pt idx="417">
                  <c:v>1.5</c:v>
                </c:pt>
                <c:pt idx="418">
                  <c:v>2.2999999999999998</c:v>
                </c:pt>
                <c:pt idx="419">
                  <c:v>1.5</c:v>
                </c:pt>
                <c:pt idx="420" formatCode="0.00_ ">
                  <c:v>0.9</c:v>
                </c:pt>
                <c:pt idx="421" formatCode="0.00_ ">
                  <c:v>0.9</c:v>
                </c:pt>
                <c:pt idx="422" formatCode="0.00_ ">
                  <c:v>1.5</c:v>
                </c:pt>
                <c:pt idx="423" formatCode="0.00_ ">
                  <c:v>2.1</c:v>
                </c:pt>
                <c:pt idx="424" formatCode="0.00_ ">
                  <c:v>2.1</c:v>
                </c:pt>
                <c:pt idx="425" formatCode="0.00_ ">
                  <c:v>2.5</c:v>
                </c:pt>
                <c:pt idx="426" formatCode="0.00_ ">
                  <c:v>2.7</c:v>
                </c:pt>
                <c:pt idx="427" formatCode="0.00_ ">
                  <c:v>2.5</c:v>
                </c:pt>
                <c:pt idx="428">
                  <c:v>2.8</c:v>
                </c:pt>
                <c:pt idx="429">
                  <c:v>2.1</c:v>
                </c:pt>
                <c:pt idx="430">
                  <c:v>1.6</c:v>
                </c:pt>
                <c:pt idx="431">
                  <c:v>1.8</c:v>
                </c:pt>
                <c:pt idx="432">
                  <c:v>2.1</c:v>
                </c:pt>
              </c:numCache>
            </c:numRef>
          </c:val>
          <c:smooth val="0"/>
          <c:extLst>
            <c:ext xmlns:c16="http://schemas.microsoft.com/office/drawing/2014/chart" uri="{C3380CC4-5D6E-409C-BE32-E72D297353CC}">
              <c16:uniqueId val="{00000000-FB3C-4A17-A9F1-C0EA154B7816}"/>
            </c:ext>
          </c:extLst>
        </c:ser>
        <c:dLbls>
          <c:showLegendKey val="0"/>
          <c:showVal val="0"/>
          <c:showCatName val="0"/>
          <c:showSerName val="0"/>
          <c:showPercent val="0"/>
          <c:showBubbleSize val="0"/>
        </c:dLbls>
        <c:smooth val="0"/>
        <c:axId val="257729008"/>
        <c:axId val="2076603312"/>
      </c:lineChart>
      <c:dateAx>
        <c:axId val="257729008"/>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076603312"/>
        <c:crossesAt val="-5"/>
        <c:auto val="1"/>
        <c:lblOffset val="100"/>
        <c:baseTimeUnit val="months"/>
      </c:dateAx>
      <c:valAx>
        <c:axId val="2076603312"/>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772900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zh-CN" altLang="en-US"/>
              <a:t>城镇调查失业率（</a:t>
            </a:r>
            <a:r>
              <a:rPr lang="en-US" altLang="zh-CN"/>
              <a:t>%</a:t>
            </a:r>
            <a:r>
              <a:rPr lang="zh-CN" altLang="en-US"/>
              <a: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Sheet1!$A$3:$A$62</c:f>
              <c:numCache>
                <c:formatCode>yyyy\-mm</c:formatCode>
                <c:ptCount val="60"/>
                <c:pt idx="0">
                  <c:v>43131</c:v>
                </c:pt>
                <c:pt idx="1">
                  <c:v>43159</c:v>
                </c:pt>
                <c:pt idx="2">
                  <c:v>43190</c:v>
                </c:pt>
                <c:pt idx="3">
                  <c:v>43220</c:v>
                </c:pt>
                <c:pt idx="4">
                  <c:v>43251</c:v>
                </c:pt>
                <c:pt idx="5">
                  <c:v>43281</c:v>
                </c:pt>
                <c:pt idx="6">
                  <c:v>43312</c:v>
                </c:pt>
                <c:pt idx="7">
                  <c:v>43343</c:v>
                </c:pt>
                <c:pt idx="8">
                  <c:v>43373</c:v>
                </c:pt>
                <c:pt idx="9">
                  <c:v>43404</c:v>
                </c:pt>
                <c:pt idx="10">
                  <c:v>43434</c:v>
                </c:pt>
                <c:pt idx="11">
                  <c:v>43465</c:v>
                </c:pt>
                <c:pt idx="12">
                  <c:v>43496</c:v>
                </c:pt>
                <c:pt idx="13">
                  <c:v>43524</c:v>
                </c:pt>
                <c:pt idx="14">
                  <c:v>43555</c:v>
                </c:pt>
                <c:pt idx="15">
                  <c:v>43585</c:v>
                </c:pt>
                <c:pt idx="16">
                  <c:v>43616</c:v>
                </c:pt>
                <c:pt idx="17">
                  <c:v>43646</c:v>
                </c:pt>
                <c:pt idx="18">
                  <c:v>43677</c:v>
                </c:pt>
                <c:pt idx="19">
                  <c:v>43708</c:v>
                </c:pt>
                <c:pt idx="20">
                  <c:v>43738</c:v>
                </c:pt>
                <c:pt idx="21">
                  <c:v>43769</c:v>
                </c:pt>
                <c:pt idx="22">
                  <c:v>43799</c:v>
                </c:pt>
                <c:pt idx="23">
                  <c:v>43830</c:v>
                </c:pt>
                <c:pt idx="24">
                  <c:v>43861</c:v>
                </c:pt>
                <c:pt idx="25">
                  <c:v>43890</c:v>
                </c:pt>
                <c:pt idx="26">
                  <c:v>43921</c:v>
                </c:pt>
                <c:pt idx="27">
                  <c:v>43951</c:v>
                </c:pt>
                <c:pt idx="28">
                  <c:v>43982</c:v>
                </c:pt>
                <c:pt idx="29">
                  <c:v>44012</c:v>
                </c:pt>
                <c:pt idx="30">
                  <c:v>44043</c:v>
                </c:pt>
                <c:pt idx="31">
                  <c:v>44074</c:v>
                </c:pt>
                <c:pt idx="32">
                  <c:v>44104</c:v>
                </c:pt>
                <c:pt idx="33">
                  <c:v>44135</c:v>
                </c:pt>
                <c:pt idx="34">
                  <c:v>44165</c:v>
                </c:pt>
                <c:pt idx="35">
                  <c:v>44196</c:v>
                </c:pt>
                <c:pt idx="36">
                  <c:v>44227</c:v>
                </c:pt>
                <c:pt idx="37">
                  <c:v>44255</c:v>
                </c:pt>
                <c:pt idx="38">
                  <c:v>44286</c:v>
                </c:pt>
                <c:pt idx="39">
                  <c:v>44316</c:v>
                </c:pt>
                <c:pt idx="40">
                  <c:v>44347</c:v>
                </c:pt>
                <c:pt idx="41">
                  <c:v>44377</c:v>
                </c:pt>
                <c:pt idx="42">
                  <c:v>44408</c:v>
                </c:pt>
                <c:pt idx="43">
                  <c:v>44439</c:v>
                </c:pt>
                <c:pt idx="44">
                  <c:v>44469</c:v>
                </c:pt>
                <c:pt idx="45">
                  <c:v>44500</c:v>
                </c:pt>
                <c:pt idx="46">
                  <c:v>44530</c:v>
                </c:pt>
                <c:pt idx="47">
                  <c:v>44561</c:v>
                </c:pt>
                <c:pt idx="48" formatCode="yyyy\-m">
                  <c:v>44592</c:v>
                </c:pt>
                <c:pt idx="49" formatCode="yyyy\-m">
                  <c:v>44620</c:v>
                </c:pt>
                <c:pt idx="50" formatCode="yyyy\-m">
                  <c:v>44651</c:v>
                </c:pt>
                <c:pt idx="51" formatCode="yyyy\-m">
                  <c:v>44681</c:v>
                </c:pt>
                <c:pt idx="52" formatCode="yyyy\-m">
                  <c:v>44712</c:v>
                </c:pt>
                <c:pt idx="53" formatCode="yyyy\-m">
                  <c:v>44742</c:v>
                </c:pt>
                <c:pt idx="54" formatCode="yyyy\-m">
                  <c:v>44773</c:v>
                </c:pt>
                <c:pt idx="55" formatCode="yyyy\-m">
                  <c:v>44804</c:v>
                </c:pt>
                <c:pt idx="56" formatCode="yyyy\-m">
                  <c:v>44834</c:v>
                </c:pt>
                <c:pt idx="57" formatCode="yyyy\-m">
                  <c:v>44865</c:v>
                </c:pt>
                <c:pt idx="58" formatCode="yyyy\-m">
                  <c:v>44895</c:v>
                </c:pt>
                <c:pt idx="59" formatCode="yyyy\-m">
                  <c:v>44926</c:v>
                </c:pt>
              </c:numCache>
            </c:numRef>
          </c:cat>
          <c:val>
            <c:numRef>
              <c:f>Sheet1!$B$3:$B$62</c:f>
              <c:numCache>
                <c:formatCode>0.00_);[Red]\(0.00\)</c:formatCode>
                <c:ptCount val="60"/>
                <c:pt idx="0">
                  <c:v>5</c:v>
                </c:pt>
                <c:pt idx="1">
                  <c:v>5</c:v>
                </c:pt>
                <c:pt idx="2">
                  <c:v>5.0999999999999996</c:v>
                </c:pt>
                <c:pt idx="3">
                  <c:v>4.9000000000000004</c:v>
                </c:pt>
                <c:pt idx="4">
                  <c:v>4.8</c:v>
                </c:pt>
                <c:pt idx="5">
                  <c:v>4.8</c:v>
                </c:pt>
                <c:pt idx="6">
                  <c:v>5.0999999999999996</c:v>
                </c:pt>
                <c:pt idx="7">
                  <c:v>5</c:v>
                </c:pt>
                <c:pt idx="8">
                  <c:v>4.9000000000000004</c:v>
                </c:pt>
                <c:pt idx="9">
                  <c:v>4.9000000000000004</c:v>
                </c:pt>
                <c:pt idx="10">
                  <c:v>4.8</c:v>
                </c:pt>
                <c:pt idx="11">
                  <c:v>4.9000000000000004</c:v>
                </c:pt>
                <c:pt idx="12">
                  <c:v>5.0999999999999996</c:v>
                </c:pt>
                <c:pt idx="13">
                  <c:v>5.3</c:v>
                </c:pt>
                <c:pt idx="14">
                  <c:v>5.2</c:v>
                </c:pt>
                <c:pt idx="15">
                  <c:v>5</c:v>
                </c:pt>
                <c:pt idx="16">
                  <c:v>5</c:v>
                </c:pt>
                <c:pt idx="17">
                  <c:v>5.0999999999999996</c:v>
                </c:pt>
                <c:pt idx="18">
                  <c:v>5.3</c:v>
                </c:pt>
                <c:pt idx="19">
                  <c:v>5.2</c:v>
                </c:pt>
                <c:pt idx="20">
                  <c:v>5.2</c:v>
                </c:pt>
                <c:pt idx="21">
                  <c:v>5.0999999999999996</c:v>
                </c:pt>
                <c:pt idx="22">
                  <c:v>5.0999999999999996</c:v>
                </c:pt>
                <c:pt idx="23">
                  <c:v>5.2</c:v>
                </c:pt>
                <c:pt idx="24">
                  <c:v>5.3</c:v>
                </c:pt>
                <c:pt idx="25">
                  <c:v>6.2</c:v>
                </c:pt>
                <c:pt idx="26">
                  <c:v>5.9</c:v>
                </c:pt>
                <c:pt idx="27">
                  <c:v>6</c:v>
                </c:pt>
                <c:pt idx="28">
                  <c:v>5.9</c:v>
                </c:pt>
                <c:pt idx="29">
                  <c:v>5.7</c:v>
                </c:pt>
                <c:pt idx="30">
                  <c:v>5.7</c:v>
                </c:pt>
                <c:pt idx="31">
                  <c:v>5.6</c:v>
                </c:pt>
                <c:pt idx="32">
                  <c:v>5.4</c:v>
                </c:pt>
                <c:pt idx="33">
                  <c:v>5.3</c:v>
                </c:pt>
                <c:pt idx="34">
                  <c:v>5.2</c:v>
                </c:pt>
                <c:pt idx="35">
                  <c:v>5.2</c:v>
                </c:pt>
                <c:pt idx="36">
                  <c:v>5.4</c:v>
                </c:pt>
                <c:pt idx="37">
                  <c:v>5.5</c:v>
                </c:pt>
                <c:pt idx="38">
                  <c:v>5.3</c:v>
                </c:pt>
                <c:pt idx="39">
                  <c:v>5.0999999999999996</c:v>
                </c:pt>
                <c:pt idx="40">
                  <c:v>5</c:v>
                </c:pt>
                <c:pt idx="41">
                  <c:v>5</c:v>
                </c:pt>
                <c:pt idx="42">
                  <c:v>5.0999999999999996</c:v>
                </c:pt>
                <c:pt idx="43">
                  <c:v>5.0999999999999996</c:v>
                </c:pt>
                <c:pt idx="44">
                  <c:v>4.9000000000000004</c:v>
                </c:pt>
                <c:pt idx="45" formatCode="General">
                  <c:v>4.9000000000000004</c:v>
                </c:pt>
                <c:pt idx="46" formatCode="General">
                  <c:v>5</c:v>
                </c:pt>
                <c:pt idx="47" formatCode="General">
                  <c:v>5.0999999999999996</c:v>
                </c:pt>
                <c:pt idx="48" formatCode="0.00_ ">
                  <c:v>5.3</c:v>
                </c:pt>
                <c:pt idx="49" formatCode="0.00_ ">
                  <c:v>5.5</c:v>
                </c:pt>
                <c:pt idx="50" formatCode="0.00_ ">
                  <c:v>5.8</c:v>
                </c:pt>
                <c:pt idx="51" formatCode="0.00_ ">
                  <c:v>6.1</c:v>
                </c:pt>
                <c:pt idx="52" formatCode="0.00_ ">
                  <c:v>5.9</c:v>
                </c:pt>
                <c:pt idx="53" formatCode="0.00_ ">
                  <c:v>5.5</c:v>
                </c:pt>
                <c:pt idx="54" formatCode="0.00_ ">
                  <c:v>5.4</c:v>
                </c:pt>
                <c:pt idx="55" formatCode="0.00_ ">
                  <c:v>5.3</c:v>
                </c:pt>
                <c:pt idx="56">
                  <c:v>5.5</c:v>
                </c:pt>
                <c:pt idx="57">
                  <c:v>5.5</c:v>
                </c:pt>
                <c:pt idx="58">
                  <c:v>5.7</c:v>
                </c:pt>
                <c:pt idx="59">
                  <c:v>5.5</c:v>
                </c:pt>
              </c:numCache>
            </c:numRef>
          </c:val>
          <c:smooth val="0"/>
          <c:extLst>
            <c:ext xmlns:c16="http://schemas.microsoft.com/office/drawing/2014/chart" uri="{C3380CC4-5D6E-409C-BE32-E72D297353CC}">
              <c16:uniqueId val="{00000000-3F74-4D1C-8FC3-9D40257D652D}"/>
            </c:ext>
          </c:extLst>
        </c:ser>
        <c:dLbls>
          <c:showLegendKey val="0"/>
          <c:showVal val="0"/>
          <c:showCatName val="0"/>
          <c:showSerName val="0"/>
          <c:showPercent val="0"/>
          <c:showBubbleSize val="0"/>
        </c:dLbls>
        <c:smooth val="0"/>
        <c:axId val="146918431"/>
        <c:axId val="55284815"/>
      </c:lineChart>
      <c:dateAx>
        <c:axId val="146918431"/>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55284815"/>
        <c:crosses val="autoZero"/>
        <c:auto val="1"/>
        <c:lblOffset val="100"/>
        <c:baseTimeUnit val="months"/>
      </c:dateAx>
      <c:valAx>
        <c:axId val="55284815"/>
        <c:scaling>
          <c:orientation val="minMax"/>
          <c:min val="3"/>
        </c:scaling>
        <c:delete val="0"/>
        <c:axPos val="l"/>
        <c:majorGridlines>
          <c:spPr>
            <a:ln w="9525" cap="flat" cmpd="sng" algn="ctr">
              <a:solidFill>
                <a:schemeClr val="tx1">
                  <a:lumMod val="15000"/>
                  <a:lumOff val="85000"/>
                </a:schemeClr>
              </a:solidFill>
              <a:round/>
            </a:ln>
            <a:effectLst/>
          </c:spPr>
        </c:majorGridlines>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6918431"/>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Annual Growth in China's Consumption and Investment (%)</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Sheet1!$B$1</c:f>
              <c:strCache>
                <c:ptCount val="1"/>
                <c:pt idx="0">
                  <c:v>Consumption</c:v>
                </c:pt>
              </c:strCache>
            </c:strRef>
          </c:tx>
          <c:spPr>
            <a:ln w="28575" cap="rnd">
              <a:solidFill>
                <a:schemeClr val="accent1"/>
              </a:solidFill>
              <a:round/>
            </a:ln>
            <a:effectLst/>
          </c:spPr>
          <c:marker>
            <c:symbol val="none"/>
          </c:marker>
          <c:cat>
            <c:numRef>
              <c:f>Sheet1!$A$2:$A$68</c:f>
              <c:numCache>
                <c:formatCode>yyyy;@</c:formatCode>
                <c:ptCount val="67"/>
                <c:pt idx="0">
                  <c:v>19724</c:v>
                </c:pt>
                <c:pt idx="1">
                  <c:v>20089</c:v>
                </c:pt>
                <c:pt idx="2">
                  <c:v>20454</c:v>
                </c:pt>
                <c:pt idx="3">
                  <c:v>20820</c:v>
                </c:pt>
                <c:pt idx="4">
                  <c:v>21185</c:v>
                </c:pt>
                <c:pt idx="5">
                  <c:v>21550</c:v>
                </c:pt>
                <c:pt idx="6">
                  <c:v>21915</c:v>
                </c:pt>
                <c:pt idx="7">
                  <c:v>22281</c:v>
                </c:pt>
                <c:pt idx="8">
                  <c:v>22646</c:v>
                </c:pt>
                <c:pt idx="9">
                  <c:v>23011</c:v>
                </c:pt>
                <c:pt idx="10">
                  <c:v>23376</c:v>
                </c:pt>
                <c:pt idx="11">
                  <c:v>23742</c:v>
                </c:pt>
                <c:pt idx="12">
                  <c:v>24107</c:v>
                </c:pt>
                <c:pt idx="13">
                  <c:v>24472</c:v>
                </c:pt>
                <c:pt idx="14">
                  <c:v>24837</c:v>
                </c:pt>
                <c:pt idx="15">
                  <c:v>25203</c:v>
                </c:pt>
                <c:pt idx="16">
                  <c:v>25568</c:v>
                </c:pt>
                <c:pt idx="17">
                  <c:v>25933</c:v>
                </c:pt>
                <c:pt idx="18">
                  <c:v>26298</c:v>
                </c:pt>
                <c:pt idx="19">
                  <c:v>26664</c:v>
                </c:pt>
                <c:pt idx="20">
                  <c:v>27029</c:v>
                </c:pt>
                <c:pt idx="21">
                  <c:v>27394</c:v>
                </c:pt>
                <c:pt idx="22">
                  <c:v>27759</c:v>
                </c:pt>
                <c:pt idx="23">
                  <c:v>28125</c:v>
                </c:pt>
                <c:pt idx="24">
                  <c:v>28490</c:v>
                </c:pt>
                <c:pt idx="25">
                  <c:v>28855</c:v>
                </c:pt>
                <c:pt idx="26">
                  <c:v>29220</c:v>
                </c:pt>
                <c:pt idx="27">
                  <c:v>29586</c:v>
                </c:pt>
                <c:pt idx="28">
                  <c:v>29951</c:v>
                </c:pt>
                <c:pt idx="29">
                  <c:v>30316</c:v>
                </c:pt>
                <c:pt idx="30">
                  <c:v>30681</c:v>
                </c:pt>
                <c:pt idx="31">
                  <c:v>31047</c:v>
                </c:pt>
                <c:pt idx="32">
                  <c:v>31412</c:v>
                </c:pt>
                <c:pt idx="33">
                  <c:v>31777</c:v>
                </c:pt>
                <c:pt idx="34">
                  <c:v>32142</c:v>
                </c:pt>
                <c:pt idx="35">
                  <c:v>32508</c:v>
                </c:pt>
                <c:pt idx="36">
                  <c:v>32873</c:v>
                </c:pt>
                <c:pt idx="37">
                  <c:v>33238</c:v>
                </c:pt>
                <c:pt idx="38">
                  <c:v>33603</c:v>
                </c:pt>
                <c:pt idx="39">
                  <c:v>33969</c:v>
                </c:pt>
                <c:pt idx="40">
                  <c:v>34334</c:v>
                </c:pt>
                <c:pt idx="41">
                  <c:v>34699</c:v>
                </c:pt>
                <c:pt idx="42">
                  <c:v>35064</c:v>
                </c:pt>
                <c:pt idx="43">
                  <c:v>35430</c:v>
                </c:pt>
                <c:pt idx="44">
                  <c:v>35795</c:v>
                </c:pt>
                <c:pt idx="45">
                  <c:v>36160</c:v>
                </c:pt>
                <c:pt idx="46">
                  <c:v>36525</c:v>
                </c:pt>
                <c:pt idx="47">
                  <c:v>36891</c:v>
                </c:pt>
                <c:pt idx="48">
                  <c:v>37256</c:v>
                </c:pt>
                <c:pt idx="49">
                  <c:v>37621</c:v>
                </c:pt>
                <c:pt idx="50">
                  <c:v>37986</c:v>
                </c:pt>
                <c:pt idx="51">
                  <c:v>38352</c:v>
                </c:pt>
                <c:pt idx="52">
                  <c:v>38717</c:v>
                </c:pt>
                <c:pt idx="53">
                  <c:v>39082</c:v>
                </c:pt>
                <c:pt idx="54">
                  <c:v>39447</c:v>
                </c:pt>
                <c:pt idx="55">
                  <c:v>39813</c:v>
                </c:pt>
                <c:pt idx="56">
                  <c:v>40178</c:v>
                </c:pt>
                <c:pt idx="57">
                  <c:v>40543</c:v>
                </c:pt>
                <c:pt idx="58">
                  <c:v>40908</c:v>
                </c:pt>
                <c:pt idx="59">
                  <c:v>41274</c:v>
                </c:pt>
                <c:pt idx="60">
                  <c:v>41639</c:v>
                </c:pt>
                <c:pt idx="61">
                  <c:v>42004</c:v>
                </c:pt>
                <c:pt idx="62">
                  <c:v>42369</c:v>
                </c:pt>
                <c:pt idx="63">
                  <c:v>42735</c:v>
                </c:pt>
                <c:pt idx="64">
                  <c:v>43100</c:v>
                </c:pt>
                <c:pt idx="65">
                  <c:v>43465</c:v>
                </c:pt>
                <c:pt idx="66">
                  <c:v>43830</c:v>
                </c:pt>
              </c:numCache>
            </c:numRef>
          </c:cat>
          <c:val>
            <c:numRef>
              <c:f>Sheet1!$B$2:$B$68</c:f>
              <c:numCache>
                <c:formatCode>###,###,###,###,##0.00_ </c:formatCode>
                <c:ptCount val="67"/>
                <c:pt idx="0">
                  <c:v>12.5</c:v>
                </c:pt>
                <c:pt idx="1">
                  <c:v>1.3</c:v>
                </c:pt>
                <c:pt idx="2">
                  <c:v>10.7</c:v>
                </c:pt>
                <c:pt idx="3">
                  <c:v>6.5</c:v>
                </c:pt>
                <c:pt idx="4">
                  <c:v>5.0999999999999996</c:v>
                </c:pt>
                <c:pt idx="5">
                  <c:v>3.4</c:v>
                </c:pt>
                <c:pt idx="6">
                  <c:v>-5.3</c:v>
                </c:pt>
                <c:pt idx="7">
                  <c:v>2.9</c:v>
                </c:pt>
                <c:pt idx="8">
                  <c:v>-8.6999999999999993</c:v>
                </c:pt>
                <c:pt idx="9">
                  <c:v>-0.3</c:v>
                </c:pt>
                <c:pt idx="10">
                  <c:v>12.1</c:v>
                </c:pt>
                <c:pt idx="11">
                  <c:v>9.1999999999999993</c:v>
                </c:pt>
                <c:pt idx="12">
                  <c:v>12.2</c:v>
                </c:pt>
                <c:pt idx="13">
                  <c:v>7.2</c:v>
                </c:pt>
                <c:pt idx="14">
                  <c:v>1.8</c:v>
                </c:pt>
                <c:pt idx="15">
                  <c:v>-0.8</c:v>
                </c:pt>
                <c:pt idx="16">
                  <c:v>8.1999999999999993</c:v>
                </c:pt>
                <c:pt idx="17">
                  <c:v>7.3</c:v>
                </c:pt>
                <c:pt idx="18">
                  <c:v>6.4</c:v>
                </c:pt>
                <c:pt idx="19">
                  <c:v>5.3</c:v>
                </c:pt>
                <c:pt idx="20">
                  <c:v>6.2</c:v>
                </c:pt>
                <c:pt idx="21">
                  <c:v>3</c:v>
                </c:pt>
                <c:pt idx="22">
                  <c:v>4.0999999999999996</c:v>
                </c:pt>
                <c:pt idx="23">
                  <c:v>4.3</c:v>
                </c:pt>
                <c:pt idx="24">
                  <c:v>3.6</c:v>
                </c:pt>
                <c:pt idx="25">
                  <c:v>7.8</c:v>
                </c:pt>
                <c:pt idx="26">
                  <c:v>12.7</c:v>
                </c:pt>
                <c:pt idx="27">
                  <c:v>8.8000000000000007</c:v>
                </c:pt>
                <c:pt idx="28">
                  <c:v>6.9932939999999997</c:v>
                </c:pt>
                <c:pt idx="29">
                  <c:v>7.684901</c:v>
                </c:pt>
                <c:pt idx="30">
                  <c:v>12.29172</c:v>
                </c:pt>
                <c:pt idx="31">
                  <c:v>15.802936000000001</c:v>
                </c:pt>
                <c:pt idx="32">
                  <c:v>14.425454</c:v>
                </c:pt>
                <c:pt idx="33">
                  <c:v>6.7032179999999997</c:v>
                </c:pt>
                <c:pt idx="34">
                  <c:v>7.3115940000000004</c:v>
                </c:pt>
                <c:pt idx="35">
                  <c:v>7.7298239999999998</c:v>
                </c:pt>
                <c:pt idx="36">
                  <c:v>5.4222999999999999</c:v>
                </c:pt>
                <c:pt idx="37">
                  <c:v>5.5969670000000002</c:v>
                </c:pt>
                <c:pt idx="38">
                  <c:v>8.9518529999999998</c:v>
                </c:pt>
                <c:pt idx="39">
                  <c:v>12.817629999999999</c:v>
                </c:pt>
                <c:pt idx="40">
                  <c:v>13.022727</c:v>
                </c:pt>
                <c:pt idx="41">
                  <c:v>7.3928890000000003</c:v>
                </c:pt>
                <c:pt idx="42">
                  <c:v>8.6925899999999992</c:v>
                </c:pt>
                <c:pt idx="43">
                  <c:v>10.730864</c:v>
                </c:pt>
                <c:pt idx="44">
                  <c:v>6.7806509999999998</c:v>
                </c:pt>
                <c:pt idx="45">
                  <c:v>9.0733359999999994</c:v>
                </c:pt>
                <c:pt idx="46">
                  <c:v>11.845374</c:v>
                </c:pt>
                <c:pt idx="47">
                  <c:v>11.220656</c:v>
                </c:pt>
                <c:pt idx="48">
                  <c:v>6.520073</c:v>
                </c:pt>
                <c:pt idx="49">
                  <c:v>8.4527129999999993</c:v>
                </c:pt>
                <c:pt idx="50">
                  <c:v>5.8090390000000003</c:v>
                </c:pt>
                <c:pt idx="51">
                  <c:v>7.2271999999999998</c:v>
                </c:pt>
                <c:pt idx="52">
                  <c:v>11.078023999999999</c:v>
                </c:pt>
                <c:pt idx="53">
                  <c:v>10.127675</c:v>
                </c:pt>
                <c:pt idx="54">
                  <c:v>12.861998</c:v>
                </c:pt>
                <c:pt idx="55">
                  <c:v>8.1038309999999996</c:v>
                </c:pt>
                <c:pt idx="56">
                  <c:v>10.470176</c:v>
                </c:pt>
                <c:pt idx="57">
                  <c:v>9.6723680000000005</c:v>
                </c:pt>
                <c:pt idx="58">
                  <c:v>12.714751</c:v>
                </c:pt>
                <c:pt idx="59">
                  <c:v>8.5800730000000005</c:v>
                </c:pt>
                <c:pt idx="60">
                  <c:v>7.6222409999999998</c:v>
                </c:pt>
                <c:pt idx="61">
                  <c:v>8.193346</c:v>
                </c:pt>
                <c:pt idx="62">
                  <c:v>9.4486729999999994</c:v>
                </c:pt>
                <c:pt idx="63">
                  <c:v>8.4793780000000005</c:v>
                </c:pt>
                <c:pt idx="64">
                  <c:v>7.3255160000000004</c:v>
                </c:pt>
                <c:pt idx="65">
                  <c:v>8.1183779999999999</c:v>
                </c:pt>
                <c:pt idx="66">
                  <c:v>6.3641529999999999</c:v>
                </c:pt>
              </c:numCache>
            </c:numRef>
          </c:val>
          <c:smooth val="0"/>
          <c:extLst>
            <c:ext xmlns:c16="http://schemas.microsoft.com/office/drawing/2014/chart" uri="{C3380CC4-5D6E-409C-BE32-E72D297353CC}">
              <c16:uniqueId val="{00000000-6B2C-4DE8-8929-BF7EC7D3B5C9}"/>
            </c:ext>
          </c:extLst>
        </c:ser>
        <c:ser>
          <c:idx val="1"/>
          <c:order val="1"/>
          <c:tx>
            <c:strRef>
              <c:f>Sheet1!$C$1</c:f>
              <c:strCache>
                <c:ptCount val="1"/>
                <c:pt idx="0">
                  <c:v>Investment</c:v>
                </c:pt>
              </c:strCache>
            </c:strRef>
          </c:tx>
          <c:spPr>
            <a:ln w="28575" cap="rnd">
              <a:solidFill>
                <a:schemeClr val="accent2"/>
              </a:solidFill>
              <a:round/>
            </a:ln>
            <a:effectLst/>
          </c:spPr>
          <c:marker>
            <c:symbol val="none"/>
          </c:marker>
          <c:cat>
            <c:numRef>
              <c:f>Sheet1!$A$2:$A$68</c:f>
              <c:numCache>
                <c:formatCode>yyyy;@</c:formatCode>
                <c:ptCount val="67"/>
                <c:pt idx="0">
                  <c:v>19724</c:v>
                </c:pt>
                <c:pt idx="1">
                  <c:v>20089</c:v>
                </c:pt>
                <c:pt idx="2">
                  <c:v>20454</c:v>
                </c:pt>
                <c:pt idx="3">
                  <c:v>20820</c:v>
                </c:pt>
                <c:pt idx="4">
                  <c:v>21185</c:v>
                </c:pt>
                <c:pt idx="5">
                  <c:v>21550</c:v>
                </c:pt>
                <c:pt idx="6">
                  <c:v>21915</c:v>
                </c:pt>
                <c:pt idx="7">
                  <c:v>22281</c:v>
                </c:pt>
                <c:pt idx="8">
                  <c:v>22646</c:v>
                </c:pt>
                <c:pt idx="9">
                  <c:v>23011</c:v>
                </c:pt>
                <c:pt idx="10">
                  <c:v>23376</c:v>
                </c:pt>
                <c:pt idx="11">
                  <c:v>23742</c:v>
                </c:pt>
                <c:pt idx="12">
                  <c:v>24107</c:v>
                </c:pt>
                <c:pt idx="13">
                  <c:v>24472</c:v>
                </c:pt>
                <c:pt idx="14">
                  <c:v>24837</c:v>
                </c:pt>
                <c:pt idx="15">
                  <c:v>25203</c:v>
                </c:pt>
                <c:pt idx="16">
                  <c:v>25568</c:v>
                </c:pt>
                <c:pt idx="17">
                  <c:v>25933</c:v>
                </c:pt>
                <c:pt idx="18">
                  <c:v>26298</c:v>
                </c:pt>
                <c:pt idx="19">
                  <c:v>26664</c:v>
                </c:pt>
                <c:pt idx="20">
                  <c:v>27029</c:v>
                </c:pt>
                <c:pt idx="21">
                  <c:v>27394</c:v>
                </c:pt>
                <c:pt idx="22">
                  <c:v>27759</c:v>
                </c:pt>
                <c:pt idx="23">
                  <c:v>28125</c:v>
                </c:pt>
                <c:pt idx="24">
                  <c:v>28490</c:v>
                </c:pt>
                <c:pt idx="25">
                  <c:v>28855</c:v>
                </c:pt>
                <c:pt idx="26">
                  <c:v>29220</c:v>
                </c:pt>
                <c:pt idx="27">
                  <c:v>29586</c:v>
                </c:pt>
                <c:pt idx="28">
                  <c:v>29951</c:v>
                </c:pt>
                <c:pt idx="29">
                  <c:v>30316</c:v>
                </c:pt>
                <c:pt idx="30">
                  <c:v>30681</c:v>
                </c:pt>
                <c:pt idx="31">
                  <c:v>31047</c:v>
                </c:pt>
                <c:pt idx="32">
                  <c:v>31412</c:v>
                </c:pt>
                <c:pt idx="33">
                  <c:v>31777</c:v>
                </c:pt>
                <c:pt idx="34">
                  <c:v>32142</c:v>
                </c:pt>
                <c:pt idx="35">
                  <c:v>32508</c:v>
                </c:pt>
                <c:pt idx="36">
                  <c:v>32873</c:v>
                </c:pt>
                <c:pt idx="37">
                  <c:v>33238</c:v>
                </c:pt>
                <c:pt idx="38">
                  <c:v>33603</c:v>
                </c:pt>
                <c:pt idx="39">
                  <c:v>33969</c:v>
                </c:pt>
                <c:pt idx="40">
                  <c:v>34334</c:v>
                </c:pt>
                <c:pt idx="41">
                  <c:v>34699</c:v>
                </c:pt>
                <c:pt idx="42">
                  <c:v>35064</c:v>
                </c:pt>
                <c:pt idx="43">
                  <c:v>35430</c:v>
                </c:pt>
                <c:pt idx="44">
                  <c:v>35795</c:v>
                </c:pt>
                <c:pt idx="45">
                  <c:v>36160</c:v>
                </c:pt>
                <c:pt idx="46">
                  <c:v>36525</c:v>
                </c:pt>
                <c:pt idx="47">
                  <c:v>36891</c:v>
                </c:pt>
                <c:pt idx="48">
                  <c:v>37256</c:v>
                </c:pt>
                <c:pt idx="49">
                  <c:v>37621</c:v>
                </c:pt>
                <c:pt idx="50">
                  <c:v>37986</c:v>
                </c:pt>
                <c:pt idx="51">
                  <c:v>38352</c:v>
                </c:pt>
                <c:pt idx="52">
                  <c:v>38717</c:v>
                </c:pt>
                <c:pt idx="53">
                  <c:v>39082</c:v>
                </c:pt>
                <c:pt idx="54">
                  <c:v>39447</c:v>
                </c:pt>
                <c:pt idx="55">
                  <c:v>39813</c:v>
                </c:pt>
                <c:pt idx="56">
                  <c:v>40178</c:v>
                </c:pt>
                <c:pt idx="57">
                  <c:v>40543</c:v>
                </c:pt>
                <c:pt idx="58">
                  <c:v>40908</c:v>
                </c:pt>
                <c:pt idx="59">
                  <c:v>41274</c:v>
                </c:pt>
                <c:pt idx="60">
                  <c:v>41639</c:v>
                </c:pt>
                <c:pt idx="61">
                  <c:v>42004</c:v>
                </c:pt>
                <c:pt idx="62">
                  <c:v>42369</c:v>
                </c:pt>
                <c:pt idx="63">
                  <c:v>42735</c:v>
                </c:pt>
                <c:pt idx="64">
                  <c:v>43100</c:v>
                </c:pt>
                <c:pt idx="65">
                  <c:v>43465</c:v>
                </c:pt>
                <c:pt idx="66">
                  <c:v>43830</c:v>
                </c:pt>
              </c:numCache>
            </c:numRef>
          </c:cat>
          <c:val>
            <c:numRef>
              <c:f>Sheet1!$C$2:$C$68</c:f>
              <c:numCache>
                <c:formatCode>###,###,###,###,##0.00_ </c:formatCode>
                <c:ptCount val="67"/>
                <c:pt idx="0">
                  <c:v>29.9</c:v>
                </c:pt>
                <c:pt idx="1">
                  <c:v>13.9</c:v>
                </c:pt>
                <c:pt idx="2">
                  <c:v>1.5</c:v>
                </c:pt>
                <c:pt idx="3">
                  <c:v>20.6</c:v>
                </c:pt>
                <c:pt idx="4">
                  <c:v>9.4</c:v>
                </c:pt>
                <c:pt idx="5">
                  <c:v>54.2</c:v>
                </c:pt>
                <c:pt idx="6">
                  <c:v>35.6</c:v>
                </c:pt>
                <c:pt idx="7">
                  <c:v>-7.7</c:v>
                </c:pt>
                <c:pt idx="8">
                  <c:v>-51.9</c:v>
                </c:pt>
                <c:pt idx="9">
                  <c:v>-41</c:v>
                </c:pt>
                <c:pt idx="10">
                  <c:v>43.4</c:v>
                </c:pt>
                <c:pt idx="11">
                  <c:v>35.4</c:v>
                </c:pt>
                <c:pt idx="12">
                  <c:v>40.1</c:v>
                </c:pt>
                <c:pt idx="13">
                  <c:v>25.2</c:v>
                </c:pt>
                <c:pt idx="14">
                  <c:v>-23.9</c:v>
                </c:pt>
                <c:pt idx="15">
                  <c:v>6.2</c:v>
                </c:pt>
                <c:pt idx="16">
                  <c:v>13.7</c:v>
                </c:pt>
                <c:pt idx="17">
                  <c:v>53.4</c:v>
                </c:pt>
                <c:pt idx="18">
                  <c:v>9.1999999999999993</c:v>
                </c:pt>
                <c:pt idx="19">
                  <c:v>-4.3</c:v>
                </c:pt>
                <c:pt idx="20">
                  <c:v>14.4</c:v>
                </c:pt>
                <c:pt idx="21">
                  <c:v>3.2</c:v>
                </c:pt>
                <c:pt idx="22">
                  <c:v>12.1</c:v>
                </c:pt>
                <c:pt idx="23">
                  <c:v>-6.9</c:v>
                </c:pt>
                <c:pt idx="24">
                  <c:v>9.5</c:v>
                </c:pt>
                <c:pt idx="25">
                  <c:v>25.1</c:v>
                </c:pt>
                <c:pt idx="26">
                  <c:v>3.7</c:v>
                </c:pt>
                <c:pt idx="27">
                  <c:v>5.8</c:v>
                </c:pt>
                <c:pt idx="28">
                  <c:v>-0.24859100000000001</c:v>
                </c:pt>
                <c:pt idx="29">
                  <c:v>6.1417599999999997</c:v>
                </c:pt>
                <c:pt idx="30">
                  <c:v>11.001782</c:v>
                </c:pt>
                <c:pt idx="31">
                  <c:v>19.380728000000001</c:v>
                </c:pt>
                <c:pt idx="32">
                  <c:v>31.846157000000002</c:v>
                </c:pt>
                <c:pt idx="33">
                  <c:v>3.4884490000000001</c:v>
                </c:pt>
                <c:pt idx="34">
                  <c:v>8.1508959999999995</c:v>
                </c:pt>
                <c:pt idx="35">
                  <c:v>17.297318000000001</c:v>
                </c:pt>
                <c:pt idx="36">
                  <c:v>0</c:v>
                </c:pt>
                <c:pt idx="37">
                  <c:v>-7.4979519999999997</c:v>
                </c:pt>
                <c:pt idx="38">
                  <c:v>10.139263</c:v>
                </c:pt>
                <c:pt idx="39">
                  <c:v>21.716584000000001</c:v>
                </c:pt>
                <c:pt idx="40">
                  <c:v>20.842424000000001</c:v>
                </c:pt>
                <c:pt idx="41">
                  <c:v>11.342399</c:v>
                </c:pt>
                <c:pt idx="42">
                  <c:v>13.233145</c:v>
                </c:pt>
                <c:pt idx="43">
                  <c:v>8.6133600000000001</c:v>
                </c:pt>
                <c:pt idx="44">
                  <c:v>3.4811640000000001</c:v>
                </c:pt>
                <c:pt idx="45">
                  <c:v>5.9630559999999999</c:v>
                </c:pt>
                <c:pt idx="46">
                  <c:v>4.5357710000000004</c:v>
                </c:pt>
                <c:pt idx="47">
                  <c:v>5.3064039999999997</c:v>
                </c:pt>
                <c:pt idx="48">
                  <c:v>15.687765000000001</c:v>
                </c:pt>
                <c:pt idx="49">
                  <c:v>10.133355999999999</c:v>
                </c:pt>
                <c:pt idx="50">
                  <c:v>18.994958</c:v>
                </c:pt>
                <c:pt idx="51">
                  <c:v>15.951649</c:v>
                </c:pt>
                <c:pt idx="52">
                  <c:v>9.1151710000000001</c:v>
                </c:pt>
                <c:pt idx="53">
                  <c:v>13.418336999999999</c:v>
                </c:pt>
                <c:pt idx="54">
                  <c:v>15.535466</c:v>
                </c:pt>
                <c:pt idx="55">
                  <c:v>12.541354999999999</c:v>
                </c:pt>
                <c:pt idx="56">
                  <c:v>19.056699999999999</c:v>
                </c:pt>
                <c:pt idx="57">
                  <c:v>14.722353</c:v>
                </c:pt>
                <c:pt idx="58">
                  <c:v>8.3547419999999999</c:v>
                </c:pt>
                <c:pt idx="59">
                  <c:v>7.1323090000000002</c:v>
                </c:pt>
                <c:pt idx="60">
                  <c:v>8.9370860000000008</c:v>
                </c:pt>
                <c:pt idx="61">
                  <c:v>7.1568490000000002</c:v>
                </c:pt>
                <c:pt idx="62">
                  <c:v>3.4197060000000001</c:v>
                </c:pt>
                <c:pt idx="63">
                  <c:v>7.1655040000000003</c:v>
                </c:pt>
                <c:pt idx="64">
                  <c:v>6.0633990000000004</c:v>
                </c:pt>
                <c:pt idx="65">
                  <c:v>6.5510970000000004</c:v>
                </c:pt>
                <c:pt idx="66">
                  <c:v>4.4647500000000004</c:v>
                </c:pt>
              </c:numCache>
            </c:numRef>
          </c:val>
          <c:smooth val="0"/>
          <c:extLst>
            <c:ext xmlns:c16="http://schemas.microsoft.com/office/drawing/2014/chart" uri="{C3380CC4-5D6E-409C-BE32-E72D297353CC}">
              <c16:uniqueId val="{00000001-6B2C-4DE8-8929-BF7EC7D3B5C9}"/>
            </c:ext>
          </c:extLst>
        </c:ser>
        <c:dLbls>
          <c:showLegendKey val="0"/>
          <c:showVal val="0"/>
          <c:showCatName val="0"/>
          <c:showSerName val="0"/>
          <c:showPercent val="0"/>
          <c:showBubbleSize val="0"/>
        </c:dLbls>
        <c:smooth val="0"/>
        <c:axId val="257401584"/>
        <c:axId val="88582736"/>
      </c:lineChart>
      <c:dateAx>
        <c:axId val="257401584"/>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88582736"/>
        <c:crossesAt val="-60"/>
        <c:auto val="1"/>
        <c:lblOffset val="100"/>
        <c:baseTimeUnit val="years"/>
      </c:dateAx>
      <c:valAx>
        <c:axId val="88582736"/>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74015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Growth in Consumption and Investment</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Sheet1!$D$1</c:f>
              <c:strCache>
                <c:ptCount val="1"/>
                <c:pt idx="0">
                  <c:v>Consumption</c:v>
                </c:pt>
              </c:strCache>
            </c:strRef>
          </c:tx>
          <c:spPr>
            <a:ln w="28575" cap="rnd">
              <a:solidFill>
                <a:schemeClr val="accent1"/>
              </a:solidFill>
              <a:round/>
            </a:ln>
            <a:effectLst/>
          </c:spPr>
          <c:marker>
            <c:symbol val="none"/>
          </c:marker>
          <c:cat>
            <c:strRef>
              <c:f>Sheet1!$A$2:$A$77</c:f>
              <c:strCache>
                <c:ptCount val="76"/>
                <c:pt idx="0">
                  <c:v>03/2002</c:v>
                </c:pt>
                <c:pt idx="1">
                  <c:v>06/2002</c:v>
                </c:pt>
                <c:pt idx="2">
                  <c:v>09/2002</c:v>
                </c:pt>
                <c:pt idx="3">
                  <c:v>12/2002</c:v>
                </c:pt>
                <c:pt idx="4">
                  <c:v>03/2003</c:v>
                </c:pt>
                <c:pt idx="5">
                  <c:v>06/2003</c:v>
                </c:pt>
                <c:pt idx="6">
                  <c:v>09/2003</c:v>
                </c:pt>
                <c:pt idx="7">
                  <c:v>12/2003</c:v>
                </c:pt>
                <c:pt idx="8">
                  <c:v>03/2004</c:v>
                </c:pt>
                <c:pt idx="9">
                  <c:v>06/2004</c:v>
                </c:pt>
                <c:pt idx="10">
                  <c:v>09/2004</c:v>
                </c:pt>
                <c:pt idx="11">
                  <c:v>12/2004</c:v>
                </c:pt>
                <c:pt idx="12">
                  <c:v>03/2005</c:v>
                </c:pt>
                <c:pt idx="13">
                  <c:v>06/2005</c:v>
                </c:pt>
                <c:pt idx="14">
                  <c:v>09/2005</c:v>
                </c:pt>
                <c:pt idx="15">
                  <c:v>12/2005</c:v>
                </c:pt>
                <c:pt idx="16">
                  <c:v>03/2006</c:v>
                </c:pt>
                <c:pt idx="17">
                  <c:v>06/2006</c:v>
                </c:pt>
                <c:pt idx="18">
                  <c:v>09/2006</c:v>
                </c:pt>
                <c:pt idx="19">
                  <c:v>12/2006</c:v>
                </c:pt>
                <c:pt idx="20">
                  <c:v>03/2007</c:v>
                </c:pt>
                <c:pt idx="21">
                  <c:v>06/2007</c:v>
                </c:pt>
                <c:pt idx="22">
                  <c:v>09/2007</c:v>
                </c:pt>
                <c:pt idx="23">
                  <c:v>12/2007</c:v>
                </c:pt>
                <c:pt idx="24">
                  <c:v>03/2008</c:v>
                </c:pt>
                <c:pt idx="25">
                  <c:v>06/2008</c:v>
                </c:pt>
                <c:pt idx="26">
                  <c:v>09/2008</c:v>
                </c:pt>
                <c:pt idx="27">
                  <c:v>12/2008</c:v>
                </c:pt>
                <c:pt idx="28">
                  <c:v>03/2009</c:v>
                </c:pt>
                <c:pt idx="29">
                  <c:v>06/2009</c:v>
                </c:pt>
                <c:pt idx="30">
                  <c:v>09/2009</c:v>
                </c:pt>
                <c:pt idx="31">
                  <c:v>12/2009</c:v>
                </c:pt>
                <c:pt idx="32">
                  <c:v>03/2010</c:v>
                </c:pt>
                <c:pt idx="33">
                  <c:v>06/2010</c:v>
                </c:pt>
                <c:pt idx="34">
                  <c:v>09/2010</c:v>
                </c:pt>
                <c:pt idx="35">
                  <c:v>12/2010</c:v>
                </c:pt>
                <c:pt idx="36">
                  <c:v>03/2011</c:v>
                </c:pt>
                <c:pt idx="37">
                  <c:v>06/2011</c:v>
                </c:pt>
                <c:pt idx="38">
                  <c:v>09/2011</c:v>
                </c:pt>
                <c:pt idx="39">
                  <c:v>12/2011</c:v>
                </c:pt>
                <c:pt idx="40">
                  <c:v>03/2012</c:v>
                </c:pt>
                <c:pt idx="41">
                  <c:v>06/2012</c:v>
                </c:pt>
                <c:pt idx="42">
                  <c:v>09/2012</c:v>
                </c:pt>
                <c:pt idx="43">
                  <c:v>12/2012</c:v>
                </c:pt>
                <c:pt idx="44">
                  <c:v>03/2013</c:v>
                </c:pt>
                <c:pt idx="45">
                  <c:v>06/2013</c:v>
                </c:pt>
                <c:pt idx="46">
                  <c:v>09/2013</c:v>
                </c:pt>
                <c:pt idx="47">
                  <c:v>12/2013</c:v>
                </c:pt>
                <c:pt idx="48">
                  <c:v>03/2014</c:v>
                </c:pt>
                <c:pt idx="49">
                  <c:v>06/2014</c:v>
                </c:pt>
                <c:pt idx="50">
                  <c:v>09/2014</c:v>
                </c:pt>
                <c:pt idx="51">
                  <c:v>12/2014</c:v>
                </c:pt>
                <c:pt idx="52">
                  <c:v>03/2015</c:v>
                </c:pt>
                <c:pt idx="53">
                  <c:v>06/2015</c:v>
                </c:pt>
                <c:pt idx="54">
                  <c:v>09/2015</c:v>
                </c:pt>
                <c:pt idx="55">
                  <c:v>12/2015</c:v>
                </c:pt>
                <c:pt idx="56">
                  <c:v>03/2016</c:v>
                </c:pt>
                <c:pt idx="57">
                  <c:v>06/2016</c:v>
                </c:pt>
                <c:pt idx="58">
                  <c:v>09/2016</c:v>
                </c:pt>
                <c:pt idx="59">
                  <c:v>12/2016</c:v>
                </c:pt>
                <c:pt idx="60">
                  <c:v>03/2017</c:v>
                </c:pt>
                <c:pt idx="61">
                  <c:v>06/2017</c:v>
                </c:pt>
                <c:pt idx="62">
                  <c:v>09/2017</c:v>
                </c:pt>
                <c:pt idx="63">
                  <c:v>12/2017</c:v>
                </c:pt>
                <c:pt idx="64">
                  <c:v>03/2018</c:v>
                </c:pt>
                <c:pt idx="65">
                  <c:v>06/2018</c:v>
                </c:pt>
                <c:pt idx="66">
                  <c:v>09/2018</c:v>
                </c:pt>
                <c:pt idx="67">
                  <c:v>12/2018</c:v>
                </c:pt>
                <c:pt idx="68">
                  <c:v>03/2019</c:v>
                </c:pt>
                <c:pt idx="69">
                  <c:v>06/2019</c:v>
                </c:pt>
                <c:pt idx="70">
                  <c:v>09/2019</c:v>
                </c:pt>
                <c:pt idx="71">
                  <c:v>12/2019</c:v>
                </c:pt>
                <c:pt idx="72">
                  <c:v>03/2020</c:v>
                </c:pt>
                <c:pt idx="73">
                  <c:v>06/2020</c:v>
                </c:pt>
                <c:pt idx="74">
                  <c:v>09/2020</c:v>
                </c:pt>
                <c:pt idx="75">
                  <c:v>12/2020</c:v>
                </c:pt>
              </c:strCache>
            </c:strRef>
          </c:cat>
          <c:val>
            <c:numRef>
              <c:f>Sheet1!$D$2:$D$77</c:f>
              <c:numCache>
                <c:formatCode>General</c:formatCode>
                <c:ptCount val="76"/>
                <c:pt idx="4">
                  <c:v>2.4110873916612929E-2</c:v>
                </c:pt>
                <c:pt idx="5">
                  <c:v>2.9851011012538065E-2</c:v>
                </c:pt>
                <c:pt idx="6">
                  <c:v>3.5588223135225805E-2</c:v>
                </c:pt>
                <c:pt idx="7">
                  <c:v>3.7055758185375876E-2</c:v>
                </c:pt>
                <c:pt idx="8">
                  <c:v>4.4867534856144253E-2</c:v>
                </c:pt>
                <c:pt idx="9">
                  <c:v>3.5136338466281503E-2</c:v>
                </c:pt>
                <c:pt idx="10">
                  <c:v>3.0684132184725543E-2</c:v>
                </c:pt>
                <c:pt idx="11">
                  <c:v>3.9604888441870267E-2</c:v>
                </c:pt>
                <c:pt idx="12">
                  <c:v>3.200874162367584E-2</c:v>
                </c:pt>
                <c:pt idx="13">
                  <c:v>3.8905865351737345E-2</c:v>
                </c:pt>
                <c:pt idx="14">
                  <c:v>4.132818126830462E-2</c:v>
                </c:pt>
                <c:pt idx="15">
                  <c:v>3.0413920979078579E-2</c:v>
                </c:pt>
                <c:pt idx="16">
                  <c:v>3.5593411342783821E-2</c:v>
                </c:pt>
                <c:pt idx="17">
                  <c:v>3.381646767521751E-2</c:v>
                </c:pt>
                <c:pt idx="18">
                  <c:v>2.4957949045044669E-2</c:v>
                </c:pt>
                <c:pt idx="19">
                  <c:v>2.8496265058178372E-2</c:v>
                </c:pt>
                <c:pt idx="20">
                  <c:v>2.8449193683076857E-2</c:v>
                </c:pt>
                <c:pt idx="21">
                  <c:v>2.2829872407404084E-2</c:v>
                </c:pt>
                <c:pt idx="22">
                  <c:v>2.1315512435110318E-2</c:v>
                </c:pt>
                <c:pt idx="23">
                  <c:v>1.674299480776309E-2</c:v>
                </c:pt>
                <c:pt idx="24">
                  <c:v>1.9289375514752072E-2</c:v>
                </c:pt>
                <c:pt idx="25">
                  <c:v>7.5769222322270569E-3</c:v>
                </c:pt>
                <c:pt idx="26">
                  <c:v>-7.1126126500709042E-3</c:v>
                </c:pt>
                <c:pt idx="27">
                  <c:v>-2.6728411702452437E-2</c:v>
                </c:pt>
                <c:pt idx="28">
                  <c:v>-3.1244605295878691E-2</c:v>
                </c:pt>
                <c:pt idx="29">
                  <c:v>-2.0342557698002639E-2</c:v>
                </c:pt>
                <c:pt idx="30">
                  <c:v>-3.4102784223180027E-3</c:v>
                </c:pt>
                <c:pt idx="31">
                  <c:v>4.6313359404377419E-3</c:v>
                </c:pt>
                <c:pt idx="32">
                  <c:v>9.8091473016699293E-3</c:v>
                </c:pt>
                <c:pt idx="33">
                  <c:v>1.7829563824375949E-2</c:v>
                </c:pt>
                <c:pt idx="34">
                  <c:v>1.7329008593834461E-2</c:v>
                </c:pt>
                <c:pt idx="35">
                  <c:v>2.4623424828585927E-2</c:v>
                </c:pt>
                <c:pt idx="36">
                  <c:v>2.4243260524387411E-2</c:v>
                </c:pt>
                <c:pt idx="37">
                  <c:v>2.1541703979086835E-2</c:v>
                </c:pt>
                <c:pt idx="38">
                  <c:v>1.6555827620532204E-2</c:v>
                </c:pt>
                <c:pt idx="39">
                  <c:v>1.3520113674698742E-2</c:v>
                </c:pt>
                <c:pt idx="40">
                  <c:v>2.0204274167902048E-2</c:v>
                </c:pt>
                <c:pt idx="41">
                  <c:v>1.4709484996465516E-2</c:v>
                </c:pt>
                <c:pt idx="42">
                  <c:v>1.0835670873376779E-2</c:v>
                </c:pt>
                <c:pt idx="43">
                  <c:v>1.4524973531514052E-2</c:v>
                </c:pt>
                <c:pt idx="44">
                  <c:v>4.4094354628121391E-3</c:v>
                </c:pt>
                <c:pt idx="45">
                  <c:v>1.0755565671634715E-2</c:v>
                </c:pt>
                <c:pt idx="46">
                  <c:v>1.7229793060505427E-2</c:v>
                </c:pt>
                <c:pt idx="47">
                  <c:v>2.5236659903693948E-2</c:v>
                </c:pt>
                <c:pt idx="48">
                  <c:v>1.9826456014043536E-2</c:v>
                </c:pt>
                <c:pt idx="49">
                  <c:v>2.788971314568478E-2</c:v>
                </c:pt>
                <c:pt idx="50">
                  <c:v>3.266172081668306E-2</c:v>
                </c:pt>
                <c:pt idx="51">
                  <c:v>3.7397500219596314E-2</c:v>
                </c:pt>
                <c:pt idx="52">
                  <c:v>4.4474464496144117E-2</c:v>
                </c:pt>
                <c:pt idx="53">
                  <c:v>3.8914638721526673E-2</c:v>
                </c:pt>
                <c:pt idx="54">
                  <c:v>3.8979778548494215E-2</c:v>
                </c:pt>
                <c:pt idx="55">
                  <c:v>3.0262762059780624E-2</c:v>
                </c:pt>
                <c:pt idx="56">
                  <c:v>3.0500124296594322E-2</c:v>
                </c:pt>
                <c:pt idx="57">
                  <c:v>2.6731765749748115E-2</c:v>
                </c:pt>
                <c:pt idx="58">
                  <c:v>2.6768124540466287E-2</c:v>
                </c:pt>
                <c:pt idx="59">
                  <c:v>2.6844469540364235E-2</c:v>
                </c:pt>
                <c:pt idx="60">
                  <c:v>2.287654580488141E-2</c:v>
                </c:pt>
                <c:pt idx="61">
                  <c:v>2.7420972526205345E-2</c:v>
                </c:pt>
                <c:pt idx="62">
                  <c:v>2.5830924914394204E-2</c:v>
                </c:pt>
                <c:pt idx="63">
                  <c:v>2.8864859164345447E-2</c:v>
                </c:pt>
                <c:pt idx="64">
                  <c:v>2.827477403039147E-2</c:v>
                </c:pt>
                <c:pt idx="65">
                  <c:v>2.8660367097690376E-2</c:v>
                </c:pt>
                <c:pt idx="66">
                  <c:v>2.9060157259253927E-2</c:v>
                </c:pt>
                <c:pt idx="67">
                  <c:v>2.2602370517071479E-2</c:v>
                </c:pt>
                <c:pt idx="68">
                  <c:v>1.8957578572633693E-2</c:v>
                </c:pt>
                <c:pt idx="69">
                  <c:v>2.5124732715609444E-2</c:v>
                </c:pt>
                <c:pt idx="70">
                  <c:v>2.573712479628143E-2</c:v>
                </c:pt>
                <c:pt idx="71">
                  <c:v>2.647586147232639E-2</c:v>
                </c:pt>
                <c:pt idx="72">
                  <c:v>3.147771485452866E-3</c:v>
                </c:pt>
                <c:pt idx="73">
                  <c:v>-0.10231020203971752</c:v>
                </c:pt>
                <c:pt idx="74">
                  <c:v>-2.8937607265133947E-2</c:v>
                </c:pt>
                <c:pt idx="75">
                  <c:v>-2.2087210755450726E-2</c:v>
                </c:pt>
              </c:numCache>
            </c:numRef>
          </c:val>
          <c:smooth val="0"/>
          <c:extLst>
            <c:ext xmlns:c16="http://schemas.microsoft.com/office/drawing/2014/chart" uri="{C3380CC4-5D6E-409C-BE32-E72D297353CC}">
              <c16:uniqueId val="{00000000-E224-4B9F-B941-39881EDB799D}"/>
            </c:ext>
          </c:extLst>
        </c:ser>
        <c:ser>
          <c:idx val="1"/>
          <c:order val="1"/>
          <c:tx>
            <c:strRef>
              <c:f>Sheet1!$E$1</c:f>
              <c:strCache>
                <c:ptCount val="1"/>
                <c:pt idx="0">
                  <c:v>Investment</c:v>
                </c:pt>
              </c:strCache>
            </c:strRef>
          </c:tx>
          <c:spPr>
            <a:ln w="28575" cap="rnd">
              <a:solidFill>
                <a:schemeClr val="accent2"/>
              </a:solidFill>
              <a:round/>
            </a:ln>
            <a:effectLst/>
          </c:spPr>
          <c:marker>
            <c:symbol val="none"/>
          </c:marker>
          <c:cat>
            <c:strRef>
              <c:f>Sheet1!$A$2:$A$77</c:f>
              <c:strCache>
                <c:ptCount val="76"/>
                <c:pt idx="0">
                  <c:v>03/2002</c:v>
                </c:pt>
                <c:pt idx="1">
                  <c:v>06/2002</c:v>
                </c:pt>
                <c:pt idx="2">
                  <c:v>09/2002</c:v>
                </c:pt>
                <c:pt idx="3">
                  <c:v>12/2002</c:v>
                </c:pt>
                <c:pt idx="4">
                  <c:v>03/2003</c:v>
                </c:pt>
                <c:pt idx="5">
                  <c:v>06/2003</c:v>
                </c:pt>
                <c:pt idx="6">
                  <c:v>09/2003</c:v>
                </c:pt>
                <c:pt idx="7">
                  <c:v>12/2003</c:v>
                </c:pt>
                <c:pt idx="8">
                  <c:v>03/2004</c:v>
                </c:pt>
                <c:pt idx="9">
                  <c:v>06/2004</c:v>
                </c:pt>
                <c:pt idx="10">
                  <c:v>09/2004</c:v>
                </c:pt>
                <c:pt idx="11">
                  <c:v>12/2004</c:v>
                </c:pt>
                <c:pt idx="12">
                  <c:v>03/2005</c:v>
                </c:pt>
                <c:pt idx="13">
                  <c:v>06/2005</c:v>
                </c:pt>
                <c:pt idx="14">
                  <c:v>09/2005</c:v>
                </c:pt>
                <c:pt idx="15">
                  <c:v>12/2005</c:v>
                </c:pt>
                <c:pt idx="16">
                  <c:v>03/2006</c:v>
                </c:pt>
                <c:pt idx="17">
                  <c:v>06/2006</c:v>
                </c:pt>
                <c:pt idx="18">
                  <c:v>09/2006</c:v>
                </c:pt>
                <c:pt idx="19">
                  <c:v>12/2006</c:v>
                </c:pt>
                <c:pt idx="20">
                  <c:v>03/2007</c:v>
                </c:pt>
                <c:pt idx="21">
                  <c:v>06/2007</c:v>
                </c:pt>
                <c:pt idx="22">
                  <c:v>09/2007</c:v>
                </c:pt>
                <c:pt idx="23">
                  <c:v>12/2007</c:v>
                </c:pt>
                <c:pt idx="24">
                  <c:v>03/2008</c:v>
                </c:pt>
                <c:pt idx="25">
                  <c:v>06/2008</c:v>
                </c:pt>
                <c:pt idx="26">
                  <c:v>09/2008</c:v>
                </c:pt>
                <c:pt idx="27">
                  <c:v>12/2008</c:v>
                </c:pt>
                <c:pt idx="28">
                  <c:v>03/2009</c:v>
                </c:pt>
                <c:pt idx="29">
                  <c:v>06/2009</c:v>
                </c:pt>
                <c:pt idx="30">
                  <c:v>09/2009</c:v>
                </c:pt>
                <c:pt idx="31">
                  <c:v>12/2009</c:v>
                </c:pt>
                <c:pt idx="32">
                  <c:v>03/2010</c:v>
                </c:pt>
                <c:pt idx="33">
                  <c:v>06/2010</c:v>
                </c:pt>
                <c:pt idx="34">
                  <c:v>09/2010</c:v>
                </c:pt>
                <c:pt idx="35">
                  <c:v>12/2010</c:v>
                </c:pt>
                <c:pt idx="36">
                  <c:v>03/2011</c:v>
                </c:pt>
                <c:pt idx="37">
                  <c:v>06/2011</c:v>
                </c:pt>
                <c:pt idx="38">
                  <c:v>09/2011</c:v>
                </c:pt>
                <c:pt idx="39">
                  <c:v>12/2011</c:v>
                </c:pt>
                <c:pt idx="40">
                  <c:v>03/2012</c:v>
                </c:pt>
                <c:pt idx="41">
                  <c:v>06/2012</c:v>
                </c:pt>
                <c:pt idx="42">
                  <c:v>09/2012</c:v>
                </c:pt>
                <c:pt idx="43">
                  <c:v>12/2012</c:v>
                </c:pt>
                <c:pt idx="44">
                  <c:v>03/2013</c:v>
                </c:pt>
                <c:pt idx="45">
                  <c:v>06/2013</c:v>
                </c:pt>
                <c:pt idx="46">
                  <c:v>09/2013</c:v>
                </c:pt>
                <c:pt idx="47">
                  <c:v>12/2013</c:v>
                </c:pt>
                <c:pt idx="48">
                  <c:v>03/2014</c:v>
                </c:pt>
                <c:pt idx="49">
                  <c:v>06/2014</c:v>
                </c:pt>
                <c:pt idx="50">
                  <c:v>09/2014</c:v>
                </c:pt>
                <c:pt idx="51">
                  <c:v>12/2014</c:v>
                </c:pt>
                <c:pt idx="52">
                  <c:v>03/2015</c:v>
                </c:pt>
                <c:pt idx="53">
                  <c:v>06/2015</c:v>
                </c:pt>
                <c:pt idx="54">
                  <c:v>09/2015</c:v>
                </c:pt>
                <c:pt idx="55">
                  <c:v>12/2015</c:v>
                </c:pt>
                <c:pt idx="56">
                  <c:v>03/2016</c:v>
                </c:pt>
                <c:pt idx="57">
                  <c:v>06/2016</c:v>
                </c:pt>
                <c:pt idx="58">
                  <c:v>09/2016</c:v>
                </c:pt>
                <c:pt idx="59">
                  <c:v>12/2016</c:v>
                </c:pt>
                <c:pt idx="60">
                  <c:v>03/2017</c:v>
                </c:pt>
                <c:pt idx="61">
                  <c:v>06/2017</c:v>
                </c:pt>
                <c:pt idx="62">
                  <c:v>09/2017</c:v>
                </c:pt>
                <c:pt idx="63">
                  <c:v>12/2017</c:v>
                </c:pt>
                <c:pt idx="64">
                  <c:v>03/2018</c:v>
                </c:pt>
                <c:pt idx="65">
                  <c:v>06/2018</c:v>
                </c:pt>
                <c:pt idx="66">
                  <c:v>09/2018</c:v>
                </c:pt>
                <c:pt idx="67">
                  <c:v>12/2018</c:v>
                </c:pt>
                <c:pt idx="68">
                  <c:v>03/2019</c:v>
                </c:pt>
                <c:pt idx="69">
                  <c:v>06/2019</c:v>
                </c:pt>
                <c:pt idx="70">
                  <c:v>09/2019</c:v>
                </c:pt>
                <c:pt idx="71">
                  <c:v>12/2019</c:v>
                </c:pt>
                <c:pt idx="72">
                  <c:v>03/2020</c:v>
                </c:pt>
                <c:pt idx="73">
                  <c:v>06/2020</c:v>
                </c:pt>
                <c:pt idx="74">
                  <c:v>09/2020</c:v>
                </c:pt>
                <c:pt idx="75">
                  <c:v>12/2020</c:v>
                </c:pt>
              </c:strCache>
            </c:strRef>
          </c:cat>
          <c:val>
            <c:numRef>
              <c:f>Sheet1!$E$2:$E$77</c:f>
              <c:numCache>
                <c:formatCode>General</c:formatCode>
                <c:ptCount val="76"/>
                <c:pt idx="4">
                  <c:v>5.1562952522541616E-2</c:v>
                </c:pt>
                <c:pt idx="5">
                  <c:v>1.3649029626519482E-2</c:v>
                </c:pt>
                <c:pt idx="6">
                  <c:v>3.1556536932326296E-2</c:v>
                </c:pt>
                <c:pt idx="7">
                  <c:v>7.7521935850231927E-2</c:v>
                </c:pt>
                <c:pt idx="8">
                  <c:v>6.8868014600577343E-2</c:v>
                </c:pt>
                <c:pt idx="9">
                  <c:v>0.13181914363283598</c:v>
                </c:pt>
                <c:pt idx="10">
                  <c:v>9.505606438986014E-2</c:v>
                </c:pt>
                <c:pt idx="11">
                  <c:v>7.5047175424578727E-2</c:v>
                </c:pt>
                <c:pt idx="12">
                  <c:v>9.1255771767809968E-2</c:v>
                </c:pt>
                <c:pt idx="13">
                  <c:v>4.8860208375582914E-2</c:v>
                </c:pt>
                <c:pt idx="14">
                  <c:v>7.3718343951953536E-2</c:v>
                </c:pt>
                <c:pt idx="15">
                  <c:v>5.6338406799762764E-2</c:v>
                </c:pt>
                <c:pt idx="16">
                  <c:v>6.2715263479350414E-2</c:v>
                </c:pt>
                <c:pt idx="17">
                  <c:v>6.8369367695507943E-2</c:v>
                </c:pt>
                <c:pt idx="18">
                  <c:v>1.1219530177742909E-2</c:v>
                </c:pt>
                <c:pt idx="19">
                  <c:v>-1.6718512818823861E-2</c:v>
                </c:pt>
                <c:pt idx="20">
                  <c:v>-4.1837688432534548E-2</c:v>
                </c:pt>
                <c:pt idx="21">
                  <c:v>-3.6007567145692976E-2</c:v>
                </c:pt>
                <c:pt idx="22">
                  <c:v>-1.8478661695650933E-2</c:v>
                </c:pt>
                <c:pt idx="23">
                  <c:v>-2.1070772828445383E-3</c:v>
                </c:pt>
                <c:pt idx="24">
                  <c:v>4.7150560241409067E-3</c:v>
                </c:pt>
                <c:pt idx="25">
                  <c:v>-8.1327249446686123E-2</c:v>
                </c:pt>
                <c:pt idx="26">
                  <c:v>-9.0552868338423687E-2</c:v>
                </c:pt>
                <c:pt idx="27">
                  <c:v>-0.16086352887329325</c:v>
                </c:pt>
                <c:pt idx="28">
                  <c:v>-0.26979261871570703</c:v>
                </c:pt>
                <c:pt idx="29">
                  <c:v>-0.27406474314762308</c:v>
                </c:pt>
                <c:pt idx="30">
                  <c:v>-0.21424431344275274</c:v>
                </c:pt>
                <c:pt idx="31">
                  <c:v>-6.8260328865552E-2</c:v>
                </c:pt>
                <c:pt idx="32">
                  <c:v>4.4461114435744298E-2</c:v>
                </c:pt>
                <c:pt idx="33">
                  <c:v>0.20421561016162637</c:v>
                </c:pt>
                <c:pt idx="34">
                  <c:v>0.21085163462192003</c:v>
                </c:pt>
                <c:pt idx="35">
                  <c:v>0.10747402764660419</c:v>
                </c:pt>
                <c:pt idx="36">
                  <c:v>0.12314998628125062</c:v>
                </c:pt>
                <c:pt idx="37">
                  <c:v>3.8637849605329899E-2</c:v>
                </c:pt>
                <c:pt idx="38">
                  <c:v>2.4443879454659978E-2</c:v>
                </c:pt>
                <c:pt idx="39">
                  <c:v>8.5714789135663327E-2</c:v>
                </c:pt>
                <c:pt idx="40">
                  <c:v>0.14499545547624071</c:v>
                </c:pt>
                <c:pt idx="41">
                  <c:v>0.13306793364538905</c:v>
                </c:pt>
                <c:pt idx="42">
                  <c:v>0.1248436794946175</c:v>
                </c:pt>
                <c:pt idx="43">
                  <c:v>4.180677451184045E-2</c:v>
                </c:pt>
                <c:pt idx="44">
                  <c:v>3.4116419713382751E-2</c:v>
                </c:pt>
                <c:pt idx="45">
                  <c:v>5.4070747294290067E-2</c:v>
                </c:pt>
                <c:pt idx="46">
                  <c:v>7.8723416448420291E-2</c:v>
                </c:pt>
                <c:pt idx="47">
                  <c:v>0.10621026772988063</c:v>
                </c:pt>
                <c:pt idx="48">
                  <c:v>5.1519914075323747E-2</c:v>
                </c:pt>
                <c:pt idx="49">
                  <c:v>6.5949176997143644E-2</c:v>
                </c:pt>
                <c:pt idx="50">
                  <c:v>5.6825546925635129E-2</c:v>
                </c:pt>
                <c:pt idx="51">
                  <c:v>5.0955100086603311E-2</c:v>
                </c:pt>
                <c:pt idx="52">
                  <c:v>8.4196190396498283E-2</c:v>
                </c:pt>
                <c:pt idx="53">
                  <c:v>8.7412674340551444E-2</c:v>
                </c:pt>
                <c:pt idx="54">
                  <c:v>3.511527895420774E-2</c:v>
                </c:pt>
                <c:pt idx="55">
                  <c:v>1.7371904812948813E-2</c:v>
                </c:pt>
                <c:pt idx="56">
                  <c:v>-2.0564122831179699E-2</c:v>
                </c:pt>
                <c:pt idx="57">
                  <c:v>-2.0753154443911015E-2</c:v>
                </c:pt>
                <c:pt idx="58">
                  <c:v>-2.3408817187591024E-2</c:v>
                </c:pt>
                <c:pt idx="59">
                  <c:v>5.3879636763534133E-3</c:v>
                </c:pt>
                <c:pt idx="60">
                  <c:v>-7.3269578519908896E-3</c:v>
                </c:pt>
                <c:pt idx="61">
                  <c:v>3.9698403165910667E-2</c:v>
                </c:pt>
                <c:pt idx="62">
                  <c:v>5.6653360401698993E-2</c:v>
                </c:pt>
                <c:pt idx="63">
                  <c:v>4.9607270859969521E-2</c:v>
                </c:pt>
                <c:pt idx="64">
                  <c:v>8.5762657119082153E-2</c:v>
                </c:pt>
                <c:pt idx="65">
                  <c:v>4.6612331564718668E-2</c:v>
                </c:pt>
                <c:pt idx="66">
                  <c:v>5.9443216927033804E-2</c:v>
                </c:pt>
                <c:pt idx="67">
                  <c:v>6.350616852523272E-2</c:v>
                </c:pt>
                <c:pt idx="68">
                  <c:v>4.8748359739272606E-2</c:v>
                </c:pt>
                <c:pt idx="69">
                  <c:v>3.0789146200168593E-2</c:v>
                </c:pt>
                <c:pt idx="70">
                  <c:v>4.8096677542373012E-3</c:v>
                </c:pt>
                <c:pt idx="71">
                  <c:v>-1.3053187956283629E-2</c:v>
                </c:pt>
                <c:pt idx="72">
                  <c:v>-3.1489485475821866E-2</c:v>
                </c:pt>
                <c:pt idx="73">
                  <c:v>-0.17510482653030546</c:v>
                </c:pt>
                <c:pt idx="74">
                  <c:v>-2.5204214370104561E-2</c:v>
                </c:pt>
                <c:pt idx="75">
                  <c:v>4.7364703700092603E-2</c:v>
                </c:pt>
              </c:numCache>
            </c:numRef>
          </c:val>
          <c:smooth val="0"/>
          <c:extLst>
            <c:ext xmlns:c16="http://schemas.microsoft.com/office/drawing/2014/chart" uri="{C3380CC4-5D6E-409C-BE32-E72D297353CC}">
              <c16:uniqueId val="{00000001-E224-4B9F-B941-39881EDB799D}"/>
            </c:ext>
          </c:extLst>
        </c:ser>
        <c:dLbls>
          <c:showLegendKey val="0"/>
          <c:showVal val="0"/>
          <c:showCatName val="0"/>
          <c:showSerName val="0"/>
          <c:showPercent val="0"/>
          <c:showBubbleSize val="0"/>
        </c:dLbls>
        <c:smooth val="0"/>
        <c:axId val="253554720"/>
        <c:axId val="88585232"/>
      </c:lineChart>
      <c:catAx>
        <c:axId val="253554720"/>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88585232"/>
        <c:crossesAt val="-0.30000000000000004"/>
        <c:auto val="1"/>
        <c:lblAlgn val="ctr"/>
        <c:lblOffset val="100"/>
        <c:noMultiLvlLbl val="0"/>
      </c:catAx>
      <c:valAx>
        <c:axId val="88585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53554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Annual Inflation and M2 Growth (%)</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China_Annual_Inflation_M2!$B$1</c:f>
              <c:strCache>
                <c:ptCount val="1"/>
                <c:pt idx="0">
                  <c:v>Inflation</c:v>
                </c:pt>
              </c:strCache>
            </c:strRef>
          </c:tx>
          <c:spPr>
            <a:ln w="28575" cap="rnd">
              <a:solidFill>
                <a:schemeClr val="accent1"/>
              </a:solidFill>
              <a:round/>
            </a:ln>
            <a:effectLst/>
          </c:spPr>
          <c:marker>
            <c:symbol val="none"/>
          </c:marker>
          <c:cat>
            <c:numRef>
              <c:f>China_Annual_Inflation_M2!$A$2:$A$33</c:f>
              <c:numCache>
                <c:formatCode>General</c:formatCod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numCache>
            </c:numRef>
          </c:cat>
          <c:val>
            <c:numRef>
              <c:f>China_Annual_Inflation_M2!$B$2:$B$33</c:f>
              <c:numCache>
                <c:formatCode>General</c:formatCode>
                <c:ptCount val="32"/>
                <c:pt idx="0">
                  <c:v>3.4</c:v>
                </c:pt>
                <c:pt idx="1">
                  <c:v>6.4</c:v>
                </c:pt>
                <c:pt idx="2">
                  <c:v>14.7</c:v>
                </c:pt>
                <c:pt idx="3">
                  <c:v>24.1</c:v>
                </c:pt>
                <c:pt idx="4">
                  <c:v>17.100000000000001</c:v>
                </c:pt>
                <c:pt idx="5">
                  <c:v>8.3000000000000007</c:v>
                </c:pt>
                <c:pt idx="6">
                  <c:v>2.8</c:v>
                </c:pt>
                <c:pt idx="7">
                  <c:v>-0.8</c:v>
                </c:pt>
                <c:pt idx="8">
                  <c:v>-1.4</c:v>
                </c:pt>
                <c:pt idx="9">
                  <c:v>0.4</c:v>
                </c:pt>
                <c:pt idx="10">
                  <c:v>0.7</c:v>
                </c:pt>
                <c:pt idx="11">
                  <c:v>-0.8</c:v>
                </c:pt>
                <c:pt idx="12">
                  <c:v>1.2</c:v>
                </c:pt>
                <c:pt idx="13">
                  <c:v>3.9</c:v>
                </c:pt>
                <c:pt idx="14">
                  <c:v>1.8</c:v>
                </c:pt>
                <c:pt idx="15">
                  <c:v>1.5</c:v>
                </c:pt>
                <c:pt idx="16">
                  <c:v>4.8</c:v>
                </c:pt>
                <c:pt idx="17">
                  <c:v>5.9</c:v>
                </c:pt>
                <c:pt idx="18">
                  <c:v>-0.7</c:v>
                </c:pt>
                <c:pt idx="19">
                  <c:v>3.3</c:v>
                </c:pt>
                <c:pt idx="20">
                  <c:v>5.5</c:v>
                </c:pt>
                <c:pt idx="21">
                  <c:v>2.6</c:v>
                </c:pt>
                <c:pt idx="22">
                  <c:v>2.6</c:v>
                </c:pt>
                <c:pt idx="23">
                  <c:v>2</c:v>
                </c:pt>
                <c:pt idx="24">
                  <c:v>1.4</c:v>
                </c:pt>
                <c:pt idx="25">
                  <c:v>2</c:v>
                </c:pt>
                <c:pt idx="26">
                  <c:v>1.6</c:v>
                </c:pt>
                <c:pt idx="27">
                  <c:v>2.1</c:v>
                </c:pt>
                <c:pt idx="28">
                  <c:v>4.5</c:v>
                </c:pt>
                <c:pt idx="29">
                  <c:v>0.2</c:v>
                </c:pt>
                <c:pt idx="30">
                  <c:v>1.5</c:v>
                </c:pt>
                <c:pt idx="31">
                  <c:v>1.8</c:v>
                </c:pt>
              </c:numCache>
            </c:numRef>
          </c:val>
          <c:smooth val="0"/>
          <c:extLst>
            <c:ext xmlns:c16="http://schemas.microsoft.com/office/drawing/2014/chart" uri="{C3380CC4-5D6E-409C-BE32-E72D297353CC}">
              <c16:uniqueId val="{00000000-3139-4B34-B91C-696B1F5779E8}"/>
            </c:ext>
          </c:extLst>
        </c:ser>
        <c:ser>
          <c:idx val="1"/>
          <c:order val="1"/>
          <c:tx>
            <c:strRef>
              <c:f>China_Annual_Inflation_M2!$C$1</c:f>
              <c:strCache>
                <c:ptCount val="1"/>
                <c:pt idx="0">
                  <c:v>M2growth</c:v>
                </c:pt>
              </c:strCache>
            </c:strRef>
          </c:tx>
          <c:spPr>
            <a:ln w="28575" cap="rnd">
              <a:solidFill>
                <a:schemeClr val="accent2"/>
              </a:solidFill>
              <a:round/>
            </a:ln>
            <a:effectLst/>
          </c:spPr>
          <c:marker>
            <c:symbol val="none"/>
          </c:marker>
          <c:cat>
            <c:numRef>
              <c:f>China_Annual_Inflation_M2!$A$2:$A$33</c:f>
              <c:numCache>
                <c:formatCode>General</c:formatCode>
                <c:ptCount val="32"/>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pt idx="28">
                  <c:v>2019</c:v>
                </c:pt>
                <c:pt idx="29">
                  <c:v>2020</c:v>
                </c:pt>
                <c:pt idx="30">
                  <c:v>2021</c:v>
                </c:pt>
                <c:pt idx="31">
                  <c:v>2022</c:v>
                </c:pt>
              </c:numCache>
            </c:numRef>
          </c:cat>
          <c:val>
            <c:numRef>
              <c:f>China_Annual_Inflation_M2!$C$2:$C$33</c:f>
              <c:numCache>
                <c:formatCode>General</c:formatCode>
                <c:ptCount val="32"/>
                <c:pt idx="0">
                  <c:v>26.524513840000001</c:v>
                </c:pt>
                <c:pt idx="1">
                  <c:v>31.278197819999999</c:v>
                </c:pt>
                <c:pt idx="2">
                  <c:v>37.310154240000003</c:v>
                </c:pt>
                <c:pt idx="3">
                  <c:v>34.529154409999997</c:v>
                </c:pt>
                <c:pt idx="4">
                  <c:v>29.467111360000001</c:v>
                </c:pt>
                <c:pt idx="5">
                  <c:v>25.258063719999999</c:v>
                </c:pt>
                <c:pt idx="6">
                  <c:v>19.58133857</c:v>
                </c:pt>
                <c:pt idx="7">
                  <c:v>14.83944775</c:v>
                </c:pt>
                <c:pt idx="8">
                  <c:v>14.736479470000001</c:v>
                </c:pt>
                <c:pt idx="9">
                  <c:v>12.270773719999999</c:v>
                </c:pt>
                <c:pt idx="10">
                  <c:v>17.600139070000001</c:v>
                </c:pt>
                <c:pt idx="11">
                  <c:v>16.869728030000001</c:v>
                </c:pt>
                <c:pt idx="12">
                  <c:v>19.575367419999999</c:v>
                </c:pt>
                <c:pt idx="13">
                  <c:v>14.86474269</c:v>
                </c:pt>
                <c:pt idx="14">
                  <c:v>17.570826459999999</c:v>
                </c:pt>
                <c:pt idx="15">
                  <c:v>15.68100291</c:v>
                </c:pt>
                <c:pt idx="16">
                  <c:v>16.735535070000001</c:v>
                </c:pt>
                <c:pt idx="17">
                  <c:v>17.778110470000001</c:v>
                </c:pt>
                <c:pt idx="18">
                  <c:v>27.581568229999998</c:v>
                </c:pt>
                <c:pt idx="19">
                  <c:v>19.733069400000002</c:v>
                </c:pt>
                <c:pt idx="20">
                  <c:v>17.32297144</c:v>
                </c:pt>
                <c:pt idx="21">
                  <c:v>14.3916404</c:v>
                </c:pt>
                <c:pt idx="22">
                  <c:v>13.58890757</c:v>
                </c:pt>
                <c:pt idx="23">
                  <c:v>11.011936670000001</c:v>
                </c:pt>
                <c:pt idx="24">
                  <c:v>13.343101689999999</c:v>
                </c:pt>
                <c:pt idx="25">
                  <c:v>11.333120640000001</c:v>
                </c:pt>
                <c:pt idx="26">
                  <c:v>9.0427495659999995</c:v>
                </c:pt>
                <c:pt idx="27">
                  <c:v>8.0763242920000007</c:v>
                </c:pt>
                <c:pt idx="28">
                  <c:v>8.6999999999999993</c:v>
                </c:pt>
                <c:pt idx="29">
                  <c:v>10.1</c:v>
                </c:pt>
                <c:pt idx="30">
                  <c:v>9</c:v>
                </c:pt>
                <c:pt idx="31">
                  <c:v>11.8</c:v>
                </c:pt>
              </c:numCache>
            </c:numRef>
          </c:val>
          <c:smooth val="0"/>
          <c:extLst>
            <c:ext xmlns:c16="http://schemas.microsoft.com/office/drawing/2014/chart" uri="{C3380CC4-5D6E-409C-BE32-E72D297353CC}">
              <c16:uniqueId val="{00000001-3139-4B34-B91C-696B1F5779E8}"/>
            </c:ext>
          </c:extLst>
        </c:ser>
        <c:dLbls>
          <c:showLegendKey val="0"/>
          <c:showVal val="0"/>
          <c:showCatName val="0"/>
          <c:showSerName val="0"/>
          <c:showPercent val="0"/>
          <c:showBubbleSize val="0"/>
        </c:dLbls>
        <c:smooth val="0"/>
        <c:axId val="1288705759"/>
        <c:axId val="1449380623"/>
      </c:lineChart>
      <c:catAx>
        <c:axId val="1288705759"/>
        <c:scaling>
          <c:orientation val="minMax"/>
        </c:scaling>
        <c:delete val="0"/>
        <c:axPos val="b"/>
        <c:numFmt formatCode="General" sourceLinked="1"/>
        <c:majorTickMark val="cross"/>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449380623"/>
        <c:crossesAt val="-5"/>
        <c:auto val="1"/>
        <c:lblAlgn val="ctr"/>
        <c:lblOffset val="100"/>
        <c:noMultiLvlLbl val="0"/>
      </c:catAx>
      <c:valAx>
        <c:axId val="14493806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288705759"/>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zh-CN" altLang="en-US"/>
              <a:t>股票市值</a:t>
            </a:r>
            <a:r>
              <a:rPr lang="en-US" altLang="zh-CN"/>
              <a:t>/GDP</a:t>
            </a:r>
            <a:r>
              <a:rPr lang="en-US" altLang="zh-CN" baseline="0"/>
              <a:t> (%)</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'My Series'!$B$1</c:f>
              <c:strCache>
                <c:ptCount val="1"/>
                <c:pt idx="0">
                  <c:v>China</c:v>
                </c:pt>
              </c:strCache>
            </c:strRef>
          </c:tx>
          <c:spPr>
            <a:ln w="28575" cap="rnd">
              <a:solidFill>
                <a:schemeClr val="accent1"/>
              </a:solidFill>
              <a:round/>
            </a:ln>
            <a:effectLst/>
          </c:spPr>
          <c:marker>
            <c:symbol val="none"/>
          </c:marker>
          <c:cat>
            <c:numRef>
              <c:f>'My Series'!$A$15:$A$43</c:f>
              <c:numCache>
                <c:formatCode>yyyy</c:formatCode>
                <c:ptCount val="29"/>
                <c:pt idx="0">
                  <c:v>34304</c:v>
                </c:pt>
                <c:pt idx="1">
                  <c:v>34669</c:v>
                </c:pt>
                <c:pt idx="2">
                  <c:v>35034</c:v>
                </c:pt>
                <c:pt idx="3">
                  <c:v>35400</c:v>
                </c:pt>
                <c:pt idx="4">
                  <c:v>35765</c:v>
                </c:pt>
                <c:pt idx="5">
                  <c:v>36130</c:v>
                </c:pt>
                <c:pt idx="6">
                  <c:v>36495</c:v>
                </c:pt>
                <c:pt idx="7">
                  <c:v>36861</c:v>
                </c:pt>
                <c:pt idx="8">
                  <c:v>37226</c:v>
                </c:pt>
                <c:pt idx="9">
                  <c:v>37591</c:v>
                </c:pt>
                <c:pt idx="10">
                  <c:v>37956</c:v>
                </c:pt>
                <c:pt idx="11">
                  <c:v>38322</c:v>
                </c:pt>
                <c:pt idx="12">
                  <c:v>38687</c:v>
                </c:pt>
                <c:pt idx="13">
                  <c:v>39052</c:v>
                </c:pt>
                <c:pt idx="14">
                  <c:v>39417</c:v>
                </c:pt>
                <c:pt idx="15">
                  <c:v>39783</c:v>
                </c:pt>
                <c:pt idx="16">
                  <c:v>40148</c:v>
                </c:pt>
                <c:pt idx="17">
                  <c:v>40513</c:v>
                </c:pt>
                <c:pt idx="18">
                  <c:v>40878</c:v>
                </c:pt>
                <c:pt idx="19">
                  <c:v>41244</c:v>
                </c:pt>
                <c:pt idx="20">
                  <c:v>41609</c:v>
                </c:pt>
                <c:pt idx="21">
                  <c:v>41974</c:v>
                </c:pt>
                <c:pt idx="22">
                  <c:v>42339</c:v>
                </c:pt>
                <c:pt idx="23">
                  <c:v>42705</c:v>
                </c:pt>
                <c:pt idx="24">
                  <c:v>43070</c:v>
                </c:pt>
                <c:pt idx="25">
                  <c:v>43435</c:v>
                </c:pt>
                <c:pt idx="26">
                  <c:v>43800</c:v>
                </c:pt>
                <c:pt idx="27">
                  <c:v>44166</c:v>
                </c:pt>
                <c:pt idx="28">
                  <c:v>44531</c:v>
                </c:pt>
              </c:numCache>
            </c:numRef>
          </c:cat>
          <c:val>
            <c:numRef>
              <c:f>'My Series'!$B$15:$B$43</c:f>
              <c:numCache>
                <c:formatCode>0.00</c:formatCode>
                <c:ptCount val="29"/>
                <c:pt idx="0">
                  <c:v>9.7392077054386501</c:v>
                </c:pt>
                <c:pt idx="1">
                  <c:v>7.5822847928467887</c:v>
                </c:pt>
                <c:pt idx="2">
                  <c:v>5.6639650382530329</c:v>
                </c:pt>
                <c:pt idx="3">
                  <c:v>14.042431858094307</c:v>
                </c:pt>
                <c:pt idx="4">
                  <c:v>21.989864161963787</c:v>
                </c:pt>
                <c:pt idx="5">
                  <c:v>22.895162745371483</c:v>
                </c:pt>
                <c:pt idx="6">
                  <c:v>29.22911991830437</c:v>
                </c:pt>
                <c:pt idx="7">
                  <c:v>47.956594731216143</c:v>
                </c:pt>
                <c:pt idx="8">
                  <c:v>39.257598759868955</c:v>
                </c:pt>
                <c:pt idx="9">
                  <c:v>31.490257121747987</c:v>
                </c:pt>
                <c:pt idx="10">
                  <c:v>30.895853078362475</c:v>
                </c:pt>
                <c:pt idx="11">
                  <c:v>22.896399629073777</c:v>
                </c:pt>
                <c:pt idx="12">
                  <c:v>17.31287097207009</c:v>
                </c:pt>
                <c:pt idx="13">
                  <c:v>40.742126047624168</c:v>
                </c:pt>
                <c:pt idx="14">
                  <c:v>121.12187622309682</c:v>
                </c:pt>
                <c:pt idx="15">
                  <c:v>38.016754279901818</c:v>
                </c:pt>
                <c:pt idx="16">
                  <c:v>69.993314374828486</c:v>
                </c:pt>
                <c:pt idx="17">
                  <c:v>64.404316533272748</c:v>
                </c:pt>
                <c:pt idx="18">
                  <c:v>44.013202556906464</c:v>
                </c:pt>
                <c:pt idx="19">
                  <c:v>42.771294865879192</c:v>
                </c:pt>
                <c:pt idx="20">
                  <c:v>38.953037643626772</c:v>
                </c:pt>
                <c:pt idx="21">
                  <c:v>57.888178703072313</c:v>
                </c:pt>
                <c:pt idx="22">
                  <c:v>77.128237149084853</c:v>
                </c:pt>
                <c:pt idx="23">
                  <c:v>68.093310510450934</c:v>
                </c:pt>
                <c:pt idx="24">
                  <c:v>68.203227391177649</c:v>
                </c:pt>
                <c:pt idx="25">
                  <c:v>47.317065066467052</c:v>
                </c:pt>
                <c:pt idx="26">
                  <c:v>60.118133873384103</c:v>
                </c:pt>
                <c:pt idx="27" formatCode="General">
                  <c:v>78.656681798045909</c:v>
                </c:pt>
                <c:pt idx="28" formatCode="General">
                  <c:v>80.100765107268302</c:v>
                </c:pt>
              </c:numCache>
            </c:numRef>
          </c:val>
          <c:smooth val="0"/>
          <c:extLst>
            <c:ext xmlns:c16="http://schemas.microsoft.com/office/drawing/2014/chart" uri="{C3380CC4-5D6E-409C-BE32-E72D297353CC}">
              <c16:uniqueId val="{00000000-3D5F-4FFE-926C-5D606FC3D5CB}"/>
            </c:ext>
          </c:extLst>
        </c:ser>
        <c:ser>
          <c:idx val="1"/>
          <c:order val="1"/>
          <c:tx>
            <c:strRef>
              <c:f>'My Series'!$C$1</c:f>
              <c:strCache>
                <c:ptCount val="1"/>
                <c:pt idx="0">
                  <c:v>USA</c:v>
                </c:pt>
              </c:strCache>
            </c:strRef>
          </c:tx>
          <c:spPr>
            <a:ln w="28575" cap="rnd">
              <a:solidFill>
                <a:schemeClr val="accent2"/>
              </a:solidFill>
              <a:round/>
            </a:ln>
            <a:effectLst/>
          </c:spPr>
          <c:marker>
            <c:symbol val="none"/>
          </c:marker>
          <c:cat>
            <c:numRef>
              <c:f>'My Series'!$A$15:$A$43</c:f>
              <c:numCache>
                <c:formatCode>yyyy</c:formatCode>
                <c:ptCount val="29"/>
                <c:pt idx="0">
                  <c:v>34304</c:v>
                </c:pt>
                <c:pt idx="1">
                  <c:v>34669</c:v>
                </c:pt>
                <c:pt idx="2">
                  <c:v>35034</c:v>
                </c:pt>
                <c:pt idx="3">
                  <c:v>35400</c:v>
                </c:pt>
                <c:pt idx="4">
                  <c:v>35765</c:v>
                </c:pt>
                <c:pt idx="5">
                  <c:v>36130</c:v>
                </c:pt>
                <c:pt idx="6">
                  <c:v>36495</c:v>
                </c:pt>
                <c:pt idx="7">
                  <c:v>36861</c:v>
                </c:pt>
                <c:pt idx="8">
                  <c:v>37226</c:v>
                </c:pt>
                <c:pt idx="9">
                  <c:v>37591</c:v>
                </c:pt>
                <c:pt idx="10">
                  <c:v>37956</c:v>
                </c:pt>
                <c:pt idx="11">
                  <c:v>38322</c:v>
                </c:pt>
                <c:pt idx="12">
                  <c:v>38687</c:v>
                </c:pt>
                <c:pt idx="13">
                  <c:v>39052</c:v>
                </c:pt>
                <c:pt idx="14">
                  <c:v>39417</c:v>
                </c:pt>
                <c:pt idx="15">
                  <c:v>39783</c:v>
                </c:pt>
                <c:pt idx="16">
                  <c:v>40148</c:v>
                </c:pt>
                <c:pt idx="17">
                  <c:v>40513</c:v>
                </c:pt>
                <c:pt idx="18">
                  <c:v>40878</c:v>
                </c:pt>
                <c:pt idx="19">
                  <c:v>41244</c:v>
                </c:pt>
                <c:pt idx="20">
                  <c:v>41609</c:v>
                </c:pt>
                <c:pt idx="21">
                  <c:v>41974</c:v>
                </c:pt>
                <c:pt idx="22">
                  <c:v>42339</c:v>
                </c:pt>
                <c:pt idx="23">
                  <c:v>42705</c:v>
                </c:pt>
                <c:pt idx="24">
                  <c:v>43070</c:v>
                </c:pt>
                <c:pt idx="25">
                  <c:v>43435</c:v>
                </c:pt>
                <c:pt idx="26">
                  <c:v>43800</c:v>
                </c:pt>
                <c:pt idx="27">
                  <c:v>44166</c:v>
                </c:pt>
                <c:pt idx="28">
                  <c:v>44531</c:v>
                </c:pt>
              </c:numCache>
            </c:numRef>
          </c:cat>
          <c:val>
            <c:numRef>
              <c:f>'My Series'!$C$15:$C$43</c:f>
              <c:numCache>
                <c:formatCode>#,##0.00</c:formatCode>
                <c:ptCount val="29"/>
                <c:pt idx="0">
                  <c:v>76.562432999999999</c:v>
                </c:pt>
                <c:pt idx="1">
                  <c:v>70.503272999999993</c:v>
                </c:pt>
                <c:pt idx="2">
                  <c:v>90.998093999999995</c:v>
                </c:pt>
                <c:pt idx="3">
                  <c:v>105.046065</c:v>
                </c:pt>
                <c:pt idx="4">
                  <c:v>125.561931</c:v>
                </c:pt>
                <c:pt idx="5">
                  <c:v>142.58897999999999</c:v>
                </c:pt>
                <c:pt idx="6">
                  <c:v>153.44099900000001</c:v>
                </c:pt>
                <c:pt idx="7">
                  <c:v>147.35897299999999</c:v>
                </c:pt>
                <c:pt idx="8">
                  <c:v>132.14800600000001</c:v>
                </c:pt>
                <c:pt idx="9">
                  <c:v>101.079064</c:v>
                </c:pt>
                <c:pt idx="10">
                  <c:v>124.506563</c:v>
                </c:pt>
                <c:pt idx="11">
                  <c:v>133.650633</c:v>
                </c:pt>
                <c:pt idx="12">
                  <c:v>130.40832700000001</c:v>
                </c:pt>
                <c:pt idx="13">
                  <c:v>141.65416500000001</c:v>
                </c:pt>
                <c:pt idx="14">
                  <c:v>137.85271700000001</c:v>
                </c:pt>
                <c:pt idx="15">
                  <c:v>78.776595999999998</c:v>
                </c:pt>
                <c:pt idx="16">
                  <c:v>104.348783</c:v>
                </c:pt>
                <c:pt idx="17">
                  <c:v>115.284091</c:v>
                </c:pt>
                <c:pt idx="18">
                  <c:v>100.631336</c:v>
                </c:pt>
                <c:pt idx="19">
                  <c:v>115.25791700000001</c:v>
                </c:pt>
                <c:pt idx="20">
                  <c:v>143.19374099999999</c:v>
                </c:pt>
                <c:pt idx="21">
                  <c:v>150.22732500000001</c:v>
                </c:pt>
                <c:pt idx="22">
                  <c:v>137.444492</c:v>
                </c:pt>
                <c:pt idx="23">
                  <c:v>145.91672600000001</c:v>
                </c:pt>
                <c:pt idx="24">
                  <c:v>164.35929400000001</c:v>
                </c:pt>
                <c:pt idx="25">
                  <c:v>147.66407100000001</c:v>
                </c:pt>
                <c:pt idx="26">
                  <c:v>158.12286</c:v>
                </c:pt>
                <c:pt idx="27">
                  <c:v>194.88923299999999</c:v>
                </c:pt>
              </c:numCache>
            </c:numRef>
          </c:val>
          <c:smooth val="0"/>
          <c:extLst>
            <c:ext xmlns:c16="http://schemas.microsoft.com/office/drawing/2014/chart" uri="{C3380CC4-5D6E-409C-BE32-E72D297353CC}">
              <c16:uniqueId val="{00000001-3D5F-4FFE-926C-5D606FC3D5CB}"/>
            </c:ext>
          </c:extLst>
        </c:ser>
        <c:dLbls>
          <c:showLegendKey val="0"/>
          <c:showVal val="0"/>
          <c:showCatName val="0"/>
          <c:showSerName val="0"/>
          <c:showPercent val="0"/>
          <c:showBubbleSize val="0"/>
        </c:dLbls>
        <c:smooth val="0"/>
        <c:axId val="811487824"/>
        <c:axId val="985580512"/>
      </c:lineChart>
      <c:dateAx>
        <c:axId val="811487824"/>
        <c:scaling>
          <c:orientation val="minMax"/>
        </c:scaling>
        <c:delete val="0"/>
        <c:axPos val="b"/>
        <c:numFmt formatCode="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985580512"/>
        <c:crosses val="autoZero"/>
        <c:auto val="1"/>
        <c:lblOffset val="100"/>
        <c:baseTimeUnit val="years"/>
      </c:dateAx>
      <c:valAx>
        <c:axId val="985580512"/>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811487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zh-CN"/>
              <a:t>Bank Asset / GDP</a:t>
            </a:r>
            <a:endParaRPr lang="zh-CN" alt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'My Series'!$D$26</c:f>
              <c:strCache>
                <c:ptCount val="1"/>
                <c:pt idx="0">
                  <c:v>China</c:v>
                </c:pt>
              </c:strCache>
            </c:strRef>
          </c:tx>
          <c:spPr>
            <a:ln w="28575" cap="rnd">
              <a:solidFill>
                <a:schemeClr val="accent1"/>
              </a:solidFill>
              <a:round/>
            </a:ln>
            <a:effectLst/>
          </c:spPr>
          <c:marker>
            <c:symbol val="none"/>
          </c:marker>
          <c:cat>
            <c:numRef>
              <c:f>'My Series'!$A$27:$A$44</c:f>
              <c:numCache>
                <c:formatCode>yyyy</c:formatCode>
                <c:ptCount val="18"/>
                <c:pt idx="0">
                  <c:v>37956</c:v>
                </c:pt>
                <c:pt idx="1">
                  <c:v>38322</c:v>
                </c:pt>
                <c:pt idx="2">
                  <c:v>38687</c:v>
                </c:pt>
                <c:pt idx="3">
                  <c:v>39052</c:v>
                </c:pt>
                <c:pt idx="4">
                  <c:v>39417</c:v>
                </c:pt>
                <c:pt idx="5">
                  <c:v>39783</c:v>
                </c:pt>
                <c:pt idx="6">
                  <c:v>40148</c:v>
                </c:pt>
                <c:pt idx="7">
                  <c:v>40513</c:v>
                </c:pt>
                <c:pt idx="8">
                  <c:v>40878</c:v>
                </c:pt>
                <c:pt idx="9">
                  <c:v>41244</c:v>
                </c:pt>
                <c:pt idx="10">
                  <c:v>41609</c:v>
                </c:pt>
                <c:pt idx="11">
                  <c:v>41974</c:v>
                </c:pt>
                <c:pt idx="12">
                  <c:v>42339</c:v>
                </c:pt>
                <c:pt idx="13">
                  <c:v>42705</c:v>
                </c:pt>
                <c:pt idx="14">
                  <c:v>43070</c:v>
                </c:pt>
                <c:pt idx="15">
                  <c:v>43435</c:v>
                </c:pt>
                <c:pt idx="16">
                  <c:v>43800</c:v>
                </c:pt>
                <c:pt idx="17">
                  <c:v>44166</c:v>
                </c:pt>
              </c:numCache>
            </c:numRef>
          </c:cat>
          <c:val>
            <c:numRef>
              <c:f>'My Series'!$D$27:$D$44</c:f>
              <c:numCache>
                <c:formatCode>General</c:formatCode>
                <c:ptCount val="18"/>
                <c:pt idx="0">
                  <c:v>2.0126597613347772</c:v>
                </c:pt>
                <c:pt idx="1">
                  <c:v>1.9524807577395529</c:v>
                </c:pt>
                <c:pt idx="2">
                  <c:v>2.0003154714426388</c:v>
                </c:pt>
                <c:pt idx="3">
                  <c:v>2.002837926973017</c:v>
                </c:pt>
                <c:pt idx="4">
                  <c:v>1.9665868051636328</c:v>
                </c:pt>
                <c:pt idx="5">
                  <c:v>1.9781539757357192</c:v>
                </c:pt>
                <c:pt idx="6">
                  <c:v>2.2815079412572348</c:v>
                </c:pt>
                <c:pt idx="7">
                  <c:v>2.3125660512003163</c:v>
                </c:pt>
                <c:pt idx="8">
                  <c:v>2.3217456672253447</c:v>
                </c:pt>
                <c:pt idx="9">
                  <c:v>2.4810132486242105</c:v>
                </c:pt>
                <c:pt idx="10">
                  <c:v>2.5525140929078924</c:v>
                </c:pt>
                <c:pt idx="11">
                  <c:v>2.6778337475104759</c:v>
                </c:pt>
                <c:pt idx="12">
                  <c:v>2.893852389022864</c:v>
                </c:pt>
                <c:pt idx="13">
                  <c:v>3.1116658269511803</c:v>
                </c:pt>
                <c:pt idx="14">
                  <c:v>3.0335708503564605</c:v>
                </c:pt>
                <c:pt idx="15">
                  <c:v>2.9179332798048394</c:v>
                </c:pt>
                <c:pt idx="16">
                  <c:v>2.9396658054533775</c:v>
                </c:pt>
                <c:pt idx="17">
                  <c:v>3.1466962838668477</c:v>
                </c:pt>
              </c:numCache>
            </c:numRef>
          </c:val>
          <c:smooth val="0"/>
          <c:extLst>
            <c:ext xmlns:c16="http://schemas.microsoft.com/office/drawing/2014/chart" uri="{C3380CC4-5D6E-409C-BE32-E72D297353CC}">
              <c16:uniqueId val="{00000000-B366-45B7-8BAD-49E6A8C7AD73}"/>
            </c:ext>
          </c:extLst>
        </c:ser>
        <c:ser>
          <c:idx val="1"/>
          <c:order val="1"/>
          <c:tx>
            <c:strRef>
              <c:f>'My Series'!$E$26</c:f>
              <c:strCache>
                <c:ptCount val="1"/>
                <c:pt idx="0">
                  <c:v>USA</c:v>
                </c:pt>
              </c:strCache>
            </c:strRef>
          </c:tx>
          <c:spPr>
            <a:ln w="28575" cap="rnd">
              <a:solidFill>
                <a:schemeClr val="accent2"/>
              </a:solidFill>
              <a:round/>
            </a:ln>
            <a:effectLst/>
          </c:spPr>
          <c:marker>
            <c:symbol val="none"/>
          </c:marker>
          <c:cat>
            <c:numRef>
              <c:f>'My Series'!$A$27:$A$44</c:f>
              <c:numCache>
                <c:formatCode>yyyy</c:formatCode>
                <c:ptCount val="18"/>
                <c:pt idx="0">
                  <c:v>37956</c:v>
                </c:pt>
                <c:pt idx="1">
                  <c:v>38322</c:v>
                </c:pt>
                <c:pt idx="2">
                  <c:v>38687</c:v>
                </c:pt>
                <c:pt idx="3">
                  <c:v>39052</c:v>
                </c:pt>
                <c:pt idx="4">
                  <c:v>39417</c:v>
                </c:pt>
                <c:pt idx="5">
                  <c:v>39783</c:v>
                </c:pt>
                <c:pt idx="6">
                  <c:v>40148</c:v>
                </c:pt>
                <c:pt idx="7">
                  <c:v>40513</c:v>
                </c:pt>
                <c:pt idx="8">
                  <c:v>40878</c:v>
                </c:pt>
                <c:pt idx="9">
                  <c:v>41244</c:v>
                </c:pt>
                <c:pt idx="10">
                  <c:v>41609</c:v>
                </c:pt>
                <c:pt idx="11">
                  <c:v>41974</c:v>
                </c:pt>
                <c:pt idx="12">
                  <c:v>42339</c:v>
                </c:pt>
                <c:pt idx="13">
                  <c:v>42705</c:v>
                </c:pt>
                <c:pt idx="14">
                  <c:v>43070</c:v>
                </c:pt>
                <c:pt idx="15">
                  <c:v>43435</c:v>
                </c:pt>
                <c:pt idx="16">
                  <c:v>43800</c:v>
                </c:pt>
                <c:pt idx="17">
                  <c:v>44166</c:v>
                </c:pt>
              </c:numCache>
            </c:numRef>
          </c:cat>
          <c:val>
            <c:numRef>
              <c:f>'My Series'!$E$27:$E$44</c:f>
              <c:numCache>
                <c:formatCode>General</c:formatCode>
                <c:ptCount val="18"/>
                <c:pt idx="0">
                  <c:v>0.62683091133769731</c:v>
                </c:pt>
                <c:pt idx="1">
                  <c:v>0.63594109429471934</c:v>
                </c:pt>
                <c:pt idx="2">
                  <c:v>0.64834453252180391</c:v>
                </c:pt>
                <c:pt idx="3">
                  <c:v>0.6708908440555712</c:v>
                </c:pt>
                <c:pt idx="4">
                  <c:v>0.70692308607814003</c:v>
                </c:pt>
                <c:pt idx="5">
                  <c:v>0.7679963005075835</c:v>
                </c:pt>
                <c:pt idx="6">
                  <c:v>0.82424834177756234</c:v>
                </c:pt>
                <c:pt idx="7">
                  <c:v>0.78573297858604685</c:v>
                </c:pt>
                <c:pt idx="8">
                  <c:v>0.78901034954132465</c:v>
                </c:pt>
                <c:pt idx="9">
                  <c:v>0.78926027696161394</c:v>
                </c:pt>
                <c:pt idx="10">
                  <c:v>0.80913775821382283</c:v>
                </c:pt>
                <c:pt idx="11">
                  <c:v>0.83553577160146209</c:v>
                </c:pt>
                <c:pt idx="12">
                  <c:v>0.84460739828401787</c:v>
                </c:pt>
                <c:pt idx="13">
                  <c:v>0.8492902677686982</c:v>
                </c:pt>
                <c:pt idx="14">
                  <c:v>0.83757199767438217</c:v>
                </c:pt>
                <c:pt idx="15">
                  <c:v>0.81329408671420367</c:v>
                </c:pt>
                <c:pt idx="16">
                  <c:v>0.80943176623482938</c:v>
                </c:pt>
                <c:pt idx="17">
                  <c:v>0.94003677565355792</c:v>
                </c:pt>
              </c:numCache>
            </c:numRef>
          </c:val>
          <c:smooth val="0"/>
          <c:extLst>
            <c:ext xmlns:c16="http://schemas.microsoft.com/office/drawing/2014/chart" uri="{C3380CC4-5D6E-409C-BE32-E72D297353CC}">
              <c16:uniqueId val="{00000001-B366-45B7-8BAD-49E6A8C7AD73}"/>
            </c:ext>
          </c:extLst>
        </c:ser>
        <c:dLbls>
          <c:showLegendKey val="0"/>
          <c:showVal val="0"/>
          <c:showCatName val="0"/>
          <c:showSerName val="0"/>
          <c:showPercent val="0"/>
          <c:showBubbleSize val="0"/>
        </c:dLbls>
        <c:smooth val="0"/>
        <c:axId val="135606720"/>
        <c:axId val="2144372304"/>
      </c:lineChart>
      <c:dateAx>
        <c:axId val="135606720"/>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144372304"/>
        <c:crosses val="autoZero"/>
        <c:auto val="1"/>
        <c:lblOffset val="100"/>
        <c:baseTimeUnit val="years"/>
      </c:dateAx>
      <c:valAx>
        <c:axId val="2144372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356067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35754E-0660-40D8-8565-CC2BE8AB094A}" type="datetimeFigureOut">
              <a:rPr lang="zh-CN" altLang="en-US" smtClean="0"/>
              <a:t>2023/2/13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BBB084-E0E5-4A60-835A-7A2F5C1832AF}" type="slidenum">
              <a:rPr lang="zh-CN" altLang="en-US" smtClean="0"/>
              <a:t>‹#›</a:t>
            </a:fld>
            <a:endParaRPr lang="zh-CN" altLang="en-US"/>
          </a:p>
        </p:txBody>
      </p:sp>
    </p:spTree>
    <p:extLst>
      <p:ext uri="{BB962C8B-B14F-4D97-AF65-F5344CB8AC3E}">
        <p14:creationId xmlns:p14="http://schemas.microsoft.com/office/powerpoint/2010/main" val="175365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课程主页：</a:t>
            </a:r>
            <a:r>
              <a:rPr lang="en-US" altLang="zh-CN" dirty="0"/>
              <a:t>http://jhqian.org/mf</a:t>
            </a:r>
          </a:p>
          <a:p>
            <a:endParaRPr lang="zh-CN" altLang="en-US" dirty="0"/>
          </a:p>
        </p:txBody>
      </p:sp>
      <p:sp>
        <p:nvSpPr>
          <p:cNvPr id="4" name="灯片编号占位符 3"/>
          <p:cNvSpPr>
            <a:spLocks noGrp="1"/>
          </p:cNvSpPr>
          <p:nvPr>
            <p:ph type="sldNum" sz="quarter" idx="10"/>
          </p:nvPr>
        </p:nvSpPr>
        <p:spPr/>
        <p:txBody>
          <a:bodyPr/>
          <a:lstStyle/>
          <a:p>
            <a:fld id="{60BBB084-E0E5-4A60-835A-7A2F5C1832AF}" type="slidenum">
              <a:rPr lang="zh-CN" altLang="en-US" smtClean="0"/>
              <a:t>1</a:t>
            </a:fld>
            <a:endParaRPr lang="zh-CN" altLang="en-US"/>
          </a:p>
        </p:txBody>
      </p:sp>
    </p:spTree>
    <p:extLst>
      <p:ext uri="{BB962C8B-B14F-4D97-AF65-F5344CB8AC3E}">
        <p14:creationId xmlns:p14="http://schemas.microsoft.com/office/powerpoint/2010/main" val="2967933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90</a:t>
            </a:r>
            <a:r>
              <a:rPr lang="zh-CN" altLang="en-US" dirty="0"/>
              <a:t>年代后经济周期渐渐跟国际一致。</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20</a:t>
            </a:fld>
            <a:endParaRPr lang="zh-CN" altLang="en-US"/>
          </a:p>
        </p:txBody>
      </p:sp>
    </p:spTree>
    <p:extLst>
      <p:ext uri="{BB962C8B-B14F-4D97-AF65-F5344CB8AC3E}">
        <p14:creationId xmlns:p14="http://schemas.microsoft.com/office/powerpoint/2010/main" val="3499788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从通胀率能更清楚看到经济周期。</a:t>
            </a:r>
            <a:endParaRPr lang="en-US" altLang="zh-CN" dirty="0"/>
          </a:p>
          <a:p>
            <a:r>
              <a:rPr lang="en-US" altLang="zh-CN" dirty="0"/>
              <a:t>80</a:t>
            </a:r>
            <a:r>
              <a:rPr lang="zh-CN" altLang="en-US" dirty="0"/>
              <a:t>年代到</a:t>
            </a:r>
            <a:r>
              <a:rPr lang="en-US" altLang="zh-CN" dirty="0"/>
              <a:t>90</a:t>
            </a:r>
            <a:r>
              <a:rPr lang="zh-CN" altLang="en-US" dirty="0"/>
              <a:t>年代初期通胀周期的动因，</a:t>
            </a:r>
            <a:r>
              <a:rPr lang="en-US" altLang="zh-CN" dirty="0"/>
              <a:t>95</a:t>
            </a:r>
            <a:r>
              <a:rPr lang="zh-CN" altLang="en-US" dirty="0"/>
              <a:t>年后的动因。</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22</a:t>
            </a:fld>
            <a:endParaRPr lang="zh-CN" altLang="en-US"/>
          </a:p>
        </p:txBody>
      </p:sp>
    </p:spTree>
    <p:extLst>
      <p:ext uri="{BB962C8B-B14F-4D97-AF65-F5344CB8AC3E}">
        <p14:creationId xmlns:p14="http://schemas.microsoft.com/office/powerpoint/2010/main" val="4004586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24</a:t>
            </a:fld>
            <a:endParaRPr lang="zh-CN" altLang="en-US"/>
          </a:p>
        </p:txBody>
      </p:sp>
    </p:spTree>
    <p:extLst>
      <p:ext uri="{BB962C8B-B14F-4D97-AF65-F5344CB8AC3E}">
        <p14:creationId xmlns:p14="http://schemas.microsoft.com/office/powerpoint/2010/main" val="735984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很多宏观模型基于此等式。如果单考虑国内，</a:t>
            </a:r>
            <a:r>
              <a:rPr lang="en-US" altLang="zh-CN" dirty="0"/>
              <a:t>Y=C+I+G</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25</a:t>
            </a:fld>
            <a:endParaRPr lang="zh-CN" altLang="en-US"/>
          </a:p>
        </p:txBody>
      </p:sp>
    </p:spTree>
    <p:extLst>
      <p:ext uri="{BB962C8B-B14F-4D97-AF65-F5344CB8AC3E}">
        <p14:creationId xmlns:p14="http://schemas.microsoft.com/office/powerpoint/2010/main" val="3129037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26</a:t>
            </a:fld>
            <a:endParaRPr lang="zh-CN" altLang="en-US"/>
          </a:p>
        </p:txBody>
      </p:sp>
    </p:spTree>
    <p:extLst>
      <p:ext uri="{BB962C8B-B14F-4D97-AF65-F5344CB8AC3E}">
        <p14:creationId xmlns:p14="http://schemas.microsoft.com/office/powerpoint/2010/main" val="3696334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主要就是古典和凯恩斯。</a:t>
            </a:r>
            <a:endParaRPr lang="en-US" altLang="zh-CN" dirty="0"/>
          </a:p>
          <a:p>
            <a:r>
              <a:rPr lang="zh-CN" altLang="en-US" dirty="0"/>
              <a:t>古典经济学家：</a:t>
            </a:r>
            <a:r>
              <a:rPr lang="en-US" altLang="zh-CN" dirty="0"/>
              <a:t> Adam Smith, Jean-Baptiste Say, David Ricardo, Thomas Robert Malthus, John Stuart Mill</a:t>
            </a:r>
          </a:p>
          <a:p>
            <a:r>
              <a:rPr lang="zh-CN" altLang="en-US" dirty="0"/>
              <a:t>经济学经典：</a:t>
            </a:r>
            <a:r>
              <a:rPr lang="en-US" altLang="zh-CN" dirty="0"/>
              <a:t>Wealth of Nations (Smith), Principles of Political Economy (Mill), Principles of Political Economy and Taxation (Ricardo), Principles of Economics (Marshall)</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30</a:t>
            </a:fld>
            <a:endParaRPr lang="zh-CN" altLang="en-US"/>
          </a:p>
        </p:txBody>
      </p:sp>
    </p:spTree>
    <p:extLst>
      <p:ext uri="{BB962C8B-B14F-4D97-AF65-F5344CB8AC3E}">
        <p14:creationId xmlns:p14="http://schemas.microsoft.com/office/powerpoint/2010/main" val="573782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31</a:t>
            </a:fld>
            <a:endParaRPr lang="zh-CN" altLang="en-US"/>
          </a:p>
        </p:txBody>
      </p:sp>
    </p:spTree>
    <p:extLst>
      <p:ext uri="{BB962C8B-B14F-4D97-AF65-F5344CB8AC3E}">
        <p14:creationId xmlns:p14="http://schemas.microsoft.com/office/powerpoint/2010/main" val="1525487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32</a:t>
            </a:fld>
            <a:endParaRPr lang="zh-CN" altLang="en-US"/>
          </a:p>
        </p:txBody>
      </p:sp>
    </p:spTree>
    <p:extLst>
      <p:ext uri="{BB962C8B-B14F-4D97-AF65-F5344CB8AC3E}">
        <p14:creationId xmlns:p14="http://schemas.microsoft.com/office/powerpoint/2010/main" val="467650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为什么产出由供给侧决定？</a:t>
            </a:r>
            <a:r>
              <a:rPr lang="en-US" altLang="zh-CN" dirty="0"/>
              <a:t>AS</a:t>
            </a:r>
            <a:r>
              <a:rPr lang="zh-CN" altLang="en-US" dirty="0"/>
              <a:t>曲线垂直（供应跟价格水平无关）。</a:t>
            </a:r>
            <a:endParaRPr lang="en-US" altLang="zh-CN" dirty="0"/>
          </a:p>
          <a:p>
            <a:r>
              <a:rPr lang="zh-CN" altLang="en-US" dirty="0"/>
              <a:t>“技术”既包括科学技术，也包括组织、营销等管理能力，还包括社会信任、组织动员等宏观素质。</a:t>
            </a:r>
            <a:endParaRPr lang="en-US" altLang="zh-CN" dirty="0"/>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33</a:t>
            </a:fld>
            <a:endParaRPr lang="zh-CN" altLang="en-US"/>
          </a:p>
        </p:txBody>
      </p:sp>
    </p:spTree>
    <p:extLst>
      <p:ext uri="{BB962C8B-B14F-4D97-AF65-F5344CB8AC3E}">
        <p14:creationId xmlns:p14="http://schemas.microsoft.com/office/powerpoint/2010/main" val="1404138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AS</a:t>
            </a:r>
            <a:r>
              <a:rPr lang="zh-CN" altLang="en-US" dirty="0"/>
              <a:t>曲线在短期为水平（价格粘滞假设）</a:t>
            </a:r>
          </a:p>
        </p:txBody>
      </p:sp>
      <p:sp>
        <p:nvSpPr>
          <p:cNvPr id="4" name="灯片编号占位符 3"/>
          <p:cNvSpPr>
            <a:spLocks noGrp="1"/>
          </p:cNvSpPr>
          <p:nvPr>
            <p:ph type="sldNum" sz="quarter" idx="5"/>
          </p:nvPr>
        </p:nvSpPr>
        <p:spPr/>
        <p:txBody>
          <a:bodyPr/>
          <a:lstStyle/>
          <a:p>
            <a:fld id="{FA9C8670-8549-48E6-9371-CB5AF6E1255F}" type="slidenum">
              <a:rPr lang="zh-CN" altLang="en-US" smtClean="0"/>
              <a:t>37</a:t>
            </a:fld>
            <a:endParaRPr lang="zh-CN" altLang="en-US"/>
          </a:p>
        </p:txBody>
      </p:sp>
    </p:spTree>
    <p:extLst>
      <p:ext uri="{BB962C8B-B14F-4D97-AF65-F5344CB8AC3E}">
        <p14:creationId xmlns:p14="http://schemas.microsoft.com/office/powerpoint/2010/main" val="3041746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A9C8670-8549-48E6-9371-CB5AF6E1255F}" type="slidenum">
              <a:rPr lang="zh-CN" altLang="en-US" smtClean="0"/>
              <a:t>4</a:t>
            </a:fld>
            <a:endParaRPr lang="zh-CN" altLang="en-US"/>
          </a:p>
        </p:txBody>
      </p:sp>
    </p:spTree>
    <p:extLst>
      <p:ext uri="{BB962C8B-B14F-4D97-AF65-F5344CB8AC3E}">
        <p14:creationId xmlns:p14="http://schemas.microsoft.com/office/powerpoint/2010/main" val="16052139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最大区别是，在直接融资中，金融机构只收服务费，而不是建立与资金需求匹配的头寸。</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42</a:t>
            </a:fld>
            <a:endParaRPr lang="zh-CN" altLang="en-US"/>
          </a:p>
        </p:txBody>
      </p:sp>
    </p:spTree>
    <p:extLst>
      <p:ext uri="{BB962C8B-B14F-4D97-AF65-F5344CB8AC3E}">
        <p14:creationId xmlns:p14="http://schemas.microsoft.com/office/powerpoint/2010/main" val="1275620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43</a:t>
            </a:fld>
            <a:endParaRPr lang="zh-CN" altLang="en-US"/>
          </a:p>
        </p:txBody>
      </p:sp>
    </p:spTree>
    <p:extLst>
      <p:ext uri="{BB962C8B-B14F-4D97-AF65-F5344CB8AC3E}">
        <p14:creationId xmlns:p14="http://schemas.microsoft.com/office/powerpoint/2010/main" val="10414356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间接融资为主的金融体系，也称为银行主导型金融体系；直接融资为主的金融体系，称为市场主导型金融体系。</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44</a:t>
            </a:fld>
            <a:endParaRPr lang="zh-CN" altLang="en-US"/>
          </a:p>
        </p:txBody>
      </p:sp>
    </p:spTree>
    <p:extLst>
      <p:ext uri="{BB962C8B-B14F-4D97-AF65-F5344CB8AC3E}">
        <p14:creationId xmlns:p14="http://schemas.microsoft.com/office/powerpoint/2010/main" val="12914712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其他：地下钱庄、汇票市场</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47</a:t>
            </a:fld>
            <a:endParaRPr lang="zh-CN" altLang="en-US"/>
          </a:p>
        </p:txBody>
      </p:sp>
    </p:spTree>
    <p:extLst>
      <p:ext uri="{BB962C8B-B14F-4D97-AF65-F5344CB8AC3E}">
        <p14:creationId xmlns:p14="http://schemas.microsoft.com/office/powerpoint/2010/main" val="42227773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现代经济都是金融经济，金融稳健经济才能稳健。</a:t>
            </a:r>
            <a:endParaRPr lang="en-US" altLang="zh-CN" dirty="0"/>
          </a:p>
          <a:p>
            <a:r>
              <a:rPr lang="zh-CN" altLang="en-US" dirty="0"/>
              <a:t>宏观经济是金融的背景。</a:t>
            </a:r>
            <a:endParaRPr lang="en-US" altLang="zh-CN" dirty="0"/>
          </a:p>
          <a:p>
            <a:r>
              <a:rPr lang="zh-CN" altLang="en-US" dirty="0"/>
              <a:t>货币政策对金融系统来说，是牵一发动全身，而货币政策目标是宏观的。</a:t>
            </a:r>
            <a:endParaRPr lang="en-US" altLang="zh-CN" dirty="0"/>
          </a:p>
          <a:p>
            <a:r>
              <a:rPr lang="zh-CN" altLang="en-US" dirty="0"/>
              <a:t>金融监管和宏观审慎政策是金融市场的限制条件，其出发点也是宏观经济稳定。</a:t>
            </a:r>
            <a:endParaRPr lang="en-US" altLang="zh-CN" dirty="0"/>
          </a:p>
          <a:p>
            <a:endParaRPr lang="en-US" altLang="zh-CN" dirty="0"/>
          </a:p>
          <a:p>
            <a:r>
              <a:rPr lang="en-US" altLang="zh-CN" dirty="0" err="1"/>
              <a:t>Benanke</a:t>
            </a:r>
            <a:r>
              <a:rPr lang="en-US" altLang="zh-CN" dirty="0"/>
              <a:t>: If we don't do this tomorrow, we won't have an economy on Monday.</a:t>
            </a:r>
          </a:p>
          <a:p>
            <a:r>
              <a:rPr lang="en-US" altLang="zh-CN" dirty="0"/>
              <a:t>From: https://www.pbs.org/wgbh/pages/frontline/meltdown/etc/script.html</a:t>
            </a:r>
          </a:p>
          <a:p>
            <a:r>
              <a:rPr lang="en-US" altLang="zh-CN" sz="1200" b="1" i="0" kern="1200" dirty="0">
                <a:solidFill>
                  <a:schemeClr val="tx1"/>
                </a:solidFill>
                <a:effectLst/>
                <a:latin typeface="+mn-lt"/>
                <a:ea typeface="+mn-ea"/>
                <a:cs typeface="+mn-cs"/>
              </a:rPr>
              <a:t>ANNOUNCER:</a:t>
            </a:r>
            <a:r>
              <a:rPr lang="en-US" altLang="zh-CN" sz="1200" b="0" i="0" kern="1200" dirty="0">
                <a:solidFill>
                  <a:schemeClr val="tx1"/>
                </a:solidFill>
                <a:effectLst/>
                <a:latin typeface="+mn-lt"/>
                <a:ea typeface="+mn-ea"/>
                <a:cs typeface="+mn-cs"/>
              </a:rPr>
              <a:t> On September 18th, 2008, the secretary of the Treasury, Henry Paulson, and the chairman of the Federal Reserve, Ben Bernanke, arrived for an emergency meeting at the Capitol.</a:t>
            </a:r>
          </a:p>
          <a:p>
            <a:r>
              <a:rPr lang="en-US" altLang="zh-CN" sz="1200" b="1" i="0" kern="1200" dirty="0">
                <a:solidFill>
                  <a:schemeClr val="tx1"/>
                </a:solidFill>
                <a:effectLst/>
                <a:latin typeface="+mn-lt"/>
                <a:ea typeface="+mn-ea"/>
                <a:cs typeface="+mn-cs"/>
              </a:rPr>
              <a:t>JOE NOCERA, </a:t>
            </a:r>
            <a:r>
              <a:rPr lang="en-US" altLang="zh-CN" sz="1200" b="1" i="1" kern="1200" dirty="0">
                <a:solidFill>
                  <a:schemeClr val="tx1"/>
                </a:solidFill>
                <a:effectLst/>
                <a:latin typeface="+mn-lt"/>
                <a:ea typeface="+mn-ea"/>
                <a:cs typeface="+mn-cs"/>
              </a:rPr>
              <a:t>The New York Times</a:t>
            </a:r>
            <a:r>
              <a:rPr lang="en-US" altLang="zh-CN" sz="1200" b="1"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On Thursday, late afternoon, they go to Nancy Pelosi's office and there's a meeting of the senior legislators from both parties in both House and Senate.</a:t>
            </a:r>
          </a:p>
          <a:p>
            <a:r>
              <a:rPr lang="en-US" altLang="zh-CN" sz="1200" b="1" i="0" kern="1200" dirty="0">
                <a:solidFill>
                  <a:schemeClr val="tx1"/>
                </a:solidFill>
                <a:effectLst/>
                <a:latin typeface="+mn-lt"/>
                <a:ea typeface="+mn-ea"/>
                <a:cs typeface="+mn-cs"/>
              </a:rPr>
              <a:t>ANNOUNCER:</a:t>
            </a:r>
            <a:r>
              <a:rPr lang="en-US" altLang="zh-CN" sz="1200" b="0" i="0" kern="1200" dirty="0">
                <a:solidFill>
                  <a:schemeClr val="tx1"/>
                </a:solidFill>
                <a:effectLst/>
                <a:latin typeface="+mn-lt"/>
                <a:ea typeface="+mn-ea"/>
                <a:cs typeface="+mn-cs"/>
              </a:rPr>
              <a:t> In the past seven months, they had bailed out one bank and let another one fail, nationalized three of the nation's largest companies, and watched in horror as the credit markets froze.</a:t>
            </a:r>
          </a:p>
          <a:p>
            <a:r>
              <a:rPr lang="en-US" altLang="zh-CN" sz="1200" b="1" i="0" kern="1200" dirty="0">
                <a:solidFill>
                  <a:schemeClr val="tx1"/>
                </a:solidFill>
                <a:effectLst/>
                <a:latin typeface="+mn-lt"/>
                <a:ea typeface="+mn-ea"/>
                <a:cs typeface="+mn-cs"/>
              </a:rPr>
              <a:t>Sen. CHRISTOPHER DODD (D-CT), Banking Committee Chairman:</a:t>
            </a:r>
            <a:r>
              <a:rPr lang="en-US" altLang="zh-CN" sz="1200" b="0" i="0" kern="1200" dirty="0">
                <a:solidFill>
                  <a:schemeClr val="tx1"/>
                </a:solidFill>
                <a:effectLst/>
                <a:latin typeface="+mn-lt"/>
                <a:ea typeface="+mn-ea"/>
                <a:cs typeface="+mn-cs"/>
              </a:rPr>
              <a:t> It was obviously a big meeting. I had no idea I was going to hear what I heard. We turned it right over to Ben Bernanke and Hank Paulson.</a:t>
            </a:r>
          </a:p>
          <a:p>
            <a:r>
              <a:rPr lang="en-US" altLang="zh-CN" sz="1200" b="1" i="0" kern="1200" dirty="0">
                <a:solidFill>
                  <a:schemeClr val="tx1"/>
                </a:solidFill>
                <a:effectLst/>
                <a:latin typeface="+mn-lt"/>
                <a:ea typeface="+mn-ea"/>
                <a:cs typeface="+mn-cs"/>
              </a:rPr>
              <a:t>Rep. BARNEY FRANK (D-MA), Financial Services </a:t>
            </a:r>
            <a:r>
              <a:rPr lang="en-US" altLang="zh-CN" sz="1200" b="1" i="0" kern="1200" dirty="0" err="1">
                <a:solidFill>
                  <a:schemeClr val="tx1"/>
                </a:solidFill>
                <a:effectLst/>
                <a:latin typeface="+mn-lt"/>
                <a:ea typeface="+mn-ea"/>
                <a:cs typeface="+mn-cs"/>
              </a:rPr>
              <a:t>Cmmt</a:t>
            </a:r>
            <a:r>
              <a:rPr lang="en-US" altLang="zh-CN" sz="1200" b="1" i="0" kern="1200" dirty="0">
                <a:solidFill>
                  <a:schemeClr val="tx1"/>
                </a:solidFill>
                <a:effectLst/>
                <a:latin typeface="+mn-lt"/>
                <a:ea typeface="+mn-ea"/>
                <a:cs typeface="+mn-cs"/>
              </a:rPr>
              <a:t>. Chairman:</a:t>
            </a:r>
            <a:r>
              <a:rPr lang="en-US" altLang="zh-CN" sz="1200" b="0" i="0" kern="1200" dirty="0">
                <a:solidFill>
                  <a:schemeClr val="tx1"/>
                </a:solidFill>
                <a:effectLst/>
                <a:latin typeface="+mn-lt"/>
                <a:ea typeface="+mn-ea"/>
                <a:cs typeface="+mn-cs"/>
              </a:rPr>
              <a:t> And they said they needed the authority to use $700 billion dollars to unstop the credit markets.</a:t>
            </a:r>
          </a:p>
          <a:p>
            <a:r>
              <a:rPr lang="en-US" altLang="zh-CN" sz="1200" b="1" i="0" kern="1200" dirty="0">
                <a:solidFill>
                  <a:schemeClr val="tx1"/>
                </a:solidFill>
                <a:effectLst/>
                <a:latin typeface="+mn-lt"/>
                <a:ea typeface="+mn-ea"/>
                <a:cs typeface="+mn-cs"/>
              </a:rPr>
              <a:t>Sen. CHRISTOPHER DODD:</a:t>
            </a:r>
            <a:r>
              <a:rPr lang="en-US" altLang="zh-CN" sz="1200" b="0" i="0" kern="1200" dirty="0">
                <a:solidFill>
                  <a:schemeClr val="tx1"/>
                </a:solidFill>
                <a:effectLst/>
                <a:latin typeface="+mn-lt"/>
                <a:ea typeface="+mn-ea"/>
                <a:cs typeface="+mn-cs"/>
              </a:rPr>
              <a:t> Sitting in that room with Hank Paulson saying to us in very measured tones, no hyperbole, no excessive adjectives, that, "Unless you act, the financial system of this country and the world will melt down in a matter of days. "</a:t>
            </a:r>
          </a:p>
          <a:p>
            <a:r>
              <a:rPr lang="en-US" altLang="zh-CN" sz="1200" b="1" i="0" kern="1200" dirty="0">
                <a:solidFill>
                  <a:schemeClr val="tx1"/>
                </a:solidFill>
                <a:effectLst/>
                <a:latin typeface="+mn-lt"/>
                <a:ea typeface="+mn-ea"/>
                <a:cs typeface="+mn-cs"/>
              </a:rPr>
              <a:t>JOE NOCERA:</a:t>
            </a:r>
            <a:r>
              <a:rPr lang="en-US" altLang="zh-CN" sz="1200" b="0" i="0" kern="1200" dirty="0">
                <a:solidFill>
                  <a:schemeClr val="tx1"/>
                </a:solidFill>
                <a:effectLst/>
                <a:latin typeface="+mn-lt"/>
                <a:ea typeface="+mn-ea"/>
                <a:cs typeface="+mn-cs"/>
              </a:rPr>
              <a:t> Bernanke said, "If we don't do this tomorrow, we won't have an economy on Monday."</a:t>
            </a:r>
          </a:p>
          <a:p>
            <a:r>
              <a:rPr lang="en-US" altLang="zh-CN" sz="1200" b="1" i="0" kern="1200" dirty="0">
                <a:solidFill>
                  <a:schemeClr val="tx1"/>
                </a:solidFill>
                <a:effectLst/>
                <a:latin typeface="+mn-lt"/>
                <a:ea typeface="+mn-ea"/>
                <a:cs typeface="+mn-cs"/>
              </a:rPr>
              <a:t>Sen. CHRISTOPHER DODD:</a:t>
            </a:r>
            <a:r>
              <a:rPr lang="en-US" altLang="zh-CN" sz="1200" b="0" i="0" kern="1200" dirty="0">
                <a:solidFill>
                  <a:schemeClr val="tx1"/>
                </a:solidFill>
                <a:effectLst/>
                <a:latin typeface="+mn-lt"/>
                <a:ea typeface="+mn-ea"/>
                <a:cs typeface="+mn-cs"/>
              </a:rPr>
              <a:t> There was literally a pause in that room where the oxygen left.</a:t>
            </a:r>
          </a:p>
          <a:p>
            <a:endParaRPr lang="en-US" altLang="zh-CN" dirty="0"/>
          </a:p>
          <a:p>
            <a:endParaRPr lang="en-US" altLang="zh-CN"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51</a:t>
            </a:fld>
            <a:endParaRPr lang="zh-CN" altLang="en-US"/>
          </a:p>
        </p:txBody>
      </p:sp>
    </p:spTree>
    <p:extLst>
      <p:ext uri="{BB962C8B-B14F-4D97-AF65-F5344CB8AC3E}">
        <p14:creationId xmlns:p14="http://schemas.microsoft.com/office/powerpoint/2010/main" val="360981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把经济作为整体，和微观视角有什么不一样？</a:t>
            </a:r>
          </a:p>
          <a:p>
            <a:endParaRPr lang="zh-CN" altLang="en-US" dirty="0"/>
          </a:p>
          <a:p>
            <a:r>
              <a:rPr lang="zh-CN" altLang="en-US" dirty="0"/>
              <a:t>	总量概念比微观概念抽象。宏微观术语有联系，避免将微观结论简单外推到宏观层面。</a:t>
            </a:r>
          </a:p>
          <a:p>
            <a:r>
              <a:rPr lang="zh-CN" altLang="en-US" dirty="0"/>
              <a:t>	实物交易：一个人的支出是另一个人的收入，金融交易：一个人的负债是另一个人的资产。宏观分析不能只看一面。</a:t>
            </a:r>
          </a:p>
          <a:p>
            <a:r>
              <a:rPr lang="zh-CN" altLang="en-US" dirty="0"/>
              <a:t>	宏观中要考虑的外部性基本来自交易的两面性。金融部门的外部性尤其严重，这是金融监管和宏观审慎管理的基础。</a:t>
            </a:r>
          </a:p>
          <a:p>
            <a:r>
              <a:rPr lang="zh-CN" altLang="en-US" dirty="0"/>
              <a:t>	乘数效应也是来自交易两面性，一个交易会带来一串交易。扩张有乘数效应，收缩也有乘数效应。</a:t>
            </a:r>
          </a:p>
          <a:p>
            <a:r>
              <a:rPr lang="zh-CN" altLang="en-US" dirty="0"/>
              <a:t>	合成谬误是说：适用于个体的规律，经常不适用于群体。</a:t>
            </a:r>
          </a:p>
          <a:p>
            <a:r>
              <a:rPr lang="zh-CN" altLang="en-US" dirty="0"/>
              <a:t>	</a:t>
            </a:r>
            <a:r>
              <a:rPr lang="en-US" altLang="zh-CN" dirty="0"/>
              <a:t>Behavioral approach is more appropriate.</a:t>
            </a:r>
          </a:p>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5</a:t>
            </a:fld>
            <a:endParaRPr lang="zh-CN" altLang="en-US"/>
          </a:p>
        </p:txBody>
      </p:sp>
    </p:spTree>
    <p:extLst>
      <p:ext uri="{BB962C8B-B14F-4D97-AF65-F5344CB8AC3E}">
        <p14:creationId xmlns:p14="http://schemas.microsoft.com/office/powerpoint/2010/main" val="683450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关于如何观察和理解</a:t>
            </a:r>
          </a:p>
          <a:p>
            <a:endParaRPr lang="zh-CN" altLang="en-US" dirty="0"/>
          </a:p>
          <a:p>
            <a:r>
              <a:rPr lang="zh-CN" altLang="en-US" dirty="0"/>
              <a:t>	福尔摩斯：在获得数据之前提出理论，是个让人掉脑袋的错误。数据是系统性的观察。</a:t>
            </a:r>
          </a:p>
          <a:p>
            <a:r>
              <a:rPr lang="zh-CN" altLang="en-US" dirty="0"/>
              <a:t>	知道规律不是理解，比如知道每天太阳会落山，只是知道。理解必须建模。</a:t>
            </a:r>
          </a:p>
          <a:p>
            <a:r>
              <a:rPr lang="zh-CN" altLang="en-US" dirty="0"/>
              <a:t>	模型都是对世界的简化，“全面”不是模型的优点。隐喻也是一种简化。模型一般都描述一种机制，因此是个“故事”。</a:t>
            </a:r>
          </a:p>
          <a:p>
            <a:r>
              <a:rPr lang="zh-CN" altLang="en-US" dirty="0"/>
              <a:t>	人们离不开模型，大多数模型是非正式（数学）的。（比如人际关系中的上下级，股市中的“主力”，白马，烟蒂）</a:t>
            </a:r>
          </a:p>
          <a:p>
            <a:r>
              <a:rPr lang="zh-CN" altLang="en-US" dirty="0"/>
              <a:t>	正式的数学模型以变量为基本元素，模型就是关于变量关系的一组假设。</a:t>
            </a:r>
          </a:p>
          <a:p>
            <a:r>
              <a:rPr lang="zh-CN" altLang="en-US" dirty="0"/>
              <a:t>	内生变量是模型内决定的，外生变量是模型外给定的。所谓解释，就是把内生变量变化跟某外生变量变化联系起来。在一个“解释”中，原因是外生变量变化，结果是内生变量变化。内生变量之间的相关性不构成解释，例如发烧不能被流鼻涕解释，得找外部的原因如病毒。</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6</a:t>
            </a:fld>
            <a:endParaRPr lang="zh-CN" altLang="en-US"/>
          </a:p>
        </p:txBody>
      </p:sp>
    </p:spTree>
    <p:extLst>
      <p:ext uri="{BB962C8B-B14F-4D97-AF65-F5344CB8AC3E}">
        <p14:creationId xmlns:p14="http://schemas.microsoft.com/office/powerpoint/2010/main" val="1986139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9</a:t>
            </a:fld>
            <a:endParaRPr lang="zh-CN" altLang="en-US"/>
          </a:p>
        </p:txBody>
      </p:sp>
    </p:spTree>
    <p:extLst>
      <p:ext uri="{BB962C8B-B14F-4D97-AF65-F5344CB8AC3E}">
        <p14:creationId xmlns:p14="http://schemas.microsoft.com/office/powerpoint/2010/main" val="2283488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Pigou effect, IS-LM </a:t>
            </a:r>
          </a:p>
          <a:p>
            <a:r>
              <a:rPr lang="en-US" altLang="zh-CN" dirty="0"/>
              <a:t>Investor/consumer sentiment, foreign demand shock, </a:t>
            </a:r>
            <a:r>
              <a:rPr lang="zh-CN" altLang="en-US" dirty="0"/>
              <a:t>货币或财政刺激</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10</a:t>
            </a:fld>
            <a:endParaRPr lang="zh-CN" altLang="en-US"/>
          </a:p>
        </p:txBody>
      </p:sp>
    </p:spTree>
    <p:extLst>
      <p:ext uri="{BB962C8B-B14F-4D97-AF65-F5344CB8AC3E}">
        <p14:creationId xmlns:p14="http://schemas.microsoft.com/office/powerpoint/2010/main" val="2554960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Imperfect information</a:t>
            </a:r>
          </a:p>
          <a:p>
            <a:r>
              <a:rPr lang="en-US" altLang="zh-CN" dirty="0"/>
              <a:t>Labor movement, energy price shock, etc.</a:t>
            </a:r>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11</a:t>
            </a:fld>
            <a:endParaRPr lang="zh-CN" altLang="en-US"/>
          </a:p>
        </p:txBody>
      </p:sp>
    </p:spTree>
    <p:extLst>
      <p:ext uri="{BB962C8B-B14F-4D97-AF65-F5344CB8AC3E}">
        <p14:creationId xmlns:p14="http://schemas.microsoft.com/office/powerpoint/2010/main" val="3911486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0BBB084-E0E5-4A60-835A-7A2F5C1832AF}" type="slidenum">
              <a:rPr lang="zh-CN" altLang="en-US" smtClean="0"/>
              <a:t>12</a:t>
            </a:fld>
            <a:endParaRPr lang="zh-CN" altLang="en-US"/>
          </a:p>
        </p:txBody>
      </p:sp>
    </p:spTree>
    <p:extLst>
      <p:ext uri="{BB962C8B-B14F-4D97-AF65-F5344CB8AC3E}">
        <p14:creationId xmlns:p14="http://schemas.microsoft.com/office/powerpoint/2010/main" val="1094266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理解“实现”，想象老天掷骰子，一种国运对应一组宏观数据。</a:t>
            </a:r>
            <a:endParaRPr lang="en-US" altLang="zh-CN" dirty="0"/>
          </a:p>
          <a:p>
            <a:r>
              <a:rPr lang="zh-CN" altLang="en-US" dirty="0"/>
              <a:t>从</a:t>
            </a:r>
            <a:r>
              <a:rPr lang="en-US" altLang="zh-CN" dirty="0"/>
              <a:t>GDP</a:t>
            </a:r>
            <a:r>
              <a:rPr lang="zh-CN" altLang="en-US" dirty="0"/>
              <a:t>可以观察多个维度：体量、富裕程度、生产率；从</a:t>
            </a:r>
            <a:r>
              <a:rPr lang="en-US" altLang="zh-CN" dirty="0"/>
              <a:t>GDP</a:t>
            </a:r>
            <a:r>
              <a:rPr lang="zh-CN" altLang="en-US" dirty="0"/>
              <a:t>增长率可以观察动能。</a:t>
            </a:r>
            <a:endParaRPr lang="en-US" altLang="zh-CN" dirty="0"/>
          </a:p>
          <a:p>
            <a:r>
              <a:rPr lang="zh-CN" altLang="en-US" dirty="0"/>
              <a:t>从价格水平变化可以观察需求相对供应的变化。</a:t>
            </a:r>
            <a:endParaRPr lang="en-US" altLang="zh-CN" dirty="0"/>
          </a:p>
          <a:p>
            <a:r>
              <a:rPr lang="zh-CN" altLang="en-US" dirty="0"/>
              <a:t>从就业可以观察劳动力利用率，产能利用率。</a:t>
            </a:r>
            <a:endParaRPr lang="en-US" altLang="zh-CN" dirty="0"/>
          </a:p>
          <a:p>
            <a:r>
              <a:rPr lang="zh-CN" altLang="en-US" dirty="0"/>
              <a:t>其他重要宏观变量：货币供应，</a:t>
            </a:r>
            <a:r>
              <a:rPr lang="en-US" altLang="zh-CN" dirty="0"/>
              <a:t>GNP</a:t>
            </a:r>
            <a:r>
              <a:rPr lang="zh-CN" altLang="en-US" dirty="0"/>
              <a:t>，</a:t>
            </a:r>
            <a:r>
              <a:rPr lang="en-US" altLang="zh-CN" dirty="0"/>
              <a:t>PPI</a:t>
            </a:r>
            <a:r>
              <a:rPr lang="zh-CN" altLang="en-US" dirty="0"/>
              <a:t>，利率，汇率等等。</a:t>
            </a:r>
            <a:endParaRPr lang="en-US" altLang="zh-CN" dirty="0"/>
          </a:p>
          <a:p>
            <a:r>
              <a:rPr lang="zh-CN" altLang="en-US" dirty="0"/>
              <a:t>所有能用来观察和预测宏观经济的变量都是宏观数据。</a:t>
            </a:r>
          </a:p>
        </p:txBody>
      </p:sp>
      <p:sp>
        <p:nvSpPr>
          <p:cNvPr id="4" name="灯片编号占位符 3"/>
          <p:cNvSpPr>
            <a:spLocks noGrp="1"/>
          </p:cNvSpPr>
          <p:nvPr>
            <p:ph type="sldNum" sz="quarter" idx="5"/>
          </p:nvPr>
        </p:nvSpPr>
        <p:spPr/>
        <p:txBody>
          <a:bodyPr/>
          <a:lstStyle/>
          <a:p>
            <a:fld id="{60BBB084-E0E5-4A60-835A-7A2F5C1832AF}" type="slidenum">
              <a:rPr lang="zh-CN" altLang="en-US" smtClean="0"/>
              <a:t>19</a:t>
            </a:fld>
            <a:endParaRPr lang="zh-CN" altLang="en-US"/>
          </a:p>
        </p:txBody>
      </p:sp>
    </p:spTree>
    <p:extLst>
      <p:ext uri="{BB962C8B-B14F-4D97-AF65-F5344CB8AC3E}">
        <p14:creationId xmlns:p14="http://schemas.microsoft.com/office/powerpoint/2010/main" val="4012000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2023/2/13</a:t>
            </a:fld>
            <a:endParaRPr lang="zh-CN" altLang="en-US" dirty="0"/>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grpSp>
        <p:nvGrpSpPr>
          <p:cNvPr id="12" name="组合 11"/>
          <p:cNvGrpSpPr/>
          <p:nvPr userDrawn="1"/>
        </p:nvGrpSpPr>
        <p:grpSpPr>
          <a:xfrm>
            <a:off x="6858016" y="6000768"/>
            <a:ext cx="2089150" cy="471487"/>
            <a:chOff x="250825" y="6237288"/>
            <a:chExt cx="2089150" cy="471487"/>
          </a:xfrm>
        </p:grpSpPr>
        <p:pic>
          <p:nvPicPr>
            <p:cNvPr id="8" name="Picture 15" descr="newequisaccreditedhisresolution"/>
            <p:cNvPicPr>
              <a:picLocks noChangeAspect="1" noChangeArrowheads="1"/>
            </p:cNvPicPr>
            <p:nvPr userDrawn="1"/>
          </p:nvPicPr>
          <p:blipFill>
            <a:blip r:embed="rId2"/>
            <a:srcRect/>
            <a:stretch>
              <a:fillRect/>
            </a:stretch>
          </p:blipFill>
          <p:spPr bwMode="auto">
            <a:xfrm>
              <a:off x="798513" y="6237288"/>
              <a:ext cx="576262" cy="404812"/>
            </a:xfrm>
            <a:prstGeom prst="rect">
              <a:avLst/>
            </a:prstGeom>
            <a:solidFill>
              <a:srgbClr val="C8DECF"/>
            </a:solidFill>
            <a:ln w="9525">
              <a:noFill/>
              <a:miter lim="800000"/>
              <a:headEnd/>
              <a:tailEnd/>
            </a:ln>
          </p:spPr>
        </p:pic>
        <p:pic>
          <p:nvPicPr>
            <p:cNvPr id="9" name="Picture 16" descr="WEB-Accredited-AMBA-Logo"/>
            <p:cNvPicPr>
              <a:picLocks noChangeAspect="1" noChangeArrowheads="1"/>
            </p:cNvPicPr>
            <p:nvPr userDrawn="1"/>
          </p:nvPicPr>
          <p:blipFill>
            <a:blip r:embed="rId3"/>
            <a:srcRect/>
            <a:stretch>
              <a:fillRect/>
            </a:stretch>
          </p:blipFill>
          <p:spPr bwMode="auto">
            <a:xfrm>
              <a:off x="1474788" y="6348413"/>
              <a:ext cx="865187" cy="288925"/>
            </a:xfrm>
            <a:prstGeom prst="rect">
              <a:avLst/>
            </a:prstGeom>
            <a:solidFill>
              <a:srgbClr val="C8DECF"/>
            </a:solidFill>
            <a:ln w="9525">
              <a:noFill/>
              <a:miter lim="800000"/>
              <a:headEnd/>
              <a:tailEnd/>
            </a:ln>
          </p:spPr>
        </p:pic>
        <p:pic>
          <p:nvPicPr>
            <p:cNvPr id="10" name="Picture 7" descr="E:\安泰VI规范\AACSB\复件 low_res_blue.jpg"/>
            <p:cNvPicPr>
              <a:picLocks noChangeAspect="1" noChangeArrowheads="1"/>
            </p:cNvPicPr>
            <p:nvPr userDrawn="1"/>
          </p:nvPicPr>
          <p:blipFill>
            <a:blip r:embed="rId4"/>
            <a:srcRect/>
            <a:stretch>
              <a:fillRect/>
            </a:stretch>
          </p:blipFill>
          <p:spPr bwMode="auto">
            <a:xfrm>
              <a:off x="250825" y="6276975"/>
              <a:ext cx="433388" cy="431800"/>
            </a:xfrm>
            <a:prstGeom prst="rect">
              <a:avLst/>
            </a:prstGeom>
            <a:noFill/>
            <a:ln w="9525">
              <a:noFill/>
              <a:miter lim="800000"/>
              <a:headEnd/>
              <a:tailEnd/>
            </a:ln>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B3BA538-819B-4335-AE34-79175476C36E}" type="datetimeFigureOut">
              <a:rPr lang="zh-CN" altLang="en-US" smtClean="0"/>
              <a:t>2023/2/13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EB74211-49EE-4519-94ED-84567EC4E95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BA538-819B-4335-AE34-79175476C36E}" type="datetimeFigureOut">
              <a:rPr lang="zh-CN" altLang="en-US" smtClean="0"/>
              <a:t>2023/2/13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B74211-49EE-4519-94ED-84567EC4E95C}" type="slidenum">
              <a:rPr lang="zh-CN" altLang="en-US" smtClean="0"/>
              <a:t>‹#›</a:t>
            </a:fld>
            <a:endParaRPr lang="zh-CN" altLang="en-US"/>
          </a:p>
        </p:txBody>
      </p:sp>
      <p:grpSp>
        <p:nvGrpSpPr>
          <p:cNvPr id="7" name="组合 6"/>
          <p:cNvGrpSpPr/>
          <p:nvPr userDrawn="1"/>
        </p:nvGrpSpPr>
        <p:grpSpPr>
          <a:xfrm>
            <a:off x="6858016" y="6000768"/>
            <a:ext cx="2089150" cy="471487"/>
            <a:chOff x="250825" y="6237288"/>
            <a:chExt cx="2089150" cy="471487"/>
          </a:xfrm>
        </p:grpSpPr>
        <p:pic>
          <p:nvPicPr>
            <p:cNvPr id="8" name="Picture 15" descr="newequisaccreditedhisresolution"/>
            <p:cNvPicPr>
              <a:picLocks noChangeAspect="1" noChangeArrowheads="1"/>
            </p:cNvPicPr>
            <p:nvPr userDrawn="1"/>
          </p:nvPicPr>
          <p:blipFill>
            <a:blip r:embed="rId13"/>
            <a:srcRect/>
            <a:stretch>
              <a:fillRect/>
            </a:stretch>
          </p:blipFill>
          <p:spPr bwMode="auto">
            <a:xfrm>
              <a:off x="798513" y="6237288"/>
              <a:ext cx="576262" cy="404812"/>
            </a:xfrm>
            <a:prstGeom prst="rect">
              <a:avLst/>
            </a:prstGeom>
            <a:solidFill>
              <a:srgbClr val="C8DECF"/>
            </a:solidFill>
            <a:ln w="9525">
              <a:noFill/>
              <a:miter lim="800000"/>
              <a:headEnd/>
              <a:tailEnd/>
            </a:ln>
          </p:spPr>
        </p:pic>
        <p:pic>
          <p:nvPicPr>
            <p:cNvPr id="9" name="Picture 16" descr="WEB-Accredited-AMBA-Logo"/>
            <p:cNvPicPr>
              <a:picLocks noChangeAspect="1" noChangeArrowheads="1"/>
            </p:cNvPicPr>
            <p:nvPr userDrawn="1"/>
          </p:nvPicPr>
          <p:blipFill>
            <a:blip r:embed="rId14"/>
            <a:srcRect/>
            <a:stretch>
              <a:fillRect/>
            </a:stretch>
          </p:blipFill>
          <p:spPr bwMode="auto">
            <a:xfrm>
              <a:off x="1474788" y="6348413"/>
              <a:ext cx="865187" cy="288925"/>
            </a:xfrm>
            <a:prstGeom prst="rect">
              <a:avLst/>
            </a:prstGeom>
            <a:solidFill>
              <a:srgbClr val="C8DECF"/>
            </a:solidFill>
            <a:ln w="9525">
              <a:noFill/>
              <a:miter lim="800000"/>
              <a:headEnd/>
              <a:tailEnd/>
            </a:ln>
          </p:spPr>
        </p:pic>
        <p:pic>
          <p:nvPicPr>
            <p:cNvPr id="10" name="Picture 7" descr="E:\安泰VI规范\AACSB\复件 low_res_blue.jpg"/>
            <p:cNvPicPr>
              <a:picLocks noChangeAspect="1" noChangeArrowheads="1"/>
            </p:cNvPicPr>
            <p:nvPr userDrawn="1"/>
          </p:nvPicPr>
          <p:blipFill>
            <a:blip r:embed="rId15"/>
            <a:srcRect/>
            <a:stretch>
              <a:fillRect/>
            </a:stretch>
          </p:blipFill>
          <p:spPr bwMode="auto">
            <a:xfrm>
              <a:off x="250825" y="6276975"/>
              <a:ext cx="433388" cy="431800"/>
            </a:xfrm>
            <a:prstGeom prst="rect">
              <a:avLst/>
            </a:prstGeom>
            <a:noFill/>
            <a:ln w="9525">
              <a:noFill/>
              <a:miter lim="800000"/>
              <a:headEnd/>
              <a:tailEnd/>
            </a:ln>
          </p:spPr>
        </p:pic>
      </p:grpSp>
      <p:pic>
        <p:nvPicPr>
          <p:cNvPr id="2050"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4533" y="116632"/>
            <a:ext cx="3324225"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9.png"/></Relationships>
</file>

<file path=ppt/slides/_rels/slide33.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png"/><Relationship Id="rId4" Type="http://schemas.openxmlformats.org/officeDocument/2006/relationships/image" Target="../media/image2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引论：宏观和金融</a:t>
            </a:r>
          </a:p>
        </p:txBody>
      </p:sp>
      <p:sp>
        <p:nvSpPr>
          <p:cNvPr id="3" name="副标题 2"/>
          <p:cNvSpPr>
            <a:spLocks noGrp="1"/>
          </p:cNvSpPr>
          <p:nvPr>
            <p:ph type="subTitle" idx="1"/>
          </p:nvPr>
        </p:nvSpPr>
        <p:spPr/>
        <p:txBody>
          <a:bodyPr/>
          <a:lstStyle/>
          <a:p>
            <a:r>
              <a:rPr lang="zh-CN" altLang="en-US" dirty="0"/>
              <a:t>钱军辉</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3904EC-3FB6-4A8B-A39D-5E7F06A7E1E5}"/>
              </a:ext>
            </a:extLst>
          </p:cNvPr>
          <p:cNvSpPr>
            <a:spLocks noGrp="1"/>
          </p:cNvSpPr>
          <p:nvPr>
            <p:ph type="title"/>
          </p:nvPr>
        </p:nvSpPr>
        <p:spPr/>
        <p:txBody>
          <a:bodyPr/>
          <a:lstStyle/>
          <a:p>
            <a:r>
              <a:rPr lang="en-US" altLang="zh-CN" dirty="0"/>
              <a:t>AD</a:t>
            </a:r>
            <a:r>
              <a:rPr lang="zh-CN" altLang="en-US" dirty="0"/>
              <a:t>曲线</a:t>
            </a:r>
          </a:p>
        </p:txBody>
      </p:sp>
      <p:sp>
        <p:nvSpPr>
          <p:cNvPr id="3" name="内容占位符 2">
            <a:extLst>
              <a:ext uri="{FF2B5EF4-FFF2-40B4-BE49-F238E27FC236}">
                <a16:creationId xmlns:a16="http://schemas.microsoft.com/office/drawing/2014/main" id="{5ADCB12B-D3D6-4F5B-820A-31EEAEC518FB}"/>
              </a:ext>
            </a:extLst>
          </p:cNvPr>
          <p:cNvSpPr>
            <a:spLocks noGrp="1"/>
          </p:cNvSpPr>
          <p:nvPr>
            <p:ph idx="1"/>
          </p:nvPr>
        </p:nvSpPr>
        <p:spPr>
          <a:xfrm>
            <a:off x="457200" y="1600200"/>
            <a:ext cx="4762872" cy="4525963"/>
          </a:xfrm>
        </p:spPr>
        <p:txBody>
          <a:bodyPr/>
          <a:lstStyle/>
          <a:p>
            <a:r>
              <a:rPr lang="zh-CN" altLang="en-US" dirty="0"/>
              <a:t>为什么</a:t>
            </a:r>
            <a:r>
              <a:rPr lang="en-US" altLang="zh-CN" dirty="0"/>
              <a:t>AD</a:t>
            </a:r>
            <a:r>
              <a:rPr lang="zh-CN" altLang="en-US" dirty="0"/>
              <a:t>曲线向下倾斜？</a:t>
            </a:r>
            <a:endParaRPr lang="en-US" altLang="zh-CN" dirty="0"/>
          </a:p>
          <a:p>
            <a:r>
              <a:rPr lang="zh-CN" altLang="en-US" dirty="0"/>
              <a:t>那些因素（外生变量）移动</a:t>
            </a:r>
            <a:r>
              <a:rPr lang="en-US" altLang="zh-CN" dirty="0"/>
              <a:t>AD</a:t>
            </a:r>
            <a:r>
              <a:rPr lang="zh-CN" altLang="en-US" dirty="0"/>
              <a:t>曲线？</a:t>
            </a:r>
          </a:p>
        </p:txBody>
      </p:sp>
      <p:cxnSp>
        <p:nvCxnSpPr>
          <p:cNvPr id="4" name="直接箭头连接符 3">
            <a:extLst>
              <a:ext uri="{FF2B5EF4-FFF2-40B4-BE49-F238E27FC236}">
                <a16:creationId xmlns:a16="http://schemas.microsoft.com/office/drawing/2014/main" id="{CB914DE9-6154-412C-B7D0-C0E4821D1063}"/>
              </a:ext>
            </a:extLst>
          </p:cNvPr>
          <p:cNvCxnSpPr/>
          <p:nvPr/>
        </p:nvCxnSpPr>
        <p:spPr>
          <a:xfrm>
            <a:off x="5005960" y="5443575"/>
            <a:ext cx="24482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a:extLst>
              <a:ext uri="{FF2B5EF4-FFF2-40B4-BE49-F238E27FC236}">
                <a16:creationId xmlns:a16="http://schemas.microsoft.com/office/drawing/2014/main" id="{60380C21-B078-4F49-8397-106042101C95}"/>
              </a:ext>
            </a:extLst>
          </p:cNvPr>
          <p:cNvCxnSpPr/>
          <p:nvPr/>
        </p:nvCxnSpPr>
        <p:spPr>
          <a:xfrm flipV="1">
            <a:off x="5005960" y="3355343"/>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25">
                <a:extLst>
                  <a:ext uri="{FF2B5EF4-FFF2-40B4-BE49-F238E27FC236}">
                    <a16:creationId xmlns:a16="http://schemas.microsoft.com/office/drawing/2014/main" id="{1636E656-B8C8-4D0A-9221-C057D8778062}"/>
                  </a:ext>
                </a:extLst>
              </p:cNvPr>
              <p:cNvSpPr txBox="1"/>
              <p:nvPr/>
            </p:nvSpPr>
            <p:spPr>
              <a:xfrm>
                <a:off x="7021048" y="5433663"/>
                <a:ext cx="432048" cy="3742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a:rPr>
                            <m:t>𝑌</m:t>
                          </m:r>
                        </m:e>
                        <m:sup>
                          <m:r>
                            <a:rPr lang="en-US" altLang="zh-CN" b="0" i="1" smtClean="0">
                              <a:latin typeface="Cambria Math" panose="02040503050406030204" pitchFamily="18" charset="0"/>
                            </a:rPr>
                            <m:t>𝑑</m:t>
                          </m:r>
                        </m:sup>
                      </m:sSup>
                    </m:oMath>
                  </m:oMathPara>
                </a14:m>
                <a:endParaRPr lang="zh-CN" altLang="en-US" dirty="0"/>
              </a:p>
            </p:txBody>
          </p:sp>
        </mc:Choice>
        <mc:Fallback xmlns="">
          <p:sp>
            <p:nvSpPr>
              <p:cNvPr id="6" name="TextBox 25">
                <a:extLst>
                  <a:ext uri="{FF2B5EF4-FFF2-40B4-BE49-F238E27FC236}">
                    <a16:creationId xmlns:a16="http://schemas.microsoft.com/office/drawing/2014/main" id="{1636E656-B8C8-4D0A-9221-C057D8778062}"/>
                  </a:ext>
                </a:extLst>
              </p:cNvPr>
              <p:cNvSpPr txBox="1">
                <a:spLocks noRot="1" noChangeAspect="1" noMove="1" noResize="1" noEditPoints="1" noAdjustHandles="1" noChangeArrowheads="1" noChangeShapeType="1" noTextEdit="1"/>
              </p:cNvSpPr>
              <p:nvPr/>
            </p:nvSpPr>
            <p:spPr>
              <a:xfrm>
                <a:off x="7021048" y="5433663"/>
                <a:ext cx="432048" cy="374270"/>
              </a:xfrm>
              <a:prstGeom prst="rect">
                <a:avLst/>
              </a:prstGeom>
              <a:blipFill>
                <a:blip r:embed="rId3"/>
                <a:stretch>
                  <a:fillRect/>
                </a:stretch>
              </a:blipFill>
            </p:spPr>
            <p:txBody>
              <a:bodyPr/>
              <a:lstStyle/>
              <a:p>
                <a:r>
                  <a:rPr lang="zh-CN" altLang="en-US">
                    <a:noFill/>
                  </a:rPr>
                  <a:t> </a:t>
                </a:r>
              </a:p>
            </p:txBody>
          </p:sp>
        </mc:Fallback>
      </mc:AlternateContent>
      <p:sp>
        <p:nvSpPr>
          <p:cNvPr id="7" name="任意多边形 26">
            <a:extLst>
              <a:ext uri="{FF2B5EF4-FFF2-40B4-BE49-F238E27FC236}">
                <a16:creationId xmlns:a16="http://schemas.microsoft.com/office/drawing/2014/main" id="{95E0C312-2B5F-4582-B26D-6DB4A8FC303D}"/>
              </a:ext>
            </a:extLst>
          </p:cNvPr>
          <p:cNvSpPr/>
          <p:nvPr/>
        </p:nvSpPr>
        <p:spPr>
          <a:xfrm>
            <a:off x="5436096" y="3667939"/>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2" name="TextBox 25">
                <a:extLst>
                  <a:ext uri="{FF2B5EF4-FFF2-40B4-BE49-F238E27FC236}">
                    <a16:creationId xmlns:a16="http://schemas.microsoft.com/office/drawing/2014/main" id="{437D515B-3C5B-48D8-98C1-41EBF503CA93}"/>
                  </a:ext>
                </a:extLst>
              </p:cNvPr>
              <p:cNvSpPr txBox="1"/>
              <p:nvPr/>
            </p:nvSpPr>
            <p:spPr>
              <a:xfrm>
                <a:off x="4573912" y="3298607"/>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oMath>
                  </m:oMathPara>
                </a14:m>
                <a:endParaRPr lang="zh-CN" altLang="en-US" i="1" dirty="0"/>
              </a:p>
            </p:txBody>
          </p:sp>
        </mc:Choice>
        <mc:Fallback xmlns="">
          <p:sp>
            <p:nvSpPr>
              <p:cNvPr id="12" name="TextBox 25">
                <a:extLst>
                  <a:ext uri="{FF2B5EF4-FFF2-40B4-BE49-F238E27FC236}">
                    <a16:creationId xmlns:a16="http://schemas.microsoft.com/office/drawing/2014/main" id="{437D515B-3C5B-48D8-98C1-41EBF503CA93}"/>
                  </a:ext>
                </a:extLst>
              </p:cNvPr>
              <p:cNvSpPr txBox="1">
                <a:spLocks noRot="1" noChangeAspect="1" noMove="1" noResize="1" noEditPoints="1" noAdjustHandles="1" noChangeArrowheads="1" noChangeShapeType="1" noTextEdit="1"/>
              </p:cNvSpPr>
              <p:nvPr/>
            </p:nvSpPr>
            <p:spPr>
              <a:xfrm>
                <a:off x="4573912" y="3298607"/>
                <a:ext cx="432048" cy="369332"/>
              </a:xfrm>
              <a:prstGeom prst="rect">
                <a:avLst/>
              </a:prstGeom>
              <a:blipFill>
                <a:blip r:embed="rId4"/>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229981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3904EC-3FB6-4A8B-A39D-5E7F06A7E1E5}"/>
              </a:ext>
            </a:extLst>
          </p:cNvPr>
          <p:cNvSpPr>
            <a:spLocks noGrp="1"/>
          </p:cNvSpPr>
          <p:nvPr>
            <p:ph type="title"/>
          </p:nvPr>
        </p:nvSpPr>
        <p:spPr/>
        <p:txBody>
          <a:bodyPr/>
          <a:lstStyle/>
          <a:p>
            <a:r>
              <a:rPr lang="en-US" altLang="zh-CN" dirty="0"/>
              <a:t>AS</a:t>
            </a:r>
            <a:r>
              <a:rPr lang="zh-CN" altLang="en-US" dirty="0"/>
              <a:t>曲线</a:t>
            </a:r>
          </a:p>
        </p:txBody>
      </p:sp>
      <p:sp>
        <p:nvSpPr>
          <p:cNvPr id="3" name="内容占位符 2">
            <a:extLst>
              <a:ext uri="{FF2B5EF4-FFF2-40B4-BE49-F238E27FC236}">
                <a16:creationId xmlns:a16="http://schemas.microsoft.com/office/drawing/2014/main" id="{5ADCB12B-D3D6-4F5B-820A-31EEAEC518FB}"/>
              </a:ext>
            </a:extLst>
          </p:cNvPr>
          <p:cNvSpPr>
            <a:spLocks noGrp="1"/>
          </p:cNvSpPr>
          <p:nvPr>
            <p:ph idx="1"/>
          </p:nvPr>
        </p:nvSpPr>
        <p:spPr>
          <a:xfrm>
            <a:off x="457200" y="1600200"/>
            <a:ext cx="4762872" cy="4525963"/>
          </a:xfrm>
        </p:spPr>
        <p:txBody>
          <a:bodyPr/>
          <a:lstStyle/>
          <a:p>
            <a:r>
              <a:rPr lang="zh-CN" altLang="en-US" dirty="0"/>
              <a:t>为什么</a:t>
            </a:r>
            <a:r>
              <a:rPr lang="en-US" altLang="zh-CN" dirty="0"/>
              <a:t>AS</a:t>
            </a:r>
            <a:r>
              <a:rPr lang="zh-CN" altLang="en-US" dirty="0"/>
              <a:t>曲线向上倾斜？</a:t>
            </a:r>
            <a:endParaRPr lang="en-US" altLang="zh-CN" dirty="0"/>
          </a:p>
          <a:p>
            <a:r>
              <a:rPr lang="zh-CN" altLang="en-US" dirty="0"/>
              <a:t>那些因素（外生变量）移动</a:t>
            </a:r>
            <a:r>
              <a:rPr lang="en-US" altLang="zh-CN" dirty="0"/>
              <a:t>AS</a:t>
            </a:r>
            <a:r>
              <a:rPr lang="zh-CN" altLang="en-US" dirty="0"/>
              <a:t>曲线？</a:t>
            </a:r>
          </a:p>
        </p:txBody>
      </p:sp>
      <p:cxnSp>
        <p:nvCxnSpPr>
          <p:cNvPr id="4" name="直接箭头连接符 3">
            <a:extLst>
              <a:ext uri="{FF2B5EF4-FFF2-40B4-BE49-F238E27FC236}">
                <a16:creationId xmlns:a16="http://schemas.microsoft.com/office/drawing/2014/main" id="{CB914DE9-6154-412C-B7D0-C0E4821D1063}"/>
              </a:ext>
            </a:extLst>
          </p:cNvPr>
          <p:cNvCxnSpPr/>
          <p:nvPr/>
        </p:nvCxnSpPr>
        <p:spPr>
          <a:xfrm>
            <a:off x="5005960" y="5443575"/>
            <a:ext cx="24482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a:extLst>
              <a:ext uri="{FF2B5EF4-FFF2-40B4-BE49-F238E27FC236}">
                <a16:creationId xmlns:a16="http://schemas.microsoft.com/office/drawing/2014/main" id="{60380C21-B078-4F49-8397-106042101C95}"/>
              </a:ext>
            </a:extLst>
          </p:cNvPr>
          <p:cNvCxnSpPr/>
          <p:nvPr/>
        </p:nvCxnSpPr>
        <p:spPr>
          <a:xfrm flipV="1">
            <a:off x="5005960" y="3355343"/>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TextBox 25">
                <a:extLst>
                  <a:ext uri="{FF2B5EF4-FFF2-40B4-BE49-F238E27FC236}">
                    <a16:creationId xmlns:a16="http://schemas.microsoft.com/office/drawing/2014/main" id="{1636E656-B8C8-4D0A-9221-C057D8778062}"/>
                  </a:ext>
                </a:extLst>
              </p:cNvPr>
              <p:cNvSpPr txBox="1"/>
              <p:nvPr/>
            </p:nvSpPr>
            <p:spPr>
              <a:xfrm>
                <a:off x="7021048" y="5433663"/>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a:rPr>
                            <m:t>𝑌</m:t>
                          </m:r>
                        </m:e>
                        <m:sup>
                          <m:r>
                            <a:rPr lang="en-US" altLang="zh-CN" b="0" i="1" smtClean="0">
                              <a:latin typeface="Cambria Math" panose="02040503050406030204" pitchFamily="18" charset="0"/>
                            </a:rPr>
                            <m:t>𝑠</m:t>
                          </m:r>
                        </m:sup>
                      </m:sSup>
                    </m:oMath>
                  </m:oMathPara>
                </a14:m>
                <a:endParaRPr lang="zh-CN" altLang="en-US" dirty="0"/>
              </a:p>
            </p:txBody>
          </p:sp>
        </mc:Choice>
        <mc:Fallback xmlns="">
          <p:sp>
            <p:nvSpPr>
              <p:cNvPr id="6" name="TextBox 25">
                <a:extLst>
                  <a:ext uri="{FF2B5EF4-FFF2-40B4-BE49-F238E27FC236}">
                    <a16:creationId xmlns:a16="http://schemas.microsoft.com/office/drawing/2014/main" id="{1636E656-B8C8-4D0A-9221-C057D8778062}"/>
                  </a:ext>
                </a:extLst>
              </p:cNvPr>
              <p:cNvSpPr txBox="1">
                <a:spLocks noRot="1" noChangeAspect="1" noMove="1" noResize="1" noEditPoints="1" noAdjustHandles="1" noChangeArrowheads="1" noChangeShapeType="1" noTextEdit="1"/>
              </p:cNvSpPr>
              <p:nvPr/>
            </p:nvSpPr>
            <p:spPr>
              <a:xfrm>
                <a:off x="7021048" y="5433663"/>
                <a:ext cx="432048" cy="369332"/>
              </a:xfrm>
              <a:prstGeom prst="rect">
                <a:avLst/>
              </a:prstGeom>
              <a:blipFill>
                <a:blip r:embed="rId3"/>
                <a:stretch>
                  <a:fillRect/>
                </a:stretch>
              </a:blipFill>
            </p:spPr>
            <p:txBody>
              <a:bodyPr/>
              <a:lstStyle/>
              <a:p>
                <a:r>
                  <a:rPr lang="zh-CN" altLang="en-US">
                    <a:noFill/>
                  </a:rPr>
                  <a:t> </a:t>
                </a:r>
              </a:p>
            </p:txBody>
          </p:sp>
        </mc:Fallback>
      </mc:AlternateContent>
      <p:sp>
        <p:nvSpPr>
          <p:cNvPr id="7" name="任意多边形 26">
            <a:extLst>
              <a:ext uri="{FF2B5EF4-FFF2-40B4-BE49-F238E27FC236}">
                <a16:creationId xmlns:a16="http://schemas.microsoft.com/office/drawing/2014/main" id="{95E0C312-2B5F-4582-B26D-6DB4A8FC303D}"/>
              </a:ext>
            </a:extLst>
          </p:cNvPr>
          <p:cNvSpPr/>
          <p:nvPr/>
        </p:nvSpPr>
        <p:spPr>
          <a:xfrm rot="16947281">
            <a:off x="5436096" y="3667939"/>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2" name="TextBox 25">
                <a:extLst>
                  <a:ext uri="{FF2B5EF4-FFF2-40B4-BE49-F238E27FC236}">
                    <a16:creationId xmlns:a16="http://schemas.microsoft.com/office/drawing/2014/main" id="{437D515B-3C5B-48D8-98C1-41EBF503CA93}"/>
                  </a:ext>
                </a:extLst>
              </p:cNvPr>
              <p:cNvSpPr txBox="1"/>
              <p:nvPr/>
            </p:nvSpPr>
            <p:spPr>
              <a:xfrm>
                <a:off x="4573912" y="3298607"/>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oMath>
                  </m:oMathPara>
                </a14:m>
                <a:endParaRPr lang="zh-CN" altLang="en-US" i="1" dirty="0"/>
              </a:p>
            </p:txBody>
          </p:sp>
        </mc:Choice>
        <mc:Fallback xmlns="">
          <p:sp>
            <p:nvSpPr>
              <p:cNvPr id="12" name="TextBox 25">
                <a:extLst>
                  <a:ext uri="{FF2B5EF4-FFF2-40B4-BE49-F238E27FC236}">
                    <a16:creationId xmlns:a16="http://schemas.microsoft.com/office/drawing/2014/main" id="{437D515B-3C5B-48D8-98C1-41EBF503CA93}"/>
                  </a:ext>
                </a:extLst>
              </p:cNvPr>
              <p:cNvSpPr txBox="1">
                <a:spLocks noRot="1" noChangeAspect="1" noMove="1" noResize="1" noEditPoints="1" noAdjustHandles="1" noChangeArrowheads="1" noChangeShapeType="1" noTextEdit="1"/>
              </p:cNvSpPr>
              <p:nvPr/>
            </p:nvSpPr>
            <p:spPr>
              <a:xfrm>
                <a:off x="4573912" y="3298607"/>
                <a:ext cx="432048" cy="369332"/>
              </a:xfrm>
              <a:prstGeom prst="rect">
                <a:avLst/>
              </a:prstGeom>
              <a:blipFill>
                <a:blip r:embed="rId4"/>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15745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CCB4FA-6DF1-423C-9A96-2CAFA095A176}"/>
              </a:ext>
            </a:extLst>
          </p:cNvPr>
          <p:cNvSpPr>
            <a:spLocks noGrp="1"/>
          </p:cNvSpPr>
          <p:nvPr>
            <p:ph type="title"/>
          </p:nvPr>
        </p:nvSpPr>
        <p:spPr/>
        <p:txBody>
          <a:bodyPr/>
          <a:lstStyle/>
          <a:p>
            <a:r>
              <a:rPr lang="zh-CN" altLang="en-US" dirty="0"/>
              <a:t>均衡</a:t>
            </a:r>
          </a:p>
        </p:txBody>
      </p:sp>
      <p:sp>
        <p:nvSpPr>
          <p:cNvPr id="3" name="内容占位符 2">
            <a:extLst>
              <a:ext uri="{FF2B5EF4-FFF2-40B4-BE49-F238E27FC236}">
                <a16:creationId xmlns:a16="http://schemas.microsoft.com/office/drawing/2014/main" id="{D7F2A255-9DD9-4218-B74C-34D635D3D6B0}"/>
              </a:ext>
            </a:extLst>
          </p:cNvPr>
          <p:cNvSpPr>
            <a:spLocks noGrp="1"/>
          </p:cNvSpPr>
          <p:nvPr>
            <p:ph idx="1"/>
          </p:nvPr>
        </p:nvSpPr>
        <p:spPr>
          <a:xfrm>
            <a:off x="457200" y="1600200"/>
            <a:ext cx="3538736" cy="4525963"/>
          </a:xfrm>
        </p:spPr>
        <p:txBody>
          <a:bodyPr/>
          <a:lstStyle/>
          <a:p>
            <a:r>
              <a:rPr lang="en-US" altLang="zh-CN" dirty="0"/>
              <a:t>AD</a:t>
            </a:r>
            <a:r>
              <a:rPr lang="zh-CN" altLang="en-US" dirty="0"/>
              <a:t>和</a:t>
            </a:r>
            <a:r>
              <a:rPr lang="en-US" altLang="zh-CN" dirty="0"/>
              <a:t>AS</a:t>
            </a:r>
            <a:r>
              <a:rPr lang="zh-CN" altLang="en-US" dirty="0"/>
              <a:t>曲线相交处给出均衡需求（或供应）和价格。</a:t>
            </a:r>
            <a:endParaRPr lang="en-US" altLang="zh-CN" dirty="0"/>
          </a:p>
          <a:p>
            <a:r>
              <a:rPr lang="zh-CN" altLang="en-US" dirty="0"/>
              <a:t>外生变量移动</a:t>
            </a:r>
            <a:r>
              <a:rPr lang="en-US" altLang="zh-CN" dirty="0"/>
              <a:t>AD</a:t>
            </a:r>
            <a:r>
              <a:rPr lang="zh-CN" altLang="en-US" dirty="0"/>
              <a:t>或</a:t>
            </a:r>
            <a:r>
              <a:rPr lang="en-US" altLang="zh-CN" dirty="0"/>
              <a:t>AS</a:t>
            </a:r>
            <a:r>
              <a:rPr lang="zh-CN" altLang="en-US" dirty="0"/>
              <a:t>曲线，导致均衡变化。</a:t>
            </a:r>
          </a:p>
        </p:txBody>
      </p:sp>
      <p:cxnSp>
        <p:nvCxnSpPr>
          <p:cNvPr id="14" name="直接箭头连接符 13">
            <a:extLst>
              <a:ext uri="{FF2B5EF4-FFF2-40B4-BE49-F238E27FC236}">
                <a16:creationId xmlns:a16="http://schemas.microsoft.com/office/drawing/2014/main" id="{BA1DAFA6-B425-492B-BC72-A4F9674A067B}"/>
              </a:ext>
            </a:extLst>
          </p:cNvPr>
          <p:cNvCxnSpPr/>
          <p:nvPr/>
        </p:nvCxnSpPr>
        <p:spPr>
          <a:xfrm>
            <a:off x="5293971" y="4400841"/>
            <a:ext cx="24482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C1669161-4AC3-4D35-8BC4-7A0605CC0533}"/>
              </a:ext>
            </a:extLst>
          </p:cNvPr>
          <p:cNvCxnSpPr/>
          <p:nvPr/>
        </p:nvCxnSpPr>
        <p:spPr>
          <a:xfrm flipV="1">
            <a:off x="5293971" y="2312609"/>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25">
                <a:extLst>
                  <a:ext uri="{FF2B5EF4-FFF2-40B4-BE49-F238E27FC236}">
                    <a16:creationId xmlns:a16="http://schemas.microsoft.com/office/drawing/2014/main" id="{34362E6F-64E4-4085-8D59-4863501B753C}"/>
                  </a:ext>
                </a:extLst>
              </p:cNvPr>
              <p:cNvSpPr txBox="1"/>
              <p:nvPr/>
            </p:nvSpPr>
            <p:spPr>
              <a:xfrm>
                <a:off x="7309059" y="4390929"/>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a:rPr>
                        <m:t>𝑌</m:t>
                      </m:r>
                    </m:oMath>
                  </m:oMathPara>
                </a14:m>
                <a:endParaRPr lang="zh-CN" altLang="en-US" dirty="0"/>
              </a:p>
            </p:txBody>
          </p:sp>
        </mc:Choice>
        <mc:Fallback xmlns="">
          <p:sp>
            <p:nvSpPr>
              <p:cNvPr id="16" name="TextBox 25">
                <a:extLst>
                  <a:ext uri="{FF2B5EF4-FFF2-40B4-BE49-F238E27FC236}">
                    <a16:creationId xmlns:a16="http://schemas.microsoft.com/office/drawing/2014/main" id="{34362E6F-64E4-4085-8D59-4863501B753C}"/>
                  </a:ext>
                </a:extLst>
              </p:cNvPr>
              <p:cNvSpPr txBox="1">
                <a:spLocks noRot="1" noChangeAspect="1" noMove="1" noResize="1" noEditPoints="1" noAdjustHandles="1" noChangeArrowheads="1" noChangeShapeType="1" noTextEdit="1"/>
              </p:cNvSpPr>
              <p:nvPr/>
            </p:nvSpPr>
            <p:spPr>
              <a:xfrm>
                <a:off x="7309059" y="4390929"/>
                <a:ext cx="432048" cy="369332"/>
              </a:xfrm>
              <a:prstGeom prst="rect">
                <a:avLst/>
              </a:prstGeom>
              <a:blipFill>
                <a:blip r:embed="rId3"/>
                <a:stretch>
                  <a:fillRect/>
                </a:stretch>
              </a:blipFill>
            </p:spPr>
            <p:txBody>
              <a:bodyPr/>
              <a:lstStyle/>
              <a:p>
                <a:r>
                  <a:rPr lang="zh-CN" altLang="en-US">
                    <a:noFill/>
                  </a:rPr>
                  <a:t> </a:t>
                </a:r>
              </a:p>
            </p:txBody>
          </p:sp>
        </mc:Fallback>
      </mc:AlternateContent>
      <p:sp>
        <p:nvSpPr>
          <p:cNvPr id="17" name="任意多边形 26">
            <a:extLst>
              <a:ext uri="{FF2B5EF4-FFF2-40B4-BE49-F238E27FC236}">
                <a16:creationId xmlns:a16="http://schemas.microsoft.com/office/drawing/2014/main" id="{EDF9282E-9002-42CA-B826-67C6569FD490}"/>
              </a:ext>
            </a:extLst>
          </p:cNvPr>
          <p:cNvSpPr/>
          <p:nvPr/>
        </p:nvSpPr>
        <p:spPr>
          <a:xfrm>
            <a:off x="5724107" y="2625205"/>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8" name="TextBox 25">
                <a:extLst>
                  <a:ext uri="{FF2B5EF4-FFF2-40B4-BE49-F238E27FC236}">
                    <a16:creationId xmlns:a16="http://schemas.microsoft.com/office/drawing/2014/main" id="{DDE02DB4-5F4A-474B-9707-9746ADD99FDE}"/>
                  </a:ext>
                </a:extLst>
              </p:cNvPr>
              <p:cNvSpPr txBox="1"/>
              <p:nvPr/>
            </p:nvSpPr>
            <p:spPr>
              <a:xfrm>
                <a:off x="4861923" y="2255873"/>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oMath>
                  </m:oMathPara>
                </a14:m>
                <a:endParaRPr lang="zh-CN" altLang="en-US" i="1" dirty="0"/>
              </a:p>
            </p:txBody>
          </p:sp>
        </mc:Choice>
        <mc:Fallback xmlns="">
          <p:sp>
            <p:nvSpPr>
              <p:cNvPr id="18" name="TextBox 25">
                <a:extLst>
                  <a:ext uri="{FF2B5EF4-FFF2-40B4-BE49-F238E27FC236}">
                    <a16:creationId xmlns:a16="http://schemas.microsoft.com/office/drawing/2014/main" id="{DDE02DB4-5F4A-474B-9707-9746ADD99FDE}"/>
                  </a:ext>
                </a:extLst>
              </p:cNvPr>
              <p:cNvSpPr txBox="1">
                <a:spLocks noRot="1" noChangeAspect="1" noMove="1" noResize="1" noEditPoints="1" noAdjustHandles="1" noChangeArrowheads="1" noChangeShapeType="1" noTextEdit="1"/>
              </p:cNvSpPr>
              <p:nvPr/>
            </p:nvSpPr>
            <p:spPr>
              <a:xfrm>
                <a:off x="4861923" y="2255873"/>
                <a:ext cx="432048" cy="369332"/>
              </a:xfrm>
              <a:prstGeom prst="rect">
                <a:avLst/>
              </a:prstGeom>
              <a:blipFill>
                <a:blip r:embed="rId4"/>
                <a:stretch>
                  <a:fillRect/>
                </a:stretch>
              </a:blipFill>
            </p:spPr>
            <p:txBody>
              <a:bodyPr/>
              <a:lstStyle/>
              <a:p>
                <a:r>
                  <a:rPr lang="zh-CN" altLang="en-US">
                    <a:noFill/>
                  </a:rPr>
                  <a:t> </a:t>
                </a:r>
              </a:p>
            </p:txBody>
          </p:sp>
        </mc:Fallback>
      </mc:AlternateContent>
      <p:sp>
        <p:nvSpPr>
          <p:cNvPr id="19" name="任意多边形 26">
            <a:extLst>
              <a:ext uri="{FF2B5EF4-FFF2-40B4-BE49-F238E27FC236}">
                <a16:creationId xmlns:a16="http://schemas.microsoft.com/office/drawing/2014/main" id="{D37ECB2F-A82E-4EE6-B593-7268FF35CECA}"/>
              </a:ext>
            </a:extLst>
          </p:cNvPr>
          <p:cNvSpPr/>
          <p:nvPr/>
        </p:nvSpPr>
        <p:spPr>
          <a:xfrm rot="16947281">
            <a:off x="5488393" y="2554821"/>
            <a:ext cx="1928770" cy="1508885"/>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25">
            <a:extLst>
              <a:ext uri="{FF2B5EF4-FFF2-40B4-BE49-F238E27FC236}">
                <a16:creationId xmlns:a16="http://schemas.microsoft.com/office/drawing/2014/main" id="{09FD7FC4-DA7B-4E9E-BE22-C0FBDDEB3558}"/>
              </a:ext>
            </a:extLst>
          </p:cNvPr>
          <p:cNvSpPr txBox="1"/>
          <p:nvPr/>
        </p:nvSpPr>
        <p:spPr>
          <a:xfrm>
            <a:off x="7353256" y="3892212"/>
            <a:ext cx="603118" cy="369332"/>
          </a:xfrm>
          <a:prstGeom prst="rect">
            <a:avLst/>
          </a:prstGeom>
          <a:noFill/>
        </p:spPr>
        <p:txBody>
          <a:bodyPr wrap="square" rtlCol="0">
            <a:spAutoFit/>
          </a:bodyPr>
          <a:lstStyle/>
          <a:p>
            <a:r>
              <a:rPr lang="en-US" altLang="zh-CN" dirty="0"/>
              <a:t>AD</a:t>
            </a:r>
            <a:endParaRPr lang="zh-CN" altLang="en-US" dirty="0"/>
          </a:p>
        </p:txBody>
      </p:sp>
      <p:sp>
        <p:nvSpPr>
          <p:cNvPr id="22" name="TextBox 25">
            <a:extLst>
              <a:ext uri="{FF2B5EF4-FFF2-40B4-BE49-F238E27FC236}">
                <a16:creationId xmlns:a16="http://schemas.microsoft.com/office/drawing/2014/main" id="{351321E6-A75C-4C61-AD78-34C7D7AF5F17}"/>
              </a:ext>
            </a:extLst>
          </p:cNvPr>
          <p:cNvSpPr txBox="1"/>
          <p:nvPr/>
        </p:nvSpPr>
        <p:spPr>
          <a:xfrm>
            <a:off x="7397453" y="2312609"/>
            <a:ext cx="668635" cy="369332"/>
          </a:xfrm>
          <a:prstGeom prst="rect">
            <a:avLst/>
          </a:prstGeom>
          <a:noFill/>
        </p:spPr>
        <p:txBody>
          <a:bodyPr wrap="square" rtlCol="0">
            <a:spAutoFit/>
          </a:bodyPr>
          <a:lstStyle/>
          <a:p>
            <a:r>
              <a:rPr lang="en-US" altLang="zh-CN" dirty="0"/>
              <a:t>AS</a:t>
            </a:r>
            <a:endParaRPr lang="zh-CN" altLang="en-US" dirty="0"/>
          </a:p>
        </p:txBody>
      </p:sp>
      <p:cxnSp>
        <p:nvCxnSpPr>
          <p:cNvPr id="24" name="直接连接符 23">
            <a:extLst>
              <a:ext uri="{FF2B5EF4-FFF2-40B4-BE49-F238E27FC236}">
                <a16:creationId xmlns:a16="http://schemas.microsoft.com/office/drawing/2014/main" id="{444FFFE1-B67B-49D7-B0E1-5B745103A82E}"/>
              </a:ext>
            </a:extLst>
          </p:cNvPr>
          <p:cNvCxnSpPr>
            <a:cxnSpLocks/>
          </p:cNvCxnSpPr>
          <p:nvPr/>
        </p:nvCxnSpPr>
        <p:spPr>
          <a:xfrm flipH="1">
            <a:off x="6490898" y="3414668"/>
            <a:ext cx="2391" cy="98617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08C2742-804F-4421-B42F-3A8640E55097}"/>
              </a:ext>
            </a:extLst>
          </p:cNvPr>
          <p:cNvCxnSpPr>
            <a:stCxn id="19" idx="1"/>
          </p:cNvCxnSpPr>
          <p:nvPr/>
        </p:nvCxnSpPr>
        <p:spPr>
          <a:xfrm flipH="1">
            <a:off x="5293971" y="3404756"/>
            <a:ext cx="1224636" cy="9912"/>
          </a:xfrm>
          <a:prstGeom prst="line">
            <a:avLst/>
          </a:prstGeom>
          <a:ln>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5">
                <a:extLst>
                  <a:ext uri="{FF2B5EF4-FFF2-40B4-BE49-F238E27FC236}">
                    <a16:creationId xmlns:a16="http://schemas.microsoft.com/office/drawing/2014/main" id="{76C5FB93-F536-47B7-A82E-E93EA1D66822}"/>
                  </a:ext>
                </a:extLst>
              </p:cNvPr>
              <p:cNvSpPr txBox="1"/>
              <p:nvPr/>
            </p:nvSpPr>
            <p:spPr>
              <a:xfrm>
                <a:off x="4861923" y="323000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i="1" smtClean="0">
                              <a:latin typeface="Cambria Math" panose="02040503050406030204" pitchFamily="18" charset="0"/>
                            </a:rPr>
                            <m:t>𝑃</m:t>
                          </m:r>
                        </m:e>
                        <m:sup>
                          <m:r>
                            <a:rPr lang="en-US" altLang="zh-CN" b="0" i="1" smtClean="0">
                              <a:latin typeface="Cambria Math" panose="02040503050406030204" pitchFamily="18" charset="0"/>
                            </a:rPr>
                            <m:t>∗</m:t>
                          </m:r>
                        </m:sup>
                      </m:sSup>
                    </m:oMath>
                  </m:oMathPara>
                </a14:m>
                <a:endParaRPr lang="zh-CN" altLang="en-US" i="1" dirty="0"/>
              </a:p>
            </p:txBody>
          </p:sp>
        </mc:Choice>
        <mc:Fallback xmlns="">
          <p:sp>
            <p:nvSpPr>
              <p:cNvPr id="27" name="TextBox 25">
                <a:extLst>
                  <a:ext uri="{FF2B5EF4-FFF2-40B4-BE49-F238E27FC236}">
                    <a16:creationId xmlns:a16="http://schemas.microsoft.com/office/drawing/2014/main" id="{76C5FB93-F536-47B7-A82E-E93EA1D66822}"/>
                  </a:ext>
                </a:extLst>
              </p:cNvPr>
              <p:cNvSpPr txBox="1">
                <a:spLocks noRot="1" noChangeAspect="1" noMove="1" noResize="1" noEditPoints="1" noAdjustHandles="1" noChangeArrowheads="1" noChangeShapeType="1" noTextEdit="1"/>
              </p:cNvSpPr>
              <p:nvPr/>
            </p:nvSpPr>
            <p:spPr>
              <a:xfrm>
                <a:off x="4861923" y="3230002"/>
                <a:ext cx="432048" cy="369332"/>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8" name="TextBox 25">
                <a:extLst>
                  <a:ext uri="{FF2B5EF4-FFF2-40B4-BE49-F238E27FC236}">
                    <a16:creationId xmlns:a16="http://schemas.microsoft.com/office/drawing/2014/main" id="{F605AF55-EDF1-4F29-8F90-F8BD9329E5F4}"/>
                  </a:ext>
                </a:extLst>
              </p:cNvPr>
              <p:cNvSpPr txBox="1"/>
              <p:nvPr/>
            </p:nvSpPr>
            <p:spPr>
              <a:xfrm>
                <a:off x="6274874" y="4403751"/>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𝑌</m:t>
                          </m:r>
                        </m:e>
                        <m:sup>
                          <m:r>
                            <a:rPr lang="en-US" altLang="zh-CN" b="0" i="1" smtClean="0">
                              <a:latin typeface="Cambria Math" panose="02040503050406030204" pitchFamily="18" charset="0"/>
                            </a:rPr>
                            <m:t>∗</m:t>
                          </m:r>
                        </m:sup>
                      </m:sSup>
                    </m:oMath>
                  </m:oMathPara>
                </a14:m>
                <a:endParaRPr lang="zh-CN" altLang="en-US" i="1" dirty="0"/>
              </a:p>
            </p:txBody>
          </p:sp>
        </mc:Choice>
        <mc:Fallback xmlns="">
          <p:sp>
            <p:nvSpPr>
              <p:cNvPr id="28" name="TextBox 25">
                <a:extLst>
                  <a:ext uri="{FF2B5EF4-FFF2-40B4-BE49-F238E27FC236}">
                    <a16:creationId xmlns:a16="http://schemas.microsoft.com/office/drawing/2014/main" id="{F605AF55-EDF1-4F29-8F90-F8BD9329E5F4}"/>
                  </a:ext>
                </a:extLst>
              </p:cNvPr>
              <p:cNvSpPr txBox="1">
                <a:spLocks noRot="1" noChangeAspect="1" noMove="1" noResize="1" noEditPoints="1" noAdjustHandles="1" noChangeArrowheads="1" noChangeShapeType="1" noTextEdit="1"/>
              </p:cNvSpPr>
              <p:nvPr/>
            </p:nvSpPr>
            <p:spPr>
              <a:xfrm>
                <a:off x="6274874" y="4403751"/>
                <a:ext cx="432048" cy="369332"/>
              </a:xfrm>
              <a:prstGeom prst="rect">
                <a:avLst/>
              </a:prstGeom>
              <a:blipFill>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24916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39AA7-2E64-442F-9A1E-E9DCF674C1EF}"/>
              </a:ext>
            </a:extLst>
          </p:cNvPr>
          <p:cNvSpPr>
            <a:spLocks noGrp="1"/>
          </p:cNvSpPr>
          <p:nvPr>
            <p:ph type="title"/>
          </p:nvPr>
        </p:nvSpPr>
        <p:spPr/>
        <p:txBody>
          <a:bodyPr/>
          <a:lstStyle/>
          <a:p>
            <a:r>
              <a:rPr lang="zh-CN" altLang="en-US" dirty="0"/>
              <a:t>重要的宏观变量</a:t>
            </a:r>
          </a:p>
        </p:txBody>
      </p:sp>
      <p:sp>
        <p:nvSpPr>
          <p:cNvPr id="3" name="内容占位符 2">
            <a:extLst>
              <a:ext uri="{FF2B5EF4-FFF2-40B4-BE49-F238E27FC236}">
                <a16:creationId xmlns:a16="http://schemas.microsoft.com/office/drawing/2014/main" id="{006E8194-CD3B-4A0D-B863-095A9A126A86}"/>
              </a:ext>
            </a:extLst>
          </p:cNvPr>
          <p:cNvSpPr>
            <a:spLocks noGrp="1"/>
          </p:cNvSpPr>
          <p:nvPr>
            <p:ph idx="1"/>
          </p:nvPr>
        </p:nvSpPr>
        <p:spPr/>
        <p:txBody>
          <a:bodyPr/>
          <a:lstStyle/>
          <a:p>
            <a:r>
              <a:rPr lang="zh-CN" altLang="en-US" dirty="0"/>
              <a:t>产出</a:t>
            </a:r>
            <a:endParaRPr lang="en-US" altLang="zh-CN" dirty="0"/>
          </a:p>
          <a:p>
            <a:r>
              <a:rPr lang="zh-CN" altLang="en-US" dirty="0"/>
              <a:t>就业</a:t>
            </a:r>
            <a:endParaRPr lang="en-US" altLang="zh-CN" dirty="0"/>
          </a:p>
          <a:p>
            <a:r>
              <a:rPr lang="zh-CN" altLang="en-US" dirty="0"/>
              <a:t>通胀</a:t>
            </a:r>
            <a:endParaRPr lang="en-US" altLang="zh-CN" dirty="0"/>
          </a:p>
          <a:p>
            <a:r>
              <a:rPr lang="zh-CN" altLang="en-US" dirty="0"/>
              <a:t>利率</a:t>
            </a:r>
            <a:endParaRPr lang="en-US" altLang="zh-CN" dirty="0"/>
          </a:p>
          <a:p>
            <a:r>
              <a:rPr lang="zh-CN" altLang="en-US" dirty="0"/>
              <a:t>汇率</a:t>
            </a:r>
            <a:endParaRPr lang="en-US" altLang="zh-CN" dirty="0"/>
          </a:p>
          <a:p>
            <a:endParaRPr lang="zh-CN" altLang="en-US" dirty="0"/>
          </a:p>
        </p:txBody>
      </p:sp>
    </p:spTree>
    <p:extLst>
      <p:ext uri="{BB962C8B-B14F-4D97-AF65-F5344CB8AC3E}">
        <p14:creationId xmlns:p14="http://schemas.microsoft.com/office/powerpoint/2010/main" val="106573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86C526-4E2D-4060-9FC6-5E683EF29929}"/>
              </a:ext>
            </a:extLst>
          </p:cNvPr>
          <p:cNvSpPr>
            <a:spLocks noGrp="1"/>
          </p:cNvSpPr>
          <p:nvPr>
            <p:ph type="title"/>
          </p:nvPr>
        </p:nvSpPr>
        <p:spPr/>
        <p:txBody>
          <a:bodyPr/>
          <a:lstStyle/>
          <a:p>
            <a:r>
              <a:rPr lang="zh-CN" altLang="en-US" dirty="0"/>
              <a:t>增长和通胀</a:t>
            </a:r>
          </a:p>
        </p:txBody>
      </p:sp>
      <p:sp>
        <p:nvSpPr>
          <p:cNvPr id="3" name="内容占位符 2">
            <a:extLst>
              <a:ext uri="{FF2B5EF4-FFF2-40B4-BE49-F238E27FC236}">
                <a16:creationId xmlns:a16="http://schemas.microsoft.com/office/drawing/2014/main" id="{3191ED31-F10D-4ACF-89BA-A2F3E4772135}"/>
              </a:ext>
            </a:extLst>
          </p:cNvPr>
          <p:cNvSpPr>
            <a:spLocks noGrp="1"/>
          </p:cNvSpPr>
          <p:nvPr>
            <p:ph sz="half" idx="1"/>
          </p:nvPr>
        </p:nvSpPr>
        <p:spPr/>
        <p:txBody>
          <a:bodyPr/>
          <a:lstStyle/>
          <a:p>
            <a:r>
              <a:rPr lang="zh-CN" altLang="en-US" dirty="0"/>
              <a:t>假设在短期，</a:t>
            </a:r>
            <a:r>
              <a:rPr lang="en-US" altLang="zh-CN" dirty="0"/>
              <a:t>AS</a:t>
            </a:r>
            <a:r>
              <a:rPr lang="zh-CN" altLang="en-US" dirty="0"/>
              <a:t>曲线固定，冲击来自需求侧。那么经济扩张对应通胀（</a:t>
            </a:r>
            <a:r>
              <a:rPr lang="en-US" altLang="zh-CN" dirty="0"/>
              <a:t>Inflation</a:t>
            </a:r>
            <a:r>
              <a:rPr lang="zh-CN" altLang="en-US" dirty="0"/>
              <a:t>），经济衰退对应通缩（</a:t>
            </a:r>
            <a:r>
              <a:rPr lang="en-US" altLang="zh-CN" dirty="0"/>
              <a:t>Deflation</a:t>
            </a:r>
            <a:r>
              <a:rPr lang="zh-CN" altLang="en-US" dirty="0"/>
              <a:t>）。</a:t>
            </a:r>
          </a:p>
        </p:txBody>
      </p:sp>
      <p:cxnSp>
        <p:nvCxnSpPr>
          <p:cNvPr id="5" name="直接箭头连接符 4">
            <a:extLst>
              <a:ext uri="{FF2B5EF4-FFF2-40B4-BE49-F238E27FC236}">
                <a16:creationId xmlns:a16="http://schemas.microsoft.com/office/drawing/2014/main" id="{637BD4F0-682F-4D36-94C6-CE99B2556EDE}"/>
              </a:ext>
            </a:extLst>
          </p:cNvPr>
          <p:cNvCxnSpPr/>
          <p:nvPr/>
        </p:nvCxnSpPr>
        <p:spPr>
          <a:xfrm>
            <a:off x="5293971" y="4400841"/>
            <a:ext cx="24482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a:extLst>
              <a:ext uri="{FF2B5EF4-FFF2-40B4-BE49-F238E27FC236}">
                <a16:creationId xmlns:a16="http://schemas.microsoft.com/office/drawing/2014/main" id="{F3C28698-F593-43DD-BA24-298758EA5508}"/>
              </a:ext>
            </a:extLst>
          </p:cNvPr>
          <p:cNvCxnSpPr/>
          <p:nvPr/>
        </p:nvCxnSpPr>
        <p:spPr>
          <a:xfrm flipV="1">
            <a:off x="5293971" y="2312609"/>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TextBox 25">
                <a:extLst>
                  <a:ext uri="{FF2B5EF4-FFF2-40B4-BE49-F238E27FC236}">
                    <a16:creationId xmlns:a16="http://schemas.microsoft.com/office/drawing/2014/main" id="{A4BC77E2-5503-46B5-BE1F-8B761FAD8BF9}"/>
                  </a:ext>
                </a:extLst>
              </p:cNvPr>
              <p:cNvSpPr txBox="1"/>
              <p:nvPr/>
            </p:nvSpPr>
            <p:spPr>
              <a:xfrm>
                <a:off x="7309059" y="4390929"/>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a:rPr>
                        <m:t>𝑌</m:t>
                      </m:r>
                    </m:oMath>
                  </m:oMathPara>
                </a14:m>
                <a:endParaRPr lang="zh-CN" altLang="en-US" dirty="0"/>
              </a:p>
            </p:txBody>
          </p:sp>
        </mc:Choice>
        <mc:Fallback xmlns="">
          <p:sp>
            <p:nvSpPr>
              <p:cNvPr id="7" name="TextBox 25">
                <a:extLst>
                  <a:ext uri="{FF2B5EF4-FFF2-40B4-BE49-F238E27FC236}">
                    <a16:creationId xmlns:a16="http://schemas.microsoft.com/office/drawing/2014/main" id="{A4BC77E2-5503-46B5-BE1F-8B761FAD8BF9}"/>
                  </a:ext>
                </a:extLst>
              </p:cNvPr>
              <p:cNvSpPr txBox="1">
                <a:spLocks noRot="1" noChangeAspect="1" noMove="1" noResize="1" noEditPoints="1" noAdjustHandles="1" noChangeArrowheads="1" noChangeShapeType="1" noTextEdit="1"/>
              </p:cNvSpPr>
              <p:nvPr/>
            </p:nvSpPr>
            <p:spPr>
              <a:xfrm>
                <a:off x="7309059" y="4390929"/>
                <a:ext cx="432048" cy="369332"/>
              </a:xfrm>
              <a:prstGeom prst="rect">
                <a:avLst/>
              </a:prstGeom>
              <a:blipFill>
                <a:blip r:embed="rId2"/>
                <a:stretch>
                  <a:fillRect/>
                </a:stretch>
              </a:blipFill>
            </p:spPr>
            <p:txBody>
              <a:bodyPr/>
              <a:lstStyle/>
              <a:p>
                <a:r>
                  <a:rPr lang="zh-CN" altLang="en-US">
                    <a:noFill/>
                  </a:rPr>
                  <a:t> </a:t>
                </a:r>
              </a:p>
            </p:txBody>
          </p:sp>
        </mc:Fallback>
      </mc:AlternateContent>
      <p:sp>
        <p:nvSpPr>
          <p:cNvPr id="8" name="任意多边形 26">
            <a:extLst>
              <a:ext uri="{FF2B5EF4-FFF2-40B4-BE49-F238E27FC236}">
                <a16:creationId xmlns:a16="http://schemas.microsoft.com/office/drawing/2014/main" id="{743C52B5-8A86-4826-BFEC-91758077D817}"/>
              </a:ext>
            </a:extLst>
          </p:cNvPr>
          <p:cNvSpPr/>
          <p:nvPr/>
        </p:nvSpPr>
        <p:spPr>
          <a:xfrm>
            <a:off x="5724107" y="2625205"/>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9" name="TextBox 25">
                <a:extLst>
                  <a:ext uri="{FF2B5EF4-FFF2-40B4-BE49-F238E27FC236}">
                    <a16:creationId xmlns:a16="http://schemas.microsoft.com/office/drawing/2014/main" id="{BB28D58D-4E3D-4A7A-83EB-AD4F80F4D57A}"/>
                  </a:ext>
                </a:extLst>
              </p:cNvPr>
              <p:cNvSpPr txBox="1"/>
              <p:nvPr/>
            </p:nvSpPr>
            <p:spPr>
              <a:xfrm>
                <a:off x="4861923" y="2255873"/>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oMath>
                  </m:oMathPara>
                </a14:m>
                <a:endParaRPr lang="zh-CN" altLang="en-US" i="1" dirty="0"/>
              </a:p>
            </p:txBody>
          </p:sp>
        </mc:Choice>
        <mc:Fallback xmlns="">
          <p:sp>
            <p:nvSpPr>
              <p:cNvPr id="9" name="TextBox 25">
                <a:extLst>
                  <a:ext uri="{FF2B5EF4-FFF2-40B4-BE49-F238E27FC236}">
                    <a16:creationId xmlns:a16="http://schemas.microsoft.com/office/drawing/2014/main" id="{BB28D58D-4E3D-4A7A-83EB-AD4F80F4D57A}"/>
                  </a:ext>
                </a:extLst>
              </p:cNvPr>
              <p:cNvSpPr txBox="1">
                <a:spLocks noRot="1" noChangeAspect="1" noMove="1" noResize="1" noEditPoints="1" noAdjustHandles="1" noChangeArrowheads="1" noChangeShapeType="1" noTextEdit="1"/>
              </p:cNvSpPr>
              <p:nvPr/>
            </p:nvSpPr>
            <p:spPr>
              <a:xfrm>
                <a:off x="4861923" y="2255873"/>
                <a:ext cx="432048" cy="369332"/>
              </a:xfrm>
              <a:prstGeom prst="rect">
                <a:avLst/>
              </a:prstGeom>
              <a:blipFill>
                <a:blip r:embed="rId3"/>
                <a:stretch>
                  <a:fillRect/>
                </a:stretch>
              </a:blipFill>
            </p:spPr>
            <p:txBody>
              <a:bodyPr/>
              <a:lstStyle/>
              <a:p>
                <a:r>
                  <a:rPr lang="zh-CN" altLang="en-US">
                    <a:noFill/>
                  </a:rPr>
                  <a:t> </a:t>
                </a:r>
              </a:p>
            </p:txBody>
          </p:sp>
        </mc:Fallback>
      </mc:AlternateContent>
      <p:sp>
        <p:nvSpPr>
          <p:cNvPr id="10" name="任意多边形 26">
            <a:extLst>
              <a:ext uri="{FF2B5EF4-FFF2-40B4-BE49-F238E27FC236}">
                <a16:creationId xmlns:a16="http://schemas.microsoft.com/office/drawing/2014/main" id="{D89EF04A-241A-4509-B000-BF03BC68906E}"/>
              </a:ext>
            </a:extLst>
          </p:cNvPr>
          <p:cNvSpPr/>
          <p:nvPr/>
        </p:nvSpPr>
        <p:spPr>
          <a:xfrm rot="16947281">
            <a:off x="5488393" y="2554821"/>
            <a:ext cx="1928770" cy="1508885"/>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25">
            <a:extLst>
              <a:ext uri="{FF2B5EF4-FFF2-40B4-BE49-F238E27FC236}">
                <a16:creationId xmlns:a16="http://schemas.microsoft.com/office/drawing/2014/main" id="{14C3729B-65D8-4B51-A1CE-E254319D6A11}"/>
              </a:ext>
            </a:extLst>
          </p:cNvPr>
          <p:cNvSpPr txBox="1"/>
          <p:nvPr/>
        </p:nvSpPr>
        <p:spPr>
          <a:xfrm>
            <a:off x="7353256" y="3892212"/>
            <a:ext cx="603118" cy="369332"/>
          </a:xfrm>
          <a:prstGeom prst="rect">
            <a:avLst/>
          </a:prstGeom>
          <a:noFill/>
        </p:spPr>
        <p:txBody>
          <a:bodyPr wrap="square" rtlCol="0">
            <a:spAutoFit/>
          </a:bodyPr>
          <a:lstStyle/>
          <a:p>
            <a:r>
              <a:rPr lang="en-US" altLang="zh-CN" dirty="0"/>
              <a:t>AD</a:t>
            </a:r>
            <a:endParaRPr lang="zh-CN" altLang="en-US" dirty="0"/>
          </a:p>
        </p:txBody>
      </p:sp>
      <p:sp>
        <p:nvSpPr>
          <p:cNvPr id="12" name="TextBox 25">
            <a:extLst>
              <a:ext uri="{FF2B5EF4-FFF2-40B4-BE49-F238E27FC236}">
                <a16:creationId xmlns:a16="http://schemas.microsoft.com/office/drawing/2014/main" id="{871705D5-4C17-4F7A-A31B-1D8ED988ECF0}"/>
              </a:ext>
            </a:extLst>
          </p:cNvPr>
          <p:cNvSpPr txBox="1"/>
          <p:nvPr/>
        </p:nvSpPr>
        <p:spPr>
          <a:xfrm>
            <a:off x="7397453" y="2312609"/>
            <a:ext cx="668635" cy="369332"/>
          </a:xfrm>
          <a:prstGeom prst="rect">
            <a:avLst/>
          </a:prstGeom>
          <a:noFill/>
        </p:spPr>
        <p:txBody>
          <a:bodyPr wrap="square" rtlCol="0">
            <a:spAutoFit/>
          </a:bodyPr>
          <a:lstStyle/>
          <a:p>
            <a:r>
              <a:rPr lang="en-US" altLang="zh-CN" dirty="0"/>
              <a:t>AS</a:t>
            </a:r>
            <a:endParaRPr lang="zh-CN" altLang="en-US" dirty="0"/>
          </a:p>
        </p:txBody>
      </p:sp>
      <p:cxnSp>
        <p:nvCxnSpPr>
          <p:cNvPr id="13" name="直接连接符 12">
            <a:extLst>
              <a:ext uri="{FF2B5EF4-FFF2-40B4-BE49-F238E27FC236}">
                <a16:creationId xmlns:a16="http://schemas.microsoft.com/office/drawing/2014/main" id="{5E590E99-98FB-4126-A4C3-B18368C15CC8}"/>
              </a:ext>
            </a:extLst>
          </p:cNvPr>
          <p:cNvCxnSpPr>
            <a:cxnSpLocks/>
          </p:cNvCxnSpPr>
          <p:nvPr/>
        </p:nvCxnSpPr>
        <p:spPr>
          <a:xfrm flipH="1">
            <a:off x="6490898" y="3414668"/>
            <a:ext cx="2391" cy="986173"/>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322E7403-4C65-49C0-8CB9-AB81D56548AF}"/>
              </a:ext>
            </a:extLst>
          </p:cNvPr>
          <p:cNvCxnSpPr>
            <a:stCxn id="10" idx="1"/>
          </p:cNvCxnSpPr>
          <p:nvPr/>
        </p:nvCxnSpPr>
        <p:spPr>
          <a:xfrm flipH="1">
            <a:off x="5293971" y="3404756"/>
            <a:ext cx="1224636" cy="9912"/>
          </a:xfrm>
          <a:prstGeom prst="line">
            <a:avLst/>
          </a:prstGeom>
          <a:ln>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5">
                <a:extLst>
                  <a:ext uri="{FF2B5EF4-FFF2-40B4-BE49-F238E27FC236}">
                    <a16:creationId xmlns:a16="http://schemas.microsoft.com/office/drawing/2014/main" id="{712E8B99-E99E-4B16-BB77-51A9EA045901}"/>
                  </a:ext>
                </a:extLst>
              </p:cNvPr>
              <p:cNvSpPr txBox="1"/>
              <p:nvPr/>
            </p:nvSpPr>
            <p:spPr>
              <a:xfrm>
                <a:off x="4861923" y="323000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i="1" smtClean="0">
                              <a:latin typeface="Cambria Math" panose="02040503050406030204" pitchFamily="18" charset="0"/>
                            </a:rPr>
                            <m:t>𝑃</m:t>
                          </m:r>
                        </m:e>
                        <m:sup>
                          <m:r>
                            <a:rPr lang="en-US" altLang="zh-CN" b="0" i="1" smtClean="0">
                              <a:latin typeface="Cambria Math" panose="02040503050406030204" pitchFamily="18" charset="0"/>
                            </a:rPr>
                            <m:t>∗</m:t>
                          </m:r>
                        </m:sup>
                      </m:sSup>
                    </m:oMath>
                  </m:oMathPara>
                </a14:m>
                <a:endParaRPr lang="zh-CN" altLang="en-US" i="1" dirty="0"/>
              </a:p>
            </p:txBody>
          </p:sp>
        </mc:Choice>
        <mc:Fallback xmlns="">
          <p:sp>
            <p:nvSpPr>
              <p:cNvPr id="15" name="TextBox 25">
                <a:extLst>
                  <a:ext uri="{FF2B5EF4-FFF2-40B4-BE49-F238E27FC236}">
                    <a16:creationId xmlns:a16="http://schemas.microsoft.com/office/drawing/2014/main" id="{712E8B99-E99E-4B16-BB77-51A9EA045901}"/>
                  </a:ext>
                </a:extLst>
              </p:cNvPr>
              <p:cNvSpPr txBox="1">
                <a:spLocks noRot="1" noChangeAspect="1" noMove="1" noResize="1" noEditPoints="1" noAdjustHandles="1" noChangeArrowheads="1" noChangeShapeType="1" noTextEdit="1"/>
              </p:cNvSpPr>
              <p:nvPr/>
            </p:nvSpPr>
            <p:spPr>
              <a:xfrm>
                <a:off x="4861923" y="3230002"/>
                <a:ext cx="432048" cy="369332"/>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TextBox 25">
                <a:extLst>
                  <a:ext uri="{FF2B5EF4-FFF2-40B4-BE49-F238E27FC236}">
                    <a16:creationId xmlns:a16="http://schemas.microsoft.com/office/drawing/2014/main" id="{D9CA1692-1ECB-4D92-A9D2-8440B40813B5}"/>
                  </a:ext>
                </a:extLst>
              </p:cNvPr>
              <p:cNvSpPr txBox="1"/>
              <p:nvPr/>
            </p:nvSpPr>
            <p:spPr>
              <a:xfrm>
                <a:off x="6274874" y="4403751"/>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𝑌</m:t>
                          </m:r>
                        </m:e>
                        <m:sup>
                          <m:r>
                            <a:rPr lang="en-US" altLang="zh-CN" b="0" i="1" smtClean="0">
                              <a:latin typeface="Cambria Math" panose="02040503050406030204" pitchFamily="18" charset="0"/>
                            </a:rPr>
                            <m:t>∗</m:t>
                          </m:r>
                        </m:sup>
                      </m:sSup>
                    </m:oMath>
                  </m:oMathPara>
                </a14:m>
                <a:endParaRPr lang="zh-CN" altLang="en-US" i="1" dirty="0"/>
              </a:p>
            </p:txBody>
          </p:sp>
        </mc:Choice>
        <mc:Fallback xmlns="">
          <p:sp>
            <p:nvSpPr>
              <p:cNvPr id="16" name="TextBox 25">
                <a:extLst>
                  <a:ext uri="{FF2B5EF4-FFF2-40B4-BE49-F238E27FC236}">
                    <a16:creationId xmlns:a16="http://schemas.microsoft.com/office/drawing/2014/main" id="{D9CA1692-1ECB-4D92-A9D2-8440B40813B5}"/>
                  </a:ext>
                </a:extLst>
              </p:cNvPr>
              <p:cNvSpPr txBox="1">
                <a:spLocks noRot="1" noChangeAspect="1" noMove="1" noResize="1" noEditPoints="1" noAdjustHandles="1" noChangeArrowheads="1" noChangeShapeType="1" noTextEdit="1"/>
              </p:cNvSpPr>
              <p:nvPr/>
            </p:nvSpPr>
            <p:spPr>
              <a:xfrm>
                <a:off x="6274874" y="4403751"/>
                <a:ext cx="432048" cy="369332"/>
              </a:xfrm>
              <a:prstGeom prst="rect">
                <a:avLst/>
              </a:prstGeom>
              <a:blipFill>
                <a:blip r:embed="rId5"/>
                <a:stretch>
                  <a:fillRect/>
                </a:stretch>
              </a:blipFill>
            </p:spPr>
            <p:txBody>
              <a:bodyPr/>
              <a:lstStyle/>
              <a:p>
                <a:r>
                  <a:rPr lang="zh-CN" altLang="en-US">
                    <a:noFill/>
                  </a:rPr>
                  <a:t> </a:t>
                </a:r>
              </a:p>
            </p:txBody>
          </p:sp>
        </mc:Fallback>
      </mc:AlternateContent>
      <p:sp>
        <p:nvSpPr>
          <p:cNvPr id="17" name="任意多边形 26">
            <a:extLst>
              <a:ext uri="{FF2B5EF4-FFF2-40B4-BE49-F238E27FC236}">
                <a16:creationId xmlns:a16="http://schemas.microsoft.com/office/drawing/2014/main" id="{F76FB2D5-3FEA-4608-A567-AD951044C283}"/>
              </a:ext>
            </a:extLst>
          </p:cNvPr>
          <p:cNvSpPr/>
          <p:nvPr/>
        </p:nvSpPr>
        <p:spPr>
          <a:xfrm>
            <a:off x="6306274" y="2424216"/>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a:ln>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箭头连接符 18">
            <a:extLst>
              <a:ext uri="{FF2B5EF4-FFF2-40B4-BE49-F238E27FC236}">
                <a16:creationId xmlns:a16="http://schemas.microsoft.com/office/drawing/2014/main" id="{5FAC500F-495C-4CD8-8A3B-F37164B953BB}"/>
              </a:ext>
            </a:extLst>
          </p:cNvPr>
          <p:cNvCxnSpPr>
            <a:cxnSpLocks/>
          </p:cNvCxnSpPr>
          <p:nvPr/>
        </p:nvCxnSpPr>
        <p:spPr>
          <a:xfrm flipV="1">
            <a:off x="6985423" y="3463526"/>
            <a:ext cx="271994" cy="271616"/>
          </a:xfrm>
          <a:prstGeom prst="straightConnector1">
            <a:avLst/>
          </a:prstGeom>
          <a:ln>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1907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3A8502-5DB9-49AA-AAD3-D75AF3FC758E}"/>
              </a:ext>
            </a:extLst>
          </p:cNvPr>
          <p:cNvSpPr>
            <a:spLocks noGrp="1"/>
          </p:cNvSpPr>
          <p:nvPr>
            <p:ph type="title"/>
          </p:nvPr>
        </p:nvSpPr>
        <p:spPr/>
        <p:txBody>
          <a:bodyPr/>
          <a:lstStyle/>
          <a:p>
            <a:r>
              <a:rPr lang="zh-CN" altLang="en-US" dirty="0"/>
              <a:t>产出和就业</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AB9EC50B-5AE3-4F10-A4F0-43DA11CF7847}"/>
                  </a:ext>
                </a:extLst>
              </p:cNvPr>
              <p:cNvSpPr>
                <a:spLocks noGrp="1"/>
              </p:cNvSpPr>
              <p:nvPr>
                <p:ph idx="1"/>
              </p:nvPr>
            </p:nvSpPr>
            <p:spPr/>
            <p:txBody>
              <a:bodyPr>
                <a:normAutofit lnSpcReduction="10000"/>
              </a:bodyPr>
              <a:lstStyle/>
              <a:p>
                <a:r>
                  <a:rPr lang="zh-CN" altLang="en-US" dirty="0"/>
                  <a:t>因为劳动力是最重要的“生产要素”（</a:t>
                </a:r>
                <a:r>
                  <a:rPr lang="en-US" altLang="zh-CN" dirty="0"/>
                  <a:t>factor input</a:t>
                </a:r>
                <a:r>
                  <a:rPr lang="zh-CN" altLang="en-US" dirty="0"/>
                  <a:t>），所以产出和就业一般</a:t>
                </a:r>
                <a:r>
                  <a:rPr lang="zh-CN" altLang="en-US" dirty="0">
                    <a:solidFill>
                      <a:srgbClr val="C00000"/>
                    </a:solidFill>
                  </a:rPr>
                  <a:t>同向变化</a:t>
                </a:r>
                <a:r>
                  <a:rPr lang="zh-CN" altLang="en-US" dirty="0"/>
                  <a:t>。</a:t>
                </a:r>
                <a:endParaRPr lang="en-US" altLang="zh-CN" dirty="0"/>
              </a:p>
              <a:p>
                <a:r>
                  <a:rPr lang="zh-CN" altLang="en-US" dirty="0"/>
                  <a:t>奥昆法则（</a:t>
                </a:r>
                <a:r>
                  <a:rPr lang="en-US" altLang="zh-CN" dirty="0"/>
                  <a:t>Okun’s law</a:t>
                </a:r>
                <a:r>
                  <a:rPr lang="zh-CN" altLang="en-US" dirty="0"/>
                  <a:t>）是产出和失业率之间的一个经验公式：</a:t>
                </a:r>
                <a:endParaRPr lang="en-US" altLang="zh-CN" dirty="0"/>
              </a:p>
              <a:p>
                <a:pPr marL="0" indent="0" algn="ctr">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𝑌</m:t>
                      </m:r>
                      <m:r>
                        <a:rPr lang="en-US" altLang="zh-CN" i="1">
                          <a:latin typeface="Cambria Math"/>
                        </a:rPr>
                        <m:t>−</m:t>
                      </m:r>
                      <m:acc>
                        <m:accPr>
                          <m:chr m:val="̅"/>
                          <m:ctrlPr>
                            <a:rPr lang="en-US" altLang="zh-CN" i="1">
                              <a:latin typeface="Cambria Math" panose="02040503050406030204" pitchFamily="18" charset="0"/>
                            </a:rPr>
                          </m:ctrlPr>
                        </m:accPr>
                        <m:e>
                          <m:r>
                            <a:rPr lang="en-US" altLang="zh-CN" i="1">
                              <a:latin typeface="Cambria Math"/>
                            </a:rPr>
                            <m:t>𝑌</m:t>
                          </m:r>
                        </m:e>
                      </m:acc>
                      <m:r>
                        <a:rPr lang="en-US" altLang="zh-CN" i="1">
                          <a:latin typeface="Cambria Math"/>
                        </a:rPr>
                        <m:t>=−</m:t>
                      </m:r>
                      <m:r>
                        <a:rPr lang="en-US" altLang="zh-CN" i="1">
                          <a:latin typeface="Cambria Math" panose="02040503050406030204" pitchFamily="18" charset="0"/>
                        </a:rPr>
                        <m:t>𝛾</m:t>
                      </m:r>
                      <m:d>
                        <m:dPr>
                          <m:ctrlPr>
                            <a:rPr lang="en-US" altLang="zh-CN" i="1">
                              <a:latin typeface="Cambria Math" panose="02040503050406030204" pitchFamily="18" charset="0"/>
                            </a:rPr>
                          </m:ctrlPr>
                        </m:dPr>
                        <m:e>
                          <m:r>
                            <a:rPr lang="en-US" altLang="zh-CN" b="0" i="1" smtClean="0">
                              <a:latin typeface="Cambria Math" panose="02040503050406030204" pitchFamily="18" charset="0"/>
                            </a:rPr>
                            <m:t>𝑢</m:t>
                          </m:r>
                          <m:r>
                            <a:rPr lang="en-US" altLang="zh-CN" i="1">
                              <a:latin typeface="Cambria Math"/>
                            </a:rPr>
                            <m:t>−</m:t>
                          </m:r>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𝑢</m:t>
                              </m:r>
                            </m:e>
                          </m:acc>
                        </m:e>
                      </m:d>
                      <m:r>
                        <a:rPr lang="en-US" altLang="zh-CN" b="0" i="0" smtClean="0">
                          <a:latin typeface="Cambria Math" panose="02040503050406030204" pitchFamily="18" charset="0"/>
                        </a:rPr>
                        <m:t>.</m:t>
                      </m:r>
                    </m:oMath>
                  </m:oMathPara>
                </a14:m>
                <a:endParaRPr lang="en-US" altLang="zh-CN" dirty="0"/>
              </a:p>
              <a:p>
                <a:pPr lvl="1" algn="just"/>
                <a14:m>
                  <m:oMath xmlns:m="http://schemas.openxmlformats.org/officeDocument/2006/math">
                    <m:acc>
                      <m:accPr>
                        <m:chr m:val="̅"/>
                        <m:ctrlPr>
                          <a:rPr lang="en-US" altLang="zh-CN" i="1">
                            <a:latin typeface="Cambria Math" panose="02040503050406030204" pitchFamily="18" charset="0"/>
                          </a:rPr>
                        </m:ctrlPr>
                      </m:accPr>
                      <m:e>
                        <m:r>
                          <a:rPr lang="en-US" altLang="zh-CN" i="1">
                            <a:latin typeface="Cambria Math"/>
                          </a:rPr>
                          <m:t>𝑌</m:t>
                        </m:r>
                      </m:e>
                    </m:acc>
                  </m:oMath>
                </a14:m>
                <a:r>
                  <a:rPr lang="en-US" altLang="zh-CN" dirty="0"/>
                  <a:t> </a:t>
                </a:r>
                <a:r>
                  <a:rPr lang="zh-CN" altLang="en-US" dirty="0"/>
                  <a:t>为产出潜力，</a:t>
                </a:r>
                <a14:m>
                  <m:oMath xmlns:m="http://schemas.openxmlformats.org/officeDocument/2006/math">
                    <m:r>
                      <a:rPr lang="en-US" altLang="zh-CN" i="1">
                        <a:latin typeface="Cambria Math" panose="02040503050406030204" pitchFamily="18" charset="0"/>
                      </a:rPr>
                      <m:t>𝑌</m:t>
                    </m:r>
                  </m:oMath>
                </a14:m>
                <a:r>
                  <a:rPr lang="en-US" altLang="zh-CN" dirty="0"/>
                  <a:t> </a:t>
                </a:r>
                <a:r>
                  <a:rPr lang="zh-CN" altLang="en-US" dirty="0"/>
                  <a:t>为产出</a:t>
                </a:r>
                <a:endParaRPr lang="en-US" altLang="zh-CN" dirty="0"/>
              </a:p>
              <a:p>
                <a:pPr lvl="1" algn="just"/>
                <a14:m>
                  <m:oMath xmlns:m="http://schemas.openxmlformats.org/officeDocument/2006/math">
                    <m:acc>
                      <m:accPr>
                        <m:chr m:val="̅"/>
                        <m:ctrlPr>
                          <a:rPr lang="en-US" altLang="zh-CN" i="1">
                            <a:latin typeface="Cambria Math" panose="02040503050406030204" pitchFamily="18" charset="0"/>
                          </a:rPr>
                        </m:ctrlPr>
                      </m:accPr>
                      <m:e>
                        <m:r>
                          <a:rPr lang="en-US" altLang="zh-CN" i="1">
                            <a:latin typeface="Cambria Math" panose="02040503050406030204" pitchFamily="18" charset="0"/>
                          </a:rPr>
                          <m:t>𝑢</m:t>
                        </m:r>
                      </m:e>
                    </m:acc>
                  </m:oMath>
                </a14:m>
                <a:r>
                  <a:rPr lang="zh-CN" altLang="en-US" dirty="0"/>
                  <a:t>为自然失业率，</a:t>
                </a:r>
                <a14:m>
                  <m:oMath xmlns:m="http://schemas.openxmlformats.org/officeDocument/2006/math">
                    <m:r>
                      <a:rPr lang="en-US" altLang="zh-CN" i="1">
                        <a:latin typeface="Cambria Math" panose="02040503050406030204" pitchFamily="18" charset="0"/>
                      </a:rPr>
                      <m:t>𝑢</m:t>
                    </m:r>
                  </m:oMath>
                </a14:m>
                <a:r>
                  <a:rPr lang="en-US" altLang="zh-CN" dirty="0"/>
                  <a:t> </a:t>
                </a:r>
                <a:r>
                  <a:rPr lang="zh-CN" altLang="en-US" dirty="0"/>
                  <a:t>为失业率</a:t>
                </a:r>
                <a:endParaRPr lang="en-US" altLang="zh-CN" dirty="0"/>
              </a:p>
              <a:p>
                <a:pPr lvl="1" algn="just"/>
                <a14:m>
                  <m:oMath xmlns:m="http://schemas.openxmlformats.org/officeDocument/2006/math">
                    <m:r>
                      <a:rPr lang="en-US" altLang="zh-CN" i="1">
                        <a:latin typeface="Cambria Math" panose="02040503050406030204" pitchFamily="18" charset="0"/>
                      </a:rPr>
                      <m:t>𝛾</m:t>
                    </m:r>
                    <m:r>
                      <a:rPr lang="en-US" altLang="zh-CN" b="0" i="1" smtClean="0">
                        <a:latin typeface="Cambria Math" panose="02040503050406030204" pitchFamily="18" charset="0"/>
                      </a:rPr>
                      <m:t>&gt;0</m:t>
                    </m:r>
                  </m:oMath>
                </a14:m>
                <a:endParaRPr lang="en-US" altLang="zh-CN" dirty="0"/>
              </a:p>
            </p:txBody>
          </p:sp>
        </mc:Choice>
        <mc:Fallback xmlns="">
          <p:sp>
            <p:nvSpPr>
              <p:cNvPr id="3" name="内容占位符 2">
                <a:extLst>
                  <a:ext uri="{FF2B5EF4-FFF2-40B4-BE49-F238E27FC236}">
                    <a16:creationId xmlns:a16="http://schemas.microsoft.com/office/drawing/2014/main" id="{AB9EC50B-5AE3-4F10-A4F0-43DA11CF7847}"/>
                  </a:ext>
                </a:extLst>
              </p:cNvPr>
              <p:cNvSpPr>
                <a:spLocks noGrp="1" noRot="1" noChangeAspect="1" noMove="1" noResize="1" noEditPoints="1" noAdjustHandles="1" noChangeArrowheads="1" noChangeShapeType="1" noTextEdit="1"/>
              </p:cNvSpPr>
              <p:nvPr>
                <p:ph idx="1"/>
              </p:nvPr>
            </p:nvSpPr>
            <p:spPr>
              <a:blipFill>
                <a:blip r:embed="rId2"/>
                <a:stretch>
                  <a:fillRect l="-1704" t="-2830" r="-11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177397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D29F27-389C-4462-AD4F-FEBC9C898B65}"/>
              </a:ext>
            </a:extLst>
          </p:cNvPr>
          <p:cNvSpPr>
            <a:spLocks noGrp="1"/>
          </p:cNvSpPr>
          <p:nvPr>
            <p:ph type="title"/>
          </p:nvPr>
        </p:nvSpPr>
        <p:spPr/>
        <p:txBody>
          <a:bodyPr/>
          <a:lstStyle/>
          <a:p>
            <a:r>
              <a:rPr lang="zh-CN" altLang="en-US" dirty="0"/>
              <a:t>通胀和失业率</a:t>
            </a:r>
          </a:p>
        </p:txBody>
      </p:sp>
      <p:sp>
        <p:nvSpPr>
          <p:cNvPr id="3" name="内容占位符 2">
            <a:extLst>
              <a:ext uri="{FF2B5EF4-FFF2-40B4-BE49-F238E27FC236}">
                <a16:creationId xmlns:a16="http://schemas.microsoft.com/office/drawing/2014/main" id="{38AC79F7-8049-4635-B0C1-9A76A14206A6}"/>
              </a:ext>
            </a:extLst>
          </p:cNvPr>
          <p:cNvSpPr>
            <a:spLocks noGrp="1"/>
          </p:cNvSpPr>
          <p:nvPr>
            <p:ph sz="half" idx="1"/>
          </p:nvPr>
        </p:nvSpPr>
        <p:spPr/>
        <p:txBody>
          <a:bodyPr/>
          <a:lstStyle/>
          <a:p>
            <a:r>
              <a:rPr lang="zh-CN" altLang="en-US" dirty="0"/>
              <a:t>结合</a:t>
            </a:r>
            <a:r>
              <a:rPr lang="zh-CN" altLang="en-US" dirty="0">
                <a:solidFill>
                  <a:srgbClr val="C00000"/>
                </a:solidFill>
              </a:rPr>
              <a:t>增长和通胀</a:t>
            </a:r>
            <a:r>
              <a:rPr lang="zh-CN" altLang="en-US" dirty="0"/>
              <a:t>、</a:t>
            </a:r>
            <a:r>
              <a:rPr lang="zh-CN" altLang="en-US" dirty="0">
                <a:solidFill>
                  <a:srgbClr val="C00000"/>
                </a:solidFill>
              </a:rPr>
              <a:t>产出和就业</a:t>
            </a:r>
            <a:r>
              <a:rPr lang="zh-CN" altLang="en-US" dirty="0"/>
              <a:t>两组关系，我们可以得到通胀和失业率之间的关系。</a:t>
            </a:r>
            <a:endParaRPr lang="en-US" altLang="zh-CN" dirty="0"/>
          </a:p>
          <a:p>
            <a:r>
              <a:rPr lang="zh-CN" altLang="en-US" dirty="0"/>
              <a:t>如果供给侧平稳，冲击来自需求侧，那么通胀和失业率反向变化。</a:t>
            </a:r>
            <a:r>
              <a:rPr lang="en-US" altLang="zh-CN" dirty="0"/>
              <a:t>——</a:t>
            </a:r>
            <a:r>
              <a:rPr lang="zh-CN" altLang="en-US" dirty="0"/>
              <a:t>菲利普斯曲线（</a:t>
            </a:r>
            <a:r>
              <a:rPr lang="en-US" altLang="zh-CN" dirty="0"/>
              <a:t>Phillips curve</a:t>
            </a:r>
            <a:r>
              <a:rPr lang="zh-CN" altLang="en-US" dirty="0"/>
              <a:t>）</a:t>
            </a:r>
          </a:p>
        </p:txBody>
      </p:sp>
      <p:cxnSp>
        <p:nvCxnSpPr>
          <p:cNvPr id="5" name="直接箭头连接符 4">
            <a:extLst>
              <a:ext uri="{FF2B5EF4-FFF2-40B4-BE49-F238E27FC236}">
                <a16:creationId xmlns:a16="http://schemas.microsoft.com/office/drawing/2014/main" id="{AA9DEDEA-D0BF-4B69-BE4D-185D237AF3A1}"/>
              </a:ext>
            </a:extLst>
          </p:cNvPr>
          <p:cNvCxnSpPr/>
          <p:nvPr/>
        </p:nvCxnSpPr>
        <p:spPr>
          <a:xfrm>
            <a:off x="5329808" y="5148064"/>
            <a:ext cx="33123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a:extLst>
              <a:ext uri="{FF2B5EF4-FFF2-40B4-BE49-F238E27FC236}">
                <a16:creationId xmlns:a16="http://schemas.microsoft.com/office/drawing/2014/main" id="{79718FE4-9C74-4FA9-A896-3503DAFBF737}"/>
              </a:ext>
            </a:extLst>
          </p:cNvPr>
          <p:cNvCxnSpPr/>
          <p:nvPr/>
        </p:nvCxnSpPr>
        <p:spPr>
          <a:xfrm flipV="1">
            <a:off x="5329808" y="2276872"/>
            <a:ext cx="0" cy="28711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直接连接符 6">
            <a:extLst>
              <a:ext uri="{FF2B5EF4-FFF2-40B4-BE49-F238E27FC236}">
                <a16:creationId xmlns:a16="http://schemas.microsoft.com/office/drawing/2014/main" id="{7D2ED1DE-7CD2-47E7-A570-D8265E86E555}"/>
              </a:ext>
            </a:extLst>
          </p:cNvPr>
          <p:cNvCxnSpPr/>
          <p:nvPr/>
        </p:nvCxnSpPr>
        <p:spPr>
          <a:xfrm>
            <a:off x="5761856" y="2887737"/>
            <a:ext cx="2088232" cy="1872208"/>
          </a:xfrm>
          <a:prstGeom prst="line">
            <a:avLst/>
          </a:prstGeom>
          <a:ln w="254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0">
                <a:extLst>
                  <a:ext uri="{FF2B5EF4-FFF2-40B4-BE49-F238E27FC236}">
                    <a16:creationId xmlns:a16="http://schemas.microsoft.com/office/drawing/2014/main" id="{F4C6F37B-EAF3-44E6-BD36-A764C89E64B3}"/>
                  </a:ext>
                </a:extLst>
              </p:cNvPr>
              <p:cNvSpPr txBox="1"/>
              <p:nvPr/>
            </p:nvSpPr>
            <p:spPr>
              <a:xfrm>
                <a:off x="4788024" y="1772816"/>
                <a:ext cx="1368152" cy="369332"/>
              </a:xfrm>
              <a:prstGeom prst="rect">
                <a:avLst/>
              </a:prstGeom>
              <a:noFill/>
            </p:spPr>
            <p:txBody>
              <a:bodyPr wrap="square" rtlCol="0">
                <a:spAutoFit/>
              </a:bodyPr>
              <a:lstStyle/>
              <a:p>
                <a:r>
                  <a:rPr lang="en-US" altLang="zh-CN" dirty="0"/>
                  <a:t>Inflation, </a:t>
                </a:r>
                <a14:m>
                  <m:oMath xmlns:m="http://schemas.openxmlformats.org/officeDocument/2006/math">
                    <m:r>
                      <a:rPr lang="en-US" altLang="zh-CN" b="0" i="1" smtClean="0">
                        <a:latin typeface="Cambria Math"/>
                      </a:rPr>
                      <m:t>𝜋</m:t>
                    </m:r>
                  </m:oMath>
                </a14:m>
                <a:endParaRPr lang="zh-CN" altLang="en-US" dirty="0"/>
              </a:p>
            </p:txBody>
          </p:sp>
        </mc:Choice>
        <mc:Fallback xmlns="">
          <p:sp>
            <p:nvSpPr>
              <p:cNvPr id="8" name="TextBox 10">
                <a:extLst>
                  <a:ext uri="{FF2B5EF4-FFF2-40B4-BE49-F238E27FC236}">
                    <a16:creationId xmlns:a16="http://schemas.microsoft.com/office/drawing/2014/main" id="{F4C6F37B-EAF3-44E6-BD36-A764C89E64B3}"/>
                  </a:ext>
                </a:extLst>
              </p:cNvPr>
              <p:cNvSpPr txBox="1">
                <a:spLocks noRot="1" noChangeAspect="1" noMove="1" noResize="1" noEditPoints="1" noAdjustHandles="1" noChangeArrowheads="1" noChangeShapeType="1" noTextEdit="1"/>
              </p:cNvSpPr>
              <p:nvPr/>
            </p:nvSpPr>
            <p:spPr>
              <a:xfrm>
                <a:off x="4788024" y="1772816"/>
                <a:ext cx="1368152" cy="369332"/>
              </a:xfrm>
              <a:prstGeom prst="rect">
                <a:avLst/>
              </a:prstGeom>
              <a:blipFill>
                <a:blip r:embed="rId2"/>
                <a:stretch>
                  <a:fillRect l="-3556" t="-10000" b="-2666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TextBox 11">
                <a:extLst>
                  <a:ext uri="{FF2B5EF4-FFF2-40B4-BE49-F238E27FC236}">
                    <a16:creationId xmlns:a16="http://schemas.microsoft.com/office/drawing/2014/main" id="{A35DB1B9-C3E1-4B9F-B336-C116EAEE8247}"/>
                  </a:ext>
                </a:extLst>
              </p:cNvPr>
              <p:cNvSpPr txBox="1"/>
              <p:nvPr/>
            </p:nvSpPr>
            <p:spPr>
              <a:xfrm>
                <a:off x="6697960" y="5220072"/>
                <a:ext cx="2016224" cy="369332"/>
              </a:xfrm>
              <a:prstGeom prst="rect">
                <a:avLst/>
              </a:prstGeom>
              <a:noFill/>
            </p:spPr>
            <p:txBody>
              <a:bodyPr wrap="square" rtlCol="0">
                <a:spAutoFit/>
              </a:bodyPr>
              <a:lstStyle/>
              <a:p>
                <a:r>
                  <a:rPr lang="en-US" altLang="zh-CN" dirty="0"/>
                  <a:t>Unemployment, </a:t>
                </a:r>
                <a14:m>
                  <m:oMath xmlns:m="http://schemas.openxmlformats.org/officeDocument/2006/math">
                    <m:r>
                      <a:rPr lang="en-US" altLang="zh-CN" b="0" i="1" smtClean="0">
                        <a:latin typeface="Cambria Math"/>
                      </a:rPr>
                      <m:t>𝑢</m:t>
                    </m:r>
                  </m:oMath>
                </a14:m>
                <a:endParaRPr lang="zh-CN" altLang="en-US" dirty="0"/>
              </a:p>
            </p:txBody>
          </p:sp>
        </mc:Choice>
        <mc:Fallback xmlns="">
          <p:sp>
            <p:nvSpPr>
              <p:cNvPr id="9" name="TextBox 11">
                <a:extLst>
                  <a:ext uri="{FF2B5EF4-FFF2-40B4-BE49-F238E27FC236}">
                    <a16:creationId xmlns:a16="http://schemas.microsoft.com/office/drawing/2014/main" id="{A35DB1B9-C3E1-4B9F-B336-C116EAEE8247}"/>
                  </a:ext>
                </a:extLst>
              </p:cNvPr>
              <p:cNvSpPr txBox="1">
                <a:spLocks noRot="1" noChangeAspect="1" noMove="1" noResize="1" noEditPoints="1" noAdjustHandles="1" noChangeArrowheads="1" noChangeShapeType="1" noTextEdit="1"/>
              </p:cNvSpPr>
              <p:nvPr/>
            </p:nvSpPr>
            <p:spPr>
              <a:xfrm>
                <a:off x="6697960" y="5220072"/>
                <a:ext cx="2016224" cy="369332"/>
              </a:xfrm>
              <a:prstGeom prst="rect">
                <a:avLst/>
              </a:prstGeom>
              <a:blipFill>
                <a:blip r:embed="rId3"/>
                <a:stretch>
                  <a:fillRect l="-2727" t="-8197" b="-2459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208063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a:extLst>
              <a:ext uri="{FF2B5EF4-FFF2-40B4-BE49-F238E27FC236}">
                <a16:creationId xmlns:a16="http://schemas.microsoft.com/office/drawing/2014/main" id="{E7B5E79E-E961-4666-9806-BF1B647D81E6}"/>
              </a:ext>
            </a:extLst>
          </p:cNvPr>
          <p:cNvSpPr>
            <a:spLocks noGrp="1"/>
          </p:cNvSpPr>
          <p:nvPr>
            <p:ph type="title"/>
          </p:nvPr>
        </p:nvSpPr>
        <p:spPr/>
        <p:txBody>
          <a:bodyPr/>
          <a:lstStyle/>
          <a:p>
            <a:r>
              <a:rPr lang="zh-CN" altLang="en-US" dirty="0"/>
              <a:t>利率和通胀</a:t>
            </a:r>
          </a:p>
        </p:txBody>
      </p:sp>
      <mc:AlternateContent xmlns:mc="http://schemas.openxmlformats.org/markup-compatibility/2006" xmlns:a14="http://schemas.microsoft.com/office/drawing/2010/main">
        <mc:Choice Requires="a14">
          <p:sp>
            <p:nvSpPr>
              <p:cNvPr id="6" name="内容占位符 5">
                <a:extLst>
                  <a:ext uri="{FF2B5EF4-FFF2-40B4-BE49-F238E27FC236}">
                    <a16:creationId xmlns:a16="http://schemas.microsoft.com/office/drawing/2014/main" id="{6047E6B9-3897-40EF-8FE3-C1C5998D3FEC}"/>
                  </a:ext>
                </a:extLst>
              </p:cNvPr>
              <p:cNvSpPr>
                <a:spLocks noGrp="1"/>
              </p:cNvSpPr>
              <p:nvPr>
                <p:ph idx="1"/>
              </p:nvPr>
            </p:nvSpPr>
            <p:spPr/>
            <p:txBody>
              <a:bodyPr/>
              <a:lstStyle/>
              <a:p>
                <a:r>
                  <a:rPr lang="zh-CN" altLang="en-US" dirty="0"/>
                  <a:t>著名的费雪方程（</a:t>
                </a:r>
                <a:r>
                  <a:rPr lang="en-US" altLang="zh-CN" dirty="0"/>
                  <a:t>Fisher’s equation</a:t>
                </a:r>
                <a:r>
                  <a:rPr lang="zh-CN" altLang="en-US" dirty="0"/>
                  <a:t>）将名义利率 </a:t>
                </a:r>
                <a14:m>
                  <m:oMath xmlns:m="http://schemas.openxmlformats.org/officeDocument/2006/math">
                    <m:r>
                      <a:rPr lang="en-US" altLang="zh-CN" b="0" i="1" smtClean="0">
                        <a:latin typeface="Cambria Math" panose="02040503050406030204" pitchFamily="18" charset="0"/>
                      </a:rPr>
                      <m:t>𝑖</m:t>
                    </m:r>
                  </m:oMath>
                </a14:m>
                <a:r>
                  <a:rPr lang="zh-CN" altLang="en-US" dirty="0"/>
                  <a:t> 分解为：</a:t>
                </a:r>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𝑖</m:t>
                      </m:r>
                      <m:r>
                        <a:rPr lang="en-US" altLang="zh-CN" b="0" i="1" smtClean="0">
                          <a:latin typeface="Cambria Math" panose="02040503050406030204" pitchFamily="18" charset="0"/>
                        </a:rPr>
                        <m:t>=</m:t>
                      </m:r>
                      <m:r>
                        <a:rPr lang="en-US" altLang="zh-CN" b="0" i="1" smtClean="0">
                          <a:latin typeface="Cambria Math" panose="02040503050406030204" pitchFamily="18" charset="0"/>
                        </a:rPr>
                        <m:t>𝑟</m:t>
                      </m:r>
                      <m:r>
                        <a:rPr lang="en-US" altLang="zh-CN" b="0" i="1" smtClean="0">
                          <a:latin typeface="Cambria Math" panose="02040503050406030204" pitchFamily="18" charset="0"/>
                        </a:rPr>
                        <m:t>+</m:t>
                      </m:r>
                      <m:r>
                        <a:rPr lang="en-US" altLang="zh-CN" b="0" i="1" smtClean="0">
                          <a:latin typeface="Cambria Math" panose="02040503050406030204" pitchFamily="18" charset="0"/>
                        </a:rPr>
                        <m:t>𝜋</m:t>
                      </m:r>
                      <m:r>
                        <a:rPr lang="en-US" altLang="zh-CN" b="0" i="1" smtClean="0">
                          <a:latin typeface="Cambria Math" panose="02040503050406030204" pitchFamily="18" charset="0"/>
                        </a:rPr>
                        <m:t>.</m:t>
                      </m:r>
                    </m:oMath>
                  </m:oMathPara>
                </a14:m>
                <a:endParaRPr lang="en-US" altLang="zh-CN" dirty="0"/>
              </a:p>
              <a:p>
                <a:pPr lvl="1"/>
                <a14:m>
                  <m:oMath xmlns:m="http://schemas.openxmlformats.org/officeDocument/2006/math">
                    <m:r>
                      <a:rPr lang="en-US" altLang="zh-CN" i="1">
                        <a:latin typeface="Cambria Math" panose="02040503050406030204" pitchFamily="18" charset="0"/>
                      </a:rPr>
                      <m:t>𝑟</m:t>
                    </m:r>
                  </m:oMath>
                </a14:m>
                <a:r>
                  <a:rPr lang="zh-CN" altLang="en-US" dirty="0"/>
                  <a:t> 为真实利率（</a:t>
                </a:r>
                <a:r>
                  <a:rPr lang="en-US" altLang="zh-CN" dirty="0"/>
                  <a:t>real interest rate</a:t>
                </a:r>
                <a:r>
                  <a:rPr lang="zh-CN" altLang="en-US" dirty="0"/>
                  <a:t>）</a:t>
                </a:r>
                <a:endParaRPr lang="en-US" altLang="zh-CN" dirty="0"/>
              </a:p>
              <a:p>
                <a:pPr lvl="1"/>
                <a14:m>
                  <m:oMath xmlns:m="http://schemas.openxmlformats.org/officeDocument/2006/math">
                    <m:r>
                      <a:rPr lang="en-US" altLang="zh-CN" i="1">
                        <a:latin typeface="Cambria Math" panose="02040503050406030204" pitchFamily="18" charset="0"/>
                      </a:rPr>
                      <m:t>𝜋</m:t>
                    </m:r>
                  </m:oMath>
                </a14:m>
                <a:r>
                  <a:rPr lang="zh-CN" altLang="en-US" dirty="0"/>
                  <a:t> 为通胀率</a:t>
                </a:r>
                <a:endParaRPr lang="en-US" altLang="zh-CN" dirty="0"/>
              </a:p>
              <a:p>
                <a:r>
                  <a:rPr lang="zh-CN" altLang="en-US" dirty="0"/>
                  <a:t>如果真实利率稳定，那么名义利率与通胀</a:t>
                </a:r>
                <a:r>
                  <a:rPr lang="zh-CN" altLang="en-US" dirty="0">
                    <a:solidFill>
                      <a:srgbClr val="C00000"/>
                    </a:solidFill>
                  </a:rPr>
                  <a:t>同向变化</a:t>
                </a:r>
                <a:r>
                  <a:rPr lang="zh-CN" altLang="en-US" dirty="0"/>
                  <a:t>。</a:t>
                </a:r>
              </a:p>
            </p:txBody>
          </p:sp>
        </mc:Choice>
        <mc:Fallback xmlns="">
          <p:sp>
            <p:nvSpPr>
              <p:cNvPr id="6" name="内容占位符 5">
                <a:extLst>
                  <a:ext uri="{FF2B5EF4-FFF2-40B4-BE49-F238E27FC236}">
                    <a16:creationId xmlns:a16="http://schemas.microsoft.com/office/drawing/2014/main" id="{6047E6B9-3897-40EF-8FE3-C1C5998D3FEC}"/>
                  </a:ext>
                </a:extLst>
              </p:cNvPr>
              <p:cNvSpPr>
                <a:spLocks noGrp="1" noRot="1" noChangeAspect="1" noMove="1" noResize="1" noEditPoints="1" noAdjustHandles="1" noChangeArrowheads="1" noChangeShapeType="1" noTextEdit="1"/>
              </p:cNvSpPr>
              <p:nvPr>
                <p:ph idx="1"/>
              </p:nvPr>
            </p:nvSpPr>
            <p:spPr>
              <a:blipFill>
                <a:blip r:embed="rId2"/>
                <a:stretch>
                  <a:fillRect l="-1704" t="-2426" r="-177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518032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关于宏观经济学</a:t>
            </a:r>
            <a:endParaRPr lang="en-US" altLang="zh-CN" dirty="0"/>
          </a:p>
          <a:p>
            <a:r>
              <a:rPr lang="zh-CN" altLang="en-US" b="1" dirty="0"/>
              <a:t>宏观经济数据</a:t>
            </a:r>
            <a:endParaRPr lang="en-US" altLang="zh-CN" b="1" dirty="0"/>
          </a:p>
          <a:p>
            <a:r>
              <a:rPr lang="zh-CN" altLang="en-US" dirty="0"/>
              <a:t>宏观经济学派</a:t>
            </a:r>
            <a:endParaRPr lang="en-US" altLang="zh-CN" dirty="0"/>
          </a:p>
          <a:p>
            <a:r>
              <a:rPr lang="zh-CN" altLang="en-US" dirty="0"/>
              <a:t>金融市场和机构</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431843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519F0E-DB88-423D-B2FF-2533539581E9}"/>
              </a:ext>
            </a:extLst>
          </p:cNvPr>
          <p:cNvSpPr>
            <a:spLocks noGrp="1"/>
          </p:cNvSpPr>
          <p:nvPr>
            <p:ph type="title"/>
          </p:nvPr>
        </p:nvSpPr>
        <p:spPr/>
        <p:txBody>
          <a:bodyPr/>
          <a:lstStyle/>
          <a:p>
            <a:r>
              <a:rPr lang="zh-CN" altLang="en-US" dirty="0"/>
              <a:t>宏观数据</a:t>
            </a:r>
          </a:p>
        </p:txBody>
      </p:sp>
      <p:sp>
        <p:nvSpPr>
          <p:cNvPr id="3" name="内容占位符 2">
            <a:extLst>
              <a:ext uri="{FF2B5EF4-FFF2-40B4-BE49-F238E27FC236}">
                <a16:creationId xmlns:a16="http://schemas.microsoft.com/office/drawing/2014/main" id="{2207BB78-6B2A-4091-A87F-ECED9D412C35}"/>
              </a:ext>
            </a:extLst>
          </p:cNvPr>
          <p:cNvSpPr>
            <a:spLocks noGrp="1"/>
          </p:cNvSpPr>
          <p:nvPr>
            <p:ph idx="1"/>
          </p:nvPr>
        </p:nvSpPr>
        <p:spPr/>
        <p:txBody>
          <a:bodyPr/>
          <a:lstStyle/>
          <a:p>
            <a:r>
              <a:rPr lang="zh-CN" altLang="en-US" dirty="0"/>
              <a:t>宏观变量的“实现”是宏观数据</a:t>
            </a:r>
            <a:endParaRPr lang="en-US" altLang="zh-CN" dirty="0"/>
          </a:p>
          <a:p>
            <a:pPr lvl="1"/>
            <a:r>
              <a:rPr lang="zh-CN" altLang="en-US" dirty="0"/>
              <a:t>产出（收入）水平</a:t>
            </a:r>
            <a:endParaRPr lang="en-US" altLang="zh-CN" dirty="0"/>
          </a:p>
          <a:p>
            <a:pPr lvl="2"/>
            <a:r>
              <a:rPr lang="en-US" altLang="zh-CN" dirty="0"/>
              <a:t>GDP</a:t>
            </a:r>
            <a:r>
              <a:rPr lang="zh-CN" altLang="en-US" dirty="0"/>
              <a:t>总量和人均</a:t>
            </a:r>
            <a:endParaRPr lang="en-US" altLang="zh-CN" dirty="0"/>
          </a:p>
          <a:p>
            <a:pPr lvl="1"/>
            <a:r>
              <a:rPr lang="zh-CN" altLang="en-US" dirty="0"/>
              <a:t>价格水平</a:t>
            </a:r>
            <a:endParaRPr lang="en-US" altLang="zh-CN" dirty="0"/>
          </a:p>
          <a:p>
            <a:pPr lvl="2"/>
            <a:r>
              <a:rPr lang="en-US" altLang="zh-CN" dirty="0"/>
              <a:t>CPI</a:t>
            </a:r>
            <a:r>
              <a:rPr lang="zh-CN" altLang="en-US" dirty="0"/>
              <a:t>、</a:t>
            </a:r>
            <a:r>
              <a:rPr lang="en-US" altLang="zh-CN" dirty="0"/>
              <a:t>GDP</a:t>
            </a:r>
            <a:r>
              <a:rPr lang="zh-CN" altLang="en-US" dirty="0"/>
              <a:t>平减因子</a:t>
            </a:r>
            <a:endParaRPr lang="en-US" altLang="zh-CN" dirty="0"/>
          </a:p>
          <a:p>
            <a:pPr lvl="1"/>
            <a:r>
              <a:rPr lang="zh-CN" altLang="en-US" dirty="0"/>
              <a:t>就业</a:t>
            </a:r>
            <a:endParaRPr lang="en-US" altLang="zh-CN" dirty="0"/>
          </a:p>
          <a:p>
            <a:pPr lvl="2"/>
            <a:r>
              <a:rPr lang="zh-CN" altLang="en-US" dirty="0"/>
              <a:t>失业率、非农就业增长率</a:t>
            </a:r>
            <a:endParaRPr lang="en-US" altLang="zh-CN" dirty="0"/>
          </a:p>
          <a:p>
            <a:pPr lvl="1"/>
            <a:r>
              <a:rPr lang="zh-CN" altLang="en-US" dirty="0"/>
              <a:t>其他</a:t>
            </a:r>
          </a:p>
        </p:txBody>
      </p:sp>
    </p:spTree>
    <p:extLst>
      <p:ext uri="{BB962C8B-B14F-4D97-AF65-F5344CB8AC3E}">
        <p14:creationId xmlns:p14="http://schemas.microsoft.com/office/powerpoint/2010/main" val="4071954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normAutofit/>
          </a:bodyPr>
          <a:lstStyle/>
          <a:p>
            <a:r>
              <a:rPr lang="zh-CN" altLang="en-US" b="1" dirty="0"/>
              <a:t>关于宏观经济学</a:t>
            </a:r>
            <a:endParaRPr lang="en-US" altLang="zh-CN" b="1" dirty="0"/>
          </a:p>
          <a:p>
            <a:pPr lvl="1"/>
            <a:r>
              <a:rPr lang="zh-CN" altLang="en-US" b="1" dirty="0"/>
              <a:t>研究什么</a:t>
            </a:r>
            <a:endParaRPr lang="en-US" altLang="zh-CN" b="1" dirty="0"/>
          </a:p>
          <a:p>
            <a:pPr lvl="1"/>
            <a:r>
              <a:rPr lang="zh-CN" altLang="en-US" b="1" dirty="0"/>
              <a:t>如何研究</a:t>
            </a:r>
            <a:endParaRPr lang="en-US" altLang="zh-CN" b="1" dirty="0"/>
          </a:p>
          <a:p>
            <a:pPr lvl="1"/>
            <a:r>
              <a:rPr lang="zh-CN" altLang="en-US" b="1" dirty="0"/>
              <a:t>重要变量</a:t>
            </a:r>
            <a:endParaRPr lang="en-US" altLang="zh-CN" b="1" dirty="0"/>
          </a:p>
          <a:p>
            <a:r>
              <a:rPr lang="zh-CN" altLang="en-US" dirty="0"/>
              <a:t>宏观经济数据</a:t>
            </a:r>
            <a:endParaRPr lang="en-US" altLang="zh-CN" dirty="0"/>
          </a:p>
          <a:p>
            <a:r>
              <a:rPr lang="zh-CN" altLang="en-US" dirty="0"/>
              <a:t>宏观经济学派</a:t>
            </a:r>
            <a:endParaRPr lang="en-US" altLang="zh-CN" dirty="0"/>
          </a:p>
          <a:p>
            <a:r>
              <a:rPr lang="zh-CN" altLang="en-US" dirty="0"/>
              <a:t>金融市场和机构</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1216067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年度</a:t>
            </a:r>
            <a:r>
              <a:rPr lang="en-US" altLang="zh-CN" dirty="0"/>
              <a:t>GDP</a:t>
            </a:r>
            <a:r>
              <a:rPr lang="zh-CN" altLang="en-US" dirty="0"/>
              <a:t>增长率</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6">
            <a:extLst>
              <a:ext uri="{FF2B5EF4-FFF2-40B4-BE49-F238E27FC236}">
                <a16:creationId xmlns:a16="http://schemas.microsoft.com/office/drawing/2014/main" id="{00000000-0008-0000-0000-00000710000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06613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当季同比</a:t>
            </a:r>
            <a:r>
              <a:rPr lang="en-US" altLang="zh-CN" dirty="0"/>
              <a:t>GDP</a:t>
            </a:r>
            <a:r>
              <a:rPr lang="zh-CN" altLang="en-US" dirty="0"/>
              <a:t>增长</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6">
            <a:extLst>
              <a:ext uri="{FF2B5EF4-FFF2-40B4-BE49-F238E27FC236}">
                <a16:creationId xmlns:a16="http://schemas.microsoft.com/office/drawing/2014/main" id="{00000000-0008-0000-0000-00000200000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5311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a:t>CPI</a:t>
            </a:r>
            <a:r>
              <a:rPr lang="zh-CN" altLang="en-US" dirty="0"/>
              <a:t>通胀率</a:t>
            </a:r>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graphicFrame>
        <p:nvGraphicFramePr>
          <p:cNvPr id="7" name="内容占位符 6">
            <a:extLst>
              <a:ext uri="{FF2B5EF4-FFF2-40B4-BE49-F238E27FC236}">
                <a16:creationId xmlns:a16="http://schemas.microsoft.com/office/drawing/2014/main" id="{8BF215FC-41E9-44A0-B93B-8C61F5F09117}"/>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68149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A8D36B-F14D-4D58-8D05-BADF4BC043BD}"/>
              </a:ext>
            </a:extLst>
          </p:cNvPr>
          <p:cNvSpPr>
            <a:spLocks noGrp="1"/>
          </p:cNvSpPr>
          <p:nvPr>
            <p:ph type="title"/>
          </p:nvPr>
        </p:nvSpPr>
        <p:spPr/>
        <p:txBody>
          <a:bodyPr/>
          <a:lstStyle/>
          <a:p>
            <a:r>
              <a:rPr lang="zh-CN" altLang="en-US" dirty="0"/>
              <a:t>城镇调查失业率</a:t>
            </a:r>
          </a:p>
        </p:txBody>
      </p:sp>
      <p:graphicFrame>
        <p:nvGraphicFramePr>
          <p:cNvPr id="6" name="内容占位符 5">
            <a:extLst>
              <a:ext uri="{FF2B5EF4-FFF2-40B4-BE49-F238E27FC236}">
                <a16:creationId xmlns:a16="http://schemas.microsoft.com/office/drawing/2014/main" id="{F431255B-0AA0-470A-A4C7-7AE5B45ECB69}"/>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0923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92C464-FC46-44C2-952B-B491E8E93433}"/>
              </a:ext>
            </a:extLst>
          </p:cNvPr>
          <p:cNvSpPr>
            <a:spLocks noGrp="1"/>
          </p:cNvSpPr>
          <p:nvPr>
            <p:ph type="title"/>
          </p:nvPr>
        </p:nvSpPr>
        <p:spPr/>
        <p:txBody>
          <a:bodyPr/>
          <a:lstStyle/>
          <a:p>
            <a:r>
              <a:rPr lang="en-US" altLang="zh-CN" dirty="0"/>
              <a:t>GDP</a:t>
            </a:r>
            <a:r>
              <a:rPr lang="zh-CN" altLang="en-US" dirty="0"/>
              <a:t>三个角度</a:t>
            </a:r>
          </a:p>
        </p:txBody>
      </p:sp>
      <p:sp>
        <p:nvSpPr>
          <p:cNvPr id="3" name="内容占位符 2">
            <a:extLst>
              <a:ext uri="{FF2B5EF4-FFF2-40B4-BE49-F238E27FC236}">
                <a16:creationId xmlns:a16="http://schemas.microsoft.com/office/drawing/2014/main" id="{87C8A96B-2584-468E-A2AB-5B6D08F59219}"/>
              </a:ext>
            </a:extLst>
          </p:cNvPr>
          <p:cNvSpPr>
            <a:spLocks noGrp="1"/>
          </p:cNvSpPr>
          <p:nvPr>
            <p:ph idx="1"/>
          </p:nvPr>
        </p:nvSpPr>
        <p:spPr/>
        <p:txBody>
          <a:bodyPr/>
          <a:lstStyle/>
          <a:p>
            <a:r>
              <a:rPr lang="en-US" altLang="zh-CN" dirty="0"/>
              <a:t>GDP</a:t>
            </a:r>
            <a:r>
              <a:rPr lang="zh-CN" altLang="en-US" dirty="0"/>
              <a:t>衡量了特定时间内所有最终商品和服务的交易价值总和。</a:t>
            </a:r>
            <a:endParaRPr lang="en-US" altLang="zh-CN" dirty="0"/>
          </a:p>
          <a:p>
            <a:r>
              <a:rPr lang="zh-CN" altLang="en-US" dirty="0"/>
              <a:t>三个理解</a:t>
            </a:r>
            <a:r>
              <a:rPr lang="en-US" altLang="zh-CN" dirty="0"/>
              <a:t>GDP</a:t>
            </a:r>
            <a:r>
              <a:rPr lang="zh-CN" altLang="en-US" dirty="0"/>
              <a:t>的角度：</a:t>
            </a:r>
            <a:endParaRPr lang="en-US" altLang="zh-CN" dirty="0"/>
          </a:p>
          <a:p>
            <a:pPr lvl="1"/>
            <a:r>
              <a:rPr lang="zh-CN" altLang="en-US" dirty="0"/>
              <a:t>生产</a:t>
            </a:r>
            <a:endParaRPr lang="en-US" altLang="zh-CN" dirty="0"/>
          </a:p>
          <a:p>
            <a:pPr lvl="1"/>
            <a:r>
              <a:rPr lang="zh-CN" altLang="en-US" dirty="0"/>
              <a:t>支出</a:t>
            </a:r>
            <a:endParaRPr lang="en-US" altLang="zh-CN" dirty="0"/>
          </a:p>
          <a:p>
            <a:pPr lvl="1"/>
            <a:r>
              <a:rPr lang="zh-CN" altLang="en-US" dirty="0"/>
              <a:t>收入</a:t>
            </a:r>
          </a:p>
        </p:txBody>
      </p:sp>
    </p:spTree>
    <p:extLst>
      <p:ext uri="{BB962C8B-B14F-4D97-AF65-F5344CB8AC3E}">
        <p14:creationId xmlns:p14="http://schemas.microsoft.com/office/powerpoint/2010/main" val="3400635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支出端分解</a:t>
            </a:r>
          </a:p>
        </p:txBody>
      </p:sp>
      <p:grpSp>
        <p:nvGrpSpPr>
          <p:cNvPr id="5" name="Group 20"/>
          <p:cNvGrpSpPr>
            <a:grpSpLocks/>
          </p:cNvGrpSpPr>
          <p:nvPr/>
        </p:nvGrpSpPr>
        <p:grpSpPr bwMode="auto">
          <a:xfrm>
            <a:off x="5314630" y="2590860"/>
            <a:ext cx="1211262" cy="2365375"/>
            <a:chOff x="3401" y="2242"/>
            <a:chExt cx="763" cy="1490"/>
          </a:xfrm>
        </p:grpSpPr>
        <p:sp>
          <p:nvSpPr>
            <p:cNvPr id="6" name="Line 21"/>
            <p:cNvSpPr>
              <a:spLocks noChangeShapeType="1"/>
            </p:cNvSpPr>
            <p:nvPr/>
          </p:nvSpPr>
          <p:spPr bwMode="auto">
            <a:xfrm flipH="1" flipV="1">
              <a:off x="3478" y="2242"/>
              <a:ext cx="589" cy="1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Text Box 22"/>
            <p:cNvSpPr txBox="1">
              <a:spLocks noChangeArrowheads="1"/>
            </p:cNvSpPr>
            <p:nvPr/>
          </p:nvSpPr>
          <p:spPr bwMode="auto">
            <a:xfrm>
              <a:off x="3401" y="3480"/>
              <a:ext cx="763" cy="25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zh-CN" altLang="en-US" sz="2000" dirty="0">
                  <a:latin typeface="Times New Roman" pitchFamily="18" charset="0"/>
                  <a:ea typeface="宋体" charset="-122"/>
                </a:rPr>
                <a:t>政府支出</a:t>
              </a:r>
              <a:endParaRPr lang="en-US" altLang="zh-CN" sz="2000" dirty="0">
                <a:latin typeface="Times New Roman" pitchFamily="18" charset="0"/>
                <a:ea typeface="宋体" charset="-122"/>
              </a:endParaRPr>
            </a:p>
          </p:txBody>
        </p:sp>
      </p:grpSp>
      <p:sp>
        <p:nvSpPr>
          <p:cNvPr id="8" name="Text Box 4"/>
          <p:cNvSpPr txBox="1">
            <a:spLocks noChangeArrowheads="1"/>
          </p:cNvSpPr>
          <p:nvPr/>
        </p:nvSpPr>
        <p:spPr bwMode="auto">
          <a:xfrm>
            <a:off x="2714625" y="1828800"/>
            <a:ext cx="3685624" cy="6463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eaLnBrk="0" hangingPunct="0"/>
            <a:r>
              <a:rPr lang="en-US" altLang="zh-CN" sz="3600" i="1" dirty="0">
                <a:effectLst>
                  <a:outerShdw blurRad="38100" dist="38100" dir="2700000" algn="tl">
                    <a:srgbClr val="FFFFFF"/>
                  </a:outerShdw>
                </a:effectLst>
                <a:latin typeface="Times New Roman" pitchFamily="18" charset="0"/>
                <a:ea typeface="宋体" charset="-122"/>
              </a:rPr>
              <a:t>Y = C + I + G + X</a:t>
            </a:r>
            <a:endParaRPr lang="en-US" altLang="zh-CN" sz="3600" i="1" dirty="0">
              <a:latin typeface="Times New Roman" pitchFamily="18" charset="0"/>
              <a:ea typeface="宋体" charset="-122"/>
            </a:endParaRPr>
          </a:p>
        </p:txBody>
      </p:sp>
      <p:grpSp>
        <p:nvGrpSpPr>
          <p:cNvPr id="9" name="Group 5"/>
          <p:cNvGrpSpPr>
            <a:grpSpLocks/>
          </p:cNvGrpSpPr>
          <p:nvPr/>
        </p:nvGrpSpPr>
        <p:grpSpPr bwMode="auto">
          <a:xfrm>
            <a:off x="442433" y="2494923"/>
            <a:ext cx="2462214" cy="857250"/>
            <a:chOff x="225" y="2256"/>
            <a:chExt cx="1551" cy="540"/>
          </a:xfrm>
        </p:grpSpPr>
        <p:sp>
          <p:nvSpPr>
            <p:cNvPr id="10" name="Line 6"/>
            <p:cNvSpPr>
              <a:spLocks noChangeShapeType="1"/>
            </p:cNvSpPr>
            <p:nvPr/>
          </p:nvSpPr>
          <p:spPr bwMode="auto">
            <a:xfrm flipV="1">
              <a:off x="1296" y="2256"/>
              <a:ext cx="48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Text Box 7"/>
            <p:cNvSpPr txBox="1">
              <a:spLocks noChangeArrowheads="1"/>
            </p:cNvSpPr>
            <p:nvPr/>
          </p:nvSpPr>
          <p:spPr bwMode="auto">
            <a:xfrm>
              <a:off x="225" y="2544"/>
              <a:ext cx="1032" cy="25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zh-CN" altLang="en-US" sz="2000" dirty="0">
                  <a:latin typeface="Times New Roman" pitchFamily="18" charset="0"/>
                  <a:ea typeface="宋体" charset="-122"/>
                </a:rPr>
                <a:t>总支出</a:t>
              </a:r>
              <a:r>
                <a:rPr lang="en-US" altLang="zh-CN" sz="2000" dirty="0">
                  <a:latin typeface="Times New Roman" pitchFamily="18" charset="0"/>
                  <a:ea typeface="宋体" charset="-122"/>
                </a:rPr>
                <a:t>(GDP)</a:t>
              </a:r>
              <a:endParaRPr lang="en-US" altLang="zh-CN" sz="2200" dirty="0">
                <a:latin typeface="Times New Roman" pitchFamily="18" charset="0"/>
                <a:ea typeface="宋体" charset="-122"/>
              </a:endParaRPr>
            </a:p>
          </p:txBody>
        </p:sp>
      </p:grpSp>
      <p:grpSp>
        <p:nvGrpSpPr>
          <p:cNvPr id="15" name="Group 11"/>
          <p:cNvGrpSpPr>
            <a:grpSpLocks/>
          </p:cNvGrpSpPr>
          <p:nvPr/>
        </p:nvGrpSpPr>
        <p:grpSpPr bwMode="auto">
          <a:xfrm>
            <a:off x="2557375" y="2590259"/>
            <a:ext cx="1210622" cy="2328488"/>
            <a:chOff x="2058" y="2273"/>
            <a:chExt cx="692" cy="1466"/>
          </a:xfrm>
        </p:grpSpPr>
        <p:sp>
          <p:nvSpPr>
            <p:cNvPr id="16" name="Line 12"/>
            <p:cNvSpPr>
              <a:spLocks noChangeShapeType="1"/>
            </p:cNvSpPr>
            <p:nvPr/>
          </p:nvSpPr>
          <p:spPr bwMode="auto">
            <a:xfrm flipV="1">
              <a:off x="2403" y="2273"/>
              <a:ext cx="271" cy="121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Text Box 13"/>
            <p:cNvSpPr txBox="1">
              <a:spLocks noChangeArrowheads="1"/>
            </p:cNvSpPr>
            <p:nvPr/>
          </p:nvSpPr>
          <p:spPr bwMode="auto">
            <a:xfrm>
              <a:off x="2058" y="3487"/>
              <a:ext cx="692" cy="25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zh-CN" altLang="en-US" sz="2000" dirty="0">
                  <a:latin typeface="Times New Roman" pitchFamily="18" charset="0"/>
                  <a:ea typeface="宋体" charset="-122"/>
                </a:rPr>
                <a:t>消费支出</a:t>
              </a:r>
              <a:endParaRPr lang="en-US" altLang="zh-CN" dirty="0">
                <a:latin typeface="Times New Roman" pitchFamily="18" charset="0"/>
                <a:ea typeface="宋体" charset="-122"/>
              </a:endParaRPr>
            </a:p>
          </p:txBody>
        </p:sp>
      </p:grpSp>
      <p:grpSp>
        <p:nvGrpSpPr>
          <p:cNvPr id="18" name="Group 14"/>
          <p:cNvGrpSpPr>
            <a:grpSpLocks/>
          </p:cNvGrpSpPr>
          <p:nvPr/>
        </p:nvGrpSpPr>
        <p:grpSpPr bwMode="auto">
          <a:xfrm>
            <a:off x="4090988" y="2590206"/>
            <a:ext cx="1211263" cy="868363"/>
            <a:chOff x="2526" y="2249"/>
            <a:chExt cx="763" cy="547"/>
          </a:xfrm>
        </p:grpSpPr>
        <p:sp>
          <p:nvSpPr>
            <p:cNvPr id="19" name="Line 15"/>
            <p:cNvSpPr>
              <a:spLocks noChangeShapeType="1"/>
            </p:cNvSpPr>
            <p:nvPr/>
          </p:nvSpPr>
          <p:spPr bwMode="auto">
            <a:xfrm flipH="1" flipV="1">
              <a:off x="2784" y="2249"/>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Text Box 16"/>
            <p:cNvSpPr txBox="1">
              <a:spLocks noChangeArrowheads="1"/>
            </p:cNvSpPr>
            <p:nvPr/>
          </p:nvSpPr>
          <p:spPr bwMode="auto">
            <a:xfrm>
              <a:off x="2526" y="2544"/>
              <a:ext cx="763" cy="25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zh-CN" altLang="en-US" sz="2000" dirty="0">
                  <a:latin typeface="Times New Roman" pitchFamily="18" charset="0"/>
                  <a:ea typeface="宋体" charset="-122"/>
                </a:rPr>
                <a:t>投资支出</a:t>
              </a:r>
              <a:endParaRPr lang="en-US" altLang="zh-CN" sz="2000" dirty="0">
                <a:latin typeface="Times New Roman" pitchFamily="18" charset="0"/>
                <a:ea typeface="宋体" charset="-122"/>
              </a:endParaRPr>
            </a:p>
          </p:txBody>
        </p:sp>
      </p:grpSp>
      <p:grpSp>
        <p:nvGrpSpPr>
          <p:cNvPr id="21" name="Group 17"/>
          <p:cNvGrpSpPr>
            <a:grpSpLocks/>
          </p:cNvGrpSpPr>
          <p:nvPr/>
        </p:nvGrpSpPr>
        <p:grpSpPr bwMode="auto">
          <a:xfrm>
            <a:off x="6234114" y="2579689"/>
            <a:ext cx="2224088" cy="1766119"/>
            <a:chOff x="3264" y="2256"/>
            <a:chExt cx="1401" cy="1303"/>
          </a:xfrm>
        </p:grpSpPr>
        <p:sp>
          <p:nvSpPr>
            <p:cNvPr id="22" name="Line 18"/>
            <p:cNvSpPr>
              <a:spLocks noChangeShapeType="1"/>
            </p:cNvSpPr>
            <p:nvPr/>
          </p:nvSpPr>
          <p:spPr bwMode="auto">
            <a:xfrm flipH="1" flipV="1">
              <a:off x="3264" y="2256"/>
              <a:ext cx="1056" cy="10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 name="Text Box 19"/>
            <p:cNvSpPr txBox="1">
              <a:spLocks noChangeArrowheads="1"/>
            </p:cNvSpPr>
            <p:nvPr/>
          </p:nvSpPr>
          <p:spPr bwMode="auto">
            <a:xfrm>
              <a:off x="4064" y="3264"/>
              <a:ext cx="601" cy="29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eaLnBrk="0" hangingPunct="0"/>
              <a:r>
                <a:rPr lang="zh-CN" altLang="en-US" sz="2000" dirty="0">
                  <a:latin typeface="Times New Roman" pitchFamily="18" charset="0"/>
                  <a:ea typeface="宋体" charset="-122"/>
                </a:rPr>
                <a:t>净出口</a:t>
              </a:r>
              <a:endParaRPr lang="en-US" altLang="zh-CN" sz="2000" dirty="0">
                <a:latin typeface="Times New Roman" pitchFamily="18" charset="0"/>
                <a:ea typeface="宋体" charset="-122"/>
              </a:endParaRPr>
            </a:p>
          </p:txBody>
        </p:sp>
      </p:grpSp>
      <p:sp>
        <p:nvSpPr>
          <p:cNvPr id="24" name="Text Box 23"/>
          <p:cNvSpPr txBox="1">
            <a:spLocks noChangeArrowheads="1"/>
          </p:cNvSpPr>
          <p:nvPr/>
        </p:nvSpPr>
        <p:spPr bwMode="auto">
          <a:xfrm>
            <a:off x="762002" y="5432103"/>
            <a:ext cx="7696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zh-CN" altLang="en-US" dirty="0">
                <a:latin typeface="Times New Roman" pitchFamily="18" charset="0"/>
                <a:ea typeface="宋体" charset="-122"/>
              </a:rPr>
              <a:t>此等式名为“国民收入统计恒等式”</a:t>
            </a:r>
            <a:endParaRPr lang="en-US" altLang="zh-CN" b="1" i="1" dirty="0">
              <a:latin typeface="Times New Roman" pitchFamily="18" charset="0"/>
              <a:ea typeface="宋体" charset="-122"/>
            </a:endParaRPr>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1238210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C50F3D-581B-4467-ADC4-4628BA3C4A00}"/>
              </a:ext>
            </a:extLst>
          </p:cNvPr>
          <p:cNvSpPr>
            <a:spLocks noGrp="1"/>
          </p:cNvSpPr>
          <p:nvPr>
            <p:ph type="title"/>
          </p:nvPr>
        </p:nvSpPr>
        <p:spPr/>
        <p:txBody>
          <a:bodyPr/>
          <a:lstStyle/>
          <a:p>
            <a:r>
              <a:rPr lang="zh-CN" altLang="en-US" dirty="0"/>
              <a:t>活跃的投资</a:t>
            </a:r>
          </a:p>
        </p:txBody>
      </p:sp>
      <p:sp>
        <p:nvSpPr>
          <p:cNvPr id="3" name="内容占位符 2">
            <a:extLst>
              <a:ext uri="{FF2B5EF4-FFF2-40B4-BE49-F238E27FC236}">
                <a16:creationId xmlns:a16="http://schemas.microsoft.com/office/drawing/2014/main" id="{DED44571-3417-4C90-8F22-F6E3C704D707}"/>
              </a:ext>
            </a:extLst>
          </p:cNvPr>
          <p:cNvSpPr>
            <a:spLocks noGrp="1"/>
          </p:cNvSpPr>
          <p:nvPr>
            <p:ph idx="1"/>
          </p:nvPr>
        </p:nvSpPr>
        <p:spPr/>
        <p:txBody>
          <a:bodyPr/>
          <a:lstStyle/>
          <a:p>
            <a:r>
              <a:rPr lang="zh-CN" altLang="en-US" dirty="0"/>
              <a:t>相对来说，消费支出比较稳定，而投资支出波动较大。</a:t>
            </a:r>
            <a:endParaRPr lang="en-US" altLang="zh-CN" dirty="0"/>
          </a:p>
          <a:p>
            <a:r>
              <a:rPr lang="zh-CN" altLang="en-US" dirty="0"/>
              <a:t>金融周期决定投资周期，投资周期决定经济周期。</a:t>
            </a:r>
          </a:p>
        </p:txBody>
      </p:sp>
    </p:spTree>
    <p:extLst>
      <p:ext uri="{BB962C8B-B14F-4D97-AF65-F5344CB8AC3E}">
        <p14:creationId xmlns:p14="http://schemas.microsoft.com/office/powerpoint/2010/main" val="3432230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消费和投资的年度增长率</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78F9E041-1699-4403-914A-C047DB438EB9}"/>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0378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CD95207-8A47-4E2E-A2E7-A42D28FF8014}"/>
              </a:ext>
            </a:extLst>
          </p:cNvPr>
          <p:cNvSpPr>
            <a:spLocks noGrp="1"/>
          </p:cNvSpPr>
          <p:nvPr>
            <p:ph type="title"/>
          </p:nvPr>
        </p:nvSpPr>
        <p:spPr/>
        <p:txBody>
          <a:bodyPr/>
          <a:lstStyle/>
          <a:p>
            <a:r>
              <a:rPr lang="zh-CN" altLang="en-US" dirty="0"/>
              <a:t>美国消费和投资增速（季度）</a:t>
            </a:r>
          </a:p>
        </p:txBody>
      </p:sp>
      <p:graphicFrame>
        <p:nvGraphicFramePr>
          <p:cNvPr id="4" name="内容占位符 3">
            <a:extLst>
              <a:ext uri="{FF2B5EF4-FFF2-40B4-BE49-F238E27FC236}">
                <a16:creationId xmlns:a16="http://schemas.microsoft.com/office/drawing/2014/main" id="{CBABC3B1-1251-4B2D-962B-CAEE6296B4A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2907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关于宏观经济学</a:t>
            </a:r>
            <a:endParaRPr lang="en-US" altLang="zh-CN" dirty="0"/>
          </a:p>
          <a:p>
            <a:r>
              <a:rPr lang="zh-CN" altLang="en-US" dirty="0"/>
              <a:t>宏观经济数据</a:t>
            </a:r>
            <a:endParaRPr lang="en-US" altLang="zh-CN" dirty="0"/>
          </a:p>
          <a:p>
            <a:r>
              <a:rPr lang="zh-CN" altLang="en-US" b="1" dirty="0"/>
              <a:t>宏观经济学派</a:t>
            </a:r>
            <a:endParaRPr lang="en-US" altLang="zh-CN" b="1" dirty="0"/>
          </a:p>
          <a:p>
            <a:r>
              <a:rPr lang="zh-CN" altLang="en-US" dirty="0"/>
              <a:t>金融市场和机构</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190772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3C7E0B6-12B1-4F7D-99A5-23D047E00320}"/>
              </a:ext>
            </a:extLst>
          </p:cNvPr>
          <p:cNvSpPr>
            <a:spLocks noGrp="1"/>
          </p:cNvSpPr>
          <p:nvPr>
            <p:ph type="title"/>
          </p:nvPr>
        </p:nvSpPr>
        <p:spPr/>
        <p:txBody>
          <a:bodyPr/>
          <a:lstStyle/>
          <a:p>
            <a:r>
              <a:rPr lang="zh-CN" altLang="en-US" dirty="0"/>
              <a:t>宏观经济学</a:t>
            </a:r>
          </a:p>
        </p:txBody>
      </p:sp>
      <p:sp>
        <p:nvSpPr>
          <p:cNvPr id="3" name="内容占位符 2">
            <a:extLst>
              <a:ext uri="{FF2B5EF4-FFF2-40B4-BE49-F238E27FC236}">
                <a16:creationId xmlns:a16="http://schemas.microsoft.com/office/drawing/2014/main" id="{497326C6-DC86-4179-8885-9FF2425252BB}"/>
              </a:ext>
            </a:extLst>
          </p:cNvPr>
          <p:cNvSpPr>
            <a:spLocks noGrp="1"/>
          </p:cNvSpPr>
          <p:nvPr>
            <p:ph idx="1"/>
          </p:nvPr>
        </p:nvSpPr>
        <p:spPr/>
        <p:txBody>
          <a:bodyPr/>
          <a:lstStyle/>
          <a:p>
            <a:r>
              <a:rPr lang="zh-CN" altLang="en-US" dirty="0"/>
              <a:t>宏观经济学将经济作为一个整体，研究增长、波动、以及政策。</a:t>
            </a:r>
            <a:endParaRPr lang="en-US" altLang="zh-CN" dirty="0"/>
          </a:p>
          <a:p>
            <a:pPr lvl="1"/>
            <a:r>
              <a:rPr lang="zh-CN" altLang="en-US" dirty="0"/>
              <a:t>增长是长期现象，通常看供给侧。</a:t>
            </a:r>
            <a:endParaRPr lang="en-US" altLang="zh-CN" dirty="0"/>
          </a:p>
          <a:p>
            <a:pPr lvl="1"/>
            <a:r>
              <a:rPr lang="zh-CN" altLang="en-US" dirty="0"/>
              <a:t>波动是中短期现象，通常看需求侧。</a:t>
            </a:r>
            <a:endParaRPr lang="en-US" altLang="zh-CN" dirty="0"/>
          </a:p>
          <a:p>
            <a:pPr lvl="1"/>
            <a:r>
              <a:rPr lang="zh-CN" altLang="en-US" dirty="0"/>
              <a:t>政策既包括促进发展的产业政策，也包括调节周期的财政和货币政策。</a:t>
            </a:r>
          </a:p>
        </p:txBody>
      </p:sp>
    </p:spTree>
    <p:extLst>
      <p:ext uri="{BB962C8B-B14F-4D97-AF65-F5344CB8AC3E}">
        <p14:creationId xmlns:p14="http://schemas.microsoft.com/office/powerpoint/2010/main" val="4381374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64B636-6E70-45EF-95D8-C9EE810900DD}"/>
              </a:ext>
            </a:extLst>
          </p:cNvPr>
          <p:cNvSpPr>
            <a:spLocks noGrp="1"/>
          </p:cNvSpPr>
          <p:nvPr>
            <p:ph type="title"/>
          </p:nvPr>
        </p:nvSpPr>
        <p:spPr/>
        <p:txBody>
          <a:bodyPr/>
          <a:lstStyle/>
          <a:p>
            <a:r>
              <a:rPr lang="zh-CN" altLang="en-US" dirty="0"/>
              <a:t>宏观学派</a:t>
            </a:r>
          </a:p>
        </p:txBody>
      </p:sp>
      <p:sp>
        <p:nvSpPr>
          <p:cNvPr id="3" name="内容占位符 2">
            <a:extLst>
              <a:ext uri="{FF2B5EF4-FFF2-40B4-BE49-F238E27FC236}">
                <a16:creationId xmlns:a16="http://schemas.microsoft.com/office/drawing/2014/main" id="{94B79EEF-5684-4F1C-B276-A39741021637}"/>
              </a:ext>
            </a:extLst>
          </p:cNvPr>
          <p:cNvSpPr>
            <a:spLocks noGrp="1"/>
          </p:cNvSpPr>
          <p:nvPr>
            <p:ph idx="1"/>
          </p:nvPr>
        </p:nvSpPr>
        <p:spPr/>
        <p:txBody>
          <a:bodyPr/>
          <a:lstStyle/>
          <a:p>
            <a:r>
              <a:rPr lang="zh-CN" altLang="en-US" dirty="0"/>
              <a:t>古典</a:t>
            </a:r>
            <a:endParaRPr lang="en-US" altLang="zh-CN" dirty="0"/>
          </a:p>
          <a:p>
            <a:r>
              <a:rPr lang="zh-CN" altLang="en-US" dirty="0"/>
              <a:t>凯恩斯</a:t>
            </a:r>
            <a:endParaRPr lang="en-US" altLang="zh-CN" dirty="0"/>
          </a:p>
          <a:p>
            <a:r>
              <a:rPr lang="zh-CN" altLang="en-US" dirty="0"/>
              <a:t>凯恩斯主义</a:t>
            </a:r>
            <a:endParaRPr lang="en-US" altLang="zh-CN" dirty="0"/>
          </a:p>
          <a:p>
            <a:r>
              <a:rPr lang="zh-CN" altLang="en-US" dirty="0"/>
              <a:t>新古典</a:t>
            </a:r>
            <a:endParaRPr lang="en-US" altLang="zh-CN" dirty="0"/>
          </a:p>
          <a:p>
            <a:r>
              <a:rPr lang="zh-CN" altLang="en-US" dirty="0"/>
              <a:t>新凯恩斯主义</a:t>
            </a:r>
            <a:endParaRPr lang="en-US" altLang="zh-CN" dirty="0"/>
          </a:p>
          <a:p>
            <a:r>
              <a:rPr lang="zh-CN" altLang="en-US" dirty="0"/>
              <a:t>后凯恩斯主义</a:t>
            </a:r>
            <a:endParaRPr lang="en-US" altLang="zh-CN" dirty="0"/>
          </a:p>
          <a:p>
            <a:r>
              <a:rPr lang="zh-CN" altLang="en-US" dirty="0"/>
              <a:t>其他</a:t>
            </a:r>
          </a:p>
        </p:txBody>
      </p:sp>
    </p:spTree>
    <p:extLst>
      <p:ext uri="{BB962C8B-B14F-4D97-AF65-F5344CB8AC3E}">
        <p14:creationId xmlns:p14="http://schemas.microsoft.com/office/powerpoint/2010/main" val="16442349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19060D-5078-45EA-8F3B-5915FECE4549}"/>
              </a:ext>
            </a:extLst>
          </p:cNvPr>
          <p:cNvSpPr>
            <a:spLocks noGrp="1"/>
          </p:cNvSpPr>
          <p:nvPr>
            <p:ph type="title"/>
          </p:nvPr>
        </p:nvSpPr>
        <p:spPr/>
        <p:txBody>
          <a:bodyPr/>
          <a:lstStyle/>
          <a:p>
            <a:r>
              <a:rPr lang="zh-CN" altLang="en-US" dirty="0"/>
              <a:t>古典学派</a:t>
            </a:r>
          </a:p>
        </p:txBody>
      </p:sp>
      <p:sp>
        <p:nvSpPr>
          <p:cNvPr id="3" name="内容占位符 2">
            <a:extLst>
              <a:ext uri="{FF2B5EF4-FFF2-40B4-BE49-F238E27FC236}">
                <a16:creationId xmlns:a16="http://schemas.microsoft.com/office/drawing/2014/main" id="{C1F29EAA-AF5B-471F-9CCF-61E59CE7C4DB}"/>
              </a:ext>
            </a:extLst>
          </p:cNvPr>
          <p:cNvSpPr>
            <a:spLocks noGrp="1"/>
          </p:cNvSpPr>
          <p:nvPr>
            <p:ph idx="1"/>
          </p:nvPr>
        </p:nvSpPr>
        <p:spPr/>
        <p:txBody>
          <a:bodyPr>
            <a:normAutofit/>
          </a:bodyPr>
          <a:lstStyle/>
          <a:p>
            <a:r>
              <a:rPr lang="zh-CN" altLang="en-US" dirty="0"/>
              <a:t>基本假设</a:t>
            </a:r>
            <a:endParaRPr lang="en-US" altLang="zh-CN" dirty="0"/>
          </a:p>
          <a:p>
            <a:pPr lvl="1"/>
            <a:r>
              <a:rPr lang="zh-CN" altLang="en-US" dirty="0"/>
              <a:t>人是理性的</a:t>
            </a:r>
            <a:endParaRPr lang="en-US" altLang="zh-CN" dirty="0"/>
          </a:p>
          <a:p>
            <a:pPr lvl="1"/>
            <a:r>
              <a:rPr lang="zh-CN" altLang="en-US" dirty="0"/>
              <a:t>能搜集和处理信息，形成基本准确的预期</a:t>
            </a:r>
            <a:endParaRPr lang="en-US" altLang="zh-CN" dirty="0"/>
          </a:p>
          <a:p>
            <a:pPr lvl="1"/>
            <a:r>
              <a:rPr lang="zh-CN" altLang="en-US" dirty="0"/>
              <a:t>价格和工资灵活</a:t>
            </a:r>
            <a:endParaRPr lang="en-US" altLang="zh-CN" dirty="0"/>
          </a:p>
          <a:p>
            <a:pPr lvl="1"/>
            <a:endParaRPr lang="en-US" altLang="zh-CN" dirty="0"/>
          </a:p>
        </p:txBody>
      </p:sp>
    </p:spTree>
    <p:extLst>
      <p:ext uri="{BB962C8B-B14F-4D97-AF65-F5344CB8AC3E}">
        <p14:creationId xmlns:p14="http://schemas.microsoft.com/office/powerpoint/2010/main" val="12514377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CCB4FA-6DF1-423C-9A96-2CAFA095A176}"/>
              </a:ext>
            </a:extLst>
          </p:cNvPr>
          <p:cNvSpPr>
            <a:spLocks noGrp="1"/>
          </p:cNvSpPr>
          <p:nvPr>
            <p:ph type="title"/>
          </p:nvPr>
        </p:nvSpPr>
        <p:spPr/>
        <p:txBody>
          <a:bodyPr/>
          <a:lstStyle/>
          <a:p>
            <a:r>
              <a:rPr lang="zh-CN" altLang="en-US" dirty="0"/>
              <a:t>古典</a:t>
            </a:r>
            <a:r>
              <a:rPr lang="en-US" altLang="zh-CN" dirty="0"/>
              <a:t>AD-AS</a:t>
            </a:r>
            <a:r>
              <a:rPr lang="zh-CN" altLang="en-US" dirty="0"/>
              <a:t>模型</a:t>
            </a:r>
          </a:p>
        </p:txBody>
      </p:sp>
      <p:sp>
        <p:nvSpPr>
          <p:cNvPr id="3" name="内容占位符 2">
            <a:extLst>
              <a:ext uri="{FF2B5EF4-FFF2-40B4-BE49-F238E27FC236}">
                <a16:creationId xmlns:a16="http://schemas.microsoft.com/office/drawing/2014/main" id="{D7F2A255-9DD9-4218-B74C-34D635D3D6B0}"/>
              </a:ext>
            </a:extLst>
          </p:cNvPr>
          <p:cNvSpPr>
            <a:spLocks noGrp="1"/>
          </p:cNvSpPr>
          <p:nvPr>
            <p:ph idx="1"/>
          </p:nvPr>
        </p:nvSpPr>
        <p:spPr>
          <a:xfrm>
            <a:off x="457200" y="1600200"/>
            <a:ext cx="3538736" cy="4525963"/>
          </a:xfrm>
        </p:spPr>
        <p:txBody>
          <a:bodyPr/>
          <a:lstStyle/>
          <a:p>
            <a:r>
              <a:rPr lang="zh-CN" altLang="en-US" dirty="0"/>
              <a:t>因为人们是理性的，且能形成理性预期，总供给不随价格水平变化而变化，所以</a:t>
            </a:r>
            <a:r>
              <a:rPr lang="en-US" altLang="zh-CN" dirty="0"/>
              <a:t>AS</a:t>
            </a:r>
            <a:r>
              <a:rPr lang="zh-CN" altLang="en-US" dirty="0"/>
              <a:t>曲线垂直。</a:t>
            </a:r>
            <a:endParaRPr lang="en-US" altLang="zh-CN" dirty="0"/>
          </a:p>
          <a:p>
            <a:r>
              <a:rPr lang="zh-CN" altLang="en-US" dirty="0"/>
              <a:t>价格灵活，总产出由供给侧决定。</a:t>
            </a:r>
          </a:p>
        </p:txBody>
      </p:sp>
      <p:cxnSp>
        <p:nvCxnSpPr>
          <p:cNvPr id="14" name="直接箭头连接符 13">
            <a:extLst>
              <a:ext uri="{FF2B5EF4-FFF2-40B4-BE49-F238E27FC236}">
                <a16:creationId xmlns:a16="http://schemas.microsoft.com/office/drawing/2014/main" id="{BA1DAFA6-B425-492B-BC72-A4F9674A067B}"/>
              </a:ext>
            </a:extLst>
          </p:cNvPr>
          <p:cNvCxnSpPr/>
          <p:nvPr/>
        </p:nvCxnSpPr>
        <p:spPr>
          <a:xfrm>
            <a:off x="5293971" y="4400841"/>
            <a:ext cx="24482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C1669161-4AC3-4D35-8BC4-7A0605CC0533}"/>
              </a:ext>
            </a:extLst>
          </p:cNvPr>
          <p:cNvCxnSpPr/>
          <p:nvPr/>
        </p:nvCxnSpPr>
        <p:spPr>
          <a:xfrm flipV="1">
            <a:off x="5293971" y="2312609"/>
            <a:ext cx="0"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25">
                <a:extLst>
                  <a:ext uri="{FF2B5EF4-FFF2-40B4-BE49-F238E27FC236}">
                    <a16:creationId xmlns:a16="http://schemas.microsoft.com/office/drawing/2014/main" id="{34362E6F-64E4-4085-8D59-4863501B753C}"/>
                  </a:ext>
                </a:extLst>
              </p:cNvPr>
              <p:cNvSpPr txBox="1"/>
              <p:nvPr/>
            </p:nvSpPr>
            <p:spPr>
              <a:xfrm>
                <a:off x="7309059" y="4390929"/>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a:rPr>
                        <m:t>𝑌</m:t>
                      </m:r>
                    </m:oMath>
                  </m:oMathPara>
                </a14:m>
                <a:endParaRPr lang="zh-CN" altLang="en-US" dirty="0"/>
              </a:p>
            </p:txBody>
          </p:sp>
        </mc:Choice>
        <mc:Fallback xmlns="">
          <p:sp>
            <p:nvSpPr>
              <p:cNvPr id="16" name="TextBox 25">
                <a:extLst>
                  <a:ext uri="{FF2B5EF4-FFF2-40B4-BE49-F238E27FC236}">
                    <a16:creationId xmlns:a16="http://schemas.microsoft.com/office/drawing/2014/main" id="{34362E6F-64E4-4085-8D59-4863501B753C}"/>
                  </a:ext>
                </a:extLst>
              </p:cNvPr>
              <p:cNvSpPr txBox="1">
                <a:spLocks noRot="1" noChangeAspect="1" noMove="1" noResize="1" noEditPoints="1" noAdjustHandles="1" noChangeArrowheads="1" noChangeShapeType="1" noTextEdit="1"/>
              </p:cNvSpPr>
              <p:nvPr/>
            </p:nvSpPr>
            <p:spPr>
              <a:xfrm>
                <a:off x="7309059" y="4390929"/>
                <a:ext cx="432048" cy="369332"/>
              </a:xfrm>
              <a:prstGeom prst="rect">
                <a:avLst/>
              </a:prstGeom>
              <a:blipFill>
                <a:blip r:embed="rId3"/>
                <a:stretch>
                  <a:fillRect/>
                </a:stretch>
              </a:blipFill>
            </p:spPr>
            <p:txBody>
              <a:bodyPr/>
              <a:lstStyle/>
              <a:p>
                <a:r>
                  <a:rPr lang="zh-CN" altLang="en-US">
                    <a:noFill/>
                  </a:rPr>
                  <a:t> </a:t>
                </a:r>
              </a:p>
            </p:txBody>
          </p:sp>
        </mc:Fallback>
      </mc:AlternateContent>
      <p:sp>
        <p:nvSpPr>
          <p:cNvPr id="17" name="任意多边形 26">
            <a:extLst>
              <a:ext uri="{FF2B5EF4-FFF2-40B4-BE49-F238E27FC236}">
                <a16:creationId xmlns:a16="http://schemas.microsoft.com/office/drawing/2014/main" id="{EDF9282E-9002-42CA-B826-67C6569FD490}"/>
              </a:ext>
            </a:extLst>
          </p:cNvPr>
          <p:cNvSpPr/>
          <p:nvPr/>
        </p:nvSpPr>
        <p:spPr>
          <a:xfrm>
            <a:off x="5724107" y="2625205"/>
            <a:ext cx="1673352" cy="1463040"/>
          </a:xfrm>
          <a:custGeom>
            <a:avLst/>
            <a:gdLst>
              <a:gd name="connsiteX0" fmla="*/ 0 w 1673352"/>
              <a:gd name="connsiteY0" fmla="*/ 0 h 1463040"/>
              <a:gd name="connsiteX1" fmla="*/ 768096 w 1673352"/>
              <a:gd name="connsiteY1" fmla="*/ 813816 h 1463040"/>
              <a:gd name="connsiteX2" fmla="*/ 1673352 w 1673352"/>
              <a:gd name="connsiteY2" fmla="*/ 1463040 h 1463040"/>
            </a:gdLst>
            <a:ahLst/>
            <a:cxnLst>
              <a:cxn ang="0">
                <a:pos x="connsiteX0" y="connsiteY0"/>
              </a:cxn>
              <a:cxn ang="0">
                <a:pos x="connsiteX1" y="connsiteY1"/>
              </a:cxn>
              <a:cxn ang="0">
                <a:pos x="connsiteX2" y="connsiteY2"/>
              </a:cxn>
            </a:cxnLst>
            <a:rect l="l" t="t" r="r" b="b"/>
            <a:pathLst>
              <a:path w="1673352" h="1463040">
                <a:moveTo>
                  <a:pt x="0" y="0"/>
                </a:moveTo>
                <a:cubicBezTo>
                  <a:pt x="244602" y="284988"/>
                  <a:pt x="489204" y="569976"/>
                  <a:pt x="768096" y="813816"/>
                </a:cubicBezTo>
                <a:cubicBezTo>
                  <a:pt x="1046988" y="1057656"/>
                  <a:pt x="1360170" y="1260348"/>
                  <a:pt x="1673352" y="146304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18" name="TextBox 25">
                <a:extLst>
                  <a:ext uri="{FF2B5EF4-FFF2-40B4-BE49-F238E27FC236}">
                    <a16:creationId xmlns:a16="http://schemas.microsoft.com/office/drawing/2014/main" id="{DDE02DB4-5F4A-474B-9707-9746ADD99FDE}"/>
                  </a:ext>
                </a:extLst>
              </p:cNvPr>
              <p:cNvSpPr txBox="1"/>
              <p:nvPr/>
            </p:nvSpPr>
            <p:spPr>
              <a:xfrm>
                <a:off x="4861923" y="2255873"/>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oMath>
                  </m:oMathPara>
                </a14:m>
                <a:endParaRPr lang="zh-CN" altLang="en-US" i="1" dirty="0"/>
              </a:p>
            </p:txBody>
          </p:sp>
        </mc:Choice>
        <mc:Fallback xmlns="">
          <p:sp>
            <p:nvSpPr>
              <p:cNvPr id="18" name="TextBox 25">
                <a:extLst>
                  <a:ext uri="{FF2B5EF4-FFF2-40B4-BE49-F238E27FC236}">
                    <a16:creationId xmlns:a16="http://schemas.microsoft.com/office/drawing/2014/main" id="{DDE02DB4-5F4A-474B-9707-9746ADD99FDE}"/>
                  </a:ext>
                </a:extLst>
              </p:cNvPr>
              <p:cNvSpPr txBox="1">
                <a:spLocks noRot="1" noChangeAspect="1" noMove="1" noResize="1" noEditPoints="1" noAdjustHandles="1" noChangeArrowheads="1" noChangeShapeType="1" noTextEdit="1"/>
              </p:cNvSpPr>
              <p:nvPr/>
            </p:nvSpPr>
            <p:spPr>
              <a:xfrm>
                <a:off x="4861923" y="2255873"/>
                <a:ext cx="432048" cy="369332"/>
              </a:xfrm>
              <a:prstGeom prst="rect">
                <a:avLst/>
              </a:prstGeom>
              <a:blipFill>
                <a:blip r:embed="rId4"/>
                <a:stretch>
                  <a:fillRect/>
                </a:stretch>
              </a:blipFill>
            </p:spPr>
            <p:txBody>
              <a:bodyPr/>
              <a:lstStyle/>
              <a:p>
                <a:r>
                  <a:rPr lang="zh-CN" altLang="en-US">
                    <a:noFill/>
                  </a:rPr>
                  <a:t> </a:t>
                </a:r>
              </a:p>
            </p:txBody>
          </p:sp>
        </mc:Fallback>
      </mc:AlternateContent>
      <p:sp>
        <p:nvSpPr>
          <p:cNvPr id="20" name="TextBox 25">
            <a:extLst>
              <a:ext uri="{FF2B5EF4-FFF2-40B4-BE49-F238E27FC236}">
                <a16:creationId xmlns:a16="http://schemas.microsoft.com/office/drawing/2014/main" id="{09FD7FC4-DA7B-4E9E-BE22-C0FBDDEB3558}"/>
              </a:ext>
            </a:extLst>
          </p:cNvPr>
          <p:cNvSpPr txBox="1"/>
          <p:nvPr/>
        </p:nvSpPr>
        <p:spPr>
          <a:xfrm>
            <a:off x="7353256" y="3892212"/>
            <a:ext cx="603118" cy="369332"/>
          </a:xfrm>
          <a:prstGeom prst="rect">
            <a:avLst/>
          </a:prstGeom>
          <a:noFill/>
        </p:spPr>
        <p:txBody>
          <a:bodyPr wrap="square" rtlCol="0">
            <a:spAutoFit/>
          </a:bodyPr>
          <a:lstStyle/>
          <a:p>
            <a:r>
              <a:rPr lang="en-US" altLang="zh-CN" dirty="0"/>
              <a:t>AD</a:t>
            </a:r>
            <a:endParaRPr lang="zh-CN" altLang="en-US" dirty="0"/>
          </a:p>
        </p:txBody>
      </p:sp>
      <p:sp>
        <p:nvSpPr>
          <p:cNvPr id="22" name="TextBox 25">
            <a:extLst>
              <a:ext uri="{FF2B5EF4-FFF2-40B4-BE49-F238E27FC236}">
                <a16:creationId xmlns:a16="http://schemas.microsoft.com/office/drawing/2014/main" id="{351321E6-A75C-4C61-AD78-34C7D7AF5F17}"/>
              </a:ext>
            </a:extLst>
          </p:cNvPr>
          <p:cNvSpPr txBox="1"/>
          <p:nvPr/>
        </p:nvSpPr>
        <p:spPr>
          <a:xfrm>
            <a:off x="6519207" y="2262948"/>
            <a:ext cx="668635" cy="369332"/>
          </a:xfrm>
          <a:prstGeom prst="rect">
            <a:avLst/>
          </a:prstGeom>
          <a:noFill/>
        </p:spPr>
        <p:txBody>
          <a:bodyPr wrap="square" rtlCol="0">
            <a:spAutoFit/>
          </a:bodyPr>
          <a:lstStyle/>
          <a:p>
            <a:r>
              <a:rPr lang="en-US" altLang="zh-CN" dirty="0"/>
              <a:t>AS</a:t>
            </a:r>
            <a:endParaRPr lang="zh-CN" altLang="en-US" dirty="0"/>
          </a:p>
        </p:txBody>
      </p:sp>
      <mc:AlternateContent xmlns:mc="http://schemas.openxmlformats.org/markup-compatibility/2006" xmlns:a14="http://schemas.microsoft.com/office/drawing/2010/main">
        <mc:Choice Requires="a14">
          <p:sp>
            <p:nvSpPr>
              <p:cNvPr id="28" name="TextBox 25">
                <a:extLst>
                  <a:ext uri="{FF2B5EF4-FFF2-40B4-BE49-F238E27FC236}">
                    <a16:creationId xmlns:a16="http://schemas.microsoft.com/office/drawing/2014/main" id="{F605AF55-EDF1-4F29-8F90-F8BD9329E5F4}"/>
                  </a:ext>
                </a:extLst>
              </p:cNvPr>
              <p:cNvSpPr txBox="1"/>
              <p:nvPr/>
            </p:nvSpPr>
            <p:spPr>
              <a:xfrm>
                <a:off x="6274874" y="4403751"/>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acc>
                        <m:accPr>
                          <m:chr m:val="̅"/>
                          <m:ctrlPr>
                            <a:rPr lang="en-US" altLang="zh-CN" i="1">
                              <a:latin typeface="Cambria Math" panose="02040503050406030204" pitchFamily="18" charset="0"/>
                            </a:rPr>
                          </m:ctrlPr>
                        </m:accPr>
                        <m:e>
                          <m:r>
                            <a:rPr lang="en-US" altLang="zh-CN" i="1">
                              <a:latin typeface="Cambria Math" panose="02040503050406030204" pitchFamily="18" charset="0"/>
                            </a:rPr>
                            <m:t>𝑌</m:t>
                          </m:r>
                        </m:e>
                      </m:acc>
                    </m:oMath>
                  </m:oMathPara>
                </a14:m>
                <a:endParaRPr lang="zh-CN" altLang="en-US" i="1" dirty="0"/>
              </a:p>
            </p:txBody>
          </p:sp>
        </mc:Choice>
        <mc:Fallback xmlns="">
          <p:sp>
            <p:nvSpPr>
              <p:cNvPr id="28" name="TextBox 25">
                <a:extLst>
                  <a:ext uri="{FF2B5EF4-FFF2-40B4-BE49-F238E27FC236}">
                    <a16:creationId xmlns:a16="http://schemas.microsoft.com/office/drawing/2014/main" id="{F605AF55-EDF1-4F29-8F90-F8BD9329E5F4}"/>
                  </a:ext>
                </a:extLst>
              </p:cNvPr>
              <p:cNvSpPr txBox="1">
                <a:spLocks noRot="1" noChangeAspect="1" noMove="1" noResize="1" noEditPoints="1" noAdjustHandles="1" noChangeArrowheads="1" noChangeShapeType="1" noTextEdit="1"/>
              </p:cNvSpPr>
              <p:nvPr/>
            </p:nvSpPr>
            <p:spPr>
              <a:xfrm>
                <a:off x="6274874" y="4403751"/>
                <a:ext cx="432048" cy="369332"/>
              </a:xfrm>
              <a:prstGeom prst="rect">
                <a:avLst/>
              </a:prstGeom>
              <a:blipFill>
                <a:blip r:embed="rId5"/>
                <a:stretch>
                  <a:fillRect r="-5634"/>
                </a:stretch>
              </a:blipFill>
            </p:spPr>
            <p:txBody>
              <a:bodyPr/>
              <a:lstStyle/>
              <a:p>
                <a:r>
                  <a:rPr lang="zh-CN" altLang="en-US">
                    <a:noFill/>
                  </a:rPr>
                  <a:t> </a:t>
                </a:r>
              </a:p>
            </p:txBody>
          </p:sp>
        </mc:Fallback>
      </mc:AlternateContent>
      <p:cxnSp>
        <p:nvCxnSpPr>
          <p:cNvPr id="8" name="直接连接符 7">
            <a:extLst>
              <a:ext uri="{FF2B5EF4-FFF2-40B4-BE49-F238E27FC236}">
                <a16:creationId xmlns:a16="http://schemas.microsoft.com/office/drawing/2014/main" id="{1E24705F-6080-4069-A6F8-4EB758C492A6}"/>
              </a:ext>
            </a:extLst>
          </p:cNvPr>
          <p:cNvCxnSpPr>
            <a:cxnSpLocks/>
            <a:stCxn id="28" idx="0"/>
          </p:cNvCxnSpPr>
          <p:nvPr/>
        </p:nvCxnSpPr>
        <p:spPr>
          <a:xfrm flipH="1" flipV="1">
            <a:off x="6481826" y="2454249"/>
            <a:ext cx="9072" cy="1949502"/>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87508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FAF16E-BB53-44F0-BBD4-181014D9FFB6}"/>
              </a:ext>
            </a:extLst>
          </p:cNvPr>
          <p:cNvSpPr>
            <a:spLocks noGrp="1"/>
          </p:cNvSpPr>
          <p:nvPr>
            <p:ph type="title"/>
          </p:nvPr>
        </p:nvSpPr>
        <p:spPr/>
        <p:txBody>
          <a:bodyPr/>
          <a:lstStyle/>
          <a:p>
            <a:r>
              <a:rPr lang="zh-CN" altLang="en-US" dirty="0" smtClean="0"/>
              <a:t>供给侧</a:t>
            </a:r>
            <a:endParaRPr lang="zh-CN" altLang="en-US" dirty="0"/>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4559D17C-5314-487C-BB37-D56DEFAEB179}"/>
                  </a:ext>
                </a:extLst>
              </p:cNvPr>
              <p:cNvSpPr>
                <a:spLocks noGrp="1"/>
              </p:cNvSpPr>
              <p:nvPr>
                <p:ph idx="1"/>
              </p:nvPr>
            </p:nvSpPr>
            <p:spPr/>
            <p:txBody>
              <a:bodyPr>
                <a:normAutofit fontScale="92500" lnSpcReduction="20000"/>
              </a:bodyPr>
              <a:lstStyle/>
              <a:p>
                <a:r>
                  <a:rPr lang="zh-CN" altLang="en-US" dirty="0"/>
                  <a:t>产出由供给侧决定。</a:t>
                </a:r>
                <a:endParaRPr lang="en-US" altLang="zh-CN" dirty="0"/>
              </a:p>
              <a:p>
                <a:pPr lvl="1"/>
                <a:r>
                  <a:rPr lang="zh-CN" altLang="en-US" dirty="0"/>
                  <a:t>要素（资本、劳动力等）</a:t>
                </a:r>
                <a:endParaRPr lang="en-US" altLang="zh-CN" dirty="0"/>
              </a:p>
              <a:p>
                <a:pPr lvl="1"/>
                <a:r>
                  <a:rPr lang="zh-CN" altLang="en-US" dirty="0"/>
                  <a:t>技术</a:t>
                </a:r>
                <a:endParaRPr lang="en-US" altLang="zh-CN" dirty="0"/>
              </a:p>
              <a:p>
                <a:r>
                  <a:rPr lang="zh-CN" altLang="en-US" dirty="0"/>
                  <a:t>假设资本存量、劳动力分布为</a:t>
                </a:r>
                <a14:m>
                  <m:oMath xmlns:m="http://schemas.openxmlformats.org/officeDocument/2006/math">
                    <m:r>
                      <a:rPr lang="en-US" altLang="zh-CN" b="0" i="1" smtClean="0">
                        <a:latin typeface="Cambria Math" panose="02040503050406030204" pitchFamily="18" charset="0"/>
                      </a:rPr>
                      <m:t>𝐾</m:t>
                    </m:r>
                  </m:oMath>
                </a14:m>
                <a:r>
                  <a:rPr lang="zh-CN" altLang="en-US" dirty="0"/>
                  <a:t>和</a:t>
                </a:r>
                <a14:m>
                  <m:oMath xmlns:m="http://schemas.openxmlformats.org/officeDocument/2006/math">
                    <m:r>
                      <a:rPr lang="en-US" altLang="zh-CN" b="0" i="1" smtClean="0">
                        <a:latin typeface="Cambria Math" panose="02040503050406030204" pitchFamily="18" charset="0"/>
                      </a:rPr>
                      <m:t>𝐿</m:t>
                    </m:r>
                  </m:oMath>
                </a14:m>
                <a:r>
                  <a:rPr lang="zh-CN" altLang="en-US" dirty="0"/>
                  <a:t>，产出经常如此刻画：</a:t>
                </a:r>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𝑌</m:t>
                      </m:r>
                      <m:r>
                        <a:rPr lang="en-US" altLang="zh-CN" b="0" i="1" smtClean="0">
                          <a:latin typeface="Cambria Math" panose="02040503050406030204" pitchFamily="18" charset="0"/>
                        </a:rPr>
                        <m:t>=</m:t>
                      </m:r>
                      <m:r>
                        <a:rPr lang="en-US" altLang="zh-CN" i="1">
                          <a:latin typeface="Cambria Math" panose="02040503050406030204" pitchFamily="18" charset="0"/>
                        </a:rPr>
                        <m:t>𝐹</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𝐾</m:t>
                          </m:r>
                          <m:r>
                            <a:rPr lang="en-US" altLang="zh-CN" b="0" i="1" smtClean="0">
                              <a:latin typeface="Cambria Math" panose="02040503050406030204" pitchFamily="18" charset="0"/>
                            </a:rPr>
                            <m:t>,</m:t>
                          </m:r>
                          <m:r>
                            <a:rPr lang="en-US" altLang="zh-CN" b="0" i="1" smtClean="0">
                              <a:latin typeface="Cambria Math" panose="02040503050406030204" pitchFamily="18" charset="0"/>
                            </a:rPr>
                            <m:t>𝐿</m:t>
                          </m:r>
                        </m:e>
                      </m:d>
                      <m:r>
                        <a:rPr lang="en-US" altLang="zh-CN" b="0" i="1" smtClean="0">
                          <a:latin typeface="Cambria Math" panose="02040503050406030204" pitchFamily="18" charset="0"/>
                        </a:rPr>
                        <m:t>,</m:t>
                      </m:r>
                    </m:oMath>
                  </m:oMathPara>
                </a14:m>
                <a:endParaRPr lang="en-US" altLang="zh-CN" dirty="0"/>
              </a:p>
              <a:p>
                <a:pPr marL="0" indent="0">
                  <a:buNone/>
                </a:pPr>
                <a:r>
                  <a:rPr lang="zh-CN" altLang="en-US" dirty="0"/>
                  <a:t>     其中</a:t>
                </a:r>
                <a14:m>
                  <m:oMath xmlns:m="http://schemas.openxmlformats.org/officeDocument/2006/math">
                    <m:r>
                      <a:rPr lang="en-US" altLang="zh-CN" b="0" i="1" smtClean="0">
                        <a:latin typeface="Cambria Math" panose="02040503050406030204" pitchFamily="18" charset="0"/>
                      </a:rPr>
                      <m:t>𝐹</m:t>
                    </m:r>
                    <m:r>
                      <a:rPr lang="en-US" altLang="zh-CN" b="0" i="1" smtClean="0">
                        <a:latin typeface="Cambria Math" panose="02040503050406030204" pitchFamily="18" charset="0"/>
                      </a:rPr>
                      <m:t>(⋅,⋅)</m:t>
                    </m:r>
                  </m:oMath>
                </a14:m>
                <a:r>
                  <a:rPr lang="zh-CN" altLang="en-US" dirty="0"/>
                  <a:t>表示“技术”。</a:t>
                </a:r>
                <a:endParaRPr lang="en-US" altLang="zh-CN" dirty="0"/>
              </a:p>
              <a:p>
                <a:r>
                  <a:rPr lang="zh-CN" altLang="en-US" dirty="0"/>
                  <a:t>例子：</a:t>
                </a:r>
                <a:r>
                  <a:rPr lang="en-US" altLang="zh-CN" dirty="0"/>
                  <a:t> </a:t>
                </a:r>
                <a14:m>
                  <m:oMath xmlns:m="http://schemas.openxmlformats.org/officeDocument/2006/math">
                    <m:r>
                      <a:rPr lang="en-US" altLang="zh-CN" i="1">
                        <a:latin typeface="Cambria Math" panose="02040503050406030204" pitchFamily="18" charset="0"/>
                      </a:rPr>
                      <m:t>𝐹</m:t>
                    </m:r>
                    <m:d>
                      <m:dPr>
                        <m:ctrlPr>
                          <a:rPr lang="en-US" altLang="zh-CN" i="1">
                            <a:latin typeface="Cambria Math" panose="02040503050406030204" pitchFamily="18" charset="0"/>
                          </a:rPr>
                        </m:ctrlPr>
                      </m:dPr>
                      <m:e>
                        <m:r>
                          <a:rPr lang="en-US" altLang="zh-CN" i="1">
                            <a:latin typeface="Cambria Math" panose="02040503050406030204" pitchFamily="18" charset="0"/>
                          </a:rPr>
                          <m:t>𝐾</m:t>
                        </m:r>
                        <m:r>
                          <a:rPr lang="en-US" altLang="zh-CN" i="1">
                            <a:latin typeface="Cambria Math" panose="02040503050406030204" pitchFamily="18" charset="0"/>
                          </a:rPr>
                          <m:t>,</m:t>
                        </m:r>
                        <m:r>
                          <a:rPr lang="en-US" altLang="zh-CN" i="1">
                            <a:latin typeface="Cambria Math" panose="02040503050406030204" pitchFamily="18" charset="0"/>
                          </a:rPr>
                          <m:t>𝐿</m:t>
                        </m:r>
                      </m:e>
                    </m:d>
                    <m:r>
                      <a:rPr lang="en-US" altLang="zh-CN" b="0" i="1" smtClean="0">
                        <a:latin typeface="Cambria Math" panose="02040503050406030204" pitchFamily="18" charset="0"/>
                      </a:rPr>
                      <m:t>=</m:t>
                    </m:r>
                    <m:r>
                      <a:rPr lang="en-US" altLang="zh-CN" b="0" i="1" smtClean="0">
                        <a:latin typeface="Cambria Math" panose="02040503050406030204" pitchFamily="18" charset="0"/>
                      </a:rPr>
                      <m:t>𝐴</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𝐾</m:t>
                        </m:r>
                      </m:e>
                      <m:sup>
                        <m:r>
                          <a:rPr lang="en-US" altLang="zh-CN" b="0" i="1" smtClean="0">
                            <a:latin typeface="Cambria Math" panose="02040503050406030204" pitchFamily="18" charset="0"/>
                          </a:rPr>
                          <m:t>𝛼</m:t>
                        </m:r>
                      </m:sup>
                    </m:sSup>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𝐿</m:t>
                        </m:r>
                      </m:e>
                      <m:sup>
                        <m:r>
                          <a:rPr lang="en-US" altLang="zh-CN" b="0" i="1" smtClean="0">
                            <a:latin typeface="Cambria Math" panose="02040503050406030204" pitchFamily="18" charset="0"/>
                          </a:rPr>
                          <m:t>1−</m:t>
                        </m:r>
                        <m:r>
                          <a:rPr lang="en-US" altLang="zh-CN" i="1">
                            <a:latin typeface="Cambria Math" panose="02040503050406030204" pitchFamily="18" charset="0"/>
                          </a:rPr>
                          <m:t>𝛼</m:t>
                        </m:r>
                      </m:sup>
                    </m:sSup>
                  </m:oMath>
                </a14:m>
                <a:endParaRPr lang="en-US" altLang="zh-CN" dirty="0"/>
              </a:p>
              <a:p>
                <a:pPr lvl="1"/>
                <a14:m>
                  <m:oMath xmlns:m="http://schemas.openxmlformats.org/officeDocument/2006/math">
                    <m:r>
                      <a:rPr lang="en-US" altLang="zh-CN" i="1">
                        <a:latin typeface="Cambria Math" panose="02040503050406030204" pitchFamily="18" charset="0"/>
                      </a:rPr>
                      <m:t>𝐴</m:t>
                    </m:r>
                  </m:oMath>
                </a14:m>
                <a:r>
                  <a:rPr lang="zh-CN" altLang="en-US" dirty="0"/>
                  <a:t>刻画“全要素生产率”</a:t>
                </a:r>
                <a:endParaRPr lang="en-US" altLang="zh-CN" dirty="0"/>
              </a:p>
              <a:p>
                <a:pPr lvl="1"/>
                <a14:m>
                  <m:oMath xmlns:m="http://schemas.openxmlformats.org/officeDocument/2006/math">
                    <m:r>
                      <a:rPr lang="en-US" altLang="zh-CN" i="1">
                        <a:latin typeface="Cambria Math" panose="02040503050406030204" pitchFamily="18" charset="0"/>
                      </a:rPr>
                      <m:t>𝛼</m:t>
                    </m:r>
                  </m:oMath>
                </a14:m>
                <a:r>
                  <a:rPr lang="zh-CN" altLang="en-US" dirty="0"/>
                  <a:t>为资本所得份额（假设按照边际产出分配）</a:t>
                </a:r>
                <a:endParaRPr lang="en-US" altLang="zh-CN" dirty="0"/>
              </a:p>
              <a:p>
                <a:pPr lvl="1"/>
                <a:endParaRPr lang="zh-CN" altLang="en-US" dirty="0"/>
              </a:p>
            </p:txBody>
          </p:sp>
        </mc:Choice>
        <mc:Fallback xmlns="">
          <p:sp>
            <p:nvSpPr>
              <p:cNvPr id="3" name="内容占位符 2">
                <a:extLst>
                  <a:ext uri="{FF2B5EF4-FFF2-40B4-BE49-F238E27FC236}">
                    <a16:creationId xmlns:a16="http://schemas.microsoft.com/office/drawing/2014/main" id="{4559D17C-5314-487C-BB37-D56DEFAEB179}"/>
                  </a:ext>
                </a:extLst>
              </p:cNvPr>
              <p:cNvSpPr>
                <a:spLocks noGrp="1" noRot="1" noChangeAspect="1" noMove="1" noResize="1" noEditPoints="1" noAdjustHandles="1" noChangeArrowheads="1" noChangeShapeType="1" noTextEdit="1"/>
              </p:cNvSpPr>
              <p:nvPr>
                <p:ph idx="1"/>
              </p:nvPr>
            </p:nvSpPr>
            <p:spPr>
              <a:blipFill>
                <a:blip r:embed="rId3"/>
                <a:stretch>
                  <a:fillRect l="-1481" t="-4313"/>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658302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93B2A4-34E6-45FF-ABBB-5C60C7872A39}"/>
              </a:ext>
            </a:extLst>
          </p:cNvPr>
          <p:cNvSpPr>
            <a:spLocks noGrp="1"/>
          </p:cNvSpPr>
          <p:nvPr>
            <p:ph type="title"/>
          </p:nvPr>
        </p:nvSpPr>
        <p:spPr/>
        <p:txBody>
          <a:bodyPr/>
          <a:lstStyle/>
          <a:p>
            <a:r>
              <a:rPr lang="zh-CN" altLang="en-US" dirty="0"/>
              <a:t>货币供应、价格、通胀</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4549E8B5-08E5-4179-A2FE-0B422CCE13C6}"/>
                  </a:ext>
                </a:extLst>
              </p:cNvPr>
              <p:cNvSpPr>
                <a:spLocks noGrp="1"/>
              </p:cNvSpPr>
              <p:nvPr>
                <p:ph idx="1"/>
              </p:nvPr>
            </p:nvSpPr>
            <p:spPr/>
            <p:txBody>
              <a:bodyPr>
                <a:normAutofit fontScale="77500" lnSpcReduction="20000"/>
              </a:bodyPr>
              <a:lstStyle/>
              <a:p>
                <a:r>
                  <a:rPr lang="zh-CN" altLang="en-US" dirty="0"/>
                  <a:t>价格水平由货币数量理论（</a:t>
                </a:r>
                <a:r>
                  <a:rPr lang="en-US" altLang="zh-CN" dirty="0"/>
                  <a:t>quantity theory of money</a:t>
                </a:r>
                <a:r>
                  <a:rPr lang="zh-CN" altLang="en-US" dirty="0"/>
                  <a:t>）决定，</a:t>
                </a:r>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i="1" dirty="0">
                          <a:latin typeface="Cambria Math" panose="02040503050406030204" pitchFamily="18" charset="0"/>
                        </a:rPr>
                        <m:t>𝑀</m:t>
                      </m:r>
                      <m:r>
                        <a:rPr lang="en-US" altLang="zh-CN" b="0" i="1" dirty="0" smtClean="0">
                          <a:latin typeface="Cambria Math" panose="02040503050406030204" pitchFamily="18" charset="0"/>
                        </a:rPr>
                        <m:t>𝑉</m:t>
                      </m:r>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𝑃𝑌</m:t>
                      </m:r>
                      <m:r>
                        <a:rPr lang="en-US" altLang="zh-CN" b="0" i="1" dirty="0" smtClean="0">
                          <a:latin typeface="Cambria Math" panose="02040503050406030204" pitchFamily="18" charset="0"/>
                        </a:rPr>
                        <m:t>.</m:t>
                      </m:r>
                    </m:oMath>
                  </m:oMathPara>
                </a14:m>
                <a:endParaRPr lang="en-US" altLang="zh-CN" dirty="0"/>
              </a:p>
              <a:p>
                <a:pPr marL="0" indent="0">
                  <a:buNone/>
                </a:pPr>
                <a:r>
                  <a:rPr lang="zh-CN" altLang="en-US" dirty="0"/>
                  <a:t>其中</a:t>
                </a:r>
                <a:endParaRPr lang="en-US" altLang="zh-CN" dirty="0"/>
              </a:p>
              <a:p>
                <a:pPr lvl="1"/>
                <a14:m>
                  <m:oMath xmlns:m="http://schemas.openxmlformats.org/officeDocument/2006/math">
                    <m:r>
                      <a:rPr lang="en-US" altLang="zh-CN" b="0" i="1" smtClean="0">
                        <a:latin typeface="Cambria Math" panose="02040503050406030204" pitchFamily="18" charset="0"/>
                      </a:rPr>
                      <m:t>𝑀</m:t>
                    </m:r>
                  </m:oMath>
                </a14:m>
                <a:r>
                  <a:rPr lang="zh-CN" altLang="en-US" dirty="0"/>
                  <a:t>为货币供应量（</a:t>
                </a:r>
                <a:r>
                  <a:rPr lang="en-US" altLang="zh-CN" dirty="0"/>
                  <a:t>money supply</a:t>
                </a:r>
                <a:r>
                  <a:rPr lang="zh-CN" altLang="en-US" dirty="0"/>
                  <a:t>）</a:t>
                </a:r>
                <a:endParaRPr lang="en-US" altLang="zh-CN" dirty="0"/>
              </a:p>
              <a:p>
                <a:pPr lvl="1"/>
                <a14:m>
                  <m:oMath xmlns:m="http://schemas.openxmlformats.org/officeDocument/2006/math">
                    <m:r>
                      <a:rPr lang="en-US" altLang="zh-CN" i="1" dirty="0">
                        <a:latin typeface="Cambria Math" panose="02040503050406030204" pitchFamily="18" charset="0"/>
                      </a:rPr>
                      <m:t>𝑉</m:t>
                    </m:r>
                  </m:oMath>
                </a14:m>
                <a:r>
                  <a:rPr lang="zh-CN" altLang="en-US" dirty="0"/>
                  <a:t>货币流通速度（</a:t>
                </a:r>
                <a:r>
                  <a:rPr lang="en-US" altLang="zh-CN" dirty="0"/>
                  <a:t>velocity of money</a:t>
                </a:r>
                <a:r>
                  <a:rPr lang="zh-CN" altLang="en-US" dirty="0"/>
                  <a:t>）</a:t>
                </a:r>
                <a:endParaRPr lang="en-US" altLang="zh-CN" dirty="0"/>
              </a:p>
              <a:p>
                <a:pPr lvl="1"/>
                <a14:m>
                  <m:oMath xmlns:m="http://schemas.openxmlformats.org/officeDocument/2006/math">
                    <m:r>
                      <a:rPr lang="en-US" altLang="zh-CN" i="1" dirty="0">
                        <a:latin typeface="Cambria Math" panose="02040503050406030204" pitchFamily="18" charset="0"/>
                      </a:rPr>
                      <m:t>𝑃</m:t>
                    </m:r>
                  </m:oMath>
                </a14:m>
                <a:r>
                  <a:rPr lang="zh-CN" altLang="en-US" dirty="0"/>
                  <a:t>为总体价格水平</a:t>
                </a:r>
                <a:endParaRPr lang="en-US" altLang="zh-CN" dirty="0"/>
              </a:p>
              <a:p>
                <a:pPr lvl="1"/>
                <a14:m>
                  <m:oMath xmlns:m="http://schemas.openxmlformats.org/officeDocument/2006/math">
                    <m:r>
                      <a:rPr lang="en-US" altLang="zh-CN" i="1" dirty="0">
                        <a:latin typeface="Cambria Math" panose="02040503050406030204" pitchFamily="18" charset="0"/>
                      </a:rPr>
                      <m:t>𝑌</m:t>
                    </m:r>
                  </m:oMath>
                </a14:m>
                <a:r>
                  <a:rPr lang="zh-CN" altLang="en-US" dirty="0"/>
                  <a:t>为实际产出或收入</a:t>
                </a:r>
                <a:endParaRPr lang="en-US" altLang="zh-CN" dirty="0"/>
              </a:p>
              <a:p>
                <a:r>
                  <a:rPr lang="zh-CN" altLang="en-US" dirty="0"/>
                  <a:t>总体价格水平上升为通胀</a:t>
                </a:r>
                <a:endParaRPr lang="en-US" altLang="zh-CN" dirty="0"/>
              </a:p>
              <a:p>
                <a:pPr marL="0" indent="0">
                  <a:buNone/>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𝜋</m:t>
                          </m:r>
                        </m:e>
                        <m:sub>
                          <m:r>
                            <a:rPr lang="en-US" altLang="zh-CN" b="0" i="1" smtClean="0">
                              <a:latin typeface="Cambria Math" panose="02040503050406030204" pitchFamily="18" charset="0"/>
                            </a:rPr>
                            <m:t>𝑡</m:t>
                          </m:r>
                        </m:sub>
                      </m:sSub>
                      <m:r>
                        <a:rPr lang="en-US" altLang="zh-CN" b="0" i="1" smtClean="0">
                          <a:latin typeface="Cambria Math" panose="02040503050406030204" pitchFamily="18" charset="0"/>
                        </a:rPr>
                        <m:t>=</m:t>
                      </m:r>
                      <m:f>
                        <m:fPr>
                          <m:ctrlPr>
                            <a:rPr lang="en-US" altLang="zh-CN" b="0" i="1" smtClean="0">
                              <a:latin typeface="Cambria Math" panose="02040503050406030204" pitchFamily="18" charset="0"/>
                            </a:rPr>
                          </m:ctrlPr>
                        </m:fPr>
                        <m:num>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𝑡</m:t>
                              </m:r>
                            </m:sub>
                          </m:sSub>
                        </m:num>
                        <m:den>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𝑃</m:t>
                              </m:r>
                            </m:e>
                            <m:sub>
                              <m:r>
                                <a:rPr lang="en-US" altLang="zh-CN" b="0" i="1" smtClean="0">
                                  <a:latin typeface="Cambria Math" panose="02040503050406030204" pitchFamily="18" charset="0"/>
                                </a:rPr>
                                <m:t>𝑡</m:t>
                              </m:r>
                              <m:r>
                                <a:rPr lang="en-US" altLang="zh-CN" b="0" i="1" smtClean="0">
                                  <a:latin typeface="Cambria Math" panose="02040503050406030204" pitchFamily="18" charset="0"/>
                                </a:rPr>
                                <m:t>−1</m:t>
                              </m:r>
                            </m:sub>
                          </m:sSub>
                        </m:den>
                      </m:f>
                      <m:r>
                        <a:rPr lang="en-US" altLang="zh-CN" b="0" i="1" smtClean="0">
                          <a:latin typeface="Cambria Math" panose="02040503050406030204" pitchFamily="18" charset="0"/>
                        </a:rPr>
                        <m:t>−1</m:t>
                      </m:r>
                    </m:oMath>
                  </m:oMathPara>
                </a14:m>
                <a:endParaRPr lang="zh-CN" altLang="en-US" dirty="0"/>
              </a:p>
              <a:p>
                <a:endParaRPr lang="zh-CN" altLang="en-US" dirty="0"/>
              </a:p>
            </p:txBody>
          </p:sp>
        </mc:Choice>
        <mc:Fallback xmlns="">
          <p:sp>
            <p:nvSpPr>
              <p:cNvPr id="3" name="内容占位符 2">
                <a:extLst>
                  <a:ext uri="{FF2B5EF4-FFF2-40B4-BE49-F238E27FC236}">
                    <a16:creationId xmlns:a16="http://schemas.microsoft.com/office/drawing/2014/main" id="{4549E8B5-08E5-4179-A2FE-0B422CCE13C6}"/>
                  </a:ext>
                </a:extLst>
              </p:cNvPr>
              <p:cNvSpPr>
                <a:spLocks noGrp="1" noRot="1" noChangeAspect="1" noMove="1" noResize="1" noEditPoints="1" noAdjustHandles="1" noChangeArrowheads="1" noChangeShapeType="1" noTextEdit="1"/>
              </p:cNvSpPr>
              <p:nvPr>
                <p:ph idx="1"/>
              </p:nvPr>
            </p:nvSpPr>
            <p:spPr>
              <a:blipFill>
                <a:blip r:embed="rId2"/>
                <a:stretch>
                  <a:fillRect l="-1185" t="-336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56428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737D87D-DB15-4C7C-A9C8-84694C9DE49D}"/>
              </a:ext>
            </a:extLst>
          </p:cNvPr>
          <p:cNvSpPr>
            <a:spLocks noGrp="1"/>
          </p:cNvSpPr>
          <p:nvPr>
            <p:ph type="title"/>
          </p:nvPr>
        </p:nvSpPr>
        <p:spPr/>
        <p:txBody>
          <a:bodyPr/>
          <a:lstStyle/>
          <a:p>
            <a:r>
              <a:rPr lang="zh-CN" altLang="en-US" dirty="0"/>
              <a:t>货币供应量</a:t>
            </a:r>
          </a:p>
        </p:txBody>
      </p:sp>
      <p:sp>
        <p:nvSpPr>
          <p:cNvPr id="3" name="内容占位符 2">
            <a:extLst>
              <a:ext uri="{FF2B5EF4-FFF2-40B4-BE49-F238E27FC236}">
                <a16:creationId xmlns:a16="http://schemas.microsoft.com/office/drawing/2014/main" id="{81E04679-9BE7-4B83-BD60-2AB305582B57}"/>
              </a:ext>
            </a:extLst>
          </p:cNvPr>
          <p:cNvSpPr>
            <a:spLocks noGrp="1"/>
          </p:cNvSpPr>
          <p:nvPr>
            <p:ph idx="1"/>
          </p:nvPr>
        </p:nvSpPr>
        <p:spPr/>
        <p:txBody>
          <a:bodyPr>
            <a:normAutofit/>
          </a:bodyPr>
          <a:lstStyle/>
          <a:p>
            <a:r>
              <a:rPr lang="zh-CN" altLang="en-US" dirty="0"/>
              <a:t>传统的货币供应包括：流通中现金、活期储蓄（</a:t>
            </a:r>
            <a:r>
              <a:rPr lang="en-US" altLang="zh-CN" dirty="0"/>
              <a:t>demand deposit</a:t>
            </a:r>
            <a:r>
              <a:rPr lang="zh-CN" altLang="en-US" dirty="0"/>
              <a:t>）、定期储蓄（</a:t>
            </a:r>
            <a:r>
              <a:rPr lang="en-US" altLang="zh-CN" dirty="0"/>
              <a:t>saving deposit</a:t>
            </a:r>
            <a:r>
              <a:rPr lang="zh-CN" altLang="en-US" dirty="0"/>
              <a:t>）、货币式基金等。</a:t>
            </a:r>
            <a:endParaRPr lang="en-US" altLang="zh-CN" dirty="0"/>
          </a:p>
          <a:p>
            <a:r>
              <a:rPr lang="zh-CN" altLang="en-US" dirty="0"/>
              <a:t>按流动性不同，可以定义不同种类的货币供应。中国央行统计如下三种货币供应：</a:t>
            </a:r>
            <a:endParaRPr lang="en-US" altLang="zh-CN" dirty="0"/>
          </a:p>
          <a:p>
            <a:pPr lvl="1"/>
            <a:r>
              <a:rPr lang="zh-CN" altLang="en-US" dirty="0"/>
              <a:t>流通中货币（</a:t>
            </a:r>
            <a:r>
              <a:rPr lang="en-US" altLang="zh-CN" dirty="0"/>
              <a:t>M0, </a:t>
            </a:r>
            <a:r>
              <a:rPr lang="en-US" altLang="zh-CN" dirty="0" smtClean="0"/>
              <a:t>10</a:t>
            </a:r>
            <a:r>
              <a:rPr lang="zh-CN" altLang="en-US" dirty="0" smtClean="0"/>
              <a:t>万亿</a:t>
            </a:r>
            <a:r>
              <a:rPr lang="zh-CN" altLang="en-US" dirty="0"/>
              <a:t>元（</a:t>
            </a:r>
            <a:r>
              <a:rPr lang="en-US" altLang="zh-CN" dirty="0" smtClean="0"/>
              <a:t>2022.12</a:t>
            </a:r>
            <a:r>
              <a:rPr lang="zh-CN" altLang="en-US" dirty="0"/>
              <a:t>））</a:t>
            </a:r>
            <a:endParaRPr lang="en-US" altLang="zh-CN" dirty="0"/>
          </a:p>
          <a:p>
            <a:pPr lvl="1"/>
            <a:r>
              <a:rPr lang="zh-CN" altLang="en-US" dirty="0"/>
              <a:t>货币（</a:t>
            </a:r>
            <a:r>
              <a:rPr lang="en-US" altLang="zh-CN" dirty="0"/>
              <a:t>M1</a:t>
            </a:r>
            <a:r>
              <a:rPr lang="zh-CN" altLang="en-US" dirty="0" smtClean="0"/>
              <a:t>，</a:t>
            </a:r>
            <a:r>
              <a:rPr lang="en-US" altLang="zh-CN" dirty="0" smtClean="0"/>
              <a:t>67</a:t>
            </a:r>
            <a:r>
              <a:rPr lang="zh-CN" altLang="en-US" dirty="0" smtClean="0"/>
              <a:t>万亿</a:t>
            </a:r>
            <a:r>
              <a:rPr lang="zh-CN" altLang="en-US" dirty="0"/>
              <a:t>元（</a:t>
            </a:r>
            <a:r>
              <a:rPr lang="en-US" altLang="zh-CN" dirty="0" smtClean="0"/>
              <a:t>2022.12</a:t>
            </a:r>
            <a:r>
              <a:rPr lang="zh-CN" altLang="en-US" dirty="0"/>
              <a:t>））</a:t>
            </a:r>
            <a:endParaRPr lang="en-US" altLang="zh-CN" dirty="0"/>
          </a:p>
          <a:p>
            <a:pPr lvl="1"/>
            <a:r>
              <a:rPr lang="zh-CN" altLang="en-US" dirty="0"/>
              <a:t>货币和准货币（</a:t>
            </a:r>
            <a:r>
              <a:rPr lang="en-US" altLang="zh-CN" dirty="0"/>
              <a:t>M2</a:t>
            </a:r>
            <a:r>
              <a:rPr lang="zh-CN" altLang="en-US" dirty="0"/>
              <a:t>，</a:t>
            </a:r>
            <a:r>
              <a:rPr lang="en-US" altLang="zh-CN" dirty="0" smtClean="0"/>
              <a:t>266</a:t>
            </a:r>
            <a:r>
              <a:rPr lang="zh-CN" altLang="en-US" dirty="0" smtClean="0"/>
              <a:t>万亿</a:t>
            </a:r>
            <a:r>
              <a:rPr lang="zh-CN" altLang="en-US" dirty="0"/>
              <a:t>元（</a:t>
            </a:r>
            <a:r>
              <a:rPr lang="en-US" altLang="zh-CN" smtClean="0"/>
              <a:t>2022.12</a:t>
            </a:r>
            <a:r>
              <a:rPr lang="zh-CN" altLang="en-US" dirty="0"/>
              <a:t>））</a:t>
            </a:r>
            <a:endParaRPr lang="en-US" altLang="zh-CN" dirty="0"/>
          </a:p>
          <a:p>
            <a:endParaRPr lang="zh-CN" altLang="en-US" dirty="0"/>
          </a:p>
        </p:txBody>
      </p:sp>
      <p:sp>
        <p:nvSpPr>
          <p:cNvPr id="4" name="页脚占位符 3">
            <a:extLst>
              <a:ext uri="{FF2B5EF4-FFF2-40B4-BE49-F238E27FC236}">
                <a16:creationId xmlns:a16="http://schemas.microsoft.com/office/drawing/2014/main" id="{7D084C53-6391-43F2-B61B-7A67EE6528DA}"/>
              </a:ext>
            </a:extLst>
          </p:cNvPr>
          <p:cNvSpPr>
            <a:spLocks noGrp="1"/>
          </p:cNvSpPr>
          <p:nvPr>
            <p:ph type="ftr" sz="quarter" idx="11"/>
          </p:nvPr>
        </p:nvSpPr>
        <p:spPr/>
        <p:txBody>
          <a:bodyPr/>
          <a:lstStyle/>
          <a:p>
            <a:r>
              <a:rPr lang="en-US" altLang="zh-CN"/>
              <a:t>Intermediate Macroeconomics</a:t>
            </a:r>
            <a:endParaRPr lang="zh-CN" altLang="en-US"/>
          </a:p>
        </p:txBody>
      </p:sp>
    </p:spTree>
    <p:extLst>
      <p:ext uri="{BB962C8B-B14F-4D97-AF65-F5344CB8AC3E}">
        <p14:creationId xmlns:p14="http://schemas.microsoft.com/office/powerpoint/2010/main" val="35543603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中国</a:t>
            </a:r>
            <a:r>
              <a:rPr lang="en-US" altLang="zh-CN" dirty="0"/>
              <a:t>M2</a:t>
            </a:r>
            <a:r>
              <a:rPr lang="zh-CN" altLang="en-US" dirty="0"/>
              <a:t>增速与通胀</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graphicFrame>
        <p:nvGraphicFramePr>
          <p:cNvPr id="6" name="内容占位符 5">
            <a:extLst>
              <a:ext uri="{FF2B5EF4-FFF2-40B4-BE49-F238E27FC236}">
                <a16:creationId xmlns:a16="http://schemas.microsoft.com/office/drawing/2014/main" id="{51CD732D-2D3C-4939-98BD-903BEF01725D}"/>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7148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凯恩斯短期</a:t>
            </a:r>
            <a:r>
              <a:rPr lang="en-US" altLang="zh-CN" dirty="0"/>
              <a:t>AD-AS</a:t>
            </a:r>
            <a:r>
              <a:rPr lang="zh-CN" altLang="en-US" dirty="0"/>
              <a:t>模型</a:t>
            </a:r>
            <a:endParaRPr lang="zh-CN" altLang="en-US" dirty="0"/>
          </a:p>
        </p:txBody>
      </p:sp>
      <p:sp>
        <p:nvSpPr>
          <p:cNvPr id="3" name="页脚占位符 2"/>
          <p:cNvSpPr>
            <a:spLocks noGrp="1"/>
          </p:cNvSpPr>
          <p:nvPr>
            <p:ph type="ftr" sz="quarter" idx="11"/>
          </p:nvPr>
        </p:nvSpPr>
        <p:spPr/>
        <p:txBody>
          <a:bodyPr/>
          <a:lstStyle/>
          <a:p>
            <a:r>
              <a:rPr lang="en-US" altLang="zh-CN"/>
              <a:t>Intermediate Macroeconomics</a:t>
            </a:r>
            <a:endParaRPr lang="zh-CN" altLang="en-US"/>
          </a:p>
        </p:txBody>
      </p:sp>
      <p:cxnSp>
        <p:nvCxnSpPr>
          <p:cNvPr id="10" name="直接箭头连接符 9"/>
          <p:cNvCxnSpPr/>
          <p:nvPr/>
        </p:nvCxnSpPr>
        <p:spPr>
          <a:xfrm>
            <a:off x="5177448" y="5265564"/>
            <a:ext cx="30963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5177448" y="2097212"/>
            <a:ext cx="0" cy="31683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745400" y="2169220"/>
            <a:ext cx="432048" cy="369332"/>
          </a:xfrm>
          <a:prstGeom prst="rect">
            <a:avLst/>
          </a:prstGeom>
          <a:noFill/>
        </p:spPr>
        <p:txBody>
          <a:bodyPr wrap="square" rtlCol="0">
            <a:spAutoFit/>
          </a:bodyPr>
          <a:lstStyle/>
          <a:p>
            <a:r>
              <a:rPr lang="en-US" altLang="zh-CN" i="1" dirty="0"/>
              <a:t>P</a:t>
            </a:r>
            <a:endParaRPr lang="zh-CN" altLang="en-US" i="1" dirty="0"/>
          </a:p>
        </p:txBody>
      </p:sp>
      <p:cxnSp>
        <p:nvCxnSpPr>
          <p:cNvPr id="13" name="直接连接符 12"/>
          <p:cNvCxnSpPr/>
          <p:nvPr/>
        </p:nvCxnSpPr>
        <p:spPr>
          <a:xfrm>
            <a:off x="5537488" y="3897412"/>
            <a:ext cx="2232248"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5177448" y="3897412"/>
            <a:ext cx="36004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8273792" y="5294123"/>
            <a:ext cx="432048" cy="369332"/>
          </a:xfrm>
          <a:prstGeom prst="rect">
            <a:avLst/>
          </a:prstGeom>
          <a:noFill/>
        </p:spPr>
        <p:txBody>
          <a:bodyPr wrap="square" rtlCol="0">
            <a:spAutoFit/>
          </a:bodyPr>
          <a:lstStyle/>
          <a:p>
            <a:r>
              <a:rPr lang="en-US" altLang="zh-CN" i="1" dirty="0"/>
              <a:t>Y</a:t>
            </a:r>
            <a:endParaRPr lang="zh-CN" altLang="en-US" i="1" dirty="0"/>
          </a:p>
        </p:txBody>
      </p:sp>
      <p:sp>
        <p:nvSpPr>
          <p:cNvPr id="31" name="任意多边形 30"/>
          <p:cNvSpPr/>
          <p:nvPr/>
        </p:nvSpPr>
        <p:spPr>
          <a:xfrm>
            <a:off x="6019800" y="2817120"/>
            <a:ext cx="1380744" cy="1874520"/>
          </a:xfrm>
          <a:custGeom>
            <a:avLst/>
            <a:gdLst>
              <a:gd name="connsiteX0" fmla="*/ 0 w 1380744"/>
              <a:gd name="connsiteY0" fmla="*/ 0 h 1874520"/>
              <a:gd name="connsiteX1" fmla="*/ 420624 w 1380744"/>
              <a:gd name="connsiteY1" fmla="*/ 1069848 h 1874520"/>
              <a:gd name="connsiteX2" fmla="*/ 1380744 w 1380744"/>
              <a:gd name="connsiteY2" fmla="*/ 1874520 h 1874520"/>
            </a:gdLst>
            <a:ahLst/>
            <a:cxnLst>
              <a:cxn ang="0">
                <a:pos x="connsiteX0" y="connsiteY0"/>
              </a:cxn>
              <a:cxn ang="0">
                <a:pos x="connsiteX1" y="connsiteY1"/>
              </a:cxn>
              <a:cxn ang="0">
                <a:pos x="connsiteX2" y="connsiteY2"/>
              </a:cxn>
            </a:cxnLst>
            <a:rect l="l" t="t" r="r" b="b"/>
            <a:pathLst>
              <a:path w="1380744" h="1874520">
                <a:moveTo>
                  <a:pt x="0" y="0"/>
                </a:moveTo>
                <a:cubicBezTo>
                  <a:pt x="95250" y="378714"/>
                  <a:pt x="190500" y="757428"/>
                  <a:pt x="420624" y="1069848"/>
                </a:cubicBezTo>
                <a:cubicBezTo>
                  <a:pt x="650748" y="1382268"/>
                  <a:pt x="1015746" y="1628394"/>
                  <a:pt x="1380744" y="187452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5"/>
          <p:cNvSpPr txBox="1"/>
          <p:nvPr/>
        </p:nvSpPr>
        <p:spPr>
          <a:xfrm>
            <a:off x="7367927" y="3425784"/>
            <a:ext cx="1749936" cy="369332"/>
          </a:xfrm>
          <a:prstGeom prst="rect">
            <a:avLst/>
          </a:prstGeom>
          <a:noFill/>
        </p:spPr>
        <p:txBody>
          <a:bodyPr wrap="square" rtlCol="0">
            <a:spAutoFit/>
          </a:bodyPr>
          <a:lstStyle/>
          <a:p>
            <a:r>
              <a:rPr lang="zh-CN" altLang="en-US" dirty="0" smtClean="0"/>
              <a:t>短期</a:t>
            </a:r>
            <a:r>
              <a:rPr lang="en-US" altLang="zh-CN" dirty="0" smtClean="0"/>
              <a:t>AS</a:t>
            </a:r>
            <a:r>
              <a:rPr lang="zh-CN" altLang="en-US" dirty="0" smtClean="0"/>
              <a:t>曲线</a:t>
            </a:r>
            <a:endParaRPr lang="zh-CN" altLang="en-US" dirty="0"/>
          </a:p>
        </p:txBody>
      </p:sp>
      <p:sp>
        <p:nvSpPr>
          <p:cNvPr id="7" name="TextBox 6"/>
          <p:cNvSpPr txBox="1"/>
          <p:nvPr/>
        </p:nvSpPr>
        <p:spPr>
          <a:xfrm>
            <a:off x="7380426" y="4691640"/>
            <a:ext cx="677341" cy="369332"/>
          </a:xfrm>
          <a:prstGeom prst="rect">
            <a:avLst/>
          </a:prstGeom>
          <a:noFill/>
        </p:spPr>
        <p:txBody>
          <a:bodyPr wrap="square" rtlCol="0">
            <a:spAutoFit/>
          </a:bodyPr>
          <a:lstStyle/>
          <a:p>
            <a:r>
              <a:rPr lang="en-US" altLang="zh-CN" dirty="0" smtClean="0"/>
              <a:t>AD</a:t>
            </a:r>
            <a:endParaRPr lang="zh-CN" altLang="en-US" dirty="0"/>
          </a:p>
        </p:txBody>
      </p:sp>
      <p:sp>
        <p:nvSpPr>
          <p:cNvPr id="19" name="内容占位符 2"/>
          <p:cNvSpPr txBox="1">
            <a:spLocks/>
          </p:cNvSpPr>
          <p:nvPr/>
        </p:nvSpPr>
        <p:spPr>
          <a:xfrm>
            <a:off x="457200" y="1600200"/>
            <a:ext cx="4042792" cy="4525963"/>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en-US" dirty="0" smtClean="0"/>
              <a:t>假设价格</a:t>
            </a:r>
            <a:r>
              <a:rPr lang="zh-CN" altLang="en-US" dirty="0"/>
              <a:t>短期</a:t>
            </a:r>
            <a:r>
              <a:rPr lang="zh-CN" altLang="en-US" dirty="0" smtClean="0"/>
              <a:t>粘滞，于是短期</a:t>
            </a:r>
            <a:r>
              <a:rPr lang="en-US" altLang="zh-CN" dirty="0" smtClean="0"/>
              <a:t>AS</a:t>
            </a:r>
            <a:r>
              <a:rPr lang="zh-CN" altLang="en-US" dirty="0" smtClean="0"/>
              <a:t>曲线呈水平状。</a:t>
            </a:r>
            <a:endParaRPr lang="en-US" altLang="zh-CN" dirty="0" smtClean="0"/>
          </a:p>
          <a:p>
            <a:r>
              <a:rPr lang="zh-CN" altLang="en-US" dirty="0" smtClean="0"/>
              <a:t>短期供给侧稳定，经济波动由需求侧决定。</a:t>
            </a:r>
            <a:endParaRPr lang="en-US" altLang="zh-CN" dirty="0" smtClean="0"/>
          </a:p>
          <a:p>
            <a:pPr lvl="1"/>
            <a:r>
              <a:rPr lang="zh-CN" altLang="en-US" dirty="0" smtClean="0"/>
              <a:t>投资需求</a:t>
            </a:r>
            <a:endParaRPr lang="en-US" altLang="zh-CN" dirty="0" smtClean="0"/>
          </a:p>
          <a:p>
            <a:pPr lvl="1"/>
            <a:r>
              <a:rPr lang="zh-CN" altLang="en-US" dirty="0" smtClean="0"/>
              <a:t>消费需求</a:t>
            </a:r>
            <a:endParaRPr lang="en-US" altLang="zh-CN" dirty="0" smtClean="0"/>
          </a:p>
          <a:p>
            <a:pPr lvl="1"/>
            <a:r>
              <a:rPr lang="zh-CN" altLang="en-US" dirty="0"/>
              <a:t>财政</a:t>
            </a:r>
            <a:r>
              <a:rPr lang="zh-CN" altLang="en-US" dirty="0" smtClean="0"/>
              <a:t>政策</a:t>
            </a:r>
            <a:endParaRPr lang="zh-CN" altLang="en-US" dirty="0"/>
          </a:p>
        </p:txBody>
      </p:sp>
    </p:spTree>
    <p:extLst>
      <p:ext uri="{BB962C8B-B14F-4D97-AF65-F5344CB8AC3E}">
        <p14:creationId xmlns:p14="http://schemas.microsoft.com/office/powerpoint/2010/main" val="7989521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凯恩斯中期</a:t>
            </a:r>
            <a:r>
              <a:rPr lang="en-US" altLang="zh-CN" dirty="0" smtClean="0"/>
              <a:t>AD-AS</a:t>
            </a:r>
            <a:r>
              <a:rPr lang="zh-CN" altLang="en-US" dirty="0"/>
              <a:t>模型</a:t>
            </a:r>
            <a:endParaRPr lang="zh-CN" altLang="en-US"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a:xfrm>
                <a:off x="457200" y="1600200"/>
                <a:ext cx="4042792" cy="4525963"/>
              </a:xfrm>
            </p:spPr>
            <p:txBody>
              <a:bodyPr>
                <a:normAutofit lnSpcReduction="10000"/>
              </a:bodyPr>
              <a:lstStyle/>
              <a:p>
                <a:r>
                  <a:rPr lang="zh-CN" altLang="en-US" dirty="0" smtClean="0"/>
                  <a:t>短期和长期</a:t>
                </a:r>
                <a:r>
                  <a:rPr lang="en-US" altLang="zh-CN" dirty="0" smtClean="0"/>
                  <a:t>AS</a:t>
                </a:r>
                <a:r>
                  <a:rPr lang="zh-CN" altLang="en-US" dirty="0" smtClean="0"/>
                  <a:t>曲线均为特例，更一般的情况为</a:t>
                </a:r>
                <a:r>
                  <a:rPr lang="en-US" altLang="zh-CN" dirty="0" smtClean="0"/>
                  <a:t>AS</a:t>
                </a:r>
                <a:r>
                  <a:rPr lang="zh-CN" altLang="en-US" dirty="0" smtClean="0"/>
                  <a:t>曲线向上倾斜。</a:t>
                </a:r>
                <a:endParaRPr lang="en-US" altLang="zh-CN" dirty="0" smtClean="0"/>
              </a:p>
              <a:p>
                <a:r>
                  <a:rPr lang="zh-CN" altLang="en-US" dirty="0" smtClean="0"/>
                  <a:t>当</a:t>
                </a:r>
                <a:r>
                  <a:rPr lang="en-US" altLang="zh-CN" dirty="0" smtClean="0"/>
                  <a:t>AS</a:t>
                </a:r>
                <a:r>
                  <a:rPr lang="zh-CN" altLang="en-US" dirty="0" smtClean="0"/>
                  <a:t>曲线稳定，总</a:t>
                </a:r>
                <a:r>
                  <a:rPr lang="zh-CN" altLang="en-US" dirty="0" smtClean="0"/>
                  <a:t>需求波动导致经济波动。</a:t>
                </a:r>
                <a:endParaRPr lang="en-US" altLang="zh-CN" dirty="0" smtClean="0"/>
              </a:p>
              <a:p>
                <a:pPr lvl="1"/>
                <a:r>
                  <a:rPr lang="zh-CN" altLang="en-US" dirty="0"/>
                  <a:t>总</a:t>
                </a:r>
                <a:r>
                  <a:rPr lang="zh-CN" altLang="en-US" dirty="0" smtClean="0"/>
                  <a:t>需求</a:t>
                </a:r>
                <a14:m>
                  <m:oMath xmlns:m="http://schemas.openxmlformats.org/officeDocument/2006/math">
                    <m:r>
                      <a:rPr lang="en-US" altLang="zh-CN" b="0" i="1" smtClean="0">
                        <a:latin typeface="Cambria Math" panose="02040503050406030204" pitchFamily="18" charset="0"/>
                      </a:rPr>
                      <m:t>↑ ⇒ </m:t>
                    </m:r>
                    <m:r>
                      <a:rPr lang="zh-CN" altLang="en-US" i="1">
                        <a:latin typeface="Cambria Math" panose="02040503050406030204" pitchFamily="18" charset="0"/>
                      </a:rPr>
                      <m:t>产出</m:t>
                    </m:r>
                  </m:oMath>
                </a14:m>
                <a:r>
                  <a:rPr lang="zh-CN" altLang="en-US" dirty="0" smtClean="0"/>
                  <a:t>上升、失业率下降、价格上升</a:t>
                </a:r>
                <a:endParaRPr lang="zh-CN" altLang="en-US"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xfrm>
                <a:off x="457200" y="1600200"/>
                <a:ext cx="4042792" cy="4525963"/>
              </a:xfrm>
              <a:blipFill>
                <a:blip r:embed="rId2"/>
                <a:stretch>
                  <a:fillRect l="-3469" t="-3504" b="-2561"/>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a:t>
            </a:r>
            <a:endParaRPr lang="zh-CN" altLang="en-US"/>
          </a:p>
        </p:txBody>
      </p:sp>
      <p:cxnSp>
        <p:nvCxnSpPr>
          <p:cNvPr id="6" name="直接箭头连接符 5"/>
          <p:cNvCxnSpPr/>
          <p:nvPr/>
        </p:nvCxnSpPr>
        <p:spPr>
          <a:xfrm>
            <a:off x="5148064" y="5733256"/>
            <a:ext cx="33123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148064" y="1988840"/>
            <a:ext cx="0" cy="37444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任意多边形 15"/>
          <p:cNvSpPr/>
          <p:nvPr/>
        </p:nvSpPr>
        <p:spPr>
          <a:xfrm>
            <a:off x="5541264" y="2779776"/>
            <a:ext cx="2167128" cy="2350008"/>
          </a:xfrm>
          <a:custGeom>
            <a:avLst/>
            <a:gdLst>
              <a:gd name="connsiteX0" fmla="*/ 0 w 2167128"/>
              <a:gd name="connsiteY0" fmla="*/ 2350008 h 2350008"/>
              <a:gd name="connsiteX1" fmla="*/ 1207008 w 2167128"/>
              <a:gd name="connsiteY1" fmla="*/ 1289304 h 2350008"/>
              <a:gd name="connsiteX2" fmla="*/ 2167128 w 2167128"/>
              <a:gd name="connsiteY2" fmla="*/ 0 h 2350008"/>
            </a:gdLst>
            <a:ahLst/>
            <a:cxnLst>
              <a:cxn ang="0">
                <a:pos x="connsiteX0" y="connsiteY0"/>
              </a:cxn>
              <a:cxn ang="0">
                <a:pos x="connsiteX1" y="connsiteY1"/>
              </a:cxn>
              <a:cxn ang="0">
                <a:pos x="connsiteX2" y="connsiteY2"/>
              </a:cxn>
            </a:cxnLst>
            <a:rect l="l" t="t" r="r" b="b"/>
            <a:pathLst>
              <a:path w="2167128" h="2350008">
                <a:moveTo>
                  <a:pt x="0" y="2350008"/>
                </a:moveTo>
                <a:cubicBezTo>
                  <a:pt x="422910" y="2015490"/>
                  <a:pt x="845820" y="1680972"/>
                  <a:pt x="1207008" y="1289304"/>
                </a:cubicBezTo>
                <a:cubicBezTo>
                  <a:pt x="1568196" y="897636"/>
                  <a:pt x="1867662" y="448818"/>
                  <a:pt x="2167128" y="0"/>
                </a:cubicBezTo>
              </a:path>
            </a:pathLst>
          </a:cu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18"/>
          <p:cNvSpPr txBox="1"/>
          <p:nvPr/>
        </p:nvSpPr>
        <p:spPr>
          <a:xfrm>
            <a:off x="7708392" y="2515195"/>
            <a:ext cx="1547664" cy="369332"/>
          </a:xfrm>
          <a:prstGeom prst="rect">
            <a:avLst/>
          </a:prstGeom>
          <a:noFill/>
        </p:spPr>
        <p:txBody>
          <a:bodyPr wrap="square" rtlCol="0">
            <a:spAutoFit/>
          </a:bodyPr>
          <a:lstStyle/>
          <a:p>
            <a:r>
              <a:rPr lang="zh-CN" altLang="en-US" dirty="0" smtClean="0"/>
              <a:t>中期</a:t>
            </a:r>
            <a:r>
              <a:rPr lang="en-US" altLang="zh-CN" dirty="0" smtClean="0"/>
              <a:t>AS</a:t>
            </a:r>
            <a:endParaRPr lang="zh-CN" altLang="en-US" dirty="0"/>
          </a:p>
        </p:txBody>
      </p:sp>
      <p:sp>
        <p:nvSpPr>
          <p:cNvPr id="7" name="任意多边形 6"/>
          <p:cNvSpPr/>
          <p:nvPr/>
        </p:nvSpPr>
        <p:spPr>
          <a:xfrm>
            <a:off x="5740400" y="2768600"/>
            <a:ext cx="2286000" cy="2260600"/>
          </a:xfrm>
          <a:custGeom>
            <a:avLst/>
            <a:gdLst>
              <a:gd name="connsiteX0" fmla="*/ 0 w 2286000"/>
              <a:gd name="connsiteY0" fmla="*/ 0 h 2260600"/>
              <a:gd name="connsiteX1" fmla="*/ 800100 w 2286000"/>
              <a:gd name="connsiteY1" fmla="*/ 1181100 h 2260600"/>
              <a:gd name="connsiteX2" fmla="*/ 2286000 w 2286000"/>
              <a:gd name="connsiteY2" fmla="*/ 2260600 h 2260600"/>
            </a:gdLst>
            <a:ahLst/>
            <a:cxnLst>
              <a:cxn ang="0">
                <a:pos x="connsiteX0" y="connsiteY0"/>
              </a:cxn>
              <a:cxn ang="0">
                <a:pos x="connsiteX1" y="connsiteY1"/>
              </a:cxn>
              <a:cxn ang="0">
                <a:pos x="connsiteX2" y="connsiteY2"/>
              </a:cxn>
            </a:cxnLst>
            <a:rect l="l" t="t" r="r" b="b"/>
            <a:pathLst>
              <a:path w="2286000" h="2260600">
                <a:moveTo>
                  <a:pt x="0" y="0"/>
                </a:moveTo>
                <a:cubicBezTo>
                  <a:pt x="209550" y="402166"/>
                  <a:pt x="419100" y="804333"/>
                  <a:pt x="800100" y="1181100"/>
                </a:cubicBezTo>
                <a:cubicBezTo>
                  <a:pt x="1181100" y="1557867"/>
                  <a:pt x="1733550" y="1909233"/>
                  <a:pt x="2286000" y="22606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6"/>
          <p:cNvSpPr txBox="1"/>
          <p:nvPr/>
        </p:nvSpPr>
        <p:spPr>
          <a:xfrm>
            <a:off x="8101591" y="4792722"/>
            <a:ext cx="677341" cy="369332"/>
          </a:xfrm>
          <a:prstGeom prst="rect">
            <a:avLst/>
          </a:prstGeom>
          <a:noFill/>
        </p:spPr>
        <p:txBody>
          <a:bodyPr wrap="square" rtlCol="0">
            <a:spAutoFit/>
          </a:bodyPr>
          <a:lstStyle/>
          <a:p>
            <a:r>
              <a:rPr lang="en-US" altLang="zh-CN" dirty="0" smtClean="0"/>
              <a:t>AD</a:t>
            </a:r>
            <a:endParaRPr lang="zh-CN" altLang="en-US" dirty="0"/>
          </a:p>
        </p:txBody>
      </p:sp>
    </p:spTree>
    <p:extLst>
      <p:ext uri="{BB962C8B-B14F-4D97-AF65-F5344CB8AC3E}">
        <p14:creationId xmlns:p14="http://schemas.microsoft.com/office/powerpoint/2010/main" val="3804805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古典和凯恩斯理论</a:t>
            </a:r>
            <a:endParaRPr lang="zh-CN" altLang="en-US" dirty="0"/>
          </a:p>
        </p:txBody>
      </p:sp>
      <p:sp>
        <p:nvSpPr>
          <p:cNvPr id="3" name="内容占位符 2"/>
          <p:cNvSpPr>
            <a:spLocks noGrp="1"/>
          </p:cNvSpPr>
          <p:nvPr>
            <p:ph idx="1"/>
          </p:nvPr>
        </p:nvSpPr>
        <p:spPr>
          <a:xfrm>
            <a:off x="457200" y="1600200"/>
            <a:ext cx="4042792" cy="4525963"/>
          </a:xfrm>
        </p:spPr>
        <p:txBody>
          <a:bodyPr>
            <a:normAutofit fontScale="92500" lnSpcReduction="10000"/>
          </a:bodyPr>
          <a:lstStyle/>
          <a:p>
            <a:r>
              <a:rPr lang="zh-CN" altLang="en-US" dirty="0" smtClean="0"/>
              <a:t>古典和凯恩斯理论最大区别在于对</a:t>
            </a:r>
            <a:r>
              <a:rPr lang="en-US" altLang="zh-CN" dirty="0" smtClean="0"/>
              <a:t>AS</a:t>
            </a:r>
            <a:r>
              <a:rPr lang="zh-CN" altLang="en-US" dirty="0" smtClean="0"/>
              <a:t>曲线的假设。</a:t>
            </a:r>
            <a:endParaRPr lang="en-US" altLang="zh-CN" dirty="0" smtClean="0"/>
          </a:p>
          <a:p>
            <a:pPr lvl="1"/>
            <a:r>
              <a:rPr lang="zh-CN" altLang="en-US" dirty="0" smtClean="0"/>
              <a:t>古典</a:t>
            </a:r>
            <a:r>
              <a:rPr lang="en-US" altLang="zh-CN" dirty="0" smtClean="0"/>
              <a:t>AS</a:t>
            </a:r>
            <a:r>
              <a:rPr lang="zh-CN" altLang="en-US" dirty="0" smtClean="0"/>
              <a:t>曲线垂直，凯恩斯</a:t>
            </a:r>
            <a:r>
              <a:rPr lang="en-US" altLang="zh-CN" dirty="0" smtClean="0"/>
              <a:t>AS</a:t>
            </a:r>
            <a:r>
              <a:rPr lang="zh-CN" altLang="en-US" dirty="0" smtClean="0"/>
              <a:t>曲线向上倾斜或水平。</a:t>
            </a:r>
            <a:endParaRPr lang="en-US" altLang="zh-CN" dirty="0" smtClean="0"/>
          </a:p>
          <a:p>
            <a:pPr lvl="1"/>
            <a:r>
              <a:rPr lang="zh-CN" altLang="en-US" dirty="0" smtClean="0"/>
              <a:t>古典理论考虑长期，因此忽略需求侧变化；凯恩斯理论考虑中短期，因此忽略供给侧变化。</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cxnSp>
        <p:nvCxnSpPr>
          <p:cNvPr id="6" name="直接箭头连接符 5"/>
          <p:cNvCxnSpPr/>
          <p:nvPr/>
        </p:nvCxnSpPr>
        <p:spPr>
          <a:xfrm>
            <a:off x="5148064" y="5733256"/>
            <a:ext cx="331236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接箭头连接符 7"/>
          <p:cNvCxnSpPr/>
          <p:nvPr/>
        </p:nvCxnSpPr>
        <p:spPr>
          <a:xfrm flipV="1">
            <a:off x="5148064" y="1988840"/>
            <a:ext cx="0" cy="37444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6732240" y="2420888"/>
            <a:ext cx="0" cy="331236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148064" y="4077072"/>
            <a:ext cx="3096344" cy="0"/>
          </a:xfrm>
          <a:prstGeom prst="line">
            <a:avLst/>
          </a:prstGeom>
          <a:ln w="254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任意多边形 15"/>
          <p:cNvSpPr/>
          <p:nvPr/>
        </p:nvSpPr>
        <p:spPr>
          <a:xfrm>
            <a:off x="5541264" y="2779776"/>
            <a:ext cx="2167128" cy="2350008"/>
          </a:xfrm>
          <a:custGeom>
            <a:avLst/>
            <a:gdLst>
              <a:gd name="connsiteX0" fmla="*/ 0 w 2167128"/>
              <a:gd name="connsiteY0" fmla="*/ 2350008 h 2350008"/>
              <a:gd name="connsiteX1" fmla="*/ 1207008 w 2167128"/>
              <a:gd name="connsiteY1" fmla="*/ 1289304 h 2350008"/>
              <a:gd name="connsiteX2" fmla="*/ 2167128 w 2167128"/>
              <a:gd name="connsiteY2" fmla="*/ 0 h 2350008"/>
            </a:gdLst>
            <a:ahLst/>
            <a:cxnLst>
              <a:cxn ang="0">
                <a:pos x="connsiteX0" y="connsiteY0"/>
              </a:cxn>
              <a:cxn ang="0">
                <a:pos x="connsiteX1" y="connsiteY1"/>
              </a:cxn>
              <a:cxn ang="0">
                <a:pos x="connsiteX2" y="connsiteY2"/>
              </a:cxn>
            </a:cxnLst>
            <a:rect l="l" t="t" r="r" b="b"/>
            <a:pathLst>
              <a:path w="2167128" h="2350008">
                <a:moveTo>
                  <a:pt x="0" y="2350008"/>
                </a:moveTo>
                <a:cubicBezTo>
                  <a:pt x="422910" y="2015490"/>
                  <a:pt x="845820" y="1680972"/>
                  <a:pt x="1207008" y="1289304"/>
                </a:cubicBezTo>
                <a:cubicBezTo>
                  <a:pt x="1568196" y="897636"/>
                  <a:pt x="1867662" y="448818"/>
                  <a:pt x="2167128"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6012160" y="1988840"/>
            <a:ext cx="1696232" cy="369332"/>
          </a:xfrm>
          <a:prstGeom prst="rect">
            <a:avLst/>
          </a:prstGeom>
          <a:noFill/>
        </p:spPr>
        <p:txBody>
          <a:bodyPr wrap="square" rtlCol="0">
            <a:spAutoFit/>
          </a:bodyPr>
          <a:lstStyle/>
          <a:p>
            <a:r>
              <a:rPr lang="zh-CN" altLang="en-US" dirty="0"/>
              <a:t>长期</a:t>
            </a:r>
            <a:r>
              <a:rPr lang="en-US" altLang="zh-CN" dirty="0" smtClean="0"/>
              <a:t> AS</a:t>
            </a:r>
            <a:r>
              <a:rPr lang="zh-CN" altLang="en-US" dirty="0" smtClean="0"/>
              <a:t>（古典）</a:t>
            </a:r>
            <a:endParaRPr lang="zh-CN" altLang="en-US" dirty="0"/>
          </a:p>
        </p:txBody>
      </p:sp>
      <p:sp>
        <p:nvSpPr>
          <p:cNvPr id="18" name="TextBox 17"/>
          <p:cNvSpPr txBox="1"/>
          <p:nvPr/>
        </p:nvSpPr>
        <p:spPr>
          <a:xfrm>
            <a:off x="7584000" y="4129345"/>
            <a:ext cx="1656184" cy="369332"/>
          </a:xfrm>
          <a:prstGeom prst="rect">
            <a:avLst/>
          </a:prstGeom>
          <a:noFill/>
        </p:spPr>
        <p:txBody>
          <a:bodyPr wrap="square" rtlCol="0">
            <a:spAutoFit/>
          </a:bodyPr>
          <a:lstStyle/>
          <a:p>
            <a:r>
              <a:rPr lang="zh-CN" altLang="en-US" dirty="0" smtClean="0"/>
              <a:t>短期</a:t>
            </a:r>
            <a:r>
              <a:rPr lang="en-US" altLang="zh-CN" dirty="0" smtClean="0"/>
              <a:t>AS</a:t>
            </a:r>
            <a:endParaRPr lang="zh-CN" altLang="en-US" dirty="0"/>
          </a:p>
        </p:txBody>
      </p:sp>
      <p:sp>
        <p:nvSpPr>
          <p:cNvPr id="19" name="TextBox 18"/>
          <p:cNvSpPr txBox="1"/>
          <p:nvPr/>
        </p:nvSpPr>
        <p:spPr>
          <a:xfrm>
            <a:off x="7708392" y="2515195"/>
            <a:ext cx="1547664" cy="369332"/>
          </a:xfrm>
          <a:prstGeom prst="rect">
            <a:avLst/>
          </a:prstGeom>
          <a:noFill/>
        </p:spPr>
        <p:txBody>
          <a:bodyPr wrap="square" rtlCol="0">
            <a:spAutoFit/>
          </a:bodyPr>
          <a:lstStyle/>
          <a:p>
            <a:r>
              <a:rPr lang="zh-CN" altLang="en-US" dirty="0" smtClean="0"/>
              <a:t>中期</a:t>
            </a:r>
            <a:r>
              <a:rPr lang="en-US" altLang="zh-CN" dirty="0" smtClean="0"/>
              <a:t>AS</a:t>
            </a:r>
            <a:endParaRPr lang="zh-CN" altLang="en-US" dirty="0"/>
          </a:p>
        </p:txBody>
      </p:sp>
    </p:spTree>
    <p:extLst>
      <p:ext uri="{BB962C8B-B14F-4D97-AF65-F5344CB8AC3E}">
        <p14:creationId xmlns:p14="http://schemas.microsoft.com/office/powerpoint/2010/main" val="414683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增长和波动</a:t>
            </a:r>
          </a:p>
        </p:txBody>
      </p:sp>
      <p:sp>
        <p:nvSpPr>
          <p:cNvPr id="4" name="页脚占位符 3"/>
          <p:cNvSpPr>
            <a:spLocks noGrp="1"/>
          </p:cNvSpPr>
          <p:nvPr>
            <p:ph type="ftr" sz="quarter" idx="11"/>
          </p:nvPr>
        </p:nvSpPr>
        <p:spPr/>
        <p:txBody>
          <a:bodyPr/>
          <a:lstStyle/>
          <a:p>
            <a:r>
              <a:rPr lang="en-US" altLang="zh-CN"/>
              <a:t>Intermediate Macroeconomics</a:t>
            </a:r>
            <a:endParaRPr lang="zh-CN" altLang="en-US"/>
          </a:p>
        </p:txBody>
      </p:sp>
      <p:cxnSp>
        <p:nvCxnSpPr>
          <p:cNvPr id="5" name="直接箭头连接符 4"/>
          <p:cNvCxnSpPr/>
          <p:nvPr/>
        </p:nvCxnSpPr>
        <p:spPr>
          <a:xfrm>
            <a:off x="2339752" y="5517232"/>
            <a:ext cx="525658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flipV="1">
            <a:off x="2339752" y="2204864"/>
            <a:ext cx="0" cy="331236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2331017" y="2602153"/>
            <a:ext cx="4833271" cy="2636258"/>
          </a:xfrm>
          <a:prstGeom prst="line">
            <a:avLst/>
          </a:prstGeom>
          <a:ln w="38100">
            <a:solidFill>
              <a:schemeClr val="accent2"/>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9"/>
              <p:cNvSpPr txBox="1"/>
              <p:nvPr/>
            </p:nvSpPr>
            <p:spPr>
              <a:xfrm>
                <a:off x="6621878" y="2267491"/>
                <a:ext cx="115212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rgbClr val="C00000"/>
                              </a:solidFill>
                              <a:latin typeface="Cambria Math" panose="02040503050406030204" pitchFamily="18" charset="0"/>
                            </a:rPr>
                          </m:ctrlPr>
                        </m:sSubPr>
                        <m:e>
                          <m:acc>
                            <m:accPr>
                              <m:chr m:val="̅"/>
                              <m:ctrlPr>
                                <a:rPr lang="en-US" altLang="zh-CN" b="0" i="1" smtClean="0">
                                  <a:solidFill>
                                    <a:srgbClr val="C00000"/>
                                  </a:solidFill>
                                  <a:latin typeface="Cambria Math" panose="02040503050406030204" pitchFamily="18" charset="0"/>
                                </a:rPr>
                              </m:ctrlPr>
                            </m:accPr>
                            <m:e>
                              <m:r>
                                <a:rPr lang="en-US" altLang="zh-CN" b="0" i="1" smtClean="0">
                                  <a:solidFill>
                                    <a:srgbClr val="C00000"/>
                                  </a:solidFill>
                                  <a:latin typeface="Cambria Math" panose="02040503050406030204" pitchFamily="18" charset="0"/>
                                </a:rPr>
                                <m:t>𝑌</m:t>
                              </m:r>
                            </m:e>
                          </m:acc>
                        </m:e>
                        <m:sub>
                          <m:r>
                            <a:rPr lang="en-US" altLang="zh-CN" b="0" i="1" smtClean="0">
                              <a:solidFill>
                                <a:srgbClr val="C00000"/>
                              </a:solidFill>
                              <a:latin typeface="Cambria Math" panose="02040503050406030204" pitchFamily="18" charset="0"/>
                            </a:rPr>
                            <m:t>𝑡</m:t>
                          </m:r>
                        </m:sub>
                      </m:sSub>
                    </m:oMath>
                  </m:oMathPara>
                </a14:m>
                <a:endParaRPr lang="zh-CN" altLang="en-US" dirty="0">
                  <a:solidFill>
                    <a:srgbClr val="C00000"/>
                  </a:solidFill>
                </a:endParaRPr>
              </a:p>
            </p:txBody>
          </p:sp>
        </mc:Choice>
        <mc:Fallback xmlns="">
          <p:sp>
            <p:nvSpPr>
              <p:cNvPr id="9" name="TextBox 9"/>
              <p:cNvSpPr txBox="1">
                <a:spLocks noRot="1" noChangeAspect="1" noMove="1" noResize="1" noEditPoints="1" noAdjustHandles="1" noChangeArrowheads="1" noChangeShapeType="1" noTextEdit="1"/>
              </p:cNvSpPr>
              <p:nvPr/>
            </p:nvSpPr>
            <p:spPr>
              <a:xfrm>
                <a:off x="6621878" y="2267491"/>
                <a:ext cx="1152128" cy="369332"/>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7197942" y="5517232"/>
                <a:ext cx="33457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𝑡</m:t>
                      </m:r>
                    </m:oMath>
                  </m:oMathPara>
                </a14:m>
                <a:endParaRPr lang="zh-CN" altLang="en-US" dirty="0"/>
              </a:p>
            </p:txBody>
          </p:sp>
        </mc:Choice>
        <mc:Fallback xmlns="">
          <p:sp>
            <p:nvSpPr>
              <p:cNvPr id="11" name="矩形 10"/>
              <p:cNvSpPr>
                <a:spLocks noRot="1" noChangeAspect="1" noMove="1" noResize="1" noEditPoints="1" noAdjustHandles="1" noChangeArrowheads="1" noChangeShapeType="1" noTextEdit="1"/>
              </p:cNvSpPr>
              <p:nvPr/>
            </p:nvSpPr>
            <p:spPr>
              <a:xfrm>
                <a:off x="7197942" y="5517232"/>
                <a:ext cx="334579" cy="369332"/>
              </a:xfrm>
              <a:prstGeom prst="rect">
                <a:avLst/>
              </a:prstGeom>
              <a:blipFill rotWithShape="0">
                <a:blip r:embed="rId4"/>
                <a:stretch>
                  <a:fillRect/>
                </a:stretch>
              </a:blipFill>
            </p:spPr>
            <p:txBody>
              <a:bodyPr/>
              <a:lstStyle/>
              <a:p>
                <a:r>
                  <a:rPr lang="zh-CN" altLang="en-US">
                    <a:noFill/>
                  </a:rPr>
                  <a:t> </a:t>
                </a:r>
              </a:p>
            </p:txBody>
          </p:sp>
        </mc:Fallback>
      </mc:AlternateContent>
      <p:sp>
        <p:nvSpPr>
          <p:cNvPr id="12" name="TextBox 13"/>
          <p:cNvSpPr txBox="1"/>
          <p:nvPr/>
        </p:nvSpPr>
        <p:spPr>
          <a:xfrm>
            <a:off x="1482938" y="2263171"/>
            <a:ext cx="1713627" cy="369332"/>
          </a:xfrm>
          <a:prstGeom prst="rect">
            <a:avLst/>
          </a:prstGeom>
          <a:noFill/>
        </p:spPr>
        <p:txBody>
          <a:bodyPr wrap="square" rtlCol="0">
            <a:spAutoFit/>
          </a:bodyPr>
          <a:lstStyle/>
          <a:p>
            <a:r>
              <a:rPr lang="en-US" altLang="zh-CN" dirty="0"/>
              <a:t>Output</a:t>
            </a:r>
            <a:endParaRPr lang="zh-CN" altLang="en-US" dirty="0"/>
          </a:p>
        </p:txBody>
      </p:sp>
      <p:sp>
        <p:nvSpPr>
          <p:cNvPr id="18" name="任意多边形 17"/>
          <p:cNvSpPr/>
          <p:nvPr/>
        </p:nvSpPr>
        <p:spPr>
          <a:xfrm>
            <a:off x="2348488" y="2780928"/>
            <a:ext cx="4849454" cy="2366973"/>
          </a:xfrm>
          <a:custGeom>
            <a:avLst/>
            <a:gdLst>
              <a:gd name="connsiteX0" fmla="*/ 0 w 4820355"/>
              <a:gd name="connsiteY0" fmla="*/ 2371755 h 2371755"/>
              <a:gd name="connsiteX1" fmla="*/ 767644 w 4820355"/>
              <a:gd name="connsiteY1" fmla="*/ 1750866 h 2371755"/>
              <a:gd name="connsiteX2" fmla="*/ 1648178 w 4820355"/>
              <a:gd name="connsiteY2" fmla="*/ 1626688 h 2371755"/>
              <a:gd name="connsiteX3" fmla="*/ 2483555 w 4820355"/>
              <a:gd name="connsiteY3" fmla="*/ 1367044 h 2371755"/>
              <a:gd name="connsiteX4" fmla="*/ 3556000 w 4820355"/>
              <a:gd name="connsiteY4" fmla="*/ 170421 h 2371755"/>
              <a:gd name="connsiteX5" fmla="*/ 4820355 w 4820355"/>
              <a:gd name="connsiteY5" fmla="*/ 34955 h 2371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20355" h="2371755">
                <a:moveTo>
                  <a:pt x="0" y="2371755"/>
                </a:moveTo>
                <a:cubicBezTo>
                  <a:pt x="246474" y="2123399"/>
                  <a:pt x="492948" y="1875044"/>
                  <a:pt x="767644" y="1750866"/>
                </a:cubicBezTo>
                <a:cubicBezTo>
                  <a:pt x="1042340" y="1626688"/>
                  <a:pt x="1362193" y="1690658"/>
                  <a:pt x="1648178" y="1626688"/>
                </a:cubicBezTo>
                <a:cubicBezTo>
                  <a:pt x="1934163" y="1562718"/>
                  <a:pt x="2165585" y="1609755"/>
                  <a:pt x="2483555" y="1367044"/>
                </a:cubicBezTo>
                <a:cubicBezTo>
                  <a:pt x="2801525" y="1124333"/>
                  <a:pt x="3166533" y="392436"/>
                  <a:pt x="3556000" y="170421"/>
                </a:cubicBezTo>
                <a:cubicBezTo>
                  <a:pt x="3945467" y="-51594"/>
                  <a:pt x="4382911" y="-8320"/>
                  <a:pt x="4820355" y="34955"/>
                </a:cubicBezTo>
              </a:path>
            </a:pathLst>
          </a:cu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0" name="文本框 19"/>
              <p:cNvSpPr txBox="1"/>
              <p:nvPr/>
            </p:nvSpPr>
            <p:spPr>
              <a:xfrm>
                <a:off x="5292080" y="2632503"/>
                <a:ext cx="57606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𝑌</m:t>
                          </m:r>
                        </m:e>
                        <m:sub>
                          <m:r>
                            <a:rPr lang="en-US" altLang="zh-CN" b="0" i="1" smtClean="0">
                              <a:latin typeface="Cambria Math" panose="02040503050406030204" pitchFamily="18" charset="0"/>
                            </a:rPr>
                            <m:t>𝑡</m:t>
                          </m:r>
                        </m:sub>
                      </m:sSub>
                    </m:oMath>
                  </m:oMathPara>
                </a14:m>
                <a:endParaRPr lang="zh-CN" altLang="en-US" dirty="0"/>
              </a:p>
            </p:txBody>
          </p:sp>
        </mc:Choice>
        <mc:Fallback xmlns="">
          <p:sp>
            <p:nvSpPr>
              <p:cNvPr id="20" name="文本框 19"/>
              <p:cNvSpPr txBox="1">
                <a:spLocks noRot="1" noChangeAspect="1" noMove="1" noResize="1" noEditPoints="1" noAdjustHandles="1" noChangeArrowheads="1" noChangeShapeType="1" noTextEdit="1"/>
              </p:cNvSpPr>
              <p:nvPr/>
            </p:nvSpPr>
            <p:spPr>
              <a:xfrm>
                <a:off x="5292080" y="2632503"/>
                <a:ext cx="576064" cy="369332"/>
              </a:xfrm>
              <a:prstGeom prst="rect">
                <a:avLst/>
              </a:prstGeom>
              <a:blipFill rotWithShape="0">
                <a:blip r:embed="rId5"/>
                <a:stretch>
                  <a:fillRect/>
                </a:stretch>
              </a:blipFill>
            </p:spPr>
            <p:txBody>
              <a:bodyPr/>
              <a:lstStyle/>
              <a:p>
                <a:r>
                  <a:rPr lang="zh-CN" altLang="en-US">
                    <a:noFill/>
                  </a:rPr>
                  <a:t> </a:t>
                </a:r>
              </a:p>
            </p:txBody>
          </p:sp>
        </mc:Fallback>
      </mc:AlternateContent>
      <p:cxnSp>
        <p:nvCxnSpPr>
          <p:cNvPr id="23" name="直接连接符 22"/>
          <p:cNvCxnSpPr/>
          <p:nvPr/>
        </p:nvCxnSpPr>
        <p:spPr>
          <a:xfrm>
            <a:off x="3196565" y="4509120"/>
            <a:ext cx="0" cy="288032"/>
          </a:xfrm>
          <a:prstGeom prst="line">
            <a:avLst/>
          </a:prstGeom>
          <a:ln w="25400">
            <a:solidFill>
              <a:srgbClr val="7030A0"/>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p:nvPr/>
        </p:nvCxnSpPr>
        <p:spPr>
          <a:xfrm>
            <a:off x="3196565" y="4149080"/>
            <a:ext cx="0"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flipV="1">
            <a:off x="3196565" y="4797152"/>
            <a:ext cx="0" cy="305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文本框 28"/>
              <p:cNvSpPr txBox="1"/>
              <p:nvPr/>
            </p:nvSpPr>
            <p:spPr>
              <a:xfrm>
                <a:off x="2987824" y="3942345"/>
                <a:ext cx="108012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𝑌</m:t>
                          </m:r>
                        </m:e>
                        <m:sub>
                          <m:r>
                            <a:rPr lang="en-US" altLang="zh-CN" b="0" i="1" smtClean="0">
                              <a:latin typeface="Cambria Math" panose="02040503050406030204" pitchFamily="18" charset="0"/>
                            </a:rPr>
                            <m:t>𝑡</m:t>
                          </m:r>
                        </m:sub>
                      </m:sSub>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acc>
                            <m:accPr>
                              <m:chr m:val="̅"/>
                              <m:ctrlPr>
                                <a:rPr lang="en-US" altLang="zh-CN" b="0" i="1" smtClean="0">
                                  <a:latin typeface="Cambria Math" panose="02040503050406030204" pitchFamily="18" charset="0"/>
                                </a:rPr>
                              </m:ctrlPr>
                            </m:accPr>
                            <m:e>
                              <m:r>
                                <a:rPr lang="en-US" altLang="zh-CN" b="0" i="1" smtClean="0">
                                  <a:latin typeface="Cambria Math" panose="02040503050406030204" pitchFamily="18" charset="0"/>
                                </a:rPr>
                                <m:t>𝑌</m:t>
                              </m:r>
                            </m:e>
                          </m:acc>
                        </m:e>
                        <m:sub>
                          <m:r>
                            <a:rPr lang="en-US" altLang="zh-CN" b="0" i="1" smtClean="0">
                              <a:latin typeface="Cambria Math" panose="02040503050406030204" pitchFamily="18" charset="0"/>
                            </a:rPr>
                            <m:t>𝑡</m:t>
                          </m:r>
                        </m:sub>
                      </m:sSub>
                    </m:oMath>
                  </m:oMathPara>
                </a14:m>
                <a:endParaRPr lang="zh-CN" altLang="en-US" dirty="0"/>
              </a:p>
            </p:txBody>
          </p:sp>
        </mc:Choice>
        <mc:Fallback xmlns="">
          <p:sp>
            <p:nvSpPr>
              <p:cNvPr id="29" name="文本框 28"/>
              <p:cNvSpPr txBox="1">
                <a:spLocks noRot="1" noChangeAspect="1" noMove="1" noResize="1" noEditPoints="1" noAdjustHandles="1" noChangeArrowheads="1" noChangeShapeType="1" noTextEdit="1"/>
              </p:cNvSpPr>
              <p:nvPr/>
            </p:nvSpPr>
            <p:spPr>
              <a:xfrm>
                <a:off x="2987824" y="3942345"/>
                <a:ext cx="1080120" cy="369332"/>
              </a:xfrm>
              <a:prstGeom prst="rect">
                <a:avLst/>
              </a:prstGeom>
              <a:blipFill rotWithShape="0">
                <a:blip r:embed="rId6"/>
                <a:stretch>
                  <a:fillRect r="-678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526238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关于宏观经济学</a:t>
            </a:r>
            <a:endParaRPr lang="en-US" altLang="zh-CN" dirty="0"/>
          </a:p>
          <a:p>
            <a:r>
              <a:rPr lang="zh-CN" altLang="en-US" dirty="0"/>
              <a:t>宏观经济数据</a:t>
            </a:r>
            <a:endParaRPr lang="en-US" altLang="zh-CN" dirty="0"/>
          </a:p>
          <a:p>
            <a:r>
              <a:rPr lang="zh-CN" altLang="en-US" dirty="0"/>
              <a:t>宏观经济学派</a:t>
            </a:r>
            <a:endParaRPr lang="en-US" altLang="zh-CN" dirty="0"/>
          </a:p>
          <a:p>
            <a:r>
              <a:rPr lang="zh-CN" altLang="en-US" b="1" dirty="0"/>
              <a:t>金融市场和机构</a:t>
            </a:r>
            <a:endParaRPr lang="en-US" altLang="zh-CN" b="1" dirty="0"/>
          </a:p>
          <a:p>
            <a:endParaRPr lang="en-US" altLang="zh-CN" dirty="0"/>
          </a:p>
          <a:p>
            <a:endParaRPr lang="zh-CN" altLang="en-US" dirty="0"/>
          </a:p>
        </p:txBody>
      </p:sp>
    </p:spTree>
    <p:extLst>
      <p:ext uri="{BB962C8B-B14F-4D97-AF65-F5344CB8AC3E}">
        <p14:creationId xmlns:p14="http://schemas.microsoft.com/office/powerpoint/2010/main" val="1393868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94ADE2-E557-4DAD-8500-372638F878EC}"/>
              </a:ext>
            </a:extLst>
          </p:cNvPr>
          <p:cNvSpPr>
            <a:spLocks noGrp="1"/>
          </p:cNvSpPr>
          <p:nvPr>
            <p:ph type="title"/>
          </p:nvPr>
        </p:nvSpPr>
        <p:spPr/>
        <p:txBody>
          <a:bodyPr/>
          <a:lstStyle/>
          <a:p>
            <a:r>
              <a:rPr lang="zh-CN" altLang="en-US" dirty="0"/>
              <a:t>金融的位置</a:t>
            </a:r>
          </a:p>
        </p:txBody>
      </p:sp>
      <p:sp>
        <p:nvSpPr>
          <p:cNvPr id="4" name="文本框 3">
            <a:extLst>
              <a:ext uri="{FF2B5EF4-FFF2-40B4-BE49-F238E27FC236}">
                <a16:creationId xmlns:a16="http://schemas.microsoft.com/office/drawing/2014/main" id="{9FB196D7-819D-4050-949A-1B21E7EE7700}"/>
              </a:ext>
            </a:extLst>
          </p:cNvPr>
          <p:cNvSpPr txBox="1"/>
          <p:nvPr/>
        </p:nvSpPr>
        <p:spPr>
          <a:xfrm>
            <a:off x="3995931" y="1693974"/>
            <a:ext cx="1080120"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政府</a:t>
            </a:r>
          </a:p>
        </p:txBody>
      </p:sp>
      <p:sp>
        <p:nvSpPr>
          <p:cNvPr id="5" name="文本框 4">
            <a:extLst>
              <a:ext uri="{FF2B5EF4-FFF2-40B4-BE49-F238E27FC236}">
                <a16:creationId xmlns:a16="http://schemas.microsoft.com/office/drawing/2014/main" id="{F2425CEA-17DB-46CB-83D9-E47BC4CE34C8}"/>
              </a:ext>
            </a:extLst>
          </p:cNvPr>
          <p:cNvSpPr txBox="1"/>
          <p:nvPr/>
        </p:nvSpPr>
        <p:spPr>
          <a:xfrm>
            <a:off x="6444203" y="3160556"/>
            <a:ext cx="1296144"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消费者</a:t>
            </a:r>
          </a:p>
        </p:txBody>
      </p:sp>
      <p:sp>
        <p:nvSpPr>
          <p:cNvPr id="6" name="文本框 5">
            <a:extLst>
              <a:ext uri="{FF2B5EF4-FFF2-40B4-BE49-F238E27FC236}">
                <a16:creationId xmlns:a16="http://schemas.microsoft.com/office/drawing/2014/main" id="{19492963-A941-42AC-882E-6EE7B9C87B72}"/>
              </a:ext>
            </a:extLst>
          </p:cNvPr>
          <p:cNvSpPr txBox="1"/>
          <p:nvPr/>
        </p:nvSpPr>
        <p:spPr>
          <a:xfrm>
            <a:off x="3599887" y="3148812"/>
            <a:ext cx="1872207" cy="954107"/>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金融市场与机构</a:t>
            </a:r>
          </a:p>
        </p:txBody>
      </p:sp>
      <p:sp>
        <p:nvSpPr>
          <p:cNvPr id="7" name="文本框 6">
            <a:extLst>
              <a:ext uri="{FF2B5EF4-FFF2-40B4-BE49-F238E27FC236}">
                <a16:creationId xmlns:a16="http://schemas.microsoft.com/office/drawing/2014/main" id="{4F4A52E3-1074-4668-9BF7-8F56BF85D24D}"/>
              </a:ext>
            </a:extLst>
          </p:cNvPr>
          <p:cNvSpPr txBox="1"/>
          <p:nvPr/>
        </p:nvSpPr>
        <p:spPr>
          <a:xfrm>
            <a:off x="1331635" y="3148812"/>
            <a:ext cx="1296144"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生产者</a:t>
            </a:r>
          </a:p>
        </p:txBody>
      </p:sp>
      <p:cxnSp>
        <p:nvCxnSpPr>
          <p:cNvPr id="9" name="直接箭头连接符 8">
            <a:extLst>
              <a:ext uri="{FF2B5EF4-FFF2-40B4-BE49-F238E27FC236}">
                <a16:creationId xmlns:a16="http://schemas.microsoft.com/office/drawing/2014/main" id="{547B233F-5404-47BC-B9F8-19330802E82A}"/>
              </a:ext>
            </a:extLst>
          </p:cNvPr>
          <p:cNvCxnSpPr/>
          <p:nvPr/>
        </p:nvCxnSpPr>
        <p:spPr>
          <a:xfrm>
            <a:off x="4283963" y="2217194"/>
            <a:ext cx="0" cy="943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id="{C822810B-3C85-43CB-8136-235E3E92FFD5}"/>
              </a:ext>
            </a:extLst>
          </p:cNvPr>
          <p:cNvCxnSpPr/>
          <p:nvPr/>
        </p:nvCxnSpPr>
        <p:spPr>
          <a:xfrm>
            <a:off x="4788019" y="2205450"/>
            <a:ext cx="0" cy="9433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文本框 10">
            <a:extLst>
              <a:ext uri="{FF2B5EF4-FFF2-40B4-BE49-F238E27FC236}">
                <a16:creationId xmlns:a16="http://schemas.microsoft.com/office/drawing/2014/main" id="{78ECA048-062F-4FAA-91E9-ABEF81A87A36}"/>
              </a:ext>
            </a:extLst>
          </p:cNvPr>
          <p:cNvSpPr txBox="1"/>
          <p:nvPr/>
        </p:nvSpPr>
        <p:spPr>
          <a:xfrm>
            <a:off x="5004043" y="2486062"/>
            <a:ext cx="720076" cy="369332"/>
          </a:xfrm>
          <a:prstGeom prst="rect">
            <a:avLst/>
          </a:prstGeom>
          <a:noFill/>
        </p:spPr>
        <p:txBody>
          <a:bodyPr wrap="square" rtlCol="0">
            <a:spAutoFit/>
          </a:bodyPr>
          <a:lstStyle/>
          <a:p>
            <a:r>
              <a:rPr lang="zh-CN" altLang="en-US" dirty="0">
                <a:solidFill>
                  <a:schemeClr val="accent1"/>
                </a:solidFill>
              </a:rPr>
              <a:t>调控</a:t>
            </a:r>
          </a:p>
        </p:txBody>
      </p:sp>
      <p:sp>
        <p:nvSpPr>
          <p:cNvPr id="12" name="文本框 11">
            <a:extLst>
              <a:ext uri="{FF2B5EF4-FFF2-40B4-BE49-F238E27FC236}">
                <a16:creationId xmlns:a16="http://schemas.microsoft.com/office/drawing/2014/main" id="{547B6151-23E9-4265-B4A1-B6E1FE00AC7E}"/>
              </a:ext>
            </a:extLst>
          </p:cNvPr>
          <p:cNvSpPr txBox="1"/>
          <p:nvPr/>
        </p:nvSpPr>
        <p:spPr>
          <a:xfrm>
            <a:off x="3510794" y="2486062"/>
            <a:ext cx="720076" cy="369332"/>
          </a:xfrm>
          <a:prstGeom prst="rect">
            <a:avLst/>
          </a:prstGeom>
          <a:noFill/>
        </p:spPr>
        <p:txBody>
          <a:bodyPr wrap="square" rtlCol="0">
            <a:spAutoFit/>
          </a:bodyPr>
          <a:lstStyle/>
          <a:p>
            <a:r>
              <a:rPr lang="zh-CN" altLang="en-US" dirty="0">
                <a:solidFill>
                  <a:schemeClr val="accent1"/>
                </a:solidFill>
              </a:rPr>
              <a:t>监管</a:t>
            </a:r>
          </a:p>
        </p:txBody>
      </p:sp>
      <p:cxnSp>
        <p:nvCxnSpPr>
          <p:cNvPr id="18" name="直接连接符 17">
            <a:extLst>
              <a:ext uri="{FF2B5EF4-FFF2-40B4-BE49-F238E27FC236}">
                <a16:creationId xmlns:a16="http://schemas.microsoft.com/office/drawing/2014/main" id="{B0E5D1EE-50CE-4AEF-BF07-AACB14FB89D0}"/>
              </a:ext>
            </a:extLst>
          </p:cNvPr>
          <p:cNvCxnSpPr>
            <a:stCxn id="5" idx="0"/>
          </p:cNvCxnSpPr>
          <p:nvPr/>
        </p:nvCxnSpPr>
        <p:spPr>
          <a:xfrm flipV="1">
            <a:off x="7092275" y="1955584"/>
            <a:ext cx="0" cy="12049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接箭头连接符 19">
            <a:extLst>
              <a:ext uri="{FF2B5EF4-FFF2-40B4-BE49-F238E27FC236}">
                <a16:creationId xmlns:a16="http://schemas.microsoft.com/office/drawing/2014/main" id="{83CABB56-1D91-432A-96CE-8A514CD26542}"/>
              </a:ext>
            </a:extLst>
          </p:cNvPr>
          <p:cNvCxnSpPr>
            <a:endCxn id="4" idx="3"/>
          </p:cNvCxnSpPr>
          <p:nvPr/>
        </p:nvCxnSpPr>
        <p:spPr>
          <a:xfrm flipH="1">
            <a:off x="5076051" y="1955584"/>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61D806CE-5D82-4E26-A45D-FE73017EA25A}"/>
              </a:ext>
            </a:extLst>
          </p:cNvPr>
          <p:cNvCxnSpPr>
            <a:cxnSpLocks/>
          </p:cNvCxnSpPr>
          <p:nvPr/>
        </p:nvCxnSpPr>
        <p:spPr>
          <a:xfrm flipH="1">
            <a:off x="5472094" y="3422166"/>
            <a:ext cx="9721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76CCA28A-B008-4077-B697-D93DA6F74860}"/>
              </a:ext>
            </a:extLst>
          </p:cNvPr>
          <p:cNvCxnSpPr>
            <a:cxnSpLocks/>
          </p:cNvCxnSpPr>
          <p:nvPr/>
        </p:nvCxnSpPr>
        <p:spPr>
          <a:xfrm flipH="1">
            <a:off x="2627779" y="3422166"/>
            <a:ext cx="9721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7BD1F5A5-1D33-40F2-B58B-50D184315BD7}"/>
              </a:ext>
            </a:extLst>
          </p:cNvPr>
          <p:cNvSpPr txBox="1"/>
          <p:nvPr/>
        </p:nvSpPr>
        <p:spPr>
          <a:xfrm>
            <a:off x="5652120" y="3059668"/>
            <a:ext cx="720076" cy="369332"/>
          </a:xfrm>
          <a:prstGeom prst="rect">
            <a:avLst/>
          </a:prstGeom>
          <a:noFill/>
        </p:spPr>
        <p:txBody>
          <a:bodyPr wrap="square" rtlCol="0">
            <a:spAutoFit/>
          </a:bodyPr>
          <a:lstStyle/>
          <a:p>
            <a:r>
              <a:rPr lang="zh-CN" altLang="en-US" dirty="0">
                <a:solidFill>
                  <a:schemeClr val="accent1"/>
                </a:solidFill>
              </a:rPr>
              <a:t>储蓄</a:t>
            </a:r>
          </a:p>
        </p:txBody>
      </p:sp>
      <p:sp>
        <p:nvSpPr>
          <p:cNvPr id="19" name="文本框 18">
            <a:extLst>
              <a:ext uri="{FF2B5EF4-FFF2-40B4-BE49-F238E27FC236}">
                <a16:creationId xmlns:a16="http://schemas.microsoft.com/office/drawing/2014/main" id="{900391B2-C3DB-45FB-946E-428016F65316}"/>
              </a:ext>
            </a:extLst>
          </p:cNvPr>
          <p:cNvSpPr txBox="1"/>
          <p:nvPr/>
        </p:nvSpPr>
        <p:spPr>
          <a:xfrm>
            <a:off x="2753795" y="3053184"/>
            <a:ext cx="720076" cy="369332"/>
          </a:xfrm>
          <a:prstGeom prst="rect">
            <a:avLst/>
          </a:prstGeom>
          <a:noFill/>
        </p:spPr>
        <p:txBody>
          <a:bodyPr wrap="square" rtlCol="0">
            <a:spAutoFit/>
          </a:bodyPr>
          <a:lstStyle/>
          <a:p>
            <a:r>
              <a:rPr lang="zh-CN" altLang="en-US" dirty="0">
                <a:solidFill>
                  <a:schemeClr val="accent1"/>
                </a:solidFill>
              </a:rPr>
              <a:t>投资</a:t>
            </a:r>
          </a:p>
        </p:txBody>
      </p:sp>
      <p:cxnSp>
        <p:nvCxnSpPr>
          <p:cNvPr id="15" name="直接连接符 14">
            <a:extLst>
              <a:ext uri="{FF2B5EF4-FFF2-40B4-BE49-F238E27FC236}">
                <a16:creationId xmlns:a16="http://schemas.microsoft.com/office/drawing/2014/main" id="{68B3AA1F-6C5A-41DB-A20F-708AF1856E79}"/>
              </a:ext>
            </a:extLst>
          </p:cNvPr>
          <p:cNvCxnSpPr>
            <a:cxnSpLocks/>
            <a:stCxn id="4" idx="1"/>
          </p:cNvCxnSpPr>
          <p:nvPr/>
        </p:nvCxnSpPr>
        <p:spPr>
          <a:xfrm flipH="1">
            <a:off x="1979707" y="1955584"/>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0449127F-4F2F-46E6-88A2-13B1176E471B}"/>
              </a:ext>
            </a:extLst>
          </p:cNvPr>
          <p:cNvCxnSpPr>
            <a:cxnSpLocks/>
            <a:endCxn id="7" idx="0"/>
          </p:cNvCxnSpPr>
          <p:nvPr/>
        </p:nvCxnSpPr>
        <p:spPr>
          <a:xfrm>
            <a:off x="1979707" y="1955584"/>
            <a:ext cx="0" cy="11932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22E141A7-5941-4708-BE6A-AB31F499A7E7}"/>
              </a:ext>
            </a:extLst>
          </p:cNvPr>
          <p:cNvSpPr txBox="1"/>
          <p:nvPr/>
        </p:nvSpPr>
        <p:spPr>
          <a:xfrm>
            <a:off x="2215528" y="2498711"/>
            <a:ext cx="1268719" cy="369332"/>
          </a:xfrm>
          <a:prstGeom prst="rect">
            <a:avLst/>
          </a:prstGeom>
          <a:noFill/>
        </p:spPr>
        <p:txBody>
          <a:bodyPr wrap="square" rtlCol="0">
            <a:spAutoFit/>
          </a:bodyPr>
          <a:lstStyle/>
          <a:p>
            <a:r>
              <a:rPr lang="zh-CN" altLang="en-US" dirty="0">
                <a:solidFill>
                  <a:schemeClr val="accent1"/>
                </a:solidFill>
              </a:rPr>
              <a:t>支出</a:t>
            </a:r>
          </a:p>
        </p:txBody>
      </p:sp>
      <p:cxnSp>
        <p:nvCxnSpPr>
          <p:cNvPr id="25" name="直接连接符 24">
            <a:extLst>
              <a:ext uri="{FF2B5EF4-FFF2-40B4-BE49-F238E27FC236}">
                <a16:creationId xmlns:a16="http://schemas.microsoft.com/office/drawing/2014/main" id="{ACA5D643-489F-413B-AB19-7B200F97F007}"/>
              </a:ext>
            </a:extLst>
          </p:cNvPr>
          <p:cNvCxnSpPr>
            <a:cxnSpLocks/>
          </p:cNvCxnSpPr>
          <p:nvPr/>
        </p:nvCxnSpPr>
        <p:spPr>
          <a:xfrm>
            <a:off x="6660227" y="3683776"/>
            <a:ext cx="0" cy="962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接箭头连接符 28">
            <a:extLst>
              <a:ext uri="{FF2B5EF4-FFF2-40B4-BE49-F238E27FC236}">
                <a16:creationId xmlns:a16="http://schemas.microsoft.com/office/drawing/2014/main" id="{9C1DD198-2BC4-4D26-9BDC-B7255B53B328}"/>
              </a:ext>
            </a:extLst>
          </p:cNvPr>
          <p:cNvCxnSpPr>
            <a:cxnSpLocks/>
          </p:cNvCxnSpPr>
          <p:nvPr/>
        </p:nvCxnSpPr>
        <p:spPr>
          <a:xfrm flipV="1">
            <a:off x="2411755" y="3672032"/>
            <a:ext cx="0" cy="9742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C511C622-BE45-4CFC-BF7E-00187EA1E90E}"/>
              </a:ext>
            </a:extLst>
          </p:cNvPr>
          <p:cNvCxnSpPr>
            <a:cxnSpLocks/>
          </p:cNvCxnSpPr>
          <p:nvPr/>
        </p:nvCxnSpPr>
        <p:spPr>
          <a:xfrm flipH="1">
            <a:off x="2411755" y="4646302"/>
            <a:ext cx="4248472"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文本框 34">
            <a:extLst>
              <a:ext uri="{FF2B5EF4-FFF2-40B4-BE49-F238E27FC236}">
                <a16:creationId xmlns:a16="http://schemas.microsoft.com/office/drawing/2014/main" id="{1E14895E-C4D1-4D7C-8E18-1558D3B9B9F0}"/>
              </a:ext>
            </a:extLst>
          </p:cNvPr>
          <p:cNvSpPr txBox="1"/>
          <p:nvPr/>
        </p:nvSpPr>
        <p:spPr>
          <a:xfrm>
            <a:off x="3923923" y="4278889"/>
            <a:ext cx="2016227" cy="369332"/>
          </a:xfrm>
          <a:prstGeom prst="rect">
            <a:avLst/>
          </a:prstGeom>
          <a:noFill/>
        </p:spPr>
        <p:txBody>
          <a:bodyPr wrap="square" rtlCol="0">
            <a:spAutoFit/>
          </a:bodyPr>
          <a:lstStyle/>
          <a:p>
            <a:r>
              <a:rPr lang="zh-CN" altLang="en-US" dirty="0">
                <a:solidFill>
                  <a:schemeClr val="accent1"/>
                </a:solidFill>
              </a:rPr>
              <a:t>货币（消费）</a:t>
            </a:r>
          </a:p>
        </p:txBody>
      </p:sp>
      <p:cxnSp>
        <p:nvCxnSpPr>
          <p:cNvPr id="39" name="直接连接符 38">
            <a:extLst>
              <a:ext uri="{FF2B5EF4-FFF2-40B4-BE49-F238E27FC236}">
                <a16:creationId xmlns:a16="http://schemas.microsoft.com/office/drawing/2014/main" id="{898721E4-F6F8-40BC-BA1D-6627E7278670}"/>
              </a:ext>
            </a:extLst>
          </p:cNvPr>
          <p:cNvCxnSpPr/>
          <p:nvPr/>
        </p:nvCxnSpPr>
        <p:spPr>
          <a:xfrm>
            <a:off x="2123723" y="3683776"/>
            <a:ext cx="0" cy="13225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83F8C3F1-FC64-4017-A270-41625E9610C9}"/>
              </a:ext>
            </a:extLst>
          </p:cNvPr>
          <p:cNvCxnSpPr/>
          <p:nvPr/>
        </p:nvCxnSpPr>
        <p:spPr>
          <a:xfrm>
            <a:off x="2123723" y="5006342"/>
            <a:ext cx="48245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接箭头连接符 42">
            <a:extLst>
              <a:ext uri="{FF2B5EF4-FFF2-40B4-BE49-F238E27FC236}">
                <a16:creationId xmlns:a16="http://schemas.microsoft.com/office/drawing/2014/main" id="{ABD567C1-76AD-4D13-862B-D9ABB8861BB7}"/>
              </a:ext>
            </a:extLst>
          </p:cNvPr>
          <p:cNvCxnSpPr/>
          <p:nvPr/>
        </p:nvCxnSpPr>
        <p:spPr>
          <a:xfrm flipV="1">
            <a:off x="6948259" y="3683776"/>
            <a:ext cx="0" cy="13225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文本框 43">
            <a:extLst>
              <a:ext uri="{FF2B5EF4-FFF2-40B4-BE49-F238E27FC236}">
                <a16:creationId xmlns:a16="http://schemas.microsoft.com/office/drawing/2014/main" id="{27C984F1-E844-48AE-9975-855CFC32896D}"/>
              </a:ext>
            </a:extLst>
          </p:cNvPr>
          <p:cNvSpPr txBox="1"/>
          <p:nvPr/>
        </p:nvSpPr>
        <p:spPr>
          <a:xfrm>
            <a:off x="3347860" y="4645953"/>
            <a:ext cx="2808314" cy="369332"/>
          </a:xfrm>
          <a:prstGeom prst="rect">
            <a:avLst/>
          </a:prstGeom>
          <a:noFill/>
        </p:spPr>
        <p:txBody>
          <a:bodyPr wrap="square" rtlCol="0">
            <a:spAutoFit/>
          </a:bodyPr>
          <a:lstStyle/>
          <a:p>
            <a:r>
              <a:rPr lang="zh-CN" altLang="en-US" dirty="0">
                <a:solidFill>
                  <a:schemeClr val="accent1"/>
                </a:solidFill>
              </a:rPr>
              <a:t>货币（工资、利息、股息）</a:t>
            </a:r>
          </a:p>
        </p:txBody>
      </p:sp>
      <p:cxnSp>
        <p:nvCxnSpPr>
          <p:cNvPr id="46" name="直接连接符 45">
            <a:extLst>
              <a:ext uri="{FF2B5EF4-FFF2-40B4-BE49-F238E27FC236}">
                <a16:creationId xmlns:a16="http://schemas.microsoft.com/office/drawing/2014/main" id="{018C12A6-2ED8-4E86-95B8-5DC939AD963A}"/>
              </a:ext>
            </a:extLst>
          </p:cNvPr>
          <p:cNvCxnSpPr/>
          <p:nvPr/>
        </p:nvCxnSpPr>
        <p:spPr>
          <a:xfrm>
            <a:off x="1835691" y="3683776"/>
            <a:ext cx="0" cy="1682606"/>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326CE8BE-4067-48C1-A24E-3FDA7B2FD19B}"/>
              </a:ext>
            </a:extLst>
          </p:cNvPr>
          <p:cNvCxnSpPr/>
          <p:nvPr/>
        </p:nvCxnSpPr>
        <p:spPr>
          <a:xfrm>
            <a:off x="1835691" y="5366382"/>
            <a:ext cx="54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接箭头连接符 49">
            <a:extLst>
              <a:ext uri="{FF2B5EF4-FFF2-40B4-BE49-F238E27FC236}">
                <a16:creationId xmlns:a16="http://schemas.microsoft.com/office/drawing/2014/main" id="{C355F717-D87D-49BB-B37F-020585D7E6D9}"/>
              </a:ext>
            </a:extLst>
          </p:cNvPr>
          <p:cNvCxnSpPr/>
          <p:nvPr/>
        </p:nvCxnSpPr>
        <p:spPr>
          <a:xfrm flipV="1">
            <a:off x="7236291" y="3683776"/>
            <a:ext cx="0" cy="1682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直接连接符 51">
            <a:extLst>
              <a:ext uri="{FF2B5EF4-FFF2-40B4-BE49-F238E27FC236}">
                <a16:creationId xmlns:a16="http://schemas.microsoft.com/office/drawing/2014/main" id="{C7B4E5FF-A1E7-4050-957E-34856B46A1E6}"/>
              </a:ext>
            </a:extLst>
          </p:cNvPr>
          <p:cNvCxnSpPr/>
          <p:nvPr/>
        </p:nvCxnSpPr>
        <p:spPr>
          <a:xfrm>
            <a:off x="7524323" y="3683776"/>
            <a:ext cx="0" cy="2042646"/>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接连接符 53">
            <a:extLst>
              <a:ext uri="{FF2B5EF4-FFF2-40B4-BE49-F238E27FC236}">
                <a16:creationId xmlns:a16="http://schemas.microsoft.com/office/drawing/2014/main" id="{A234752D-4D35-4642-89BF-F7ED97B49A6F}"/>
              </a:ext>
            </a:extLst>
          </p:cNvPr>
          <p:cNvCxnSpPr>
            <a:cxnSpLocks/>
          </p:cNvCxnSpPr>
          <p:nvPr/>
        </p:nvCxnSpPr>
        <p:spPr>
          <a:xfrm flipH="1">
            <a:off x="1619667" y="5726422"/>
            <a:ext cx="59046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0437DA68-C386-4D76-9B7B-6F5447EBADF8}"/>
              </a:ext>
            </a:extLst>
          </p:cNvPr>
          <p:cNvCxnSpPr/>
          <p:nvPr/>
        </p:nvCxnSpPr>
        <p:spPr>
          <a:xfrm flipV="1">
            <a:off x="1619667" y="3672032"/>
            <a:ext cx="0" cy="20543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文本框 57">
            <a:extLst>
              <a:ext uri="{FF2B5EF4-FFF2-40B4-BE49-F238E27FC236}">
                <a16:creationId xmlns:a16="http://schemas.microsoft.com/office/drawing/2014/main" id="{A4EADAE2-1378-4711-8056-7998E7F5D9EF}"/>
              </a:ext>
            </a:extLst>
          </p:cNvPr>
          <p:cNvSpPr txBox="1"/>
          <p:nvPr/>
        </p:nvSpPr>
        <p:spPr>
          <a:xfrm>
            <a:off x="3923926" y="5018536"/>
            <a:ext cx="1512163" cy="369332"/>
          </a:xfrm>
          <a:prstGeom prst="rect">
            <a:avLst/>
          </a:prstGeom>
          <a:noFill/>
        </p:spPr>
        <p:txBody>
          <a:bodyPr wrap="square" rtlCol="0">
            <a:spAutoFit/>
          </a:bodyPr>
          <a:lstStyle/>
          <a:p>
            <a:r>
              <a:rPr lang="zh-CN" altLang="en-US" dirty="0">
                <a:solidFill>
                  <a:schemeClr val="accent1"/>
                </a:solidFill>
              </a:rPr>
              <a:t>商品和服务</a:t>
            </a:r>
          </a:p>
        </p:txBody>
      </p:sp>
      <p:sp>
        <p:nvSpPr>
          <p:cNvPr id="59" name="文本框 58">
            <a:extLst>
              <a:ext uri="{FF2B5EF4-FFF2-40B4-BE49-F238E27FC236}">
                <a16:creationId xmlns:a16="http://schemas.microsoft.com/office/drawing/2014/main" id="{80998E66-8E2A-4A8A-A0A2-01664D021246}"/>
              </a:ext>
            </a:extLst>
          </p:cNvPr>
          <p:cNvSpPr txBox="1"/>
          <p:nvPr/>
        </p:nvSpPr>
        <p:spPr>
          <a:xfrm>
            <a:off x="3257853" y="5391119"/>
            <a:ext cx="2988327" cy="369332"/>
          </a:xfrm>
          <a:prstGeom prst="rect">
            <a:avLst/>
          </a:prstGeom>
          <a:noFill/>
        </p:spPr>
        <p:txBody>
          <a:bodyPr wrap="square" rtlCol="0">
            <a:spAutoFit/>
          </a:bodyPr>
          <a:lstStyle/>
          <a:p>
            <a:r>
              <a:rPr lang="zh-CN" altLang="en-US" dirty="0">
                <a:solidFill>
                  <a:schemeClr val="accent1"/>
                </a:solidFill>
              </a:rPr>
              <a:t>劳动力和资本（直接融资）</a:t>
            </a:r>
          </a:p>
        </p:txBody>
      </p:sp>
      <p:sp>
        <p:nvSpPr>
          <p:cNvPr id="60" name="文本框 59">
            <a:extLst>
              <a:ext uri="{FF2B5EF4-FFF2-40B4-BE49-F238E27FC236}">
                <a16:creationId xmlns:a16="http://schemas.microsoft.com/office/drawing/2014/main" id="{7D2AD9E4-C45D-4FD6-92B2-37437541A89B}"/>
              </a:ext>
            </a:extLst>
          </p:cNvPr>
          <p:cNvSpPr txBox="1"/>
          <p:nvPr/>
        </p:nvSpPr>
        <p:spPr>
          <a:xfrm>
            <a:off x="6444203" y="2494627"/>
            <a:ext cx="720076" cy="369332"/>
          </a:xfrm>
          <a:prstGeom prst="rect">
            <a:avLst/>
          </a:prstGeom>
          <a:noFill/>
        </p:spPr>
        <p:txBody>
          <a:bodyPr wrap="square" rtlCol="0">
            <a:spAutoFit/>
          </a:bodyPr>
          <a:lstStyle/>
          <a:p>
            <a:r>
              <a:rPr lang="zh-CN" altLang="en-US" dirty="0">
                <a:solidFill>
                  <a:schemeClr val="accent1"/>
                </a:solidFill>
              </a:rPr>
              <a:t>税收</a:t>
            </a:r>
          </a:p>
        </p:txBody>
      </p:sp>
    </p:spTree>
    <p:extLst>
      <p:ext uri="{BB962C8B-B14F-4D97-AF65-F5344CB8AC3E}">
        <p14:creationId xmlns:p14="http://schemas.microsoft.com/office/powerpoint/2010/main" val="20308332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A44DBD-1ECF-41DF-BACC-CC8DC93266F3}"/>
              </a:ext>
            </a:extLst>
          </p:cNvPr>
          <p:cNvSpPr>
            <a:spLocks noGrp="1"/>
          </p:cNvSpPr>
          <p:nvPr>
            <p:ph type="title"/>
          </p:nvPr>
        </p:nvSpPr>
        <p:spPr/>
        <p:txBody>
          <a:bodyPr/>
          <a:lstStyle/>
          <a:p>
            <a:r>
              <a:rPr lang="zh-CN" altLang="en-US" dirty="0"/>
              <a:t>直接融资与间接融资</a:t>
            </a:r>
          </a:p>
        </p:txBody>
      </p:sp>
      <p:sp>
        <p:nvSpPr>
          <p:cNvPr id="5" name="文本框 4">
            <a:extLst>
              <a:ext uri="{FF2B5EF4-FFF2-40B4-BE49-F238E27FC236}">
                <a16:creationId xmlns:a16="http://schemas.microsoft.com/office/drawing/2014/main" id="{41FDE65A-417D-4FB0-A2E5-FFCBEFFC5DE5}"/>
              </a:ext>
            </a:extLst>
          </p:cNvPr>
          <p:cNvSpPr txBox="1"/>
          <p:nvPr/>
        </p:nvSpPr>
        <p:spPr>
          <a:xfrm>
            <a:off x="611560" y="2132856"/>
            <a:ext cx="2088232"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资金供应方</a:t>
            </a:r>
          </a:p>
        </p:txBody>
      </p:sp>
      <p:sp>
        <p:nvSpPr>
          <p:cNvPr id="7" name="文本框 6">
            <a:extLst>
              <a:ext uri="{FF2B5EF4-FFF2-40B4-BE49-F238E27FC236}">
                <a16:creationId xmlns:a16="http://schemas.microsoft.com/office/drawing/2014/main" id="{C37854A1-F183-4C46-9E9D-ABDF567BF8BA}"/>
              </a:ext>
            </a:extLst>
          </p:cNvPr>
          <p:cNvSpPr txBox="1"/>
          <p:nvPr/>
        </p:nvSpPr>
        <p:spPr>
          <a:xfrm>
            <a:off x="5868144" y="2132856"/>
            <a:ext cx="2088232"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资金需求方</a:t>
            </a:r>
          </a:p>
        </p:txBody>
      </p:sp>
      <p:sp>
        <p:nvSpPr>
          <p:cNvPr id="8" name="八边形 7">
            <a:extLst>
              <a:ext uri="{FF2B5EF4-FFF2-40B4-BE49-F238E27FC236}">
                <a16:creationId xmlns:a16="http://schemas.microsoft.com/office/drawing/2014/main" id="{37FB937D-1B9E-4E34-900D-5799F3F03C2C}"/>
              </a:ext>
            </a:extLst>
          </p:cNvPr>
          <p:cNvSpPr/>
          <p:nvPr/>
        </p:nvSpPr>
        <p:spPr>
          <a:xfrm>
            <a:off x="3635896" y="1822966"/>
            <a:ext cx="1296144" cy="11430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市场</a:t>
            </a:r>
          </a:p>
        </p:txBody>
      </p:sp>
      <p:cxnSp>
        <p:nvCxnSpPr>
          <p:cNvPr id="10" name="直接箭头连接符 9">
            <a:extLst>
              <a:ext uri="{FF2B5EF4-FFF2-40B4-BE49-F238E27FC236}">
                <a16:creationId xmlns:a16="http://schemas.microsoft.com/office/drawing/2014/main" id="{968CB7CA-B15D-48D2-AAB7-C068AE0B666A}"/>
              </a:ext>
            </a:extLst>
          </p:cNvPr>
          <p:cNvCxnSpPr>
            <a:stCxn id="5" idx="3"/>
          </p:cNvCxnSpPr>
          <p:nvPr/>
        </p:nvCxnSpPr>
        <p:spPr>
          <a:xfrm>
            <a:off x="2699792" y="2394466"/>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A003F1B3-AEAF-4F6E-B607-D953191FE17C}"/>
              </a:ext>
            </a:extLst>
          </p:cNvPr>
          <p:cNvCxnSpPr>
            <a:endCxn id="7" idx="1"/>
          </p:cNvCxnSpPr>
          <p:nvPr/>
        </p:nvCxnSpPr>
        <p:spPr>
          <a:xfrm>
            <a:off x="4932040" y="2394466"/>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17253DB0-AFEC-45C2-94EA-F04E25B67652}"/>
              </a:ext>
            </a:extLst>
          </p:cNvPr>
          <p:cNvSpPr txBox="1"/>
          <p:nvPr/>
        </p:nvSpPr>
        <p:spPr>
          <a:xfrm>
            <a:off x="611560" y="4282570"/>
            <a:ext cx="2088232"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资金供应方</a:t>
            </a:r>
          </a:p>
        </p:txBody>
      </p:sp>
      <p:sp>
        <p:nvSpPr>
          <p:cNvPr id="14" name="文本框 13">
            <a:extLst>
              <a:ext uri="{FF2B5EF4-FFF2-40B4-BE49-F238E27FC236}">
                <a16:creationId xmlns:a16="http://schemas.microsoft.com/office/drawing/2014/main" id="{6E631E00-555E-4553-A658-A5C6C61D1BF2}"/>
              </a:ext>
            </a:extLst>
          </p:cNvPr>
          <p:cNvSpPr txBox="1"/>
          <p:nvPr/>
        </p:nvSpPr>
        <p:spPr>
          <a:xfrm>
            <a:off x="5868144" y="4282570"/>
            <a:ext cx="2088232" cy="523220"/>
          </a:xfrm>
          <a:prstGeom prst="rect">
            <a:avLst/>
          </a:prstGeom>
          <a:solidFill>
            <a:schemeClr val="accent1"/>
          </a:solidFill>
          <a:ln>
            <a:solidFill>
              <a:schemeClr val="accent1"/>
            </a:solidFill>
          </a:ln>
        </p:spPr>
        <p:txBody>
          <a:bodyPr wrap="square" rtlCol="0">
            <a:spAutoFit/>
          </a:bodyPr>
          <a:lstStyle/>
          <a:p>
            <a:pPr algn="ctr"/>
            <a:r>
              <a:rPr lang="zh-CN" altLang="en-US" sz="2800" dirty="0">
                <a:solidFill>
                  <a:schemeClr val="bg1"/>
                </a:solidFill>
              </a:rPr>
              <a:t>资金需求方</a:t>
            </a:r>
          </a:p>
        </p:txBody>
      </p:sp>
      <p:sp>
        <p:nvSpPr>
          <p:cNvPr id="15" name="八边形 14">
            <a:extLst>
              <a:ext uri="{FF2B5EF4-FFF2-40B4-BE49-F238E27FC236}">
                <a16:creationId xmlns:a16="http://schemas.microsoft.com/office/drawing/2014/main" id="{555E0DA7-884A-4698-AC37-9BBB983FB220}"/>
              </a:ext>
            </a:extLst>
          </p:cNvPr>
          <p:cNvSpPr/>
          <p:nvPr/>
        </p:nvSpPr>
        <p:spPr>
          <a:xfrm>
            <a:off x="3635896" y="3972680"/>
            <a:ext cx="1296144" cy="1143000"/>
          </a:xfrm>
          <a:prstGeom prst="oc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dirty="0"/>
              <a:t>金融机构</a:t>
            </a:r>
          </a:p>
        </p:txBody>
      </p:sp>
      <p:cxnSp>
        <p:nvCxnSpPr>
          <p:cNvPr id="16" name="直接箭头连接符 15">
            <a:extLst>
              <a:ext uri="{FF2B5EF4-FFF2-40B4-BE49-F238E27FC236}">
                <a16:creationId xmlns:a16="http://schemas.microsoft.com/office/drawing/2014/main" id="{0A63EE67-9033-4052-B159-3603DE5A1074}"/>
              </a:ext>
            </a:extLst>
          </p:cNvPr>
          <p:cNvCxnSpPr>
            <a:stCxn id="13" idx="3"/>
          </p:cNvCxnSpPr>
          <p:nvPr/>
        </p:nvCxnSpPr>
        <p:spPr>
          <a:xfrm>
            <a:off x="2699792" y="4544180"/>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5ED37258-4174-4A4F-9458-F7BF859BDEEF}"/>
              </a:ext>
            </a:extLst>
          </p:cNvPr>
          <p:cNvCxnSpPr>
            <a:endCxn id="14" idx="1"/>
          </p:cNvCxnSpPr>
          <p:nvPr/>
        </p:nvCxnSpPr>
        <p:spPr>
          <a:xfrm>
            <a:off x="4932040" y="4544180"/>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09810A84-980F-4EE4-B800-061FE0AD661F}"/>
              </a:ext>
            </a:extLst>
          </p:cNvPr>
          <p:cNvCxnSpPr/>
          <p:nvPr/>
        </p:nvCxnSpPr>
        <p:spPr>
          <a:xfrm flipV="1">
            <a:off x="4283968" y="2965966"/>
            <a:ext cx="0" cy="10067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文本框 19">
            <a:extLst>
              <a:ext uri="{FF2B5EF4-FFF2-40B4-BE49-F238E27FC236}">
                <a16:creationId xmlns:a16="http://schemas.microsoft.com/office/drawing/2014/main" id="{441F62D0-9DC4-4945-949F-85A45DDD64AF}"/>
              </a:ext>
            </a:extLst>
          </p:cNvPr>
          <p:cNvSpPr txBox="1"/>
          <p:nvPr/>
        </p:nvSpPr>
        <p:spPr>
          <a:xfrm>
            <a:off x="3635896" y="3287877"/>
            <a:ext cx="720076" cy="369332"/>
          </a:xfrm>
          <a:prstGeom prst="rect">
            <a:avLst/>
          </a:prstGeom>
          <a:noFill/>
        </p:spPr>
        <p:txBody>
          <a:bodyPr wrap="square" rtlCol="0">
            <a:spAutoFit/>
          </a:bodyPr>
          <a:lstStyle/>
          <a:p>
            <a:r>
              <a:rPr lang="zh-CN" altLang="en-US" dirty="0">
                <a:solidFill>
                  <a:schemeClr val="accent1"/>
                </a:solidFill>
              </a:rPr>
              <a:t>资金</a:t>
            </a:r>
          </a:p>
        </p:txBody>
      </p:sp>
      <p:sp>
        <p:nvSpPr>
          <p:cNvPr id="21" name="文本框 20">
            <a:extLst>
              <a:ext uri="{FF2B5EF4-FFF2-40B4-BE49-F238E27FC236}">
                <a16:creationId xmlns:a16="http://schemas.microsoft.com/office/drawing/2014/main" id="{40EBE9F7-8972-4352-ADC9-00201331C99D}"/>
              </a:ext>
            </a:extLst>
          </p:cNvPr>
          <p:cNvSpPr txBox="1"/>
          <p:nvPr/>
        </p:nvSpPr>
        <p:spPr>
          <a:xfrm>
            <a:off x="4275101" y="3278884"/>
            <a:ext cx="720076" cy="369332"/>
          </a:xfrm>
          <a:prstGeom prst="rect">
            <a:avLst/>
          </a:prstGeom>
          <a:noFill/>
        </p:spPr>
        <p:txBody>
          <a:bodyPr wrap="square" rtlCol="0">
            <a:spAutoFit/>
          </a:bodyPr>
          <a:lstStyle/>
          <a:p>
            <a:r>
              <a:rPr lang="zh-CN" altLang="en-US" dirty="0">
                <a:solidFill>
                  <a:schemeClr val="accent1"/>
                </a:solidFill>
              </a:rPr>
              <a:t>服务</a:t>
            </a:r>
          </a:p>
        </p:txBody>
      </p:sp>
    </p:spTree>
    <p:extLst>
      <p:ext uri="{BB962C8B-B14F-4D97-AF65-F5344CB8AC3E}">
        <p14:creationId xmlns:p14="http://schemas.microsoft.com/office/powerpoint/2010/main" val="25245570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B93DC8-D3DE-49D0-A3A5-75572929496F}"/>
              </a:ext>
            </a:extLst>
          </p:cNvPr>
          <p:cNvSpPr>
            <a:spLocks noGrp="1"/>
          </p:cNvSpPr>
          <p:nvPr>
            <p:ph type="title"/>
          </p:nvPr>
        </p:nvSpPr>
        <p:spPr/>
        <p:txBody>
          <a:bodyPr/>
          <a:lstStyle/>
          <a:p>
            <a:r>
              <a:rPr lang="zh-CN" altLang="en-US" dirty="0"/>
              <a:t>直接融资</a:t>
            </a:r>
          </a:p>
        </p:txBody>
      </p:sp>
      <p:sp>
        <p:nvSpPr>
          <p:cNvPr id="3" name="内容占位符 2">
            <a:extLst>
              <a:ext uri="{FF2B5EF4-FFF2-40B4-BE49-F238E27FC236}">
                <a16:creationId xmlns:a16="http://schemas.microsoft.com/office/drawing/2014/main" id="{4D107459-E159-4D54-B08D-E2BDA8C27197}"/>
              </a:ext>
            </a:extLst>
          </p:cNvPr>
          <p:cNvSpPr>
            <a:spLocks noGrp="1"/>
          </p:cNvSpPr>
          <p:nvPr>
            <p:ph idx="1"/>
          </p:nvPr>
        </p:nvSpPr>
        <p:spPr/>
        <p:txBody>
          <a:bodyPr/>
          <a:lstStyle/>
          <a:p>
            <a:r>
              <a:rPr lang="zh-CN" altLang="en-US" dirty="0"/>
              <a:t>主要是债券和股票融资。</a:t>
            </a:r>
            <a:endParaRPr lang="en-US" altLang="zh-CN" dirty="0"/>
          </a:p>
          <a:p>
            <a:r>
              <a:rPr lang="zh-CN" altLang="en-US" dirty="0"/>
              <a:t>投资者需要直接承担投资风险</a:t>
            </a:r>
            <a:endParaRPr lang="en-US" altLang="zh-CN" dirty="0"/>
          </a:p>
          <a:p>
            <a:pPr lvl="1"/>
            <a:r>
              <a:rPr lang="zh-CN" altLang="en-US" dirty="0"/>
              <a:t>信息获取、定价</a:t>
            </a:r>
            <a:endParaRPr lang="en-US" altLang="zh-CN" dirty="0"/>
          </a:p>
          <a:p>
            <a:pPr lvl="1"/>
            <a:r>
              <a:rPr lang="zh-CN" altLang="en-US" dirty="0"/>
              <a:t>关注和监督公司</a:t>
            </a:r>
            <a:endParaRPr lang="en-US" altLang="zh-CN" dirty="0"/>
          </a:p>
          <a:p>
            <a:r>
              <a:rPr lang="zh-CN" altLang="en-US" dirty="0"/>
              <a:t>容易受金融市场状况影响</a:t>
            </a:r>
          </a:p>
        </p:txBody>
      </p:sp>
    </p:spTree>
    <p:extLst>
      <p:ext uri="{BB962C8B-B14F-4D97-AF65-F5344CB8AC3E}">
        <p14:creationId xmlns:p14="http://schemas.microsoft.com/office/powerpoint/2010/main" val="2022352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6423C3-FF94-4775-BB98-E8AAEBFE50FA}"/>
              </a:ext>
            </a:extLst>
          </p:cNvPr>
          <p:cNvSpPr>
            <a:spLocks noGrp="1"/>
          </p:cNvSpPr>
          <p:nvPr>
            <p:ph type="title"/>
          </p:nvPr>
        </p:nvSpPr>
        <p:spPr/>
        <p:txBody>
          <a:bodyPr/>
          <a:lstStyle/>
          <a:p>
            <a:r>
              <a:rPr lang="zh-CN" altLang="en-US" dirty="0"/>
              <a:t>间接融资</a:t>
            </a:r>
          </a:p>
        </p:txBody>
      </p:sp>
      <p:sp>
        <p:nvSpPr>
          <p:cNvPr id="3" name="内容占位符 2">
            <a:extLst>
              <a:ext uri="{FF2B5EF4-FFF2-40B4-BE49-F238E27FC236}">
                <a16:creationId xmlns:a16="http://schemas.microsoft.com/office/drawing/2014/main" id="{FF5F3040-DB4F-4E1D-8CF4-320AE07F6CF6}"/>
              </a:ext>
            </a:extLst>
          </p:cNvPr>
          <p:cNvSpPr>
            <a:spLocks noGrp="1"/>
          </p:cNvSpPr>
          <p:nvPr>
            <p:ph idx="1"/>
          </p:nvPr>
        </p:nvSpPr>
        <p:spPr/>
        <p:txBody>
          <a:bodyPr/>
          <a:lstStyle/>
          <a:p>
            <a:r>
              <a:rPr lang="zh-CN" altLang="en-US" dirty="0"/>
              <a:t>主要是银行贷款。</a:t>
            </a:r>
            <a:endParaRPr lang="en-US" altLang="zh-CN" dirty="0"/>
          </a:p>
          <a:p>
            <a:r>
              <a:rPr lang="zh-CN" altLang="en-US" dirty="0"/>
              <a:t>三个转化</a:t>
            </a:r>
            <a:endParaRPr lang="en-US" altLang="zh-CN" dirty="0"/>
          </a:p>
          <a:p>
            <a:pPr lvl="1"/>
            <a:r>
              <a:rPr lang="zh-CN" altLang="en-US" dirty="0"/>
              <a:t>信用转化</a:t>
            </a:r>
            <a:endParaRPr lang="en-US" altLang="zh-CN" dirty="0"/>
          </a:p>
          <a:p>
            <a:pPr lvl="1"/>
            <a:r>
              <a:rPr lang="zh-CN" altLang="en-US" dirty="0"/>
              <a:t>流动性转化</a:t>
            </a:r>
            <a:endParaRPr lang="en-US" altLang="zh-CN" dirty="0"/>
          </a:p>
          <a:p>
            <a:pPr lvl="1"/>
            <a:r>
              <a:rPr lang="zh-CN" altLang="en-US" dirty="0"/>
              <a:t>期限转化</a:t>
            </a:r>
            <a:endParaRPr lang="en-US" altLang="zh-CN" dirty="0"/>
          </a:p>
          <a:p>
            <a:r>
              <a:rPr lang="zh-CN" altLang="en-US" dirty="0"/>
              <a:t>受金融机构（银行）状况影响</a:t>
            </a:r>
          </a:p>
        </p:txBody>
      </p:sp>
    </p:spTree>
    <p:extLst>
      <p:ext uri="{BB962C8B-B14F-4D97-AF65-F5344CB8AC3E}">
        <p14:creationId xmlns:p14="http://schemas.microsoft.com/office/powerpoint/2010/main" val="18919847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9DB483-71CB-46E6-90A2-FBC18A2EB652}"/>
              </a:ext>
            </a:extLst>
          </p:cNvPr>
          <p:cNvSpPr>
            <a:spLocks noGrp="1"/>
          </p:cNvSpPr>
          <p:nvPr>
            <p:ph type="title"/>
          </p:nvPr>
        </p:nvSpPr>
        <p:spPr/>
        <p:txBody>
          <a:bodyPr/>
          <a:lstStyle/>
          <a:p>
            <a:r>
              <a:rPr lang="zh-CN" altLang="en-US" dirty="0"/>
              <a:t>中美股票市值</a:t>
            </a:r>
            <a:r>
              <a:rPr lang="en-US" altLang="zh-CN" dirty="0"/>
              <a:t>/GDP</a:t>
            </a:r>
            <a:r>
              <a:rPr lang="zh-CN" altLang="en-US" dirty="0"/>
              <a:t>比例</a:t>
            </a:r>
          </a:p>
        </p:txBody>
      </p:sp>
      <p:graphicFrame>
        <p:nvGraphicFramePr>
          <p:cNvPr id="5" name="内容占位符 4">
            <a:extLst>
              <a:ext uri="{FF2B5EF4-FFF2-40B4-BE49-F238E27FC236}">
                <a16:creationId xmlns:a16="http://schemas.microsoft.com/office/drawing/2014/main" id="{4D48631B-6B35-4C3C-8F12-F4E8EA7F098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355406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8EB7BB-D23F-4B77-9AA2-6DF8E392D151}"/>
              </a:ext>
            </a:extLst>
          </p:cNvPr>
          <p:cNvSpPr>
            <a:spLocks noGrp="1"/>
          </p:cNvSpPr>
          <p:nvPr>
            <p:ph type="title"/>
          </p:nvPr>
        </p:nvSpPr>
        <p:spPr/>
        <p:txBody>
          <a:bodyPr/>
          <a:lstStyle/>
          <a:p>
            <a:r>
              <a:rPr lang="zh-CN" altLang="en-US" dirty="0"/>
              <a:t>中美银行资产</a:t>
            </a:r>
            <a:r>
              <a:rPr lang="en-US" altLang="zh-CN" dirty="0"/>
              <a:t>/GDP</a:t>
            </a:r>
            <a:r>
              <a:rPr lang="zh-CN" altLang="en-US" dirty="0"/>
              <a:t>比例</a:t>
            </a:r>
          </a:p>
        </p:txBody>
      </p:sp>
      <p:graphicFrame>
        <p:nvGraphicFramePr>
          <p:cNvPr id="4" name="内容占位符 3">
            <a:extLst>
              <a:ext uri="{FF2B5EF4-FFF2-40B4-BE49-F238E27FC236}">
                <a16:creationId xmlns:a16="http://schemas.microsoft.com/office/drawing/2014/main" id="{F2DE556D-FAF6-4FF7-8D5C-4A735AE285B8}"/>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703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FD92F3-390A-43BB-AD7A-405586B856E5}"/>
              </a:ext>
            </a:extLst>
          </p:cNvPr>
          <p:cNvSpPr>
            <a:spLocks noGrp="1"/>
          </p:cNvSpPr>
          <p:nvPr>
            <p:ph type="title"/>
          </p:nvPr>
        </p:nvSpPr>
        <p:spPr/>
        <p:txBody>
          <a:bodyPr/>
          <a:lstStyle/>
          <a:p>
            <a:r>
              <a:rPr lang="zh-CN" altLang="en-US" dirty="0"/>
              <a:t>国内金融体系</a:t>
            </a:r>
          </a:p>
        </p:txBody>
      </p:sp>
      <p:sp>
        <p:nvSpPr>
          <p:cNvPr id="3" name="内容占位符 2">
            <a:extLst>
              <a:ext uri="{FF2B5EF4-FFF2-40B4-BE49-F238E27FC236}">
                <a16:creationId xmlns:a16="http://schemas.microsoft.com/office/drawing/2014/main" id="{078DE660-97AF-4110-8C79-A8329EF98CFC}"/>
              </a:ext>
            </a:extLst>
          </p:cNvPr>
          <p:cNvSpPr>
            <a:spLocks noGrp="1"/>
          </p:cNvSpPr>
          <p:nvPr>
            <p:ph idx="1"/>
          </p:nvPr>
        </p:nvSpPr>
        <p:spPr/>
        <p:txBody>
          <a:bodyPr>
            <a:normAutofit fontScale="77500" lnSpcReduction="20000"/>
          </a:bodyPr>
          <a:lstStyle/>
          <a:p>
            <a:r>
              <a:rPr lang="zh-CN" altLang="en-US" dirty="0"/>
              <a:t>货币当局</a:t>
            </a:r>
            <a:endParaRPr lang="en-US" altLang="zh-CN" dirty="0"/>
          </a:p>
          <a:p>
            <a:r>
              <a:rPr lang="zh-CN" altLang="en-US" dirty="0"/>
              <a:t>监管当局</a:t>
            </a:r>
            <a:endParaRPr lang="en-US" altLang="zh-CN" dirty="0"/>
          </a:p>
          <a:p>
            <a:r>
              <a:rPr lang="zh-CN" altLang="en-US" dirty="0"/>
              <a:t>银行业金融机构</a:t>
            </a:r>
            <a:endParaRPr lang="en-US" altLang="zh-CN" dirty="0"/>
          </a:p>
          <a:p>
            <a:pPr lvl="1"/>
            <a:r>
              <a:rPr lang="zh-CN" altLang="en-US" dirty="0"/>
              <a:t>存款类（银行、信用社等）</a:t>
            </a:r>
            <a:endParaRPr lang="en-US" altLang="zh-CN" dirty="0"/>
          </a:p>
          <a:p>
            <a:pPr lvl="1"/>
            <a:r>
              <a:rPr lang="zh-CN" altLang="en-US" dirty="0"/>
              <a:t>非存款类（信托、金融租赁、汽车金融等）</a:t>
            </a:r>
            <a:endParaRPr lang="en-US" altLang="zh-CN" dirty="0"/>
          </a:p>
          <a:p>
            <a:r>
              <a:rPr lang="zh-CN" altLang="en-US" dirty="0"/>
              <a:t>证券业金融机构</a:t>
            </a:r>
            <a:endParaRPr lang="en-US" altLang="zh-CN" dirty="0"/>
          </a:p>
          <a:p>
            <a:pPr lvl="1"/>
            <a:r>
              <a:rPr lang="zh-CN" altLang="en-US" dirty="0"/>
              <a:t>证券公司、基金管理公司、期货公司、投资咨询公司等</a:t>
            </a:r>
            <a:endParaRPr lang="en-US" altLang="zh-CN" dirty="0"/>
          </a:p>
          <a:p>
            <a:r>
              <a:rPr lang="zh-CN" altLang="en-US" dirty="0"/>
              <a:t>保险公司</a:t>
            </a:r>
            <a:endParaRPr lang="en-US" altLang="zh-CN" dirty="0"/>
          </a:p>
          <a:p>
            <a:pPr lvl="1"/>
            <a:r>
              <a:rPr lang="zh-CN" altLang="en-US" dirty="0"/>
              <a:t>财产保险、人身保险、企业年金等</a:t>
            </a:r>
            <a:endParaRPr lang="en-US" altLang="zh-CN" dirty="0"/>
          </a:p>
          <a:p>
            <a:r>
              <a:rPr lang="zh-CN" altLang="en-US" dirty="0"/>
              <a:t>金融基础设施</a:t>
            </a:r>
            <a:endParaRPr lang="en-US" altLang="zh-CN" dirty="0"/>
          </a:p>
          <a:p>
            <a:pPr lvl="1"/>
            <a:r>
              <a:rPr lang="zh-CN" altLang="en-US" dirty="0"/>
              <a:t>交易所、支付和结算机构</a:t>
            </a:r>
            <a:endParaRPr lang="en-US" altLang="zh-CN" dirty="0"/>
          </a:p>
          <a:p>
            <a:r>
              <a:rPr lang="zh-CN" altLang="en-US" dirty="0"/>
              <a:t>其他</a:t>
            </a:r>
          </a:p>
        </p:txBody>
      </p:sp>
    </p:spTree>
    <p:extLst>
      <p:ext uri="{BB962C8B-B14F-4D97-AF65-F5344CB8AC3E}">
        <p14:creationId xmlns:p14="http://schemas.microsoft.com/office/powerpoint/2010/main" val="32711959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895AC3-C074-472F-BEA8-66651FF22231}"/>
              </a:ext>
            </a:extLst>
          </p:cNvPr>
          <p:cNvSpPr>
            <a:spLocks noGrp="1"/>
          </p:cNvSpPr>
          <p:nvPr>
            <p:ph type="title"/>
          </p:nvPr>
        </p:nvSpPr>
        <p:spPr/>
        <p:txBody>
          <a:bodyPr/>
          <a:lstStyle/>
          <a:p>
            <a:r>
              <a:rPr lang="zh-CN" altLang="en-US" dirty="0"/>
              <a:t>金融产品</a:t>
            </a:r>
          </a:p>
        </p:txBody>
      </p:sp>
      <p:sp>
        <p:nvSpPr>
          <p:cNvPr id="3" name="内容占位符 2">
            <a:extLst>
              <a:ext uri="{FF2B5EF4-FFF2-40B4-BE49-F238E27FC236}">
                <a16:creationId xmlns:a16="http://schemas.microsoft.com/office/drawing/2014/main" id="{FAC7B1C7-552B-4F0B-AF6D-9B84F3E2CD4E}"/>
              </a:ext>
            </a:extLst>
          </p:cNvPr>
          <p:cNvSpPr>
            <a:spLocks noGrp="1"/>
          </p:cNvSpPr>
          <p:nvPr>
            <p:ph idx="1"/>
          </p:nvPr>
        </p:nvSpPr>
        <p:spPr/>
        <p:txBody>
          <a:bodyPr>
            <a:normAutofit fontScale="77500" lnSpcReduction="20000"/>
          </a:bodyPr>
          <a:lstStyle/>
          <a:p>
            <a:r>
              <a:rPr lang="zh-CN" altLang="en-US" dirty="0"/>
              <a:t>现金</a:t>
            </a:r>
            <a:endParaRPr lang="en-US" altLang="zh-CN" dirty="0"/>
          </a:p>
          <a:p>
            <a:pPr lvl="1"/>
            <a:r>
              <a:rPr lang="zh-CN" altLang="en-US" dirty="0"/>
              <a:t>活期存款、货币式基金等</a:t>
            </a:r>
            <a:endParaRPr lang="en-US" altLang="zh-CN" dirty="0"/>
          </a:p>
          <a:p>
            <a:r>
              <a:rPr lang="zh-CN" altLang="en-US" dirty="0"/>
              <a:t>固定收益</a:t>
            </a:r>
            <a:endParaRPr lang="en-US" altLang="zh-CN" dirty="0"/>
          </a:p>
          <a:p>
            <a:pPr lvl="1"/>
            <a:r>
              <a:rPr lang="zh-CN" altLang="en-US" dirty="0"/>
              <a:t>定期存款、类存款理财产品、债券等</a:t>
            </a:r>
            <a:endParaRPr lang="en-US" altLang="zh-CN" dirty="0"/>
          </a:p>
          <a:p>
            <a:r>
              <a:rPr lang="zh-CN" altLang="en-US" dirty="0"/>
              <a:t>权益</a:t>
            </a:r>
            <a:endParaRPr lang="en-US" altLang="zh-CN" dirty="0"/>
          </a:p>
          <a:p>
            <a:pPr lvl="1"/>
            <a:r>
              <a:rPr lang="zh-CN" altLang="en-US" dirty="0"/>
              <a:t>股票、私募股权</a:t>
            </a:r>
            <a:endParaRPr lang="en-US" altLang="zh-CN" dirty="0"/>
          </a:p>
          <a:p>
            <a:r>
              <a:rPr lang="zh-CN" altLang="en-US" dirty="0"/>
              <a:t>衍生品</a:t>
            </a:r>
            <a:endParaRPr lang="en-US" altLang="zh-CN" dirty="0"/>
          </a:p>
          <a:p>
            <a:pPr lvl="1"/>
            <a:r>
              <a:rPr lang="zh-CN" altLang="en-US" dirty="0"/>
              <a:t>期货、期权、远期、掉期等</a:t>
            </a:r>
            <a:endParaRPr lang="en-US" altLang="zh-CN" dirty="0"/>
          </a:p>
          <a:p>
            <a:r>
              <a:rPr lang="zh-CN" altLang="en-US" dirty="0"/>
              <a:t>基金</a:t>
            </a:r>
            <a:endParaRPr lang="en-US" altLang="zh-CN" dirty="0"/>
          </a:p>
          <a:p>
            <a:pPr lvl="1"/>
            <a:r>
              <a:rPr lang="zh-CN" altLang="en-US" dirty="0"/>
              <a:t>公募、私募</a:t>
            </a:r>
            <a:endParaRPr lang="en-US" altLang="zh-CN" dirty="0"/>
          </a:p>
          <a:p>
            <a:pPr lvl="1"/>
            <a:r>
              <a:rPr lang="zh-CN" altLang="en-US" dirty="0"/>
              <a:t>股票型、债券型、混合型、指数型等</a:t>
            </a:r>
            <a:endParaRPr lang="en-US" altLang="zh-CN" dirty="0"/>
          </a:p>
          <a:p>
            <a:r>
              <a:rPr lang="zh-CN" altLang="en-US" dirty="0"/>
              <a:t>保险</a:t>
            </a:r>
          </a:p>
        </p:txBody>
      </p:sp>
    </p:spTree>
    <p:extLst>
      <p:ext uri="{BB962C8B-B14F-4D97-AF65-F5344CB8AC3E}">
        <p14:creationId xmlns:p14="http://schemas.microsoft.com/office/powerpoint/2010/main" val="15825423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092857D-6577-416A-AFA9-826F16CDD221}"/>
              </a:ext>
            </a:extLst>
          </p:cNvPr>
          <p:cNvSpPr>
            <a:spLocks noGrp="1"/>
          </p:cNvSpPr>
          <p:nvPr>
            <p:ph type="title"/>
          </p:nvPr>
        </p:nvSpPr>
        <p:spPr/>
        <p:txBody>
          <a:bodyPr/>
          <a:lstStyle/>
          <a:p>
            <a:r>
              <a:rPr lang="zh-CN" altLang="en-US" dirty="0"/>
              <a:t>国际金融体系</a:t>
            </a:r>
          </a:p>
        </p:txBody>
      </p:sp>
      <p:sp>
        <p:nvSpPr>
          <p:cNvPr id="3" name="内容占位符 2">
            <a:extLst>
              <a:ext uri="{FF2B5EF4-FFF2-40B4-BE49-F238E27FC236}">
                <a16:creationId xmlns:a16="http://schemas.microsoft.com/office/drawing/2014/main" id="{CC510AB8-9E1A-4267-A987-A58C7AE45E6F}"/>
              </a:ext>
            </a:extLst>
          </p:cNvPr>
          <p:cNvSpPr>
            <a:spLocks noGrp="1"/>
          </p:cNvSpPr>
          <p:nvPr>
            <p:ph idx="1"/>
          </p:nvPr>
        </p:nvSpPr>
        <p:spPr/>
        <p:txBody>
          <a:bodyPr/>
          <a:lstStyle/>
          <a:p>
            <a:r>
              <a:rPr lang="zh-CN" altLang="en-US" dirty="0"/>
              <a:t>美联储</a:t>
            </a:r>
            <a:endParaRPr lang="en-US" altLang="zh-CN" dirty="0"/>
          </a:p>
          <a:p>
            <a:r>
              <a:rPr lang="zh-CN" altLang="en-US" dirty="0"/>
              <a:t>其他央行</a:t>
            </a:r>
            <a:endParaRPr lang="en-US" altLang="zh-CN" dirty="0"/>
          </a:p>
          <a:p>
            <a:r>
              <a:rPr lang="en-US" altLang="zh-CN" dirty="0"/>
              <a:t>Eurodollar</a:t>
            </a:r>
            <a:r>
              <a:rPr lang="zh-CN" altLang="en-US" dirty="0"/>
              <a:t>市场</a:t>
            </a:r>
            <a:endParaRPr lang="en-US" altLang="zh-CN" dirty="0"/>
          </a:p>
          <a:p>
            <a:r>
              <a:rPr lang="en-US" altLang="zh-CN" dirty="0"/>
              <a:t>IMF</a:t>
            </a:r>
            <a:endParaRPr lang="zh-CN" altLang="en-US" dirty="0"/>
          </a:p>
        </p:txBody>
      </p:sp>
    </p:spTree>
    <p:extLst>
      <p:ext uri="{BB962C8B-B14F-4D97-AF65-F5344CB8AC3E}">
        <p14:creationId xmlns:p14="http://schemas.microsoft.com/office/powerpoint/2010/main" val="1341700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8B5864-19C7-47C5-859E-253CB3B8C0A3}"/>
              </a:ext>
            </a:extLst>
          </p:cNvPr>
          <p:cNvSpPr>
            <a:spLocks noGrp="1"/>
          </p:cNvSpPr>
          <p:nvPr>
            <p:ph type="title"/>
          </p:nvPr>
        </p:nvSpPr>
        <p:spPr/>
        <p:txBody>
          <a:bodyPr/>
          <a:lstStyle/>
          <a:p>
            <a:r>
              <a:rPr lang="zh-CN" altLang="en-US" dirty="0"/>
              <a:t>将经济作为整体</a:t>
            </a:r>
          </a:p>
        </p:txBody>
      </p:sp>
      <p:sp>
        <p:nvSpPr>
          <p:cNvPr id="3" name="内容占位符 2">
            <a:extLst>
              <a:ext uri="{FF2B5EF4-FFF2-40B4-BE49-F238E27FC236}">
                <a16:creationId xmlns:a16="http://schemas.microsoft.com/office/drawing/2014/main" id="{89C13851-C590-423F-87BE-8B63B9B8A0F5}"/>
              </a:ext>
            </a:extLst>
          </p:cNvPr>
          <p:cNvSpPr>
            <a:spLocks noGrp="1"/>
          </p:cNvSpPr>
          <p:nvPr>
            <p:ph idx="1"/>
          </p:nvPr>
        </p:nvSpPr>
        <p:spPr/>
        <p:txBody>
          <a:bodyPr/>
          <a:lstStyle/>
          <a:p>
            <a:r>
              <a:rPr lang="zh-CN" altLang="en-US" dirty="0"/>
              <a:t>总量概念</a:t>
            </a:r>
            <a:endParaRPr lang="en-US" altLang="zh-CN" dirty="0"/>
          </a:p>
          <a:p>
            <a:r>
              <a:rPr lang="zh-CN" altLang="en-US" dirty="0"/>
              <a:t>交易（</a:t>
            </a:r>
            <a:r>
              <a:rPr lang="en-US" altLang="zh-CN" dirty="0"/>
              <a:t>transaction</a:t>
            </a:r>
            <a:r>
              <a:rPr lang="zh-CN" altLang="en-US" dirty="0"/>
              <a:t>）的两面性</a:t>
            </a:r>
            <a:endParaRPr lang="en-US" altLang="zh-CN" dirty="0"/>
          </a:p>
          <a:p>
            <a:r>
              <a:rPr lang="zh-CN" altLang="en-US" dirty="0"/>
              <a:t>外部性（</a:t>
            </a:r>
            <a:r>
              <a:rPr lang="en-US" altLang="zh-CN" dirty="0"/>
              <a:t>externality</a:t>
            </a:r>
            <a:r>
              <a:rPr lang="zh-CN" altLang="en-US" dirty="0"/>
              <a:t>）</a:t>
            </a:r>
            <a:endParaRPr lang="en-US" altLang="zh-CN" dirty="0"/>
          </a:p>
          <a:p>
            <a:r>
              <a:rPr lang="zh-CN" altLang="en-US" dirty="0"/>
              <a:t>乘数效应（</a:t>
            </a:r>
            <a:r>
              <a:rPr lang="en-US" altLang="zh-CN" dirty="0"/>
              <a:t>multiplier effect</a:t>
            </a:r>
            <a:r>
              <a:rPr lang="zh-CN" altLang="en-US" dirty="0"/>
              <a:t>）</a:t>
            </a:r>
            <a:endParaRPr lang="en-US" altLang="zh-CN" dirty="0"/>
          </a:p>
          <a:p>
            <a:r>
              <a:rPr lang="zh-CN" altLang="en-US" dirty="0"/>
              <a:t>合成谬误（</a:t>
            </a:r>
            <a:r>
              <a:rPr lang="en-US" altLang="zh-CN" dirty="0"/>
              <a:t>fallacy of composition</a:t>
            </a:r>
            <a:r>
              <a:rPr lang="zh-CN" altLang="en-US" dirty="0"/>
              <a:t>）</a:t>
            </a:r>
          </a:p>
        </p:txBody>
      </p:sp>
    </p:spTree>
    <p:extLst>
      <p:ext uri="{BB962C8B-B14F-4D97-AF65-F5344CB8AC3E}">
        <p14:creationId xmlns:p14="http://schemas.microsoft.com/office/powerpoint/2010/main" val="21569837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E3DD40-64B7-414B-998D-306A5CAF4168}"/>
              </a:ext>
            </a:extLst>
          </p:cNvPr>
          <p:cNvSpPr>
            <a:spLocks noGrp="1"/>
          </p:cNvSpPr>
          <p:nvPr>
            <p:ph type="title"/>
          </p:nvPr>
        </p:nvSpPr>
        <p:spPr/>
        <p:txBody>
          <a:bodyPr/>
          <a:lstStyle/>
          <a:p>
            <a:r>
              <a:rPr lang="zh-CN" altLang="en-US" dirty="0"/>
              <a:t>国际货币体系</a:t>
            </a:r>
          </a:p>
        </p:txBody>
      </p:sp>
      <p:sp>
        <p:nvSpPr>
          <p:cNvPr id="3" name="内容占位符 2">
            <a:extLst>
              <a:ext uri="{FF2B5EF4-FFF2-40B4-BE49-F238E27FC236}">
                <a16:creationId xmlns:a16="http://schemas.microsoft.com/office/drawing/2014/main" id="{D1600A97-82D3-4A78-8BD8-134E981D1F4A}"/>
              </a:ext>
            </a:extLst>
          </p:cNvPr>
          <p:cNvSpPr>
            <a:spLocks noGrp="1"/>
          </p:cNvSpPr>
          <p:nvPr>
            <p:ph idx="1"/>
          </p:nvPr>
        </p:nvSpPr>
        <p:spPr/>
        <p:txBody>
          <a:bodyPr/>
          <a:lstStyle/>
          <a:p>
            <a:r>
              <a:rPr lang="zh-CN" altLang="en-US" dirty="0"/>
              <a:t>金银复本位制（</a:t>
            </a:r>
            <a:r>
              <a:rPr lang="en-US" altLang="zh-CN" dirty="0"/>
              <a:t>bimetallism,</a:t>
            </a:r>
            <a:r>
              <a:rPr lang="zh-CN" altLang="en-US" dirty="0"/>
              <a:t> </a:t>
            </a:r>
            <a:r>
              <a:rPr lang="en-US" altLang="zh-CN" dirty="0"/>
              <a:t>before</a:t>
            </a:r>
            <a:r>
              <a:rPr lang="zh-CN" altLang="en-US" dirty="0"/>
              <a:t> </a:t>
            </a:r>
            <a:r>
              <a:rPr lang="en-US" altLang="zh-CN" dirty="0"/>
              <a:t>1870s</a:t>
            </a:r>
            <a:r>
              <a:rPr lang="zh-CN" altLang="en-US" dirty="0"/>
              <a:t>）</a:t>
            </a:r>
            <a:endParaRPr lang="en-US" altLang="zh-CN" dirty="0"/>
          </a:p>
          <a:p>
            <a:r>
              <a:rPr lang="zh-CN" altLang="en-US" dirty="0"/>
              <a:t>金本位（</a:t>
            </a:r>
            <a:r>
              <a:rPr lang="en-US" altLang="zh-CN" dirty="0"/>
              <a:t>gold standard, 1870s-1914</a:t>
            </a:r>
            <a:r>
              <a:rPr lang="zh-CN" altLang="en-US" dirty="0"/>
              <a:t>）</a:t>
            </a:r>
            <a:endParaRPr lang="en-US" altLang="zh-CN" dirty="0"/>
          </a:p>
          <a:p>
            <a:r>
              <a:rPr lang="zh-CN" altLang="en-US" dirty="0"/>
              <a:t>两战期间（</a:t>
            </a:r>
            <a:r>
              <a:rPr lang="en-US" altLang="zh-CN" dirty="0"/>
              <a:t>1919-1939</a:t>
            </a:r>
            <a:r>
              <a:rPr lang="zh-CN" altLang="en-US" dirty="0"/>
              <a:t>）</a:t>
            </a:r>
            <a:endParaRPr lang="en-US" altLang="zh-CN" dirty="0"/>
          </a:p>
          <a:p>
            <a:r>
              <a:rPr lang="zh-CN" altLang="en-US" dirty="0"/>
              <a:t>布雷顿森林体系（</a:t>
            </a:r>
            <a:r>
              <a:rPr lang="en-US" altLang="zh-CN" dirty="0"/>
              <a:t>Bretton-Woods system, 1944-1973</a:t>
            </a:r>
            <a:r>
              <a:rPr lang="zh-CN" altLang="en-US" dirty="0"/>
              <a:t>）</a:t>
            </a:r>
            <a:endParaRPr lang="en-US" altLang="zh-CN" dirty="0"/>
          </a:p>
          <a:p>
            <a:r>
              <a:rPr lang="zh-CN" altLang="en-US" dirty="0"/>
              <a:t>后布雷顿森林体系</a:t>
            </a:r>
            <a:endParaRPr lang="en-US" altLang="zh-CN" dirty="0"/>
          </a:p>
          <a:p>
            <a:endParaRPr lang="zh-CN" altLang="en-US" dirty="0"/>
          </a:p>
        </p:txBody>
      </p:sp>
    </p:spTree>
    <p:extLst>
      <p:ext uri="{BB962C8B-B14F-4D97-AF65-F5344CB8AC3E}">
        <p14:creationId xmlns:p14="http://schemas.microsoft.com/office/powerpoint/2010/main" val="3425238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860152-C4F7-4698-A205-B0A9F9AFBFA4}"/>
              </a:ext>
            </a:extLst>
          </p:cNvPr>
          <p:cNvSpPr>
            <a:spLocks noGrp="1"/>
          </p:cNvSpPr>
          <p:nvPr>
            <p:ph type="title"/>
          </p:nvPr>
        </p:nvSpPr>
        <p:spPr/>
        <p:txBody>
          <a:bodyPr/>
          <a:lstStyle/>
          <a:p>
            <a:r>
              <a:rPr lang="zh-CN" altLang="en-US" dirty="0"/>
              <a:t>总结</a:t>
            </a:r>
          </a:p>
        </p:txBody>
      </p:sp>
      <p:sp>
        <p:nvSpPr>
          <p:cNvPr id="3" name="内容占位符 2">
            <a:extLst>
              <a:ext uri="{FF2B5EF4-FFF2-40B4-BE49-F238E27FC236}">
                <a16:creationId xmlns:a16="http://schemas.microsoft.com/office/drawing/2014/main" id="{8DA31443-06E8-4863-973B-F9070397AC57}"/>
              </a:ext>
            </a:extLst>
          </p:cNvPr>
          <p:cNvSpPr>
            <a:spLocks noGrp="1"/>
          </p:cNvSpPr>
          <p:nvPr>
            <p:ph idx="1"/>
          </p:nvPr>
        </p:nvSpPr>
        <p:spPr/>
        <p:txBody>
          <a:bodyPr/>
          <a:lstStyle/>
          <a:p>
            <a:r>
              <a:rPr lang="zh-CN" altLang="en-US" dirty="0"/>
              <a:t>金融对宏观经济的重要性</a:t>
            </a:r>
            <a:endParaRPr lang="en-US" altLang="zh-CN" dirty="0"/>
          </a:p>
          <a:p>
            <a:r>
              <a:rPr lang="zh-CN" altLang="en-US" dirty="0"/>
              <a:t>理解宏观对金融实践的重要性</a:t>
            </a:r>
            <a:endParaRPr lang="en-US" altLang="zh-CN" dirty="0"/>
          </a:p>
          <a:p>
            <a:endParaRPr lang="zh-CN" altLang="en-US" dirty="0"/>
          </a:p>
        </p:txBody>
      </p:sp>
    </p:spTree>
    <p:extLst>
      <p:ext uri="{BB962C8B-B14F-4D97-AF65-F5344CB8AC3E}">
        <p14:creationId xmlns:p14="http://schemas.microsoft.com/office/powerpoint/2010/main" val="2810649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CEBA75-BFAC-4138-9CEA-193A6543B779}"/>
              </a:ext>
            </a:extLst>
          </p:cNvPr>
          <p:cNvSpPr>
            <a:spLocks noGrp="1"/>
          </p:cNvSpPr>
          <p:nvPr>
            <p:ph type="title"/>
          </p:nvPr>
        </p:nvSpPr>
        <p:spPr/>
        <p:txBody>
          <a:bodyPr/>
          <a:lstStyle/>
          <a:p>
            <a:r>
              <a:rPr lang="zh-CN" altLang="en-US" dirty="0"/>
              <a:t>如何研究：观察和理解</a:t>
            </a:r>
          </a:p>
        </p:txBody>
      </p:sp>
      <p:sp>
        <p:nvSpPr>
          <p:cNvPr id="3" name="内容占位符 2">
            <a:extLst>
              <a:ext uri="{FF2B5EF4-FFF2-40B4-BE49-F238E27FC236}">
                <a16:creationId xmlns:a16="http://schemas.microsoft.com/office/drawing/2014/main" id="{0A62AF84-3157-4C1E-A436-C8D70F2637F1}"/>
              </a:ext>
            </a:extLst>
          </p:cNvPr>
          <p:cNvSpPr>
            <a:spLocks noGrp="1"/>
          </p:cNvSpPr>
          <p:nvPr>
            <p:ph idx="1"/>
          </p:nvPr>
        </p:nvSpPr>
        <p:spPr/>
        <p:txBody>
          <a:bodyPr>
            <a:normAutofit/>
          </a:bodyPr>
          <a:lstStyle/>
          <a:p>
            <a:r>
              <a:rPr lang="zh-CN" altLang="en-US" dirty="0"/>
              <a:t>通过数据</a:t>
            </a:r>
            <a:r>
              <a:rPr lang="zh-CN" altLang="en-US" dirty="0">
                <a:solidFill>
                  <a:srgbClr val="C00000"/>
                </a:solidFill>
              </a:rPr>
              <a:t>观察</a:t>
            </a:r>
            <a:r>
              <a:rPr lang="zh-CN" altLang="en-US" dirty="0"/>
              <a:t>宏观经济。</a:t>
            </a:r>
            <a:endParaRPr lang="en-US" altLang="zh-CN" dirty="0"/>
          </a:p>
          <a:p>
            <a:r>
              <a:rPr lang="zh-CN" altLang="en-US" dirty="0"/>
              <a:t>用模型</a:t>
            </a:r>
            <a:r>
              <a:rPr lang="zh-CN" altLang="en-US" dirty="0">
                <a:solidFill>
                  <a:srgbClr val="C00000"/>
                </a:solidFill>
              </a:rPr>
              <a:t>理解</a:t>
            </a:r>
            <a:r>
              <a:rPr lang="zh-CN" altLang="en-US" dirty="0"/>
              <a:t>宏观经济。</a:t>
            </a:r>
            <a:endParaRPr lang="en-US" altLang="zh-CN" dirty="0"/>
          </a:p>
          <a:p>
            <a:r>
              <a:rPr lang="zh-CN" altLang="en-US" dirty="0"/>
              <a:t>建模是</a:t>
            </a:r>
            <a:r>
              <a:rPr lang="zh-CN" altLang="en-US" dirty="0">
                <a:solidFill>
                  <a:srgbClr val="C00000"/>
                </a:solidFill>
              </a:rPr>
              <a:t>简化</a:t>
            </a:r>
            <a:r>
              <a:rPr lang="zh-CN" altLang="en-US" dirty="0"/>
              <a:t>，是</a:t>
            </a:r>
            <a:r>
              <a:rPr lang="zh-CN" altLang="en-US" dirty="0">
                <a:solidFill>
                  <a:srgbClr val="C00000"/>
                </a:solidFill>
              </a:rPr>
              <a:t>隐喻</a:t>
            </a:r>
            <a:r>
              <a:rPr lang="zh-CN" altLang="en-US" dirty="0"/>
              <a:t>，是</a:t>
            </a:r>
            <a:r>
              <a:rPr lang="zh-CN" altLang="en-US" dirty="0">
                <a:solidFill>
                  <a:srgbClr val="C00000"/>
                </a:solidFill>
              </a:rPr>
              <a:t>讲故事</a:t>
            </a:r>
            <a:r>
              <a:rPr lang="zh-CN" altLang="en-US" dirty="0"/>
              <a:t>。</a:t>
            </a:r>
            <a:endParaRPr lang="en-US" altLang="zh-CN" dirty="0"/>
          </a:p>
          <a:p>
            <a:r>
              <a:rPr lang="zh-CN" altLang="en-US" dirty="0"/>
              <a:t>正式（</a:t>
            </a:r>
            <a:r>
              <a:rPr lang="en-US" altLang="zh-CN" dirty="0"/>
              <a:t>formal</a:t>
            </a:r>
            <a:r>
              <a:rPr lang="zh-CN" altLang="en-US" dirty="0"/>
              <a:t>）的宏观模型是关于宏观变量的一组关系。</a:t>
            </a:r>
            <a:endParaRPr lang="en-US" altLang="zh-CN" dirty="0"/>
          </a:p>
          <a:p>
            <a:pPr lvl="1"/>
            <a:r>
              <a:rPr lang="zh-CN" altLang="en-US" dirty="0"/>
              <a:t>静态（</a:t>
            </a:r>
            <a:r>
              <a:rPr lang="en-US" altLang="zh-CN" dirty="0"/>
              <a:t> static</a:t>
            </a:r>
            <a:r>
              <a:rPr lang="zh-CN" altLang="en-US" dirty="0"/>
              <a:t>）模型</a:t>
            </a:r>
            <a:endParaRPr lang="en-US" altLang="zh-CN" dirty="0"/>
          </a:p>
          <a:p>
            <a:pPr lvl="1"/>
            <a:r>
              <a:rPr lang="zh-CN" altLang="en-US" dirty="0"/>
              <a:t>动态（</a:t>
            </a:r>
            <a:r>
              <a:rPr lang="en-US" altLang="zh-CN" dirty="0"/>
              <a:t> dynamic</a:t>
            </a:r>
            <a:r>
              <a:rPr lang="zh-CN" altLang="en-US" dirty="0"/>
              <a:t>）模型</a:t>
            </a:r>
            <a:endParaRPr lang="en-US" altLang="zh-CN" dirty="0"/>
          </a:p>
          <a:p>
            <a:pPr lvl="1"/>
            <a:endParaRPr lang="en-US" altLang="zh-CN" dirty="0"/>
          </a:p>
          <a:p>
            <a:endParaRPr lang="zh-CN" altLang="en-US" dirty="0"/>
          </a:p>
        </p:txBody>
      </p:sp>
    </p:spTree>
    <p:extLst>
      <p:ext uri="{BB962C8B-B14F-4D97-AF65-F5344CB8AC3E}">
        <p14:creationId xmlns:p14="http://schemas.microsoft.com/office/powerpoint/2010/main" val="373862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79078C-BDF6-4F7D-B096-31F8DF3E3159}"/>
              </a:ext>
            </a:extLst>
          </p:cNvPr>
          <p:cNvSpPr>
            <a:spLocks noGrp="1"/>
          </p:cNvSpPr>
          <p:nvPr>
            <p:ph type="title"/>
          </p:nvPr>
        </p:nvSpPr>
        <p:spPr/>
        <p:txBody>
          <a:bodyPr/>
          <a:lstStyle/>
          <a:p>
            <a:r>
              <a:rPr lang="zh-CN" altLang="en-US" dirty="0"/>
              <a:t>变量（</a:t>
            </a:r>
            <a:r>
              <a:rPr lang="en-US" altLang="zh-CN" dirty="0"/>
              <a:t>variables</a:t>
            </a:r>
            <a:r>
              <a:rPr lang="zh-CN" altLang="en-US" dirty="0"/>
              <a:t>）</a:t>
            </a:r>
          </a:p>
        </p:txBody>
      </p:sp>
      <p:sp>
        <p:nvSpPr>
          <p:cNvPr id="3" name="内容占位符 2">
            <a:extLst>
              <a:ext uri="{FF2B5EF4-FFF2-40B4-BE49-F238E27FC236}">
                <a16:creationId xmlns:a16="http://schemas.microsoft.com/office/drawing/2014/main" id="{7FAE2C80-9708-44BB-A3F0-B52FBF1EB4EF}"/>
              </a:ext>
            </a:extLst>
          </p:cNvPr>
          <p:cNvSpPr>
            <a:spLocks noGrp="1"/>
          </p:cNvSpPr>
          <p:nvPr>
            <p:ph idx="1"/>
          </p:nvPr>
        </p:nvSpPr>
        <p:spPr/>
        <p:txBody>
          <a:bodyPr/>
          <a:lstStyle/>
          <a:p>
            <a:r>
              <a:rPr lang="zh-CN" altLang="en-US" dirty="0"/>
              <a:t>我们用变量去观察经济，也用变量理解经济（通过建模）。</a:t>
            </a:r>
            <a:endParaRPr lang="en-US" altLang="zh-CN" dirty="0"/>
          </a:p>
          <a:p>
            <a:pPr lvl="1"/>
            <a:r>
              <a:rPr lang="zh-CN" altLang="en-US" dirty="0"/>
              <a:t>内生变量（</a:t>
            </a:r>
            <a:r>
              <a:rPr lang="en-US" altLang="zh-CN" dirty="0"/>
              <a:t>endogenous variable</a:t>
            </a:r>
            <a:r>
              <a:rPr lang="zh-CN" altLang="en-US" dirty="0"/>
              <a:t>）</a:t>
            </a:r>
            <a:endParaRPr lang="en-US" altLang="zh-CN" dirty="0"/>
          </a:p>
          <a:p>
            <a:pPr lvl="1"/>
            <a:r>
              <a:rPr lang="zh-CN" altLang="en-US" dirty="0"/>
              <a:t>外生变量（</a:t>
            </a:r>
            <a:r>
              <a:rPr lang="en-US" altLang="zh-CN" dirty="0"/>
              <a:t>exogenous variable</a:t>
            </a:r>
            <a:r>
              <a:rPr lang="zh-CN" altLang="en-US" dirty="0"/>
              <a:t>）</a:t>
            </a:r>
            <a:endParaRPr lang="en-US" altLang="zh-CN" dirty="0"/>
          </a:p>
          <a:p>
            <a:r>
              <a:rPr lang="zh-CN" altLang="en-US" dirty="0"/>
              <a:t>变量是外生还是内生，是模型假设的一部分。</a:t>
            </a:r>
          </a:p>
        </p:txBody>
      </p:sp>
    </p:spTree>
    <p:extLst>
      <p:ext uri="{BB962C8B-B14F-4D97-AF65-F5344CB8AC3E}">
        <p14:creationId xmlns:p14="http://schemas.microsoft.com/office/powerpoint/2010/main" val="3254889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B3B524-765B-49D6-ADFD-D08F5CBDD1D2}"/>
              </a:ext>
            </a:extLst>
          </p:cNvPr>
          <p:cNvSpPr>
            <a:spLocks noGrp="1"/>
          </p:cNvSpPr>
          <p:nvPr>
            <p:ph type="title"/>
          </p:nvPr>
        </p:nvSpPr>
        <p:spPr>
          <a:xfrm>
            <a:off x="395536" y="823035"/>
            <a:ext cx="8229600" cy="1143000"/>
          </a:xfrm>
        </p:spPr>
        <p:txBody>
          <a:bodyPr>
            <a:normAutofit/>
          </a:bodyPr>
          <a:lstStyle/>
          <a:p>
            <a:r>
              <a:rPr lang="zh-CN" altLang="en-US" dirty="0"/>
              <a:t>外生变量和内生变量</a:t>
            </a:r>
          </a:p>
        </p:txBody>
      </p:sp>
      <p:sp>
        <p:nvSpPr>
          <p:cNvPr id="4" name="椭圆 3">
            <a:extLst>
              <a:ext uri="{FF2B5EF4-FFF2-40B4-BE49-F238E27FC236}">
                <a16:creationId xmlns:a16="http://schemas.microsoft.com/office/drawing/2014/main" id="{ECC3365F-2A04-4DF4-8C6F-F2034F199667}"/>
              </a:ext>
            </a:extLst>
          </p:cNvPr>
          <p:cNvSpPr/>
          <p:nvPr/>
        </p:nvSpPr>
        <p:spPr>
          <a:xfrm>
            <a:off x="3315680" y="2413512"/>
            <a:ext cx="5072744"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8A295148-40EF-4BED-9D52-E8C45953AD8B}"/>
              </a:ext>
            </a:extLst>
          </p:cNvPr>
          <p:cNvSpPr txBox="1"/>
          <p:nvPr/>
        </p:nvSpPr>
        <p:spPr>
          <a:xfrm>
            <a:off x="5217186" y="3380974"/>
            <a:ext cx="1228743" cy="369332"/>
          </a:xfrm>
          <a:prstGeom prst="rect">
            <a:avLst/>
          </a:prstGeom>
          <a:noFill/>
          <a:ln>
            <a:solidFill>
              <a:schemeClr val="accent1">
                <a:shade val="50000"/>
              </a:schemeClr>
            </a:solidFill>
          </a:ln>
        </p:spPr>
        <p:txBody>
          <a:bodyPr wrap="square" rtlCol="0">
            <a:spAutoFit/>
          </a:bodyPr>
          <a:lstStyle/>
          <a:p>
            <a:pPr algn="ctr"/>
            <a:r>
              <a:rPr lang="zh-CN" altLang="en-US" dirty="0"/>
              <a:t>投资</a:t>
            </a:r>
          </a:p>
        </p:txBody>
      </p:sp>
      <p:cxnSp>
        <p:nvCxnSpPr>
          <p:cNvPr id="6" name="直接箭头连接符 5">
            <a:extLst>
              <a:ext uri="{FF2B5EF4-FFF2-40B4-BE49-F238E27FC236}">
                <a16:creationId xmlns:a16="http://schemas.microsoft.com/office/drawing/2014/main" id="{AB075701-1D2D-47AE-8C14-05678621EFCB}"/>
              </a:ext>
            </a:extLst>
          </p:cNvPr>
          <p:cNvCxnSpPr/>
          <p:nvPr/>
        </p:nvCxnSpPr>
        <p:spPr>
          <a:xfrm flipV="1">
            <a:off x="3211488" y="3563827"/>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文本框 6">
            <a:extLst>
              <a:ext uri="{FF2B5EF4-FFF2-40B4-BE49-F238E27FC236}">
                <a16:creationId xmlns:a16="http://schemas.microsoft.com/office/drawing/2014/main" id="{6A4346C9-2D47-4D13-BE41-7ABEB4DC294F}"/>
              </a:ext>
            </a:extLst>
          </p:cNvPr>
          <p:cNvSpPr txBox="1"/>
          <p:nvPr/>
        </p:nvSpPr>
        <p:spPr>
          <a:xfrm>
            <a:off x="6804248" y="3380974"/>
            <a:ext cx="1302062" cy="369332"/>
          </a:xfrm>
          <a:prstGeom prst="rect">
            <a:avLst/>
          </a:prstGeom>
          <a:noFill/>
          <a:ln>
            <a:solidFill>
              <a:schemeClr val="accent1">
                <a:shade val="50000"/>
              </a:schemeClr>
            </a:solidFill>
          </a:ln>
        </p:spPr>
        <p:txBody>
          <a:bodyPr wrap="square" rtlCol="0">
            <a:spAutoFit/>
          </a:bodyPr>
          <a:lstStyle/>
          <a:p>
            <a:pPr algn="ctr"/>
            <a:r>
              <a:rPr lang="zh-CN" altLang="en-US" dirty="0"/>
              <a:t>通胀</a:t>
            </a:r>
          </a:p>
        </p:txBody>
      </p:sp>
      <p:cxnSp>
        <p:nvCxnSpPr>
          <p:cNvPr id="8" name="直接箭头连接符 7">
            <a:extLst>
              <a:ext uri="{FF2B5EF4-FFF2-40B4-BE49-F238E27FC236}">
                <a16:creationId xmlns:a16="http://schemas.microsoft.com/office/drawing/2014/main" id="{3CF6A371-D4C5-4BF1-AE59-800C7FF862DE}"/>
              </a:ext>
            </a:extLst>
          </p:cNvPr>
          <p:cNvCxnSpPr/>
          <p:nvPr/>
        </p:nvCxnSpPr>
        <p:spPr>
          <a:xfrm flipV="1">
            <a:off x="6451848" y="3571424"/>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文本框 8">
            <a:extLst>
              <a:ext uri="{FF2B5EF4-FFF2-40B4-BE49-F238E27FC236}">
                <a16:creationId xmlns:a16="http://schemas.microsoft.com/office/drawing/2014/main" id="{D6E4D133-FBC9-4FBA-BEC2-FE7901D56BBB}"/>
              </a:ext>
            </a:extLst>
          </p:cNvPr>
          <p:cNvSpPr txBox="1"/>
          <p:nvPr/>
        </p:nvSpPr>
        <p:spPr>
          <a:xfrm>
            <a:off x="5225838" y="4119607"/>
            <a:ext cx="1434394" cy="461665"/>
          </a:xfrm>
          <a:prstGeom prst="rect">
            <a:avLst/>
          </a:prstGeom>
          <a:noFill/>
          <a:ln>
            <a:noFill/>
          </a:ln>
        </p:spPr>
        <p:txBody>
          <a:bodyPr wrap="square" rtlCol="0">
            <a:spAutoFit/>
          </a:bodyPr>
          <a:lstStyle/>
          <a:p>
            <a:r>
              <a:rPr lang="zh-CN" altLang="en-US" sz="2400" i="1" dirty="0">
                <a:solidFill>
                  <a:schemeClr val="accent1"/>
                </a:solidFill>
              </a:rPr>
              <a:t>内生变量</a:t>
            </a:r>
          </a:p>
        </p:txBody>
      </p:sp>
      <p:sp>
        <p:nvSpPr>
          <p:cNvPr id="10" name="文本框 9">
            <a:extLst>
              <a:ext uri="{FF2B5EF4-FFF2-40B4-BE49-F238E27FC236}">
                <a16:creationId xmlns:a16="http://schemas.microsoft.com/office/drawing/2014/main" id="{63A3C443-AB8F-4FA3-BB0F-2FAB5B23B164}"/>
              </a:ext>
            </a:extLst>
          </p:cNvPr>
          <p:cNvSpPr txBox="1"/>
          <p:nvPr/>
        </p:nvSpPr>
        <p:spPr>
          <a:xfrm>
            <a:off x="1113518" y="3381998"/>
            <a:ext cx="2092052" cy="369332"/>
          </a:xfrm>
          <a:prstGeom prst="rect">
            <a:avLst/>
          </a:prstGeom>
          <a:noFill/>
          <a:ln>
            <a:solidFill>
              <a:schemeClr val="accent1">
                <a:shade val="50000"/>
              </a:schemeClr>
            </a:solidFill>
          </a:ln>
        </p:spPr>
        <p:txBody>
          <a:bodyPr wrap="square" rtlCol="0">
            <a:spAutoFit/>
          </a:bodyPr>
          <a:lstStyle/>
          <a:p>
            <a:pPr algn="ctr"/>
            <a:r>
              <a:rPr lang="zh-CN" altLang="en-US" dirty="0"/>
              <a:t>货币供应</a:t>
            </a:r>
          </a:p>
        </p:txBody>
      </p:sp>
      <p:sp>
        <p:nvSpPr>
          <p:cNvPr id="11" name="椭圆 10">
            <a:extLst>
              <a:ext uri="{FF2B5EF4-FFF2-40B4-BE49-F238E27FC236}">
                <a16:creationId xmlns:a16="http://schemas.microsoft.com/office/drawing/2014/main" id="{CA76178F-AE19-4EBE-A4EE-180972FB5182}"/>
              </a:ext>
            </a:extLst>
          </p:cNvPr>
          <p:cNvSpPr/>
          <p:nvPr/>
        </p:nvSpPr>
        <p:spPr>
          <a:xfrm>
            <a:off x="827584" y="2391197"/>
            <a:ext cx="2488096"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a:extLst>
              <a:ext uri="{FF2B5EF4-FFF2-40B4-BE49-F238E27FC236}">
                <a16:creationId xmlns:a16="http://schemas.microsoft.com/office/drawing/2014/main" id="{654D060D-A6AB-4585-91C3-61329FA01B68}"/>
              </a:ext>
            </a:extLst>
          </p:cNvPr>
          <p:cNvSpPr txBox="1"/>
          <p:nvPr/>
        </p:nvSpPr>
        <p:spPr>
          <a:xfrm>
            <a:off x="1373010" y="4014113"/>
            <a:ext cx="1573067" cy="461665"/>
          </a:xfrm>
          <a:prstGeom prst="rect">
            <a:avLst/>
          </a:prstGeom>
          <a:noFill/>
          <a:ln>
            <a:noFill/>
          </a:ln>
        </p:spPr>
        <p:txBody>
          <a:bodyPr wrap="square" rtlCol="0">
            <a:spAutoFit/>
          </a:bodyPr>
          <a:lstStyle/>
          <a:p>
            <a:r>
              <a:rPr lang="zh-CN" altLang="en-US" sz="2400" i="1" dirty="0">
                <a:solidFill>
                  <a:schemeClr val="accent1"/>
                </a:solidFill>
              </a:rPr>
              <a:t>外生变量</a:t>
            </a:r>
          </a:p>
        </p:txBody>
      </p:sp>
      <p:sp>
        <p:nvSpPr>
          <p:cNvPr id="13" name="文本框 12">
            <a:extLst>
              <a:ext uri="{FF2B5EF4-FFF2-40B4-BE49-F238E27FC236}">
                <a16:creationId xmlns:a16="http://schemas.microsoft.com/office/drawing/2014/main" id="{070DBF4B-08C7-47BE-A60A-69C0B5150AF8}"/>
              </a:ext>
            </a:extLst>
          </p:cNvPr>
          <p:cNvSpPr txBox="1"/>
          <p:nvPr/>
        </p:nvSpPr>
        <p:spPr>
          <a:xfrm>
            <a:off x="3562725" y="3384339"/>
            <a:ext cx="1302062" cy="369332"/>
          </a:xfrm>
          <a:prstGeom prst="rect">
            <a:avLst/>
          </a:prstGeom>
          <a:noFill/>
          <a:ln>
            <a:solidFill>
              <a:schemeClr val="accent1">
                <a:shade val="50000"/>
              </a:schemeClr>
            </a:solidFill>
          </a:ln>
        </p:spPr>
        <p:txBody>
          <a:bodyPr wrap="square" rtlCol="0">
            <a:spAutoFit/>
          </a:bodyPr>
          <a:lstStyle/>
          <a:p>
            <a:pPr algn="ctr"/>
            <a:r>
              <a:rPr lang="zh-CN" altLang="en-US" dirty="0"/>
              <a:t>利率</a:t>
            </a:r>
          </a:p>
        </p:txBody>
      </p:sp>
      <p:cxnSp>
        <p:nvCxnSpPr>
          <p:cNvPr id="14" name="直接箭头连接符 13">
            <a:extLst>
              <a:ext uri="{FF2B5EF4-FFF2-40B4-BE49-F238E27FC236}">
                <a16:creationId xmlns:a16="http://schemas.microsoft.com/office/drawing/2014/main" id="{79AC0D55-B702-4B01-B4D9-50C457E72E5B}"/>
              </a:ext>
            </a:extLst>
          </p:cNvPr>
          <p:cNvCxnSpPr/>
          <p:nvPr/>
        </p:nvCxnSpPr>
        <p:spPr>
          <a:xfrm flipV="1">
            <a:off x="4870706" y="3571424"/>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4C416C90-9AEB-457C-BAC5-C3A87B97F4F3}"/>
              </a:ext>
            </a:extLst>
          </p:cNvPr>
          <p:cNvCxnSpPr>
            <a:stCxn id="7" idx="0"/>
          </p:cNvCxnSpPr>
          <p:nvPr/>
        </p:nvCxnSpPr>
        <p:spPr>
          <a:xfrm flipH="1" flipV="1">
            <a:off x="7452320" y="2996952"/>
            <a:ext cx="2959" cy="3840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26DD8C2F-0135-41D1-B761-3A64B9003283}"/>
              </a:ext>
            </a:extLst>
          </p:cNvPr>
          <p:cNvCxnSpPr>
            <a:cxnSpLocks/>
          </p:cNvCxnSpPr>
          <p:nvPr/>
        </p:nvCxnSpPr>
        <p:spPr>
          <a:xfrm flipH="1">
            <a:off x="4213756" y="2996952"/>
            <a:ext cx="32385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0759C2E9-4673-415B-9E99-D92DE69DC754}"/>
              </a:ext>
            </a:extLst>
          </p:cNvPr>
          <p:cNvCxnSpPr>
            <a:cxnSpLocks/>
            <a:endCxn id="13" idx="0"/>
          </p:cNvCxnSpPr>
          <p:nvPr/>
        </p:nvCxnSpPr>
        <p:spPr>
          <a:xfrm>
            <a:off x="4213756" y="2996952"/>
            <a:ext cx="0" cy="3873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359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74629D-4552-4721-8BAF-394D45146C56}"/>
              </a:ext>
            </a:extLst>
          </p:cNvPr>
          <p:cNvSpPr>
            <a:spLocks noGrp="1"/>
          </p:cNvSpPr>
          <p:nvPr>
            <p:ph type="title"/>
          </p:nvPr>
        </p:nvSpPr>
        <p:spPr/>
        <p:txBody>
          <a:bodyPr>
            <a:normAutofit/>
          </a:bodyPr>
          <a:lstStyle/>
          <a:p>
            <a:r>
              <a:rPr lang="zh-CN" altLang="en-US" dirty="0"/>
              <a:t>一个简单的宏观</a:t>
            </a:r>
            <a:r>
              <a:rPr lang="en-US" altLang="zh-CN" dirty="0"/>
              <a:t>AD-AS</a:t>
            </a:r>
            <a:r>
              <a:rPr lang="zh-CN" altLang="en-US" dirty="0"/>
              <a:t>模型</a:t>
            </a:r>
          </a:p>
        </p:txBody>
      </p:sp>
      <mc:AlternateContent xmlns:mc="http://schemas.openxmlformats.org/markup-compatibility/2006" xmlns:a14="http://schemas.microsoft.com/office/drawing/2010/main">
        <mc:Choice Requires="a14">
          <p:sp>
            <p:nvSpPr>
              <p:cNvPr id="3" name="内容占位符 2">
                <a:extLst>
                  <a:ext uri="{FF2B5EF4-FFF2-40B4-BE49-F238E27FC236}">
                    <a16:creationId xmlns:a16="http://schemas.microsoft.com/office/drawing/2014/main" id="{9A74E39B-DA96-4A33-84B0-7CDC30DC4157}"/>
                  </a:ext>
                </a:extLst>
              </p:cNvPr>
              <p:cNvSpPr>
                <a:spLocks noGrp="1"/>
              </p:cNvSpPr>
              <p:nvPr>
                <p:ph idx="1"/>
              </p:nvPr>
            </p:nvSpPr>
            <p:spPr/>
            <p:txBody>
              <a:bodyPr>
                <a:normAutofit/>
              </a:bodyPr>
              <a:lstStyle/>
              <a:p>
                <a:r>
                  <a:rPr lang="en-US" altLang="zh-CN" dirty="0"/>
                  <a:t>AD</a:t>
                </a:r>
                <a:r>
                  <a:rPr lang="zh-CN" altLang="en-US" dirty="0"/>
                  <a:t>是总需求（</a:t>
                </a:r>
                <a14:m>
                  <m:oMath xmlns:m="http://schemas.openxmlformats.org/officeDocument/2006/math">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𝑌</m:t>
                        </m:r>
                      </m:e>
                      <m:sup>
                        <m:r>
                          <a:rPr lang="en-US" altLang="zh-CN" b="0" i="1" smtClean="0">
                            <a:latin typeface="Cambria Math" panose="02040503050406030204" pitchFamily="18" charset="0"/>
                          </a:rPr>
                          <m:t>𝑑</m:t>
                        </m:r>
                      </m:sup>
                    </m:sSup>
                  </m:oMath>
                </a14:m>
                <a:r>
                  <a:rPr lang="zh-CN" altLang="en-US" dirty="0"/>
                  <a:t>）和总体价格水平（</a:t>
                </a:r>
                <a14:m>
                  <m:oMath xmlns:m="http://schemas.openxmlformats.org/officeDocument/2006/math">
                    <m:r>
                      <a:rPr lang="en-US" altLang="zh-CN" b="0" i="1" smtClean="0">
                        <a:latin typeface="Cambria Math" panose="02040503050406030204" pitchFamily="18" charset="0"/>
                      </a:rPr>
                      <m:t>𝑃</m:t>
                    </m:r>
                  </m:oMath>
                </a14:m>
                <a:r>
                  <a:rPr lang="zh-CN" altLang="en-US" dirty="0"/>
                  <a:t>）之间的关系。</a:t>
                </a:r>
                <a:endParaRPr lang="en-US" altLang="zh-CN" dirty="0"/>
              </a:p>
              <a:p>
                <a:pPr lvl="1"/>
                <a:r>
                  <a:rPr lang="zh-CN" altLang="en-US" dirty="0"/>
                  <a:t>消费需求、投资需求、政府需求和外需</a:t>
                </a:r>
                <a:endParaRPr lang="en-US" altLang="zh-CN" dirty="0"/>
              </a:p>
              <a:p>
                <a:r>
                  <a:rPr lang="en-US" altLang="zh-CN" dirty="0"/>
                  <a:t>AS</a:t>
                </a:r>
                <a:r>
                  <a:rPr lang="zh-CN" altLang="en-US" dirty="0"/>
                  <a:t>是总供应（</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b="0" i="1" smtClean="0">
                            <a:latin typeface="Cambria Math" panose="02040503050406030204" pitchFamily="18" charset="0"/>
                          </a:rPr>
                          <m:t>𝑠</m:t>
                        </m:r>
                      </m:sup>
                    </m:sSup>
                  </m:oMath>
                </a14:m>
                <a:r>
                  <a:rPr lang="zh-CN" altLang="en-US" dirty="0"/>
                  <a:t>）和总体价格水平（</a:t>
                </a:r>
                <a14:m>
                  <m:oMath xmlns:m="http://schemas.openxmlformats.org/officeDocument/2006/math">
                    <m:r>
                      <a:rPr lang="en-US" altLang="zh-CN" i="1">
                        <a:latin typeface="Cambria Math" panose="02040503050406030204" pitchFamily="18" charset="0"/>
                      </a:rPr>
                      <m:t>𝑃</m:t>
                    </m:r>
                  </m:oMath>
                </a14:m>
                <a:r>
                  <a:rPr lang="zh-CN" altLang="en-US" dirty="0"/>
                  <a:t>）之间的关系。</a:t>
                </a:r>
                <a:endParaRPr lang="en-US" altLang="zh-CN" dirty="0"/>
              </a:p>
              <a:p>
                <a:pPr lvl="1"/>
                <a:r>
                  <a:rPr lang="zh-CN" altLang="en-US" dirty="0"/>
                  <a:t>短期由要素的利用率决定</a:t>
                </a:r>
                <a:endParaRPr lang="en-US" altLang="zh-CN" dirty="0"/>
              </a:p>
              <a:p>
                <a:r>
                  <a:rPr lang="zh-CN" altLang="en-US" dirty="0"/>
                  <a:t>均衡：</a:t>
                </a:r>
                <a:r>
                  <a:rPr lang="en-US" altLang="zh-CN" dirty="0"/>
                  <a:t> </a:t>
                </a:r>
                <a14:m>
                  <m:oMath xmlns:m="http://schemas.openxmlformats.org/officeDocument/2006/math">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i="1">
                            <a:latin typeface="Cambria Math" panose="02040503050406030204" pitchFamily="18" charset="0"/>
                          </a:rPr>
                          <m:t>𝑑</m:t>
                        </m:r>
                      </m:sup>
                    </m:sSup>
                    <m:r>
                      <a:rPr lang="en-US" altLang="zh-CN" b="0" i="1" smtClean="0">
                        <a:latin typeface="Cambria Math" panose="02040503050406030204" pitchFamily="18" charset="0"/>
                      </a:rPr>
                      <m:t>=</m:t>
                    </m:r>
                    <m:sSup>
                      <m:sSupPr>
                        <m:ctrlPr>
                          <a:rPr lang="en-US" altLang="zh-CN" i="1">
                            <a:latin typeface="Cambria Math" panose="02040503050406030204" pitchFamily="18" charset="0"/>
                          </a:rPr>
                        </m:ctrlPr>
                      </m:sSupPr>
                      <m:e>
                        <m:r>
                          <a:rPr lang="en-US" altLang="zh-CN" i="1">
                            <a:latin typeface="Cambria Math" panose="02040503050406030204" pitchFamily="18" charset="0"/>
                          </a:rPr>
                          <m:t>𝑌</m:t>
                        </m:r>
                      </m:e>
                      <m:sup>
                        <m:r>
                          <a:rPr lang="en-US" altLang="zh-CN" b="0" i="1" smtClean="0">
                            <a:latin typeface="Cambria Math" panose="02040503050406030204" pitchFamily="18" charset="0"/>
                          </a:rPr>
                          <m:t>𝑠</m:t>
                        </m:r>
                      </m:sup>
                    </m:sSup>
                  </m:oMath>
                </a14:m>
                <a:endParaRPr lang="zh-CN" altLang="en-US" dirty="0"/>
              </a:p>
            </p:txBody>
          </p:sp>
        </mc:Choice>
        <mc:Fallback xmlns="">
          <p:sp>
            <p:nvSpPr>
              <p:cNvPr id="3" name="内容占位符 2">
                <a:extLst>
                  <a:ext uri="{FF2B5EF4-FFF2-40B4-BE49-F238E27FC236}">
                    <a16:creationId xmlns:a16="http://schemas.microsoft.com/office/drawing/2014/main" id="{9A74E39B-DA96-4A33-84B0-7CDC30DC4157}"/>
                  </a:ext>
                </a:extLst>
              </p:cNvPr>
              <p:cNvSpPr>
                <a:spLocks noGrp="1" noRot="1" noChangeAspect="1" noMove="1" noResize="1" noEditPoints="1" noAdjustHandles="1" noChangeArrowheads="1" noChangeShapeType="1" noTextEdit="1"/>
              </p:cNvSpPr>
              <p:nvPr>
                <p:ph idx="1"/>
              </p:nvPr>
            </p:nvSpPr>
            <p:spPr>
              <a:blipFill>
                <a:blip r:embed="rId3"/>
                <a:stretch>
                  <a:fillRect l="-1704" t="-2291" r="-11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76914130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5101</TotalTime>
  <Words>1960</Words>
  <Application>Microsoft Office PowerPoint</Application>
  <PresentationFormat>全屏显示(4:3)</PresentationFormat>
  <Paragraphs>399</Paragraphs>
  <Slides>51</Slides>
  <Notes>24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51</vt:i4>
      </vt:variant>
    </vt:vector>
  </HeadingPairs>
  <TitlesOfParts>
    <vt:vector size="57" baseType="lpstr">
      <vt:lpstr>宋体</vt:lpstr>
      <vt:lpstr>Arial</vt:lpstr>
      <vt:lpstr>Calibri</vt:lpstr>
      <vt:lpstr>Cambria Math</vt:lpstr>
      <vt:lpstr>Times New Roman</vt:lpstr>
      <vt:lpstr>Office 主题</vt:lpstr>
      <vt:lpstr>引论：宏观和金融</vt:lpstr>
      <vt:lpstr>内容</vt:lpstr>
      <vt:lpstr>宏观经济学</vt:lpstr>
      <vt:lpstr>增长和波动</vt:lpstr>
      <vt:lpstr>将经济作为整体</vt:lpstr>
      <vt:lpstr>如何研究：观察和理解</vt:lpstr>
      <vt:lpstr>变量（variables）</vt:lpstr>
      <vt:lpstr>外生变量和内生变量</vt:lpstr>
      <vt:lpstr>一个简单的宏观AD-AS模型</vt:lpstr>
      <vt:lpstr>AD曲线</vt:lpstr>
      <vt:lpstr>AS曲线</vt:lpstr>
      <vt:lpstr>均衡</vt:lpstr>
      <vt:lpstr>重要的宏观变量</vt:lpstr>
      <vt:lpstr>增长和通胀</vt:lpstr>
      <vt:lpstr>产出和就业</vt:lpstr>
      <vt:lpstr>通胀和失业率</vt:lpstr>
      <vt:lpstr>利率和通胀</vt:lpstr>
      <vt:lpstr>内容</vt:lpstr>
      <vt:lpstr>宏观数据</vt:lpstr>
      <vt:lpstr>年度GDP增长率</vt:lpstr>
      <vt:lpstr>当季同比GDP增长</vt:lpstr>
      <vt:lpstr>CPI通胀率</vt:lpstr>
      <vt:lpstr>城镇调查失业率</vt:lpstr>
      <vt:lpstr>GDP三个角度</vt:lpstr>
      <vt:lpstr>支出端分解</vt:lpstr>
      <vt:lpstr>活跃的投资</vt:lpstr>
      <vt:lpstr>消费和投资的年度增长率</vt:lpstr>
      <vt:lpstr>美国消费和投资增速（季度）</vt:lpstr>
      <vt:lpstr>内容</vt:lpstr>
      <vt:lpstr>宏观学派</vt:lpstr>
      <vt:lpstr>古典学派</vt:lpstr>
      <vt:lpstr>古典AD-AS模型</vt:lpstr>
      <vt:lpstr>供给侧</vt:lpstr>
      <vt:lpstr>货币供应、价格、通胀</vt:lpstr>
      <vt:lpstr>货币供应量</vt:lpstr>
      <vt:lpstr>中国M2增速与通胀</vt:lpstr>
      <vt:lpstr>凯恩斯短期AD-AS模型</vt:lpstr>
      <vt:lpstr>凯恩斯中期AD-AS模型</vt:lpstr>
      <vt:lpstr>古典和凯恩斯理论</vt:lpstr>
      <vt:lpstr>内容</vt:lpstr>
      <vt:lpstr>金融的位置</vt:lpstr>
      <vt:lpstr>直接融资与间接融资</vt:lpstr>
      <vt:lpstr>直接融资</vt:lpstr>
      <vt:lpstr>间接融资</vt:lpstr>
      <vt:lpstr>中美股票市值/GDP比例</vt:lpstr>
      <vt:lpstr>中美银行资产/GDP比例</vt:lpstr>
      <vt:lpstr>国内金融体系</vt:lpstr>
      <vt:lpstr>金融产品</vt:lpstr>
      <vt:lpstr>国际金融体系</vt:lpstr>
      <vt:lpstr>国际货币体系</vt:lpstr>
      <vt:lpstr>总结</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Junhui Qian</cp:lastModifiedBy>
  <cp:revision>140</cp:revision>
  <dcterms:created xsi:type="dcterms:W3CDTF">2011-12-09T08:32:57Z</dcterms:created>
  <dcterms:modified xsi:type="dcterms:W3CDTF">2023-02-13T02:47:31Z</dcterms:modified>
</cp:coreProperties>
</file>