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7"/>
  </p:notesMasterIdLst>
  <p:sldIdLst>
    <p:sldId id="256" r:id="rId2"/>
    <p:sldId id="521" r:id="rId3"/>
    <p:sldId id="409" r:id="rId4"/>
    <p:sldId id="420" r:id="rId5"/>
    <p:sldId id="579" r:id="rId6"/>
    <p:sldId id="303" r:id="rId7"/>
    <p:sldId id="423" r:id="rId8"/>
    <p:sldId id="421" r:id="rId9"/>
    <p:sldId id="260" r:id="rId10"/>
    <p:sldId id="567" r:id="rId11"/>
    <p:sldId id="422" r:id="rId12"/>
    <p:sldId id="261" r:id="rId13"/>
    <p:sldId id="263" r:id="rId14"/>
    <p:sldId id="572" r:id="rId15"/>
    <p:sldId id="573" r:id="rId16"/>
    <p:sldId id="290" r:id="rId17"/>
    <p:sldId id="424" r:id="rId18"/>
    <p:sldId id="486" r:id="rId19"/>
    <p:sldId id="294" r:id="rId20"/>
    <p:sldId id="337" r:id="rId21"/>
    <p:sldId id="295" r:id="rId22"/>
    <p:sldId id="400" r:id="rId23"/>
    <p:sldId id="574" r:id="rId24"/>
    <p:sldId id="487" r:id="rId25"/>
    <p:sldId id="425" r:id="rId26"/>
    <p:sldId id="426" r:id="rId27"/>
    <p:sldId id="427" r:id="rId28"/>
    <p:sldId id="575" r:id="rId29"/>
    <p:sldId id="414" r:id="rId30"/>
    <p:sldId id="296" r:id="rId31"/>
    <p:sldId id="338" r:id="rId32"/>
    <p:sldId id="524" r:id="rId33"/>
    <p:sldId id="339" r:id="rId34"/>
    <p:sldId id="488" r:id="rId35"/>
    <p:sldId id="525" r:id="rId36"/>
    <p:sldId id="299" r:id="rId37"/>
    <p:sldId id="340" r:id="rId38"/>
    <p:sldId id="318" r:id="rId39"/>
    <p:sldId id="301" r:id="rId40"/>
    <p:sldId id="526" r:id="rId41"/>
    <p:sldId id="302" r:id="rId42"/>
    <p:sldId id="344" r:id="rId43"/>
    <p:sldId id="602" r:id="rId44"/>
    <p:sldId id="342" r:id="rId45"/>
    <p:sldId id="603" r:id="rId46"/>
    <p:sldId id="489" r:id="rId47"/>
    <p:sldId id="305" r:id="rId48"/>
    <p:sldId id="585" r:id="rId49"/>
    <p:sldId id="586" r:id="rId50"/>
    <p:sldId id="306" r:id="rId51"/>
    <p:sldId id="576" r:id="rId52"/>
    <p:sldId id="577" r:id="rId53"/>
    <p:sldId id="307" r:id="rId54"/>
    <p:sldId id="312" r:id="rId55"/>
    <p:sldId id="314" r:id="rId56"/>
    <p:sldId id="316" r:id="rId57"/>
    <p:sldId id="317" r:id="rId58"/>
    <p:sldId id="315" r:id="rId59"/>
    <p:sldId id="319" r:id="rId60"/>
    <p:sldId id="320" r:id="rId61"/>
    <p:sldId id="322" r:id="rId62"/>
    <p:sldId id="527" r:id="rId63"/>
    <p:sldId id="568" r:id="rId64"/>
    <p:sldId id="569" r:id="rId65"/>
    <p:sldId id="570" r:id="rId66"/>
    <p:sldId id="578" r:id="rId67"/>
    <p:sldId id="493" r:id="rId68"/>
    <p:sldId id="494" r:id="rId69"/>
    <p:sldId id="528" r:id="rId70"/>
    <p:sldId id="495" r:id="rId71"/>
    <p:sldId id="580" r:id="rId72"/>
    <p:sldId id="498" r:id="rId73"/>
    <p:sldId id="499" r:id="rId74"/>
    <p:sldId id="500" r:id="rId75"/>
    <p:sldId id="501" r:id="rId76"/>
    <p:sldId id="581" r:id="rId77"/>
    <p:sldId id="503" r:id="rId78"/>
    <p:sldId id="582" r:id="rId79"/>
    <p:sldId id="496" r:id="rId80"/>
    <p:sldId id="504" r:id="rId81"/>
    <p:sldId id="505" r:id="rId82"/>
    <p:sldId id="506" r:id="rId83"/>
    <p:sldId id="583" r:id="rId84"/>
    <p:sldId id="529" r:id="rId85"/>
    <p:sldId id="530" r:id="rId86"/>
    <p:sldId id="531" r:id="rId87"/>
    <p:sldId id="508" r:id="rId88"/>
    <p:sldId id="532" r:id="rId89"/>
    <p:sldId id="533" r:id="rId90"/>
    <p:sldId id="534" r:id="rId91"/>
    <p:sldId id="584" r:id="rId92"/>
    <p:sldId id="510" r:id="rId93"/>
    <p:sldId id="511" r:id="rId94"/>
    <p:sldId id="512" r:id="rId95"/>
    <p:sldId id="513" r:id="rId96"/>
    <p:sldId id="514" r:id="rId97"/>
    <p:sldId id="587" r:id="rId98"/>
    <p:sldId id="433" r:id="rId99"/>
    <p:sldId id="401" r:id="rId100"/>
    <p:sldId id="571" r:id="rId101"/>
    <p:sldId id="402" r:id="rId102"/>
    <p:sldId id="434" r:id="rId103"/>
    <p:sldId id="404" r:id="rId104"/>
    <p:sldId id="436" r:id="rId105"/>
    <p:sldId id="390" r:id="rId106"/>
    <p:sldId id="393" r:id="rId107"/>
    <p:sldId id="588" r:id="rId108"/>
    <p:sldId id="439" r:id="rId109"/>
    <p:sldId id="478" r:id="rId110"/>
    <p:sldId id="444" r:id="rId111"/>
    <p:sldId id="441" r:id="rId112"/>
    <p:sldId id="443" r:id="rId113"/>
    <p:sldId id="445" r:id="rId114"/>
    <p:sldId id="535" r:id="rId115"/>
    <p:sldId id="395" r:id="rId116"/>
    <p:sldId id="396" r:id="rId117"/>
    <p:sldId id="536" r:id="rId118"/>
    <p:sldId id="604" r:id="rId119"/>
    <p:sldId id="537" r:id="rId120"/>
    <p:sldId id="394" r:id="rId121"/>
    <p:sldId id="397" r:id="rId122"/>
    <p:sldId id="398" r:id="rId123"/>
    <p:sldId id="399" r:id="rId124"/>
    <p:sldId id="589" r:id="rId125"/>
    <p:sldId id="480" r:id="rId126"/>
    <p:sldId id="448" r:id="rId127"/>
    <p:sldId id="449" r:id="rId128"/>
    <p:sldId id="450" r:id="rId129"/>
    <p:sldId id="451" r:id="rId130"/>
    <p:sldId id="452" r:id="rId131"/>
    <p:sldId id="453" r:id="rId132"/>
    <p:sldId id="454" r:id="rId133"/>
    <p:sldId id="455" r:id="rId134"/>
    <p:sldId id="566" r:id="rId135"/>
    <p:sldId id="456" r:id="rId136"/>
    <p:sldId id="590" r:id="rId137"/>
    <p:sldId id="458" r:id="rId138"/>
    <p:sldId id="459" r:id="rId139"/>
    <p:sldId id="591" r:id="rId140"/>
    <p:sldId id="592" r:id="rId141"/>
    <p:sldId id="460" r:id="rId142"/>
    <p:sldId id="461" r:id="rId143"/>
    <p:sldId id="462" r:id="rId144"/>
    <p:sldId id="463" r:id="rId145"/>
    <p:sldId id="464" r:id="rId146"/>
    <p:sldId id="465" r:id="rId147"/>
    <p:sldId id="466" r:id="rId148"/>
    <p:sldId id="467" r:id="rId149"/>
    <p:sldId id="468" r:id="rId150"/>
    <p:sldId id="469" r:id="rId151"/>
    <p:sldId id="470" r:id="rId152"/>
    <p:sldId id="471" r:id="rId153"/>
    <p:sldId id="472" r:id="rId154"/>
    <p:sldId id="473" r:id="rId155"/>
    <p:sldId id="474" r:id="rId156"/>
    <p:sldId id="476" r:id="rId157"/>
    <p:sldId id="477" r:id="rId158"/>
    <p:sldId id="593" r:id="rId159"/>
    <p:sldId id="543" r:id="rId160"/>
    <p:sldId id="544" r:id="rId161"/>
    <p:sldId id="594" r:id="rId162"/>
    <p:sldId id="545" r:id="rId163"/>
    <p:sldId id="547" r:id="rId164"/>
    <p:sldId id="548" r:id="rId165"/>
    <p:sldId id="599" r:id="rId166"/>
    <p:sldId id="595" r:id="rId167"/>
    <p:sldId id="551" r:id="rId168"/>
    <p:sldId id="552" r:id="rId169"/>
    <p:sldId id="553" r:id="rId170"/>
    <p:sldId id="554" r:id="rId171"/>
    <p:sldId id="555" r:id="rId172"/>
    <p:sldId id="556" r:id="rId173"/>
    <p:sldId id="557" r:id="rId174"/>
    <p:sldId id="558" r:id="rId175"/>
    <p:sldId id="559" r:id="rId176"/>
    <p:sldId id="560" r:id="rId177"/>
    <p:sldId id="605" r:id="rId178"/>
    <p:sldId id="561" r:id="rId179"/>
    <p:sldId id="600" r:id="rId180"/>
    <p:sldId id="601" r:id="rId181"/>
    <p:sldId id="596" r:id="rId182"/>
    <p:sldId id="597" r:id="rId183"/>
    <p:sldId id="598" r:id="rId184"/>
    <p:sldId id="563" r:id="rId185"/>
    <p:sldId id="565" r:id="rId18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71835" autoAdjust="0"/>
  </p:normalViewPr>
  <p:slideViewPr>
    <p:cSldViewPr>
      <p:cViewPr varScale="1">
        <p:scale>
          <a:sx n="90" d="100"/>
          <a:sy n="90" d="100"/>
        </p:scale>
        <p:origin x="2386" y="58"/>
      </p:cViewPr>
      <p:guideLst>
        <p:guide orient="horz" pos="2160"/>
        <p:guide pos="2880"/>
      </p:guideLst>
    </p:cSldViewPr>
  </p:slideViewPr>
  <p:outlineViewPr>
    <p:cViewPr>
      <p:scale>
        <a:sx n="33" d="100"/>
        <a:sy n="33" d="100"/>
      </p:scale>
      <p:origin x="0" y="-1728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nhui\Documents\courses\EC311\data\China_gGDP_annual.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i\Documents\courses\EC311\data\China_CPI_monthly.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nhui\Documents\courses\EC311\data\China_gRGDP_quarterly.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EC311\data\China_Population_Employment.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20Qian\Documents\courses\EC311\data\China_foreign_reserve.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20Qian\Documents\courses\EC311\data\US_Oil_Price.xls"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(Annual,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'Annual GDP Growth'!$A$2:$A$71</c:f>
              <c:numCache>
                <c:formatCode>yyyy</c:formatCode>
                <c:ptCount val="70"/>
                <c:pt idx="0">
                  <c:v>19724</c:v>
                </c:pt>
                <c:pt idx="1">
                  <c:v>20089</c:v>
                </c:pt>
                <c:pt idx="2">
                  <c:v>20454</c:v>
                </c:pt>
                <c:pt idx="3">
                  <c:v>20820</c:v>
                </c:pt>
                <c:pt idx="4">
                  <c:v>21185</c:v>
                </c:pt>
                <c:pt idx="5">
                  <c:v>21550</c:v>
                </c:pt>
                <c:pt idx="6">
                  <c:v>21915</c:v>
                </c:pt>
                <c:pt idx="7">
                  <c:v>22281</c:v>
                </c:pt>
                <c:pt idx="8">
                  <c:v>22646</c:v>
                </c:pt>
                <c:pt idx="9">
                  <c:v>23011</c:v>
                </c:pt>
                <c:pt idx="10">
                  <c:v>23376</c:v>
                </c:pt>
                <c:pt idx="11">
                  <c:v>23742</c:v>
                </c:pt>
                <c:pt idx="12">
                  <c:v>24107</c:v>
                </c:pt>
                <c:pt idx="13">
                  <c:v>24472</c:v>
                </c:pt>
                <c:pt idx="14">
                  <c:v>24837</c:v>
                </c:pt>
                <c:pt idx="15">
                  <c:v>25203</c:v>
                </c:pt>
                <c:pt idx="16">
                  <c:v>25568</c:v>
                </c:pt>
                <c:pt idx="17">
                  <c:v>25933</c:v>
                </c:pt>
                <c:pt idx="18">
                  <c:v>26298</c:v>
                </c:pt>
                <c:pt idx="19">
                  <c:v>26664</c:v>
                </c:pt>
                <c:pt idx="20">
                  <c:v>27029</c:v>
                </c:pt>
                <c:pt idx="21">
                  <c:v>27394</c:v>
                </c:pt>
                <c:pt idx="22">
                  <c:v>27759</c:v>
                </c:pt>
                <c:pt idx="23">
                  <c:v>28125</c:v>
                </c:pt>
                <c:pt idx="24">
                  <c:v>28490</c:v>
                </c:pt>
                <c:pt idx="25">
                  <c:v>28855</c:v>
                </c:pt>
                <c:pt idx="26">
                  <c:v>29220</c:v>
                </c:pt>
                <c:pt idx="27">
                  <c:v>29586</c:v>
                </c:pt>
                <c:pt idx="28">
                  <c:v>29951</c:v>
                </c:pt>
                <c:pt idx="29">
                  <c:v>30316</c:v>
                </c:pt>
                <c:pt idx="30">
                  <c:v>30681</c:v>
                </c:pt>
                <c:pt idx="31">
                  <c:v>31047</c:v>
                </c:pt>
                <c:pt idx="32">
                  <c:v>31412</c:v>
                </c:pt>
                <c:pt idx="33">
                  <c:v>31777</c:v>
                </c:pt>
                <c:pt idx="34">
                  <c:v>32142</c:v>
                </c:pt>
                <c:pt idx="35">
                  <c:v>32508</c:v>
                </c:pt>
                <c:pt idx="36">
                  <c:v>32873</c:v>
                </c:pt>
                <c:pt idx="37">
                  <c:v>33238</c:v>
                </c:pt>
                <c:pt idx="38">
                  <c:v>33603</c:v>
                </c:pt>
                <c:pt idx="39">
                  <c:v>33969</c:v>
                </c:pt>
                <c:pt idx="40">
                  <c:v>34334</c:v>
                </c:pt>
                <c:pt idx="41">
                  <c:v>34699</c:v>
                </c:pt>
                <c:pt idx="42">
                  <c:v>35064</c:v>
                </c:pt>
                <c:pt idx="43">
                  <c:v>35430</c:v>
                </c:pt>
                <c:pt idx="44">
                  <c:v>35795</c:v>
                </c:pt>
                <c:pt idx="45">
                  <c:v>36160</c:v>
                </c:pt>
                <c:pt idx="46">
                  <c:v>36525</c:v>
                </c:pt>
                <c:pt idx="47">
                  <c:v>36891</c:v>
                </c:pt>
                <c:pt idx="48">
                  <c:v>37256</c:v>
                </c:pt>
                <c:pt idx="49">
                  <c:v>37621</c:v>
                </c:pt>
                <c:pt idx="50">
                  <c:v>37986</c:v>
                </c:pt>
                <c:pt idx="51">
                  <c:v>38352</c:v>
                </c:pt>
                <c:pt idx="52">
                  <c:v>38717</c:v>
                </c:pt>
                <c:pt idx="53">
                  <c:v>39082</c:v>
                </c:pt>
                <c:pt idx="54">
                  <c:v>39447</c:v>
                </c:pt>
                <c:pt idx="55">
                  <c:v>39813</c:v>
                </c:pt>
                <c:pt idx="56">
                  <c:v>40178</c:v>
                </c:pt>
                <c:pt idx="57">
                  <c:v>40543</c:v>
                </c:pt>
                <c:pt idx="58">
                  <c:v>40908</c:v>
                </c:pt>
                <c:pt idx="59">
                  <c:v>41274</c:v>
                </c:pt>
                <c:pt idx="60">
                  <c:v>41639</c:v>
                </c:pt>
                <c:pt idx="61">
                  <c:v>42004</c:v>
                </c:pt>
                <c:pt idx="62">
                  <c:v>42369</c:v>
                </c:pt>
                <c:pt idx="63">
                  <c:v>42735</c:v>
                </c:pt>
                <c:pt idx="64">
                  <c:v>43100</c:v>
                </c:pt>
                <c:pt idx="65">
                  <c:v>43465</c:v>
                </c:pt>
                <c:pt idx="66">
                  <c:v>43830</c:v>
                </c:pt>
                <c:pt idx="67">
                  <c:v>44196</c:v>
                </c:pt>
                <c:pt idx="68">
                  <c:v>44561</c:v>
                </c:pt>
                <c:pt idx="69">
                  <c:v>44926</c:v>
                </c:pt>
              </c:numCache>
            </c:numRef>
          </c:cat>
          <c:val>
            <c:numRef>
              <c:f>'Annual GDP Growth'!$B$2:$B$71</c:f>
              <c:numCache>
                <c:formatCode>###,###,###,###,##0.00</c:formatCode>
                <c:ptCount val="70"/>
                <c:pt idx="0">
                  <c:v>15.6</c:v>
                </c:pt>
                <c:pt idx="1">
                  <c:v>4.3</c:v>
                </c:pt>
                <c:pt idx="2">
                  <c:v>6.9</c:v>
                </c:pt>
                <c:pt idx="3">
                  <c:v>15</c:v>
                </c:pt>
                <c:pt idx="4">
                  <c:v>5.0999999999999996</c:v>
                </c:pt>
                <c:pt idx="5">
                  <c:v>21.3</c:v>
                </c:pt>
                <c:pt idx="6">
                  <c:v>9</c:v>
                </c:pt>
                <c:pt idx="7">
                  <c:v>0</c:v>
                </c:pt>
                <c:pt idx="8">
                  <c:v>-27.3</c:v>
                </c:pt>
                <c:pt idx="9">
                  <c:v>-5.6</c:v>
                </c:pt>
                <c:pt idx="10">
                  <c:v>10.3</c:v>
                </c:pt>
                <c:pt idx="11">
                  <c:v>18.2</c:v>
                </c:pt>
                <c:pt idx="12">
                  <c:v>17</c:v>
                </c:pt>
                <c:pt idx="13">
                  <c:v>10.7</c:v>
                </c:pt>
                <c:pt idx="14">
                  <c:v>-5.7</c:v>
                </c:pt>
                <c:pt idx="15">
                  <c:v>-4.0999999999999996</c:v>
                </c:pt>
                <c:pt idx="16">
                  <c:v>16.899999999999999</c:v>
                </c:pt>
                <c:pt idx="17">
                  <c:v>19.3</c:v>
                </c:pt>
                <c:pt idx="18">
                  <c:v>7.1</c:v>
                </c:pt>
                <c:pt idx="19">
                  <c:v>3.8</c:v>
                </c:pt>
                <c:pt idx="20">
                  <c:v>7.8</c:v>
                </c:pt>
                <c:pt idx="21">
                  <c:v>2.2999999999999998</c:v>
                </c:pt>
                <c:pt idx="22">
                  <c:v>8.6999999999999993</c:v>
                </c:pt>
                <c:pt idx="23">
                  <c:v>-1.6</c:v>
                </c:pt>
                <c:pt idx="24">
                  <c:v>7.6</c:v>
                </c:pt>
                <c:pt idx="25">
                  <c:v>11.66559</c:v>
                </c:pt>
                <c:pt idx="26">
                  <c:v>7.5913250000000003</c:v>
                </c:pt>
                <c:pt idx="27">
                  <c:v>7.8341450000000004</c:v>
                </c:pt>
                <c:pt idx="28">
                  <c:v>5.1127609999999999</c:v>
                </c:pt>
                <c:pt idx="29">
                  <c:v>9.0171139999999994</c:v>
                </c:pt>
                <c:pt idx="30">
                  <c:v>10.770203</c:v>
                </c:pt>
                <c:pt idx="31">
                  <c:v>15.19154</c:v>
                </c:pt>
                <c:pt idx="32">
                  <c:v>13.430678</c:v>
                </c:pt>
                <c:pt idx="33">
                  <c:v>8.9499619999999993</c:v>
                </c:pt>
                <c:pt idx="34">
                  <c:v>11.657427999999999</c:v>
                </c:pt>
                <c:pt idx="35">
                  <c:v>11.222595</c:v>
                </c:pt>
                <c:pt idx="36">
                  <c:v>4.206334</c:v>
                </c:pt>
                <c:pt idx="37">
                  <c:v>3.9202509999999999</c:v>
                </c:pt>
                <c:pt idx="38">
                  <c:v>9.2627860000000002</c:v>
                </c:pt>
                <c:pt idx="39">
                  <c:v>14.22453</c:v>
                </c:pt>
                <c:pt idx="40">
                  <c:v>13.883729000000001</c:v>
                </c:pt>
                <c:pt idx="41">
                  <c:v>13.036807</c:v>
                </c:pt>
                <c:pt idx="42">
                  <c:v>10.953954</c:v>
                </c:pt>
                <c:pt idx="43">
                  <c:v>9.9225569999999994</c:v>
                </c:pt>
                <c:pt idx="44">
                  <c:v>9.2367799999999995</c:v>
                </c:pt>
                <c:pt idx="45">
                  <c:v>7.8459519999999996</c:v>
                </c:pt>
                <c:pt idx="46">
                  <c:v>7.6616520000000001</c:v>
                </c:pt>
                <c:pt idx="47">
                  <c:v>8.4900929999999999</c:v>
                </c:pt>
                <c:pt idx="48">
                  <c:v>8.3357329999999994</c:v>
                </c:pt>
                <c:pt idx="49">
                  <c:v>9.1336309999999994</c:v>
                </c:pt>
                <c:pt idx="50">
                  <c:v>10.038029999999999</c:v>
                </c:pt>
                <c:pt idx="51">
                  <c:v>10.113621</c:v>
                </c:pt>
                <c:pt idx="52">
                  <c:v>11.394591999999999</c:v>
                </c:pt>
                <c:pt idx="53">
                  <c:v>12.720955999999999</c:v>
                </c:pt>
                <c:pt idx="54">
                  <c:v>14.230861000000001</c:v>
                </c:pt>
                <c:pt idx="55">
                  <c:v>9.6506790000000002</c:v>
                </c:pt>
                <c:pt idx="56">
                  <c:v>9.3987259999999999</c:v>
                </c:pt>
                <c:pt idx="57">
                  <c:v>10.635871</c:v>
                </c:pt>
                <c:pt idx="58">
                  <c:v>9.5508319999999998</c:v>
                </c:pt>
                <c:pt idx="59">
                  <c:v>7.8637360000000003</c:v>
                </c:pt>
                <c:pt idx="60">
                  <c:v>7.7661499999999997</c:v>
                </c:pt>
                <c:pt idx="61">
                  <c:v>7.425764</c:v>
                </c:pt>
                <c:pt idx="62">
                  <c:v>7.0413290000000002</c:v>
                </c:pt>
                <c:pt idx="63">
                  <c:v>6.8487619999999998</c:v>
                </c:pt>
                <c:pt idx="64">
                  <c:v>6.9472009999999997</c:v>
                </c:pt>
                <c:pt idx="65" formatCode="General">
                  <c:v>6.7497740000000004</c:v>
                </c:pt>
                <c:pt idx="66" formatCode="General">
                  <c:v>6</c:v>
                </c:pt>
                <c:pt idx="67" formatCode="General">
                  <c:v>2.2000000000000002</c:v>
                </c:pt>
                <c:pt idx="68" formatCode="General">
                  <c:v>8.4</c:v>
                </c:pt>
                <c:pt idx="69" formatCode="General">
                  <c:v>3</c:v>
                </c:pt>
              </c:numCache>
            </c:numRef>
          </c:val>
          <c:smooth val="0"/>
          <c:extLst>
            <c:ext xmlns:c16="http://schemas.microsoft.com/office/drawing/2014/chart" uri="{C3380CC4-5D6E-409C-BE32-E72D297353CC}">
              <c16:uniqueId val="{00000000-B914-41CE-8474-C44DBFEE9D47}"/>
            </c:ext>
          </c:extLst>
        </c:ser>
        <c:dLbls>
          <c:showLegendKey val="0"/>
          <c:showVal val="0"/>
          <c:showCatName val="0"/>
          <c:showSerName val="0"/>
          <c:showPercent val="0"/>
          <c:showBubbleSize val="0"/>
        </c:dLbls>
        <c:smooth val="0"/>
        <c:axId val="1046990448"/>
        <c:axId val="1046979024"/>
      </c:lineChart>
      <c:dateAx>
        <c:axId val="104699044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79024"/>
        <c:crossesAt val="-30"/>
        <c:auto val="1"/>
        <c:lblOffset val="100"/>
        <c:baseTimeUnit val="years"/>
      </c:dateAx>
      <c:valAx>
        <c:axId val="104697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9044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Monthly Inflation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Sheet1!$A$2:$A$444</c:f>
              <c:numCache>
                <c:formatCode>yyyy\-mm;@</c:formatCode>
                <c:ptCount val="443"/>
                <c:pt idx="0">
                  <c:v>31808</c:v>
                </c:pt>
                <c:pt idx="1">
                  <c:v>31836</c:v>
                </c:pt>
                <c:pt idx="2">
                  <c:v>31867</c:v>
                </c:pt>
                <c:pt idx="3">
                  <c:v>31897</c:v>
                </c:pt>
                <c:pt idx="4">
                  <c:v>31928</c:v>
                </c:pt>
                <c:pt idx="5">
                  <c:v>31958</c:v>
                </c:pt>
                <c:pt idx="6">
                  <c:v>31989</c:v>
                </c:pt>
                <c:pt idx="7">
                  <c:v>32020</c:v>
                </c:pt>
                <c:pt idx="8">
                  <c:v>32050</c:v>
                </c:pt>
                <c:pt idx="9">
                  <c:v>32081</c:v>
                </c:pt>
                <c:pt idx="10">
                  <c:v>32111</c:v>
                </c:pt>
                <c:pt idx="11">
                  <c:v>32142</c:v>
                </c:pt>
                <c:pt idx="12">
                  <c:v>32173</c:v>
                </c:pt>
                <c:pt idx="13">
                  <c:v>32202</c:v>
                </c:pt>
                <c:pt idx="14">
                  <c:v>32233</c:v>
                </c:pt>
                <c:pt idx="15">
                  <c:v>32263</c:v>
                </c:pt>
                <c:pt idx="16">
                  <c:v>32294</c:v>
                </c:pt>
                <c:pt idx="17">
                  <c:v>32324</c:v>
                </c:pt>
                <c:pt idx="18">
                  <c:v>32355</c:v>
                </c:pt>
                <c:pt idx="19">
                  <c:v>32386</c:v>
                </c:pt>
                <c:pt idx="20">
                  <c:v>32416</c:v>
                </c:pt>
                <c:pt idx="21">
                  <c:v>32447</c:v>
                </c:pt>
                <c:pt idx="22">
                  <c:v>32477</c:v>
                </c:pt>
                <c:pt idx="23">
                  <c:v>32508</c:v>
                </c:pt>
                <c:pt idx="24">
                  <c:v>32539</c:v>
                </c:pt>
                <c:pt idx="25">
                  <c:v>32567</c:v>
                </c:pt>
                <c:pt idx="26">
                  <c:v>32598</c:v>
                </c:pt>
                <c:pt idx="27">
                  <c:v>32628</c:v>
                </c:pt>
                <c:pt idx="28">
                  <c:v>32659</c:v>
                </c:pt>
                <c:pt idx="29">
                  <c:v>32689</c:v>
                </c:pt>
                <c:pt idx="30">
                  <c:v>32720</c:v>
                </c:pt>
                <c:pt idx="31">
                  <c:v>32751</c:v>
                </c:pt>
                <c:pt idx="32">
                  <c:v>32781</c:v>
                </c:pt>
                <c:pt idx="33">
                  <c:v>32812</c:v>
                </c:pt>
                <c:pt idx="34">
                  <c:v>32842</c:v>
                </c:pt>
                <c:pt idx="35">
                  <c:v>32873</c:v>
                </c:pt>
                <c:pt idx="36">
                  <c:v>32904</c:v>
                </c:pt>
                <c:pt idx="37">
                  <c:v>32932</c:v>
                </c:pt>
                <c:pt idx="38">
                  <c:v>32963</c:v>
                </c:pt>
                <c:pt idx="39">
                  <c:v>32993</c:v>
                </c:pt>
                <c:pt idx="40">
                  <c:v>33024</c:v>
                </c:pt>
                <c:pt idx="41">
                  <c:v>33054</c:v>
                </c:pt>
                <c:pt idx="42">
                  <c:v>33085</c:v>
                </c:pt>
                <c:pt idx="43">
                  <c:v>33116</c:v>
                </c:pt>
                <c:pt idx="44">
                  <c:v>33146</c:v>
                </c:pt>
                <c:pt idx="45">
                  <c:v>33177</c:v>
                </c:pt>
                <c:pt idx="46">
                  <c:v>33207</c:v>
                </c:pt>
                <c:pt idx="47">
                  <c:v>33238</c:v>
                </c:pt>
                <c:pt idx="48">
                  <c:v>33269</c:v>
                </c:pt>
                <c:pt idx="49">
                  <c:v>33297</c:v>
                </c:pt>
                <c:pt idx="50">
                  <c:v>33328</c:v>
                </c:pt>
                <c:pt idx="51">
                  <c:v>33358</c:v>
                </c:pt>
                <c:pt idx="52">
                  <c:v>33389</c:v>
                </c:pt>
                <c:pt idx="53">
                  <c:v>33419</c:v>
                </c:pt>
                <c:pt idx="54">
                  <c:v>33450</c:v>
                </c:pt>
                <c:pt idx="55">
                  <c:v>33481</c:v>
                </c:pt>
                <c:pt idx="56">
                  <c:v>33511</c:v>
                </c:pt>
                <c:pt idx="57">
                  <c:v>33542</c:v>
                </c:pt>
                <c:pt idx="58">
                  <c:v>33572</c:v>
                </c:pt>
                <c:pt idx="59">
                  <c:v>33603</c:v>
                </c:pt>
                <c:pt idx="60">
                  <c:v>33634</c:v>
                </c:pt>
                <c:pt idx="61">
                  <c:v>33663</c:v>
                </c:pt>
                <c:pt idx="62">
                  <c:v>33694</c:v>
                </c:pt>
                <c:pt idx="63">
                  <c:v>33724</c:v>
                </c:pt>
                <c:pt idx="64">
                  <c:v>33755</c:v>
                </c:pt>
                <c:pt idx="65">
                  <c:v>33785</c:v>
                </c:pt>
                <c:pt idx="66">
                  <c:v>33816</c:v>
                </c:pt>
                <c:pt idx="67">
                  <c:v>33847</c:v>
                </c:pt>
                <c:pt idx="68">
                  <c:v>33877</c:v>
                </c:pt>
                <c:pt idx="69">
                  <c:v>33908</c:v>
                </c:pt>
                <c:pt idx="70">
                  <c:v>33938</c:v>
                </c:pt>
                <c:pt idx="71">
                  <c:v>33969</c:v>
                </c:pt>
                <c:pt idx="72">
                  <c:v>34000</c:v>
                </c:pt>
                <c:pt idx="73">
                  <c:v>34028</c:v>
                </c:pt>
                <c:pt idx="74">
                  <c:v>34059</c:v>
                </c:pt>
                <c:pt idx="75">
                  <c:v>34089</c:v>
                </c:pt>
                <c:pt idx="76">
                  <c:v>34120</c:v>
                </c:pt>
                <c:pt idx="77">
                  <c:v>34150</c:v>
                </c:pt>
                <c:pt idx="78">
                  <c:v>34181</c:v>
                </c:pt>
                <c:pt idx="79">
                  <c:v>34212</c:v>
                </c:pt>
                <c:pt idx="80">
                  <c:v>34242</c:v>
                </c:pt>
                <c:pt idx="81">
                  <c:v>34273</c:v>
                </c:pt>
                <c:pt idx="82">
                  <c:v>34303</c:v>
                </c:pt>
                <c:pt idx="83">
                  <c:v>34334</c:v>
                </c:pt>
                <c:pt idx="84">
                  <c:v>34365</c:v>
                </c:pt>
                <c:pt idx="85">
                  <c:v>34393</c:v>
                </c:pt>
                <c:pt idx="86">
                  <c:v>34424</c:v>
                </c:pt>
                <c:pt idx="87">
                  <c:v>34454</c:v>
                </c:pt>
                <c:pt idx="88">
                  <c:v>34485</c:v>
                </c:pt>
                <c:pt idx="89">
                  <c:v>34515</c:v>
                </c:pt>
                <c:pt idx="90">
                  <c:v>34546</c:v>
                </c:pt>
                <c:pt idx="91">
                  <c:v>34577</c:v>
                </c:pt>
                <c:pt idx="92">
                  <c:v>34607</c:v>
                </c:pt>
                <c:pt idx="93">
                  <c:v>34638</c:v>
                </c:pt>
                <c:pt idx="94">
                  <c:v>34668</c:v>
                </c:pt>
                <c:pt idx="95">
                  <c:v>34699</c:v>
                </c:pt>
                <c:pt idx="96">
                  <c:v>34730</c:v>
                </c:pt>
                <c:pt idx="97">
                  <c:v>34758</c:v>
                </c:pt>
                <c:pt idx="98">
                  <c:v>34789</c:v>
                </c:pt>
                <c:pt idx="99">
                  <c:v>34819</c:v>
                </c:pt>
                <c:pt idx="100">
                  <c:v>34850</c:v>
                </c:pt>
                <c:pt idx="101">
                  <c:v>34880</c:v>
                </c:pt>
                <c:pt idx="102">
                  <c:v>34911</c:v>
                </c:pt>
                <c:pt idx="103">
                  <c:v>34942</c:v>
                </c:pt>
                <c:pt idx="104">
                  <c:v>34972</c:v>
                </c:pt>
                <c:pt idx="105">
                  <c:v>35003</c:v>
                </c:pt>
                <c:pt idx="106">
                  <c:v>35033</c:v>
                </c:pt>
                <c:pt idx="107">
                  <c:v>35064</c:v>
                </c:pt>
                <c:pt idx="108">
                  <c:v>35095</c:v>
                </c:pt>
                <c:pt idx="109">
                  <c:v>35124</c:v>
                </c:pt>
                <c:pt idx="110">
                  <c:v>35155</c:v>
                </c:pt>
                <c:pt idx="111">
                  <c:v>35185</c:v>
                </c:pt>
                <c:pt idx="112">
                  <c:v>35216</c:v>
                </c:pt>
                <c:pt idx="113">
                  <c:v>35246</c:v>
                </c:pt>
                <c:pt idx="114">
                  <c:v>35277</c:v>
                </c:pt>
                <c:pt idx="115">
                  <c:v>35308</c:v>
                </c:pt>
                <c:pt idx="116">
                  <c:v>35338</c:v>
                </c:pt>
                <c:pt idx="117">
                  <c:v>35369</c:v>
                </c:pt>
                <c:pt idx="118">
                  <c:v>35399</c:v>
                </c:pt>
                <c:pt idx="119">
                  <c:v>35430</c:v>
                </c:pt>
                <c:pt idx="120">
                  <c:v>35461</c:v>
                </c:pt>
                <c:pt idx="121">
                  <c:v>35489</c:v>
                </c:pt>
                <c:pt idx="122">
                  <c:v>35520</c:v>
                </c:pt>
                <c:pt idx="123">
                  <c:v>35550</c:v>
                </c:pt>
                <c:pt idx="124">
                  <c:v>35581</c:v>
                </c:pt>
                <c:pt idx="125">
                  <c:v>35611</c:v>
                </c:pt>
                <c:pt idx="126">
                  <c:v>35642</c:v>
                </c:pt>
                <c:pt idx="127">
                  <c:v>35673</c:v>
                </c:pt>
                <c:pt idx="128">
                  <c:v>35703</c:v>
                </c:pt>
                <c:pt idx="129">
                  <c:v>35734</c:v>
                </c:pt>
                <c:pt idx="130">
                  <c:v>35764</c:v>
                </c:pt>
                <c:pt idx="131">
                  <c:v>35795</c:v>
                </c:pt>
                <c:pt idx="132">
                  <c:v>35826</c:v>
                </c:pt>
                <c:pt idx="133">
                  <c:v>35854</c:v>
                </c:pt>
                <c:pt idx="134">
                  <c:v>35885</c:v>
                </c:pt>
                <c:pt idx="135">
                  <c:v>35915</c:v>
                </c:pt>
                <c:pt idx="136">
                  <c:v>35946</c:v>
                </c:pt>
                <c:pt idx="137">
                  <c:v>35976</c:v>
                </c:pt>
                <c:pt idx="138">
                  <c:v>36007</c:v>
                </c:pt>
                <c:pt idx="139">
                  <c:v>36038</c:v>
                </c:pt>
                <c:pt idx="140">
                  <c:v>36068</c:v>
                </c:pt>
                <c:pt idx="141">
                  <c:v>36099</c:v>
                </c:pt>
                <c:pt idx="142">
                  <c:v>36129</c:v>
                </c:pt>
                <c:pt idx="143">
                  <c:v>36160</c:v>
                </c:pt>
                <c:pt idx="144">
                  <c:v>36191</c:v>
                </c:pt>
                <c:pt idx="145">
                  <c:v>36219</c:v>
                </c:pt>
                <c:pt idx="146">
                  <c:v>36250</c:v>
                </c:pt>
                <c:pt idx="147">
                  <c:v>36280</c:v>
                </c:pt>
                <c:pt idx="148">
                  <c:v>36311</c:v>
                </c:pt>
                <c:pt idx="149">
                  <c:v>36341</c:v>
                </c:pt>
                <c:pt idx="150">
                  <c:v>36372</c:v>
                </c:pt>
                <c:pt idx="151">
                  <c:v>36403</c:v>
                </c:pt>
                <c:pt idx="152">
                  <c:v>36433</c:v>
                </c:pt>
                <c:pt idx="153">
                  <c:v>36464</c:v>
                </c:pt>
                <c:pt idx="154">
                  <c:v>36494</c:v>
                </c:pt>
                <c:pt idx="155">
                  <c:v>36525</c:v>
                </c:pt>
                <c:pt idx="156">
                  <c:v>36556</c:v>
                </c:pt>
                <c:pt idx="157">
                  <c:v>36585</c:v>
                </c:pt>
                <c:pt idx="158">
                  <c:v>36616</c:v>
                </c:pt>
                <c:pt idx="159">
                  <c:v>36646</c:v>
                </c:pt>
                <c:pt idx="160">
                  <c:v>36677</c:v>
                </c:pt>
                <c:pt idx="161">
                  <c:v>36707</c:v>
                </c:pt>
                <c:pt idx="162">
                  <c:v>36738</c:v>
                </c:pt>
                <c:pt idx="163">
                  <c:v>36769</c:v>
                </c:pt>
                <c:pt idx="164">
                  <c:v>36799</c:v>
                </c:pt>
                <c:pt idx="165">
                  <c:v>36830</c:v>
                </c:pt>
                <c:pt idx="166">
                  <c:v>36860</c:v>
                </c:pt>
                <c:pt idx="167">
                  <c:v>36891</c:v>
                </c:pt>
                <c:pt idx="168">
                  <c:v>36922</c:v>
                </c:pt>
                <c:pt idx="169">
                  <c:v>36950</c:v>
                </c:pt>
                <c:pt idx="170">
                  <c:v>36981</c:v>
                </c:pt>
                <c:pt idx="171">
                  <c:v>37011</c:v>
                </c:pt>
                <c:pt idx="172">
                  <c:v>37042</c:v>
                </c:pt>
                <c:pt idx="173">
                  <c:v>37072</c:v>
                </c:pt>
                <c:pt idx="174">
                  <c:v>37103</c:v>
                </c:pt>
                <c:pt idx="175">
                  <c:v>37134</c:v>
                </c:pt>
                <c:pt idx="176">
                  <c:v>37164</c:v>
                </c:pt>
                <c:pt idx="177">
                  <c:v>37195</c:v>
                </c:pt>
                <c:pt idx="178">
                  <c:v>37225</c:v>
                </c:pt>
                <c:pt idx="179">
                  <c:v>37256</c:v>
                </c:pt>
                <c:pt idx="180">
                  <c:v>37287</c:v>
                </c:pt>
                <c:pt idx="181">
                  <c:v>37315</c:v>
                </c:pt>
                <c:pt idx="182">
                  <c:v>37346</c:v>
                </c:pt>
                <c:pt idx="183">
                  <c:v>37376</c:v>
                </c:pt>
                <c:pt idx="184">
                  <c:v>37407</c:v>
                </c:pt>
                <c:pt idx="185">
                  <c:v>37437</c:v>
                </c:pt>
                <c:pt idx="186">
                  <c:v>37468</c:v>
                </c:pt>
                <c:pt idx="187">
                  <c:v>37499</c:v>
                </c:pt>
                <c:pt idx="188">
                  <c:v>37529</c:v>
                </c:pt>
                <c:pt idx="189">
                  <c:v>37560</c:v>
                </c:pt>
                <c:pt idx="190">
                  <c:v>37590</c:v>
                </c:pt>
                <c:pt idx="191">
                  <c:v>37621</c:v>
                </c:pt>
                <c:pt idx="192">
                  <c:v>37652</c:v>
                </c:pt>
                <c:pt idx="193">
                  <c:v>37680</c:v>
                </c:pt>
                <c:pt idx="194">
                  <c:v>37711</c:v>
                </c:pt>
                <c:pt idx="195">
                  <c:v>37741</c:v>
                </c:pt>
                <c:pt idx="196">
                  <c:v>37772</c:v>
                </c:pt>
                <c:pt idx="197">
                  <c:v>37802</c:v>
                </c:pt>
                <c:pt idx="198">
                  <c:v>37833</c:v>
                </c:pt>
                <c:pt idx="199">
                  <c:v>37864</c:v>
                </c:pt>
                <c:pt idx="200">
                  <c:v>37894</c:v>
                </c:pt>
                <c:pt idx="201">
                  <c:v>37925</c:v>
                </c:pt>
                <c:pt idx="202">
                  <c:v>37955</c:v>
                </c:pt>
                <c:pt idx="203">
                  <c:v>37986</c:v>
                </c:pt>
                <c:pt idx="204">
                  <c:v>38017</c:v>
                </c:pt>
                <c:pt idx="205">
                  <c:v>38046</c:v>
                </c:pt>
                <c:pt idx="206">
                  <c:v>38077</c:v>
                </c:pt>
                <c:pt idx="207">
                  <c:v>38107</c:v>
                </c:pt>
                <c:pt idx="208">
                  <c:v>38138</c:v>
                </c:pt>
                <c:pt idx="209">
                  <c:v>38168</c:v>
                </c:pt>
                <c:pt idx="210">
                  <c:v>38199</c:v>
                </c:pt>
                <c:pt idx="211">
                  <c:v>38230</c:v>
                </c:pt>
                <c:pt idx="212">
                  <c:v>38260</c:v>
                </c:pt>
                <c:pt idx="213">
                  <c:v>38291</c:v>
                </c:pt>
                <c:pt idx="214">
                  <c:v>38321</c:v>
                </c:pt>
                <c:pt idx="215">
                  <c:v>38352</c:v>
                </c:pt>
                <c:pt idx="216">
                  <c:v>38383</c:v>
                </c:pt>
                <c:pt idx="217">
                  <c:v>38411</c:v>
                </c:pt>
                <c:pt idx="218">
                  <c:v>38442</c:v>
                </c:pt>
                <c:pt idx="219">
                  <c:v>38472</c:v>
                </c:pt>
                <c:pt idx="220">
                  <c:v>38503</c:v>
                </c:pt>
                <c:pt idx="221">
                  <c:v>38533</c:v>
                </c:pt>
                <c:pt idx="222">
                  <c:v>38564</c:v>
                </c:pt>
                <c:pt idx="223">
                  <c:v>38595</c:v>
                </c:pt>
                <c:pt idx="224">
                  <c:v>38625</c:v>
                </c:pt>
                <c:pt idx="225">
                  <c:v>38656</c:v>
                </c:pt>
                <c:pt idx="226">
                  <c:v>38686</c:v>
                </c:pt>
                <c:pt idx="227">
                  <c:v>38717</c:v>
                </c:pt>
                <c:pt idx="228">
                  <c:v>38748</c:v>
                </c:pt>
                <c:pt idx="229">
                  <c:v>38776</c:v>
                </c:pt>
                <c:pt idx="230">
                  <c:v>38807</c:v>
                </c:pt>
                <c:pt idx="231">
                  <c:v>38837</c:v>
                </c:pt>
                <c:pt idx="232">
                  <c:v>38868</c:v>
                </c:pt>
                <c:pt idx="233">
                  <c:v>38898</c:v>
                </c:pt>
                <c:pt idx="234">
                  <c:v>38929</c:v>
                </c:pt>
                <c:pt idx="235">
                  <c:v>38960</c:v>
                </c:pt>
                <c:pt idx="236">
                  <c:v>38990</c:v>
                </c:pt>
                <c:pt idx="237">
                  <c:v>39021</c:v>
                </c:pt>
                <c:pt idx="238">
                  <c:v>39051</c:v>
                </c:pt>
                <c:pt idx="239">
                  <c:v>39082</c:v>
                </c:pt>
                <c:pt idx="240">
                  <c:v>39113</c:v>
                </c:pt>
                <c:pt idx="241">
                  <c:v>39141</c:v>
                </c:pt>
                <c:pt idx="242">
                  <c:v>39172</c:v>
                </c:pt>
                <c:pt idx="243">
                  <c:v>39202</c:v>
                </c:pt>
                <c:pt idx="244">
                  <c:v>39233</c:v>
                </c:pt>
                <c:pt idx="245">
                  <c:v>39263</c:v>
                </c:pt>
                <c:pt idx="246">
                  <c:v>39294</c:v>
                </c:pt>
                <c:pt idx="247">
                  <c:v>39325</c:v>
                </c:pt>
                <c:pt idx="248">
                  <c:v>39355</c:v>
                </c:pt>
                <c:pt idx="249">
                  <c:v>39386</c:v>
                </c:pt>
                <c:pt idx="250">
                  <c:v>39416</c:v>
                </c:pt>
                <c:pt idx="251">
                  <c:v>39447</c:v>
                </c:pt>
                <c:pt idx="252">
                  <c:v>39478</c:v>
                </c:pt>
                <c:pt idx="253">
                  <c:v>39507</c:v>
                </c:pt>
                <c:pt idx="254">
                  <c:v>39538</c:v>
                </c:pt>
                <c:pt idx="255">
                  <c:v>39568</c:v>
                </c:pt>
                <c:pt idx="256">
                  <c:v>39599</c:v>
                </c:pt>
                <c:pt idx="257">
                  <c:v>39629</c:v>
                </c:pt>
                <c:pt idx="258">
                  <c:v>39660</c:v>
                </c:pt>
                <c:pt idx="259">
                  <c:v>39691</c:v>
                </c:pt>
                <c:pt idx="260">
                  <c:v>39721</c:v>
                </c:pt>
                <c:pt idx="261">
                  <c:v>39752</c:v>
                </c:pt>
                <c:pt idx="262">
                  <c:v>39782</c:v>
                </c:pt>
                <c:pt idx="263">
                  <c:v>39813</c:v>
                </c:pt>
                <c:pt idx="264">
                  <c:v>39844</c:v>
                </c:pt>
                <c:pt idx="265">
                  <c:v>39872</c:v>
                </c:pt>
                <c:pt idx="266">
                  <c:v>39903</c:v>
                </c:pt>
                <c:pt idx="267">
                  <c:v>39933</c:v>
                </c:pt>
                <c:pt idx="268">
                  <c:v>39964</c:v>
                </c:pt>
                <c:pt idx="269">
                  <c:v>39994</c:v>
                </c:pt>
                <c:pt idx="270">
                  <c:v>40025</c:v>
                </c:pt>
                <c:pt idx="271">
                  <c:v>40056</c:v>
                </c:pt>
                <c:pt idx="272">
                  <c:v>40086</c:v>
                </c:pt>
                <c:pt idx="273">
                  <c:v>40117</c:v>
                </c:pt>
                <c:pt idx="274">
                  <c:v>40147</c:v>
                </c:pt>
                <c:pt idx="275">
                  <c:v>40178</c:v>
                </c:pt>
                <c:pt idx="276">
                  <c:v>40209</c:v>
                </c:pt>
                <c:pt idx="277">
                  <c:v>40237</c:v>
                </c:pt>
                <c:pt idx="278">
                  <c:v>40268</c:v>
                </c:pt>
                <c:pt idx="279">
                  <c:v>40298</c:v>
                </c:pt>
                <c:pt idx="280">
                  <c:v>40329</c:v>
                </c:pt>
                <c:pt idx="281">
                  <c:v>40359</c:v>
                </c:pt>
                <c:pt idx="282">
                  <c:v>40390</c:v>
                </c:pt>
                <c:pt idx="283">
                  <c:v>40421</c:v>
                </c:pt>
                <c:pt idx="284">
                  <c:v>40451</c:v>
                </c:pt>
                <c:pt idx="285">
                  <c:v>40482</c:v>
                </c:pt>
                <c:pt idx="286">
                  <c:v>40512</c:v>
                </c:pt>
                <c:pt idx="287">
                  <c:v>40543</c:v>
                </c:pt>
                <c:pt idx="288">
                  <c:v>40574</c:v>
                </c:pt>
                <c:pt idx="289">
                  <c:v>40602</c:v>
                </c:pt>
                <c:pt idx="290">
                  <c:v>40633</c:v>
                </c:pt>
                <c:pt idx="291">
                  <c:v>40663</c:v>
                </c:pt>
                <c:pt idx="292">
                  <c:v>40694</c:v>
                </c:pt>
                <c:pt idx="293">
                  <c:v>40724</c:v>
                </c:pt>
                <c:pt idx="294">
                  <c:v>40755</c:v>
                </c:pt>
                <c:pt idx="295">
                  <c:v>40786</c:v>
                </c:pt>
                <c:pt idx="296">
                  <c:v>40816</c:v>
                </c:pt>
                <c:pt idx="297">
                  <c:v>40847</c:v>
                </c:pt>
                <c:pt idx="298">
                  <c:v>40877</c:v>
                </c:pt>
                <c:pt idx="299">
                  <c:v>40908</c:v>
                </c:pt>
                <c:pt idx="300">
                  <c:v>40939</c:v>
                </c:pt>
                <c:pt idx="301">
                  <c:v>40968</c:v>
                </c:pt>
                <c:pt idx="302">
                  <c:v>40999</c:v>
                </c:pt>
                <c:pt idx="303">
                  <c:v>41029</c:v>
                </c:pt>
                <c:pt idx="304">
                  <c:v>41060</c:v>
                </c:pt>
                <c:pt idx="305">
                  <c:v>41090</c:v>
                </c:pt>
                <c:pt idx="306">
                  <c:v>41121</c:v>
                </c:pt>
                <c:pt idx="307">
                  <c:v>41152</c:v>
                </c:pt>
                <c:pt idx="308">
                  <c:v>41182</c:v>
                </c:pt>
                <c:pt idx="309">
                  <c:v>41213</c:v>
                </c:pt>
                <c:pt idx="310">
                  <c:v>41243</c:v>
                </c:pt>
                <c:pt idx="311">
                  <c:v>41274</c:v>
                </c:pt>
                <c:pt idx="312">
                  <c:v>41305</c:v>
                </c:pt>
                <c:pt idx="313">
                  <c:v>41333</c:v>
                </c:pt>
                <c:pt idx="314">
                  <c:v>41364</c:v>
                </c:pt>
                <c:pt idx="315">
                  <c:v>41394</c:v>
                </c:pt>
                <c:pt idx="316">
                  <c:v>41425</c:v>
                </c:pt>
                <c:pt idx="317">
                  <c:v>41455</c:v>
                </c:pt>
                <c:pt idx="318">
                  <c:v>41486</c:v>
                </c:pt>
                <c:pt idx="319">
                  <c:v>41517</c:v>
                </c:pt>
                <c:pt idx="320">
                  <c:v>41547</c:v>
                </c:pt>
                <c:pt idx="321">
                  <c:v>41578</c:v>
                </c:pt>
                <c:pt idx="322">
                  <c:v>41608</c:v>
                </c:pt>
                <c:pt idx="323">
                  <c:v>41639</c:v>
                </c:pt>
                <c:pt idx="324">
                  <c:v>41670</c:v>
                </c:pt>
                <c:pt idx="325">
                  <c:v>41698</c:v>
                </c:pt>
                <c:pt idx="326">
                  <c:v>41729</c:v>
                </c:pt>
                <c:pt idx="327">
                  <c:v>41759</c:v>
                </c:pt>
                <c:pt idx="328">
                  <c:v>41790</c:v>
                </c:pt>
                <c:pt idx="329">
                  <c:v>41820</c:v>
                </c:pt>
                <c:pt idx="330">
                  <c:v>41851</c:v>
                </c:pt>
                <c:pt idx="331">
                  <c:v>41882</c:v>
                </c:pt>
                <c:pt idx="332">
                  <c:v>41912</c:v>
                </c:pt>
                <c:pt idx="333">
                  <c:v>41943</c:v>
                </c:pt>
                <c:pt idx="334">
                  <c:v>41973</c:v>
                </c:pt>
                <c:pt idx="335">
                  <c:v>42004</c:v>
                </c:pt>
                <c:pt idx="336">
                  <c:v>42035</c:v>
                </c:pt>
                <c:pt idx="337">
                  <c:v>42063</c:v>
                </c:pt>
                <c:pt idx="338">
                  <c:v>42094</c:v>
                </c:pt>
                <c:pt idx="339">
                  <c:v>42124</c:v>
                </c:pt>
                <c:pt idx="340">
                  <c:v>42155</c:v>
                </c:pt>
                <c:pt idx="341">
                  <c:v>42185</c:v>
                </c:pt>
                <c:pt idx="342">
                  <c:v>42216</c:v>
                </c:pt>
                <c:pt idx="343">
                  <c:v>42247</c:v>
                </c:pt>
                <c:pt idx="344">
                  <c:v>42277</c:v>
                </c:pt>
                <c:pt idx="345">
                  <c:v>42308</c:v>
                </c:pt>
                <c:pt idx="346">
                  <c:v>42338</c:v>
                </c:pt>
                <c:pt idx="347">
                  <c:v>42369</c:v>
                </c:pt>
                <c:pt idx="348">
                  <c:v>42400</c:v>
                </c:pt>
                <c:pt idx="349">
                  <c:v>42429</c:v>
                </c:pt>
                <c:pt idx="350">
                  <c:v>42460</c:v>
                </c:pt>
                <c:pt idx="351">
                  <c:v>42490</c:v>
                </c:pt>
                <c:pt idx="352">
                  <c:v>42521</c:v>
                </c:pt>
                <c:pt idx="353">
                  <c:v>42551</c:v>
                </c:pt>
                <c:pt idx="354">
                  <c:v>42582</c:v>
                </c:pt>
                <c:pt idx="355">
                  <c:v>42613</c:v>
                </c:pt>
                <c:pt idx="356">
                  <c:v>42643</c:v>
                </c:pt>
                <c:pt idx="357">
                  <c:v>42674</c:v>
                </c:pt>
                <c:pt idx="358">
                  <c:v>42704</c:v>
                </c:pt>
                <c:pt idx="359">
                  <c:v>42735</c:v>
                </c:pt>
                <c:pt idx="360">
                  <c:v>42766</c:v>
                </c:pt>
                <c:pt idx="361">
                  <c:v>42794</c:v>
                </c:pt>
                <c:pt idx="362">
                  <c:v>42825</c:v>
                </c:pt>
                <c:pt idx="363">
                  <c:v>42855</c:v>
                </c:pt>
                <c:pt idx="364">
                  <c:v>42886</c:v>
                </c:pt>
                <c:pt idx="365">
                  <c:v>42916</c:v>
                </c:pt>
                <c:pt idx="366">
                  <c:v>42947</c:v>
                </c:pt>
                <c:pt idx="367">
                  <c:v>42978</c:v>
                </c:pt>
                <c:pt idx="368">
                  <c:v>43008</c:v>
                </c:pt>
                <c:pt idx="369">
                  <c:v>43039</c:v>
                </c:pt>
                <c:pt idx="370">
                  <c:v>43069</c:v>
                </c:pt>
                <c:pt idx="371">
                  <c:v>43100</c:v>
                </c:pt>
                <c:pt idx="372">
                  <c:v>43131</c:v>
                </c:pt>
                <c:pt idx="373">
                  <c:v>43159</c:v>
                </c:pt>
                <c:pt idx="374">
                  <c:v>43190</c:v>
                </c:pt>
                <c:pt idx="375">
                  <c:v>43220</c:v>
                </c:pt>
                <c:pt idx="376">
                  <c:v>43251</c:v>
                </c:pt>
                <c:pt idx="377">
                  <c:v>43281</c:v>
                </c:pt>
                <c:pt idx="378">
                  <c:v>43312</c:v>
                </c:pt>
                <c:pt idx="379">
                  <c:v>43343</c:v>
                </c:pt>
                <c:pt idx="380">
                  <c:v>43373</c:v>
                </c:pt>
                <c:pt idx="381">
                  <c:v>43404</c:v>
                </c:pt>
                <c:pt idx="382">
                  <c:v>43434</c:v>
                </c:pt>
                <c:pt idx="383">
                  <c:v>43465</c:v>
                </c:pt>
                <c:pt idx="384">
                  <c:v>43496</c:v>
                </c:pt>
                <c:pt idx="385">
                  <c:v>43524</c:v>
                </c:pt>
                <c:pt idx="386">
                  <c:v>43555</c:v>
                </c:pt>
                <c:pt idx="387">
                  <c:v>43585</c:v>
                </c:pt>
                <c:pt idx="388">
                  <c:v>43616</c:v>
                </c:pt>
                <c:pt idx="389">
                  <c:v>43646</c:v>
                </c:pt>
                <c:pt idx="390">
                  <c:v>43677</c:v>
                </c:pt>
                <c:pt idx="391">
                  <c:v>43708</c:v>
                </c:pt>
                <c:pt idx="392">
                  <c:v>43738</c:v>
                </c:pt>
                <c:pt idx="393">
                  <c:v>43769</c:v>
                </c:pt>
                <c:pt idx="394">
                  <c:v>43799</c:v>
                </c:pt>
                <c:pt idx="395">
                  <c:v>43830</c:v>
                </c:pt>
                <c:pt idx="396">
                  <c:v>43861</c:v>
                </c:pt>
                <c:pt idx="397">
                  <c:v>43890</c:v>
                </c:pt>
                <c:pt idx="398">
                  <c:v>43921</c:v>
                </c:pt>
                <c:pt idx="399">
                  <c:v>43951</c:v>
                </c:pt>
                <c:pt idx="400">
                  <c:v>43982</c:v>
                </c:pt>
                <c:pt idx="401">
                  <c:v>44012</c:v>
                </c:pt>
                <c:pt idx="402">
                  <c:v>44043</c:v>
                </c:pt>
                <c:pt idx="403">
                  <c:v>44074</c:v>
                </c:pt>
                <c:pt idx="404">
                  <c:v>44104</c:v>
                </c:pt>
                <c:pt idx="405">
                  <c:v>44135</c:v>
                </c:pt>
                <c:pt idx="406">
                  <c:v>44165</c:v>
                </c:pt>
                <c:pt idx="407">
                  <c:v>44196</c:v>
                </c:pt>
                <c:pt idx="408">
                  <c:v>44227</c:v>
                </c:pt>
                <c:pt idx="409">
                  <c:v>44255</c:v>
                </c:pt>
                <c:pt idx="410">
                  <c:v>44286</c:v>
                </c:pt>
                <c:pt idx="411">
                  <c:v>44316</c:v>
                </c:pt>
                <c:pt idx="412">
                  <c:v>44347</c:v>
                </c:pt>
                <c:pt idx="413">
                  <c:v>44377</c:v>
                </c:pt>
                <c:pt idx="414">
                  <c:v>44408</c:v>
                </c:pt>
                <c:pt idx="415">
                  <c:v>44439</c:v>
                </c:pt>
                <c:pt idx="416">
                  <c:v>44469</c:v>
                </c:pt>
                <c:pt idx="417">
                  <c:v>44500</c:v>
                </c:pt>
                <c:pt idx="418">
                  <c:v>44530</c:v>
                </c:pt>
                <c:pt idx="419">
                  <c:v>44561</c:v>
                </c:pt>
                <c:pt idx="420" formatCode="yyyy\-m">
                  <c:v>44592</c:v>
                </c:pt>
                <c:pt idx="421" formatCode="yyyy\-m">
                  <c:v>44620</c:v>
                </c:pt>
                <c:pt idx="422" formatCode="yyyy\-m">
                  <c:v>44651</c:v>
                </c:pt>
                <c:pt idx="423" formatCode="yyyy\-m">
                  <c:v>44681</c:v>
                </c:pt>
                <c:pt idx="424" formatCode="yyyy\-m">
                  <c:v>44712</c:v>
                </c:pt>
                <c:pt idx="425" formatCode="yyyy\-m">
                  <c:v>44742</c:v>
                </c:pt>
                <c:pt idx="426" formatCode="yyyy\-m">
                  <c:v>44773</c:v>
                </c:pt>
                <c:pt idx="427" formatCode="yyyy\-m">
                  <c:v>44804</c:v>
                </c:pt>
                <c:pt idx="428" formatCode="yyyy\-m">
                  <c:v>44834</c:v>
                </c:pt>
                <c:pt idx="429" formatCode="yyyy\-m">
                  <c:v>44865</c:v>
                </c:pt>
                <c:pt idx="430" formatCode="yyyy\-m">
                  <c:v>44895</c:v>
                </c:pt>
                <c:pt idx="431" formatCode="yyyy\-m">
                  <c:v>44926</c:v>
                </c:pt>
                <c:pt idx="432" formatCode="yyyy\-mm">
                  <c:v>44957</c:v>
                </c:pt>
                <c:pt idx="433" formatCode="yyyy\-mm">
                  <c:v>44985</c:v>
                </c:pt>
                <c:pt idx="434" formatCode="yyyy\-mm">
                  <c:v>45016</c:v>
                </c:pt>
                <c:pt idx="435" formatCode="yyyy\-mm">
                  <c:v>45046</c:v>
                </c:pt>
                <c:pt idx="436" formatCode="yyyy\-mm">
                  <c:v>45077</c:v>
                </c:pt>
                <c:pt idx="437" formatCode="yyyy\-mm">
                  <c:v>45107</c:v>
                </c:pt>
                <c:pt idx="438" formatCode="yyyy\-mm">
                  <c:v>45138</c:v>
                </c:pt>
                <c:pt idx="439" formatCode="yyyy\-mm">
                  <c:v>45169</c:v>
                </c:pt>
                <c:pt idx="440" formatCode="yyyy\-mm">
                  <c:v>45199</c:v>
                </c:pt>
                <c:pt idx="441" formatCode="yyyy\-mm">
                  <c:v>45230</c:v>
                </c:pt>
                <c:pt idx="442" formatCode="yyyy\-mm">
                  <c:v>45260</c:v>
                </c:pt>
              </c:numCache>
            </c:numRef>
          </c:cat>
          <c:val>
            <c:numRef>
              <c:f>Sheet1!$B$2:$B$444</c:f>
              <c:numCache>
                <c:formatCode>###,###,###,###,##0.00_ </c:formatCode>
                <c:ptCount val="443"/>
                <c:pt idx="0">
                  <c:v>5.0999999999999996</c:v>
                </c:pt>
                <c:pt idx="1">
                  <c:v>5.4</c:v>
                </c:pt>
                <c:pt idx="2">
                  <c:v>5.8</c:v>
                </c:pt>
                <c:pt idx="3">
                  <c:v>6.7</c:v>
                </c:pt>
                <c:pt idx="4">
                  <c:v>7.6</c:v>
                </c:pt>
                <c:pt idx="5">
                  <c:v>7.8</c:v>
                </c:pt>
                <c:pt idx="6">
                  <c:v>7.8</c:v>
                </c:pt>
                <c:pt idx="7">
                  <c:v>8.1999999999999993</c:v>
                </c:pt>
                <c:pt idx="8">
                  <c:v>7.7</c:v>
                </c:pt>
                <c:pt idx="9">
                  <c:v>7.5</c:v>
                </c:pt>
                <c:pt idx="10">
                  <c:v>8.3000000000000007</c:v>
                </c:pt>
                <c:pt idx="11">
                  <c:v>8.9</c:v>
                </c:pt>
                <c:pt idx="12">
                  <c:v>9.4</c:v>
                </c:pt>
                <c:pt idx="13">
                  <c:v>10.4</c:v>
                </c:pt>
                <c:pt idx="14">
                  <c:v>11.3</c:v>
                </c:pt>
                <c:pt idx="15">
                  <c:v>12.2</c:v>
                </c:pt>
                <c:pt idx="16">
                  <c:v>14.2</c:v>
                </c:pt>
                <c:pt idx="17">
                  <c:v>16.3</c:v>
                </c:pt>
                <c:pt idx="18">
                  <c:v>19.2</c:v>
                </c:pt>
                <c:pt idx="19">
                  <c:v>23.6</c:v>
                </c:pt>
                <c:pt idx="20">
                  <c:v>26.4</c:v>
                </c:pt>
                <c:pt idx="21">
                  <c:v>27.1</c:v>
                </c:pt>
                <c:pt idx="22">
                  <c:v>26.8</c:v>
                </c:pt>
                <c:pt idx="23">
                  <c:v>27.9</c:v>
                </c:pt>
                <c:pt idx="24">
                  <c:v>27.4</c:v>
                </c:pt>
                <c:pt idx="25">
                  <c:v>28.4</c:v>
                </c:pt>
                <c:pt idx="26">
                  <c:v>27.1</c:v>
                </c:pt>
                <c:pt idx="27">
                  <c:v>26.6</c:v>
                </c:pt>
                <c:pt idx="28">
                  <c:v>24.8</c:v>
                </c:pt>
                <c:pt idx="29">
                  <c:v>22.8</c:v>
                </c:pt>
                <c:pt idx="30">
                  <c:v>19.399999999999999</c:v>
                </c:pt>
                <c:pt idx="31">
                  <c:v>15.3</c:v>
                </c:pt>
                <c:pt idx="32">
                  <c:v>11.5</c:v>
                </c:pt>
                <c:pt idx="33">
                  <c:v>8.6</c:v>
                </c:pt>
                <c:pt idx="34">
                  <c:v>7.4</c:v>
                </c:pt>
                <c:pt idx="35">
                  <c:v>6.6</c:v>
                </c:pt>
                <c:pt idx="36">
                  <c:v>4.3</c:v>
                </c:pt>
                <c:pt idx="37">
                  <c:v>4.4000000000000004</c:v>
                </c:pt>
                <c:pt idx="38">
                  <c:v>3.4</c:v>
                </c:pt>
                <c:pt idx="39">
                  <c:v>3.2</c:v>
                </c:pt>
                <c:pt idx="40">
                  <c:v>2.7</c:v>
                </c:pt>
                <c:pt idx="41">
                  <c:v>1.1000000000000001</c:v>
                </c:pt>
                <c:pt idx="42">
                  <c:v>1.1000000000000001</c:v>
                </c:pt>
                <c:pt idx="43">
                  <c:v>2.5</c:v>
                </c:pt>
                <c:pt idx="44">
                  <c:v>2.9</c:v>
                </c:pt>
                <c:pt idx="45">
                  <c:v>3.1</c:v>
                </c:pt>
                <c:pt idx="46">
                  <c:v>3.7</c:v>
                </c:pt>
                <c:pt idx="47">
                  <c:v>4.3</c:v>
                </c:pt>
                <c:pt idx="48">
                  <c:v>2.2000000000000002</c:v>
                </c:pt>
                <c:pt idx="49">
                  <c:v>1</c:v>
                </c:pt>
                <c:pt idx="50">
                  <c:v>1.6</c:v>
                </c:pt>
                <c:pt idx="51">
                  <c:v>1.3</c:v>
                </c:pt>
                <c:pt idx="52">
                  <c:v>3.6</c:v>
                </c:pt>
                <c:pt idx="53">
                  <c:v>4.4000000000000004</c:v>
                </c:pt>
                <c:pt idx="54">
                  <c:v>4.7</c:v>
                </c:pt>
                <c:pt idx="55">
                  <c:v>4.9000000000000004</c:v>
                </c:pt>
                <c:pt idx="56">
                  <c:v>4.5</c:v>
                </c:pt>
                <c:pt idx="57">
                  <c:v>4.8</c:v>
                </c:pt>
                <c:pt idx="58">
                  <c:v>4.4000000000000004</c:v>
                </c:pt>
                <c:pt idx="59">
                  <c:v>4.5</c:v>
                </c:pt>
                <c:pt idx="60">
                  <c:v>5.5</c:v>
                </c:pt>
                <c:pt idx="61">
                  <c:v>5.3</c:v>
                </c:pt>
                <c:pt idx="62">
                  <c:v>5.3</c:v>
                </c:pt>
                <c:pt idx="63">
                  <c:v>7.1</c:v>
                </c:pt>
                <c:pt idx="64">
                  <c:v>4.7</c:v>
                </c:pt>
                <c:pt idx="65">
                  <c:v>4.8</c:v>
                </c:pt>
                <c:pt idx="66">
                  <c:v>5.2</c:v>
                </c:pt>
                <c:pt idx="67">
                  <c:v>5.8</c:v>
                </c:pt>
                <c:pt idx="68">
                  <c:v>7.5</c:v>
                </c:pt>
                <c:pt idx="69">
                  <c:v>7.9</c:v>
                </c:pt>
                <c:pt idx="70">
                  <c:v>8.1999999999999993</c:v>
                </c:pt>
                <c:pt idx="71">
                  <c:v>8.8000000000000007</c:v>
                </c:pt>
                <c:pt idx="72">
                  <c:v>10.3</c:v>
                </c:pt>
                <c:pt idx="73">
                  <c:v>10.5</c:v>
                </c:pt>
                <c:pt idx="74">
                  <c:v>12.2</c:v>
                </c:pt>
                <c:pt idx="75">
                  <c:v>12.6</c:v>
                </c:pt>
                <c:pt idx="76">
                  <c:v>14</c:v>
                </c:pt>
                <c:pt idx="77">
                  <c:v>15.1</c:v>
                </c:pt>
                <c:pt idx="78">
                  <c:v>16.2</c:v>
                </c:pt>
                <c:pt idx="79">
                  <c:v>16</c:v>
                </c:pt>
                <c:pt idx="80">
                  <c:v>15.7</c:v>
                </c:pt>
                <c:pt idx="81">
                  <c:v>15.9</c:v>
                </c:pt>
                <c:pt idx="82">
                  <c:v>16.7</c:v>
                </c:pt>
                <c:pt idx="83">
                  <c:v>18.8</c:v>
                </c:pt>
                <c:pt idx="84">
                  <c:v>21.1</c:v>
                </c:pt>
                <c:pt idx="85">
                  <c:v>23.2</c:v>
                </c:pt>
                <c:pt idx="86">
                  <c:v>22.4</c:v>
                </c:pt>
                <c:pt idx="87">
                  <c:v>21.7</c:v>
                </c:pt>
                <c:pt idx="88">
                  <c:v>21.3</c:v>
                </c:pt>
                <c:pt idx="89">
                  <c:v>22.6</c:v>
                </c:pt>
                <c:pt idx="90">
                  <c:v>24</c:v>
                </c:pt>
                <c:pt idx="91">
                  <c:v>25.8</c:v>
                </c:pt>
                <c:pt idx="92">
                  <c:v>27.3</c:v>
                </c:pt>
                <c:pt idx="93">
                  <c:v>27.7</c:v>
                </c:pt>
                <c:pt idx="94">
                  <c:v>27.5</c:v>
                </c:pt>
                <c:pt idx="95">
                  <c:v>25.5</c:v>
                </c:pt>
                <c:pt idx="96">
                  <c:v>24.1</c:v>
                </c:pt>
                <c:pt idx="97">
                  <c:v>22.4</c:v>
                </c:pt>
                <c:pt idx="98">
                  <c:v>21.3</c:v>
                </c:pt>
                <c:pt idx="99">
                  <c:v>20.7</c:v>
                </c:pt>
                <c:pt idx="100">
                  <c:v>20.3</c:v>
                </c:pt>
                <c:pt idx="101">
                  <c:v>18.2</c:v>
                </c:pt>
                <c:pt idx="102">
                  <c:v>16.7</c:v>
                </c:pt>
                <c:pt idx="103">
                  <c:v>14.5</c:v>
                </c:pt>
                <c:pt idx="104">
                  <c:v>13.2</c:v>
                </c:pt>
                <c:pt idx="105">
                  <c:v>12.1</c:v>
                </c:pt>
                <c:pt idx="106">
                  <c:v>11.2</c:v>
                </c:pt>
                <c:pt idx="107">
                  <c:v>10.1</c:v>
                </c:pt>
                <c:pt idx="108">
                  <c:v>9</c:v>
                </c:pt>
                <c:pt idx="109">
                  <c:v>9.3000000000000007</c:v>
                </c:pt>
                <c:pt idx="110">
                  <c:v>9.8000000000000007</c:v>
                </c:pt>
                <c:pt idx="111">
                  <c:v>9.6999999999999993</c:v>
                </c:pt>
                <c:pt idx="112">
                  <c:v>8.9</c:v>
                </c:pt>
                <c:pt idx="113">
                  <c:v>8.6</c:v>
                </c:pt>
                <c:pt idx="114">
                  <c:v>8.3000000000000007</c:v>
                </c:pt>
                <c:pt idx="115">
                  <c:v>8.1</c:v>
                </c:pt>
                <c:pt idx="116">
                  <c:v>7.4</c:v>
                </c:pt>
                <c:pt idx="117">
                  <c:v>7</c:v>
                </c:pt>
                <c:pt idx="118">
                  <c:v>6.9</c:v>
                </c:pt>
                <c:pt idx="119">
                  <c:v>7</c:v>
                </c:pt>
                <c:pt idx="120">
                  <c:v>5.9</c:v>
                </c:pt>
                <c:pt idx="121">
                  <c:v>5.6</c:v>
                </c:pt>
                <c:pt idx="122">
                  <c:v>4</c:v>
                </c:pt>
                <c:pt idx="123">
                  <c:v>3.2</c:v>
                </c:pt>
                <c:pt idx="124">
                  <c:v>2.8</c:v>
                </c:pt>
                <c:pt idx="125">
                  <c:v>2.8</c:v>
                </c:pt>
                <c:pt idx="126">
                  <c:v>2.7</c:v>
                </c:pt>
                <c:pt idx="127">
                  <c:v>1.9</c:v>
                </c:pt>
                <c:pt idx="128">
                  <c:v>1.8</c:v>
                </c:pt>
                <c:pt idx="129">
                  <c:v>1.5</c:v>
                </c:pt>
                <c:pt idx="130">
                  <c:v>1.1000000000000001</c:v>
                </c:pt>
                <c:pt idx="131">
                  <c:v>0.4</c:v>
                </c:pt>
                <c:pt idx="132">
                  <c:v>0.3</c:v>
                </c:pt>
                <c:pt idx="133">
                  <c:v>-0.1</c:v>
                </c:pt>
                <c:pt idx="134">
                  <c:v>0.7</c:v>
                </c:pt>
                <c:pt idx="135">
                  <c:v>-0.3</c:v>
                </c:pt>
                <c:pt idx="136">
                  <c:v>-1</c:v>
                </c:pt>
                <c:pt idx="137">
                  <c:v>-1.3</c:v>
                </c:pt>
                <c:pt idx="138">
                  <c:v>-1.4</c:v>
                </c:pt>
                <c:pt idx="139">
                  <c:v>-1.4</c:v>
                </c:pt>
                <c:pt idx="140">
                  <c:v>-1.5</c:v>
                </c:pt>
                <c:pt idx="141">
                  <c:v>-1.1000000000000001</c:v>
                </c:pt>
                <c:pt idx="142">
                  <c:v>-1.2</c:v>
                </c:pt>
                <c:pt idx="143">
                  <c:v>-1</c:v>
                </c:pt>
                <c:pt idx="144">
                  <c:v>-1.2</c:v>
                </c:pt>
                <c:pt idx="145">
                  <c:v>-1.3</c:v>
                </c:pt>
                <c:pt idx="146">
                  <c:v>-1.8</c:v>
                </c:pt>
                <c:pt idx="147">
                  <c:v>-2.2000000000000002</c:v>
                </c:pt>
                <c:pt idx="148">
                  <c:v>-2.2000000000000002</c:v>
                </c:pt>
                <c:pt idx="149">
                  <c:v>-2.1</c:v>
                </c:pt>
                <c:pt idx="150">
                  <c:v>-1.4</c:v>
                </c:pt>
                <c:pt idx="151">
                  <c:v>-1.3</c:v>
                </c:pt>
                <c:pt idx="152">
                  <c:v>-0.8</c:v>
                </c:pt>
                <c:pt idx="153">
                  <c:v>-0.6</c:v>
                </c:pt>
                <c:pt idx="154">
                  <c:v>-0.9</c:v>
                </c:pt>
                <c:pt idx="155">
                  <c:v>-1</c:v>
                </c:pt>
                <c:pt idx="156">
                  <c:v>-0.2</c:v>
                </c:pt>
                <c:pt idx="157">
                  <c:v>0.7</c:v>
                </c:pt>
                <c:pt idx="158">
                  <c:v>-0.2</c:v>
                </c:pt>
                <c:pt idx="159">
                  <c:v>-0.3</c:v>
                </c:pt>
                <c:pt idx="160">
                  <c:v>0.1</c:v>
                </c:pt>
                <c:pt idx="161">
                  <c:v>0.5</c:v>
                </c:pt>
                <c:pt idx="162">
                  <c:v>0.5</c:v>
                </c:pt>
                <c:pt idx="163">
                  <c:v>0.3</c:v>
                </c:pt>
                <c:pt idx="164">
                  <c:v>0</c:v>
                </c:pt>
                <c:pt idx="165">
                  <c:v>0</c:v>
                </c:pt>
                <c:pt idx="166">
                  <c:v>1.3</c:v>
                </c:pt>
                <c:pt idx="167">
                  <c:v>1.5</c:v>
                </c:pt>
                <c:pt idx="168">
                  <c:v>1.2</c:v>
                </c:pt>
                <c:pt idx="169">
                  <c:v>0</c:v>
                </c:pt>
                <c:pt idx="170">
                  <c:v>0.8</c:v>
                </c:pt>
                <c:pt idx="171">
                  <c:v>1.6</c:v>
                </c:pt>
                <c:pt idx="172">
                  <c:v>1.7</c:v>
                </c:pt>
                <c:pt idx="173">
                  <c:v>1.4</c:v>
                </c:pt>
                <c:pt idx="174">
                  <c:v>1.5</c:v>
                </c:pt>
                <c:pt idx="175">
                  <c:v>1</c:v>
                </c:pt>
                <c:pt idx="176">
                  <c:v>-0.1</c:v>
                </c:pt>
                <c:pt idx="177">
                  <c:v>0.2</c:v>
                </c:pt>
                <c:pt idx="178">
                  <c:v>-0.3</c:v>
                </c:pt>
                <c:pt idx="179">
                  <c:v>-0.3</c:v>
                </c:pt>
                <c:pt idx="180">
                  <c:v>-1</c:v>
                </c:pt>
                <c:pt idx="181">
                  <c:v>0</c:v>
                </c:pt>
                <c:pt idx="182">
                  <c:v>-0.8</c:v>
                </c:pt>
                <c:pt idx="183">
                  <c:v>-1.3</c:v>
                </c:pt>
                <c:pt idx="184">
                  <c:v>-1.1000000000000001</c:v>
                </c:pt>
                <c:pt idx="185">
                  <c:v>-0.8</c:v>
                </c:pt>
                <c:pt idx="186">
                  <c:v>-0.9</c:v>
                </c:pt>
                <c:pt idx="187">
                  <c:v>-0.7</c:v>
                </c:pt>
                <c:pt idx="188">
                  <c:v>-0.7</c:v>
                </c:pt>
                <c:pt idx="189">
                  <c:v>-0.8</c:v>
                </c:pt>
                <c:pt idx="190">
                  <c:v>-0.7</c:v>
                </c:pt>
                <c:pt idx="191">
                  <c:v>-0.4</c:v>
                </c:pt>
                <c:pt idx="192">
                  <c:v>0.4</c:v>
                </c:pt>
                <c:pt idx="193">
                  <c:v>0.2</c:v>
                </c:pt>
                <c:pt idx="194">
                  <c:v>0.9</c:v>
                </c:pt>
                <c:pt idx="195">
                  <c:v>1</c:v>
                </c:pt>
                <c:pt idx="196">
                  <c:v>0.7</c:v>
                </c:pt>
                <c:pt idx="197">
                  <c:v>0.3</c:v>
                </c:pt>
                <c:pt idx="198">
                  <c:v>0.5</c:v>
                </c:pt>
                <c:pt idx="199">
                  <c:v>0.9</c:v>
                </c:pt>
                <c:pt idx="200">
                  <c:v>1.1000000000000001</c:v>
                </c:pt>
                <c:pt idx="201">
                  <c:v>1.8</c:v>
                </c:pt>
                <c:pt idx="202">
                  <c:v>3</c:v>
                </c:pt>
                <c:pt idx="203">
                  <c:v>3.2</c:v>
                </c:pt>
                <c:pt idx="204">
                  <c:v>3.2</c:v>
                </c:pt>
                <c:pt idx="205">
                  <c:v>2.1</c:v>
                </c:pt>
                <c:pt idx="206">
                  <c:v>3</c:v>
                </c:pt>
                <c:pt idx="207">
                  <c:v>3.8</c:v>
                </c:pt>
                <c:pt idx="208">
                  <c:v>4.4000000000000004</c:v>
                </c:pt>
                <c:pt idx="209">
                  <c:v>5</c:v>
                </c:pt>
                <c:pt idx="210">
                  <c:v>5.3</c:v>
                </c:pt>
                <c:pt idx="211">
                  <c:v>5.3</c:v>
                </c:pt>
                <c:pt idx="212">
                  <c:v>5.2</c:v>
                </c:pt>
                <c:pt idx="213">
                  <c:v>4.3</c:v>
                </c:pt>
                <c:pt idx="214">
                  <c:v>2.8</c:v>
                </c:pt>
                <c:pt idx="215">
                  <c:v>2.4</c:v>
                </c:pt>
                <c:pt idx="216">
                  <c:v>1.9</c:v>
                </c:pt>
                <c:pt idx="217">
                  <c:v>3.9</c:v>
                </c:pt>
                <c:pt idx="218">
                  <c:v>2.7</c:v>
                </c:pt>
                <c:pt idx="219">
                  <c:v>1.8</c:v>
                </c:pt>
                <c:pt idx="220">
                  <c:v>1.8</c:v>
                </c:pt>
                <c:pt idx="221">
                  <c:v>1.6</c:v>
                </c:pt>
                <c:pt idx="222">
                  <c:v>1.8</c:v>
                </c:pt>
                <c:pt idx="223">
                  <c:v>1.3</c:v>
                </c:pt>
                <c:pt idx="224">
                  <c:v>0.9</c:v>
                </c:pt>
                <c:pt idx="225">
                  <c:v>1.2</c:v>
                </c:pt>
                <c:pt idx="226">
                  <c:v>1.3</c:v>
                </c:pt>
                <c:pt idx="227">
                  <c:v>1.6</c:v>
                </c:pt>
                <c:pt idx="228">
                  <c:v>1.9</c:v>
                </c:pt>
                <c:pt idx="229">
                  <c:v>0.9</c:v>
                </c:pt>
                <c:pt idx="230">
                  <c:v>0.8</c:v>
                </c:pt>
                <c:pt idx="231">
                  <c:v>1.2</c:v>
                </c:pt>
                <c:pt idx="232">
                  <c:v>1.4</c:v>
                </c:pt>
                <c:pt idx="233">
                  <c:v>1.5</c:v>
                </c:pt>
                <c:pt idx="234">
                  <c:v>1</c:v>
                </c:pt>
                <c:pt idx="235">
                  <c:v>1.3</c:v>
                </c:pt>
                <c:pt idx="236">
                  <c:v>1.5</c:v>
                </c:pt>
                <c:pt idx="237">
                  <c:v>1.4</c:v>
                </c:pt>
                <c:pt idx="238">
                  <c:v>1.9</c:v>
                </c:pt>
                <c:pt idx="239">
                  <c:v>2.8</c:v>
                </c:pt>
                <c:pt idx="240">
                  <c:v>2.2000000000000002</c:v>
                </c:pt>
                <c:pt idx="241">
                  <c:v>2.7</c:v>
                </c:pt>
                <c:pt idx="242">
                  <c:v>3.3</c:v>
                </c:pt>
                <c:pt idx="243">
                  <c:v>3</c:v>
                </c:pt>
                <c:pt idx="244">
                  <c:v>3.4</c:v>
                </c:pt>
                <c:pt idx="245">
                  <c:v>4.4000000000000004</c:v>
                </c:pt>
                <c:pt idx="246">
                  <c:v>5.6</c:v>
                </c:pt>
                <c:pt idx="247">
                  <c:v>6.5</c:v>
                </c:pt>
                <c:pt idx="248">
                  <c:v>6.2</c:v>
                </c:pt>
                <c:pt idx="249">
                  <c:v>6.5</c:v>
                </c:pt>
                <c:pt idx="250">
                  <c:v>6.9</c:v>
                </c:pt>
                <c:pt idx="251">
                  <c:v>6.5</c:v>
                </c:pt>
                <c:pt idx="252">
                  <c:v>7.1</c:v>
                </c:pt>
                <c:pt idx="253">
                  <c:v>8.6999999999999993</c:v>
                </c:pt>
                <c:pt idx="254">
                  <c:v>8.3000000000000007</c:v>
                </c:pt>
                <c:pt idx="255">
                  <c:v>8.5</c:v>
                </c:pt>
                <c:pt idx="256">
                  <c:v>7.7</c:v>
                </c:pt>
                <c:pt idx="257">
                  <c:v>7.1</c:v>
                </c:pt>
                <c:pt idx="258">
                  <c:v>6.3</c:v>
                </c:pt>
                <c:pt idx="259">
                  <c:v>4.9000000000000004</c:v>
                </c:pt>
                <c:pt idx="260">
                  <c:v>4.5999999999999996</c:v>
                </c:pt>
                <c:pt idx="261">
                  <c:v>4</c:v>
                </c:pt>
                <c:pt idx="262">
                  <c:v>2.4</c:v>
                </c:pt>
                <c:pt idx="263">
                  <c:v>1.2</c:v>
                </c:pt>
                <c:pt idx="264">
                  <c:v>1</c:v>
                </c:pt>
                <c:pt idx="265">
                  <c:v>-1.6</c:v>
                </c:pt>
                <c:pt idx="266">
                  <c:v>-1.2</c:v>
                </c:pt>
                <c:pt idx="267">
                  <c:v>-1.5</c:v>
                </c:pt>
                <c:pt idx="268">
                  <c:v>-1.4</c:v>
                </c:pt>
                <c:pt idx="269">
                  <c:v>-1.7</c:v>
                </c:pt>
                <c:pt idx="270">
                  <c:v>-1.8</c:v>
                </c:pt>
                <c:pt idx="271">
                  <c:v>-1.2</c:v>
                </c:pt>
                <c:pt idx="272">
                  <c:v>-0.8</c:v>
                </c:pt>
                <c:pt idx="273">
                  <c:v>-0.5</c:v>
                </c:pt>
                <c:pt idx="274">
                  <c:v>0.6</c:v>
                </c:pt>
                <c:pt idx="275">
                  <c:v>1.9</c:v>
                </c:pt>
                <c:pt idx="276">
                  <c:v>1.5</c:v>
                </c:pt>
                <c:pt idx="277">
                  <c:v>2.7</c:v>
                </c:pt>
                <c:pt idx="278">
                  <c:v>2.4</c:v>
                </c:pt>
                <c:pt idx="279">
                  <c:v>2.8</c:v>
                </c:pt>
                <c:pt idx="280">
                  <c:v>3.1</c:v>
                </c:pt>
                <c:pt idx="281">
                  <c:v>2.9</c:v>
                </c:pt>
                <c:pt idx="282">
                  <c:v>3.3</c:v>
                </c:pt>
                <c:pt idx="283">
                  <c:v>3.5</c:v>
                </c:pt>
                <c:pt idx="284">
                  <c:v>3.6</c:v>
                </c:pt>
                <c:pt idx="285">
                  <c:v>4.4000000000000004</c:v>
                </c:pt>
                <c:pt idx="286">
                  <c:v>5.0999999999999996</c:v>
                </c:pt>
                <c:pt idx="287">
                  <c:v>4.5999999999999996</c:v>
                </c:pt>
                <c:pt idx="288">
                  <c:v>4.9000000000000004</c:v>
                </c:pt>
                <c:pt idx="289">
                  <c:v>4.944</c:v>
                </c:pt>
                <c:pt idx="290">
                  <c:v>5.383</c:v>
                </c:pt>
                <c:pt idx="291">
                  <c:v>5.3440000000000003</c:v>
                </c:pt>
                <c:pt idx="292">
                  <c:v>5.5149999999999997</c:v>
                </c:pt>
                <c:pt idx="293">
                  <c:v>6.3550000000000004</c:v>
                </c:pt>
                <c:pt idx="294">
                  <c:v>6.4509999999999996</c:v>
                </c:pt>
                <c:pt idx="295">
                  <c:v>6.1509999999999998</c:v>
                </c:pt>
                <c:pt idx="296">
                  <c:v>6.0670000000000002</c:v>
                </c:pt>
                <c:pt idx="297">
                  <c:v>5.4950000000000001</c:v>
                </c:pt>
                <c:pt idx="298">
                  <c:v>4.2249999999999996</c:v>
                </c:pt>
                <c:pt idx="299">
                  <c:v>4.07</c:v>
                </c:pt>
                <c:pt idx="300">
                  <c:v>4.5</c:v>
                </c:pt>
                <c:pt idx="301">
                  <c:v>3.2</c:v>
                </c:pt>
                <c:pt idx="302">
                  <c:v>3.6</c:v>
                </c:pt>
                <c:pt idx="303">
                  <c:v>3.4</c:v>
                </c:pt>
                <c:pt idx="304">
                  <c:v>3</c:v>
                </c:pt>
                <c:pt idx="305">
                  <c:v>2.2000000000000002</c:v>
                </c:pt>
                <c:pt idx="306">
                  <c:v>1.8</c:v>
                </c:pt>
                <c:pt idx="307">
                  <c:v>2</c:v>
                </c:pt>
                <c:pt idx="308">
                  <c:v>1.9</c:v>
                </c:pt>
                <c:pt idx="309">
                  <c:v>1.7</c:v>
                </c:pt>
                <c:pt idx="310">
                  <c:v>2</c:v>
                </c:pt>
                <c:pt idx="311">
                  <c:v>2.5</c:v>
                </c:pt>
                <c:pt idx="312">
                  <c:v>2.0305</c:v>
                </c:pt>
                <c:pt idx="313">
                  <c:v>3.2198000000000002</c:v>
                </c:pt>
                <c:pt idx="314">
                  <c:v>2.0695999999999999</c:v>
                </c:pt>
                <c:pt idx="315">
                  <c:v>2.3860999999999999</c:v>
                </c:pt>
                <c:pt idx="316">
                  <c:v>2.0981000000000001</c:v>
                </c:pt>
                <c:pt idx="317">
                  <c:v>2.6684000000000001</c:v>
                </c:pt>
                <c:pt idx="318">
                  <c:v>2.6741000000000001</c:v>
                </c:pt>
                <c:pt idx="319">
                  <c:v>2.5666000000000002</c:v>
                </c:pt>
                <c:pt idx="320">
                  <c:v>3.0518999999999998</c:v>
                </c:pt>
                <c:pt idx="321">
                  <c:v>3.2058</c:v>
                </c:pt>
                <c:pt idx="322">
                  <c:v>3.0179999999999998</c:v>
                </c:pt>
                <c:pt idx="323">
                  <c:v>2.4986999999999999</c:v>
                </c:pt>
                <c:pt idx="324">
                  <c:v>2.4861</c:v>
                </c:pt>
                <c:pt idx="325">
                  <c:v>1.9511000000000001</c:v>
                </c:pt>
                <c:pt idx="326">
                  <c:v>2.3847999999999998</c:v>
                </c:pt>
                <c:pt idx="327">
                  <c:v>1.8013999999999999</c:v>
                </c:pt>
                <c:pt idx="328">
                  <c:v>2.4773000000000001</c:v>
                </c:pt>
                <c:pt idx="329">
                  <c:v>2.3361000000000001</c:v>
                </c:pt>
                <c:pt idx="330">
                  <c:v>2.2852000000000001</c:v>
                </c:pt>
                <c:pt idx="331">
                  <c:v>1.9908999999999999</c:v>
                </c:pt>
                <c:pt idx="332">
                  <c:v>1.6274999999999999</c:v>
                </c:pt>
                <c:pt idx="333">
                  <c:v>1.6011</c:v>
                </c:pt>
                <c:pt idx="334">
                  <c:v>1.4393</c:v>
                </c:pt>
                <c:pt idx="335">
                  <c:v>1.5056</c:v>
                </c:pt>
                <c:pt idx="336">
                  <c:v>0.76380000000000003</c:v>
                </c:pt>
                <c:pt idx="337">
                  <c:v>1.4311</c:v>
                </c:pt>
                <c:pt idx="338">
                  <c:v>1.3757999999999999</c:v>
                </c:pt>
                <c:pt idx="339">
                  <c:v>1.5091000000000001</c:v>
                </c:pt>
                <c:pt idx="340">
                  <c:v>1.2307999999999999</c:v>
                </c:pt>
                <c:pt idx="341">
                  <c:v>1.3909</c:v>
                </c:pt>
                <c:pt idx="342">
                  <c:v>1.6473</c:v>
                </c:pt>
                <c:pt idx="343">
                  <c:v>1.9554</c:v>
                </c:pt>
                <c:pt idx="344">
                  <c:v>1.5955999999999999</c:v>
                </c:pt>
                <c:pt idx="345">
                  <c:v>1.2674000000000001</c:v>
                </c:pt>
                <c:pt idx="346">
                  <c:v>1.4856</c:v>
                </c:pt>
                <c:pt idx="347">
                  <c:v>1.6</c:v>
                </c:pt>
                <c:pt idx="348">
                  <c:v>1.8</c:v>
                </c:pt>
                <c:pt idx="349">
                  <c:v>2.2999999999999998</c:v>
                </c:pt>
                <c:pt idx="350">
                  <c:v>2.3013910000000002</c:v>
                </c:pt>
                <c:pt idx="351">
                  <c:v>2.3278650000000001</c:v>
                </c:pt>
                <c:pt idx="352">
                  <c:v>2.038999</c:v>
                </c:pt>
                <c:pt idx="353">
                  <c:v>1.8795029999999999</c:v>
                </c:pt>
                <c:pt idx="354">
                  <c:v>1.7651129999999999</c:v>
                </c:pt>
                <c:pt idx="355">
                  <c:v>1.3397730000000001</c:v>
                </c:pt>
                <c:pt idx="356">
                  <c:v>1.920226</c:v>
                </c:pt>
                <c:pt idx="357">
                  <c:v>2.0959469999999998</c:v>
                </c:pt>
                <c:pt idx="358">
                  <c:v>2.2522579999999999</c:v>
                </c:pt>
                <c:pt idx="359">
                  <c:v>2.0765449999999999</c:v>
                </c:pt>
                <c:pt idx="360">
                  <c:v>2.5490550000000001</c:v>
                </c:pt>
                <c:pt idx="361">
                  <c:v>0.8</c:v>
                </c:pt>
                <c:pt idx="362">
                  <c:v>0.9</c:v>
                </c:pt>
                <c:pt idx="363">
                  <c:v>1.2</c:v>
                </c:pt>
                <c:pt idx="364">
                  <c:v>1.5</c:v>
                </c:pt>
                <c:pt idx="365">
                  <c:v>1.5</c:v>
                </c:pt>
                <c:pt idx="366">
                  <c:v>1.4</c:v>
                </c:pt>
                <c:pt idx="367">
                  <c:v>1.8</c:v>
                </c:pt>
                <c:pt idx="368">
                  <c:v>1.6</c:v>
                </c:pt>
                <c:pt idx="369">
                  <c:v>1.9</c:v>
                </c:pt>
                <c:pt idx="370">
                  <c:v>1.7</c:v>
                </c:pt>
                <c:pt idx="371">
                  <c:v>1.8</c:v>
                </c:pt>
                <c:pt idx="372">
                  <c:v>1.5</c:v>
                </c:pt>
                <c:pt idx="373">
                  <c:v>2.9</c:v>
                </c:pt>
                <c:pt idx="374">
                  <c:v>2.1</c:v>
                </c:pt>
                <c:pt idx="375">
                  <c:v>1.8</c:v>
                </c:pt>
                <c:pt idx="376">
                  <c:v>1.8</c:v>
                </c:pt>
                <c:pt idx="377">
                  <c:v>1.9</c:v>
                </c:pt>
                <c:pt idx="378">
                  <c:v>2.1</c:v>
                </c:pt>
                <c:pt idx="379">
                  <c:v>2.2999999999999998</c:v>
                </c:pt>
                <c:pt idx="380">
                  <c:v>2.5</c:v>
                </c:pt>
                <c:pt idx="381">
                  <c:v>2.5</c:v>
                </c:pt>
                <c:pt idx="382">
                  <c:v>2.2000000000000002</c:v>
                </c:pt>
                <c:pt idx="383">
                  <c:v>1.9</c:v>
                </c:pt>
                <c:pt idx="384">
                  <c:v>1.7</c:v>
                </c:pt>
                <c:pt idx="385">
                  <c:v>1.5</c:v>
                </c:pt>
                <c:pt idx="386">
                  <c:v>2.2999999999999998</c:v>
                </c:pt>
                <c:pt idx="387">
                  <c:v>2.5</c:v>
                </c:pt>
                <c:pt idx="388">
                  <c:v>2.7</c:v>
                </c:pt>
                <c:pt idx="389">
                  <c:v>2.7</c:v>
                </c:pt>
                <c:pt idx="390">
                  <c:v>2.8</c:v>
                </c:pt>
                <c:pt idx="391">
                  <c:v>2.8</c:v>
                </c:pt>
                <c:pt idx="392">
                  <c:v>3</c:v>
                </c:pt>
                <c:pt idx="393">
                  <c:v>3.8</c:v>
                </c:pt>
                <c:pt idx="394">
                  <c:v>4.5</c:v>
                </c:pt>
                <c:pt idx="395">
                  <c:v>4.5</c:v>
                </c:pt>
                <c:pt idx="396">
                  <c:v>5.4</c:v>
                </c:pt>
                <c:pt idx="397">
                  <c:v>5.2</c:v>
                </c:pt>
                <c:pt idx="398">
                  <c:v>4.3</c:v>
                </c:pt>
                <c:pt idx="399">
                  <c:v>3.3</c:v>
                </c:pt>
                <c:pt idx="400">
                  <c:v>2.4</c:v>
                </c:pt>
                <c:pt idx="401">
                  <c:v>2.5</c:v>
                </c:pt>
                <c:pt idx="402">
                  <c:v>2.7</c:v>
                </c:pt>
                <c:pt idx="403">
                  <c:v>2.4</c:v>
                </c:pt>
                <c:pt idx="404">
                  <c:v>1.7</c:v>
                </c:pt>
                <c:pt idx="405">
                  <c:v>0.5</c:v>
                </c:pt>
                <c:pt idx="406">
                  <c:v>-0.5</c:v>
                </c:pt>
                <c:pt idx="407">
                  <c:v>0.2</c:v>
                </c:pt>
                <c:pt idx="408" formatCode="###,###,###,##0.0000">
                  <c:v>-0.3</c:v>
                </c:pt>
                <c:pt idx="409" formatCode="###,###,###,##0.0000">
                  <c:v>-0.2</c:v>
                </c:pt>
                <c:pt idx="410" formatCode="###,###,###,##0.0000">
                  <c:v>0.4</c:v>
                </c:pt>
                <c:pt idx="411" formatCode="###,###,###,##0.0000">
                  <c:v>0.9</c:v>
                </c:pt>
                <c:pt idx="412" formatCode="###,###,###,##0.0000">
                  <c:v>1.3</c:v>
                </c:pt>
                <c:pt idx="413" formatCode="###,###,###,##0.0000">
                  <c:v>1.1000000000000001</c:v>
                </c:pt>
                <c:pt idx="414" formatCode="###,###,###,##0.0000">
                  <c:v>1</c:v>
                </c:pt>
                <c:pt idx="415" formatCode="###,###,###,##0.0000">
                  <c:v>0.8</c:v>
                </c:pt>
                <c:pt idx="416">
                  <c:v>0.7</c:v>
                </c:pt>
                <c:pt idx="417">
                  <c:v>1.5</c:v>
                </c:pt>
                <c:pt idx="418">
                  <c:v>2.2999999999999998</c:v>
                </c:pt>
                <c:pt idx="419">
                  <c:v>1.5</c:v>
                </c:pt>
                <c:pt idx="420" formatCode="0.00_ ">
                  <c:v>0.9</c:v>
                </c:pt>
                <c:pt idx="421" formatCode="0.00_ ">
                  <c:v>0.9</c:v>
                </c:pt>
                <c:pt idx="422" formatCode="0.00_ ">
                  <c:v>1.5</c:v>
                </c:pt>
                <c:pt idx="423" formatCode="0.00_ ">
                  <c:v>2.1</c:v>
                </c:pt>
                <c:pt idx="424" formatCode="0.00_ ">
                  <c:v>2.1</c:v>
                </c:pt>
                <c:pt idx="425" formatCode="0.00_ ">
                  <c:v>2.5</c:v>
                </c:pt>
                <c:pt idx="426" formatCode="0.00_ ">
                  <c:v>2.7</c:v>
                </c:pt>
                <c:pt idx="427" formatCode="0.00_ ">
                  <c:v>2.5</c:v>
                </c:pt>
                <c:pt idx="428">
                  <c:v>2.8</c:v>
                </c:pt>
                <c:pt idx="429">
                  <c:v>2.1</c:v>
                </c:pt>
                <c:pt idx="430">
                  <c:v>1.6</c:v>
                </c:pt>
                <c:pt idx="431">
                  <c:v>1.8</c:v>
                </c:pt>
                <c:pt idx="432" formatCode="0.00_ ">
                  <c:v>2.1</c:v>
                </c:pt>
                <c:pt idx="433" formatCode="0.00_ ">
                  <c:v>1</c:v>
                </c:pt>
                <c:pt idx="434" formatCode="0.00_ ">
                  <c:v>0.7</c:v>
                </c:pt>
                <c:pt idx="435" formatCode="0.00_ ">
                  <c:v>0.1</c:v>
                </c:pt>
                <c:pt idx="436" formatCode="0.00_ ">
                  <c:v>0.2</c:v>
                </c:pt>
                <c:pt idx="437" formatCode="0.00_ ">
                  <c:v>0</c:v>
                </c:pt>
                <c:pt idx="438" formatCode="0.00_ ">
                  <c:v>-0.3</c:v>
                </c:pt>
                <c:pt idx="439" formatCode="0.00_ ">
                  <c:v>0.1</c:v>
                </c:pt>
                <c:pt idx="440" formatCode="0.00_ ">
                  <c:v>0</c:v>
                </c:pt>
                <c:pt idx="441" formatCode="0.00_ ">
                  <c:v>-0.2</c:v>
                </c:pt>
                <c:pt idx="442" formatCode="0.00_ ">
                  <c:v>-0.5</c:v>
                </c:pt>
              </c:numCache>
            </c:numRef>
          </c:val>
          <c:smooth val="0"/>
          <c:extLst>
            <c:ext xmlns:c16="http://schemas.microsoft.com/office/drawing/2014/chart" uri="{C3380CC4-5D6E-409C-BE32-E72D297353CC}">
              <c16:uniqueId val="{00000000-8FD5-4EFC-A4CE-6117D0F19D58}"/>
            </c:ext>
          </c:extLst>
        </c:ser>
        <c:dLbls>
          <c:showLegendKey val="0"/>
          <c:showVal val="0"/>
          <c:showCatName val="0"/>
          <c:showSerName val="0"/>
          <c:showPercent val="0"/>
          <c:showBubbleSize val="0"/>
        </c:dLbls>
        <c:smooth val="0"/>
        <c:axId val="257729008"/>
        <c:axId val="2076603312"/>
      </c:lineChart>
      <c:dateAx>
        <c:axId val="25772900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6603312"/>
        <c:crossesAt val="-5"/>
        <c:auto val="1"/>
        <c:lblOffset val="100"/>
        <c:baseTimeUnit val="months"/>
      </c:dateAx>
      <c:valAx>
        <c:axId val="20766033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77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Shock'!$F$8</c:f>
              <c:strCache>
                <c:ptCount val="1"/>
                <c:pt idx="0">
                  <c:v>u</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Shock'!$F$9:$F$21</c:f>
              <c:numCache>
                <c:formatCode>General</c:formatCode>
                <c:ptCount val="13"/>
                <c:pt idx="0">
                  <c:v>0</c:v>
                </c:pt>
                <c:pt idx="1">
                  <c:v>1</c:v>
                </c:pt>
                <c:pt idx="2">
                  <c:v>1</c:v>
                </c:pt>
                <c:pt idx="3">
                  <c:v>1</c:v>
                </c:pt>
                <c:pt idx="4">
                  <c:v>1</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B2E5-4A06-8D05-4128204E2383}"/>
            </c:ext>
          </c:extLst>
        </c:ser>
        <c:dLbls>
          <c:showLegendKey val="0"/>
          <c:showVal val="0"/>
          <c:showCatName val="0"/>
          <c:showSerName val="0"/>
          <c:showPercent val="0"/>
          <c:showBubbleSize val="0"/>
        </c:dLbls>
        <c:smooth val="0"/>
        <c:axId val="-454447136"/>
        <c:axId val="-454460192"/>
      </c:lineChart>
      <c:catAx>
        <c:axId val="-454447136"/>
        <c:scaling>
          <c:orientation val="minMax"/>
        </c:scaling>
        <c:delete val="0"/>
        <c:axPos val="b"/>
        <c:numFmt formatCode="General" sourceLinked="1"/>
        <c:majorTickMark val="none"/>
        <c:minorTickMark val="none"/>
        <c:tickLblPos val="nextTo"/>
        <c:crossAx val="-454460192"/>
        <c:crosses val="autoZero"/>
        <c:auto val="1"/>
        <c:lblAlgn val="ctr"/>
        <c:lblOffset val="100"/>
        <c:noMultiLvlLbl val="0"/>
      </c:catAx>
      <c:valAx>
        <c:axId val="-454460192"/>
        <c:scaling>
          <c:orientation val="minMax"/>
        </c:scaling>
        <c:delete val="0"/>
        <c:axPos val="l"/>
        <c:majorGridlines/>
        <c:title>
          <c:tx>
            <c:rich>
              <a:bodyPr/>
              <a:lstStyle/>
              <a:p>
                <a:pPr>
                  <a:defRPr/>
                </a:pPr>
                <a:r>
                  <a:rPr lang="en-US" altLang="zh-CN"/>
                  <a:t>Demand shock</a:t>
                </a:r>
                <a:endParaRPr lang="zh-CN" altLang="en-US"/>
              </a:p>
            </c:rich>
          </c:tx>
          <c:overlay val="0"/>
        </c:title>
        <c:numFmt formatCode="General" sourceLinked="1"/>
        <c:majorTickMark val="none"/>
        <c:minorTickMark val="none"/>
        <c:tickLblPos val="nextTo"/>
        <c:crossAx val="-454447136"/>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Shock'!$C$8</c:f>
              <c:strCache>
                <c:ptCount val="1"/>
                <c:pt idx="0">
                  <c:v>y</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Shock'!$C$9:$C$21</c:f>
              <c:numCache>
                <c:formatCode>0.000_ </c:formatCode>
                <c:ptCount val="13"/>
                <c:pt idx="0" formatCode="General">
                  <c:v>10</c:v>
                </c:pt>
                <c:pt idx="1">
                  <c:v>10.615384615384615</c:v>
                </c:pt>
                <c:pt idx="2">
                  <c:v>10.568047337278106</c:v>
                </c:pt>
                <c:pt idx="3">
                  <c:v>10.524351388256713</c:v>
                </c:pt>
                <c:pt idx="4">
                  <c:v>10.48401666608312</c:v>
                </c:pt>
                <c:pt idx="5">
                  <c:v>9.8313999994613415</c:v>
                </c:pt>
                <c:pt idx="6">
                  <c:v>9.8443692302720081</c:v>
                </c:pt>
                <c:pt idx="7">
                  <c:v>9.8563408279433915</c:v>
                </c:pt>
                <c:pt idx="8">
                  <c:v>9.8673915334862077</c:v>
                </c:pt>
                <c:pt idx="9">
                  <c:v>9.8775921847564998</c:v>
                </c:pt>
                <c:pt idx="10">
                  <c:v>9.8870081705444619</c:v>
                </c:pt>
                <c:pt idx="11">
                  <c:v>9.895699849733349</c:v>
                </c:pt>
                <c:pt idx="12">
                  <c:v>9.9037229382153988</c:v>
                </c:pt>
              </c:numCache>
            </c:numRef>
          </c:val>
          <c:smooth val="0"/>
          <c:extLst>
            <c:ext xmlns:c16="http://schemas.microsoft.com/office/drawing/2014/chart" uri="{C3380CC4-5D6E-409C-BE32-E72D297353CC}">
              <c16:uniqueId val="{00000000-2AC0-48AE-AD21-CD3C6DFD9CB0}"/>
            </c:ext>
          </c:extLst>
        </c:ser>
        <c:dLbls>
          <c:showLegendKey val="0"/>
          <c:showVal val="0"/>
          <c:showCatName val="0"/>
          <c:showSerName val="0"/>
          <c:showPercent val="0"/>
          <c:showBubbleSize val="0"/>
        </c:dLbls>
        <c:smooth val="0"/>
        <c:axId val="-454447680"/>
        <c:axId val="-454442240"/>
      </c:lineChart>
      <c:catAx>
        <c:axId val="-454447680"/>
        <c:scaling>
          <c:orientation val="minMax"/>
        </c:scaling>
        <c:delete val="0"/>
        <c:axPos val="b"/>
        <c:numFmt formatCode="General" sourceLinked="1"/>
        <c:majorTickMark val="none"/>
        <c:minorTickMark val="none"/>
        <c:tickLblPos val="nextTo"/>
        <c:crossAx val="-454442240"/>
        <c:crosses val="autoZero"/>
        <c:auto val="1"/>
        <c:lblAlgn val="ctr"/>
        <c:lblOffset val="100"/>
        <c:noMultiLvlLbl val="0"/>
      </c:catAx>
      <c:valAx>
        <c:axId val="-454442240"/>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47680"/>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Shock'!$B$8</c:f>
              <c:strCache>
                <c:ptCount val="1"/>
                <c:pt idx="0">
                  <c:v>pi</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Shock'!$B$9:$B$21</c:f>
              <c:numCache>
                <c:formatCode>0.000_ </c:formatCode>
                <c:ptCount val="13"/>
                <c:pt idx="0" formatCode="General">
                  <c:v>2</c:v>
                </c:pt>
                <c:pt idx="1">
                  <c:v>2.1538461538461537</c:v>
                </c:pt>
                <c:pt idx="2">
                  <c:v>2.2958579881656802</c:v>
                </c:pt>
                <c:pt idx="3">
                  <c:v>2.4269458352298585</c:v>
                </c:pt>
                <c:pt idx="4">
                  <c:v>2.5479500017506385</c:v>
                </c:pt>
                <c:pt idx="5">
                  <c:v>2.5058000016159738</c:v>
                </c:pt>
                <c:pt idx="6">
                  <c:v>2.4668923091839758</c:v>
                </c:pt>
                <c:pt idx="7">
                  <c:v>2.4309775161698237</c:v>
                </c:pt>
                <c:pt idx="8">
                  <c:v>2.3978253995413756</c:v>
                </c:pt>
                <c:pt idx="9">
                  <c:v>2.3672234457305006</c:v>
                </c:pt>
                <c:pt idx="10">
                  <c:v>2.3389754883666161</c:v>
                </c:pt>
                <c:pt idx="11">
                  <c:v>2.3129004507999533</c:v>
                </c:pt>
                <c:pt idx="12">
                  <c:v>2.288831185353803</c:v>
                </c:pt>
              </c:numCache>
            </c:numRef>
          </c:val>
          <c:smooth val="0"/>
          <c:extLst>
            <c:ext xmlns:c16="http://schemas.microsoft.com/office/drawing/2014/chart" uri="{C3380CC4-5D6E-409C-BE32-E72D297353CC}">
              <c16:uniqueId val="{00000000-D396-490F-931D-E2D2E41E0049}"/>
            </c:ext>
          </c:extLst>
        </c:ser>
        <c:ser>
          <c:idx val="1"/>
          <c:order val="1"/>
          <c:tx>
            <c:strRef>
              <c:f>'Demand Shock'!$D$8</c:f>
              <c:strCache>
                <c:ptCount val="1"/>
                <c:pt idx="0">
                  <c:v>i</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Shock'!$D$9:$D$21</c:f>
              <c:numCache>
                <c:formatCode>0.000_ </c:formatCode>
                <c:ptCount val="13"/>
                <c:pt idx="0" formatCode="General">
                  <c:v>4</c:v>
                </c:pt>
                <c:pt idx="1">
                  <c:v>4.5384615384615374</c:v>
                </c:pt>
                <c:pt idx="2">
                  <c:v>4.7278106508875739</c:v>
                </c:pt>
                <c:pt idx="3">
                  <c:v>4.9025944469731444</c:v>
                </c:pt>
                <c:pt idx="4">
                  <c:v>5.0639333356675182</c:v>
                </c:pt>
                <c:pt idx="5">
                  <c:v>4.6744000021546315</c:v>
                </c:pt>
                <c:pt idx="6">
                  <c:v>4.6225230789119678</c:v>
                </c:pt>
                <c:pt idx="7">
                  <c:v>4.5746366882264313</c:v>
                </c:pt>
                <c:pt idx="8">
                  <c:v>4.5304338660551666</c:v>
                </c:pt>
                <c:pt idx="9">
                  <c:v>4.4896312609740008</c:v>
                </c:pt>
                <c:pt idx="10">
                  <c:v>4.451967317822155</c:v>
                </c:pt>
                <c:pt idx="11">
                  <c:v>4.4172006010666038</c:v>
                </c:pt>
                <c:pt idx="12">
                  <c:v>4.3851082471384046</c:v>
                </c:pt>
              </c:numCache>
            </c:numRef>
          </c:val>
          <c:smooth val="0"/>
          <c:extLst>
            <c:ext xmlns:c16="http://schemas.microsoft.com/office/drawing/2014/chart" uri="{C3380CC4-5D6E-409C-BE32-E72D297353CC}">
              <c16:uniqueId val="{00000001-D396-490F-931D-E2D2E41E0049}"/>
            </c:ext>
          </c:extLst>
        </c:ser>
        <c:ser>
          <c:idx val="2"/>
          <c:order val="2"/>
          <c:tx>
            <c:strRef>
              <c:f>'Demand Shock'!$E$8</c:f>
              <c:strCache>
                <c:ptCount val="1"/>
                <c:pt idx="0">
                  <c:v>r</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Shock'!$E$9:$E$21</c:f>
              <c:numCache>
                <c:formatCode>0.000_ </c:formatCode>
                <c:ptCount val="13"/>
                <c:pt idx="0" formatCode="General">
                  <c:v>2</c:v>
                </c:pt>
                <c:pt idx="1">
                  <c:v>2.3846153846153837</c:v>
                </c:pt>
                <c:pt idx="2">
                  <c:v>2.4319526627218937</c:v>
                </c:pt>
                <c:pt idx="3">
                  <c:v>2.4756486117432859</c:v>
                </c:pt>
                <c:pt idx="4">
                  <c:v>2.5159833339168798</c:v>
                </c:pt>
                <c:pt idx="5">
                  <c:v>2.1686000005386576</c:v>
                </c:pt>
                <c:pt idx="6">
                  <c:v>2.1556307697279919</c:v>
                </c:pt>
                <c:pt idx="7">
                  <c:v>2.1436591720566076</c:v>
                </c:pt>
                <c:pt idx="8">
                  <c:v>2.132608466513791</c:v>
                </c:pt>
                <c:pt idx="9">
                  <c:v>2.1224078152435002</c:v>
                </c:pt>
                <c:pt idx="10">
                  <c:v>2.112991829455539</c:v>
                </c:pt>
                <c:pt idx="11">
                  <c:v>2.1043001502666505</c:v>
                </c:pt>
                <c:pt idx="12">
                  <c:v>2.0962770617846016</c:v>
                </c:pt>
              </c:numCache>
            </c:numRef>
          </c:val>
          <c:smooth val="0"/>
          <c:extLst>
            <c:ext xmlns:c16="http://schemas.microsoft.com/office/drawing/2014/chart" uri="{C3380CC4-5D6E-409C-BE32-E72D297353CC}">
              <c16:uniqueId val="{00000002-D396-490F-931D-E2D2E41E0049}"/>
            </c:ext>
          </c:extLst>
        </c:ser>
        <c:dLbls>
          <c:showLegendKey val="0"/>
          <c:showVal val="0"/>
          <c:showCatName val="0"/>
          <c:showSerName val="0"/>
          <c:showPercent val="0"/>
          <c:showBubbleSize val="0"/>
        </c:dLbls>
        <c:smooth val="0"/>
        <c:axId val="-454470528"/>
        <c:axId val="-454449856"/>
      </c:lineChart>
      <c:catAx>
        <c:axId val="-454470528"/>
        <c:scaling>
          <c:orientation val="minMax"/>
        </c:scaling>
        <c:delete val="0"/>
        <c:axPos val="b"/>
        <c:numFmt formatCode="General" sourceLinked="1"/>
        <c:majorTickMark val="none"/>
        <c:minorTickMark val="none"/>
        <c:tickLblPos val="nextTo"/>
        <c:crossAx val="-454449856"/>
        <c:crosses val="autoZero"/>
        <c:auto val="1"/>
        <c:lblAlgn val="ctr"/>
        <c:lblOffset val="100"/>
        <c:noMultiLvlLbl val="0"/>
      </c:catAx>
      <c:valAx>
        <c:axId val="-454449856"/>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70528"/>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Shock'!$G$8</c:f>
              <c:strCache>
                <c:ptCount val="1"/>
                <c:pt idx="0">
                  <c:v>v</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Shock'!$G$9:$G$21</c:f>
              <c:numCache>
                <c:formatCode>General</c:formatCode>
                <c:ptCount val="13"/>
                <c:pt idx="0">
                  <c:v>0</c:v>
                </c:pt>
                <c:pt idx="1">
                  <c:v>1</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5801-4B7D-9E14-C4C225983805}"/>
            </c:ext>
          </c:extLst>
        </c:ser>
        <c:dLbls>
          <c:showLegendKey val="0"/>
          <c:showVal val="0"/>
          <c:showCatName val="0"/>
          <c:showSerName val="0"/>
          <c:showPercent val="0"/>
          <c:showBubbleSize val="0"/>
        </c:dLbls>
        <c:smooth val="0"/>
        <c:axId val="-454467808"/>
        <c:axId val="-454441696"/>
      </c:lineChart>
      <c:catAx>
        <c:axId val="-454467808"/>
        <c:scaling>
          <c:orientation val="minMax"/>
        </c:scaling>
        <c:delete val="0"/>
        <c:axPos val="b"/>
        <c:numFmt formatCode="General" sourceLinked="1"/>
        <c:majorTickMark val="none"/>
        <c:minorTickMark val="none"/>
        <c:tickLblPos val="nextTo"/>
        <c:crossAx val="-454441696"/>
        <c:crosses val="autoZero"/>
        <c:auto val="1"/>
        <c:lblAlgn val="ctr"/>
        <c:lblOffset val="100"/>
        <c:noMultiLvlLbl val="0"/>
      </c:catAx>
      <c:valAx>
        <c:axId val="-454441696"/>
        <c:scaling>
          <c:orientation val="minMax"/>
        </c:scaling>
        <c:delete val="0"/>
        <c:axPos val="l"/>
        <c:majorGridlines/>
        <c:title>
          <c:tx>
            <c:rich>
              <a:bodyPr/>
              <a:lstStyle/>
              <a:p>
                <a:pPr>
                  <a:defRPr/>
                </a:pPr>
                <a:r>
                  <a:rPr lang="en-US" altLang="zh-CN"/>
                  <a:t>Supply shock</a:t>
                </a:r>
                <a:endParaRPr lang="zh-CN" altLang="en-US"/>
              </a:p>
            </c:rich>
          </c:tx>
          <c:overlay val="0"/>
        </c:title>
        <c:numFmt formatCode="General" sourceLinked="1"/>
        <c:majorTickMark val="none"/>
        <c:minorTickMark val="none"/>
        <c:tickLblPos val="nextTo"/>
        <c:crossAx val="-454467808"/>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Shock'!$C$8</c:f>
              <c:strCache>
                <c:ptCount val="1"/>
                <c:pt idx="0">
                  <c:v>y</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Shock'!$C$9:$C$21</c:f>
              <c:numCache>
                <c:formatCode>0.000_ </c:formatCode>
                <c:ptCount val="13"/>
                <c:pt idx="0" formatCode="General">
                  <c:v>10</c:v>
                </c:pt>
                <c:pt idx="1">
                  <c:v>9.6923076923076916</c:v>
                </c:pt>
                <c:pt idx="2">
                  <c:v>9.7159763313609471</c:v>
                </c:pt>
                <c:pt idx="3">
                  <c:v>9.7378243058716425</c:v>
                </c:pt>
                <c:pt idx="4">
                  <c:v>9.7579916669584392</c:v>
                </c:pt>
                <c:pt idx="5">
                  <c:v>9.7766076925770218</c:v>
                </c:pt>
                <c:pt idx="6">
                  <c:v>9.793791716224943</c:v>
                </c:pt>
                <c:pt idx="7">
                  <c:v>9.8096538918999467</c:v>
                </c:pt>
                <c:pt idx="8">
                  <c:v>9.8242959002153363</c:v>
                </c:pt>
                <c:pt idx="9">
                  <c:v>9.837811600198771</c:v>
                </c:pt>
                <c:pt idx="10">
                  <c:v>9.8502876309527121</c:v>
                </c:pt>
                <c:pt idx="11">
                  <c:v>9.8618039670332731</c:v>
                </c:pt>
                <c:pt idx="12">
                  <c:v>9.8724344311076369</c:v>
                </c:pt>
              </c:numCache>
            </c:numRef>
          </c:val>
          <c:smooth val="0"/>
          <c:extLst>
            <c:ext xmlns:c16="http://schemas.microsoft.com/office/drawing/2014/chart" uri="{C3380CC4-5D6E-409C-BE32-E72D297353CC}">
              <c16:uniqueId val="{00000000-FF85-4C16-8CDC-2CCD97952F5D}"/>
            </c:ext>
          </c:extLst>
        </c:ser>
        <c:dLbls>
          <c:showLegendKey val="0"/>
          <c:showVal val="0"/>
          <c:showCatName val="0"/>
          <c:showSerName val="0"/>
          <c:showPercent val="0"/>
          <c:showBubbleSize val="0"/>
        </c:dLbls>
        <c:smooth val="0"/>
        <c:axId val="-454471072"/>
        <c:axId val="-454467264"/>
      </c:lineChart>
      <c:catAx>
        <c:axId val="-454471072"/>
        <c:scaling>
          <c:orientation val="minMax"/>
        </c:scaling>
        <c:delete val="0"/>
        <c:axPos val="b"/>
        <c:numFmt formatCode="General" sourceLinked="1"/>
        <c:majorTickMark val="none"/>
        <c:minorTickMark val="none"/>
        <c:tickLblPos val="nextTo"/>
        <c:crossAx val="-454467264"/>
        <c:crosses val="autoZero"/>
        <c:auto val="1"/>
        <c:lblAlgn val="ctr"/>
        <c:lblOffset val="100"/>
        <c:noMultiLvlLbl val="0"/>
      </c:catAx>
      <c:valAx>
        <c:axId val="-454467264"/>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71072"/>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Shock'!$B$8</c:f>
              <c:strCache>
                <c:ptCount val="1"/>
                <c:pt idx="0">
                  <c:v>pi</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Shock'!$B$9:$B$21</c:f>
              <c:numCache>
                <c:formatCode>0.000_ </c:formatCode>
                <c:ptCount val="13"/>
                <c:pt idx="0" formatCode="General">
                  <c:v>2</c:v>
                </c:pt>
                <c:pt idx="1">
                  <c:v>2.9230769230769229</c:v>
                </c:pt>
                <c:pt idx="2">
                  <c:v>2.8520710059171597</c:v>
                </c:pt>
                <c:pt idx="3">
                  <c:v>2.7865270823850703</c:v>
                </c:pt>
                <c:pt idx="4">
                  <c:v>2.7260249991246801</c:v>
                </c:pt>
                <c:pt idx="5">
                  <c:v>2.6701769222689355</c:v>
                </c:pt>
                <c:pt idx="6">
                  <c:v>2.6186248513251713</c:v>
                </c:pt>
                <c:pt idx="7">
                  <c:v>2.571038324300158</c:v>
                </c:pt>
                <c:pt idx="8">
                  <c:v>2.5271122993539921</c:v>
                </c:pt>
                <c:pt idx="9">
                  <c:v>2.4865651994036848</c:v>
                </c:pt>
                <c:pt idx="10">
                  <c:v>2.4491371071418628</c:v>
                </c:pt>
                <c:pt idx="11">
                  <c:v>2.4145880989001811</c:v>
                </c:pt>
                <c:pt idx="12">
                  <c:v>2.3826967066770903</c:v>
                </c:pt>
              </c:numCache>
            </c:numRef>
          </c:val>
          <c:smooth val="0"/>
          <c:extLst>
            <c:ext xmlns:c16="http://schemas.microsoft.com/office/drawing/2014/chart" uri="{C3380CC4-5D6E-409C-BE32-E72D297353CC}">
              <c16:uniqueId val="{00000000-8638-4506-A329-6206BA48C7F2}"/>
            </c:ext>
          </c:extLst>
        </c:ser>
        <c:ser>
          <c:idx val="1"/>
          <c:order val="1"/>
          <c:tx>
            <c:strRef>
              <c:f>'Supply Shock'!$D$8</c:f>
              <c:strCache>
                <c:ptCount val="1"/>
                <c:pt idx="0">
                  <c:v>i</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Shock'!$D$9:$D$21</c:f>
              <c:numCache>
                <c:formatCode>0.000_ </c:formatCode>
                <c:ptCount val="13"/>
                <c:pt idx="0" formatCode="General">
                  <c:v>4</c:v>
                </c:pt>
                <c:pt idx="1">
                  <c:v>5.2307692307692308</c:v>
                </c:pt>
                <c:pt idx="2">
                  <c:v>5.1360946745562126</c:v>
                </c:pt>
                <c:pt idx="3">
                  <c:v>5.0487027765134274</c:v>
                </c:pt>
                <c:pt idx="4">
                  <c:v>4.9680333321662404</c:v>
                </c:pt>
                <c:pt idx="5">
                  <c:v>4.8935692296919138</c:v>
                </c:pt>
                <c:pt idx="6">
                  <c:v>4.8248331351002278</c:v>
                </c:pt>
                <c:pt idx="7">
                  <c:v>4.7613844324002104</c:v>
                </c:pt>
                <c:pt idx="8">
                  <c:v>4.7028163991386567</c:v>
                </c:pt>
                <c:pt idx="9">
                  <c:v>4.6487535992049134</c:v>
                </c:pt>
                <c:pt idx="10">
                  <c:v>4.5988494761891507</c:v>
                </c:pt>
                <c:pt idx="11">
                  <c:v>4.5527841318669076</c:v>
                </c:pt>
                <c:pt idx="12">
                  <c:v>4.5102622755694535</c:v>
                </c:pt>
              </c:numCache>
            </c:numRef>
          </c:val>
          <c:smooth val="0"/>
          <c:extLst>
            <c:ext xmlns:c16="http://schemas.microsoft.com/office/drawing/2014/chart" uri="{C3380CC4-5D6E-409C-BE32-E72D297353CC}">
              <c16:uniqueId val="{00000001-8638-4506-A329-6206BA48C7F2}"/>
            </c:ext>
          </c:extLst>
        </c:ser>
        <c:ser>
          <c:idx val="2"/>
          <c:order val="2"/>
          <c:tx>
            <c:strRef>
              <c:f>'Supply Shock'!$E$8</c:f>
              <c:strCache>
                <c:ptCount val="1"/>
                <c:pt idx="0">
                  <c:v>r</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Shock'!$E$9:$E$21</c:f>
              <c:numCache>
                <c:formatCode>0.000_ </c:formatCode>
                <c:ptCount val="13"/>
                <c:pt idx="0" formatCode="General">
                  <c:v>2</c:v>
                </c:pt>
                <c:pt idx="1">
                  <c:v>2.3076923076923079</c:v>
                </c:pt>
                <c:pt idx="2">
                  <c:v>2.2840236686390529</c:v>
                </c:pt>
                <c:pt idx="3">
                  <c:v>2.2621756941283571</c:v>
                </c:pt>
                <c:pt idx="4">
                  <c:v>2.2420083330415603</c:v>
                </c:pt>
                <c:pt idx="5">
                  <c:v>2.2233923074229782</c:v>
                </c:pt>
                <c:pt idx="6">
                  <c:v>2.2062082837750565</c:v>
                </c:pt>
                <c:pt idx="7">
                  <c:v>2.1903461081000524</c:v>
                </c:pt>
                <c:pt idx="8">
                  <c:v>2.1757040997846646</c:v>
                </c:pt>
                <c:pt idx="9">
                  <c:v>2.1621883998012286</c:v>
                </c:pt>
                <c:pt idx="10">
                  <c:v>2.1497123690472879</c:v>
                </c:pt>
                <c:pt idx="11">
                  <c:v>2.1381960329667264</c:v>
                </c:pt>
                <c:pt idx="12">
                  <c:v>2.1275655688923631</c:v>
                </c:pt>
              </c:numCache>
            </c:numRef>
          </c:val>
          <c:smooth val="0"/>
          <c:extLst>
            <c:ext xmlns:c16="http://schemas.microsoft.com/office/drawing/2014/chart" uri="{C3380CC4-5D6E-409C-BE32-E72D297353CC}">
              <c16:uniqueId val="{00000002-8638-4506-A329-6206BA48C7F2}"/>
            </c:ext>
          </c:extLst>
        </c:ser>
        <c:dLbls>
          <c:showLegendKey val="0"/>
          <c:showVal val="0"/>
          <c:showCatName val="0"/>
          <c:showSerName val="0"/>
          <c:showPercent val="0"/>
          <c:showBubbleSize val="0"/>
        </c:dLbls>
        <c:smooth val="0"/>
        <c:axId val="-454451488"/>
        <c:axId val="-454445504"/>
      </c:lineChart>
      <c:catAx>
        <c:axId val="-454451488"/>
        <c:scaling>
          <c:orientation val="minMax"/>
        </c:scaling>
        <c:delete val="0"/>
        <c:axPos val="b"/>
        <c:numFmt formatCode="General" sourceLinked="1"/>
        <c:majorTickMark val="none"/>
        <c:minorTickMark val="none"/>
        <c:tickLblPos val="nextTo"/>
        <c:crossAx val="-454445504"/>
        <c:crosses val="autoZero"/>
        <c:auto val="1"/>
        <c:lblAlgn val="ctr"/>
        <c:lblOffset val="100"/>
        <c:noMultiLvlLbl val="0"/>
      </c:catAx>
      <c:valAx>
        <c:axId val="-454445504"/>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51488"/>
        <c:crosses val="autoZero"/>
        <c:crossBetween val="between"/>
      </c:valAx>
    </c:plotArea>
    <c:legend>
      <c:legendPos val="r"/>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'Great Inflation'!$B$8</c:f>
              <c:strCache>
                <c:ptCount val="1"/>
                <c:pt idx="0">
                  <c:v>pi</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Inflation'!$B$9:$B$21</c:f>
              <c:numCache>
                <c:formatCode>0.000_ </c:formatCode>
                <c:ptCount val="13"/>
                <c:pt idx="0" formatCode="General">
                  <c:v>2</c:v>
                </c:pt>
                <c:pt idx="1">
                  <c:v>3.0238907849829348</c:v>
                </c:pt>
                <c:pt idx="2">
                  <c:v>3.0483523395729706</c:v>
                </c:pt>
                <c:pt idx="3">
                  <c:v>3.0733982999040652</c:v>
                </c:pt>
                <c:pt idx="4">
                  <c:v>3.0990426278881213</c:v>
                </c:pt>
                <c:pt idx="5">
                  <c:v>3.1252996189980764</c:v>
                </c:pt>
                <c:pt idx="6">
                  <c:v>3.1521839102369382</c:v>
                </c:pt>
                <c:pt idx="7">
                  <c:v>3.1797104882972063</c:v>
                </c:pt>
                <c:pt idx="8">
                  <c:v>3.2078946979152283</c:v>
                </c:pt>
                <c:pt idx="9">
                  <c:v>3.2367522504251482</c:v>
                </c:pt>
                <c:pt idx="10">
                  <c:v>3.2662992325172167</c:v>
                </c:pt>
                <c:pt idx="11">
                  <c:v>3.296552115205341</c:v>
                </c:pt>
                <c:pt idx="12">
                  <c:v>3.3275277630088813</c:v>
                </c:pt>
              </c:numCache>
            </c:numRef>
          </c:val>
          <c:smooth val="0"/>
          <c:extLst>
            <c:ext xmlns:c16="http://schemas.microsoft.com/office/drawing/2014/chart" uri="{C3380CC4-5D6E-409C-BE32-E72D297353CC}">
              <c16:uniqueId val="{00000000-FEEB-4DC5-A7E8-FE56E9D00D80}"/>
            </c:ext>
          </c:extLst>
        </c:ser>
        <c:ser>
          <c:idx val="1"/>
          <c:order val="1"/>
          <c:tx>
            <c:strRef>
              <c:f>'Great Inflation'!$D$8</c:f>
              <c:strCache>
                <c:ptCount val="1"/>
                <c:pt idx="0">
                  <c:v>i</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Inflation'!$D$9:$D$21</c:f>
              <c:numCache>
                <c:formatCode>0.000_ </c:formatCode>
                <c:ptCount val="13"/>
                <c:pt idx="0" formatCode="General">
                  <c:v>4</c:v>
                </c:pt>
                <c:pt idx="1">
                  <c:v>4.928327645051195</c:v>
                </c:pt>
                <c:pt idx="2">
                  <c:v>4.9505061212128263</c:v>
                </c:pt>
                <c:pt idx="3">
                  <c:v>4.9732144585796858</c:v>
                </c:pt>
                <c:pt idx="4">
                  <c:v>4.9964653159518964</c:v>
                </c:pt>
                <c:pt idx="5">
                  <c:v>5.0202716545582557</c:v>
                </c:pt>
                <c:pt idx="6">
                  <c:v>5.0446467452814909</c:v>
                </c:pt>
                <c:pt idx="7">
                  <c:v>5.0696041760561332</c:v>
                </c:pt>
                <c:pt idx="8">
                  <c:v>5.0951578594431401</c:v>
                </c:pt>
                <c:pt idx="9">
                  <c:v>5.1213220403854676</c:v>
                </c:pt>
                <c:pt idx="10">
                  <c:v>5.1481113041489426</c:v>
                </c:pt>
                <c:pt idx="11">
                  <c:v>5.1755405844528424</c:v>
                </c:pt>
                <c:pt idx="12">
                  <c:v>5.2036251717947186</c:v>
                </c:pt>
              </c:numCache>
            </c:numRef>
          </c:val>
          <c:smooth val="0"/>
          <c:extLst>
            <c:ext xmlns:c16="http://schemas.microsoft.com/office/drawing/2014/chart" uri="{C3380CC4-5D6E-409C-BE32-E72D297353CC}">
              <c16:uniqueId val="{00000001-FEEB-4DC5-A7E8-FE56E9D00D80}"/>
            </c:ext>
          </c:extLst>
        </c:ser>
        <c:ser>
          <c:idx val="2"/>
          <c:order val="2"/>
          <c:tx>
            <c:strRef>
              <c:f>'Great Inflation'!$E$8</c:f>
              <c:strCache>
                <c:ptCount val="1"/>
                <c:pt idx="0">
                  <c:v>r</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Inflation'!$E$9:$E$21</c:f>
              <c:numCache>
                <c:formatCode>0.000_ </c:formatCode>
                <c:ptCount val="13"/>
                <c:pt idx="0" formatCode="General">
                  <c:v>2</c:v>
                </c:pt>
                <c:pt idx="1">
                  <c:v>1.9044368600682602</c:v>
                </c:pt>
                <c:pt idx="2">
                  <c:v>1.9021537816398557</c:v>
                </c:pt>
                <c:pt idx="3">
                  <c:v>1.8998161586756206</c:v>
                </c:pt>
                <c:pt idx="4">
                  <c:v>1.897422688063775</c:v>
                </c:pt>
                <c:pt idx="5">
                  <c:v>1.8949720355601793</c:v>
                </c:pt>
                <c:pt idx="6">
                  <c:v>1.8924628350445527</c:v>
                </c:pt>
                <c:pt idx="7">
                  <c:v>1.889893687758927</c:v>
                </c:pt>
                <c:pt idx="8">
                  <c:v>1.8872631615279118</c:v>
                </c:pt>
                <c:pt idx="9">
                  <c:v>1.8845697899603193</c:v>
                </c:pt>
                <c:pt idx="10">
                  <c:v>1.8818120716317259</c:v>
                </c:pt>
                <c:pt idx="11">
                  <c:v>1.8789884692475014</c:v>
                </c:pt>
                <c:pt idx="12">
                  <c:v>1.8760974087858373</c:v>
                </c:pt>
              </c:numCache>
            </c:numRef>
          </c:val>
          <c:smooth val="0"/>
          <c:extLst>
            <c:ext xmlns:c16="http://schemas.microsoft.com/office/drawing/2014/chart" uri="{C3380CC4-5D6E-409C-BE32-E72D297353CC}">
              <c16:uniqueId val="{00000002-FEEB-4DC5-A7E8-FE56E9D00D80}"/>
            </c:ext>
          </c:extLst>
        </c:ser>
        <c:dLbls>
          <c:showLegendKey val="0"/>
          <c:showVal val="0"/>
          <c:showCatName val="0"/>
          <c:showSerName val="0"/>
          <c:showPercent val="0"/>
          <c:showBubbleSize val="0"/>
        </c:dLbls>
        <c:smooth val="0"/>
        <c:axId val="-454444960"/>
        <c:axId val="-454465088"/>
      </c:lineChart>
      <c:catAx>
        <c:axId val="-454444960"/>
        <c:scaling>
          <c:orientation val="minMax"/>
        </c:scaling>
        <c:delete val="0"/>
        <c:axPos val="b"/>
        <c:numFmt formatCode="General" sourceLinked="1"/>
        <c:majorTickMark val="none"/>
        <c:minorTickMark val="none"/>
        <c:tickLblPos val="nextTo"/>
        <c:crossAx val="-454465088"/>
        <c:crosses val="autoZero"/>
        <c:auto val="1"/>
        <c:lblAlgn val="ctr"/>
        <c:lblOffset val="100"/>
        <c:noMultiLvlLbl val="0"/>
      </c:catAx>
      <c:valAx>
        <c:axId val="-454465088"/>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44960"/>
        <c:crosses val="autoZero"/>
        <c:crossBetween val="between"/>
      </c:valAx>
    </c:plotArea>
    <c:legend>
      <c:legendPos val="r"/>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'Great Inflation'!$G$8</c:f>
              <c:strCache>
                <c:ptCount val="1"/>
                <c:pt idx="0">
                  <c:v>v</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Inflation'!$G$9:$G$21</c:f>
              <c:numCache>
                <c:formatCode>General</c:formatCode>
                <c:ptCount val="13"/>
                <c:pt idx="0">
                  <c:v>0</c:v>
                </c:pt>
                <c:pt idx="1">
                  <c:v>1</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4A84-49E5-9C53-9BD9C18FBDC9}"/>
            </c:ext>
          </c:extLst>
        </c:ser>
        <c:dLbls>
          <c:showLegendKey val="0"/>
          <c:showVal val="0"/>
          <c:showCatName val="0"/>
          <c:showSerName val="0"/>
          <c:showPercent val="0"/>
          <c:showBubbleSize val="0"/>
        </c:dLbls>
        <c:smooth val="0"/>
        <c:axId val="-454471616"/>
        <c:axId val="-454469984"/>
      </c:lineChart>
      <c:catAx>
        <c:axId val="-454471616"/>
        <c:scaling>
          <c:orientation val="minMax"/>
        </c:scaling>
        <c:delete val="0"/>
        <c:axPos val="b"/>
        <c:numFmt formatCode="General" sourceLinked="1"/>
        <c:majorTickMark val="none"/>
        <c:minorTickMark val="none"/>
        <c:tickLblPos val="nextTo"/>
        <c:crossAx val="-454469984"/>
        <c:crosses val="autoZero"/>
        <c:auto val="1"/>
        <c:lblAlgn val="ctr"/>
        <c:lblOffset val="100"/>
        <c:noMultiLvlLbl val="0"/>
      </c:catAx>
      <c:valAx>
        <c:axId val="-454469984"/>
        <c:scaling>
          <c:orientation val="minMax"/>
        </c:scaling>
        <c:delete val="0"/>
        <c:axPos val="l"/>
        <c:majorGridlines/>
        <c:title>
          <c:tx>
            <c:rich>
              <a:bodyPr/>
              <a:lstStyle/>
              <a:p>
                <a:pPr>
                  <a:defRPr/>
                </a:pPr>
                <a:r>
                  <a:rPr lang="en-US" altLang="zh-CN"/>
                  <a:t>Supply shock</a:t>
                </a:r>
                <a:endParaRPr lang="zh-CN" altLang="en-US"/>
              </a:p>
            </c:rich>
          </c:tx>
          <c:overlay val="0"/>
        </c:title>
        <c:numFmt formatCode="General" sourceLinked="1"/>
        <c:majorTickMark val="none"/>
        <c:minorTickMark val="none"/>
        <c:tickLblPos val="nextTo"/>
        <c:crossAx val="-454471616"/>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Shift'!$H$8</c:f>
              <c:strCache>
                <c:ptCount val="1"/>
                <c:pt idx="0">
                  <c:v>pi*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Shift'!$H$9:$H$21</c:f>
              <c:numCache>
                <c:formatCode>General</c:formatCode>
                <c:ptCount val="13"/>
                <c:pt idx="0">
                  <c:v>2</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0-5536-4BAF-9145-5F22D458FC27}"/>
            </c:ext>
          </c:extLst>
        </c:ser>
        <c:dLbls>
          <c:showLegendKey val="0"/>
          <c:showVal val="0"/>
          <c:showCatName val="0"/>
          <c:showSerName val="0"/>
          <c:showPercent val="0"/>
          <c:showBubbleSize val="0"/>
        </c:dLbls>
        <c:smooth val="0"/>
        <c:axId val="-454461280"/>
        <c:axId val="-454464000"/>
      </c:lineChart>
      <c:catAx>
        <c:axId val="-454461280"/>
        <c:scaling>
          <c:orientation val="minMax"/>
        </c:scaling>
        <c:delete val="0"/>
        <c:axPos val="b"/>
        <c:numFmt formatCode="General" sourceLinked="1"/>
        <c:majorTickMark val="none"/>
        <c:minorTickMark val="none"/>
        <c:tickLblPos val="nextTo"/>
        <c:crossAx val="-454464000"/>
        <c:crosses val="autoZero"/>
        <c:auto val="1"/>
        <c:lblAlgn val="ctr"/>
        <c:lblOffset val="100"/>
        <c:noMultiLvlLbl val="0"/>
      </c:catAx>
      <c:valAx>
        <c:axId val="-454464000"/>
        <c:scaling>
          <c:orientation val="minMax"/>
        </c:scaling>
        <c:delete val="0"/>
        <c:axPos val="l"/>
        <c:majorGridlines/>
        <c:title>
          <c:tx>
            <c:rich>
              <a:bodyPr/>
              <a:lstStyle/>
              <a:p>
                <a:pPr>
                  <a:defRPr/>
                </a:pPr>
                <a:r>
                  <a:rPr lang="en-US" altLang="zh-CN"/>
                  <a:t>Target Inflation</a:t>
                </a:r>
                <a:endParaRPr lang="zh-CN" altLang="en-US"/>
              </a:p>
            </c:rich>
          </c:tx>
          <c:overlay val="0"/>
        </c:title>
        <c:numFmt formatCode="General" sourceLinked="1"/>
        <c:majorTickMark val="none"/>
        <c:minorTickMark val="none"/>
        <c:tickLblPos val="nextTo"/>
        <c:crossAx val="-45446128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(Quarterly,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'Quarterly GDP Growth'!$A$2:$A$127</c:f>
              <c:numCache>
                <c:formatCode>yyyy\-mm;@</c:formatCode>
                <c:ptCount val="126"/>
                <c:pt idx="0">
                  <c:v>33694</c:v>
                </c:pt>
                <c:pt idx="1">
                  <c:v>33785</c:v>
                </c:pt>
                <c:pt idx="2">
                  <c:v>33877</c:v>
                </c:pt>
                <c:pt idx="3">
                  <c:v>33969</c:v>
                </c:pt>
                <c:pt idx="4">
                  <c:v>34059</c:v>
                </c:pt>
                <c:pt idx="5">
                  <c:v>34150</c:v>
                </c:pt>
                <c:pt idx="6">
                  <c:v>34242</c:v>
                </c:pt>
                <c:pt idx="7">
                  <c:v>34334</c:v>
                </c:pt>
                <c:pt idx="8">
                  <c:v>34424</c:v>
                </c:pt>
                <c:pt idx="9">
                  <c:v>34515</c:v>
                </c:pt>
                <c:pt idx="10">
                  <c:v>34607</c:v>
                </c:pt>
                <c:pt idx="11">
                  <c:v>34699</c:v>
                </c:pt>
                <c:pt idx="12">
                  <c:v>34789</c:v>
                </c:pt>
                <c:pt idx="13">
                  <c:v>34880</c:v>
                </c:pt>
                <c:pt idx="14">
                  <c:v>34972</c:v>
                </c:pt>
                <c:pt idx="15">
                  <c:v>35064</c:v>
                </c:pt>
                <c:pt idx="16">
                  <c:v>35155</c:v>
                </c:pt>
                <c:pt idx="17">
                  <c:v>35246</c:v>
                </c:pt>
                <c:pt idx="18">
                  <c:v>35338</c:v>
                </c:pt>
                <c:pt idx="19">
                  <c:v>35430</c:v>
                </c:pt>
                <c:pt idx="20">
                  <c:v>35520</c:v>
                </c:pt>
                <c:pt idx="21">
                  <c:v>35611</c:v>
                </c:pt>
                <c:pt idx="22">
                  <c:v>35703</c:v>
                </c:pt>
                <c:pt idx="23">
                  <c:v>35795</c:v>
                </c:pt>
                <c:pt idx="24">
                  <c:v>35885</c:v>
                </c:pt>
                <c:pt idx="25">
                  <c:v>35976</c:v>
                </c:pt>
                <c:pt idx="26">
                  <c:v>36068</c:v>
                </c:pt>
                <c:pt idx="27">
                  <c:v>36160</c:v>
                </c:pt>
                <c:pt idx="28">
                  <c:v>36250</c:v>
                </c:pt>
                <c:pt idx="29">
                  <c:v>36341</c:v>
                </c:pt>
                <c:pt idx="30">
                  <c:v>36433</c:v>
                </c:pt>
                <c:pt idx="31">
                  <c:v>36525</c:v>
                </c:pt>
                <c:pt idx="32">
                  <c:v>36616</c:v>
                </c:pt>
                <c:pt idx="33">
                  <c:v>36707</c:v>
                </c:pt>
                <c:pt idx="34">
                  <c:v>36799</c:v>
                </c:pt>
                <c:pt idx="35">
                  <c:v>36891</c:v>
                </c:pt>
                <c:pt idx="36">
                  <c:v>36981</c:v>
                </c:pt>
                <c:pt idx="37">
                  <c:v>37072</c:v>
                </c:pt>
                <c:pt idx="38">
                  <c:v>37164</c:v>
                </c:pt>
                <c:pt idx="39">
                  <c:v>37256</c:v>
                </c:pt>
                <c:pt idx="40">
                  <c:v>37346</c:v>
                </c:pt>
                <c:pt idx="41">
                  <c:v>37437</c:v>
                </c:pt>
                <c:pt idx="42">
                  <c:v>37529</c:v>
                </c:pt>
                <c:pt idx="43">
                  <c:v>37621</c:v>
                </c:pt>
                <c:pt idx="44">
                  <c:v>37711</c:v>
                </c:pt>
                <c:pt idx="45">
                  <c:v>37802</c:v>
                </c:pt>
                <c:pt idx="46">
                  <c:v>37894</c:v>
                </c:pt>
                <c:pt idx="47">
                  <c:v>37986</c:v>
                </c:pt>
                <c:pt idx="48">
                  <c:v>38077</c:v>
                </c:pt>
                <c:pt idx="49">
                  <c:v>38168</c:v>
                </c:pt>
                <c:pt idx="50">
                  <c:v>38260</c:v>
                </c:pt>
                <c:pt idx="51">
                  <c:v>38352</c:v>
                </c:pt>
                <c:pt idx="52">
                  <c:v>38442</c:v>
                </c:pt>
                <c:pt idx="53">
                  <c:v>38533</c:v>
                </c:pt>
                <c:pt idx="54">
                  <c:v>38625</c:v>
                </c:pt>
                <c:pt idx="55">
                  <c:v>38717</c:v>
                </c:pt>
                <c:pt idx="56">
                  <c:v>38807</c:v>
                </c:pt>
                <c:pt idx="57">
                  <c:v>38898</c:v>
                </c:pt>
                <c:pt idx="58">
                  <c:v>38990</c:v>
                </c:pt>
                <c:pt idx="59">
                  <c:v>39082</c:v>
                </c:pt>
                <c:pt idx="60">
                  <c:v>39172</c:v>
                </c:pt>
                <c:pt idx="61">
                  <c:v>39263</c:v>
                </c:pt>
                <c:pt idx="62">
                  <c:v>39355</c:v>
                </c:pt>
                <c:pt idx="63">
                  <c:v>39447</c:v>
                </c:pt>
                <c:pt idx="64">
                  <c:v>39538</c:v>
                </c:pt>
                <c:pt idx="65">
                  <c:v>39629</c:v>
                </c:pt>
                <c:pt idx="66">
                  <c:v>39721</c:v>
                </c:pt>
                <c:pt idx="67">
                  <c:v>39813</c:v>
                </c:pt>
                <c:pt idx="68">
                  <c:v>39903</c:v>
                </c:pt>
                <c:pt idx="69">
                  <c:v>39994</c:v>
                </c:pt>
                <c:pt idx="70">
                  <c:v>40086</c:v>
                </c:pt>
                <c:pt idx="71">
                  <c:v>40178</c:v>
                </c:pt>
                <c:pt idx="72">
                  <c:v>40268</c:v>
                </c:pt>
                <c:pt idx="73">
                  <c:v>40359</c:v>
                </c:pt>
                <c:pt idx="74">
                  <c:v>40451</c:v>
                </c:pt>
                <c:pt idx="75">
                  <c:v>40543</c:v>
                </c:pt>
                <c:pt idx="76">
                  <c:v>40633</c:v>
                </c:pt>
                <c:pt idx="77">
                  <c:v>40724</c:v>
                </c:pt>
                <c:pt idx="78">
                  <c:v>40816</c:v>
                </c:pt>
                <c:pt idx="79">
                  <c:v>40908</c:v>
                </c:pt>
                <c:pt idx="80">
                  <c:v>40999</c:v>
                </c:pt>
                <c:pt idx="81">
                  <c:v>41090</c:v>
                </c:pt>
                <c:pt idx="82">
                  <c:v>41182</c:v>
                </c:pt>
                <c:pt idx="83">
                  <c:v>41274</c:v>
                </c:pt>
                <c:pt idx="84">
                  <c:v>41364</c:v>
                </c:pt>
                <c:pt idx="85">
                  <c:v>41455</c:v>
                </c:pt>
                <c:pt idx="86">
                  <c:v>41547</c:v>
                </c:pt>
                <c:pt idx="87">
                  <c:v>41639</c:v>
                </c:pt>
                <c:pt idx="88">
                  <c:v>41729</c:v>
                </c:pt>
                <c:pt idx="89">
                  <c:v>41820</c:v>
                </c:pt>
                <c:pt idx="90">
                  <c:v>41912</c:v>
                </c:pt>
                <c:pt idx="91">
                  <c:v>42004</c:v>
                </c:pt>
                <c:pt idx="92">
                  <c:v>42094</c:v>
                </c:pt>
                <c:pt idx="93">
                  <c:v>42185</c:v>
                </c:pt>
                <c:pt idx="94">
                  <c:v>42277</c:v>
                </c:pt>
                <c:pt idx="95">
                  <c:v>42369</c:v>
                </c:pt>
                <c:pt idx="96">
                  <c:v>42460</c:v>
                </c:pt>
                <c:pt idx="97">
                  <c:v>42551</c:v>
                </c:pt>
                <c:pt idx="98">
                  <c:v>42643</c:v>
                </c:pt>
                <c:pt idx="99">
                  <c:v>42735</c:v>
                </c:pt>
                <c:pt idx="100">
                  <c:v>42825</c:v>
                </c:pt>
                <c:pt idx="101">
                  <c:v>42916</c:v>
                </c:pt>
                <c:pt idx="102">
                  <c:v>43008</c:v>
                </c:pt>
                <c:pt idx="103">
                  <c:v>43100</c:v>
                </c:pt>
                <c:pt idx="104">
                  <c:v>43190</c:v>
                </c:pt>
                <c:pt idx="105">
                  <c:v>43281</c:v>
                </c:pt>
                <c:pt idx="106">
                  <c:v>43373</c:v>
                </c:pt>
                <c:pt idx="107">
                  <c:v>43465</c:v>
                </c:pt>
                <c:pt idx="108">
                  <c:v>43555</c:v>
                </c:pt>
                <c:pt idx="109">
                  <c:v>43646</c:v>
                </c:pt>
                <c:pt idx="110">
                  <c:v>43738</c:v>
                </c:pt>
                <c:pt idx="111">
                  <c:v>43830</c:v>
                </c:pt>
                <c:pt idx="112">
                  <c:v>43921</c:v>
                </c:pt>
                <c:pt idx="113">
                  <c:v>44012</c:v>
                </c:pt>
                <c:pt idx="114">
                  <c:v>44104</c:v>
                </c:pt>
                <c:pt idx="115">
                  <c:v>44196</c:v>
                </c:pt>
                <c:pt idx="116">
                  <c:v>44286</c:v>
                </c:pt>
                <c:pt idx="117">
                  <c:v>44377</c:v>
                </c:pt>
                <c:pt idx="118">
                  <c:v>44469</c:v>
                </c:pt>
                <c:pt idx="119">
                  <c:v>44561</c:v>
                </c:pt>
                <c:pt idx="120">
                  <c:v>44651</c:v>
                </c:pt>
                <c:pt idx="121">
                  <c:v>44742</c:v>
                </c:pt>
                <c:pt idx="122">
                  <c:v>44834</c:v>
                </c:pt>
                <c:pt idx="123" formatCode="yyyy\-mm">
                  <c:v>44926</c:v>
                </c:pt>
                <c:pt idx="124" formatCode="yyyy\-mm">
                  <c:v>45016</c:v>
                </c:pt>
                <c:pt idx="125" formatCode="yyyy\-mm">
                  <c:v>45107</c:v>
                </c:pt>
              </c:numCache>
            </c:numRef>
          </c:cat>
          <c:val>
            <c:numRef>
              <c:f>'Quarterly GDP Growth'!$B$2:$B$127</c:f>
              <c:numCache>
                <c:formatCode>###,###,###,###,##0.00_ </c:formatCode>
                <c:ptCount val="126"/>
                <c:pt idx="0">
                  <c:v>13.6</c:v>
                </c:pt>
                <c:pt idx="1">
                  <c:v>14.1</c:v>
                </c:pt>
                <c:pt idx="2">
                  <c:v>14.6</c:v>
                </c:pt>
                <c:pt idx="3">
                  <c:v>14.6</c:v>
                </c:pt>
                <c:pt idx="4">
                  <c:v>15.3</c:v>
                </c:pt>
                <c:pt idx="5">
                  <c:v>13.5</c:v>
                </c:pt>
                <c:pt idx="6">
                  <c:v>12.9</c:v>
                </c:pt>
                <c:pt idx="7">
                  <c:v>14.1</c:v>
                </c:pt>
                <c:pt idx="8">
                  <c:v>14.1</c:v>
                </c:pt>
                <c:pt idx="9">
                  <c:v>13.3</c:v>
                </c:pt>
                <c:pt idx="10">
                  <c:v>13.1</c:v>
                </c:pt>
                <c:pt idx="11">
                  <c:v>12</c:v>
                </c:pt>
                <c:pt idx="12">
                  <c:v>11.9</c:v>
                </c:pt>
                <c:pt idx="13">
                  <c:v>11</c:v>
                </c:pt>
                <c:pt idx="14">
                  <c:v>10.4</c:v>
                </c:pt>
                <c:pt idx="15">
                  <c:v>10.8</c:v>
                </c:pt>
                <c:pt idx="16">
                  <c:v>10.9</c:v>
                </c:pt>
                <c:pt idx="17">
                  <c:v>9.4</c:v>
                </c:pt>
                <c:pt idx="18">
                  <c:v>9.1999999999999993</c:v>
                </c:pt>
                <c:pt idx="19">
                  <c:v>10.3</c:v>
                </c:pt>
                <c:pt idx="20">
                  <c:v>10.1</c:v>
                </c:pt>
                <c:pt idx="21">
                  <c:v>10</c:v>
                </c:pt>
                <c:pt idx="22">
                  <c:v>8.6</c:v>
                </c:pt>
                <c:pt idx="23">
                  <c:v>8.6</c:v>
                </c:pt>
                <c:pt idx="24">
                  <c:v>7.3</c:v>
                </c:pt>
                <c:pt idx="25">
                  <c:v>6.9</c:v>
                </c:pt>
                <c:pt idx="26">
                  <c:v>7.8</c:v>
                </c:pt>
                <c:pt idx="27">
                  <c:v>9.1</c:v>
                </c:pt>
                <c:pt idx="28">
                  <c:v>8.9</c:v>
                </c:pt>
                <c:pt idx="29">
                  <c:v>7.9</c:v>
                </c:pt>
                <c:pt idx="30">
                  <c:v>7.6</c:v>
                </c:pt>
                <c:pt idx="31">
                  <c:v>6.7</c:v>
                </c:pt>
                <c:pt idx="32">
                  <c:v>8.6999999999999993</c:v>
                </c:pt>
                <c:pt idx="33">
                  <c:v>9.1</c:v>
                </c:pt>
                <c:pt idx="34">
                  <c:v>8.8000000000000007</c:v>
                </c:pt>
                <c:pt idx="35">
                  <c:v>7.5</c:v>
                </c:pt>
                <c:pt idx="36">
                  <c:v>9.5</c:v>
                </c:pt>
                <c:pt idx="37">
                  <c:v>8.6</c:v>
                </c:pt>
                <c:pt idx="38">
                  <c:v>8</c:v>
                </c:pt>
                <c:pt idx="39">
                  <c:v>7.5</c:v>
                </c:pt>
                <c:pt idx="40">
                  <c:v>8.9</c:v>
                </c:pt>
                <c:pt idx="41">
                  <c:v>8.8000000000000007</c:v>
                </c:pt>
                <c:pt idx="42">
                  <c:v>9.6</c:v>
                </c:pt>
                <c:pt idx="43">
                  <c:v>9.1</c:v>
                </c:pt>
                <c:pt idx="44">
                  <c:v>11.1</c:v>
                </c:pt>
                <c:pt idx="45">
                  <c:v>9.1</c:v>
                </c:pt>
                <c:pt idx="46">
                  <c:v>10</c:v>
                </c:pt>
                <c:pt idx="47">
                  <c:v>10</c:v>
                </c:pt>
                <c:pt idx="48">
                  <c:v>10.6</c:v>
                </c:pt>
                <c:pt idx="49">
                  <c:v>11.6</c:v>
                </c:pt>
                <c:pt idx="50">
                  <c:v>9.8000000000000007</c:v>
                </c:pt>
                <c:pt idx="51">
                  <c:v>8.8000000000000007</c:v>
                </c:pt>
                <c:pt idx="52">
                  <c:v>11.1</c:v>
                </c:pt>
                <c:pt idx="53">
                  <c:v>11.1</c:v>
                </c:pt>
                <c:pt idx="54">
                  <c:v>10.8</c:v>
                </c:pt>
                <c:pt idx="55">
                  <c:v>12.4</c:v>
                </c:pt>
                <c:pt idx="56">
                  <c:v>12.5</c:v>
                </c:pt>
                <c:pt idx="57">
                  <c:v>13.7</c:v>
                </c:pt>
                <c:pt idx="58">
                  <c:v>12.2</c:v>
                </c:pt>
                <c:pt idx="59">
                  <c:v>12.5</c:v>
                </c:pt>
                <c:pt idx="60">
                  <c:v>13.8</c:v>
                </c:pt>
                <c:pt idx="61">
                  <c:v>15</c:v>
                </c:pt>
                <c:pt idx="62">
                  <c:v>14.3</c:v>
                </c:pt>
                <c:pt idx="63">
                  <c:v>13.9</c:v>
                </c:pt>
                <c:pt idx="64">
                  <c:v>11.5</c:v>
                </c:pt>
                <c:pt idx="65">
                  <c:v>10.9</c:v>
                </c:pt>
                <c:pt idx="66">
                  <c:v>9.5</c:v>
                </c:pt>
                <c:pt idx="67">
                  <c:v>7.1</c:v>
                </c:pt>
                <c:pt idx="68">
                  <c:v>6.4</c:v>
                </c:pt>
                <c:pt idx="69">
                  <c:v>8.1999999999999993</c:v>
                </c:pt>
                <c:pt idx="70">
                  <c:v>10.6</c:v>
                </c:pt>
                <c:pt idx="71">
                  <c:v>11.9</c:v>
                </c:pt>
                <c:pt idx="72">
                  <c:v>12.2</c:v>
                </c:pt>
                <c:pt idx="73">
                  <c:v>10.8</c:v>
                </c:pt>
                <c:pt idx="74">
                  <c:v>9.9</c:v>
                </c:pt>
                <c:pt idx="75">
                  <c:v>9.9</c:v>
                </c:pt>
                <c:pt idx="76">
                  <c:v>10.199999999999999</c:v>
                </c:pt>
                <c:pt idx="77">
                  <c:v>10</c:v>
                </c:pt>
                <c:pt idx="78">
                  <c:v>9.4</c:v>
                </c:pt>
                <c:pt idx="79">
                  <c:v>8.8000000000000007</c:v>
                </c:pt>
                <c:pt idx="80">
                  <c:v>8.1</c:v>
                </c:pt>
                <c:pt idx="81">
                  <c:v>7.7</c:v>
                </c:pt>
                <c:pt idx="82">
                  <c:v>7.5</c:v>
                </c:pt>
                <c:pt idx="83">
                  <c:v>8.1</c:v>
                </c:pt>
                <c:pt idx="84">
                  <c:v>7.9</c:v>
                </c:pt>
                <c:pt idx="85">
                  <c:v>7.6</c:v>
                </c:pt>
                <c:pt idx="86">
                  <c:v>7.9</c:v>
                </c:pt>
                <c:pt idx="87">
                  <c:v>7.7</c:v>
                </c:pt>
                <c:pt idx="88">
                  <c:v>7.5</c:v>
                </c:pt>
                <c:pt idx="89">
                  <c:v>7.6</c:v>
                </c:pt>
                <c:pt idx="90">
                  <c:v>7.2</c:v>
                </c:pt>
                <c:pt idx="91">
                  <c:v>7.3</c:v>
                </c:pt>
                <c:pt idx="92">
                  <c:v>7.1</c:v>
                </c:pt>
                <c:pt idx="93">
                  <c:v>7.1</c:v>
                </c:pt>
                <c:pt idx="94">
                  <c:v>7</c:v>
                </c:pt>
                <c:pt idx="95">
                  <c:v>6.9</c:v>
                </c:pt>
                <c:pt idx="96">
                  <c:v>6.9</c:v>
                </c:pt>
                <c:pt idx="97">
                  <c:v>6.8</c:v>
                </c:pt>
                <c:pt idx="98">
                  <c:v>6.8</c:v>
                </c:pt>
                <c:pt idx="99">
                  <c:v>6.9</c:v>
                </c:pt>
                <c:pt idx="100">
                  <c:v>7</c:v>
                </c:pt>
                <c:pt idx="101">
                  <c:v>7</c:v>
                </c:pt>
                <c:pt idx="102">
                  <c:v>6.9</c:v>
                </c:pt>
                <c:pt idx="103">
                  <c:v>6.8</c:v>
                </c:pt>
                <c:pt idx="104">
                  <c:v>6.9</c:v>
                </c:pt>
                <c:pt idx="105">
                  <c:v>6.9</c:v>
                </c:pt>
                <c:pt idx="106">
                  <c:v>6.7</c:v>
                </c:pt>
                <c:pt idx="107">
                  <c:v>6.5</c:v>
                </c:pt>
                <c:pt idx="108">
                  <c:v>6.3</c:v>
                </c:pt>
                <c:pt idx="109">
                  <c:v>6</c:v>
                </c:pt>
                <c:pt idx="110">
                  <c:v>5.9</c:v>
                </c:pt>
                <c:pt idx="111">
                  <c:v>5.8</c:v>
                </c:pt>
                <c:pt idx="112">
                  <c:v>-6.9</c:v>
                </c:pt>
                <c:pt idx="113">
                  <c:v>3.1</c:v>
                </c:pt>
                <c:pt idx="114">
                  <c:v>4.8</c:v>
                </c:pt>
                <c:pt idx="115">
                  <c:v>6.4</c:v>
                </c:pt>
                <c:pt idx="116" formatCode="General">
                  <c:v>18.3</c:v>
                </c:pt>
                <c:pt idx="117" formatCode="General">
                  <c:v>7.9</c:v>
                </c:pt>
                <c:pt idx="118" formatCode="General">
                  <c:v>4.9000000000000004</c:v>
                </c:pt>
                <c:pt idx="119" formatCode="General">
                  <c:v>4</c:v>
                </c:pt>
                <c:pt idx="120" formatCode="General">
                  <c:v>4.8</c:v>
                </c:pt>
                <c:pt idx="121" formatCode="General">
                  <c:v>0.4</c:v>
                </c:pt>
                <c:pt idx="122" formatCode="General">
                  <c:v>3.9</c:v>
                </c:pt>
                <c:pt idx="123" formatCode="0.00_ ">
                  <c:v>2.9</c:v>
                </c:pt>
                <c:pt idx="124" formatCode="0.00_ ">
                  <c:v>4.5</c:v>
                </c:pt>
                <c:pt idx="125" formatCode="0.00_ ">
                  <c:v>6.3</c:v>
                </c:pt>
              </c:numCache>
            </c:numRef>
          </c:val>
          <c:smooth val="0"/>
          <c:extLst>
            <c:ext xmlns:c16="http://schemas.microsoft.com/office/drawing/2014/chart" uri="{C3380CC4-5D6E-409C-BE32-E72D297353CC}">
              <c16:uniqueId val="{00000000-0FB7-4CD1-9796-3C774024EACA}"/>
            </c:ext>
          </c:extLst>
        </c:ser>
        <c:dLbls>
          <c:showLegendKey val="0"/>
          <c:showVal val="0"/>
          <c:showCatName val="0"/>
          <c:showSerName val="0"/>
          <c:showPercent val="0"/>
          <c:showBubbleSize val="0"/>
        </c:dLbls>
        <c:smooth val="0"/>
        <c:axId val="1860693856"/>
        <c:axId val="1860680256"/>
      </c:lineChart>
      <c:dateAx>
        <c:axId val="1860693856"/>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80256"/>
        <c:crossesAt val="-10"/>
        <c:auto val="1"/>
        <c:lblOffset val="100"/>
        <c:baseTimeUnit val="months"/>
      </c:dateAx>
      <c:valAx>
        <c:axId val="18606802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9385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Shift'!$C$8</c:f>
              <c:strCache>
                <c:ptCount val="1"/>
                <c:pt idx="0">
                  <c:v>y</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Shift'!$C$9:$C$21</c:f>
              <c:numCache>
                <c:formatCode>0.000_ </c:formatCode>
                <c:ptCount val="13"/>
                <c:pt idx="0" formatCode="General">
                  <c:v>10</c:v>
                </c:pt>
                <c:pt idx="1">
                  <c:v>9.6923076923076916</c:v>
                </c:pt>
                <c:pt idx="2">
                  <c:v>9.7159763313609471</c:v>
                </c:pt>
                <c:pt idx="3">
                  <c:v>9.7378243058716425</c:v>
                </c:pt>
                <c:pt idx="4">
                  <c:v>9.7579916669584392</c:v>
                </c:pt>
                <c:pt idx="5">
                  <c:v>9.7766076925770218</c:v>
                </c:pt>
                <c:pt idx="6">
                  <c:v>9.793791716224943</c:v>
                </c:pt>
                <c:pt idx="7">
                  <c:v>9.8096538918999467</c:v>
                </c:pt>
                <c:pt idx="8">
                  <c:v>9.8242959002153363</c:v>
                </c:pt>
                <c:pt idx="9">
                  <c:v>9.837811600198771</c:v>
                </c:pt>
                <c:pt idx="10">
                  <c:v>9.8502876309527121</c:v>
                </c:pt>
                <c:pt idx="11">
                  <c:v>9.8618039670332731</c:v>
                </c:pt>
                <c:pt idx="12">
                  <c:v>9.8724344311076369</c:v>
                </c:pt>
              </c:numCache>
            </c:numRef>
          </c:val>
          <c:smooth val="0"/>
          <c:extLst>
            <c:ext xmlns:c16="http://schemas.microsoft.com/office/drawing/2014/chart" uri="{C3380CC4-5D6E-409C-BE32-E72D297353CC}">
              <c16:uniqueId val="{00000000-9565-4DAF-990D-A8E2BB470CFA}"/>
            </c:ext>
          </c:extLst>
        </c:ser>
        <c:dLbls>
          <c:showLegendKey val="0"/>
          <c:showVal val="0"/>
          <c:showCatName val="0"/>
          <c:showSerName val="0"/>
          <c:showPercent val="0"/>
          <c:showBubbleSize val="0"/>
        </c:dLbls>
        <c:smooth val="0"/>
        <c:axId val="-454466720"/>
        <c:axId val="-454440064"/>
      </c:lineChart>
      <c:catAx>
        <c:axId val="-454466720"/>
        <c:scaling>
          <c:orientation val="minMax"/>
        </c:scaling>
        <c:delete val="0"/>
        <c:axPos val="b"/>
        <c:numFmt formatCode="General" sourceLinked="1"/>
        <c:majorTickMark val="none"/>
        <c:minorTickMark val="none"/>
        <c:tickLblPos val="nextTo"/>
        <c:crossAx val="-454440064"/>
        <c:crosses val="autoZero"/>
        <c:auto val="1"/>
        <c:lblAlgn val="ctr"/>
        <c:lblOffset val="100"/>
        <c:noMultiLvlLbl val="0"/>
      </c:catAx>
      <c:valAx>
        <c:axId val="-454440064"/>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66720"/>
        <c:crosses val="autoZero"/>
        <c:crossBetween val="between"/>
      </c:valAx>
    </c:plotArea>
    <c:legend>
      <c:legendPos val="r"/>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Shift'!$B$8</c:f>
              <c:strCache>
                <c:ptCount val="1"/>
                <c:pt idx="0">
                  <c:v>pi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Shift'!$B$9:$B$21</c:f>
              <c:numCache>
                <c:formatCode>0.000_ </c:formatCode>
                <c:ptCount val="13"/>
                <c:pt idx="0" formatCode="General">
                  <c:v>2</c:v>
                </c:pt>
                <c:pt idx="1">
                  <c:v>1.9230769230769231</c:v>
                </c:pt>
                <c:pt idx="2">
                  <c:v>1.8520710059171599</c:v>
                </c:pt>
                <c:pt idx="3">
                  <c:v>1.7865270823850707</c:v>
                </c:pt>
                <c:pt idx="4">
                  <c:v>1.7260249991246808</c:v>
                </c:pt>
                <c:pt idx="5">
                  <c:v>1.6701769222689362</c:v>
                </c:pt>
                <c:pt idx="6">
                  <c:v>1.618624851325172</c:v>
                </c:pt>
                <c:pt idx="7">
                  <c:v>1.5710383243001589</c:v>
                </c:pt>
                <c:pt idx="8">
                  <c:v>1.527112299353993</c:v>
                </c:pt>
                <c:pt idx="9">
                  <c:v>1.4865651994036859</c:v>
                </c:pt>
                <c:pt idx="10">
                  <c:v>1.4491371071418639</c:v>
                </c:pt>
                <c:pt idx="11">
                  <c:v>1.4145880989001822</c:v>
                </c:pt>
                <c:pt idx="12">
                  <c:v>1.3826967066770912</c:v>
                </c:pt>
              </c:numCache>
            </c:numRef>
          </c:val>
          <c:smooth val="0"/>
          <c:extLst>
            <c:ext xmlns:c16="http://schemas.microsoft.com/office/drawing/2014/chart" uri="{C3380CC4-5D6E-409C-BE32-E72D297353CC}">
              <c16:uniqueId val="{00000000-0605-4CE6-BC2E-FFBDCFC03693}"/>
            </c:ext>
          </c:extLst>
        </c:ser>
        <c:ser>
          <c:idx val="1"/>
          <c:order val="1"/>
          <c:tx>
            <c:strRef>
              <c:f>'Policy Shift'!$D$8</c:f>
              <c:strCache>
                <c:ptCount val="1"/>
                <c:pt idx="0">
                  <c:v>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Shift'!$D$9:$D$21</c:f>
              <c:numCache>
                <c:formatCode>0.000_ </c:formatCode>
                <c:ptCount val="13"/>
                <c:pt idx="0" formatCode="General">
                  <c:v>4</c:v>
                </c:pt>
                <c:pt idx="1">
                  <c:v>4.2307692307692308</c:v>
                </c:pt>
                <c:pt idx="2">
                  <c:v>4.1360946745562135</c:v>
                </c:pt>
                <c:pt idx="3">
                  <c:v>4.0487027765134274</c:v>
                </c:pt>
                <c:pt idx="4">
                  <c:v>3.9680333321662404</c:v>
                </c:pt>
                <c:pt idx="5">
                  <c:v>3.8935692296919155</c:v>
                </c:pt>
                <c:pt idx="6">
                  <c:v>3.8248331351002292</c:v>
                </c:pt>
                <c:pt idx="7">
                  <c:v>3.7613844324002117</c:v>
                </c:pt>
                <c:pt idx="8">
                  <c:v>3.7028163991386576</c:v>
                </c:pt>
                <c:pt idx="9">
                  <c:v>3.6487535992049147</c:v>
                </c:pt>
                <c:pt idx="10">
                  <c:v>3.5988494761891516</c:v>
                </c:pt>
                <c:pt idx="11">
                  <c:v>3.5527841318669102</c:v>
                </c:pt>
                <c:pt idx="12">
                  <c:v>3.5102622755694552</c:v>
                </c:pt>
              </c:numCache>
            </c:numRef>
          </c:val>
          <c:smooth val="0"/>
          <c:extLst>
            <c:ext xmlns:c16="http://schemas.microsoft.com/office/drawing/2014/chart" uri="{C3380CC4-5D6E-409C-BE32-E72D297353CC}">
              <c16:uniqueId val="{00000001-0605-4CE6-BC2E-FFBDCFC03693}"/>
            </c:ext>
          </c:extLst>
        </c:ser>
        <c:ser>
          <c:idx val="2"/>
          <c:order val="2"/>
          <c:tx>
            <c:strRef>
              <c:f>'Policy Shift'!$E$8</c:f>
              <c:strCache>
                <c:ptCount val="1"/>
                <c:pt idx="0">
                  <c:v>r</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Shift'!$E$9:$E$21</c:f>
              <c:numCache>
                <c:formatCode>0.000_ </c:formatCode>
                <c:ptCount val="13"/>
                <c:pt idx="0" formatCode="General">
                  <c:v>2</c:v>
                </c:pt>
                <c:pt idx="1">
                  <c:v>2.3076923076923075</c:v>
                </c:pt>
                <c:pt idx="2">
                  <c:v>2.2840236686390538</c:v>
                </c:pt>
                <c:pt idx="3">
                  <c:v>2.2621756941283566</c:v>
                </c:pt>
                <c:pt idx="4">
                  <c:v>2.2420083330415599</c:v>
                </c:pt>
                <c:pt idx="5">
                  <c:v>2.2233923074229791</c:v>
                </c:pt>
                <c:pt idx="6">
                  <c:v>2.206208283775057</c:v>
                </c:pt>
                <c:pt idx="7">
                  <c:v>2.1903461081000528</c:v>
                </c:pt>
                <c:pt idx="8">
                  <c:v>2.1757040997846646</c:v>
                </c:pt>
                <c:pt idx="9">
                  <c:v>2.162188399801229</c:v>
                </c:pt>
                <c:pt idx="10">
                  <c:v>2.1497123690472879</c:v>
                </c:pt>
                <c:pt idx="11">
                  <c:v>2.1381960329667278</c:v>
                </c:pt>
                <c:pt idx="12">
                  <c:v>2.127565568892364</c:v>
                </c:pt>
              </c:numCache>
            </c:numRef>
          </c:val>
          <c:smooth val="0"/>
          <c:extLst>
            <c:ext xmlns:c16="http://schemas.microsoft.com/office/drawing/2014/chart" uri="{C3380CC4-5D6E-409C-BE32-E72D297353CC}">
              <c16:uniqueId val="{00000002-0605-4CE6-BC2E-FFBDCFC03693}"/>
            </c:ext>
          </c:extLst>
        </c:ser>
        <c:dLbls>
          <c:showLegendKey val="0"/>
          <c:showVal val="0"/>
          <c:showCatName val="0"/>
          <c:showSerName val="0"/>
          <c:showPercent val="0"/>
          <c:showBubbleSize val="0"/>
        </c:dLbls>
        <c:smooth val="0"/>
        <c:axId val="-454456384"/>
        <c:axId val="-454469440"/>
      </c:lineChart>
      <c:catAx>
        <c:axId val="-454456384"/>
        <c:scaling>
          <c:orientation val="minMax"/>
        </c:scaling>
        <c:delete val="0"/>
        <c:axPos val="b"/>
        <c:numFmt formatCode="General" sourceLinked="1"/>
        <c:majorTickMark val="none"/>
        <c:minorTickMark val="none"/>
        <c:tickLblPos val="nextTo"/>
        <c:crossAx val="-454469440"/>
        <c:crosses val="autoZero"/>
        <c:auto val="1"/>
        <c:lblAlgn val="ctr"/>
        <c:lblOffset val="100"/>
        <c:noMultiLvlLbl val="0"/>
      </c:catAx>
      <c:valAx>
        <c:axId val="-454469440"/>
        <c:scaling>
          <c:orientation val="minMax"/>
        </c:scaling>
        <c:delete val="0"/>
        <c:axPos val="l"/>
        <c:majorGridlines/>
        <c:title>
          <c:tx>
            <c:rich>
              <a:bodyPr/>
              <a:lstStyle/>
              <a:p>
                <a:pPr>
                  <a:defRPr/>
                </a:pPr>
                <a:r>
                  <a:rPr lang="en-US" altLang="zh-CN"/>
                  <a:t>Inflation, nominal</a:t>
                </a:r>
                <a:r>
                  <a:rPr lang="en-US" altLang="zh-CN" baseline="0"/>
                  <a:t> and real interest rates</a:t>
                </a:r>
                <a:endParaRPr lang="zh-CN" altLang="en-US"/>
              </a:p>
            </c:rich>
          </c:tx>
          <c:overlay val="0"/>
        </c:title>
        <c:numFmt formatCode="General" sourceLinked="1"/>
        <c:majorTickMark val="none"/>
        <c:minorTickMark val="none"/>
        <c:tickLblPos val="nextTo"/>
        <c:crossAx val="-454456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Real Growth of Consumption and Investment (%)</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Sheet3!$B$1</c:f>
              <c:strCache>
                <c:ptCount val="1"/>
                <c:pt idx="0">
                  <c:v>Real investment growth</c:v>
                </c:pt>
              </c:strCache>
            </c:strRef>
          </c:tx>
          <c:spPr>
            <a:ln w="28575" cap="rnd">
              <a:solidFill>
                <a:schemeClr val="accent1"/>
              </a:solidFill>
              <a:round/>
            </a:ln>
            <a:effectLst/>
          </c:spPr>
          <c:marker>
            <c:symbol val="none"/>
          </c:marker>
          <c:cat>
            <c:numRef>
              <c:f>Sheet3!$A$2:$A$44</c:f>
              <c:numCache>
                <c:formatCode>yyyy\-mm</c:formatCode>
                <c:ptCount val="43"/>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numCache>
            </c:numRef>
          </c:cat>
          <c:val>
            <c:numRef>
              <c:f>Sheet3!$B$2:$B$44</c:f>
              <c:numCache>
                <c:formatCode>0.00_ </c:formatCode>
                <c:ptCount val="43"/>
                <c:pt idx="0">
                  <c:v>7.8</c:v>
                </c:pt>
                <c:pt idx="1">
                  <c:v>12.7</c:v>
                </c:pt>
                <c:pt idx="2">
                  <c:v>8.8000000000000007</c:v>
                </c:pt>
                <c:pt idx="3">
                  <c:v>6.9932939999999997</c:v>
                </c:pt>
                <c:pt idx="4">
                  <c:v>7.684901</c:v>
                </c:pt>
                <c:pt idx="5">
                  <c:v>12.29172</c:v>
                </c:pt>
                <c:pt idx="6">
                  <c:v>15.802936000000001</c:v>
                </c:pt>
                <c:pt idx="7">
                  <c:v>14.425454</c:v>
                </c:pt>
                <c:pt idx="8">
                  <c:v>6.7032179999999997</c:v>
                </c:pt>
                <c:pt idx="9">
                  <c:v>7.3115940000000004</c:v>
                </c:pt>
                <c:pt idx="10">
                  <c:v>7.7298239999999998</c:v>
                </c:pt>
                <c:pt idx="11">
                  <c:v>5.4222999999999999</c:v>
                </c:pt>
                <c:pt idx="12">
                  <c:v>5.5969670000000002</c:v>
                </c:pt>
                <c:pt idx="13">
                  <c:v>8.9518529999999998</c:v>
                </c:pt>
                <c:pt idx="14">
                  <c:v>12.817629999999999</c:v>
                </c:pt>
                <c:pt idx="15">
                  <c:v>13.022727</c:v>
                </c:pt>
                <c:pt idx="16">
                  <c:v>7.3928890000000003</c:v>
                </c:pt>
                <c:pt idx="17">
                  <c:v>8.6925899999999992</c:v>
                </c:pt>
                <c:pt idx="18">
                  <c:v>10.730864</c:v>
                </c:pt>
                <c:pt idx="19">
                  <c:v>6.7806509999999998</c:v>
                </c:pt>
                <c:pt idx="20">
                  <c:v>9.0733359999999994</c:v>
                </c:pt>
                <c:pt idx="21">
                  <c:v>11.845374</c:v>
                </c:pt>
                <c:pt idx="22">
                  <c:v>11.220656</c:v>
                </c:pt>
                <c:pt idx="23">
                  <c:v>6.520073</c:v>
                </c:pt>
                <c:pt idx="24">
                  <c:v>8.4527129999999993</c:v>
                </c:pt>
                <c:pt idx="25">
                  <c:v>5.8090390000000003</c:v>
                </c:pt>
                <c:pt idx="26">
                  <c:v>7.2271999999999998</c:v>
                </c:pt>
                <c:pt idx="27">
                  <c:v>11.078023999999999</c:v>
                </c:pt>
                <c:pt idx="28">
                  <c:v>10.127675</c:v>
                </c:pt>
                <c:pt idx="29">
                  <c:v>12.861998</c:v>
                </c:pt>
                <c:pt idx="30">
                  <c:v>8.1038309999999996</c:v>
                </c:pt>
                <c:pt idx="31">
                  <c:v>10.470176</c:v>
                </c:pt>
                <c:pt idx="32">
                  <c:v>9.6723680000000005</c:v>
                </c:pt>
                <c:pt idx="33">
                  <c:v>12.714751</c:v>
                </c:pt>
                <c:pt idx="34">
                  <c:v>8.5800730000000005</c:v>
                </c:pt>
                <c:pt idx="35">
                  <c:v>7.6222409999999998</c:v>
                </c:pt>
                <c:pt idx="36">
                  <c:v>8.193346</c:v>
                </c:pt>
                <c:pt idx="37">
                  <c:v>9.4486729999999994</c:v>
                </c:pt>
                <c:pt idx="38">
                  <c:v>8.4114439999999995</c:v>
                </c:pt>
                <c:pt idx="39">
                  <c:v>7.1224689999999997</c:v>
                </c:pt>
                <c:pt idx="40">
                  <c:v>7.9098269999999999</c:v>
                </c:pt>
                <c:pt idx="41">
                  <c:v>6.3161849999999999</c:v>
                </c:pt>
                <c:pt idx="42">
                  <c:v>-0.27004699999999998</c:v>
                </c:pt>
              </c:numCache>
            </c:numRef>
          </c:val>
          <c:smooth val="0"/>
          <c:extLst>
            <c:ext xmlns:c16="http://schemas.microsoft.com/office/drawing/2014/chart" uri="{C3380CC4-5D6E-409C-BE32-E72D297353CC}">
              <c16:uniqueId val="{00000000-FFD6-4E0B-B476-0E71511B1207}"/>
            </c:ext>
          </c:extLst>
        </c:ser>
        <c:ser>
          <c:idx val="1"/>
          <c:order val="1"/>
          <c:tx>
            <c:strRef>
              <c:f>Sheet3!$C$1</c:f>
              <c:strCache>
                <c:ptCount val="1"/>
                <c:pt idx="0">
                  <c:v>Real consumption growth</c:v>
                </c:pt>
              </c:strCache>
            </c:strRef>
          </c:tx>
          <c:spPr>
            <a:ln w="28575" cap="rnd">
              <a:solidFill>
                <a:schemeClr val="accent2"/>
              </a:solidFill>
              <a:round/>
            </a:ln>
            <a:effectLst/>
          </c:spPr>
          <c:marker>
            <c:symbol val="none"/>
          </c:marker>
          <c:cat>
            <c:numRef>
              <c:f>Sheet3!$A$2:$A$44</c:f>
              <c:numCache>
                <c:formatCode>yyyy\-mm</c:formatCode>
                <c:ptCount val="43"/>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numCache>
            </c:numRef>
          </c:cat>
          <c:val>
            <c:numRef>
              <c:f>Sheet3!$C$2:$C$44</c:f>
              <c:numCache>
                <c:formatCode>0.00_ </c:formatCode>
                <c:ptCount val="43"/>
                <c:pt idx="0">
                  <c:v>25.1</c:v>
                </c:pt>
                <c:pt idx="1">
                  <c:v>3.7</c:v>
                </c:pt>
                <c:pt idx="2">
                  <c:v>5.8</c:v>
                </c:pt>
                <c:pt idx="3">
                  <c:v>-0.24859100000000001</c:v>
                </c:pt>
                <c:pt idx="4">
                  <c:v>6.1417599999999997</c:v>
                </c:pt>
                <c:pt idx="5">
                  <c:v>11.001782</c:v>
                </c:pt>
                <c:pt idx="6">
                  <c:v>19.380728000000001</c:v>
                </c:pt>
                <c:pt idx="7">
                  <c:v>31.846157000000002</c:v>
                </c:pt>
                <c:pt idx="8">
                  <c:v>3.4884490000000001</c:v>
                </c:pt>
                <c:pt idx="9">
                  <c:v>8.1508959999999995</c:v>
                </c:pt>
                <c:pt idx="10">
                  <c:v>17.297318000000001</c:v>
                </c:pt>
                <c:pt idx="11">
                  <c:v>0</c:v>
                </c:pt>
                <c:pt idx="12">
                  <c:v>-7.4979519999999997</c:v>
                </c:pt>
                <c:pt idx="13">
                  <c:v>10.139263</c:v>
                </c:pt>
                <c:pt idx="14">
                  <c:v>21.716584000000001</c:v>
                </c:pt>
                <c:pt idx="15">
                  <c:v>20.842424000000001</c:v>
                </c:pt>
                <c:pt idx="16">
                  <c:v>11.342399</c:v>
                </c:pt>
                <c:pt idx="17">
                  <c:v>13.233145</c:v>
                </c:pt>
                <c:pt idx="18">
                  <c:v>8.6133600000000001</c:v>
                </c:pt>
                <c:pt idx="19">
                  <c:v>3.4811640000000001</c:v>
                </c:pt>
                <c:pt idx="20">
                  <c:v>5.9630559999999999</c:v>
                </c:pt>
                <c:pt idx="21">
                  <c:v>4.5357710000000004</c:v>
                </c:pt>
                <c:pt idx="22">
                  <c:v>5.3064039999999997</c:v>
                </c:pt>
                <c:pt idx="23">
                  <c:v>15.687765000000001</c:v>
                </c:pt>
                <c:pt idx="24">
                  <c:v>10.133355999999999</c:v>
                </c:pt>
                <c:pt idx="25">
                  <c:v>18.994958</c:v>
                </c:pt>
                <c:pt idx="26">
                  <c:v>15.951649</c:v>
                </c:pt>
                <c:pt idx="27">
                  <c:v>9.1151710000000001</c:v>
                </c:pt>
                <c:pt idx="28">
                  <c:v>13.418336999999999</c:v>
                </c:pt>
                <c:pt idx="29">
                  <c:v>15.535466</c:v>
                </c:pt>
                <c:pt idx="30">
                  <c:v>12.541354999999999</c:v>
                </c:pt>
                <c:pt idx="31">
                  <c:v>19.056699999999999</c:v>
                </c:pt>
                <c:pt idx="32">
                  <c:v>14.722353</c:v>
                </c:pt>
                <c:pt idx="33">
                  <c:v>8.3547419999999999</c:v>
                </c:pt>
                <c:pt idx="34">
                  <c:v>7.1323090000000002</c:v>
                </c:pt>
                <c:pt idx="35">
                  <c:v>8.9370860000000008</c:v>
                </c:pt>
                <c:pt idx="36">
                  <c:v>7.1568490000000002</c:v>
                </c:pt>
                <c:pt idx="37">
                  <c:v>3.4197060000000001</c:v>
                </c:pt>
                <c:pt idx="38">
                  <c:v>7.2732720000000004</c:v>
                </c:pt>
                <c:pt idx="39">
                  <c:v>6.351648</c:v>
                </c:pt>
                <c:pt idx="40">
                  <c:v>6.7869970000000004</c:v>
                </c:pt>
                <c:pt idx="41">
                  <c:v>4.0013319999999997</c:v>
                </c:pt>
                <c:pt idx="42">
                  <c:v>4.2500859999999996</c:v>
                </c:pt>
              </c:numCache>
            </c:numRef>
          </c:val>
          <c:smooth val="0"/>
          <c:extLst>
            <c:ext xmlns:c16="http://schemas.microsoft.com/office/drawing/2014/chart" uri="{C3380CC4-5D6E-409C-BE32-E72D297353CC}">
              <c16:uniqueId val="{00000001-FFD6-4E0B-B476-0E71511B1207}"/>
            </c:ext>
          </c:extLst>
        </c:ser>
        <c:dLbls>
          <c:showLegendKey val="0"/>
          <c:showVal val="0"/>
          <c:showCatName val="0"/>
          <c:showSerName val="0"/>
          <c:showPercent val="0"/>
          <c:showBubbleSize val="0"/>
        </c:dLbls>
        <c:smooth val="0"/>
        <c:axId val="179435087"/>
        <c:axId val="1842901503"/>
      </c:lineChart>
      <c:dateAx>
        <c:axId val="179435087"/>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42901503"/>
        <c:crossesAt val="-10"/>
        <c:auto val="1"/>
        <c:lblOffset val="100"/>
        <c:baseTimeUnit val="years"/>
      </c:dateAx>
      <c:valAx>
        <c:axId val="184290150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943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Employment and Output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Sheet1!$L$2</c:f>
              <c:strCache>
                <c:ptCount val="1"/>
                <c:pt idx="0">
                  <c:v>Growth in non-farm employment</c:v>
                </c:pt>
              </c:strCache>
            </c:strRef>
          </c:tx>
          <c:spPr>
            <a:ln w="28575" cap="rnd">
              <a:solidFill>
                <a:schemeClr val="accent1"/>
              </a:solidFill>
              <a:round/>
            </a:ln>
            <a:effectLst/>
          </c:spPr>
          <c:marker>
            <c:symbol val="none"/>
          </c:marker>
          <c:cat>
            <c:numRef>
              <c:f>Sheet1!$A$30:$A$73</c:f>
              <c:numCache>
                <c:formatCode>yyyy;@</c:formatCode>
                <c:ptCount val="44"/>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pt idx="40">
                  <c:v>43830</c:v>
                </c:pt>
                <c:pt idx="41">
                  <c:v>44196</c:v>
                </c:pt>
                <c:pt idx="42">
                  <c:v>44561</c:v>
                </c:pt>
                <c:pt idx="43">
                  <c:v>44926</c:v>
                </c:pt>
              </c:numCache>
            </c:numRef>
          </c:cat>
          <c:val>
            <c:numRef>
              <c:f>Sheet1!$L$30:$L$73</c:f>
              <c:numCache>
                <c:formatCode>General</c:formatCode>
                <c:ptCount val="44"/>
                <c:pt idx="0">
                  <c:v>4.6979298690325244</c:v>
                </c:pt>
                <c:pt idx="1">
                  <c:v>6.8436768622387234</c:v>
                </c:pt>
                <c:pt idx="2">
                  <c:v>5.3553893798625296</c:v>
                </c:pt>
                <c:pt idx="3">
                  <c:v>3.4987094924003426</c:v>
                </c:pt>
                <c:pt idx="4">
                  <c:v>5.8811305070656683</c:v>
                </c:pt>
                <c:pt idx="5">
                  <c:v>13.372587504088983</c:v>
                </c:pt>
                <c:pt idx="6">
                  <c:v>8.1597322407525041</c:v>
                </c:pt>
                <c:pt idx="7">
                  <c:v>6.8505575414821607</c:v>
                </c:pt>
                <c:pt idx="8">
                  <c:v>5.4626254556348952</c:v>
                </c:pt>
                <c:pt idx="9">
                  <c:v>4.5641778324889914</c:v>
                </c:pt>
                <c:pt idx="10">
                  <c:v>9.0559203079010331E-2</c:v>
                </c:pt>
                <c:pt idx="11">
                  <c:v>9.0559203079010331E-2</c:v>
                </c:pt>
                <c:pt idx="12">
                  <c:v>2.1598606541513465</c:v>
                </c:pt>
                <c:pt idx="13">
                  <c:v>4.0162164210207241</c:v>
                </c:pt>
                <c:pt idx="14">
                  <c:v>6.1013368302189175</c:v>
                </c:pt>
                <c:pt idx="15">
                  <c:v>5.832875583630881</c:v>
                </c:pt>
                <c:pt idx="16">
                  <c:v>5.5405975281409114</c:v>
                </c:pt>
                <c:pt idx="17">
                  <c:v>4.9024127862302036</c:v>
                </c:pt>
                <c:pt idx="18">
                  <c:v>2.4875476120714834</c:v>
                </c:pt>
                <c:pt idx="19">
                  <c:v>1.3751107807541629</c:v>
                </c:pt>
                <c:pt idx="20">
                  <c:v>0.4681331077270201</c:v>
                </c:pt>
                <c:pt idx="21">
                  <c:v>1.1690899904564178</c:v>
                </c:pt>
                <c:pt idx="22">
                  <c:v>0.98772282721786286</c:v>
                </c:pt>
                <c:pt idx="23">
                  <c:v>0.66348888003626705</c:v>
                </c:pt>
                <c:pt idx="24">
                  <c:v>2.4334716157205172</c:v>
                </c:pt>
                <c:pt idx="25">
                  <c:v>5.0692184276385222</c:v>
                </c:pt>
                <c:pt idx="26">
                  <c:v>4.4909259438460802</c:v>
                </c:pt>
                <c:pt idx="27">
                  <c:v>4.4466001623486795</c:v>
                </c:pt>
                <c:pt idx="28">
                  <c:v>3.6077016970273768</c:v>
                </c:pt>
                <c:pt idx="29">
                  <c:v>2.3561857950674003</c:v>
                </c:pt>
                <c:pt idx="30">
                  <c:v>2.8414929005402545</c:v>
                </c:pt>
                <c:pt idx="31">
                  <c:v>2.6352749011174792</c:v>
                </c:pt>
                <c:pt idx="32">
                  <c:v>3.2165069191739004</c:v>
                </c:pt>
                <c:pt idx="33">
                  <c:v>2.001045772665111</c:v>
                </c:pt>
                <c:pt idx="34">
                  <c:v>3.4385535992428773</c:v>
                </c:pt>
                <c:pt idx="35">
                  <c:v>2.8858433562701347</c:v>
                </c:pt>
                <c:pt idx="36">
                  <c:v>1.7136928691850128</c:v>
                </c:pt>
                <c:pt idx="37">
                  <c:v>0.79232086262794876</c:v>
                </c:pt>
                <c:pt idx="38">
                  <c:v>0.7698285053399978</c:v>
                </c:pt>
                <c:pt idx="39">
                  <c:v>0.90382511701307955</c:v>
                </c:pt>
                <c:pt idx="40">
                  <c:v>0.93838306645102065</c:v>
                </c:pt>
                <c:pt idx="41">
                  <c:v>0.9754379786953038</c:v>
                </c:pt>
                <c:pt idx="42">
                  <c:v>0.4027969101466411</c:v>
                </c:pt>
                <c:pt idx="43">
                  <c:v>-3.2858631469260158</c:v>
                </c:pt>
              </c:numCache>
            </c:numRef>
          </c:val>
          <c:smooth val="0"/>
          <c:extLst>
            <c:ext xmlns:c16="http://schemas.microsoft.com/office/drawing/2014/chart" uri="{C3380CC4-5D6E-409C-BE32-E72D297353CC}">
              <c16:uniqueId val="{00000000-E898-475C-B6ED-A2846743800E}"/>
            </c:ext>
          </c:extLst>
        </c:ser>
        <c:dLbls>
          <c:showLegendKey val="0"/>
          <c:showVal val="0"/>
          <c:showCatName val="0"/>
          <c:showSerName val="0"/>
          <c:showPercent val="0"/>
          <c:showBubbleSize val="0"/>
        </c:dLbls>
        <c:smooth val="0"/>
        <c:axId val="981527184"/>
        <c:axId val="981541328"/>
      </c:lineChart>
      <c:dateAx>
        <c:axId val="98152718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41328"/>
        <c:crossesAt val="-6"/>
        <c:auto val="1"/>
        <c:lblOffset val="100"/>
        <c:baseTimeUnit val="years"/>
      </c:dateAx>
      <c:valAx>
        <c:axId val="9815413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2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Great Depression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Consumption</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Sheet1!$D$2:$D$13</c:f>
              <c:numCache>
                <c:formatCode>General</c:formatCode>
                <c:ptCount val="12"/>
                <c:pt idx="0">
                  <c:v>139.6</c:v>
                </c:pt>
                <c:pt idx="1">
                  <c:v>130.4</c:v>
                </c:pt>
                <c:pt idx="2">
                  <c:v>126.1</c:v>
                </c:pt>
                <c:pt idx="3">
                  <c:v>114.8</c:v>
                </c:pt>
                <c:pt idx="4">
                  <c:v>112.8</c:v>
                </c:pt>
                <c:pt idx="5">
                  <c:v>118.1</c:v>
                </c:pt>
                <c:pt idx="6">
                  <c:v>125.5</c:v>
                </c:pt>
                <c:pt idx="7">
                  <c:v>138.4</c:v>
                </c:pt>
                <c:pt idx="8">
                  <c:v>143.1</c:v>
                </c:pt>
                <c:pt idx="9">
                  <c:v>140.19999999999999</c:v>
                </c:pt>
                <c:pt idx="10">
                  <c:v>148.19999999999999</c:v>
                </c:pt>
                <c:pt idx="11">
                  <c:v>155.69999999999999</c:v>
                </c:pt>
              </c:numCache>
            </c:numRef>
          </c:val>
          <c:smooth val="0"/>
          <c:extLst>
            <c:ext xmlns:c16="http://schemas.microsoft.com/office/drawing/2014/chart" uri="{C3380CC4-5D6E-409C-BE32-E72D297353CC}">
              <c16:uniqueId val="{00000000-8619-4459-B2D9-98C942D5AF6F}"/>
            </c:ext>
          </c:extLst>
        </c:ser>
        <c:ser>
          <c:idx val="1"/>
          <c:order val="1"/>
          <c:tx>
            <c:strRef>
              <c:f>Sheet1!$E$1</c:f>
              <c:strCache>
                <c:ptCount val="1"/>
                <c:pt idx="0">
                  <c:v>Investment</c:v>
                </c:pt>
              </c:strCache>
            </c:strRef>
          </c:tx>
          <c:spPr>
            <a:ln w="28575" cap="rnd">
              <a:solidFill>
                <a:schemeClr val="accent2"/>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Sheet1!$E$2:$E$13</c:f>
              <c:numCache>
                <c:formatCode>General</c:formatCode>
                <c:ptCount val="12"/>
                <c:pt idx="0">
                  <c:v>40.4</c:v>
                </c:pt>
                <c:pt idx="1">
                  <c:v>27.4</c:v>
                </c:pt>
                <c:pt idx="2">
                  <c:v>16.8</c:v>
                </c:pt>
                <c:pt idx="3">
                  <c:v>4.7</c:v>
                </c:pt>
                <c:pt idx="4">
                  <c:v>5.3</c:v>
                </c:pt>
                <c:pt idx="5">
                  <c:v>9.4</c:v>
                </c:pt>
                <c:pt idx="6">
                  <c:v>18</c:v>
                </c:pt>
                <c:pt idx="7">
                  <c:v>24</c:v>
                </c:pt>
                <c:pt idx="8">
                  <c:v>29.9</c:v>
                </c:pt>
                <c:pt idx="9">
                  <c:v>17</c:v>
                </c:pt>
                <c:pt idx="10">
                  <c:v>24.7</c:v>
                </c:pt>
                <c:pt idx="11">
                  <c:v>33</c:v>
                </c:pt>
              </c:numCache>
            </c:numRef>
          </c:val>
          <c:smooth val="0"/>
          <c:extLst>
            <c:ext xmlns:c16="http://schemas.microsoft.com/office/drawing/2014/chart" uri="{C3380CC4-5D6E-409C-BE32-E72D297353CC}">
              <c16:uniqueId val="{00000001-8619-4459-B2D9-98C942D5AF6F}"/>
            </c:ext>
          </c:extLst>
        </c:ser>
        <c:ser>
          <c:idx val="2"/>
          <c:order val="2"/>
          <c:tx>
            <c:strRef>
              <c:f>Sheet1!$F$1</c:f>
              <c:strCache>
                <c:ptCount val="1"/>
                <c:pt idx="0">
                  <c:v>Government Spending</c:v>
                </c:pt>
              </c:strCache>
            </c:strRef>
          </c:tx>
          <c:spPr>
            <a:ln w="28575" cap="rnd">
              <a:solidFill>
                <a:schemeClr val="accent3"/>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Sheet1!$F$2:$F$13</c:f>
              <c:numCache>
                <c:formatCode>General</c:formatCode>
                <c:ptCount val="12"/>
                <c:pt idx="0">
                  <c:v>22</c:v>
                </c:pt>
                <c:pt idx="1">
                  <c:v>24.3</c:v>
                </c:pt>
                <c:pt idx="2">
                  <c:v>25.4</c:v>
                </c:pt>
                <c:pt idx="3">
                  <c:v>24.2</c:v>
                </c:pt>
                <c:pt idx="4">
                  <c:v>23.3</c:v>
                </c:pt>
                <c:pt idx="5">
                  <c:v>26.6</c:v>
                </c:pt>
                <c:pt idx="6">
                  <c:v>27</c:v>
                </c:pt>
                <c:pt idx="7">
                  <c:v>31.8</c:v>
                </c:pt>
                <c:pt idx="8">
                  <c:v>30.8</c:v>
                </c:pt>
                <c:pt idx="9">
                  <c:v>33.9</c:v>
                </c:pt>
                <c:pt idx="10">
                  <c:v>35.200000000000003</c:v>
                </c:pt>
                <c:pt idx="11">
                  <c:v>36.4</c:v>
                </c:pt>
              </c:numCache>
            </c:numRef>
          </c:val>
          <c:smooth val="0"/>
          <c:extLst>
            <c:ext xmlns:c16="http://schemas.microsoft.com/office/drawing/2014/chart" uri="{C3380CC4-5D6E-409C-BE32-E72D297353CC}">
              <c16:uniqueId val="{00000002-8619-4459-B2D9-98C942D5AF6F}"/>
            </c:ext>
          </c:extLst>
        </c:ser>
        <c:dLbls>
          <c:showLegendKey val="0"/>
          <c:showVal val="0"/>
          <c:showCatName val="0"/>
          <c:showSerName val="0"/>
          <c:showPercent val="0"/>
          <c:showBubbleSize val="0"/>
        </c:dLbls>
        <c:smooth val="0"/>
        <c:axId val="1473407888"/>
        <c:axId val="1967264240"/>
      </c:lineChart>
      <c:catAx>
        <c:axId val="147340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64240"/>
        <c:crosses val="autoZero"/>
        <c:auto val="1"/>
        <c:lblAlgn val="ctr"/>
        <c:lblOffset val="100"/>
        <c:noMultiLvlLbl val="0"/>
      </c:catAx>
      <c:valAx>
        <c:axId val="196726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340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Unemployment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Unemployment</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Sheet1!$B$2:$B$13</c:f>
              <c:numCache>
                <c:formatCode>General</c:formatCode>
                <c:ptCount val="12"/>
                <c:pt idx="0">
                  <c:v>3.2</c:v>
                </c:pt>
                <c:pt idx="1">
                  <c:v>8.9</c:v>
                </c:pt>
                <c:pt idx="2">
                  <c:v>16.3</c:v>
                </c:pt>
                <c:pt idx="3">
                  <c:v>24.1</c:v>
                </c:pt>
                <c:pt idx="4">
                  <c:v>25.2</c:v>
                </c:pt>
                <c:pt idx="5">
                  <c:v>22</c:v>
                </c:pt>
                <c:pt idx="6">
                  <c:v>20.3</c:v>
                </c:pt>
                <c:pt idx="7">
                  <c:v>17</c:v>
                </c:pt>
                <c:pt idx="8">
                  <c:v>14.3</c:v>
                </c:pt>
                <c:pt idx="9">
                  <c:v>19.100000000000001</c:v>
                </c:pt>
                <c:pt idx="10">
                  <c:v>17.2</c:v>
                </c:pt>
                <c:pt idx="11">
                  <c:v>14.6</c:v>
                </c:pt>
              </c:numCache>
            </c:numRef>
          </c:val>
          <c:smooth val="0"/>
          <c:extLst>
            <c:ext xmlns:c16="http://schemas.microsoft.com/office/drawing/2014/chart" uri="{C3380CC4-5D6E-409C-BE32-E72D297353CC}">
              <c16:uniqueId val="{00000000-E64A-466A-9DEE-0B5187FCD68F}"/>
            </c:ext>
          </c:extLst>
        </c:ser>
        <c:dLbls>
          <c:showLegendKey val="0"/>
          <c:showVal val="0"/>
          <c:showCatName val="0"/>
          <c:showSerName val="0"/>
          <c:showPercent val="0"/>
          <c:showBubbleSize val="0"/>
        </c:dLbls>
        <c:smooth val="0"/>
        <c:axId val="353045152"/>
        <c:axId val="123500336"/>
      </c:lineChart>
      <c:catAx>
        <c:axId val="35304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500336"/>
        <c:crosses val="autoZero"/>
        <c:auto val="1"/>
        <c:lblAlgn val="ctr"/>
        <c:lblOffset val="100"/>
        <c:noMultiLvlLbl val="0"/>
      </c:catAx>
      <c:valAx>
        <c:axId val="12350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304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Interest Rate and Inflation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Nominal Interest Rate</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Sheet1!$G$2:$G$13</c:f>
              <c:numCache>
                <c:formatCode>0.0_ </c:formatCode>
                <c:ptCount val="12"/>
                <c:pt idx="0">
                  <c:v>5.9</c:v>
                </c:pt>
                <c:pt idx="1">
                  <c:v>3.6</c:v>
                </c:pt>
                <c:pt idx="2">
                  <c:v>2.6</c:v>
                </c:pt>
                <c:pt idx="3">
                  <c:v>2.7</c:v>
                </c:pt>
                <c:pt idx="4">
                  <c:v>1.7</c:v>
                </c:pt>
                <c:pt idx="5">
                  <c:v>1</c:v>
                </c:pt>
                <c:pt idx="6">
                  <c:v>0.8</c:v>
                </c:pt>
                <c:pt idx="7">
                  <c:v>0.8</c:v>
                </c:pt>
                <c:pt idx="8">
                  <c:v>0.9</c:v>
                </c:pt>
                <c:pt idx="9">
                  <c:v>0.8</c:v>
                </c:pt>
                <c:pt idx="10">
                  <c:v>0.6</c:v>
                </c:pt>
                <c:pt idx="11">
                  <c:v>0.6</c:v>
                </c:pt>
              </c:numCache>
            </c:numRef>
          </c:val>
          <c:smooth val="0"/>
          <c:extLst>
            <c:ext xmlns:c16="http://schemas.microsoft.com/office/drawing/2014/chart" uri="{C3380CC4-5D6E-409C-BE32-E72D297353CC}">
              <c16:uniqueId val="{00000000-EF4B-4AB4-9211-C85213C28205}"/>
            </c:ext>
          </c:extLst>
        </c:ser>
        <c:ser>
          <c:idx val="2"/>
          <c:order val="1"/>
          <c:tx>
            <c:strRef>
              <c:f>Sheet1!$J$1</c:f>
              <c:strCache>
                <c:ptCount val="1"/>
                <c:pt idx="0">
                  <c:v>Inflation</c:v>
                </c:pt>
              </c:strCache>
            </c:strRef>
          </c:tx>
          <c:spPr>
            <a:ln w="28575" cap="rnd">
              <a:solidFill>
                <a:schemeClr val="accent3"/>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Sheet1!$J$2:$J$13</c:f>
              <c:numCache>
                <c:formatCode>General</c:formatCode>
                <c:ptCount val="12"/>
                <c:pt idx="1">
                  <c:v>-2.6</c:v>
                </c:pt>
                <c:pt idx="2">
                  <c:v>-10.1</c:v>
                </c:pt>
                <c:pt idx="3">
                  <c:v>-9.3000000000000007</c:v>
                </c:pt>
                <c:pt idx="4">
                  <c:v>-2.2000000000000002</c:v>
                </c:pt>
                <c:pt idx="5">
                  <c:v>7.4</c:v>
                </c:pt>
                <c:pt idx="6">
                  <c:v>0.9</c:v>
                </c:pt>
                <c:pt idx="7">
                  <c:v>0.2</c:v>
                </c:pt>
                <c:pt idx="8">
                  <c:v>4.2</c:v>
                </c:pt>
                <c:pt idx="9">
                  <c:v>-1.3</c:v>
                </c:pt>
                <c:pt idx="10">
                  <c:v>-1.6</c:v>
                </c:pt>
                <c:pt idx="11">
                  <c:v>1.6</c:v>
                </c:pt>
              </c:numCache>
            </c:numRef>
          </c:val>
          <c:smooth val="0"/>
          <c:extLst>
            <c:ext xmlns:c16="http://schemas.microsoft.com/office/drawing/2014/chart" uri="{C3380CC4-5D6E-409C-BE32-E72D297353CC}">
              <c16:uniqueId val="{00000001-EF4B-4AB4-9211-C85213C28205}"/>
            </c:ext>
          </c:extLst>
        </c:ser>
        <c:dLbls>
          <c:showLegendKey val="0"/>
          <c:showVal val="0"/>
          <c:showCatName val="0"/>
          <c:showSerName val="0"/>
          <c:showPercent val="0"/>
          <c:showBubbleSize val="0"/>
        </c:dLbls>
        <c:smooth val="0"/>
        <c:axId val="1967258256"/>
        <c:axId val="1967259888"/>
      </c:lineChart>
      <c:catAx>
        <c:axId val="196725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59888"/>
        <c:crossesAt val="-12"/>
        <c:auto val="1"/>
        <c:lblAlgn val="ctr"/>
        <c:lblOffset val="100"/>
        <c:noMultiLvlLbl val="0"/>
      </c:catAx>
      <c:valAx>
        <c:axId val="1967259888"/>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5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Sheet1!$E$1</c:f>
              <c:strCache>
                <c:ptCount val="1"/>
                <c:pt idx="0">
                  <c:v>Share of GDP (left,%)</c:v>
                </c:pt>
              </c:strCache>
            </c:strRef>
          </c:tx>
          <c:spPr>
            <a:ln w="28575" cap="rnd">
              <a:solidFill>
                <a:schemeClr val="accent2"/>
              </a:solidFill>
              <a:round/>
            </a:ln>
            <a:effectLst/>
          </c:spPr>
          <c:marker>
            <c:symbol val="none"/>
          </c:marker>
          <c:cat>
            <c:numRef>
              <c:f>Sheet1!$A$2:$A$26</c:f>
              <c:numCache>
                <c:formatCode>General</c:formatCode>
                <c:ptCount val="25"/>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Sheet1!$E$2:$E$26</c:f>
              <c:numCache>
                <c:formatCode>General</c:formatCode>
                <c:ptCount val="25"/>
                <c:pt idx="0">
                  <c:v>9.144805362037653</c:v>
                </c:pt>
                <c:pt idx="1">
                  <c:v>9.9219809402000045</c:v>
                </c:pt>
                <c:pt idx="2">
                  <c:v>12.185369575494551</c:v>
                </c:pt>
                <c:pt idx="3">
                  <c:v>14.52679800400939</c:v>
                </c:pt>
                <c:pt idx="4">
                  <c:v>14.044078312054124</c:v>
                </c:pt>
                <c:pt idx="5">
                  <c:v>14.115712203281886</c:v>
                </c:pt>
                <c:pt idx="6">
                  <c:v>13.680963566095825</c:v>
                </c:pt>
                <c:pt idx="7">
                  <c:v>15.850514838459951</c:v>
                </c:pt>
                <c:pt idx="8">
                  <c:v>19.47647668158065</c:v>
                </c:pt>
                <c:pt idx="9">
                  <c:v>24.284474747615274</c:v>
                </c:pt>
                <c:pt idx="10">
                  <c:v>31.321953759978378</c:v>
                </c:pt>
                <c:pt idx="11">
                  <c:v>35.803301243407468</c:v>
                </c:pt>
                <c:pt idx="12">
                  <c:v>38.856312338742718</c:v>
                </c:pt>
                <c:pt idx="13">
                  <c:v>43.274058154854522</c:v>
                </c:pt>
                <c:pt idx="14">
                  <c:v>42.69214744504611</c:v>
                </c:pt>
                <c:pt idx="15">
                  <c:v>47.058871259149406</c:v>
                </c:pt>
                <c:pt idx="16">
                  <c:v>47.24571476314896</c:v>
                </c:pt>
                <c:pt idx="17">
                  <c:v>42.41368686234734</c:v>
                </c:pt>
                <c:pt idx="18">
                  <c:v>38.64109952884241</c:v>
                </c:pt>
                <c:pt idx="19">
                  <c:v>39.644288739471641</c:v>
                </c:pt>
                <c:pt idx="20">
                  <c:v>36.476451155468268</c:v>
                </c:pt>
                <c:pt idx="21">
                  <c:v>29.670356959960642</c:v>
                </c:pt>
                <c:pt idx="22">
                  <c:v>26.818519513234673</c:v>
                </c:pt>
                <c:pt idx="23">
                  <c:v>26.00434199751907</c:v>
                </c:pt>
                <c:pt idx="24">
                  <c:v>22.990464926360421</c:v>
                </c:pt>
              </c:numCache>
            </c:numRef>
          </c:val>
          <c:smooth val="0"/>
          <c:extLst>
            <c:ext xmlns:c16="http://schemas.microsoft.com/office/drawing/2014/chart" uri="{C3380CC4-5D6E-409C-BE32-E72D297353CC}">
              <c16:uniqueId val="{00000000-666C-4A53-8EDB-4AFFA6B2D307}"/>
            </c:ext>
          </c:extLst>
        </c:ser>
        <c:dLbls>
          <c:showLegendKey val="0"/>
          <c:showVal val="0"/>
          <c:showCatName val="0"/>
          <c:showSerName val="0"/>
          <c:showPercent val="0"/>
          <c:showBubbleSize val="0"/>
        </c:dLbls>
        <c:marker val="1"/>
        <c:smooth val="0"/>
        <c:axId val="-454452576"/>
        <c:axId val="-454455840"/>
      </c:lineChart>
      <c:lineChart>
        <c:grouping val="standard"/>
        <c:varyColors val="0"/>
        <c:ser>
          <c:idx val="0"/>
          <c:order val="0"/>
          <c:tx>
            <c:strRef>
              <c:f>Sheet1!$C$1</c:f>
              <c:strCache>
                <c:ptCount val="1"/>
                <c:pt idx="0">
                  <c:v>Reserve (right, USD 100million)</c:v>
                </c:pt>
              </c:strCache>
            </c:strRef>
          </c:tx>
          <c:spPr>
            <a:ln w="28575" cap="rnd">
              <a:solidFill>
                <a:schemeClr val="accent1"/>
              </a:solidFill>
              <a:round/>
            </a:ln>
            <a:effectLst/>
          </c:spPr>
          <c:marker>
            <c:symbol val="none"/>
          </c:marker>
          <c:cat>
            <c:numRef>
              <c:f>Sheet1!$A$2:$A$26</c:f>
              <c:numCache>
                <c:formatCode>General</c:formatCode>
                <c:ptCount val="25"/>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Sheet1!$C$2:$C$26</c:f>
              <c:numCache>
                <c:formatCode>General</c:formatCode>
                <c:ptCount val="25"/>
                <c:pt idx="0">
                  <c:v>516.20000000000005</c:v>
                </c:pt>
                <c:pt idx="1">
                  <c:v>735.97</c:v>
                </c:pt>
                <c:pt idx="2">
                  <c:v>1050.29</c:v>
                </c:pt>
                <c:pt idx="3">
                  <c:v>1398.9</c:v>
                </c:pt>
                <c:pt idx="4">
                  <c:v>1449.59</c:v>
                </c:pt>
                <c:pt idx="5">
                  <c:v>1546.75</c:v>
                </c:pt>
                <c:pt idx="6">
                  <c:v>1655.74</c:v>
                </c:pt>
                <c:pt idx="7">
                  <c:v>2121.65</c:v>
                </c:pt>
                <c:pt idx="8">
                  <c:v>2864.07</c:v>
                </c:pt>
                <c:pt idx="9">
                  <c:v>4032.51</c:v>
                </c:pt>
                <c:pt idx="10">
                  <c:v>6099.32</c:v>
                </c:pt>
                <c:pt idx="11">
                  <c:v>8188.72</c:v>
                </c:pt>
                <c:pt idx="12">
                  <c:v>10663.44</c:v>
                </c:pt>
                <c:pt idx="13">
                  <c:v>15282.49</c:v>
                </c:pt>
                <c:pt idx="14">
                  <c:v>19460.3</c:v>
                </c:pt>
                <c:pt idx="15">
                  <c:v>23991.52</c:v>
                </c:pt>
                <c:pt idx="16">
                  <c:v>28473.38</c:v>
                </c:pt>
                <c:pt idx="17">
                  <c:v>31811.48</c:v>
                </c:pt>
                <c:pt idx="18">
                  <c:v>33115.89</c:v>
                </c:pt>
                <c:pt idx="19">
                  <c:v>38213.15</c:v>
                </c:pt>
                <c:pt idx="20">
                  <c:v>38430.18</c:v>
                </c:pt>
                <c:pt idx="21">
                  <c:v>33303.620000000003</c:v>
                </c:pt>
                <c:pt idx="22">
                  <c:v>30105.17</c:v>
                </c:pt>
                <c:pt idx="23">
                  <c:v>31399.49</c:v>
                </c:pt>
                <c:pt idx="24">
                  <c:v>30727.119999999999</c:v>
                </c:pt>
              </c:numCache>
            </c:numRef>
          </c:val>
          <c:smooth val="0"/>
          <c:extLst>
            <c:ext xmlns:c16="http://schemas.microsoft.com/office/drawing/2014/chart" uri="{C3380CC4-5D6E-409C-BE32-E72D297353CC}">
              <c16:uniqueId val="{00000001-666C-4A53-8EDB-4AFFA6B2D307}"/>
            </c:ext>
          </c:extLst>
        </c:ser>
        <c:dLbls>
          <c:showLegendKey val="0"/>
          <c:showVal val="0"/>
          <c:showCatName val="0"/>
          <c:showSerName val="0"/>
          <c:showPercent val="0"/>
          <c:showBubbleSize val="0"/>
        </c:dLbls>
        <c:marker val="1"/>
        <c:smooth val="0"/>
        <c:axId val="-454443328"/>
        <c:axId val="-454472160"/>
      </c:lineChart>
      <c:catAx>
        <c:axId val="-45445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5840"/>
        <c:crosses val="autoZero"/>
        <c:auto val="1"/>
        <c:lblAlgn val="ctr"/>
        <c:lblOffset val="100"/>
        <c:noMultiLvlLbl val="0"/>
      </c:catAx>
      <c:valAx>
        <c:axId val="-45445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2576"/>
        <c:crosses val="autoZero"/>
        <c:crossBetween val="between"/>
      </c:valAx>
      <c:valAx>
        <c:axId val="-4544721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43328"/>
        <c:crosses val="max"/>
        <c:crossBetween val="between"/>
      </c:valAx>
      <c:catAx>
        <c:axId val="-454443328"/>
        <c:scaling>
          <c:orientation val="minMax"/>
        </c:scaling>
        <c:delete val="1"/>
        <c:axPos val="b"/>
        <c:numFmt formatCode="General" sourceLinked="1"/>
        <c:majorTickMark val="out"/>
        <c:minorTickMark val="none"/>
        <c:tickLblPos val="nextTo"/>
        <c:crossAx val="-454472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US Stagflation in the 1970s and 1980s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Sheet1!$C$1</c:f>
              <c:strCache>
                <c:ptCount val="1"/>
                <c:pt idx="0">
                  <c:v>Inflation (%)</c:v>
                </c:pt>
              </c:strCache>
            </c:strRef>
          </c:tx>
          <c:spPr>
            <a:ln w="28575" cap="rnd">
              <a:solidFill>
                <a:schemeClr val="accent2"/>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Sheet1!$C$2:$C$65</c:f>
              <c:numCache>
                <c:formatCode>0.0</c:formatCode>
                <c:ptCount val="64"/>
                <c:pt idx="0">
                  <c:v>6.2267700000000001</c:v>
                </c:pt>
                <c:pt idx="1">
                  <c:v>6.03843</c:v>
                </c:pt>
                <c:pt idx="2">
                  <c:v>5.6859200000000003</c:v>
                </c:pt>
                <c:pt idx="3">
                  <c:v>5.6</c:v>
                </c:pt>
                <c:pt idx="4">
                  <c:v>4.8118999999999996</c:v>
                </c:pt>
                <c:pt idx="5">
                  <c:v>4.3140599999999996</c:v>
                </c:pt>
                <c:pt idx="6">
                  <c:v>4.2698499999999999</c:v>
                </c:pt>
                <c:pt idx="7">
                  <c:v>3.5353500000000002</c:v>
                </c:pt>
                <c:pt idx="8">
                  <c:v>3.5058400000000001</c:v>
                </c:pt>
                <c:pt idx="9">
                  <c:v>3.2258100000000001</c:v>
                </c:pt>
                <c:pt idx="10">
                  <c:v>3.0303</c:v>
                </c:pt>
                <c:pt idx="11">
                  <c:v>3.3333300000000001</c:v>
                </c:pt>
                <c:pt idx="12">
                  <c:v>4.1128999999999998</c:v>
                </c:pt>
                <c:pt idx="13">
                  <c:v>5.6089700000000002</c:v>
                </c:pt>
                <c:pt idx="14">
                  <c:v>6.8362499999999997</c:v>
                </c:pt>
                <c:pt idx="15">
                  <c:v>8.4185700000000008</c:v>
                </c:pt>
                <c:pt idx="16">
                  <c:v>9.91479</c:v>
                </c:pt>
                <c:pt idx="17">
                  <c:v>10.546279999999999</c:v>
                </c:pt>
                <c:pt idx="18">
                  <c:v>11.45833</c:v>
                </c:pt>
                <c:pt idx="19">
                  <c:v>12.04644</c:v>
                </c:pt>
                <c:pt idx="20">
                  <c:v>11.134600000000001</c:v>
                </c:pt>
                <c:pt idx="21">
                  <c:v>9.5401500000000006</c:v>
                </c:pt>
                <c:pt idx="22">
                  <c:v>8.6782400000000006</c:v>
                </c:pt>
                <c:pt idx="23">
                  <c:v>7.3834200000000001</c:v>
                </c:pt>
                <c:pt idx="24">
                  <c:v>6.3411499999999998</c:v>
                </c:pt>
                <c:pt idx="25">
                  <c:v>6.0150399999999999</c:v>
                </c:pt>
                <c:pt idx="26">
                  <c:v>5.5896800000000004</c:v>
                </c:pt>
                <c:pt idx="27">
                  <c:v>5.1869699999999996</c:v>
                </c:pt>
                <c:pt idx="28">
                  <c:v>5.9034000000000004</c:v>
                </c:pt>
                <c:pt idx="29">
                  <c:v>6.7966899999999999</c:v>
                </c:pt>
                <c:pt idx="30">
                  <c:v>6.5735900000000003</c:v>
                </c:pt>
                <c:pt idx="31">
                  <c:v>6.5940399999999997</c:v>
                </c:pt>
                <c:pt idx="32">
                  <c:v>6.4752299999999998</c:v>
                </c:pt>
                <c:pt idx="33">
                  <c:v>7.0282200000000001</c:v>
                </c:pt>
                <c:pt idx="34">
                  <c:v>8.0240200000000002</c:v>
                </c:pt>
                <c:pt idx="35">
                  <c:v>8.9295299999999997</c:v>
                </c:pt>
                <c:pt idx="36">
                  <c:v>9.7831799999999998</c:v>
                </c:pt>
                <c:pt idx="37">
                  <c:v>10.754910000000001</c:v>
                </c:pt>
                <c:pt idx="38">
                  <c:v>11.723089999999999</c:v>
                </c:pt>
                <c:pt idx="39">
                  <c:v>12.64198</c:v>
                </c:pt>
                <c:pt idx="40">
                  <c:v>14.21002</c:v>
                </c:pt>
                <c:pt idx="41">
                  <c:v>14.42577</c:v>
                </c:pt>
                <c:pt idx="42">
                  <c:v>12.935320000000001</c:v>
                </c:pt>
                <c:pt idx="43">
                  <c:v>12.538360000000001</c:v>
                </c:pt>
                <c:pt idx="44">
                  <c:v>11.26107</c:v>
                </c:pt>
                <c:pt idx="45">
                  <c:v>9.8735199999999992</c:v>
                </c:pt>
                <c:pt idx="46">
                  <c:v>10.853020000000001</c:v>
                </c:pt>
                <c:pt idx="47">
                  <c:v>9.5831700000000009</c:v>
                </c:pt>
                <c:pt idx="48">
                  <c:v>7.5815000000000001</c:v>
                </c:pt>
                <c:pt idx="49">
                  <c:v>6.9067999999999996</c:v>
                </c:pt>
                <c:pt idx="50">
                  <c:v>5.8164699999999998</c:v>
                </c:pt>
                <c:pt idx="51">
                  <c:v>4.4436499999999999</c:v>
                </c:pt>
                <c:pt idx="52">
                  <c:v>3.5940799999999999</c:v>
                </c:pt>
                <c:pt idx="53">
                  <c:v>3.29976</c:v>
                </c:pt>
                <c:pt idx="54">
                  <c:v>2.5264600000000002</c:v>
                </c:pt>
                <c:pt idx="55">
                  <c:v>3.2334900000000002</c:v>
                </c:pt>
                <c:pt idx="56">
                  <c:v>4.6258499999999998</c:v>
                </c:pt>
                <c:pt idx="57">
                  <c:v>4.4048400000000001</c:v>
                </c:pt>
                <c:pt idx="58">
                  <c:v>4.2957000000000001</c:v>
                </c:pt>
                <c:pt idx="59">
                  <c:v>4.1543000000000001</c:v>
                </c:pt>
                <c:pt idx="60">
                  <c:v>3.6410900000000002</c:v>
                </c:pt>
                <c:pt idx="61">
                  <c:v>3.6070899999999999</c:v>
                </c:pt>
                <c:pt idx="62">
                  <c:v>3.35249</c:v>
                </c:pt>
                <c:pt idx="63">
                  <c:v>3.5137700000000001</c:v>
                </c:pt>
              </c:numCache>
            </c:numRef>
          </c:val>
          <c:smooth val="0"/>
          <c:extLst>
            <c:ext xmlns:c16="http://schemas.microsoft.com/office/drawing/2014/chart" uri="{C3380CC4-5D6E-409C-BE32-E72D297353CC}">
              <c16:uniqueId val="{00000000-609B-4A44-965C-728698ECD814}"/>
            </c:ext>
          </c:extLst>
        </c:ser>
        <c:ser>
          <c:idx val="2"/>
          <c:order val="2"/>
          <c:tx>
            <c:strRef>
              <c:f>Sheet1!$D$1</c:f>
              <c:strCache>
                <c:ptCount val="1"/>
                <c:pt idx="0">
                  <c:v>RGDP Growth (%)</c:v>
                </c:pt>
              </c:strCache>
            </c:strRef>
          </c:tx>
          <c:spPr>
            <a:ln w="28575" cap="rnd">
              <a:solidFill>
                <a:schemeClr val="accent3"/>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Sheet1!$D$2:$D$65</c:f>
              <c:numCache>
                <c:formatCode>0.0</c:formatCode>
                <c:ptCount val="64"/>
                <c:pt idx="0">
                  <c:v>0.32494000000000001</c:v>
                </c:pt>
                <c:pt idx="1">
                  <c:v>0.16281999999999999</c:v>
                </c:pt>
                <c:pt idx="2">
                  <c:v>0.42259000000000002</c:v>
                </c:pt>
                <c:pt idx="3">
                  <c:v>-0.16671</c:v>
                </c:pt>
                <c:pt idx="4">
                  <c:v>2.6972399999999999</c:v>
                </c:pt>
                <c:pt idx="5">
                  <c:v>3.1066199999999999</c:v>
                </c:pt>
                <c:pt idx="6">
                  <c:v>3.0059</c:v>
                </c:pt>
                <c:pt idx="7">
                  <c:v>4.36721</c:v>
                </c:pt>
                <c:pt idx="8">
                  <c:v>3.47607</c:v>
                </c:pt>
                <c:pt idx="9">
                  <c:v>5.2551800000000002</c:v>
                </c:pt>
                <c:pt idx="10">
                  <c:v>5.38192</c:v>
                </c:pt>
                <c:pt idx="11">
                  <c:v>6.8944700000000001</c:v>
                </c:pt>
                <c:pt idx="12">
                  <c:v>7.56189</c:v>
                </c:pt>
                <c:pt idx="13">
                  <c:v>6.3196700000000003</c:v>
                </c:pt>
                <c:pt idx="14">
                  <c:v>4.7710800000000004</c:v>
                </c:pt>
                <c:pt idx="15">
                  <c:v>4.0237600000000002</c:v>
                </c:pt>
                <c:pt idx="16">
                  <c:v>0.63878000000000001</c:v>
                </c:pt>
                <c:pt idx="17">
                  <c:v>-0.20841000000000001</c:v>
                </c:pt>
                <c:pt idx="18">
                  <c:v>-0.62897999999999998</c:v>
                </c:pt>
                <c:pt idx="19">
                  <c:v>-1.9454400000000001</c:v>
                </c:pt>
                <c:pt idx="20">
                  <c:v>-2.2990599999999999</c:v>
                </c:pt>
                <c:pt idx="21">
                  <c:v>-1.83426</c:v>
                </c:pt>
                <c:pt idx="22">
                  <c:v>0.79867999999999995</c:v>
                </c:pt>
                <c:pt idx="23">
                  <c:v>2.5539999999999998</c:v>
                </c:pt>
                <c:pt idx="24">
                  <c:v>6.1523899999999996</c:v>
                </c:pt>
                <c:pt idx="25">
                  <c:v>6.1725700000000003</c:v>
                </c:pt>
                <c:pt idx="26">
                  <c:v>4.9586300000000003</c:v>
                </c:pt>
                <c:pt idx="27">
                  <c:v>4.3148099999999996</c:v>
                </c:pt>
                <c:pt idx="28">
                  <c:v>3.2259799999999998</c:v>
                </c:pt>
                <c:pt idx="29">
                  <c:v>4.4663399999999998</c:v>
                </c:pt>
                <c:pt idx="30">
                  <c:v>5.7708899999999996</c:v>
                </c:pt>
                <c:pt idx="31">
                  <c:v>5.0120300000000002</c:v>
                </c:pt>
                <c:pt idx="32">
                  <c:v>4.11707</c:v>
                </c:pt>
                <c:pt idx="33">
                  <c:v>6.0781400000000003</c:v>
                </c:pt>
                <c:pt idx="34">
                  <c:v>5.2457799999999999</c:v>
                </c:pt>
                <c:pt idx="35">
                  <c:v>6.6581000000000001</c:v>
                </c:pt>
                <c:pt idx="36">
                  <c:v>6.5099</c:v>
                </c:pt>
                <c:pt idx="37">
                  <c:v>2.6568700000000001</c:v>
                </c:pt>
                <c:pt idx="38">
                  <c:v>2.3899300000000001</c:v>
                </c:pt>
                <c:pt idx="39">
                  <c:v>1.2845599999999999</c:v>
                </c:pt>
                <c:pt idx="40">
                  <c:v>1.4207799999999999</c:v>
                </c:pt>
                <c:pt idx="41">
                  <c:v>-0.77507000000000004</c:v>
                </c:pt>
                <c:pt idx="42">
                  <c:v>-1.62381</c:v>
                </c:pt>
                <c:pt idx="43">
                  <c:v>-3.9140000000000001E-2</c:v>
                </c:pt>
                <c:pt idx="44">
                  <c:v>1.59998</c:v>
                </c:pt>
                <c:pt idx="45">
                  <c:v>2.9686900000000001</c:v>
                </c:pt>
                <c:pt idx="46">
                  <c:v>4.3257599999999998</c:v>
                </c:pt>
                <c:pt idx="47">
                  <c:v>1.2999099999999999</c:v>
                </c:pt>
                <c:pt idx="48">
                  <c:v>-2.19034</c:v>
                </c:pt>
                <c:pt idx="49">
                  <c:v>-1.0105500000000001</c:v>
                </c:pt>
                <c:pt idx="50">
                  <c:v>-2.5558999999999998</c:v>
                </c:pt>
                <c:pt idx="51">
                  <c:v>-1.4431499999999999</c:v>
                </c:pt>
                <c:pt idx="52">
                  <c:v>1.43146</c:v>
                </c:pt>
                <c:pt idx="53">
                  <c:v>3.2685300000000002</c:v>
                </c:pt>
                <c:pt idx="54">
                  <c:v>5.7371699999999999</c:v>
                </c:pt>
                <c:pt idx="55">
                  <c:v>7.8999800000000002</c:v>
                </c:pt>
                <c:pt idx="56">
                  <c:v>8.5782699999999998</c:v>
                </c:pt>
                <c:pt idx="57">
                  <c:v>7.9966999999999997</c:v>
                </c:pt>
                <c:pt idx="58">
                  <c:v>6.9008399999999996</c:v>
                </c:pt>
                <c:pt idx="59">
                  <c:v>5.5758000000000001</c:v>
                </c:pt>
                <c:pt idx="60">
                  <c:v>4.55511</c:v>
                </c:pt>
                <c:pt idx="61">
                  <c:v>3.6842299999999999</c:v>
                </c:pt>
                <c:pt idx="62">
                  <c:v>4.2624599999999999</c:v>
                </c:pt>
                <c:pt idx="63">
                  <c:v>4.1822400000000002</c:v>
                </c:pt>
              </c:numCache>
            </c:numRef>
          </c:val>
          <c:smooth val="0"/>
          <c:extLst>
            <c:ext xmlns:c16="http://schemas.microsoft.com/office/drawing/2014/chart" uri="{C3380CC4-5D6E-409C-BE32-E72D297353CC}">
              <c16:uniqueId val="{00000001-609B-4A44-965C-728698ECD814}"/>
            </c:ext>
          </c:extLst>
        </c:ser>
        <c:dLbls>
          <c:showLegendKey val="0"/>
          <c:showVal val="0"/>
          <c:showCatName val="0"/>
          <c:showSerName val="0"/>
          <c:showPercent val="0"/>
          <c:showBubbleSize val="0"/>
        </c:dLbls>
        <c:marker val="1"/>
        <c:smooth val="0"/>
        <c:axId val="-454458016"/>
        <c:axId val="-454456928"/>
      </c:lineChart>
      <c:lineChart>
        <c:grouping val="standard"/>
        <c:varyColors val="0"/>
        <c:ser>
          <c:idx val="0"/>
          <c:order val="0"/>
          <c:tx>
            <c:strRef>
              <c:f>Sheet1!$B$1</c:f>
              <c:strCache>
                <c:ptCount val="1"/>
                <c:pt idx="0">
                  <c:v>Change in Oil Price (%, right)</c:v>
                </c:pt>
              </c:strCache>
            </c:strRef>
          </c:tx>
          <c:spPr>
            <a:ln w="28575" cap="rnd">
              <a:solidFill>
                <a:schemeClr val="accent1"/>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Sheet1!$B$2:$B$65</c:f>
              <c:numCache>
                <c:formatCode>0.0</c:formatCode>
                <c:ptCount val="64"/>
                <c:pt idx="0">
                  <c:v>2.8747400000000001</c:v>
                </c:pt>
                <c:pt idx="1">
                  <c:v>3.0674800000000002</c:v>
                </c:pt>
                <c:pt idx="2">
                  <c:v>4.4897999999999998</c:v>
                </c:pt>
                <c:pt idx="3">
                  <c:v>6.8825900000000004</c:v>
                </c:pt>
                <c:pt idx="4">
                  <c:v>8.5828299999999995</c:v>
                </c:pt>
                <c:pt idx="5">
                  <c:v>8.1349199999999993</c:v>
                </c:pt>
                <c:pt idx="6">
                  <c:v>6.6406299999999998</c:v>
                </c:pt>
                <c:pt idx="7">
                  <c:v>3.7878799999999999</c:v>
                </c:pt>
                <c:pt idx="8">
                  <c:v>1.4705900000000001</c:v>
                </c:pt>
                <c:pt idx="9">
                  <c:v>0.91742999999999997</c:v>
                </c:pt>
                <c:pt idx="10">
                  <c:v>0.36630000000000001</c:v>
                </c:pt>
                <c:pt idx="11">
                  <c:v>0.91241000000000005</c:v>
                </c:pt>
                <c:pt idx="12">
                  <c:v>5.4347799999999999</c:v>
                </c:pt>
                <c:pt idx="13">
                  <c:v>9.6363599999999998</c:v>
                </c:pt>
                <c:pt idx="14">
                  <c:v>12.591240000000001</c:v>
                </c:pt>
                <c:pt idx="15">
                  <c:v>31.464739999999999</c:v>
                </c:pt>
                <c:pt idx="16">
                  <c:v>59.106529999999999</c:v>
                </c:pt>
                <c:pt idx="17">
                  <c:v>62.354889999999997</c:v>
                </c:pt>
                <c:pt idx="18">
                  <c:v>66.126419999999996</c:v>
                </c:pt>
                <c:pt idx="19">
                  <c:v>45.52957</c:v>
                </c:pt>
                <c:pt idx="20">
                  <c:v>14.68683</c:v>
                </c:pt>
                <c:pt idx="21">
                  <c:v>9.0909099999999992</c:v>
                </c:pt>
                <c:pt idx="22">
                  <c:v>7.0243900000000004</c:v>
                </c:pt>
                <c:pt idx="23">
                  <c:v>8.1285399999999992</c:v>
                </c:pt>
                <c:pt idx="24">
                  <c:v>8.6629000000000005</c:v>
                </c:pt>
                <c:pt idx="25">
                  <c:v>7.3033700000000001</c:v>
                </c:pt>
                <c:pt idx="26">
                  <c:v>5.5606200000000001</c:v>
                </c:pt>
                <c:pt idx="27">
                  <c:v>4.8951000000000002</c:v>
                </c:pt>
                <c:pt idx="28">
                  <c:v>11.611789999999999</c:v>
                </c:pt>
                <c:pt idx="29">
                  <c:v>14.572430000000001</c:v>
                </c:pt>
                <c:pt idx="30">
                  <c:v>13.98964</c:v>
                </c:pt>
                <c:pt idx="31">
                  <c:v>12.16667</c:v>
                </c:pt>
                <c:pt idx="32">
                  <c:v>6.9099399999999997</c:v>
                </c:pt>
                <c:pt idx="33">
                  <c:v>4.6458500000000003</c:v>
                </c:pt>
                <c:pt idx="34">
                  <c:v>3.7121200000000001</c:v>
                </c:pt>
                <c:pt idx="35">
                  <c:v>5.6463599999999996</c:v>
                </c:pt>
                <c:pt idx="36">
                  <c:v>10.457520000000001</c:v>
                </c:pt>
                <c:pt idx="37">
                  <c:v>24.599710000000002</c:v>
                </c:pt>
                <c:pt idx="38">
                  <c:v>48.502560000000003</c:v>
                </c:pt>
                <c:pt idx="39">
                  <c:v>56.399439999999998</c:v>
                </c:pt>
                <c:pt idx="40">
                  <c:v>63.576590000000003</c:v>
                </c:pt>
                <c:pt idx="41">
                  <c:v>51.109810000000003</c:v>
                </c:pt>
                <c:pt idx="42">
                  <c:v>28.184950000000001</c:v>
                </c:pt>
                <c:pt idx="43">
                  <c:v>19.10971</c:v>
                </c:pt>
                <c:pt idx="44">
                  <c:v>24.155950000000001</c:v>
                </c:pt>
                <c:pt idx="45">
                  <c:v>23.192889999999998</c:v>
                </c:pt>
                <c:pt idx="46">
                  <c:v>20.376059999999999</c:v>
                </c:pt>
                <c:pt idx="47">
                  <c:v>18.724049999999998</c:v>
                </c:pt>
                <c:pt idx="48">
                  <c:v>1.91</c:v>
                </c:pt>
                <c:pt idx="49">
                  <c:v>-5.6165700000000003</c:v>
                </c:pt>
                <c:pt idx="50">
                  <c:v>-2.1358000000000001</c:v>
                </c:pt>
                <c:pt idx="51">
                  <c:v>1.2400599999999999</c:v>
                </c:pt>
                <c:pt idx="52">
                  <c:v>-4.0660699999999999</c:v>
                </c:pt>
                <c:pt idx="53">
                  <c:v>-4.7207400000000002</c:v>
                </c:pt>
                <c:pt idx="54">
                  <c:v>-6.12378</c:v>
                </c:pt>
                <c:pt idx="55">
                  <c:v>-8.9510100000000001</c:v>
                </c:pt>
                <c:pt idx="56">
                  <c:v>2.08609</c:v>
                </c:pt>
                <c:pt idx="57">
                  <c:v>5.0942100000000003</c:v>
                </c:pt>
                <c:pt idx="58">
                  <c:v>1.2491300000000001</c:v>
                </c:pt>
                <c:pt idx="59">
                  <c:v>0.37944</c:v>
                </c:pt>
                <c:pt idx="60">
                  <c:v>-6.3250099999999998</c:v>
                </c:pt>
                <c:pt idx="61">
                  <c:v>-4.6148699999999998</c:v>
                </c:pt>
                <c:pt idx="62">
                  <c:v>-4.5579200000000002</c:v>
                </c:pt>
                <c:pt idx="63">
                  <c:v>1.8556699999999999</c:v>
                </c:pt>
              </c:numCache>
            </c:numRef>
          </c:val>
          <c:smooth val="0"/>
          <c:extLst>
            <c:ext xmlns:c16="http://schemas.microsoft.com/office/drawing/2014/chart" uri="{C3380CC4-5D6E-409C-BE32-E72D297353CC}">
              <c16:uniqueId val="{00000002-609B-4A44-965C-728698ECD814}"/>
            </c:ext>
          </c:extLst>
        </c:ser>
        <c:dLbls>
          <c:showLegendKey val="0"/>
          <c:showVal val="0"/>
          <c:showCatName val="0"/>
          <c:showSerName val="0"/>
          <c:showPercent val="0"/>
          <c:showBubbleSize val="0"/>
        </c:dLbls>
        <c:marker val="1"/>
        <c:smooth val="0"/>
        <c:axId val="-454444416"/>
        <c:axId val="-454459104"/>
      </c:lineChart>
      <c:dateAx>
        <c:axId val="-4544580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6928"/>
        <c:crossesAt val="-5"/>
        <c:auto val="1"/>
        <c:lblOffset val="100"/>
        <c:baseTimeUnit val="months"/>
      </c:dateAx>
      <c:valAx>
        <c:axId val="-454456928"/>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8016"/>
        <c:crosses val="autoZero"/>
        <c:crossBetween val="between"/>
      </c:valAx>
      <c:valAx>
        <c:axId val="-4544591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44416"/>
        <c:crosses val="max"/>
        <c:crossBetween val="between"/>
      </c:valAx>
      <c:dateAx>
        <c:axId val="-454444416"/>
        <c:scaling>
          <c:orientation val="minMax"/>
        </c:scaling>
        <c:delete val="1"/>
        <c:axPos val="b"/>
        <c:numFmt formatCode="yyyy\-mm\-dd" sourceLinked="1"/>
        <c:majorTickMark val="out"/>
        <c:minorTickMark val="none"/>
        <c:tickLblPos val="nextTo"/>
        <c:crossAx val="-45445910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7972A-A2E7-401C-B515-59EEC69CF95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90A27836-7A81-420C-8383-9BCCE6BEC7AA}">
      <dgm:prSet phldrT="[文本]" custT="1"/>
      <dgm:spPr/>
      <dgm:t>
        <a:bodyPr/>
        <a:lstStyle/>
        <a:p>
          <a:r>
            <a:rPr lang="zh-CN" altLang="en-US" sz="1800" dirty="0"/>
            <a:t>对冲融资</a:t>
          </a:r>
        </a:p>
      </dgm:t>
    </dgm:pt>
    <dgm:pt modelId="{D68329E4-1F58-47F0-BB08-8D6612046A57}" type="parTrans" cxnId="{A8517569-86A8-4E36-B16A-58D4A2373E85}">
      <dgm:prSet/>
      <dgm:spPr/>
      <dgm:t>
        <a:bodyPr/>
        <a:lstStyle/>
        <a:p>
          <a:endParaRPr lang="zh-CN" altLang="en-US"/>
        </a:p>
      </dgm:t>
    </dgm:pt>
    <dgm:pt modelId="{AC17809A-515D-414F-A14D-C3732BDE0300}" type="sibTrans" cxnId="{A8517569-86A8-4E36-B16A-58D4A2373E85}">
      <dgm:prSet/>
      <dgm:spPr/>
      <dgm:t>
        <a:bodyPr/>
        <a:lstStyle/>
        <a:p>
          <a:endParaRPr lang="zh-CN" altLang="en-US"/>
        </a:p>
      </dgm:t>
    </dgm:pt>
    <dgm:pt modelId="{56FB338E-47A5-44C6-8A9A-E67316D4227A}">
      <dgm:prSet phldrT="[文本]" custT="1"/>
      <dgm:spPr/>
      <dgm:t>
        <a:bodyPr/>
        <a:lstStyle/>
        <a:p>
          <a:r>
            <a:rPr lang="zh-CN" altLang="en-US" sz="1800" dirty="0"/>
            <a:t>投机融资</a:t>
          </a:r>
        </a:p>
      </dgm:t>
    </dgm:pt>
    <dgm:pt modelId="{D2C54113-5593-4C50-992B-DBB578FD5A83}" type="parTrans" cxnId="{A1505B1B-2BEE-4D40-B159-A525BB1DB3A6}">
      <dgm:prSet/>
      <dgm:spPr/>
      <dgm:t>
        <a:bodyPr/>
        <a:lstStyle/>
        <a:p>
          <a:endParaRPr lang="zh-CN" altLang="en-US"/>
        </a:p>
      </dgm:t>
    </dgm:pt>
    <dgm:pt modelId="{79875988-CF29-4D89-9462-F42110965CD0}" type="sibTrans" cxnId="{A1505B1B-2BEE-4D40-B159-A525BB1DB3A6}">
      <dgm:prSet/>
      <dgm:spPr/>
      <dgm:t>
        <a:bodyPr/>
        <a:lstStyle/>
        <a:p>
          <a:endParaRPr lang="zh-CN" altLang="en-US"/>
        </a:p>
      </dgm:t>
    </dgm:pt>
    <dgm:pt modelId="{258AAAC4-03AF-493F-882F-6F0BB30B0132}">
      <dgm:prSet phldrT="[文本]" custT="1"/>
      <dgm:spPr/>
      <dgm:t>
        <a:bodyPr/>
        <a:lstStyle/>
        <a:p>
          <a:r>
            <a:rPr lang="zh-CN" altLang="en-US" sz="1800" dirty="0"/>
            <a:t>旁氏融资</a:t>
          </a:r>
        </a:p>
      </dgm:t>
    </dgm:pt>
    <dgm:pt modelId="{C7519C2E-4650-4998-A10D-59E9CE6458E0}" type="parTrans" cxnId="{F6872CB9-2F20-48BC-9210-B4718CB5228F}">
      <dgm:prSet/>
      <dgm:spPr/>
      <dgm:t>
        <a:bodyPr/>
        <a:lstStyle/>
        <a:p>
          <a:endParaRPr lang="zh-CN" altLang="en-US"/>
        </a:p>
      </dgm:t>
    </dgm:pt>
    <dgm:pt modelId="{8B11C742-1971-4D17-930F-120FC2BA9CCF}" type="sibTrans" cxnId="{F6872CB9-2F20-48BC-9210-B4718CB5228F}">
      <dgm:prSet/>
      <dgm:spPr/>
      <dgm:t>
        <a:bodyPr/>
        <a:lstStyle/>
        <a:p>
          <a:endParaRPr lang="zh-CN" altLang="en-US"/>
        </a:p>
      </dgm:t>
    </dgm:pt>
    <dgm:pt modelId="{54978016-11A0-4B36-93E0-B5DBB3435C60}" type="pres">
      <dgm:prSet presAssocID="{5E97972A-A2E7-401C-B515-59EEC69CF957}" presName="Name0" presStyleCnt="0">
        <dgm:presLayoutVars>
          <dgm:dir/>
          <dgm:resizeHandles val="exact"/>
        </dgm:presLayoutVars>
      </dgm:prSet>
      <dgm:spPr/>
    </dgm:pt>
    <dgm:pt modelId="{910555AB-6068-4454-B4E3-21CEE3CCBC08}" type="pres">
      <dgm:prSet presAssocID="{5E97972A-A2E7-401C-B515-59EEC69CF957}" presName="cycle" presStyleCnt="0"/>
      <dgm:spPr/>
    </dgm:pt>
    <dgm:pt modelId="{89F08F5A-7E36-416A-8A32-3B1FCDD6D07D}" type="pres">
      <dgm:prSet presAssocID="{90A27836-7A81-420C-8383-9BCCE6BEC7AA}" presName="nodeFirstNode" presStyleLbl="node1" presStyleIdx="0" presStyleCnt="3" custScaleX="73766" custScaleY="65824">
        <dgm:presLayoutVars>
          <dgm:bulletEnabled val="1"/>
        </dgm:presLayoutVars>
      </dgm:prSet>
      <dgm:spPr/>
    </dgm:pt>
    <dgm:pt modelId="{5FB69A83-6FE6-46C1-B345-7CC1559A02C0}" type="pres">
      <dgm:prSet presAssocID="{AC17809A-515D-414F-A14D-C3732BDE0300}" presName="sibTransFirstNode" presStyleLbl="bgShp" presStyleIdx="0" presStyleCnt="1"/>
      <dgm:spPr/>
    </dgm:pt>
    <dgm:pt modelId="{5F402F7F-7FFE-49A0-8706-DE35CB5F4D8F}" type="pres">
      <dgm:prSet presAssocID="{56FB338E-47A5-44C6-8A9A-E67316D4227A}" presName="nodeFollowingNodes" presStyleLbl="node1" presStyleIdx="1" presStyleCnt="3" custScaleX="70925" custScaleY="63784">
        <dgm:presLayoutVars>
          <dgm:bulletEnabled val="1"/>
        </dgm:presLayoutVars>
      </dgm:prSet>
      <dgm:spPr/>
    </dgm:pt>
    <dgm:pt modelId="{4134EC2C-8565-4830-9F9A-C83376518092}" type="pres">
      <dgm:prSet presAssocID="{258AAAC4-03AF-493F-882F-6F0BB30B0132}" presName="nodeFollowingNodes" presStyleLbl="node1" presStyleIdx="2" presStyleCnt="3" custScaleX="74060" custScaleY="63784">
        <dgm:presLayoutVars>
          <dgm:bulletEnabled val="1"/>
        </dgm:presLayoutVars>
      </dgm:prSet>
      <dgm:spPr/>
    </dgm:pt>
  </dgm:ptLst>
  <dgm:cxnLst>
    <dgm:cxn modelId="{A1505B1B-2BEE-4D40-B159-A525BB1DB3A6}" srcId="{5E97972A-A2E7-401C-B515-59EEC69CF957}" destId="{56FB338E-47A5-44C6-8A9A-E67316D4227A}" srcOrd="1" destOrd="0" parTransId="{D2C54113-5593-4C50-992B-DBB578FD5A83}" sibTransId="{79875988-CF29-4D89-9462-F42110965CD0}"/>
    <dgm:cxn modelId="{A8517569-86A8-4E36-B16A-58D4A2373E85}" srcId="{5E97972A-A2E7-401C-B515-59EEC69CF957}" destId="{90A27836-7A81-420C-8383-9BCCE6BEC7AA}" srcOrd="0" destOrd="0" parTransId="{D68329E4-1F58-47F0-BB08-8D6612046A57}" sibTransId="{AC17809A-515D-414F-A14D-C3732BDE0300}"/>
    <dgm:cxn modelId="{0B0E8F89-DB36-472C-8078-E2BEBAA9EA00}" type="presOf" srcId="{258AAAC4-03AF-493F-882F-6F0BB30B0132}" destId="{4134EC2C-8565-4830-9F9A-C83376518092}" srcOrd="0" destOrd="0" presId="urn:microsoft.com/office/officeart/2005/8/layout/cycle3"/>
    <dgm:cxn modelId="{6BCB08AD-E31C-4E09-9201-14EA092675C4}" type="presOf" srcId="{5E97972A-A2E7-401C-B515-59EEC69CF957}" destId="{54978016-11A0-4B36-93E0-B5DBB3435C60}" srcOrd="0" destOrd="0" presId="urn:microsoft.com/office/officeart/2005/8/layout/cycle3"/>
    <dgm:cxn modelId="{F6872CB9-2F20-48BC-9210-B4718CB5228F}" srcId="{5E97972A-A2E7-401C-B515-59EEC69CF957}" destId="{258AAAC4-03AF-493F-882F-6F0BB30B0132}" srcOrd="2" destOrd="0" parTransId="{C7519C2E-4650-4998-A10D-59E9CE6458E0}" sibTransId="{8B11C742-1971-4D17-930F-120FC2BA9CCF}"/>
    <dgm:cxn modelId="{23C26DC2-6097-4F95-92B3-CB091D625813}" type="presOf" srcId="{AC17809A-515D-414F-A14D-C3732BDE0300}" destId="{5FB69A83-6FE6-46C1-B345-7CC1559A02C0}" srcOrd="0" destOrd="0" presId="urn:microsoft.com/office/officeart/2005/8/layout/cycle3"/>
    <dgm:cxn modelId="{D2C189C2-C2BC-45F2-B7A2-07C138B4E3F3}" type="presOf" srcId="{56FB338E-47A5-44C6-8A9A-E67316D4227A}" destId="{5F402F7F-7FFE-49A0-8706-DE35CB5F4D8F}" srcOrd="0" destOrd="0" presId="urn:microsoft.com/office/officeart/2005/8/layout/cycle3"/>
    <dgm:cxn modelId="{8697EDD8-FFB8-4678-A309-8D373B68F71F}" type="presOf" srcId="{90A27836-7A81-420C-8383-9BCCE6BEC7AA}" destId="{89F08F5A-7E36-416A-8A32-3B1FCDD6D07D}" srcOrd="0" destOrd="0" presId="urn:microsoft.com/office/officeart/2005/8/layout/cycle3"/>
    <dgm:cxn modelId="{C9EA55B1-BB9C-4427-876D-A2B479006754}" type="presParOf" srcId="{54978016-11A0-4B36-93E0-B5DBB3435C60}" destId="{910555AB-6068-4454-B4E3-21CEE3CCBC08}" srcOrd="0" destOrd="0" presId="urn:microsoft.com/office/officeart/2005/8/layout/cycle3"/>
    <dgm:cxn modelId="{BCF8CD67-4DFF-48D3-B7C8-F4F2F42A8400}" type="presParOf" srcId="{910555AB-6068-4454-B4E3-21CEE3CCBC08}" destId="{89F08F5A-7E36-416A-8A32-3B1FCDD6D07D}" srcOrd="0" destOrd="0" presId="urn:microsoft.com/office/officeart/2005/8/layout/cycle3"/>
    <dgm:cxn modelId="{83ABDC9B-EA1D-4F13-9A97-39C4546A894E}" type="presParOf" srcId="{910555AB-6068-4454-B4E3-21CEE3CCBC08}" destId="{5FB69A83-6FE6-46C1-B345-7CC1559A02C0}" srcOrd="1" destOrd="0" presId="urn:microsoft.com/office/officeart/2005/8/layout/cycle3"/>
    <dgm:cxn modelId="{DDEBC315-EDE6-4C4D-8E1D-AF030674C023}" type="presParOf" srcId="{910555AB-6068-4454-B4E3-21CEE3CCBC08}" destId="{5F402F7F-7FFE-49A0-8706-DE35CB5F4D8F}" srcOrd="2" destOrd="0" presId="urn:microsoft.com/office/officeart/2005/8/layout/cycle3"/>
    <dgm:cxn modelId="{6DBA8F35-D574-4CEF-B29B-90A434AE9773}" type="presParOf" srcId="{910555AB-6068-4454-B4E3-21CEE3CCBC08}" destId="{4134EC2C-8565-4830-9F9A-C83376518092}"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69A83-6FE6-46C1-B345-7CC1559A02C0}">
      <dsp:nvSpPr>
        <dsp:cNvPr id="0" name=""/>
        <dsp:cNvSpPr/>
      </dsp:nvSpPr>
      <dsp:spPr>
        <a:xfrm>
          <a:off x="618631" y="962010"/>
          <a:ext cx="2830980" cy="2830980"/>
        </a:xfrm>
        <a:prstGeom prst="circularArrow">
          <a:avLst>
            <a:gd name="adj1" fmla="val 5689"/>
            <a:gd name="adj2" fmla="val 340510"/>
            <a:gd name="adj3" fmla="val 13635260"/>
            <a:gd name="adj4" fmla="val 17466115"/>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08F5A-7E36-416A-8A32-3B1FCDD6D07D}">
      <dsp:nvSpPr>
        <dsp:cNvPr id="0" name=""/>
        <dsp:cNvSpPr/>
      </dsp:nvSpPr>
      <dsp:spPr>
        <a:xfrm>
          <a:off x="1336619" y="1027395"/>
          <a:ext cx="1395004" cy="622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对冲融资</a:t>
          </a:r>
        </a:p>
      </dsp:txBody>
      <dsp:txXfrm>
        <a:off x="1367002" y="1057778"/>
        <a:ext cx="1334238" cy="561639"/>
      </dsp:txXfrm>
    </dsp:sp>
    <dsp:sp modelId="{5F402F7F-7FFE-49A0-8706-DE35CB5F4D8F}">
      <dsp:nvSpPr>
        <dsp:cNvPr id="0" name=""/>
        <dsp:cNvSpPr/>
      </dsp:nvSpPr>
      <dsp:spPr>
        <a:xfrm>
          <a:off x="2436436" y="2895451"/>
          <a:ext cx="1341278" cy="603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投机融资</a:t>
          </a:r>
        </a:p>
      </dsp:txBody>
      <dsp:txXfrm>
        <a:off x="2465878" y="2924893"/>
        <a:ext cx="1282394" cy="544232"/>
      </dsp:txXfrm>
    </dsp:sp>
    <dsp:sp modelId="{4134EC2C-8565-4830-9F9A-C83376518092}">
      <dsp:nvSpPr>
        <dsp:cNvPr id="0" name=""/>
        <dsp:cNvSpPr/>
      </dsp:nvSpPr>
      <dsp:spPr>
        <a:xfrm>
          <a:off x="260884" y="2895451"/>
          <a:ext cx="1400564" cy="603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旁氏融资</a:t>
          </a:r>
        </a:p>
      </dsp:txBody>
      <dsp:txXfrm>
        <a:off x="290326" y="2924893"/>
        <a:ext cx="1341680" cy="54423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6FCE6-ABC6-45F9-A562-A1C4CCD6F4D8}" type="datetimeFigureOut">
              <a:rPr lang="zh-CN" altLang="en-US" smtClean="0"/>
              <a:t>2023/12/31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C8670-8549-48E6-9371-CB5AF6E1255F}" type="slidenum">
              <a:rPr lang="zh-CN" altLang="en-US" smtClean="0"/>
              <a:t>‹#›</a:t>
            </a:fld>
            <a:endParaRPr lang="zh-CN" altLang="en-US"/>
          </a:p>
        </p:txBody>
      </p:sp>
    </p:spTree>
    <p:extLst>
      <p:ext uri="{BB962C8B-B14F-4D97-AF65-F5344CB8AC3E}">
        <p14:creationId xmlns:p14="http://schemas.microsoft.com/office/powerpoint/2010/main" val="36296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非农业就业</a:t>
            </a:r>
            <a:r>
              <a:rPr lang="en-US" altLang="zh-CN" dirty="0"/>
              <a:t>=</a:t>
            </a:r>
            <a:r>
              <a:rPr lang="zh-CN" altLang="en-US" dirty="0"/>
              <a:t>第二产业就业人数</a:t>
            </a:r>
            <a:r>
              <a:rPr lang="en-US" altLang="zh-CN" dirty="0"/>
              <a:t>+</a:t>
            </a:r>
            <a:r>
              <a:rPr lang="zh-CN" altLang="en-US" dirty="0"/>
              <a:t>第三产业就业人数。</a:t>
            </a:r>
            <a:r>
              <a:rPr lang="en-US" altLang="zh-CN" dirty="0"/>
              <a:t>1990</a:t>
            </a:r>
            <a:r>
              <a:rPr lang="zh-CN" altLang="en-US" dirty="0"/>
              <a:t>年数据有异常（同年“经济活动人口增加</a:t>
            </a:r>
            <a:r>
              <a:rPr lang="en-US" altLang="zh-CN" dirty="0"/>
              <a:t>1</a:t>
            </a:r>
            <a:r>
              <a:rPr lang="zh-CN" altLang="en-US" dirty="0"/>
              <a:t>亿人左右”），因此该年非农就业增长率用</a:t>
            </a:r>
            <a:r>
              <a:rPr lang="en-US" altLang="zh-CN" dirty="0"/>
              <a:t>1989</a:t>
            </a:r>
            <a:r>
              <a:rPr lang="zh-CN" altLang="en-US" dirty="0"/>
              <a:t>年值。</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8</a:t>
            </a:fld>
            <a:endParaRPr lang="zh-CN" altLang="en-US"/>
          </a:p>
        </p:txBody>
      </p:sp>
    </p:spTree>
    <p:extLst>
      <p:ext uri="{BB962C8B-B14F-4D97-AF65-F5344CB8AC3E}">
        <p14:creationId xmlns:p14="http://schemas.microsoft.com/office/powerpoint/2010/main" val="172465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LM equation theorizes Keynes’ view of how interest rate is determined. It was called the theory of liquidity preference.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36</a:t>
            </a:fld>
            <a:endParaRPr lang="zh-CN" altLang="en-US"/>
          </a:p>
        </p:txBody>
      </p:sp>
    </p:spTree>
    <p:extLst>
      <p:ext uri="{BB962C8B-B14F-4D97-AF65-F5344CB8AC3E}">
        <p14:creationId xmlns:p14="http://schemas.microsoft.com/office/powerpoint/2010/main" val="335141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As in the Keynesian Cross model, there is no reason to believe that the equilibrium output in the IS-LM stays at the level of output potential.</a:t>
            </a:r>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42</a:t>
            </a:fld>
            <a:endParaRPr lang="zh-CN" altLang="en-US"/>
          </a:p>
        </p:txBody>
      </p:sp>
    </p:spTree>
    <p:extLst>
      <p:ext uri="{BB962C8B-B14F-4D97-AF65-F5344CB8AC3E}">
        <p14:creationId xmlns:p14="http://schemas.microsoft.com/office/powerpoint/2010/main" val="171520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Capital mobility was sacrosanct during the Gold Standard era,</a:t>
            </a:r>
            <a:r>
              <a:rPr lang="en-US" altLang="zh-CN" baseline="0" dirty="0"/>
              <a:t> which prevailed until the WWI. </a:t>
            </a:r>
          </a:p>
          <a:p>
            <a:endParaRPr lang="en-US" altLang="zh-CN" baseline="0" dirty="0"/>
          </a:p>
          <a:p>
            <a:r>
              <a:rPr lang="en-US" altLang="zh-CN" baseline="0" dirty="0"/>
              <a:t>Economists (Keynes in particular) realized during the interwar period that capital mobility was incompatible with macroeconomic stability. This view was enshrined in the form of capital controls in Bretton Wood agreement of 1944.</a:t>
            </a:r>
          </a:p>
          <a:p>
            <a:endParaRPr lang="en-US" altLang="zh-CN" baseline="0" dirty="0"/>
          </a:p>
          <a:p>
            <a:r>
              <a:rPr lang="en-US" altLang="zh-CN" baseline="0" dirty="0"/>
              <a:t>By late 1980s, economists and policy makers again embraced capital mobility. EU made capital controls illegal in 1992. OECD forbade capital control. Soon financial crises broke out in Mexico and South Korea in 1994 and 1997, respectively. In the end, the US and European countries also had their own financial crisis. </a:t>
            </a:r>
          </a:p>
          <a:p>
            <a:endParaRPr lang="en-US" altLang="zh-CN" baseline="0" dirty="0"/>
          </a:p>
          <a:p>
            <a:r>
              <a:rPr lang="en-US" altLang="zh-CN" baseline="0" dirty="0"/>
              <a:t>In 2012, IMF reversed its long-held belief and approved capital control, although it still regards free capital mobility as </a:t>
            </a:r>
            <a:r>
              <a:rPr lang="en-US" altLang="zh-CN" baseline="0"/>
              <a:t>an ideal. </a:t>
            </a:r>
            <a:endParaRPr lang="en-US" altLang="zh-CN" baseline="0" dirty="0"/>
          </a:p>
          <a:p>
            <a:endParaRPr lang="en-US" altLang="zh-CN" baseline="0" dirty="0"/>
          </a:p>
          <a:p>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79</a:t>
            </a:fld>
            <a:endParaRPr lang="zh-CN" altLang="en-US"/>
          </a:p>
        </p:txBody>
      </p:sp>
    </p:spTree>
    <p:extLst>
      <p:ext uri="{BB962C8B-B14F-4D97-AF65-F5344CB8AC3E}">
        <p14:creationId xmlns:p14="http://schemas.microsoft.com/office/powerpoint/2010/main" val="301754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Endogenize price.</a:t>
            </a:r>
          </a:p>
          <a:p>
            <a:endParaRPr lang="en-US" altLang="zh-CN" dirty="0"/>
          </a:p>
          <a:p>
            <a:r>
              <a:rPr lang="en-US" altLang="zh-CN" dirty="0"/>
              <a:t>To analyze inflation, we must allow price to change, possibly slowly in response to external shocks.</a:t>
            </a:r>
          </a:p>
          <a:p>
            <a:r>
              <a:rPr lang="en-US" altLang="zh-CN" dirty="0"/>
              <a:t>Hence price should be treated as endogenous.</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98</a:t>
            </a:fld>
            <a:endParaRPr lang="zh-CN" altLang="en-US"/>
          </a:p>
        </p:txBody>
      </p:sp>
    </p:spTree>
    <p:extLst>
      <p:ext uri="{BB962C8B-B14F-4D97-AF65-F5344CB8AC3E}">
        <p14:creationId xmlns:p14="http://schemas.microsoft.com/office/powerpoint/2010/main" val="198561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decline in price increases the real balance of money supply, shifting the LM curve </a:t>
            </a:r>
            <a:r>
              <a:rPr lang="en-US" altLang="zh-CN" u="sng" dirty="0"/>
              <a:t>to the right</a:t>
            </a:r>
            <a:r>
              <a:rPr lang="en-US" altLang="zh-CN" dirty="0"/>
              <a:t>. Hence lower equilibrium interest rate and higher income/output.   So the aggregate demand curve is downward-sloping.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101</a:t>
            </a:fld>
            <a:endParaRPr lang="zh-CN" altLang="en-US"/>
          </a:p>
        </p:txBody>
      </p:sp>
    </p:spTree>
    <p:extLst>
      <p:ext uri="{BB962C8B-B14F-4D97-AF65-F5344CB8AC3E}">
        <p14:creationId xmlns:p14="http://schemas.microsoft.com/office/powerpoint/2010/main" val="374667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a:t>
            </a:r>
            <a:r>
              <a:rPr lang="zh-CN" altLang="en-US" dirty="0"/>
              <a:t>曲线在短期为水平（价格粘滞假设）</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104</a:t>
            </a:fld>
            <a:endParaRPr lang="zh-CN" altLang="en-US"/>
          </a:p>
        </p:txBody>
      </p:sp>
    </p:spTree>
    <p:extLst>
      <p:ext uri="{BB962C8B-B14F-4D97-AF65-F5344CB8AC3E}">
        <p14:creationId xmlns:p14="http://schemas.microsoft.com/office/powerpoint/2010/main" val="265948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a:t>
            </a:r>
            <a:r>
              <a:rPr lang="zh-CN" altLang="en-US" dirty="0"/>
              <a:t>曲线在长期是垂直的（古典假设）</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105</a:t>
            </a:fld>
            <a:endParaRPr lang="zh-CN" altLang="en-US"/>
          </a:p>
        </p:txBody>
      </p:sp>
    </p:spTree>
    <p:extLst>
      <p:ext uri="{BB962C8B-B14F-4D97-AF65-F5344CB8AC3E}">
        <p14:creationId xmlns:p14="http://schemas.microsoft.com/office/powerpoint/2010/main" val="95506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assume that each firm in the economy produces a single good and there are many goods in the market.</a:t>
            </a:r>
          </a:p>
          <a:p>
            <a:r>
              <a:rPr lang="en-US" altLang="zh-CN" dirty="0"/>
              <a:t>Furthermore, we assume that firms have an imperfect information on the overall price level. In other words, they may mistake an overall price rise as a rise in the relative price of the good they produce.  </a:t>
            </a:r>
          </a:p>
          <a:p>
            <a:r>
              <a:rPr lang="en-US" altLang="zh-CN" dirty="0"/>
              <a:t>As the overall price level rises, many firms make more efforts to produce more. Hence the upward-sloping AS. </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110</a:t>
            </a:fld>
            <a:endParaRPr lang="zh-CN" altLang="en-US"/>
          </a:p>
        </p:txBody>
      </p:sp>
    </p:spTree>
    <p:extLst>
      <p:ext uri="{BB962C8B-B14F-4D97-AF65-F5344CB8AC3E}">
        <p14:creationId xmlns:p14="http://schemas.microsoft.com/office/powerpoint/2010/main" val="404110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因为负向冲击一般带来价格上涨，所以也称为价格冲击。</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116</a:t>
            </a:fld>
            <a:endParaRPr lang="zh-CN" altLang="en-US"/>
          </a:p>
        </p:txBody>
      </p:sp>
    </p:spTree>
    <p:extLst>
      <p:ext uri="{BB962C8B-B14F-4D97-AF65-F5344CB8AC3E}">
        <p14:creationId xmlns:p14="http://schemas.microsoft.com/office/powerpoint/2010/main" val="392070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准，平也。</a:t>
            </a:r>
            <a:endParaRPr lang="en-US" altLang="zh-CN" dirty="0"/>
          </a:p>
          <a:p>
            <a:endParaRPr lang="en-US" altLang="zh-CN" dirty="0"/>
          </a:p>
          <a:p>
            <a:r>
              <a:rPr lang="zh-CN" altLang="en-US" dirty="0"/>
              <a:t>西汉曾设立平准机构，试图平抑物价。</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120</a:t>
            </a:fld>
            <a:endParaRPr lang="zh-CN" altLang="en-US"/>
          </a:p>
        </p:txBody>
      </p:sp>
    </p:spTree>
    <p:extLst>
      <p:ext uri="{BB962C8B-B14F-4D97-AF65-F5344CB8AC3E}">
        <p14:creationId xmlns:p14="http://schemas.microsoft.com/office/powerpoint/2010/main" val="1571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well-known leading indicator is the Conference Board Leading Economic Index, which compiles 10 time series (themselves leading indicators) into an index for various regions in the world. </a:t>
            </a:r>
          </a:p>
          <a:p>
            <a:pPr lvl="1"/>
            <a:r>
              <a:rPr lang="en-US" altLang="zh-CN" dirty="0"/>
              <a:t>Average workweek of production workers in manufacturing.</a:t>
            </a:r>
          </a:p>
          <a:p>
            <a:pPr lvl="1"/>
            <a:r>
              <a:rPr lang="en-US" altLang="zh-CN" dirty="0"/>
              <a:t>Average initial weekly claims for unemployment insurance.</a:t>
            </a:r>
          </a:p>
          <a:p>
            <a:pPr lvl="1"/>
            <a:r>
              <a:rPr lang="en-US" altLang="zh-CN" dirty="0"/>
              <a:t>New orders for consumer goods and materials, adjusted for inflation.</a:t>
            </a:r>
          </a:p>
          <a:p>
            <a:pPr lvl="1"/>
            <a:r>
              <a:rPr lang="en-US" altLang="zh-CN" dirty="0"/>
              <a:t>New orders for nondefense capital goods.</a:t>
            </a:r>
          </a:p>
          <a:p>
            <a:pPr lvl="1"/>
            <a:r>
              <a:rPr lang="en-US" altLang="zh-CN" dirty="0"/>
              <a:t>Index of supplier deliveries.</a:t>
            </a:r>
          </a:p>
          <a:p>
            <a:pPr lvl="1"/>
            <a:r>
              <a:rPr lang="en-US" altLang="zh-CN" dirty="0"/>
              <a:t>New building permits issued.</a:t>
            </a:r>
          </a:p>
          <a:p>
            <a:pPr lvl="1"/>
            <a:r>
              <a:rPr lang="en-US" altLang="zh-CN" dirty="0"/>
              <a:t>Index of stock prices.</a:t>
            </a:r>
          </a:p>
          <a:p>
            <a:pPr lvl="1"/>
            <a:r>
              <a:rPr lang="en-US" altLang="zh-CN" dirty="0"/>
              <a:t>Money supply (M2), adjusted for inflation.</a:t>
            </a:r>
          </a:p>
          <a:p>
            <a:pPr lvl="1"/>
            <a:r>
              <a:rPr lang="en-US" altLang="zh-CN" dirty="0"/>
              <a:t>Interest rate spread: the yield spread between 10-year Treasury notes and 3-month Treasury bills.</a:t>
            </a:r>
          </a:p>
          <a:p>
            <a:pPr lvl="1"/>
            <a:r>
              <a:rPr lang="en-US" altLang="zh-CN" dirty="0"/>
              <a:t>Index of consumer expectations.</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13</a:t>
            </a:fld>
            <a:endParaRPr lang="zh-CN" altLang="en-US"/>
          </a:p>
        </p:txBody>
      </p:sp>
    </p:spTree>
    <p:extLst>
      <p:ext uri="{BB962C8B-B14F-4D97-AF65-F5344CB8AC3E}">
        <p14:creationId xmlns:p14="http://schemas.microsoft.com/office/powerpoint/2010/main" val="3015954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“demand-pull inflation”</a:t>
            </a:r>
          </a:p>
          <a:p>
            <a:r>
              <a:rPr lang="en-US" altLang="zh-CN" dirty="0"/>
              <a:t>“cost-push inflation”</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128</a:t>
            </a:fld>
            <a:endParaRPr lang="zh-CN" altLang="en-US"/>
          </a:p>
        </p:txBody>
      </p:sp>
    </p:spTree>
    <p:extLst>
      <p:ext uri="{BB962C8B-B14F-4D97-AF65-F5344CB8AC3E}">
        <p14:creationId xmlns:p14="http://schemas.microsoft.com/office/powerpoint/2010/main" val="206693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Trade-off</a:t>
            </a:r>
            <a:r>
              <a:rPr lang="zh-CN" altLang="en-US" dirty="0"/>
              <a:t>：权衡、取舍、折中</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131</a:t>
            </a:fld>
            <a:endParaRPr lang="zh-CN" altLang="en-US"/>
          </a:p>
        </p:txBody>
      </p:sp>
    </p:spTree>
    <p:extLst>
      <p:ext uri="{BB962C8B-B14F-4D97-AF65-F5344CB8AC3E}">
        <p14:creationId xmlns:p14="http://schemas.microsoft.com/office/powerpoint/2010/main" val="898154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Rational expectation is a hypothesis that people form their expectations using all relevant information, and their expectations are correct in average. </a:t>
            </a:r>
          </a:p>
          <a:p>
            <a:r>
              <a:rPr lang="en-US" altLang="zh-CN" dirty="0"/>
              <a:t>Under the rational expectation, there may not be a trade-off between inflation and unemployment. </a:t>
            </a:r>
          </a:p>
          <a:p>
            <a:pPr lvl="1"/>
            <a:r>
              <a:rPr lang="en-US" altLang="zh-CN" dirty="0"/>
              <a:t>Bad: it would be futile to combat unemployment with inflation. </a:t>
            </a:r>
          </a:p>
          <a:p>
            <a:pPr lvl="1"/>
            <a:r>
              <a:rPr lang="en-US" altLang="zh-CN" dirty="0"/>
              <a:t>Good: it may be painless to combat inflation. In other words, inflation may be brought down without causing any increase in unemployment. </a:t>
            </a:r>
          </a:p>
          <a:p>
            <a:pPr lvl="2"/>
            <a:r>
              <a:rPr lang="en-US" altLang="zh-CN" dirty="0"/>
              <a:t>It is important that policies are credible.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133</a:t>
            </a:fld>
            <a:endParaRPr lang="zh-CN" altLang="en-US"/>
          </a:p>
        </p:txBody>
      </p:sp>
    </p:spTree>
    <p:extLst>
      <p:ext uri="{BB962C8B-B14F-4D97-AF65-F5344CB8AC3E}">
        <p14:creationId xmlns:p14="http://schemas.microsoft.com/office/powerpoint/2010/main" val="1419657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dirty="0"/>
              <a:t>A recession may permanently change an unemployed worker.</a:t>
            </a:r>
          </a:p>
          <a:p>
            <a:pPr lvl="1"/>
            <a:r>
              <a:rPr lang="en-US" altLang="zh-CN" dirty="0"/>
              <a:t>A recession may change the balance of “insiders” and “outsiders” in the labor force.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135</a:t>
            </a:fld>
            <a:endParaRPr lang="zh-CN" altLang="en-US"/>
          </a:p>
        </p:txBody>
      </p:sp>
    </p:spTree>
    <p:extLst>
      <p:ext uri="{BB962C8B-B14F-4D97-AF65-F5344CB8AC3E}">
        <p14:creationId xmlns:p14="http://schemas.microsoft.com/office/powerpoint/2010/main" val="4150427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140</a:t>
            </a:fld>
            <a:endParaRPr lang="zh-CN" altLang="en-US"/>
          </a:p>
        </p:txBody>
      </p:sp>
    </p:spTree>
    <p:extLst>
      <p:ext uri="{BB962C8B-B14F-4D97-AF65-F5344CB8AC3E}">
        <p14:creationId xmlns:p14="http://schemas.microsoft.com/office/powerpoint/2010/main" val="1281743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在动态模型中，一个外生冲击能给内生变量带来一串变化。</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141</a:t>
            </a:fld>
            <a:endParaRPr lang="zh-CN" altLang="en-US"/>
          </a:p>
        </p:txBody>
      </p:sp>
    </p:spTree>
    <p:extLst>
      <p:ext uri="{BB962C8B-B14F-4D97-AF65-F5344CB8AC3E}">
        <p14:creationId xmlns:p14="http://schemas.microsoft.com/office/powerpoint/2010/main" val="321210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146</a:t>
            </a:fld>
            <a:endParaRPr lang="zh-CN" altLang="en-US"/>
          </a:p>
        </p:txBody>
      </p:sp>
    </p:spTree>
    <p:extLst>
      <p:ext uri="{BB962C8B-B14F-4D97-AF65-F5344CB8AC3E}">
        <p14:creationId xmlns:p14="http://schemas.microsoft.com/office/powerpoint/2010/main" val="212550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mathematical models, however, lose some key insights of Keynes.</a:t>
            </a:r>
          </a:p>
          <a:p>
            <a:pPr lvl="1"/>
            <a:r>
              <a:rPr lang="en-US" altLang="zh-CN" dirty="0"/>
              <a:t>The importance of investment</a:t>
            </a:r>
          </a:p>
          <a:p>
            <a:pPr lvl="1"/>
            <a:r>
              <a:rPr lang="en-US" altLang="zh-CN" dirty="0"/>
              <a:t>The importance of financial markets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159</a:t>
            </a:fld>
            <a:endParaRPr lang="zh-CN" altLang="en-US"/>
          </a:p>
        </p:txBody>
      </p:sp>
    </p:spTree>
    <p:extLst>
      <p:ext uri="{BB962C8B-B14F-4D97-AF65-F5344CB8AC3E}">
        <p14:creationId xmlns:p14="http://schemas.microsoft.com/office/powerpoint/2010/main" val="484069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Note that, in microeconomics, the demand curve for a firm characterizes the changing quantity of a commodity that will be purchased at varying prices.</a:t>
                </a:r>
              </a:p>
              <a:p>
                <a:endParaRPr lang="en-US" altLang="zh-CN" sz="1200" kern="1200" dirty="0">
                  <a:solidFill>
                    <a:schemeClr val="tx1"/>
                  </a:solidFill>
                  <a:effectLst/>
                  <a:latin typeface="+mn-lt"/>
                  <a:ea typeface="+mn-ea"/>
                  <a:cs typeface="+mn-cs"/>
                </a:endParaRPr>
              </a:p>
              <a:p>
                <a:r>
                  <a:rPr lang="en-US" altLang="zh-CN" dirty="0"/>
                  <a:t>Keynes postulates an </a:t>
                </a:r>
                <a:r>
                  <a:rPr lang="en-US" altLang="zh-CN" i="1" dirty="0"/>
                  <a:t>aggregate demand function</a:t>
                </a:r>
                <a:r>
                  <a:rPr lang="en-US" altLang="zh-CN" dirty="0"/>
                  <a:t> to characterize the demand side of the economy as a whole,</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𝑓</m:t>
                      </m:r>
                      <m:d>
                        <m:dPr>
                          <m:ctrlPr>
                            <a:rPr lang="zh-CN" altLang="zh-CN" i="1">
                              <a:latin typeface="Cambria Math" panose="02040503050406030204" pitchFamily="18" charset="0"/>
                            </a:rPr>
                          </m:ctrlPr>
                        </m:dPr>
                        <m:e>
                          <m:r>
                            <a:rPr lang="en-US" altLang="zh-CN" i="1">
                              <a:latin typeface="Cambria Math" panose="02040503050406030204" pitchFamily="18" charset="0"/>
                            </a:rPr>
                            <m:t>𝑁</m:t>
                          </m:r>
                        </m:e>
                      </m:d>
                      <m:r>
                        <a:rPr lang="en-US" altLang="zh-CN">
                          <a:latin typeface="Cambria Math" panose="02040503050406030204" pitchFamily="18" charset="0"/>
                        </a:rPr>
                        <m:t>,</m:t>
                      </m:r>
                    </m:oMath>
                  </m:oMathPara>
                </a14:m>
                <a:endParaRPr lang="zh-CN" altLang="zh-CN" dirty="0"/>
              </a:p>
              <a:p>
                <a:pPr marL="0" indent="0">
                  <a:buNone/>
                </a:pPr>
                <a:r>
                  <a:rPr lang="en-US" altLang="zh-CN" dirty="0"/>
                  <a:t>where </a:t>
                </a:r>
                <a14:m>
                  <m:oMath xmlns:m="http://schemas.openxmlformats.org/officeDocument/2006/math">
                    <m:r>
                      <a:rPr lang="en-US" altLang="zh-CN" i="1">
                        <a:latin typeface="Cambria Math" panose="02040503050406030204" pitchFamily="18" charset="0"/>
                      </a:rPr>
                      <m:t>𝐷</m:t>
                    </m:r>
                  </m:oMath>
                </a14:m>
                <a:r>
                  <a:rPr lang="en-US" altLang="zh-CN" dirty="0"/>
                  <a:t> is the proceeds (or revenue) which firms expect to receive from the employment of </a:t>
                </a:r>
                <a14:m>
                  <m:oMath xmlns:m="http://schemas.openxmlformats.org/officeDocument/2006/math">
                    <m:r>
                      <a:rPr lang="en-US" altLang="zh-CN" i="1">
                        <a:latin typeface="Cambria Math" panose="02040503050406030204" pitchFamily="18" charset="0"/>
                      </a:rPr>
                      <m:t>𝑁</m:t>
                    </m:r>
                  </m:oMath>
                </a14:m>
                <a:r>
                  <a:rPr lang="en-US" altLang="zh-CN" dirty="0"/>
                  <a:t> workers.</a:t>
                </a:r>
              </a:p>
              <a:p>
                <a:pPr marL="857250" lvl="1" indent="-457200"/>
                <a:r>
                  <a:rPr lang="en-US" altLang="zh-CN" dirty="0"/>
                  <a:t>Keynes uses </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 </m:t>
                    </m:r>
                  </m:oMath>
                </a14:m>
                <a:r>
                  <a:rPr lang="en-US" altLang="zh-CN" dirty="0"/>
                  <a:t>to measure the total output.</a:t>
                </a:r>
              </a:p>
              <a:p>
                <a:pPr marL="857250" lvl="1" indent="-457200"/>
                <a14:m>
                  <m:oMath xmlns:m="http://schemas.openxmlformats.org/officeDocument/2006/math">
                    <m:r>
                      <a:rPr lang="en-US" altLang="zh-CN" i="1">
                        <a:latin typeface="Cambria Math" panose="02040503050406030204" pitchFamily="18" charset="0"/>
                      </a:rPr>
                      <m:t>𝐷</m:t>
                    </m:r>
                  </m:oMath>
                </a14:m>
                <a:r>
                  <a:rPr lang="en-US" altLang="zh-CN" dirty="0"/>
                  <a:t> corresponds to “price,” which we may call “aggregate demand price”</a:t>
                </a:r>
              </a:p>
              <a:p>
                <a:pPr marL="457200" indent="-457200"/>
                <a:r>
                  <a:rPr lang="en-US" altLang="zh-CN" dirty="0"/>
                  <a:t>The aggregate demand function should be increasing in </a:t>
                </a:r>
                <a14:m>
                  <m:oMath xmlns:m="http://schemas.openxmlformats.org/officeDocument/2006/math">
                    <m:r>
                      <a:rPr lang="en-US" altLang="zh-CN" i="1">
                        <a:latin typeface="Cambria Math" panose="02040503050406030204" pitchFamily="18" charset="0"/>
                      </a:rPr>
                      <m:t>𝑁</m:t>
                    </m:r>
                  </m:oMath>
                </a14:m>
                <a:r>
                  <a:rPr lang="en-US" altLang="zh-CN" dirty="0"/>
                  <a:t>.</a:t>
                </a:r>
              </a:p>
              <a:p>
                <a:pPr marL="857250" lvl="1" indent="-457200"/>
                <a:r>
                  <a:rPr lang="en-US" altLang="zh-CN" dirty="0"/>
                  <a:t>Higher employment corresponds to higher income, which further corresponds to more consumption (proceeds for firms).</a:t>
                </a:r>
              </a:p>
              <a:p>
                <a:endParaRPr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Note that, in microeconomics, the demand curve for a firm characterizes the changing quantity of a commodity that will be purchased at varying prices.</a:t>
                </a:r>
              </a:p>
              <a:p>
                <a:endParaRPr lang="en-US" altLang="zh-CN" sz="1200" kern="1200" dirty="0">
                  <a:solidFill>
                    <a:schemeClr val="tx1"/>
                  </a:solidFill>
                  <a:effectLst/>
                  <a:latin typeface="+mn-lt"/>
                  <a:ea typeface="+mn-ea"/>
                  <a:cs typeface="+mn-cs"/>
                </a:endParaRPr>
              </a:p>
              <a:p>
                <a:r>
                  <a:rPr lang="en-US" altLang="zh-CN" dirty="0"/>
                  <a:t>Keynes postulates an </a:t>
                </a:r>
                <a:r>
                  <a:rPr lang="en-US" altLang="zh-CN" i="1" dirty="0"/>
                  <a:t>aggregate demand function</a:t>
                </a:r>
                <a:r>
                  <a:rPr lang="en-US" altLang="zh-CN" dirty="0"/>
                  <a:t> to characterize the demand side of the economy as a whole,</a:t>
                </a:r>
                <a:endParaRPr lang="zh-CN" altLang="zh-CN" dirty="0"/>
              </a:p>
              <a:p>
                <a:pPr marL="0" indent="0">
                  <a:buNone/>
                </a:pPr>
                <a:r>
                  <a:rPr lang="en-US" altLang="zh-CN" i="0">
                    <a:latin typeface="Cambria Math" panose="02040503050406030204" pitchFamily="18" charset="0"/>
                  </a:rPr>
                  <a:t>𝐷=𝑓</a:t>
                </a:r>
                <a:r>
                  <a:rPr lang="zh-CN" altLang="zh-CN" i="0">
                    <a:latin typeface="Cambria Math" panose="02040503050406030204" pitchFamily="18" charset="0"/>
                  </a:rPr>
                  <a:t>(</a:t>
                </a:r>
                <a:r>
                  <a:rPr lang="en-US" altLang="zh-CN" i="0">
                    <a:latin typeface="Cambria Math" panose="02040503050406030204" pitchFamily="18" charset="0"/>
                  </a:rPr>
                  <a:t>𝑁),</a:t>
                </a:r>
                <a:endParaRPr lang="zh-CN" altLang="zh-CN" dirty="0"/>
              </a:p>
              <a:p>
                <a:pPr marL="0" indent="0">
                  <a:buNone/>
                </a:pPr>
                <a:r>
                  <a:rPr lang="en-US" altLang="zh-CN" dirty="0"/>
                  <a:t>where </a:t>
                </a:r>
                <a:r>
                  <a:rPr lang="en-US" altLang="zh-CN" i="0">
                    <a:latin typeface="Cambria Math" panose="02040503050406030204" pitchFamily="18" charset="0"/>
                  </a:rPr>
                  <a:t>𝐷</a:t>
                </a:r>
                <a:r>
                  <a:rPr lang="en-US" altLang="zh-CN" dirty="0"/>
                  <a:t> is the proceeds (or revenue) which firms expect to receive from the employment of </a:t>
                </a:r>
                <a:r>
                  <a:rPr lang="en-US" altLang="zh-CN" i="0">
                    <a:latin typeface="Cambria Math" panose="02040503050406030204" pitchFamily="18" charset="0"/>
                  </a:rPr>
                  <a:t>𝑁</a:t>
                </a:r>
                <a:r>
                  <a:rPr lang="en-US" altLang="zh-CN" dirty="0"/>
                  <a:t> workers.</a:t>
                </a:r>
              </a:p>
              <a:p>
                <a:pPr marL="857250" lvl="1" indent="-457200"/>
                <a:r>
                  <a:rPr lang="en-US" altLang="zh-CN" dirty="0"/>
                  <a:t>Keynes uses </a:t>
                </a:r>
                <a:r>
                  <a:rPr lang="en-US" altLang="zh-CN" i="0">
                    <a:latin typeface="Cambria Math" panose="02040503050406030204" pitchFamily="18" charset="0"/>
                  </a:rPr>
                  <a:t>𝑁 </a:t>
                </a:r>
                <a:r>
                  <a:rPr lang="en-US" altLang="zh-CN" dirty="0"/>
                  <a:t>to measure the total output.</a:t>
                </a:r>
              </a:p>
              <a:p>
                <a:pPr marL="857250" lvl="1" indent="-457200"/>
                <a:r>
                  <a:rPr lang="en-US" altLang="zh-CN" i="0">
                    <a:latin typeface="Cambria Math" panose="02040503050406030204" pitchFamily="18" charset="0"/>
                  </a:rPr>
                  <a:t>𝐷</a:t>
                </a:r>
                <a:r>
                  <a:rPr lang="en-US" altLang="zh-CN" dirty="0"/>
                  <a:t> corresponds to “price,” which we may call “aggregate demand price”</a:t>
                </a:r>
              </a:p>
              <a:p>
                <a:pPr marL="457200" indent="-457200"/>
                <a:r>
                  <a:rPr lang="en-US" altLang="zh-CN" dirty="0"/>
                  <a:t>The aggregate demand function should be increasing in </a:t>
                </a:r>
                <a:r>
                  <a:rPr lang="en-US" altLang="zh-CN" i="0">
                    <a:latin typeface="Cambria Math" panose="02040503050406030204" pitchFamily="18" charset="0"/>
                  </a:rPr>
                  <a:t>𝑁</a:t>
                </a:r>
                <a:r>
                  <a:rPr lang="en-US" altLang="zh-CN" dirty="0"/>
                  <a:t>.</a:t>
                </a:r>
              </a:p>
              <a:p>
                <a:pPr marL="857250" lvl="1" indent="-457200"/>
                <a:r>
                  <a:rPr lang="en-US" altLang="zh-CN" dirty="0"/>
                  <a:t>Higher employment corresponds to higher income, which further corresponds to more consumption (proceeds for firms).</a:t>
                </a:r>
              </a:p>
              <a:p>
                <a:endParaRPr lang="zh-CN" altLang="en-US" dirty="0"/>
              </a:p>
            </p:txBody>
          </p:sp>
        </mc:Fallback>
      </mc:AlternateContent>
      <p:sp>
        <p:nvSpPr>
          <p:cNvPr id="4" name="灯片编号占位符 3"/>
          <p:cNvSpPr>
            <a:spLocks noGrp="1"/>
          </p:cNvSpPr>
          <p:nvPr>
            <p:ph type="sldNum" sz="quarter" idx="10"/>
          </p:nvPr>
        </p:nvSpPr>
        <p:spPr/>
        <p:txBody>
          <a:bodyPr/>
          <a:lstStyle/>
          <a:p>
            <a:fld id="{FA9C8670-8549-48E6-9371-CB5AF6E1255F}" type="slidenum">
              <a:rPr lang="zh-CN" altLang="en-US" smtClean="0"/>
              <a:t>160</a:t>
            </a:fld>
            <a:endParaRPr lang="zh-CN" altLang="en-US"/>
          </a:p>
        </p:txBody>
      </p:sp>
    </p:spTree>
    <p:extLst>
      <p:ext uri="{BB962C8B-B14F-4D97-AF65-F5344CB8AC3E}">
        <p14:creationId xmlns:p14="http://schemas.microsoft.com/office/powerpoint/2010/main" val="1673774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Higher employment corresponds to higher income, which further corresponds to more consumption (proceeds for firms).</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161</a:t>
            </a:fld>
            <a:endParaRPr lang="zh-CN" altLang="en-US"/>
          </a:p>
        </p:txBody>
      </p:sp>
    </p:spTree>
    <p:extLst>
      <p:ext uri="{BB962C8B-B14F-4D97-AF65-F5344CB8AC3E}">
        <p14:creationId xmlns:p14="http://schemas.microsoft.com/office/powerpoint/2010/main" val="425233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a:t>
            </a:fld>
            <a:endParaRPr lang="zh-CN" altLang="en-US"/>
          </a:p>
        </p:txBody>
      </p:sp>
    </p:spTree>
    <p:extLst>
      <p:ext uri="{BB962C8B-B14F-4D97-AF65-F5344CB8AC3E}">
        <p14:creationId xmlns:p14="http://schemas.microsoft.com/office/powerpoint/2010/main" val="99937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Keynes defines the AS price as follows,</a:t>
            </a:r>
            <a:endParaRPr lang="zh-CN" altLang="zh-CN" dirty="0"/>
          </a:p>
          <a:p>
            <a:pPr marL="0" indent="0">
              <a:buNone/>
            </a:pPr>
            <a:r>
              <a:rPr lang="en-US" altLang="zh-CN" i="1" dirty="0"/>
              <a:t>“…the aggregate supply price of the output of a given amount of employment is the expectation of proceeds which will just make it worth the while of the entrepreneurs to give that employment.” </a:t>
            </a:r>
            <a:endParaRPr lang="zh-CN" altLang="zh-CN" i="1"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162</a:t>
            </a:fld>
            <a:endParaRPr lang="zh-CN" altLang="en-US"/>
          </a:p>
        </p:txBody>
      </p:sp>
    </p:spTree>
    <p:extLst>
      <p:ext uri="{BB962C8B-B14F-4D97-AF65-F5344CB8AC3E}">
        <p14:creationId xmlns:p14="http://schemas.microsoft.com/office/powerpoint/2010/main" val="3431019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i="1" smtClean="0">
                        <a:latin typeface="Cambria Math" panose="02040503050406030204" pitchFamily="18" charset="0"/>
                      </a:rPr>
                      <m:t>𝑅</m:t>
                    </m:r>
                  </m:oMath>
                </a14:m>
                <a:r>
                  <a:rPr lang="en-US" altLang="zh-CN" dirty="0"/>
                  <a:t> may or may not increase as entrepreneurs consider more employment of labor. But it is unlikely that </a:t>
                </a:r>
                <a14:m>
                  <m:oMath xmlns:m="http://schemas.openxmlformats.org/officeDocument/2006/math">
                    <m:r>
                      <a:rPr lang="en-US" altLang="zh-CN" i="1">
                        <a:latin typeface="Cambria Math" panose="02040503050406030204" pitchFamily="18" charset="0"/>
                      </a:rPr>
                      <m:t>𝑅</m:t>
                    </m:r>
                  </m:oMath>
                </a14:m>
                <a:r>
                  <a:rPr lang="en-US" altLang="zh-CN" dirty="0"/>
                  <a:t> decreases as entrepreneurs consider increasing labor inputs.</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0">
                    <a:latin typeface="Cambria Math" panose="02040503050406030204" pitchFamily="18" charset="0"/>
                  </a:rPr>
                  <a:t>𝑅</a:t>
                </a:r>
                <a:r>
                  <a:rPr lang="en-US" altLang="zh-CN" dirty="0"/>
                  <a:t> may or may not increase as entrepreneurs consider more employment of labor. But it is unlikely that </a:t>
                </a:r>
                <a:r>
                  <a:rPr lang="en-US" altLang="zh-CN" i="0">
                    <a:latin typeface="Cambria Math" panose="02040503050406030204" pitchFamily="18" charset="0"/>
                  </a:rPr>
                  <a:t>𝑅</a:t>
                </a:r>
                <a:r>
                  <a:rPr lang="en-US" altLang="zh-CN" dirty="0"/>
                  <a:t> decreases as entrepreneurs consider increasing labor inputs.</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163</a:t>
            </a:fld>
            <a:endParaRPr lang="zh-CN" altLang="en-US"/>
          </a:p>
        </p:txBody>
      </p:sp>
    </p:spTree>
    <p:extLst>
      <p:ext uri="{BB962C8B-B14F-4D97-AF65-F5344CB8AC3E}">
        <p14:creationId xmlns:p14="http://schemas.microsoft.com/office/powerpoint/2010/main" val="1419241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Therefore, there exists an equilibrium. The cross-section of AD and AS curves gives the equilibrium employment level and the </a:t>
            </a:r>
            <a:r>
              <a:rPr lang="en-US" altLang="zh-CN" i="1" dirty="0"/>
              <a:t>effective demand</a:t>
            </a:r>
            <a:r>
              <a:rPr lang="en-US" altLang="zh-CN" dirty="0"/>
              <a:t>.</a:t>
            </a:r>
            <a:endParaRPr lang="zh-CN" altLang="en-US" dirty="0"/>
          </a:p>
          <a:p>
            <a:endParaRPr lang="en-US" altLang="zh-CN" dirty="0"/>
          </a:p>
          <a:p>
            <a:r>
              <a:rPr lang="en-US" altLang="zh-CN" dirty="0"/>
              <a:t>The effective demand may not support full employment. </a:t>
            </a:r>
          </a:p>
          <a:p>
            <a:r>
              <a:rPr lang="en-US" altLang="zh-CN" dirty="0"/>
              <a:t>When AD declines, if AS fails to adjust, then employment may decline. </a:t>
            </a:r>
          </a:p>
          <a:p>
            <a:pPr lvl="1"/>
            <a:r>
              <a:rPr lang="en-US" altLang="zh-CN" dirty="0"/>
              <a:t>Sticky-price, sticky wage in particular, may prevent AS from adjusting. </a:t>
            </a:r>
            <a:endParaRPr lang="zh-CN" altLang="en-US" dirty="0"/>
          </a:p>
          <a:p>
            <a:endParaRPr lang="en-US" altLang="zh-CN" dirty="0"/>
          </a:p>
          <a:p>
            <a:r>
              <a:rPr lang="zh-CN" altLang="en-US" dirty="0"/>
              <a:t>可以跟常规的</a:t>
            </a:r>
            <a:r>
              <a:rPr lang="en-US" altLang="zh-CN" dirty="0"/>
              <a:t>AD-AS</a:t>
            </a:r>
            <a:r>
              <a:rPr lang="zh-CN" altLang="en-US" dirty="0"/>
              <a:t>曲线相比。这里的</a:t>
            </a:r>
            <a:r>
              <a:rPr lang="en-US" altLang="zh-CN" dirty="0"/>
              <a:t>Z</a:t>
            </a:r>
            <a:r>
              <a:rPr lang="zh-CN" altLang="en-US" dirty="0"/>
              <a:t>或</a:t>
            </a:r>
            <a:r>
              <a:rPr lang="en-US" altLang="zh-CN" dirty="0"/>
              <a:t>D</a:t>
            </a:r>
            <a:r>
              <a:rPr lang="zh-CN" altLang="en-US" dirty="0"/>
              <a:t>就是</a:t>
            </a:r>
            <a:r>
              <a:rPr lang="en-US" altLang="zh-CN" dirty="0"/>
              <a:t>PY</a:t>
            </a:r>
            <a:r>
              <a:rPr lang="zh-CN" altLang="en-US" dirty="0"/>
              <a:t>，而</a:t>
            </a:r>
            <a:r>
              <a:rPr lang="en-US" altLang="zh-CN" dirty="0"/>
              <a:t>N</a:t>
            </a:r>
            <a:r>
              <a:rPr lang="zh-CN" altLang="en-US" dirty="0"/>
              <a:t>和</a:t>
            </a:r>
            <a:r>
              <a:rPr lang="en-US" altLang="zh-CN" dirty="0"/>
              <a:t>Y</a:t>
            </a:r>
            <a:r>
              <a:rPr lang="zh-CN" altLang="en-US" dirty="0"/>
              <a:t>成正比。常规</a:t>
            </a:r>
            <a:r>
              <a:rPr lang="en-US" altLang="zh-CN" dirty="0"/>
              <a:t>AS</a:t>
            </a:r>
            <a:r>
              <a:rPr lang="zh-CN" altLang="en-US" dirty="0"/>
              <a:t>曲线比</a:t>
            </a:r>
            <a:r>
              <a:rPr lang="en-US" altLang="zh-CN" dirty="0"/>
              <a:t>AD</a:t>
            </a:r>
            <a:r>
              <a:rPr lang="zh-CN" altLang="en-US" dirty="0"/>
              <a:t>曲线陡。</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164</a:t>
            </a:fld>
            <a:endParaRPr lang="zh-CN" altLang="en-US"/>
          </a:p>
        </p:txBody>
      </p:sp>
    </p:spTree>
    <p:extLst>
      <p:ext uri="{BB962C8B-B14F-4D97-AF65-F5344CB8AC3E}">
        <p14:creationId xmlns:p14="http://schemas.microsoft.com/office/powerpoint/2010/main" val="1624075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effective demand differs from the aggregate income by a </a:t>
            </a:r>
            <a:r>
              <a:rPr lang="en-US" altLang="zh-CN" sz="1200" i="1" kern="1200" dirty="0">
                <a:solidFill>
                  <a:schemeClr val="tx1"/>
                </a:solidFill>
                <a:effectLst/>
                <a:latin typeface="+mn-lt"/>
                <a:ea typeface="+mn-ea"/>
                <a:cs typeface="+mn-cs"/>
              </a:rPr>
              <a:t>user cost </a:t>
            </a:r>
            <a:r>
              <a:rPr lang="en-US" altLang="zh-CN" sz="1200" kern="1200" dirty="0">
                <a:solidFill>
                  <a:schemeClr val="tx1"/>
                </a:solidFill>
                <a:effectLst/>
                <a:latin typeface="+mn-lt"/>
                <a:ea typeface="+mn-ea"/>
                <a:cs typeface="+mn-cs"/>
              </a:rPr>
              <a:t>of capital.</a:t>
            </a:r>
          </a:p>
          <a:p>
            <a:endParaRPr lang="en-US" altLang="zh-CN" sz="1200" kern="1200" dirty="0">
              <a:solidFill>
                <a:schemeClr val="tx1"/>
              </a:solidFill>
              <a:effectLst/>
              <a:latin typeface="+mn-lt"/>
              <a:ea typeface="+mn-ea"/>
              <a:cs typeface="+mn-cs"/>
            </a:endParaRPr>
          </a:p>
          <a:p>
            <a:r>
              <a:rPr lang="en-US" altLang="zh-CN" dirty="0"/>
              <a:t> We assume that the effective demand equals the aggregate income.</a:t>
            </a:r>
          </a:p>
          <a:p>
            <a:endParaRPr lang="en-US" altLang="zh-CN" dirty="0"/>
          </a:p>
          <a:p>
            <a:r>
              <a:rPr lang="en-US" altLang="zh-CN" dirty="0"/>
              <a:t>According to </a:t>
            </a:r>
            <a:r>
              <a:rPr lang="en-US" altLang="zh-CN" dirty="0" err="1"/>
              <a:t>Kalecki</a:t>
            </a:r>
            <a:r>
              <a:rPr lang="en-US" altLang="zh-CN" dirty="0"/>
              <a:t> (1971, ch.7), we may also have a macro theory of profit determination:</a:t>
            </a:r>
          </a:p>
          <a:p>
            <a:r>
              <a:rPr lang="en-US" altLang="zh-CN" dirty="0"/>
              <a:t>Y = wages + profits = C + I = consumption out of wages + consumption out of profits + I</a:t>
            </a:r>
          </a:p>
          <a:p>
            <a:r>
              <a:rPr lang="en-US" altLang="zh-CN" dirty="0"/>
              <a:t>Assume that workers spend all their income (a typical classical assumption),</a:t>
            </a:r>
          </a:p>
          <a:p>
            <a:r>
              <a:rPr lang="en-US" altLang="zh-CN" dirty="0"/>
              <a:t>Consumption out of wages = wages.</a:t>
            </a:r>
          </a:p>
          <a:p>
            <a:r>
              <a:rPr lang="en-US" altLang="zh-CN" dirty="0"/>
              <a:t>Then,</a:t>
            </a:r>
          </a:p>
          <a:p>
            <a:r>
              <a:rPr lang="en-US" altLang="zh-CN" dirty="0"/>
              <a:t>Profits = consumption out of profits + investment</a:t>
            </a:r>
          </a:p>
          <a:p>
            <a:r>
              <a:rPr lang="zh-CN" altLang="en-US"/>
              <a:t>即，资本家的消费和投资决定了利润。</a:t>
            </a:r>
            <a:endParaRPr lang="en-US" altLang="zh-CN" dirty="0"/>
          </a:p>
          <a:p>
            <a:endParaRPr lang="en-US" altLang="zh-CN" dirty="0"/>
          </a:p>
          <a:p>
            <a:r>
              <a:rPr lang="en-US" altLang="zh-CN" dirty="0"/>
              <a:t>Kaldor (1956, p.96): Capitalists earn what they spend, and workers spend what they earn.</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167</a:t>
            </a:fld>
            <a:endParaRPr lang="zh-CN" altLang="en-US"/>
          </a:p>
        </p:txBody>
      </p:sp>
    </p:spTree>
    <p:extLst>
      <p:ext uri="{BB962C8B-B14F-4D97-AF65-F5344CB8AC3E}">
        <p14:creationId xmlns:p14="http://schemas.microsoft.com/office/powerpoint/2010/main" val="2749515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Supply price:  the asset price that would just induce the production of an additional unit of such assets.</a:t>
            </a:r>
          </a:p>
          <a:p>
            <a:r>
              <a:rPr lang="en-US" altLang="zh-CN" dirty="0"/>
              <a:t>Replacement cost: </a:t>
            </a:r>
            <a:r>
              <a:rPr lang="zh-CN" altLang="en-US" dirty="0"/>
              <a:t>重置成本</a:t>
            </a:r>
            <a:endParaRPr lang="en-US" altLang="zh-CN" dirty="0"/>
          </a:p>
          <a:p>
            <a:endParaRPr lang="en-US" altLang="zh-CN" dirty="0"/>
          </a:p>
          <a:p>
            <a:r>
              <a:rPr lang="zh-CN" altLang="en-US" dirty="0"/>
              <a:t>两个角度：</a:t>
            </a:r>
            <a:endParaRPr lang="en-US" altLang="zh-CN" dirty="0"/>
          </a:p>
          <a:p>
            <a:r>
              <a:rPr lang="en-US" altLang="zh-CN" dirty="0"/>
              <a:t>1 </a:t>
            </a:r>
            <a:r>
              <a:rPr lang="zh-CN" altLang="en-US" dirty="0"/>
              <a:t>从预期收益和供应价格中得到</a:t>
            </a:r>
            <a:r>
              <a:rPr lang="en-US" altLang="zh-CN" dirty="0"/>
              <a:t>MEC</a:t>
            </a:r>
            <a:r>
              <a:rPr lang="zh-CN" altLang="en-US" dirty="0"/>
              <a:t>，</a:t>
            </a:r>
            <a:r>
              <a:rPr lang="en-US" altLang="zh-CN" dirty="0"/>
              <a:t>MEC</a:t>
            </a:r>
            <a:r>
              <a:rPr lang="zh-CN" altLang="en-US" dirty="0"/>
              <a:t>高于利率，有投资需求。</a:t>
            </a:r>
            <a:endParaRPr lang="en-US" altLang="zh-CN" dirty="0"/>
          </a:p>
          <a:p>
            <a:r>
              <a:rPr lang="en-US" altLang="zh-CN" dirty="0"/>
              <a:t>2 </a:t>
            </a:r>
            <a:r>
              <a:rPr lang="zh-CN" altLang="en-US" dirty="0"/>
              <a:t>从预期收益和利率中得到资产价格估值，资产价格高于供应价格，有投资需求。</a:t>
            </a:r>
            <a:endParaRPr lang="en-US" altLang="zh-CN" dirty="0"/>
          </a:p>
          <a:p>
            <a:endParaRPr lang="en-US" altLang="zh-CN" dirty="0"/>
          </a:p>
          <a:p>
            <a:r>
              <a:rPr lang="zh-CN" altLang="en-US" dirty="0"/>
              <a:t>而股市提供资产需求价格的常规估值，常规估值高于供应价格，有投资需求。</a:t>
            </a:r>
            <a:endParaRPr lang="en-US" altLang="zh-CN"/>
          </a:p>
          <a:p>
            <a:r>
              <a:rPr lang="zh-CN" altLang="en-US"/>
              <a:t> </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169</a:t>
            </a:fld>
            <a:endParaRPr lang="zh-CN" altLang="en-US"/>
          </a:p>
        </p:txBody>
      </p:sp>
    </p:spTree>
    <p:extLst>
      <p:ext uri="{BB962C8B-B14F-4D97-AF65-F5344CB8AC3E}">
        <p14:creationId xmlns:p14="http://schemas.microsoft.com/office/powerpoint/2010/main" val="3743048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MEC: “</a:t>
            </a:r>
            <a:r>
              <a:rPr lang="en-US" altLang="zh-CN" i="1" dirty="0"/>
              <a:t>the rate of discount which would make the present value of the series of annuities given by the returns expected from the capital-asset during its life just equal to its supply price.</a:t>
            </a:r>
            <a:r>
              <a:rPr lang="en-US" altLang="zh-CN" dirty="0"/>
              <a:t>”</a:t>
            </a:r>
          </a:p>
          <a:p>
            <a:endParaRPr lang="en-US" altLang="zh-CN" dirty="0"/>
          </a:p>
          <a:p>
            <a:r>
              <a:rPr lang="en-US" altLang="zh-CN" dirty="0"/>
              <a:t>MEC</a:t>
            </a:r>
            <a:r>
              <a:rPr lang="zh-CN" altLang="en-US" dirty="0"/>
              <a:t>一个量，刻画了一串预期现金流的回报率。</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170</a:t>
            </a:fld>
            <a:endParaRPr lang="zh-CN" altLang="en-US"/>
          </a:p>
        </p:txBody>
      </p:sp>
    </p:spTree>
    <p:extLst>
      <p:ext uri="{BB962C8B-B14F-4D97-AF65-F5344CB8AC3E}">
        <p14:creationId xmlns:p14="http://schemas.microsoft.com/office/powerpoint/2010/main" val="1926721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Entrepreneurs as a whole will add new investment until there is no longer any class of capital asset with a marginal efficiency of capital higher than the current interest rate. </a:t>
            </a:r>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171</a:t>
            </a:fld>
            <a:endParaRPr lang="zh-CN" altLang="en-US"/>
          </a:p>
        </p:txBody>
      </p:sp>
    </p:spTree>
    <p:extLst>
      <p:ext uri="{BB962C8B-B14F-4D97-AF65-F5344CB8AC3E}">
        <p14:creationId xmlns:p14="http://schemas.microsoft.com/office/powerpoint/2010/main" val="2849090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Keynes regards the fluctuation in the marginal efficiency of capital as the cause of business cycles.</a:t>
            </a:r>
          </a:p>
          <a:p>
            <a:pPr lvl="1"/>
            <a:r>
              <a:rPr lang="en-US" altLang="zh-CN" dirty="0"/>
              <a:t>The optimistic evaluation of the marginal efficiency of capital leads to over-investment in the later phase of economic expansion.</a:t>
            </a:r>
          </a:p>
          <a:p>
            <a:pPr lvl="1"/>
            <a:r>
              <a:rPr lang="en-US" altLang="zh-CN" dirty="0"/>
              <a:t>Sooner or later, the game has to stop since the feverish accumulation of capital would depress the marginal efficiency of capital. When this happens, optimism gives way to pessimism.</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172</a:t>
            </a:fld>
            <a:endParaRPr lang="zh-CN" altLang="en-US"/>
          </a:p>
        </p:txBody>
      </p:sp>
    </p:spTree>
    <p:extLst>
      <p:ext uri="{BB962C8B-B14F-4D97-AF65-F5344CB8AC3E}">
        <p14:creationId xmlns:p14="http://schemas.microsoft.com/office/powerpoint/2010/main" val="2011343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recession continues as long as the marginal efficiency of capital is lower than the interest rate. The dismal state of the economy may change for the better when: </a:t>
            </a:r>
          </a:p>
          <a:p>
            <a:pPr lvl="1"/>
            <a:r>
              <a:rPr lang="en-US" altLang="zh-CN" dirty="0"/>
              <a:t>the monetary authority slashes the interest rate to below the marginal efficiency of capital; </a:t>
            </a:r>
          </a:p>
          <a:p>
            <a:pPr lvl="1"/>
            <a:r>
              <a:rPr lang="en-US" altLang="zh-CN" dirty="0"/>
              <a:t>the expectation of future yield improves as business confidence restores; </a:t>
            </a:r>
          </a:p>
          <a:p>
            <a:pPr lvl="1"/>
            <a:r>
              <a:rPr lang="en-US" altLang="zh-CN" dirty="0"/>
              <a:t>the supply price of capital declines by an amount enough for the marginal efficiency of capital to exceed the rate of interest.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173</a:t>
            </a:fld>
            <a:endParaRPr lang="zh-CN" altLang="en-US"/>
          </a:p>
        </p:txBody>
      </p:sp>
    </p:spTree>
    <p:extLst>
      <p:ext uri="{BB962C8B-B14F-4D97-AF65-F5344CB8AC3E}">
        <p14:creationId xmlns:p14="http://schemas.microsoft.com/office/powerpoint/2010/main" val="2756850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potential entrepreneurs, stocks are alternatives to investment in real assets.</a:t>
            </a:r>
          </a:p>
          <a:p>
            <a:pPr lvl="1"/>
            <a:r>
              <a:rPr lang="en-US" altLang="zh-CN" dirty="0"/>
              <a:t>When stock market valuation is low, there is little incentive for entrepreneurs to make new investments since they can purchase capital assets in the stock market.</a:t>
            </a:r>
          </a:p>
          <a:p>
            <a:r>
              <a:rPr lang="en-US" altLang="zh-CN" dirty="0"/>
              <a:t>The stock market provides for entrepreneurs and investors with a </a:t>
            </a:r>
            <a:r>
              <a:rPr lang="en-US" altLang="zh-CN" i="1" dirty="0"/>
              <a:t>conventional valuation</a:t>
            </a:r>
            <a:r>
              <a:rPr lang="en-US" altLang="zh-CN" dirty="0"/>
              <a:t> on almost every type of capital asset.</a:t>
            </a:r>
          </a:p>
          <a:p>
            <a:pPr lvl="1"/>
            <a:r>
              <a:rPr lang="en-US" altLang="zh-CN" dirty="0"/>
              <a:t>The conventional valuation is imperfect but indispensable.</a:t>
            </a:r>
          </a:p>
          <a:p>
            <a:pPr lvl="2"/>
            <a:r>
              <a:rPr lang="en-US" altLang="zh-CN" dirty="0"/>
              <a:t>Uncertainty makes it difficult to form expectations about prospective yields.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174</a:t>
            </a:fld>
            <a:endParaRPr lang="zh-CN" altLang="en-US"/>
          </a:p>
        </p:txBody>
      </p:sp>
    </p:spTree>
    <p:extLst>
      <p:ext uri="{BB962C8B-B14F-4D97-AF65-F5344CB8AC3E}">
        <p14:creationId xmlns:p14="http://schemas.microsoft.com/office/powerpoint/2010/main" val="75141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对个人而言，一般是“量入为出”。</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18</a:t>
            </a:fld>
            <a:endParaRPr lang="zh-CN" altLang="en-US"/>
          </a:p>
        </p:txBody>
      </p:sp>
    </p:spTree>
    <p:extLst>
      <p:ext uri="{BB962C8B-B14F-4D97-AF65-F5344CB8AC3E}">
        <p14:creationId xmlns:p14="http://schemas.microsoft.com/office/powerpoint/2010/main" val="1535152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514350" indent="-514350">
              <a:buFont typeface="+mj-lt"/>
              <a:buAutoNum type="arabicPeriod"/>
            </a:pPr>
            <a:r>
              <a:rPr lang="en-US" altLang="zh-CN" dirty="0"/>
              <a:t>The stock market’s overall ability to value assets is dubious.</a:t>
            </a:r>
          </a:p>
          <a:p>
            <a:pPr marL="514350" indent="-514350">
              <a:buFont typeface="+mj-lt"/>
              <a:buAutoNum type="arabicPeriod"/>
            </a:pPr>
            <a:r>
              <a:rPr lang="en-US" altLang="zh-CN" dirty="0"/>
              <a:t>Short-term fluctuations in profits tend to have excessive influence on the market. </a:t>
            </a:r>
          </a:p>
          <a:p>
            <a:pPr marL="514350" indent="-514350">
              <a:buFont typeface="+mj-lt"/>
              <a:buAutoNum type="arabicPeriod"/>
            </a:pPr>
            <a:r>
              <a:rPr lang="en-US" altLang="zh-CN" dirty="0"/>
              <a:t>The conventional valuation of the stock market results from the mass psychology of a large number of ignorant individuals, which may suddenly change due to factors unrelated to the prospective yield.</a:t>
            </a:r>
          </a:p>
          <a:p>
            <a:endParaRPr lang="en-US" altLang="zh-CN" dirty="0"/>
          </a:p>
          <a:p>
            <a:endParaRPr lang="en-US" altLang="zh-CN" dirty="0"/>
          </a:p>
          <a:p>
            <a:r>
              <a:rPr lang="en-US" altLang="zh-CN" dirty="0"/>
              <a:t>On 1, Keynes points to the fact that more and more shares are owned by retail investors or people who have no special knowledge of businesses.</a:t>
            </a:r>
          </a:p>
          <a:p>
            <a:endParaRPr lang="en-US" altLang="zh-CN" dirty="0"/>
          </a:p>
          <a:p>
            <a:r>
              <a:rPr lang="zh-CN" altLang="en-US" dirty="0"/>
              <a:t>股价是最活跃交易者在边际上决定的，这群人主要是散户和不看基本面的交易者（如现代的高频交易）。</a:t>
            </a:r>
            <a:endParaRPr lang="en-US" altLang="zh-CN" dirty="0"/>
          </a:p>
          <a:p>
            <a:endParaRPr lang="en-US" altLang="zh-CN" dirty="0"/>
          </a:p>
          <a:p>
            <a:pPr marL="0" indent="0">
              <a:buFont typeface="+mj-lt"/>
              <a:buNone/>
            </a:pPr>
            <a:r>
              <a:rPr lang="en-US" altLang="zh-CN" dirty="0"/>
              <a:t>On 2, Keynes gives two examples: </a:t>
            </a:r>
          </a:p>
          <a:p>
            <a:pPr marL="914400" lvl="1" indent="-514350"/>
            <a:r>
              <a:rPr lang="en-US" altLang="zh-CN" dirty="0"/>
              <a:t>the share prices of American ice companies are seasonally higher in summer; </a:t>
            </a:r>
          </a:p>
          <a:p>
            <a:pPr marL="914400" lvl="1" indent="-514350"/>
            <a:r>
              <a:rPr lang="en-US" altLang="zh-CN" dirty="0"/>
              <a:t>the recurrence of holidays may raise the market valuation of the British railway substantially.</a:t>
            </a:r>
            <a:endParaRPr lang="zh-CN" altLang="en-US" dirty="0"/>
          </a:p>
          <a:p>
            <a:r>
              <a:rPr lang="en-US" altLang="zh-CN" dirty="0"/>
              <a:t>On 3,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175</a:t>
            </a:fld>
            <a:endParaRPr lang="zh-CN" altLang="en-US"/>
          </a:p>
        </p:txBody>
      </p:sp>
    </p:spTree>
    <p:extLst>
      <p:ext uri="{BB962C8B-B14F-4D97-AF65-F5344CB8AC3E}">
        <p14:creationId xmlns:p14="http://schemas.microsoft.com/office/powerpoint/2010/main" val="357669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“markets can remain irrational longer than you can remain solvent.” </a:t>
            </a:r>
          </a:p>
          <a:p>
            <a:endParaRPr lang="en-US" altLang="zh-CN" sz="1200" kern="1200" dirty="0">
              <a:solidFill>
                <a:schemeClr val="tx1"/>
              </a:solidFill>
              <a:effectLst/>
              <a:latin typeface="+mn-lt"/>
              <a:ea typeface="+mn-ea"/>
              <a:cs typeface="+mn-cs"/>
            </a:endParaRPr>
          </a:p>
          <a:p>
            <a:r>
              <a:rPr lang="en-US" altLang="zh-CN" dirty="0"/>
              <a:t>When a committee is in charge of evaluating investment performance, the value investor will face the most criticism.</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“Worldly wisdom teaches us that,” Keynes says, “it is better for reputation to fail conventionally than to succeed unconventionally.”</a:t>
            </a:r>
          </a:p>
          <a:p>
            <a:endParaRPr lang="en-US" altLang="zh-CN" sz="1200" kern="1200" dirty="0">
              <a:solidFill>
                <a:schemeClr val="tx1"/>
              </a:solidFill>
              <a:effectLst/>
              <a:latin typeface="+mn-lt"/>
              <a:ea typeface="+mn-ea"/>
              <a:cs typeface="+mn-cs"/>
            </a:endParaRPr>
          </a:p>
          <a:p>
            <a:r>
              <a:rPr lang="zh-CN" altLang="en-US" dirty="0"/>
              <a:t>巴菲特投资理念很简单，但是他的成功很难模仿，因为价值投资是反人性的。而且人们常常只模仿巴菲特的理念，不知道他如何设计机制，让自己的投资实践不受外界压力影响。</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176</a:t>
            </a:fld>
            <a:endParaRPr lang="zh-CN" altLang="en-US"/>
          </a:p>
        </p:txBody>
      </p:sp>
    </p:spTree>
    <p:extLst>
      <p:ext uri="{BB962C8B-B14F-4D97-AF65-F5344CB8AC3E}">
        <p14:creationId xmlns:p14="http://schemas.microsoft.com/office/powerpoint/2010/main" val="2857534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excellent article on the psychology</a:t>
            </a:r>
            <a:r>
              <a:rPr lang="en-US" altLang="zh-CN" baseline="0" dirty="0"/>
              <a:t> of bull markets by Howard Marks: </a:t>
            </a:r>
          </a:p>
          <a:p>
            <a:r>
              <a:rPr lang="en-US" altLang="zh-CN" baseline="0" dirty="0"/>
              <a:t>https://www.oaktreecapital.com/insights/memo/bull-market-rhymes</a:t>
            </a: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179</a:t>
            </a:fld>
            <a:endParaRPr lang="zh-CN" altLang="en-US"/>
          </a:p>
        </p:txBody>
      </p:sp>
    </p:spTree>
    <p:extLst>
      <p:ext uri="{BB962C8B-B14F-4D97-AF65-F5344CB8AC3E}">
        <p14:creationId xmlns:p14="http://schemas.microsoft.com/office/powerpoint/2010/main" val="3847893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Minsky’s Financial Instability Hypothesis</a:t>
            </a:r>
          </a:p>
          <a:p>
            <a:endParaRPr lang="en-US" altLang="zh-CN" dirty="0"/>
          </a:p>
          <a:p>
            <a:r>
              <a:rPr lang="en-US" altLang="zh-CN" dirty="0"/>
              <a:t>Minsky: A fundamental characteristic of our economy is that the financial system swings between robustness and fragility and these swings are an integral part of the process that generates business cycles.</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181</a:t>
            </a:fld>
            <a:endParaRPr lang="zh-CN" altLang="en-US"/>
          </a:p>
        </p:txBody>
      </p:sp>
    </p:spTree>
    <p:extLst>
      <p:ext uri="{BB962C8B-B14F-4D97-AF65-F5344CB8AC3E}">
        <p14:creationId xmlns:p14="http://schemas.microsoft.com/office/powerpoint/2010/main" val="4200460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跟股市一样，信用市场也是不完美的。或者说，</a:t>
            </a:r>
            <a:r>
              <a:rPr lang="en-US" altLang="zh-CN" dirty="0"/>
              <a:t>not self-correcting.</a:t>
            </a:r>
          </a:p>
          <a:p>
            <a:endParaRPr lang="en-US" altLang="zh-CN" dirty="0"/>
          </a:p>
          <a:p>
            <a:r>
              <a:rPr lang="zh-CN" altLang="en-US" dirty="0"/>
              <a:t>在对冲融资为主的时期，加杠杆对个体是理性的，能赚到钱，但所有人加杠杆，就让金融系统脆弱化，走向灾难。</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182</a:t>
            </a:fld>
            <a:endParaRPr lang="zh-CN" altLang="en-US"/>
          </a:p>
        </p:txBody>
      </p:sp>
    </p:spTree>
    <p:extLst>
      <p:ext uri="{BB962C8B-B14F-4D97-AF65-F5344CB8AC3E}">
        <p14:creationId xmlns:p14="http://schemas.microsoft.com/office/powerpoint/2010/main" val="2875147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What doesn’t change is change itself.</a:t>
            </a:r>
            <a:endParaRPr lang="zh-CN" altLang="en-US" dirty="0"/>
          </a:p>
          <a:p>
            <a:endParaRPr lang="en-US" altLang="zh-CN" dirty="0"/>
          </a:p>
          <a:p>
            <a:r>
              <a:rPr lang="en-US" altLang="zh-CN" dirty="0"/>
              <a:t>The full-employment equilibrium is as “transitory” as the under-employment equilibria.</a:t>
            </a:r>
          </a:p>
          <a:p>
            <a:endParaRPr lang="en-US" altLang="zh-CN" dirty="0"/>
          </a:p>
          <a:p>
            <a:r>
              <a:rPr lang="en-US" altLang="zh-CN" dirty="0"/>
              <a:t>Full of inner dynamism, our economy cannot stay quietly anywhere. As soon as it recovers from a recession and reaches the full-employment state, it will move on to overheat.</a:t>
            </a:r>
          </a:p>
          <a:p>
            <a:endParaRPr lang="en-US" altLang="zh-CN" dirty="0"/>
          </a:p>
          <a:p>
            <a:r>
              <a:rPr lang="en-US" altLang="zh-CN" dirty="0"/>
              <a:t>The inner dynamism manifests itself most evidently in finance.</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184</a:t>
            </a:fld>
            <a:endParaRPr lang="zh-CN" altLang="en-US"/>
          </a:p>
        </p:txBody>
      </p:sp>
    </p:spTree>
    <p:extLst>
      <p:ext uri="{BB962C8B-B14F-4D97-AF65-F5344CB8AC3E}">
        <p14:creationId xmlns:p14="http://schemas.microsoft.com/office/powerpoint/2010/main" val="332255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financial cycle does not simply repeat in the same style. Every cycle is different because financial markets are structurally changing over time. </a:t>
            </a:r>
          </a:p>
          <a:p>
            <a:pPr lvl="1"/>
            <a:r>
              <a:rPr lang="en-US" altLang="zh-CN" dirty="0"/>
              <a:t>The government reaction to busts (and booms): regulation and deregulation.</a:t>
            </a:r>
          </a:p>
          <a:p>
            <a:pPr lvl="1"/>
            <a:r>
              <a:rPr lang="en-US" altLang="zh-CN" dirty="0"/>
              <a:t>The market reactions: financial innovations, shadow banks.</a:t>
            </a:r>
          </a:p>
          <a:p>
            <a:r>
              <a:rPr lang="en-US" altLang="zh-CN" dirty="0"/>
              <a:t>Mark Twain: The history </a:t>
            </a:r>
            <a:r>
              <a:rPr lang="en-US" altLang="zh-CN" strike="sngStrike" dirty="0"/>
              <a:t>of economic fluctuations</a:t>
            </a:r>
            <a:r>
              <a:rPr lang="en-US" altLang="zh-CN" dirty="0"/>
              <a:t> doesn't repeat itself, but it often rhymes.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185</a:t>
            </a:fld>
            <a:endParaRPr lang="zh-CN" altLang="en-US"/>
          </a:p>
        </p:txBody>
      </p:sp>
    </p:spTree>
    <p:extLst>
      <p:ext uri="{BB962C8B-B14F-4D97-AF65-F5344CB8AC3E}">
        <p14:creationId xmlns:p14="http://schemas.microsoft.com/office/powerpoint/2010/main" val="21222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20</a:t>
            </a:fld>
            <a:endParaRPr lang="zh-CN" altLang="en-US"/>
          </a:p>
        </p:txBody>
      </p:sp>
    </p:spTree>
    <p:extLst>
      <p:ext uri="{BB962C8B-B14F-4D97-AF65-F5344CB8AC3E}">
        <p14:creationId xmlns:p14="http://schemas.microsoft.com/office/powerpoint/2010/main" val="307262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When a negative shock occurs to the aggregate demand, prices would fail to fully adjust, with</a:t>
            </a:r>
            <a:r>
              <a:rPr lang="en-US" altLang="zh-CN" sz="1200" kern="1200" baseline="0" dirty="0">
                <a:solidFill>
                  <a:schemeClr val="tx1"/>
                </a:solidFill>
                <a:effectLst/>
                <a:latin typeface="+mn-lt"/>
                <a:ea typeface="+mn-ea"/>
                <a:cs typeface="+mn-cs"/>
              </a:rPr>
              <a:t> a consequence</a:t>
            </a:r>
            <a:r>
              <a:rPr lang="en-US" altLang="zh-CN" sz="1200" kern="1200" dirty="0">
                <a:solidFill>
                  <a:schemeClr val="tx1"/>
                </a:solidFill>
                <a:effectLst/>
                <a:latin typeface="+mn-lt"/>
                <a:ea typeface="+mn-ea"/>
                <a:cs typeface="+mn-cs"/>
              </a:rPr>
              <a:t> that the supply side cannot operate at its full potential.</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24</a:t>
            </a:fld>
            <a:endParaRPr lang="zh-CN" altLang="en-US"/>
          </a:p>
        </p:txBody>
      </p:sp>
    </p:spTree>
    <p:extLst>
      <p:ext uri="{BB962C8B-B14F-4D97-AF65-F5344CB8AC3E}">
        <p14:creationId xmlns:p14="http://schemas.microsoft.com/office/powerpoint/2010/main" val="393538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classical macroeconomic theory, output is determined by the supply side and changes in the demand side affects only prices. Hence price flexibility is a crucial assumption, which is only reasonable in the long run.</a:t>
            </a:r>
          </a:p>
          <a:p>
            <a:r>
              <a:rPr lang="en-US" altLang="zh-CN" dirty="0"/>
              <a:t>When prices are sticky, output and employment also depend on the demand.</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25</a:t>
            </a:fld>
            <a:endParaRPr lang="zh-CN" altLang="en-US"/>
          </a:p>
        </p:txBody>
      </p:sp>
    </p:spTree>
    <p:extLst>
      <p:ext uri="{BB962C8B-B14F-4D97-AF65-F5344CB8AC3E}">
        <p14:creationId xmlns:p14="http://schemas.microsoft.com/office/powerpoint/2010/main" val="64156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IS-LM model consists two equations that describe the financial market (IS, or equivalently the market for goods and services) and the money market (LM).</a:t>
            </a:r>
          </a:p>
          <a:p>
            <a:r>
              <a:rPr lang="en-US" altLang="zh-CN" dirty="0"/>
              <a:t>The IS-LM model is the leading interpretation of John Maynard Keynes’s theory, which was developed in the depth of the Great Depression.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29</a:t>
            </a:fld>
            <a:endParaRPr lang="zh-CN" altLang="en-US"/>
          </a:p>
        </p:txBody>
      </p:sp>
    </p:spTree>
    <p:extLst>
      <p:ext uri="{BB962C8B-B14F-4D97-AF65-F5344CB8AC3E}">
        <p14:creationId xmlns:p14="http://schemas.microsoft.com/office/powerpoint/2010/main" val="377556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Assume that investment is a function of the interest rate,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b="0" dirty="0"/>
              </a:p>
              <a:p>
                <a:r>
                  <a:rPr lang="en-US" altLang="zh-CN" dirty="0"/>
                  <a:t>We assume that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zh-CN" altLang="en-US" dirty="0"/>
                  <a:t> </a:t>
                </a:r>
                <a:r>
                  <a:rPr lang="en-US" altLang="zh-CN" dirty="0"/>
                  <a:t>is differentiable and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𝐼</m:t>
                        </m:r>
                      </m:e>
                      <m:sup>
                        <m:r>
                          <a:rPr lang="en-US" altLang="zh-CN" b="0" i="1" smtClean="0">
                            <a:latin typeface="Cambria Math"/>
                          </a:rPr>
                          <m:t>′</m:t>
                        </m:r>
                      </m:sup>
                    </m:sSup>
                    <m:r>
                      <a:rPr lang="en-US" altLang="zh-CN" b="0" i="1" smtClean="0">
                        <a:latin typeface="Cambria Math"/>
                      </a:rPr>
                      <m:t>&lt;0</m:t>
                    </m:r>
                  </m:oMath>
                </a14:m>
                <a:r>
                  <a:rPr lang="en-US" altLang="zh-CN" dirty="0"/>
                  <a:t>. That is, higher interest rate increases the borrowing cost, hence lowers the level of investment in the economy.  </a:t>
                </a:r>
              </a:p>
              <a:p>
                <a:r>
                  <a:rPr lang="en-US" altLang="zh-CN" dirty="0"/>
                  <a:t>The IS equation is given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b="0" dirty="0"/>
              </a:p>
              <a:p>
                <a:r>
                  <a:rPr lang="en-US" altLang="zh-CN" dirty="0"/>
                  <a:t>As we have learned previously, the IS equation characterizes the financial market (or goods market) equilibrium and defines an implicit function of </a:t>
                </a:r>
                <a14:m>
                  <m:oMath xmlns:m="http://schemas.openxmlformats.org/officeDocument/2006/math">
                    <m:r>
                      <a:rPr lang="en-US" altLang="zh-CN" b="0" i="1" smtClean="0">
                        <a:latin typeface="Cambria Math"/>
                      </a:rPr>
                      <m:t>𝑌</m:t>
                    </m:r>
                    <m:r>
                      <a:rPr lang="en-US" altLang="zh-CN" i="1">
                        <a:latin typeface="Cambria Math"/>
                      </a:rPr>
                      <m:t>(</m:t>
                    </m:r>
                    <m:r>
                      <a:rPr lang="en-US" altLang="zh-CN" b="0" i="1" smtClean="0">
                        <a:latin typeface="Cambria Math"/>
                      </a:rPr>
                      <m:t>𝑟</m:t>
                    </m:r>
                    <m:r>
                      <a:rPr lang="en-US" altLang="zh-CN" i="1">
                        <a:latin typeface="Cambria Math"/>
                      </a:rPr>
                      <m:t>) </m:t>
                    </m:r>
                  </m:oMath>
                </a14:m>
                <a:r>
                  <a:rPr lang="en-US" altLang="zh-CN" dirty="0"/>
                  <a:t>or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the IS curve. </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Assume that investment is a function of the interest rate, </a:t>
                </a:r>
              </a:p>
              <a:p>
                <a:pPr marL="0" indent="0">
                  <a:buNone/>
                </a:pPr>
                <a:r>
                  <a:rPr lang="en-US" altLang="zh-CN" b="0" i="0">
                    <a:latin typeface="Cambria Math"/>
                  </a:rPr>
                  <a:t>𝐼=𝐼</a:t>
                </a:r>
                <a:r>
                  <a:rPr lang="en-US" altLang="zh-CN" b="0" i="0">
                    <a:latin typeface="Cambria Math" panose="02040503050406030204" pitchFamily="18" charset="0"/>
                  </a:rPr>
                  <a:t>(</a:t>
                </a:r>
                <a:r>
                  <a:rPr lang="en-US" altLang="zh-CN" b="0" i="0">
                    <a:latin typeface="Cambria Math"/>
                  </a:rPr>
                  <a:t>𝑟</a:t>
                </a:r>
                <a:r>
                  <a:rPr lang="en-US" altLang="zh-CN" b="0" i="0">
                    <a:latin typeface="Cambria Math" panose="02040503050406030204" pitchFamily="18" charset="0"/>
                  </a:rPr>
                  <a:t>)</a:t>
                </a:r>
                <a:r>
                  <a:rPr lang="en-US" altLang="zh-CN" b="0" i="0">
                    <a:latin typeface="Cambria Math"/>
                  </a:rPr>
                  <a:t>.</a:t>
                </a:r>
                <a:endParaRPr lang="en-US" altLang="zh-CN" b="0" dirty="0"/>
              </a:p>
              <a:p>
                <a:r>
                  <a:rPr lang="en-US" altLang="zh-CN" dirty="0"/>
                  <a:t>We assume that </a:t>
                </a:r>
                <a:r>
                  <a:rPr lang="en-US" altLang="zh-CN" i="0">
                    <a:latin typeface="Cambria Math"/>
                  </a:rPr>
                  <a:t>𝐼</a:t>
                </a:r>
                <a:r>
                  <a:rPr lang="en-US" altLang="zh-CN" i="0">
                    <a:latin typeface="Cambria Math" panose="02040503050406030204" pitchFamily="18" charset="0"/>
                  </a:rPr>
                  <a:t>(</a:t>
                </a:r>
                <a:r>
                  <a:rPr lang="en-US" altLang="zh-CN" i="0">
                    <a:latin typeface="Cambria Math"/>
                  </a:rPr>
                  <a:t>𝑟</a:t>
                </a:r>
                <a:r>
                  <a:rPr lang="en-US" altLang="zh-CN" i="0">
                    <a:latin typeface="Cambria Math" panose="02040503050406030204" pitchFamily="18" charset="0"/>
                  </a:rPr>
                  <a:t>)</a:t>
                </a:r>
                <a:r>
                  <a:rPr lang="zh-CN" altLang="en-US" dirty="0"/>
                  <a:t> </a:t>
                </a:r>
                <a:r>
                  <a:rPr lang="en-US" altLang="zh-CN" dirty="0"/>
                  <a:t>is differentiable and </a:t>
                </a:r>
                <a:r>
                  <a:rPr lang="en-US" altLang="zh-CN" i="0">
                    <a:latin typeface="Cambria Math"/>
                  </a:rPr>
                  <a:t>𝐼</a:t>
                </a:r>
                <a:r>
                  <a:rPr lang="en-US" altLang="zh-CN" b="0" i="0">
                    <a:latin typeface="Cambria Math" panose="02040503050406030204" pitchFamily="18" charset="0"/>
                  </a:rPr>
                  <a:t>^</a:t>
                </a:r>
                <a:r>
                  <a:rPr lang="en-US" altLang="zh-CN" b="0" i="0">
                    <a:latin typeface="Cambria Math"/>
                  </a:rPr>
                  <a:t>′&lt;0</a:t>
                </a:r>
                <a:r>
                  <a:rPr lang="en-US" altLang="zh-CN" dirty="0"/>
                  <a:t>. That is, higher interest rate increases the borrowing cost, hence lowers the level of investment in the economy.  </a:t>
                </a:r>
              </a:p>
              <a:p>
                <a:r>
                  <a:rPr lang="en-US" altLang="zh-CN" dirty="0"/>
                  <a:t>The IS equation is given by </a:t>
                </a:r>
              </a:p>
              <a:p>
                <a:pPr marL="0" indent="0">
                  <a:buNone/>
                </a:pPr>
                <a:r>
                  <a:rPr lang="en-US" altLang="zh-CN" b="0" i="0">
                    <a:latin typeface="Cambria Math"/>
                  </a:rPr>
                  <a:t>𝑌=𝐶</a:t>
                </a:r>
                <a:r>
                  <a:rPr lang="en-US" altLang="zh-CN" b="0" i="0">
                    <a:latin typeface="Cambria Math" panose="02040503050406030204" pitchFamily="18" charset="0"/>
                  </a:rPr>
                  <a:t>(</a:t>
                </a:r>
                <a:r>
                  <a:rPr lang="en-US" altLang="zh-CN" b="0" i="0">
                    <a:latin typeface="Cambria Math"/>
                  </a:rPr>
                  <a:t>𝑌−𝑇</a:t>
                </a:r>
                <a:r>
                  <a:rPr lang="en-US" altLang="zh-CN" b="0" i="0">
                    <a:latin typeface="Cambria Math" panose="02040503050406030204" pitchFamily="18" charset="0"/>
                  </a:rPr>
                  <a:t>)</a:t>
                </a:r>
                <a:r>
                  <a:rPr lang="en-US" altLang="zh-CN" b="0" i="0">
                    <a:latin typeface="Cambria Math"/>
                  </a:rPr>
                  <a:t>+𝐼</a:t>
                </a:r>
                <a:r>
                  <a:rPr lang="en-US" altLang="zh-CN" b="0" i="0">
                    <a:latin typeface="Cambria Math" panose="02040503050406030204" pitchFamily="18" charset="0"/>
                  </a:rPr>
                  <a:t>(</a:t>
                </a:r>
                <a:r>
                  <a:rPr lang="en-US" altLang="zh-CN" b="0" i="0">
                    <a:latin typeface="Cambria Math"/>
                  </a:rPr>
                  <a:t>𝑟</a:t>
                </a:r>
                <a:r>
                  <a:rPr lang="en-US" altLang="zh-CN" b="0" i="0">
                    <a:latin typeface="Cambria Math" panose="02040503050406030204" pitchFamily="18" charset="0"/>
                  </a:rPr>
                  <a:t>)</a:t>
                </a:r>
                <a:r>
                  <a:rPr lang="en-US" altLang="zh-CN" b="0" i="0">
                    <a:latin typeface="Cambria Math"/>
                  </a:rPr>
                  <a:t>+𝐺.</a:t>
                </a:r>
                <a:endParaRPr lang="en-US" altLang="zh-CN" b="0" dirty="0"/>
              </a:p>
              <a:p>
                <a:r>
                  <a:rPr lang="en-US" altLang="zh-CN" dirty="0"/>
                  <a:t>As we have learned previously, the IS equation characterizes the financial market (or goods market) equilibrium and defines an implicit function of </a:t>
                </a:r>
                <a:r>
                  <a:rPr lang="en-US" altLang="zh-CN" b="0" i="0">
                    <a:latin typeface="Cambria Math"/>
                  </a:rPr>
                  <a:t>𝑌</a:t>
                </a:r>
                <a:r>
                  <a:rPr lang="en-US" altLang="zh-CN" i="0">
                    <a:latin typeface="Cambria Math"/>
                  </a:rPr>
                  <a:t>(</a:t>
                </a:r>
                <a:r>
                  <a:rPr lang="en-US" altLang="zh-CN" b="0" i="0">
                    <a:latin typeface="Cambria Math"/>
                  </a:rPr>
                  <a:t>𝑟</a:t>
                </a:r>
                <a:r>
                  <a:rPr lang="en-US" altLang="zh-CN" i="0">
                    <a:latin typeface="Cambria Math"/>
                  </a:rPr>
                  <a:t>) </a:t>
                </a:r>
                <a:r>
                  <a:rPr lang="en-US" altLang="zh-CN" dirty="0"/>
                  <a:t>or </a:t>
                </a:r>
                <a:r>
                  <a:rPr lang="en-US" altLang="zh-CN" i="0">
                    <a:latin typeface="Cambria Math"/>
                  </a:rPr>
                  <a:t>𝑟(𝑌)</a:t>
                </a:r>
                <a:r>
                  <a:rPr lang="en-US" altLang="zh-CN" dirty="0"/>
                  <a:t>, the IS curve. </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30</a:t>
            </a:fld>
            <a:endParaRPr lang="zh-CN" altLang="en-US"/>
          </a:p>
        </p:txBody>
      </p:sp>
    </p:spTree>
    <p:extLst>
      <p:ext uri="{BB962C8B-B14F-4D97-AF65-F5344CB8AC3E}">
        <p14:creationId xmlns:p14="http://schemas.microsoft.com/office/powerpoint/2010/main" val="82202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8CEBDE-E35C-48DA-A6D4-1A45C1E3934C}" type="datetime1">
              <a:rPr lang="zh-CN" altLang="en-US" smtClean="0"/>
              <a:t>2023/12/31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31452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76CE25-4349-4379-88CF-A35FC0CE1E6C}" type="datetime1">
              <a:rPr lang="zh-CN" altLang="en-US" smtClean="0"/>
              <a:t>2023/12/31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4283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173BAB-AC5E-46FE-AA42-A3D41F9F2DA2}" type="datetime1">
              <a:rPr lang="zh-CN" altLang="en-US" smtClean="0"/>
              <a:t>2023/12/31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39851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72EE71-BC7F-470F-87CF-2A987BAA01B4}" type="datetime1">
              <a:rPr lang="zh-CN" altLang="en-US" smtClean="0"/>
              <a:t>2023/12/31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70718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4FEEAF-9C93-479A-915D-D1618182383E}" type="datetime1">
              <a:rPr lang="zh-CN" altLang="en-US" smtClean="0"/>
              <a:t>2023/12/31</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68941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2CD41-B871-4C7E-B667-CDB7904BD118}" type="datetime1">
              <a:rPr lang="zh-CN" altLang="en-US" smtClean="0"/>
              <a:t>2023/12/31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0699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2DEE3A-912E-4A3A-8270-2AAD916813EE}" type="datetime1">
              <a:rPr lang="zh-CN" altLang="en-US" smtClean="0"/>
              <a:t>2023/12/31</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53417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A5309B-4711-48E9-BBCA-3C9D024DFA1F}" type="datetime1">
              <a:rPr lang="zh-CN" altLang="en-US" smtClean="0"/>
              <a:t>2023/12/31</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9731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8FA402-990A-4CE6-8D0C-DC4BB9823B7C}" type="datetime1">
              <a:rPr lang="zh-CN" altLang="en-US" smtClean="0"/>
              <a:t>2023/12/31</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68667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22A1BE-3892-40AB-B5C0-11155D230AAB}" type="datetime1">
              <a:rPr lang="zh-CN" altLang="en-US" smtClean="0"/>
              <a:t>2023/12/31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85558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27AF474-54D0-4EB5-BE27-AFD011DD586F}" type="datetime1">
              <a:rPr lang="zh-CN" altLang="en-US" smtClean="0"/>
              <a:t>2023/12/31</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252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BF31A-0957-4E61-9C20-D5F984694388}" type="datetime1">
              <a:rPr lang="zh-CN" altLang="en-US" smtClean="0"/>
              <a:t>2023/12/31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29430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1.png"/><Relationship Id="rId5" Type="http://schemas.openxmlformats.org/officeDocument/2006/relationships/image" Target="../media/image310.png"/><Relationship Id="rId4" Type="http://schemas.openxmlformats.org/officeDocument/2006/relationships/image" Target="../media/image300.png"/></Relationships>
</file>

<file path=ppt/slides/_rels/slide1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1.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570.png"/><Relationship Id="rId5" Type="http://schemas.openxmlformats.org/officeDocument/2006/relationships/image" Target="../media/image542.png"/><Relationship Id="rId4" Type="http://schemas.openxmlformats.org/officeDocument/2006/relationships/image" Target="../media/image550.png"/></Relationships>
</file>

<file path=ppt/slides/_rels/slide11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81.png"/><Relationship Id="rId4" Type="http://schemas.openxmlformats.org/officeDocument/2006/relationships/image" Target="../media/image7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81.png"/><Relationship Id="rId5" Type="http://schemas.openxmlformats.org/officeDocument/2006/relationships/image" Target="../media/image561.png"/><Relationship Id="rId4" Type="http://schemas.openxmlformats.org/officeDocument/2006/relationships/image" Target="../media/image54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1.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4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image" Target="../media/image601.png"/><Relationship Id="rId1" Type="http://schemas.openxmlformats.org/officeDocument/2006/relationships/slideLayout" Target="../slideLayouts/slideLayout2.xml"/><Relationship Id="rId5" Type="http://schemas.openxmlformats.org/officeDocument/2006/relationships/image" Target="../media/image631.png"/><Relationship Id="rId4" Type="http://schemas.openxmlformats.org/officeDocument/2006/relationships/image" Target="../media/image621.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2.emf"/><Relationship Id="rId4" Type="http://schemas.openxmlformats.org/officeDocument/2006/relationships/package" Target="../embeddings/Microsoft_Excel_Worksheet.xlsx"/></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3.emf"/></Relationships>
</file>

<file path=ppt/slides/_rels/slide15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15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95.png"/></Relationships>
</file>

<file path=ppt/slides/_rels/slide1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image" Target="../media/image96.png"/><Relationship Id="rId4" Type="http://schemas.openxmlformats.org/officeDocument/2006/relationships/image" Target="../media/image99.png"/></Relationships>
</file>

<file path=ppt/slides/_rels/slide16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165.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0.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90.png"/><Relationship Id="rId7" Type="http://schemas.openxmlformats.org/officeDocument/2006/relationships/image" Target="../media/image17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61.png"/><Relationship Id="rId10" Type="http://schemas.openxmlformats.org/officeDocument/2006/relationships/image" Target="../media/image151.png"/><Relationship Id="rId4" Type="http://schemas.openxmlformats.org/officeDocument/2006/relationships/image" Target="../media/image120.png"/><Relationship Id="rId9" Type="http://schemas.openxmlformats.org/officeDocument/2006/relationships/image" Target="../media/image140.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00.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0.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272.png"/></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27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2.png"/><Relationship Id="rId5" Type="http://schemas.openxmlformats.org/officeDocument/2006/relationships/image" Target="../media/image401.png"/><Relationship Id="rId4" Type="http://schemas.openxmlformats.org/officeDocument/2006/relationships/image" Target="../media/image39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2.png"/><Relationship Id="rId2" Type="http://schemas.openxmlformats.org/officeDocument/2006/relationships/image" Target="../media/image421.png"/><Relationship Id="rId1" Type="http://schemas.openxmlformats.org/officeDocument/2006/relationships/slideLayout" Target="../slideLayouts/slideLayout2.xml"/><Relationship Id="rId5" Type="http://schemas.openxmlformats.org/officeDocument/2006/relationships/image" Target="../media/image453.png"/><Relationship Id="rId4" Type="http://schemas.openxmlformats.org/officeDocument/2006/relationships/image" Target="../media/image442.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361.png"/><Relationship Id="rId1" Type="http://schemas.openxmlformats.org/officeDocument/2006/relationships/slideLayout" Target="../slideLayouts/slideLayout2.xml"/><Relationship Id="rId5" Type="http://schemas.openxmlformats.org/officeDocument/2006/relationships/image" Target="../media/image391.png"/><Relationship Id="rId4" Type="http://schemas.openxmlformats.org/officeDocument/2006/relationships/image" Target="../media/image382.png"/></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image" Target="../media/image472.png"/><Relationship Id="rId1" Type="http://schemas.openxmlformats.org/officeDocument/2006/relationships/slideLayout" Target="../slideLayouts/slideLayout2.xml"/><Relationship Id="rId5" Type="http://schemas.openxmlformats.org/officeDocument/2006/relationships/image" Target="../media/image502.png"/><Relationship Id="rId4" Type="http://schemas.openxmlformats.org/officeDocument/2006/relationships/image" Target="../media/image49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50.png"/><Relationship Id="rId7" Type="http://schemas.openxmlformats.org/officeDocument/2006/relationships/image" Target="../media/image490.png"/><Relationship Id="rId2" Type="http://schemas.openxmlformats.org/officeDocument/2006/relationships/image" Target="../media/image440.png"/><Relationship Id="rId1" Type="http://schemas.openxmlformats.org/officeDocument/2006/relationships/slideLayout" Target="../slideLayouts/slideLayout6.xml"/><Relationship Id="rId6" Type="http://schemas.openxmlformats.org/officeDocument/2006/relationships/image" Target="../media/image480.png"/><Relationship Id="rId5" Type="http://schemas.openxmlformats.org/officeDocument/2006/relationships/image" Target="../media/image470.png"/><Relationship Id="rId4" Type="http://schemas.openxmlformats.org/officeDocument/2006/relationships/image" Target="../media/image460.png"/><Relationship Id="rId9" Type="http://schemas.openxmlformats.org/officeDocument/2006/relationships/image" Target="../media/image51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经济波动</a:t>
            </a:r>
          </a:p>
        </p:txBody>
      </p:sp>
      <p:sp>
        <p:nvSpPr>
          <p:cNvPr id="3" name="副标题 2"/>
          <p:cNvSpPr>
            <a:spLocks noGrp="1"/>
          </p:cNvSpPr>
          <p:nvPr>
            <p:ph type="subTitle" idx="1"/>
          </p:nvPr>
        </p:nvSpPr>
        <p:spPr/>
        <p:txBody>
          <a:bodyPr/>
          <a:lstStyle/>
          <a:p>
            <a:r>
              <a:rPr lang="zh-CN" altLang="en-US" dirty="0"/>
              <a:t>钱军辉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1722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Macroeconomic Fluctuations: US</a:t>
            </a:r>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1772816"/>
            <a:ext cx="6696744" cy="369332"/>
          </a:xfrm>
          <a:prstGeom prst="rect">
            <a:avLst/>
          </a:prstGeom>
          <a:noFill/>
        </p:spPr>
        <p:txBody>
          <a:bodyPr wrap="square" rtlCol="0">
            <a:spAutoFit/>
          </a:bodyPr>
          <a:lstStyle/>
          <a:p>
            <a:r>
              <a:rPr lang="en-US" altLang="zh-CN" dirty="0"/>
              <a:t>Quarterly YoY RGDP Growth</a:t>
            </a:r>
            <a:endParaRPr lang="zh-CN" altLang="en-US" dirty="0"/>
          </a:p>
        </p:txBody>
      </p:sp>
      <p:pic>
        <p:nvPicPr>
          <p:cNvPr id="7" name="内容占位符 6">
            <a:extLst>
              <a:ext uri="{FF2B5EF4-FFF2-40B4-BE49-F238E27FC236}">
                <a16:creationId xmlns:a16="http://schemas.microsoft.com/office/drawing/2014/main" id="{FD293A2D-55E0-4C55-8F8D-92DC6DA6FEB2}"/>
              </a:ext>
            </a:extLst>
          </p:cNvPr>
          <p:cNvPicPr>
            <a:picLocks noGrp="1" noChangeAspect="1"/>
          </p:cNvPicPr>
          <p:nvPr>
            <p:ph idx="1"/>
          </p:nvPr>
        </p:nvPicPr>
        <p:blipFill>
          <a:blip r:embed="rId2"/>
          <a:stretch>
            <a:fillRect/>
          </a:stretch>
        </p:blipFill>
        <p:spPr>
          <a:xfrm>
            <a:off x="457200" y="2458280"/>
            <a:ext cx="8229600" cy="2809802"/>
          </a:xfrm>
          <a:prstGeom prst="rect">
            <a:avLst/>
          </a:prstGeom>
        </p:spPr>
      </p:pic>
    </p:spTree>
    <p:extLst>
      <p:ext uri="{BB962C8B-B14F-4D97-AF65-F5344CB8AC3E}">
        <p14:creationId xmlns:p14="http://schemas.microsoft.com/office/powerpoint/2010/main" val="3370263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9813A4-C9ED-4305-A59A-E1E64800BDA7}"/>
              </a:ext>
            </a:extLst>
          </p:cNvPr>
          <p:cNvSpPr>
            <a:spLocks noGrp="1"/>
          </p:cNvSpPr>
          <p:nvPr>
            <p:ph type="title"/>
          </p:nvPr>
        </p:nvSpPr>
        <p:spPr/>
        <p:txBody>
          <a:bodyPr/>
          <a:lstStyle/>
          <a:p>
            <a:r>
              <a:rPr lang="en-US" altLang="zh-CN" dirty="0"/>
              <a:t>AD </a:t>
            </a:r>
            <a:r>
              <a:rPr lang="zh-CN" altLang="en-US" dirty="0"/>
              <a:t>曲线的斜率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0022A38-1A39-402B-88C0-DD0C1AF9484C}"/>
                  </a:ext>
                </a:extLst>
              </p:cNvPr>
              <p:cNvSpPr>
                <a:spLocks noGrp="1"/>
              </p:cNvSpPr>
              <p:nvPr>
                <p:ph idx="1"/>
              </p:nvPr>
            </p:nvSpPr>
            <p:spPr/>
            <p:txBody>
              <a:bodyPr>
                <a:normAutofit/>
              </a:bodyPr>
              <a:lstStyle/>
              <a:p>
                <a:r>
                  <a:rPr lang="en-US" altLang="zh-CN" dirty="0"/>
                  <a:t>AD</a:t>
                </a:r>
                <a:r>
                  <a:rPr lang="zh-CN" altLang="en-US" dirty="0"/>
                  <a:t>曲线的数学含义：给定</a:t>
                </a:r>
                <a:r>
                  <a:rPr lang="en-US" altLang="zh-CN" dirty="0"/>
                  <a:t> </a:t>
                </a:r>
                <a14:m>
                  <m:oMath xmlns:m="http://schemas.openxmlformats.org/officeDocument/2006/math">
                    <m:r>
                      <a:rPr lang="en-US" altLang="zh-CN" i="1">
                        <a:latin typeface="Cambria Math"/>
                      </a:rPr>
                      <m:t>𝑇</m:t>
                    </m:r>
                    <m:r>
                      <a:rPr lang="en-US" altLang="zh-CN" i="1">
                        <a:latin typeface="Cambria Math"/>
                      </a:rPr>
                      <m:t>, </m:t>
                    </m:r>
                    <m:r>
                      <a:rPr lang="en-US" altLang="zh-CN" i="1">
                        <a:latin typeface="Cambria Math"/>
                      </a:rPr>
                      <m:t>𝐺</m:t>
                    </m:r>
                    <m:r>
                      <a:rPr lang="en-US" altLang="zh-CN" i="1">
                        <a:latin typeface="Cambria Math"/>
                      </a:rPr>
                      <m:t>,</m:t>
                    </m:r>
                  </m:oMath>
                </a14:m>
                <a:r>
                  <a:rPr lang="en-US" altLang="zh-CN" dirty="0"/>
                  <a:t> </a:t>
                </a:r>
                <a14:m>
                  <m:oMath xmlns:m="http://schemas.openxmlformats.org/officeDocument/2006/math">
                    <m:r>
                      <a:rPr lang="en-US" altLang="zh-CN" i="1">
                        <a:latin typeface="Cambria Math"/>
                      </a:rPr>
                      <m:t>𝑀</m:t>
                    </m:r>
                  </m:oMath>
                </a14:m>
                <a:r>
                  <a:rPr lang="en-US" altLang="zh-CN" dirty="0"/>
                  <a:t> </a:t>
                </a:r>
                <a:r>
                  <a:rPr lang="zh-CN" altLang="en-US" dirty="0"/>
                  <a:t>等外生变量，价格水平</a:t>
                </a:r>
                <a:r>
                  <a:rPr lang="en-US" altLang="zh-CN" dirty="0"/>
                  <a:t> </a:t>
                </a:r>
                <a14:m>
                  <m:oMath xmlns:m="http://schemas.openxmlformats.org/officeDocument/2006/math">
                    <m:r>
                      <a:rPr lang="en-US" altLang="zh-CN" i="1">
                        <a:latin typeface="Cambria Math"/>
                      </a:rPr>
                      <m:t>𝑃</m:t>
                    </m:r>
                  </m:oMath>
                </a14:m>
                <a:r>
                  <a:rPr lang="en-US" altLang="zh-CN" dirty="0"/>
                  <a:t> </a:t>
                </a:r>
                <a:r>
                  <a:rPr lang="zh-CN" altLang="en-US" dirty="0"/>
                  <a:t>上升一个单位，总需求 </a:t>
                </a:r>
                <a14:m>
                  <m:oMath xmlns:m="http://schemas.openxmlformats.org/officeDocument/2006/math">
                    <m:r>
                      <a:rPr lang="en-US" altLang="zh-CN" i="1">
                        <a:latin typeface="Cambria Math"/>
                      </a:rPr>
                      <m:t>𝑌</m:t>
                    </m:r>
                  </m:oMath>
                </a14:m>
                <a:r>
                  <a:rPr lang="en-US" altLang="zh-CN" dirty="0"/>
                  <a:t> </a:t>
                </a:r>
                <a:r>
                  <a:rPr lang="zh-CN" altLang="en-US" dirty="0"/>
                  <a:t>变化多少。</a:t>
                </a:r>
                <a:r>
                  <a:rPr lang="en-US" altLang="zh-CN" dirty="0"/>
                  <a:t> </a:t>
                </a:r>
              </a:p>
              <a:p>
                <a:r>
                  <a:rPr lang="zh-CN" altLang="en-US" dirty="0"/>
                  <a:t>对</a:t>
                </a:r>
                <a:r>
                  <a:rPr lang="en-US" altLang="zh-CN" dirty="0"/>
                  <a:t> IS-LM </a:t>
                </a:r>
                <a:r>
                  <a:rPr lang="zh-CN" altLang="en-US" dirty="0"/>
                  <a:t>方程全微分，消去</a:t>
                </a:r>
                <a:r>
                  <a:rPr lang="en-US" altLang="zh-CN" dirty="0"/>
                  <a:t> </a:t>
                </a:r>
                <a14:m>
                  <m:oMath xmlns:m="http://schemas.openxmlformats.org/officeDocument/2006/math">
                    <m:r>
                      <a:rPr lang="en-US" altLang="zh-CN" i="1">
                        <a:latin typeface="Cambria Math" panose="02040503050406030204" pitchFamily="18" charset="0"/>
                      </a:rPr>
                      <m:t>𝑑𝑟</m:t>
                    </m:r>
                  </m:oMath>
                </a14:m>
                <a:r>
                  <a:rPr lang="en-US" altLang="zh-CN" dirty="0"/>
                  <a:t>, </a:t>
                </a:r>
                <a:r>
                  <a:rPr lang="zh-CN" altLang="en-US" dirty="0"/>
                  <a:t>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𝑑𝑃</m:t>
                          </m:r>
                        </m:num>
                        <m:den>
                          <m:r>
                            <a:rPr lang="en-US" altLang="zh-CN" i="1">
                              <a:latin typeface="Cambria Math"/>
                            </a:rPr>
                            <m:t>𝑑𝑌</m:t>
                          </m:r>
                        </m:den>
                      </m:f>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𝑃</m:t>
                          </m:r>
                        </m:num>
                        <m:den>
                          <m:r>
                            <a:rPr lang="en-US" altLang="zh-CN" i="1">
                              <a:latin typeface="Cambria Math"/>
                            </a:rPr>
                            <m:t>𝐿</m:t>
                          </m:r>
                        </m:den>
                      </m:f>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f>
                            <m:fPr>
                              <m:ctrlPr>
                                <a:rPr lang="en-US" altLang="zh-CN" i="1">
                                  <a:latin typeface="Cambria Math" panose="02040503050406030204" pitchFamily="18" charset="0"/>
                                </a:rPr>
                              </m:ctrlPr>
                            </m:fPr>
                            <m:num>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num>
                            <m:den>
                              <m:r>
                                <a:rPr lang="en-US" altLang="zh-CN" i="1">
                                  <a:latin typeface="Cambria Math" panose="02040503050406030204" pitchFamily="18" charset="0"/>
                                </a:rPr>
                                <m:t>𝐼</m:t>
                              </m:r>
                              <m:r>
                                <a:rPr lang="en-US" altLang="zh-CN" i="1">
                                  <a:latin typeface="Cambria Math" panose="02040503050406030204" pitchFamily="18" charset="0"/>
                                </a:rPr>
                                <m:t>′</m:t>
                              </m:r>
                            </m:den>
                          </m:f>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e>
                      </m:d>
                      <m:r>
                        <a:rPr lang="en-US" altLang="zh-CN" i="1">
                          <a:latin typeface="Cambria Math" panose="02040503050406030204" pitchFamily="18" charset="0"/>
                        </a:rPr>
                        <m:t> </m:t>
                      </m:r>
                      <m:r>
                        <a:rPr lang="en-US" altLang="zh-CN" i="1">
                          <a:latin typeface="Cambria Math"/>
                        </a:rPr>
                        <m:t>&lt;0,</m:t>
                      </m:r>
                    </m:oMath>
                  </m:oMathPara>
                </a14:m>
                <a:endParaRPr lang="en-US" altLang="zh-CN" dirty="0"/>
              </a:p>
              <a:p>
                <a:pPr marL="0" indent="0">
                  <a:buNone/>
                </a:pPr>
                <a:r>
                  <a:rPr lang="en-US" altLang="zh-CN" dirty="0"/>
                  <a:t>    </a:t>
                </a:r>
                <a:r>
                  <a:rPr lang="zh-CN" altLang="en-US" dirty="0"/>
                  <a:t>因为 </a:t>
                </a:r>
                <a14:m>
                  <m:oMath xmlns:m="http://schemas.openxmlformats.org/officeDocument/2006/math">
                    <m:r>
                      <a:rPr lang="en-US" altLang="zh-CN" i="1">
                        <a:latin typeface="Cambria Math"/>
                      </a:rPr>
                      <m:t> </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&lt;0,</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&gt;0, </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r>
                      <a:rPr lang="en-US" altLang="zh-CN" i="1">
                        <a:latin typeface="Cambria Math"/>
                      </a:rPr>
                      <m:t>&lt;0,</m:t>
                    </m:r>
                    <m:sSup>
                      <m:sSupPr>
                        <m:ctrlPr>
                          <a:rPr lang="en-US" altLang="zh-CN" i="1">
                            <a:latin typeface="Cambria Math" panose="02040503050406030204" pitchFamily="18" charset="0"/>
                          </a:rPr>
                        </m:ctrlPr>
                      </m:sSupPr>
                      <m:e>
                        <m:r>
                          <a:rPr lang="en-US" altLang="zh-CN" i="1">
                            <a:latin typeface="Cambria Math"/>
                          </a:rPr>
                          <m:t>0&lt;</m:t>
                        </m:r>
                        <m:r>
                          <a:rPr lang="en-US" altLang="zh-CN" i="1">
                            <a:latin typeface="Cambria Math"/>
                          </a:rPr>
                          <m:t>𝐶</m:t>
                        </m:r>
                      </m:e>
                      <m:sup>
                        <m:r>
                          <a:rPr lang="en-US" altLang="zh-CN" i="1">
                            <a:latin typeface="Cambria Math"/>
                          </a:rPr>
                          <m:t>′</m:t>
                        </m:r>
                      </m:sup>
                    </m:sSup>
                    <m:r>
                      <a:rPr lang="en-US" altLang="zh-CN" i="1">
                        <a:latin typeface="Cambria Math"/>
                      </a:rPr>
                      <m:t>&lt;1</m:t>
                    </m:r>
                  </m:oMath>
                </a14:m>
                <a:r>
                  <a:rPr lang="en-US" altLang="zh-CN" dirty="0"/>
                  <a:t>.</a:t>
                </a:r>
                <a:endParaRPr lang="zh-CN" altLang="en-US" dirty="0"/>
              </a:p>
              <a:p>
                <a:pPr marL="0" indent="0">
                  <a:buNone/>
                </a:pPr>
                <a:endParaRPr lang="zh-CN" altLang="en-US" dirty="0"/>
              </a:p>
              <a:p>
                <a:endParaRPr lang="zh-CN" altLang="en-US" dirty="0"/>
              </a:p>
            </p:txBody>
          </p:sp>
        </mc:Choice>
        <mc:Fallback xmlns="">
          <p:sp>
            <p:nvSpPr>
              <p:cNvPr id="3" name="内容占位符 2">
                <a:extLst>
                  <a:ext uri="{FF2B5EF4-FFF2-40B4-BE49-F238E27FC236}">
                    <a16:creationId xmlns:a16="http://schemas.microsoft.com/office/drawing/2014/main" id="{70022A38-1A39-402B-88C0-DD0C1AF9484C}"/>
                  </a:ext>
                </a:extLst>
              </p:cNvPr>
              <p:cNvSpPr>
                <a:spLocks noGrp="1" noRot="1" noChangeAspect="1" noMove="1" noResize="1" noEditPoints="1" noAdjustHandles="1" noChangeArrowheads="1" noChangeShapeType="1" noTextEdit="1"/>
              </p:cNvSpPr>
              <p:nvPr>
                <p:ph idx="1"/>
              </p:nvPr>
            </p:nvSpPr>
            <p:spPr>
              <a:blipFill>
                <a:blip r:embed="rId2"/>
                <a:stretch>
                  <a:fillRect l="-1704" t="-2426" r="-29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14E1BE96-D95D-484A-96B2-53D0768E3D8F}"/>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093732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图形推导</a:t>
            </a:r>
          </a:p>
        </p:txBody>
      </p:sp>
      <p:sp>
        <p:nvSpPr>
          <p:cNvPr id="14" name="内容占位符 13"/>
          <p:cNvSpPr>
            <a:spLocks noGrp="1"/>
          </p:cNvSpPr>
          <p:nvPr>
            <p:ph sz="half" idx="1"/>
          </p:nvPr>
        </p:nvSpPr>
        <p:spPr/>
        <p:txBody>
          <a:bodyPr>
            <a:normAutofit/>
          </a:bodyPr>
          <a:lstStyle/>
          <a:p>
            <a:r>
              <a:rPr lang="zh-CN" altLang="en-US" dirty="0"/>
              <a:t>价格水平下降，实际货币供应（</a:t>
            </a:r>
            <a:r>
              <a:rPr lang="en-US" altLang="zh-CN" dirty="0"/>
              <a:t>real balance of money supply</a:t>
            </a:r>
            <a:r>
              <a:rPr lang="zh-CN" altLang="en-US" dirty="0"/>
              <a:t>）上升，</a:t>
            </a:r>
            <a:r>
              <a:rPr lang="en-US" altLang="zh-CN" dirty="0"/>
              <a:t>LM </a:t>
            </a:r>
            <a:r>
              <a:rPr lang="zh-CN" altLang="en-US" dirty="0"/>
              <a:t>曲线右移，总需求上升。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8" name="直接箭头连接符 17"/>
          <p:cNvCxnSpPr/>
          <p:nvPr/>
        </p:nvCxnSpPr>
        <p:spPr>
          <a:xfrm>
            <a:off x="5148064" y="605729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5148064" y="1556792"/>
            <a:ext cx="0" cy="450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5148064" y="3645024"/>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5472040" y="1340768"/>
            <a:ext cx="1926512" cy="1728192"/>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6052128" y="1663044"/>
            <a:ext cx="1679868" cy="1621940"/>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641848" y="1728216"/>
            <a:ext cx="2231136" cy="1664208"/>
          </a:xfrm>
          <a:custGeom>
            <a:avLst/>
            <a:gdLst>
              <a:gd name="connsiteX0" fmla="*/ 0 w 2231136"/>
              <a:gd name="connsiteY0" fmla="*/ 0 h 1664208"/>
              <a:gd name="connsiteX1" fmla="*/ 1005840 w 2231136"/>
              <a:gd name="connsiteY1" fmla="*/ 1069848 h 1664208"/>
              <a:gd name="connsiteX2" fmla="*/ 2231136 w 2231136"/>
              <a:gd name="connsiteY2" fmla="*/ 1664208 h 1664208"/>
            </a:gdLst>
            <a:ahLst/>
            <a:cxnLst>
              <a:cxn ang="0">
                <a:pos x="connsiteX0" y="connsiteY0"/>
              </a:cxn>
              <a:cxn ang="0">
                <a:pos x="connsiteX1" y="connsiteY1"/>
              </a:cxn>
              <a:cxn ang="0">
                <a:pos x="connsiteX2" y="connsiteY2"/>
              </a:cxn>
            </a:cxnLst>
            <a:rect l="l" t="t" r="r" b="b"/>
            <a:pathLst>
              <a:path w="2231136" h="1664208">
                <a:moveTo>
                  <a:pt x="0" y="0"/>
                </a:moveTo>
                <a:cubicBezTo>
                  <a:pt x="316992" y="396240"/>
                  <a:pt x="633984" y="792480"/>
                  <a:pt x="1005840" y="1069848"/>
                </a:cubicBezTo>
                <a:cubicBezTo>
                  <a:pt x="1377696" y="1347216"/>
                  <a:pt x="1804416" y="1505712"/>
                  <a:pt x="2231136" y="16642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7872984" y="3284984"/>
            <a:ext cx="515440" cy="369332"/>
          </a:xfrm>
          <a:prstGeom prst="rect">
            <a:avLst/>
          </a:prstGeom>
          <a:noFill/>
        </p:spPr>
        <p:txBody>
          <a:bodyPr wrap="square" rtlCol="0">
            <a:spAutoFit/>
          </a:bodyPr>
          <a:lstStyle/>
          <a:p>
            <a:r>
              <a:rPr lang="en-US" altLang="zh-CN" dirty="0"/>
              <a:t>IS</a:t>
            </a:r>
            <a:endParaRPr lang="zh-CN" altLang="en-US" dirty="0"/>
          </a:p>
        </p:txBody>
      </p:sp>
      <p:cxnSp>
        <p:nvCxnSpPr>
          <p:cNvPr id="30" name="直接连接符 29"/>
          <p:cNvCxnSpPr/>
          <p:nvPr/>
        </p:nvCxnSpPr>
        <p:spPr>
          <a:xfrm>
            <a:off x="6822376" y="2924944"/>
            <a:ext cx="0" cy="31323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435296" y="2636912"/>
            <a:ext cx="0" cy="342038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097" name="任意多边形 4096"/>
          <p:cNvSpPr/>
          <p:nvPr/>
        </p:nvSpPr>
        <p:spPr>
          <a:xfrm>
            <a:off x="5596128" y="4443984"/>
            <a:ext cx="2258568" cy="1133856"/>
          </a:xfrm>
          <a:custGeom>
            <a:avLst/>
            <a:gdLst>
              <a:gd name="connsiteX0" fmla="*/ 0 w 2258568"/>
              <a:gd name="connsiteY0" fmla="*/ 0 h 1133856"/>
              <a:gd name="connsiteX1" fmla="*/ 1051560 w 2258568"/>
              <a:gd name="connsiteY1" fmla="*/ 749808 h 1133856"/>
              <a:gd name="connsiteX2" fmla="*/ 2258568 w 2258568"/>
              <a:gd name="connsiteY2" fmla="*/ 1133856 h 1133856"/>
            </a:gdLst>
            <a:ahLst/>
            <a:cxnLst>
              <a:cxn ang="0">
                <a:pos x="connsiteX0" y="connsiteY0"/>
              </a:cxn>
              <a:cxn ang="0">
                <a:pos x="connsiteX1" y="connsiteY1"/>
              </a:cxn>
              <a:cxn ang="0">
                <a:pos x="connsiteX2" y="connsiteY2"/>
              </a:cxn>
            </a:cxnLst>
            <a:rect l="l" t="t" r="r" b="b"/>
            <a:pathLst>
              <a:path w="2258568" h="1133856">
                <a:moveTo>
                  <a:pt x="0" y="0"/>
                </a:moveTo>
                <a:cubicBezTo>
                  <a:pt x="337566" y="280416"/>
                  <a:pt x="675132" y="560832"/>
                  <a:pt x="1051560" y="749808"/>
                </a:cubicBezTo>
                <a:cubicBezTo>
                  <a:pt x="1427988" y="938784"/>
                  <a:pt x="1843278" y="1036320"/>
                  <a:pt x="2258568" y="11338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9" name="TextBox 4098"/>
          <p:cNvSpPr txBox="1"/>
          <p:nvPr/>
        </p:nvSpPr>
        <p:spPr>
          <a:xfrm>
            <a:off x="7872984" y="5517232"/>
            <a:ext cx="515440" cy="369332"/>
          </a:xfrm>
          <a:prstGeom prst="rect">
            <a:avLst/>
          </a:prstGeom>
          <a:noFill/>
        </p:spPr>
        <p:txBody>
          <a:bodyPr wrap="square" rtlCol="0">
            <a:spAutoFit/>
          </a:bodyPr>
          <a:lstStyle/>
          <a:p>
            <a:r>
              <a:rPr lang="en-US" altLang="zh-CN" dirty="0"/>
              <a:t>AD</a:t>
            </a:r>
            <a:endParaRPr lang="zh-CN" altLang="en-US" dirty="0"/>
          </a:p>
        </p:txBody>
      </p:sp>
      <p:cxnSp>
        <p:nvCxnSpPr>
          <p:cNvPr id="4101" name="直接连接符 4100"/>
          <p:cNvCxnSpPr/>
          <p:nvPr/>
        </p:nvCxnSpPr>
        <p:spPr>
          <a:xfrm flipH="1">
            <a:off x="5148064" y="5085184"/>
            <a:ext cx="128723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148064" y="5289752"/>
            <a:ext cx="1674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4" name="直接箭头连接符 4103"/>
          <p:cNvCxnSpPr/>
          <p:nvPr/>
        </p:nvCxnSpPr>
        <p:spPr>
          <a:xfrm flipV="1">
            <a:off x="5148064" y="4005064"/>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05" name="TextBox 4104"/>
              <p:cNvSpPr txBox="1"/>
              <p:nvPr/>
            </p:nvSpPr>
            <p:spPr>
              <a:xfrm>
                <a:off x="4716016" y="1556792"/>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4105" name="TextBox 4104"/>
              <p:cNvSpPr txBox="1">
                <a:spLocks noRot="1" noChangeAspect="1" noMove="1" noResize="1" noEditPoints="1" noAdjustHandles="1" noChangeArrowheads="1" noChangeShapeType="1" noTextEdit="1"/>
              </p:cNvSpPr>
              <p:nvPr/>
            </p:nvSpPr>
            <p:spPr>
              <a:xfrm>
                <a:off x="4716016" y="1556792"/>
                <a:ext cx="288032"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06" name="TextBox 4105"/>
              <p:cNvSpPr txBox="1"/>
              <p:nvPr/>
            </p:nvSpPr>
            <p:spPr>
              <a:xfrm>
                <a:off x="7950684" y="373773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106" name="TextBox 4105"/>
              <p:cNvSpPr txBox="1">
                <a:spLocks noRot="1" noChangeAspect="1" noMove="1" noResize="1" noEditPoints="1" noAdjustHandles="1" noChangeArrowheads="1" noChangeShapeType="1" noTextEdit="1"/>
              </p:cNvSpPr>
              <p:nvPr/>
            </p:nvSpPr>
            <p:spPr>
              <a:xfrm>
                <a:off x="7950684" y="3737738"/>
                <a:ext cx="360040"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072744" y="60932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8072744" y="6093296"/>
                <a:ext cx="360040" cy="369332"/>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12" name="TextBox 4111"/>
              <p:cNvSpPr txBox="1"/>
              <p:nvPr/>
            </p:nvSpPr>
            <p:spPr>
              <a:xfrm>
                <a:off x="4716016" y="4005064"/>
                <a:ext cx="333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oMath>
                  </m:oMathPara>
                </a14:m>
                <a:endParaRPr lang="zh-CN" altLang="en-US" dirty="0"/>
              </a:p>
            </p:txBody>
          </p:sp>
        </mc:Choice>
        <mc:Fallback xmlns="">
          <p:sp>
            <p:nvSpPr>
              <p:cNvPr id="4112" name="TextBox 4111"/>
              <p:cNvSpPr txBox="1">
                <a:spLocks noRot="1" noChangeAspect="1" noMove="1" noResize="1" noEditPoints="1" noAdjustHandles="1" noChangeArrowheads="1" noChangeShapeType="1" noTextEdit="1"/>
              </p:cNvSpPr>
              <p:nvPr/>
            </p:nvSpPr>
            <p:spPr>
              <a:xfrm>
                <a:off x="4716016" y="4005064"/>
                <a:ext cx="333751" cy="369332"/>
              </a:xfrm>
              <a:prstGeom prst="rect">
                <a:avLst/>
              </a:prstGeom>
              <a:blipFill rotWithShape="1">
                <a:blip r:embed="rId6"/>
                <a:stretch>
                  <a:fillRect/>
                </a:stretch>
              </a:blipFill>
            </p:spPr>
            <p:txBody>
              <a:bodyPr/>
              <a:lstStyle/>
              <a:p>
                <a:r>
                  <a:rPr lang="zh-CN" altLang="en-US">
                    <a:noFill/>
                  </a:rPr>
                  <a:t> </a:t>
                </a:r>
              </a:p>
            </p:txBody>
          </p:sp>
        </mc:Fallback>
      </mc:AlternateContent>
      <p:sp>
        <p:nvSpPr>
          <p:cNvPr id="4115" name="TextBox 4114"/>
          <p:cNvSpPr txBox="1"/>
          <p:nvPr/>
        </p:nvSpPr>
        <p:spPr>
          <a:xfrm>
            <a:off x="7398552" y="1156102"/>
            <a:ext cx="584420" cy="369332"/>
          </a:xfrm>
          <a:prstGeom prst="rect">
            <a:avLst/>
          </a:prstGeom>
          <a:noFill/>
        </p:spPr>
        <p:txBody>
          <a:bodyPr wrap="square" rtlCol="0">
            <a:spAutoFit/>
          </a:bodyPr>
          <a:lstStyle/>
          <a:p>
            <a:r>
              <a:rPr lang="en-US" altLang="zh-CN" dirty="0"/>
              <a:t>LM’</a:t>
            </a:r>
            <a:endParaRPr lang="zh-CN" altLang="en-US" dirty="0"/>
          </a:p>
        </p:txBody>
      </p:sp>
      <p:sp>
        <p:nvSpPr>
          <p:cNvPr id="58" name="TextBox 57"/>
          <p:cNvSpPr txBox="1"/>
          <p:nvPr/>
        </p:nvSpPr>
        <p:spPr>
          <a:xfrm>
            <a:off x="7731996" y="1493168"/>
            <a:ext cx="584420" cy="369332"/>
          </a:xfrm>
          <a:prstGeom prst="rect">
            <a:avLst/>
          </a:prstGeom>
          <a:noFill/>
        </p:spPr>
        <p:txBody>
          <a:bodyPr wrap="square" rtlCol="0">
            <a:spAutoFit/>
          </a:bodyPr>
          <a:lstStyle/>
          <a:p>
            <a:r>
              <a:rPr lang="en-US" altLang="zh-CN" dirty="0"/>
              <a:t>LM’’</a:t>
            </a:r>
            <a:endParaRPr lang="zh-CN" altLang="en-US" dirty="0"/>
          </a:p>
        </p:txBody>
      </p:sp>
      <p:sp>
        <p:nvSpPr>
          <p:cNvPr id="4120" name="右箭头 4119"/>
          <p:cNvSpPr/>
          <p:nvPr/>
        </p:nvSpPr>
        <p:spPr>
          <a:xfrm>
            <a:off x="6768244" y="2432256"/>
            <a:ext cx="396044"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1" name="下箭头 4120"/>
          <p:cNvSpPr/>
          <p:nvPr/>
        </p:nvSpPr>
        <p:spPr>
          <a:xfrm>
            <a:off x="5004048" y="5085184"/>
            <a:ext cx="45719" cy="204568"/>
          </a:xfrm>
          <a:prstGeom prst="down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右箭头 60"/>
          <p:cNvSpPr/>
          <p:nvPr/>
        </p:nvSpPr>
        <p:spPr>
          <a:xfrm>
            <a:off x="6435296" y="6103915"/>
            <a:ext cx="396044"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14723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货币和财政政策如何移动</a:t>
            </a:r>
            <a:r>
              <a:rPr lang="en-US" altLang="zh-CN" dirty="0"/>
              <a:t>AD</a:t>
            </a:r>
            <a:r>
              <a:rPr lang="zh-CN" altLang="en-US" dirty="0"/>
              <a:t>曲线？</a:t>
            </a:r>
          </a:p>
        </p:txBody>
      </p:sp>
      <mc:AlternateContent xmlns:mc="http://schemas.openxmlformats.org/markup-compatibility/2006">
        <mc:Choice xmlns:a14="http://schemas.microsoft.com/office/drawing/2010/main" Requires="a14">
          <p:sp>
            <p:nvSpPr>
              <p:cNvPr id="7" name="内容占位符 6"/>
              <p:cNvSpPr>
                <a:spLocks noGrp="1"/>
              </p:cNvSpPr>
              <p:nvPr>
                <p:ph idx="1"/>
              </p:nvPr>
            </p:nvSpPr>
            <p:spPr/>
            <p:txBody>
              <a:bodyPr>
                <a:normAutofit/>
              </a:bodyPr>
              <a:lstStyle/>
              <a:p>
                <a:r>
                  <a:rPr lang="zh-CN" altLang="en-US" dirty="0"/>
                  <a:t>在数学上该问题等效于：固定</a:t>
                </a:r>
                <a:r>
                  <a:rPr lang="en-US" altLang="zh-CN" dirty="0"/>
                  <a:t> </a:t>
                </a:r>
                <a14:m>
                  <m:oMath xmlns:m="http://schemas.openxmlformats.org/officeDocument/2006/math">
                    <m:r>
                      <a:rPr lang="en-US" altLang="zh-CN" i="1">
                        <a:latin typeface="Cambria Math" panose="02040503050406030204" pitchFamily="18" charset="0"/>
                      </a:rPr>
                      <m:t>𝑃</m:t>
                    </m:r>
                  </m:oMath>
                </a14:m>
                <a:r>
                  <a:rPr lang="en-US" altLang="zh-CN" dirty="0"/>
                  <a:t> </a:t>
                </a:r>
                <a:r>
                  <a:rPr lang="zh-CN" altLang="en-US" dirty="0"/>
                  <a:t>，外生变量（</a:t>
                </a:r>
                <a14:m>
                  <m:oMath xmlns:m="http://schemas.openxmlformats.org/officeDocument/2006/math">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𝑀</m:t>
                    </m:r>
                  </m:oMath>
                </a14:m>
                <a:r>
                  <a:rPr lang="zh-CN" altLang="en-US" dirty="0"/>
                  <a:t>）变化，</a:t>
                </a:r>
                <a14:m>
                  <m:oMath xmlns:m="http://schemas.openxmlformats.org/officeDocument/2006/math">
                    <m:r>
                      <a:rPr lang="en-US" altLang="zh-CN" b="0" i="1" smtClean="0">
                        <a:latin typeface="Cambria Math" panose="02040503050406030204" pitchFamily="18" charset="0"/>
                      </a:rPr>
                      <m:t>𝑌</m:t>
                    </m:r>
                    <m:r>
                      <a:rPr lang="en-US" altLang="zh-CN" b="0" i="0" smtClean="0">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oMath>
                </a14:m>
                <a:r>
                  <a:rPr lang="zh-CN" altLang="en-US" dirty="0"/>
                  <a:t>如何变化？</a:t>
                </a:r>
                <a:r>
                  <a:rPr lang="en-US" altLang="zh-CN" dirty="0"/>
                  <a:t> </a:t>
                </a:r>
              </a:p>
              <a:p>
                <a:r>
                  <a:rPr lang="zh-CN" altLang="en-US" dirty="0"/>
                  <a:t>该问题已经在</a:t>
                </a:r>
                <a:r>
                  <a:rPr lang="en-US" altLang="zh-CN" dirty="0"/>
                  <a:t> IS-LM </a:t>
                </a:r>
                <a:r>
                  <a:rPr lang="zh-CN" altLang="en-US" dirty="0"/>
                  <a:t>模型的政策分析中得到回答：</a:t>
                </a:r>
                <a:endParaRPr lang="zh-CN" altLang="zh-CN" dirty="0"/>
              </a:p>
              <a:p>
                <a:pPr marL="0" indent="0" algn="ctr">
                  <a:buNone/>
                </a:pPr>
                <a14:m>
                  <m:oMath xmlns:m="http://schemas.openxmlformats.org/officeDocument/2006/math">
                    <m:f>
                      <m:fPr>
                        <m:ctrlPr>
                          <a:rPr lang="zh-CN" altLang="zh-CN" i="1">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&gt;0, </m:t>
                    </m:r>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𝑇</m:t>
                        </m:r>
                      </m:den>
                    </m:f>
                    <m:r>
                      <a:rPr lang="en-US" altLang="zh-CN" i="1">
                        <a:latin typeface="Cambria Math" panose="02040503050406030204" pitchFamily="18" charset="0"/>
                      </a:rPr>
                      <m:t>&lt;0,</m:t>
                    </m:r>
                  </m:oMath>
                </a14:m>
                <a:r>
                  <a:rPr lang="en-US" altLang="zh-CN" dirty="0"/>
                  <a:t> and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𝑀</m:t>
                        </m:r>
                      </m:den>
                    </m:f>
                    <m:r>
                      <a:rPr lang="en-US" altLang="zh-CN" i="1">
                        <a:latin typeface="Cambria Math" panose="02040503050406030204" pitchFamily="18" charset="0"/>
                      </a:rPr>
                      <m:t>&gt;0</m:t>
                    </m:r>
                    <m:r>
                      <a:rPr lang="en-US" altLang="zh-CN">
                        <a:latin typeface="Cambria Math" panose="02040503050406030204" pitchFamily="18" charset="0"/>
                      </a:rPr>
                      <m:t>.</m:t>
                    </m:r>
                  </m:oMath>
                </a14:m>
                <a:endParaRPr lang="zh-CN" altLang="zh-CN" dirty="0"/>
              </a:p>
              <a:p>
                <a:pPr marL="0" indent="0">
                  <a:buNone/>
                </a:pPr>
                <a:r>
                  <a:rPr lang="zh-CN" altLang="en-US" dirty="0"/>
                  <a:t>   即，财政和货币扩张，都导致</a:t>
                </a:r>
                <a:r>
                  <a:rPr lang="en-US" altLang="zh-CN" dirty="0"/>
                  <a:t>AD</a:t>
                </a:r>
                <a:r>
                  <a:rPr lang="zh-CN" altLang="en-US" dirty="0"/>
                  <a:t>曲线右移。</a:t>
                </a:r>
              </a:p>
            </p:txBody>
          </p:sp>
        </mc:Choice>
        <mc:Fallback>
          <p:sp>
            <p:nvSpPr>
              <p:cNvPr id="7" name="内容占位符 6"/>
              <p:cNvSpPr>
                <a:spLocks noGrp="1" noRot="1" noChangeAspect="1" noMove="1" noResize="1" noEditPoints="1" noAdjustHandles="1" noChangeArrowheads="1" noChangeShapeType="1" noTextEdit="1"/>
              </p:cNvSpPr>
              <p:nvPr>
                <p:ph idx="1"/>
              </p:nvPr>
            </p:nvSpPr>
            <p:spPr>
              <a:blipFill>
                <a:blip r:embed="rId2"/>
                <a:stretch>
                  <a:fillRect l="-1704" t="-2426" r="-2222"/>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249949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图示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259632" y="364502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259632" y="155679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1619672" y="1988840"/>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399032" y="1892808"/>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811684" y="2204864"/>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TextBox 16"/>
              <p:cNvSpPr txBox="1"/>
              <p:nvPr/>
            </p:nvSpPr>
            <p:spPr>
              <a:xfrm>
                <a:off x="976508" y="137212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976508" y="1372126"/>
                <a:ext cx="360040" cy="36933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75856" y="364502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275856" y="3645024"/>
                <a:ext cx="432048" cy="369332"/>
              </a:xfrm>
              <a:prstGeom prst="rect">
                <a:avLst/>
              </a:prstGeom>
              <a:blipFill rotWithShape="1">
                <a:blip r:embed="rId3"/>
                <a:stretch>
                  <a:fillRect/>
                </a:stretch>
              </a:blipFill>
            </p:spPr>
            <p:txBody>
              <a:bodyPr/>
              <a:lstStyle/>
              <a:p>
                <a:r>
                  <a:rPr lang="zh-CN" altLang="en-US">
                    <a:noFill/>
                  </a:rPr>
                  <a:t> </a:t>
                </a:r>
              </a:p>
            </p:txBody>
          </p:sp>
        </mc:Fallback>
      </mc:AlternateContent>
      <p:sp>
        <p:nvSpPr>
          <p:cNvPr id="20" name="TextBox 19"/>
          <p:cNvSpPr txBox="1"/>
          <p:nvPr/>
        </p:nvSpPr>
        <p:spPr>
          <a:xfrm>
            <a:off x="642778" y="1537924"/>
            <a:ext cx="461665" cy="2125968"/>
          </a:xfrm>
          <a:prstGeom prst="rect">
            <a:avLst/>
          </a:prstGeom>
          <a:noFill/>
        </p:spPr>
        <p:txBody>
          <a:bodyPr vert="vert270" wrap="square" rtlCol="0">
            <a:spAutoFit/>
          </a:bodyPr>
          <a:lstStyle/>
          <a:p>
            <a:r>
              <a:rPr lang="en-US" altLang="zh-CN" dirty="0"/>
              <a:t>Monetary expansion</a:t>
            </a:r>
            <a:endParaRPr lang="zh-CN" altLang="en-US" dirty="0"/>
          </a:p>
        </p:txBody>
      </p:sp>
      <p:cxnSp>
        <p:nvCxnSpPr>
          <p:cNvPr id="22" name="直接连接符 21"/>
          <p:cNvCxnSpPr/>
          <p:nvPr/>
        </p:nvCxnSpPr>
        <p:spPr>
          <a:xfrm>
            <a:off x="642778" y="3645024"/>
            <a:ext cx="443441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077192" y="364502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5077192" y="155679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092280" y="363511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7092280" y="3635112"/>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27" name="任意多边形 26"/>
          <p:cNvSpPr/>
          <p:nvPr/>
        </p:nvSpPr>
        <p:spPr>
          <a:xfrm>
            <a:off x="5276088" y="200253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5850976" y="194139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623196" y="1607316"/>
            <a:ext cx="532656" cy="369332"/>
          </a:xfrm>
          <a:prstGeom prst="rect">
            <a:avLst/>
          </a:prstGeom>
          <a:noFill/>
        </p:spPr>
        <p:txBody>
          <a:bodyPr wrap="square" rtlCol="0">
            <a:spAutoFit/>
          </a:bodyPr>
          <a:lstStyle/>
          <a:p>
            <a:r>
              <a:rPr lang="en-US" altLang="zh-CN" dirty="0"/>
              <a:t>LM’</a:t>
            </a:r>
            <a:endParaRPr lang="zh-CN" altLang="en-US" dirty="0"/>
          </a:p>
        </p:txBody>
      </p:sp>
      <p:sp>
        <p:nvSpPr>
          <p:cNvPr id="30" name="TextBox 29"/>
          <p:cNvSpPr txBox="1"/>
          <p:nvPr/>
        </p:nvSpPr>
        <p:spPr>
          <a:xfrm>
            <a:off x="3155852" y="1976648"/>
            <a:ext cx="552052" cy="369332"/>
          </a:xfrm>
          <a:prstGeom prst="rect">
            <a:avLst/>
          </a:prstGeom>
          <a:noFill/>
        </p:spPr>
        <p:txBody>
          <a:bodyPr wrap="square" rtlCol="0">
            <a:spAutoFit/>
          </a:bodyPr>
          <a:lstStyle/>
          <a:p>
            <a:r>
              <a:rPr lang="en-US" altLang="zh-CN" dirty="0"/>
              <a:t>LM’’</a:t>
            </a:r>
            <a:endParaRPr lang="zh-CN" altLang="en-US" dirty="0"/>
          </a:p>
        </p:txBody>
      </p:sp>
      <p:sp>
        <p:nvSpPr>
          <p:cNvPr id="6145" name="TextBox 6144"/>
          <p:cNvSpPr txBox="1"/>
          <p:nvPr/>
        </p:nvSpPr>
        <p:spPr>
          <a:xfrm>
            <a:off x="5077192" y="1607316"/>
            <a:ext cx="646936" cy="369332"/>
          </a:xfrm>
          <a:prstGeom prst="rect">
            <a:avLst/>
          </a:prstGeom>
          <a:noFill/>
        </p:spPr>
        <p:txBody>
          <a:bodyPr wrap="square" rtlCol="0">
            <a:spAutoFit/>
          </a:bodyPr>
          <a:lstStyle/>
          <a:p>
            <a:r>
              <a:rPr lang="en-US" altLang="zh-CN" dirty="0"/>
              <a:t>AD’</a:t>
            </a:r>
            <a:endParaRPr lang="zh-CN" altLang="en-US" dirty="0"/>
          </a:p>
        </p:txBody>
      </p:sp>
      <p:sp>
        <p:nvSpPr>
          <p:cNvPr id="35" name="TextBox 34"/>
          <p:cNvSpPr txBox="1"/>
          <p:nvPr/>
        </p:nvSpPr>
        <p:spPr>
          <a:xfrm>
            <a:off x="5867368" y="1633204"/>
            <a:ext cx="646936" cy="369332"/>
          </a:xfrm>
          <a:prstGeom prst="rect">
            <a:avLst/>
          </a:prstGeom>
          <a:noFill/>
        </p:spPr>
        <p:txBody>
          <a:bodyPr wrap="square" rtlCol="0">
            <a:spAutoFit/>
          </a:bodyPr>
          <a:lstStyle/>
          <a:p>
            <a:r>
              <a:rPr lang="en-US" altLang="zh-CN" dirty="0"/>
              <a:t>AD’’</a:t>
            </a:r>
            <a:endParaRPr lang="zh-CN" altLang="en-US" dirty="0"/>
          </a:p>
        </p:txBody>
      </p:sp>
      <p:sp>
        <p:nvSpPr>
          <p:cNvPr id="6146" name="右箭头 6145"/>
          <p:cNvSpPr/>
          <p:nvPr/>
        </p:nvSpPr>
        <p:spPr>
          <a:xfrm>
            <a:off x="5940152" y="2600908"/>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a:off x="2300840" y="2523744"/>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p:nvPr/>
        </p:nvCxnSpPr>
        <p:spPr>
          <a:xfrm>
            <a:off x="1259632" y="608043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1259632" y="399220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1570504" y="4253284"/>
            <a:ext cx="1705352" cy="15490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TextBox 42"/>
              <p:cNvSpPr txBox="1"/>
              <p:nvPr/>
            </p:nvSpPr>
            <p:spPr>
              <a:xfrm>
                <a:off x="3275856" y="608043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275856" y="6080438"/>
                <a:ext cx="432048"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44" name="TextBox 43"/>
          <p:cNvSpPr txBox="1"/>
          <p:nvPr/>
        </p:nvSpPr>
        <p:spPr>
          <a:xfrm>
            <a:off x="642778" y="3775022"/>
            <a:ext cx="461665" cy="2125968"/>
          </a:xfrm>
          <a:prstGeom prst="rect">
            <a:avLst/>
          </a:prstGeom>
          <a:noFill/>
        </p:spPr>
        <p:txBody>
          <a:bodyPr vert="vert270" wrap="square" rtlCol="0">
            <a:spAutoFit/>
          </a:bodyPr>
          <a:lstStyle/>
          <a:p>
            <a:r>
              <a:rPr lang="en-US" altLang="zh-CN" dirty="0"/>
              <a:t>Fiscal stimulus</a:t>
            </a:r>
            <a:endParaRPr lang="zh-CN" altLang="en-US" dirty="0"/>
          </a:p>
        </p:txBody>
      </p:sp>
      <p:cxnSp>
        <p:nvCxnSpPr>
          <p:cNvPr id="45" name="直接连接符 44"/>
          <p:cNvCxnSpPr/>
          <p:nvPr/>
        </p:nvCxnSpPr>
        <p:spPr>
          <a:xfrm>
            <a:off x="642778" y="6080438"/>
            <a:ext cx="443441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077192" y="608043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5077192" y="399220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7092280" y="607052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092280" y="6070526"/>
                <a:ext cx="432048" cy="369332"/>
              </a:xfrm>
              <a:prstGeom prst="rect">
                <a:avLst/>
              </a:prstGeom>
              <a:blipFill rotWithShape="1">
                <a:blip r:embed="rId6"/>
                <a:stretch>
                  <a:fillRect/>
                </a:stretch>
              </a:blipFill>
            </p:spPr>
            <p:txBody>
              <a:bodyPr/>
              <a:lstStyle/>
              <a:p>
                <a:r>
                  <a:rPr lang="zh-CN" altLang="en-US">
                    <a:noFill/>
                  </a:rPr>
                  <a:t> </a:t>
                </a:r>
              </a:p>
            </p:txBody>
          </p:sp>
        </mc:Fallback>
      </mc:AlternateContent>
      <p:sp>
        <p:nvSpPr>
          <p:cNvPr id="49" name="任意多边形 48"/>
          <p:cNvSpPr/>
          <p:nvPr/>
        </p:nvSpPr>
        <p:spPr>
          <a:xfrm>
            <a:off x="5276088" y="443795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5850976" y="437681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275856" y="4124806"/>
            <a:ext cx="532656" cy="369332"/>
          </a:xfrm>
          <a:prstGeom prst="rect">
            <a:avLst/>
          </a:prstGeom>
          <a:noFill/>
        </p:spPr>
        <p:txBody>
          <a:bodyPr wrap="square" rtlCol="0">
            <a:spAutoFit/>
          </a:bodyPr>
          <a:lstStyle/>
          <a:p>
            <a:r>
              <a:rPr lang="en-US" altLang="zh-CN" dirty="0"/>
              <a:t>LM</a:t>
            </a:r>
            <a:endParaRPr lang="zh-CN" altLang="en-US" dirty="0"/>
          </a:p>
        </p:txBody>
      </p:sp>
      <p:sp>
        <p:nvSpPr>
          <p:cNvPr id="53" name="TextBox 52"/>
          <p:cNvSpPr txBox="1"/>
          <p:nvPr/>
        </p:nvSpPr>
        <p:spPr>
          <a:xfrm>
            <a:off x="5077192" y="4042730"/>
            <a:ext cx="646936" cy="369332"/>
          </a:xfrm>
          <a:prstGeom prst="rect">
            <a:avLst/>
          </a:prstGeom>
          <a:noFill/>
        </p:spPr>
        <p:txBody>
          <a:bodyPr wrap="square" rtlCol="0">
            <a:spAutoFit/>
          </a:bodyPr>
          <a:lstStyle/>
          <a:p>
            <a:r>
              <a:rPr lang="en-US" altLang="zh-CN" dirty="0"/>
              <a:t>AD’</a:t>
            </a:r>
            <a:endParaRPr lang="zh-CN" altLang="en-US" dirty="0"/>
          </a:p>
        </p:txBody>
      </p:sp>
      <p:sp>
        <p:nvSpPr>
          <p:cNvPr id="54" name="TextBox 53"/>
          <p:cNvSpPr txBox="1"/>
          <p:nvPr/>
        </p:nvSpPr>
        <p:spPr>
          <a:xfrm>
            <a:off x="5867368" y="4068618"/>
            <a:ext cx="646936" cy="369332"/>
          </a:xfrm>
          <a:prstGeom prst="rect">
            <a:avLst/>
          </a:prstGeom>
          <a:noFill/>
        </p:spPr>
        <p:txBody>
          <a:bodyPr wrap="square" rtlCol="0">
            <a:spAutoFit/>
          </a:bodyPr>
          <a:lstStyle/>
          <a:p>
            <a:r>
              <a:rPr lang="en-US" altLang="zh-CN" dirty="0"/>
              <a:t>AD’’</a:t>
            </a:r>
            <a:endParaRPr lang="zh-CN" altLang="en-US" dirty="0"/>
          </a:p>
        </p:txBody>
      </p:sp>
      <p:sp>
        <p:nvSpPr>
          <p:cNvPr id="55" name="右箭头 54"/>
          <p:cNvSpPr/>
          <p:nvPr/>
        </p:nvSpPr>
        <p:spPr>
          <a:xfrm>
            <a:off x="5940152" y="5036322"/>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8" name="任意多边形 6147"/>
          <p:cNvSpPr/>
          <p:nvPr/>
        </p:nvSpPr>
        <p:spPr>
          <a:xfrm>
            <a:off x="2027881" y="4253284"/>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363628" y="4494138"/>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9" name="TextBox 6148"/>
          <p:cNvSpPr txBox="1"/>
          <p:nvPr/>
        </p:nvSpPr>
        <p:spPr>
          <a:xfrm>
            <a:off x="3275856" y="3154680"/>
            <a:ext cx="416233" cy="369332"/>
          </a:xfrm>
          <a:prstGeom prst="rect">
            <a:avLst/>
          </a:prstGeom>
          <a:noFill/>
        </p:spPr>
        <p:txBody>
          <a:bodyPr wrap="square" rtlCol="0">
            <a:spAutoFit/>
          </a:bodyPr>
          <a:lstStyle/>
          <a:p>
            <a:r>
              <a:rPr lang="en-US" altLang="zh-CN" dirty="0"/>
              <a:t>IS</a:t>
            </a:r>
            <a:endParaRPr lang="zh-CN" altLang="en-US" dirty="0"/>
          </a:p>
        </p:txBody>
      </p:sp>
      <p:sp>
        <p:nvSpPr>
          <p:cNvPr id="60" name="TextBox 59"/>
          <p:cNvSpPr txBox="1"/>
          <p:nvPr/>
        </p:nvSpPr>
        <p:spPr>
          <a:xfrm>
            <a:off x="3707904" y="5293914"/>
            <a:ext cx="416233" cy="369332"/>
          </a:xfrm>
          <a:prstGeom prst="rect">
            <a:avLst/>
          </a:prstGeom>
          <a:noFill/>
        </p:spPr>
        <p:txBody>
          <a:bodyPr wrap="square" rtlCol="0">
            <a:spAutoFit/>
          </a:bodyPr>
          <a:lstStyle/>
          <a:p>
            <a:r>
              <a:rPr lang="en-US" altLang="zh-CN" dirty="0"/>
              <a:t>IS’’</a:t>
            </a:r>
            <a:endParaRPr lang="zh-CN" altLang="en-US" dirty="0"/>
          </a:p>
        </p:txBody>
      </p:sp>
      <p:sp>
        <p:nvSpPr>
          <p:cNvPr id="61" name="TextBox 60"/>
          <p:cNvSpPr txBox="1"/>
          <p:nvPr/>
        </p:nvSpPr>
        <p:spPr>
          <a:xfrm>
            <a:off x="3027836" y="5617714"/>
            <a:ext cx="416233" cy="369332"/>
          </a:xfrm>
          <a:prstGeom prst="rect">
            <a:avLst/>
          </a:prstGeom>
          <a:noFill/>
        </p:spPr>
        <p:txBody>
          <a:bodyPr wrap="square" rtlCol="0">
            <a:spAutoFit/>
          </a:bodyPr>
          <a:lstStyle/>
          <a:p>
            <a:r>
              <a:rPr lang="en-US" altLang="zh-CN" dirty="0"/>
              <a:t>IS’</a:t>
            </a:r>
            <a:endParaRPr lang="zh-CN" altLang="en-US" dirty="0"/>
          </a:p>
        </p:txBody>
      </p:sp>
      <p:sp>
        <p:nvSpPr>
          <p:cNvPr id="62" name="右箭头 61"/>
          <p:cNvSpPr/>
          <p:nvPr/>
        </p:nvSpPr>
        <p:spPr>
          <a:xfrm>
            <a:off x="1884868" y="4911653"/>
            <a:ext cx="6000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71112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扩张性政策的短期效应</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10" name="直接箭头连接符 9"/>
          <p:cNvCxnSpPr/>
          <p:nvPr/>
        </p:nvCxnSpPr>
        <p:spPr>
          <a:xfrm>
            <a:off x="2267744" y="5353948"/>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2267744" y="2185596"/>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696" y="2257604"/>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13" name="直接连接符 12"/>
          <p:cNvCxnSpPr/>
          <p:nvPr/>
        </p:nvCxnSpPr>
        <p:spPr>
          <a:xfrm>
            <a:off x="2627784" y="3985796"/>
            <a:ext cx="345638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267744" y="3985796"/>
            <a:ext cx="360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84168" y="5420590"/>
            <a:ext cx="432048" cy="369332"/>
          </a:xfrm>
          <a:prstGeom prst="rect">
            <a:avLst/>
          </a:prstGeom>
          <a:noFill/>
        </p:spPr>
        <p:txBody>
          <a:bodyPr wrap="square" rtlCol="0">
            <a:spAutoFit/>
          </a:bodyPr>
          <a:lstStyle/>
          <a:p>
            <a:r>
              <a:rPr lang="en-US" altLang="zh-CN" i="1" dirty="0"/>
              <a:t>Y</a:t>
            </a:r>
            <a:endParaRPr lang="zh-CN" altLang="en-US" i="1" dirty="0"/>
          </a:p>
        </p:txBody>
      </p:sp>
      <p:sp>
        <p:nvSpPr>
          <p:cNvPr id="31" name="任意多边形 30"/>
          <p:cNvSpPr/>
          <p:nvPr/>
        </p:nvSpPr>
        <p:spPr>
          <a:xfrm>
            <a:off x="3110096" y="2905504"/>
            <a:ext cx="1380744"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4139952" y="2905504"/>
            <a:ext cx="1380744"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3419872" y="3501008"/>
            <a:ext cx="792088" cy="72008"/>
          </a:xfrm>
          <a:prstGeom prst="rightArrow">
            <a:avLst/>
          </a:prstGeom>
          <a:no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828947" y="2250473"/>
            <a:ext cx="2376264" cy="646331"/>
          </a:xfrm>
          <a:prstGeom prst="rect">
            <a:avLst/>
          </a:prstGeom>
          <a:noFill/>
        </p:spPr>
        <p:txBody>
          <a:bodyPr wrap="square" rtlCol="0">
            <a:spAutoFit/>
          </a:bodyPr>
          <a:lstStyle/>
          <a:p>
            <a:r>
              <a:rPr lang="en-US" altLang="zh-CN" dirty="0"/>
              <a:t>The effect of stimulus in the short-run</a:t>
            </a:r>
            <a:endParaRPr lang="zh-CN" altLang="en-US" dirty="0"/>
          </a:p>
        </p:txBody>
      </p:sp>
      <p:sp>
        <p:nvSpPr>
          <p:cNvPr id="6" name="TextBox 5"/>
          <p:cNvSpPr txBox="1"/>
          <p:nvPr/>
        </p:nvSpPr>
        <p:spPr>
          <a:xfrm>
            <a:off x="5364088" y="3645024"/>
            <a:ext cx="720080" cy="369332"/>
          </a:xfrm>
          <a:prstGeom prst="rect">
            <a:avLst/>
          </a:prstGeom>
          <a:noFill/>
        </p:spPr>
        <p:txBody>
          <a:bodyPr wrap="square" rtlCol="0">
            <a:spAutoFit/>
          </a:bodyPr>
          <a:lstStyle/>
          <a:p>
            <a:r>
              <a:rPr lang="en-US" altLang="zh-CN" dirty="0"/>
              <a:t>AS</a:t>
            </a:r>
            <a:endParaRPr lang="zh-CN" altLang="en-US" dirty="0"/>
          </a:p>
        </p:txBody>
      </p:sp>
      <p:sp>
        <p:nvSpPr>
          <p:cNvPr id="7" name="TextBox 6"/>
          <p:cNvSpPr txBox="1"/>
          <p:nvPr/>
        </p:nvSpPr>
        <p:spPr>
          <a:xfrm>
            <a:off x="4470722" y="4780024"/>
            <a:ext cx="677341" cy="369332"/>
          </a:xfrm>
          <a:prstGeom prst="rect">
            <a:avLst/>
          </a:prstGeom>
          <a:noFill/>
        </p:spPr>
        <p:txBody>
          <a:bodyPr wrap="square" rtlCol="0">
            <a:spAutoFit/>
          </a:bodyPr>
          <a:lstStyle/>
          <a:p>
            <a:r>
              <a:rPr lang="en-US" altLang="zh-CN" dirty="0"/>
              <a:t>AD’</a:t>
            </a:r>
            <a:endParaRPr lang="zh-CN" altLang="en-US" dirty="0"/>
          </a:p>
        </p:txBody>
      </p:sp>
      <p:sp>
        <p:nvSpPr>
          <p:cNvPr id="18" name="TextBox 17"/>
          <p:cNvSpPr txBox="1"/>
          <p:nvPr/>
        </p:nvSpPr>
        <p:spPr>
          <a:xfrm>
            <a:off x="5419156" y="4780024"/>
            <a:ext cx="677341" cy="369332"/>
          </a:xfrm>
          <a:prstGeom prst="rect">
            <a:avLst/>
          </a:prstGeom>
          <a:noFill/>
        </p:spPr>
        <p:txBody>
          <a:bodyPr wrap="square" rtlCol="0">
            <a:spAutoFit/>
          </a:bodyPr>
          <a:lstStyle/>
          <a:p>
            <a:r>
              <a:rPr lang="en-US" altLang="zh-CN" dirty="0"/>
              <a:t>AD’’</a:t>
            </a:r>
            <a:endParaRPr lang="zh-CN" altLang="en-US" dirty="0"/>
          </a:p>
        </p:txBody>
      </p:sp>
    </p:spTree>
    <p:extLst>
      <p:ext uri="{BB962C8B-B14F-4D97-AF65-F5344CB8AC3E}">
        <p14:creationId xmlns:p14="http://schemas.microsoft.com/office/powerpoint/2010/main" val="26038660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扩张性政策的长期效应</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4" name="直接箭头连接符 13"/>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03948" y="1988840"/>
            <a:ext cx="0" cy="28905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103948" y="4879432"/>
            <a:ext cx="0" cy="576064"/>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67644" y="1745384"/>
            <a:ext cx="432048" cy="369332"/>
          </a:xfrm>
          <a:prstGeom prst="rect">
            <a:avLst/>
          </a:prstGeom>
          <a:noFill/>
        </p:spPr>
        <p:txBody>
          <a:bodyPr wrap="square" rtlCol="0">
            <a:spAutoFit/>
          </a:bodyPr>
          <a:lstStyle/>
          <a:p>
            <a:r>
              <a:rPr lang="en-US" altLang="zh-CN" i="1" dirty="0"/>
              <a:t>P</a:t>
            </a:r>
            <a:endParaRPr lang="zh-CN" altLang="en-US" i="1" dirty="0"/>
          </a:p>
        </p:txBody>
      </p:sp>
      <p:sp>
        <p:nvSpPr>
          <p:cNvPr id="19" name="TextBox 18"/>
          <p:cNvSpPr txBox="1"/>
          <p:nvPr/>
        </p:nvSpPr>
        <p:spPr>
          <a:xfrm>
            <a:off x="6660232" y="5599512"/>
            <a:ext cx="360040" cy="369332"/>
          </a:xfrm>
          <a:prstGeom prst="rect">
            <a:avLst/>
          </a:prstGeom>
          <a:noFill/>
        </p:spPr>
        <p:txBody>
          <a:bodyPr wrap="square" rtlCol="0">
            <a:spAutoFit/>
          </a:bodyPr>
          <a:lstStyle/>
          <a:p>
            <a:r>
              <a:rPr lang="en-US" altLang="zh-CN" i="1" dirty="0"/>
              <a:t>Y</a:t>
            </a:r>
            <a:endParaRPr lang="zh-CN" altLang="en-US" i="1" dirty="0"/>
          </a:p>
        </p:txBody>
      </p:sp>
      <mc:AlternateContent xmlns:mc="http://schemas.openxmlformats.org/markup-compatibility/2006" xmlns:a14="http://schemas.microsoft.com/office/drawing/2010/main">
        <mc:Choice Requires="a14">
          <p:sp>
            <p:nvSpPr>
              <p:cNvPr id="20" name="TextBox 19"/>
              <p:cNvSpPr txBox="1"/>
              <p:nvPr/>
            </p:nvSpPr>
            <p:spPr>
              <a:xfrm>
                <a:off x="3851920" y="545549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851920" y="5455496"/>
                <a:ext cx="504056" cy="369332"/>
              </a:xfrm>
              <a:prstGeom prst="rect">
                <a:avLst/>
              </a:prstGeom>
              <a:blipFill rotWithShape="1">
                <a:blip r:embed="rId3"/>
                <a:stretch>
                  <a:fillRect r="-10843"/>
                </a:stretch>
              </a:blipFill>
            </p:spPr>
            <p:txBody>
              <a:bodyPr/>
              <a:lstStyle/>
              <a:p>
                <a:r>
                  <a:rPr lang="zh-CN" altLang="en-US">
                    <a:noFill/>
                  </a:rPr>
                  <a:t> </a:t>
                </a:r>
              </a:p>
            </p:txBody>
          </p:sp>
        </mc:Fallback>
      </mc:AlternateContent>
      <p:sp>
        <p:nvSpPr>
          <p:cNvPr id="23" name="任意多边形 22"/>
          <p:cNvSpPr/>
          <p:nvPr/>
        </p:nvSpPr>
        <p:spPr>
          <a:xfrm>
            <a:off x="2743200" y="2496312"/>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635896" y="2016280"/>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4355976" y="4334231"/>
            <a:ext cx="1088136" cy="45719"/>
          </a:xfrm>
          <a:prstGeom prst="righ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a:off x="1799692" y="3047248"/>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799692" y="4379950"/>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16016" y="2016280"/>
            <a:ext cx="2016224" cy="1200329"/>
          </a:xfrm>
          <a:prstGeom prst="rect">
            <a:avLst/>
          </a:prstGeom>
          <a:noFill/>
        </p:spPr>
        <p:txBody>
          <a:bodyPr wrap="square" rtlCol="0">
            <a:spAutoFit/>
          </a:bodyPr>
          <a:lstStyle/>
          <a:p>
            <a:r>
              <a:rPr lang="en-US" altLang="zh-CN" dirty="0"/>
              <a:t>The effect of monetary/fiscal stimulus in the long-run</a:t>
            </a:r>
            <a:endParaRPr lang="zh-CN" altLang="en-US" dirty="0"/>
          </a:p>
        </p:txBody>
      </p:sp>
      <p:sp>
        <p:nvSpPr>
          <p:cNvPr id="3072" name="上箭头 3071"/>
          <p:cNvSpPr/>
          <p:nvPr/>
        </p:nvSpPr>
        <p:spPr>
          <a:xfrm>
            <a:off x="2123728" y="3187246"/>
            <a:ext cx="45719" cy="1121255"/>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444112" y="4569466"/>
            <a:ext cx="677341" cy="369332"/>
          </a:xfrm>
          <a:prstGeom prst="rect">
            <a:avLst/>
          </a:prstGeom>
          <a:noFill/>
        </p:spPr>
        <p:txBody>
          <a:bodyPr wrap="square" rtlCol="0">
            <a:spAutoFit/>
          </a:bodyPr>
          <a:lstStyle/>
          <a:p>
            <a:r>
              <a:rPr lang="en-US" altLang="zh-CN" dirty="0"/>
              <a:t>AD’</a:t>
            </a:r>
            <a:endParaRPr lang="zh-CN" altLang="en-US" dirty="0"/>
          </a:p>
        </p:txBody>
      </p:sp>
      <p:sp>
        <p:nvSpPr>
          <p:cNvPr id="22" name="TextBox 21"/>
          <p:cNvSpPr txBox="1"/>
          <p:nvPr/>
        </p:nvSpPr>
        <p:spPr>
          <a:xfrm>
            <a:off x="6321561" y="4510100"/>
            <a:ext cx="677341" cy="369332"/>
          </a:xfrm>
          <a:prstGeom prst="rect">
            <a:avLst/>
          </a:prstGeom>
          <a:noFill/>
        </p:spPr>
        <p:txBody>
          <a:bodyPr wrap="square" rtlCol="0">
            <a:spAutoFit/>
          </a:bodyPr>
          <a:lstStyle/>
          <a:p>
            <a:r>
              <a:rPr lang="en-US" altLang="zh-CN" dirty="0"/>
              <a:t>AD’’</a:t>
            </a:r>
            <a:endParaRPr lang="zh-CN" altLang="en-US" dirty="0"/>
          </a:p>
        </p:txBody>
      </p:sp>
      <p:sp>
        <p:nvSpPr>
          <p:cNvPr id="24" name="TextBox 23"/>
          <p:cNvSpPr txBox="1"/>
          <p:nvPr/>
        </p:nvSpPr>
        <p:spPr>
          <a:xfrm>
            <a:off x="3635896" y="4690139"/>
            <a:ext cx="677341" cy="369332"/>
          </a:xfrm>
          <a:prstGeom prst="rect">
            <a:avLst/>
          </a:prstGeom>
          <a:noFill/>
        </p:spPr>
        <p:txBody>
          <a:bodyPr wrap="square" rtlCol="0">
            <a:spAutoFit/>
          </a:bodyPr>
          <a:lstStyle/>
          <a:p>
            <a:r>
              <a:rPr lang="en-US" altLang="zh-CN" dirty="0"/>
              <a:t>AS</a:t>
            </a:r>
            <a:endParaRPr lang="zh-CN" altLang="en-US" dirty="0"/>
          </a:p>
        </p:txBody>
      </p:sp>
    </p:spTree>
    <p:extLst>
      <p:ext uri="{BB962C8B-B14F-4D97-AF65-F5344CB8AC3E}">
        <p14:creationId xmlns:p14="http://schemas.microsoft.com/office/powerpoint/2010/main" val="14362946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从短期均衡到长期均衡</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03948" y="1988840"/>
            <a:ext cx="0" cy="28905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03948" y="4879432"/>
            <a:ext cx="0" cy="576064"/>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67644" y="1745384"/>
            <a:ext cx="432048" cy="369332"/>
          </a:xfrm>
          <a:prstGeom prst="rect">
            <a:avLst/>
          </a:prstGeom>
          <a:noFill/>
        </p:spPr>
        <p:txBody>
          <a:bodyPr wrap="square" rtlCol="0">
            <a:spAutoFit/>
          </a:bodyPr>
          <a:lstStyle/>
          <a:p>
            <a:r>
              <a:rPr lang="en-US" altLang="zh-CN" i="1" dirty="0"/>
              <a:t>P</a:t>
            </a:r>
            <a:endParaRPr lang="zh-CN" altLang="en-US" i="1" dirty="0"/>
          </a:p>
        </p:txBody>
      </p:sp>
      <p:sp>
        <p:nvSpPr>
          <p:cNvPr id="10" name="TextBox 9"/>
          <p:cNvSpPr txBox="1"/>
          <p:nvPr/>
        </p:nvSpPr>
        <p:spPr>
          <a:xfrm>
            <a:off x="6660232" y="5599512"/>
            <a:ext cx="360040" cy="369332"/>
          </a:xfrm>
          <a:prstGeom prst="rect">
            <a:avLst/>
          </a:prstGeom>
          <a:noFill/>
        </p:spPr>
        <p:txBody>
          <a:bodyPr wrap="square" rtlCol="0">
            <a:spAutoFit/>
          </a:bodyPr>
          <a:lstStyle/>
          <a:p>
            <a:r>
              <a:rPr lang="en-US" altLang="zh-CN" i="1" dirty="0"/>
              <a:t>Y</a:t>
            </a:r>
            <a:endParaRPr lang="zh-CN" altLang="en-US" i="1" dirty="0"/>
          </a:p>
        </p:txBody>
      </p:sp>
      <mc:AlternateContent xmlns:mc="http://schemas.openxmlformats.org/markup-compatibility/2006" xmlns:a14="http://schemas.microsoft.com/office/drawing/2010/main">
        <mc:Choice Requires="a14">
          <p:sp>
            <p:nvSpPr>
              <p:cNvPr id="11" name="TextBox 10"/>
              <p:cNvSpPr txBox="1"/>
              <p:nvPr/>
            </p:nvSpPr>
            <p:spPr>
              <a:xfrm>
                <a:off x="3851920" y="545549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851920" y="5455496"/>
                <a:ext cx="504056" cy="369332"/>
              </a:xfrm>
              <a:prstGeom prst="rect">
                <a:avLst/>
              </a:prstGeom>
              <a:blipFill rotWithShape="1">
                <a:blip r:embed="rId2"/>
                <a:stretch>
                  <a:fillRect r="-10843"/>
                </a:stretch>
              </a:blipFill>
            </p:spPr>
            <p:txBody>
              <a:bodyPr/>
              <a:lstStyle/>
              <a:p>
                <a:r>
                  <a:rPr lang="zh-CN" altLang="en-US">
                    <a:noFill/>
                  </a:rPr>
                  <a:t> </a:t>
                </a:r>
              </a:p>
            </p:txBody>
          </p:sp>
        </mc:Fallback>
      </mc:AlternateContent>
      <p:sp>
        <p:nvSpPr>
          <p:cNvPr id="12" name="任意多边形 11"/>
          <p:cNvSpPr/>
          <p:nvPr/>
        </p:nvSpPr>
        <p:spPr>
          <a:xfrm>
            <a:off x="2743200" y="2496312"/>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635896" y="2016280"/>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799692" y="3047248"/>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99692" y="4379950"/>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32040" y="1740840"/>
            <a:ext cx="2592288" cy="369332"/>
          </a:xfrm>
          <a:prstGeom prst="rect">
            <a:avLst/>
          </a:prstGeom>
          <a:solidFill>
            <a:schemeClr val="accent1">
              <a:lumMod val="20000"/>
              <a:lumOff val="80000"/>
            </a:schemeClr>
          </a:solidFill>
        </p:spPr>
        <p:txBody>
          <a:bodyPr wrap="square" rtlCol="0">
            <a:spAutoFit/>
          </a:bodyPr>
          <a:lstStyle/>
          <a:p>
            <a:r>
              <a:rPr lang="en-US" altLang="zh-CN" dirty="0"/>
              <a:t>The long-run equilibrium</a:t>
            </a:r>
            <a:endParaRPr lang="zh-CN" altLang="en-US" dirty="0"/>
          </a:p>
        </p:txBody>
      </p:sp>
      <p:sp>
        <p:nvSpPr>
          <p:cNvPr id="18" name="上箭头 17"/>
          <p:cNvSpPr/>
          <p:nvPr/>
        </p:nvSpPr>
        <p:spPr>
          <a:xfrm>
            <a:off x="2123728" y="3187246"/>
            <a:ext cx="45719" cy="1121255"/>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555776" y="4379950"/>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4274967" y="3250720"/>
            <a:ext cx="45005" cy="86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flipV="1">
            <a:off x="4583456" y="3593656"/>
            <a:ext cx="60000" cy="57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47" name="直接箭头连接符 6146"/>
          <p:cNvCxnSpPr/>
          <p:nvPr/>
        </p:nvCxnSpPr>
        <p:spPr>
          <a:xfrm>
            <a:off x="5112652" y="393305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9" name="直接箭头连接符 6148"/>
          <p:cNvCxnSpPr/>
          <p:nvPr/>
        </p:nvCxnSpPr>
        <p:spPr>
          <a:xfrm flipH="1" flipV="1">
            <a:off x="5022896" y="3897052"/>
            <a:ext cx="72008"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52" name="直接连接符 6151"/>
          <p:cNvCxnSpPr/>
          <p:nvPr/>
        </p:nvCxnSpPr>
        <p:spPr>
          <a:xfrm>
            <a:off x="6228184" y="4379950"/>
            <a:ext cx="0" cy="10755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55" name="曲线连接符 6154"/>
          <p:cNvCxnSpPr/>
          <p:nvPr/>
        </p:nvCxnSpPr>
        <p:spPr>
          <a:xfrm rot="10800000" flipV="1">
            <a:off x="4103948" y="2114716"/>
            <a:ext cx="1116124" cy="93253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64088" y="3378973"/>
            <a:ext cx="2592288" cy="369332"/>
          </a:xfrm>
          <a:prstGeom prst="rect">
            <a:avLst/>
          </a:prstGeom>
          <a:solidFill>
            <a:schemeClr val="accent1">
              <a:lumMod val="20000"/>
              <a:lumOff val="80000"/>
            </a:schemeClr>
          </a:solidFill>
        </p:spPr>
        <p:txBody>
          <a:bodyPr wrap="square" rtlCol="0">
            <a:spAutoFit/>
          </a:bodyPr>
          <a:lstStyle/>
          <a:p>
            <a:r>
              <a:rPr lang="en-US" altLang="zh-CN" dirty="0"/>
              <a:t>The short-run equilibrium</a:t>
            </a:r>
            <a:endParaRPr lang="zh-CN" altLang="en-US" dirty="0"/>
          </a:p>
        </p:txBody>
      </p:sp>
      <p:cxnSp>
        <p:nvCxnSpPr>
          <p:cNvPr id="6157" name="曲线连接符 6156"/>
          <p:cNvCxnSpPr/>
          <p:nvPr/>
        </p:nvCxnSpPr>
        <p:spPr>
          <a:xfrm rot="5400000">
            <a:off x="5948366" y="4028123"/>
            <a:ext cx="631645" cy="7200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flipV="1">
            <a:off x="5436096" y="4085456"/>
            <a:ext cx="72008"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8492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latin typeface="+mn-ea"/>
              </a:rPr>
              <a:t>总需求（</a:t>
            </a:r>
            <a:r>
              <a:rPr lang="en-US" altLang="zh-CN" dirty="0">
                <a:latin typeface="+mn-ea"/>
              </a:rPr>
              <a:t>AD</a:t>
            </a:r>
            <a:r>
              <a:rPr lang="zh-CN" altLang="en-US" dirty="0">
                <a:latin typeface="+mn-ea"/>
              </a:rPr>
              <a:t>）</a:t>
            </a:r>
            <a:endParaRPr lang="en-US" altLang="zh-CN" dirty="0">
              <a:latin typeface="+mn-ea"/>
            </a:endParaRPr>
          </a:p>
          <a:p>
            <a:pPr lvl="1"/>
            <a:r>
              <a:rPr lang="zh-CN" altLang="en-US" dirty="0">
                <a:solidFill>
                  <a:srgbClr val="C00000"/>
                </a:solidFill>
                <a:latin typeface="+mn-ea"/>
              </a:rPr>
              <a:t>总供给（</a:t>
            </a:r>
            <a:r>
              <a:rPr lang="en-US" altLang="zh-CN" dirty="0">
                <a:solidFill>
                  <a:srgbClr val="C00000"/>
                </a:solidFill>
                <a:latin typeface="+mn-ea"/>
              </a:rPr>
              <a:t>AS</a:t>
            </a:r>
            <a:r>
              <a:rPr lang="zh-CN" altLang="en-US" dirty="0">
                <a:solidFill>
                  <a:srgbClr val="C00000"/>
                </a:solidFill>
                <a:latin typeface="+mn-ea"/>
              </a:rPr>
              <a:t>）</a:t>
            </a:r>
            <a:endParaRPr lang="en-US" altLang="zh-CN" dirty="0">
              <a:solidFill>
                <a:srgbClr val="C00000"/>
              </a:solidFill>
              <a:latin typeface="+mn-ea"/>
            </a:endParaRPr>
          </a:p>
          <a:p>
            <a:pPr lvl="1"/>
            <a:r>
              <a:rPr lang="zh-CN" altLang="en-US" dirty="0">
                <a:latin typeface="+mn-ea"/>
              </a:rPr>
              <a:t>菲利普斯曲线</a:t>
            </a:r>
            <a:endParaRPr lang="en-US" altLang="zh-CN" dirty="0">
              <a:latin typeface="+mn-ea"/>
            </a:endParaRPr>
          </a:p>
          <a:p>
            <a:pPr lvl="1"/>
            <a:r>
              <a:rPr lang="zh-CN" altLang="en-US" dirty="0">
                <a:latin typeface="+mn-ea"/>
              </a:rPr>
              <a:t>动态</a:t>
            </a:r>
            <a:r>
              <a:rPr lang="en-US" altLang="zh-CN" dirty="0">
                <a:latin typeface="+mn-ea"/>
              </a:rPr>
              <a:t> 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3333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总供给（</a:t>
            </a:r>
            <a:r>
              <a:rPr lang="en-US" altLang="zh-CN" dirty="0"/>
              <a:t>Aggregate Supply</a:t>
            </a:r>
            <a:r>
              <a:rPr lang="zh-CN" altLang="en-US" dirty="0"/>
              <a:t>）</a:t>
            </a:r>
          </a:p>
        </p:txBody>
      </p:sp>
      <p:sp>
        <p:nvSpPr>
          <p:cNvPr id="3" name="内容占位符 2"/>
          <p:cNvSpPr>
            <a:spLocks noGrp="1"/>
          </p:cNvSpPr>
          <p:nvPr>
            <p:ph idx="1"/>
          </p:nvPr>
        </p:nvSpPr>
        <p:spPr>
          <a:xfrm>
            <a:off x="457200" y="1600200"/>
            <a:ext cx="4042792" cy="4525963"/>
          </a:xfrm>
        </p:spPr>
        <p:txBody>
          <a:bodyPr>
            <a:normAutofit/>
          </a:bodyPr>
          <a:lstStyle/>
          <a:p>
            <a:r>
              <a:rPr lang="zh-CN" altLang="en-US" dirty="0"/>
              <a:t>短期和长期</a:t>
            </a:r>
            <a:r>
              <a:rPr lang="en-US" altLang="zh-CN" dirty="0"/>
              <a:t>AS</a:t>
            </a:r>
            <a:r>
              <a:rPr lang="zh-CN" altLang="en-US" dirty="0"/>
              <a:t>曲线都是特例。</a:t>
            </a:r>
            <a:endParaRPr lang="en-US" altLang="zh-CN" dirty="0"/>
          </a:p>
          <a:p>
            <a:r>
              <a:rPr lang="zh-CN" altLang="en-US" dirty="0"/>
              <a:t>本节学习一般情况，即向上倾斜的</a:t>
            </a:r>
            <a:r>
              <a:rPr lang="en-US" altLang="zh-CN" dirty="0"/>
              <a:t>AS</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148064" y="573325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148064" y="1988840"/>
            <a:ext cx="0" cy="3744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732240" y="2420888"/>
            <a:ext cx="0" cy="33123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48064" y="4077072"/>
            <a:ext cx="309634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5541264" y="2779776"/>
            <a:ext cx="2167128" cy="2350008"/>
          </a:xfrm>
          <a:custGeom>
            <a:avLst/>
            <a:gdLst>
              <a:gd name="connsiteX0" fmla="*/ 0 w 2167128"/>
              <a:gd name="connsiteY0" fmla="*/ 2350008 h 2350008"/>
              <a:gd name="connsiteX1" fmla="*/ 1207008 w 2167128"/>
              <a:gd name="connsiteY1" fmla="*/ 1289304 h 2350008"/>
              <a:gd name="connsiteX2" fmla="*/ 2167128 w 2167128"/>
              <a:gd name="connsiteY2" fmla="*/ 0 h 2350008"/>
            </a:gdLst>
            <a:ahLst/>
            <a:cxnLst>
              <a:cxn ang="0">
                <a:pos x="connsiteX0" y="connsiteY0"/>
              </a:cxn>
              <a:cxn ang="0">
                <a:pos x="connsiteX1" y="connsiteY1"/>
              </a:cxn>
              <a:cxn ang="0">
                <a:pos x="connsiteX2" y="connsiteY2"/>
              </a:cxn>
            </a:cxnLst>
            <a:rect l="l" t="t" r="r" b="b"/>
            <a:pathLst>
              <a:path w="2167128" h="2350008">
                <a:moveTo>
                  <a:pt x="0" y="2350008"/>
                </a:moveTo>
                <a:cubicBezTo>
                  <a:pt x="422910" y="2015490"/>
                  <a:pt x="845820" y="1680972"/>
                  <a:pt x="1207008" y="1289304"/>
                </a:cubicBezTo>
                <a:cubicBezTo>
                  <a:pt x="1568196" y="897636"/>
                  <a:pt x="1867662" y="448818"/>
                  <a:pt x="2167128"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012160" y="1988840"/>
            <a:ext cx="1696232" cy="369332"/>
          </a:xfrm>
          <a:prstGeom prst="rect">
            <a:avLst/>
          </a:prstGeom>
          <a:noFill/>
        </p:spPr>
        <p:txBody>
          <a:bodyPr wrap="square" rtlCol="0">
            <a:spAutoFit/>
          </a:bodyPr>
          <a:lstStyle/>
          <a:p>
            <a:r>
              <a:rPr lang="en-US" altLang="zh-CN" dirty="0"/>
              <a:t>Long-run AS</a:t>
            </a:r>
            <a:endParaRPr lang="zh-CN" altLang="en-US" dirty="0"/>
          </a:p>
        </p:txBody>
      </p:sp>
      <p:sp>
        <p:nvSpPr>
          <p:cNvPr id="18" name="TextBox 17"/>
          <p:cNvSpPr txBox="1"/>
          <p:nvPr/>
        </p:nvSpPr>
        <p:spPr>
          <a:xfrm>
            <a:off x="7184816" y="4091920"/>
            <a:ext cx="1656184" cy="369332"/>
          </a:xfrm>
          <a:prstGeom prst="rect">
            <a:avLst/>
          </a:prstGeom>
          <a:noFill/>
        </p:spPr>
        <p:txBody>
          <a:bodyPr wrap="square" rtlCol="0">
            <a:spAutoFit/>
          </a:bodyPr>
          <a:lstStyle/>
          <a:p>
            <a:r>
              <a:rPr lang="en-US" altLang="zh-CN" dirty="0"/>
              <a:t>Short-run AS</a:t>
            </a:r>
            <a:endParaRPr lang="zh-CN" altLang="en-US" dirty="0"/>
          </a:p>
        </p:txBody>
      </p:sp>
      <p:sp>
        <p:nvSpPr>
          <p:cNvPr id="19" name="TextBox 18"/>
          <p:cNvSpPr txBox="1"/>
          <p:nvPr/>
        </p:nvSpPr>
        <p:spPr>
          <a:xfrm>
            <a:off x="7470576" y="3012960"/>
            <a:ext cx="1547664" cy="646331"/>
          </a:xfrm>
          <a:prstGeom prst="rect">
            <a:avLst/>
          </a:prstGeom>
          <a:noFill/>
        </p:spPr>
        <p:txBody>
          <a:bodyPr wrap="square" rtlCol="0">
            <a:spAutoFit/>
          </a:bodyPr>
          <a:lstStyle/>
          <a:p>
            <a:r>
              <a:rPr lang="en-US" altLang="zh-CN" dirty="0"/>
              <a:t>Intermediate case</a:t>
            </a:r>
            <a:endParaRPr lang="zh-CN" altLang="en-US" dirty="0"/>
          </a:p>
        </p:txBody>
      </p:sp>
    </p:spTree>
    <p:extLst>
      <p:ext uri="{BB962C8B-B14F-4D97-AF65-F5344CB8AC3E}">
        <p14:creationId xmlns:p14="http://schemas.microsoft.com/office/powerpoint/2010/main" val="30245497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一般</a:t>
            </a:r>
            <a:r>
              <a:rPr lang="en-US" altLang="zh-CN" dirty="0"/>
              <a:t> AS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AS</a:t>
                </a:r>
                <a:r>
                  <a:rPr lang="zh-CN" altLang="en-US" dirty="0"/>
                  <a:t>曲线刻画了总供给与总体价格水平之间的关系。</a:t>
                </a:r>
                <a:endParaRPr lang="en-US" altLang="zh-CN" dirty="0"/>
              </a:p>
              <a:p>
                <a:r>
                  <a:rPr lang="zh-CN" altLang="en-US" dirty="0"/>
                  <a:t>总供给曲线可以由如下函数表示：</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𝑍</m:t>
                          </m:r>
                        </m:e>
                      </m:d>
                      <m:r>
                        <a:rPr lang="en-US" altLang="zh-CN" i="1">
                          <a:latin typeface="Cambria Math" panose="02040503050406030204" pitchFamily="18" charset="0"/>
                        </a:rPr>
                        <m:t>,</m:t>
                      </m:r>
                    </m:oMath>
                  </m:oMathPara>
                </a14:m>
                <a:endParaRPr lang="zh-CN" altLang="zh-CN" dirty="0"/>
              </a:p>
              <a:p>
                <a:pPr marL="400050" lvl="1" indent="0">
                  <a:buNone/>
                </a:pP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𝑍</m:t>
                    </m:r>
                  </m:oMath>
                </a14:m>
                <a:r>
                  <a:rPr lang="en-US" altLang="zh-CN" dirty="0"/>
                  <a:t> </a:t>
                </a:r>
                <a:r>
                  <a:rPr lang="zh-CN" altLang="en-US" dirty="0"/>
                  <a:t>为一组外生变量，且</a:t>
                </a:r>
                <a:r>
                  <a:rPr lang="en-US" altLang="zh-CN" dirty="0"/>
                  <a:t>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𝑃</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&gt;0</m:t>
                    </m:r>
                  </m:oMath>
                </a14:m>
                <a:r>
                  <a:rPr lang="en-US" altLang="zh-CN" dirty="0"/>
                  <a:t> </a:t>
                </a:r>
                <a:r>
                  <a:rPr lang="zh-CN" altLang="en-US" dirty="0"/>
                  <a:t>，即总供给曲线向上倾斜。</a:t>
                </a:r>
                <a:endParaRPr lang="en-US" altLang="zh-CN" dirty="0"/>
              </a:p>
              <a:p>
                <a:pPr marL="400050" lvl="1" indent="0">
                  <a:buNone/>
                </a:pPr>
                <a:endParaRPr lang="en-US" altLang="zh-CN" dirty="0"/>
              </a:p>
              <a:p>
                <a:pPr marL="400050" lvl="1"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7975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美国宏观经济波动（失业率）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6" name="内容占位符 5">
            <a:extLst>
              <a:ext uri="{FF2B5EF4-FFF2-40B4-BE49-F238E27FC236}">
                <a16:creationId xmlns:a16="http://schemas.microsoft.com/office/drawing/2014/main" id="{1CDB5F11-9E81-435A-8BB9-93C5C3EEA933}"/>
              </a:ext>
            </a:extLst>
          </p:cNvPr>
          <p:cNvPicPr>
            <a:picLocks noGrp="1" noChangeAspect="1"/>
          </p:cNvPicPr>
          <p:nvPr>
            <p:ph idx="1"/>
          </p:nvPr>
        </p:nvPicPr>
        <p:blipFill>
          <a:blip r:embed="rId2"/>
          <a:stretch>
            <a:fillRect/>
          </a:stretch>
        </p:blipFill>
        <p:spPr>
          <a:xfrm>
            <a:off x="457200" y="2458280"/>
            <a:ext cx="8229600" cy="2809802"/>
          </a:xfrm>
          <a:prstGeom prst="rect">
            <a:avLst/>
          </a:prstGeom>
        </p:spPr>
      </p:pic>
    </p:spTree>
    <p:extLst>
      <p:ext uri="{BB962C8B-B14F-4D97-AF65-F5344CB8AC3E}">
        <p14:creationId xmlns:p14="http://schemas.microsoft.com/office/powerpoint/2010/main" val="21429455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论证</a:t>
            </a:r>
            <a:r>
              <a:rPr lang="en-US" altLang="zh-CN" dirty="0"/>
              <a:t>1</a:t>
            </a:r>
            <a:r>
              <a:rPr lang="zh-CN" altLang="en-US" dirty="0"/>
              <a:t>：不完美信息（</a:t>
            </a:r>
            <a:r>
              <a:rPr lang="en-US" altLang="zh-CN" dirty="0"/>
              <a:t>Imperfect-Information</a:t>
            </a:r>
            <a:r>
              <a:rPr lang="zh-CN" altLang="en-US" dirty="0"/>
              <a:t>）</a:t>
            </a:r>
          </a:p>
        </p:txBody>
      </p:sp>
      <p:sp>
        <p:nvSpPr>
          <p:cNvPr id="3" name="内容占位符 2"/>
          <p:cNvSpPr>
            <a:spLocks noGrp="1"/>
          </p:cNvSpPr>
          <p:nvPr>
            <p:ph idx="1"/>
          </p:nvPr>
        </p:nvSpPr>
        <p:spPr/>
        <p:txBody>
          <a:bodyPr>
            <a:normAutofit/>
          </a:bodyPr>
          <a:lstStyle/>
          <a:p>
            <a:r>
              <a:rPr lang="zh-CN" altLang="en-US" dirty="0"/>
              <a:t>假设每个公司生产一种不同的商品。</a:t>
            </a:r>
            <a:endParaRPr lang="en-US" altLang="zh-CN" dirty="0"/>
          </a:p>
          <a:p>
            <a:r>
              <a:rPr lang="zh-CN" altLang="en-US" dirty="0"/>
              <a:t>公司所拥有的产品价格信息不完美：当物价上涨时，会错误地认为自己的商品更受欢迎了。即错把</a:t>
            </a:r>
            <a:r>
              <a:rPr lang="zh-CN" altLang="en-US" dirty="0">
                <a:solidFill>
                  <a:srgbClr val="C00000"/>
                </a:solidFill>
              </a:rPr>
              <a:t>普遍</a:t>
            </a:r>
            <a:r>
              <a:rPr lang="zh-CN" altLang="en-US" dirty="0"/>
              <a:t>的涨幅看作</a:t>
            </a:r>
            <a:r>
              <a:rPr lang="zh-CN" altLang="en-US" dirty="0">
                <a:solidFill>
                  <a:srgbClr val="C00000"/>
                </a:solidFill>
              </a:rPr>
              <a:t>相对</a:t>
            </a:r>
            <a:r>
              <a:rPr lang="zh-CN" altLang="en-US" dirty="0"/>
              <a:t>的涨幅。</a:t>
            </a:r>
            <a:endParaRPr lang="en-US" altLang="zh-CN" dirty="0"/>
          </a:p>
          <a:p>
            <a:r>
              <a:rPr lang="zh-CN" altLang="en-US" dirty="0"/>
              <a:t>当总体价格上涨，相当数量的公司选择扩大生产，于是有了向上倾斜的</a:t>
            </a:r>
            <a:r>
              <a:rPr lang="en-US" altLang="zh-CN" dirty="0"/>
              <a:t>AS</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636380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线性</a:t>
            </a:r>
            <a:r>
              <a:rPr lang="en-US" altLang="zh-CN" dirty="0"/>
              <a:t>AS</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lstStyle/>
              <a:p>
                <a:r>
                  <a:rPr lang="zh-CN" altLang="en-US" dirty="0"/>
                  <a:t>一个有用的线性</a:t>
                </a:r>
                <a:r>
                  <a:rPr lang="en-US" altLang="zh-CN" dirty="0"/>
                  <a:t>AS</a:t>
                </a:r>
                <a:r>
                  <a:rPr lang="zh-CN" altLang="en-US" dirty="0"/>
                  <a:t>曲线如下：</a:t>
                </a:r>
                <a:endParaRPr lang="en-US" altLang="zh-CN" dirty="0"/>
              </a:p>
              <a:p>
                <a:pPr marL="0" indent="0" algn="ctr">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𝐸𝑃</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e>
                      </m:d>
                      <m:r>
                        <a:rPr lang="en-US" altLang="zh-CN" i="1">
                          <a:latin typeface="Cambria Math" panose="02040503050406030204" pitchFamily="18" charset="0"/>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r>
                      <a:rPr lang="en-US" altLang="zh-CN" i="1">
                        <a:latin typeface="Cambria Math"/>
                      </a:rPr>
                      <m:t>𝑌</m:t>
                    </m:r>
                  </m:oMath>
                </a14:m>
                <a:r>
                  <a:rPr lang="zh-CN" altLang="en-US" dirty="0"/>
                  <a:t> 为产出</a:t>
                </a:r>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𝑌</m:t>
                        </m:r>
                      </m:e>
                    </m:acc>
                  </m:oMath>
                </a14:m>
                <a:r>
                  <a:rPr lang="zh-CN" altLang="en-US" dirty="0"/>
                  <a:t> 为</a:t>
                </a:r>
                <a:r>
                  <a:rPr lang="en-US" altLang="zh-CN" dirty="0"/>
                  <a:t> </a:t>
                </a:r>
                <a:r>
                  <a:rPr lang="zh-CN" altLang="en-US" dirty="0"/>
                  <a:t>产出潜力</a:t>
                </a:r>
                <a:r>
                  <a:rPr lang="en-US" altLang="zh-CN" dirty="0"/>
                  <a:t>, </a:t>
                </a:r>
                <a14:m>
                  <m:oMath xmlns:m="http://schemas.openxmlformats.org/officeDocument/2006/math">
                    <m:r>
                      <a:rPr lang="en-US" altLang="zh-CN" i="1">
                        <a:latin typeface="Cambria Math"/>
                      </a:rPr>
                      <m:t>𝑃</m:t>
                    </m:r>
                  </m:oMath>
                </a14:m>
                <a:r>
                  <a:rPr lang="zh-CN" altLang="en-US" dirty="0"/>
                  <a:t> 为价格水平</a:t>
                </a:r>
                <a:r>
                  <a:rPr lang="en-US" altLang="zh-CN" dirty="0"/>
                  <a:t>, </a:t>
                </a:r>
                <a14:m>
                  <m:oMath xmlns:m="http://schemas.openxmlformats.org/officeDocument/2006/math">
                    <m:r>
                      <a:rPr lang="en-US" altLang="zh-CN" i="1">
                        <a:latin typeface="Cambria Math"/>
                      </a:rPr>
                      <m:t>𝐸𝑃</m:t>
                    </m:r>
                  </m:oMath>
                </a14:m>
                <a:r>
                  <a:rPr lang="en-US" altLang="zh-CN" dirty="0"/>
                  <a:t> </a:t>
                </a:r>
                <a:r>
                  <a:rPr lang="zh-CN" altLang="en-US" dirty="0"/>
                  <a:t>为预期价格水平</a:t>
                </a:r>
                <a:r>
                  <a:rPr lang="en-US" altLang="zh-CN" dirty="0"/>
                  <a:t>, </a:t>
                </a:r>
                <a14:m>
                  <m:oMath xmlns:m="http://schemas.openxmlformats.org/officeDocument/2006/math">
                    <m:r>
                      <a:rPr lang="en-US" altLang="zh-CN" i="1">
                        <a:latin typeface="Cambria Math" panose="02040503050406030204" pitchFamily="18" charset="0"/>
                      </a:rPr>
                      <m:t>𝜙</m:t>
                    </m:r>
                    <m:r>
                      <a:rPr lang="en-US" altLang="zh-CN" b="0" i="1" smtClean="0">
                        <a:latin typeface="Cambria Math" panose="02040503050406030204" pitchFamily="18" charset="0"/>
                      </a:rPr>
                      <m:t>&gt;0</m:t>
                    </m:r>
                  </m:oMath>
                </a14:m>
                <a:r>
                  <a:rPr lang="en-US" altLang="zh-CN" dirty="0"/>
                  <a:t> </a:t>
                </a:r>
                <a:r>
                  <a:rPr lang="zh-CN" altLang="en-US" dirty="0"/>
                  <a:t>为一个参数。</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3017" t="-2022" r="-1207"/>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4932040" y="5445224"/>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932040" y="2780928"/>
            <a:ext cx="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932040" y="3586567"/>
            <a:ext cx="2592288" cy="1584176"/>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572000" y="284004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0" y="2840046"/>
                <a:ext cx="360040"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812360" y="551723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812360" y="5517232"/>
                <a:ext cx="576064" cy="369332"/>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15" name="直接连接符 14"/>
          <p:cNvCxnSpPr/>
          <p:nvPr/>
        </p:nvCxnSpPr>
        <p:spPr>
          <a:xfrm>
            <a:off x="5076056" y="5098735"/>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652120" y="4738695"/>
            <a:ext cx="0" cy="360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404968" y="4735476"/>
                <a:ext cx="6840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𝜙</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404968" y="4735476"/>
                <a:ext cx="684076" cy="369332"/>
              </a:xfrm>
              <a:prstGeom prst="rect">
                <a:avLst/>
              </a:prstGeom>
              <a:blipFill rotWithShape="0">
                <a:blip r:embed="rId5"/>
                <a:stretch>
                  <a:fillRect b="-13333"/>
                </a:stretch>
              </a:blipFill>
            </p:spPr>
            <p:txBody>
              <a:bodyPr/>
              <a:lstStyle/>
              <a:p>
                <a:r>
                  <a:rPr lang="zh-CN" altLang="en-US">
                    <a:noFill/>
                  </a:rPr>
                  <a:t> </a:t>
                </a:r>
              </a:p>
            </p:txBody>
          </p:sp>
        </mc:Fallback>
      </mc:AlternateContent>
      <p:sp>
        <p:nvSpPr>
          <p:cNvPr id="20" name="TextBox 19"/>
          <p:cNvSpPr txBox="1"/>
          <p:nvPr/>
        </p:nvSpPr>
        <p:spPr>
          <a:xfrm>
            <a:off x="7668344" y="3370543"/>
            <a:ext cx="1152128" cy="646331"/>
          </a:xfrm>
          <a:prstGeom prst="rect">
            <a:avLst/>
          </a:prstGeom>
          <a:noFill/>
        </p:spPr>
        <p:txBody>
          <a:bodyPr wrap="square" rtlCol="0">
            <a:spAutoFit/>
          </a:bodyPr>
          <a:lstStyle/>
          <a:p>
            <a:r>
              <a:rPr lang="en-US" altLang="zh-CN" dirty="0"/>
              <a:t>Short-run AS curve</a:t>
            </a:r>
            <a:endParaRPr lang="zh-CN" altLang="en-US" dirty="0"/>
          </a:p>
        </p:txBody>
      </p:sp>
      <p:cxnSp>
        <p:nvCxnSpPr>
          <p:cNvPr id="22" name="直接连接符 21"/>
          <p:cNvCxnSpPr/>
          <p:nvPr/>
        </p:nvCxnSpPr>
        <p:spPr>
          <a:xfrm>
            <a:off x="6431080" y="3370543"/>
            <a:ext cx="0" cy="1800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28184" y="2661496"/>
            <a:ext cx="1152128" cy="646331"/>
          </a:xfrm>
          <a:prstGeom prst="rect">
            <a:avLst/>
          </a:prstGeom>
          <a:noFill/>
        </p:spPr>
        <p:txBody>
          <a:bodyPr wrap="square" rtlCol="0">
            <a:spAutoFit/>
          </a:bodyPr>
          <a:lstStyle/>
          <a:p>
            <a:r>
              <a:rPr lang="en-US" altLang="zh-CN" dirty="0"/>
              <a:t>Long-run AS curve</a:t>
            </a:r>
            <a:endParaRPr lang="zh-CN" altLang="en-US" dirty="0"/>
          </a:p>
        </p:txBody>
      </p:sp>
      <p:cxnSp>
        <p:nvCxnSpPr>
          <p:cNvPr id="25" name="直接连接符 24"/>
          <p:cNvCxnSpPr/>
          <p:nvPr/>
        </p:nvCxnSpPr>
        <p:spPr>
          <a:xfrm>
            <a:off x="6431080" y="4437112"/>
            <a:ext cx="0" cy="10081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215056" y="550553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215056" y="5505534"/>
                <a:ext cx="432048" cy="369332"/>
              </a:xfrm>
              <a:prstGeom prst="rect">
                <a:avLst/>
              </a:prstGeom>
              <a:blipFill rotWithShape="1">
                <a:blip r:embed="rId6"/>
                <a:stretch>
                  <a:fillRect r="-5714"/>
                </a:stretch>
              </a:blipFill>
            </p:spPr>
            <p:txBody>
              <a:bodyPr/>
              <a:lstStyle/>
              <a:p>
                <a:r>
                  <a:rPr lang="zh-CN" altLang="en-US">
                    <a:noFill/>
                  </a:rPr>
                  <a:t> </a:t>
                </a:r>
              </a:p>
            </p:txBody>
          </p:sp>
        </mc:Fallback>
      </mc:AlternateContent>
      <p:sp>
        <p:nvSpPr>
          <p:cNvPr id="4" name="文本框 3"/>
          <p:cNvSpPr txBox="1"/>
          <p:nvPr/>
        </p:nvSpPr>
        <p:spPr>
          <a:xfrm>
            <a:off x="5226636" y="5016232"/>
            <a:ext cx="216024" cy="369332"/>
          </a:xfrm>
          <a:prstGeom prst="rect">
            <a:avLst/>
          </a:prstGeom>
          <a:noFill/>
        </p:spPr>
        <p:txBody>
          <a:bodyPr wrap="square" rtlCol="0">
            <a:spAutoFit/>
          </a:bodyPr>
          <a:lstStyle/>
          <a:p>
            <a:r>
              <a:rPr lang="en-US" altLang="zh-CN" dirty="0"/>
              <a:t>1</a:t>
            </a:r>
            <a:endParaRPr lang="zh-CN" altLang="en-US" dirty="0"/>
          </a:p>
        </p:txBody>
      </p:sp>
    </p:spTree>
    <p:extLst>
      <p:ext uri="{BB962C8B-B14F-4D97-AF65-F5344CB8AC3E}">
        <p14:creationId xmlns:p14="http://schemas.microsoft.com/office/powerpoint/2010/main" val="4498296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论证</a:t>
            </a:r>
            <a:r>
              <a:rPr lang="en-US" altLang="zh-CN" dirty="0"/>
              <a:t>2</a:t>
            </a:r>
            <a:r>
              <a:rPr lang="zh-CN" altLang="en-US" dirty="0"/>
              <a:t>：粘性价格和异质性公司</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zh-CN" altLang="en-US" dirty="0"/>
                  <a:t>假设有两种类型的公司</a:t>
                </a:r>
                <a:endParaRPr lang="en-US" altLang="zh-CN" dirty="0"/>
              </a:p>
              <a:p>
                <a:pPr lvl="1"/>
                <a:r>
                  <a:rPr lang="zh-CN" altLang="en-US" dirty="0"/>
                  <a:t>价格灵活类，其价格设定遵循</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𝑓</m:t>
                          </m:r>
                        </m:sub>
                      </m:sSub>
                      <m:r>
                        <a:rPr lang="en-US" altLang="zh-CN" b="0" i="1" smtClean="0">
                          <a:latin typeface="Cambria Math"/>
                        </a:rPr>
                        <m:t>=</m:t>
                      </m:r>
                      <m:r>
                        <a:rPr lang="en-US" altLang="zh-CN" b="0" i="1" smtClean="0">
                          <a:latin typeface="Cambria Math"/>
                        </a:rPr>
                        <m:t>𝑃</m:t>
                      </m:r>
                      <m:r>
                        <a:rPr lang="en-US" altLang="zh-CN" b="0" i="1" smtClean="0">
                          <a:latin typeface="Cambria Math"/>
                        </a:rPr>
                        <m:t>+</m:t>
                      </m:r>
                      <m:r>
                        <a:rPr lang="en-US" altLang="zh-CN" b="0" i="1" smtClean="0">
                          <a:latin typeface="Cambria Math" panose="02040503050406030204" pitchFamily="18" charset="0"/>
                        </a:rPr>
                        <m:t>𝛾</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oMath>
                  </m:oMathPara>
                </a14:m>
                <a:endParaRPr lang="en-US" altLang="zh-CN" dirty="0"/>
              </a:p>
              <a:p>
                <a:pPr lvl="1"/>
                <a:r>
                  <a:rPr lang="zh-CN" altLang="en-US" dirty="0"/>
                  <a:t>价格粘滞类，其价格设定为预期价格</a:t>
                </a:r>
                <a:r>
                  <a:rPr lang="en-US" altLang="zh-CN" dirty="0"/>
                  <a:t>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𝑠</m:t>
                          </m:r>
                        </m:sub>
                      </m:sSub>
                      <m:r>
                        <a:rPr lang="en-US" altLang="zh-CN" b="0" i="1" smtClean="0">
                          <a:latin typeface="Cambria Math"/>
                        </a:rPr>
                        <m:t>=</m:t>
                      </m:r>
                      <m:r>
                        <a:rPr lang="en-US" altLang="zh-CN" b="0" i="1" smtClean="0">
                          <a:latin typeface="Cambria Math"/>
                        </a:rPr>
                        <m:t>𝐸𝑃</m:t>
                      </m:r>
                      <m:r>
                        <a:rPr lang="en-US" altLang="zh-CN" b="0" i="1" smtClean="0">
                          <a:latin typeface="Cambria Math"/>
                        </a:rPr>
                        <m:t>.</m:t>
                      </m:r>
                    </m:oMath>
                  </m:oMathPara>
                </a14:m>
                <a:endParaRPr lang="en-US" altLang="zh-CN" b="0" dirty="0"/>
              </a:p>
              <a:p>
                <a:r>
                  <a:rPr lang="zh-CN" altLang="en-US" dirty="0"/>
                  <a:t>假设</a:t>
                </a:r>
                <a:r>
                  <a:rPr lang="en-US" altLang="zh-CN" dirty="0"/>
                  <a:t> </a:t>
                </a:r>
                <a14:m>
                  <m:oMath xmlns:m="http://schemas.openxmlformats.org/officeDocument/2006/math">
                    <m:r>
                      <a:rPr lang="en-US" altLang="zh-CN" b="0" i="1" smtClean="0">
                        <a:latin typeface="Cambria Math"/>
                      </a:rPr>
                      <m:t>𝑠</m:t>
                    </m:r>
                  </m:oMath>
                </a14:m>
                <a:r>
                  <a:rPr lang="en-US" altLang="zh-CN" dirty="0"/>
                  <a:t> </a:t>
                </a:r>
                <a:r>
                  <a:rPr lang="zh-CN" altLang="en-US" dirty="0"/>
                  <a:t>价格粘滞类占比。于是总体价格水平为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r>
                        <a:rPr lang="en-US" altLang="zh-CN" b="0" i="1" smtClean="0">
                          <a:latin typeface="Cambria Math"/>
                        </a:rPr>
                        <m:t>=</m:t>
                      </m:r>
                      <m:r>
                        <a:rPr lang="en-US" altLang="zh-CN" b="0" i="1" smtClean="0">
                          <a:latin typeface="Cambria Math"/>
                        </a:rPr>
                        <m:t>𝑠</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𝑠</m:t>
                          </m:r>
                        </m:sub>
                      </m:sSub>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𝑓</m:t>
                          </m:r>
                        </m:sub>
                      </m:sSub>
                      <m:r>
                        <a:rPr lang="en-US" altLang="zh-CN" b="0" i="1" smtClean="0">
                          <a:latin typeface="Cambria Math"/>
                        </a:rPr>
                        <m:t>=</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𝑠𝐸𝑃</m:t>
                      </m:r>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d>
                        <m:dPr>
                          <m:ctrlPr>
                            <a:rPr lang="en-US" altLang="zh-CN" b="0" i="1" smtClean="0">
                              <a:latin typeface="Cambria Math" panose="02040503050406030204" pitchFamily="18" charset="0"/>
                            </a:rPr>
                          </m:ctrlPr>
                        </m:dPr>
                        <m:e>
                          <m:r>
                            <a:rPr lang="en-US" altLang="zh-CN" i="1">
                              <a:latin typeface="Cambria Math"/>
                            </a:rPr>
                            <m:t>𝑃</m:t>
                          </m:r>
                          <m:r>
                            <a:rPr lang="en-US" altLang="zh-CN" i="1">
                              <a:latin typeface="Cambria Math"/>
                            </a:rPr>
                            <m:t>+</m:t>
                          </m:r>
                          <m:r>
                            <a:rPr lang="en-US" altLang="zh-CN" b="0" i="1" smtClean="0">
                              <a:latin typeface="Cambria Math" panose="02040503050406030204" pitchFamily="18" charset="0"/>
                            </a:rPr>
                            <m:t>𝛾</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e>
                      </m:d>
                      <m:r>
                        <a:rPr lang="en-US" altLang="zh-CN" b="0" i="1" smtClean="0">
                          <a:latin typeface="Cambria Math"/>
                        </a:rPr>
                        <m:t>.</m:t>
                      </m:r>
                    </m:oMath>
                  </m:oMathPara>
                </a14:m>
                <a:endParaRPr lang="en-US" altLang="zh-CN" dirty="0"/>
              </a:p>
              <a:p>
                <a:pPr marL="0" indent="0">
                  <a:buNone/>
                </a:pPr>
                <a:r>
                  <a:rPr lang="zh-CN" altLang="en-US" dirty="0"/>
                  <a:t>从中可得 </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r>
                        <a:rPr lang="en-US" altLang="zh-CN" b="0" i="1" smtClean="0">
                          <a:latin typeface="Cambria Math"/>
                        </a:rPr>
                        <m:t>=</m:t>
                      </m:r>
                      <m:r>
                        <a:rPr lang="en-US" altLang="zh-CN" b="0" i="1" smtClean="0">
                          <a:latin typeface="Cambria Math"/>
                        </a:rPr>
                        <m:t>𝐸𝑃</m:t>
                      </m:r>
                      <m:r>
                        <a:rPr lang="en-US" altLang="zh-CN" b="0" i="1" smtClean="0">
                          <a:latin typeface="Cambria Math"/>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r>
                            <a:rPr lang="en-US" altLang="zh-CN" b="0" i="1" smtClean="0">
                              <a:latin typeface="Cambria Math" panose="02040503050406030204" pitchFamily="18" charset="0"/>
                            </a:rPr>
                            <m:t>𝛾</m:t>
                          </m:r>
                        </m:num>
                        <m:den>
                          <m:r>
                            <a:rPr lang="en-US" altLang="zh-CN" b="0" i="1" smtClean="0">
                              <a:latin typeface="Cambria Math"/>
                            </a:rPr>
                            <m:t>𝑠</m:t>
                          </m:r>
                        </m:den>
                      </m:f>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203763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a:t>
            </a:r>
            <a:r>
              <a:rPr lang="zh-CN" altLang="en-US" dirty="0"/>
              <a:t>曲线斜率的决定</a:t>
            </a:r>
          </a:p>
        </p:txBody>
      </p:sp>
      <p:sp>
        <p:nvSpPr>
          <p:cNvPr id="3" name="内容占位符 2"/>
          <p:cNvSpPr>
            <a:spLocks noGrp="1"/>
          </p:cNvSpPr>
          <p:nvPr>
            <p:ph idx="1"/>
          </p:nvPr>
        </p:nvSpPr>
        <p:spPr/>
        <p:txBody>
          <a:bodyPr/>
          <a:lstStyle/>
          <a:p>
            <a:r>
              <a:rPr lang="zh-CN" altLang="en-US" dirty="0"/>
              <a:t>价格水平波动较大的经济，斜率较高</a:t>
            </a:r>
            <a:r>
              <a:rPr lang="en-US" altLang="zh-CN" dirty="0"/>
              <a:t> </a:t>
            </a:r>
            <a:r>
              <a:rPr lang="zh-CN" altLang="en-US" dirty="0"/>
              <a:t>（论证</a:t>
            </a:r>
            <a:r>
              <a:rPr lang="en-US" altLang="zh-CN" dirty="0"/>
              <a:t>1</a:t>
            </a:r>
            <a:r>
              <a:rPr lang="zh-CN" altLang="en-US" dirty="0"/>
              <a:t>）。</a:t>
            </a:r>
            <a:endParaRPr lang="en-US" altLang="zh-CN" dirty="0"/>
          </a:p>
          <a:p>
            <a:r>
              <a:rPr lang="zh-CN" altLang="en-US" dirty="0"/>
              <a:t>通胀率较高的经济，斜率较高（论证</a:t>
            </a:r>
            <a:r>
              <a:rPr lang="en-US" altLang="zh-CN" dirty="0"/>
              <a:t>2</a:t>
            </a:r>
            <a:r>
              <a:rPr lang="zh-CN" altLang="en-US"/>
              <a:t>）</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61091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Keynesian AD-AS Model</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771800" y="5817402"/>
            <a:ext cx="475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771800" y="2217002"/>
            <a:ext cx="0"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a:cxnSpLocks/>
          </p:cNvCxnSpPr>
          <p:nvPr/>
        </p:nvCxnSpPr>
        <p:spPr>
          <a:xfrm flipV="1">
            <a:off x="3643536" y="2294824"/>
            <a:ext cx="2944688" cy="28425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3563912" y="2420899"/>
            <a:ext cx="3456360" cy="2578235"/>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20"/>
              <p:cNvSpPr txBox="1"/>
              <p:nvPr/>
            </p:nvSpPr>
            <p:spPr>
              <a:xfrm>
                <a:off x="6817392" y="457088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r>
                        <a:rPr lang="en-US" altLang="zh-CN" b="0" i="1" dirty="0" smtClean="0">
                          <a:latin typeface="Cambria Math" panose="02040503050406030204" pitchFamily="18" charset="0"/>
                        </a:rPr>
                        <m:t>𝐷</m:t>
                      </m:r>
                    </m:oMath>
                  </m:oMathPara>
                </a14:m>
                <a:endParaRPr lang="zh-CN" altLang="en-US" dirty="0"/>
              </a:p>
            </p:txBody>
          </p:sp>
        </mc:Choice>
        <mc:Fallback xmlns="">
          <p:sp>
            <p:nvSpPr>
              <p:cNvPr id="13" name="TextBox 20"/>
              <p:cNvSpPr txBox="1">
                <a:spLocks noRot="1" noChangeAspect="1" noMove="1" noResize="1" noEditPoints="1" noAdjustHandles="1" noChangeArrowheads="1" noChangeShapeType="1" noTextEdit="1"/>
              </p:cNvSpPr>
              <p:nvPr/>
            </p:nvSpPr>
            <p:spPr>
              <a:xfrm>
                <a:off x="6817392" y="4570884"/>
                <a:ext cx="504056" cy="36933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22"/>
              <p:cNvSpPr txBox="1"/>
              <p:nvPr/>
            </p:nvSpPr>
            <p:spPr>
              <a:xfrm>
                <a:off x="5174909" y="5831186"/>
                <a:ext cx="641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4" name="TextBox 22"/>
              <p:cNvSpPr txBox="1">
                <a:spLocks noRot="1" noChangeAspect="1" noMove="1" noResize="1" noEditPoints="1" noAdjustHandles="1" noChangeArrowheads="1" noChangeShapeType="1" noTextEdit="1"/>
              </p:cNvSpPr>
              <p:nvPr/>
            </p:nvSpPr>
            <p:spPr>
              <a:xfrm>
                <a:off x="5174909" y="5831186"/>
                <a:ext cx="641400" cy="369332"/>
              </a:xfrm>
              <a:prstGeom prst="rect">
                <a:avLst/>
              </a:prstGeom>
              <a:blipFill>
                <a:blip r:embed="rId3"/>
                <a:stretch>
                  <a:fillRect r="-1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33"/>
              <p:cNvSpPr txBox="1"/>
              <p:nvPr/>
            </p:nvSpPr>
            <p:spPr>
              <a:xfrm>
                <a:off x="6609301" y="224667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r>
                        <a:rPr lang="en-US" altLang="zh-CN" b="0" i="1" dirty="0" smtClean="0">
                          <a:latin typeface="Cambria Math" panose="02040503050406030204" pitchFamily="18" charset="0"/>
                        </a:rPr>
                        <m:t>𝑆</m:t>
                      </m:r>
                    </m:oMath>
                  </m:oMathPara>
                </a14:m>
                <a:endParaRPr lang="zh-CN" altLang="en-US" dirty="0"/>
              </a:p>
            </p:txBody>
          </p:sp>
        </mc:Choice>
        <mc:Fallback xmlns="">
          <p:sp>
            <p:nvSpPr>
              <p:cNvPr id="21" name="TextBox 33"/>
              <p:cNvSpPr txBox="1">
                <a:spLocks noRot="1" noChangeAspect="1" noMove="1" noResize="1" noEditPoints="1" noAdjustHandles="1" noChangeArrowheads="1" noChangeShapeType="1" noTextEdit="1"/>
              </p:cNvSpPr>
              <p:nvPr/>
            </p:nvSpPr>
            <p:spPr>
              <a:xfrm>
                <a:off x="6609301" y="2246672"/>
                <a:ext cx="504056"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35"/>
              <p:cNvSpPr txBox="1"/>
              <p:nvPr/>
            </p:nvSpPr>
            <p:spPr>
              <a:xfrm>
                <a:off x="2400386" y="22466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oMath>
                  </m:oMathPara>
                </a14:m>
                <a:endParaRPr lang="zh-CN" altLang="en-US" dirty="0"/>
              </a:p>
            </p:txBody>
          </p:sp>
        </mc:Choice>
        <mc:Fallback xmlns="">
          <p:sp>
            <p:nvSpPr>
              <p:cNvPr id="23" name="TextBox 35"/>
              <p:cNvSpPr txBox="1">
                <a:spLocks noRot="1" noChangeAspect="1" noMove="1" noResize="1" noEditPoints="1" noAdjustHandles="1" noChangeArrowheads="1" noChangeShapeType="1" noTextEdit="1"/>
              </p:cNvSpPr>
              <p:nvPr/>
            </p:nvSpPr>
            <p:spPr>
              <a:xfrm>
                <a:off x="2400386" y="2246672"/>
                <a:ext cx="432048"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12" name="直接连接符 11">
            <a:extLst>
              <a:ext uri="{FF2B5EF4-FFF2-40B4-BE49-F238E27FC236}">
                <a16:creationId xmlns:a16="http://schemas.microsoft.com/office/drawing/2014/main" id="{0865A718-4B9D-4580-AC9D-21790A13B486}"/>
              </a:ext>
            </a:extLst>
          </p:cNvPr>
          <p:cNvCxnSpPr>
            <a:cxnSpLocks/>
            <a:endCxn id="14" idx="0"/>
          </p:cNvCxnSpPr>
          <p:nvPr/>
        </p:nvCxnSpPr>
        <p:spPr>
          <a:xfrm>
            <a:off x="5495609" y="2217002"/>
            <a:ext cx="0" cy="3614184"/>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8147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需求侧冲击</a:t>
            </a:r>
          </a:p>
        </p:txBody>
      </p:sp>
      <p:sp>
        <p:nvSpPr>
          <p:cNvPr id="3" name="内容占位符 2"/>
          <p:cNvSpPr>
            <a:spLocks noGrp="1"/>
          </p:cNvSpPr>
          <p:nvPr>
            <p:ph idx="1"/>
          </p:nvPr>
        </p:nvSpPr>
        <p:spPr/>
        <p:txBody>
          <a:bodyPr>
            <a:normAutofit/>
          </a:bodyPr>
          <a:lstStyle/>
          <a:p>
            <a:r>
              <a:rPr lang="zh-CN" altLang="en-US" dirty="0"/>
              <a:t>需求侧正面冲击包括</a:t>
            </a:r>
            <a:r>
              <a:rPr lang="en-US" altLang="zh-CN" dirty="0"/>
              <a:t>:</a:t>
            </a:r>
          </a:p>
          <a:p>
            <a:pPr marL="971550" lvl="1" indent="-514350">
              <a:buFont typeface="+mj-lt"/>
              <a:buAutoNum type="alphaLcParenR"/>
            </a:pPr>
            <a:r>
              <a:rPr lang="zh-CN" altLang="en-US" dirty="0"/>
              <a:t>资产泡沫（股票、房地产）</a:t>
            </a:r>
            <a:endParaRPr lang="en-US" altLang="zh-CN" dirty="0"/>
          </a:p>
          <a:p>
            <a:pPr marL="971550" lvl="1" indent="-514350">
              <a:buFont typeface="+mj-lt"/>
              <a:buAutoNum type="alphaLcParenR"/>
            </a:pPr>
            <a:r>
              <a:rPr lang="zh-CN" altLang="en-US" dirty="0"/>
              <a:t>信贷泡沫</a:t>
            </a:r>
            <a:endParaRPr lang="en-US" altLang="zh-CN" dirty="0"/>
          </a:p>
          <a:p>
            <a:pPr marL="971550" lvl="1" indent="-514350">
              <a:buFont typeface="+mj-lt"/>
              <a:buAutoNum type="alphaLcParenR"/>
            </a:pPr>
            <a:r>
              <a:rPr lang="zh-CN" altLang="en-US" dirty="0"/>
              <a:t>外需正向冲击</a:t>
            </a:r>
            <a:endParaRPr lang="en-US" altLang="zh-CN" dirty="0"/>
          </a:p>
          <a:p>
            <a:r>
              <a:rPr lang="zh-CN" altLang="en-US" dirty="0"/>
              <a:t>负面冲击则相反：泡沫破灭、外需负向冲击等。</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441612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供给侧冲击</a:t>
            </a:r>
          </a:p>
        </p:txBody>
      </p:sp>
      <p:sp>
        <p:nvSpPr>
          <p:cNvPr id="3" name="内容占位符 2"/>
          <p:cNvSpPr>
            <a:spLocks noGrp="1"/>
          </p:cNvSpPr>
          <p:nvPr>
            <p:ph idx="1"/>
          </p:nvPr>
        </p:nvSpPr>
        <p:spPr/>
        <p:txBody>
          <a:bodyPr>
            <a:normAutofit/>
          </a:bodyPr>
          <a:lstStyle/>
          <a:p>
            <a:r>
              <a:rPr lang="zh-CN" altLang="en-US" dirty="0"/>
              <a:t>供给侧冲击是指改变要素或技术的冲击。</a:t>
            </a:r>
            <a:endParaRPr lang="en-US" altLang="zh-CN" dirty="0"/>
          </a:p>
          <a:p>
            <a:r>
              <a:rPr lang="zh-CN" altLang="en-US" dirty="0"/>
              <a:t>正向冲击（如技术革命）一般不需要政策应对。</a:t>
            </a:r>
            <a:endParaRPr lang="en-US" altLang="zh-CN" dirty="0"/>
          </a:p>
          <a:p>
            <a:r>
              <a:rPr lang="zh-CN" altLang="en-US" dirty="0"/>
              <a:t>而负向冲击通常会带来通胀和经济衰退。</a:t>
            </a:r>
            <a:r>
              <a:rPr lang="en-US" altLang="zh-CN" dirty="0"/>
              <a:t> </a:t>
            </a:r>
          </a:p>
          <a:p>
            <a:pPr lvl="1"/>
            <a:r>
              <a:rPr lang="zh-CN" altLang="en-US" dirty="0"/>
              <a:t>由天灾引起的农产品价格冲击</a:t>
            </a:r>
            <a:endParaRPr lang="en-US" altLang="zh-CN" dirty="0"/>
          </a:p>
          <a:p>
            <a:pPr lvl="1"/>
            <a:r>
              <a:rPr lang="zh-CN" altLang="en-US" dirty="0"/>
              <a:t>环保风暴</a:t>
            </a:r>
            <a:endParaRPr lang="en-US" altLang="zh-CN" dirty="0"/>
          </a:p>
          <a:p>
            <a:pPr lvl="1"/>
            <a:r>
              <a:rPr lang="zh-CN" altLang="en-US" dirty="0"/>
              <a:t>罢工潮</a:t>
            </a:r>
            <a:endParaRPr lang="en-US" altLang="zh-CN" dirty="0"/>
          </a:p>
          <a:p>
            <a:pPr lvl="1"/>
            <a:r>
              <a:rPr lang="zh-CN" altLang="en-US" dirty="0"/>
              <a:t>原材料和能源供应紧张</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647008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a:t>
            </a:r>
            <a:r>
              <a:rPr lang="zh-CN" altLang="en-US" dirty="0"/>
              <a:t>冲击引起的衰退</a:t>
            </a:r>
          </a:p>
        </p:txBody>
      </p:sp>
      <p:sp>
        <p:nvSpPr>
          <p:cNvPr id="3" name="内容占位符 2"/>
          <p:cNvSpPr>
            <a:spLocks noGrp="1"/>
          </p:cNvSpPr>
          <p:nvPr>
            <p:ph idx="1"/>
          </p:nvPr>
        </p:nvSpPr>
        <p:spPr/>
        <p:txBody>
          <a:bodyPr>
            <a:normAutofit/>
          </a:bodyPr>
          <a:lstStyle/>
          <a:p>
            <a:r>
              <a:rPr lang="zh-CN" altLang="en-US" dirty="0"/>
              <a:t>负向需求侧冲击让</a:t>
            </a:r>
            <a:r>
              <a:rPr lang="en-US" altLang="zh-CN" dirty="0"/>
              <a:t>AD</a:t>
            </a:r>
            <a:r>
              <a:rPr lang="zh-CN" altLang="en-US" dirty="0"/>
              <a:t>曲线左移，导致产出和就业下降，同时价格水平下降（通缩）。</a:t>
            </a:r>
            <a:endParaRPr lang="en-US" altLang="zh-CN" dirty="0"/>
          </a:p>
          <a:p>
            <a:r>
              <a:rPr lang="zh-CN" altLang="en-US" dirty="0"/>
              <a:t>通缩会进一步打击总需求。</a:t>
            </a:r>
            <a:endParaRPr lang="en-US" altLang="zh-CN" dirty="0"/>
          </a:p>
          <a:p>
            <a:pPr lvl="1"/>
            <a:r>
              <a:rPr lang="zh-CN" altLang="en-US" dirty="0"/>
              <a:t>购买力从负债者（</a:t>
            </a:r>
            <a:r>
              <a:rPr lang="en-US" altLang="zh-CN" dirty="0"/>
              <a:t>MPC</a:t>
            </a:r>
            <a:r>
              <a:rPr lang="zh-CN" altLang="en-US" dirty="0"/>
              <a:t>和投资倾向较高）转移到储蓄者（</a:t>
            </a:r>
            <a:r>
              <a:rPr lang="en-US" altLang="zh-CN" dirty="0"/>
              <a:t>MPC</a:t>
            </a:r>
            <a:r>
              <a:rPr lang="zh-CN" altLang="en-US" dirty="0"/>
              <a:t>和投资倾向较低）。</a:t>
            </a:r>
            <a:endParaRPr lang="en-US" altLang="zh-CN" dirty="0"/>
          </a:p>
          <a:p>
            <a:pPr lvl="1"/>
            <a:r>
              <a:rPr lang="zh-CN" altLang="en-US" dirty="0"/>
              <a:t>通缩预期导致事前实际利率上升。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671079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a:t>
            </a:r>
            <a:r>
              <a:rPr lang="zh-CN" altLang="en-US" dirty="0"/>
              <a:t>冲击引起的衰退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771800" y="5817402"/>
            <a:ext cx="475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771800" y="2217002"/>
            <a:ext cx="0"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33216" y="2362522"/>
            <a:ext cx="0" cy="345638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19872" y="3081098"/>
            <a:ext cx="2376264" cy="22322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4063142" y="2408893"/>
            <a:ext cx="2957130" cy="2590241"/>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523574" y="2912217"/>
            <a:ext cx="2817714" cy="2471633"/>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20"/>
              <p:cNvSpPr txBox="1"/>
              <p:nvPr/>
            </p:nvSpPr>
            <p:spPr>
              <a:xfrm>
                <a:off x="6817392" y="457088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sSub>
                        <m:sSubPr>
                          <m:ctrlPr>
                            <a:rPr lang="en-US" altLang="zh-CN" b="0" i="1" dirty="0" smtClean="0">
                              <a:latin typeface="Cambria Math" panose="02040503050406030204" pitchFamily="18" charset="0"/>
                            </a:rPr>
                          </m:ctrlPr>
                        </m:sSubPr>
                        <m:e>
                          <m:r>
                            <a:rPr lang="en-US" altLang="zh-CN" b="0" i="1" dirty="0" smtClean="0">
                              <a:latin typeface="Cambria Math"/>
                            </a:rPr>
                            <m:t>𝐷</m:t>
                          </m:r>
                        </m:e>
                        <m:sub>
                          <m:r>
                            <a:rPr lang="en-US" altLang="zh-CN" b="0" i="1" dirty="0" smtClean="0">
                              <a:latin typeface="Cambria Math"/>
                            </a:rPr>
                            <m:t>1</m:t>
                          </m:r>
                        </m:sub>
                      </m:sSub>
                    </m:oMath>
                  </m:oMathPara>
                </a14:m>
                <a:endParaRPr lang="zh-CN" altLang="en-US" dirty="0"/>
              </a:p>
            </p:txBody>
          </p:sp>
        </mc:Choice>
        <mc:Fallback xmlns="">
          <p:sp>
            <p:nvSpPr>
              <p:cNvPr id="13" name="TextBox 20"/>
              <p:cNvSpPr txBox="1">
                <a:spLocks noRot="1" noChangeAspect="1" noMove="1" noResize="1" noEditPoints="1" noAdjustHandles="1" noChangeArrowheads="1" noChangeShapeType="1" noTextEdit="1"/>
              </p:cNvSpPr>
              <p:nvPr/>
            </p:nvSpPr>
            <p:spPr>
              <a:xfrm>
                <a:off x="6817392" y="4570884"/>
                <a:ext cx="504056" cy="369332"/>
              </a:xfrm>
              <a:prstGeom prst="rect">
                <a:avLst/>
              </a:prstGeom>
              <a:blipFill rotWithShape="0">
                <a:blip r:embed="rId2"/>
                <a:stretch>
                  <a:fillRect r="-60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22"/>
              <p:cNvSpPr txBox="1"/>
              <p:nvPr/>
            </p:nvSpPr>
            <p:spPr>
              <a:xfrm>
                <a:off x="4912516" y="5836458"/>
                <a:ext cx="641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4" name="TextBox 22"/>
              <p:cNvSpPr txBox="1">
                <a:spLocks noRot="1" noChangeAspect="1" noMove="1" noResize="1" noEditPoints="1" noAdjustHandles="1" noChangeArrowheads="1" noChangeShapeType="1" noTextEdit="1"/>
              </p:cNvSpPr>
              <p:nvPr/>
            </p:nvSpPr>
            <p:spPr>
              <a:xfrm>
                <a:off x="4912516" y="5836458"/>
                <a:ext cx="641400" cy="369332"/>
              </a:xfrm>
              <a:prstGeom prst="rect">
                <a:avLst/>
              </a:prstGeom>
              <a:blipFill rotWithShape="0">
                <a:blip r:embed="rId3"/>
                <a:stretch>
                  <a:fillRect r="-1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32"/>
              <p:cNvSpPr txBox="1"/>
              <p:nvPr/>
            </p:nvSpPr>
            <p:spPr>
              <a:xfrm>
                <a:off x="6185607" y="49820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FF0000"/>
                          </a:solidFill>
                          <a:latin typeface="Cambria Math"/>
                        </a:rPr>
                        <m:t>𝐴</m:t>
                      </m:r>
                      <m:sSub>
                        <m:sSubPr>
                          <m:ctrlPr>
                            <a:rPr lang="en-US" altLang="zh-CN" b="0" i="1" dirty="0" smtClean="0">
                              <a:solidFill>
                                <a:srgbClr val="FF0000"/>
                              </a:solidFill>
                              <a:latin typeface="Cambria Math" panose="02040503050406030204" pitchFamily="18" charset="0"/>
                            </a:rPr>
                          </m:ctrlPr>
                        </m:sSubPr>
                        <m:e>
                          <m:r>
                            <a:rPr lang="en-US" altLang="zh-CN" b="0" i="1" dirty="0" smtClean="0">
                              <a:solidFill>
                                <a:srgbClr val="FF0000"/>
                              </a:solidFill>
                              <a:latin typeface="Cambria Math"/>
                            </a:rPr>
                            <m:t>𝐷</m:t>
                          </m:r>
                        </m:e>
                        <m:sub>
                          <m:r>
                            <a:rPr lang="en-US" altLang="zh-CN" b="0" i="1" dirty="0" smtClean="0">
                              <a:solidFill>
                                <a:srgbClr val="FF0000"/>
                              </a:solidFill>
                              <a:latin typeface="Cambria Math"/>
                            </a:rPr>
                            <m:t>2</m:t>
                          </m:r>
                        </m:sub>
                      </m:sSub>
                    </m:oMath>
                  </m:oMathPara>
                </a14:m>
                <a:endParaRPr lang="zh-CN" altLang="en-US" dirty="0"/>
              </a:p>
            </p:txBody>
          </p:sp>
        </mc:Choice>
        <mc:Fallback xmlns="">
          <p:sp>
            <p:nvSpPr>
              <p:cNvPr id="20" name="TextBox 32"/>
              <p:cNvSpPr txBox="1">
                <a:spLocks noRot="1" noChangeAspect="1" noMove="1" noResize="1" noEditPoints="1" noAdjustHandles="1" noChangeArrowheads="1" noChangeShapeType="1" noTextEdit="1"/>
              </p:cNvSpPr>
              <p:nvPr/>
            </p:nvSpPr>
            <p:spPr>
              <a:xfrm>
                <a:off x="6185607" y="4982046"/>
                <a:ext cx="504056" cy="369332"/>
              </a:xfrm>
              <a:prstGeom prst="rect">
                <a:avLst/>
              </a:prstGeom>
              <a:blipFill rotWithShape="0">
                <a:blip r:embed="rId4"/>
                <a:stretch>
                  <a:fillRect r="-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33"/>
              <p:cNvSpPr txBox="1"/>
              <p:nvPr/>
            </p:nvSpPr>
            <p:spPr>
              <a:xfrm>
                <a:off x="5837232" y="28964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r>
                        <a:rPr lang="en-US" altLang="zh-CN" b="0" i="1" dirty="0" smtClean="0">
                          <a:latin typeface="Cambria Math" panose="02040503050406030204" pitchFamily="18" charset="0"/>
                        </a:rPr>
                        <m:t>𝑆</m:t>
                      </m:r>
                    </m:oMath>
                  </m:oMathPara>
                </a14:m>
                <a:endParaRPr lang="zh-CN" altLang="en-US" dirty="0"/>
              </a:p>
            </p:txBody>
          </p:sp>
        </mc:Choice>
        <mc:Fallback xmlns="">
          <p:sp>
            <p:nvSpPr>
              <p:cNvPr id="21" name="TextBox 33"/>
              <p:cNvSpPr txBox="1">
                <a:spLocks noRot="1" noChangeAspect="1" noMove="1" noResize="1" noEditPoints="1" noAdjustHandles="1" noChangeArrowheads="1" noChangeShapeType="1" noTextEdit="1"/>
              </p:cNvSpPr>
              <p:nvPr/>
            </p:nvSpPr>
            <p:spPr>
              <a:xfrm>
                <a:off x="5837232" y="2896432"/>
                <a:ext cx="504056"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35"/>
              <p:cNvSpPr txBox="1"/>
              <p:nvPr/>
            </p:nvSpPr>
            <p:spPr>
              <a:xfrm>
                <a:off x="2400386" y="22466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oMath>
                  </m:oMathPara>
                </a14:m>
                <a:endParaRPr lang="zh-CN" altLang="en-US" dirty="0"/>
              </a:p>
            </p:txBody>
          </p:sp>
        </mc:Choice>
        <mc:Fallback xmlns="">
          <p:sp>
            <p:nvSpPr>
              <p:cNvPr id="23" name="TextBox 35"/>
              <p:cNvSpPr txBox="1">
                <a:spLocks noRot="1" noChangeAspect="1" noMove="1" noResize="1" noEditPoints="1" noAdjustHandles="1" noChangeArrowheads="1" noChangeShapeType="1" noTextEdit="1"/>
              </p:cNvSpPr>
              <p:nvPr/>
            </p:nvSpPr>
            <p:spPr>
              <a:xfrm>
                <a:off x="2400386" y="2246672"/>
                <a:ext cx="432048"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29" name="直接连接符 28"/>
          <p:cNvCxnSpPr/>
          <p:nvPr/>
        </p:nvCxnSpPr>
        <p:spPr>
          <a:xfrm flipH="1">
            <a:off x="2771800" y="3573016"/>
            <a:ext cx="24614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771800" y="4101087"/>
            <a:ext cx="19442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716016" y="4101087"/>
            <a:ext cx="0" cy="17163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下箭头 35"/>
          <p:cNvSpPr/>
          <p:nvPr/>
        </p:nvSpPr>
        <p:spPr>
          <a:xfrm>
            <a:off x="2854691" y="3635384"/>
            <a:ext cx="175710" cy="3866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左箭头 36"/>
          <p:cNvSpPr/>
          <p:nvPr/>
        </p:nvSpPr>
        <p:spPr>
          <a:xfrm>
            <a:off x="4760693" y="5521744"/>
            <a:ext cx="411890" cy="21085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左箭头 37"/>
          <p:cNvSpPr/>
          <p:nvPr/>
        </p:nvSpPr>
        <p:spPr>
          <a:xfrm>
            <a:off x="4063142" y="3162913"/>
            <a:ext cx="607155" cy="22630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20137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应对</a:t>
            </a:r>
            <a:r>
              <a:rPr lang="en-US" altLang="zh-CN" dirty="0"/>
              <a:t>AD</a:t>
            </a:r>
            <a:r>
              <a:rPr lang="zh-CN" altLang="en-US" dirty="0"/>
              <a:t>冲击引起的衰退</a:t>
            </a:r>
          </a:p>
        </p:txBody>
      </p:sp>
      <p:sp>
        <p:nvSpPr>
          <p:cNvPr id="3" name="内容占位符 2"/>
          <p:cNvSpPr>
            <a:spLocks noGrp="1"/>
          </p:cNvSpPr>
          <p:nvPr>
            <p:ph idx="1"/>
          </p:nvPr>
        </p:nvSpPr>
        <p:spPr/>
        <p:txBody>
          <a:bodyPr>
            <a:normAutofit lnSpcReduction="10000"/>
          </a:bodyPr>
          <a:lstStyle/>
          <a:p>
            <a:r>
              <a:rPr lang="zh-CN" altLang="en-US" dirty="0"/>
              <a:t>温和的</a:t>
            </a:r>
            <a:r>
              <a:rPr lang="en-US" altLang="zh-CN" dirty="0"/>
              <a:t>AD</a:t>
            </a:r>
            <a:r>
              <a:rPr lang="zh-CN" altLang="en-US" dirty="0"/>
              <a:t>衰退中，财政和货币政策均有效。</a:t>
            </a:r>
            <a:endParaRPr lang="en-US" altLang="zh-CN" dirty="0"/>
          </a:p>
          <a:p>
            <a:r>
              <a:rPr lang="zh-CN" altLang="en-US" dirty="0"/>
              <a:t>但如果衰退较深，且有恐慌情绪，仅仅货币政策可能失效。</a:t>
            </a:r>
            <a:r>
              <a:rPr lang="en-US" altLang="zh-CN" dirty="0"/>
              <a:t> </a:t>
            </a:r>
          </a:p>
          <a:p>
            <a:r>
              <a:rPr lang="zh-CN" altLang="en-US" dirty="0"/>
              <a:t>此时减税的效果也存疑，因为人们出于谨慎目的，可能选择将多出的税后收入存起来。</a:t>
            </a:r>
            <a:endParaRPr lang="en-US" altLang="zh-CN" dirty="0"/>
          </a:p>
          <a:p>
            <a:r>
              <a:rPr lang="zh-CN" altLang="en-US" dirty="0"/>
              <a:t>此时，直接的政府消费和投资更有效果。</a:t>
            </a:r>
            <a:endParaRPr lang="en-US" altLang="zh-CN" dirty="0"/>
          </a:p>
          <a:p>
            <a:pPr lvl="1"/>
            <a:r>
              <a:rPr lang="zh-CN" altLang="en-US" dirty="0"/>
              <a:t>提高总收入</a:t>
            </a:r>
            <a:endParaRPr lang="en-US" altLang="zh-CN" dirty="0"/>
          </a:p>
          <a:p>
            <a:pPr lvl="1"/>
            <a:r>
              <a:rPr lang="zh-CN" altLang="en-US" dirty="0"/>
              <a:t>恢复信心</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9235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周期波动的一些经验事实</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增长有惯性（</a:t>
                </a:r>
                <a:r>
                  <a:rPr lang="en-US" altLang="zh-CN" dirty="0"/>
                  <a:t>persistent</a:t>
                </a:r>
                <a:r>
                  <a:rPr lang="zh-CN" altLang="en-US" dirty="0"/>
                  <a:t>）。</a:t>
                </a:r>
                <a:endParaRPr lang="en-US" altLang="zh-CN" dirty="0"/>
              </a:p>
              <a:p>
                <a:r>
                  <a:rPr lang="zh-CN" altLang="en-US" dirty="0"/>
                  <a:t>扩张期较长，衰退期较短。</a:t>
                </a:r>
                <a:r>
                  <a:rPr lang="en-US" altLang="zh-CN" dirty="0"/>
                  <a:t> </a:t>
                </a:r>
              </a:p>
              <a:p>
                <a:r>
                  <a:rPr lang="zh-CN" altLang="en-US" dirty="0"/>
                  <a:t>消费波动较小，投资波动较大。</a:t>
                </a:r>
                <a:endParaRPr lang="en-US" altLang="zh-CN" dirty="0"/>
              </a:p>
              <a:p>
                <a:r>
                  <a:rPr lang="zh-CN" altLang="en-US" dirty="0"/>
                  <a:t>就业跟产出联动（奥昆法则，</a:t>
                </a:r>
                <a:r>
                  <a:rPr lang="en-US" altLang="zh-CN" dirty="0"/>
                  <a:t>Okun’s Law</a:t>
                </a:r>
                <a:r>
                  <a:rPr lang="zh-CN" altLang="en-US" dirty="0"/>
                  <a:t>）</a:t>
                </a:r>
                <a:r>
                  <a:rPr lang="en-US" altLang="zh-CN" dirty="0"/>
                  <a:t> </a:t>
                </a:r>
              </a:p>
              <a:p>
                <a:pPr marL="457200" lvl="1" indent="0" algn="ctr">
                  <a:buNone/>
                </a:pPr>
                <a:r>
                  <a:rPr lang="en-US" altLang="zh-CN" dirty="0"/>
                  <a:t> </a:t>
                </a:r>
                <a14:m>
                  <m:oMath xmlns:m="http://schemas.openxmlformats.org/officeDocument/2006/math">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acc>
                          <m:accPr>
                            <m:chr m:val="̅"/>
                            <m:ctrlPr>
                              <a:rPr lang="zh-CN" altLang="zh-CN" sz="2400" i="1">
                                <a:latin typeface="Cambria Math" panose="02040503050406030204" pitchFamily="18" charset="0"/>
                              </a:rPr>
                            </m:ctrlPr>
                          </m:accPr>
                          <m:e>
                            <m:r>
                              <a:rPr lang="en-US" altLang="zh-CN" sz="2400" i="1">
                                <a:latin typeface="Cambria Math" panose="02040503050406030204" pitchFamily="18" charset="0"/>
                              </a:rPr>
                              <m:t>𝑌</m:t>
                            </m:r>
                          </m:e>
                        </m:acc>
                      </m:e>
                    </m:d>
                    <m:r>
                      <a:rPr lang="en-US" altLang="zh-CN" sz="2400" i="1">
                        <a:latin typeface="Cambria Math" panose="02040503050406030204" pitchFamily="18" charset="0"/>
                      </a:rPr>
                      <m:t>=−</m:t>
                    </m:r>
                    <m:r>
                      <a:rPr lang="en-US" altLang="zh-CN" sz="2400" i="1">
                        <a:latin typeface="Cambria Math" panose="02040503050406030204" pitchFamily="18" charset="0"/>
                      </a:rPr>
                      <m:t>𝛾</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𝑢</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𝑢</m:t>
                        </m:r>
                      </m:e>
                      <m:sup>
                        <m:r>
                          <a:rPr lang="en-US" altLang="zh-CN" sz="2400" i="1">
                            <a:latin typeface="Cambria Math" panose="02040503050406030204" pitchFamily="18" charset="0"/>
                          </a:rPr>
                          <m:t>𝑛</m:t>
                        </m:r>
                      </m:sup>
                    </m:sSup>
                    <m:r>
                      <a:rPr lang="en-US" altLang="zh-CN" sz="2400" i="1">
                        <a:latin typeface="Cambria Math" panose="02040503050406030204" pitchFamily="18" charset="0"/>
                      </a:rPr>
                      <m:t>)</m:t>
                    </m:r>
                  </m:oMath>
                </a14:m>
                <a:r>
                  <a:rPr lang="en-US" altLang="zh-CN" sz="2400" dirty="0"/>
                  <a:t>,</a:t>
                </a:r>
              </a:p>
              <a:p>
                <a:pPr marL="457200" lvl="1" indent="0">
                  <a:buNone/>
                </a:pPr>
                <a:r>
                  <a:rPr lang="zh-CN" altLang="en-US" dirty="0"/>
                  <a:t>其中</a:t>
                </a:r>
                <a:r>
                  <a:rPr lang="en-US" altLang="zh-CN" dirty="0"/>
                  <a:t> </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𝑛</m:t>
                        </m:r>
                      </m:sup>
                    </m:sSup>
                  </m:oMath>
                </a14:m>
                <a:r>
                  <a:rPr lang="zh-CN" altLang="en-US" dirty="0"/>
                  <a:t> 为自然失业率</a:t>
                </a:r>
                <a:r>
                  <a:rPr lang="en-US" altLang="zh-CN" dirty="0"/>
                  <a: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a14:m>
                <a:r>
                  <a:rPr lang="zh-CN" altLang="en-US" dirty="0"/>
                  <a:t> 为产出潜力</a:t>
                </a:r>
                <a:r>
                  <a:rPr lang="en-US" altLang="zh-CN" dirty="0"/>
                  <a:t>, </a:t>
                </a:r>
                <a14:m>
                  <m:oMath xmlns:m="http://schemas.openxmlformats.org/officeDocument/2006/math">
                    <m:r>
                      <a:rPr lang="en-US" altLang="zh-CN" i="1">
                        <a:latin typeface="Cambria Math" panose="02040503050406030204" pitchFamily="18" charset="0"/>
                      </a:rPr>
                      <m:t>𝛾</m:t>
                    </m:r>
                    <m:r>
                      <a:rPr lang="en-US" altLang="zh-CN" b="0" i="1" smtClean="0">
                        <a:latin typeface="Cambria Math" panose="02040503050406030204" pitchFamily="18" charset="0"/>
                      </a:rPr>
                      <m:t>&gt;0</m:t>
                    </m:r>
                  </m:oMath>
                </a14:m>
                <a:r>
                  <a:rPr lang="en-US" altLang="zh-CN" dirty="0"/>
                  <a:t>.</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494820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平准政策（</a:t>
            </a:r>
            <a:r>
              <a:rPr lang="en-US" altLang="zh-CN" dirty="0"/>
              <a:t>Stabilization Policy</a:t>
            </a:r>
            <a:r>
              <a:rPr lang="zh-CN" altLang="en-US" dirty="0"/>
              <a:t>）</a:t>
            </a:r>
          </a:p>
        </p:txBody>
      </p:sp>
      <p:sp>
        <p:nvSpPr>
          <p:cNvPr id="3" name="内容占位符 2"/>
          <p:cNvSpPr>
            <a:spLocks noGrp="1"/>
          </p:cNvSpPr>
          <p:nvPr>
            <p:ph idx="1"/>
          </p:nvPr>
        </p:nvSpPr>
        <p:spPr/>
        <p:txBody>
          <a:bodyPr>
            <a:normAutofit/>
          </a:bodyPr>
          <a:lstStyle/>
          <a:p>
            <a:r>
              <a:rPr lang="zh-CN" altLang="en-US" dirty="0"/>
              <a:t>政府既掌控货币发行，也是最大的消费者，有能力让经济平稳。</a:t>
            </a:r>
            <a:endParaRPr lang="en-US" altLang="zh-CN" dirty="0"/>
          </a:p>
          <a:p>
            <a:pPr lvl="1"/>
            <a:r>
              <a:rPr lang="zh-CN" altLang="en-US" dirty="0"/>
              <a:t>在经济过热时，动用紧缩性政策</a:t>
            </a:r>
            <a:endParaRPr lang="en-US" altLang="zh-CN" dirty="0"/>
          </a:p>
          <a:p>
            <a:pPr lvl="1"/>
            <a:r>
              <a:rPr lang="zh-CN" altLang="en-US" dirty="0"/>
              <a:t>在经济衰退时，动用扩张性政策。</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708748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a:t>滞胀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61496" y="5096015"/>
            <a:ext cx="444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61496" y="1927663"/>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29448" y="1999671"/>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8" name="直接连接符 7"/>
          <p:cNvCxnSpPr>
            <a:cxnSpLocks/>
          </p:cNvCxnSpPr>
          <p:nvPr/>
        </p:nvCxnSpPr>
        <p:spPr>
          <a:xfrm flipV="1">
            <a:off x="3398896" y="3161505"/>
            <a:ext cx="3024336" cy="14531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a:cxnSpLocks/>
          </p:cNvCxnSpPr>
          <p:nvPr/>
        </p:nvCxnSpPr>
        <p:spPr>
          <a:xfrm>
            <a:off x="2388348" y="4035163"/>
            <a:ext cx="21962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16216" y="5147196"/>
            <a:ext cx="432048" cy="369332"/>
          </a:xfrm>
          <a:prstGeom prst="rect">
            <a:avLst/>
          </a:prstGeom>
          <a:noFill/>
        </p:spPr>
        <p:txBody>
          <a:bodyPr wrap="square" rtlCol="0">
            <a:spAutoFit/>
          </a:bodyPr>
          <a:lstStyle/>
          <a:p>
            <a:r>
              <a:rPr lang="en-US" altLang="zh-CN" i="1" dirty="0"/>
              <a:t>Y</a:t>
            </a:r>
            <a:endParaRPr lang="zh-CN" altLang="en-US" i="1" dirty="0"/>
          </a:p>
        </p:txBody>
      </p:sp>
      <p:sp>
        <p:nvSpPr>
          <p:cNvPr id="11" name="任意多边形 10"/>
          <p:cNvSpPr/>
          <p:nvPr/>
        </p:nvSpPr>
        <p:spPr>
          <a:xfrm>
            <a:off x="3203848" y="2647571"/>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cxnSpLocks/>
          </p:cNvCxnSpPr>
          <p:nvPr/>
        </p:nvCxnSpPr>
        <p:spPr>
          <a:xfrm flipV="1">
            <a:off x="3095836" y="2511833"/>
            <a:ext cx="2974072" cy="134803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a:off x="2361496" y="3498719"/>
            <a:ext cx="1418416" cy="131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上箭头 2"/>
          <p:cNvSpPr/>
          <p:nvPr/>
        </p:nvSpPr>
        <p:spPr>
          <a:xfrm>
            <a:off x="5062324" y="3011810"/>
            <a:ext cx="45719" cy="745447"/>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cxnSpLocks/>
          </p:cNvCxnSpPr>
          <p:nvPr/>
        </p:nvCxnSpPr>
        <p:spPr>
          <a:xfrm>
            <a:off x="3779912" y="3511839"/>
            <a:ext cx="0" cy="15989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84592" y="4035163"/>
            <a:ext cx="0" cy="10608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左箭头 20"/>
          <p:cNvSpPr/>
          <p:nvPr/>
        </p:nvSpPr>
        <p:spPr>
          <a:xfrm>
            <a:off x="3779912" y="5259299"/>
            <a:ext cx="804680" cy="61824"/>
          </a:xfrm>
          <a:prstGeom prst="lef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108043" y="2961784"/>
            <a:ext cx="1008112" cy="646331"/>
          </a:xfrm>
          <a:prstGeom prst="rect">
            <a:avLst/>
          </a:prstGeom>
          <a:noFill/>
        </p:spPr>
        <p:txBody>
          <a:bodyPr wrap="square" rtlCol="0">
            <a:spAutoFit/>
          </a:bodyPr>
          <a:lstStyle/>
          <a:p>
            <a:r>
              <a:rPr lang="en-US" altLang="zh-CN" dirty="0"/>
              <a:t>A price shock</a:t>
            </a:r>
            <a:endParaRPr lang="zh-CN" altLang="en-US" dirty="0"/>
          </a:p>
        </p:txBody>
      </p:sp>
      <p:sp>
        <p:nvSpPr>
          <p:cNvPr id="23" name="TextBox 22"/>
          <p:cNvSpPr txBox="1"/>
          <p:nvPr/>
        </p:nvSpPr>
        <p:spPr>
          <a:xfrm>
            <a:off x="3203848" y="5321134"/>
            <a:ext cx="1881336" cy="369332"/>
          </a:xfrm>
          <a:prstGeom prst="rect">
            <a:avLst/>
          </a:prstGeom>
          <a:noFill/>
        </p:spPr>
        <p:txBody>
          <a:bodyPr wrap="square" rtlCol="0">
            <a:spAutoFit/>
          </a:bodyPr>
          <a:lstStyle/>
          <a:p>
            <a:r>
              <a:rPr lang="en-US" altLang="zh-CN" dirty="0"/>
              <a:t>Output declines</a:t>
            </a:r>
            <a:endParaRPr lang="zh-CN" altLang="en-US" dirty="0"/>
          </a:p>
        </p:txBody>
      </p:sp>
    </p:spTree>
    <p:extLst>
      <p:ext uri="{BB962C8B-B14F-4D97-AF65-F5344CB8AC3E}">
        <p14:creationId xmlns:p14="http://schemas.microsoft.com/office/powerpoint/2010/main" val="32446587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zh-CN" altLang="en-US" dirty="0"/>
              <a:t>顺应价格冲击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30" name="直接箭头连接符 29">
            <a:extLst>
              <a:ext uri="{FF2B5EF4-FFF2-40B4-BE49-F238E27FC236}">
                <a16:creationId xmlns:a16="http://schemas.microsoft.com/office/drawing/2014/main" id="{E7F2511F-AFE2-4C45-9BFA-BCAE3F81C4F2}"/>
              </a:ext>
            </a:extLst>
          </p:cNvPr>
          <p:cNvCxnSpPr/>
          <p:nvPr/>
        </p:nvCxnSpPr>
        <p:spPr>
          <a:xfrm>
            <a:off x="2361496" y="5096015"/>
            <a:ext cx="444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69E517B4-2278-4E91-B170-45A876D30CB5}"/>
              </a:ext>
            </a:extLst>
          </p:cNvPr>
          <p:cNvCxnSpPr/>
          <p:nvPr/>
        </p:nvCxnSpPr>
        <p:spPr>
          <a:xfrm flipV="1">
            <a:off x="2361496" y="1927663"/>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6">
            <a:extLst>
              <a:ext uri="{FF2B5EF4-FFF2-40B4-BE49-F238E27FC236}">
                <a16:creationId xmlns:a16="http://schemas.microsoft.com/office/drawing/2014/main" id="{6DBFBB4F-56BA-4F96-A983-AF55ADA6D391}"/>
              </a:ext>
            </a:extLst>
          </p:cNvPr>
          <p:cNvSpPr txBox="1"/>
          <p:nvPr/>
        </p:nvSpPr>
        <p:spPr>
          <a:xfrm>
            <a:off x="1929448" y="1999671"/>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36" name="直接连接符 35">
            <a:extLst>
              <a:ext uri="{FF2B5EF4-FFF2-40B4-BE49-F238E27FC236}">
                <a16:creationId xmlns:a16="http://schemas.microsoft.com/office/drawing/2014/main" id="{9CDEC400-27F5-4C42-8353-F3D41B8CD35C}"/>
              </a:ext>
            </a:extLst>
          </p:cNvPr>
          <p:cNvCxnSpPr>
            <a:cxnSpLocks/>
          </p:cNvCxnSpPr>
          <p:nvPr/>
        </p:nvCxnSpPr>
        <p:spPr>
          <a:xfrm flipV="1">
            <a:off x="3398896" y="3161505"/>
            <a:ext cx="3024336" cy="14531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7F2D158-68E7-46E0-BDA4-C02AFC3FDE01}"/>
              </a:ext>
            </a:extLst>
          </p:cNvPr>
          <p:cNvCxnSpPr>
            <a:cxnSpLocks/>
          </p:cNvCxnSpPr>
          <p:nvPr/>
        </p:nvCxnSpPr>
        <p:spPr>
          <a:xfrm>
            <a:off x="2388348" y="4035163"/>
            <a:ext cx="21962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Box 9">
            <a:extLst>
              <a:ext uri="{FF2B5EF4-FFF2-40B4-BE49-F238E27FC236}">
                <a16:creationId xmlns:a16="http://schemas.microsoft.com/office/drawing/2014/main" id="{77AB058E-716D-49C6-B592-3954324006C1}"/>
              </a:ext>
            </a:extLst>
          </p:cNvPr>
          <p:cNvSpPr txBox="1"/>
          <p:nvPr/>
        </p:nvSpPr>
        <p:spPr>
          <a:xfrm>
            <a:off x="6516216" y="5147196"/>
            <a:ext cx="432048" cy="369332"/>
          </a:xfrm>
          <a:prstGeom prst="rect">
            <a:avLst/>
          </a:prstGeom>
          <a:noFill/>
        </p:spPr>
        <p:txBody>
          <a:bodyPr wrap="square" rtlCol="0">
            <a:spAutoFit/>
          </a:bodyPr>
          <a:lstStyle/>
          <a:p>
            <a:r>
              <a:rPr lang="en-US" altLang="zh-CN" i="1" dirty="0"/>
              <a:t>Y</a:t>
            </a:r>
            <a:endParaRPr lang="zh-CN" altLang="en-US" i="1" dirty="0"/>
          </a:p>
        </p:txBody>
      </p:sp>
      <p:sp>
        <p:nvSpPr>
          <p:cNvPr id="39" name="任意多边形 10">
            <a:extLst>
              <a:ext uri="{FF2B5EF4-FFF2-40B4-BE49-F238E27FC236}">
                <a16:creationId xmlns:a16="http://schemas.microsoft.com/office/drawing/2014/main" id="{59A81B24-0610-472D-A993-26F40261E7B2}"/>
              </a:ext>
            </a:extLst>
          </p:cNvPr>
          <p:cNvSpPr/>
          <p:nvPr/>
        </p:nvSpPr>
        <p:spPr>
          <a:xfrm>
            <a:off x="3203848" y="2647571"/>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a:extLst>
              <a:ext uri="{FF2B5EF4-FFF2-40B4-BE49-F238E27FC236}">
                <a16:creationId xmlns:a16="http://schemas.microsoft.com/office/drawing/2014/main" id="{53E18208-56F4-4B28-A1C9-3B14BB3493EC}"/>
              </a:ext>
            </a:extLst>
          </p:cNvPr>
          <p:cNvCxnSpPr>
            <a:cxnSpLocks/>
          </p:cNvCxnSpPr>
          <p:nvPr/>
        </p:nvCxnSpPr>
        <p:spPr>
          <a:xfrm flipV="1">
            <a:off x="3095836" y="2511833"/>
            <a:ext cx="2974072" cy="134803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CE70C798-9762-4EE2-8928-05C6B7053EB3}"/>
              </a:ext>
            </a:extLst>
          </p:cNvPr>
          <p:cNvCxnSpPr>
            <a:cxnSpLocks/>
          </p:cNvCxnSpPr>
          <p:nvPr/>
        </p:nvCxnSpPr>
        <p:spPr>
          <a:xfrm>
            <a:off x="2388348" y="3511827"/>
            <a:ext cx="1391564" cy="1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16ADA28D-9C9B-439C-82C9-B4E68E016A36}"/>
              </a:ext>
            </a:extLst>
          </p:cNvPr>
          <p:cNvCxnSpPr>
            <a:cxnSpLocks/>
          </p:cNvCxnSpPr>
          <p:nvPr/>
        </p:nvCxnSpPr>
        <p:spPr>
          <a:xfrm>
            <a:off x="3779912" y="3511839"/>
            <a:ext cx="0" cy="15989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7E6BD8A-B04E-4079-96A4-A0A9FAC13E40}"/>
              </a:ext>
            </a:extLst>
          </p:cNvPr>
          <p:cNvCxnSpPr/>
          <p:nvPr/>
        </p:nvCxnSpPr>
        <p:spPr>
          <a:xfrm>
            <a:off x="4584592" y="4035163"/>
            <a:ext cx="0" cy="10608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左箭头 20">
            <a:extLst>
              <a:ext uri="{FF2B5EF4-FFF2-40B4-BE49-F238E27FC236}">
                <a16:creationId xmlns:a16="http://schemas.microsoft.com/office/drawing/2014/main" id="{6D6C6517-027D-4F03-B152-EAE5C1B90B4B}"/>
              </a:ext>
            </a:extLst>
          </p:cNvPr>
          <p:cNvSpPr/>
          <p:nvPr/>
        </p:nvSpPr>
        <p:spPr>
          <a:xfrm>
            <a:off x="3779912" y="5259299"/>
            <a:ext cx="804680" cy="61824"/>
          </a:xfrm>
          <a:prstGeom prst="lef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22">
            <a:extLst>
              <a:ext uri="{FF2B5EF4-FFF2-40B4-BE49-F238E27FC236}">
                <a16:creationId xmlns:a16="http://schemas.microsoft.com/office/drawing/2014/main" id="{E0F33CD4-D082-45AE-8E91-B3F818851D06}"/>
              </a:ext>
            </a:extLst>
          </p:cNvPr>
          <p:cNvSpPr txBox="1"/>
          <p:nvPr/>
        </p:nvSpPr>
        <p:spPr>
          <a:xfrm>
            <a:off x="3203848" y="5321134"/>
            <a:ext cx="1881336" cy="369332"/>
          </a:xfrm>
          <a:prstGeom prst="rect">
            <a:avLst/>
          </a:prstGeom>
          <a:noFill/>
        </p:spPr>
        <p:txBody>
          <a:bodyPr wrap="square" rtlCol="0">
            <a:spAutoFit/>
          </a:bodyPr>
          <a:lstStyle/>
          <a:p>
            <a:r>
              <a:rPr lang="en-US" altLang="zh-CN" dirty="0"/>
              <a:t>Output declines</a:t>
            </a:r>
            <a:endParaRPr lang="zh-CN" altLang="en-US" dirty="0"/>
          </a:p>
        </p:txBody>
      </p:sp>
      <p:sp>
        <p:nvSpPr>
          <p:cNvPr id="48" name="任意多边形 10">
            <a:extLst>
              <a:ext uri="{FF2B5EF4-FFF2-40B4-BE49-F238E27FC236}">
                <a16:creationId xmlns:a16="http://schemas.microsoft.com/office/drawing/2014/main" id="{8CFD5980-58CB-4C33-AB52-A544B92F2A79}"/>
              </a:ext>
            </a:extLst>
          </p:cNvPr>
          <p:cNvSpPr/>
          <p:nvPr/>
        </p:nvSpPr>
        <p:spPr>
          <a:xfrm>
            <a:off x="3997877" y="2270077"/>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BBE6CE24-F129-4503-A470-756C8E5CFA77}"/>
              </a:ext>
            </a:extLst>
          </p:cNvPr>
          <p:cNvCxnSpPr/>
          <p:nvPr/>
        </p:nvCxnSpPr>
        <p:spPr>
          <a:xfrm flipV="1">
            <a:off x="3563888" y="2780928"/>
            <a:ext cx="57606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F84A593A-0A29-4B7B-99D8-B39E4D81B60A}"/>
              </a:ext>
            </a:extLst>
          </p:cNvPr>
          <p:cNvCxnSpPr>
            <a:cxnSpLocks/>
          </p:cNvCxnSpPr>
          <p:nvPr/>
        </p:nvCxnSpPr>
        <p:spPr>
          <a:xfrm>
            <a:off x="2375756" y="3140234"/>
            <a:ext cx="21962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箭头: 上 50">
            <a:extLst>
              <a:ext uri="{FF2B5EF4-FFF2-40B4-BE49-F238E27FC236}">
                <a16:creationId xmlns:a16="http://schemas.microsoft.com/office/drawing/2014/main" id="{35C805EC-6D8F-4B28-9C8C-DCB6272D93D7}"/>
              </a:ext>
            </a:extLst>
          </p:cNvPr>
          <p:cNvSpPr/>
          <p:nvPr/>
        </p:nvSpPr>
        <p:spPr>
          <a:xfrm>
            <a:off x="2195736" y="3573016"/>
            <a:ext cx="45719" cy="462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箭头: 上 51">
            <a:extLst>
              <a:ext uri="{FF2B5EF4-FFF2-40B4-BE49-F238E27FC236}">
                <a16:creationId xmlns:a16="http://schemas.microsoft.com/office/drawing/2014/main" id="{57D8DB04-EA6D-4B63-B658-3F0E048AA10A}"/>
              </a:ext>
            </a:extLst>
          </p:cNvPr>
          <p:cNvSpPr/>
          <p:nvPr/>
        </p:nvSpPr>
        <p:spPr>
          <a:xfrm>
            <a:off x="2195736" y="3161505"/>
            <a:ext cx="47415" cy="326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33498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案例</a:t>
            </a:r>
            <a:r>
              <a:rPr lang="en-US" altLang="zh-CN" dirty="0"/>
              <a:t>: </a:t>
            </a:r>
            <a:r>
              <a:rPr lang="zh-CN" altLang="en-US" dirty="0"/>
              <a:t>石油危机和滞胀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66689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latin typeface="+mn-ea"/>
              </a:rPr>
              <a:t>总需求（</a:t>
            </a:r>
            <a:r>
              <a:rPr lang="en-US" altLang="zh-CN" dirty="0">
                <a:latin typeface="+mn-ea"/>
              </a:rPr>
              <a:t>AD</a:t>
            </a:r>
            <a:r>
              <a:rPr lang="zh-CN" altLang="en-US" dirty="0">
                <a:latin typeface="+mn-ea"/>
              </a:rPr>
              <a:t>）</a:t>
            </a:r>
            <a:endParaRPr lang="en-US" altLang="zh-CN" dirty="0">
              <a:latin typeface="+mn-ea"/>
            </a:endParaRPr>
          </a:p>
          <a:p>
            <a:pPr lvl="1"/>
            <a:r>
              <a:rPr lang="zh-CN" altLang="en-US" dirty="0">
                <a:latin typeface="+mn-ea"/>
              </a:rPr>
              <a:t>总供给（</a:t>
            </a:r>
            <a:r>
              <a:rPr lang="en-US" altLang="zh-CN" dirty="0">
                <a:latin typeface="+mn-ea"/>
              </a:rPr>
              <a:t>AS</a:t>
            </a:r>
            <a:r>
              <a:rPr lang="zh-CN" altLang="en-US" dirty="0">
                <a:latin typeface="+mn-ea"/>
              </a:rPr>
              <a:t>）</a:t>
            </a:r>
            <a:endParaRPr lang="en-US" altLang="zh-CN" dirty="0">
              <a:latin typeface="+mn-ea"/>
            </a:endParaRPr>
          </a:p>
          <a:p>
            <a:pPr lvl="1"/>
            <a:r>
              <a:rPr lang="zh-CN" altLang="en-US" dirty="0">
                <a:solidFill>
                  <a:srgbClr val="C00000"/>
                </a:solidFill>
                <a:latin typeface="+mn-ea"/>
              </a:rPr>
              <a:t>菲利普斯曲线</a:t>
            </a:r>
            <a:endParaRPr lang="en-US" altLang="zh-CN" dirty="0">
              <a:solidFill>
                <a:srgbClr val="C00000"/>
              </a:solidFill>
              <a:latin typeface="+mn-ea"/>
            </a:endParaRPr>
          </a:p>
          <a:p>
            <a:pPr lvl="1"/>
            <a:r>
              <a:rPr lang="zh-CN" altLang="en-US" dirty="0">
                <a:latin typeface="+mn-ea"/>
              </a:rPr>
              <a:t>动态</a:t>
            </a:r>
            <a:r>
              <a:rPr lang="en-US" altLang="zh-CN" dirty="0">
                <a:latin typeface="+mn-ea"/>
              </a:rPr>
              <a:t> 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826981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失业率和通胀率的负相关</a:t>
            </a:r>
          </a:p>
        </p:txBody>
      </p:sp>
      <p:sp>
        <p:nvSpPr>
          <p:cNvPr id="3" name="内容占位符 2"/>
          <p:cNvSpPr>
            <a:spLocks noGrp="1"/>
          </p:cNvSpPr>
          <p:nvPr>
            <p:ph sz="half" idx="1"/>
          </p:nvPr>
        </p:nvSpPr>
        <p:spPr/>
        <p:txBody>
          <a:bodyPr>
            <a:normAutofit/>
          </a:bodyPr>
          <a:lstStyle/>
          <a:p>
            <a:r>
              <a:rPr lang="zh-CN" altLang="en-US" dirty="0"/>
              <a:t>如果</a:t>
            </a:r>
            <a:r>
              <a:rPr lang="en-US" altLang="zh-CN" dirty="0"/>
              <a:t>AS</a:t>
            </a:r>
            <a:r>
              <a:rPr lang="zh-CN" altLang="en-US" dirty="0"/>
              <a:t>曲线向上倾斜且固定，那么</a:t>
            </a:r>
            <a:r>
              <a:rPr lang="en-US" altLang="zh-CN" dirty="0"/>
              <a:t>AD</a:t>
            </a:r>
            <a:r>
              <a:rPr lang="zh-CN" altLang="en-US" dirty="0"/>
              <a:t>曲线的移动导致总产出和价格水平的正相关。</a:t>
            </a:r>
            <a:endParaRPr lang="en-US" altLang="zh-CN" dirty="0"/>
          </a:p>
          <a:p>
            <a:r>
              <a:rPr lang="zh-CN" altLang="en-US" dirty="0"/>
              <a:t>如果奥昆法则（</a:t>
            </a:r>
            <a:r>
              <a:rPr lang="en-US" altLang="zh-CN" dirty="0"/>
              <a:t>Okun’s law</a:t>
            </a:r>
            <a:r>
              <a:rPr lang="zh-CN" altLang="en-US" dirty="0"/>
              <a:t>）成立，那么失业率和通胀率之间呈负相关。这正是菲利普斯曲线（</a:t>
            </a:r>
            <a:r>
              <a:rPr lang="en-US" altLang="zh-CN" dirty="0"/>
              <a:t>The Phillips curve</a:t>
            </a:r>
            <a:r>
              <a:rPr lang="zh-CN" altLang="en-US" dirty="0"/>
              <a:t>）所刻画的。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00902393-FDAA-4C73-983D-4BDBADCE9007}"/>
              </a:ext>
            </a:extLst>
          </p:cNvPr>
          <p:cNvCxnSpPr/>
          <p:nvPr/>
        </p:nvCxnSpPr>
        <p:spPr>
          <a:xfrm>
            <a:off x="5292080" y="543609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68A80872-8A72-4DF4-BFAE-AA912BCF4B2D}"/>
              </a:ext>
            </a:extLst>
          </p:cNvPr>
          <p:cNvCxnSpPr/>
          <p:nvPr/>
        </p:nvCxnSpPr>
        <p:spPr>
          <a:xfrm flipV="1">
            <a:off x="5292080" y="2564904"/>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09F78B5-D6C8-4B67-A145-B56FFE37DBF7}"/>
              </a:ext>
            </a:extLst>
          </p:cNvPr>
          <p:cNvCxnSpPr/>
          <p:nvPr/>
        </p:nvCxnSpPr>
        <p:spPr>
          <a:xfrm>
            <a:off x="5724128" y="3175769"/>
            <a:ext cx="2088232" cy="187220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5ADF7C02-5CEC-4D92-A18C-1DE45070F483}"/>
                  </a:ext>
                </a:extLst>
              </p:cNvPr>
              <p:cNvSpPr txBox="1"/>
              <p:nvPr/>
            </p:nvSpPr>
            <p:spPr>
              <a:xfrm>
                <a:off x="4750296" y="2060848"/>
                <a:ext cx="1368152" cy="369332"/>
              </a:xfrm>
              <a:prstGeom prst="rect">
                <a:avLst/>
              </a:prstGeom>
              <a:noFill/>
            </p:spPr>
            <p:txBody>
              <a:bodyPr wrap="square" rtlCol="0">
                <a:spAutoFit/>
              </a:bodyPr>
              <a:lstStyle/>
              <a:p>
                <a:r>
                  <a:rPr lang="en-US" altLang="zh-CN" dirty="0"/>
                  <a:t>Inflation, </a:t>
                </a:r>
                <a14:m>
                  <m:oMath xmlns:m="http://schemas.openxmlformats.org/officeDocument/2006/math">
                    <m:r>
                      <a:rPr lang="en-US" altLang="zh-CN" b="0" i="1" smtClean="0">
                        <a:latin typeface="Cambria Math"/>
                      </a:rPr>
                      <m:t>𝜋</m:t>
                    </m:r>
                  </m:oMath>
                </a14:m>
                <a:endParaRPr lang="zh-CN" altLang="en-US" dirty="0"/>
              </a:p>
            </p:txBody>
          </p:sp>
        </mc:Choice>
        <mc:Fallback xmlns="">
          <p:sp>
            <p:nvSpPr>
              <p:cNvPr id="9" name="TextBox 10">
                <a:extLst>
                  <a:ext uri="{FF2B5EF4-FFF2-40B4-BE49-F238E27FC236}">
                    <a16:creationId xmlns:a16="http://schemas.microsoft.com/office/drawing/2014/main" id="{5ADF7C02-5CEC-4D92-A18C-1DE45070F483}"/>
                  </a:ext>
                </a:extLst>
              </p:cNvPr>
              <p:cNvSpPr txBox="1">
                <a:spLocks noRot="1" noChangeAspect="1" noMove="1" noResize="1" noEditPoints="1" noAdjustHandles="1" noChangeArrowheads="1" noChangeShapeType="1" noTextEdit="1"/>
              </p:cNvSpPr>
              <p:nvPr/>
            </p:nvSpPr>
            <p:spPr>
              <a:xfrm>
                <a:off x="4750296" y="2060848"/>
                <a:ext cx="1368152" cy="369332"/>
              </a:xfrm>
              <a:prstGeom prst="rect">
                <a:avLst/>
              </a:prstGeom>
              <a:blipFill>
                <a:blip r:embed="rId2"/>
                <a:stretch>
                  <a:fillRect l="-355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18559C91-8A31-4DD2-A1D8-B8084C776DD7}"/>
                  </a:ext>
                </a:extLst>
              </p:cNvPr>
              <p:cNvSpPr txBox="1"/>
              <p:nvPr/>
            </p:nvSpPr>
            <p:spPr>
              <a:xfrm>
                <a:off x="6660232" y="5508104"/>
                <a:ext cx="2016224" cy="369332"/>
              </a:xfrm>
              <a:prstGeom prst="rect">
                <a:avLst/>
              </a:prstGeom>
              <a:noFill/>
            </p:spPr>
            <p:txBody>
              <a:bodyPr wrap="square" rtlCol="0">
                <a:spAutoFit/>
              </a:bodyPr>
              <a:lstStyle/>
              <a:p>
                <a:r>
                  <a:rPr lang="en-US" altLang="zh-CN" dirty="0"/>
                  <a:t>Unemployment, </a:t>
                </a:r>
                <a14:m>
                  <m:oMath xmlns:m="http://schemas.openxmlformats.org/officeDocument/2006/math">
                    <m:r>
                      <a:rPr lang="en-US" altLang="zh-CN" b="0" i="1" smtClean="0">
                        <a:latin typeface="Cambria Math"/>
                      </a:rPr>
                      <m:t>𝑢</m:t>
                    </m:r>
                  </m:oMath>
                </a14:m>
                <a:endParaRPr lang="zh-CN" altLang="en-US" dirty="0"/>
              </a:p>
            </p:txBody>
          </p:sp>
        </mc:Choice>
        <mc:Fallback xmlns="">
          <p:sp>
            <p:nvSpPr>
              <p:cNvPr id="10" name="TextBox 11">
                <a:extLst>
                  <a:ext uri="{FF2B5EF4-FFF2-40B4-BE49-F238E27FC236}">
                    <a16:creationId xmlns:a16="http://schemas.microsoft.com/office/drawing/2014/main" id="{18559C91-8A31-4DD2-A1D8-B8084C776DD7}"/>
                  </a:ext>
                </a:extLst>
              </p:cNvPr>
              <p:cNvSpPr txBox="1">
                <a:spLocks noRot="1" noChangeAspect="1" noMove="1" noResize="1" noEditPoints="1" noAdjustHandles="1" noChangeArrowheads="1" noChangeShapeType="1" noTextEdit="1"/>
              </p:cNvSpPr>
              <p:nvPr/>
            </p:nvSpPr>
            <p:spPr>
              <a:xfrm>
                <a:off x="6660232" y="5508104"/>
                <a:ext cx="2016224" cy="369332"/>
              </a:xfrm>
              <a:prstGeom prst="rect">
                <a:avLst/>
              </a:prstGeom>
              <a:blipFill>
                <a:blip r:embed="rId3"/>
                <a:stretch>
                  <a:fillRect l="-2727"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95213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菲利普斯曲线（</a:t>
            </a:r>
            <a:r>
              <a:rPr lang="en-US" altLang="zh-CN" dirty="0"/>
              <a:t>Phillips Curve</a:t>
            </a:r>
            <a:r>
              <a:rPr lang="zh-CN" altLang="en-US" dirty="0"/>
              <a:t>）</a:t>
            </a:r>
          </a:p>
        </p:txBody>
      </p:sp>
      <mc:AlternateContent xmlns:mc="http://schemas.openxmlformats.org/markup-compatibility/2006" xmlns:a14="http://schemas.microsoft.com/office/drawing/2010/main">
        <mc:Choice Requires="a14">
          <p:sp>
            <p:nvSpPr>
              <p:cNvPr id="6" name="内容占位符 5"/>
              <p:cNvSpPr>
                <a:spLocks noGrp="1"/>
              </p:cNvSpPr>
              <p:nvPr>
                <p:ph idx="1"/>
              </p:nvPr>
            </p:nvSpPr>
            <p:spPr/>
            <p:txBody>
              <a:bodyPr>
                <a:normAutofit fontScale="62500" lnSpcReduction="20000"/>
              </a:bodyPr>
              <a:lstStyle/>
              <a:p>
                <a:r>
                  <a:rPr lang="zh-CN" altLang="en-US" sz="4600" dirty="0"/>
                  <a:t>一个较为现代的菲利普斯曲线方程如下</a:t>
                </a:r>
                <a:r>
                  <a:rPr lang="en-US" altLang="zh-CN" sz="4600" dirty="0"/>
                  <a:t>, </a:t>
                </a:r>
              </a:p>
              <a:p>
                <a:pPr marL="0" indent="0">
                  <a:buNone/>
                </a:pPr>
                <a14:m>
                  <m:oMathPara xmlns:m="http://schemas.openxmlformats.org/officeDocument/2006/math">
                    <m:oMathParaPr>
                      <m:jc m:val="centerGroup"/>
                    </m:oMathParaPr>
                    <m:oMath xmlns:m="http://schemas.openxmlformats.org/officeDocument/2006/math">
                      <m:r>
                        <a:rPr lang="en-US" altLang="zh-CN" sz="4600" b="0" i="1" smtClean="0">
                          <a:latin typeface="Cambria Math"/>
                        </a:rPr>
                        <m:t>𝜋</m:t>
                      </m:r>
                      <m:r>
                        <a:rPr lang="en-US" altLang="zh-CN" sz="4600" b="0" i="1" smtClean="0">
                          <a:latin typeface="Cambria Math"/>
                        </a:rPr>
                        <m:t>=</m:t>
                      </m:r>
                      <m:r>
                        <a:rPr lang="en-US" altLang="zh-CN" sz="4600" b="0" i="1" smtClean="0">
                          <a:latin typeface="Cambria Math"/>
                        </a:rPr>
                        <m:t>𝐸</m:t>
                      </m:r>
                      <m:r>
                        <a:rPr lang="en-US" altLang="zh-CN" sz="4600" b="0" i="1" smtClean="0">
                          <a:latin typeface="Cambria Math"/>
                        </a:rPr>
                        <m:t>𝜋</m:t>
                      </m:r>
                      <m:r>
                        <a:rPr lang="en-US" altLang="zh-CN" sz="4600" b="0" i="1" smtClean="0">
                          <a:latin typeface="Cambria Math"/>
                        </a:rPr>
                        <m:t>−</m:t>
                      </m:r>
                      <m:r>
                        <a:rPr lang="en-US" altLang="zh-CN" sz="4600" b="0" i="1" smtClean="0">
                          <a:latin typeface="Cambria Math" panose="02040503050406030204" pitchFamily="18" charset="0"/>
                        </a:rPr>
                        <m:t>𝛼</m:t>
                      </m:r>
                      <m:d>
                        <m:dPr>
                          <m:ctrlPr>
                            <a:rPr lang="en-US" altLang="zh-CN" sz="4600" b="0" i="1" smtClean="0">
                              <a:latin typeface="Cambria Math" panose="02040503050406030204" pitchFamily="18" charset="0"/>
                            </a:rPr>
                          </m:ctrlPr>
                        </m:dPr>
                        <m:e>
                          <m:r>
                            <a:rPr lang="en-US" altLang="zh-CN" sz="4600" b="0" i="1" smtClean="0">
                              <a:latin typeface="Cambria Math"/>
                            </a:rPr>
                            <m:t>𝑢</m:t>
                          </m:r>
                          <m:r>
                            <a:rPr lang="en-US" altLang="zh-CN" sz="4600" b="0" i="1" smtClean="0">
                              <a:latin typeface="Cambria Math"/>
                            </a:rPr>
                            <m:t>−</m:t>
                          </m:r>
                          <m:sSup>
                            <m:sSupPr>
                              <m:ctrlPr>
                                <a:rPr lang="en-US" altLang="zh-CN" sz="4600" b="0" i="1" smtClean="0">
                                  <a:latin typeface="Cambria Math" panose="02040503050406030204" pitchFamily="18" charset="0"/>
                                </a:rPr>
                              </m:ctrlPr>
                            </m:sSupPr>
                            <m:e>
                              <m:r>
                                <a:rPr lang="en-US" altLang="zh-CN" sz="4600" b="0" i="1" smtClean="0">
                                  <a:latin typeface="Cambria Math"/>
                                </a:rPr>
                                <m:t>𝑢</m:t>
                              </m:r>
                            </m:e>
                            <m:sup>
                              <m:r>
                                <a:rPr lang="en-US" altLang="zh-CN" sz="4600" b="0" i="1" smtClean="0">
                                  <a:latin typeface="Cambria Math"/>
                                </a:rPr>
                                <m:t>𝑛</m:t>
                              </m:r>
                            </m:sup>
                          </m:sSup>
                        </m:e>
                      </m:d>
                      <m:r>
                        <a:rPr lang="en-US" altLang="zh-CN" sz="4600" b="0" i="1" smtClean="0">
                          <a:latin typeface="Cambria Math"/>
                        </a:rPr>
                        <m:t>+</m:t>
                      </m:r>
                      <m:r>
                        <a:rPr lang="en-US" altLang="zh-CN" sz="4600" b="0" i="1" smtClean="0">
                          <a:latin typeface="Cambria Math"/>
                        </a:rPr>
                        <m:t>𝑣</m:t>
                      </m:r>
                      <m:r>
                        <a:rPr lang="en-US" altLang="zh-CN" sz="4600" b="0" i="1" smtClean="0">
                          <a:latin typeface="Cambria Math"/>
                        </a:rPr>
                        <m:t>.</m:t>
                      </m:r>
                    </m:oMath>
                  </m:oMathPara>
                </a14:m>
                <a:endParaRPr lang="en-US" altLang="zh-CN" sz="4600" dirty="0"/>
              </a:p>
              <a:p>
                <a:pPr marL="0" indent="0">
                  <a:buNone/>
                </a:pPr>
                <a:r>
                  <a:rPr lang="zh-CN" altLang="en-US" sz="4600" dirty="0"/>
                  <a:t>其中</a:t>
                </a:r>
                <a14:m>
                  <m:oMath xmlns:m="http://schemas.openxmlformats.org/officeDocument/2006/math">
                    <m:r>
                      <a:rPr lang="en-US" altLang="zh-CN" sz="4600" i="1">
                        <a:latin typeface="Cambria Math"/>
                      </a:rPr>
                      <m:t>𝐸</m:t>
                    </m:r>
                    <m:r>
                      <a:rPr lang="en-US" altLang="zh-CN" sz="4600" i="1">
                        <a:latin typeface="Cambria Math"/>
                      </a:rPr>
                      <m:t>𝜋</m:t>
                    </m:r>
                  </m:oMath>
                </a14:m>
                <a:r>
                  <a:rPr lang="en-US" altLang="zh-CN" sz="4600" dirty="0"/>
                  <a:t> </a:t>
                </a:r>
                <a:r>
                  <a:rPr lang="zh-CN" altLang="en-US" sz="4600" dirty="0"/>
                  <a:t>为通胀预期，</a:t>
                </a:r>
                <a14:m>
                  <m:oMath xmlns:m="http://schemas.openxmlformats.org/officeDocument/2006/math">
                    <m:r>
                      <a:rPr lang="en-US" altLang="zh-CN" sz="4600" i="1">
                        <a:latin typeface="Cambria Math"/>
                      </a:rPr>
                      <m:t>𝑢</m:t>
                    </m:r>
                  </m:oMath>
                </a14:m>
                <a:r>
                  <a:rPr lang="en-US" altLang="zh-CN" sz="4600" dirty="0"/>
                  <a:t> </a:t>
                </a:r>
                <a:r>
                  <a:rPr lang="zh-CN" altLang="en-US" sz="4600" dirty="0"/>
                  <a:t>为失业率，</a:t>
                </a:r>
                <a:r>
                  <a:rPr lang="en-US" altLang="zh-CN" sz="4600" dirty="0"/>
                  <a:t> </a:t>
                </a:r>
                <a14:m>
                  <m:oMath xmlns:m="http://schemas.openxmlformats.org/officeDocument/2006/math">
                    <m:sSup>
                      <m:sSupPr>
                        <m:ctrlPr>
                          <a:rPr lang="en-US" altLang="zh-CN" sz="4600" i="1">
                            <a:latin typeface="Cambria Math" panose="02040503050406030204" pitchFamily="18" charset="0"/>
                          </a:rPr>
                        </m:ctrlPr>
                      </m:sSupPr>
                      <m:e>
                        <m:r>
                          <a:rPr lang="en-US" altLang="zh-CN" sz="4600" i="1">
                            <a:latin typeface="Cambria Math"/>
                          </a:rPr>
                          <m:t>𝑢</m:t>
                        </m:r>
                      </m:e>
                      <m:sup>
                        <m:r>
                          <a:rPr lang="en-US" altLang="zh-CN" sz="4600" i="1">
                            <a:latin typeface="Cambria Math"/>
                          </a:rPr>
                          <m:t>𝑛</m:t>
                        </m:r>
                      </m:sup>
                    </m:sSup>
                  </m:oMath>
                </a14:m>
                <a:r>
                  <a:rPr lang="en-US" altLang="zh-CN" sz="4600" dirty="0"/>
                  <a:t> </a:t>
                </a:r>
                <a:r>
                  <a:rPr lang="zh-CN" altLang="en-US" sz="4600" dirty="0"/>
                  <a:t>为自然失业率，</a:t>
                </a:r>
                <a:r>
                  <a:rPr lang="en-US" altLang="zh-CN" sz="4600" dirty="0"/>
                  <a:t> </a:t>
                </a:r>
                <a14:m>
                  <m:oMath xmlns:m="http://schemas.openxmlformats.org/officeDocument/2006/math">
                    <m:d>
                      <m:dPr>
                        <m:ctrlPr>
                          <a:rPr lang="en-US" altLang="zh-CN" sz="4600" i="1">
                            <a:latin typeface="Cambria Math" panose="02040503050406030204" pitchFamily="18" charset="0"/>
                          </a:rPr>
                        </m:ctrlPr>
                      </m:dPr>
                      <m:e>
                        <m:r>
                          <a:rPr lang="en-US" altLang="zh-CN" sz="4600" i="1">
                            <a:latin typeface="Cambria Math"/>
                          </a:rPr>
                          <m:t>𝑢</m:t>
                        </m:r>
                        <m:r>
                          <a:rPr lang="en-US" altLang="zh-CN" sz="4600" i="1">
                            <a:latin typeface="Cambria Math"/>
                          </a:rPr>
                          <m:t>−</m:t>
                        </m:r>
                        <m:sSup>
                          <m:sSupPr>
                            <m:ctrlPr>
                              <a:rPr lang="en-US" altLang="zh-CN" sz="4600" i="1">
                                <a:latin typeface="Cambria Math" panose="02040503050406030204" pitchFamily="18" charset="0"/>
                              </a:rPr>
                            </m:ctrlPr>
                          </m:sSupPr>
                          <m:e>
                            <m:r>
                              <a:rPr lang="en-US" altLang="zh-CN" sz="4600" i="1">
                                <a:latin typeface="Cambria Math"/>
                              </a:rPr>
                              <m:t>𝑢</m:t>
                            </m:r>
                          </m:e>
                          <m:sup>
                            <m:r>
                              <a:rPr lang="en-US" altLang="zh-CN" sz="4600" i="1">
                                <a:latin typeface="Cambria Math"/>
                              </a:rPr>
                              <m:t>𝑛</m:t>
                            </m:r>
                          </m:sup>
                        </m:sSup>
                      </m:e>
                    </m:d>
                  </m:oMath>
                </a14:m>
                <a:r>
                  <a:rPr lang="en-US" altLang="zh-CN" sz="4600" dirty="0"/>
                  <a:t> </a:t>
                </a:r>
                <a:r>
                  <a:rPr lang="zh-CN" altLang="en-US" sz="4600" dirty="0"/>
                  <a:t>为</a:t>
                </a:r>
                <a:r>
                  <a:rPr lang="zh-CN" altLang="en-US" sz="4600" dirty="0">
                    <a:solidFill>
                      <a:srgbClr val="C00000"/>
                    </a:solidFill>
                  </a:rPr>
                  <a:t>周期性失业率</a:t>
                </a:r>
                <a:r>
                  <a:rPr lang="zh-CN" altLang="en-US" sz="4600" dirty="0"/>
                  <a:t>，</a:t>
                </a:r>
                <a:r>
                  <a:rPr lang="en-US" altLang="zh-CN" sz="4600" dirty="0"/>
                  <a:t> </a:t>
                </a:r>
                <a14:m>
                  <m:oMath xmlns:m="http://schemas.openxmlformats.org/officeDocument/2006/math">
                    <m:r>
                      <a:rPr lang="en-US" altLang="zh-CN" sz="4600" i="1">
                        <a:latin typeface="Cambria Math"/>
                      </a:rPr>
                      <m:t>𝑣</m:t>
                    </m:r>
                  </m:oMath>
                </a14:m>
                <a:r>
                  <a:rPr lang="en-US" altLang="zh-CN" sz="4600" dirty="0"/>
                  <a:t> </a:t>
                </a:r>
                <a:r>
                  <a:rPr lang="zh-CN" altLang="en-US" sz="4600" dirty="0"/>
                  <a:t>为价格冲击（供给侧冲击）。</a:t>
                </a:r>
                <a:endParaRPr lang="en-US" altLang="zh-CN" sz="4600" dirty="0"/>
              </a:p>
              <a:p>
                <a:pPr marL="0" indent="0">
                  <a:buNone/>
                </a:pPr>
                <a:endParaRPr lang="en-US" altLang="zh-CN" sz="4600" dirty="0"/>
              </a:p>
              <a:p>
                <a:r>
                  <a:rPr lang="zh-CN" altLang="en-US" sz="4600" dirty="0"/>
                  <a:t>菲利普斯曲线将通胀分解为三个组成部分：</a:t>
                </a:r>
                <a:r>
                  <a:rPr lang="en-US" altLang="zh-CN" sz="4600" dirty="0"/>
                  <a:t> </a:t>
                </a:r>
              </a:p>
              <a:p>
                <a:pPr lvl="1"/>
                <a:r>
                  <a:rPr lang="zh-CN" altLang="en-US" sz="3800" dirty="0"/>
                  <a:t>通胀预期（</a:t>
                </a:r>
                <a:r>
                  <a:rPr lang="en-US" altLang="zh-CN" sz="3800" dirty="0"/>
                  <a:t>Expected inflation, </a:t>
                </a:r>
                <a14:m>
                  <m:oMath xmlns:m="http://schemas.openxmlformats.org/officeDocument/2006/math">
                    <m:r>
                      <a:rPr lang="en-US" altLang="zh-CN" sz="3800" i="1">
                        <a:latin typeface="Cambria Math"/>
                      </a:rPr>
                      <m:t>𝐸</m:t>
                    </m:r>
                    <m:r>
                      <a:rPr lang="en-US" altLang="zh-CN" sz="3800" i="1">
                        <a:latin typeface="Cambria Math"/>
                      </a:rPr>
                      <m:t>𝜋</m:t>
                    </m:r>
                  </m:oMath>
                </a14:m>
                <a:r>
                  <a:rPr lang="en-US" altLang="zh-CN" sz="3800" dirty="0"/>
                  <a:t> </a:t>
                </a:r>
                <a:r>
                  <a:rPr lang="zh-CN" altLang="en-US" sz="3800" dirty="0"/>
                  <a:t>）</a:t>
                </a:r>
                <a:endParaRPr lang="en-US" altLang="zh-CN" sz="3800" dirty="0"/>
              </a:p>
              <a:p>
                <a:pPr lvl="1"/>
                <a:r>
                  <a:rPr lang="zh-CN" altLang="en-US" sz="3800" dirty="0"/>
                  <a:t>周期性通胀（</a:t>
                </a:r>
                <a14:m>
                  <m:oMath xmlns:m="http://schemas.openxmlformats.org/officeDocument/2006/math">
                    <m:r>
                      <a:rPr lang="en-US" altLang="zh-CN" sz="3800" b="0" i="1" smtClean="0">
                        <a:latin typeface="Cambria Math" panose="02040503050406030204" pitchFamily="18" charset="0"/>
                      </a:rPr>
                      <m:t>𝛼</m:t>
                    </m:r>
                    <m:r>
                      <a:rPr lang="en-US" altLang="zh-CN" sz="3800" b="0" i="0" smtClean="0">
                        <a:latin typeface="Cambria Math" panose="02040503050406030204" pitchFamily="18" charset="0"/>
                      </a:rPr>
                      <m:t>(</m:t>
                    </m:r>
                    <m:r>
                      <a:rPr lang="en-US" altLang="zh-CN" sz="3800" b="0" i="1" smtClean="0">
                        <a:latin typeface="Cambria Math"/>
                      </a:rPr>
                      <m:t>𝑢</m:t>
                    </m:r>
                    <m:r>
                      <a:rPr lang="en-US" altLang="zh-CN" sz="3800" b="0" i="1" smtClean="0">
                        <a:latin typeface="Cambria Math"/>
                      </a:rPr>
                      <m:t>−</m:t>
                    </m:r>
                    <m:sSup>
                      <m:sSupPr>
                        <m:ctrlPr>
                          <a:rPr lang="en-US" altLang="zh-CN" sz="3800" b="0" i="1" smtClean="0">
                            <a:latin typeface="Cambria Math" panose="02040503050406030204" pitchFamily="18" charset="0"/>
                          </a:rPr>
                        </m:ctrlPr>
                      </m:sSupPr>
                      <m:e>
                        <m:r>
                          <a:rPr lang="en-US" altLang="zh-CN" sz="3800" b="0" i="1" smtClean="0">
                            <a:latin typeface="Cambria Math"/>
                          </a:rPr>
                          <m:t>𝑢</m:t>
                        </m:r>
                      </m:e>
                      <m:sup>
                        <m:r>
                          <a:rPr lang="en-US" altLang="zh-CN" sz="3800" b="0" i="1" smtClean="0">
                            <a:latin typeface="Cambria Math"/>
                          </a:rPr>
                          <m:t>𝑛</m:t>
                        </m:r>
                      </m:sup>
                    </m:sSup>
                    <m:r>
                      <a:rPr lang="en-US" altLang="zh-CN" sz="3800" b="0" i="1" smtClean="0">
                        <a:latin typeface="Cambria Math" panose="02040503050406030204" pitchFamily="18" charset="0"/>
                      </a:rPr>
                      <m:t>)</m:t>
                    </m:r>
                  </m:oMath>
                </a14:m>
                <a:r>
                  <a:rPr lang="zh-CN" altLang="en-US" sz="3800" dirty="0"/>
                  <a:t>）</a:t>
                </a:r>
                <a:endParaRPr lang="en-US" altLang="zh-CN" sz="3800" dirty="0"/>
              </a:p>
              <a:p>
                <a:pPr lvl="1"/>
                <a:r>
                  <a:rPr lang="zh-CN" altLang="en-US" sz="3800" dirty="0"/>
                  <a:t>价格冲击</a:t>
                </a:r>
                <a:r>
                  <a:rPr lang="en-US" altLang="zh-CN" sz="3800" dirty="0"/>
                  <a:t> </a:t>
                </a:r>
                <a14:m>
                  <m:oMath xmlns:m="http://schemas.openxmlformats.org/officeDocument/2006/math">
                    <m:r>
                      <a:rPr lang="en-US" altLang="zh-CN" sz="3800" b="0" i="1" smtClean="0">
                        <a:latin typeface="Cambria Math"/>
                      </a:rPr>
                      <m:t>(</m:t>
                    </m:r>
                    <m:r>
                      <a:rPr lang="en-US" altLang="zh-CN" sz="3800" b="0" i="1" smtClean="0">
                        <a:latin typeface="Cambria Math"/>
                      </a:rPr>
                      <m:t>𝑣</m:t>
                    </m:r>
                    <m:r>
                      <a:rPr lang="en-US" altLang="zh-CN" sz="3800" b="0" i="1" smtClean="0">
                        <a:latin typeface="Cambria Math"/>
                      </a:rPr>
                      <m:t>)</m:t>
                    </m:r>
                  </m:oMath>
                </a14:m>
                <a:endParaRPr lang="en-US" altLang="zh-CN" sz="3800" dirty="0"/>
              </a:p>
              <a:p>
                <a:endParaRPr lang="zh-CN" altLang="en-US" dirty="0"/>
              </a:p>
            </p:txBody>
          </p:sp>
        </mc:Choice>
        <mc:Fallback xmlns="">
          <p:sp>
            <p:nvSpPr>
              <p:cNvPr id="6" name="内容占位符 5"/>
              <p:cNvSpPr>
                <a:spLocks noGrp="1" noRot="1" noChangeAspect="1" noMove="1" noResize="1" noEditPoints="1" noAdjustHandles="1" noChangeArrowheads="1" noChangeShapeType="1" noTextEdit="1"/>
              </p:cNvSpPr>
              <p:nvPr>
                <p:ph idx="1"/>
              </p:nvPr>
            </p:nvSpPr>
            <p:spPr>
              <a:blipFill>
                <a:blip r:embed="rId2"/>
                <a:stretch>
                  <a:fillRect l="-1556" t="-3908"/>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57092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推导</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让</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m:rPr>
                        <m:sty m:val="p"/>
                      </m:rPr>
                      <a:rPr lang="en-US" altLang="zh-CN" b="0" i="0" smtClean="0">
                        <a:latin typeface="Cambria Math"/>
                      </a:rPr>
                      <m:t>log</m:t>
                    </m:r>
                    <m:sSub>
                      <m:sSubPr>
                        <m:ctrlPr>
                          <a:rPr lang="en-US" altLang="zh-CN" b="0" i="1" smtClean="0">
                            <a:latin typeface="Cambria Math" panose="02040503050406030204" pitchFamily="18" charset="0"/>
                          </a:rPr>
                        </m:ctrlPr>
                      </m:sSubPr>
                      <m:e>
                        <m:r>
                          <a:rPr lang="en-US" altLang="zh-CN" b="0" i="1" smtClean="0">
                            <a:latin typeface="Cambria Math"/>
                          </a:rPr>
                          <m:t>(</m:t>
                        </m:r>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oMath>
                </a14:m>
                <a:r>
                  <a:rPr lang="zh-CN" altLang="en-US" dirty="0"/>
                  <a:t> 于是</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r>
                          <a:rPr lang="en-US" altLang="zh-CN" b="0" i="1" smtClean="0">
                            <a:latin typeface="Cambria Math"/>
                          </a:rPr>
                          <m:t>−1</m:t>
                        </m:r>
                      </m:sub>
                    </m:sSub>
                  </m:oMath>
                </a14:m>
                <a:r>
                  <a:rPr lang="en-US" altLang="zh-CN" dirty="0"/>
                  <a:t>. </a:t>
                </a:r>
              </a:p>
              <a:p>
                <a:r>
                  <a:rPr lang="zh-CN" altLang="en-US" dirty="0"/>
                  <a:t>写线性</a:t>
                </a:r>
                <a:r>
                  <a:rPr lang="en-US" altLang="zh-CN" dirty="0"/>
                  <a:t>AS</a:t>
                </a:r>
                <a:r>
                  <a:rPr lang="zh-CN" altLang="en-US" dirty="0"/>
                  <a:t>方程为</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a:rPr lang="en-US" altLang="zh-CN" i="1">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oMath>
                  </m:oMathPara>
                </a14:m>
                <a:endParaRPr lang="en-US" altLang="zh-CN" dirty="0"/>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panose="02040503050406030204" pitchFamily="18" charset="0"/>
                      </a:rPr>
                      <m:t> </m:t>
                    </m:r>
                  </m:oMath>
                </a14:m>
                <a:r>
                  <a:rPr lang="zh-CN" altLang="en-US" dirty="0"/>
                  <a:t>为新加入的价格冲击。</a:t>
                </a:r>
                <a:endParaRPr lang="en-US" altLang="zh-CN" dirty="0"/>
              </a:p>
              <a:p>
                <a:r>
                  <a:rPr lang="zh-CN" altLang="en-US" dirty="0"/>
                  <a:t>方程两边减去</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𝑡</m:t>
                        </m:r>
                        <m:r>
                          <a:rPr lang="en-US" altLang="zh-CN" b="0" i="1" smtClean="0">
                            <a:latin typeface="Cambria Math"/>
                          </a:rPr>
                          <m:t>−1</m:t>
                        </m:r>
                      </m:sub>
                    </m:sSub>
                  </m:oMath>
                </a14:m>
                <a:r>
                  <a:rPr lang="en-US" altLang="zh-CN" dirty="0"/>
                  <a:t> </a:t>
                </a:r>
                <a:r>
                  <a:rPr lang="zh-CN" altLang="en-US" dirty="0"/>
                  <a:t>得到</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i="1">
                          <a:latin typeface="Cambria Math" panose="02040503050406030204" pitchFamily="18" charset="0"/>
                        </a:rPr>
                        <m:t>𝜙</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𝑌</m:t>
                              </m:r>
                            </m:e>
                            <m:sub>
                              <m:r>
                                <a:rPr lang="en-US" altLang="zh-CN" b="0" i="1" smtClean="0">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r>
                        <a:rPr lang="en-US" altLang="zh-CN" b="0" i="1" smtClean="0">
                          <a:latin typeface="Cambria Math"/>
                        </a:rPr>
                        <m:t>.</m:t>
                      </m:r>
                    </m:oMath>
                  </m:oMathPara>
                </a14:m>
                <a:endParaRPr lang="en-US" altLang="zh-CN" b="0" dirty="0"/>
              </a:p>
              <a:p>
                <a:r>
                  <a:rPr lang="zh-CN" altLang="en-US" dirty="0"/>
                  <a:t>用</a:t>
                </a:r>
                <a:r>
                  <a:rPr lang="en-US" altLang="zh-CN" dirty="0"/>
                  <a:t> Okun’s law, </a:t>
                </a:r>
                <a14:m>
                  <m:oMath xmlns:m="http://schemas.openxmlformats.org/officeDocument/2006/math">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𝑌</m:t>
                            </m:r>
                          </m:e>
                          <m:sub>
                            <m:r>
                              <a:rPr lang="en-US" altLang="zh-CN" b="0" i="1" smtClean="0">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r>
                      <a:rPr lang="en-US" altLang="zh-CN" b="0" i="1" smtClean="0">
                        <a:latin typeface="Cambria Math"/>
                      </a:rPr>
                      <m:t>=−</m:t>
                    </m:r>
                    <m:r>
                      <a:rPr lang="en-US" altLang="zh-CN" b="0" i="1" smtClean="0">
                        <a:latin typeface="Cambria Math" panose="02040503050406030204" pitchFamily="18" charset="0"/>
                      </a:rPr>
                      <m:t>𝛾</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𝑢</m:t>
                        </m:r>
                      </m:e>
                      <m:sup>
                        <m:r>
                          <a:rPr lang="en-US" altLang="zh-CN" b="0" i="1" smtClean="0">
                            <a:latin typeface="Cambria Math"/>
                          </a:rPr>
                          <m:t>𝑛</m:t>
                        </m:r>
                      </m:sup>
                    </m:sSup>
                    <m:r>
                      <a:rPr lang="en-US" altLang="zh-CN" b="0" i="1" smtClean="0">
                        <a:latin typeface="Cambria Math"/>
                      </a:rPr>
                      <m:t>)</m:t>
                    </m:r>
                  </m:oMath>
                </a14:m>
                <a:r>
                  <a:rPr lang="en-US" altLang="zh-CN" dirty="0"/>
                  <a:t>, </a:t>
                </a:r>
                <a:r>
                  <a:rPr lang="zh-CN" altLang="en-US" dirty="0"/>
                  <a:t>得</a:t>
                </a:r>
                <a:endParaRPr lang="en-US" altLang="zh-CN" dirty="0"/>
              </a:p>
              <a:p>
                <a:pPr marL="0"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𝐸</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b="0" i="1" smtClean="0">
                        <a:latin typeface="Cambria Math"/>
                      </a:rPr>
                      <m:t>−</m:t>
                    </m:r>
                    <m:r>
                      <a:rPr lang="en-US" altLang="zh-CN" b="0" i="1" smtClean="0">
                        <a:latin typeface="Cambria Math" panose="02040503050406030204" pitchFamily="18" charset="0"/>
                      </a:rPr>
                      <m:t>𝛼</m:t>
                    </m:r>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𝑢</m:t>
                        </m:r>
                      </m:e>
                      <m:sub>
                        <m:r>
                          <a:rPr lang="en-US" altLang="zh-CN" b="0" i="1" smtClean="0">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oMath>
                </a14:m>
                <a:r>
                  <a:rPr lang="en-US" altLang="zh-CN" dirty="0"/>
                  <a:t>, with </a:t>
                </a:r>
                <a14:m>
                  <m:oMath xmlns:m="http://schemas.openxmlformats.org/officeDocument/2006/math">
                    <m:r>
                      <a:rPr lang="en-US" altLang="zh-CN" i="1">
                        <a:latin typeface="Cambria Math" panose="02040503050406030204" pitchFamily="18" charset="0"/>
                      </a:rPr>
                      <m:t>𝛼</m:t>
                    </m:r>
                    <m:r>
                      <a:rPr lang="en-US" altLang="zh-CN" b="0" i="1" smtClean="0">
                        <a:latin typeface="Cambria Math" panose="02040503050406030204" pitchFamily="18" charset="0"/>
                      </a:rPr>
                      <m:t>=</m:t>
                    </m:r>
                    <m:r>
                      <a:rPr lang="en-US" altLang="zh-CN" i="1">
                        <a:latin typeface="Cambria Math" panose="02040503050406030204" pitchFamily="18" charset="0"/>
                      </a:rPr>
                      <m:t>𝜙</m:t>
                    </m:r>
                    <m:r>
                      <a:rPr lang="en-US" altLang="zh-CN" b="0" i="1" smtClean="0">
                        <a:latin typeface="Cambria Math" panose="02040503050406030204" pitchFamily="18" charset="0"/>
                      </a:rPr>
                      <m:t>𝛾</m:t>
                    </m:r>
                    <m:r>
                      <a:rPr lang="en-US" altLang="zh-CN" b="0" i="1" smtClean="0">
                        <a:latin typeface="Cambria Math" panose="02040503050406030204" pitchFamily="18" charset="0"/>
                      </a:rPr>
                      <m:t>.</m:t>
                    </m:r>
                  </m:oMath>
                </a14:m>
                <a:endParaRPr lang="en-US" altLang="zh-CN" dirty="0"/>
              </a:p>
              <a:p>
                <a:pPr marL="0" indent="0">
                  <a:buNone/>
                </a:pP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b="-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135849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通胀如何变化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从菲利普斯曲线方程</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𝐸</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b="0" i="1" smtClean="0">
                          <a:latin typeface="Cambria Math" panose="02040503050406030204" pitchFamily="18" charset="0"/>
                        </a:rPr>
                        <m:t>𝛼</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b="0" i="1" smtClean="0">
                          <a:latin typeface="Cambria Math"/>
                        </a:rPr>
                        <m:t>,</m:t>
                      </m:r>
                    </m:oMath>
                  </m:oMathPara>
                </a14:m>
                <a:endParaRPr lang="en-US" altLang="zh-CN" dirty="0"/>
              </a:p>
              <a:p>
                <a:pPr marL="0" indent="0">
                  <a:buNone/>
                </a:pPr>
                <a:r>
                  <a:rPr lang="zh-CN" altLang="en-US" dirty="0"/>
                  <a:t>我们可以推断推动通胀变化的四个因素</a:t>
                </a:r>
                <a:r>
                  <a:rPr lang="en-US" altLang="zh-CN" dirty="0"/>
                  <a:t>:</a:t>
                </a:r>
              </a:p>
              <a:p>
                <a:pPr lvl="1"/>
                <a:r>
                  <a:rPr lang="zh-CN" altLang="en-US" dirty="0"/>
                  <a:t>周期性失业率</a:t>
                </a:r>
                <a:r>
                  <a:rPr lang="en-US" altLang="zh-CN" dirty="0"/>
                  <a:t>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oMath>
                </a14:m>
                <a:r>
                  <a:rPr lang="en-US" altLang="zh-CN" dirty="0"/>
                  <a:t>, </a:t>
                </a:r>
                <a:r>
                  <a:rPr lang="zh-CN" altLang="en-US" dirty="0"/>
                  <a:t>导致</a:t>
                </a:r>
                <a:r>
                  <a:rPr lang="zh-CN" altLang="en-US" dirty="0">
                    <a:solidFill>
                      <a:srgbClr val="C00000"/>
                    </a:solidFill>
                  </a:rPr>
                  <a:t>需求拉动的通胀</a:t>
                </a:r>
                <a:r>
                  <a:rPr lang="zh-CN" altLang="en-US" dirty="0"/>
                  <a:t>。</a:t>
                </a:r>
                <a:r>
                  <a:rPr lang="en-US" altLang="zh-CN" dirty="0"/>
                  <a:t>  </a:t>
                </a:r>
              </a:p>
              <a:p>
                <a:pPr lvl="1"/>
                <a:r>
                  <a:rPr lang="zh-CN" altLang="en-US" dirty="0"/>
                  <a:t>价格（供给）冲击</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m:t>
                        </m:r>
                        <m:r>
                          <a:rPr lang="en-US" altLang="zh-CN" i="1">
                            <a:latin typeface="Cambria Math"/>
                          </a:rPr>
                          <m:t>𝑣</m:t>
                        </m:r>
                      </m:e>
                      <m:sub>
                        <m:r>
                          <a:rPr lang="en-US" altLang="zh-CN" i="1">
                            <a:latin typeface="Cambria Math"/>
                          </a:rPr>
                          <m:t>𝑡</m:t>
                        </m:r>
                      </m:sub>
                    </m:sSub>
                    <m:r>
                      <a:rPr lang="en-US" altLang="zh-CN" b="0" i="1" smtClean="0">
                        <a:latin typeface="Cambria Math"/>
                      </a:rPr>
                      <m:t>) </m:t>
                    </m:r>
                  </m:oMath>
                </a14:m>
                <a:r>
                  <a:rPr lang="en-US" altLang="zh-CN" dirty="0"/>
                  <a:t>, </a:t>
                </a:r>
                <a:r>
                  <a:rPr lang="zh-CN" altLang="en-US" dirty="0"/>
                  <a:t>导致</a:t>
                </a:r>
                <a:r>
                  <a:rPr lang="zh-CN" altLang="en-US" dirty="0">
                    <a:solidFill>
                      <a:srgbClr val="C00000"/>
                    </a:solidFill>
                  </a:rPr>
                  <a:t>成本推动的通胀</a:t>
                </a:r>
                <a:r>
                  <a:rPr lang="zh-CN" altLang="en-US" dirty="0"/>
                  <a:t>。</a:t>
                </a:r>
                <a:endParaRPr lang="en-US" altLang="zh-CN" dirty="0"/>
              </a:p>
              <a:p>
                <a:pPr lvl="1"/>
                <a:r>
                  <a:rPr lang="zh-CN" altLang="en-US" dirty="0"/>
                  <a:t>通胀预期的变化</a:t>
                </a:r>
                <a:endParaRPr lang="en-US" altLang="zh-CN" dirty="0"/>
              </a:p>
              <a:p>
                <a:pPr lvl="1"/>
                <a:r>
                  <a:rPr lang="zh-CN" altLang="en-US" dirty="0"/>
                  <a:t>自然失业率</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a:rPr>
                          <m:t>(</m:t>
                        </m:r>
                        <m:r>
                          <a:rPr lang="en-US" altLang="zh-CN" i="1">
                            <a:latin typeface="Cambria Math"/>
                          </a:rPr>
                          <m:t>𝑢</m:t>
                        </m:r>
                      </m:e>
                      <m:sup>
                        <m:r>
                          <a:rPr lang="en-US" altLang="zh-CN" i="1">
                            <a:latin typeface="Cambria Math"/>
                          </a:rPr>
                          <m:t>𝑛</m:t>
                        </m:r>
                      </m:sup>
                    </m:sSup>
                    <m:r>
                      <a:rPr lang="en-US" altLang="zh-CN" b="0" i="1" smtClean="0">
                        <a:latin typeface="Cambria Math"/>
                      </a:rPr>
                      <m:t>)</m:t>
                    </m:r>
                  </m:oMath>
                </a14:m>
                <a:r>
                  <a:rPr lang="en-US" altLang="zh-CN" dirty="0"/>
                  <a:t> </a:t>
                </a:r>
                <a:r>
                  <a:rPr lang="zh-CN" altLang="en-US" dirty="0"/>
                  <a:t>的变化</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91940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适应性预期（</a:t>
            </a:r>
            <a:r>
              <a:rPr lang="en-US" altLang="zh-CN" dirty="0"/>
              <a:t>Adaptive Expectation</a:t>
            </a:r>
            <a:r>
              <a:rPr lang="zh-CN" altLang="en-US" dirty="0"/>
              <a:t>）</a:t>
            </a:r>
          </a:p>
        </p:txBody>
      </p:sp>
      <mc:AlternateContent xmlns:mc="http://schemas.openxmlformats.org/markup-compatibility/2006" xmlns:a14="http://schemas.microsoft.com/office/drawing/2010/main">
        <mc:Choice Requires="a14">
          <p:sp>
            <p:nvSpPr>
              <p:cNvPr id="6" name="内容占位符 5"/>
              <p:cNvSpPr>
                <a:spLocks noGrp="1"/>
              </p:cNvSpPr>
              <p:nvPr>
                <p:ph idx="1"/>
              </p:nvPr>
            </p:nvSpPr>
            <p:spPr/>
            <p:txBody>
              <a:bodyPr/>
              <a:lstStyle/>
              <a:p>
                <a:r>
                  <a:rPr lang="zh-CN" altLang="en-US" dirty="0"/>
                  <a:t>一个更加具体的菲利普斯曲线方程为</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a:rPr>
                            <m:t>𝜋</m:t>
                          </m:r>
                        </m:e>
                        <m:sub>
                          <m:r>
                            <a:rPr lang="en-US" altLang="zh-CN" b="0" i="1" smtClean="0">
                              <a:latin typeface="Cambria Math"/>
                            </a:rPr>
                            <m:t>𝑡</m:t>
                          </m:r>
                        </m:sub>
                      </m:sSub>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𝜋</m:t>
                          </m:r>
                        </m:e>
                        <m:sub>
                          <m:r>
                            <a:rPr lang="en-US" altLang="zh-CN" b="0" i="1" smtClean="0">
                              <a:latin typeface="Cambria Math"/>
                            </a:rPr>
                            <m:t>𝑡</m:t>
                          </m:r>
                          <m:r>
                            <a:rPr lang="en-US" altLang="zh-CN" b="0" i="1" smtClean="0">
                              <a:latin typeface="Cambria Math"/>
                            </a:rPr>
                            <m:t>−1</m:t>
                          </m:r>
                        </m:sub>
                      </m:sSub>
                      <m:r>
                        <a:rPr lang="en-US" altLang="zh-CN" i="1">
                          <a:latin typeface="Cambria Math"/>
                        </a:rPr>
                        <m:t>−</m:t>
                      </m:r>
                      <m:r>
                        <a:rPr lang="en-US" altLang="zh-CN" b="0" i="1" smtClean="0">
                          <a:latin typeface="Cambria Math" panose="02040503050406030204" pitchFamily="18" charset="0"/>
                        </a:rPr>
                        <m:t>𝛼</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𝑢</m:t>
                              </m:r>
                            </m:e>
                            <m:sub>
                              <m:r>
                                <a:rPr lang="en-US" altLang="zh-CN" b="0" i="1" smtClean="0">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r>
                        <a:rPr lang="en-US" altLang="zh-CN" i="1">
                          <a:latin typeface="Cambria Math"/>
                        </a:rPr>
                        <m:t>.</m:t>
                      </m:r>
                    </m:oMath>
                  </m:oMathPara>
                </a14:m>
                <a:endParaRPr lang="en-US" altLang="zh-CN" dirty="0"/>
              </a:p>
              <a:p>
                <a:pPr marL="0" indent="0">
                  <a:buNone/>
                </a:pPr>
                <a:r>
                  <a:rPr lang="zh-CN" altLang="en-US" dirty="0"/>
                  <a:t>其中我们假设</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oMath>
                  </m:oMathPara>
                </a14:m>
                <a:endParaRPr lang="en-US" altLang="zh-CN" dirty="0"/>
              </a:p>
              <a:p>
                <a:r>
                  <a:rPr lang="zh-CN" altLang="en-US" dirty="0"/>
                  <a:t>这样的假设，被称为通胀的</a:t>
                </a:r>
                <a:r>
                  <a:rPr lang="zh-CN" altLang="en-US" dirty="0">
                    <a:solidFill>
                      <a:srgbClr val="C00000"/>
                    </a:solidFill>
                  </a:rPr>
                  <a:t>适应性预期</a:t>
                </a:r>
                <a:r>
                  <a:rPr lang="zh-CN" altLang="en-US" dirty="0"/>
                  <a:t>。</a:t>
                </a:r>
                <a:endParaRPr lang="en-US" altLang="zh-CN" dirty="0"/>
              </a:p>
              <a:p>
                <a:r>
                  <a:rPr lang="zh-CN" altLang="en-US" dirty="0"/>
                  <a:t>如果适应性预期成立，那么通胀率在时间维度上有惯性（</a:t>
                </a:r>
                <a:r>
                  <a:rPr lang="en-US" altLang="zh-CN" dirty="0"/>
                  <a:t>persistent</a:t>
                </a:r>
                <a:r>
                  <a:rPr lang="zh-CN" altLang="en-US" dirty="0"/>
                  <a:t>）。</a:t>
                </a:r>
                <a:r>
                  <a:rPr lang="en-US" altLang="zh-CN" dirty="0"/>
                  <a:t> </a:t>
                </a:r>
                <a:endParaRPr lang="zh-CN" altLang="en-US" dirty="0"/>
              </a:p>
            </p:txBody>
          </p:sp>
        </mc:Choice>
        <mc:Fallback xmlns="">
          <p:sp>
            <p:nvSpPr>
              <p:cNvPr id="6" name="内容占位符 5"/>
              <p:cNvSpPr>
                <a:spLocks noGrp="1" noRot="1" noChangeAspect="1" noMove="1" noResize="1" noEditPoints="1" noAdjustHandles="1" noChangeArrowheads="1" noChangeShapeType="1" noTextEdit="1"/>
              </p:cNvSpPr>
              <p:nvPr>
                <p:ph idx="1"/>
              </p:nvPr>
            </p:nvSpPr>
            <p:spPr>
              <a:blipFill>
                <a:blip r:embed="rId2"/>
                <a:stretch>
                  <a:fillRect l="-1852" t="-2426"/>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6925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波动预测</a:t>
            </a:r>
          </a:p>
        </p:txBody>
      </p:sp>
      <p:sp>
        <p:nvSpPr>
          <p:cNvPr id="3" name="内容占位符 2"/>
          <p:cNvSpPr>
            <a:spLocks noGrp="1"/>
          </p:cNvSpPr>
          <p:nvPr>
            <p:ph idx="1"/>
          </p:nvPr>
        </p:nvSpPr>
        <p:spPr/>
        <p:txBody>
          <a:bodyPr>
            <a:normAutofit/>
          </a:bodyPr>
          <a:lstStyle/>
          <a:p>
            <a:r>
              <a:rPr lang="zh-CN" altLang="en-US" dirty="0"/>
              <a:t>经济分析师依赖</a:t>
            </a:r>
            <a:r>
              <a:rPr lang="zh-CN" altLang="en-US" dirty="0">
                <a:solidFill>
                  <a:srgbClr val="C00000"/>
                </a:solidFill>
              </a:rPr>
              <a:t>经验模型</a:t>
            </a:r>
            <a:r>
              <a:rPr lang="zh-CN" altLang="en-US" dirty="0"/>
              <a:t>和</a:t>
            </a:r>
            <a:r>
              <a:rPr lang="zh-CN" altLang="en-US" dirty="0">
                <a:solidFill>
                  <a:srgbClr val="C00000"/>
                </a:solidFill>
              </a:rPr>
              <a:t>领先指标</a:t>
            </a:r>
            <a:r>
              <a:rPr lang="zh-CN" altLang="en-US" dirty="0"/>
              <a:t>（</a:t>
            </a:r>
            <a:r>
              <a:rPr lang="en-US" altLang="zh-CN" dirty="0"/>
              <a:t>leading indicator</a:t>
            </a:r>
            <a:r>
              <a:rPr lang="zh-CN" altLang="en-US" dirty="0"/>
              <a:t>）预测经济波动。</a:t>
            </a:r>
            <a:endParaRPr lang="en-US" altLang="zh-CN" dirty="0"/>
          </a:p>
          <a:p>
            <a:r>
              <a:rPr lang="zh-CN" altLang="en-US" dirty="0"/>
              <a:t>预测有差异，但差异常常有限</a:t>
            </a:r>
            <a:endParaRPr lang="en-US" altLang="zh-CN" dirty="0"/>
          </a:p>
          <a:p>
            <a:pPr lvl="1"/>
            <a:r>
              <a:rPr lang="zh-CN" altLang="en-US" dirty="0"/>
              <a:t>不同的分析师用不同的模型，所以预测会有差异。</a:t>
            </a:r>
            <a:endParaRPr lang="en-US" altLang="zh-CN" dirty="0"/>
          </a:p>
          <a:p>
            <a:pPr lvl="1"/>
            <a:r>
              <a:rPr lang="zh-CN" altLang="en-US" dirty="0"/>
              <a:t>同时，分析师有从众心理，因此预测往往趋同。</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28749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通胀率的时间序列</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8BF215FC-41E9-44A0-B93B-8C61F5F0911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49152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通胀和失业之间的权衡取舍</a:t>
            </a:r>
          </a:p>
        </p:txBody>
      </p:sp>
      <p:sp>
        <p:nvSpPr>
          <p:cNvPr id="17" name="内容占位符 16"/>
          <p:cNvSpPr>
            <a:spLocks noGrp="1"/>
          </p:cNvSpPr>
          <p:nvPr>
            <p:ph sz="half" idx="1"/>
          </p:nvPr>
        </p:nvSpPr>
        <p:spPr/>
        <p:txBody>
          <a:bodyPr>
            <a:normAutofit/>
          </a:bodyPr>
          <a:lstStyle/>
          <a:p>
            <a:r>
              <a:rPr lang="zh-CN" altLang="en-US" dirty="0"/>
              <a:t>对政策制定者来说，菲利普斯曲线意味着通胀和失业之间的</a:t>
            </a:r>
            <a:r>
              <a:rPr lang="zh-CN" altLang="en-US" dirty="0">
                <a:solidFill>
                  <a:srgbClr val="C00000"/>
                </a:solidFill>
              </a:rPr>
              <a:t>权衡取舍</a:t>
            </a:r>
            <a:r>
              <a:rPr lang="zh-CN" altLang="en-US" dirty="0"/>
              <a:t>（</a:t>
            </a:r>
            <a:r>
              <a:rPr lang="en-US" altLang="zh-CN" dirty="0"/>
              <a:t>Trade-off</a:t>
            </a:r>
            <a:r>
              <a:rPr lang="zh-CN" altLang="en-US" dirty="0"/>
              <a:t>）。</a:t>
            </a:r>
            <a:endParaRPr lang="en-US" altLang="zh-CN" dirty="0"/>
          </a:p>
          <a:p>
            <a:r>
              <a:rPr lang="zh-CN" altLang="en-US" dirty="0"/>
              <a:t>但菲利普斯曲线并不稳定。</a:t>
            </a:r>
            <a:endParaRPr lang="en-US" altLang="zh-CN" dirty="0"/>
          </a:p>
          <a:p>
            <a:pPr lvl="1"/>
            <a:r>
              <a:rPr lang="zh-CN" altLang="en-US" dirty="0"/>
              <a:t>通胀预期和价格冲击都会改变截距。</a:t>
            </a:r>
            <a:endParaRPr lang="en-US" altLang="zh-CN" dirty="0"/>
          </a:p>
          <a:p>
            <a:pPr lvl="1"/>
            <a:r>
              <a:rPr lang="zh-CN" altLang="en-US" dirty="0"/>
              <a:t>斜率也可能随时间变化。</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292080" y="543609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292080" y="2564904"/>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724128" y="3175769"/>
            <a:ext cx="2088232" cy="187220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750296" y="2060848"/>
                <a:ext cx="1368152" cy="369332"/>
              </a:xfrm>
              <a:prstGeom prst="rect">
                <a:avLst/>
              </a:prstGeom>
              <a:noFill/>
            </p:spPr>
            <p:txBody>
              <a:bodyPr wrap="square" rtlCol="0">
                <a:spAutoFit/>
              </a:bodyPr>
              <a:lstStyle/>
              <a:p>
                <a:r>
                  <a:rPr lang="en-US" altLang="zh-CN" dirty="0"/>
                  <a:t>Inflation, </a:t>
                </a:r>
                <a14:m>
                  <m:oMath xmlns:m="http://schemas.openxmlformats.org/officeDocument/2006/math">
                    <m:r>
                      <a:rPr lang="en-US" altLang="zh-CN" b="0" i="1" smtClean="0">
                        <a:latin typeface="Cambria Math"/>
                      </a:rPr>
                      <m:t>𝜋</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750296" y="2060848"/>
                <a:ext cx="1368152" cy="369332"/>
              </a:xfrm>
              <a:prstGeom prst="rect">
                <a:avLst/>
              </a:prstGeom>
              <a:blipFill rotWithShape="1">
                <a:blip r:embed="rId3"/>
                <a:stretch>
                  <a:fillRect l="-355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660232" y="5508104"/>
                <a:ext cx="2016224" cy="369332"/>
              </a:xfrm>
              <a:prstGeom prst="rect">
                <a:avLst/>
              </a:prstGeom>
              <a:noFill/>
            </p:spPr>
            <p:txBody>
              <a:bodyPr wrap="square" rtlCol="0">
                <a:spAutoFit/>
              </a:bodyPr>
              <a:lstStyle/>
              <a:p>
                <a:r>
                  <a:rPr lang="en-US" altLang="zh-CN" dirty="0"/>
                  <a:t>Unemployment, </a:t>
                </a:r>
                <a14:m>
                  <m:oMath xmlns:m="http://schemas.openxmlformats.org/officeDocument/2006/math">
                    <m:r>
                      <a:rPr lang="en-US" altLang="zh-CN" b="0" i="1" smtClean="0">
                        <a:latin typeface="Cambria Math"/>
                      </a:rPr>
                      <m:t>𝑢</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660232" y="5508104"/>
                <a:ext cx="2016224" cy="369332"/>
              </a:xfrm>
              <a:prstGeom prst="rect">
                <a:avLst/>
              </a:prstGeom>
              <a:blipFill rotWithShape="1">
                <a:blip r:embed="rId4"/>
                <a:stretch>
                  <a:fillRect l="-2727" t="-8333"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96502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牺牲比例（</a:t>
            </a:r>
            <a:r>
              <a:rPr lang="en-US" altLang="zh-CN" dirty="0"/>
              <a:t>Sacrifice Ratio</a:t>
            </a:r>
            <a:r>
              <a:rPr lang="zh-CN" altLang="en-US" dirty="0"/>
              <a:t>）</a:t>
            </a:r>
          </a:p>
        </p:txBody>
      </p:sp>
      <p:sp>
        <p:nvSpPr>
          <p:cNvPr id="7" name="内容占位符 6"/>
          <p:cNvSpPr>
            <a:spLocks noGrp="1"/>
          </p:cNvSpPr>
          <p:nvPr>
            <p:ph idx="1"/>
          </p:nvPr>
        </p:nvSpPr>
        <p:spPr/>
        <p:txBody>
          <a:bodyPr>
            <a:normAutofit/>
          </a:bodyPr>
          <a:lstStyle/>
          <a:p>
            <a:r>
              <a:rPr lang="zh-CN" altLang="en-US" dirty="0"/>
              <a:t>可以用一个</a:t>
            </a:r>
            <a:r>
              <a:rPr lang="zh-CN" altLang="en-US" dirty="0">
                <a:solidFill>
                  <a:srgbClr val="C00000"/>
                </a:solidFill>
              </a:rPr>
              <a:t>牺牲比例</a:t>
            </a:r>
            <a:r>
              <a:rPr lang="zh-CN" altLang="en-US" dirty="0"/>
              <a:t>来刻画通胀和失业之间的权衡取舍。</a:t>
            </a:r>
            <a:endParaRPr lang="en-US" altLang="zh-CN" dirty="0"/>
          </a:p>
          <a:p>
            <a:r>
              <a:rPr lang="zh-CN" altLang="en-US" dirty="0"/>
              <a:t>不过更常见的“牺牲比例”是指通胀和</a:t>
            </a:r>
            <a:r>
              <a:rPr lang="en-US" altLang="zh-CN" dirty="0"/>
              <a:t>GDP</a:t>
            </a:r>
            <a:r>
              <a:rPr lang="zh-CN" altLang="en-US" dirty="0"/>
              <a:t>增速之间的权衡取舍，即牺牲多少个</a:t>
            </a:r>
            <a:r>
              <a:rPr lang="en-US" altLang="zh-CN" dirty="0"/>
              <a:t>GDP</a:t>
            </a:r>
            <a:r>
              <a:rPr lang="zh-CN" altLang="en-US" dirty="0"/>
              <a:t>增速的百分点，来换取通胀下降</a:t>
            </a:r>
            <a:r>
              <a:rPr lang="en-US" altLang="zh-CN" dirty="0"/>
              <a:t>1</a:t>
            </a:r>
            <a:r>
              <a:rPr lang="zh-CN" altLang="en-US" dirty="0"/>
              <a:t>个百分点。</a:t>
            </a:r>
            <a:endParaRPr lang="en-US" altLang="zh-CN" dirty="0"/>
          </a:p>
          <a:p>
            <a:r>
              <a:rPr lang="zh-CN" altLang="en-US" dirty="0"/>
              <a:t>牺牲比例有多大，常常取决于</a:t>
            </a:r>
            <a:r>
              <a:rPr lang="zh-CN" altLang="en-US" dirty="0">
                <a:solidFill>
                  <a:srgbClr val="C00000"/>
                </a:solidFill>
              </a:rPr>
              <a:t>政策可信度</a:t>
            </a:r>
            <a:r>
              <a:rPr lang="zh-CN" altLang="en-US" dirty="0"/>
              <a:t>有多高。</a:t>
            </a:r>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653766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理性预期</a:t>
            </a:r>
          </a:p>
        </p:txBody>
      </p:sp>
      <p:sp>
        <p:nvSpPr>
          <p:cNvPr id="3" name="内容占位符 2"/>
          <p:cNvSpPr>
            <a:spLocks noGrp="1"/>
          </p:cNvSpPr>
          <p:nvPr>
            <p:ph idx="1"/>
          </p:nvPr>
        </p:nvSpPr>
        <p:spPr/>
        <p:txBody>
          <a:bodyPr>
            <a:normAutofit/>
          </a:bodyPr>
          <a:lstStyle/>
          <a:p>
            <a:r>
              <a:rPr lang="zh-CN" altLang="en-US" dirty="0"/>
              <a:t>理性预期（</a:t>
            </a:r>
            <a:r>
              <a:rPr lang="en-US" altLang="zh-CN" dirty="0"/>
              <a:t>Rational expectation</a:t>
            </a:r>
            <a:r>
              <a:rPr lang="zh-CN" altLang="en-US" dirty="0"/>
              <a:t>）是一个常用的模型假设：人们使用所有信息，形成大体上正确的预期。</a:t>
            </a:r>
            <a:r>
              <a:rPr lang="en-US" altLang="zh-CN" dirty="0"/>
              <a:t> </a:t>
            </a:r>
          </a:p>
          <a:p>
            <a:r>
              <a:rPr lang="zh-CN" altLang="en-US" dirty="0"/>
              <a:t>在理性预期假设下，可能不存在通胀和失业之间的权衡取舍。</a:t>
            </a:r>
            <a:r>
              <a:rPr lang="en-US" altLang="zh-CN" dirty="0"/>
              <a:t> </a:t>
            </a:r>
          </a:p>
          <a:p>
            <a:pPr lvl="1"/>
            <a:r>
              <a:rPr lang="zh-CN" altLang="en-US" dirty="0"/>
              <a:t>坏处：无法用通胀上升换取失业率降低。</a:t>
            </a:r>
            <a:endParaRPr lang="en-US" altLang="zh-CN" dirty="0"/>
          </a:p>
          <a:p>
            <a:pPr lvl="1"/>
            <a:r>
              <a:rPr lang="zh-CN" altLang="en-US" dirty="0"/>
              <a:t>好处：无痛控制通胀（如果政策可信）。</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30535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理性预期下的菲利普斯曲线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3169568" y="5353948"/>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169568" y="2482756"/>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69568" y="3501008"/>
            <a:ext cx="2497046" cy="1852939"/>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0"/>
              <p:cNvSpPr txBox="1"/>
              <p:nvPr/>
            </p:nvSpPr>
            <p:spPr>
              <a:xfrm>
                <a:off x="2953544" y="212859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𝜋</m:t>
                      </m:r>
                    </m:oMath>
                  </m:oMathPara>
                </a14:m>
                <a:endParaRPr lang="zh-CN" altLang="en-US" dirty="0"/>
              </a:p>
            </p:txBody>
          </p:sp>
        </mc:Choice>
        <mc:Fallback xmlns="">
          <p:sp>
            <p:nvSpPr>
              <p:cNvPr id="8" name="TextBox 10"/>
              <p:cNvSpPr txBox="1">
                <a:spLocks noRot="1" noChangeAspect="1" noMove="1" noResize="1" noEditPoints="1" noAdjustHandles="1" noChangeArrowheads="1" noChangeShapeType="1" noTextEdit="1"/>
              </p:cNvSpPr>
              <p:nvPr/>
            </p:nvSpPr>
            <p:spPr>
              <a:xfrm>
                <a:off x="2953544" y="2128590"/>
                <a:ext cx="432048"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11"/>
              <p:cNvSpPr txBox="1"/>
              <p:nvPr/>
            </p:nvSpPr>
            <p:spPr>
              <a:xfrm>
                <a:off x="5617430" y="5361736"/>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𝑢</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𝑛</m:t>
                          </m:r>
                        </m:sup>
                      </m:sSup>
                    </m:oMath>
                  </m:oMathPara>
                </a14:m>
                <a:endParaRPr lang="zh-CN" altLang="en-US" dirty="0"/>
              </a:p>
            </p:txBody>
          </p:sp>
        </mc:Choice>
        <mc:Fallback xmlns="">
          <p:sp>
            <p:nvSpPr>
              <p:cNvPr id="9" name="TextBox 11"/>
              <p:cNvSpPr txBox="1">
                <a:spLocks noRot="1" noChangeAspect="1" noMove="1" noResize="1" noEditPoints="1" noAdjustHandles="1" noChangeArrowheads="1" noChangeShapeType="1" noTextEdit="1"/>
              </p:cNvSpPr>
              <p:nvPr/>
            </p:nvSpPr>
            <p:spPr>
              <a:xfrm>
                <a:off x="5617430" y="5361736"/>
                <a:ext cx="936104" cy="369332"/>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10" name="直接连接符 9"/>
          <p:cNvCxnSpPr/>
          <p:nvPr/>
        </p:nvCxnSpPr>
        <p:spPr>
          <a:xfrm>
            <a:off x="3184063" y="2808260"/>
            <a:ext cx="2901419" cy="20609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上箭头 10"/>
          <p:cNvSpPr/>
          <p:nvPr/>
        </p:nvSpPr>
        <p:spPr>
          <a:xfrm>
            <a:off x="4732557" y="4125983"/>
            <a:ext cx="155455" cy="4219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TextBox 10"/>
              <p:cNvSpPr txBox="1"/>
              <p:nvPr/>
            </p:nvSpPr>
            <p:spPr>
              <a:xfrm>
                <a:off x="2750700" y="3274481"/>
                <a:ext cx="484271" cy="369332"/>
              </a:xfrm>
              <a:prstGeom prst="rect">
                <a:avLst/>
              </a:prstGeom>
              <a:noFill/>
            </p:spPr>
            <p:txBody>
              <a:bodyPr wrap="square" rtlCol="0">
                <a:spAutoFit/>
              </a:bodyPr>
              <a:lstStyle/>
              <a:p>
                <a:r>
                  <a:rPr lang="en-US" altLang="zh-CN" b="0" i="1" dirty="0"/>
                  <a:t>E</a:t>
                </a:r>
                <a14:m>
                  <m:oMath xmlns:m="http://schemas.openxmlformats.org/officeDocument/2006/math">
                    <m:r>
                      <a:rPr lang="en-US" altLang="zh-CN" b="0" i="1" smtClean="0">
                        <a:latin typeface="Cambria Math"/>
                      </a:rPr>
                      <m:t>𝜋</m:t>
                    </m:r>
                  </m:oMath>
                </a14:m>
                <a:endParaRPr lang="zh-CN" altLang="en-US" i="1" dirty="0"/>
              </a:p>
            </p:txBody>
          </p:sp>
        </mc:Choice>
        <mc:Fallback xmlns="">
          <p:sp>
            <p:nvSpPr>
              <p:cNvPr id="14" name="TextBox 10"/>
              <p:cNvSpPr txBox="1">
                <a:spLocks noRot="1" noChangeAspect="1" noMove="1" noResize="1" noEditPoints="1" noAdjustHandles="1" noChangeArrowheads="1" noChangeShapeType="1" noTextEdit="1"/>
              </p:cNvSpPr>
              <p:nvPr/>
            </p:nvSpPr>
            <p:spPr>
              <a:xfrm>
                <a:off x="2750700" y="3274481"/>
                <a:ext cx="484271" cy="369332"/>
              </a:xfrm>
              <a:prstGeom prst="rect">
                <a:avLst/>
              </a:prstGeom>
              <a:blipFill rotWithShape="0">
                <a:blip r:embed="rId4"/>
                <a:stretch>
                  <a:fillRect l="-1000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10"/>
              <p:cNvSpPr txBox="1"/>
              <p:nvPr/>
            </p:nvSpPr>
            <p:spPr>
              <a:xfrm>
                <a:off x="2699792" y="2672136"/>
                <a:ext cx="539391" cy="369332"/>
              </a:xfrm>
              <a:prstGeom prst="rect">
                <a:avLst/>
              </a:prstGeom>
              <a:noFill/>
            </p:spPr>
            <p:txBody>
              <a:bodyPr wrap="square" rtlCol="0">
                <a:spAutoFit/>
              </a:bodyPr>
              <a:lstStyle/>
              <a:p>
                <a:r>
                  <a:rPr lang="en-US" altLang="zh-CN" b="0" i="1" dirty="0"/>
                  <a:t>E</a:t>
                </a:r>
                <a14:m>
                  <m:oMath xmlns:m="http://schemas.openxmlformats.org/officeDocument/2006/math">
                    <m:r>
                      <a:rPr lang="en-US" altLang="zh-CN" b="0" i="1" smtClean="0">
                        <a:latin typeface="Cambria Math"/>
                      </a:rPr>
                      <m:t>𝜋</m:t>
                    </m:r>
                    <m:r>
                      <a:rPr lang="en-US" altLang="zh-CN" b="0" i="1" smtClean="0">
                        <a:latin typeface="Cambria Math" panose="02040503050406030204" pitchFamily="18" charset="0"/>
                      </a:rPr>
                      <m:t>′</m:t>
                    </m:r>
                  </m:oMath>
                </a14:m>
                <a:endParaRPr lang="zh-CN" altLang="en-US" i="1" dirty="0"/>
              </a:p>
            </p:txBody>
          </p:sp>
        </mc:Choice>
        <mc:Fallback xmlns="">
          <p:sp>
            <p:nvSpPr>
              <p:cNvPr id="24" name="TextBox 10"/>
              <p:cNvSpPr txBox="1">
                <a:spLocks noRot="1" noChangeAspect="1" noMove="1" noResize="1" noEditPoints="1" noAdjustHandles="1" noChangeArrowheads="1" noChangeShapeType="1" noTextEdit="1"/>
              </p:cNvSpPr>
              <p:nvPr/>
            </p:nvSpPr>
            <p:spPr>
              <a:xfrm>
                <a:off x="2699792" y="2672136"/>
                <a:ext cx="539391" cy="369332"/>
              </a:xfrm>
              <a:prstGeom prst="rect">
                <a:avLst/>
              </a:prstGeom>
              <a:blipFill rotWithShape="0">
                <a:blip r:embed="rId5"/>
                <a:stretch>
                  <a:fillRect l="-10227"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059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自然失业率</a:t>
            </a:r>
          </a:p>
        </p:txBody>
      </p:sp>
      <p:sp>
        <p:nvSpPr>
          <p:cNvPr id="3" name="内容占位符 2"/>
          <p:cNvSpPr>
            <a:spLocks noGrp="1"/>
          </p:cNvSpPr>
          <p:nvPr>
            <p:ph idx="1"/>
          </p:nvPr>
        </p:nvSpPr>
        <p:spPr/>
        <p:txBody>
          <a:bodyPr>
            <a:normAutofit/>
          </a:bodyPr>
          <a:lstStyle/>
          <a:p>
            <a:r>
              <a:rPr lang="zh-CN" altLang="en-US" dirty="0"/>
              <a:t>存在一个稳定的自然失业率（</a:t>
            </a:r>
            <a:r>
              <a:rPr lang="en-US" altLang="zh-CN" dirty="0"/>
              <a:t>Natural Rate of Unemployment</a:t>
            </a:r>
            <a:r>
              <a:rPr lang="zh-CN" altLang="en-US" dirty="0"/>
              <a:t>）也是一个假设。</a:t>
            </a:r>
            <a:endParaRPr lang="en-US" altLang="zh-CN" dirty="0"/>
          </a:p>
          <a:p>
            <a:r>
              <a:rPr lang="zh-CN" altLang="en-US" dirty="0"/>
              <a:t>一个备选假设（</a:t>
            </a:r>
            <a:r>
              <a:rPr lang="en-US" altLang="zh-CN" dirty="0"/>
              <a:t>alternative hypothesis</a:t>
            </a:r>
            <a:r>
              <a:rPr lang="zh-CN" altLang="en-US" dirty="0"/>
              <a:t>）为磁滞（</a:t>
            </a:r>
            <a:r>
              <a:rPr lang="en-US" altLang="zh-CN" dirty="0"/>
              <a:t>hysteresis</a:t>
            </a:r>
            <a:r>
              <a:rPr lang="zh-CN" altLang="en-US" dirty="0"/>
              <a:t>）假设：自然失业率随时间变化，路径依赖。</a:t>
            </a:r>
            <a:r>
              <a:rPr lang="en-US" altLang="zh-CN" dirty="0"/>
              <a:t> </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58541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latin typeface="+mn-ea"/>
              </a:rPr>
              <a:t>总需求（</a:t>
            </a:r>
            <a:r>
              <a:rPr lang="en-US" altLang="zh-CN" dirty="0">
                <a:latin typeface="+mn-ea"/>
              </a:rPr>
              <a:t>AD</a:t>
            </a:r>
            <a:r>
              <a:rPr lang="zh-CN" altLang="en-US" dirty="0">
                <a:latin typeface="+mn-ea"/>
              </a:rPr>
              <a:t>）</a:t>
            </a:r>
            <a:endParaRPr lang="en-US" altLang="zh-CN" dirty="0">
              <a:latin typeface="+mn-ea"/>
            </a:endParaRPr>
          </a:p>
          <a:p>
            <a:pPr lvl="1"/>
            <a:r>
              <a:rPr lang="zh-CN" altLang="en-US" dirty="0">
                <a:latin typeface="+mn-ea"/>
              </a:rPr>
              <a:t>总供给（</a:t>
            </a:r>
            <a:r>
              <a:rPr lang="en-US" altLang="zh-CN" dirty="0">
                <a:latin typeface="+mn-ea"/>
              </a:rPr>
              <a:t>AS</a:t>
            </a:r>
            <a:r>
              <a:rPr lang="zh-CN" altLang="en-US" dirty="0">
                <a:latin typeface="+mn-ea"/>
              </a:rPr>
              <a:t>）</a:t>
            </a:r>
            <a:endParaRPr lang="en-US" altLang="zh-CN" dirty="0">
              <a:latin typeface="+mn-ea"/>
            </a:endParaRPr>
          </a:p>
          <a:p>
            <a:pPr lvl="1"/>
            <a:r>
              <a:rPr lang="zh-CN" altLang="en-US" dirty="0">
                <a:latin typeface="+mn-ea"/>
              </a:rPr>
              <a:t>菲利普斯曲线</a:t>
            </a:r>
            <a:endParaRPr lang="en-US" altLang="zh-CN" dirty="0">
              <a:latin typeface="+mn-ea"/>
            </a:endParaRPr>
          </a:p>
          <a:p>
            <a:pPr lvl="1"/>
            <a:r>
              <a:rPr lang="zh-CN" altLang="en-US" dirty="0">
                <a:solidFill>
                  <a:srgbClr val="C00000"/>
                </a:solidFill>
                <a:latin typeface="+mn-ea"/>
              </a:rPr>
              <a:t>动态</a:t>
            </a:r>
            <a:r>
              <a:rPr lang="en-US" altLang="zh-CN" dirty="0">
                <a:solidFill>
                  <a:srgbClr val="C00000"/>
                </a:solidFill>
                <a:latin typeface="+mn-ea"/>
              </a:rPr>
              <a:t> AD-AS </a:t>
            </a:r>
            <a:r>
              <a:rPr lang="zh-CN" altLang="en-US" dirty="0">
                <a:solidFill>
                  <a:srgbClr val="C00000"/>
                </a:solidFill>
                <a:latin typeface="+mn-ea"/>
              </a:rPr>
              <a:t>模型</a:t>
            </a:r>
            <a:endParaRPr lang="en-US" altLang="zh-CN" dirty="0">
              <a:solidFill>
                <a:srgbClr val="C00000"/>
              </a:solidFill>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952704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静态和动态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静态模型（</a:t>
                </a:r>
                <a:r>
                  <a:rPr lang="en-US" altLang="zh-CN" dirty="0"/>
                  <a:t> static model </a:t>
                </a:r>
                <a:r>
                  <a:rPr lang="zh-CN" altLang="en-US" dirty="0"/>
                  <a:t>）刻画一组变量的</a:t>
                </a:r>
                <a:r>
                  <a:rPr lang="zh-CN" altLang="en-US" dirty="0">
                    <a:solidFill>
                      <a:srgbClr val="C00000"/>
                    </a:solidFill>
                  </a:rPr>
                  <a:t>同期</a:t>
                </a:r>
                <a:r>
                  <a:rPr lang="zh-CN" altLang="en-US" dirty="0"/>
                  <a:t>（</a:t>
                </a:r>
                <a:r>
                  <a:rPr lang="en-US" altLang="zh-CN" dirty="0"/>
                  <a:t>simultaneous</a:t>
                </a:r>
                <a:r>
                  <a:rPr lang="zh-CN" altLang="en-US" dirty="0"/>
                  <a:t>）关系。</a:t>
                </a:r>
                <a:endParaRPr lang="en-US" altLang="zh-CN" dirty="0"/>
              </a:p>
              <a:p>
                <a:pPr lvl="1"/>
                <a:r>
                  <a:rPr lang="zh-CN" altLang="en-US" dirty="0"/>
                  <a:t>比如在凯恩斯交叉模型中</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𝑇</m:t>
                            </m:r>
                          </m:e>
                          <m:sub>
                            <m:r>
                              <a:rPr lang="en-US" altLang="zh-CN" b="0" i="1" smtClean="0">
                                <a:latin typeface="Cambria Math"/>
                              </a:rPr>
                              <m:t>𝑡</m:t>
                            </m:r>
                          </m:sub>
                        </m:sSub>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𝐼</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𝐺</m:t>
                        </m:r>
                      </m:e>
                      <m:sub>
                        <m:r>
                          <a:rPr lang="en-US" altLang="zh-CN" b="0" i="1" smtClean="0">
                            <a:latin typeface="Cambria Math"/>
                          </a:rPr>
                          <m:t>𝑡</m:t>
                        </m:r>
                      </m:sub>
                    </m:sSub>
                  </m:oMath>
                </a14:m>
                <a:r>
                  <a:rPr lang="en-US" altLang="zh-CN" dirty="0"/>
                  <a:t>.   </a:t>
                </a:r>
                <a:r>
                  <a:rPr lang="zh-CN" altLang="en-US" dirty="0"/>
                  <a:t>下角标</a:t>
                </a:r>
                <a:r>
                  <a:rPr lang="en-US" altLang="zh-CN" dirty="0"/>
                  <a:t> </a:t>
                </a:r>
                <a14:m>
                  <m:oMath xmlns:m="http://schemas.openxmlformats.org/officeDocument/2006/math">
                    <m:r>
                      <a:rPr lang="en-US" altLang="zh-CN" i="1">
                        <a:latin typeface="Cambria Math"/>
                      </a:rPr>
                      <m:t>𝑡</m:t>
                    </m:r>
                  </m:oMath>
                </a14:m>
                <a:r>
                  <a:rPr lang="en-US" altLang="zh-CN" dirty="0"/>
                  <a:t> </a:t>
                </a:r>
                <a:r>
                  <a:rPr lang="zh-CN" altLang="en-US" dirty="0"/>
                  <a:t>可以忽略。</a:t>
                </a:r>
                <a:r>
                  <a:rPr lang="en-US" altLang="zh-CN" dirty="0"/>
                  <a:t>  </a:t>
                </a:r>
              </a:p>
              <a:p>
                <a:r>
                  <a:rPr lang="zh-CN" altLang="en-US" dirty="0"/>
                  <a:t>动态模型（</a:t>
                </a:r>
                <a:r>
                  <a:rPr lang="en-US" altLang="zh-CN" dirty="0"/>
                  <a:t>dynamic model</a:t>
                </a:r>
                <a:r>
                  <a:rPr lang="zh-CN" altLang="en-US" dirty="0"/>
                  <a:t>）刻画一组跟时间相关的动态关系（比如引入内生变量的滞后项）。</a:t>
                </a:r>
                <a:endParaRPr lang="en-US" altLang="zh-CN" dirty="0"/>
              </a:p>
              <a:p>
                <a:pPr lvl="1"/>
                <a:r>
                  <a:rPr lang="zh-CN" altLang="en-US" dirty="0"/>
                  <a:t>假设适应性预期（</a:t>
                </a:r>
                <a:r>
                  <a:rPr lang="en-US" altLang="zh-CN" dirty="0"/>
                  <a:t>adaptive expectation</a:t>
                </a:r>
                <a:r>
                  <a:rPr lang="zh-CN" altLang="en-US" dirty="0"/>
                  <a:t>），菲利普斯曲线变成：</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r>
                      <a:rPr lang="en-US" altLang="zh-CN" i="1">
                        <a:latin typeface="Cambria Math"/>
                      </a:rPr>
                      <m:t>−</m:t>
                    </m:r>
                    <m:r>
                      <a:rPr lang="en-US" altLang="zh-CN" i="1">
                        <a:latin typeface="Cambria Math"/>
                      </a:rPr>
                      <m:t>𝛽</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r>
                  <a:rPr lang="en-US" altLang="zh-CN" dirty="0"/>
                  <a:t>, </a:t>
                </a:r>
                <a:r>
                  <a:rPr lang="zh-CN" altLang="en-US" dirty="0"/>
                  <a:t>一个动态模型。</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963" b="-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957210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静态</a:t>
            </a:r>
            <a:r>
              <a:rPr lang="en-US" altLang="zh-CN" dirty="0"/>
              <a:t>AD-AS</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sz="4100" dirty="0"/>
                  <a:t>考虑如下线性</a:t>
                </a:r>
                <a:r>
                  <a:rPr lang="en-US" altLang="zh-CN" sz="4100" dirty="0"/>
                  <a:t> AD-AS </a:t>
                </a:r>
                <a:r>
                  <a:rPr lang="zh-CN" altLang="en-US" sz="4100" dirty="0"/>
                  <a:t>模型</a:t>
                </a:r>
                <a:r>
                  <a:rPr lang="en-US" altLang="zh-CN" sz="4100"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sz="4100" i="1">
                              <a:latin typeface="Cambria Math" panose="02040503050406030204" pitchFamily="18" charset="0"/>
                            </a:rPr>
                          </m:ctrlPr>
                        </m:sSubPr>
                        <m:e>
                          <m:r>
                            <a:rPr lang="en-US" altLang="zh-CN" sz="4100" i="1">
                              <a:latin typeface="Cambria Math"/>
                            </a:rPr>
                            <m:t>𝑌</m:t>
                          </m:r>
                        </m:e>
                        <m:sub>
                          <m:r>
                            <a:rPr lang="en-US" altLang="zh-CN" sz="4100" i="1">
                              <a:latin typeface="Cambria Math"/>
                            </a:rPr>
                            <m:t>𝑡</m:t>
                          </m:r>
                        </m:sub>
                      </m:sSub>
                      <m:r>
                        <a:rPr lang="en-US" altLang="zh-CN" sz="4100" i="1">
                          <a:latin typeface="Cambria Math"/>
                        </a:rPr>
                        <m:t>=</m:t>
                      </m:r>
                      <m:r>
                        <a:rPr lang="en-US" altLang="zh-CN" sz="4100" b="0" i="1" smtClean="0">
                          <a:latin typeface="Cambria Math"/>
                        </a:rPr>
                        <m:t>100+0.4</m:t>
                      </m:r>
                      <m:sSub>
                        <m:sSubPr>
                          <m:ctrlPr>
                            <a:rPr lang="en-US" altLang="zh-CN" sz="4100" i="1">
                              <a:latin typeface="Cambria Math" panose="02040503050406030204" pitchFamily="18" charset="0"/>
                            </a:rPr>
                          </m:ctrlPr>
                        </m:sSubPr>
                        <m:e>
                          <m:r>
                            <a:rPr lang="en-US" altLang="zh-CN" sz="4100" i="1">
                              <a:latin typeface="Cambria Math"/>
                            </a:rPr>
                            <m:t>𝑃</m:t>
                          </m:r>
                        </m:e>
                        <m:sub>
                          <m:r>
                            <a:rPr lang="en-US" altLang="zh-CN" sz="4100" i="1">
                              <a:latin typeface="Cambria Math"/>
                            </a:rPr>
                            <m:t>𝑡</m:t>
                          </m:r>
                        </m:sub>
                      </m:sSub>
                      <m:r>
                        <a:rPr lang="en-US" altLang="zh-CN" sz="4100" i="1">
                          <a:latin typeface="Cambria Math"/>
                        </a:rPr>
                        <m:t>+</m:t>
                      </m:r>
                      <m:sSub>
                        <m:sSubPr>
                          <m:ctrlPr>
                            <a:rPr lang="en-US" altLang="zh-CN" sz="4100" i="1">
                              <a:latin typeface="Cambria Math" panose="02040503050406030204" pitchFamily="18" charset="0"/>
                            </a:rPr>
                          </m:ctrlPr>
                        </m:sSubPr>
                        <m:e>
                          <m:r>
                            <a:rPr lang="en-US" altLang="zh-CN" sz="4100" i="1">
                              <a:latin typeface="Cambria Math"/>
                            </a:rPr>
                            <m:t>𝑢</m:t>
                          </m:r>
                        </m:e>
                        <m:sub>
                          <m:r>
                            <a:rPr lang="en-US" altLang="zh-CN" sz="4100" i="1">
                              <a:latin typeface="Cambria Math"/>
                            </a:rPr>
                            <m:t>𝑡</m:t>
                          </m:r>
                        </m:sub>
                      </m:sSub>
                      <m:r>
                        <a:rPr lang="en-US" altLang="zh-CN" sz="4100" i="1">
                          <a:latin typeface="Cambria Math"/>
                        </a:rPr>
                        <m:t>,</m:t>
                      </m:r>
                    </m:oMath>
                  </m:oMathPara>
                </a14:m>
                <a:endParaRPr lang="en-US" altLang="zh-CN" sz="41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4100" i="1">
                              <a:latin typeface="Cambria Math" panose="02040503050406030204" pitchFamily="18" charset="0"/>
                            </a:rPr>
                          </m:ctrlPr>
                        </m:sSubPr>
                        <m:e>
                          <m:r>
                            <a:rPr lang="en-US" altLang="zh-CN" sz="4100" i="1">
                              <a:latin typeface="Cambria Math"/>
                            </a:rPr>
                            <m:t>𝑌</m:t>
                          </m:r>
                        </m:e>
                        <m:sub>
                          <m:r>
                            <a:rPr lang="en-US" altLang="zh-CN" sz="4100" i="1">
                              <a:latin typeface="Cambria Math"/>
                            </a:rPr>
                            <m:t>𝑡</m:t>
                          </m:r>
                        </m:sub>
                      </m:sSub>
                      <m:r>
                        <a:rPr lang="en-US" altLang="zh-CN" sz="4100" i="1">
                          <a:latin typeface="Cambria Math"/>
                        </a:rPr>
                        <m:t>=</m:t>
                      </m:r>
                      <m:r>
                        <a:rPr lang="en-US" altLang="zh-CN" sz="4100" b="0" i="1" smtClean="0">
                          <a:latin typeface="Cambria Math"/>
                        </a:rPr>
                        <m:t>400−0.6</m:t>
                      </m:r>
                      <m:sSub>
                        <m:sSubPr>
                          <m:ctrlPr>
                            <a:rPr lang="en-US" altLang="zh-CN" sz="4100" i="1">
                              <a:latin typeface="Cambria Math" panose="02040503050406030204" pitchFamily="18" charset="0"/>
                            </a:rPr>
                          </m:ctrlPr>
                        </m:sSubPr>
                        <m:e>
                          <m:r>
                            <a:rPr lang="en-US" altLang="zh-CN" sz="4100" i="1">
                              <a:latin typeface="Cambria Math"/>
                            </a:rPr>
                            <m:t>𝑃</m:t>
                          </m:r>
                        </m:e>
                        <m:sub>
                          <m:r>
                            <a:rPr lang="en-US" altLang="zh-CN" sz="4100" i="1">
                              <a:latin typeface="Cambria Math"/>
                            </a:rPr>
                            <m:t>𝑡</m:t>
                          </m:r>
                        </m:sub>
                      </m:sSub>
                      <m:r>
                        <a:rPr lang="en-US" altLang="zh-CN" sz="4100" i="1">
                          <a:latin typeface="Cambria Math"/>
                        </a:rPr>
                        <m:t>+</m:t>
                      </m:r>
                      <m:sSub>
                        <m:sSubPr>
                          <m:ctrlPr>
                            <a:rPr lang="en-US" altLang="zh-CN" sz="4100" i="1">
                              <a:latin typeface="Cambria Math" panose="02040503050406030204" pitchFamily="18" charset="0"/>
                            </a:rPr>
                          </m:ctrlPr>
                        </m:sSubPr>
                        <m:e>
                          <m:r>
                            <a:rPr lang="en-US" altLang="zh-CN" sz="4100" i="1">
                              <a:latin typeface="Cambria Math"/>
                            </a:rPr>
                            <m:t>𝑣</m:t>
                          </m:r>
                        </m:e>
                        <m:sub>
                          <m:r>
                            <a:rPr lang="en-US" altLang="zh-CN" sz="4100" i="1">
                              <a:latin typeface="Cambria Math"/>
                            </a:rPr>
                            <m:t>𝑡</m:t>
                          </m:r>
                        </m:sub>
                      </m:sSub>
                      <m:r>
                        <a:rPr lang="en-US" altLang="zh-CN" sz="4100" i="1">
                          <a:latin typeface="Cambria Math"/>
                        </a:rPr>
                        <m:t>,</m:t>
                      </m:r>
                    </m:oMath>
                  </m:oMathPara>
                </a14:m>
                <a:endParaRPr lang="en-US" altLang="zh-CN" sz="4100" dirty="0"/>
              </a:p>
              <a:p>
                <a:pPr marL="0" indent="0">
                  <a:buNone/>
                </a:pPr>
                <a:r>
                  <a:rPr lang="zh-CN" altLang="en-US" sz="4100" dirty="0"/>
                  <a:t>其中</a:t>
                </a:r>
                <a:r>
                  <a:rPr lang="en-US" altLang="zh-CN" sz="4100" dirty="0"/>
                  <a:t> </a:t>
                </a:r>
                <a:r>
                  <a:rPr lang="zh-CN" altLang="en-US" sz="4100" dirty="0"/>
                  <a:t>𝑢 和</a:t>
                </a:r>
                <a:r>
                  <a:rPr lang="en-US" altLang="zh-CN" sz="4100" dirty="0"/>
                  <a:t> </a:t>
                </a:r>
                <a:r>
                  <a:rPr lang="zh-CN" altLang="en-US" sz="4100" dirty="0"/>
                  <a:t>𝑣 分别表示供给侧和需求侧冲击。解该模型，得到价格水平为：</a:t>
                </a:r>
                <a:r>
                  <a:rPr lang="en-US" altLang="zh-CN" sz="4100" dirty="0"/>
                  <a:t> </a:t>
                </a:r>
              </a:p>
              <a:p>
                <a:pPr marL="0" indent="0" algn="ctr">
                  <a:buNone/>
                </a:pPr>
                <a14:m>
                  <m:oMath xmlns:m="http://schemas.openxmlformats.org/officeDocument/2006/math">
                    <m:sSub>
                      <m:sSubPr>
                        <m:ctrlPr>
                          <a:rPr lang="en-US" altLang="zh-CN" sz="4100" i="1">
                            <a:latin typeface="Cambria Math" panose="02040503050406030204" pitchFamily="18" charset="0"/>
                          </a:rPr>
                        </m:ctrlPr>
                      </m:sSubPr>
                      <m:e>
                        <m:r>
                          <a:rPr lang="en-US" altLang="zh-CN" sz="4100" i="1">
                            <a:latin typeface="Cambria Math"/>
                          </a:rPr>
                          <m:t>𝑃</m:t>
                        </m:r>
                      </m:e>
                      <m:sub>
                        <m:r>
                          <a:rPr lang="en-US" altLang="zh-CN" sz="4100" i="1">
                            <a:latin typeface="Cambria Math"/>
                          </a:rPr>
                          <m:t>𝑡</m:t>
                        </m:r>
                      </m:sub>
                    </m:sSub>
                    <m:r>
                      <a:rPr lang="en-US" altLang="zh-CN" sz="4100" i="1">
                        <a:latin typeface="Cambria Math"/>
                      </a:rPr>
                      <m:t>=</m:t>
                    </m:r>
                    <m:r>
                      <a:rPr lang="en-US" altLang="zh-CN" sz="4100" b="0" i="1" smtClean="0">
                        <a:latin typeface="Cambria Math"/>
                      </a:rPr>
                      <m:t>300</m:t>
                    </m:r>
                    <m:r>
                      <a:rPr lang="en-US" altLang="zh-CN" sz="4100" i="1">
                        <a:latin typeface="Cambria Math"/>
                      </a:rPr>
                      <m:t>+</m:t>
                    </m:r>
                    <m:r>
                      <a:rPr lang="en-US" altLang="zh-CN" sz="4100" b="0" i="1" smtClean="0">
                        <a:latin typeface="Cambria Math"/>
                      </a:rPr>
                      <m:t>(</m:t>
                    </m:r>
                    <m:sSub>
                      <m:sSubPr>
                        <m:ctrlPr>
                          <a:rPr lang="en-US" altLang="zh-CN" sz="4100" b="0" i="1" smtClean="0">
                            <a:latin typeface="Cambria Math" panose="02040503050406030204" pitchFamily="18" charset="0"/>
                          </a:rPr>
                        </m:ctrlPr>
                      </m:sSubPr>
                      <m:e>
                        <m:r>
                          <a:rPr lang="en-US" altLang="zh-CN" sz="4100" b="0" i="1" smtClean="0">
                            <a:latin typeface="Cambria Math"/>
                          </a:rPr>
                          <m:t>𝑣</m:t>
                        </m:r>
                      </m:e>
                      <m:sub>
                        <m:r>
                          <a:rPr lang="en-US" altLang="zh-CN" sz="4100" b="0" i="1" smtClean="0">
                            <a:latin typeface="Cambria Math"/>
                          </a:rPr>
                          <m:t>𝑡</m:t>
                        </m:r>
                      </m:sub>
                    </m:sSub>
                    <m:r>
                      <a:rPr lang="en-US" altLang="zh-CN" sz="4100" b="0" i="1" smtClean="0">
                        <a:latin typeface="Cambria Math"/>
                      </a:rPr>
                      <m:t>−</m:t>
                    </m:r>
                    <m:sSub>
                      <m:sSubPr>
                        <m:ctrlPr>
                          <a:rPr lang="en-US" altLang="zh-CN" sz="4100" b="0" i="1" smtClean="0">
                            <a:latin typeface="Cambria Math" panose="02040503050406030204" pitchFamily="18" charset="0"/>
                          </a:rPr>
                        </m:ctrlPr>
                      </m:sSubPr>
                      <m:e>
                        <m:r>
                          <a:rPr lang="en-US" altLang="zh-CN" sz="4100" b="0" i="1" smtClean="0">
                            <a:latin typeface="Cambria Math"/>
                          </a:rPr>
                          <m:t>𝑢</m:t>
                        </m:r>
                      </m:e>
                      <m:sub>
                        <m:r>
                          <a:rPr lang="en-US" altLang="zh-CN" sz="4100" b="0" i="1" smtClean="0">
                            <a:latin typeface="Cambria Math"/>
                          </a:rPr>
                          <m:t>𝑡</m:t>
                        </m:r>
                      </m:sub>
                    </m:sSub>
                    <m:r>
                      <a:rPr lang="en-US" altLang="zh-CN" sz="4100" b="0" i="1" smtClean="0">
                        <a:latin typeface="Cambria Math"/>
                      </a:rPr>
                      <m:t>)</m:t>
                    </m:r>
                  </m:oMath>
                </a14:m>
                <a:r>
                  <a:rPr lang="en-US" altLang="zh-CN" sz="4100" dirty="0"/>
                  <a:t>. </a:t>
                </a:r>
              </a:p>
              <a:p>
                <a:r>
                  <a:rPr lang="zh-CN" altLang="en-US" dirty="0"/>
                  <a:t>在静态模型中，外生冲击对内生变量的影响是</a:t>
                </a:r>
                <a:r>
                  <a:rPr lang="zh-CN" altLang="en-US" dirty="0">
                    <a:solidFill>
                      <a:srgbClr val="C00000"/>
                    </a:solidFill>
                  </a:rPr>
                  <a:t>瞬时</a:t>
                </a:r>
                <a:r>
                  <a:rPr lang="zh-CN" altLang="en-US" dirty="0"/>
                  <a:t>（</a:t>
                </a:r>
                <a:r>
                  <a:rPr lang="en-US" altLang="zh-CN" dirty="0"/>
                  <a:t>instantaneous </a:t>
                </a:r>
                <a:r>
                  <a:rPr lang="zh-CN" altLang="en-US" dirty="0"/>
                  <a:t>）的。</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444" t="-4447" r="-889" b="-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341238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5E2B1A-BD5C-4CFB-B53B-3E3A45206A43}"/>
              </a:ext>
            </a:extLst>
          </p:cNvPr>
          <p:cNvSpPr>
            <a:spLocks noGrp="1"/>
          </p:cNvSpPr>
          <p:nvPr>
            <p:ph type="title"/>
          </p:nvPr>
        </p:nvSpPr>
        <p:spPr/>
        <p:txBody>
          <a:bodyPr/>
          <a:lstStyle/>
          <a:p>
            <a:r>
              <a:rPr lang="zh-CN" altLang="en-US" dirty="0"/>
              <a:t>一个简单动态</a:t>
            </a:r>
            <a:r>
              <a:rPr lang="en-US" altLang="zh-CN" dirty="0"/>
              <a:t>AD-AS</a:t>
            </a:r>
            <a:r>
              <a:rPr lang="zh-CN" altLang="en-US" dirty="0"/>
              <a:t>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933FC7D-65A8-4FCD-AF77-8147A943032D}"/>
                  </a:ext>
                </a:extLst>
              </p:cNvPr>
              <p:cNvSpPr>
                <a:spLocks noGrp="1"/>
              </p:cNvSpPr>
              <p:nvPr>
                <p:ph idx="1"/>
              </p:nvPr>
            </p:nvSpPr>
            <p:spPr/>
            <p:txBody>
              <a:bodyPr>
                <a:normAutofit fontScale="92500" lnSpcReduction="20000"/>
              </a:bodyPr>
              <a:lstStyle/>
              <a:p>
                <a:r>
                  <a:rPr lang="zh-CN" altLang="en-US" dirty="0"/>
                  <a:t>现在把模型改为：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=100+0.4</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i="1">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=400−0.6</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a:rPr>
                        <m:t>,</m:t>
                      </m:r>
                    </m:oMath>
                  </m:oMathPara>
                </a14:m>
                <a:endParaRPr lang="en-US" altLang="zh-CN" dirty="0"/>
              </a:p>
              <a:p>
                <a:pPr marL="0" indent="0">
                  <a:buNone/>
                </a:pPr>
                <a:r>
                  <a:rPr lang="zh-CN" altLang="en-US" dirty="0"/>
                  <a:t>该模型变成了动态模型。</a:t>
                </a:r>
                <a:r>
                  <a:rPr lang="en-US" altLang="zh-CN" dirty="0"/>
                  <a:t> </a:t>
                </a:r>
                <a:r>
                  <a:rPr lang="zh-CN" altLang="en-US" dirty="0"/>
                  <a:t>在时间 </a:t>
                </a:r>
                <a14:m>
                  <m:oMath xmlns:m="http://schemas.openxmlformats.org/officeDocument/2006/math">
                    <m:r>
                      <a:rPr lang="en-US" altLang="zh-CN" i="1">
                        <a:latin typeface="Cambria Math"/>
                      </a:rPr>
                      <m:t>𝑡</m:t>
                    </m:r>
                  </m:oMath>
                </a14:m>
                <a:r>
                  <a:rPr lang="zh-CN" altLang="en-US" dirty="0"/>
                  <a:t> ，该模型有三种变量：</a:t>
                </a:r>
                <a:endParaRPr lang="en-US" altLang="zh-CN" dirty="0"/>
              </a:p>
              <a:p>
                <a:pPr lvl="1"/>
                <a:r>
                  <a:rPr lang="zh-CN" altLang="en-US" dirty="0"/>
                  <a:t>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oMath>
                </a14:m>
                <a:r>
                  <a:rPr lang="en-US" altLang="zh-CN" dirty="0"/>
                  <a:t> </a:t>
                </a:r>
                <a:r>
                  <a:rPr lang="zh-CN" altLang="en-US" dirty="0"/>
                  <a:t>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oMath>
                </a14:m>
                <a:endParaRPr lang="en-US" altLang="zh-CN" dirty="0"/>
              </a:p>
              <a:p>
                <a:pPr lvl="1"/>
                <a:r>
                  <a:rPr lang="zh-CN" altLang="en-US" dirty="0"/>
                  <a:t>外生变量：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oMath>
                </a14:m>
                <a:r>
                  <a:rPr lang="en-US" altLang="zh-CN" dirty="0"/>
                  <a:t> </a:t>
                </a:r>
                <a:r>
                  <a:rPr lang="zh-CN" altLang="en-US" dirty="0"/>
                  <a:t>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endParaRPr lang="en-US" altLang="zh-CN" dirty="0"/>
              </a:p>
              <a:p>
                <a:pPr lvl="1"/>
                <a:r>
                  <a:rPr lang="zh-CN" altLang="en-US" dirty="0"/>
                  <a:t>滞后内生变量：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i="1">
                            <a:latin typeface="Cambria Math"/>
                          </a:rPr>
                          <m:t>−1</m:t>
                        </m:r>
                      </m:sub>
                    </m:sSub>
                  </m:oMath>
                </a14:m>
                <a:endParaRPr lang="en-US" altLang="zh-CN" dirty="0"/>
              </a:p>
              <a:p>
                <a:r>
                  <a:rPr lang="zh-CN" altLang="en-US" dirty="0"/>
                  <a:t>所谓模型的解，就是把内生变量用外生变量和滞后内生变量表示出来。</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6933FC7D-65A8-4FCD-AF77-8147A943032D}"/>
                  </a:ext>
                </a:extLst>
              </p:cNvPr>
              <p:cNvSpPr>
                <a:spLocks noGrp="1" noRot="1" noChangeAspect="1" noMove="1" noResize="1" noEditPoints="1" noAdjustHandles="1" noChangeArrowheads="1" noChangeShapeType="1" noTextEdit="1"/>
              </p:cNvSpPr>
              <p:nvPr>
                <p:ph idx="1"/>
              </p:nvPr>
            </p:nvSpPr>
            <p:spPr>
              <a:blipFill>
                <a:blip r:embed="rId2"/>
                <a:stretch>
                  <a:fillRect l="-1704" t="-4313" r="-1704"/>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B26E5BD9-57CF-4BB2-A9E2-BB6701C0F53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8831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2F9F76-9CB2-4382-9459-8BBE22FD3675}"/>
              </a:ext>
            </a:extLst>
          </p:cNvPr>
          <p:cNvSpPr>
            <a:spLocks noGrp="1"/>
          </p:cNvSpPr>
          <p:nvPr>
            <p:ph type="title"/>
          </p:nvPr>
        </p:nvSpPr>
        <p:spPr/>
        <p:txBody>
          <a:bodyPr/>
          <a:lstStyle/>
          <a:p>
            <a:r>
              <a:rPr lang="zh-CN" altLang="en-US" dirty="0"/>
              <a:t>领先指标</a:t>
            </a:r>
          </a:p>
        </p:txBody>
      </p:sp>
      <p:sp>
        <p:nvSpPr>
          <p:cNvPr id="3" name="内容占位符 2">
            <a:extLst>
              <a:ext uri="{FF2B5EF4-FFF2-40B4-BE49-F238E27FC236}">
                <a16:creationId xmlns:a16="http://schemas.microsoft.com/office/drawing/2014/main" id="{4160A38C-08C3-49CA-8B07-680F1984F40C}"/>
              </a:ext>
            </a:extLst>
          </p:cNvPr>
          <p:cNvSpPr>
            <a:spLocks noGrp="1"/>
          </p:cNvSpPr>
          <p:nvPr>
            <p:ph idx="1"/>
          </p:nvPr>
        </p:nvSpPr>
        <p:spPr/>
        <p:txBody>
          <a:bodyPr>
            <a:normAutofit fontScale="92500"/>
          </a:bodyPr>
          <a:lstStyle/>
          <a:p>
            <a:r>
              <a:rPr lang="zh-CN" altLang="en-US" dirty="0"/>
              <a:t>中国的一些领先指标</a:t>
            </a:r>
            <a:endParaRPr lang="en-US" altLang="zh-CN" dirty="0"/>
          </a:p>
          <a:p>
            <a:pPr lvl="1"/>
            <a:r>
              <a:rPr lang="zh-CN" altLang="en-US" dirty="0"/>
              <a:t>克强指数（发电量、铁路货运量、银行贷款总额）</a:t>
            </a:r>
            <a:endParaRPr lang="en-US" altLang="zh-CN" dirty="0"/>
          </a:p>
          <a:p>
            <a:pPr lvl="1"/>
            <a:r>
              <a:rPr lang="zh-CN" altLang="en-US" dirty="0"/>
              <a:t>工业增加值</a:t>
            </a:r>
            <a:endParaRPr lang="en-US" altLang="zh-CN" dirty="0"/>
          </a:p>
          <a:p>
            <a:pPr lvl="1"/>
            <a:r>
              <a:rPr lang="en-US" altLang="zh-CN" dirty="0"/>
              <a:t>PMI</a:t>
            </a:r>
            <a:r>
              <a:rPr lang="zh-CN" altLang="en-US" dirty="0"/>
              <a:t>（采购经理指数，</a:t>
            </a:r>
            <a:r>
              <a:rPr lang="en-US" altLang="zh-CN" dirty="0"/>
              <a:t>Purchasing Managers’ Index</a:t>
            </a:r>
            <a:r>
              <a:rPr lang="zh-CN" altLang="en-US" dirty="0"/>
              <a:t>）</a:t>
            </a:r>
            <a:endParaRPr lang="en-US" altLang="zh-CN" dirty="0"/>
          </a:p>
          <a:p>
            <a:r>
              <a:rPr lang="zh-CN" altLang="en-US" dirty="0"/>
              <a:t>美国的一些领先指标</a:t>
            </a:r>
            <a:endParaRPr lang="en-US" altLang="zh-CN" dirty="0"/>
          </a:p>
          <a:p>
            <a:pPr lvl="1"/>
            <a:r>
              <a:rPr lang="en-US" altLang="zh-CN" dirty="0"/>
              <a:t>initial claims for unemployment insurance, new building permits issued, new orders for nondefense capital goods, interest rate spread, </a:t>
            </a:r>
            <a:r>
              <a:rPr lang="zh-CN" altLang="en-US" dirty="0"/>
              <a:t>等等。</a:t>
            </a:r>
            <a:endParaRPr lang="en-US" altLang="zh-CN" dirty="0"/>
          </a:p>
          <a:p>
            <a:endParaRPr lang="zh-CN" altLang="en-US" dirty="0"/>
          </a:p>
        </p:txBody>
      </p:sp>
      <p:sp>
        <p:nvSpPr>
          <p:cNvPr id="4" name="页脚占位符 3">
            <a:extLst>
              <a:ext uri="{FF2B5EF4-FFF2-40B4-BE49-F238E27FC236}">
                <a16:creationId xmlns:a16="http://schemas.microsoft.com/office/drawing/2014/main" id="{AEC76C2B-201E-4392-9F24-B33BDB38CC50}"/>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677834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0D082-B15C-44FC-9EE5-D4D873CFDBF5}"/>
              </a:ext>
            </a:extLst>
          </p:cNvPr>
          <p:cNvSpPr>
            <a:spLocks noGrp="1"/>
          </p:cNvSpPr>
          <p:nvPr>
            <p:ph type="title"/>
          </p:nvPr>
        </p:nvSpPr>
        <p:spPr/>
        <p:txBody>
          <a:bodyPr/>
          <a:lstStyle/>
          <a:p>
            <a:r>
              <a:rPr lang="zh-CN" altLang="en-US" dirty="0"/>
              <a:t>稳态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8D210AD-FC27-4A0D-9D5C-DC9B30A163C5}"/>
                  </a:ext>
                </a:extLst>
              </p:cNvPr>
              <p:cNvSpPr>
                <a:spLocks noGrp="1"/>
              </p:cNvSpPr>
              <p:nvPr>
                <p:ph idx="1"/>
              </p:nvPr>
            </p:nvSpPr>
            <p:spPr/>
            <p:txBody>
              <a:bodyPr/>
              <a:lstStyle/>
              <a:p>
                <a:r>
                  <a:rPr lang="zh-CN" altLang="en-US" dirty="0"/>
                  <a:t>我们定义稳态（</a:t>
                </a:r>
                <a:r>
                  <a:rPr lang="en-US" altLang="zh-CN" dirty="0"/>
                  <a:t>steady state</a:t>
                </a:r>
                <a:r>
                  <a:rPr lang="zh-CN" altLang="en-US" dirty="0"/>
                  <a:t>）为外生冲击为零，内生变量不变的状态，即</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=100+0.4</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i="1" smtClean="0">
                              <a:latin typeface="Cambria Math"/>
                            </a:rPr>
                            <m:t>−1</m:t>
                          </m:r>
                        </m:sub>
                      </m:sSub>
                      <m:r>
                        <a:rPr lang="en-US" altLang="zh-CN" b="0" i="1" smtClean="0">
                          <a:latin typeface="Cambria Math" panose="02040503050406030204" pitchFamily="18" charset="0"/>
                        </a:rPr>
                        <m:t> ,</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=400−0.6</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b="0" i="1" smtClean="0">
                          <a:latin typeface="Cambria Math" panose="02040503050406030204" pitchFamily="18" charset="0"/>
                        </a:rPr>
                        <m:t> ,</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oMath>
                  </m:oMathPara>
                </a14:m>
                <a:endParaRPr lang="en-US" altLang="zh-CN" dirty="0"/>
              </a:p>
              <a:p>
                <a:r>
                  <a:rPr lang="zh-CN" altLang="en-US" dirty="0"/>
                  <a:t>在稳态，</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b="0" i="1" smtClean="0">
                        <a:latin typeface="Cambria Math" panose="02040503050406030204" pitchFamily="18" charset="0"/>
                      </a:rPr>
                      <m:t>=300</m:t>
                    </m:r>
                  </m:oMath>
                </a14:m>
                <a:r>
                  <a:rPr lang="en-US" altLang="zh-CN" dirty="0"/>
                  <a:t> ,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m:t>
                    </m:r>
                    <m:r>
                      <a:rPr lang="en-US" altLang="zh-CN" b="0" i="1" smtClean="0">
                        <a:latin typeface="Cambria Math" panose="02040503050406030204" pitchFamily="18" charset="0"/>
                      </a:rPr>
                      <m:t>220</m:t>
                    </m:r>
                  </m:oMath>
                </a14:m>
                <a:r>
                  <a:rPr lang="en-US" altLang="zh-CN" dirty="0"/>
                  <a:t>.</a:t>
                </a:r>
              </a:p>
              <a:p>
                <a:endParaRPr lang="zh-CN" altLang="en-US" dirty="0"/>
              </a:p>
            </p:txBody>
          </p:sp>
        </mc:Choice>
        <mc:Fallback xmlns="">
          <p:sp>
            <p:nvSpPr>
              <p:cNvPr id="3" name="内容占位符 2">
                <a:extLst>
                  <a:ext uri="{FF2B5EF4-FFF2-40B4-BE49-F238E27FC236}">
                    <a16:creationId xmlns:a16="http://schemas.microsoft.com/office/drawing/2014/main" id="{F8D210AD-FC27-4A0D-9D5C-DC9B30A163C5}"/>
                  </a:ext>
                </a:extLst>
              </p:cNvPr>
              <p:cNvSpPr>
                <a:spLocks noGrp="1" noRot="1" noChangeAspect="1" noMove="1" noResize="1" noEditPoints="1" noAdjustHandles="1" noChangeArrowheads="1" noChangeShapeType="1" noTextEdit="1"/>
              </p:cNvSpPr>
              <p:nvPr>
                <p:ph idx="1"/>
              </p:nvPr>
            </p:nvSpPr>
            <p:spPr>
              <a:blipFill>
                <a:blip r:embed="rId3"/>
                <a:stretch>
                  <a:fillRect l="-1704" t="-2426" r="-1481"/>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22E54713-709D-422C-8780-AB7D4D3869E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65678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仿真实验</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nvPr>
        </p:nvGraphicFramePr>
        <p:xfrm>
          <a:off x="1115616" y="1988840"/>
          <a:ext cx="6783387" cy="3648075"/>
        </p:xfrm>
        <a:graphic>
          <a:graphicData uri="http://schemas.openxmlformats.org/presentationml/2006/ole">
            <mc:AlternateContent xmlns:mc="http://schemas.openxmlformats.org/markup-compatibility/2006">
              <mc:Choice xmlns:v="urn:schemas-microsoft-com:vml" Requires="v">
                <p:oleObj spid="_x0000_s3239" name="工作表" r:id="rId4" imgW="7667766" imgH="4124164" progId="Excel.Sheet.12">
                  <p:embed/>
                </p:oleObj>
              </mc:Choice>
              <mc:Fallback>
                <p:oleObj name="工作表" r:id="rId4" imgW="7667766" imgH="4124164" progId="Excel.Sheet.12">
                  <p:embed/>
                  <p:pic>
                    <p:nvPicPr>
                      <p:cNvPr id="0" name=""/>
                      <p:cNvPicPr/>
                      <p:nvPr/>
                    </p:nvPicPr>
                    <p:blipFill>
                      <a:blip r:embed="rId5"/>
                      <a:stretch>
                        <a:fillRect/>
                      </a:stretch>
                    </p:blipFill>
                    <p:spPr>
                      <a:xfrm>
                        <a:off x="1115616" y="1988840"/>
                        <a:ext cx="6783387" cy="3648075"/>
                      </a:xfrm>
                      <a:prstGeom prst="rect">
                        <a:avLst/>
                      </a:prstGeom>
                    </p:spPr>
                  </p:pic>
                </p:oleObj>
              </mc:Fallback>
            </mc:AlternateContent>
          </a:graphicData>
        </a:graphic>
      </p:graphicFrame>
    </p:spTree>
    <p:extLst>
      <p:ext uri="{BB962C8B-B14F-4D97-AF65-F5344CB8AC3E}">
        <p14:creationId xmlns:p14="http://schemas.microsoft.com/office/powerpoint/2010/main" val="32847618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一个更有用的</a:t>
            </a:r>
            <a:r>
              <a:rPr lang="en-US" altLang="zh-CN" dirty="0"/>
              <a:t>AD-AS </a:t>
            </a:r>
            <a:r>
              <a:rPr lang="zh-CN" altLang="en-US" dirty="0"/>
              <a:t>模型</a:t>
            </a:r>
          </a:p>
        </p:txBody>
      </p:sp>
      <p:sp>
        <p:nvSpPr>
          <p:cNvPr id="3" name="内容占位符 2"/>
          <p:cNvSpPr>
            <a:spLocks noGrp="1"/>
          </p:cNvSpPr>
          <p:nvPr>
            <p:ph idx="1"/>
          </p:nvPr>
        </p:nvSpPr>
        <p:spPr/>
        <p:txBody>
          <a:bodyPr/>
          <a:lstStyle/>
          <a:p>
            <a:r>
              <a:rPr lang="zh-CN" altLang="en-US" dirty="0"/>
              <a:t>模型设定</a:t>
            </a:r>
            <a:endParaRPr lang="en-US" altLang="zh-CN" dirty="0"/>
          </a:p>
          <a:p>
            <a:pPr lvl="1"/>
            <a:r>
              <a:rPr lang="en-US" altLang="zh-CN" dirty="0"/>
              <a:t>IS </a:t>
            </a:r>
            <a:r>
              <a:rPr lang="zh-CN" altLang="en-US" dirty="0"/>
              <a:t>方程</a:t>
            </a:r>
            <a:endParaRPr lang="en-US" altLang="zh-CN" dirty="0"/>
          </a:p>
          <a:p>
            <a:pPr lvl="1"/>
            <a:r>
              <a:rPr lang="zh-CN" altLang="en-US" dirty="0"/>
              <a:t>菲利普斯曲线方程</a:t>
            </a:r>
            <a:endParaRPr lang="en-US" altLang="zh-CN" dirty="0"/>
          </a:p>
          <a:p>
            <a:pPr lvl="1"/>
            <a:r>
              <a:rPr lang="zh-CN" altLang="en-US" dirty="0"/>
              <a:t>货币政策规则（</a:t>
            </a:r>
            <a:r>
              <a:rPr lang="en-US" altLang="zh-CN" dirty="0"/>
              <a:t>monetary policy rule</a:t>
            </a:r>
            <a:r>
              <a:rPr lang="zh-CN" altLang="en-US" dirty="0"/>
              <a:t>）</a:t>
            </a:r>
            <a:endParaRPr lang="en-US" altLang="zh-CN" dirty="0"/>
          </a:p>
          <a:p>
            <a:r>
              <a:rPr lang="zh-CN" altLang="en-US" dirty="0"/>
              <a:t>解模型</a:t>
            </a:r>
            <a:endParaRPr lang="en-US" altLang="zh-CN" dirty="0"/>
          </a:p>
          <a:p>
            <a:r>
              <a:rPr lang="zh-CN" altLang="en-US" dirty="0"/>
              <a:t>应用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138282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 </a:t>
            </a:r>
            <a:r>
              <a:rPr lang="zh-CN" altLang="en-US" dirty="0"/>
              <a:t>方程</a:t>
            </a:r>
            <a:r>
              <a:rPr lang="en-US" altLang="zh-CN" dirty="0"/>
              <a:t>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我们考虑如下 </a:t>
                </a:r>
                <a:r>
                  <a:rPr lang="en-US" altLang="zh-CN" dirty="0"/>
                  <a:t>IS </a:t>
                </a:r>
                <a:r>
                  <a:rPr lang="zh-CN" altLang="en-US" dirty="0"/>
                  <a:t>方程</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r>
                        <a:rPr lang="en-US" altLang="zh-CN" b="0" i="1" smtClean="0">
                          <a:latin typeface="Cambria Math"/>
                        </a:rPr>
                        <m:t>−</m:t>
                      </m:r>
                      <m:r>
                        <a:rPr lang="en-US" altLang="zh-CN" b="0" i="1" smtClean="0">
                          <a:latin typeface="Cambria Math"/>
                        </a:rPr>
                        <m:t>𝛼</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b="0" i="1" smtClean="0">
                        <a:latin typeface="Cambria Math"/>
                      </a:rPr>
                      <m:t>=</m:t>
                    </m:r>
                    <m:func>
                      <m:funcPr>
                        <m:ctrlPr>
                          <a:rPr lang="en-US" altLang="zh-CN" b="0" i="1" smtClean="0">
                            <a:latin typeface="Cambria Math" panose="02040503050406030204" pitchFamily="18" charset="0"/>
                          </a:rPr>
                        </m:ctrlPr>
                      </m:funcPr>
                      <m:fName>
                        <m:r>
                          <m:rPr>
                            <m:sty m:val="p"/>
                          </m:rPr>
                          <a:rPr lang="en-US" altLang="zh-CN" b="0" i="0" smtClean="0">
                            <a:latin typeface="Cambria Math"/>
                          </a:rPr>
                          <m:t>log</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e>
                        </m:d>
                      </m:e>
                    </m:func>
                  </m:oMath>
                </a14:m>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𝑦</m:t>
                        </m:r>
                      </m:e>
                    </m:acc>
                    <m:r>
                      <a:rPr lang="en-US" altLang="zh-CN" b="0" i="0" smtClean="0">
                        <a:latin typeface="Cambria Math"/>
                      </a:rPr>
                      <m:t>=</m:t>
                    </m:r>
                    <m:r>
                      <m:rPr>
                        <m:sty m:val="p"/>
                      </m:rPr>
                      <a:rPr lang="en-US" altLang="zh-CN" b="0" i="0" smtClean="0">
                        <a:latin typeface="Cambria Math"/>
                      </a:rPr>
                      <m:t>log</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𝑌</m:t>
                            </m:r>
                          </m:e>
                        </m:acc>
                      </m:e>
                    </m:d>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𝑟</m:t>
                        </m:r>
                      </m:e>
                      <m:sub>
                        <m:r>
                          <a:rPr lang="en-US" altLang="zh-CN" i="1">
                            <a:latin typeface="Cambria Math"/>
                          </a:rPr>
                          <m:t>𝑡</m:t>
                        </m:r>
                      </m:sub>
                    </m:sSub>
                  </m:oMath>
                </a14:m>
                <a:r>
                  <a:rPr lang="zh-CN" altLang="en-US" dirty="0"/>
                  <a:t> 为实际利率</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oMath>
                </a14:m>
                <a:r>
                  <a:rPr lang="zh-CN" altLang="en-US" dirty="0"/>
                  <a:t> 为需求侧冲击</a:t>
                </a:r>
                <a:r>
                  <a:rPr lang="en-US" altLang="zh-CN" dirty="0"/>
                  <a:t>, </a:t>
                </a:r>
                <a14:m>
                  <m:oMath xmlns:m="http://schemas.openxmlformats.org/officeDocument/2006/math">
                    <m:r>
                      <a:rPr lang="en-US" altLang="zh-CN" i="1">
                        <a:latin typeface="Cambria Math"/>
                      </a:rPr>
                      <m:t>𝛼</m:t>
                    </m:r>
                    <m:r>
                      <a:rPr lang="en-US" altLang="zh-CN" i="1">
                        <a:latin typeface="Cambria Math"/>
                      </a:rPr>
                      <m:t> </m:t>
                    </m:r>
                  </m:oMath>
                </a14:m>
                <a:r>
                  <a:rPr lang="zh-CN" altLang="en-US" dirty="0"/>
                  <a:t>为常数（利率变化如何影响总需求），</a:t>
                </a:r>
                <a14:m>
                  <m:oMath xmlns:m="http://schemas.openxmlformats.org/officeDocument/2006/math">
                    <m:r>
                      <a:rPr lang="en-US" altLang="zh-CN" i="1">
                        <a:latin typeface="Cambria Math"/>
                      </a:rPr>
                      <m:t>𝜌</m:t>
                    </m:r>
                  </m:oMath>
                </a14:m>
                <a:r>
                  <a:rPr lang="zh-CN" altLang="en-US" dirty="0"/>
                  <a:t> 为</a:t>
                </a:r>
                <a:r>
                  <a:rPr lang="zh-CN" altLang="en-US" dirty="0">
                    <a:solidFill>
                      <a:srgbClr val="C00000"/>
                    </a:solidFill>
                  </a:rPr>
                  <a:t>自然利率</a:t>
                </a:r>
                <a:r>
                  <a:rPr lang="zh-CN" altLang="en-US" dirty="0"/>
                  <a:t>（</a:t>
                </a:r>
                <a:r>
                  <a:rPr lang="en-US" altLang="zh-CN" dirty="0"/>
                  <a:t>natural rate of interest</a:t>
                </a:r>
                <a:r>
                  <a:rPr lang="zh-CN" altLang="en-US" dirty="0"/>
                  <a:t>）。</a:t>
                </a:r>
                <a:r>
                  <a:rPr lang="en-US" altLang="zh-CN" dirty="0"/>
                  <a:t> </a:t>
                </a:r>
              </a:p>
              <a:p>
                <a:r>
                  <a:rPr lang="zh-CN" altLang="en-US" dirty="0"/>
                  <a:t>实际利率</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𝑟</m:t>
                        </m:r>
                      </m:e>
                      <m:sub>
                        <m:r>
                          <a:rPr lang="en-US" altLang="zh-CN" i="1">
                            <a:latin typeface="Cambria Math"/>
                          </a:rPr>
                          <m:t>𝑡</m:t>
                        </m:r>
                      </m:sub>
                    </m:sSub>
                  </m:oMath>
                </a14:m>
                <a:r>
                  <a:rPr lang="en-US" altLang="zh-CN" dirty="0"/>
                  <a:t> </a:t>
                </a:r>
                <a:r>
                  <a:rPr lang="zh-CN" altLang="en-US" dirty="0"/>
                  <a:t>设置为事前实际利率</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𝑖</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𝐸</m:t>
                          </m:r>
                        </m:e>
                        <m:sub>
                          <m:r>
                            <a:rPr lang="en-US" altLang="zh-CN" b="0" i="1" smtClean="0">
                              <a:latin typeface="Cambria Math"/>
                            </a:rPr>
                            <m:t>𝑡</m:t>
                          </m:r>
                        </m:sub>
                      </m:sSub>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r>
                  <a:rPr lang="en-US" altLang="zh-CN" dirty="0"/>
                  <a:t> </a:t>
                </a:r>
                <a:r>
                  <a:rPr lang="zh-CN" altLang="en-US" dirty="0"/>
                  <a:t>为名义利率，</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𝐸</m:t>
                        </m:r>
                      </m:e>
                      <m:sub>
                        <m:r>
                          <a:rPr lang="en-US" altLang="zh-CN" i="1">
                            <a:latin typeface="Cambria Math"/>
                          </a:rPr>
                          <m:t>𝑡</m:t>
                        </m:r>
                      </m:sub>
                    </m:sSub>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oMath>
                </a14:m>
                <a:r>
                  <a:rPr lang="en-US" altLang="zh-CN" dirty="0"/>
                  <a:t> </a:t>
                </a:r>
                <a:r>
                  <a:rPr lang="zh-CN" altLang="en-US" dirty="0"/>
                  <a:t>为 </a:t>
                </a:r>
                <a14:m>
                  <m:oMath xmlns:m="http://schemas.openxmlformats.org/officeDocument/2006/math">
                    <m:r>
                      <a:rPr lang="en-US" altLang="zh-CN" i="1">
                        <a:latin typeface="Cambria Math"/>
                      </a:rPr>
                      <m:t>𝑡</m:t>
                    </m:r>
                  </m:oMath>
                </a14:m>
                <a:r>
                  <a:rPr lang="en-US" altLang="zh-CN" dirty="0"/>
                  <a:t> </a:t>
                </a:r>
                <a:r>
                  <a:rPr lang="zh-CN" altLang="en-US" dirty="0"/>
                  <a:t>时刻对下一期通胀率的预期。</a:t>
                </a:r>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69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366255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菲利普斯曲线方程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我们设置如下“菲利普斯曲线”方程：</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𝐸</m:t>
                          </m:r>
                        </m:e>
                        <m:sub>
                          <m:r>
                            <a:rPr lang="en-US" altLang="zh-CN" b="0" i="1" smtClean="0">
                              <a:latin typeface="Cambria Math"/>
                            </a:rPr>
                            <m:t>𝑡</m:t>
                          </m:r>
                          <m:r>
                            <a:rPr lang="en-US" altLang="zh-CN" b="0" i="1" smtClean="0">
                              <a:latin typeface="Cambria Math"/>
                            </a:rPr>
                            <m:t>−1</m:t>
                          </m:r>
                        </m:sub>
                      </m:sSub>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r>
                  <a:rPr lang="zh-CN" altLang="en-US" dirty="0"/>
                  <a:t>其中 </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oMath>
                </a14:m>
                <a:r>
                  <a:rPr lang="en-US" altLang="zh-CN" dirty="0"/>
                  <a:t> </a:t>
                </a:r>
                <a:r>
                  <a:rPr lang="zh-CN" altLang="en-US" dirty="0"/>
                  <a:t>为产出缺口（</a:t>
                </a:r>
                <a:r>
                  <a:rPr lang="en-US" altLang="zh-CN" dirty="0"/>
                  <a:t>output gap</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r>
                  <a:rPr lang="zh-CN" altLang="en-US" dirty="0"/>
                  <a:t> 为供给侧冲击，</a:t>
                </a:r>
                <a14:m>
                  <m:oMath xmlns:m="http://schemas.openxmlformats.org/officeDocument/2006/math">
                    <m:r>
                      <a:rPr lang="en-US" altLang="zh-CN" i="1">
                        <a:latin typeface="Cambria Math"/>
                      </a:rPr>
                      <m:t>𝜙</m:t>
                    </m:r>
                  </m:oMath>
                </a14:m>
                <a:r>
                  <a:rPr lang="zh-CN" altLang="en-US" dirty="0"/>
                  <a:t> 为常数（产出缺口如何影响通胀）。</a:t>
                </a:r>
                <a:r>
                  <a:rPr lang="en-US" altLang="zh-CN" dirty="0"/>
                  <a:t> </a:t>
                </a:r>
              </a:p>
              <a:p>
                <a:r>
                  <a:rPr lang="zh-CN" altLang="en-US" dirty="0"/>
                  <a:t>该方程刻画通胀和产出（就业）之间的权衡取舍，因此我们称之为菲利普斯曲线方程。</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992152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货币政策规则</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zh-CN" altLang="en-US" dirty="0"/>
                  <a:t>我们假设央行采用如下货币政策规则（</a:t>
                </a:r>
                <a:r>
                  <a:rPr lang="en-US" altLang="zh-CN" dirty="0"/>
                  <a:t>monetary policy rule</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𝑖</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𝑦</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e>
                      </m:d>
                      <m:r>
                        <a:rPr lang="en-US" altLang="zh-CN" b="0" i="1" smtClean="0">
                          <a:latin typeface="Cambria Math"/>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zh-CN" altLang="en-US" dirty="0"/>
                  <a:t> 为</a:t>
                </a:r>
                <a:r>
                  <a:rPr lang="zh-CN" altLang="en-US" dirty="0">
                    <a:solidFill>
                      <a:srgbClr val="C00000"/>
                    </a:solidFill>
                  </a:rPr>
                  <a:t>通胀目标</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oMath>
                </a14:m>
                <a:r>
                  <a:rPr lang="zh-CN" altLang="en-US" dirty="0"/>
                  <a:t> 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oMath>
                </a14:m>
                <a:r>
                  <a:rPr lang="zh-CN" altLang="en-US" dirty="0"/>
                  <a:t> 分别刻画政策利率如何应对通胀和产出变化。</a:t>
                </a:r>
                <a:r>
                  <a:rPr lang="en-US" altLang="zh-CN" dirty="0"/>
                  <a:t> </a:t>
                </a:r>
              </a:p>
              <a:p>
                <a:r>
                  <a:rPr lang="zh-CN" altLang="en-US" dirty="0"/>
                  <a:t>刻画美联储的泰勒规则（</a:t>
                </a:r>
                <a:r>
                  <a:rPr lang="en-US" altLang="zh-CN" dirty="0"/>
                  <a:t>Taylor’s rule</a:t>
                </a:r>
                <a:r>
                  <a:rPr lang="zh-CN" altLang="en-US" dirty="0"/>
                  <a:t>）为</a:t>
                </a:r>
                <a:r>
                  <a:rPr lang="en-US" altLang="zh-CN" dirty="0"/>
                  <a:t> </a:t>
                </a:r>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a:rPr>
                        <m:t>federal</m:t>
                      </m:r>
                      <m:r>
                        <a:rPr lang="en-US" altLang="zh-CN" b="0" i="0" smtClean="0">
                          <a:latin typeface="Cambria Math"/>
                        </a:rPr>
                        <m:t> </m:t>
                      </m:r>
                      <m:r>
                        <m:rPr>
                          <m:sty m:val="p"/>
                        </m:rPr>
                        <a:rPr lang="en-US" altLang="zh-CN" b="0" i="0" smtClean="0">
                          <a:latin typeface="Cambria Math"/>
                        </a:rPr>
                        <m:t>fund</m:t>
                      </m:r>
                      <m:r>
                        <a:rPr lang="en-US" altLang="zh-CN" b="0" i="0" smtClean="0">
                          <a:latin typeface="Cambria Math"/>
                        </a:rPr>
                        <m:t> </m:t>
                      </m:r>
                      <m:r>
                        <m:rPr>
                          <m:sty m:val="p"/>
                        </m:rPr>
                        <a:rPr lang="en-US" altLang="zh-CN" b="0" i="0" smtClean="0">
                          <a:latin typeface="Cambria Math"/>
                        </a:rPr>
                        <m:t>rate</m:t>
                      </m:r>
                      <m:r>
                        <a:rPr lang="en-US" altLang="zh-CN" b="0" i="0" smtClean="0">
                          <a:latin typeface="Cambria Math"/>
                        </a:rPr>
                        <m:t>=</m:t>
                      </m:r>
                      <m:r>
                        <m:rPr>
                          <m:sty m:val="p"/>
                        </m:rPr>
                        <a:rPr lang="en-US" altLang="zh-CN">
                          <a:latin typeface="Cambria Math"/>
                        </a:rPr>
                        <m:t>inflation</m:t>
                      </m:r>
                      <m:r>
                        <a:rPr lang="en-US" altLang="zh-CN">
                          <a:latin typeface="Cambria Math"/>
                        </a:rPr>
                        <m:t>+2</m:t>
                      </m:r>
                    </m:oMath>
                  </m:oMathPara>
                </a14:m>
                <a:endParaRPr lang="en-US" altLang="zh-CN" b="0" i="0"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b="0" i="0" smtClean="0">
                          <a:latin typeface="Cambria Math"/>
                        </a:rPr>
                        <m:t>+0.5</m:t>
                      </m:r>
                      <m:d>
                        <m:dPr>
                          <m:ctrlPr>
                            <a:rPr lang="en-US" altLang="zh-CN" b="0" i="1" smtClean="0">
                              <a:latin typeface="Cambria Math" panose="02040503050406030204" pitchFamily="18" charset="0"/>
                            </a:rPr>
                          </m:ctrlPr>
                        </m:dPr>
                        <m:e>
                          <m:r>
                            <m:rPr>
                              <m:sty m:val="p"/>
                            </m:rPr>
                            <a:rPr lang="en-US" altLang="zh-CN" b="0" i="0" smtClean="0">
                              <a:latin typeface="Cambria Math"/>
                            </a:rPr>
                            <m:t>inflation</m:t>
                          </m:r>
                          <m:r>
                            <a:rPr lang="en-US" altLang="zh-CN" b="0" i="0" smtClean="0">
                              <a:latin typeface="Cambria Math"/>
                            </a:rPr>
                            <m:t>−2</m:t>
                          </m:r>
                        </m:e>
                      </m:d>
                      <m:r>
                        <a:rPr lang="en-US" altLang="zh-CN" b="0" i="0" smtClean="0">
                          <a:latin typeface="Cambria Math"/>
                        </a:rPr>
                        <m:t>+0.5</m:t>
                      </m:r>
                      <m:d>
                        <m:dPr>
                          <m:ctrlPr>
                            <a:rPr lang="en-US" altLang="zh-CN" b="0" i="1" smtClean="0">
                              <a:latin typeface="Cambria Math" panose="02040503050406030204" pitchFamily="18" charset="0"/>
                            </a:rPr>
                          </m:ctrlPr>
                        </m:dPr>
                        <m:e>
                          <m:r>
                            <m:rPr>
                              <m:sty m:val="p"/>
                            </m:rPr>
                            <a:rPr lang="en-US" altLang="zh-CN" b="0" i="0" smtClean="0">
                              <a:latin typeface="Cambria Math"/>
                            </a:rPr>
                            <m:t>GDP</m:t>
                          </m:r>
                          <m:r>
                            <a:rPr lang="en-US" altLang="zh-CN" b="0" i="0" smtClean="0">
                              <a:latin typeface="Cambria Math"/>
                            </a:rPr>
                            <m:t> </m:t>
                          </m:r>
                          <m:r>
                            <m:rPr>
                              <m:sty m:val="p"/>
                            </m:rPr>
                            <a:rPr lang="en-US" altLang="zh-CN" b="0" i="0" smtClean="0">
                              <a:latin typeface="Cambria Math"/>
                            </a:rPr>
                            <m:t>gap</m:t>
                          </m:r>
                        </m:e>
                      </m:d>
                    </m:oMath>
                  </m:oMathPara>
                </a14:m>
                <a:endParaRPr lang="en-US" altLang="zh-CN" dirty="0"/>
              </a:p>
              <a:p>
                <a:r>
                  <a:rPr lang="zh-CN" altLang="en-US" dirty="0"/>
                  <a:t>该规则体现了货币政策的双目标：</a:t>
                </a:r>
                <a:endParaRPr lang="en-US" altLang="zh-CN" dirty="0"/>
              </a:p>
              <a:p>
                <a:pPr lvl="1"/>
                <a:r>
                  <a:rPr lang="zh-CN" altLang="en-US" dirty="0"/>
                  <a:t>通胀</a:t>
                </a:r>
                <a:endParaRPr lang="en-US" altLang="zh-CN" dirty="0"/>
              </a:p>
              <a:p>
                <a:pPr lvl="1"/>
                <a:r>
                  <a:rPr lang="zh-CN" altLang="en-US" dirty="0"/>
                  <a:t>就业</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246118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完整模型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预期采用适应性预期（</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𝐸</m:t>
                        </m:r>
                      </m:e>
                      <m:sub>
                        <m:r>
                          <a:rPr lang="en-US" altLang="zh-CN" i="1">
                            <a:latin typeface="Cambria Math"/>
                          </a:rPr>
                          <m:t>𝑡</m:t>
                        </m:r>
                        <m:r>
                          <a:rPr lang="en-US" altLang="zh-CN" i="1">
                            <a:latin typeface="Cambria Math"/>
                          </a:rPr>
                          <m:t>−1</m:t>
                        </m:r>
                      </m:sub>
                    </m:sSub>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oMath>
                </a14:m>
                <a:r>
                  <a:rPr lang="zh-CN" altLang="en-US" dirty="0"/>
                  <a:t>）。于是</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r>
                        <a:rPr lang="en-US" altLang="zh-CN" i="1">
                          <a:latin typeface="Cambria Math"/>
                        </a:rPr>
                        <m:t>−</m:t>
                      </m:r>
                      <m:r>
                        <a:rPr lang="en-US" altLang="zh-CN" i="1">
                          <a:latin typeface="Cambria Math"/>
                        </a:rPr>
                        <m:t>𝛼</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𝜌</m:t>
                          </m:r>
                        </m:e>
                      </m:d>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a:rPr>
                            <m:t>𝑢</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b="0" i="1" smtClean="0">
                              <a:latin typeface="Cambria Math"/>
                            </a:rPr>
                            <m:t>−1</m:t>
                          </m:r>
                        </m:sub>
                      </m:sSub>
                      <m:r>
                        <a:rPr lang="en-US" altLang="zh-CN" i="1">
                          <a:latin typeface="Cambria Math"/>
                        </a:rPr>
                        <m:t>+</m:t>
                      </m:r>
                      <m:r>
                        <a:rPr lang="en-US" altLang="zh-CN" i="1">
                          <a:latin typeface="Cambria Math"/>
                        </a:rPr>
                        <m:t>𝜙</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𝜌</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r>
                        <a:rPr lang="en-US" altLang="zh-CN" b="0" i="1" smtClean="0">
                          <a:latin typeface="Cambria Math"/>
                        </a:rPr>
                        <m:t>.</m:t>
                      </m:r>
                    </m:oMath>
                  </m:oMathPara>
                </a14:m>
                <a:endParaRPr lang="en-US" altLang="zh-CN" dirty="0"/>
              </a:p>
              <a:p>
                <a:pPr lvl="1"/>
                <a:r>
                  <a:rPr lang="zh-CN" altLang="en-US" dirty="0"/>
                  <a:t>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endParaRPr lang="en-US" altLang="zh-CN" dirty="0"/>
              </a:p>
              <a:p>
                <a:pPr lvl="1"/>
                <a:r>
                  <a:rPr lang="zh-CN" altLang="en-US" dirty="0"/>
                  <a:t>滞后内生变量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oMath>
                </a14:m>
                <a:endParaRPr lang="en-US" altLang="zh-CN" dirty="0"/>
              </a:p>
              <a:p>
                <a:pPr lvl="1"/>
                <a:r>
                  <a:rPr lang="zh-CN" altLang="en-US" dirty="0"/>
                  <a:t>外生变量</a:t>
                </a:r>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𝑦</m:t>
                        </m:r>
                      </m:e>
                    </m:acc>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𝑢</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73657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稳态（</a:t>
                </a:r>
                <a:r>
                  <a:rPr lang="en-US" altLang="zh-CN" dirty="0"/>
                  <a:t>steady state</a:t>
                </a:r>
                <a:r>
                  <a:rPr lang="zh-CN" altLang="en-US" dirty="0"/>
                  <a:t>）定义为：通胀率为常数，无冲击（</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=0</m:t>
                    </m:r>
                    <m:r>
                      <a:rPr lang="zh-CN" altLang="en-US" i="1">
                        <a:latin typeface="Cambria Math" panose="02040503050406030204" pitchFamily="18" charset="0"/>
                      </a:rPr>
                      <m:t>）</m:t>
                    </m:r>
                    <m:r>
                      <a:rPr lang="zh-CN" altLang="en-US" i="1" smtClean="0">
                        <a:latin typeface="Cambria Math" panose="02040503050406030204" pitchFamily="18" charset="0"/>
                      </a:rPr>
                      <m:t>。</m:t>
                    </m:r>
                  </m:oMath>
                </a14:m>
                <a:r>
                  <a:rPr lang="en-US" altLang="zh-CN" dirty="0"/>
                  <a:t> </a:t>
                </a:r>
              </a:p>
              <a:p>
                <a:r>
                  <a:rPr lang="zh-CN" altLang="en-US" dirty="0"/>
                  <a:t>可以推导出：</a:t>
                </a:r>
                <a:endParaRPr lang="en-US" altLang="zh-CN" dirty="0"/>
              </a:p>
              <a:p>
                <a:pPr marL="0" indent="0" algn="ctr">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a:rPr>
                          <m:t>𝜋</m:t>
                        </m:r>
                      </m:e>
                      <m:sub>
                        <m:r>
                          <a:rPr lang="en-US" altLang="zh-CN" b="0" i="1" dirty="0" smtClean="0">
                            <a:latin typeface="Cambria Math"/>
                          </a:rPr>
                          <m:t>𝑡</m:t>
                        </m:r>
                      </m:sub>
                    </m:sSub>
                    <m:r>
                      <a:rPr lang="en-US" altLang="zh-CN" b="0" i="1" dirty="0" smtClean="0">
                        <a:latin typeface="Cambria Math"/>
                      </a:rPr>
                      <m:t>=</m:t>
                    </m:r>
                    <m:sSup>
                      <m:sSupPr>
                        <m:ctrlPr>
                          <a:rPr lang="en-US" altLang="zh-CN" b="0" i="1" dirty="0" smtClean="0">
                            <a:latin typeface="Cambria Math" panose="02040503050406030204" pitchFamily="18" charset="0"/>
                          </a:rPr>
                        </m:ctrlPr>
                      </m:sSupPr>
                      <m:e>
                        <m:r>
                          <a:rPr lang="en-US" altLang="zh-CN" b="0" i="1" dirty="0" smtClean="0">
                            <a:latin typeface="Cambria Math"/>
                          </a:rPr>
                          <m:t>𝜋</m:t>
                        </m:r>
                      </m:e>
                      <m:sup>
                        <m:r>
                          <a:rPr lang="en-US" altLang="zh-CN" b="0" i="1" dirty="0" smtClean="0">
                            <a:latin typeface="Cambria Math"/>
                          </a:rPr>
                          <m:t>∗</m:t>
                        </m:r>
                      </m:sup>
                    </m:sSup>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a:rPr>
                          <m:t>𝑖</m:t>
                        </m:r>
                      </m:e>
                      <m:sub>
                        <m:r>
                          <a:rPr lang="en-US" altLang="zh-CN" b="0" i="1" dirty="0" smtClean="0">
                            <a:latin typeface="Cambria Math"/>
                          </a:rPr>
                          <m:t>𝑡</m:t>
                        </m:r>
                      </m:sub>
                    </m:sSub>
                    <m:r>
                      <a:rPr lang="en-US" altLang="zh-CN" b="0" i="1" dirty="0" smtClean="0">
                        <a:latin typeface="Cambria Math"/>
                      </a:rPr>
                      <m:t>=</m:t>
                    </m:r>
                    <m:sSup>
                      <m:sSupPr>
                        <m:ctrlPr>
                          <a:rPr lang="en-US" altLang="zh-CN" b="0" i="1" dirty="0" smtClean="0">
                            <a:latin typeface="Cambria Math" panose="02040503050406030204" pitchFamily="18" charset="0"/>
                          </a:rPr>
                        </m:ctrlPr>
                      </m:sSupPr>
                      <m:e>
                        <m:r>
                          <a:rPr lang="en-US" altLang="zh-CN" b="0" i="1" dirty="0" smtClean="0">
                            <a:latin typeface="Cambria Math"/>
                          </a:rPr>
                          <m:t>𝜋</m:t>
                        </m:r>
                      </m:e>
                      <m:sup>
                        <m:r>
                          <a:rPr lang="en-US" altLang="zh-CN" b="0" i="1" dirty="0" smtClean="0">
                            <a:latin typeface="Cambria Math"/>
                          </a:rPr>
                          <m:t>∗</m:t>
                        </m:r>
                      </m:sup>
                    </m:sSup>
                    <m:r>
                      <a:rPr lang="en-US" altLang="zh-CN" b="0" i="1" dirty="0" smtClean="0">
                        <a:latin typeface="Cambria Math"/>
                      </a:rPr>
                      <m:t>+</m:t>
                    </m:r>
                    <m:r>
                      <a:rPr lang="en-US" altLang="zh-CN" b="0" i="1" dirty="0" smtClean="0">
                        <a:latin typeface="Cambria Math"/>
                      </a:rPr>
                      <m:t>𝜌</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r>
                      <a:rPr lang="en-US" altLang="zh-CN" b="0" i="1" smtClean="0">
                        <a:latin typeface="Cambria Math"/>
                      </a:rPr>
                      <m:t>.</m:t>
                    </m:r>
                  </m:oMath>
                </a14:m>
                <a:endParaRPr lang="en-US" altLang="zh-CN" dirty="0"/>
              </a:p>
              <a:p>
                <a:r>
                  <a:rPr lang="zh-CN" altLang="en-US" dirty="0"/>
                  <a:t>在稳态，实际变量</a:t>
                </a:r>
                <a:r>
                  <a:rPr lang="en-US" altLang="zh-CN" dirty="0"/>
                  <a:t> </a:t>
                </a:r>
                <a14:m>
                  <m:oMath xmlns:m="http://schemas.openxmlformats.org/officeDocument/2006/math">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 </m:t>
                    </m:r>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oMath>
                </a14:m>
                <a:r>
                  <a:rPr lang="zh-CN" altLang="en-US" dirty="0"/>
                  <a:t> 跟货币政策无关，而货币政策只影响名义变量</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a:rPr>
                          <m:t>(</m:t>
                        </m:r>
                        <m:r>
                          <a:rPr lang="en-US" altLang="zh-CN" i="1" dirty="0">
                            <a:latin typeface="Cambria Math"/>
                          </a:rPr>
                          <m:t>𝜋</m:t>
                        </m:r>
                      </m:e>
                      <m:sub>
                        <m:r>
                          <a:rPr lang="en-US" altLang="zh-CN" i="1" dirty="0">
                            <a:latin typeface="Cambria Math"/>
                          </a:rPr>
                          <m:t>𝑡</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a:rPr>
                          <m:t>𝑖</m:t>
                        </m:r>
                      </m:e>
                      <m:sub>
                        <m:r>
                          <a:rPr lang="en-US" altLang="zh-CN" i="1" dirty="0">
                            <a:latin typeface="Cambria Math"/>
                          </a:rPr>
                          <m:t>𝑡</m:t>
                        </m:r>
                      </m:sub>
                    </m:sSub>
                    <m:r>
                      <a:rPr lang="en-US" altLang="zh-CN" b="0" i="1" dirty="0" smtClean="0">
                        <a:latin typeface="Cambria Math"/>
                      </a:rPr>
                      <m:t>)</m:t>
                    </m:r>
                  </m:oMath>
                </a14:m>
                <a:r>
                  <a:rPr lang="en-US" altLang="zh-CN" dirty="0"/>
                  <a:t> </a:t>
                </a:r>
                <a:r>
                  <a:rPr lang="zh-CN" altLang="en-US" dirty="0"/>
                  <a:t>。（即，古典两分法在稳态成立。）</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6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0858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可以解出：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1</m:t>
                          </m:r>
                        </m:sub>
                      </m:sSub>
                      <m:sSub>
                        <m:sSubPr>
                          <m:ctrlPr>
                            <a:rPr lang="en-US" altLang="zh-CN" b="0" i="1" smtClean="0">
                              <a:latin typeface="Cambria Math" panose="02040503050406030204" pitchFamily="18" charset="0"/>
                            </a:rPr>
                          </m:ctrlPr>
                        </m:sSubPr>
                        <m:e>
                          <m:r>
                            <a:rPr lang="en-US" altLang="zh-CN" b="0" i="1" smtClean="0">
                              <a:latin typeface="Cambria Math"/>
                            </a:rPr>
                            <m:t>(</m:t>
                          </m:r>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2</m:t>
                          </m:r>
                        </m:sub>
                      </m:sSub>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3</m:t>
                          </m:r>
                        </m:sub>
                      </m:sSub>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4</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5</m:t>
                          </m:r>
                        </m:sub>
                      </m:sSub>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1</m:t>
                            </m:r>
                          </m:sub>
                        </m:sSub>
                        <m:r>
                          <a:rPr lang="en-US" altLang="zh-CN" b="0" i="1" smtClean="0">
                            <a:latin typeface="Cambria Math"/>
                          </a:rPr>
                          <m:t>=</m:t>
                        </m:r>
                        <m:d>
                          <m:dPr>
                            <m:ctrlPr>
                              <a:rPr lang="en-US" altLang="zh-CN" i="1">
                                <a:latin typeface="Cambria Math" panose="02040503050406030204" pitchFamily="18" charset="0"/>
                              </a:rPr>
                            </m:ctrlPr>
                          </m:dPr>
                          <m:e>
                            <m:r>
                              <a:rPr lang="en-US" altLang="zh-CN" i="1">
                                <a:latin typeface="Cambria Math"/>
                              </a:rPr>
                              <m:t>1+</m:t>
                            </m:r>
                            <m:f>
                              <m:fPr>
                                <m:ctrlPr>
                                  <a:rPr lang="en-US" altLang="zh-CN" i="1">
                                    <a:latin typeface="Cambria Math" panose="02040503050406030204" pitchFamily="18" charset="0"/>
                                  </a:rPr>
                                </m:ctrlPr>
                              </m:fPr>
                              <m:num>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den>
                            </m:f>
                          </m:e>
                        </m:d>
                      </m:e>
                      <m:sup>
                        <m:r>
                          <a:rPr lang="en-US" altLang="zh-CN" i="1">
                            <a:latin typeface="Cambria Math"/>
                          </a:rPr>
                          <m:t>−1</m:t>
                        </m:r>
                      </m:sup>
                    </m:sSup>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2</m:t>
                        </m:r>
                      </m:sub>
                    </m:sSub>
                    <m:r>
                      <a:rPr lang="en-US" altLang="zh-CN" b="0" i="0" smtClean="0">
                        <a:latin typeface="Cambria Math"/>
                      </a:rPr>
                      <m:t>=</m:t>
                    </m:r>
                    <m:f>
                      <m:fPr>
                        <m:ctrlPr>
                          <a:rPr lang="en-US" altLang="zh-CN" i="1">
                            <a:latin typeface="Cambria Math" panose="02040503050406030204" pitchFamily="18" charset="0"/>
                          </a:rPr>
                        </m:ctrlPr>
                      </m:fPr>
                      <m:num>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3</m:t>
                        </m:r>
                      </m:sub>
                    </m:sSub>
                    <m:r>
                      <a:rPr lang="en-US" altLang="zh-CN" b="0" i="1" smtClean="0">
                        <a:latin typeface="Cambria Math"/>
                      </a:rPr>
                      <m:t>=</m:t>
                    </m:r>
                    <m:f>
                      <m:fPr>
                        <m:ctrlPr>
                          <a:rPr lang="en-US" altLang="zh-CN" i="1">
                            <a:latin typeface="Cambria Math" panose="02040503050406030204" pitchFamily="18" charset="0"/>
                          </a:rPr>
                        </m:ctrlPr>
                      </m:fPr>
                      <m:num>
                        <m:r>
                          <a:rPr lang="en-US" altLang="zh-CN" i="1">
                            <a:latin typeface="Cambria Math"/>
                          </a:rPr>
                          <m:t>𝜙</m:t>
                        </m:r>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r>
                      <a:rPr lang="en-US" altLang="zh-CN" b="0" i="1" smtClean="0">
                        <a:latin typeface="Cambria Math"/>
                      </a:rPr>
                      <m:t>,</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4</m:t>
                        </m:r>
                      </m:sub>
                    </m:sSub>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𝛼</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𝑎</m:t>
                        </m:r>
                      </m:e>
                      <m:sub>
                        <m:r>
                          <a:rPr lang="en-US" altLang="zh-CN" b="0" i="1" smtClean="0">
                            <a:latin typeface="Cambria Math"/>
                          </a:rPr>
                          <m:t>5</m:t>
                        </m:r>
                      </m:sub>
                    </m:sSub>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a:t>
                </a:r>
              </a:p>
              <a:p>
                <a:r>
                  <a:rPr lang="zh-CN" altLang="en-US" dirty="0"/>
                  <a:t>名义利率</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r>
                  <a:rPr lang="zh-CN" altLang="en-US" dirty="0"/>
                  <a:t> 依据货币政策规则可得。</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00087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校准</a:t>
            </a:r>
          </a:p>
        </p:txBody>
      </p:sp>
      <p:sp>
        <p:nvSpPr>
          <p:cNvPr id="3" name="内容占位符 2"/>
          <p:cNvSpPr>
            <a:spLocks noGrp="1"/>
          </p:cNvSpPr>
          <p:nvPr>
            <p:ph sz="half" idx="1"/>
          </p:nvPr>
        </p:nvSpPr>
        <p:spPr/>
        <p:txBody>
          <a:bodyPr>
            <a:normAutofit/>
          </a:bodyPr>
          <a:lstStyle/>
          <a:p>
            <a:r>
              <a:rPr lang="zh-CN" altLang="en-US" dirty="0"/>
              <a:t>校准（</a:t>
            </a:r>
            <a:r>
              <a:rPr lang="en-US" altLang="zh-CN" dirty="0"/>
              <a:t>Calibration</a:t>
            </a:r>
            <a:r>
              <a:rPr lang="zh-CN" altLang="en-US" dirty="0"/>
              <a:t>）是给模型参数赋值的一种方法。</a:t>
            </a:r>
            <a:endParaRPr lang="en-US" altLang="zh-CN" dirty="0"/>
          </a:p>
          <a:p>
            <a:r>
              <a:rPr lang="zh-CN" altLang="en-US" dirty="0"/>
              <a:t>赋值经常参考经验和实验研究。</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2753595912"/>
                  </p:ext>
                </p:extLst>
              </p:nvPr>
            </p:nvGraphicFramePr>
            <p:xfrm>
              <a:off x="5148064" y="2204864"/>
              <a:ext cx="2520280" cy="2983357"/>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70840">
                    <a:tc>
                      <a:txBody>
                        <a:bodyPr/>
                        <a:lstStyle/>
                        <a:p>
                          <a:pPr algn="ctr"/>
                          <a:r>
                            <a:rPr lang="zh-CN" altLang="en-US" dirty="0"/>
                            <a:t>参数</a:t>
                          </a:r>
                        </a:p>
                      </a:txBody>
                      <a:tcPr/>
                    </a:tc>
                    <a:tc>
                      <a:txBody>
                        <a:bodyPr/>
                        <a:lstStyle/>
                        <a:p>
                          <a:pPr algn="ctr"/>
                          <a:r>
                            <a:rPr lang="zh-CN" altLang="en-US" dirty="0"/>
                            <a:t>赋值</a:t>
                          </a:r>
                        </a:p>
                      </a:txBody>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a:rPr>
                                  <m:t>𝛼</m:t>
                                </m:r>
                              </m:oMath>
                            </m:oMathPara>
                          </a14:m>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a:rPr>
                                  <m:t>𝜌</m:t>
                                </m:r>
                              </m:oMath>
                            </m:oMathPara>
                          </a14:m>
                          <a:endParaRPr lang="zh-CN" altLang="en-US" dirty="0"/>
                        </a:p>
                      </a:txBody>
                      <a:tcPr/>
                    </a:tc>
                    <a:tc>
                      <a:txBody>
                        <a:bodyPr/>
                        <a:lstStyle/>
                        <a:p>
                          <a:pPr algn="ctr"/>
                          <a:r>
                            <a:rPr lang="en-US" altLang="zh-CN" dirty="0"/>
                            <a:t>2</a:t>
                          </a:r>
                          <a:endParaRPr lang="zh-CN" altLang="en-US" dirty="0"/>
                        </a:p>
                      </a:txBody>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a:rPr>
                                  <m:t>𝜙</m:t>
                                </m:r>
                              </m:oMath>
                            </m:oMathPara>
                          </a14:m>
                          <a:endParaRPr lang="zh-CN" altLang="en-US" dirty="0"/>
                        </a:p>
                      </a:txBody>
                      <a:tcPr/>
                    </a:tc>
                    <a:tc>
                      <a:txBody>
                        <a:bodyPr/>
                        <a:lstStyle/>
                        <a:p>
                          <a:pPr algn="ctr"/>
                          <a:r>
                            <a:rPr lang="en-US" altLang="zh-CN" dirty="0"/>
                            <a:t>0.25</a:t>
                          </a:r>
                          <a:endParaRPr lang="zh-CN" altLang="en-US" dirty="0"/>
                        </a:p>
                      </a:txBody>
                      <a:tcPr/>
                    </a:tc>
                    <a:extLst>
                      <a:ext uri="{0D108BD9-81ED-4DB2-BD59-A6C34878D82A}">
                        <a16:rowId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oMath>
                            </m:oMathPara>
                          </a14:m>
                          <a:endParaRPr lang="zh-CN" altLang="en-US" dirty="0"/>
                        </a:p>
                      </a:txBody>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𝑦</m:t>
                                    </m:r>
                                  </m:sub>
                                </m:sSub>
                              </m:oMath>
                            </m:oMathPara>
                          </a14:m>
                          <a:endParaRPr lang="zh-CN" altLang="en-US" dirty="0"/>
                        </a:p>
                      </a:txBody>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oMath>
                            </m:oMathPara>
                          </a14:m>
                          <a:endParaRPr lang="zh-CN" altLang="en-US" dirty="0"/>
                        </a:p>
                      </a:txBody>
                      <a:tcPr/>
                    </a:tc>
                    <a:tc>
                      <a:txBody>
                        <a:bodyPr/>
                        <a:lstStyle/>
                        <a:p>
                          <a:pPr algn="ctr"/>
                          <a:r>
                            <a:rPr lang="en-US" altLang="zh-CN" dirty="0"/>
                            <a:t>2</a:t>
                          </a:r>
                          <a:endParaRPr lang="zh-CN" altLang="en-US" dirty="0"/>
                        </a:p>
                      </a:txBody>
                      <a:tcPr/>
                    </a:tc>
                    <a:extLst>
                      <a:ext uri="{0D108BD9-81ED-4DB2-BD59-A6C34878D82A}">
                        <a16:rowId xmlns:a16="http://schemas.microsoft.com/office/drawing/2014/main" val="4284740631"/>
                      </a:ext>
                    </a:extLst>
                  </a:tr>
                  <a:tr h="370840">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𝑦</m:t>
                                    </m:r>
                                  </m:e>
                                </m:acc>
                              </m:oMath>
                            </m:oMathPara>
                          </a14:m>
                          <a:endParaRPr lang="zh-CN" altLang="en-US" dirty="0"/>
                        </a:p>
                      </a:txBody>
                      <a:tcPr/>
                    </a:tc>
                    <a:tc>
                      <a:txBody>
                        <a:bodyPr/>
                        <a:lstStyle/>
                        <a:p>
                          <a:pPr algn="ctr"/>
                          <a:r>
                            <a:rPr lang="en-US" altLang="zh-CN" dirty="0"/>
                            <a:t>100</a:t>
                          </a:r>
                          <a:endParaRPr lang="zh-CN" altLang="en-US" dirty="0"/>
                        </a:p>
                      </a:txBody>
                      <a:tcPr/>
                    </a:tc>
                    <a:extLst>
                      <a:ext uri="{0D108BD9-81ED-4DB2-BD59-A6C34878D82A}">
                        <a16:rowId xmlns:a16="http://schemas.microsoft.com/office/drawing/2014/main" val="4219788953"/>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2753595912"/>
                  </p:ext>
                </p:extLst>
              </p:nvPr>
            </p:nvGraphicFramePr>
            <p:xfrm>
              <a:off x="5148064" y="2204864"/>
              <a:ext cx="2520280" cy="2983357"/>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70840">
                    <a:tc>
                      <a:txBody>
                        <a:bodyPr/>
                        <a:lstStyle/>
                        <a:p>
                          <a:pPr algn="ctr"/>
                          <a:r>
                            <a:rPr lang="zh-CN" altLang="en-US" dirty="0"/>
                            <a:t>参数</a:t>
                          </a:r>
                        </a:p>
                      </a:txBody>
                      <a:tcPr/>
                    </a:tc>
                    <a:tc>
                      <a:txBody>
                        <a:bodyPr/>
                        <a:lstStyle/>
                        <a:p>
                          <a:pPr algn="ctr"/>
                          <a:r>
                            <a:rPr lang="zh-CN" altLang="en-US" dirty="0"/>
                            <a:t>赋值</a:t>
                          </a:r>
                        </a:p>
                      </a:txBody>
                      <a:tcPr/>
                    </a:tc>
                    <a:extLst>
                      <a:ext uri="{0D108BD9-81ED-4DB2-BD59-A6C34878D82A}">
                        <a16:rowId xmlns:a16="http://schemas.microsoft.com/office/drawing/2014/main" val="10000"/>
                      </a:ext>
                    </a:extLst>
                  </a:tr>
                  <a:tr h="370840">
                    <a:tc>
                      <a:txBody>
                        <a:bodyPr/>
                        <a:lstStyle/>
                        <a:p>
                          <a:endParaRPr lang="zh-CN"/>
                        </a:p>
                      </a:txBody>
                      <a:tcPr>
                        <a:blipFill>
                          <a:blip r:embed="rId2"/>
                          <a:stretch>
                            <a:fillRect l="-385" t="-113115" r="-61154" b="-627869"/>
                          </a:stretch>
                        </a:blipFill>
                      </a:tcPr>
                    </a:tc>
                    <a:tc>
                      <a:txBody>
                        <a:bodyPr/>
                        <a:lstStyle/>
                        <a:p>
                          <a:pPr algn="ctr"/>
                          <a:r>
                            <a:rPr lang="en-US" altLang="zh-CN" dirty="0"/>
                            <a:t>1</a:t>
                          </a:r>
                          <a:endParaRPr lang="zh-CN" altLang="en-US" dirty="0"/>
                        </a:p>
                      </a:txBody>
                      <a:tcPr/>
                    </a:tc>
                    <a:extLst>
                      <a:ext uri="{0D108BD9-81ED-4DB2-BD59-A6C34878D82A}">
                        <a16:rowId xmlns:a16="http://schemas.microsoft.com/office/drawing/2014/main" val="10001"/>
                      </a:ext>
                    </a:extLst>
                  </a:tr>
                  <a:tr h="370840">
                    <a:tc>
                      <a:txBody>
                        <a:bodyPr/>
                        <a:lstStyle/>
                        <a:p>
                          <a:endParaRPr lang="zh-CN"/>
                        </a:p>
                      </a:txBody>
                      <a:tcPr>
                        <a:blipFill>
                          <a:blip r:embed="rId2"/>
                          <a:stretch>
                            <a:fillRect l="-385" t="-213115" r="-61154" b="-527869"/>
                          </a:stretch>
                        </a:blipFill>
                      </a:tcPr>
                    </a:tc>
                    <a:tc>
                      <a:txBody>
                        <a:bodyPr/>
                        <a:lstStyle/>
                        <a:p>
                          <a:pPr algn="ctr"/>
                          <a:r>
                            <a:rPr lang="en-US" altLang="zh-CN" dirty="0"/>
                            <a:t>2</a:t>
                          </a:r>
                          <a:endParaRPr lang="zh-CN" altLang="en-US" dirty="0"/>
                        </a:p>
                      </a:txBody>
                      <a:tcPr/>
                    </a:tc>
                    <a:extLst>
                      <a:ext uri="{0D108BD9-81ED-4DB2-BD59-A6C34878D82A}">
                        <a16:rowId xmlns:a16="http://schemas.microsoft.com/office/drawing/2014/main" val="10002"/>
                      </a:ext>
                    </a:extLst>
                  </a:tr>
                  <a:tr h="370840">
                    <a:tc>
                      <a:txBody>
                        <a:bodyPr/>
                        <a:lstStyle/>
                        <a:p>
                          <a:endParaRPr lang="zh-CN"/>
                        </a:p>
                      </a:txBody>
                      <a:tcPr>
                        <a:blipFill>
                          <a:blip r:embed="rId2"/>
                          <a:stretch>
                            <a:fillRect l="-385" t="-313115" r="-61154" b="-427869"/>
                          </a:stretch>
                        </a:blipFill>
                      </a:tcPr>
                    </a:tc>
                    <a:tc>
                      <a:txBody>
                        <a:bodyPr/>
                        <a:lstStyle/>
                        <a:p>
                          <a:pPr algn="ctr"/>
                          <a:r>
                            <a:rPr lang="en-US" altLang="zh-CN" dirty="0"/>
                            <a:t>0.25</a:t>
                          </a:r>
                          <a:endParaRPr lang="zh-CN" altLang="en-US" dirty="0"/>
                        </a:p>
                      </a:txBody>
                      <a:tcPr/>
                    </a:tc>
                    <a:extLst>
                      <a:ext uri="{0D108BD9-81ED-4DB2-BD59-A6C34878D82A}">
                        <a16:rowId xmlns:a16="http://schemas.microsoft.com/office/drawing/2014/main" val="10003"/>
                      </a:ext>
                    </a:extLst>
                  </a:tr>
                  <a:tr h="370840">
                    <a:tc>
                      <a:txBody>
                        <a:bodyPr/>
                        <a:lstStyle/>
                        <a:p>
                          <a:endParaRPr lang="zh-CN"/>
                        </a:p>
                      </a:txBody>
                      <a:tcPr>
                        <a:blipFill>
                          <a:blip r:embed="rId2"/>
                          <a:stretch>
                            <a:fillRect l="-385" t="-413115" r="-61154" b="-327869"/>
                          </a:stretch>
                        </a:blipFill>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4"/>
                      </a:ext>
                    </a:extLst>
                  </a:tr>
                  <a:tr h="387477">
                    <a:tc>
                      <a:txBody>
                        <a:bodyPr/>
                        <a:lstStyle/>
                        <a:p>
                          <a:endParaRPr lang="zh-CN"/>
                        </a:p>
                      </a:txBody>
                      <a:tcPr>
                        <a:blipFill>
                          <a:blip r:embed="rId2"/>
                          <a:stretch>
                            <a:fillRect l="-385" t="-489063" r="-61154" b="-212500"/>
                          </a:stretch>
                        </a:blipFill>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5"/>
                      </a:ext>
                    </a:extLst>
                  </a:tr>
                  <a:tr h="370840">
                    <a:tc>
                      <a:txBody>
                        <a:bodyPr/>
                        <a:lstStyle/>
                        <a:p>
                          <a:endParaRPr lang="zh-CN"/>
                        </a:p>
                      </a:txBody>
                      <a:tcPr>
                        <a:blipFill>
                          <a:blip r:embed="rId2"/>
                          <a:stretch>
                            <a:fillRect l="-385" t="-618033" r="-61154" b="-122951"/>
                          </a:stretch>
                        </a:blipFill>
                      </a:tcPr>
                    </a:tc>
                    <a:tc>
                      <a:txBody>
                        <a:bodyPr/>
                        <a:lstStyle/>
                        <a:p>
                          <a:pPr algn="ctr"/>
                          <a:r>
                            <a:rPr lang="en-US" altLang="zh-CN" dirty="0"/>
                            <a:t>2</a:t>
                          </a:r>
                          <a:endParaRPr lang="zh-CN" altLang="en-US" dirty="0"/>
                        </a:p>
                      </a:txBody>
                      <a:tcPr/>
                    </a:tc>
                    <a:extLst>
                      <a:ext uri="{0D108BD9-81ED-4DB2-BD59-A6C34878D82A}">
                        <a16:rowId xmlns:a16="http://schemas.microsoft.com/office/drawing/2014/main" val="4284740631"/>
                      </a:ext>
                    </a:extLst>
                  </a:tr>
                  <a:tr h="370840">
                    <a:tc>
                      <a:txBody>
                        <a:bodyPr/>
                        <a:lstStyle/>
                        <a:p>
                          <a:endParaRPr lang="zh-CN"/>
                        </a:p>
                      </a:txBody>
                      <a:tcPr>
                        <a:blipFill>
                          <a:blip r:embed="rId2"/>
                          <a:stretch>
                            <a:fillRect l="-385" t="-718033" r="-61154" b="-22951"/>
                          </a:stretch>
                        </a:blipFill>
                      </a:tcPr>
                    </a:tc>
                    <a:tc>
                      <a:txBody>
                        <a:bodyPr/>
                        <a:lstStyle/>
                        <a:p>
                          <a:pPr algn="ctr"/>
                          <a:r>
                            <a:rPr lang="en-US" altLang="zh-CN" dirty="0"/>
                            <a:t>100</a:t>
                          </a:r>
                          <a:endParaRPr lang="zh-CN" altLang="en-US" dirty="0"/>
                        </a:p>
                      </a:txBody>
                      <a:tcPr/>
                    </a:tc>
                    <a:extLst>
                      <a:ext uri="{0D108BD9-81ED-4DB2-BD59-A6C34878D82A}">
                        <a16:rowId xmlns:a16="http://schemas.microsoft.com/office/drawing/2014/main" val="4219788953"/>
                      </a:ext>
                    </a:extLst>
                  </a:tr>
                </a:tbl>
              </a:graphicData>
            </a:graphic>
          </p:graphicFrame>
        </mc:Fallback>
      </mc:AlternateContent>
    </p:spTree>
    <p:extLst>
      <p:ext uri="{BB962C8B-B14F-4D97-AF65-F5344CB8AC3E}">
        <p14:creationId xmlns:p14="http://schemas.microsoft.com/office/powerpoint/2010/main" val="240586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solidFill>
                  <a:srgbClr val="C00000"/>
                </a:solidFill>
              </a:rPr>
              <a:t>凯恩斯交叉模型</a:t>
            </a:r>
            <a:endParaRPr lang="en-US" altLang="zh-CN" dirty="0">
              <a:solidFill>
                <a:srgbClr val="C00000"/>
              </a:solidFill>
            </a:endParaRPr>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468464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nvPr>
        </p:nvGraphicFramePr>
        <p:xfrm>
          <a:off x="1179513" y="1624013"/>
          <a:ext cx="6783387" cy="4476750"/>
        </p:xfrm>
        <a:graphic>
          <a:graphicData uri="http://schemas.openxmlformats.org/presentationml/2006/ole">
            <mc:AlternateContent xmlns:mc="http://schemas.openxmlformats.org/markup-compatibility/2006">
              <mc:Choice xmlns:v="urn:schemas-microsoft-com:vml" Requires="v">
                <p:oleObj spid="_x0000_s4258" name="工作表" r:id="rId3" imgW="6248336" imgH="4124299" progId="Excel.Sheet.12">
                  <p:embed/>
                </p:oleObj>
              </mc:Choice>
              <mc:Fallback>
                <p:oleObj name="工作表" r:id="rId3" imgW="6248336" imgH="4124299" progId="Excel.Sheet.12">
                  <p:embed/>
                  <p:pic>
                    <p:nvPicPr>
                      <p:cNvPr id="0" name=""/>
                      <p:cNvPicPr/>
                      <p:nvPr/>
                    </p:nvPicPr>
                    <p:blipFill>
                      <a:blip r:embed="rId4"/>
                      <a:stretch>
                        <a:fillRect/>
                      </a:stretch>
                    </p:blipFill>
                    <p:spPr>
                      <a:xfrm>
                        <a:off x="1179513" y="1624013"/>
                        <a:ext cx="6783387" cy="4476750"/>
                      </a:xfrm>
                      <a:prstGeom prst="rect">
                        <a:avLst/>
                      </a:prstGeom>
                    </p:spPr>
                  </p:pic>
                </p:oleObj>
              </mc:Fallback>
            </mc:AlternateContent>
          </a:graphicData>
        </a:graphic>
      </p:graphicFrame>
    </p:spTree>
    <p:extLst>
      <p:ext uri="{BB962C8B-B14F-4D97-AF65-F5344CB8AC3E}">
        <p14:creationId xmlns:p14="http://schemas.microsoft.com/office/powerpoint/2010/main" val="1023873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图表 4"/>
          <p:cNvGraphicFramePr>
            <a:graphicFrameLocks/>
          </p:cNvGraphicFramePr>
          <p:nvPr>
            <p:extLst/>
          </p:nvPr>
        </p:nvGraphicFramePr>
        <p:xfrm>
          <a:off x="2411760" y="908720"/>
          <a:ext cx="4348162" cy="180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a:graphicFrameLocks/>
          </p:cNvGraphicFramePr>
          <p:nvPr>
            <p:extLst/>
          </p:nvPr>
        </p:nvGraphicFramePr>
        <p:xfrm>
          <a:off x="2411760" y="2718470"/>
          <a:ext cx="4348162" cy="1809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a:graphicFrameLocks/>
          </p:cNvGraphicFramePr>
          <p:nvPr>
            <p:extLst/>
          </p:nvPr>
        </p:nvGraphicFramePr>
        <p:xfrm>
          <a:off x="2411760" y="4528220"/>
          <a:ext cx="4348162" cy="18097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547664" y="301298"/>
            <a:ext cx="6120680" cy="369332"/>
          </a:xfrm>
          <a:prstGeom prst="rect">
            <a:avLst/>
          </a:prstGeom>
          <a:noFill/>
        </p:spPr>
        <p:txBody>
          <a:bodyPr wrap="square" rtlCol="0">
            <a:spAutoFit/>
          </a:bodyPr>
          <a:lstStyle/>
          <a:p>
            <a:r>
              <a:rPr lang="en-US" altLang="zh-CN" dirty="0"/>
              <a:t>A Demand Shock</a:t>
            </a:r>
            <a:endParaRPr lang="zh-CN" altLang="en-US" dirty="0"/>
          </a:p>
        </p:txBody>
      </p:sp>
    </p:spTree>
    <p:extLst>
      <p:ext uri="{BB962C8B-B14F-4D97-AF65-F5344CB8AC3E}">
        <p14:creationId xmlns:p14="http://schemas.microsoft.com/office/powerpoint/2010/main" val="3851496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正向需求冲击的影响</a:t>
            </a:r>
          </a:p>
        </p:txBody>
      </p:sp>
      <p:sp>
        <p:nvSpPr>
          <p:cNvPr id="4" name="内容占位符 3"/>
          <p:cNvSpPr>
            <a:spLocks noGrp="1"/>
          </p:cNvSpPr>
          <p:nvPr>
            <p:ph idx="1"/>
          </p:nvPr>
        </p:nvSpPr>
        <p:spPr/>
        <p:txBody>
          <a:bodyPr>
            <a:normAutofit/>
          </a:bodyPr>
          <a:lstStyle/>
          <a:p>
            <a:r>
              <a:rPr lang="zh-CN" altLang="en-US" dirty="0"/>
              <a:t>正向需求冲击导致产出、通胀、以及通胀预期上升。</a:t>
            </a:r>
            <a:r>
              <a:rPr lang="en-US" altLang="zh-CN" dirty="0"/>
              <a:t> </a:t>
            </a:r>
          </a:p>
          <a:p>
            <a:r>
              <a:rPr lang="zh-CN" altLang="en-US" dirty="0"/>
              <a:t>央行加息，且加息速度超过通胀上升速度，从而导致实际利率上升，从而抑制需求。</a:t>
            </a:r>
            <a:endParaRPr lang="en-US" altLang="zh-CN" dirty="0"/>
          </a:p>
          <a:p>
            <a:r>
              <a:rPr lang="zh-CN" altLang="en-US" dirty="0"/>
              <a:t>当需求冲击停止，产出下降到产出潜力以下，然后缓慢恢复。</a:t>
            </a:r>
          </a:p>
        </p:txBody>
      </p:sp>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5569321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sp>
        <p:nvSpPr>
          <p:cNvPr id="6" name="TextBox 5"/>
          <p:cNvSpPr txBox="1"/>
          <p:nvPr/>
        </p:nvSpPr>
        <p:spPr>
          <a:xfrm>
            <a:off x="1547664" y="301298"/>
            <a:ext cx="6120680" cy="369332"/>
          </a:xfrm>
          <a:prstGeom prst="rect">
            <a:avLst/>
          </a:prstGeom>
          <a:noFill/>
        </p:spPr>
        <p:txBody>
          <a:bodyPr wrap="square" rtlCol="0">
            <a:spAutoFit/>
          </a:bodyPr>
          <a:lstStyle/>
          <a:p>
            <a:r>
              <a:rPr lang="zh-CN" altLang="en-US" dirty="0"/>
              <a:t>供给冲击</a:t>
            </a:r>
          </a:p>
        </p:txBody>
      </p:sp>
      <p:graphicFrame>
        <p:nvGraphicFramePr>
          <p:cNvPr id="7" name="图表 6"/>
          <p:cNvGraphicFramePr>
            <a:graphicFrameLocks/>
          </p:cNvGraphicFramePr>
          <p:nvPr/>
        </p:nvGraphicFramePr>
        <p:xfrm>
          <a:off x="2483644" y="604837"/>
          <a:ext cx="4176712" cy="1885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a:graphicFrameLocks/>
          </p:cNvGraphicFramePr>
          <p:nvPr/>
        </p:nvGraphicFramePr>
        <p:xfrm>
          <a:off x="2483644" y="2481262"/>
          <a:ext cx="4176712" cy="188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a:graphicFrameLocks/>
          </p:cNvGraphicFramePr>
          <p:nvPr/>
        </p:nvGraphicFramePr>
        <p:xfrm>
          <a:off x="2483644" y="4367212"/>
          <a:ext cx="4176712" cy="1885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61519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供给侧冲击的影响</a:t>
            </a:r>
          </a:p>
        </p:txBody>
      </p:sp>
      <p:sp>
        <p:nvSpPr>
          <p:cNvPr id="4" name="内容占位符 3"/>
          <p:cNvSpPr>
            <a:spLocks noGrp="1"/>
          </p:cNvSpPr>
          <p:nvPr>
            <p:ph idx="1"/>
          </p:nvPr>
        </p:nvSpPr>
        <p:spPr/>
        <p:txBody>
          <a:bodyPr>
            <a:normAutofit/>
          </a:bodyPr>
          <a:lstStyle/>
          <a:p>
            <a:r>
              <a:rPr lang="zh-CN" altLang="en-US" dirty="0"/>
              <a:t>供给侧冲击导致产出下降，通胀上升。</a:t>
            </a:r>
            <a:endParaRPr lang="en-US" altLang="zh-CN" dirty="0"/>
          </a:p>
          <a:p>
            <a:r>
              <a:rPr lang="zh-CN" altLang="en-US" dirty="0"/>
              <a:t>虽然供给侧冲击只持续一个季度，但适应性通胀预期给予通胀率较大的惯性，导致较高通胀得以维持，同时产出低于产出潜力。</a:t>
            </a:r>
            <a:endParaRPr lang="en-US" altLang="zh-CN" dirty="0"/>
          </a:p>
          <a:p>
            <a:r>
              <a:rPr lang="zh-CN" altLang="en-US" dirty="0"/>
              <a:t>央行采取迅速加息，提高实际利率。央行最终成功控制通胀，但是加深了衰退。</a:t>
            </a:r>
            <a:endParaRPr lang="en-US" altLang="zh-CN" dirty="0"/>
          </a:p>
          <a:p>
            <a:endParaRPr lang="en-US" altLang="zh-CN" dirty="0"/>
          </a:p>
          <a:p>
            <a:endParaRPr lang="zh-CN" altLang="en-US" dirty="0"/>
          </a:p>
        </p:txBody>
      </p:sp>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662409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graphicFrame>
        <p:nvGraphicFramePr>
          <p:cNvPr id="3" name="图表 2"/>
          <p:cNvGraphicFramePr>
            <a:graphicFrameLocks/>
          </p:cNvGraphicFramePr>
          <p:nvPr/>
        </p:nvGraphicFramePr>
        <p:xfrm>
          <a:off x="2412206" y="3433762"/>
          <a:ext cx="4319587" cy="2171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a:graphicFrameLocks/>
          </p:cNvGraphicFramePr>
          <p:nvPr/>
        </p:nvGraphicFramePr>
        <p:xfrm>
          <a:off x="2412206" y="1252537"/>
          <a:ext cx="4319587" cy="21717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1619672" y="188640"/>
                <a:ext cx="4392488" cy="646331"/>
              </a:xfrm>
              <a:prstGeom prst="rect">
                <a:avLst/>
              </a:prstGeom>
              <a:noFill/>
            </p:spPr>
            <p:txBody>
              <a:bodyPr wrap="square" rtlCol="0">
                <a:spAutoFit/>
              </a:bodyPr>
              <a:lstStyle/>
              <a:p>
                <a:r>
                  <a:rPr lang="zh-CN" altLang="en-US" dirty="0"/>
                  <a:t>供给侧冲击</a:t>
                </a:r>
                <a:r>
                  <a:rPr lang="en-US" altLang="zh-CN" dirty="0"/>
                  <a:t>+</a:t>
                </a:r>
                <a:r>
                  <a:rPr lang="zh-CN" altLang="en-US" dirty="0"/>
                  <a:t>鸽派货币政策</a:t>
                </a:r>
                <a:endParaRPr lang="en-US" altLang="zh-CN" b="0" i="1" dirty="0">
                  <a:latin typeface="Cambria Math" panose="02040503050406030204" pitchFamily="18" charset="0"/>
                </a:endParaRPr>
              </a:p>
              <a:p>
                <a14:m>
                  <m:oMath xmlns:m="http://schemas.openxmlformats.org/officeDocument/2006/math">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r>
                      <a:rPr lang="en-US" altLang="zh-CN" b="0" i="1" smtClean="0">
                        <a:latin typeface="Cambria Math"/>
                      </a:rPr>
                      <m:t>=−0.14)</m:t>
                    </m:r>
                  </m:oMath>
                </a14:m>
                <a:r>
                  <a:rPr lang="en-US" altLang="zh-CN" dirty="0"/>
                  <a:t> </a:t>
                </a:r>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619672" y="188640"/>
                <a:ext cx="4392488" cy="646331"/>
              </a:xfrm>
              <a:prstGeom prst="rect">
                <a:avLst/>
              </a:prstGeom>
              <a:blipFill>
                <a:blip r:embed="rId4"/>
                <a:stretch>
                  <a:fillRect l="-1250" t="-8491" b="-66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68228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graphicFrame>
        <p:nvGraphicFramePr>
          <p:cNvPr id="3" name="图表 2"/>
          <p:cNvGraphicFramePr>
            <a:graphicFrameLocks/>
          </p:cNvGraphicFramePr>
          <p:nvPr>
            <p:extLst/>
          </p:nvPr>
        </p:nvGraphicFramePr>
        <p:xfrm>
          <a:off x="2987824" y="260648"/>
          <a:ext cx="4186237"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a:graphicFrameLocks/>
          </p:cNvGraphicFramePr>
          <p:nvPr>
            <p:extLst/>
          </p:nvPr>
        </p:nvGraphicFramePr>
        <p:xfrm>
          <a:off x="2987824" y="2318048"/>
          <a:ext cx="4186237"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a:graphicFrameLocks/>
          </p:cNvGraphicFramePr>
          <p:nvPr>
            <p:extLst/>
          </p:nvPr>
        </p:nvGraphicFramePr>
        <p:xfrm>
          <a:off x="2987824" y="4375448"/>
          <a:ext cx="4186237"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67544" y="620688"/>
            <a:ext cx="2736304" cy="369332"/>
          </a:xfrm>
          <a:prstGeom prst="rect">
            <a:avLst/>
          </a:prstGeom>
          <a:noFill/>
        </p:spPr>
        <p:txBody>
          <a:bodyPr wrap="square" rtlCol="0">
            <a:spAutoFit/>
          </a:bodyPr>
          <a:lstStyle/>
          <a:p>
            <a:r>
              <a:rPr lang="zh-CN" altLang="en-US" dirty="0"/>
              <a:t>货币政策从鸽派转为鹰派</a:t>
            </a:r>
          </a:p>
        </p:txBody>
      </p:sp>
    </p:spTree>
    <p:extLst>
      <p:ext uri="{BB962C8B-B14F-4D97-AF65-F5344CB8AC3E}">
        <p14:creationId xmlns:p14="http://schemas.microsoft.com/office/powerpoint/2010/main" val="16429367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货币政策从鸽派转为鹰派</a:t>
            </a:r>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p:txBody>
              <a:bodyPr/>
              <a:lstStyle/>
              <a:p>
                <a:r>
                  <a:rPr lang="zh-CN" altLang="en-US" dirty="0"/>
                  <a:t>央行加息，从而提高实际利率。</a:t>
                </a:r>
                <a:endParaRPr lang="en-US" altLang="zh-CN" dirty="0"/>
              </a:p>
              <a:p>
                <a:r>
                  <a:rPr lang="zh-CN" altLang="en-US" dirty="0"/>
                  <a:t>产出立刻下降到产出潜力水平（</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a14:m>
                <a:r>
                  <a:rPr lang="zh-CN" altLang="en-US" dirty="0"/>
                  <a:t>）以下，然后缓慢恢复。</a:t>
                </a:r>
                <a:endParaRPr lang="en-US" altLang="zh-CN" dirty="0"/>
              </a:p>
              <a:p>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blipFill>
                <a:blip r:embed="rId2"/>
                <a:stretch>
                  <a:fillRect l="-1704" t="-2426" r="-444"/>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753755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r>
              <a:rPr lang="zh-CN" altLang="en-US" dirty="0">
                <a:solidFill>
                  <a:srgbClr val="C00000"/>
                </a:solidFill>
                <a:latin typeface="+mn-ea"/>
              </a:rPr>
              <a:t>凯恩斯理论</a:t>
            </a:r>
            <a:endParaRPr lang="en-US" altLang="zh-CN" dirty="0">
              <a:solidFill>
                <a:srgbClr val="C00000"/>
              </a:solidFill>
              <a:latin typeface="+mn-ea"/>
            </a:endParaRPr>
          </a:p>
          <a:p>
            <a:pPr lvl="1"/>
            <a:r>
              <a:rPr lang="zh-CN" altLang="en-US" dirty="0">
                <a:solidFill>
                  <a:srgbClr val="C00000"/>
                </a:solidFill>
                <a:latin typeface="+mn-ea"/>
              </a:rPr>
              <a:t>就业</a:t>
            </a:r>
            <a:endParaRPr lang="en-US" altLang="zh-CN" dirty="0">
              <a:solidFill>
                <a:srgbClr val="C00000"/>
              </a:solidFill>
              <a:latin typeface="+mn-ea"/>
            </a:endParaRPr>
          </a:p>
          <a:p>
            <a:pPr lvl="1"/>
            <a:r>
              <a:rPr lang="zh-CN" altLang="en-US" dirty="0">
                <a:solidFill>
                  <a:srgbClr val="C00000"/>
                </a:solidFill>
                <a:latin typeface="+mn-ea"/>
              </a:rPr>
              <a:t>投资</a:t>
            </a:r>
            <a:endParaRPr lang="en-US" altLang="zh-CN" dirty="0">
              <a:solidFill>
                <a:srgbClr val="C00000"/>
              </a:solidFill>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963976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为什么要学习凯恩斯本人？</a:t>
            </a:r>
          </a:p>
        </p:txBody>
      </p:sp>
      <p:sp>
        <p:nvSpPr>
          <p:cNvPr id="3" name="内容占位符 2"/>
          <p:cNvSpPr>
            <a:spLocks noGrp="1"/>
          </p:cNvSpPr>
          <p:nvPr>
            <p:ph idx="1"/>
          </p:nvPr>
        </p:nvSpPr>
        <p:spPr/>
        <p:txBody>
          <a:bodyPr/>
          <a:lstStyle/>
          <a:p>
            <a:r>
              <a:rPr lang="en-US" altLang="zh-CN" dirty="0"/>
              <a:t>IS-LM </a:t>
            </a:r>
            <a:r>
              <a:rPr lang="zh-CN" altLang="en-US" dirty="0"/>
              <a:t>和</a:t>
            </a:r>
            <a:r>
              <a:rPr lang="en-US" altLang="zh-CN" dirty="0"/>
              <a:t> AD-AS </a:t>
            </a:r>
            <a:r>
              <a:rPr lang="zh-CN" altLang="en-US" dirty="0"/>
              <a:t>是主流经济学对凯恩斯理论的诠释。</a:t>
            </a:r>
            <a:endParaRPr lang="en-US" altLang="zh-CN" dirty="0"/>
          </a:p>
          <a:p>
            <a:r>
              <a:rPr lang="zh-CN" altLang="en-US" dirty="0"/>
              <a:t>但数学模型失去了一些重要的洞见，比金融市场的失灵，以及如何导致金融和经济周期。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319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凯恩斯交叉（</a:t>
            </a:r>
            <a:r>
              <a:rPr lang="en-US" altLang="zh-CN" dirty="0"/>
              <a:t>Keynesian Cross</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假设总支出（</a:t>
                </a:r>
                <a:r>
                  <a:rPr lang="en-US" altLang="zh-CN" dirty="0"/>
                  <a:t>total expenditure</a:t>
                </a:r>
                <a:r>
                  <a:rPr lang="zh-CN" altLang="en-US" dirty="0"/>
                  <a:t>）是消费支出、投资支出和政府支出之和：</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m:t>
                      </m:r>
                      <m:r>
                        <a:rPr lang="en-US" altLang="zh-CN" b="0" i="1" smtClean="0">
                          <a:latin typeface="Cambria Math"/>
                        </a:rPr>
                        <m:t>𝐸</m:t>
                      </m:r>
                      <m:r>
                        <a:rPr lang="en-US" altLang="zh-CN" b="0" i="1" smtClean="0">
                          <a:latin typeface="Cambria Math"/>
                        </a:rPr>
                        <m:t>=</m:t>
                      </m:r>
                      <m:r>
                        <a:rPr lang="en-US" altLang="zh-CN" b="0" i="1" smtClean="0">
                          <a:latin typeface="Cambria Math" panose="02040503050406030204" pitchFamily="18" charset="0"/>
                        </a:rPr>
                        <m:t>𝐶</m:t>
                      </m:r>
                      <m:r>
                        <a:rPr lang="en-US" altLang="zh-CN" b="0" i="1" smtClean="0">
                          <a:latin typeface="Cambria Math"/>
                        </a:rPr>
                        <m:t>+</m:t>
                      </m:r>
                      <m:r>
                        <a:rPr lang="en-US" altLang="zh-CN" b="0" i="1" smtClean="0">
                          <a:latin typeface="Cambria Math"/>
                        </a:rPr>
                        <m:t>𝐼</m:t>
                      </m:r>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dirty="0"/>
              </a:p>
              <a:p>
                <a:pPr marL="857250" lvl="1" indent="-457200"/>
                <a14:m>
                  <m:oMath xmlns:m="http://schemas.openxmlformats.org/officeDocument/2006/math">
                    <m:r>
                      <a:rPr lang="en-US" altLang="zh-CN" i="1">
                        <a:latin typeface="Cambria Math"/>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oMath>
                </a14:m>
                <a:endParaRPr lang="en-US" altLang="zh-CN" dirty="0"/>
              </a:p>
              <a:p>
                <a:pPr marL="857250" lvl="1" indent="-457200"/>
                <a14:m>
                  <m:oMath xmlns:m="http://schemas.openxmlformats.org/officeDocument/2006/math">
                    <m:r>
                      <a:rPr lang="en-US" altLang="zh-CN" b="0" i="1" smtClean="0">
                        <a:latin typeface="Cambria Math"/>
                      </a:rPr>
                      <m:t>𝑇</m:t>
                    </m:r>
                    <m:r>
                      <a:rPr lang="en-US" altLang="zh-CN" b="0" i="1" smtClean="0">
                        <a:latin typeface="Cambria Math" panose="02040503050406030204" pitchFamily="18" charset="0"/>
                      </a:rPr>
                      <m:t>,</m:t>
                    </m:r>
                    <m:r>
                      <a:rPr lang="en-US" altLang="zh-CN" b="0" i="1" smtClean="0">
                        <a:latin typeface="Cambria Math"/>
                      </a:rPr>
                      <m:t>𝐼</m:t>
                    </m:r>
                  </m:oMath>
                </a14:m>
                <a:r>
                  <a:rPr lang="en-US" altLang="zh-CN" dirty="0"/>
                  <a:t>, and </a:t>
                </a:r>
                <a14:m>
                  <m:oMath xmlns:m="http://schemas.openxmlformats.org/officeDocument/2006/math">
                    <m:r>
                      <a:rPr lang="en-US" altLang="zh-CN" b="0" i="1" smtClean="0">
                        <a:latin typeface="Cambria Math"/>
                      </a:rPr>
                      <m:t>𝐺</m:t>
                    </m:r>
                  </m:oMath>
                </a14:m>
                <a:r>
                  <a:rPr lang="en-US" altLang="zh-CN" dirty="0"/>
                  <a:t> are exogenous. </a:t>
                </a:r>
              </a:p>
              <a:p>
                <a:r>
                  <a:rPr lang="zh-CN" altLang="en-US" dirty="0"/>
                  <a:t>总支出必须等于总收入</a:t>
                </a:r>
                <a:r>
                  <a:rPr lang="en-US" altLang="zh-CN" dirty="0"/>
                  <a:t> (</a:t>
                </a:r>
                <a14:m>
                  <m:oMath xmlns:m="http://schemas.openxmlformats.org/officeDocument/2006/math">
                    <m:r>
                      <a:rPr lang="en-US" altLang="zh-CN" i="1">
                        <a:latin typeface="Cambria Math"/>
                      </a:rPr>
                      <m:t>𝑌</m:t>
                    </m:r>
                  </m:oMath>
                </a14:m>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r>
                        <a:rPr lang="en-US" altLang="zh-CN" b="0" i="1" smtClean="0">
                          <a:latin typeface="Cambria Math"/>
                        </a:rPr>
                        <m:t>𝐼</m:t>
                      </m:r>
                      <m:r>
                        <a:rPr lang="en-US" altLang="zh-CN" i="1">
                          <a:latin typeface="Cambria Math"/>
                        </a:rPr>
                        <m:t>+</m:t>
                      </m:r>
                      <m:r>
                        <a:rPr lang="en-US" altLang="zh-CN" b="0" i="1" smtClean="0">
                          <a:latin typeface="Cambria Math"/>
                        </a:rPr>
                        <m:t>𝐺</m:t>
                      </m:r>
                      <m:r>
                        <a:rPr lang="en-US" altLang="zh-CN" b="0" i="1" smtClean="0">
                          <a:latin typeface="Cambria Math"/>
                        </a:rPr>
                        <m:t>.</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021354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凯恩斯的总需求曲线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55000" lnSpcReduction="20000"/>
              </a:bodyPr>
              <a:lstStyle/>
              <a:p>
                <a:r>
                  <a:rPr lang="zh-CN" altLang="en-US" sz="4500" dirty="0"/>
                  <a:t>凯恩斯用如下总需求函数刻画需求侧，</a:t>
                </a:r>
                <a:endParaRPr lang="zh-CN" altLang="zh-CN" sz="4500" dirty="0"/>
              </a:p>
              <a:p>
                <a:pPr marL="0" indent="0">
                  <a:buNone/>
                </a:pPr>
                <a14:m>
                  <m:oMathPara xmlns:m="http://schemas.openxmlformats.org/officeDocument/2006/math">
                    <m:oMathParaPr>
                      <m:jc m:val="centerGroup"/>
                    </m:oMathParaPr>
                    <m:oMath xmlns:m="http://schemas.openxmlformats.org/officeDocument/2006/math">
                      <m:r>
                        <a:rPr lang="en-US" altLang="zh-CN" sz="4500" i="1">
                          <a:latin typeface="Cambria Math" panose="02040503050406030204" pitchFamily="18" charset="0"/>
                        </a:rPr>
                        <m:t>𝐷</m:t>
                      </m:r>
                      <m:r>
                        <a:rPr lang="en-US" altLang="zh-CN" sz="4500" i="1">
                          <a:latin typeface="Cambria Math" panose="02040503050406030204" pitchFamily="18" charset="0"/>
                        </a:rPr>
                        <m:t>=</m:t>
                      </m:r>
                      <m:r>
                        <a:rPr lang="en-US" altLang="zh-CN" sz="4500" i="1">
                          <a:latin typeface="Cambria Math" panose="02040503050406030204" pitchFamily="18" charset="0"/>
                        </a:rPr>
                        <m:t>𝑓</m:t>
                      </m:r>
                      <m:d>
                        <m:dPr>
                          <m:ctrlPr>
                            <a:rPr lang="zh-CN" altLang="zh-CN" sz="4500" i="1">
                              <a:latin typeface="Cambria Math" panose="02040503050406030204" pitchFamily="18" charset="0"/>
                            </a:rPr>
                          </m:ctrlPr>
                        </m:dPr>
                        <m:e>
                          <m:r>
                            <a:rPr lang="en-US" altLang="zh-CN" sz="4500" i="1">
                              <a:latin typeface="Cambria Math" panose="02040503050406030204" pitchFamily="18" charset="0"/>
                            </a:rPr>
                            <m:t>𝑁</m:t>
                          </m:r>
                        </m:e>
                      </m:d>
                      <m:r>
                        <a:rPr lang="en-US" altLang="zh-CN" sz="4500">
                          <a:latin typeface="Cambria Math" panose="02040503050406030204" pitchFamily="18" charset="0"/>
                        </a:rPr>
                        <m:t>,</m:t>
                      </m:r>
                    </m:oMath>
                  </m:oMathPara>
                </a14:m>
                <a:endParaRPr lang="zh-CN" altLang="zh-CN" sz="4500" dirty="0"/>
              </a:p>
              <a:p>
                <a:pPr marL="0" indent="0">
                  <a:buNone/>
                </a:pPr>
                <a:r>
                  <a:rPr lang="zh-CN" altLang="en-US" sz="4500" dirty="0"/>
                  <a:t>其中</a:t>
                </a:r>
                <a:r>
                  <a:rPr lang="en-US" altLang="zh-CN" sz="4500" dirty="0"/>
                  <a:t> </a:t>
                </a:r>
                <a14:m>
                  <m:oMath xmlns:m="http://schemas.openxmlformats.org/officeDocument/2006/math">
                    <m:r>
                      <a:rPr lang="en-US" altLang="zh-CN" sz="4500" i="1">
                        <a:latin typeface="Cambria Math" panose="02040503050406030204" pitchFamily="18" charset="0"/>
                      </a:rPr>
                      <m:t>𝐷</m:t>
                    </m:r>
                  </m:oMath>
                </a14:m>
                <a:r>
                  <a:rPr lang="en-US" altLang="zh-CN" sz="4500" dirty="0"/>
                  <a:t> </a:t>
                </a:r>
                <a:r>
                  <a:rPr lang="zh-CN" altLang="en-US" sz="4500" dirty="0"/>
                  <a:t>为企业预期收入（总需求价格），</a:t>
                </a:r>
                <a:r>
                  <a:rPr lang="en-US" altLang="zh-CN" sz="4500" dirty="0"/>
                  <a:t> </a:t>
                </a:r>
                <a14:m>
                  <m:oMath xmlns:m="http://schemas.openxmlformats.org/officeDocument/2006/math">
                    <m:r>
                      <a:rPr lang="en-US" altLang="zh-CN" sz="4500" i="1">
                        <a:latin typeface="Cambria Math" panose="02040503050406030204" pitchFamily="18" charset="0"/>
                      </a:rPr>
                      <m:t>𝑁</m:t>
                    </m:r>
                    <m:r>
                      <a:rPr lang="en-US" altLang="zh-CN" sz="4500" i="1">
                        <a:latin typeface="Cambria Math" panose="02040503050406030204" pitchFamily="18" charset="0"/>
                      </a:rPr>
                      <m:t> </m:t>
                    </m:r>
                  </m:oMath>
                </a14:m>
                <a:r>
                  <a:rPr lang="zh-CN" altLang="en-US" sz="4500" dirty="0"/>
                  <a:t>为劳动力数量。</a:t>
                </a:r>
                <a:endParaRPr lang="en-US" altLang="zh-CN" sz="4500" dirty="0"/>
              </a:p>
              <a:p>
                <a:pPr marL="857250" lvl="1" indent="-457200"/>
                <a:r>
                  <a:rPr lang="zh-CN" altLang="en-US" sz="3800" dirty="0"/>
                  <a:t>因为微观产品各不相同，所以产生宏观加总（</a:t>
                </a:r>
                <a:r>
                  <a:rPr lang="en-US" altLang="zh-CN" sz="3800" dirty="0"/>
                  <a:t>aggregation</a:t>
                </a:r>
                <a:r>
                  <a:rPr lang="zh-CN" altLang="en-US" sz="3800" dirty="0"/>
                  <a:t>）困难。</a:t>
                </a:r>
                <a:endParaRPr lang="en-US" altLang="zh-CN" sz="3800" dirty="0"/>
              </a:p>
              <a:p>
                <a:pPr marL="857250" lvl="1" indent="-457200"/>
                <a:r>
                  <a:rPr lang="zh-CN" altLang="en-US" sz="3800" dirty="0"/>
                  <a:t>如何对微观需求进行加总？凯恩斯用就业</a:t>
                </a:r>
                <a14:m>
                  <m:oMath xmlns:m="http://schemas.openxmlformats.org/officeDocument/2006/math">
                    <m:r>
                      <a:rPr lang="en-US" altLang="zh-CN" sz="3800" i="1">
                        <a:latin typeface="Cambria Math" panose="02040503050406030204" pitchFamily="18" charset="0"/>
                      </a:rPr>
                      <m:t>𝑁</m:t>
                    </m:r>
                  </m:oMath>
                </a14:m>
                <a:r>
                  <a:rPr lang="zh-CN" altLang="en-US" sz="3800" dirty="0"/>
                  <a:t>替代产量，用收入 </a:t>
                </a:r>
                <a14:m>
                  <m:oMath xmlns:m="http://schemas.openxmlformats.org/officeDocument/2006/math">
                    <m:r>
                      <a:rPr lang="en-US" altLang="zh-CN" sz="3800" i="1">
                        <a:latin typeface="Cambria Math" panose="02040503050406030204" pitchFamily="18" charset="0"/>
                      </a:rPr>
                      <m:t>𝐷</m:t>
                    </m:r>
                  </m:oMath>
                </a14:m>
                <a:r>
                  <a:rPr lang="zh-CN" altLang="en-US" sz="3800" dirty="0"/>
                  <a:t>替代价格。</a:t>
                </a:r>
                <a:endParaRPr lang="en-US" altLang="zh-CN" sz="3800" dirty="0"/>
              </a:p>
              <a:p>
                <a:pPr marL="857250" lvl="1" indent="-457200"/>
                <a14:m>
                  <m:oMath xmlns:m="http://schemas.openxmlformats.org/officeDocument/2006/math">
                    <m:r>
                      <a:rPr lang="zh-CN" altLang="en-US" sz="3800" i="1" smtClean="0">
                        <a:latin typeface="Cambria Math" panose="02040503050406030204" pitchFamily="18" charset="0"/>
                      </a:rPr>
                      <m:t>每个</m:t>
                    </m:r>
                  </m:oMath>
                </a14:m>
                <a:r>
                  <a:rPr lang="zh-CN" altLang="en-US" sz="3800" dirty="0"/>
                  <a:t>企业都考虑其产品需求，进而决定产量和雇佣人数：给定预期收入 </a:t>
                </a:r>
                <a14:m>
                  <m:oMath xmlns:m="http://schemas.openxmlformats.org/officeDocument/2006/math">
                    <m:sSub>
                      <m:sSubPr>
                        <m:ctrlPr>
                          <a:rPr lang="en-US" altLang="zh-CN" sz="3800" b="0" i="1" smtClean="0">
                            <a:latin typeface="Cambria Math" panose="02040503050406030204" pitchFamily="18" charset="0"/>
                          </a:rPr>
                        </m:ctrlPr>
                      </m:sSubPr>
                      <m:e>
                        <m:r>
                          <a:rPr lang="en-US" altLang="zh-CN" sz="3800" i="1">
                            <a:latin typeface="Cambria Math" panose="02040503050406030204" pitchFamily="18" charset="0"/>
                          </a:rPr>
                          <m:t>𝐷</m:t>
                        </m:r>
                      </m:e>
                      <m:sub>
                        <m:r>
                          <a:rPr lang="en-US" altLang="zh-CN" sz="3800" b="0" i="1" smtClean="0">
                            <a:latin typeface="Cambria Math" panose="02040503050406030204" pitchFamily="18" charset="0"/>
                          </a:rPr>
                          <m:t>𝑖</m:t>
                        </m:r>
                      </m:sub>
                    </m:sSub>
                  </m:oMath>
                </a14:m>
                <a:r>
                  <a:rPr lang="zh-CN" altLang="en-US" sz="3800" dirty="0"/>
                  <a:t>，选择雇佣 </a:t>
                </a:r>
                <a14:m>
                  <m:oMath xmlns:m="http://schemas.openxmlformats.org/officeDocument/2006/math">
                    <m:sSub>
                      <m:sSubPr>
                        <m:ctrlPr>
                          <a:rPr lang="en-US" altLang="zh-CN" sz="3800" b="0" i="1" smtClean="0">
                            <a:latin typeface="Cambria Math" panose="02040503050406030204" pitchFamily="18" charset="0"/>
                          </a:rPr>
                        </m:ctrlPr>
                      </m:sSubPr>
                      <m:e>
                        <m:r>
                          <a:rPr lang="en-US" altLang="zh-CN" sz="3800" i="1">
                            <a:latin typeface="Cambria Math" panose="02040503050406030204" pitchFamily="18" charset="0"/>
                          </a:rPr>
                          <m:t>𝑁</m:t>
                        </m:r>
                      </m:e>
                      <m:sub>
                        <m:r>
                          <a:rPr lang="en-US" altLang="zh-CN" sz="3800" b="0" i="1" smtClean="0">
                            <a:latin typeface="Cambria Math" panose="02040503050406030204" pitchFamily="18" charset="0"/>
                          </a:rPr>
                          <m:t>𝑖</m:t>
                        </m:r>
                      </m:sub>
                    </m:sSub>
                  </m:oMath>
                </a14:m>
                <a:r>
                  <a:rPr lang="en-US" altLang="zh-CN" sz="3800" dirty="0"/>
                  <a:t> </a:t>
                </a:r>
                <a:r>
                  <a:rPr lang="zh-CN" altLang="en-US" sz="3800" dirty="0"/>
                  <a:t>人。</a:t>
                </a:r>
                <a:endParaRPr lang="en-US" altLang="zh-CN" sz="3800" dirty="0"/>
              </a:p>
              <a:p>
                <a:pPr marL="857250" lvl="1" indent="-457200"/>
                <a:r>
                  <a:rPr lang="zh-CN" altLang="en-US" sz="3800" dirty="0"/>
                  <a:t>因此在宏观上，给定预期收入</a:t>
                </a:r>
                <a:r>
                  <a:rPr lang="en-US" altLang="zh-CN" sz="3800" dirty="0"/>
                  <a:t> </a:t>
                </a:r>
                <a14:m>
                  <m:oMath xmlns:m="http://schemas.openxmlformats.org/officeDocument/2006/math">
                    <m:r>
                      <a:rPr lang="en-US" altLang="zh-CN" sz="3800" i="1">
                        <a:latin typeface="Cambria Math" panose="02040503050406030204" pitchFamily="18" charset="0"/>
                      </a:rPr>
                      <m:t>𝐷</m:t>
                    </m:r>
                    <m:r>
                      <a:rPr lang="en-US" altLang="zh-CN" sz="3800" b="0" i="1" smtClean="0">
                        <a:latin typeface="Cambria Math" panose="02040503050406030204" pitchFamily="18" charset="0"/>
                      </a:rPr>
                      <m:t>=</m:t>
                    </m:r>
                    <m:nary>
                      <m:naryPr>
                        <m:chr m:val="∑"/>
                        <m:supHide m:val="on"/>
                        <m:ctrlPr>
                          <a:rPr lang="en-US" altLang="zh-CN" sz="3800" b="0" i="1" smtClean="0">
                            <a:latin typeface="Cambria Math" panose="02040503050406030204" pitchFamily="18" charset="0"/>
                          </a:rPr>
                        </m:ctrlPr>
                      </m:naryPr>
                      <m:sub>
                        <m:r>
                          <a:rPr lang="en-US" altLang="zh-CN" sz="3800" b="0" i="1" smtClean="0">
                            <a:latin typeface="Cambria Math" panose="02040503050406030204" pitchFamily="18" charset="0"/>
                          </a:rPr>
                          <m:t>𝑖</m:t>
                        </m:r>
                      </m:sub>
                      <m:sup/>
                      <m:e>
                        <m:sSub>
                          <m:sSubPr>
                            <m:ctrlPr>
                              <a:rPr lang="en-US" altLang="zh-CN" sz="3800" b="0" i="1" smtClean="0">
                                <a:latin typeface="Cambria Math" panose="02040503050406030204" pitchFamily="18" charset="0"/>
                              </a:rPr>
                            </m:ctrlPr>
                          </m:sSubPr>
                          <m:e>
                            <m:r>
                              <a:rPr lang="en-US" altLang="zh-CN" sz="3800" b="0" i="1" smtClean="0">
                                <a:latin typeface="Cambria Math" panose="02040503050406030204" pitchFamily="18" charset="0"/>
                              </a:rPr>
                              <m:t>𝐷</m:t>
                            </m:r>
                          </m:e>
                          <m:sub>
                            <m:r>
                              <a:rPr lang="en-US" altLang="zh-CN" sz="3800" b="0" i="1" smtClean="0">
                                <a:latin typeface="Cambria Math" panose="02040503050406030204" pitchFamily="18" charset="0"/>
                              </a:rPr>
                              <m:t>𝑖</m:t>
                            </m:r>
                          </m:sub>
                        </m:sSub>
                      </m:e>
                    </m:nary>
                  </m:oMath>
                </a14:m>
                <a:r>
                  <a:rPr lang="zh-CN" altLang="en-US" sz="3800" dirty="0"/>
                  <a:t>，需求的劳动力为</a:t>
                </a:r>
                <a14:m>
                  <m:oMath xmlns:m="http://schemas.openxmlformats.org/officeDocument/2006/math">
                    <m:r>
                      <a:rPr lang="en-US" altLang="zh-CN" sz="3800" i="1">
                        <a:latin typeface="Cambria Math" panose="02040503050406030204" pitchFamily="18" charset="0"/>
                      </a:rPr>
                      <m:t>𝑁</m:t>
                    </m:r>
                    <m:r>
                      <a:rPr lang="en-US" altLang="zh-CN" sz="3800" b="0" i="1" smtClean="0">
                        <a:latin typeface="Cambria Math" panose="02040503050406030204" pitchFamily="18" charset="0"/>
                      </a:rPr>
                      <m:t>=</m:t>
                    </m:r>
                    <m:nary>
                      <m:naryPr>
                        <m:chr m:val="∑"/>
                        <m:supHide m:val="on"/>
                        <m:ctrlPr>
                          <a:rPr lang="en-US" altLang="zh-CN" sz="3800" b="0" i="1" smtClean="0">
                            <a:latin typeface="Cambria Math" panose="02040503050406030204" pitchFamily="18" charset="0"/>
                          </a:rPr>
                        </m:ctrlPr>
                      </m:naryPr>
                      <m:sub>
                        <m:r>
                          <a:rPr lang="en-US" altLang="zh-CN" sz="3800" b="0" i="1" smtClean="0">
                            <a:latin typeface="Cambria Math" panose="02040503050406030204" pitchFamily="18" charset="0"/>
                          </a:rPr>
                          <m:t>𝑖</m:t>
                        </m:r>
                      </m:sub>
                      <m:sup/>
                      <m:e>
                        <m:sSub>
                          <m:sSubPr>
                            <m:ctrlPr>
                              <a:rPr lang="en-US" altLang="zh-CN" sz="3800" b="0" i="1" smtClean="0">
                                <a:latin typeface="Cambria Math" panose="02040503050406030204" pitchFamily="18" charset="0"/>
                              </a:rPr>
                            </m:ctrlPr>
                          </m:sSubPr>
                          <m:e>
                            <m:r>
                              <a:rPr lang="en-US" altLang="zh-CN" sz="3800" b="0" i="1" smtClean="0">
                                <a:latin typeface="Cambria Math" panose="02040503050406030204" pitchFamily="18" charset="0"/>
                              </a:rPr>
                              <m:t>𝑁</m:t>
                            </m:r>
                          </m:e>
                          <m:sub>
                            <m:r>
                              <a:rPr lang="en-US" altLang="zh-CN" sz="3800" b="0" i="1" smtClean="0">
                                <a:latin typeface="Cambria Math" panose="02040503050406030204" pitchFamily="18" charset="0"/>
                              </a:rPr>
                              <m:t>𝑖</m:t>
                            </m:r>
                          </m:sub>
                        </m:sSub>
                      </m:e>
                    </m:nary>
                  </m:oMath>
                </a14:m>
                <a:r>
                  <a:rPr lang="zh-CN" altLang="en-US" sz="3800" dirty="0"/>
                  <a:t>。</a:t>
                </a:r>
                <a:endParaRPr lang="en-US" altLang="zh-CN" sz="3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85" t="-3369" r="-667" b="-6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187786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9C50E9-FF1E-4D7A-A037-7411DC6E0913}"/>
              </a:ext>
            </a:extLst>
          </p:cNvPr>
          <p:cNvSpPr>
            <a:spLocks noGrp="1"/>
          </p:cNvSpPr>
          <p:nvPr>
            <p:ph type="title"/>
          </p:nvPr>
        </p:nvSpPr>
        <p:spPr/>
        <p:txBody>
          <a:bodyPr/>
          <a:lstStyle/>
          <a:p>
            <a:r>
              <a:rPr lang="zh-CN" altLang="en-US" dirty="0"/>
              <a:t>总需求曲线</a:t>
            </a:r>
          </a:p>
        </p:txBody>
      </p:sp>
      <p:sp>
        <p:nvSpPr>
          <p:cNvPr id="3" name="内容占位符 2">
            <a:extLst>
              <a:ext uri="{FF2B5EF4-FFF2-40B4-BE49-F238E27FC236}">
                <a16:creationId xmlns:a16="http://schemas.microsoft.com/office/drawing/2014/main" id="{6C48E6A1-8E58-4F8F-84A4-2DB94B84E7C5}"/>
              </a:ext>
            </a:extLst>
          </p:cNvPr>
          <p:cNvSpPr>
            <a:spLocks noGrp="1"/>
          </p:cNvSpPr>
          <p:nvPr>
            <p:ph sz="half" idx="1"/>
          </p:nvPr>
        </p:nvSpPr>
        <p:spPr/>
        <p:txBody>
          <a:bodyPr/>
          <a:lstStyle/>
          <a:p>
            <a:pPr marL="457200" indent="-457200"/>
            <a:r>
              <a:rPr lang="zh-CN" altLang="en-US" dirty="0"/>
              <a:t>总需求函数是增函数</a:t>
            </a:r>
            <a:endParaRPr lang="en-US" altLang="zh-CN" dirty="0"/>
          </a:p>
          <a:p>
            <a:pPr lvl="1"/>
            <a:r>
              <a:rPr lang="zh-CN" altLang="en-US" dirty="0"/>
              <a:t>预期收入（价格水平）越高，需要匹配的产能（劳动力）越高。</a:t>
            </a:r>
          </a:p>
        </p:txBody>
      </p:sp>
      <p:sp>
        <p:nvSpPr>
          <p:cNvPr id="4" name="页脚占位符 3">
            <a:extLst>
              <a:ext uri="{FF2B5EF4-FFF2-40B4-BE49-F238E27FC236}">
                <a16:creationId xmlns:a16="http://schemas.microsoft.com/office/drawing/2014/main" id="{CCC25AA5-1A2B-46F7-9148-7E8EAFDDF5A6}"/>
              </a:ext>
            </a:extLst>
          </p:cNvPr>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A8B715E8-9446-43D6-B832-E47787BDDF39}"/>
              </a:ext>
            </a:extLst>
          </p:cNvPr>
          <p:cNvCxnSpPr>
            <a:cxnSpLocks/>
          </p:cNvCxnSpPr>
          <p:nvPr/>
        </p:nvCxnSpPr>
        <p:spPr>
          <a:xfrm>
            <a:off x="5355480" y="4857266"/>
            <a:ext cx="267290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6949097E-492C-4399-B3D5-1FC11131A985}"/>
              </a:ext>
            </a:extLst>
          </p:cNvPr>
          <p:cNvCxnSpPr>
            <a:cxnSpLocks/>
          </p:cNvCxnSpPr>
          <p:nvPr/>
        </p:nvCxnSpPr>
        <p:spPr>
          <a:xfrm flipV="1">
            <a:off x="5355480" y="2276872"/>
            <a:ext cx="0" cy="2580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F762334-4C8D-4A56-9F18-471081AF2BC3}"/>
              </a:ext>
            </a:extLst>
          </p:cNvPr>
          <p:cNvCxnSpPr>
            <a:cxnSpLocks/>
          </p:cNvCxnSpPr>
          <p:nvPr/>
        </p:nvCxnSpPr>
        <p:spPr>
          <a:xfrm flipV="1">
            <a:off x="5768978" y="3120258"/>
            <a:ext cx="1827358" cy="117283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3E1978E0-5B25-4529-BC47-AEAE26837DF2}"/>
                  </a:ext>
                </a:extLst>
              </p:cNvPr>
              <p:cNvSpPr txBox="1"/>
              <p:nvPr/>
            </p:nvSpPr>
            <p:spPr>
              <a:xfrm>
                <a:off x="4827047" y="2357979"/>
                <a:ext cx="806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𝐷</m:t>
                      </m:r>
                    </m:oMath>
                  </m:oMathPara>
                </a14:m>
                <a:endParaRPr lang="zh-CN" altLang="en-US" dirty="0"/>
              </a:p>
            </p:txBody>
          </p:sp>
        </mc:Choice>
        <mc:Fallback xmlns="">
          <p:sp>
            <p:nvSpPr>
              <p:cNvPr id="11" name="TextBox 13">
                <a:extLst>
                  <a:ext uri="{FF2B5EF4-FFF2-40B4-BE49-F238E27FC236}">
                    <a16:creationId xmlns:a16="http://schemas.microsoft.com/office/drawing/2014/main" id="{3E1978E0-5B25-4529-BC47-AEAE26837DF2}"/>
                  </a:ext>
                </a:extLst>
              </p:cNvPr>
              <p:cNvSpPr txBox="1">
                <a:spLocks noRot="1" noChangeAspect="1" noMove="1" noResize="1" noEditPoints="1" noAdjustHandles="1" noChangeArrowheads="1" noChangeShapeType="1" noTextEdit="1"/>
              </p:cNvSpPr>
              <p:nvPr/>
            </p:nvSpPr>
            <p:spPr>
              <a:xfrm>
                <a:off x="4827047" y="2357979"/>
                <a:ext cx="806996"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FBE40B0-4C78-4CF9-ADE1-353A010F7428}"/>
                  </a:ext>
                </a:extLst>
              </p:cNvPr>
              <p:cNvSpPr txBox="1"/>
              <p:nvPr/>
            </p:nvSpPr>
            <p:spPr>
              <a:xfrm>
                <a:off x="7352640" y="2653507"/>
                <a:ext cx="1791360" cy="369332"/>
              </a:xfrm>
              <a:prstGeom prst="rect">
                <a:avLst/>
              </a:prstGeom>
              <a:noFill/>
            </p:spPr>
            <p:txBody>
              <a:bodyPr wrap="square" rtlCol="0">
                <a:spAutoFit/>
              </a:bodyPr>
              <a:lstStyle/>
              <a:p>
                <a:r>
                  <a:rPr lang="en-US" altLang="zh-CN" b="0" dirty="0"/>
                  <a:t>AD, </a:t>
                </a:r>
                <a14:m>
                  <m:oMath xmlns:m="http://schemas.openxmlformats.org/officeDocument/2006/math">
                    <m:r>
                      <a:rPr lang="en-US" altLang="zh-CN" b="0" i="1" smtClean="0">
                        <a:latin typeface="Cambria Math" panose="02040503050406030204" pitchFamily="18" charset="0"/>
                      </a:rPr>
                      <m:t>𝐷</m:t>
                    </m:r>
                    <m:r>
                      <a:rPr lang="en-US" altLang="zh-CN" i="1">
                        <a:latin typeface="Cambria Math" panose="02040503050406030204" pitchFamily="18" charset="0"/>
                      </a:rPr>
                      <m:t>=</m:t>
                    </m:r>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endParaRPr lang="zh-CN" altLang="en-US" i="1" dirty="0"/>
              </a:p>
            </p:txBody>
          </p:sp>
        </mc:Choice>
        <mc:Fallback xmlns="">
          <p:sp>
            <p:nvSpPr>
              <p:cNvPr id="13" name="文本框 12">
                <a:extLst>
                  <a:ext uri="{FF2B5EF4-FFF2-40B4-BE49-F238E27FC236}">
                    <a16:creationId xmlns:a16="http://schemas.microsoft.com/office/drawing/2014/main" id="{4FBE40B0-4C78-4CF9-ADE1-353A010F7428}"/>
                  </a:ext>
                </a:extLst>
              </p:cNvPr>
              <p:cNvSpPr txBox="1">
                <a:spLocks noRot="1" noChangeAspect="1" noMove="1" noResize="1" noEditPoints="1" noAdjustHandles="1" noChangeArrowheads="1" noChangeShapeType="1" noTextEdit="1"/>
              </p:cNvSpPr>
              <p:nvPr/>
            </p:nvSpPr>
            <p:spPr>
              <a:xfrm>
                <a:off x="7352640" y="2653507"/>
                <a:ext cx="1791360" cy="369332"/>
              </a:xfrm>
              <a:prstGeom prst="rect">
                <a:avLst/>
              </a:prstGeom>
              <a:blipFill>
                <a:blip r:embed="rId4"/>
                <a:stretch>
                  <a:fillRect l="-2721"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799C2AF-941B-48A3-9195-7CE701403288}"/>
                  </a:ext>
                </a:extLst>
              </p:cNvPr>
              <p:cNvSpPr txBox="1"/>
              <p:nvPr/>
            </p:nvSpPr>
            <p:spPr>
              <a:xfrm>
                <a:off x="7596336" y="486719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5" name="TextBox 14">
                <a:extLst>
                  <a:ext uri="{FF2B5EF4-FFF2-40B4-BE49-F238E27FC236}">
                    <a16:creationId xmlns:a16="http://schemas.microsoft.com/office/drawing/2014/main" id="{3799C2AF-941B-48A3-9195-7CE701403288}"/>
                  </a:ext>
                </a:extLst>
              </p:cNvPr>
              <p:cNvSpPr txBox="1">
                <a:spLocks noRot="1" noChangeAspect="1" noMove="1" noResize="1" noEditPoints="1" noAdjustHandles="1" noChangeArrowheads="1" noChangeShapeType="1" noTextEdit="1"/>
              </p:cNvSpPr>
              <p:nvPr/>
            </p:nvSpPr>
            <p:spPr>
              <a:xfrm>
                <a:off x="7596336" y="4867192"/>
                <a:ext cx="540061" cy="369332"/>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29325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凯恩斯的总供给函数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凯恩斯提出如下总供给函数</a:t>
                </a:r>
                <a:endParaRPr lang="en-US" altLang="zh-CN"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altLang="zh-CN" i="1">
                          <a:latin typeface="Cambria Math" panose="02040503050406030204" pitchFamily="18" charset="0"/>
                        </a:rPr>
                        <m:t>𝑍</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zh-CN" altLang="zh-CN" i="1">
                              <a:latin typeface="Cambria Math" panose="02040503050406030204" pitchFamily="18" charset="0"/>
                            </a:rPr>
                          </m:ctrlPr>
                        </m:dPr>
                        <m:e>
                          <m:r>
                            <a:rPr lang="en-US" altLang="zh-CN" i="1">
                              <a:latin typeface="Cambria Math" panose="02040503050406030204" pitchFamily="18" charset="0"/>
                            </a:rPr>
                            <m:t>𝑁</m:t>
                          </m:r>
                        </m:e>
                      </m:d>
                      <m:r>
                        <a:rPr lang="en-US" altLang="zh-CN">
                          <a:latin typeface="Cambria Math" panose="02040503050406030204" pitchFamily="18" charset="0"/>
                        </a:rPr>
                        <m:t>,</m:t>
                      </m:r>
                    </m:oMath>
                  </m:oMathPara>
                </a14:m>
                <a:endParaRPr lang="zh-CN" altLang="zh-CN" dirty="0"/>
              </a:p>
              <a:p>
                <a:pPr marL="0" indent="0">
                  <a:buNone/>
                </a:pP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𝑍</m:t>
                    </m:r>
                  </m:oMath>
                </a14:m>
                <a:r>
                  <a:rPr lang="en-US" altLang="zh-CN" dirty="0"/>
                  <a:t> </a:t>
                </a:r>
                <a:r>
                  <a:rPr lang="zh-CN" altLang="en-US" dirty="0"/>
                  <a:t>为雇佣 </a:t>
                </a:r>
                <a14:m>
                  <m:oMath xmlns:m="http://schemas.openxmlformats.org/officeDocument/2006/math">
                    <m:r>
                      <a:rPr lang="en-US" altLang="zh-CN" i="1">
                        <a:latin typeface="Cambria Math" panose="02040503050406030204" pitchFamily="18" charset="0"/>
                      </a:rPr>
                      <m:t>𝑁</m:t>
                    </m:r>
                  </m:oMath>
                </a14:m>
                <a:r>
                  <a:rPr lang="zh-CN" altLang="en-US" dirty="0"/>
                  <a:t> 人所对应的总供给价格（</a:t>
                </a:r>
                <a:r>
                  <a:rPr lang="en-US" altLang="zh-CN" dirty="0"/>
                  <a:t>aggregate supply price</a:t>
                </a:r>
                <a:r>
                  <a:rPr lang="zh-CN" altLang="en-US" dirty="0"/>
                  <a:t>）。</a:t>
                </a:r>
                <a:endParaRPr lang="en-US" altLang="zh-CN" dirty="0"/>
              </a:p>
              <a:p>
                <a:pPr marL="857250" lvl="1" indent="-457200"/>
                <a:r>
                  <a:rPr lang="zh-CN" altLang="en-US" dirty="0"/>
                  <a:t>给定就业</a:t>
                </a:r>
                <a14:m>
                  <m:oMath xmlns:m="http://schemas.openxmlformats.org/officeDocument/2006/math">
                    <m:r>
                      <a:rPr lang="en-US" altLang="zh-CN" i="1">
                        <a:latin typeface="Cambria Math" panose="02040503050406030204" pitchFamily="18" charset="0"/>
                      </a:rPr>
                      <m:t>𝑁</m:t>
                    </m:r>
                  </m:oMath>
                </a14:m>
                <a:r>
                  <a:rPr lang="zh-CN" altLang="en-US" dirty="0"/>
                  <a:t>，总供给价格是支持该就业水平的最低预期收入。</a:t>
                </a:r>
                <a:endParaRPr lang="en-US" altLang="zh-CN" dirty="0"/>
              </a:p>
              <a:p>
                <a:pPr marL="857250" lvl="1" indent="-457200"/>
                <a:r>
                  <a:rPr lang="zh-CN" altLang="en-US" dirty="0"/>
                  <a:t>决定产量和雇佣人数前，每个企业考虑生产成本：给定雇佣人数 </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𝑖</m:t>
                        </m:r>
                      </m:sub>
                    </m:sSub>
                  </m:oMath>
                </a14:m>
                <a:r>
                  <a:rPr lang="zh-CN" altLang="en-US" dirty="0"/>
                  <a:t>，要求收入至少达到</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𝑍</m:t>
                        </m:r>
                      </m:e>
                      <m:sub>
                        <m:r>
                          <a:rPr lang="en-US" altLang="zh-CN" b="0" i="1" smtClean="0">
                            <a:latin typeface="Cambria Math" panose="02040503050406030204" pitchFamily="18" charset="0"/>
                          </a:rPr>
                          <m:t>𝑖</m:t>
                        </m:r>
                      </m:sub>
                    </m:sSub>
                  </m:oMath>
                </a14:m>
                <a:r>
                  <a:rPr lang="zh-CN" altLang="en-US" dirty="0"/>
                  <a:t>，否则就要裁员。</a:t>
                </a:r>
                <a:endParaRPr lang="en-US" altLang="zh-CN" dirty="0"/>
              </a:p>
              <a:p>
                <a:pPr marL="857250" lvl="1" indent="-457200"/>
                <a:r>
                  <a:rPr lang="zh-CN" altLang="en-US" dirty="0"/>
                  <a:t>加总后，</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m:t>
                    </m:r>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𝑖</m:t>
                            </m:r>
                          </m:sub>
                        </m:sSub>
                      </m:e>
                    </m:nary>
                  </m:oMath>
                </a14:m>
                <a:r>
                  <a:rPr lang="en-US" altLang="zh-CN" dirty="0"/>
                  <a:t> </a:t>
                </a:r>
                <a:r>
                  <a:rPr lang="zh-CN" altLang="en-US" dirty="0"/>
                  <a:t>所对应的最低预期收入为 </a:t>
                </a:r>
                <a14:m>
                  <m:oMath xmlns:m="http://schemas.openxmlformats.org/officeDocument/2006/math">
                    <m:r>
                      <a:rPr lang="en-US" altLang="zh-CN" i="1">
                        <a:latin typeface="Cambria Math" panose="02040503050406030204" pitchFamily="18" charset="0"/>
                      </a:rPr>
                      <m:t>𝑍</m:t>
                    </m:r>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𝑖</m:t>
                            </m:r>
                          </m:sub>
                        </m:sSub>
                      </m:e>
                    </m:nary>
                  </m:oMath>
                </a14:m>
                <a:r>
                  <a:rPr lang="en-US" altLang="zh-CN" dirty="0"/>
                  <a:t> .</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4178" r="-2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757652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总供给曲线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a:xfrm>
                <a:off x="457199" y="1600200"/>
                <a:ext cx="4518819" cy="4525963"/>
              </a:xfrm>
            </p:spPr>
            <p:txBody>
              <a:bodyPr>
                <a:normAutofit/>
              </a:bodyPr>
              <a:lstStyle/>
              <a:p>
                <a:r>
                  <a:rPr lang="zh-CN" altLang="en-US" dirty="0"/>
                  <a:t>总供给函数也向上倾斜：为支持更多就业，总供给价格要上升。</a:t>
                </a:r>
                <a:endParaRPr lang="en-US" altLang="zh-CN" dirty="0"/>
              </a:p>
              <a:p>
                <a:pPr lvl="1"/>
                <a:r>
                  <a:rPr lang="zh-CN" altLang="en-US" dirty="0"/>
                  <a:t>总供给价格高于要素成本（包括工资），我们可以假设</a:t>
                </a:r>
                <a:r>
                  <a:rPr lang="en-US" altLang="zh-CN" dirty="0"/>
                  <a:t> </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𝑍</m:t>
                      </m:r>
                      <m:r>
                        <a:rPr lang="en-US" altLang="zh-CN" i="1">
                          <a:latin typeface="Cambria Math" panose="02040503050406030204" pitchFamily="18" charset="0"/>
                        </a:rPr>
                        <m:t>=</m:t>
                      </m:r>
                      <m:r>
                        <a:rPr lang="en-US" altLang="zh-CN" i="1">
                          <a:latin typeface="Cambria Math" panose="02040503050406030204" pitchFamily="18" charset="0"/>
                        </a:rPr>
                        <m:t>𝑊</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r>
                        <a:rPr lang="en-US" altLang="zh-CN" i="1">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a:p>
                <a:pPr marL="457200" lvl="1" indent="0">
                  <a:buNone/>
                </a:pP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𝑊</m:t>
                    </m:r>
                  </m:oMath>
                </a14:m>
                <a:r>
                  <a:rPr lang="en-US" altLang="zh-CN" dirty="0"/>
                  <a:t> </a:t>
                </a:r>
                <a:r>
                  <a:rPr lang="zh-CN" altLang="en-US" dirty="0"/>
                  <a:t>为平均工资，</a:t>
                </a:r>
                <a14:m>
                  <m:oMath xmlns:m="http://schemas.openxmlformats.org/officeDocument/2006/math">
                    <m:r>
                      <a:rPr lang="en-US" altLang="zh-CN" i="1">
                        <a:latin typeface="Cambria Math" panose="02040503050406030204" pitchFamily="18" charset="0"/>
                      </a:rPr>
                      <m:t>𝑊</m:t>
                    </m:r>
                    <m:r>
                      <a:rPr lang="en-US" altLang="zh-CN" i="1">
                        <a:latin typeface="Cambria Math" panose="02040503050406030204" pitchFamily="18" charset="0"/>
                      </a:rPr>
                      <m:t>⋅</m:t>
                    </m:r>
                    <m:r>
                      <a:rPr lang="en-US" altLang="zh-CN" i="1">
                        <a:latin typeface="Cambria Math" panose="02040503050406030204" pitchFamily="18" charset="0"/>
                      </a:rPr>
                      <m:t>𝑁</m:t>
                    </m:r>
                  </m:oMath>
                </a14:m>
                <a:r>
                  <a:rPr lang="en-US" altLang="zh-CN" dirty="0"/>
                  <a:t> </a:t>
                </a:r>
                <a:r>
                  <a:rPr lang="zh-CN" altLang="en-US" dirty="0"/>
                  <a:t>为劳动力总成本，</a:t>
                </a:r>
                <a14:m>
                  <m:oMath xmlns:m="http://schemas.openxmlformats.org/officeDocument/2006/math">
                    <m:r>
                      <a:rPr lang="en-US" altLang="zh-CN" i="1">
                        <a:latin typeface="Cambria Math" panose="02040503050406030204" pitchFamily="18" charset="0"/>
                      </a:rPr>
                      <m:t>𝑅</m:t>
                    </m:r>
                  </m:oMath>
                </a14:m>
                <a:r>
                  <a:rPr lang="en-US" altLang="zh-CN" dirty="0"/>
                  <a:t> </a:t>
                </a:r>
                <a:r>
                  <a:rPr lang="zh-CN" altLang="en-US" dirty="0"/>
                  <a:t>为其他要素成本和经济利润（假设不变）。</a:t>
                </a:r>
                <a:endParaRPr lang="en-US" altLang="zh-CN" i="1"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xfrm>
                <a:off x="457199" y="1600200"/>
                <a:ext cx="4518819" cy="4525963"/>
              </a:xfrm>
              <a:blipFill>
                <a:blip r:embed="rId3"/>
                <a:stretch>
                  <a:fillRect l="-2429" t="-1482" r="-405" b="-6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A7F3F583-4DD7-4295-95D6-FA859270D9FF}"/>
              </a:ext>
            </a:extLst>
          </p:cNvPr>
          <p:cNvCxnSpPr>
            <a:cxnSpLocks/>
          </p:cNvCxnSpPr>
          <p:nvPr/>
        </p:nvCxnSpPr>
        <p:spPr>
          <a:xfrm>
            <a:off x="5355480" y="4857266"/>
            <a:ext cx="267290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F18C6033-5FDB-4338-B6C7-B894B7550D42}"/>
              </a:ext>
            </a:extLst>
          </p:cNvPr>
          <p:cNvCxnSpPr>
            <a:cxnSpLocks/>
          </p:cNvCxnSpPr>
          <p:nvPr/>
        </p:nvCxnSpPr>
        <p:spPr>
          <a:xfrm flipV="1">
            <a:off x="5355480" y="2276872"/>
            <a:ext cx="0" cy="2580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5C6E67B5-A397-4F7C-A14D-2EDBB6BD18F9}"/>
              </a:ext>
            </a:extLst>
          </p:cNvPr>
          <p:cNvCxnSpPr>
            <a:cxnSpLocks/>
          </p:cNvCxnSpPr>
          <p:nvPr/>
        </p:nvCxnSpPr>
        <p:spPr>
          <a:xfrm flipV="1">
            <a:off x="5594514" y="2670192"/>
            <a:ext cx="1497766" cy="186003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F7161AB9-BD29-4D03-A672-888FD71557C8}"/>
                  </a:ext>
                </a:extLst>
              </p:cNvPr>
              <p:cNvSpPr txBox="1"/>
              <p:nvPr/>
            </p:nvSpPr>
            <p:spPr>
              <a:xfrm>
                <a:off x="6970686" y="2656323"/>
                <a:ext cx="1791360" cy="369332"/>
              </a:xfrm>
              <a:prstGeom prst="rect">
                <a:avLst/>
              </a:prstGeom>
              <a:noFill/>
            </p:spPr>
            <p:txBody>
              <a:bodyPr wrap="square" rtlCol="0">
                <a:spAutoFit/>
              </a:bodyPr>
              <a:lstStyle/>
              <a:p>
                <a:r>
                  <a:rPr lang="en-US" altLang="zh-CN" b="0" dirty="0"/>
                  <a:t>AS, </a:t>
                </a:r>
                <a14:m>
                  <m:oMath xmlns:m="http://schemas.openxmlformats.org/officeDocument/2006/math">
                    <m:r>
                      <a:rPr lang="en-US" altLang="zh-CN" b="0" i="1" smtClean="0">
                        <a:latin typeface="Cambria Math" panose="02040503050406030204" pitchFamily="18" charset="0"/>
                      </a:rPr>
                      <m:t>𝑍</m:t>
                    </m:r>
                    <m:r>
                      <a:rPr lang="en-US" altLang="zh-CN" i="1">
                        <a:latin typeface="Cambria Math" panose="02040503050406030204" pitchFamily="18" charset="0"/>
                      </a:rPr>
                      <m:t>=</m:t>
                    </m:r>
                    <m:r>
                      <a:rPr lang="en-US" altLang="zh-CN" b="0" i="1" smtClean="0">
                        <a:latin typeface="Cambria Math" panose="02040503050406030204" pitchFamily="18" charset="0"/>
                      </a:rPr>
                      <m:t>𝜙</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endParaRPr lang="zh-CN" altLang="en-US" i="1" dirty="0"/>
              </a:p>
            </p:txBody>
          </p:sp>
        </mc:Choice>
        <mc:Fallback xmlns="">
          <p:sp>
            <p:nvSpPr>
              <p:cNvPr id="9" name="文本框 8">
                <a:extLst>
                  <a:ext uri="{FF2B5EF4-FFF2-40B4-BE49-F238E27FC236}">
                    <a16:creationId xmlns:a16="http://schemas.microsoft.com/office/drawing/2014/main" id="{F7161AB9-BD29-4D03-A672-888FD71557C8}"/>
                  </a:ext>
                </a:extLst>
              </p:cNvPr>
              <p:cNvSpPr txBox="1">
                <a:spLocks noRot="1" noChangeAspect="1" noMove="1" noResize="1" noEditPoints="1" noAdjustHandles="1" noChangeArrowheads="1" noChangeShapeType="1" noTextEdit="1"/>
              </p:cNvSpPr>
              <p:nvPr/>
            </p:nvSpPr>
            <p:spPr>
              <a:xfrm>
                <a:off x="6970686" y="2656323"/>
                <a:ext cx="1791360" cy="369332"/>
              </a:xfrm>
              <a:prstGeom prst="rect">
                <a:avLst/>
              </a:prstGeom>
              <a:blipFill>
                <a:blip r:embed="rId4"/>
                <a:stretch>
                  <a:fillRect l="-2721"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14">
                <a:extLst>
                  <a:ext uri="{FF2B5EF4-FFF2-40B4-BE49-F238E27FC236}">
                    <a16:creationId xmlns:a16="http://schemas.microsoft.com/office/drawing/2014/main" id="{62E38DFE-DDA0-480D-840B-1B65E8743262}"/>
                  </a:ext>
                </a:extLst>
              </p:cNvPr>
              <p:cNvSpPr txBox="1"/>
              <p:nvPr/>
            </p:nvSpPr>
            <p:spPr>
              <a:xfrm>
                <a:off x="7596336" y="486719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0" name="TextBox 14">
                <a:extLst>
                  <a:ext uri="{FF2B5EF4-FFF2-40B4-BE49-F238E27FC236}">
                    <a16:creationId xmlns:a16="http://schemas.microsoft.com/office/drawing/2014/main" id="{62E38DFE-DDA0-480D-840B-1B65E8743262}"/>
                  </a:ext>
                </a:extLst>
              </p:cNvPr>
              <p:cNvSpPr txBox="1">
                <a:spLocks noRot="1" noChangeAspect="1" noMove="1" noResize="1" noEditPoints="1" noAdjustHandles="1" noChangeArrowheads="1" noChangeShapeType="1" noTextEdit="1"/>
              </p:cNvSpPr>
              <p:nvPr/>
            </p:nvSpPr>
            <p:spPr>
              <a:xfrm>
                <a:off x="7596336" y="4867192"/>
                <a:ext cx="54006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91A40EA7-2E77-4428-A956-2147942BE917}"/>
                  </a:ext>
                </a:extLst>
              </p:cNvPr>
              <p:cNvSpPr/>
              <p:nvPr/>
            </p:nvSpPr>
            <p:spPr>
              <a:xfrm>
                <a:off x="5332072" y="2288866"/>
                <a:ext cx="3794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𝑍</m:t>
                      </m:r>
                    </m:oMath>
                  </m:oMathPara>
                </a14:m>
                <a:endParaRPr lang="zh-CN" altLang="en-US" dirty="0"/>
              </a:p>
            </p:txBody>
          </p:sp>
        </mc:Choice>
        <mc:Fallback xmlns="">
          <p:sp>
            <p:nvSpPr>
              <p:cNvPr id="11" name="矩形 10">
                <a:extLst>
                  <a:ext uri="{FF2B5EF4-FFF2-40B4-BE49-F238E27FC236}">
                    <a16:creationId xmlns:a16="http://schemas.microsoft.com/office/drawing/2014/main" id="{91A40EA7-2E77-4428-A956-2147942BE917}"/>
                  </a:ext>
                </a:extLst>
              </p:cNvPr>
              <p:cNvSpPr>
                <a:spLocks noRot="1" noChangeAspect="1" noMove="1" noResize="1" noEditPoints="1" noAdjustHandles="1" noChangeArrowheads="1" noChangeShapeType="1" noTextEdit="1"/>
              </p:cNvSpPr>
              <p:nvPr/>
            </p:nvSpPr>
            <p:spPr>
              <a:xfrm>
                <a:off x="5332072" y="2288866"/>
                <a:ext cx="379463" cy="369332"/>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76722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凯恩斯的</a:t>
            </a:r>
            <a:r>
              <a:rPr lang="en-US" altLang="zh-CN" dirty="0"/>
              <a:t>AD-AS</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a:xfrm>
                <a:off x="457200" y="1600200"/>
                <a:ext cx="3653823" cy="4525963"/>
              </a:xfrm>
            </p:spPr>
            <p:txBody>
              <a:bodyPr>
                <a:normAutofit lnSpcReduction="10000"/>
              </a:bodyPr>
              <a:lstStyle/>
              <a:p>
                <a:r>
                  <a:rPr lang="en-US" altLang="zh-CN" dirty="0"/>
                  <a:t>AS </a:t>
                </a:r>
                <a:r>
                  <a:rPr lang="zh-CN" altLang="en-US" dirty="0"/>
                  <a:t>曲线比</a:t>
                </a:r>
                <a:r>
                  <a:rPr lang="en-US" altLang="zh-CN" dirty="0"/>
                  <a:t> AD </a:t>
                </a:r>
                <a:r>
                  <a:rPr lang="zh-CN" altLang="en-US" dirty="0"/>
                  <a:t>曲线更陡。</a:t>
                </a:r>
                <a:r>
                  <a:rPr lang="en-US" altLang="zh-CN" dirty="0"/>
                  <a:t> </a:t>
                </a:r>
              </a:p>
              <a:p>
                <a:r>
                  <a:rPr lang="zh-CN" altLang="en-US" dirty="0"/>
                  <a:t>当 </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 </m:t>
                    </m:r>
                  </m:oMath>
                </a14:m>
                <a:r>
                  <a:rPr lang="zh-CN" altLang="en-US" dirty="0"/>
                  <a:t>较低，</a:t>
                </a:r>
                <a:r>
                  <a:rPr lang="en-US" altLang="zh-CN" dirty="0"/>
                  <a:t>AS </a:t>
                </a:r>
                <a:r>
                  <a:rPr lang="zh-CN" altLang="en-US" dirty="0"/>
                  <a:t>曲线低于</a:t>
                </a:r>
                <a:r>
                  <a:rPr lang="en-US" altLang="zh-CN" dirty="0"/>
                  <a:t>AD</a:t>
                </a:r>
                <a:r>
                  <a:rPr lang="zh-CN" altLang="en-US" dirty="0"/>
                  <a:t>曲线。</a:t>
                </a:r>
                <a:endParaRPr lang="en-US" altLang="zh-CN" dirty="0"/>
              </a:p>
              <a:p>
                <a:r>
                  <a:rPr lang="zh-CN" altLang="en-US" dirty="0"/>
                  <a:t>因此</a:t>
                </a:r>
                <a:r>
                  <a:rPr lang="en-US" altLang="zh-CN" dirty="0"/>
                  <a:t>AD</a:t>
                </a:r>
                <a:r>
                  <a:rPr lang="zh-CN" altLang="en-US" dirty="0"/>
                  <a:t>和</a:t>
                </a:r>
                <a:r>
                  <a:rPr lang="en-US" altLang="zh-CN" dirty="0"/>
                  <a:t>AS</a:t>
                </a:r>
                <a:r>
                  <a:rPr lang="zh-CN" altLang="en-US" dirty="0"/>
                  <a:t>曲线有交点，即存在均衡。</a:t>
                </a:r>
                <a:endParaRPr lang="en-US" altLang="zh-CN" dirty="0"/>
              </a:p>
              <a:p>
                <a:r>
                  <a:rPr lang="zh-CN" altLang="en-US" dirty="0"/>
                  <a:t>当</a:t>
                </a:r>
                <a:r>
                  <a:rPr lang="en-US" altLang="zh-CN" dirty="0"/>
                  <a:t>AD</a:t>
                </a:r>
                <a:r>
                  <a:rPr lang="zh-CN" altLang="en-US" dirty="0"/>
                  <a:t>曲线下移，</a:t>
                </a:r>
                <a:r>
                  <a:rPr lang="en-US" altLang="zh-CN" dirty="0"/>
                  <a:t>AS</a:t>
                </a:r>
                <a:r>
                  <a:rPr lang="zh-CN" altLang="en-US" dirty="0"/>
                  <a:t>曲线不变（因为工资等原因），均衡就业下降。</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xfrm>
                <a:off x="457200" y="1600200"/>
                <a:ext cx="3653823" cy="4525963"/>
              </a:xfrm>
              <a:blipFill>
                <a:blip r:embed="rId3"/>
                <a:stretch>
                  <a:fillRect l="-3005" t="-2965" r="-534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2335F6F3-CCD3-409E-A10A-8504E40AF951}"/>
              </a:ext>
            </a:extLst>
          </p:cNvPr>
          <p:cNvCxnSpPr/>
          <p:nvPr/>
        </p:nvCxnSpPr>
        <p:spPr>
          <a:xfrm>
            <a:off x="4977459" y="4907646"/>
            <a:ext cx="309634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C35477A6-B9B9-483D-B1E1-7BAE5995E489}"/>
              </a:ext>
            </a:extLst>
          </p:cNvPr>
          <p:cNvCxnSpPr/>
          <p:nvPr/>
        </p:nvCxnSpPr>
        <p:spPr>
          <a:xfrm flipV="1">
            <a:off x="4977459" y="1955318"/>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671F6E8-B489-4B47-A6B4-4C310DF2C20F}"/>
              </a:ext>
            </a:extLst>
          </p:cNvPr>
          <p:cNvCxnSpPr/>
          <p:nvPr/>
        </p:nvCxnSpPr>
        <p:spPr>
          <a:xfrm flipV="1">
            <a:off x="5568431" y="2557553"/>
            <a:ext cx="1841725" cy="17442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BA7AF97A-D5A3-4A46-A1A3-A819255D56CF}"/>
              </a:ext>
            </a:extLst>
          </p:cNvPr>
          <p:cNvCxnSpPr/>
          <p:nvPr/>
        </p:nvCxnSpPr>
        <p:spPr>
          <a:xfrm flipV="1">
            <a:off x="5404963" y="3026802"/>
            <a:ext cx="2005193" cy="5828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81EAA58-1FF5-434B-B2E1-19965EE80CEB}"/>
              </a:ext>
            </a:extLst>
          </p:cNvPr>
          <p:cNvCxnSpPr/>
          <p:nvPr/>
        </p:nvCxnSpPr>
        <p:spPr>
          <a:xfrm>
            <a:off x="6705651" y="3251462"/>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96EA9BAB-C31C-48C6-B7A7-47F4885EF3A3}"/>
                  </a:ext>
                </a:extLst>
              </p:cNvPr>
              <p:cNvSpPr txBox="1"/>
              <p:nvPr/>
            </p:nvSpPr>
            <p:spPr>
              <a:xfrm>
                <a:off x="4221189" y="1946100"/>
                <a:ext cx="806996" cy="369332"/>
              </a:xfrm>
              <a:prstGeom prst="rect">
                <a:avLst/>
              </a:prstGeom>
              <a:noFill/>
            </p:spPr>
            <p:txBody>
              <a:bodyPr wrap="square" rtlCol="0">
                <a:spAutoFit/>
              </a:bodyPr>
              <a:lstStyle/>
              <a:p>
                <a14:m>
                  <m:oMath xmlns:m="http://schemas.openxmlformats.org/officeDocument/2006/math">
                    <m:r>
                      <a:rPr lang="en-US" altLang="zh-CN" b="0" i="1" dirty="0" smtClean="0">
                        <a:latin typeface="Cambria Math" panose="02040503050406030204" pitchFamily="18" charset="0"/>
                      </a:rPr>
                      <m:t>𝑍</m:t>
                    </m:r>
                  </m:oMath>
                </a14:m>
                <a:r>
                  <a:rPr lang="zh-CN" altLang="en-US" dirty="0"/>
                  <a:t> </a:t>
                </a:r>
                <a:r>
                  <a:rPr lang="en-US" altLang="zh-CN" dirty="0"/>
                  <a:t>or </a:t>
                </a:r>
                <a14:m>
                  <m:oMath xmlns:m="http://schemas.openxmlformats.org/officeDocument/2006/math">
                    <m:r>
                      <a:rPr lang="en-US" altLang="zh-CN" b="0" i="1" dirty="0" smtClean="0">
                        <a:latin typeface="Cambria Math" panose="02040503050406030204" pitchFamily="18" charset="0"/>
                      </a:rPr>
                      <m:t>𝐷</m:t>
                    </m:r>
                  </m:oMath>
                </a14:m>
                <a:endParaRPr lang="zh-CN" altLang="en-US" dirty="0"/>
              </a:p>
            </p:txBody>
          </p:sp>
        </mc:Choice>
        <mc:Fallback xmlns="">
          <p:sp>
            <p:nvSpPr>
              <p:cNvPr id="11" name="TextBox 13">
                <a:extLst>
                  <a:ext uri="{FF2B5EF4-FFF2-40B4-BE49-F238E27FC236}">
                    <a16:creationId xmlns:a16="http://schemas.microsoft.com/office/drawing/2014/main" id="{96EA9BAB-C31C-48C6-B7A7-47F4885EF3A3}"/>
                  </a:ext>
                </a:extLst>
              </p:cNvPr>
              <p:cNvSpPr txBox="1">
                <a:spLocks noRot="1" noChangeAspect="1" noMove="1" noResize="1" noEditPoints="1" noAdjustHandles="1" noChangeArrowheads="1" noChangeShapeType="1" noTextEdit="1"/>
              </p:cNvSpPr>
              <p:nvPr/>
            </p:nvSpPr>
            <p:spPr>
              <a:xfrm>
                <a:off x="4221189" y="1946100"/>
                <a:ext cx="806996" cy="369332"/>
              </a:xfrm>
              <a:prstGeom prst="rect">
                <a:avLst/>
              </a:prstGeom>
              <a:blipFill>
                <a:blip r:embed="rId4"/>
                <a:stretch>
                  <a:fillRect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FABB3528-EA15-4BE1-9D76-A2940260D5DA}"/>
                  </a:ext>
                </a:extLst>
              </p:cNvPr>
              <p:cNvSpPr txBox="1"/>
              <p:nvPr/>
            </p:nvSpPr>
            <p:spPr>
              <a:xfrm>
                <a:off x="6417619" y="489575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4">
                <a:extLst>
                  <a:ext uri="{FF2B5EF4-FFF2-40B4-BE49-F238E27FC236}">
                    <a16:creationId xmlns:a16="http://schemas.microsoft.com/office/drawing/2014/main" id="{FABB3528-EA15-4BE1-9D76-A2940260D5DA}"/>
                  </a:ext>
                </a:extLst>
              </p:cNvPr>
              <p:cNvSpPr txBox="1">
                <a:spLocks noRot="1" noChangeAspect="1" noMove="1" noResize="1" noEditPoints="1" noAdjustHandles="1" noChangeArrowheads="1" noChangeShapeType="1" noTextEdit="1"/>
              </p:cNvSpPr>
              <p:nvPr/>
            </p:nvSpPr>
            <p:spPr>
              <a:xfrm>
                <a:off x="6417619" y="4895752"/>
                <a:ext cx="54006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428A292-AC53-4A1E-82D4-4EBD93EC415C}"/>
                  </a:ext>
                </a:extLst>
              </p:cNvPr>
              <p:cNvSpPr txBox="1"/>
              <p:nvPr/>
            </p:nvSpPr>
            <p:spPr>
              <a:xfrm>
                <a:off x="7377471" y="2801306"/>
                <a:ext cx="1791360" cy="369332"/>
              </a:xfrm>
              <a:prstGeom prst="rect">
                <a:avLst/>
              </a:prstGeom>
              <a:noFill/>
            </p:spPr>
            <p:txBody>
              <a:bodyPr wrap="square" rtlCol="0">
                <a:spAutoFit/>
              </a:bodyPr>
              <a:lstStyle/>
              <a:p>
                <a:r>
                  <a:rPr lang="en-US" altLang="zh-CN" b="0" dirty="0"/>
                  <a:t>AD, </a:t>
                </a:r>
                <a14:m>
                  <m:oMath xmlns:m="http://schemas.openxmlformats.org/officeDocument/2006/math">
                    <m:r>
                      <a:rPr lang="en-US" altLang="zh-CN" b="0" i="1" smtClean="0">
                        <a:latin typeface="Cambria Math" panose="02040503050406030204" pitchFamily="18" charset="0"/>
                      </a:rPr>
                      <m:t>𝐷</m:t>
                    </m:r>
                    <m:r>
                      <a:rPr lang="en-US" altLang="zh-CN" i="1">
                        <a:latin typeface="Cambria Math" panose="02040503050406030204" pitchFamily="18" charset="0"/>
                      </a:rPr>
                      <m:t>=</m:t>
                    </m:r>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endParaRPr lang="zh-CN" altLang="en-US" i="1" dirty="0"/>
              </a:p>
            </p:txBody>
          </p:sp>
        </mc:Choice>
        <mc:Fallback xmlns="">
          <p:sp>
            <p:nvSpPr>
              <p:cNvPr id="13" name="文本框 12">
                <a:extLst>
                  <a:ext uri="{FF2B5EF4-FFF2-40B4-BE49-F238E27FC236}">
                    <a16:creationId xmlns:a16="http://schemas.microsoft.com/office/drawing/2014/main" id="{C428A292-AC53-4A1E-82D4-4EBD93EC415C}"/>
                  </a:ext>
                </a:extLst>
              </p:cNvPr>
              <p:cNvSpPr txBox="1">
                <a:spLocks noRot="1" noChangeAspect="1" noMove="1" noResize="1" noEditPoints="1" noAdjustHandles="1" noChangeArrowheads="1" noChangeShapeType="1" noTextEdit="1"/>
              </p:cNvSpPr>
              <p:nvPr/>
            </p:nvSpPr>
            <p:spPr>
              <a:xfrm>
                <a:off x="7377471" y="2801306"/>
                <a:ext cx="1791360" cy="369332"/>
              </a:xfrm>
              <a:prstGeom prst="rect">
                <a:avLst/>
              </a:prstGeom>
              <a:blipFill>
                <a:blip r:embed="rId6"/>
                <a:stretch>
                  <a:fillRect l="-2721"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0CD95F9-CD4B-4128-A5AB-361AF192A952}"/>
                  </a:ext>
                </a:extLst>
              </p:cNvPr>
              <p:cNvSpPr txBox="1"/>
              <p:nvPr/>
            </p:nvSpPr>
            <p:spPr>
              <a:xfrm>
                <a:off x="7393984" y="2236248"/>
                <a:ext cx="1567662" cy="369332"/>
              </a:xfrm>
              <a:prstGeom prst="rect">
                <a:avLst/>
              </a:prstGeom>
              <a:noFill/>
            </p:spPr>
            <p:txBody>
              <a:bodyPr wrap="square" rtlCol="0">
                <a:spAutoFit/>
              </a:bodyPr>
              <a:lstStyle/>
              <a:p>
                <a:r>
                  <a:rPr lang="en-US" altLang="zh-CN" b="0" dirty="0"/>
                  <a:t>AS, </a:t>
                </a:r>
                <a14:m>
                  <m:oMath xmlns:m="http://schemas.openxmlformats.org/officeDocument/2006/math">
                    <m:r>
                      <a:rPr lang="en-US" altLang="zh-CN" b="0" i="1" smtClean="0">
                        <a:latin typeface="Cambria Math" panose="02040503050406030204" pitchFamily="18" charset="0"/>
                      </a:rPr>
                      <m:t>𝑍</m:t>
                    </m:r>
                    <m:r>
                      <a:rPr lang="en-US" altLang="zh-CN" b="0" i="1" smtClean="0">
                        <a:latin typeface="Cambria Math" panose="02040503050406030204" pitchFamily="18" charset="0"/>
                      </a:rPr>
                      <m:t>=</m:t>
                    </m:r>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a14:m>
                <a:endParaRPr lang="zh-CN" altLang="en-US" i="1" dirty="0"/>
              </a:p>
            </p:txBody>
          </p:sp>
        </mc:Choice>
        <mc:Fallback xmlns="">
          <p:sp>
            <p:nvSpPr>
              <p:cNvPr id="14" name="文本框 13">
                <a:extLst>
                  <a:ext uri="{FF2B5EF4-FFF2-40B4-BE49-F238E27FC236}">
                    <a16:creationId xmlns:a16="http://schemas.microsoft.com/office/drawing/2014/main" id="{90CD95F9-CD4B-4128-A5AB-361AF192A952}"/>
                  </a:ext>
                </a:extLst>
              </p:cNvPr>
              <p:cNvSpPr txBox="1">
                <a:spLocks noRot="1" noChangeAspect="1" noMove="1" noResize="1" noEditPoints="1" noAdjustHandles="1" noChangeArrowheads="1" noChangeShapeType="1" noTextEdit="1"/>
              </p:cNvSpPr>
              <p:nvPr/>
            </p:nvSpPr>
            <p:spPr>
              <a:xfrm>
                <a:off x="7393984" y="2236248"/>
                <a:ext cx="1567662" cy="369332"/>
              </a:xfrm>
              <a:prstGeom prst="rect">
                <a:avLst/>
              </a:prstGeom>
              <a:blipFill>
                <a:blip r:embed="rId7"/>
                <a:stretch>
                  <a:fillRect l="-350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978DD9-950E-4618-A4B5-D6C6AE974E8E}"/>
                  </a:ext>
                </a:extLst>
              </p:cNvPr>
              <p:cNvSpPr txBox="1"/>
              <p:nvPr/>
            </p:nvSpPr>
            <p:spPr>
              <a:xfrm>
                <a:off x="7596804" y="486699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5" name="TextBox 14">
                <a:extLst>
                  <a:ext uri="{FF2B5EF4-FFF2-40B4-BE49-F238E27FC236}">
                    <a16:creationId xmlns:a16="http://schemas.microsoft.com/office/drawing/2014/main" id="{44978DD9-950E-4618-A4B5-D6C6AE974E8E}"/>
                  </a:ext>
                </a:extLst>
              </p:cNvPr>
              <p:cNvSpPr txBox="1">
                <a:spLocks noRot="1" noChangeAspect="1" noMove="1" noResize="1" noEditPoints="1" noAdjustHandles="1" noChangeArrowheads="1" noChangeShapeType="1" noTextEdit="1"/>
              </p:cNvSpPr>
              <p:nvPr/>
            </p:nvSpPr>
            <p:spPr>
              <a:xfrm>
                <a:off x="7596804" y="4866996"/>
                <a:ext cx="540061" cy="369332"/>
              </a:xfrm>
              <a:prstGeom prst="rect">
                <a:avLst/>
              </a:prstGeom>
              <a:blipFill>
                <a:blip r:embed="rId8"/>
                <a:stretch>
                  <a:fillRect/>
                </a:stretch>
              </a:blipFill>
            </p:spPr>
            <p:txBody>
              <a:bodyPr/>
              <a:lstStyle/>
              <a:p>
                <a:r>
                  <a:rPr lang="zh-CN" altLang="en-US">
                    <a:noFill/>
                  </a:rPr>
                  <a:t> </a:t>
                </a:r>
              </a:p>
            </p:txBody>
          </p:sp>
        </mc:Fallback>
      </mc:AlternateContent>
      <p:cxnSp>
        <p:nvCxnSpPr>
          <p:cNvPr id="16" name="直接连接符 15">
            <a:extLst>
              <a:ext uri="{FF2B5EF4-FFF2-40B4-BE49-F238E27FC236}">
                <a16:creationId xmlns:a16="http://schemas.microsoft.com/office/drawing/2014/main" id="{9B39E93A-713D-412D-A6FE-48E1A9332E86}"/>
              </a:ext>
            </a:extLst>
          </p:cNvPr>
          <p:cNvCxnSpPr/>
          <p:nvPr/>
        </p:nvCxnSpPr>
        <p:spPr>
          <a:xfrm>
            <a:off x="7152607" y="2183236"/>
            <a:ext cx="0" cy="272441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4">
                <a:extLst>
                  <a:ext uri="{FF2B5EF4-FFF2-40B4-BE49-F238E27FC236}">
                    <a16:creationId xmlns:a16="http://schemas.microsoft.com/office/drawing/2014/main" id="{CD69A5A6-5036-449E-AFD5-C0034ECAAA11}"/>
                  </a:ext>
                </a:extLst>
              </p:cNvPr>
              <p:cNvSpPr txBox="1"/>
              <p:nvPr/>
            </p:nvSpPr>
            <p:spPr>
              <a:xfrm>
                <a:off x="7035629" y="489534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𝑁</m:t>
                          </m:r>
                        </m:e>
                      </m:acc>
                    </m:oMath>
                  </m:oMathPara>
                </a14:m>
                <a:endParaRPr lang="zh-CN" altLang="en-US" dirty="0"/>
              </a:p>
            </p:txBody>
          </p:sp>
        </mc:Choice>
        <mc:Fallback xmlns="">
          <p:sp>
            <p:nvSpPr>
              <p:cNvPr id="17" name="TextBox 14">
                <a:extLst>
                  <a:ext uri="{FF2B5EF4-FFF2-40B4-BE49-F238E27FC236}">
                    <a16:creationId xmlns:a16="http://schemas.microsoft.com/office/drawing/2014/main" id="{CD69A5A6-5036-449E-AFD5-C0034ECAAA11}"/>
                  </a:ext>
                </a:extLst>
              </p:cNvPr>
              <p:cNvSpPr txBox="1">
                <a:spLocks noRot="1" noChangeAspect="1" noMove="1" noResize="1" noEditPoints="1" noAdjustHandles="1" noChangeArrowheads="1" noChangeShapeType="1" noTextEdit="1"/>
              </p:cNvSpPr>
              <p:nvPr/>
            </p:nvSpPr>
            <p:spPr>
              <a:xfrm>
                <a:off x="7035629" y="4895346"/>
                <a:ext cx="540061" cy="369332"/>
              </a:xfrm>
              <a:prstGeom prst="rect">
                <a:avLst/>
              </a:prstGeom>
              <a:blipFill>
                <a:blip r:embed="rId9"/>
                <a:stretch>
                  <a:fillRect r="-11236"/>
                </a:stretch>
              </a:blipFill>
            </p:spPr>
            <p:txBody>
              <a:bodyPr/>
              <a:lstStyle/>
              <a:p>
                <a:r>
                  <a:rPr lang="zh-CN" altLang="en-US">
                    <a:noFill/>
                  </a:rPr>
                  <a:t> </a:t>
                </a:r>
              </a:p>
            </p:txBody>
          </p:sp>
        </mc:Fallback>
      </mc:AlternateContent>
      <p:cxnSp>
        <p:nvCxnSpPr>
          <p:cNvPr id="18" name="直接连接符 17">
            <a:extLst>
              <a:ext uri="{FF2B5EF4-FFF2-40B4-BE49-F238E27FC236}">
                <a16:creationId xmlns:a16="http://schemas.microsoft.com/office/drawing/2014/main" id="{9BEFCC35-AA5A-4F75-9268-DB3743EAFE81}"/>
              </a:ext>
            </a:extLst>
          </p:cNvPr>
          <p:cNvCxnSpPr/>
          <p:nvPr/>
        </p:nvCxnSpPr>
        <p:spPr>
          <a:xfrm>
            <a:off x="4975579" y="3251462"/>
            <a:ext cx="17300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7FC11A6-7161-4BDD-926A-40285BEC8F5E}"/>
                  </a:ext>
                </a:extLst>
              </p:cNvPr>
              <p:cNvSpPr txBox="1"/>
              <p:nvPr/>
            </p:nvSpPr>
            <p:spPr>
              <a:xfrm>
                <a:off x="4335887" y="3068247"/>
                <a:ext cx="9824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m:oMathPara>
                </a14:m>
                <a:endParaRPr lang="zh-CN" altLang="en-US" dirty="0"/>
              </a:p>
            </p:txBody>
          </p:sp>
        </mc:Choice>
        <mc:Fallback xmlns="">
          <p:sp>
            <p:nvSpPr>
              <p:cNvPr id="19" name="文本框 18">
                <a:extLst>
                  <a:ext uri="{FF2B5EF4-FFF2-40B4-BE49-F238E27FC236}">
                    <a16:creationId xmlns:a16="http://schemas.microsoft.com/office/drawing/2014/main" id="{97FC11A6-7161-4BDD-926A-40285BEC8F5E}"/>
                  </a:ext>
                </a:extLst>
              </p:cNvPr>
              <p:cNvSpPr txBox="1">
                <a:spLocks noRot="1" noChangeAspect="1" noMove="1" noResize="1" noEditPoints="1" noAdjustHandles="1" noChangeArrowheads="1" noChangeShapeType="1" noTextEdit="1"/>
              </p:cNvSpPr>
              <p:nvPr/>
            </p:nvSpPr>
            <p:spPr>
              <a:xfrm>
                <a:off x="4335887" y="3068247"/>
                <a:ext cx="982485" cy="369332"/>
              </a:xfrm>
              <a:prstGeom prst="rect">
                <a:avLst/>
              </a:prstGeom>
              <a:blipFill>
                <a:blip r:embed="rId10"/>
                <a:stretch>
                  <a:fillRect/>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7C5D5B9C-8A8F-4909-A6E6-AD08BE5ECE45}"/>
              </a:ext>
            </a:extLst>
          </p:cNvPr>
          <p:cNvSpPr txBox="1"/>
          <p:nvPr/>
        </p:nvSpPr>
        <p:spPr>
          <a:xfrm>
            <a:off x="5551653" y="2417145"/>
            <a:ext cx="1004458" cy="646331"/>
          </a:xfrm>
          <a:prstGeom prst="rect">
            <a:avLst/>
          </a:prstGeom>
          <a:solidFill>
            <a:schemeClr val="tx2">
              <a:lumMod val="20000"/>
              <a:lumOff val="80000"/>
            </a:schemeClr>
          </a:solidFill>
        </p:spPr>
        <p:txBody>
          <a:bodyPr wrap="square" rtlCol="0">
            <a:spAutoFit/>
          </a:bodyPr>
          <a:lstStyle/>
          <a:p>
            <a:r>
              <a:rPr lang="en-US" altLang="zh-CN" dirty="0"/>
              <a:t>Effective</a:t>
            </a:r>
          </a:p>
          <a:p>
            <a:r>
              <a:rPr lang="en-US" altLang="zh-CN" dirty="0"/>
              <a:t>Demand</a:t>
            </a:r>
            <a:endParaRPr lang="zh-CN" altLang="en-US" dirty="0"/>
          </a:p>
        </p:txBody>
      </p:sp>
      <p:cxnSp>
        <p:nvCxnSpPr>
          <p:cNvPr id="21" name="直接箭头连接符 20">
            <a:extLst>
              <a:ext uri="{FF2B5EF4-FFF2-40B4-BE49-F238E27FC236}">
                <a16:creationId xmlns:a16="http://schemas.microsoft.com/office/drawing/2014/main" id="{05A260B8-36E4-4CAD-9BED-3C47D97E2FD0}"/>
              </a:ext>
            </a:extLst>
          </p:cNvPr>
          <p:cNvCxnSpPr/>
          <p:nvPr/>
        </p:nvCxnSpPr>
        <p:spPr>
          <a:xfrm>
            <a:off x="6561636" y="3065346"/>
            <a:ext cx="126013" cy="15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4152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FD692FD-4AE3-426A-A9E9-5D9B493460BD}"/>
              </a:ext>
            </a:extLst>
          </p:cNvPr>
          <p:cNvSpPr>
            <a:spLocks noGrp="1"/>
          </p:cNvSpPr>
          <p:nvPr>
            <p:ph type="title"/>
          </p:nvPr>
        </p:nvSpPr>
        <p:spPr/>
        <p:txBody>
          <a:bodyPr/>
          <a:lstStyle/>
          <a:p>
            <a:r>
              <a:rPr lang="zh-CN" altLang="en-US" dirty="0"/>
              <a:t>从常规</a:t>
            </a:r>
            <a:r>
              <a:rPr lang="en-US" altLang="zh-CN" dirty="0"/>
              <a:t>AD-AS</a:t>
            </a:r>
            <a:r>
              <a:rPr lang="zh-CN" altLang="en-US" dirty="0"/>
              <a:t>到</a:t>
            </a:r>
            <a:r>
              <a:rPr lang="en-US" altLang="zh-CN" dirty="0"/>
              <a:t>Keynes AD-AS</a:t>
            </a:r>
            <a:endParaRPr lang="zh-CN" altLang="en-US" dirty="0"/>
          </a:p>
        </p:txBody>
      </p:sp>
      <p:sp>
        <p:nvSpPr>
          <p:cNvPr id="5" name="页脚占位符 4">
            <a:extLst>
              <a:ext uri="{FF2B5EF4-FFF2-40B4-BE49-F238E27FC236}">
                <a16:creationId xmlns:a16="http://schemas.microsoft.com/office/drawing/2014/main" id="{5C89356C-922A-4CF3-89B0-FEFB2C804680}"/>
              </a:ext>
            </a:extLst>
          </p:cNvPr>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a:extLst>
              <a:ext uri="{FF2B5EF4-FFF2-40B4-BE49-F238E27FC236}">
                <a16:creationId xmlns:a16="http://schemas.microsoft.com/office/drawing/2014/main" id="{A62C60FF-B3C2-426C-B24F-8191E8FDD986}"/>
              </a:ext>
            </a:extLst>
          </p:cNvPr>
          <p:cNvCxnSpPr>
            <a:cxnSpLocks/>
          </p:cNvCxnSpPr>
          <p:nvPr/>
        </p:nvCxnSpPr>
        <p:spPr>
          <a:xfrm>
            <a:off x="6011294" y="4965500"/>
            <a:ext cx="24216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4D457DFD-0827-4C46-B54D-3573F3E8F29E}"/>
              </a:ext>
            </a:extLst>
          </p:cNvPr>
          <p:cNvCxnSpPr>
            <a:cxnSpLocks/>
          </p:cNvCxnSpPr>
          <p:nvPr/>
        </p:nvCxnSpPr>
        <p:spPr>
          <a:xfrm flipV="1">
            <a:off x="6011294" y="2613540"/>
            <a:ext cx="0" cy="2351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2E1CC7B-1769-4995-909B-C25D9ABA9B1A}"/>
              </a:ext>
            </a:extLst>
          </p:cNvPr>
          <p:cNvCxnSpPr>
            <a:cxnSpLocks/>
          </p:cNvCxnSpPr>
          <p:nvPr/>
        </p:nvCxnSpPr>
        <p:spPr>
          <a:xfrm flipV="1">
            <a:off x="6517892" y="3124075"/>
            <a:ext cx="1390356" cy="14522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4398ABE7-F282-461C-8997-DA7EA47EE407}"/>
              </a:ext>
            </a:extLst>
          </p:cNvPr>
          <p:cNvCxnSpPr>
            <a:cxnSpLocks/>
          </p:cNvCxnSpPr>
          <p:nvPr/>
        </p:nvCxnSpPr>
        <p:spPr>
          <a:xfrm flipV="1">
            <a:off x="6294228" y="3593324"/>
            <a:ext cx="1614020" cy="568787"/>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3">
                <a:extLst>
                  <a:ext uri="{FF2B5EF4-FFF2-40B4-BE49-F238E27FC236}">
                    <a16:creationId xmlns:a16="http://schemas.microsoft.com/office/drawing/2014/main" id="{7AAE3537-E514-4F04-ADA5-3040539F279A}"/>
                  </a:ext>
                </a:extLst>
              </p:cNvPr>
              <p:cNvSpPr txBox="1"/>
              <p:nvPr/>
            </p:nvSpPr>
            <p:spPr>
              <a:xfrm>
                <a:off x="6011294" y="2484440"/>
                <a:ext cx="806996" cy="369332"/>
              </a:xfrm>
              <a:prstGeom prst="rect">
                <a:avLst/>
              </a:prstGeom>
              <a:noFill/>
            </p:spPr>
            <p:txBody>
              <a:bodyPr wrap="square" rtlCol="0">
                <a:spAutoFit/>
              </a:bodyPr>
              <a:lstStyle/>
              <a:p>
                <a14:m>
                  <m:oMath xmlns:m="http://schemas.openxmlformats.org/officeDocument/2006/math">
                    <m:r>
                      <a:rPr lang="en-US" altLang="zh-CN" b="0" i="1" dirty="0" smtClean="0">
                        <a:latin typeface="Cambria Math" panose="02040503050406030204" pitchFamily="18" charset="0"/>
                      </a:rPr>
                      <m:t>𝑍</m:t>
                    </m:r>
                  </m:oMath>
                </a14:m>
                <a:r>
                  <a:rPr lang="zh-CN" altLang="en-US" dirty="0"/>
                  <a:t> </a:t>
                </a:r>
                <a:r>
                  <a:rPr lang="en-US" altLang="zh-CN" dirty="0"/>
                  <a:t>or </a:t>
                </a:r>
                <a14:m>
                  <m:oMath xmlns:m="http://schemas.openxmlformats.org/officeDocument/2006/math">
                    <m:r>
                      <a:rPr lang="en-US" altLang="zh-CN" b="0" i="1" dirty="0" smtClean="0">
                        <a:latin typeface="Cambria Math" panose="02040503050406030204" pitchFamily="18" charset="0"/>
                      </a:rPr>
                      <m:t>𝐷</m:t>
                    </m:r>
                  </m:oMath>
                </a14:m>
                <a:endParaRPr lang="zh-CN" altLang="en-US" dirty="0"/>
              </a:p>
            </p:txBody>
          </p:sp>
        </mc:Choice>
        <mc:Fallback xmlns="">
          <p:sp>
            <p:nvSpPr>
              <p:cNvPr id="12" name="TextBox 13">
                <a:extLst>
                  <a:ext uri="{FF2B5EF4-FFF2-40B4-BE49-F238E27FC236}">
                    <a16:creationId xmlns:a16="http://schemas.microsoft.com/office/drawing/2014/main" id="{7AAE3537-E514-4F04-ADA5-3040539F279A}"/>
                  </a:ext>
                </a:extLst>
              </p:cNvPr>
              <p:cNvSpPr txBox="1">
                <a:spLocks noRot="1" noChangeAspect="1" noMove="1" noResize="1" noEditPoints="1" noAdjustHandles="1" noChangeArrowheads="1" noChangeShapeType="1" noTextEdit="1"/>
              </p:cNvSpPr>
              <p:nvPr/>
            </p:nvSpPr>
            <p:spPr>
              <a:xfrm>
                <a:off x="6011294" y="2484440"/>
                <a:ext cx="806996" cy="369332"/>
              </a:xfrm>
              <a:prstGeom prst="rect">
                <a:avLst/>
              </a:prstGeom>
              <a:blipFill>
                <a:blip r:embed="rId2"/>
                <a:stretch>
                  <a:fillRect t="-10000" b="-26667"/>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460DA4A2-4BA8-41B4-8697-9F70787941D5}"/>
              </a:ext>
            </a:extLst>
          </p:cNvPr>
          <p:cNvSpPr txBox="1"/>
          <p:nvPr/>
        </p:nvSpPr>
        <p:spPr>
          <a:xfrm>
            <a:off x="7892076" y="2802769"/>
            <a:ext cx="540059" cy="369332"/>
          </a:xfrm>
          <a:prstGeom prst="rect">
            <a:avLst/>
          </a:prstGeom>
          <a:noFill/>
        </p:spPr>
        <p:txBody>
          <a:bodyPr wrap="square" rtlCol="0">
            <a:spAutoFit/>
          </a:bodyPr>
          <a:lstStyle/>
          <a:p>
            <a:r>
              <a:rPr lang="en-US" altLang="zh-CN" b="0" dirty="0"/>
              <a:t>AS</a:t>
            </a:r>
            <a:endParaRPr lang="zh-CN" altLang="en-US" i="1"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3A5592F-BA48-4F86-9B2F-AFE42FE24504}"/>
                  </a:ext>
                </a:extLst>
              </p:cNvPr>
              <p:cNvSpPr txBox="1"/>
              <p:nvPr/>
            </p:nvSpPr>
            <p:spPr>
              <a:xfrm>
                <a:off x="7955978" y="491563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5" name="TextBox 14">
                <a:extLst>
                  <a:ext uri="{FF2B5EF4-FFF2-40B4-BE49-F238E27FC236}">
                    <a16:creationId xmlns:a16="http://schemas.microsoft.com/office/drawing/2014/main" id="{33A5592F-BA48-4F86-9B2F-AFE42FE24504}"/>
                  </a:ext>
                </a:extLst>
              </p:cNvPr>
              <p:cNvSpPr txBox="1">
                <a:spLocks noRot="1" noChangeAspect="1" noMove="1" noResize="1" noEditPoints="1" noAdjustHandles="1" noChangeArrowheads="1" noChangeShapeType="1" noTextEdit="1"/>
              </p:cNvSpPr>
              <p:nvPr/>
            </p:nvSpPr>
            <p:spPr>
              <a:xfrm>
                <a:off x="7955978" y="4915632"/>
                <a:ext cx="540061" cy="369332"/>
              </a:xfrm>
              <a:prstGeom prst="rect">
                <a:avLst/>
              </a:prstGeom>
              <a:blipFill>
                <a:blip r:embed="rId3"/>
                <a:stretch>
                  <a:fillRect/>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9AAD4C11-0DD1-4909-B695-5BF5C164B79D}"/>
              </a:ext>
            </a:extLst>
          </p:cNvPr>
          <p:cNvSpPr txBox="1"/>
          <p:nvPr/>
        </p:nvSpPr>
        <p:spPr>
          <a:xfrm>
            <a:off x="7900162" y="3339506"/>
            <a:ext cx="540059" cy="369332"/>
          </a:xfrm>
          <a:prstGeom prst="rect">
            <a:avLst/>
          </a:prstGeom>
          <a:noFill/>
        </p:spPr>
        <p:txBody>
          <a:bodyPr wrap="square" rtlCol="0">
            <a:spAutoFit/>
          </a:bodyPr>
          <a:lstStyle/>
          <a:p>
            <a:r>
              <a:rPr lang="en-US" altLang="zh-CN" b="0" dirty="0"/>
              <a:t>AD</a:t>
            </a:r>
            <a:endParaRPr lang="zh-CN" altLang="en-US" i="1" dirty="0"/>
          </a:p>
        </p:txBody>
      </p:sp>
      <p:cxnSp>
        <p:nvCxnSpPr>
          <p:cNvPr id="29" name="直接箭头连接符 28">
            <a:extLst>
              <a:ext uri="{FF2B5EF4-FFF2-40B4-BE49-F238E27FC236}">
                <a16:creationId xmlns:a16="http://schemas.microsoft.com/office/drawing/2014/main" id="{474D81A1-8F87-49CD-8C00-45E55881E23C}"/>
              </a:ext>
            </a:extLst>
          </p:cNvPr>
          <p:cNvCxnSpPr>
            <a:cxnSpLocks/>
          </p:cNvCxnSpPr>
          <p:nvPr/>
        </p:nvCxnSpPr>
        <p:spPr>
          <a:xfrm>
            <a:off x="3393082" y="4970084"/>
            <a:ext cx="24216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FC23DF59-F69B-45EE-8AED-583369E8BD44}"/>
              </a:ext>
            </a:extLst>
          </p:cNvPr>
          <p:cNvCxnSpPr>
            <a:cxnSpLocks/>
          </p:cNvCxnSpPr>
          <p:nvPr/>
        </p:nvCxnSpPr>
        <p:spPr>
          <a:xfrm flipV="1">
            <a:off x="3393082" y="2618124"/>
            <a:ext cx="0" cy="2351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2129FF4-23E0-4648-B1EF-E9278073541E}"/>
              </a:ext>
            </a:extLst>
          </p:cNvPr>
          <p:cNvCxnSpPr>
            <a:cxnSpLocks/>
          </p:cNvCxnSpPr>
          <p:nvPr/>
        </p:nvCxnSpPr>
        <p:spPr>
          <a:xfrm flipV="1">
            <a:off x="3899680" y="3128659"/>
            <a:ext cx="1390356" cy="14522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9336261-A109-47B8-9D04-748335D98AC2}"/>
              </a:ext>
            </a:extLst>
          </p:cNvPr>
          <p:cNvCxnSpPr>
            <a:cxnSpLocks/>
          </p:cNvCxnSpPr>
          <p:nvPr/>
        </p:nvCxnSpPr>
        <p:spPr>
          <a:xfrm flipV="1">
            <a:off x="3676016" y="3597908"/>
            <a:ext cx="1614020" cy="568787"/>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13">
                <a:extLst>
                  <a:ext uri="{FF2B5EF4-FFF2-40B4-BE49-F238E27FC236}">
                    <a16:creationId xmlns:a16="http://schemas.microsoft.com/office/drawing/2014/main" id="{36866ACA-4381-4389-82BE-0B63173BDC10}"/>
                  </a:ext>
                </a:extLst>
              </p:cNvPr>
              <p:cNvSpPr txBox="1"/>
              <p:nvPr/>
            </p:nvSpPr>
            <p:spPr>
              <a:xfrm>
                <a:off x="3227329" y="2484455"/>
                <a:ext cx="806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𝑃𝑌</m:t>
                      </m:r>
                    </m:oMath>
                  </m:oMathPara>
                </a14:m>
                <a:endParaRPr lang="zh-CN" altLang="en-US" dirty="0"/>
              </a:p>
            </p:txBody>
          </p:sp>
        </mc:Choice>
        <mc:Fallback xmlns="">
          <p:sp>
            <p:nvSpPr>
              <p:cNvPr id="33" name="TextBox 13">
                <a:extLst>
                  <a:ext uri="{FF2B5EF4-FFF2-40B4-BE49-F238E27FC236}">
                    <a16:creationId xmlns:a16="http://schemas.microsoft.com/office/drawing/2014/main" id="{36866ACA-4381-4389-82BE-0B63173BDC10}"/>
                  </a:ext>
                </a:extLst>
              </p:cNvPr>
              <p:cNvSpPr txBox="1">
                <a:spLocks noRot="1" noChangeAspect="1" noMove="1" noResize="1" noEditPoints="1" noAdjustHandles="1" noChangeArrowheads="1" noChangeShapeType="1" noTextEdit="1"/>
              </p:cNvSpPr>
              <p:nvPr/>
            </p:nvSpPr>
            <p:spPr>
              <a:xfrm>
                <a:off x="3227329" y="2484455"/>
                <a:ext cx="806996" cy="369332"/>
              </a:xfrm>
              <a:prstGeom prst="rect">
                <a:avLst/>
              </a:prstGeom>
              <a:blipFill>
                <a:blip r:embed="rId4"/>
                <a:stretch>
                  <a:fillRect/>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4FA8AAF6-2C2E-410A-8585-6E4B80FAB1AF}"/>
              </a:ext>
            </a:extLst>
          </p:cNvPr>
          <p:cNvSpPr txBox="1"/>
          <p:nvPr/>
        </p:nvSpPr>
        <p:spPr>
          <a:xfrm>
            <a:off x="5273864" y="2807353"/>
            <a:ext cx="540059" cy="369332"/>
          </a:xfrm>
          <a:prstGeom prst="rect">
            <a:avLst/>
          </a:prstGeom>
          <a:noFill/>
        </p:spPr>
        <p:txBody>
          <a:bodyPr wrap="square" rtlCol="0">
            <a:spAutoFit/>
          </a:bodyPr>
          <a:lstStyle/>
          <a:p>
            <a:r>
              <a:rPr lang="en-US" altLang="zh-CN" b="0" dirty="0"/>
              <a:t>AS</a:t>
            </a:r>
            <a:endParaRPr lang="zh-CN" altLang="en-US" i="1" dirty="0"/>
          </a:p>
        </p:txBody>
      </p:sp>
      <mc:AlternateContent xmlns:mc="http://schemas.openxmlformats.org/markup-compatibility/2006" xmlns:a14="http://schemas.microsoft.com/office/drawing/2010/main">
        <mc:Choice Requires="a14">
          <p:sp>
            <p:nvSpPr>
              <p:cNvPr id="35" name="TextBox 14">
                <a:extLst>
                  <a:ext uri="{FF2B5EF4-FFF2-40B4-BE49-F238E27FC236}">
                    <a16:creationId xmlns:a16="http://schemas.microsoft.com/office/drawing/2014/main" id="{9120F110-B07D-44C2-9217-C5B4A38D0C65}"/>
                  </a:ext>
                </a:extLst>
              </p:cNvPr>
              <p:cNvSpPr txBox="1"/>
              <p:nvPr/>
            </p:nvSpPr>
            <p:spPr>
              <a:xfrm>
                <a:off x="5337766" y="492021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dirty="0"/>
              </a:p>
            </p:txBody>
          </p:sp>
        </mc:Choice>
        <mc:Fallback xmlns="">
          <p:sp>
            <p:nvSpPr>
              <p:cNvPr id="35" name="TextBox 14">
                <a:extLst>
                  <a:ext uri="{FF2B5EF4-FFF2-40B4-BE49-F238E27FC236}">
                    <a16:creationId xmlns:a16="http://schemas.microsoft.com/office/drawing/2014/main" id="{9120F110-B07D-44C2-9217-C5B4A38D0C65}"/>
                  </a:ext>
                </a:extLst>
              </p:cNvPr>
              <p:cNvSpPr txBox="1">
                <a:spLocks noRot="1" noChangeAspect="1" noMove="1" noResize="1" noEditPoints="1" noAdjustHandles="1" noChangeArrowheads="1" noChangeShapeType="1" noTextEdit="1"/>
              </p:cNvSpPr>
              <p:nvPr/>
            </p:nvSpPr>
            <p:spPr>
              <a:xfrm>
                <a:off x="5337766" y="4920216"/>
                <a:ext cx="540061" cy="369332"/>
              </a:xfrm>
              <a:prstGeom prst="rect">
                <a:avLst/>
              </a:prstGeom>
              <a:blipFill>
                <a:blip r:embed="rId5"/>
                <a:stretch>
                  <a:fillRect/>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45D876FA-8EEA-4680-A276-3B9B3E5B035E}"/>
              </a:ext>
            </a:extLst>
          </p:cNvPr>
          <p:cNvSpPr txBox="1"/>
          <p:nvPr/>
        </p:nvSpPr>
        <p:spPr>
          <a:xfrm>
            <a:off x="5281950" y="3344090"/>
            <a:ext cx="540059" cy="369332"/>
          </a:xfrm>
          <a:prstGeom prst="rect">
            <a:avLst/>
          </a:prstGeom>
          <a:noFill/>
        </p:spPr>
        <p:txBody>
          <a:bodyPr wrap="square" rtlCol="0">
            <a:spAutoFit/>
          </a:bodyPr>
          <a:lstStyle/>
          <a:p>
            <a:r>
              <a:rPr lang="en-US" altLang="zh-CN" b="0" dirty="0"/>
              <a:t>AD</a:t>
            </a:r>
            <a:endParaRPr lang="zh-CN" altLang="en-US" i="1" dirty="0"/>
          </a:p>
        </p:txBody>
      </p:sp>
      <p:cxnSp>
        <p:nvCxnSpPr>
          <p:cNvPr id="37" name="直接箭头连接符 36">
            <a:extLst>
              <a:ext uri="{FF2B5EF4-FFF2-40B4-BE49-F238E27FC236}">
                <a16:creationId xmlns:a16="http://schemas.microsoft.com/office/drawing/2014/main" id="{FBE13096-390B-4257-9E3A-8F68E2298EB9}"/>
              </a:ext>
            </a:extLst>
          </p:cNvPr>
          <p:cNvCxnSpPr>
            <a:cxnSpLocks/>
          </p:cNvCxnSpPr>
          <p:nvPr/>
        </p:nvCxnSpPr>
        <p:spPr>
          <a:xfrm>
            <a:off x="774871" y="4965500"/>
            <a:ext cx="24216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D395594E-F84B-44AD-A3F0-02DA0B2B9B81}"/>
              </a:ext>
            </a:extLst>
          </p:cNvPr>
          <p:cNvCxnSpPr>
            <a:cxnSpLocks/>
          </p:cNvCxnSpPr>
          <p:nvPr/>
        </p:nvCxnSpPr>
        <p:spPr>
          <a:xfrm flipV="1">
            <a:off x="774871" y="2613540"/>
            <a:ext cx="0" cy="2351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7836D7E6-2EAC-4E8C-B3CE-BD89E689571F}"/>
              </a:ext>
            </a:extLst>
          </p:cNvPr>
          <p:cNvCxnSpPr>
            <a:cxnSpLocks/>
          </p:cNvCxnSpPr>
          <p:nvPr/>
        </p:nvCxnSpPr>
        <p:spPr>
          <a:xfrm flipV="1">
            <a:off x="1281469" y="3124075"/>
            <a:ext cx="1390356" cy="14522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CCB24C16-9F97-447C-993A-1DE1CE7B9D15}"/>
              </a:ext>
            </a:extLst>
          </p:cNvPr>
          <p:cNvCxnSpPr>
            <a:cxnSpLocks/>
          </p:cNvCxnSpPr>
          <p:nvPr/>
        </p:nvCxnSpPr>
        <p:spPr>
          <a:xfrm>
            <a:off x="1114750" y="3442404"/>
            <a:ext cx="1642424" cy="89932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13">
                <a:extLst>
                  <a:ext uri="{FF2B5EF4-FFF2-40B4-BE49-F238E27FC236}">
                    <a16:creationId xmlns:a16="http://schemas.microsoft.com/office/drawing/2014/main" id="{E59803B5-FDD3-46AA-8B4F-8C9805AC09E9}"/>
                  </a:ext>
                </a:extLst>
              </p:cNvPr>
              <p:cNvSpPr txBox="1"/>
              <p:nvPr/>
            </p:nvSpPr>
            <p:spPr>
              <a:xfrm>
                <a:off x="539552" y="2484440"/>
                <a:ext cx="806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𝑃</m:t>
                      </m:r>
                    </m:oMath>
                  </m:oMathPara>
                </a14:m>
                <a:endParaRPr lang="zh-CN" altLang="en-US" dirty="0"/>
              </a:p>
            </p:txBody>
          </p:sp>
        </mc:Choice>
        <mc:Fallback xmlns="">
          <p:sp>
            <p:nvSpPr>
              <p:cNvPr id="41" name="TextBox 13">
                <a:extLst>
                  <a:ext uri="{FF2B5EF4-FFF2-40B4-BE49-F238E27FC236}">
                    <a16:creationId xmlns:a16="http://schemas.microsoft.com/office/drawing/2014/main" id="{E59803B5-FDD3-46AA-8B4F-8C9805AC09E9}"/>
                  </a:ext>
                </a:extLst>
              </p:cNvPr>
              <p:cNvSpPr txBox="1">
                <a:spLocks noRot="1" noChangeAspect="1" noMove="1" noResize="1" noEditPoints="1" noAdjustHandles="1" noChangeArrowheads="1" noChangeShapeType="1" noTextEdit="1"/>
              </p:cNvSpPr>
              <p:nvPr/>
            </p:nvSpPr>
            <p:spPr>
              <a:xfrm>
                <a:off x="539552" y="2484440"/>
                <a:ext cx="806996" cy="369332"/>
              </a:xfrm>
              <a:prstGeom prst="rect">
                <a:avLst/>
              </a:prstGeom>
              <a:blipFill>
                <a:blip r:embed="rId6"/>
                <a:stretch>
                  <a:fillRect/>
                </a:stretch>
              </a:blipFill>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3B66C79D-7529-48ED-B41F-28DA283A7197}"/>
              </a:ext>
            </a:extLst>
          </p:cNvPr>
          <p:cNvSpPr txBox="1"/>
          <p:nvPr/>
        </p:nvSpPr>
        <p:spPr>
          <a:xfrm>
            <a:off x="2655652" y="3006287"/>
            <a:ext cx="540059" cy="369332"/>
          </a:xfrm>
          <a:prstGeom prst="rect">
            <a:avLst/>
          </a:prstGeom>
          <a:noFill/>
        </p:spPr>
        <p:txBody>
          <a:bodyPr wrap="square" rtlCol="0">
            <a:spAutoFit/>
          </a:bodyPr>
          <a:lstStyle/>
          <a:p>
            <a:r>
              <a:rPr lang="en-US" altLang="zh-CN" b="0" dirty="0"/>
              <a:t>AS</a:t>
            </a:r>
            <a:endParaRPr lang="zh-CN" altLang="en-US" i="1" dirty="0"/>
          </a:p>
        </p:txBody>
      </p:sp>
      <mc:AlternateContent xmlns:mc="http://schemas.openxmlformats.org/markup-compatibility/2006" xmlns:a14="http://schemas.microsoft.com/office/drawing/2010/main">
        <mc:Choice Requires="a14">
          <p:sp>
            <p:nvSpPr>
              <p:cNvPr id="43" name="TextBox 14">
                <a:extLst>
                  <a:ext uri="{FF2B5EF4-FFF2-40B4-BE49-F238E27FC236}">
                    <a16:creationId xmlns:a16="http://schemas.microsoft.com/office/drawing/2014/main" id="{7A3BD044-4A97-4B3F-A338-210586FCFA4C}"/>
                  </a:ext>
                </a:extLst>
              </p:cNvPr>
              <p:cNvSpPr txBox="1"/>
              <p:nvPr/>
            </p:nvSpPr>
            <p:spPr>
              <a:xfrm>
                <a:off x="2719555" y="491563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dirty="0"/>
              </a:p>
            </p:txBody>
          </p:sp>
        </mc:Choice>
        <mc:Fallback xmlns="">
          <p:sp>
            <p:nvSpPr>
              <p:cNvPr id="43" name="TextBox 14">
                <a:extLst>
                  <a:ext uri="{FF2B5EF4-FFF2-40B4-BE49-F238E27FC236}">
                    <a16:creationId xmlns:a16="http://schemas.microsoft.com/office/drawing/2014/main" id="{7A3BD044-4A97-4B3F-A338-210586FCFA4C}"/>
                  </a:ext>
                </a:extLst>
              </p:cNvPr>
              <p:cNvSpPr txBox="1">
                <a:spLocks noRot="1" noChangeAspect="1" noMove="1" noResize="1" noEditPoints="1" noAdjustHandles="1" noChangeArrowheads="1" noChangeShapeType="1" noTextEdit="1"/>
              </p:cNvSpPr>
              <p:nvPr/>
            </p:nvSpPr>
            <p:spPr>
              <a:xfrm>
                <a:off x="2719555" y="4915632"/>
                <a:ext cx="540061" cy="369332"/>
              </a:xfrm>
              <a:prstGeom prst="rect">
                <a:avLst/>
              </a:prstGeom>
              <a:blipFill>
                <a:blip r:embed="rId7"/>
                <a:stretch>
                  <a:fillRect/>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980CB08E-D2DB-49D1-AD68-C3522410B809}"/>
              </a:ext>
            </a:extLst>
          </p:cNvPr>
          <p:cNvSpPr txBox="1"/>
          <p:nvPr/>
        </p:nvSpPr>
        <p:spPr>
          <a:xfrm>
            <a:off x="2787476" y="4234416"/>
            <a:ext cx="540059" cy="369332"/>
          </a:xfrm>
          <a:prstGeom prst="rect">
            <a:avLst/>
          </a:prstGeom>
          <a:noFill/>
        </p:spPr>
        <p:txBody>
          <a:bodyPr wrap="square" rtlCol="0">
            <a:spAutoFit/>
          </a:bodyPr>
          <a:lstStyle/>
          <a:p>
            <a:r>
              <a:rPr lang="en-US" altLang="zh-CN" b="0" dirty="0"/>
              <a:t>AD</a:t>
            </a:r>
            <a:endParaRPr lang="zh-CN" altLang="en-US" i="1" dirty="0"/>
          </a:p>
        </p:txBody>
      </p:sp>
    </p:spTree>
    <p:extLst>
      <p:ext uri="{BB962C8B-B14F-4D97-AF65-F5344CB8AC3E}">
        <p14:creationId xmlns:p14="http://schemas.microsoft.com/office/powerpoint/2010/main" val="7148674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pPr lvl="1"/>
            <a:r>
              <a:rPr lang="zh-CN" altLang="en-US" dirty="0">
                <a:latin typeface="+mn-ea"/>
              </a:rPr>
              <a:t>就业</a:t>
            </a:r>
            <a:endParaRPr lang="en-US" altLang="zh-CN" dirty="0">
              <a:latin typeface="+mn-ea"/>
            </a:endParaRPr>
          </a:p>
          <a:p>
            <a:pPr lvl="1"/>
            <a:r>
              <a:rPr lang="zh-CN" altLang="en-US" dirty="0">
                <a:solidFill>
                  <a:srgbClr val="C00000"/>
                </a:solidFill>
                <a:latin typeface="+mn-ea"/>
              </a:rPr>
              <a:t>投资</a:t>
            </a:r>
            <a:endParaRPr lang="en-US" altLang="zh-CN" dirty="0">
              <a:solidFill>
                <a:srgbClr val="C00000"/>
              </a:solidFill>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7620133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投资的重要性</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如果忽略政府开支和外贸，我们可以将有效需求</a:t>
                </a:r>
                <a:r>
                  <a:rPr lang="en-US" altLang="zh-CN" dirty="0"/>
                  <a:t> </a:t>
                </a:r>
                <a14:m>
                  <m:oMath xmlns:m="http://schemas.openxmlformats.org/officeDocument/2006/math">
                    <m:r>
                      <a:rPr lang="en-US" altLang="zh-CN" i="1">
                        <a:latin typeface="Cambria Math" panose="02040503050406030204" pitchFamily="18" charset="0"/>
                      </a:rPr>
                      <m:t>𝑌</m:t>
                    </m:r>
                  </m:oMath>
                </a14:m>
                <a:r>
                  <a:rPr lang="en-US" altLang="zh-CN" dirty="0"/>
                  <a:t> </a:t>
                </a:r>
                <a:r>
                  <a:rPr lang="zh-CN" altLang="en-US" dirty="0"/>
                  <a:t>分解为</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e>
                      </m:d>
                      <m:r>
                        <a:rPr lang="en-US" altLang="zh-CN" i="1">
                          <a:latin typeface="Cambria Math" panose="02040503050406030204" pitchFamily="18" charset="0"/>
                        </a:rPr>
                        <m:t>+</m:t>
                      </m:r>
                      <m:r>
                        <a:rPr lang="en-US" altLang="zh-CN" i="1">
                          <a:latin typeface="Cambria Math" panose="02040503050406030204" pitchFamily="18" charset="0"/>
                        </a:rPr>
                        <m:t>𝐼</m:t>
                      </m:r>
                      <m:r>
                        <a:rPr lang="en-US" altLang="zh-CN">
                          <a:latin typeface="Cambria Math" panose="02040503050406030204" pitchFamily="18" charset="0"/>
                        </a:rPr>
                        <m:t>,</m:t>
                      </m:r>
                    </m:oMath>
                  </m:oMathPara>
                </a14:m>
                <a:endParaRPr lang="zh-CN" altLang="zh-CN" dirty="0"/>
              </a:p>
              <a:p>
                <a:pPr lvl="1"/>
                <a14:m>
                  <m:oMath xmlns:m="http://schemas.openxmlformats.org/officeDocument/2006/math">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e>
                    </m:d>
                  </m:oMath>
                </a14:m>
                <a:r>
                  <a:rPr lang="en-US" altLang="zh-CN" dirty="0"/>
                  <a:t> </a:t>
                </a:r>
                <a:r>
                  <a:rPr lang="zh-CN" altLang="en-US" dirty="0"/>
                  <a:t>为消费函数（凯恩斯称之为</a:t>
                </a:r>
                <a:r>
                  <a:rPr lang="en-US" altLang="zh-CN" dirty="0"/>
                  <a:t>propensity to consume</a:t>
                </a:r>
                <a:r>
                  <a:rPr lang="zh-CN" altLang="en-US" dirty="0"/>
                  <a:t>）。</a:t>
                </a:r>
                <a:endParaRPr lang="en-US" altLang="zh-CN" i="1" dirty="0"/>
              </a:p>
              <a:p>
                <a:pPr lvl="1"/>
                <a14:m>
                  <m:oMath xmlns:m="http://schemas.openxmlformats.org/officeDocument/2006/math">
                    <m:r>
                      <a:rPr lang="en-US" altLang="zh-CN" i="1">
                        <a:latin typeface="Cambria Math" panose="02040503050406030204" pitchFamily="18" charset="0"/>
                      </a:rPr>
                      <m:t>𝐼</m:t>
                    </m:r>
                  </m:oMath>
                </a14:m>
                <a:r>
                  <a:rPr lang="en-US" altLang="zh-CN" dirty="0"/>
                  <a:t> </a:t>
                </a:r>
                <a:r>
                  <a:rPr lang="zh-CN" altLang="en-US" dirty="0"/>
                  <a:t>为新投资产生的需求。</a:t>
                </a:r>
                <a:endParaRPr lang="en-US" altLang="zh-CN" dirty="0"/>
              </a:p>
              <a:p>
                <a:pPr lvl="1"/>
                <a:r>
                  <a:rPr lang="zh-CN" altLang="en-US" dirty="0"/>
                  <a:t>有效需求产生收入。</a:t>
                </a:r>
                <a:endParaRPr lang="en-US" altLang="zh-CN" dirty="0"/>
              </a:p>
              <a:p>
                <a:r>
                  <a:rPr lang="zh-CN" altLang="en-US" dirty="0"/>
                  <a:t>如果投资需求下降，有效需求、收入、就业随之下降。</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410236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富裕中的贫困</a:t>
            </a:r>
          </a:p>
        </p:txBody>
      </p:sp>
      <p:sp>
        <p:nvSpPr>
          <p:cNvPr id="3" name="内容占位符 2"/>
          <p:cNvSpPr>
            <a:spLocks noGrp="1"/>
          </p:cNvSpPr>
          <p:nvPr>
            <p:ph idx="1"/>
          </p:nvPr>
        </p:nvSpPr>
        <p:spPr/>
        <p:txBody>
          <a:bodyPr>
            <a:normAutofit lnSpcReduction="10000"/>
          </a:bodyPr>
          <a:lstStyle/>
          <a:p>
            <a:r>
              <a:rPr lang="zh-CN" altLang="en-US" dirty="0"/>
              <a:t>因为边际消费倾向（</a:t>
            </a:r>
            <a:r>
              <a:rPr lang="en-US" altLang="zh-CN" dirty="0"/>
              <a:t>MPC</a:t>
            </a:r>
            <a:r>
              <a:rPr lang="zh-CN" altLang="en-US" dirty="0"/>
              <a:t>）低于一，且可能随收入上升而下降，所以富裕社会的消费需求和收入之间的缺口较大。</a:t>
            </a:r>
            <a:endParaRPr lang="en-US" altLang="zh-CN" dirty="0"/>
          </a:p>
          <a:p>
            <a:r>
              <a:rPr lang="zh-CN" altLang="en-US" dirty="0"/>
              <a:t>投资不仅跟增长有关，也是维持当前收入水平的必须。</a:t>
            </a:r>
            <a:endParaRPr lang="en-US" altLang="zh-CN" dirty="0"/>
          </a:p>
          <a:p>
            <a:r>
              <a:rPr lang="zh-CN" altLang="en-US" dirty="0"/>
              <a:t>如果投资下降，有效需求下降，失业就会上升。</a:t>
            </a:r>
            <a:endParaRPr lang="en-US" altLang="zh-CN" dirty="0"/>
          </a:p>
          <a:p>
            <a:r>
              <a:rPr lang="zh-CN" altLang="en-US" dirty="0"/>
              <a:t>富裕中的贫困（</a:t>
            </a:r>
            <a:r>
              <a:rPr lang="en-US" altLang="zh-CN" dirty="0"/>
              <a:t>Poverty in the Midst of Plenty</a:t>
            </a:r>
            <a:r>
              <a:rPr lang="zh-CN" altLang="en-US" dirty="0"/>
              <a:t>）：富余的生产力，贫穷的失业人口。</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609188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投资需求的决定因素</a:t>
            </a:r>
          </a:p>
        </p:txBody>
      </p:sp>
      <p:sp>
        <p:nvSpPr>
          <p:cNvPr id="3" name="内容占位符 2"/>
          <p:cNvSpPr>
            <a:spLocks noGrp="1"/>
          </p:cNvSpPr>
          <p:nvPr>
            <p:ph idx="1"/>
          </p:nvPr>
        </p:nvSpPr>
        <p:spPr/>
        <p:txBody>
          <a:bodyPr/>
          <a:lstStyle/>
          <a:p>
            <a:r>
              <a:rPr lang="zh-CN" altLang="en-US" dirty="0">
                <a:solidFill>
                  <a:srgbClr val="C00000"/>
                </a:solidFill>
              </a:rPr>
              <a:t>预期收益</a:t>
            </a:r>
            <a:r>
              <a:rPr lang="zh-CN" altLang="en-US" dirty="0"/>
              <a:t>（</a:t>
            </a:r>
            <a:r>
              <a:rPr lang="en-US" altLang="zh-CN" dirty="0"/>
              <a:t>Prospective yield</a:t>
            </a:r>
            <a:r>
              <a:rPr lang="zh-CN" altLang="en-US" dirty="0"/>
              <a:t>）：（投资形成的）资产未来的现金流（</a:t>
            </a:r>
            <a:r>
              <a:rPr lang="en-US" altLang="zh-CN" dirty="0"/>
              <a:t>cash flow</a:t>
            </a:r>
            <a:r>
              <a:rPr lang="zh-CN" altLang="en-US" dirty="0"/>
              <a:t>）。</a:t>
            </a:r>
            <a:endParaRPr lang="en-US" altLang="zh-CN" dirty="0"/>
          </a:p>
          <a:p>
            <a:r>
              <a:rPr lang="zh-CN" altLang="en-US" dirty="0">
                <a:solidFill>
                  <a:srgbClr val="C00000"/>
                </a:solidFill>
              </a:rPr>
              <a:t>资产的供应价格</a:t>
            </a:r>
            <a:r>
              <a:rPr lang="zh-CN" altLang="en-US" dirty="0"/>
              <a:t>（</a:t>
            </a:r>
            <a:r>
              <a:rPr lang="en-US" altLang="zh-CN" dirty="0"/>
              <a:t>Supply price</a:t>
            </a:r>
            <a:r>
              <a:rPr lang="zh-CN" altLang="en-US" dirty="0"/>
              <a:t>）或重置成本（</a:t>
            </a:r>
            <a:r>
              <a:rPr lang="en-US" altLang="zh-CN" dirty="0"/>
              <a:t>replacement cost</a:t>
            </a:r>
            <a:r>
              <a:rPr lang="zh-CN" altLang="en-US" dirty="0"/>
              <a:t>）：生产该资产的边际成本。</a:t>
            </a:r>
            <a:endParaRPr lang="en-US" altLang="zh-CN" dirty="0"/>
          </a:p>
          <a:p>
            <a:r>
              <a:rPr lang="zh-CN" altLang="en-US" dirty="0">
                <a:solidFill>
                  <a:srgbClr val="C00000"/>
                </a:solidFill>
              </a:rPr>
              <a:t>利率</a:t>
            </a:r>
            <a:endParaRPr lang="en-US" altLang="zh-CN" dirty="0">
              <a:solidFill>
                <a:srgbClr val="C00000"/>
              </a:solidFill>
            </a:endParaRPr>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5349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Keynesian Cross</a:t>
            </a:r>
            <a:endParaRPr lang="zh-CN" altLang="en-US" dirty="0"/>
          </a:p>
        </p:txBody>
      </p:sp>
      <p:sp>
        <p:nvSpPr>
          <p:cNvPr id="4" name="页脚占位符 3"/>
          <p:cNvSpPr>
            <a:spLocks noGrp="1"/>
          </p:cNvSpPr>
          <p:nvPr>
            <p:ph type="ftr" sz="quarter" idx="11"/>
          </p:nvPr>
        </p:nvSpPr>
        <p:spPr/>
        <p:txBody>
          <a:bodyPr/>
          <a:lstStyle/>
          <a:p>
            <a:r>
              <a:rPr lang="en-US" altLang="zh-CN" dirty="0"/>
              <a:t>Intermediate Macroeconomics</a:t>
            </a:r>
            <a:endParaRPr lang="zh-CN" altLang="en-US" dirty="0"/>
          </a:p>
        </p:txBody>
      </p:sp>
      <p:cxnSp>
        <p:nvCxnSpPr>
          <p:cNvPr id="5" name="直接箭头连接符 4"/>
          <p:cNvCxnSpPr/>
          <p:nvPr/>
        </p:nvCxnSpPr>
        <p:spPr>
          <a:xfrm>
            <a:off x="3476972" y="5253941"/>
            <a:ext cx="309634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476972" y="2301613"/>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476972" y="2903848"/>
            <a:ext cx="2432697" cy="23500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3476972" y="5109925"/>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3652448" y="4914297"/>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3652448" y="4914297"/>
                <a:ext cx="504056" cy="375552"/>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13" name="直接连接符 12"/>
          <p:cNvCxnSpPr/>
          <p:nvPr/>
        </p:nvCxnSpPr>
        <p:spPr>
          <a:xfrm>
            <a:off x="5205164" y="3597757"/>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3728" y="2276872"/>
            <a:ext cx="1368152" cy="369332"/>
          </a:xfrm>
          <a:prstGeom prst="rect">
            <a:avLst/>
          </a:prstGeom>
          <a:noFill/>
        </p:spPr>
        <p:txBody>
          <a:bodyPr wrap="square" rtlCol="0">
            <a:spAutoFit/>
          </a:bodyPr>
          <a:lstStyle/>
          <a:p>
            <a:r>
              <a:rPr lang="en-US" altLang="zh-CN" dirty="0"/>
              <a:t>Expenditure</a:t>
            </a:r>
            <a:endParaRPr lang="zh-CN" altLang="en-US" dirty="0"/>
          </a:p>
        </p:txBody>
      </p:sp>
      <mc:AlternateContent xmlns:mc="http://schemas.openxmlformats.org/markup-compatibility/2006" xmlns:a14="http://schemas.microsoft.com/office/drawing/2010/main">
        <mc:Choice Requires="a14">
          <p:sp>
            <p:nvSpPr>
              <p:cNvPr id="15" name="TextBox 14"/>
              <p:cNvSpPr txBox="1"/>
              <p:nvPr/>
            </p:nvSpPr>
            <p:spPr>
              <a:xfrm>
                <a:off x="4917132" y="5242047"/>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917132" y="5242047"/>
                <a:ext cx="540061" cy="3693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801307" y="3173083"/>
                <a:ext cx="18337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𝑇𝐸</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5801307" y="3173083"/>
                <a:ext cx="1833725"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457193" y="2719182"/>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457193" y="2719182"/>
                <a:ext cx="1158976" cy="36933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14"/>
              <p:cNvSpPr txBox="1"/>
              <p:nvPr/>
            </p:nvSpPr>
            <p:spPr>
              <a:xfrm>
                <a:off x="6096317" y="521329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8" name="TextBox 14"/>
              <p:cNvSpPr txBox="1">
                <a:spLocks noRot="1" noChangeAspect="1" noMove="1" noResize="1" noEditPoints="1" noAdjustHandles="1" noChangeArrowheads="1" noChangeShapeType="1" noTextEdit="1"/>
              </p:cNvSpPr>
              <p:nvPr/>
            </p:nvSpPr>
            <p:spPr>
              <a:xfrm>
                <a:off x="6096317" y="5213291"/>
                <a:ext cx="540061" cy="369332"/>
              </a:xfrm>
              <a:prstGeom prst="rect">
                <a:avLst/>
              </a:prstGeom>
              <a:blipFill rotWithShape="0">
                <a:blip r:embed="rId7"/>
                <a:stretch>
                  <a:fillRect/>
                </a:stretch>
              </a:blipFill>
            </p:spPr>
            <p:txBody>
              <a:bodyPr/>
              <a:lstStyle/>
              <a:p>
                <a:r>
                  <a:rPr lang="zh-CN" altLang="en-US">
                    <a:noFill/>
                  </a:rPr>
                  <a:t> </a:t>
                </a:r>
              </a:p>
            </p:txBody>
          </p:sp>
        </mc:Fallback>
      </mc:AlternateContent>
      <p:cxnSp>
        <p:nvCxnSpPr>
          <p:cNvPr id="16" name="直接连接符 15"/>
          <p:cNvCxnSpPr/>
          <p:nvPr/>
        </p:nvCxnSpPr>
        <p:spPr>
          <a:xfrm>
            <a:off x="5781228" y="2517637"/>
            <a:ext cx="0" cy="272441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4"/>
              <p:cNvSpPr txBox="1"/>
              <p:nvPr/>
            </p:nvSpPr>
            <p:spPr>
              <a:xfrm>
                <a:off x="5535142" y="524164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18" name="TextBox 14"/>
              <p:cNvSpPr txBox="1">
                <a:spLocks noRot="1" noChangeAspect="1" noMove="1" noResize="1" noEditPoints="1" noAdjustHandles="1" noChangeArrowheads="1" noChangeShapeType="1" noTextEdit="1"/>
              </p:cNvSpPr>
              <p:nvPr/>
            </p:nvSpPr>
            <p:spPr>
              <a:xfrm>
                <a:off x="5535142" y="5241641"/>
                <a:ext cx="540061" cy="369332"/>
              </a:xfrm>
              <a:prstGeom prst="rect">
                <a:avLst/>
              </a:prstGeom>
              <a:blipFill rotWithShape="0">
                <a:blip r:embed="rId8"/>
                <a:stretch>
                  <a:fillRect r="-11236"/>
                </a:stretch>
              </a:blipFill>
            </p:spPr>
            <p:txBody>
              <a:bodyPr/>
              <a:lstStyle/>
              <a:p>
                <a:r>
                  <a:rPr lang="zh-CN" altLang="en-US">
                    <a:noFill/>
                  </a:rPr>
                  <a:t> </a:t>
                </a:r>
              </a:p>
            </p:txBody>
          </p:sp>
        </mc:Fallback>
      </mc:AlternateContent>
      <p:sp>
        <p:nvSpPr>
          <p:cNvPr id="21" name="任意多边形 20"/>
          <p:cNvSpPr/>
          <p:nvPr/>
        </p:nvSpPr>
        <p:spPr>
          <a:xfrm>
            <a:off x="3479800" y="3513667"/>
            <a:ext cx="2480733" cy="914400"/>
          </a:xfrm>
          <a:custGeom>
            <a:avLst/>
            <a:gdLst>
              <a:gd name="connsiteX0" fmla="*/ 0 w 2480733"/>
              <a:gd name="connsiteY0" fmla="*/ 914400 h 914400"/>
              <a:gd name="connsiteX1" fmla="*/ 279400 w 2480733"/>
              <a:gd name="connsiteY1" fmla="*/ 524933 h 914400"/>
              <a:gd name="connsiteX2" fmla="*/ 719667 w 2480733"/>
              <a:gd name="connsiteY2" fmla="*/ 279400 h 914400"/>
              <a:gd name="connsiteX3" fmla="*/ 1727200 w 2480733"/>
              <a:gd name="connsiteY3" fmla="*/ 76200 h 914400"/>
              <a:gd name="connsiteX4" fmla="*/ 2480733 w 248073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733" h="914400">
                <a:moveTo>
                  <a:pt x="0" y="914400"/>
                </a:moveTo>
                <a:cubicBezTo>
                  <a:pt x="79728" y="772583"/>
                  <a:pt x="159456" y="630766"/>
                  <a:pt x="279400" y="524933"/>
                </a:cubicBezTo>
                <a:cubicBezTo>
                  <a:pt x="399344" y="419100"/>
                  <a:pt x="478367" y="354189"/>
                  <a:pt x="719667" y="279400"/>
                </a:cubicBezTo>
                <a:cubicBezTo>
                  <a:pt x="960967" y="204611"/>
                  <a:pt x="1433689" y="122767"/>
                  <a:pt x="1727200" y="76200"/>
                </a:cubicBezTo>
                <a:cubicBezTo>
                  <a:pt x="2020711" y="29633"/>
                  <a:pt x="2250722" y="14816"/>
                  <a:pt x="2480733"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74114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资本边际效率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给定预期收益和资产供应价格，可以计算资本边际效率（</a:t>
                </a:r>
                <a:r>
                  <a:rPr lang="en-US" altLang="zh-CN" dirty="0"/>
                  <a:t>marginal efficiency of capital</a:t>
                </a:r>
                <a:r>
                  <a:rPr lang="zh-CN" altLang="en-US" dirty="0"/>
                  <a:t>），用以刻画资产的回报率</a:t>
                </a:r>
                <a:endParaRPr lang="zh-CN" altLang="zh-CN" dirty="0"/>
              </a:p>
              <a:p>
                <a:r>
                  <a:rPr lang="zh-CN" altLang="en-US" dirty="0"/>
                  <a:t>用</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1</m:t>
                        </m:r>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2</m:t>
                        </m:r>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𝑛</m:t>
                        </m:r>
                      </m:sub>
                    </m:sSub>
                  </m:oMath>
                </a14:m>
                <a:r>
                  <a:rPr lang="en-US" altLang="zh-CN" dirty="0"/>
                  <a:t> </a:t>
                </a:r>
                <a:r>
                  <a:rPr lang="zh-CN" altLang="en-US" dirty="0"/>
                  <a:t>表示预期现金流。资本边际效率是一个折现率</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oMath>
                </a14:m>
                <a:r>
                  <a:rPr lang="en-US" altLang="zh-CN" dirty="0"/>
                  <a:t> </a:t>
                </a:r>
                <a:r>
                  <a:rPr lang="zh-CN" altLang="en-US" dirty="0"/>
                  <a:t>，满足如下方程</a:t>
                </a:r>
                <a14:m>
                  <m:oMath xmlns:m="http://schemas.openxmlformats.org/officeDocument/2006/math">
                    <m:r>
                      <a:rPr lang="zh-CN" altLang="en-US" dirty="0">
                        <a:latin typeface="Cambria Math" panose="02040503050406030204" pitchFamily="18" charset="0"/>
                      </a:rPr>
                      <m:t>：</m:t>
                    </m:r>
                  </m:oMath>
                </a14:m>
                <a:endParaRPr lang="zh-CN"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mtClean="0">
                          <a:solidFill>
                            <a:srgbClr val="C00000"/>
                          </a:solidFill>
                          <a:latin typeface="Cambria Math" panose="02040503050406030204" pitchFamily="18" charset="0"/>
                        </a:rPr>
                        <m:t>Supply</m:t>
                      </m:r>
                      <m:r>
                        <a:rPr lang="en-US" altLang="zh-CN" smtClean="0">
                          <a:solidFill>
                            <a:srgbClr val="C00000"/>
                          </a:solidFill>
                          <a:latin typeface="Cambria Math" panose="02040503050406030204" pitchFamily="18" charset="0"/>
                        </a:rPr>
                        <m:t> </m:t>
                      </m:r>
                      <m:r>
                        <m:rPr>
                          <m:sty m:val="p"/>
                        </m:rPr>
                        <a:rPr lang="en-US" altLang="zh-CN" smtClean="0">
                          <a:solidFill>
                            <a:srgbClr val="C00000"/>
                          </a:solidFill>
                          <a:latin typeface="Cambria Math" panose="02040503050406030204" pitchFamily="18" charset="0"/>
                        </a:rPr>
                        <m:t>price</m:t>
                      </m:r>
                      <m:r>
                        <a:rPr lang="en-US" altLang="zh-CN" smtClean="0">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1</m:t>
                              </m:r>
                            </m:sub>
                          </m:sSub>
                        </m:num>
                        <m:den>
                          <m:r>
                            <a:rPr lang="en-US" altLang="zh-CN" i="1">
                              <a:solidFill>
                                <a:srgbClr val="C00000"/>
                              </a:solidFill>
                              <a:latin typeface="Cambria Math" panose="02040503050406030204" pitchFamily="18" charset="0"/>
                            </a:rPr>
                            <m:t>(1+</m:t>
                          </m:r>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𝑟</m:t>
                              </m:r>
                            </m:e>
                            <m:sub>
                              <m:r>
                                <a:rPr lang="en-US" altLang="zh-CN" i="1">
                                  <a:solidFill>
                                    <a:srgbClr val="C00000"/>
                                  </a:solidFill>
                                  <a:latin typeface="Cambria Math" panose="02040503050406030204" pitchFamily="18" charset="0"/>
                                </a:rPr>
                                <m:t>𝑚</m:t>
                              </m:r>
                            </m:sub>
                          </m:sSub>
                          <m:r>
                            <a:rPr lang="en-US" altLang="zh-CN" i="1">
                              <a:solidFill>
                                <a:srgbClr val="C00000"/>
                              </a:solidFill>
                              <a:latin typeface="Cambria Math" panose="02040503050406030204" pitchFamily="18" charset="0"/>
                            </a:rPr>
                            <m:t>)</m:t>
                          </m:r>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2</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𝑟</m:t>
                                      </m:r>
                                    </m:e>
                                    <m:sub>
                                      <m:r>
                                        <a:rPr lang="en-US" altLang="zh-CN" i="1">
                                          <a:solidFill>
                                            <a:srgbClr val="C00000"/>
                                          </a:solidFill>
                                          <a:latin typeface="Cambria Math" panose="02040503050406030204" pitchFamily="18" charset="0"/>
                                        </a:rPr>
                                        <m:t>𝑚</m:t>
                                      </m:r>
                                    </m:sub>
                                  </m:sSub>
                                </m:e>
                              </m:d>
                            </m:e>
                            <m:sup>
                              <m:r>
                                <a:rPr lang="en-US" altLang="zh-CN" i="1">
                                  <a:solidFill>
                                    <a:srgbClr val="C00000"/>
                                  </a:solidFill>
                                  <a:latin typeface="Cambria Math" panose="02040503050406030204" pitchFamily="18" charset="0"/>
                                </a:rPr>
                                <m:t>2</m:t>
                              </m:r>
                            </m:sup>
                          </m:sSup>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𝑛</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𝑟</m:t>
                                      </m:r>
                                    </m:e>
                                    <m:sub>
                                      <m:r>
                                        <a:rPr lang="en-US" altLang="zh-CN" i="1">
                                          <a:solidFill>
                                            <a:srgbClr val="C00000"/>
                                          </a:solidFill>
                                          <a:latin typeface="Cambria Math" panose="02040503050406030204" pitchFamily="18" charset="0"/>
                                        </a:rPr>
                                        <m:t>𝑚</m:t>
                                      </m:r>
                                    </m:sub>
                                  </m:sSub>
                                </m:e>
                              </m:d>
                            </m:e>
                            <m:sup>
                              <m:r>
                                <a:rPr lang="en-US" altLang="zh-CN" i="1">
                                  <a:solidFill>
                                    <a:srgbClr val="C00000"/>
                                  </a:solidFill>
                                  <a:latin typeface="Cambria Math" panose="02040503050406030204" pitchFamily="18" charset="0"/>
                                </a:rPr>
                                <m:t>𝑛</m:t>
                              </m:r>
                            </m:sup>
                          </m:sSup>
                        </m:den>
                      </m:f>
                      <m:r>
                        <a:rPr lang="en-US" altLang="zh-CN">
                          <a:latin typeface="Cambria Math" panose="02040503050406030204" pitchFamily="18" charset="0"/>
                        </a:rPr>
                        <m:t>.</m:t>
                      </m:r>
                    </m:oMath>
                  </m:oMathPara>
                </a14:m>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r="-15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600476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资产的需求价格</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资产的需求价格（</a:t>
                </a:r>
                <a:r>
                  <a:rPr lang="en-US" altLang="zh-CN" dirty="0"/>
                  <a:t>demand price of a capital asset</a:t>
                </a:r>
                <a:r>
                  <a:rPr lang="zh-CN" altLang="en-US" dirty="0"/>
                  <a:t>）定义为</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mtClean="0">
                          <a:solidFill>
                            <a:srgbClr val="C00000"/>
                          </a:solidFill>
                          <a:latin typeface="Cambria Math" panose="02040503050406030204" pitchFamily="18" charset="0"/>
                        </a:rPr>
                        <m:t>Demand</m:t>
                      </m:r>
                      <m:r>
                        <a:rPr lang="en-US" altLang="zh-CN" smtClean="0">
                          <a:solidFill>
                            <a:srgbClr val="C00000"/>
                          </a:solidFill>
                          <a:latin typeface="Cambria Math" panose="02040503050406030204" pitchFamily="18" charset="0"/>
                        </a:rPr>
                        <m:t> </m:t>
                      </m:r>
                      <m:r>
                        <m:rPr>
                          <m:sty m:val="p"/>
                        </m:rPr>
                        <a:rPr lang="en-US" altLang="zh-CN" smtClean="0">
                          <a:solidFill>
                            <a:srgbClr val="C00000"/>
                          </a:solidFill>
                          <a:latin typeface="Cambria Math" panose="02040503050406030204" pitchFamily="18" charset="0"/>
                        </a:rPr>
                        <m:t>price</m:t>
                      </m:r>
                      <m:r>
                        <a:rPr lang="en-US" altLang="zh-CN" smtClean="0">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1</m:t>
                              </m:r>
                            </m:sub>
                          </m:sSub>
                        </m:num>
                        <m:den>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𝑟</m:t>
                          </m:r>
                          <m:r>
                            <a:rPr lang="en-US" altLang="zh-CN" i="1">
                              <a:solidFill>
                                <a:srgbClr val="C00000"/>
                              </a:solidFill>
                              <a:latin typeface="Cambria Math" panose="02040503050406030204" pitchFamily="18" charset="0"/>
                            </a:rPr>
                            <m:t>)</m:t>
                          </m:r>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2</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𝑟</m:t>
                                  </m:r>
                                </m:e>
                              </m:d>
                            </m:e>
                            <m:sup>
                              <m:r>
                                <a:rPr lang="en-US" altLang="zh-CN" i="1">
                                  <a:solidFill>
                                    <a:srgbClr val="C00000"/>
                                  </a:solidFill>
                                  <a:latin typeface="Cambria Math" panose="02040503050406030204" pitchFamily="18" charset="0"/>
                                </a:rPr>
                                <m:t>2</m:t>
                              </m:r>
                            </m:sup>
                          </m:sSup>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𝑛</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𝑟</m:t>
                                  </m:r>
                                </m:e>
                              </m:d>
                            </m:e>
                            <m:sup>
                              <m:r>
                                <a:rPr lang="en-US" altLang="zh-CN" i="1">
                                  <a:solidFill>
                                    <a:srgbClr val="C00000"/>
                                  </a:solidFill>
                                  <a:latin typeface="Cambria Math" panose="02040503050406030204" pitchFamily="18" charset="0"/>
                                </a:rPr>
                                <m:t>𝑛</m:t>
                              </m:r>
                            </m:sup>
                          </m:sSup>
                        </m:den>
                      </m:f>
                      <m:r>
                        <a:rPr lang="en-US" altLang="zh-CN" b="0" i="0" smtClean="0">
                          <a:latin typeface="Cambria Math" panose="02040503050406030204" pitchFamily="18" charset="0"/>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𝑟</m:t>
                    </m:r>
                  </m:oMath>
                </a14:m>
                <a:r>
                  <a:rPr lang="en-US" altLang="zh-CN" dirty="0"/>
                  <a:t> </a:t>
                </a:r>
                <a:r>
                  <a:rPr lang="zh-CN" altLang="en-US" dirty="0"/>
                  <a:t>为利率。</a:t>
                </a:r>
                <a:endParaRPr lang="zh-CN" altLang="zh-CN" dirty="0"/>
              </a:p>
              <a:p>
                <a:r>
                  <a:rPr lang="zh-CN" altLang="en-US" dirty="0"/>
                  <a:t>如果某资产的供应价格低于需求价格（也就是</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r>
                      <a:rPr lang="en-US" altLang="zh-CN" i="1">
                        <a:latin typeface="Cambria Math" panose="02040503050406030204" pitchFamily="18" charset="0"/>
                      </a:rPr>
                      <m:t>&gt;</m:t>
                    </m:r>
                    <m:r>
                      <a:rPr lang="en-US" altLang="zh-CN" i="1">
                        <a:latin typeface="Cambria Math" panose="02040503050406030204" pitchFamily="18" charset="0"/>
                      </a:rPr>
                      <m:t>𝑟</m:t>
                    </m:r>
                    <m:r>
                      <a:rPr lang="en-US" altLang="zh-CN" i="1">
                        <a:latin typeface="Cambria Math" panose="02040503050406030204" pitchFamily="18" charset="0"/>
                      </a:rPr>
                      <m:t> </m:t>
                    </m:r>
                  </m:oMath>
                </a14:m>
                <a:r>
                  <a:rPr lang="zh-CN" altLang="en-US" dirty="0"/>
                  <a:t>），那么创业者就会投资供应该资产。</a:t>
                </a:r>
                <a:endParaRPr lang="en-US" altLang="zh-CN" dirty="0"/>
              </a:p>
              <a:p>
                <a:r>
                  <a:rPr lang="zh-CN" altLang="en-US" dirty="0"/>
                  <a:t>创业家们会不断投资，直到没有什么资产的</a:t>
                </a:r>
                <a:r>
                  <a:rPr lang="en-US" altLang="zh-CN" dirty="0"/>
                  <a:t>MEC</a:t>
                </a:r>
                <a:r>
                  <a:rPr lang="zh-CN" altLang="en-US" dirty="0"/>
                  <a:t>高于利率。</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r="-125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507888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宏观经济不稳定的源头</a:t>
            </a:r>
          </a:p>
        </p:txBody>
      </p:sp>
      <p:sp>
        <p:nvSpPr>
          <p:cNvPr id="3" name="内容占位符 2"/>
          <p:cNvSpPr>
            <a:spLocks noGrp="1"/>
          </p:cNvSpPr>
          <p:nvPr>
            <p:ph idx="1"/>
          </p:nvPr>
        </p:nvSpPr>
        <p:spPr/>
        <p:txBody>
          <a:bodyPr>
            <a:normAutofit lnSpcReduction="10000"/>
          </a:bodyPr>
          <a:lstStyle/>
          <a:p>
            <a:r>
              <a:rPr lang="zh-CN" altLang="en-US" dirty="0"/>
              <a:t>资产的供应价格相对稳定。</a:t>
            </a:r>
            <a:endParaRPr lang="en-US" altLang="zh-CN" dirty="0"/>
          </a:p>
          <a:p>
            <a:r>
              <a:rPr lang="zh-CN" altLang="en-US" dirty="0"/>
              <a:t>现金流预期，尤其是长期预期，很不稳定。因此资本边际效率很不稳定。</a:t>
            </a:r>
            <a:endParaRPr lang="en-US" altLang="zh-CN" dirty="0"/>
          </a:p>
          <a:p>
            <a:r>
              <a:rPr lang="zh-CN" altLang="en-US" dirty="0"/>
              <a:t>凯恩斯认为资本边际效率的不稳定性是商业周期的根本原因。</a:t>
            </a:r>
            <a:endParaRPr lang="en-US" altLang="zh-CN" dirty="0"/>
          </a:p>
          <a:p>
            <a:pPr lvl="1"/>
            <a:r>
              <a:rPr lang="zh-CN" altLang="en-US" dirty="0"/>
              <a:t>资本边际效率的乐观估计导致过度投资和经济过热。</a:t>
            </a:r>
            <a:endParaRPr lang="en-US" altLang="zh-CN" dirty="0"/>
          </a:p>
          <a:p>
            <a:pPr lvl="1"/>
            <a:r>
              <a:rPr lang="zh-CN" altLang="en-US" dirty="0"/>
              <a:t>过度投资迟早让资产回报下降，乐观估计突变为悲观估计，导致投资需求迅速下滑。</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92395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衰退如何结束</a:t>
            </a:r>
          </a:p>
        </p:txBody>
      </p:sp>
      <p:sp>
        <p:nvSpPr>
          <p:cNvPr id="3" name="内容占位符 2"/>
          <p:cNvSpPr>
            <a:spLocks noGrp="1"/>
          </p:cNvSpPr>
          <p:nvPr>
            <p:ph idx="1"/>
          </p:nvPr>
        </p:nvSpPr>
        <p:spPr/>
        <p:txBody>
          <a:bodyPr>
            <a:normAutofit/>
          </a:bodyPr>
          <a:lstStyle/>
          <a:p>
            <a:r>
              <a:rPr lang="zh-CN" altLang="en-US" dirty="0"/>
              <a:t>当资本边际效率低于利率，投资需求维持疲弱，衰退持续。</a:t>
            </a:r>
            <a:endParaRPr lang="en-US" altLang="zh-CN" dirty="0"/>
          </a:p>
          <a:p>
            <a:r>
              <a:rPr lang="zh-CN" altLang="en-US" dirty="0"/>
              <a:t>衰退如何结束？</a:t>
            </a:r>
            <a:r>
              <a:rPr lang="en-US" altLang="zh-CN" dirty="0"/>
              <a:t> </a:t>
            </a:r>
          </a:p>
          <a:p>
            <a:pPr lvl="1"/>
            <a:r>
              <a:rPr lang="zh-CN" altLang="en-US" dirty="0"/>
              <a:t>央行将利率降至低于资本边际效率。</a:t>
            </a:r>
            <a:r>
              <a:rPr lang="en-US" altLang="zh-CN" dirty="0"/>
              <a:t> </a:t>
            </a:r>
          </a:p>
          <a:p>
            <a:pPr lvl="1"/>
            <a:r>
              <a:rPr lang="zh-CN" altLang="en-US" dirty="0"/>
              <a:t>预期资产现金流改善（信心恢复）</a:t>
            </a:r>
            <a:r>
              <a:rPr lang="en-US" altLang="zh-CN" dirty="0"/>
              <a:t> </a:t>
            </a:r>
          </a:p>
          <a:p>
            <a:pPr lvl="1"/>
            <a:r>
              <a:rPr lang="zh-CN" altLang="en-US" dirty="0"/>
              <a:t>供应价格下降，使得资本边际效率上升。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260981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股票市场的作用</a:t>
            </a:r>
          </a:p>
        </p:txBody>
      </p:sp>
      <p:sp>
        <p:nvSpPr>
          <p:cNvPr id="3" name="内容占位符 2"/>
          <p:cNvSpPr>
            <a:spLocks noGrp="1"/>
          </p:cNvSpPr>
          <p:nvPr>
            <p:ph idx="1"/>
          </p:nvPr>
        </p:nvSpPr>
        <p:spPr/>
        <p:txBody>
          <a:bodyPr>
            <a:normAutofit lnSpcReduction="10000"/>
          </a:bodyPr>
          <a:lstStyle/>
          <a:p>
            <a:r>
              <a:rPr lang="zh-CN" altLang="en-US" dirty="0"/>
              <a:t>对潜在的创业者来说，买入股票是投资实业的替代。</a:t>
            </a:r>
            <a:endParaRPr lang="en-US" altLang="zh-CN" dirty="0"/>
          </a:p>
          <a:p>
            <a:pPr lvl="1"/>
            <a:r>
              <a:rPr lang="zh-CN" altLang="en-US" dirty="0"/>
              <a:t>股价（估值）高企鼓励投资实业，反之则投资实业动力下降。</a:t>
            </a:r>
            <a:endParaRPr lang="en-US" altLang="zh-CN" dirty="0"/>
          </a:p>
          <a:p>
            <a:r>
              <a:rPr lang="zh-CN" altLang="en-US" dirty="0"/>
              <a:t>股票市场为各类资产提供了常规估值（</a:t>
            </a:r>
            <a:r>
              <a:rPr lang="en-US" altLang="zh-CN" dirty="0"/>
              <a:t>conventional valuation</a:t>
            </a:r>
            <a:r>
              <a:rPr lang="zh-CN" altLang="en-US" dirty="0"/>
              <a:t>），即</a:t>
            </a:r>
            <a:r>
              <a:rPr lang="zh-CN" altLang="en-US" dirty="0">
                <a:solidFill>
                  <a:srgbClr val="C00000"/>
                </a:solidFill>
              </a:rPr>
              <a:t>常规的需求价格</a:t>
            </a:r>
            <a:r>
              <a:rPr lang="zh-CN" altLang="en-US" dirty="0"/>
              <a:t>。</a:t>
            </a:r>
            <a:endParaRPr lang="en-US" altLang="zh-CN" dirty="0"/>
          </a:p>
          <a:p>
            <a:pPr lvl="1"/>
            <a:r>
              <a:rPr lang="zh-CN" altLang="en-US" dirty="0"/>
              <a:t>股市的常规估值有缺陷，但必不可少。</a:t>
            </a:r>
            <a:endParaRPr lang="en-US" altLang="zh-CN" dirty="0"/>
          </a:p>
          <a:p>
            <a:pPr lvl="2"/>
            <a:r>
              <a:rPr lang="zh-CN" altLang="en-US" dirty="0"/>
              <a:t>因为不确定性（</a:t>
            </a:r>
            <a:r>
              <a:rPr lang="en-US" altLang="zh-CN" dirty="0"/>
              <a:t>Uncertainty</a:t>
            </a:r>
            <a:r>
              <a:rPr lang="zh-CN" altLang="en-US" dirty="0"/>
              <a:t>），很难形成预期，对预期的信心也很脆弱。</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5380375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股市的缺陷</a:t>
            </a:r>
          </a:p>
        </p:txBody>
      </p:sp>
      <p:sp>
        <p:nvSpPr>
          <p:cNvPr id="3" name="内容占位符 2"/>
          <p:cNvSpPr>
            <a:spLocks noGrp="1"/>
          </p:cNvSpPr>
          <p:nvPr>
            <p:ph idx="1"/>
          </p:nvPr>
        </p:nvSpPr>
        <p:spPr/>
        <p:txBody>
          <a:bodyPr>
            <a:normAutofit/>
          </a:bodyPr>
          <a:lstStyle/>
          <a:p>
            <a:pPr marL="514350" indent="-514350">
              <a:buFont typeface="+mj-lt"/>
              <a:buAutoNum type="arabicPeriod"/>
            </a:pPr>
            <a:r>
              <a:rPr lang="zh-CN" altLang="en-US" dirty="0"/>
              <a:t>股市总体的估值能力可疑。</a:t>
            </a:r>
            <a:endParaRPr lang="en-US" altLang="zh-CN" dirty="0"/>
          </a:p>
          <a:p>
            <a:pPr marL="514350" indent="-514350">
              <a:buFont typeface="+mj-lt"/>
              <a:buAutoNum type="arabicPeriod"/>
            </a:pPr>
            <a:r>
              <a:rPr lang="zh-CN" altLang="en-US" dirty="0"/>
              <a:t>利润短期波动对股价影响巨大。</a:t>
            </a:r>
            <a:endParaRPr lang="en-US" altLang="zh-CN" dirty="0"/>
          </a:p>
          <a:p>
            <a:pPr marL="514350" indent="-514350">
              <a:buFont typeface="+mj-lt"/>
              <a:buAutoNum type="arabicPeriod"/>
            </a:pPr>
            <a:r>
              <a:rPr lang="zh-CN" altLang="en-US" dirty="0"/>
              <a:t>常规估值是大众心理（</a:t>
            </a:r>
            <a:r>
              <a:rPr lang="en-US" altLang="zh-CN" dirty="0"/>
              <a:t>mass psychology</a:t>
            </a:r>
            <a:r>
              <a:rPr lang="zh-CN" altLang="en-US" dirty="0"/>
              <a:t>）博弈而成，可能因为某些非基本面原因发生巨变。</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657868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股市的缺陷</a:t>
            </a:r>
          </a:p>
        </p:txBody>
      </p:sp>
      <p:sp>
        <p:nvSpPr>
          <p:cNvPr id="3" name="内容占位符 2"/>
          <p:cNvSpPr>
            <a:spLocks noGrp="1"/>
          </p:cNvSpPr>
          <p:nvPr>
            <p:ph idx="1"/>
          </p:nvPr>
        </p:nvSpPr>
        <p:spPr/>
        <p:txBody>
          <a:bodyPr>
            <a:normAutofit/>
          </a:bodyPr>
          <a:lstStyle/>
          <a:p>
            <a:pPr marL="514350" indent="-514350">
              <a:buFont typeface="+mj-lt"/>
              <a:buAutoNum type="arabicPeriod" startAt="4"/>
            </a:pPr>
            <a:r>
              <a:rPr lang="zh-CN" altLang="en-US" dirty="0"/>
              <a:t>即使是专业投资者，其主要工作也不是做更好的预测，更合理的估值，而是预测常规估值的变化，从而跑在别人前面。</a:t>
            </a:r>
            <a:endParaRPr lang="en-US" altLang="zh-CN" dirty="0"/>
          </a:p>
          <a:p>
            <a:pPr marL="914400" lvl="1" indent="-514350"/>
            <a:r>
              <a:rPr lang="zh-CN" altLang="en-US" dirty="0"/>
              <a:t>“价值投资者”的挑战</a:t>
            </a:r>
            <a:endParaRPr lang="en-US" altLang="zh-CN" dirty="0"/>
          </a:p>
          <a:p>
            <a:pPr marL="1314450" lvl="2" indent="-514350">
              <a:buFont typeface="+mj-lt"/>
              <a:buAutoNum type="alphaLcParenR"/>
            </a:pPr>
            <a:r>
              <a:rPr lang="zh-CN" altLang="en-US" dirty="0"/>
              <a:t>人性更喜欢迅速致富。</a:t>
            </a:r>
            <a:endParaRPr lang="en-US" altLang="zh-CN" dirty="0"/>
          </a:p>
          <a:p>
            <a:pPr marL="1314450" lvl="2" indent="-514350">
              <a:buFont typeface="+mj-lt"/>
              <a:buAutoNum type="alphaLcParenR"/>
            </a:pPr>
            <a:r>
              <a:rPr lang="zh-CN" altLang="en-US" dirty="0"/>
              <a:t>价值投资者需要更多耐心，更多的资源，要避免杠杆。</a:t>
            </a:r>
            <a:endParaRPr lang="en-US" altLang="zh-CN" dirty="0"/>
          </a:p>
          <a:p>
            <a:pPr marL="1314450" lvl="2" indent="-514350">
              <a:buFont typeface="+mj-lt"/>
              <a:buAutoNum type="alphaLcParenR"/>
            </a:pPr>
            <a:r>
              <a:rPr lang="zh-CN" altLang="en-US" dirty="0"/>
              <a:t>通常是一个群体（基民或投资委员会）衡量价值投资者的表现，逆向投资者会受到最多批评、质疑和撤资。</a:t>
            </a:r>
            <a:endParaRPr lang="en-US" altLang="zh-CN" i="1"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2115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E95F2-1A23-4600-8BDF-51B1B5AA0F86}"/>
              </a:ext>
            </a:extLst>
          </p:cNvPr>
          <p:cNvSpPr>
            <a:spLocks noGrp="1"/>
          </p:cNvSpPr>
          <p:nvPr>
            <p:ph type="title"/>
          </p:nvPr>
        </p:nvSpPr>
        <p:spPr/>
        <p:txBody>
          <a:bodyPr/>
          <a:lstStyle/>
          <a:p>
            <a:r>
              <a:rPr lang="zh-CN" altLang="en-US" dirty="0"/>
              <a:t>股市情绪周期</a:t>
            </a:r>
          </a:p>
        </p:txBody>
      </p:sp>
      <p:sp>
        <p:nvSpPr>
          <p:cNvPr id="4" name="页脚占位符 3">
            <a:extLst>
              <a:ext uri="{FF2B5EF4-FFF2-40B4-BE49-F238E27FC236}">
                <a16:creationId xmlns:a16="http://schemas.microsoft.com/office/drawing/2014/main" id="{7D3D515C-FFA5-40CF-B0C1-2EA0CB879D14}"/>
              </a:ext>
            </a:extLst>
          </p:cNvPr>
          <p:cNvSpPr>
            <a:spLocks noGrp="1"/>
          </p:cNvSpPr>
          <p:nvPr>
            <p:ph type="ftr" sz="quarter" idx="11"/>
          </p:nvPr>
        </p:nvSpPr>
        <p:spPr/>
        <p:txBody>
          <a:bodyPr/>
          <a:lstStyle/>
          <a:p>
            <a:r>
              <a:rPr lang="en-US" altLang="zh-CN"/>
              <a:t>Intermediate Macroeconomics</a:t>
            </a:r>
            <a:endParaRPr lang="zh-CN" altLang="en-US"/>
          </a:p>
        </p:txBody>
      </p:sp>
      <p:pic>
        <p:nvPicPr>
          <p:cNvPr id="5122" name="Picture 2" descr="The Stock Market Data and Investor Sentiment - The Winning ZoneThe ...">
            <a:extLst>
              <a:ext uri="{FF2B5EF4-FFF2-40B4-BE49-F238E27FC236}">
                <a16:creationId xmlns:a16="http://schemas.microsoft.com/office/drawing/2014/main" id="{CFF2DD15-02F8-48E8-80BC-AF94B7E60F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125" y="1862931"/>
            <a:ext cx="63817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3974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政策含义</a:t>
            </a:r>
          </a:p>
        </p:txBody>
      </p:sp>
      <p:sp>
        <p:nvSpPr>
          <p:cNvPr id="3" name="内容占位符 2"/>
          <p:cNvSpPr>
            <a:spLocks noGrp="1"/>
          </p:cNvSpPr>
          <p:nvPr>
            <p:ph idx="1"/>
          </p:nvPr>
        </p:nvSpPr>
        <p:spPr/>
        <p:txBody>
          <a:bodyPr>
            <a:normAutofit/>
          </a:bodyPr>
          <a:lstStyle/>
          <a:p>
            <a:r>
              <a:rPr lang="zh-CN" altLang="en-US" dirty="0"/>
              <a:t>因为股票市场有重大缺陷，所以投资需求不能仅仅依赖股市。</a:t>
            </a:r>
            <a:endParaRPr lang="en-US" altLang="zh-CN" dirty="0"/>
          </a:p>
          <a:p>
            <a:r>
              <a:rPr lang="zh-CN" altLang="en-US" dirty="0"/>
              <a:t>凯恩斯：</a:t>
            </a:r>
            <a:r>
              <a:rPr lang="en-US" altLang="zh-CN" i="1" dirty="0"/>
              <a:t>When the capital development of a country becomes a by-product of the activities of a casino, the job is likely to be ill-done.</a:t>
            </a:r>
            <a:endParaRPr lang="zh-CN" altLang="en-US" i="1"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3604224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股市估值周期：牛市</a:t>
            </a:r>
          </a:p>
        </p:txBody>
      </p:sp>
      <p:sp>
        <p:nvSpPr>
          <p:cNvPr id="3" name="内容占位符 2"/>
          <p:cNvSpPr>
            <a:spLocks noGrp="1"/>
          </p:cNvSpPr>
          <p:nvPr>
            <p:ph idx="1"/>
          </p:nvPr>
        </p:nvSpPr>
        <p:spPr/>
        <p:txBody>
          <a:bodyPr>
            <a:normAutofit fontScale="92500"/>
          </a:bodyPr>
          <a:lstStyle/>
          <a:p>
            <a:r>
              <a:rPr lang="zh-CN" altLang="en-US" dirty="0"/>
              <a:t>大众心理（</a:t>
            </a:r>
            <a:r>
              <a:rPr lang="en-US" altLang="zh-CN" dirty="0"/>
              <a:t>Mass psychology</a:t>
            </a:r>
            <a:r>
              <a:rPr lang="zh-CN" altLang="en-US" dirty="0"/>
              <a:t>）驱动估值周期。</a:t>
            </a:r>
            <a:endParaRPr lang="en-US" altLang="zh-CN" dirty="0"/>
          </a:p>
          <a:p>
            <a:pPr lvl="1"/>
            <a:r>
              <a:rPr lang="zh-CN" altLang="en-US" dirty="0"/>
              <a:t>在熊市底部，谨慎和风险厌恶达到极致。敢于下注的投资者获得高额回报。</a:t>
            </a:r>
            <a:endParaRPr lang="en-US" altLang="zh-CN" dirty="0"/>
          </a:p>
          <a:p>
            <a:pPr lvl="1"/>
            <a:r>
              <a:rPr lang="zh-CN" altLang="en-US" dirty="0"/>
              <a:t>随着公司基本面改善，投资者信心恢复，估值上升。</a:t>
            </a:r>
            <a:endParaRPr lang="en-US" altLang="zh-CN" dirty="0"/>
          </a:p>
          <a:p>
            <a:pPr lvl="1"/>
            <a:r>
              <a:rPr lang="zh-CN" altLang="en-US" dirty="0"/>
              <a:t>新概念、新事物（漂亮</a:t>
            </a:r>
            <a:r>
              <a:rPr lang="en-US" altLang="zh-CN" dirty="0"/>
              <a:t>50</a:t>
            </a:r>
            <a:r>
              <a:rPr lang="zh-CN" altLang="en-US" dirty="0"/>
              <a:t>、互联网、</a:t>
            </a:r>
            <a:r>
              <a:rPr lang="en-US" altLang="zh-CN" dirty="0"/>
              <a:t>FAANG</a:t>
            </a:r>
            <a:r>
              <a:rPr lang="zh-CN" altLang="en-US" dirty="0"/>
              <a:t>等）冒出，投资者热情高涨，并吸引更多人入场，亏钱恐惧被踏空恐惧代替，估值进一步上升。</a:t>
            </a:r>
            <a:endParaRPr lang="en-US" altLang="zh-CN" dirty="0"/>
          </a:p>
          <a:p>
            <a:pPr lvl="1"/>
            <a:r>
              <a:rPr lang="zh-CN" altLang="en-US" dirty="0"/>
              <a:t>股价加速上涨，所有人相信股票还会涨，因此无视估值，买到就是赚到，社会达到“股疯”状态。</a:t>
            </a:r>
            <a:endParaRPr lang="en-US" altLang="zh-CN" dirty="0"/>
          </a:p>
          <a:p>
            <a:pPr lvl="1"/>
            <a:endParaRPr lang="en-US" altLang="zh-CN" dirty="0"/>
          </a:p>
          <a:p>
            <a:pPr lvl="1"/>
            <a:endParaRPr lang="en-US" altLang="zh-CN" dirty="0"/>
          </a:p>
          <a:p>
            <a:pPr lvl="1"/>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1231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含义</a:t>
            </a:r>
          </a:p>
        </p:txBody>
      </p:sp>
      <p:sp>
        <p:nvSpPr>
          <p:cNvPr id="3" name="内容占位符 2"/>
          <p:cNvSpPr>
            <a:spLocks noGrp="1"/>
          </p:cNvSpPr>
          <p:nvPr>
            <p:ph idx="1"/>
          </p:nvPr>
        </p:nvSpPr>
        <p:spPr/>
        <p:txBody>
          <a:bodyPr>
            <a:normAutofit fontScale="92500" lnSpcReduction="10000"/>
          </a:bodyPr>
          <a:lstStyle/>
          <a:p>
            <a:r>
              <a:rPr lang="zh-CN" altLang="en-US" dirty="0"/>
              <a:t>总支出决定总收入。</a:t>
            </a:r>
            <a:endParaRPr lang="en-US" altLang="zh-CN" dirty="0"/>
          </a:p>
          <a:p>
            <a:pPr lvl="1"/>
            <a:r>
              <a:rPr lang="zh-CN" altLang="en-US" dirty="0"/>
              <a:t>节俭悖论（</a:t>
            </a:r>
            <a:r>
              <a:rPr lang="en-US" altLang="zh-CN" dirty="0"/>
              <a:t>Paradox of thrift</a:t>
            </a:r>
            <a:r>
              <a:rPr lang="zh-CN" altLang="en-US" dirty="0"/>
              <a:t>）</a:t>
            </a:r>
            <a:endParaRPr lang="en-US" altLang="zh-CN" dirty="0"/>
          </a:p>
          <a:p>
            <a:r>
              <a:rPr lang="zh-CN" altLang="en-US" dirty="0"/>
              <a:t>总产出可能会低于产出潜力，同时失业率可能高于自然失业率。</a:t>
            </a:r>
            <a:endParaRPr lang="en-US" altLang="zh-CN" dirty="0"/>
          </a:p>
          <a:p>
            <a:r>
              <a:rPr lang="zh-CN" altLang="en-US" dirty="0"/>
              <a:t>投资和政府支出的重要性：因为边际消费倾向（</a:t>
            </a:r>
            <a:r>
              <a:rPr lang="en-US" altLang="zh-CN" dirty="0"/>
              <a:t>MPC</a:t>
            </a:r>
            <a:r>
              <a:rPr lang="zh-CN" altLang="en-US" dirty="0"/>
              <a:t>）递减，所以为支持更高的收入，投资和政府支出要扮演更重要角色。</a:t>
            </a:r>
            <a:endParaRPr lang="en-US" altLang="zh-CN" dirty="0"/>
          </a:p>
          <a:p>
            <a:r>
              <a:rPr lang="zh-CN" altLang="en-US" dirty="0"/>
              <a:t>乘数效应（</a:t>
            </a:r>
            <a:r>
              <a:rPr lang="en-US" altLang="zh-CN" dirty="0"/>
              <a:t>Multiplier effect</a:t>
            </a:r>
            <a:r>
              <a:rPr lang="zh-CN" altLang="en-US" dirty="0"/>
              <a:t>）：投资或政府开支的增加一个单位，会引起大于一个单位的收入增加。</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243722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熊市</a:t>
            </a:r>
          </a:p>
        </p:txBody>
      </p:sp>
      <p:sp>
        <p:nvSpPr>
          <p:cNvPr id="3" name="内容占位符 2"/>
          <p:cNvSpPr>
            <a:spLocks noGrp="1"/>
          </p:cNvSpPr>
          <p:nvPr>
            <p:ph idx="1"/>
          </p:nvPr>
        </p:nvSpPr>
        <p:spPr/>
        <p:txBody>
          <a:bodyPr>
            <a:normAutofit fontScale="85000" lnSpcReduction="20000"/>
          </a:bodyPr>
          <a:lstStyle/>
          <a:p>
            <a:r>
              <a:rPr lang="zh-CN" altLang="en-US" dirty="0"/>
              <a:t>在股疯状态中，微小的利空就能导致崩盘。</a:t>
            </a:r>
            <a:endParaRPr lang="en-US" altLang="zh-CN" dirty="0"/>
          </a:p>
          <a:p>
            <a:r>
              <a:rPr lang="zh-CN" altLang="en-US" dirty="0"/>
              <a:t>牛市越牛，看多做多的人越多，仓位越重，看空做空的人越少，开始下跌后流动性越缺乏（买盘少）。</a:t>
            </a:r>
            <a:endParaRPr lang="en-US" altLang="zh-CN" dirty="0"/>
          </a:p>
          <a:p>
            <a:r>
              <a:rPr lang="zh-CN" altLang="en-US" dirty="0"/>
              <a:t>下跌会让杠杆投资者收到“</a:t>
            </a:r>
            <a:r>
              <a:rPr lang="en-US" altLang="zh-CN" dirty="0"/>
              <a:t>margin call</a:t>
            </a:r>
            <a:r>
              <a:rPr lang="zh-CN" altLang="en-US" dirty="0"/>
              <a:t>”，要求补充保证金，导致“</a:t>
            </a:r>
            <a:r>
              <a:rPr lang="en-US" altLang="zh-CN" dirty="0"/>
              <a:t>fire sale</a:t>
            </a:r>
            <a:r>
              <a:rPr lang="zh-CN" altLang="en-US" dirty="0"/>
              <a:t>”，在缺乏流动性的市场中，推动股价加速下跌。</a:t>
            </a:r>
            <a:endParaRPr lang="en-US" altLang="zh-CN" dirty="0"/>
          </a:p>
          <a:p>
            <a:r>
              <a:rPr lang="zh-CN" altLang="en-US" dirty="0"/>
              <a:t>股市估值下跌，导致投资和消费意愿下降，公司基本面下滑，并反馈到股价。</a:t>
            </a:r>
            <a:endParaRPr lang="en-US" altLang="zh-CN" dirty="0"/>
          </a:p>
          <a:p>
            <a:r>
              <a:rPr lang="zh-CN" altLang="en-US" dirty="0"/>
              <a:t>投资者心理从股疯的极度乐观，切换到担心，盼望政府救市和反弹，在经历多次失望后达到极度悲观。</a:t>
            </a:r>
            <a:endParaRPr lang="en-US" altLang="zh-CN" dirty="0"/>
          </a:p>
          <a:p>
            <a:r>
              <a:rPr lang="zh-CN" altLang="en-US" dirty="0"/>
              <a:t>熊市可能漫长，长达几年（</a:t>
            </a:r>
            <a:r>
              <a:rPr lang="en-US" altLang="zh-CN" dirty="0"/>
              <a:t>A</a:t>
            </a:r>
            <a:r>
              <a:rPr lang="zh-CN" altLang="en-US" dirty="0"/>
              <a:t>股</a:t>
            </a:r>
            <a:r>
              <a:rPr lang="en-US" altLang="zh-CN" dirty="0"/>
              <a:t>2001-2005</a:t>
            </a:r>
            <a:r>
              <a:rPr lang="zh-CN" altLang="en-US" dirty="0"/>
              <a:t>，</a:t>
            </a:r>
            <a:r>
              <a:rPr lang="en-US" altLang="zh-CN" dirty="0"/>
              <a:t>2008-2013</a:t>
            </a:r>
            <a:r>
              <a:rPr lang="zh-CN" altLang="en-US" dirty="0"/>
              <a:t>），也可能很短，历时几周（美股</a:t>
            </a:r>
            <a:r>
              <a:rPr lang="en-US" altLang="zh-CN" dirty="0"/>
              <a:t>2020.3</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5775885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明斯基金融不稳定假说</a:t>
            </a:r>
          </a:p>
        </p:txBody>
      </p:sp>
      <p:sp>
        <p:nvSpPr>
          <p:cNvPr id="5" name="内容占位符 4"/>
          <p:cNvSpPr>
            <a:spLocks noGrp="1"/>
          </p:cNvSpPr>
          <p:nvPr>
            <p:ph sz="half" idx="1"/>
          </p:nvPr>
        </p:nvSpPr>
        <p:spPr>
          <a:xfrm>
            <a:off x="457200" y="1600200"/>
            <a:ext cx="4762872" cy="4525963"/>
          </a:xfrm>
        </p:spPr>
        <p:txBody>
          <a:bodyPr/>
          <a:lstStyle/>
          <a:p>
            <a:r>
              <a:rPr lang="zh-CN" altLang="en-US" dirty="0"/>
              <a:t>明斯基（</a:t>
            </a:r>
            <a:r>
              <a:rPr lang="en-US" altLang="zh-CN" dirty="0"/>
              <a:t>Hyman Minsky, 1919-1996</a:t>
            </a:r>
            <a:r>
              <a:rPr lang="zh-CN" altLang="en-US" dirty="0"/>
              <a:t>）是一个“后凯恩斯主义”经济学家。</a:t>
            </a:r>
            <a:endParaRPr lang="en-US" altLang="zh-CN" dirty="0"/>
          </a:p>
          <a:p>
            <a:r>
              <a:rPr lang="zh-CN" altLang="en-US" dirty="0"/>
              <a:t>明斯基提出，金融系统在“稳健”（</a:t>
            </a:r>
            <a:r>
              <a:rPr lang="en-US" altLang="zh-CN" dirty="0"/>
              <a:t>robustness</a:t>
            </a:r>
            <a:r>
              <a:rPr lang="zh-CN" altLang="en-US" dirty="0"/>
              <a:t>）和“脆弱”（</a:t>
            </a:r>
            <a:r>
              <a:rPr lang="en-US" altLang="zh-CN" dirty="0"/>
              <a:t>fragility</a:t>
            </a:r>
            <a:r>
              <a:rPr lang="zh-CN" altLang="en-US" dirty="0"/>
              <a:t>）之间钟摆，从而推动宏观经济商业周期。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124" name="Picture 4" descr="https://upload.wikimedia.org/wikipedia/commons/0/00/HymanMinsky-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3500" y="2720181"/>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9217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明斯基的信用市场周期</a:t>
            </a:r>
          </a:p>
        </p:txBody>
      </p:sp>
      <p:sp>
        <p:nvSpPr>
          <p:cNvPr id="3" name="内容占位符 2"/>
          <p:cNvSpPr>
            <a:spLocks noGrp="1"/>
          </p:cNvSpPr>
          <p:nvPr>
            <p:ph sz="half" idx="1"/>
          </p:nvPr>
        </p:nvSpPr>
        <p:spPr/>
        <p:txBody>
          <a:bodyPr>
            <a:normAutofit fontScale="92500"/>
          </a:bodyPr>
          <a:lstStyle/>
          <a:p>
            <a:r>
              <a:rPr lang="zh-CN" altLang="en-US" dirty="0"/>
              <a:t>对冲融资（</a:t>
            </a:r>
            <a:r>
              <a:rPr lang="en-US" altLang="zh-CN" dirty="0"/>
              <a:t>hedge finance</a:t>
            </a:r>
            <a:r>
              <a:rPr lang="zh-CN" altLang="en-US" dirty="0"/>
              <a:t>）</a:t>
            </a:r>
            <a:endParaRPr lang="en-US" altLang="zh-CN" dirty="0"/>
          </a:p>
          <a:p>
            <a:pPr lvl="1"/>
            <a:r>
              <a:rPr lang="zh-CN" altLang="en-US" dirty="0"/>
              <a:t>现金流足够还本付息。</a:t>
            </a:r>
            <a:endParaRPr lang="en-US" altLang="zh-CN" dirty="0"/>
          </a:p>
          <a:p>
            <a:r>
              <a:rPr lang="zh-CN" altLang="en-US" dirty="0"/>
              <a:t>投机融资（</a:t>
            </a:r>
            <a:r>
              <a:rPr lang="en-US" altLang="zh-CN" dirty="0"/>
              <a:t>speculative finance</a:t>
            </a:r>
            <a:r>
              <a:rPr lang="zh-CN" altLang="en-US" dirty="0"/>
              <a:t>）</a:t>
            </a:r>
            <a:endParaRPr lang="en-US" altLang="zh-CN" dirty="0"/>
          </a:p>
          <a:p>
            <a:pPr lvl="1"/>
            <a:r>
              <a:rPr lang="zh-CN" altLang="en-US" dirty="0"/>
              <a:t>现金流足够付息，但需要借新债还旧债。</a:t>
            </a:r>
            <a:endParaRPr lang="en-US" altLang="zh-CN" dirty="0"/>
          </a:p>
          <a:p>
            <a:r>
              <a:rPr lang="zh-CN" altLang="en-US" dirty="0"/>
              <a:t>旁氏融资（</a:t>
            </a:r>
            <a:r>
              <a:rPr lang="en-US" altLang="zh-CN" dirty="0"/>
              <a:t>Ponzi finance</a:t>
            </a:r>
            <a:r>
              <a:rPr lang="zh-CN" altLang="en-US" dirty="0"/>
              <a:t>）</a:t>
            </a:r>
            <a:endParaRPr lang="en-US" altLang="zh-CN" dirty="0"/>
          </a:p>
          <a:p>
            <a:pPr lvl="1"/>
            <a:r>
              <a:rPr lang="zh-CN" altLang="en-US" dirty="0"/>
              <a:t>现金流既不能还本也不能付息，需要资产价格不断上涨。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sz="half" idx="2"/>
            <p:extLst>
              <p:ext uri="{D42A27DB-BD31-4B8C-83A1-F6EECF244321}">
                <p14:modId xmlns:p14="http://schemas.microsoft.com/office/powerpoint/2010/main" val="151774792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97220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181349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结语</a:t>
            </a:r>
          </a:p>
        </p:txBody>
      </p:sp>
      <p:sp>
        <p:nvSpPr>
          <p:cNvPr id="3" name="内容占位符 2"/>
          <p:cNvSpPr>
            <a:spLocks noGrp="1"/>
          </p:cNvSpPr>
          <p:nvPr>
            <p:ph idx="1"/>
          </p:nvPr>
        </p:nvSpPr>
        <p:spPr/>
        <p:txBody>
          <a:bodyPr>
            <a:normAutofit/>
          </a:bodyPr>
          <a:lstStyle/>
          <a:p>
            <a:r>
              <a:rPr lang="zh-CN" altLang="en-US" dirty="0"/>
              <a:t>“自然”均衡（产出</a:t>
            </a:r>
            <a:r>
              <a:rPr lang="en-US" altLang="zh-CN" dirty="0"/>
              <a:t>=</a:t>
            </a:r>
            <a:r>
              <a:rPr lang="zh-CN" altLang="en-US" dirty="0"/>
              <a:t>产出潜力，利率</a:t>
            </a:r>
            <a:r>
              <a:rPr lang="en-US" altLang="zh-CN" dirty="0"/>
              <a:t>=</a:t>
            </a:r>
            <a:r>
              <a:rPr lang="zh-CN" altLang="en-US" dirty="0"/>
              <a:t>自然利率，失业率</a:t>
            </a:r>
            <a:r>
              <a:rPr lang="en-US" altLang="zh-CN" dirty="0"/>
              <a:t>=</a:t>
            </a:r>
            <a:r>
              <a:rPr lang="zh-CN" altLang="en-US" dirty="0"/>
              <a:t>自然失业率）跟其他均衡一样转瞬即逝。</a:t>
            </a:r>
            <a:endParaRPr lang="en-US" altLang="zh-CN" dirty="0"/>
          </a:p>
          <a:p>
            <a:r>
              <a:rPr lang="zh-CN" altLang="en-US" dirty="0"/>
              <a:t>经济自带动能，一旦复苏回到自然均衡，就会更进一步到过热的均衡。</a:t>
            </a:r>
            <a:endParaRPr lang="en-US" altLang="zh-CN" dirty="0"/>
          </a:p>
          <a:p>
            <a:r>
              <a:rPr lang="zh-CN" altLang="en-US" dirty="0"/>
              <a:t>股票和信用市场的周期，及其背后的投机活动，是经济周期的重要驱动。</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757452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结语</a:t>
            </a:r>
          </a:p>
        </p:txBody>
      </p:sp>
      <p:sp>
        <p:nvSpPr>
          <p:cNvPr id="3" name="内容占位符 2"/>
          <p:cNvSpPr>
            <a:spLocks noGrp="1"/>
          </p:cNvSpPr>
          <p:nvPr>
            <p:ph idx="1"/>
          </p:nvPr>
        </p:nvSpPr>
        <p:spPr/>
        <p:txBody>
          <a:bodyPr>
            <a:normAutofit/>
          </a:bodyPr>
          <a:lstStyle/>
          <a:p>
            <a:r>
              <a:rPr lang="zh-CN" altLang="en-US" dirty="0"/>
              <a:t>金融周期并非简单重复：</a:t>
            </a:r>
            <a:endParaRPr lang="en-US" altLang="zh-CN" dirty="0"/>
          </a:p>
          <a:p>
            <a:pPr marL="0" indent="0" algn="ctr">
              <a:buNone/>
            </a:pPr>
            <a:r>
              <a:rPr lang="zh-CN" altLang="en-US" dirty="0"/>
              <a:t>每次都一样，每次都不一样。</a:t>
            </a:r>
            <a:endParaRPr lang="en-US" altLang="zh-CN" dirty="0"/>
          </a:p>
          <a:p>
            <a:r>
              <a:rPr lang="zh-CN" altLang="en-US" dirty="0"/>
              <a:t>金融市场不断经历结构变化</a:t>
            </a:r>
            <a:endParaRPr lang="en-US" altLang="zh-CN" dirty="0"/>
          </a:p>
          <a:p>
            <a:pPr lvl="1"/>
            <a:r>
              <a:rPr lang="zh-CN" altLang="en-US" dirty="0"/>
              <a:t>政府应对经济周期：规制和去规制</a:t>
            </a:r>
            <a:endParaRPr lang="en-US" altLang="zh-CN" dirty="0"/>
          </a:p>
          <a:p>
            <a:pPr lvl="1"/>
            <a:r>
              <a:rPr lang="zh-CN" altLang="en-US" dirty="0"/>
              <a:t>市场应对规制变化：金融创新、影子银行</a:t>
            </a:r>
            <a:endParaRPr lang="en-US" altLang="zh-CN" dirty="0"/>
          </a:p>
          <a:p>
            <a:r>
              <a:rPr lang="zh-CN" altLang="en-US" dirty="0"/>
              <a:t>借用马克吐温的名言：</a:t>
            </a:r>
            <a:endParaRPr lang="en-US" altLang="zh-CN" dirty="0"/>
          </a:p>
          <a:p>
            <a:pPr lvl="1"/>
            <a:r>
              <a:rPr lang="zh-CN" altLang="en-US" dirty="0"/>
              <a:t>（宏观经济）历史并不重复，只是经常押韵。</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2046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政府购买的乘数效应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62500" lnSpcReduction="20000"/>
              </a:bodyPr>
              <a:lstStyle/>
              <a:p>
                <a:r>
                  <a:rPr lang="zh-CN" altLang="en-US" dirty="0"/>
                  <a:t>假设消费函数为线性，</a:t>
                </a:r>
                <a:r>
                  <a:rPr lang="en-US" altLang="zh-CN" dirty="0"/>
                  <a:t> </a:t>
                </a:r>
              </a:p>
              <a:p>
                <a:pPr marL="0" indent="0" algn="ctr">
                  <a:buNone/>
                </a:pPr>
                <a14:m>
                  <m:oMath xmlns:m="http://schemas.openxmlformats.org/officeDocument/2006/math">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r>
                      <a:rPr lang="en-US" altLang="zh-CN" i="1">
                        <a:latin typeface="Cambria Math"/>
                      </a:rPr>
                      <m:t>(</m:t>
                    </m:r>
                    <m:r>
                      <a:rPr lang="en-US" altLang="zh-CN" i="1">
                        <a:latin typeface="Cambria Math"/>
                      </a:rPr>
                      <m:t>𝑌</m:t>
                    </m:r>
                    <m:r>
                      <a:rPr lang="en-US" altLang="zh-CN" i="1">
                        <a:latin typeface="Cambria Math"/>
                      </a:rPr>
                      <m:t>−</m:t>
                    </m:r>
                    <m:r>
                      <a:rPr lang="en-US" altLang="zh-CN" b="0" i="1" smtClean="0">
                        <a:latin typeface="Cambria Math"/>
                      </a:rPr>
                      <m:t>𝑇</m:t>
                    </m:r>
                    <m:r>
                      <a:rPr lang="en-US" altLang="zh-CN" i="1">
                        <a:latin typeface="Cambria Math"/>
                      </a:rPr>
                      <m:t>)</m:t>
                    </m:r>
                  </m:oMath>
                </a14:m>
                <a:r>
                  <a:rPr lang="en-US" altLang="zh-CN" dirty="0"/>
                  <a:t>,</a:t>
                </a:r>
              </a:p>
              <a:p>
                <a:pPr marL="0" indent="0">
                  <a:buNone/>
                </a:pPr>
                <a:r>
                  <a:rPr lang="en-US" altLang="zh-CN" dirty="0"/>
                  <a:t>     </a:t>
                </a: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oMath>
                </a14:m>
                <a:r>
                  <a:rPr lang="zh-CN" altLang="en-US" dirty="0"/>
                  <a:t> 为“自主消费”（</a:t>
                </a:r>
                <a:r>
                  <a:rPr lang="en-US" altLang="zh-CN" dirty="0"/>
                  <a:t>autonomous consumption</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oMath>
                </a14:m>
                <a:r>
                  <a:rPr lang="zh-CN" altLang="en-US" dirty="0"/>
                  <a:t> 为“边际消费倾向”（</a:t>
                </a:r>
                <a:r>
                  <a:rPr lang="en-US" altLang="zh-CN" dirty="0"/>
                  <a:t>marginal propensity consume, MPC</a:t>
                </a:r>
                <a:r>
                  <a:rPr lang="zh-CN" altLang="en-US" dirty="0"/>
                  <a:t>）。</a:t>
                </a:r>
                <a:r>
                  <a:rPr lang="en-US" altLang="zh-CN" dirty="0"/>
                  <a:t> </a:t>
                </a:r>
              </a:p>
              <a:p>
                <a:r>
                  <a:rPr lang="zh-CN" altLang="en-US" dirty="0"/>
                  <a:t>对以下方程应用隐含函数定理，</a:t>
                </a:r>
                <a:endParaRPr lang="en-US" altLang="zh-CN" i="1" dirty="0">
                  <a:latin typeface="Cambria Math"/>
                </a:endParaRPr>
              </a:p>
              <a:p>
                <a:pPr marL="0" indent="0" algn="ctr">
                  <a:buNone/>
                </a:pPr>
                <a14:m>
                  <m:oMath xmlns:m="http://schemas.openxmlformats.org/officeDocument/2006/math">
                    <m:r>
                      <a:rPr lang="en-US" altLang="zh-CN" i="1">
                        <a:latin typeface="Cambria Math"/>
                      </a:rPr>
                      <m:t>𝑌</m:t>
                    </m:r>
                    <m:r>
                      <a:rPr lang="en-US" altLang="zh-CN" i="1">
                        <a:latin typeface="Cambria Math"/>
                      </a:rPr>
                      <m:t>=</m:t>
                    </m:r>
                    <m:sSub>
                      <m:sSubPr>
                        <m:ctrlPr>
                          <a:rPr lang="en-US" altLang="zh-CN" b="0" i="1" smtClean="0">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r>
                          <a:rPr lang="en-US" altLang="zh-CN" i="1">
                            <a:latin typeface="Cambria Math"/>
                          </a:rPr>
                          <m:t>+</m:t>
                        </m:r>
                        <m:r>
                          <a:rPr lang="en-US" altLang="zh-CN" i="1">
                            <a:latin typeface="Cambria Math"/>
                          </a:rPr>
                          <m:t>𝐶</m:t>
                        </m:r>
                      </m:e>
                      <m:sub>
                        <m:r>
                          <a:rPr lang="en-US" altLang="zh-CN" b="0" i="1" smtClean="0">
                            <a:latin typeface="Cambria Math"/>
                          </a:rPr>
                          <m:t>1</m:t>
                        </m:r>
                      </m:sub>
                    </m:sSub>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r>
                      <a:rPr lang="en-US" altLang="zh-CN" b="0" i="1" smtClean="0">
                        <a:latin typeface="Cambria Math"/>
                      </a:rPr>
                      <m:t>𝐼</m:t>
                    </m:r>
                    <m:r>
                      <a:rPr lang="en-US" altLang="zh-CN" i="1">
                        <a:latin typeface="Cambria Math"/>
                      </a:rPr>
                      <m:t>+</m:t>
                    </m:r>
                    <m:r>
                      <a:rPr lang="en-US" altLang="zh-CN" b="0" i="1" smtClean="0">
                        <a:latin typeface="Cambria Math"/>
                      </a:rPr>
                      <m:t>𝐺</m:t>
                    </m:r>
                    <m:r>
                      <a:rPr lang="en-US" altLang="zh-CN" b="0" i="1" smtClean="0">
                        <a:latin typeface="Cambria Math" panose="02040503050406030204" pitchFamily="18" charset="0"/>
                      </a:rPr>
                      <m:t>.</m:t>
                    </m:r>
                  </m:oMath>
                </a14:m>
                <a:r>
                  <a:rPr lang="en-US" altLang="zh-CN" dirty="0"/>
                  <a:t> </a:t>
                </a:r>
              </a:p>
              <a:p>
                <a:pPr marL="0" indent="0">
                  <a:buNone/>
                </a:pPr>
                <a:r>
                  <a:rPr lang="en-US" altLang="zh-CN" dirty="0"/>
                  <a:t>    </a:t>
                </a:r>
                <a:r>
                  <a:rPr lang="zh-CN" altLang="en-US" dirty="0"/>
                  <a:t>可得</a:t>
                </a:r>
                <a:endParaRPr lang="en-US" altLang="zh-CN" dirty="0"/>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m:t>
                        </m:r>
                        <m:r>
                          <a:rPr lang="en-US" altLang="zh-CN" b="0" i="1" smtClean="0">
                            <a:latin typeface="Cambria Math"/>
                          </a:rPr>
                          <m:t>𝑌</m:t>
                        </m:r>
                      </m:num>
                      <m:den>
                        <m:r>
                          <a:rPr lang="en-US" altLang="zh-CN" b="0" i="1" smtClean="0">
                            <a:latin typeface="Cambria Math"/>
                          </a:rPr>
                          <m:t>𝜕</m:t>
                        </m:r>
                        <m:r>
                          <a:rPr lang="en-US" altLang="zh-CN" b="0" i="1" smtClean="0">
                            <a:latin typeface="Cambria Math"/>
                          </a:rPr>
                          <m:t>𝐺</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r>
                          <a:rPr lang="en-US" altLang="zh-CN" b="0" i="1" smtClean="0">
                            <a:latin typeface="Cambria Math"/>
                          </a:rPr>
                          <m:t>𝑀𝑃𝐶</m:t>
                        </m:r>
                      </m:den>
                    </m:f>
                    <m:r>
                      <a:rPr lang="en-US" altLang="zh-CN" b="0" i="1" smtClean="0">
                        <a:latin typeface="Cambria Math"/>
                      </a:rPr>
                      <m:t>.</m:t>
                    </m:r>
                  </m:oMath>
                </a14:m>
                <a:r>
                  <a:rPr lang="en-US" altLang="zh-CN" dirty="0"/>
                  <a:t>  </a:t>
                </a:r>
              </a:p>
              <a:p>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1−</m:t>
                        </m:r>
                        <m:r>
                          <a:rPr lang="en-US" altLang="zh-CN" i="1">
                            <a:latin typeface="Cambria Math"/>
                          </a:rPr>
                          <m:t>𝑀𝑃𝐶</m:t>
                        </m:r>
                      </m:den>
                    </m:f>
                  </m:oMath>
                </a14:m>
                <a:r>
                  <a:rPr lang="en-US" altLang="zh-CN" dirty="0"/>
                  <a:t> </a:t>
                </a:r>
                <a:r>
                  <a:rPr lang="zh-CN" altLang="en-US" dirty="0"/>
                  <a:t>被称为政府购买乘数（</a:t>
                </a:r>
                <a:r>
                  <a:rPr lang="en-US" altLang="zh-CN" dirty="0"/>
                  <a:t>government purchase multiplier</a:t>
                </a:r>
                <a:r>
                  <a:rPr lang="zh-CN" altLang="en-US" dirty="0"/>
                  <a:t>）。</a:t>
                </a:r>
                <a:endParaRPr lang="en-US" altLang="zh-CN" dirty="0"/>
              </a:p>
              <a:p>
                <a:r>
                  <a:rPr lang="zh-CN" altLang="en-US" dirty="0"/>
                  <a:t>投资增加也有同样的乘数效应。</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741" t="-2561" r="-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9569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t>导论</a:t>
            </a:r>
            <a:endParaRPr lang="en-US" altLang="zh-CN" dirty="0"/>
          </a:p>
          <a:p>
            <a:r>
              <a:rPr lang="en-US" altLang="zh-CN" dirty="0"/>
              <a:t>IS-LM </a:t>
            </a:r>
            <a:r>
              <a:rPr lang="zh-CN" altLang="en-US" dirty="0"/>
              <a:t>模型</a:t>
            </a:r>
            <a:endParaRPr lang="en-US" altLang="zh-CN" dirty="0"/>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4983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图示</a:t>
            </a:r>
          </a:p>
        </p:txBody>
      </p:sp>
      <p:sp>
        <p:nvSpPr>
          <p:cNvPr id="4" name="页脚占位符 3"/>
          <p:cNvSpPr>
            <a:spLocks noGrp="1"/>
          </p:cNvSpPr>
          <p:nvPr>
            <p:ph type="ftr" sz="quarter" idx="11"/>
          </p:nvPr>
        </p:nvSpPr>
        <p:spPr/>
        <p:txBody>
          <a:bodyPr/>
          <a:lstStyle/>
          <a:p>
            <a:r>
              <a:rPr lang="en-US" altLang="zh-CN" dirty="0"/>
              <a:t>Intermediate Macroeconomics</a:t>
            </a:r>
            <a:endParaRPr lang="zh-CN" altLang="en-US" dirty="0"/>
          </a:p>
        </p:txBody>
      </p:sp>
      <p:cxnSp>
        <p:nvCxnSpPr>
          <p:cNvPr id="5" name="直接箭头连接符 4"/>
          <p:cNvCxnSpPr/>
          <p:nvPr/>
        </p:nvCxnSpPr>
        <p:spPr>
          <a:xfrm>
            <a:off x="2051720" y="5877272"/>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051720" y="1628800"/>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51720" y="2204864"/>
            <a:ext cx="3744416" cy="36724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2051720" y="5733256"/>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2227196" y="5537628"/>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227196" y="5537628"/>
                <a:ext cx="504056" cy="375552"/>
              </a:xfrm>
              <a:prstGeom prst="rect">
                <a:avLst/>
              </a:prstGeom>
              <a:blipFill rotWithShape="1">
                <a:blip r:embed="rId3"/>
                <a:stretch>
                  <a:fillRect/>
                </a:stretch>
              </a:blipFill>
            </p:spPr>
            <p:txBody>
              <a:bodyPr/>
              <a:lstStyle/>
              <a:p>
                <a:r>
                  <a:rPr lang="zh-CN" altLang="en-US">
                    <a:noFill/>
                  </a:rPr>
                  <a:t> </a:t>
                </a:r>
              </a:p>
            </p:txBody>
          </p:sp>
        </mc:Fallback>
      </mc:AlternateContent>
      <p:cxnSp>
        <p:nvCxnSpPr>
          <p:cNvPr id="10" name="直接连接符 9"/>
          <p:cNvCxnSpPr/>
          <p:nvPr/>
        </p:nvCxnSpPr>
        <p:spPr>
          <a:xfrm flipV="1">
            <a:off x="2051720" y="3230978"/>
            <a:ext cx="4752528" cy="151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779912" y="4221088"/>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628800"/>
            <a:ext cx="1368152" cy="369332"/>
          </a:xfrm>
          <a:prstGeom prst="rect">
            <a:avLst/>
          </a:prstGeom>
          <a:noFill/>
        </p:spPr>
        <p:txBody>
          <a:bodyPr wrap="square" rtlCol="0">
            <a:spAutoFit/>
          </a:bodyPr>
          <a:lstStyle/>
          <a:p>
            <a:r>
              <a:rPr lang="en-US" altLang="zh-CN" dirty="0"/>
              <a:t>Expenditure</a:t>
            </a:r>
            <a:endParaRPr lang="zh-CN" altLang="en-US" dirty="0"/>
          </a:p>
        </p:txBody>
      </p:sp>
      <mc:AlternateContent xmlns:mc="http://schemas.openxmlformats.org/markup-compatibility/2006" xmlns:a14="http://schemas.microsoft.com/office/drawing/2010/main">
        <mc:Choice Requires="a14">
          <p:sp>
            <p:nvSpPr>
              <p:cNvPr id="15" name="TextBox 14"/>
              <p:cNvSpPr txBox="1"/>
              <p:nvPr/>
            </p:nvSpPr>
            <p:spPr>
              <a:xfrm>
                <a:off x="3491880" y="5865378"/>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91880" y="5865378"/>
                <a:ext cx="540061" cy="369332"/>
              </a:xfrm>
              <a:prstGeom prst="rect">
                <a:avLst/>
              </a:prstGeom>
              <a:blipFill rotWithShape="0">
                <a:blip r:embed="rId4"/>
                <a:stretch>
                  <a:fillRect/>
                </a:stretch>
              </a:blipFill>
            </p:spPr>
            <p:txBody>
              <a:bodyPr/>
              <a:lstStyle/>
              <a:p>
                <a:r>
                  <a:rPr lang="zh-CN" altLang="en-US">
                    <a:noFill/>
                  </a:rPr>
                  <a:t> </a:t>
                </a:r>
              </a:p>
            </p:txBody>
          </p:sp>
        </mc:Fallback>
      </mc:AlternateContent>
      <p:cxnSp>
        <p:nvCxnSpPr>
          <p:cNvPr id="20" name="直接连接符 19"/>
          <p:cNvCxnSpPr/>
          <p:nvPr/>
        </p:nvCxnSpPr>
        <p:spPr>
          <a:xfrm flipV="1">
            <a:off x="2039160" y="2275131"/>
            <a:ext cx="4752528" cy="151216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上箭头 20"/>
          <p:cNvSpPr/>
          <p:nvPr/>
        </p:nvSpPr>
        <p:spPr>
          <a:xfrm>
            <a:off x="1907704" y="3861048"/>
            <a:ext cx="45719" cy="882098"/>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TextBox 21"/>
              <p:cNvSpPr txBox="1"/>
              <p:nvPr/>
            </p:nvSpPr>
            <p:spPr>
              <a:xfrm>
                <a:off x="323528" y="3787577"/>
                <a:ext cx="1512168" cy="923330"/>
              </a:xfrm>
              <a:prstGeom prst="rect">
                <a:avLst/>
              </a:prstGeom>
              <a:noFill/>
            </p:spPr>
            <p:txBody>
              <a:bodyPr wrap="square" rtlCol="0">
                <a:spAutoFit/>
              </a:bodyPr>
              <a:lstStyle/>
              <a:p>
                <a:r>
                  <a:rPr lang="en-US" altLang="zh-CN" dirty="0"/>
                  <a:t>An increase in government spending: </a:t>
                </a:r>
                <a14:m>
                  <m:oMath xmlns:m="http://schemas.openxmlformats.org/officeDocument/2006/math">
                    <m:r>
                      <m:rPr>
                        <m:sty m:val="p"/>
                      </m:rPr>
                      <a:rPr lang="en-US" altLang="zh-CN" b="0" i="0" smtClean="0">
                        <a:latin typeface="Cambria Math"/>
                      </a:rPr>
                      <m:t>Δ</m:t>
                    </m:r>
                    <m:r>
                      <a:rPr lang="en-US" altLang="zh-CN" b="0" i="1" smtClean="0">
                        <a:latin typeface="Cambria Math"/>
                      </a:rPr>
                      <m:t>𝐺</m:t>
                    </m:r>
                  </m:oMath>
                </a14:m>
                <a:r>
                  <a:rPr lang="en-US" altLang="zh-CN" dirty="0"/>
                  <a:t> </a:t>
                </a:r>
                <a:endParaRPr lang="zh-CN"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23528" y="3787577"/>
                <a:ext cx="1512168" cy="923330"/>
              </a:xfrm>
              <a:prstGeom prst="rect">
                <a:avLst/>
              </a:prstGeom>
              <a:blipFill rotWithShape="0">
                <a:blip r:embed="rId5"/>
                <a:stretch>
                  <a:fillRect l="-3226" t="-3289" r="-5242" b="-9211"/>
                </a:stretch>
              </a:blipFill>
            </p:spPr>
            <p:txBody>
              <a:bodyPr/>
              <a:lstStyle/>
              <a:p>
                <a:r>
                  <a:rPr lang="zh-CN" altLang="en-US">
                    <a:noFill/>
                  </a:rPr>
                  <a:t> </a:t>
                </a:r>
              </a:p>
            </p:txBody>
          </p:sp>
        </mc:Fallback>
      </mc:AlternateContent>
      <p:cxnSp>
        <p:nvCxnSpPr>
          <p:cNvPr id="24" name="直接连接符 23"/>
          <p:cNvCxnSpPr/>
          <p:nvPr/>
        </p:nvCxnSpPr>
        <p:spPr>
          <a:xfrm>
            <a:off x="5220072" y="2780928"/>
            <a:ext cx="0" cy="3096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a:off x="3923928" y="4665188"/>
            <a:ext cx="11612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67912" y="4885398"/>
            <a:ext cx="1273304" cy="646331"/>
          </a:xfrm>
          <a:prstGeom prst="rect">
            <a:avLst/>
          </a:prstGeom>
          <a:noFill/>
        </p:spPr>
        <p:txBody>
          <a:bodyPr wrap="square" rtlCol="0">
            <a:spAutoFit/>
          </a:bodyPr>
          <a:lstStyle/>
          <a:p>
            <a:r>
              <a:rPr lang="en-US" altLang="zh-CN" dirty="0"/>
              <a:t>Increase in income/out</a:t>
            </a:r>
            <a:endParaRPr lang="zh-CN" altLang="en-US" dirty="0"/>
          </a:p>
        </p:txBody>
      </p:sp>
      <mc:AlternateContent xmlns:mc="http://schemas.openxmlformats.org/markup-compatibility/2006" xmlns:a14="http://schemas.microsoft.com/office/drawing/2010/main">
        <mc:Choice Requires="a14">
          <p:sp>
            <p:nvSpPr>
              <p:cNvPr id="3" name="文本框 2"/>
              <p:cNvSpPr txBox="1"/>
              <p:nvPr/>
            </p:nvSpPr>
            <p:spPr>
              <a:xfrm>
                <a:off x="6657200" y="2902297"/>
                <a:ext cx="568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𝑇𝐸</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657200" y="2902297"/>
                <a:ext cx="568424" cy="36933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6587124" y="1946450"/>
                <a:ext cx="568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𝑇𝐸</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6587124" y="1946450"/>
                <a:ext cx="568424" cy="369332"/>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14"/>
              <p:cNvSpPr txBox="1"/>
              <p:nvPr/>
            </p:nvSpPr>
            <p:spPr>
              <a:xfrm>
                <a:off x="5058052" y="5842099"/>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6" name="TextBox 14"/>
              <p:cNvSpPr txBox="1">
                <a:spLocks noRot="1" noChangeAspect="1" noMove="1" noResize="1" noEditPoints="1" noAdjustHandles="1" noChangeArrowheads="1" noChangeShapeType="1" noTextEdit="1"/>
              </p:cNvSpPr>
              <p:nvPr/>
            </p:nvSpPr>
            <p:spPr>
              <a:xfrm>
                <a:off x="5058052" y="5842099"/>
                <a:ext cx="540061" cy="369332"/>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171993" y="1912186"/>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171993" y="1912186"/>
                <a:ext cx="1158976" cy="36933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14"/>
              <p:cNvSpPr txBox="1"/>
              <p:nvPr/>
            </p:nvSpPr>
            <p:spPr>
              <a:xfrm>
                <a:off x="6648797" y="588358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8" name="TextBox 14"/>
              <p:cNvSpPr txBox="1">
                <a:spLocks noRot="1" noChangeAspect="1" noMove="1" noResize="1" noEditPoints="1" noAdjustHandles="1" noChangeArrowheads="1" noChangeShapeType="1" noTextEdit="1"/>
              </p:cNvSpPr>
              <p:nvPr/>
            </p:nvSpPr>
            <p:spPr>
              <a:xfrm>
                <a:off x="6648797" y="5883586"/>
                <a:ext cx="540061" cy="369332"/>
              </a:xfrm>
              <a:prstGeom prst="rect">
                <a:avLst/>
              </a:prstGeom>
              <a:blipFill rotWithShape="0">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961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税收的乘数效应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类似地，</a:t>
                </a:r>
                <a:endParaRPr lang="en-US" altLang="zh-CN" dirty="0"/>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m:t>
                        </m:r>
                        <m:r>
                          <a:rPr lang="en-US" altLang="zh-CN" b="0" i="1" smtClean="0">
                            <a:latin typeface="Cambria Math"/>
                          </a:rPr>
                          <m:t>𝑌</m:t>
                        </m:r>
                      </m:num>
                      <m:den>
                        <m:r>
                          <a:rPr lang="en-US" altLang="zh-CN" b="0" i="1" smtClean="0">
                            <a:latin typeface="Cambria Math"/>
                          </a:rPr>
                          <m:t>𝜕</m:t>
                        </m:r>
                        <m:r>
                          <a:rPr lang="en-US" altLang="zh-CN" b="0" i="1" smtClean="0">
                            <a:latin typeface="Cambria Math"/>
                          </a:rPr>
                          <m:t>𝑇</m:t>
                        </m:r>
                      </m:den>
                    </m:f>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num>
                      <m:den>
                        <m:r>
                          <a:rPr lang="en-US" altLang="zh-CN" i="1">
                            <a:latin typeface="Cambria Math"/>
                          </a:rPr>
                          <m:t>1−</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𝑀𝑃𝐶</m:t>
                        </m:r>
                      </m:num>
                      <m:den>
                        <m:r>
                          <a:rPr lang="en-US" altLang="zh-CN" i="1">
                            <a:latin typeface="Cambria Math"/>
                          </a:rPr>
                          <m:t>1−</m:t>
                        </m:r>
                        <m:r>
                          <a:rPr lang="en-US" altLang="zh-CN" i="1">
                            <a:latin typeface="Cambria Math"/>
                          </a:rPr>
                          <m:t>𝑀𝑃𝐶</m:t>
                        </m:r>
                      </m:den>
                    </m:f>
                    <m:r>
                      <a:rPr lang="en-US" altLang="zh-CN" i="1">
                        <a:latin typeface="Cambria Math"/>
                      </a:rPr>
                      <m:t>.</m:t>
                    </m:r>
                  </m:oMath>
                </a14:m>
                <a:r>
                  <a:rPr lang="en-US" altLang="zh-CN" dirty="0"/>
                  <a:t>  </a:t>
                </a:r>
              </a:p>
              <a:p>
                <a14:m>
                  <m:oMath xmlns:m="http://schemas.openxmlformats.org/officeDocument/2006/math">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𝑀𝑃𝐶</m:t>
                        </m:r>
                      </m:num>
                      <m:den>
                        <m:r>
                          <a:rPr lang="en-US" altLang="zh-CN" i="1">
                            <a:latin typeface="Cambria Math"/>
                          </a:rPr>
                          <m:t>1−</m:t>
                        </m:r>
                        <m:r>
                          <a:rPr lang="en-US" altLang="zh-CN" i="1">
                            <a:latin typeface="Cambria Math"/>
                          </a:rPr>
                          <m:t>𝑀𝑃𝐶</m:t>
                        </m:r>
                      </m:den>
                    </m:f>
                  </m:oMath>
                </a14:m>
                <a:r>
                  <a:rPr lang="en-US" altLang="zh-CN" dirty="0"/>
                  <a:t> </a:t>
                </a:r>
                <a:r>
                  <a:rPr lang="zh-CN" altLang="en-US" dirty="0"/>
                  <a:t>被称为税收乘数（</a:t>
                </a:r>
                <a:r>
                  <a:rPr lang="en-US" altLang="zh-CN" dirty="0"/>
                  <a:t>tax multiplier</a:t>
                </a:r>
                <a:r>
                  <a:rPr lang="zh-CN" altLang="en-US" dirty="0"/>
                  <a:t>）。</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6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1737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凯恩斯交叉模型的局限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投资 </a:t>
                </a:r>
                <a14:m>
                  <m:oMath xmlns:m="http://schemas.openxmlformats.org/officeDocument/2006/math">
                    <m:r>
                      <a:rPr lang="en-US" altLang="zh-CN" b="0" i="1" smtClean="0">
                        <a:latin typeface="Cambria Math"/>
                      </a:rPr>
                      <m:t>𝐼</m:t>
                    </m:r>
                  </m:oMath>
                </a14:m>
                <a:r>
                  <a:rPr lang="zh-CN" altLang="en-US" dirty="0"/>
                  <a:t> 假设为外生。</a:t>
                </a:r>
                <a:endParaRPr lang="en-US" altLang="zh-CN" dirty="0"/>
              </a:p>
              <a:p>
                <a:pPr lvl="1"/>
                <a:r>
                  <a:rPr lang="zh-CN" altLang="en-US" dirty="0"/>
                  <a:t>古典理论中的“挤出效应”被假设掉。</a:t>
                </a:r>
                <a:endParaRPr lang="en-US" altLang="zh-CN" dirty="0"/>
              </a:p>
              <a:p>
                <a:pPr lvl="1"/>
                <a:r>
                  <a:rPr lang="zh-CN" altLang="en-US" dirty="0"/>
                  <a:t>高估财政刺激的“乘数效应”</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178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solidFill>
                  <a:srgbClr val="C00000"/>
                </a:solidFill>
              </a:rPr>
              <a:t>粘性价格假设</a:t>
            </a:r>
            <a:endParaRPr lang="en-US" altLang="zh-CN" dirty="0">
              <a:solidFill>
                <a:srgbClr val="C00000"/>
              </a:solidFill>
            </a:endParaRPr>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56313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粘性价格（</a:t>
            </a:r>
            <a:r>
              <a:rPr lang="en-US" altLang="zh-CN" dirty="0"/>
              <a:t>Sticky-Price</a:t>
            </a:r>
            <a:r>
              <a:rPr lang="zh-CN" altLang="en-US" dirty="0"/>
              <a:t>）假设</a:t>
            </a:r>
          </a:p>
        </p:txBody>
      </p:sp>
      <p:sp>
        <p:nvSpPr>
          <p:cNvPr id="3" name="内容占位符 2"/>
          <p:cNvSpPr>
            <a:spLocks noGrp="1"/>
          </p:cNvSpPr>
          <p:nvPr>
            <p:ph idx="1"/>
          </p:nvPr>
        </p:nvSpPr>
        <p:spPr/>
        <p:txBody>
          <a:bodyPr/>
          <a:lstStyle/>
          <a:p>
            <a:r>
              <a:rPr lang="zh-CN" altLang="en-US" dirty="0"/>
              <a:t>粘性价格：价格在短期固定（</a:t>
            </a:r>
            <a:r>
              <a:rPr lang="en-US" altLang="zh-CN" dirty="0"/>
              <a:t>fixed</a:t>
            </a:r>
            <a:r>
              <a:rPr lang="zh-CN" altLang="en-US" dirty="0"/>
              <a:t>），或至少不灵活（</a:t>
            </a:r>
            <a:r>
              <a:rPr lang="en-US" altLang="zh-CN" dirty="0"/>
              <a:t>inflexible</a:t>
            </a:r>
            <a:r>
              <a:rPr lang="zh-CN" altLang="en-US" dirty="0"/>
              <a:t>）。</a:t>
            </a:r>
            <a:r>
              <a:rPr lang="en-US" altLang="zh-CN" dirty="0"/>
              <a:t> </a:t>
            </a:r>
          </a:p>
          <a:p>
            <a:r>
              <a:rPr lang="zh-CN" altLang="en-US" dirty="0"/>
              <a:t>在</a:t>
            </a:r>
            <a:r>
              <a:rPr lang="en-US" altLang="zh-CN" dirty="0"/>
              <a:t>Keynesian</a:t>
            </a:r>
            <a:r>
              <a:rPr lang="zh-CN" altLang="en-US" dirty="0"/>
              <a:t>模型中，价格粘性很重要。</a:t>
            </a:r>
            <a:endParaRPr lang="en-US" altLang="zh-CN" dirty="0"/>
          </a:p>
          <a:p>
            <a:pPr lvl="1"/>
            <a:r>
              <a:rPr lang="zh-CN" altLang="en-US" dirty="0"/>
              <a:t>价格水平可以作为外生变量。</a:t>
            </a:r>
            <a:endParaRPr lang="en-US" altLang="zh-CN" dirty="0"/>
          </a:p>
          <a:p>
            <a:pPr lvl="1"/>
            <a:r>
              <a:rPr lang="zh-CN" altLang="en-US" dirty="0"/>
              <a:t>古典两分法不再成立。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68399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宏观中的时间跨度</a:t>
            </a:r>
          </a:p>
        </p:txBody>
      </p:sp>
      <p:sp>
        <p:nvSpPr>
          <p:cNvPr id="3" name="内容占位符 2"/>
          <p:cNvSpPr>
            <a:spLocks noGrp="1"/>
          </p:cNvSpPr>
          <p:nvPr>
            <p:ph idx="1"/>
          </p:nvPr>
        </p:nvSpPr>
        <p:spPr/>
        <p:txBody>
          <a:bodyPr>
            <a:normAutofit/>
          </a:bodyPr>
          <a:lstStyle/>
          <a:p>
            <a:r>
              <a:rPr lang="zh-CN" altLang="en-US" dirty="0"/>
              <a:t>长期：价格灵活。</a:t>
            </a:r>
            <a:endParaRPr lang="en-US" altLang="zh-CN" dirty="0"/>
          </a:p>
          <a:p>
            <a:r>
              <a:rPr lang="zh-CN" altLang="en-US" dirty="0"/>
              <a:t>短期或中期：价格粘性。</a:t>
            </a:r>
            <a:endParaRPr lang="en-US" altLang="zh-CN" dirty="0"/>
          </a:p>
          <a:p>
            <a:pPr lvl="1"/>
            <a:r>
              <a:rPr lang="zh-CN" altLang="en-US" dirty="0"/>
              <a:t>短期：价格固定。</a:t>
            </a:r>
            <a:endParaRPr lang="en-US" altLang="zh-CN" dirty="0"/>
          </a:p>
          <a:p>
            <a:pPr lvl="1"/>
            <a:r>
              <a:rPr lang="zh-CN" altLang="en-US" dirty="0"/>
              <a:t>中期：居于长期和短期之间，价格可变，但不灵活。</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9720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价格调整的频率</a:t>
            </a:r>
          </a:p>
        </p:txBody>
      </p:sp>
      <p:sp>
        <p:nvSpPr>
          <p:cNvPr id="4" name="灯片编号占位符 3"/>
          <p:cNvSpPr>
            <a:spLocks noGrp="1"/>
          </p:cNvSpPr>
          <p:nvPr>
            <p:ph type="sldNum" sz="quarter" idx="10"/>
          </p:nvPr>
        </p:nvSpPr>
        <p:spPr/>
        <p:txBody>
          <a:bodyPr/>
          <a:lstStyle/>
          <a:p>
            <a:r>
              <a:rPr lang="en-US" altLang="zh-CN"/>
              <a:t>slide </a:t>
            </a:r>
            <a:fld id="{B68FC030-CD62-482B-AA9A-7D0CB81EECF0}" type="slidenum">
              <a:rPr lang="en-US" altLang="zh-CN" smtClean="0"/>
              <a:pPr/>
              <a:t>26</a:t>
            </a:fld>
            <a:endParaRPr lang="en-US" altLang="zh-CN"/>
          </a:p>
        </p:txBody>
      </p:sp>
      <p:pic>
        <p:nvPicPr>
          <p:cNvPr id="335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628800"/>
            <a:ext cx="82391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50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解释价格粘性</a:t>
            </a:r>
          </a:p>
        </p:txBody>
      </p:sp>
      <p:sp>
        <p:nvSpPr>
          <p:cNvPr id="3" name="内容占位符 2"/>
          <p:cNvSpPr>
            <a:spLocks noGrp="1"/>
          </p:cNvSpPr>
          <p:nvPr>
            <p:ph idx="1"/>
          </p:nvPr>
        </p:nvSpPr>
        <p:spPr/>
        <p:txBody>
          <a:bodyPr>
            <a:normAutofit/>
          </a:bodyPr>
          <a:lstStyle/>
          <a:p>
            <a:r>
              <a:rPr lang="zh-CN" altLang="en-US" sz="2000" dirty="0"/>
              <a:t>合作失败（</a:t>
            </a:r>
            <a:r>
              <a:rPr lang="en-US" altLang="zh-CN" sz="2000" dirty="0"/>
              <a:t>Coordination failure</a:t>
            </a:r>
            <a:r>
              <a:rPr lang="zh-CN" altLang="en-US" sz="2000" dirty="0"/>
              <a:t>）</a:t>
            </a:r>
            <a:r>
              <a:rPr lang="en-US" altLang="zh-CN" sz="2000" dirty="0"/>
              <a:t>: 60.6% (percentage of managers who accept)</a:t>
            </a:r>
          </a:p>
          <a:p>
            <a:pPr lvl="1"/>
            <a:r>
              <a:rPr lang="zh-CN" altLang="en-US" sz="2000" dirty="0"/>
              <a:t>公司推迟调价，等待别人先行。</a:t>
            </a:r>
            <a:endParaRPr lang="en-US" altLang="zh-CN" sz="2000" dirty="0"/>
          </a:p>
          <a:p>
            <a:r>
              <a:rPr lang="zh-CN" altLang="en-US" sz="2000" dirty="0"/>
              <a:t>成本定价（</a:t>
            </a:r>
            <a:r>
              <a:rPr lang="en-US" altLang="zh-CN" sz="2000" dirty="0"/>
              <a:t>Cost-based pricing</a:t>
            </a:r>
            <a:r>
              <a:rPr lang="zh-CN" altLang="en-US" sz="2000" dirty="0"/>
              <a:t>）有一定的滞后：</a:t>
            </a:r>
            <a:r>
              <a:rPr lang="en-US" altLang="zh-CN" sz="2000" dirty="0"/>
              <a:t> 55.5%</a:t>
            </a:r>
          </a:p>
          <a:p>
            <a:r>
              <a:rPr lang="zh-CN" altLang="en-US" sz="2000" dirty="0"/>
              <a:t>价格以外的产品维度调整：</a:t>
            </a:r>
            <a:r>
              <a:rPr lang="en-US" altLang="zh-CN" sz="2000" dirty="0"/>
              <a:t>54.8%</a:t>
            </a:r>
          </a:p>
          <a:p>
            <a:pPr lvl="1"/>
            <a:r>
              <a:rPr lang="zh-CN" altLang="en-US" sz="2000" dirty="0"/>
              <a:t>厂商更倾向于调整产品质量、售后服务、交货时间等非价格特征。</a:t>
            </a:r>
            <a:endParaRPr lang="en-US" altLang="zh-CN" sz="2000" dirty="0"/>
          </a:p>
          <a:p>
            <a:r>
              <a:rPr lang="zh-CN" altLang="en-US" sz="2000" dirty="0"/>
              <a:t>隐含合同（</a:t>
            </a:r>
            <a:r>
              <a:rPr lang="en-US" altLang="zh-CN" sz="2000" dirty="0"/>
              <a:t>Implicit contracts</a:t>
            </a:r>
            <a:r>
              <a:rPr lang="zh-CN" altLang="en-US" sz="2000" dirty="0"/>
              <a:t>）：</a:t>
            </a:r>
            <a:r>
              <a:rPr lang="en-US" altLang="zh-CN" sz="2000" dirty="0"/>
              <a:t> 50.4%</a:t>
            </a:r>
          </a:p>
          <a:p>
            <a:pPr lvl="1"/>
            <a:r>
              <a:rPr lang="zh-CN" altLang="en-US" sz="2000" dirty="0"/>
              <a:t>厂商默默履行稳定价格的责任，认为这样对消费者更公正。</a:t>
            </a:r>
            <a:endParaRPr lang="en-US" altLang="zh-CN" sz="2000" dirty="0"/>
          </a:p>
          <a:p>
            <a:r>
              <a:rPr lang="zh-CN" altLang="en-US" sz="2000" dirty="0"/>
              <a:t>合同固定了名义价格：</a:t>
            </a:r>
            <a:r>
              <a:rPr lang="en-US" altLang="zh-CN" sz="2000" dirty="0"/>
              <a:t>35.7%</a:t>
            </a:r>
          </a:p>
          <a:p>
            <a:pPr marL="57150" indent="0">
              <a:buNone/>
            </a:pPr>
            <a:endParaRPr lang="en-US" altLang="zh-CN" sz="1300" dirty="0"/>
          </a:p>
          <a:p>
            <a:pPr marL="57150" indent="0">
              <a:buNone/>
            </a:pPr>
            <a:r>
              <a:rPr lang="en-US" altLang="zh-CN" sz="1300" dirty="0"/>
              <a:t>Source: A.S. Blinder, 1994, “On sticky prices: academic theories meet the real world”, in N.G. </a:t>
            </a:r>
            <a:r>
              <a:rPr lang="en-US" altLang="zh-CN" sz="1300" dirty="0" err="1"/>
              <a:t>Mankiw</a:t>
            </a:r>
            <a:r>
              <a:rPr lang="en-US" altLang="zh-CN" sz="1300" dirty="0"/>
              <a:t>, ed., Monetary Policy, University of Chicago Press, 117-154. </a:t>
            </a:r>
          </a:p>
        </p:txBody>
      </p:sp>
      <p:sp>
        <p:nvSpPr>
          <p:cNvPr id="4" name="灯片编号占位符 3"/>
          <p:cNvSpPr>
            <a:spLocks noGrp="1"/>
          </p:cNvSpPr>
          <p:nvPr>
            <p:ph type="sldNum" sz="quarter" idx="10"/>
          </p:nvPr>
        </p:nvSpPr>
        <p:spPr/>
        <p:txBody>
          <a:bodyPr/>
          <a:lstStyle/>
          <a:p>
            <a:r>
              <a:rPr lang="en-US" altLang="zh-CN"/>
              <a:t>slide </a:t>
            </a:r>
            <a:fld id="{B68FC030-CD62-482B-AA9A-7D0CB81EECF0}" type="slidenum">
              <a:rPr lang="en-US" altLang="zh-CN" smtClean="0"/>
              <a:pPr/>
              <a:t>27</a:t>
            </a:fld>
            <a:endParaRPr lang="en-US" altLang="zh-CN"/>
          </a:p>
        </p:txBody>
      </p:sp>
    </p:spTree>
    <p:extLst>
      <p:ext uri="{BB962C8B-B14F-4D97-AF65-F5344CB8AC3E}">
        <p14:creationId xmlns:p14="http://schemas.microsoft.com/office/powerpoint/2010/main" val="1851215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solidFill>
                  <a:srgbClr val="C00000"/>
                </a:solidFill>
              </a:rPr>
              <a:t>IS-LM </a:t>
            </a:r>
            <a:r>
              <a:rPr lang="zh-CN" altLang="en-US" dirty="0">
                <a:solidFill>
                  <a:srgbClr val="C00000"/>
                </a:solidFill>
              </a:rPr>
              <a:t>模型</a:t>
            </a:r>
            <a:endParaRPr lang="en-US" altLang="zh-CN" dirty="0">
              <a:solidFill>
                <a:srgbClr val="C00000"/>
              </a:solidFill>
            </a:endParaRPr>
          </a:p>
          <a:p>
            <a:pPr lvl="1"/>
            <a:r>
              <a:rPr lang="zh-CN" altLang="en-US" dirty="0"/>
              <a:t>开放经济</a:t>
            </a:r>
            <a:r>
              <a:rPr lang="en-US" altLang="zh-CN" dirty="0"/>
              <a:t>IS-LM</a:t>
            </a: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5020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IS-LM</a:t>
            </a:r>
            <a:r>
              <a:rPr lang="zh-CN" altLang="en-US" dirty="0"/>
              <a:t>导论</a:t>
            </a:r>
          </a:p>
        </p:txBody>
      </p:sp>
      <p:sp>
        <p:nvSpPr>
          <p:cNvPr id="3" name="内容占位符 2"/>
          <p:cNvSpPr>
            <a:spLocks noGrp="1"/>
          </p:cNvSpPr>
          <p:nvPr>
            <p:ph idx="1"/>
          </p:nvPr>
        </p:nvSpPr>
        <p:spPr/>
        <p:txBody>
          <a:bodyPr>
            <a:normAutofit/>
          </a:bodyPr>
          <a:lstStyle/>
          <a:p>
            <a:r>
              <a:rPr lang="en-US" altLang="zh-CN" dirty="0"/>
              <a:t>IS </a:t>
            </a:r>
            <a:r>
              <a:rPr lang="zh-CN" altLang="en-US" dirty="0"/>
              <a:t>代表</a:t>
            </a:r>
            <a:r>
              <a:rPr lang="en-US" altLang="zh-CN" dirty="0"/>
              <a:t> “Investment” </a:t>
            </a:r>
            <a:r>
              <a:rPr lang="zh-CN" altLang="en-US" dirty="0"/>
              <a:t>和</a:t>
            </a:r>
            <a:r>
              <a:rPr lang="en-US" altLang="zh-CN" dirty="0"/>
              <a:t> “Saving”.</a:t>
            </a:r>
          </a:p>
          <a:p>
            <a:r>
              <a:rPr lang="en-US" altLang="zh-CN" dirty="0"/>
              <a:t>LM </a:t>
            </a:r>
            <a:r>
              <a:rPr lang="zh-CN" altLang="en-US" dirty="0"/>
              <a:t>代表</a:t>
            </a:r>
            <a:r>
              <a:rPr lang="en-US" altLang="zh-CN" dirty="0"/>
              <a:t> “Liquidity” </a:t>
            </a:r>
            <a:r>
              <a:rPr lang="zh-CN" altLang="en-US" dirty="0"/>
              <a:t>和 </a:t>
            </a:r>
            <a:r>
              <a:rPr lang="en-US" altLang="zh-CN" dirty="0"/>
              <a:t>“Money demand”. </a:t>
            </a:r>
          </a:p>
          <a:p>
            <a:r>
              <a:rPr lang="en-US" altLang="zh-CN" dirty="0"/>
              <a:t>IS-LM </a:t>
            </a:r>
            <a:r>
              <a:rPr lang="zh-CN" altLang="en-US" dirty="0"/>
              <a:t>模型是一个需求侧模型，其均衡刻画了在一定价格水平上的有效需求。</a:t>
            </a:r>
            <a:endParaRPr lang="en-US" altLang="zh-CN" dirty="0"/>
          </a:p>
          <a:p>
            <a:r>
              <a:rPr lang="en-US" altLang="zh-CN" dirty="0"/>
              <a:t>IS-LM </a:t>
            </a:r>
            <a:r>
              <a:rPr lang="zh-CN" altLang="en-US" dirty="0"/>
              <a:t>是最流行的凯恩斯理论的诠释。</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2814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商业周期</a:t>
            </a:r>
          </a:p>
        </p:txBody>
      </p:sp>
      <p:sp>
        <p:nvSpPr>
          <p:cNvPr id="3" name="内容占位符 2"/>
          <p:cNvSpPr>
            <a:spLocks noGrp="1"/>
          </p:cNvSpPr>
          <p:nvPr>
            <p:ph idx="1"/>
          </p:nvPr>
        </p:nvSpPr>
        <p:spPr/>
        <p:txBody>
          <a:bodyPr/>
          <a:lstStyle/>
          <a:p>
            <a:r>
              <a:rPr lang="zh-CN" altLang="en-US" dirty="0"/>
              <a:t>商业周期（</a:t>
            </a:r>
            <a:r>
              <a:rPr lang="en-US" altLang="zh-CN" dirty="0"/>
              <a:t>business cycle</a:t>
            </a:r>
            <a:r>
              <a:rPr lang="zh-CN" altLang="en-US" dirty="0"/>
              <a:t>）指经济活动周期性的波动。</a:t>
            </a:r>
            <a:r>
              <a:rPr lang="en-US" altLang="zh-CN" dirty="0"/>
              <a:t> </a:t>
            </a:r>
          </a:p>
          <a:p>
            <a:pPr lvl="1"/>
            <a:r>
              <a:rPr lang="zh-CN" altLang="en-US" dirty="0"/>
              <a:t>最主要的指标：实际</a:t>
            </a:r>
            <a:r>
              <a:rPr lang="en-US" altLang="zh-CN" dirty="0"/>
              <a:t>GDP</a:t>
            </a:r>
            <a:r>
              <a:rPr lang="zh-CN" altLang="en-US" dirty="0"/>
              <a:t>增速的波动</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0090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a:t>
            </a:r>
            <a:r>
              <a:rPr lang="zh-CN" altLang="en-US" dirty="0"/>
              <a:t>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假设投资是实际利率的函数：</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b="0" dirty="0"/>
              </a:p>
              <a:p>
                <a:r>
                  <a:rPr lang="zh-CN" altLang="en-US" dirty="0"/>
                  <a:t>我们假设</a:t>
                </a:r>
                <a:r>
                  <a:rPr lang="en-US" altLang="zh-CN" dirty="0"/>
                  <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zh-CN" altLang="en-US" dirty="0"/>
                  <a:t> 可导，且</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𝐼</m:t>
                        </m:r>
                      </m:e>
                      <m:sup>
                        <m:r>
                          <a:rPr lang="en-US" altLang="zh-CN" b="0" i="1" smtClean="0">
                            <a:latin typeface="Cambria Math"/>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r>
                      <a:rPr lang="en-US" altLang="zh-CN" b="0" i="1" smtClean="0">
                        <a:latin typeface="Cambria Math"/>
                      </a:rPr>
                      <m:t>&lt;0</m:t>
                    </m:r>
                  </m:oMath>
                </a14:m>
                <a:r>
                  <a:rPr lang="en-US" altLang="zh-CN" dirty="0"/>
                  <a:t> , </a:t>
                </a:r>
                <a:r>
                  <a:rPr lang="zh-CN" altLang="en-US" dirty="0"/>
                  <a:t>高利率抑制投资。</a:t>
                </a:r>
                <a:endParaRPr lang="en-US" altLang="zh-CN" dirty="0"/>
              </a:p>
              <a:p>
                <a:r>
                  <a:rPr lang="en-US" altLang="zh-CN" dirty="0"/>
                  <a:t>IS</a:t>
                </a:r>
                <a:r>
                  <a:rPr lang="zh-CN" altLang="en-US" dirty="0"/>
                  <a:t>方程刻画了金融市场（可贷资金市场）均衡，</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b="0" dirty="0"/>
              </a:p>
              <a:p>
                <a:pPr lvl="1"/>
                <a:r>
                  <a:rPr lang="zh-CN" altLang="en-US" dirty="0"/>
                  <a:t>内生变量：</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𝑟</m:t>
                    </m:r>
                  </m:oMath>
                </a14:m>
                <a:endParaRPr lang="en-US" altLang="zh-CN" dirty="0"/>
              </a:p>
              <a:p>
                <a:pPr lvl="1"/>
                <a:r>
                  <a:rPr lang="zh-CN" altLang="en-US" dirty="0"/>
                  <a:t>外生变量：</a:t>
                </a:r>
                <a:r>
                  <a:rPr lang="en-US" altLang="zh-CN" dirty="0"/>
                  <a:t> </a:t>
                </a:r>
                <a14:m>
                  <m:oMath xmlns:m="http://schemas.openxmlformats.org/officeDocument/2006/math">
                    <m:r>
                      <a:rPr lang="en-US" altLang="zh-CN" i="1">
                        <a:latin typeface="Cambria Math"/>
                      </a:rPr>
                      <m:t>𝑇</m:t>
                    </m:r>
                  </m:oMath>
                </a14:m>
                <a:r>
                  <a:rPr lang="en-US" altLang="zh-CN" dirty="0"/>
                  <a:t> ,</a:t>
                </a:r>
                <a:r>
                  <a:rPr lang="zh-CN" altLang="en-US" dirty="0"/>
                  <a:t> </a:t>
                </a:r>
                <a14:m>
                  <m:oMath xmlns:m="http://schemas.openxmlformats.org/officeDocument/2006/math">
                    <m:r>
                      <a:rPr lang="en-US" altLang="zh-CN" i="1">
                        <a:latin typeface="Cambria Math"/>
                      </a:rPr>
                      <m:t>𝐺</m:t>
                    </m:r>
                  </m:oMath>
                </a14:m>
                <a:r>
                  <a:rPr lang="en-US" altLang="zh-CN" dirty="0"/>
                  <a:t> , </a:t>
                </a:r>
                <a:r>
                  <a:rPr lang="zh-CN" altLang="en-US" dirty="0"/>
                  <a:t>等</a:t>
                </a:r>
                <a:endParaRPr lang="en-US" altLang="zh-CN" dirty="0"/>
              </a:p>
              <a:p>
                <a:r>
                  <a:rPr lang="en-US" altLang="zh-CN" dirty="0"/>
                  <a:t>IS</a:t>
                </a:r>
                <a:r>
                  <a:rPr lang="zh-CN" altLang="en-US" dirty="0"/>
                  <a:t>方程定义了一个隐含函数</a:t>
                </a:r>
                <a:r>
                  <a:rPr lang="en-US" altLang="zh-CN" dirty="0"/>
                  <a:t>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a:t>
                </a:r>
                <a:r>
                  <a:rPr lang="zh-CN" altLang="en-US" dirty="0"/>
                  <a:t>即</a:t>
                </a:r>
                <a:r>
                  <a:rPr lang="en-US" altLang="zh-CN" dirty="0"/>
                  <a:t> IS </a:t>
                </a:r>
                <a:r>
                  <a:rPr lang="zh-CN" altLang="en-US" dirty="0"/>
                  <a:t>曲线。</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291" r="-3926" b="-417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890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en-US" altLang="zh-CN" dirty="0"/>
                  <a:t>IS </a:t>
                </a:r>
                <a:r>
                  <a:rPr lang="zh-CN" altLang="en-US" dirty="0"/>
                  <a:t>曲线向下倾斜。</a:t>
                </a:r>
                <a:endParaRPr lang="en-US" altLang="zh-CN" dirty="0"/>
              </a:p>
              <a:p>
                <a:pPr lvl="1"/>
                <a:r>
                  <a:rPr lang="zh-CN" altLang="en-US" dirty="0"/>
                  <a:t>因为</a:t>
                </a:r>
                <a:r>
                  <a:rPr lang="en-US" altLang="zh-CN" dirty="0"/>
                  <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a:t>
                </a:r>
                <a:r>
                  <a:rPr lang="zh-CN" altLang="en-US" dirty="0"/>
                  <a:t>是减函数</a:t>
                </a:r>
                <a:r>
                  <a:rPr lang="en-US" altLang="zh-CN" dirty="0"/>
                  <a:t>, </a:t>
                </a:r>
                <a:r>
                  <a:rPr lang="zh-CN" altLang="en-US" dirty="0"/>
                  <a:t>所以一个较低的</a:t>
                </a:r>
                <a14:m>
                  <m:oMath xmlns:m="http://schemas.openxmlformats.org/officeDocument/2006/math">
                    <m:r>
                      <a:rPr lang="en-US" altLang="zh-CN" i="1">
                        <a:latin typeface="Cambria Math"/>
                      </a:rPr>
                      <m:t>𝑟</m:t>
                    </m:r>
                    <m:r>
                      <a:rPr lang="en-US" altLang="zh-CN" i="1">
                        <a:latin typeface="Cambria Math"/>
                      </a:rPr>
                      <m:t> </m:t>
                    </m:r>
                  </m:oMath>
                </a14:m>
                <a:r>
                  <a:rPr lang="zh-CN" altLang="en-US" dirty="0"/>
                  <a:t>对应一个较高的投资需求，于是对应一个较高的 </a:t>
                </a:r>
                <a14:m>
                  <m:oMath xmlns:m="http://schemas.openxmlformats.org/officeDocument/2006/math">
                    <m:r>
                      <a:rPr lang="en-US" altLang="zh-CN" b="0" i="1" smtClean="0">
                        <a:latin typeface="Cambria Math"/>
                      </a:rPr>
                      <m:t>𝑌</m:t>
                    </m:r>
                  </m:oMath>
                </a14:m>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2022" r="-60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72400" y="566124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172400" y="5661248"/>
                <a:ext cx="360040"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6" name="任意多边形 15"/>
          <p:cNvSpPr/>
          <p:nvPr/>
        </p:nvSpPr>
        <p:spPr>
          <a:xfrm>
            <a:off x="5625244" y="3068960"/>
            <a:ext cx="2286000"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7911244" y="4581128"/>
            <a:ext cx="621196" cy="369332"/>
          </a:xfrm>
          <a:prstGeom prst="rect">
            <a:avLst/>
          </a:prstGeom>
          <a:noFill/>
        </p:spPr>
        <p:txBody>
          <a:bodyPr wrap="square" rtlCol="0">
            <a:spAutoFit/>
          </a:bodyPr>
          <a:lstStyle/>
          <a:p>
            <a:r>
              <a:rPr lang="en-US" altLang="zh-CN" dirty="0"/>
              <a:t>IS</a:t>
            </a:r>
            <a:endParaRPr lang="zh-CN" altLang="en-US" dirty="0"/>
          </a:p>
        </p:txBody>
      </p:sp>
    </p:spTree>
    <p:extLst>
      <p:ext uri="{BB962C8B-B14F-4D97-AF65-F5344CB8AC3E}">
        <p14:creationId xmlns:p14="http://schemas.microsoft.com/office/powerpoint/2010/main" val="1564935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IS </a:t>
            </a:r>
            <a:r>
              <a:rPr lang="zh-CN" altLang="en-US" dirty="0"/>
              <a:t>曲线的斜率</a:t>
            </a:r>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fontScale="92500" lnSpcReduction="20000"/>
              </a:bodyPr>
              <a:lstStyle/>
              <a:p>
                <a:r>
                  <a:rPr lang="en-US" altLang="zh-CN" dirty="0"/>
                  <a:t>IS </a:t>
                </a:r>
                <a:r>
                  <a:rPr lang="zh-CN" altLang="en-US" dirty="0"/>
                  <a:t>定义了一个隐含函数</a:t>
                </a:r>
                <a:r>
                  <a:rPr lang="en-US" altLang="zh-CN" dirty="0"/>
                  <a:t>,</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r>
                        <a:rPr lang="en-US" altLang="zh-CN" i="1">
                          <a:latin typeface="Cambria Math" panose="02040503050406030204" pitchFamily="18" charset="0"/>
                        </a:rPr>
                        <m:t>.</m:t>
                      </m:r>
                    </m:oMath>
                  </m:oMathPara>
                </a14:m>
                <a:endParaRPr lang="zh-CN" altLang="zh-CN" dirty="0"/>
              </a:p>
              <a:p>
                <a:r>
                  <a:rPr lang="en-US" altLang="zh-CN" dirty="0"/>
                  <a:t>IS </a:t>
                </a:r>
                <a:r>
                  <a:rPr lang="zh-CN" altLang="en-US" dirty="0"/>
                  <a:t>曲线的斜率是</a:t>
                </a:r>
                <a:r>
                  <a:rPr lang="en-US" altLang="zh-CN" dirty="0"/>
                  <a: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𝑌</m:t>
                    </m:r>
                  </m:oMath>
                </a14:m>
                <a:r>
                  <a:rPr lang="en-US" altLang="zh-CN" dirty="0"/>
                  <a:t>, </a:t>
                </a:r>
                <a:r>
                  <a:rPr lang="zh-CN" altLang="en-US" dirty="0"/>
                  <a:t>其定义为</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limLow>
                            <m:limLowPr>
                              <m:ctrlPr>
                                <a:rPr lang="zh-CN"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𝑌</m:t>
                              </m:r>
                              <m:r>
                                <a:rPr lang="en-US" altLang="zh-CN" i="1">
                                  <a:latin typeface="Cambria Math" panose="02040503050406030204" pitchFamily="18" charset="0"/>
                                </a:rPr>
                                <m:t>→0</m:t>
                              </m:r>
                            </m:lim>
                          </m:limLow>
                        </m:fName>
                        <m:e>
                          <m:f>
                            <m:fPr>
                              <m:ctrlPr>
                                <a:rPr lang="zh-CN" altLang="zh-CN" i="1">
                                  <a:latin typeface="Cambria Math" panose="02040503050406030204" pitchFamily="18" charset="0"/>
                                </a:rPr>
                              </m:ctrlPr>
                            </m:fPr>
                            <m:num>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m:rPr>
                                      <m:sty m:val="p"/>
                                    </m:rPr>
                                    <a:rPr lang="en-US" altLang="zh-CN">
                                      <a:latin typeface="Cambria Math" panose="02040503050406030204" pitchFamily="18" charset="0"/>
                                    </a:rPr>
                                    <m:t>Δ</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r>
                                <a:rPr lang="en-US" altLang="zh-CN" i="1">
                                  <a:latin typeface="Cambria Math" panose="02040503050406030204" pitchFamily="18" charset="0"/>
                                </a:rPr>
                                <m:t>−</m:t>
                              </m:r>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r>
                                <a:rPr lang="en-US" altLang="zh-CN" i="1">
                                  <a:latin typeface="Cambria Math" panose="02040503050406030204" pitchFamily="18" charset="0"/>
                                </a:rPr>
                                <m:t>𝑌</m:t>
                              </m:r>
                            </m:den>
                          </m:f>
                        </m:e>
                      </m:func>
                      <m:r>
                        <a:rPr lang="en-US" altLang="zh-CN" i="1">
                          <a:latin typeface="Cambria Math" panose="02040503050406030204" pitchFamily="18" charset="0"/>
                        </a:rPr>
                        <m:t> .</m:t>
                      </m:r>
                    </m:oMath>
                  </m:oMathPara>
                </a14:m>
                <a:endParaRPr lang="zh-CN" altLang="zh-CN" dirty="0"/>
              </a:p>
              <a:p>
                <a:pPr lvl="1"/>
                <a:r>
                  <a:rPr lang="zh-CN" altLang="en-US" dirty="0"/>
                  <a:t>其他条件不变（即固定</a:t>
                </a:r>
                <a:r>
                  <a:rPr lang="en-US" altLang="zh-CN" dirty="0"/>
                  <a:t> </a:t>
                </a:r>
                <a14:m>
                  <m:oMath xmlns:m="http://schemas.openxmlformats.org/officeDocument/2006/math">
                    <m:r>
                      <a:rPr lang="en-US" altLang="zh-CN" i="1">
                        <a:latin typeface="Cambria Math" panose="02040503050406030204" pitchFamily="18" charset="0"/>
                      </a:rPr>
                      <m:t>𝑇</m:t>
                    </m:r>
                  </m:oMath>
                </a14:m>
                <a:r>
                  <a:rPr lang="en-US" altLang="zh-CN" dirty="0"/>
                  <a:t> </a:t>
                </a:r>
                <a:r>
                  <a:rPr lang="zh-CN" altLang="en-US" dirty="0"/>
                  <a:t>和</a:t>
                </a:r>
                <a:r>
                  <a:rPr lang="en-US" altLang="zh-CN" dirty="0"/>
                  <a:t> </a:t>
                </a:r>
                <a14:m>
                  <m:oMath xmlns:m="http://schemas.openxmlformats.org/officeDocument/2006/math">
                    <m:r>
                      <a:rPr lang="en-US" altLang="zh-CN" i="1">
                        <a:latin typeface="Cambria Math" panose="02040503050406030204" pitchFamily="18" charset="0"/>
                      </a:rPr>
                      <m:t>𝐺</m:t>
                    </m:r>
                  </m:oMath>
                </a14:m>
                <a:r>
                  <a:rPr lang="zh-CN" altLang="en-US" dirty="0"/>
                  <a:t>），</a:t>
                </a:r>
                <a14:m>
                  <m:oMath xmlns:m="http://schemas.openxmlformats.org/officeDocument/2006/math">
                    <m:r>
                      <a:rPr lang="en-US" altLang="zh-CN" i="1">
                        <a:latin typeface="Cambria Math" panose="02040503050406030204" pitchFamily="18" charset="0"/>
                      </a:rPr>
                      <m:t>𝑌</m:t>
                    </m:r>
                  </m:oMath>
                </a14:m>
                <a:r>
                  <a:rPr lang="zh-CN" altLang="en-US" dirty="0"/>
                  <a:t> 增加一个单位，对应</a:t>
                </a:r>
                <a:r>
                  <a:rPr lang="en-US" altLang="zh-CN" dirty="0"/>
                  <a:t> </a:t>
                </a:r>
                <a14:m>
                  <m:oMath xmlns:m="http://schemas.openxmlformats.org/officeDocument/2006/math">
                    <m:r>
                      <a:rPr lang="en-US" altLang="zh-CN" i="1">
                        <a:latin typeface="Cambria Math" panose="02040503050406030204" pitchFamily="18" charset="0"/>
                      </a:rPr>
                      <m:t>𝑟</m:t>
                    </m:r>
                  </m:oMath>
                </a14:m>
                <a:r>
                  <a:rPr lang="en-US" altLang="zh-CN" dirty="0"/>
                  <a:t> </a:t>
                </a:r>
                <a:r>
                  <a:rPr lang="zh-CN" altLang="en-US" dirty="0"/>
                  <a:t>增加多少。</a:t>
                </a:r>
                <a:r>
                  <a:rPr lang="en-US" altLang="zh-CN" dirty="0"/>
                  <a:t> </a:t>
                </a:r>
              </a:p>
              <a:p>
                <a:r>
                  <a:rPr lang="zh-CN" altLang="en-US" dirty="0"/>
                  <a:t>应用隐含函数定理可得</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m:t>
                              </m:r>
                            </m:sup>
                          </m:sSup>
                        </m:num>
                        <m:den>
                          <m:r>
                            <a:rPr lang="en-US" altLang="zh-CN" i="1">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m:t>
                              </m:r>
                            </m:sup>
                          </m:sSup>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en>
                      </m:f>
                      <m:r>
                        <a:rPr lang="en-US" altLang="zh-CN" b="0" i="1" smtClean="0">
                          <a:latin typeface="Cambria Math" panose="02040503050406030204" pitchFamily="18" charset="0"/>
                        </a:rPr>
                        <m:t>&lt;0</m:t>
                      </m:r>
                      <m:r>
                        <a:rPr lang="en-US" altLang="zh-CN" i="1">
                          <a:latin typeface="Cambria Math" panose="02040503050406030204" pitchFamily="18" charset="0"/>
                        </a:rPr>
                        <m:t>.</m:t>
                      </m:r>
                    </m:oMath>
                  </m:oMathPara>
                </a14:m>
                <a:endParaRPr lang="zh-CN" altLang="zh-CN" dirty="0"/>
              </a:p>
              <a:p>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a:blip r:embed="rId2"/>
                <a:stretch>
                  <a:fillRect l="-1481" t="-4313" r="-5333"/>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303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扩大政府采购如何影响</a:t>
            </a:r>
            <a:r>
              <a:rPr lang="en-US" altLang="zh-CN" dirty="0"/>
              <a:t>IS</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4114800" cy="4525963"/>
              </a:xfrm>
            </p:spPr>
            <p:txBody>
              <a:bodyPr>
                <a:normAutofit lnSpcReduction="10000"/>
              </a:bodyPr>
              <a:lstStyle/>
              <a:p>
                <a:r>
                  <a:rPr lang="zh-CN" altLang="en-US" dirty="0"/>
                  <a:t>给定任意一个</a:t>
                </a:r>
                <a:r>
                  <a:rPr lang="en-US" altLang="zh-CN" dirty="0"/>
                  <a:t> </a:t>
                </a:r>
                <a14:m>
                  <m:oMath xmlns:m="http://schemas.openxmlformats.org/officeDocument/2006/math">
                    <m:r>
                      <a:rPr lang="en-US" altLang="zh-CN" b="0" i="1" smtClean="0">
                        <a:latin typeface="Cambria Math"/>
                      </a:rPr>
                      <m:t>𝑟</m:t>
                    </m:r>
                  </m:oMath>
                </a14:m>
                <a:r>
                  <a:rPr lang="en-US" altLang="zh-CN" dirty="0"/>
                  <a:t>, </a:t>
                </a:r>
                <a:r>
                  <a:rPr lang="zh-CN" altLang="en-US" dirty="0"/>
                  <a:t>凯恩斯交叉模型告诉我们，</a:t>
                </a:r>
                <a:r>
                  <a:rPr lang="en-US" altLang="zh-CN" dirty="0"/>
                  <a:t> </a:t>
                </a:r>
                <a:r>
                  <a:rPr lang="zh-CN" altLang="en-US" dirty="0"/>
                  <a:t>政府购买增加</a:t>
                </a:r>
                <a14:m>
                  <m:oMath xmlns:m="http://schemas.openxmlformats.org/officeDocument/2006/math">
                    <m:r>
                      <m:rPr>
                        <m:sty m:val="p"/>
                      </m:rPr>
                      <a:rPr lang="en-US" altLang="zh-CN">
                        <a:latin typeface="Cambria Math"/>
                      </a:rPr>
                      <m:t>Δ</m:t>
                    </m:r>
                    <m:r>
                      <a:rPr lang="en-US" altLang="zh-CN" i="1">
                        <a:latin typeface="Cambria Math"/>
                      </a:rPr>
                      <m:t>𝐺</m:t>
                    </m:r>
                  </m:oMath>
                </a14:m>
                <a:r>
                  <a:rPr lang="zh-CN" altLang="en-US" dirty="0"/>
                  <a:t> 所带来的收入增加为</a:t>
                </a:r>
                <a:r>
                  <a:rPr lang="en-US" altLang="zh-CN" dirty="0"/>
                  <a:t> </a:t>
                </a:r>
                <a14:m>
                  <m:oMath xmlns:m="http://schemas.openxmlformats.org/officeDocument/2006/math">
                    <m:f>
                      <m:fPr>
                        <m:ctrlPr>
                          <a:rPr lang="en-US" altLang="zh-CN" i="1">
                            <a:latin typeface="Cambria Math" panose="02040503050406030204" pitchFamily="18" charset="0"/>
                          </a:rPr>
                        </m:ctrlPr>
                      </m:fPr>
                      <m:num>
                        <m:r>
                          <m:rPr>
                            <m:sty m:val="p"/>
                          </m:rPr>
                          <a:rPr lang="en-US" altLang="zh-CN" b="0" i="0" smtClean="0">
                            <a:latin typeface="Cambria Math"/>
                          </a:rPr>
                          <m:t>Δ</m:t>
                        </m:r>
                        <m:r>
                          <a:rPr lang="en-US" altLang="zh-CN" b="0" i="1" smtClean="0">
                            <a:latin typeface="Cambria Math"/>
                          </a:rPr>
                          <m:t>𝐺</m:t>
                        </m:r>
                      </m:num>
                      <m:den>
                        <m:r>
                          <a:rPr lang="en-US" altLang="zh-CN" i="1">
                            <a:latin typeface="Cambria Math"/>
                          </a:rPr>
                          <m:t>1−</m:t>
                        </m:r>
                        <m:r>
                          <a:rPr lang="en-US" altLang="zh-CN" i="1">
                            <a:latin typeface="Cambria Math"/>
                          </a:rPr>
                          <m:t>𝑀𝑃𝐶</m:t>
                        </m:r>
                      </m:den>
                    </m:f>
                  </m:oMath>
                </a14:m>
                <a:r>
                  <a:rPr lang="en-US" altLang="zh-CN" dirty="0"/>
                  <a:t> </a:t>
                </a:r>
                <a:r>
                  <a:rPr lang="zh-CN" altLang="en-US" dirty="0"/>
                  <a:t>。</a:t>
                </a:r>
                <a:endParaRPr lang="en-US" altLang="zh-CN" dirty="0"/>
              </a:p>
              <a:p>
                <a:r>
                  <a:rPr lang="zh-CN" altLang="en-US" dirty="0"/>
                  <a:t>也就是说，政府购买增加</a:t>
                </a:r>
                <a:r>
                  <a:rPr lang="en-US" altLang="zh-CN" dirty="0"/>
                  <a:t> </a:t>
                </a:r>
                <a14:m>
                  <m:oMath xmlns:m="http://schemas.openxmlformats.org/officeDocument/2006/math">
                    <m:r>
                      <m:rPr>
                        <m:sty m:val="p"/>
                      </m:rPr>
                      <a:rPr lang="en-US" altLang="zh-CN">
                        <a:latin typeface="Cambria Math"/>
                      </a:rPr>
                      <m:t>Δ</m:t>
                    </m:r>
                    <m:r>
                      <a:rPr lang="en-US" altLang="zh-CN" i="1">
                        <a:latin typeface="Cambria Math"/>
                      </a:rPr>
                      <m:t>𝐺</m:t>
                    </m:r>
                  </m:oMath>
                </a14:m>
                <a:r>
                  <a:rPr lang="en-US" altLang="zh-CN" dirty="0"/>
                  <a:t> </a:t>
                </a:r>
                <a:r>
                  <a:rPr lang="zh-CN" altLang="en-US" dirty="0"/>
                  <a:t>将导致</a:t>
                </a:r>
                <a:r>
                  <a:rPr lang="en-US" altLang="zh-CN" dirty="0"/>
                  <a:t> IS </a:t>
                </a:r>
                <a:r>
                  <a:rPr lang="zh-CN" altLang="en-US" dirty="0"/>
                  <a:t>曲线</a:t>
                </a:r>
                <a:r>
                  <a:rPr lang="zh-CN" altLang="en-US" dirty="0">
                    <a:solidFill>
                      <a:srgbClr val="C00000"/>
                    </a:solidFill>
                  </a:rPr>
                  <a:t>右移</a:t>
                </a:r>
                <a:r>
                  <a:rPr lang="en-US" altLang="zh-CN" dirty="0"/>
                  <a:t> </a:t>
                </a:r>
                <a14:m>
                  <m:oMath xmlns:m="http://schemas.openxmlformats.org/officeDocument/2006/math">
                    <m:f>
                      <m:fPr>
                        <m:ctrlPr>
                          <a:rPr lang="en-US" altLang="zh-CN" i="1">
                            <a:latin typeface="Cambria Math" panose="02040503050406030204" pitchFamily="18" charset="0"/>
                          </a:rPr>
                        </m:ctrlPr>
                      </m:fPr>
                      <m:num>
                        <m:r>
                          <m:rPr>
                            <m:sty m:val="p"/>
                          </m:rPr>
                          <a:rPr lang="en-US" altLang="zh-CN">
                            <a:latin typeface="Cambria Math"/>
                          </a:rPr>
                          <m:t>Δ</m:t>
                        </m:r>
                        <m:r>
                          <a:rPr lang="en-US" altLang="zh-CN" i="1">
                            <a:latin typeface="Cambria Math"/>
                          </a:rPr>
                          <m:t>𝐺</m:t>
                        </m:r>
                      </m:num>
                      <m:den>
                        <m:r>
                          <a:rPr lang="en-US" altLang="zh-CN" i="1">
                            <a:latin typeface="Cambria Math"/>
                          </a:rPr>
                          <m:t>1−</m:t>
                        </m:r>
                        <m:r>
                          <a:rPr lang="en-US" altLang="zh-CN" i="1">
                            <a:latin typeface="Cambria Math"/>
                          </a:rPr>
                          <m:t>𝑀𝑃𝐶</m:t>
                        </m:r>
                      </m:den>
                    </m:f>
                  </m:oMath>
                </a14:m>
                <a:r>
                  <a:rPr lang="zh-CN" alt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4114800" cy="4525963"/>
              </a:xfrm>
              <a:blipFill>
                <a:blip r:embed="rId2"/>
                <a:stretch>
                  <a:fillRect l="-3407" t="-3504" r="-4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220072" y="6093296"/>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220072" y="1628800"/>
            <a:ext cx="0" cy="4464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220072" y="3501008"/>
            <a:ext cx="29523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5220072" y="1700808"/>
            <a:ext cx="180020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220072" y="2492896"/>
            <a:ext cx="2016224"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5232052" y="2024844"/>
            <a:ext cx="2016224" cy="57606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813264" y="2924944"/>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05848" y="2258396"/>
            <a:ext cx="0" cy="38349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任意多边形 27"/>
          <p:cNvSpPr/>
          <p:nvPr/>
        </p:nvSpPr>
        <p:spPr>
          <a:xfrm>
            <a:off x="5431536" y="4553712"/>
            <a:ext cx="1472184" cy="1252728"/>
          </a:xfrm>
          <a:custGeom>
            <a:avLst/>
            <a:gdLst>
              <a:gd name="connsiteX0" fmla="*/ 0 w 1472184"/>
              <a:gd name="connsiteY0" fmla="*/ 0 h 1252728"/>
              <a:gd name="connsiteX1" fmla="*/ 393192 w 1472184"/>
              <a:gd name="connsiteY1" fmla="*/ 722376 h 1252728"/>
              <a:gd name="connsiteX2" fmla="*/ 1472184 w 1472184"/>
              <a:gd name="connsiteY2" fmla="*/ 1252728 h 1252728"/>
            </a:gdLst>
            <a:ahLst/>
            <a:cxnLst>
              <a:cxn ang="0">
                <a:pos x="connsiteX0" y="connsiteY0"/>
              </a:cxn>
              <a:cxn ang="0">
                <a:pos x="connsiteX1" y="connsiteY1"/>
              </a:cxn>
              <a:cxn ang="0">
                <a:pos x="connsiteX2" y="connsiteY2"/>
              </a:cxn>
            </a:cxnLst>
            <a:rect l="l" t="t" r="r" b="b"/>
            <a:pathLst>
              <a:path w="1472184" h="1252728">
                <a:moveTo>
                  <a:pt x="0" y="0"/>
                </a:moveTo>
                <a:cubicBezTo>
                  <a:pt x="73914" y="256794"/>
                  <a:pt x="147828" y="513588"/>
                  <a:pt x="393192" y="722376"/>
                </a:cubicBezTo>
                <a:cubicBezTo>
                  <a:pt x="638556" y="931164"/>
                  <a:pt x="1055370" y="1091946"/>
                  <a:pt x="1472184" y="1252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960144" y="4437112"/>
            <a:ext cx="1472184" cy="1252728"/>
          </a:xfrm>
          <a:custGeom>
            <a:avLst/>
            <a:gdLst>
              <a:gd name="connsiteX0" fmla="*/ 0 w 1472184"/>
              <a:gd name="connsiteY0" fmla="*/ 0 h 1252728"/>
              <a:gd name="connsiteX1" fmla="*/ 393192 w 1472184"/>
              <a:gd name="connsiteY1" fmla="*/ 722376 h 1252728"/>
              <a:gd name="connsiteX2" fmla="*/ 1472184 w 1472184"/>
              <a:gd name="connsiteY2" fmla="*/ 1252728 h 1252728"/>
            </a:gdLst>
            <a:ahLst/>
            <a:cxnLst>
              <a:cxn ang="0">
                <a:pos x="connsiteX0" y="connsiteY0"/>
              </a:cxn>
              <a:cxn ang="0">
                <a:pos x="connsiteX1" y="connsiteY1"/>
              </a:cxn>
              <a:cxn ang="0">
                <a:pos x="connsiteX2" y="connsiteY2"/>
              </a:cxn>
            </a:cxnLst>
            <a:rect l="l" t="t" r="r" b="b"/>
            <a:pathLst>
              <a:path w="1472184" h="1252728">
                <a:moveTo>
                  <a:pt x="0" y="0"/>
                </a:moveTo>
                <a:cubicBezTo>
                  <a:pt x="73914" y="256794"/>
                  <a:pt x="147828" y="513588"/>
                  <a:pt x="393192" y="722376"/>
                </a:cubicBezTo>
                <a:cubicBezTo>
                  <a:pt x="638556" y="931164"/>
                  <a:pt x="1055370" y="1091946"/>
                  <a:pt x="1472184" y="1252728"/>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5232052" y="5279500"/>
            <a:ext cx="127379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50" name="TextBox 2049"/>
          <p:cNvSpPr txBox="1"/>
          <p:nvPr/>
        </p:nvSpPr>
        <p:spPr>
          <a:xfrm>
            <a:off x="6903720" y="5723964"/>
            <a:ext cx="412056" cy="369332"/>
          </a:xfrm>
          <a:prstGeom prst="rect">
            <a:avLst/>
          </a:prstGeom>
          <a:noFill/>
        </p:spPr>
        <p:txBody>
          <a:bodyPr wrap="square" rtlCol="0">
            <a:spAutoFit/>
          </a:bodyPr>
          <a:lstStyle/>
          <a:p>
            <a:r>
              <a:rPr lang="en-US" altLang="zh-CN" dirty="0"/>
              <a:t>IS’</a:t>
            </a:r>
            <a:endParaRPr lang="zh-CN" altLang="en-US" dirty="0"/>
          </a:p>
        </p:txBody>
      </p:sp>
      <p:sp>
        <p:nvSpPr>
          <p:cNvPr id="36" name="TextBox 35"/>
          <p:cNvSpPr txBox="1"/>
          <p:nvPr/>
        </p:nvSpPr>
        <p:spPr>
          <a:xfrm>
            <a:off x="7432176" y="5437108"/>
            <a:ext cx="632212" cy="369332"/>
          </a:xfrm>
          <a:prstGeom prst="rect">
            <a:avLst/>
          </a:prstGeom>
          <a:noFill/>
        </p:spPr>
        <p:txBody>
          <a:bodyPr wrap="square" rtlCol="0">
            <a:spAutoFit/>
          </a:bodyPr>
          <a:lstStyle/>
          <a:p>
            <a:r>
              <a:rPr lang="en-US" altLang="zh-CN" dirty="0"/>
              <a:t>IS’’</a:t>
            </a:r>
            <a:endParaRPr lang="zh-CN" altLang="en-US" dirty="0"/>
          </a:p>
        </p:txBody>
      </p:sp>
      <p:cxnSp>
        <p:nvCxnSpPr>
          <p:cNvPr id="2053" name="直接箭头连接符 2052"/>
          <p:cNvCxnSpPr/>
          <p:nvPr/>
        </p:nvCxnSpPr>
        <p:spPr>
          <a:xfrm flipV="1">
            <a:off x="5220072" y="40770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5" name="TextBox 2054"/>
              <p:cNvSpPr txBox="1"/>
              <p:nvPr/>
            </p:nvSpPr>
            <p:spPr>
              <a:xfrm>
                <a:off x="4788024" y="407707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2055" name="TextBox 2054"/>
              <p:cNvSpPr txBox="1">
                <a:spLocks noRot="1" noChangeAspect="1" noMove="1" noResize="1" noEditPoints="1" noAdjustHandles="1" noChangeArrowheads="1" noChangeShapeType="1" noTextEdit="1"/>
              </p:cNvSpPr>
              <p:nvPr/>
            </p:nvSpPr>
            <p:spPr>
              <a:xfrm>
                <a:off x="4788024" y="4077072"/>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6" name="TextBox 2055"/>
              <p:cNvSpPr txBox="1"/>
              <p:nvPr/>
            </p:nvSpPr>
            <p:spPr>
              <a:xfrm>
                <a:off x="7956376" y="616530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2056" name="TextBox 2055"/>
              <p:cNvSpPr txBox="1">
                <a:spLocks noRot="1" noChangeAspect="1" noMove="1" noResize="1" noEditPoints="1" noAdjustHandles="1" noChangeArrowheads="1" noChangeShapeType="1" noTextEdit="1"/>
              </p:cNvSpPr>
              <p:nvPr/>
            </p:nvSpPr>
            <p:spPr>
              <a:xfrm>
                <a:off x="7956376" y="6165304"/>
                <a:ext cx="360040"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884368" y="357301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884368" y="3573016"/>
                <a:ext cx="360040" cy="369332"/>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16107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扩大政府购买如何移动</a:t>
            </a:r>
            <a:r>
              <a:rPr lang="en-US" altLang="zh-CN" dirty="0"/>
              <a:t>IS</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83768" y="5349912"/>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83768" y="196553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9"/>
              <p:cNvSpPr txBox="1"/>
              <p:nvPr/>
            </p:nvSpPr>
            <p:spPr>
              <a:xfrm>
                <a:off x="1979712" y="19655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7" name="TextBox 9"/>
              <p:cNvSpPr txBox="1">
                <a:spLocks noRot="1" noChangeAspect="1" noMove="1" noResize="1" noEditPoints="1" noAdjustHandles="1" noChangeArrowheads="1" noChangeShapeType="1" noTextEdit="1"/>
              </p:cNvSpPr>
              <p:nvPr/>
            </p:nvSpPr>
            <p:spPr>
              <a:xfrm>
                <a:off x="1979712" y="1965536"/>
                <a:ext cx="360040"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10"/>
              <p:cNvSpPr txBox="1"/>
              <p:nvPr/>
            </p:nvSpPr>
            <p:spPr>
              <a:xfrm>
                <a:off x="6156176" y="53499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8" name="TextBox 10"/>
              <p:cNvSpPr txBox="1">
                <a:spLocks noRot="1" noChangeAspect="1" noMove="1" noResize="1" noEditPoints="1" noAdjustHandles="1" noChangeArrowheads="1" noChangeShapeType="1" noTextEdit="1"/>
              </p:cNvSpPr>
              <p:nvPr/>
            </p:nvSpPr>
            <p:spPr>
              <a:xfrm>
                <a:off x="6156176" y="5349912"/>
                <a:ext cx="360040"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9" name="任意多边形 8"/>
          <p:cNvSpPr/>
          <p:nvPr/>
        </p:nvSpPr>
        <p:spPr>
          <a:xfrm>
            <a:off x="2960948" y="2901640"/>
            <a:ext cx="2286000"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6"/>
          <p:cNvSpPr txBox="1"/>
          <p:nvPr/>
        </p:nvSpPr>
        <p:spPr>
          <a:xfrm>
            <a:off x="5359914" y="4732360"/>
            <a:ext cx="621196" cy="369332"/>
          </a:xfrm>
          <a:prstGeom prst="rect">
            <a:avLst/>
          </a:prstGeom>
          <a:noFill/>
        </p:spPr>
        <p:txBody>
          <a:bodyPr wrap="square" rtlCol="0">
            <a:spAutoFit/>
          </a:bodyPr>
          <a:lstStyle/>
          <a:p>
            <a:r>
              <a:rPr lang="en-US" altLang="zh-CN" dirty="0"/>
              <a:t>IS</a:t>
            </a:r>
            <a:endParaRPr lang="zh-CN" altLang="en-US" dirty="0"/>
          </a:p>
        </p:txBody>
      </p:sp>
      <p:sp>
        <p:nvSpPr>
          <p:cNvPr id="12" name="任意多边形 11"/>
          <p:cNvSpPr/>
          <p:nvPr/>
        </p:nvSpPr>
        <p:spPr>
          <a:xfrm>
            <a:off x="3867884" y="2901382"/>
            <a:ext cx="2288292"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3017520" y="314096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3203848" y="3609813"/>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4142649" y="3620863"/>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3660274" y="4078659"/>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4599075" y="4089709"/>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350923" y="452042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5289724" y="453147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文本框 21"/>
              <p:cNvSpPr txBox="1"/>
              <p:nvPr/>
            </p:nvSpPr>
            <p:spPr>
              <a:xfrm>
                <a:off x="2961180" y="2854540"/>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1</m:t>
                              </m:r>
                            </m:sub>
                          </m:sSub>
                        </m:e>
                      </m:d>
                    </m:oMath>
                  </m:oMathPara>
                </a14:m>
                <a:endParaRPr lang="zh-CN" altLang="en-US" sz="14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961180" y="2854540"/>
                <a:ext cx="498601" cy="307777"/>
              </a:xfrm>
              <a:prstGeom prst="rect">
                <a:avLst/>
              </a:prstGeom>
              <a:blipFill>
                <a:blip r:embed="rId5"/>
                <a:stretch>
                  <a:fillRect r="-182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3724005" y="2724680"/>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1</m:t>
                              </m:r>
                            </m:sub>
                          </m:sSub>
                        </m:e>
                      </m:d>
                    </m:oMath>
                  </m:oMathPara>
                </a14:m>
                <a:endParaRPr lang="zh-CN" altLang="en-US" sz="14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3724005" y="2724680"/>
                <a:ext cx="2069691" cy="576376"/>
              </a:xfrm>
              <a:prstGeom prst="rect">
                <a:avLst/>
              </a:prstGeom>
              <a:blipFill>
                <a:blip r:embed="rId6"/>
                <a:stretch>
                  <a:fillRect/>
                </a:stretch>
              </a:blipFill>
            </p:spPr>
            <p:txBody>
              <a:bodyPr/>
              <a:lstStyle/>
              <a:p>
                <a:r>
                  <a:rPr lang="zh-CN" altLang="en-US">
                    <a:noFill/>
                  </a:rPr>
                  <a:t> </a:t>
                </a:r>
              </a:p>
            </p:txBody>
          </p:sp>
        </mc:Fallback>
      </mc:AlternateContent>
      <p:sp>
        <p:nvSpPr>
          <p:cNvPr id="24" name="六边形 23"/>
          <p:cNvSpPr/>
          <p:nvPr/>
        </p:nvSpPr>
        <p:spPr>
          <a:xfrm>
            <a:off x="3924456" y="3131654"/>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文本框 34"/>
              <p:cNvSpPr txBox="1"/>
              <p:nvPr/>
            </p:nvSpPr>
            <p:spPr>
              <a:xfrm>
                <a:off x="3950109" y="3298303"/>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2</m:t>
                              </m:r>
                            </m:sub>
                          </m:sSub>
                        </m:e>
                      </m:d>
                    </m:oMath>
                  </m:oMathPara>
                </a14:m>
                <a:endParaRPr lang="zh-CN" altLang="en-US" sz="1400" dirty="0"/>
              </a:p>
            </p:txBody>
          </p:sp>
        </mc:Choice>
        <mc:Fallback xmlns="">
          <p:sp>
            <p:nvSpPr>
              <p:cNvPr id="35" name="文本框 34"/>
              <p:cNvSpPr txBox="1">
                <a:spLocks noRot="1" noChangeAspect="1" noMove="1" noResize="1" noEditPoints="1" noAdjustHandles="1" noChangeArrowheads="1" noChangeShapeType="1" noTextEdit="1"/>
              </p:cNvSpPr>
              <p:nvPr/>
            </p:nvSpPr>
            <p:spPr>
              <a:xfrm>
                <a:off x="3950109" y="3298303"/>
                <a:ext cx="2069691" cy="576376"/>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4382788" y="3790471"/>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3</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3</m:t>
                              </m:r>
                            </m:sub>
                          </m:sSub>
                        </m:e>
                      </m:d>
                    </m:oMath>
                  </m:oMathPara>
                </a14:m>
                <a:endParaRPr lang="zh-CN" altLang="en-US" sz="1400" dirty="0"/>
              </a:p>
            </p:txBody>
          </p:sp>
        </mc:Choice>
        <mc:Fallback xmlns="">
          <p:sp>
            <p:nvSpPr>
              <p:cNvPr id="36" name="文本框 35"/>
              <p:cNvSpPr txBox="1">
                <a:spLocks noRot="1" noChangeAspect="1" noMove="1" noResize="1" noEditPoints="1" noAdjustHandles="1" noChangeArrowheads="1" noChangeShapeType="1" noTextEdit="1"/>
              </p:cNvSpPr>
              <p:nvPr/>
            </p:nvSpPr>
            <p:spPr>
              <a:xfrm>
                <a:off x="4382788" y="3790471"/>
                <a:ext cx="2069691" cy="576376"/>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5507594" y="4173614"/>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4</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4</m:t>
                              </m:r>
                            </m:sub>
                          </m:sSub>
                        </m:e>
                      </m:d>
                    </m:oMath>
                  </m:oMathPara>
                </a14:m>
                <a:endParaRPr lang="zh-CN" altLang="en-US" sz="1400" dirty="0"/>
              </a:p>
            </p:txBody>
          </p:sp>
        </mc:Choice>
        <mc:Fallback xmlns="">
          <p:sp>
            <p:nvSpPr>
              <p:cNvPr id="37" name="文本框 36"/>
              <p:cNvSpPr txBox="1">
                <a:spLocks noRot="1" noChangeAspect="1" noMove="1" noResize="1" noEditPoints="1" noAdjustHandles="1" noChangeArrowheads="1" noChangeShapeType="1" noTextEdit="1"/>
              </p:cNvSpPr>
              <p:nvPr/>
            </p:nvSpPr>
            <p:spPr>
              <a:xfrm>
                <a:off x="5507594" y="4173614"/>
                <a:ext cx="2069691" cy="576376"/>
              </a:xfrm>
              <a:prstGeom prst="rect">
                <a:avLst/>
              </a:prstGeom>
              <a:blipFill rotWithShape="0">
                <a:blip r:embed="rId9"/>
                <a:stretch>
                  <a:fillRect/>
                </a:stretch>
              </a:blipFill>
            </p:spPr>
            <p:txBody>
              <a:bodyPr/>
              <a:lstStyle/>
              <a:p>
                <a:r>
                  <a:rPr lang="zh-CN" altLang="en-US">
                    <a:noFill/>
                  </a:rPr>
                  <a:t> </a:t>
                </a:r>
              </a:p>
            </p:txBody>
          </p:sp>
        </mc:Fallback>
      </mc:AlternateContent>
      <p:cxnSp>
        <p:nvCxnSpPr>
          <p:cNvPr id="39" name="直接箭头连接符 38"/>
          <p:cNvCxnSpPr/>
          <p:nvPr/>
        </p:nvCxnSpPr>
        <p:spPr>
          <a:xfrm flipH="1">
            <a:off x="5417633" y="4531478"/>
            <a:ext cx="376063" cy="29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3189564" y="3433506"/>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2</m:t>
                              </m:r>
                            </m:sub>
                          </m:sSub>
                        </m:e>
                      </m:d>
                    </m:oMath>
                  </m:oMathPara>
                </a14:m>
                <a:endParaRPr lang="zh-CN" altLang="en-US" sz="14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3189564" y="3433506"/>
                <a:ext cx="498601" cy="307777"/>
              </a:xfrm>
              <a:prstGeom prst="rect">
                <a:avLst/>
              </a:prstGeom>
              <a:blipFill rotWithShape="0">
                <a:blip r:embed="rId10"/>
                <a:stretch>
                  <a:fillRect r="-195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3660274" y="3912739"/>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3</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3</m:t>
                              </m:r>
                            </m:sub>
                          </m:sSub>
                        </m:e>
                      </m:d>
                    </m:oMath>
                  </m:oMathPara>
                </a14:m>
                <a:endParaRPr lang="zh-CN" altLang="en-US" sz="14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3660274" y="3912739"/>
                <a:ext cx="498601" cy="307777"/>
              </a:xfrm>
              <a:prstGeom prst="rect">
                <a:avLst/>
              </a:prstGeom>
              <a:blipFill rotWithShape="0">
                <a:blip r:embed="rId11"/>
                <a:stretch>
                  <a:fillRect r="-195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3793277" y="4524422"/>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4</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4</m:t>
                              </m:r>
                            </m:sub>
                          </m:sSub>
                        </m:e>
                      </m:d>
                    </m:oMath>
                  </m:oMathPara>
                </a14:m>
                <a:endParaRPr lang="zh-CN" altLang="en-US" sz="14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3793277" y="4524422"/>
                <a:ext cx="498601" cy="307777"/>
              </a:xfrm>
              <a:prstGeom prst="rect">
                <a:avLst/>
              </a:prstGeom>
              <a:blipFill rotWithShape="0">
                <a:blip r:embed="rId12"/>
                <a:stretch>
                  <a:fillRect r="-18293"/>
                </a:stretch>
              </a:blipFill>
            </p:spPr>
            <p:txBody>
              <a:bodyPr/>
              <a:lstStyle/>
              <a:p>
                <a:r>
                  <a:rPr lang="zh-CN" altLang="en-US">
                    <a:noFill/>
                  </a:rPr>
                  <a:t> </a:t>
                </a:r>
              </a:p>
            </p:txBody>
          </p:sp>
        </mc:Fallback>
      </mc:AlternateContent>
      <p:cxnSp>
        <p:nvCxnSpPr>
          <p:cNvPr id="11" name="直接连接符 10">
            <a:extLst>
              <a:ext uri="{FF2B5EF4-FFF2-40B4-BE49-F238E27FC236}">
                <a16:creationId xmlns:a16="http://schemas.microsoft.com/office/drawing/2014/main" id="{AFE084C9-D296-4298-9FB3-E41B612274CA}"/>
              </a:ext>
            </a:extLst>
          </p:cNvPr>
          <p:cNvCxnSpPr>
            <a:stCxn id="24" idx="4"/>
          </p:cNvCxnSpPr>
          <p:nvPr/>
        </p:nvCxnSpPr>
        <p:spPr>
          <a:xfrm flipH="1">
            <a:off x="2469888" y="3131654"/>
            <a:ext cx="1469426"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1140E78-D5CB-4B29-A122-53BDAA877A3E}"/>
              </a:ext>
            </a:extLst>
          </p:cNvPr>
          <p:cNvCxnSpPr/>
          <p:nvPr/>
        </p:nvCxnSpPr>
        <p:spPr>
          <a:xfrm flipH="1">
            <a:off x="2483768" y="3669245"/>
            <a:ext cx="1722612"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EAF49BE-A369-42EA-B131-5DAB584C2ED5}"/>
              </a:ext>
            </a:extLst>
          </p:cNvPr>
          <p:cNvCxnSpPr/>
          <p:nvPr/>
        </p:nvCxnSpPr>
        <p:spPr>
          <a:xfrm flipH="1">
            <a:off x="2483768" y="4138091"/>
            <a:ext cx="2179038"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014263A-D2CC-41E5-870D-D008C3BD13F0}"/>
              </a:ext>
            </a:extLst>
          </p:cNvPr>
          <p:cNvCxnSpPr>
            <a:stCxn id="21" idx="0"/>
          </p:cNvCxnSpPr>
          <p:nvPr/>
        </p:nvCxnSpPr>
        <p:spPr>
          <a:xfrm flipH="1">
            <a:off x="2483768" y="4561194"/>
            <a:ext cx="286968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BAA9A9DC-E5DB-4F4B-BEEF-DA5330D80D07}"/>
                  </a:ext>
                </a:extLst>
              </p:cNvPr>
              <p:cNvSpPr/>
              <p:nvPr/>
            </p:nvSpPr>
            <p:spPr>
              <a:xfrm>
                <a:off x="2112406" y="2938919"/>
                <a:ext cx="423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1</m:t>
                          </m:r>
                        </m:sub>
                      </m:sSub>
                    </m:oMath>
                  </m:oMathPara>
                </a14:m>
                <a:endParaRPr lang="zh-CN" altLang="en-US" dirty="0"/>
              </a:p>
            </p:txBody>
          </p:sp>
        </mc:Choice>
        <mc:Fallback xmlns="">
          <p:sp>
            <p:nvSpPr>
              <p:cNvPr id="29" name="矩形 28">
                <a:extLst>
                  <a:ext uri="{FF2B5EF4-FFF2-40B4-BE49-F238E27FC236}">
                    <a16:creationId xmlns:a16="http://schemas.microsoft.com/office/drawing/2014/main" id="{BAA9A9DC-E5DB-4F4B-BEEF-DA5330D80D07}"/>
                  </a:ext>
                </a:extLst>
              </p:cNvPr>
              <p:cNvSpPr>
                <a:spLocks noRot="1" noChangeAspect="1" noMove="1" noResize="1" noEditPoints="1" noAdjustHandles="1" noChangeArrowheads="1" noChangeShapeType="1" noTextEdit="1"/>
              </p:cNvSpPr>
              <p:nvPr/>
            </p:nvSpPr>
            <p:spPr>
              <a:xfrm>
                <a:off x="2112406" y="2938919"/>
                <a:ext cx="423193"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1366E3CB-0A4E-408B-A1CC-88BCB7E2DD54}"/>
                  </a:ext>
                </a:extLst>
              </p:cNvPr>
              <p:cNvSpPr/>
              <p:nvPr/>
            </p:nvSpPr>
            <p:spPr>
              <a:xfrm>
                <a:off x="2107858" y="3418875"/>
                <a:ext cx="4285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2</m:t>
                          </m:r>
                        </m:sub>
                      </m:sSub>
                    </m:oMath>
                  </m:oMathPara>
                </a14:m>
                <a:endParaRPr lang="zh-CN" altLang="en-US" dirty="0"/>
              </a:p>
            </p:txBody>
          </p:sp>
        </mc:Choice>
        <mc:Fallback xmlns="">
          <p:sp>
            <p:nvSpPr>
              <p:cNvPr id="38" name="矩形 37">
                <a:extLst>
                  <a:ext uri="{FF2B5EF4-FFF2-40B4-BE49-F238E27FC236}">
                    <a16:creationId xmlns:a16="http://schemas.microsoft.com/office/drawing/2014/main" id="{1366E3CB-0A4E-408B-A1CC-88BCB7E2DD54}"/>
                  </a:ext>
                </a:extLst>
              </p:cNvPr>
              <p:cNvSpPr>
                <a:spLocks noRot="1" noChangeAspect="1" noMove="1" noResize="1" noEditPoints="1" noAdjustHandles="1" noChangeArrowheads="1" noChangeShapeType="1" noTextEdit="1"/>
              </p:cNvSpPr>
              <p:nvPr/>
            </p:nvSpPr>
            <p:spPr>
              <a:xfrm>
                <a:off x="2107858" y="3418875"/>
                <a:ext cx="428515"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188F78F2-4ECD-4CBF-9454-25634EEDBCEF}"/>
                  </a:ext>
                </a:extLst>
              </p:cNvPr>
              <p:cNvSpPr/>
              <p:nvPr/>
            </p:nvSpPr>
            <p:spPr>
              <a:xfrm>
                <a:off x="2095281" y="3908173"/>
                <a:ext cx="4285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3</m:t>
                          </m:r>
                        </m:sub>
                      </m:sSub>
                    </m:oMath>
                  </m:oMathPara>
                </a14:m>
                <a:endParaRPr lang="zh-CN" altLang="en-US" dirty="0"/>
              </a:p>
            </p:txBody>
          </p:sp>
        </mc:Choice>
        <mc:Fallback xmlns="">
          <p:sp>
            <p:nvSpPr>
              <p:cNvPr id="43" name="矩形 42">
                <a:extLst>
                  <a:ext uri="{FF2B5EF4-FFF2-40B4-BE49-F238E27FC236}">
                    <a16:creationId xmlns:a16="http://schemas.microsoft.com/office/drawing/2014/main" id="{188F78F2-4ECD-4CBF-9454-25634EEDBCEF}"/>
                  </a:ext>
                </a:extLst>
              </p:cNvPr>
              <p:cNvSpPr>
                <a:spLocks noRot="1" noChangeAspect="1" noMove="1" noResize="1" noEditPoints="1" noAdjustHandles="1" noChangeArrowheads="1" noChangeShapeType="1" noTextEdit="1"/>
              </p:cNvSpPr>
              <p:nvPr/>
            </p:nvSpPr>
            <p:spPr>
              <a:xfrm>
                <a:off x="2095281" y="3908173"/>
                <a:ext cx="428515"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5E76382F-16BB-4DCD-916D-5B919C75D1E6}"/>
                  </a:ext>
                </a:extLst>
              </p:cNvPr>
              <p:cNvSpPr/>
              <p:nvPr/>
            </p:nvSpPr>
            <p:spPr>
              <a:xfrm>
                <a:off x="2095281" y="4363444"/>
                <a:ext cx="423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4</m:t>
                          </m:r>
                        </m:sub>
                      </m:sSub>
                    </m:oMath>
                  </m:oMathPara>
                </a14:m>
                <a:endParaRPr lang="zh-CN" altLang="en-US" dirty="0"/>
              </a:p>
            </p:txBody>
          </p:sp>
        </mc:Choice>
        <mc:Fallback xmlns="">
          <p:sp>
            <p:nvSpPr>
              <p:cNvPr id="44" name="矩形 43">
                <a:extLst>
                  <a:ext uri="{FF2B5EF4-FFF2-40B4-BE49-F238E27FC236}">
                    <a16:creationId xmlns:a16="http://schemas.microsoft.com/office/drawing/2014/main" id="{5E76382F-16BB-4DCD-916D-5B919C75D1E6}"/>
                  </a:ext>
                </a:extLst>
              </p:cNvPr>
              <p:cNvSpPr>
                <a:spLocks noRot="1" noChangeAspect="1" noMove="1" noResize="1" noEditPoints="1" noAdjustHandles="1" noChangeArrowheads="1" noChangeShapeType="1" noTextEdit="1"/>
              </p:cNvSpPr>
              <p:nvPr/>
            </p:nvSpPr>
            <p:spPr>
              <a:xfrm>
                <a:off x="2095281" y="4363444"/>
                <a:ext cx="423193" cy="369332"/>
              </a:xfrm>
              <a:prstGeom prst="rect">
                <a:avLst/>
              </a:prstGeom>
              <a:blipFill>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4408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扩大政府购买如何移动</a:t>
            </a:r>
            <a:r>
              <a:rPr lang="en-US" altLang="zh-CN" dirty="0"/>
              <a:t>IS</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IS </a:t>
                </a:r>
                <a:r>
                  <a:rPr lang="zh-CN" altLang="en-US" dirty="0"/>
                  <a:t>方程也定义了隐含函数</a:t>
                </a:r>
                <a:r>
                  <a:rPr lang="en-US" altLang="zh-CN" dirty="0"/>
                  <a:t> </a:t>
                </a:r>
                <a14:m>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a14:m>
                <a:r>
                  <a:rPr lang="en-US" altLang="zh-CN" dirty="0"/>
                  <a:t>. </a:t>
                </a:r>
                <a:r>
                  <a:rPr lang="zh-CN" altLang="en-US" dirty="0"/>
                  <a:t>偏微分</a:t>
                </a:r>
                <a:r>
                  <a:rPr lang="en-US" altLang="zh-CN" dirty="0"/>
                  <a:t>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 </m:t>
                    </m:r>
                  </m:oMath>
                </a14:m>
                <a:r>
                  <a:rPr lang="zh-CN" altLang="en-US" dirty="0"/>
                  <a:t>恰好刻画了扩大一个单位的政府购买如何移动</a:t>
                </a:r>
                <a:r>
                  <a:rPr lang="en-US" altLang="zh-CN" dirty="0"/>
                  <a:t>IS</a:t>
                </a:r>
                <a:r>
                  <a:rPr lang="zh-CN" altLang="en-US" dirty="0"/>
                  <a:t>曲线，</a:t>
                </a:r>
                <a14:m>
                  <m:oMath xmlns:m="http://schemas.openxmlformats.org/officeDocument/2006/math">
                    <m:r>
                      <a:rPr lang="zh-CN" altLang="en-US" i="1" smtClean="0">
                        <a:latin typeface="Cambria Math" panose="02040503050406030204" pitchFamily="18" charset="0"/>
                      </a:rPr>
                      <m:t>给定</m:t>
                    </m:r>
                  </m:oMath>
                </a14:m>
                <a:r>
                  <a:rPr lang="zh-CN" altLang="en-US" dirty="0"/>
                  <a:t>任意一个</a:t>
                </a:r>
                <a:r>
                  <a:rPr lang="en-US" altLang="zh-CN" dirty="0"/>
                  <a:t> </a:t>
                </a:r>
                <a14:m>
                  <m:oMath xmlns:m="http://schemas.openxmlformats.org/officeDocument/2006/math">
                    <m:r>
                      <a:rPr lang="en-US" altLang="zh-CN" i="1">
                        <a:latin typeface="Cambria Math" panose="02040503050406030204" pitchFamily="18" charset="0"/>
                      </a:rPr>
                      <m:t>𝑟</m:t>
                    </m:r>
                  </m:oMath>
                </a14:m>
                <a:r>
                  <a:rPr lang="en-US" altLang="zh-CN" dirty="0"/>
                  <a:t> </a:t>
                </a:r>
                <a:r>
                  <a:rPr lang="zh-CN" altLang="en-US" dirty="0"/>
                  <a:t>，</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limLow>
                            <m:limLowPr>
                              <m:ctrlPr>
                                <a:rPr lang="zh-CN"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𝐺</m:t>
                              </m:r>
                              <m:r>
                                <a:rPr lang="en-US" altLang="zh-CN" i="1">
                                  <a:latin typeface="Cambria Math" panose="02040503050406030204" pitchFamily="18" charset="0"/>
                                </a:rPr>
                                <m:t>→0</m:t>
                              </m:r>
                            </m:lim>
                          </m:limLow>
                        </m:fName>
                        <m:e>
                          <m:f>
                            <m:fPr>
                              <m:ctrlPr>
                                <a:rPr lang="zh-CN" altLang="zh-CN" i="1">
                                  <a:latin typeface="Cambria Math" panose="02040503050406030204" pitchFamily="18" charset="0"/>
                                </a:rPr>
                              </m:ctrlPr>
                            </m:fPr>
                            <m:num>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Δ</m:t>
                                  </m:r>
                                  <m:r>
                                    <a:rPr lang="en-US" altLang="zh-CN" i="1">
                                      <a:latin typeface="Cambria Math" panose="02040503050406030204" pitchFamily="18" charset="0"/>
                                    </a:rPr>
                                    <m:t>𝐺</m:t>
                                  </m:r>
                                </m:e>
                              </m:d>
                              <m:r>
                                <a:rPr lang="en-US" altLang="zh-CN" i="1">
                                  <a:latin typeface="Cambria Math" panose="02040503050406030204" pitchFamily="18" charset="0"/>
                                </a:rPr>
                                <m:t>−</m:t>
                              </m:r>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r>
                                <a:rPr lang="en-US" altLang="zh-CN" i="1">
                                  <a:latin typeface="Cambria Math" panose="02040503050406030204" pitchFamily="18" charset="0"/>
                                </a:rPr>
                                <m:t>𝐺</m:t>
                              </m:r>
                            </m:den>
                          </m:f>
                        </m:e>
                      </m:func>
                      <m:r>
                        <a:rPr lang="en-US" altLang="zh-CN" i="1">
                          <a:latin typeface="Cambria Math" panose="02040503050406030204" pitchFamily="18" charset="0"/>
                        </a:rPr>
                        <m:t> .</m:t>
                      </m:r>
                    </m:oMath>
                  </m:oMathPara>
                </a14:m>
                <a:endParaRPr lang="zh-CN" altLang="zh-CN" dirty="0"/>
              </a:p>
              <a:p>
                <a:r>
                  <a:rPr lang="zh-CN" altLang="en-US" dirty="0"/>
                  <a:t>应用隐含函数定理，</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den>
                      </m:f>
                      <m:r>
                        <a:rPr lang="en-US" altLang="zh-CN">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r>
                            <a:rPr lang="en-US" altLang="zh-CN" i="1">
                              <a:latin typeface="Cambria Math" panose="02040503050406030204" pitchFamily="18" charset="0"/>
                            </a:rPr>
                            <m:t>𝑀𝑃𝐶</m:t>
                          </m:r>
                        </m:den>
                      </m:f>
                      <m:r>
                        <a:rPr lang="en-US" altLang="zh-CN" i="1">
                          <a:latin typeface="Cambria Math" panose="02040503050406030204" pitchFamily="18" charset="0"/>
                        </a:rPr>
                        <m:t>  </m:t>
                      </m:r>
                      <m:r>
                        <a:rPr lang="en-US" altLang="zh-CN" b="0" i="0" smtClean="0">
                          <a:latin typeface="Cambria Math" panose="02040503050406030204" pitchFamily="18" charset="0"/>
                        </a:rPr>
                        <m:t>.</m:t>
                      </m:r>
                    </m:oMath>
                  </m:oMathPara>
                </a14:m>
                <a:endParaRPr lang="en-US" altLang="zh-CN" dirty="0"/>
              </a:p>
              <a:p>
                <a:r>
                  <a:rPr lang="zh-CN" altLang="en-US" dirty="0"/>
                  <a:t>也就是说，如果政府增加购买</a:t>
                </a:r>
                <a:r>
                  <a:rPr lang="en-US" altLang="zh-CN" dirty="0"/>
                  <a:t> </a:t>
                </a:r>
                <a14:m>
                  <m:oMath xmlns:m="http://schemas.openxmlformats.org/officeDocument/2006/math">
                    <m:r>
                      <a:rPr lang="en-US" altLang="zh-CN" i="1">
                        <a:latin typeface="Cambria Math" panose="02040503050406030204" pitchFamily="18" charset="0"/>
                      </a:rPr>
                      <m:t>𝛥</m:t>
                    </m:r>
                    <m:r>
                      <a:rPr lang="en-US" altLang="zh-CN" b="0" i="1" smtClean="0">
                        <a:latin typeface="Cambria Math" panose="02040503050406030204" pitchFamily="18" charset="0"/>
                      </a:rPr>
                      <m:t>𝐺</m:t>
                    </m:r>
                  </m:oMath>
                </a14:m>
                <a:r>
                  <a:rPr lang="en-US" altLang="zh-CN" dirty="0"/>
                  <a:t>, </a:t>
                </a:r>
                <a:r>
                  <a:rPr lang="zh-CN" altLang="en-US" dirty="0"/>
                  <a:t>那么</a:t>
                </a:r>
                <a:r>
                  <a:rPr lang="en-US" altLang="zh-CN" dirty="0"/>
                  <a:t>IS</a:t>
                </a:r>
                <a:r>
                  <a:rPr lang="zh-CN" altLang="en-US" dirty="0"/>
                  <a:t>曲线向右移动</a:t>
                </a:r>
                <a:r>
                  <a:rPr lang="en-US" altLang="zh-CN" dirty="0"/>
                  <a:t> </a:t>
                </a:r>
                <a14:m>
                  <m:oMath xmlns:m="http://schemas.openxmlformats.org/officeDocument/2006/math">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Δ</m:t>
                        </m:r>
                        <m:r>
                          <a:rPr lang="en-US" altLang="zh-CN" b="0" i="1" smtClean="0">
                            <a:latin typeface="Cambria Math" panose="02040503050406030204" pitchFamily="18" charset="0"/>
                          </a:rPr>
                          <m:t>𝐺</m:t>
                        </m:r>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𝑀𝑃𝐶</m:t>
                        </m:r>
                      </m:den>
                    </m:f>
                  </m:oMath>
                </a14:m>
                <a:r>
                  <a:rPr lang="en-US" altLang="zh-CN" dirty="0"/>
                  <a:t> </a:t>
                </a:r>
                <a:r>
                  <a:rPr lang="zh-CN" altLang="en-US" dirty="0"/>
                  <a:t>。</a:t>
                </a:r>
                <a:endParaRPr lang="en-US" altLang="zh-CN" dirty="0"/>
              </a:p>
              <a:p>
                <a:pPr lvl="1"/>
                <a:r>
                  <a:rPr lang="zh-CN" altLang="en-US" dirty="0"/>
                  <a:t>注意</a:t>
                </a:r>
                <a:r>
                  <a:rPr lang="en-US" altLang="zh-CN" dirty="0"/>
                  <a:t>MPC</a:t>
                </a:r>
                <a:r>
                  <a:rPr lang="zh-CN" altLang="en-US" dirty="0"/>
                  <a:t>是关于可支配收入的函数。</a:t>
                </a:r>
              </a:p>
              <a:p>
                <a:pPr marL="0" indent="0">
                  <a:buNone/>
                </a:pPr>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37" t="-148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003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LM </a:t>
            </a:r>
            <a:r>
              <a:rPr lang="zh-CN" altLang="en-US" dirty="0"/>
              <a:t>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LM </a:t>
                </a:r>
                <a:r>
                  <a:rPr lang="zh-CN" altLang="en-US" dirty="0"/>
                  <a:t>刻画了货币市场均衡，</a:t>
                </a:r>
                <a:r>
                  <a:rPr lang="en-US" altLang="zh-CN" dirty="0"/>
                  <a:t> Money supply = Liquidity demand,</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𝑀</m:t>
                          </m:r>
                        </m:num>
                        <m:den>
                          <m:r>
                            <a:rPr lang="en-US" altLang="zh-CN" b="0" i="1" smtClean="0">
                              <a:latin typeface="Cambria Math"/>
                            </a:rPr>
                            <m:t>𝑃</m:t>
                          </m:r>
                        </m:den>
                      </m:f>
                      <m:r>
                        <a:rPr lang="en-US" altLang="zh-CN" b="0" i="1" smtClean="0">
                          <a:latin typeface="Cambria Math"/>
                        </a:rPr>
                        <m:t>=</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r>
                        <a:rPr lang="en-US" altLang="zh-CN" b="0" i="1" smtClean="0">
                          <a:latin typeface="Cambria Math"/>
                        </a:rPr>
                        <m:t>.</m:t>
                      </m:r>
                    </m:oMath>
                  </m:oMathPara>
                </a14:m>
                <a:endParaRPr lang="en-US" altLang="zh-CN" b="0" dirty="0"/>
              </a:p>
              <a:p>
                <a:pPr lvl="1"/>
                <a14:m>
                  <m:oMath xmlns:m="http://schemas.openxmlformats.org/officeDocument/2006/math">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oMath>
                </a14:m>
                <a:r>
                  <a:rPr lang="en-US" altLang="zh-CN" dirty="0"/>
                  <a:t> is decreasing in </a:t>
                </a:r>
                <a14:m>
                  <m:oMath xmlns:m="http://schemas.openxmlformats.org/officeDocument/2006/math">
                    <m:r>
                      <a:rPr lang="en-US" altLang="zh-CN" i="1">
                        <a:latin typeface="Cambria Math"/>
                      </a:rPr>
                      <m:t>𝑟</m:t>
                    </m:r>
                  </m:oMath>
                </a14:m>
                <a:r>
                  <a:rPr lang="en-US" altLang="zh-CN" dirty="0"/>
                  <a:t> and increasing in </a:t>
                </a:r>
                <a14:m>
                  <m:oMath xmlns:m="http://schemas.openxmlformats.org/officeDocument/2006/math">
                    <m:r>
                      <a:rPr lang="en-US" altLang="zh-CN" i="1">
                        <a:latin typeface="Cambria Math"/>
                      </a:rPr>
                      <m:t>𝑌</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&lt;0, </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&gt;0. </m:t>
                    </m:r>
                  </m:oMath>
                </a14:m>
                <a:endParaRPr lang="en-US" altLang="zh-CN" i="1" dirty="0">
                  <a:latin typeface="Cambria Math"/>
                </a:endParaRPr>
              </a:p>
              <a:p>
                <a:pPr lvl="1"/>
                <a:r>
                  <a:rPr lang="zh-CN" altLang="en-US" dirty="0"/>
                  <a:t>内生变量：</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𝑟</m:t>
                    </m:r>
                  </m:oMath>
                </a14:m>
                <a:endParaRPr lang="en-US" altLang="zh-CN" dirty="0"/>
              </a:p>
              <a:p>
                <a:pPr lvl="1"/>
                <a:r>
                  <a:rPr lang="en-US" altLang="zh-CN" dirty="0"/>
                  <a:t> </a:t>
                </a:r>
                <a:r>
                  <a:rPr lang="zh-CN" altLang="en-US" dirty="0"/>
                  <a:t>外生变量：</a:t>
                </a:r>
                <a14:m>
                  <m:oMath xmlns:m="http://schemas.openxmlformats.org/officeDocument/2006/math">
                    <m:r>
                      <a:rPr lang="en-US" altLang="zh-CN" i="1">
                        <a:latin typeface="Cambria Math"/>
                      </a:rPr>
                      <m:t>𝑀</m:t>
                    </m:r>
                  </m:oMath>
                </a14:m>
                <a:r>
                  <a:rPr lang="en-US" altLang="zh-CN" dirty="0"/>
                  <a:t> </a:t>
                </a:r>
                <a:r>
                  <a:rPr lang="zh-CN" altLang="en-US" dirty="0"/>
                  <a:t>和 </a:t>
                </a:r>
                <a14:m>
                  <m:oMath xmlns:m="http://schemas.openxmlformats.org/officeDocument/2006/math">
                    <m:r>
                      <a:rPr lang="en-US" altLang="zh-CN" i="1">
                        <a:latin typeface="Cambria Math"/>
                      </a:rPr>
                      <m:t>𝑃</m:t>
                    </m:r>
                  </m:oMath>
                </a14:m>
                <a:endParaRPr lang="en-US" altLang="zh-CN" dirty="0"/>
              </a:p>
              <a:p>
                <a:r>
                  <a:rPr lang="en-US" altLang="zh-CN" dirty="0"/>
                  <a:t>LM </a:t>
                </a:r>
                <a:r>
                  <a:rPr lang="zh-CN" altLang="en-US" dirty="0"/>
                  <a:t>方程定义了隐含函数</a:t>
                </a:r>
                <a:r>
                  <a:rPr lang="en-US" altLang="zh-CN" dirty="0"/>
                  <a:t> </a:t>
                </a:r>
                <a14:m>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𝑟</m:t>
                    </m:r>
                    <m:r>
                      <a:rPr lang="en-US" altLang="zh-CN" i="1">
                        <a:latin typeface="Cambria Math"/>
                      </a:rPr>
                      <m:t>)</m:t>
                    </m:r>
                  </m:oMath>
                </a14:m>
                <a:r>
                  <a:rPr lang="en-US" altLang="zh-CN" dirty="0"/>
                  <a:t> </a:t>
                </a:r>
                <a:r>
                  <a:rPr lang="zh-CN" altLang="en-US" dirty="0"/>
                  <a:t>或</a:t>
                </a:r>
                <a:r>
                  <a:rPr lang="en-US" altLang="zh-CN" dirty="0"/>
                  <a:t>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a:t>
                </a:r>
                <a:r>
                  <a:rPr lang="zh-CN" altLang="en-US" dirty="0"/>
                  <a:t>，后者为</a:t>
                </a:r>
                <a:r>
                  <a:rPr lang="en-US" altLang="zh-CN" dirty="0"/>
                  <a:t> LM </a:t>
                </a:r>
                <a:r>
                  <a:rPr lang="zh-CN" altLang="en-US" dirty="0"/>
                  <a:t>曲线。</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b="-4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1756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LM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zh-CN" altLang="en-US" dirty="0"/>
                  <a:t>给定</a:t>
                </a:r>
                <a:r>
                  <a:rPr lang="en-US" altLang="zh-CN" dirty="0"/>
                  <a:t> </a:t>
                </a:r>
                <a14:m>
                  <m:oMath xmlns:m="http://schemas.openxmlformats.org/officeDocument/2006/math">
                    <m:r>
                      <a:rPr lang="en-US" altLang="zh-CN" b="0" i="1" smtClean="0">
                        <a:latin typeface="Cambria Math"/>
                      </a:rPr>
                      <m:t>𝑀</m:t>
                    </m:r>
                  </m:oMath>
                </a14:m>
                <a:r>
                  <a:rPr lang="zh-CN" altLang="en-US" dirty="0"/>
                  <a:t> 和</a:t>
                </a:r>
                <a:r>
                  <a:rPr lang="en-US" altLang="zh-CN" dirty="0"/>
                  <a:t> </a:t>
                </a:r>
                <a14:m>
                  <m:oMath xmlns:m="http://schemas.openxmlformats.org/officeDocument/2006/math">
                    <m:r>
                      <a:rPr lang="en-US" altLang="zh-CN" b="0" i="1" smtClean="0">
                        <a:latin typeface="Cambria Math"/>
                      </a:rPr>
                      <m:t>𝑃</m:t>
                    </m:r>
                  </m:oMath>
                </a14:m>
                <a:r>
                  <a:rPr lang="en-US" altLang="zh-CN" dirty="0"/>
                  <a:t>, </a:t>
                </a:r>
                <a:r>
                  <a:rPr lang="zh-CN" altLang="en-US" dirty="0"/>
                  <a:t>为让</a:t>
                </a:r>
                <a:r>
                  <a:rPr lang="en-US" altLang="zh-CN" dirty="0"/>
                  <a:t> LM </a:t>
                </a:r>
                <a:r>
                  <a:rPr lang="zh-CN" altLang="en-US" dirty="0"/>
                  <a:t>方程保持成立</a:t>
                </a:r>
                <a:r>
                  <a:rPr lang="en-US" altLang="zh-CN" dirty="0"/>
                  <a:t>, </a:t>
                </a:r>
                <a14:m>
                  <m:oMath xmlns:m="http://schemas.openxmlformats.org/officeDocument/2006/math">
                    <m:r>
                      <a:rPr lang="en-US" altLang="zh-CN" b="0" i="1" smtClean="0">
                        <a:latin typeface="Cambria Math"/>
                      </a:rPr>
                      <m:t>𝑟</m:t>
                    </m:r>
                  </m:oMath>
                </a14:m>
                <a:r>
                  <a:rPr lang="zh-CN" altLang="en-US" dirty="0"/>
                  <a:t> 的上升必须伴随</a:t>
                </a:r>
                <a:r>
                  <a:rPr lang="en-US" altLang="zh-CN" dirty="0"/>
                  <a:t> </a:t>
                </a:r>
                <a14:m>
                  <m:oMath xmlns:m="http://schemas.openxmlformats.org/officeDocument/2006/math">
                    <m:r>
                      <a:rPr lang="en-US" altLang="zh-CN" b="0" i="1" smtClean="0">
                        <a:latin typeface="Cambria Math"/>
                      </a:rPr>
                      <m:t>𝑌</m:t>
                    </m:r>
                  </m:oMath>
                </a14:m>
                <a:r>
                  <a:rPr lang="en-US" altLang="zh-CN" dirty="0"/>
                  <a:t> </a:t>
                </a:r>
                <a:r>
                  <a:rPr lang="zh-CN" altLang="en-US" dirty="0"/>
                  <a:t>的上升，</a:t>
                </a:r>
                <a:endParaRPr lang="en-US" altLang="zh-CN" dirty="0"/>
              </a:p>
              <a:p>
                <a:r>
                  <a:rPr lang="zh-CN" altLang="en-US" dirty="0"/>
                  <a:t>因此</a:t>
                </a:r>
                <a:r>
                  <a:rPr lang="en-US" altLang="zh-CN" dirty="0"/>
                  <a:t>LM</a:t>
                </a:r>
                <a:r>
                  <a:rPr lang="zh-CN" altLang="en-US" dirty="0"/>
                  <a:t>曲线向上倾斜。</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2022" r="-117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172400"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172400" y="5589240"/>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1" name="任意多边形 10"/>
          <p:cNvSpPr/>
          <p:nvPr/>
        </p:nvSpPr>
        <p:spPr>
          <a:xfrm>
            <a:off x="5605272" y="3145536"/>
            <a:ext cx="1764792" cy="1865376"/>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7452320" y="2852936"/>
            <a:ext cx="864096" cy="369332"/>
          </a:xfrm>
          <a:prstGeom prst="rect">
            <a:avLst/>
          </a:prstGeom>
          <a:noFill/>
        </p:spPr>
        <p:txBody>
          <a:bodyPr wrap="square" rtlCol="0">
            <a:spAutoFit/>
          </a:bodyPr>
          <a:lstStyle/>
          <a:p>
            <a:r>
              <a:rPr lang="en-US" altLang="zh-CN" dirty="0"/>
              <a:t>LM</a:t>
            </a:r>
            <a:endParaRPr lang="zh-CN" altLang="en-US" dirty="0"/>
          </a:p>
        </p:txBody>
      </p:sp>
    </p:spTree>
    <p:extLst>
      <p:ext uri="{BB962C8B-B14F-4D97-AF65-F5344CB8AC3E}">
        <p14:creationId xmlns:p14="http://schemas.microsoft.com/office/powerpoint/2010/main" val="2810322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LM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LM </a:t>
                </a:r>
                <a:r>
                  <a:rPr lang="zh-CN" altLang="en-US" dirty="0"/>
                  <a:t>曲线上的点都可能对应货币市场均衡，给定</a:t>
                </a:r>
                <a:r>
                  <a:rPr lang="en-US" altLang="zh-CN" dirty="0"/>
                  <a:t> </a:t>
                </a:r>
                <a14:m>
                  <m:oMath xmlns:m="http://schemas.openxmlformats.org/officeDocument/2006/math">
                    <m:r>
                      <a:rPr lang="en-US" altLang="zh-CN" i="1">
                        <a:latin typeface="Cambria Math"/>
                      </a:rPr>
                      <m:t>𝑀</m:t>
                    </m:r>
                    <m:r>
                      <a:rPr lang="en-US" altLang="zh-CN" i="1">
                        <a:latin typeface="Cambria Math"/>
                      </a:rPr>
                      <m:t> </m:t>
                    </m:r>
                  </m:oMath>
                </a14:m>
                <a:r>
                  <a:rPr lang="zh-CN" altLang="en-US" dirty="0"/>
                  <a:t>和</a:t>
                </a:r>
                <a:r>
                  <a:rPr lang="en-US" altLang="zh-CN" dirty="0"/>
                  <a:t> </a:t>
                </a:r>
                <a14:m>
                  <m:oMath xmlns:m="http://schemas.openxmlformats.org/officeDocument/2006/math">
                    <m:r>
                      <a:rPr lang="en-US" altLang="zh-CN" i="1">
                        <a:latin typeface="Cambria Math"/>
                      </a:rPr>
                      <m:t>𝑃</m:t>
                    </m:r>
                    <m:r>
                      <a:rPr lang="en-US" altLang="zh-CN" i="1">
                        <a:latin typeface="Cambria Math"/>
                      </a:rPr>
                      <m:t>.</m:t>
                    </m:r>
                  </m:oMath>
                </a14:m>
                <a:r>
                  <a:rPr lang="en-US" altLang="zh-CN" dirty="0"/>
                  <a:t> </a:t>
                </a:r>
              </a:p>
              <a:p>
                <a14:m>
                  <m:oMath xmlns:m="http://schemas.openxmlformats.org/officeDocument/2006/math">
                    <m:r>
                      <a:rPr lang="en-US" altLang="zh-CN" i="1">
                        <a:latin typeface="Cambria Math"/>
                      </a:rPr>
                      <m:t>𝑌</m:t>
                    </m:r>
                  </m:oMath>
                </a14:m>
                <a:r>
                  <a:rPr lang="en-US" altLang="zh-CN" dirty="0"/>
                  <a:t> </a:t>
                </a:r>
                <a:r>
                  <a:rPr lang="zh-CN" altLang="en-US" dirty="0"/>
                  <a:t>和</a:t>
                </a:r>
                <a:r>
                  <a:rPr lang="en-US" altLang="zh-CN" dirty="0"/>
                  <a:t> </a:t>
                </a:r>
                <a14:m>
                  <m:oMath xmlns:m="http://schemas.openxmlformats.org/officeDocument/2006/math">
                    <m:r>
                      <a:rPr lang="en-US" altLang="zh-CN" i="1">
                        <a:latin typeface="Cambria Math"/>
                      </a:rPr>
                      <m:t>𝑟</m:t>
                    </m:r>
                  </m:oMath>
                </a14:m>
                <a:r>
                  <a:rPr lang="en-US" altLang="zh-CN" dirty="0"/>
                  <a:t> </a:t>
                </a:r>
                <a:r>
                  <a:rPr lang="zh-CN" altLang="en-US" dirty="0"/>
                  <a:t>是内生变量，两者一般都同时变化，表现为在</a:t>
                </a:r>
                <a:r>
                  <a:rPr lang="en-US" altLang="zh-CN" dirty="0"/>
                  <a:t>LM</a:t>
                </a:r>
                <a:r>
                  <a:rPr lang="zh-CN" altLang="en-US" dirty="0"/>
                  <a:t>曲线上移动（</a:t>
                </a:r>
                <a:r>
                  <a:rPr lang="en-US" altLang="zh-CN" dirty="0"/>
                  <a:t>moving </a:t>
                </a:r>
                <a:r>
                  <a:rPr lang="en-US" altLang="zh-CN" i="1" dirty="0"/>
                  <a:t>along</a:t>
                </a:r>
                <a:r>
                  <a:rPr lang="en-US" altLang="zh-CN" dirty="0"/>
                  <a:t> the LM</a:t>
                </a:r>
                <a:r>
                  <a:rPr lang="zh-CN" altLang="en-US" dirty="0"/>
                  <a:t>）。</a:t>
                </a:r>
                <a:r>
                  <a:rPr lang="en-US" altLang="zh-CN" dirty="0"/>
                  <a:t> </a:t>
                </a:r>
              </a:p>
              <a:p>
                <a:r>
                  <a:rPr lang="zh-CN" altLang="en-US" dirty="0"/>
                  <a:t>应用隐含函数定理可得曲线斜率</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a:rPr>
                            <m:t>𝑟</m:t>
                          </m:r>
                        </m:num>
                        <m:den>
                          <m:r>
                            <a:rPr lang="en-US" altLang="zh-CN" b="0" i="1" smtClean="0">
                              <a:latin typeface="Cambria Math" panose="02040503050406030204" pitchFamily="18" charset="0"/>
                            </a:rPr>
                            <m:t>𝜕</m:t>
                          </m:r>
                          <m:r>
                            <a:rPr lang="en-US" altLang="zh-CN" b="0" i="1" smtClean="0">
                              <a:latin typeface="Cambria Math"/>
                            </a:rPr>
                            <m:t>𝑌</m:t>
                          </m:r>
                        </m:den>
                      </m:f>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num>
                        <m:den>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den>
                      </m:f>
                      <m:r>
                        <a:rPr lang="en-US" altLang="zh-CN" b="0" i="1" smtClean="0">
                          <a:latin typeface="Cambria Math"/>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num>
                            <m:den>
                              <m:r>
                                <a:rPr lang="en-US" altLang="zh-CN" i="1">
                                  <a:latin typeface="Cambria Math" panose="02040503050406030204" pitchFamily="18" charset="0"/>
                                </a:rPr>
                                <m:t>𝜕</m:t>
                              </m:r>
                              <m:r>
                                <a:rPr lang="en-US" altLang="zh-CN" b="0" i="1" smtClean="0">
                                  <a:latin typeface="Cambria Math"/>
                                </a:rPr>
                                <m:t>𝑌</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n-US" altLang="zh-CN" i="1">
                                  <a:latin typeface="Cambria Math" panose="02040503050406030204" pitchFamily="18" charset="0"/>
                                </a:rPr>
                                <m:t>𝜕</m:t>
                              </m:r>
                              <m:r>
                                <a:rPr lang="en-US" altLang="zh-CN" b="0" i="1" smtClean="0">
                                  <a:latin typeface="Cambria Math"/>
                                </a:rPr>
                                <m:t>𝑟</m:t>
                              </m:r>
                            </m:den>
                          </m:f>
                        </m:den>
                      </m:f>
                      <m:r>
                        <a:rPr lang="en-US" altLang="zh-CN" b="0" i="1" smtClean="0">
                          <a:latin typeface="Cambria Math"/>
                        </a:rPr>
                        <m:t>.</m:t>
                      </m:r>
                    </m:oMath>
                  </m:oMathPara>
                </a14:m>
                <a:endParaRPr lang="en-US" altLang="zh-CN" dirty="0"/>
              </a:p>
              <a:p>
                <a:pPr lvl="1"/>
                <a:r>
                  <a:rPr lang="zh-CN" altLang="en-US" dirty="0"/>
                  <a:t>如果</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b="0" i="1" smtClean="0">
                        <a:latin typeface="Cambria Math"/>
                      </a:rPr>
                      <m:t>=∞</m:t>
                    </m:r>
                  </m:oMath>
                </a14:m>
                <a:r>
                  <a:rPr lang="en-US" altLang="zh-CN" dirty="0"/>
                  <a:t>, LM </a:t>
                </a:r>
                <a:r>
                  <a:rPr lang="zh-CN" altLang="en-US" dirty="0"/>
                  <a:t>曲线为水平（流动性陷阱，</a:t>
                </a:r>
                <a:r>
                  <a:rPr lang="en-US" altLang="zh-CN" dirty="0"/>
                  <a:t>liquidity trap</a:t>
                </a:r>
                <a:r>
                  <a:rPr lang="zh-CN" altLang="en-US" dirty="0"/>
                  <a:t>）。</a:t>
                </a:r>
                <a:r>
                  <a:rPr lang="en-US" altLang="zh-CN" dirty="0"/>
                  <a:t> </a:t>
                </a:r>
              </a:p>
              <a:p>
                <a:pPr lvl="1"/>
                <a:r>
                  <a:rPr lang="zh-CN" altLang="en-US" dirty="0"/>
                  <a:t>如果</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m:t>
                    </m:r>
                    <m:r>
                      <a:rPr lang="en-US" altLang="zh-CN" b="0" i="1" smtClean="0">
                        <a:latin typeface="Cambria Math"/>
                      </a:rPr>
                      <m:t>0</m:t>
                    </m:r>
                  </m:oMath>
                </a14:m>
                <a:r>
                  <a:rPr lang="en-US" altLang="zh-CN" dirty="0"/>
                  <a:t>, LM </a:t>
                </a:r>
                <a:r>
                  <a:rPr lang="zh-CN" altLang="en-US" dirty="0"/>
                  <a:t>曲线为垂直（货币数量理论）。</a:t>
                </a:r>
                <a:r>
                  <a:rPr lang="en-US" altLang="zh-CN" dirty="0"/>
                  <a:t> </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94690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货币政策如何移动</a:t>
            </a:r>
            <a:r>
              <a:rPr lang="en-US" altLang="zh-CN" dirty="0"/>
              <a:t>LM</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zh-CN" altLang="en-US" dirty="0"/>
                  <a:t>外生变量</a:t>
                </a:r>
                <a14:m>
                  <m:oMath xmlns:m="http://schemas.openxmlformats.org/officeDocument/2006/math">
                    <m:r>
                      <a:rPr lang="zh-CN" altLang="en-US">
                        <a:latin typeface="Cambria Math" panose="02040503050406030204" pitchFamily="18" charset="0"/>
                      </a:rPr>
                      <m:t>（</m:t>
                    </m:r>
                    <m:r>
                      <a:rPr lang="en-US" altLang="zh-CN" i="1">
                        <a:latin typeface="Cambria Math"/>
                      </a:rPr>
                      <m:t>𝑀</m:t>
                    </m:r>
                  </m:oMath>
                </a14:m>
                <a:r>
                  <a:rPr lang="en-US" altLang="zh-CN" dirty="0"/>
                  <a:t> or </a:t>
                </a:r>
                <a14:m>
                  <m:oMath xmlns:m="http://schemas.openxmlformats.org/officeDocument/2006/math">
                    <m:r>
                      <a:rPr lang="en-US" altLang="zh-CN" b="0" i="1" smtClean="0">
                        <a:latin typeface="Cambria Math"/>
                      </a:rPr>
                      <m:t>𝑃</m:t>
                    </m:r>
                  </m:oMath>
                </a14:m>
                <a:r>
                  <a:rPr lang="zh-CN" altLang="en-US" dirty="0"/>
                  <a:t>）的变化会让</a:t>
                </a:r>
                <a:r>
                  <a:rPr lang="en-US" altLang="zh-CN" dirty="0"/>
                  <a:t>LM </a:t>
                </a:r>
                <a:r>
                  <a:rPr lang="zh-CN" altLang="en-US" dirty="0"/>
                  <a:t>曲线移动。</a:t>
                </a:r>
                <a:r>
                  <a:rPr lang="en-US" altLang="zh-CN" dirty="0"/>
                  <a:t> </a:t>
                </a:r>
              </a:p>
              <a:p>
                <a:pPr lvl="1"/>
                <a:r>
                  <a:rPr lang="zh-CN" altLang="en-US" dirty="0"/>
                  <a:t>如果货币当局增加货币供应</a:t>
                </a:r>
                <a:r>
                  <a:rPr lang="en-US" altLang="zh-CN" dirty="0"/>
                  <a:t> </a:t>
                </a:r>
                <a14:m>
                  <m:oMath xmlns:m="http://schemas.openxmlformats.org/officeDocument/2006/math">
                    <m:r>
                      <a:rPr lang="en-US" altLang="zh-CN" i="1">
                        <a:latin typeface="Cambria Math"/>
                      </a:rPr>
                      <m:t>𝑀</m:t>
                    </m:r>
                    <m:r>
                      <a:rPr lang="en-US" altLang="zh-CN" b="0" i="1" smtClean="0">
                        <a:latin typeface="Cambria Math" panose="02040503050406030204" pitchFamily="18" charset="0"/>
                      </a:rPr>
                      <m:t>↑</m:t>
                    </m:r>
                  </m:oMath>
                </a14:m>
                <a:r>
                  <a:rPr lang="en-US" altLang="zh-CN" dirty="0"/>
                  <a:t>, </a:t>
                </a:r>
                <a:r>
                  <a:rPr lang="zh-CN" altLang="en-US" dirty="0"/>
                  <a:t>那么</a:t>
                </a:r>
                <a:r>
                  <a:rPr lang="en-US" altLang="zh-CN" dirty="0"/>
                  <a:t> LM </a:t>
                </a:r>
                <a:r>
                  <a:rPr lang="zh-CN" altLang="en-US" dirty="0"/>
                  <a:t>曲线向右移动。</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2022" r="-8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172400"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172400" y="5589240"/>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0" name="任意多边形 9"/>
          <p:cNvSpPr/>
          <p:nvPr/>
        </p:nvSpPr>
        <p:spPr>
          <a:xfrm>
            <a:off x="5480952" y="2996952"/>
            <a:ext cx="1926512" cy="1728192"/>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092280" y="2617834"/>
            <a:ext cx="864096" cy="369332"/>
          </a:xfrm>
          <a:prstGeom prst="rect">
            <a:avLst/>
          </a:prstGeom>
          <a:noFill/>
        </p:spPr>
        <p:txBody>
          <a:bodyPr wrap="square" rtlCol="0">
            <a:spAutoFit/>
          </a:bodyPr>
          <a:lstStyle/>
          <a:p>
            <a:r>
              <a:rPr lang="en-US" altLang="zh-CN" dirty="0"/>
              <a:t>LM’</a:t>
            </a:r>
            <a:endParaRPr lang="zh-CN" altLang="en-US" dirty="0"/>
          </a:p>
        </p:txBody>
      </p:sp>
      <p:sp>
        <p:nvSpPr>
          <p:cNvPr id="12" name="任意多边形 11"/>
          <p:cNvSpPr/>
          <p:nvPr/>
        </p:nvSpPr>
        <p:spPr>
          <a:xfrm>
            <a:off x="6559628" y="3014117"/>
            <a:ext cx="1764792" cy="1865376"/>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7851168" y="2777372"/>
            <a:ext cx="864096" cy="369332"/>
          </a:xfrm>
          <a:prstGeom prst="rect">
            <a:avLst/>
          </a:prstGeom>
          <a:noFill/>
        </p:spPr>
        <p:txBody>
          <a:bodyPr wrap="square" rtlCol="0">
            <a:spAutoFit/>
          </a:bodyPr>
          <a:lstStyle/>
          <a:p>
            <a:r>
              <a:rPr lang="en-US" altLang="zh-CN" dirty="0"/>
              <a:t>LM’’</a:t>
            </a:r>
            <a:endParaRPr lang="zh-CN" altLang="en-US" dirty="0"/>
          </a:p>
        </p:txBody>
      </p:sp>
      <p:sp>
        <p:nvSpPr>
          <p:cNvPr id="15" name="TextBox 14"/>
          <p:cNvSpPr txBox="1"/>
          <p:nvPr/>
        </p:nvSpPr>
        <p:spPr>
          <a:xfrm>
            <a:off x="5660661" y="2849160"/>
            <a:ext cx="1131575" cy="646331"/>
          </a:xfrm>
          <a:prstGeom prst="rect">
            <a:avLst/>
          </a:prstGeom>
          <a:solidFill>
            <a:schemeClr val="accent1">
              <a:lumMod val="20000"/>
              <a:lumOff val="80000"/>
            </a:schemeClr>
          </a:solidFill>
        </p:spPr>
        <p:txBody>
          <a:bodyPr wrap="square" rtlCol="0">
            <a:spAutoFit/>
          </a:bodyPr>
          <a:lstStyle/>
          <a:p>
            <a:r>
              <a:rPr lang="en-US" altLang="zh-CN" dirty="0"/>
              <a:t>Monetary expansion</a:t>
            </a:r>
            <a:endParaRPr lang="zh-CN" altLang="en-US" dirty="0"/>
          </a:p>
        </p:txBody>
      </p:sp>
      <p:sp>
        <p:nvSpPr>
          <p:cNvPr id="16" name="右箭头 15"/>
          <p:cNvSpPr/>
          <p:nvPr/>
        </p:nvSpPr>
        <p:spPr>
          <a:xfrm>
            <a:off x="6876256" y="3946805"/>
            <a:ext cx="79208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433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商业周期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273242" y="3870797"/>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267386" y="1786518"/>
            <a:ext cx="2" cy="2088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264507" y="2429328"/>
            <a:ext cx="5265319" cy="94036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9"/>
              <p:cNvSpPr txBox="1"/>
              <p:nvPr/>
            </p:nvSpPr>
            <p:spPr>
              <a:xfrm>
                <a:off x="6977018" y="2093865"/>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rgbClr val="C00000"/>
                              </a:solidFill>
                              <a:latin typeface="Cambria Math" panose="02040503050406030204" pitchFamily="18" charset="0"/>
                            </a:rPr>
                          </m:ctrlPr>
                        </m:sSubPr>
                        <m:e>
                          <m:acc>
                            <m:accPr>
                              <m:chr m:val="̅"/>
                              <m:ctrlPr>
                                <a:rPr lang="en-US" altLang="zh-CN" b="0" i="1" smtClean="0">
                                  <a:solidFill>
                                    <a:srgbClr val="C00000"/>
                                  </a:solidFill>
                                  <a:latin typeface="Cambria Math" panose="02040503050406030204" pitchFamily="18" charset="0"/>
                                </a:rPr>
                              </m:ctrlPr>
                            </m:accPr>
                            <m:e>
                              <m:r>
                                <a:rPr lang="en-US" altLang="zh-CN" b="0" i="1" smtClean="0">
                                  <a:solidFill>
                                    <a:srgbClr val="C00000"/>
                                  </a:solidFill>
                                  <a:latin typeface="Cambria Math" panose="02040503050406030204" pitchFamily="18" charset="0"/>
                                </a:rPr>
                                <m:t>𝑌</m:t>
                              </m:r>
                            </m:e>
                          </m:acc>
                        </m:e>
                        <m:sub>
                          <m:r>
                            <a:rPr lang="en-US" altLang="zh-CN" b="0" i="1" smtClean="0">
                              <a:solidFill>
                                <a:srgbClr val="C00000"/>
                              </a:solidFill>
                              <a:latin typeface="Cambria Math" panose="02040503050406030204" pitchFamily="18" charset="0"/>
                            </a:rPr>
                            <m:t>𝑡</m:t>
                          </m:r>
                        </m:sub>
                      </m:sSub>
                    </m:oMath>
                  </m:oMathPara>
                </a14:m>
                <a:endParaRPr lang="zh-CN" altLang="en-US" dirty="0">
                  <a:solidFill>
                    <a:srgbClr val="C00000"/>
                  </a:solidFill>
                </a:endParaRPr>
              </a:p>
            </p:txBody>
          </p:sp>
        </mc:Choice>
        <mc:Fallback xmlns="">
          <p:sp>
            <p:nvSpPr>
              <p:cNvPr id="8" name="TextBox 9"/>
              <p:cNvSpPr txBox="1">
                <a:spLocks noRot="1" noChangeAspect="1" noMove="1" noResize="1" noEditPoints="1" noAdjustHandles="1" noChangeArrowheads="1" noChangeShapeType="1" noTextEdit="1"/>
              </p:cNvSpPr>
              <p:nvPr/>
            </p:nvSpPr>
            <p:spPr>
              <a:xfrm>
                <a:off x="6977018" y="2093865"/>
                <a:ext cx="1152128"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7218503" y="3864956"/>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7218503" y="3864956"/>
                <a:ext cx="334579" cy="369332"/>
              </a:xfrm>
              <a:prstGeom prst="rect">
                <a:avLst/>
              </a:prstGeom>
              <a:blipFill rotWithShape="0">
                <a:blip r:embed="rId3"/>
                <a:stretch>
                  <a:fillRect/>
                </a:stretch>
              </a:blipFill>
            </p:spPr>
            <p:txBody>
              <a:bodyPr/>
              <a:lstStyle/>
              <a:p>
                <a:r>
                  <a:rPr lang="zh-CN" altLang="en-US">
                    <a:noFill/>
                  </a:rPr>
                  <a:t> </a:t>
                </a:r>
              </a:p>
            </p:txBody>
          </p:sp>
        </mc:Fallback>
      </mc:AlternateContent>
      <p:sp>
        <p:nvSpPr>
          <p:cNvPr id="10" name="TextBox 13"/>
          <p:cNvSpPr txBox="1"/>
          <p:nvPr/>
        </p:nvSpPr>
        <p:spPr>
          <a:xfrm>
            <a:off x="1236419" y="1839435"/>
            <a:ext cx="1713627" cy="369332"/>
          </a:xfrm>
          <a:prstGeom prst="rect">
            <a:avLst/>
          </a:prstGeom>
          <a:noFill/>
        </p:spPr>
        <p:txBody>
          <a:bodyPr wrap="square" rtlCol="0">
            <a:spAutoFit/>
          </a:bodyPr>
          <a:lstStyle/>
          <a:p>
            <a:r>
              <a:rPr lang="zh-CN" altLang="en-US" dirty="0"/>
              <a:t>实际产出</a:t>
            </a:r>
          </a:p>
        </p:txBody>
      </p:sp>
      <mc:AlternateContent xmlns:mc="http://schemas.openxmlformats.org/markup-compatibility/2006" xmlns:a14="http://schemas.microsoft.com/office/drawing/2010/main">
        <mc:Choice Requires="a14">
          <p:sp>
            <p:nvSpPr>
              <p:cNvPr id="12" name="文本框 11"/>
              <p:cNvSpPr txBox="1"/>
              <p:nvPr/>
            </p:nvSpPr>
            <p:spPr>
              <a:xfrm>
                <a:off x="7265050" y="2608293"/>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265050" y="2608293"/>
                <a:ext cx="576064" cy="369332"/>
              </a:xfrm>
              <a:prstGeom prst="rect">
                <a:avLst/>
              </a:prstGeom>
              <a:blipFill rotWithShape="0">
                <a:blip r:embed="rId4"/>
                <a:stretch>
                  <a:fillRect/>
                </a:stretch>
              </a:blipFill>
            </p:spPr>
            <p:txBody>
              <a:bodyPr/>
              <a:lstStyle/>
              <a:p>
                <a:r>
                  <a:rPr lang="zh-CN" altLang="en-US">
                    <a:noFill/>
                  </a:rPr>
                  <a:t> </a:t>
                </a:r>
              </a:p>
            </p:txBody>
          </p:sp>
        </mc:Fallback>
      </mc:AlternateContent>
      <p:cxnSp>
        <p:nvCxnSpPr>
          <p:cNvPr id="13" name="直接连接符 12"/>
          <p:cNvCxnSpPr/>
          <p:nvPr/>
        </p:nvCxnSpPr>
        <p:spPr>
          <a:xfrm>
            <a:off x="3148378" y="2899510"/>
            <a:ext cx="0" cy="288032"/>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148378" y="2535997"/>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3148378" y="3216979"/>
            <a:ext cx="0" cy="30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2180963" y="2451050"/>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180963" y="2451050"/>
                <a:ext cx="1080120" cy="369332"/>
              </a:xfrm>
              <a:prstGeom prst="rect">
                <a:avLst/>
              </a:prstGeom>
              <a:blipFill rotWithShape="0">
                <a:blip r:embed="rId5"/>
                <a:stretch>
                  <a:fillRect r="-6215"/>
                </a:stretch>
              </a:blipFill>
            </p:spPr>
            <p:txBody>
              <a:bodyPr/>
              <a:lstStyle/>
              <a:p>
                <a:r>
                  <a:rPr lang="zh-CN" altLang="en-US">
                    <a:noFill/>
                  </a:rPr>
                  <a:t> </a:t>
                </a:r>
              </a:p>
            </p:txBody>
          </p:sp>
        </mc:Fallback>
      </mc:AlternateContent>
      <p:sp>
        <p:nvSpPr>
          <p:cNvPr id="22" name="任意多边形 21"/>
          <p:cNvSpPr/>
          <p:nvPr/>
        </p:nvSpPr>
        <p:spPr>
          <a:xfrm>
            <a:off x="2267387" y="2214156"/>
            <a:ext cx="5164183" cy="1157606"/>
          </a:xfrm>
          <a:custGeom>
            <a:avLst/>
            <a:gdLst>
              <a:gd name="connsiteX0" fmla="*/ 0 w 5164183"/>
              <a:gd name="connsiteY0" fmla="*/ 1157606 h 1157606"/>
              <a:gd name="connsiteX1" fmla="*/ 1219200 w 5164183"/>
              <a:gd name="connsiteY1" fmla="*/ 565423 h 1157606"/>
              <a:gd name="connsiteX2" fmla="*/ 2177143 w 5164183"/>
              <a:gd name="connsiteY2" fmla="*/ 1070520 h 1157606"/>
              <a:gd name="connsiteX3" fmla="*/ 3918857 w 5164183"/>
              <a:gd name="connsiteY3" fmla="*/ 16783 h 1157606"/>
              <a:gd name="connsiteX4" fmla="*/ 5164183 w 5164183"/>
              <a:gd name="connsiteY4" fmla="*/ 521880 h 115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183" h="1157606">
                <a:moveTo>
                  <a:pt x="0" y="1157606"/>
                </a:moveTo>
                <a:cubicBezTo>
                  <a:pt x="428171" y="868771"/>
                  <a:pt x="856343" y="579937"/>
                  <a:pt x="1219200" y="565423"/>
                </a:cubicBezTo>
                <a:cubicBezTo>
                  <a:pt x="1582057" y="550909"/>
                  <a:pt x="1727200" y="1161960"/>
                  <a:pt x="2177143" y="1070520"/>
                </a:cubicBezTo>
                <a:cubicBezTo>
                  <a:pt x="2627086" y="979080"/>
                  <a:pt x="3421017" y="108223"/>
                  <a:pt x="3918857" y="16783"/>
                </a:cubicBezTo>
                <a:cubicBezTo>
                  <a:pt x="4416697" y="-74657"/>
                  <a:pt x="4790440" y="223611"/>
                  <a:pt x="5164183" y="521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endCxn id="22" idx="1"/>
          </p:cNvCxnSpPr>
          <p:nvPr/>
        </p:nvCxnSpPr>
        <p:spPr>
          <a:xfrm flipH="1">
            <a:off x="3486587" y="2535997"/>
            <a:ext cx="277522" cy="243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70232" y="2214017"/>
            <a:ext cx="653468" cy="369332"/>
          </a:xfrm>
          <a:prstGeom prst="rect">
            <a:avLst/>
          </a:prstGeom>
          <a:noFill/>
        </p:spPr>
        <p:txBody>
          <a:bodyPr wrap="square" rtlCol="0">
            <a:spAutoFit/>
          </a:bodyPr>
          <a:lstStyle/>
          <a:p>
            <a:r>
              <a:rPr lang="zh-CN" altLang="en-US" dirty="0"/>
              <a:t>顶部</a:t>
            </a:r>
          </a:p>
        </p:txBody>
      </p:sp>
      <p:cxnSp>
        <p:nvCxnSpPr>
          <p:cNvPr id="27" name="直接箭头连接符 26"/>
          <p:cNvCxnSpPr/>
          <p:nvPr/>
        </p:nvCxnSpPr>
        <p:spPr>
          <a:xfrm flipV="1">
            <a:off x="4048869" y="3326887"/>
            <a:ext cx="312605" cy="232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465532" y="3496759"/>
            <a:ext cx="1080120" cy="369332"/>
          </a:xfrm>
          <a:prstGeom prst="rect">
            <a:avLst/>
          </a:prstGeom>
          <a:noFill/>
        </p:spPr>
        <p:txBody>
          <a:bodyPr wrap="square" rtlCol="0">
            <a:spAutoFit/>
          </a:bodyPr>
          <a:lstStyle/>
          <a:p>
            <a:r>
              <a:rPr lang="zh-CN" altLang="en-US" dirty="0"/>
              <a:t>底部</a:t>
            </a:r>
          </a:p>
        </p:txBody>
      </p:sp>
      <p:sp>
        <p:nvSpPr>
          <p:cNvPr id="32" name="文本框 31"/>
          <p:cNvSpPr txBox="1"/>
          <p:nvPr/>
        </p:nvSpPr>
        <p:spPr>
          <a:xfrm>
            <a:off x="5730483" y="1601478"/>
            <a:ext cx="653468" cy="369332"/>
          </a:xfrm>
          <a:prstGeom prst="rect">
            <a:avLst/>
          </a:prstGeom>
          <a:noFill/>
        </p:spPr>
        <p:txBody>
          <a:bodyPr wrap="square" rtlCol="0">
            <a:spAutoFit/>
          </a:bodyPr>
          <a:lstStyle/>
          <a:p>
            <a:r>
              <a:rPr lang="zh-CN" altLang="en-US" dirty="0"/>
              <a:t>顶部</a:t>
            </a:r>
          </a:p>
        </p:txBody>
      </p:sp>
      <p:cxnSp>
        <p:nvCxnSpPr>
          <p:cNvPr id="33" name="直接箭头连接符 32"/>
          <p:cNvCxnSpPr/>
          <p:nvPr/>
        </p:nvCxnSpPr>
        <p:spPr>
          <a:xfrm>
            <a:off x="6161674" y="1929932"/>
            <a:ext cx="129027" cy="26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264507" y="3875504"/>
            <a:ext cx="8735" cy="1799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264507" y="5674949"/>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矩形 29"/>
              <p:cNvSpPr/>
              <p:nvPr/>
            </p:nvSpPr>
            <p:spPr>
              <a:xfrm>
                <a:off x="7218502" y="5603977"/>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dirty="0"/>
              </a:p>
            </p:txBody>
          </p:sp>
        </mc:Choice>
        <mc:Fallback xmlns="">
          <p:sp>
            <p:nvSpPr>
              <p:cNvPr id="30" name="矩形 29"/>
              <p:cNvSpPr>
                <a:spLocks noRot="1" noChangeAspect="1" noMove="1" noResize="1" noEditPoints="1" noAdjustHandles="1" noChangeArrowheads="1" noChangeShapeType="1" noTextEdit="1"/>
              </p:cNvSpPr>
              <p:nvPr/>
            </p:nvSpPr>
            <p:spPr>
              <a:xfrm>
                <a:off x="7218502" y="5603977"/>
                <a:ext cx="334579"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31" name="直接连接符 30"/>
          <p:cNvCxnSpPr/>
          <p:nvPr/>
        </p:nvCxnSpPr>
        <p:spPr>
          <a:xfrm flipV="1">
            <a:off x="2273242" y="5131442"/>
            <a:ext cx="5158328" cy="19889"/>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34" name="TextBox 13"/>
          <p:cNvSpPr txBox="1"/>
          <p:nvPr/>
        </p:nvSpPr>
        <p:spPr>
          <a:xfrm>
            <a:off x="988611" y="3895343"/>
            <a:ext cx="1713627" cy="369332"/>
          </a:xfrm>
          <a:prstGeom prst="rect">
            <a:avLst/>
          </a:prstGeom>
          <a:noFill/>
        </p:spPr>
        <p:txBody>
          <a:bodyPr wrap="square" rtlCol="0">
            <a:spAutoFit/>
          </a:bodyPr>
          <a:lstStyle/>
          <a:p>
            <a:r>
              <a:rPr lang="zh-CN" altLang="en-US" dirty="0"/>
              <a:t>实际增长率</a:t>
            </a:r>
          </a:p>
        </p:txBody>
      </p:sp>
      <p:cxnSp>
        <p:nvCxnSpPr>
          <p:cNvPr id="36" name="直接连接符 35"/>
          <p:cNvCxnSpPr>
            <a:stCxn id="22" idx="1"/>
          </p:cNvCxnSpPr>
          <p:nvPr/>
        </p:nvCxnSpPr>
        <p:spPr>
          <a:xfrm>
            <a:off x="3486587" y="2779579"/>
            <a:ext cx="0" cy="2895370"/>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290701" y="2246016"/>
            <a:ext cx="8928" cy="3428933"/>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361474" y="3326887"/>
            <a:ext cx="0" cy="2348062"/>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45" name="任意多边形 44"/>
          <p:cNvSpPr/>
          <p:nvPr/>
        </p:nvSpPr>
        <p:spPr>
          <a:xfrm>
            <a:off x="2276388" y="4543057"/>
            <a:ext cx="5091953" cy="889609"/>
          </a:xfrm>
          <a:custGeom>
            <a:avLst/>
            <a:gdLst>
              <a:gd name="connsiteX0" fmla="*/ 0 w 5091953"/>
              <a:gd name="connsiteY0" fmla="*/ 40902 h 889609"/>
              <a:gd name="connsiteX1" fmla="*/ 618565 w 5091953"/>
              <a:gd name="connsiteY1" fmla="*/ 58831 h 889609"/>
              <a:gd name="connsiteX2" fmla="*/ 1210235 w 5091953"/>
              <a:gd name="connsiteY2" fmla="*/ 605678 h 889609"/>
              <a:gd name="connsiteX3" fmla="*/ 1685365 w 5091953"/>
              <a:gd name="connsiteY3" fmla="*/ 856690 h 889609"/>
              <a:gd name="connsiteX4" fmla="*/ 2097741 w 5091953"/>
              <a:gd name="connsiteY4" fmla="*/ 596714 h 889609"/>
              <a:gd name="connsiteX5" fmla="*/ 2734235 w 5091953"/>
              <a:gd name="connsiteY5" fmla="*/ 58831 h 889609"/>
              <a:gd name="connsiteX6" fmla="*/ 3352800 w 5091953"/>
              <a:gd name="connsiteY6" fmla="*/ 94690 h 889609"/>
              <a:gd name="connsiteX7" fmla="*/ 4016188 w 5091953"/>
              <a:gd name="connsiteY7" fmla="*/ 587749 h 889609"/>
              <a:gd name="connsiteX8" fmla="*/ 4518212 w 5091953"/>
              <a:gd name="connsiteY8" fmla="*/ 883584 h 889609"/>
              <a:gd name="connsiteX9" fmla="*/ 5091953 w 5091953"/>
              <a:gd name="connsiteY9" fmla="*/ 758078 h 88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1953" h="889609">
                <a:moveTo>
                  <a:pt x="0" y="40902"/>
                </a:moveTo>
                <a:cubicBezTo>
                  <a:pt x="208429" y="2802"/>
                  <a:pt x="416859" y="-35298"/>
                  <a:pt x="618565" y="58831"/>
                </a:cubicBezTo>
                <a:cubicBezTo>
                  <a:pt x="820271" y="152960"/>
                  <a:pt x="1032435" y="472702"/>
                  <a:pt x="1210235" y="605678"/>
                </a:cubicBezTo>
                <a:cubicBezTo>
                  <a:pt x="1388035" y="738654"/>
                  <a:pt x="1537447" y="858184"/>
                  <a:pt x="1685365" y="856690"/>
                </a:cubicBezTo>
                <a:cubicBezTo>
                  <a:pt x="1833283" y="855196"/>
                  <a:pt x="1922929" y="729691"/>
                  <a:pt x="2097741" y="596714"/>
                </a:cubicBezTo>
                <a:cubicBezTo>
                  <a:pt x="2272553" y="463738"/>
                  <a:pt x="2525059" y="142502"/>
                  <a:pt x="2734235" y="58831"/>
                </a:cubicBezTo>
                <a:cubicBezTo>
                  <a:pt x="2943411" y="-24840"/>
                  <a:pt x="3139141" y="6537"/>
                  <a:pt x="3352800" y="94690"/>
                </a:cubicBezTo>
                <a:cubicBezTo>
                  <a:pt x="3566459" y="182843"/>
                  <a:pt x="3821953" y="456267"/>
                  <a:pt x="4016188" y="587749"/>
                </a:cubicBezTo>
                <a:cubicBezTo>
                  <a:pt x="4210423" y="719231"/>
                  <a:pt x="4338918" y="855196"/>
                  <a:pt x="4518212" y="883584"/>
                </a:cubicBezTo>
                <a:cubicBezTo>
                  <a:pt x="4697506" y="911972"/>
                  <a:pt x="4894729" y="835025"/>
                  <a:pt x="5091953" y="7580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6" name="文本框 45"/>
              <p:cNvSpPr txBox="1"/>
              <p:nvPr/>
            </p:nvSpPr>
            <p:spPr>
              <a:xfrm>
                <a:off x="5115773" y="4080009"/>
                <a:ext cx="1045901" cy="552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1400" b="0" i="1" smtClean="0">
                              <a:solidFill>
                                <a:schemeClr val="tx2"/>
                              </a:solidFill>
                              <a:latin typeface="Cambria Math" panose="02040503050406030204" pitchFamily="18" charset="0"/>
                            </a:rPr>
                          </m:ctrlPr>
                        </m:fPr>
                        <m:num>
                          <m:r>
                            <m:rPr>
                              <m:sty m:val="p"/>
                            </m:rPr>
                            <a:rPr lang="en-US" altLang="zh-CN" sz="1400" b="0" i="0" smtClean="0">
                              <a:solidFill>
                                <a:schemeClr val="tx2"/>
                              </a:solidFill>
                              <a:latin typeface="Cambria Math" panose="02040503050406030204" pitchFamily="18" charset="0"/>
                            </a:rPr>
                            <m:t>Δ</m:t>
                          </m:r>
                          <m:sSub>
                            <m:sSubPr>
                              <m:ctrlPr>
                                <a:rPr lang="en-US" altLang="zh-CN" sz="1400" b="0" i="1" smtClean="0">
                                  <a:solidFill>
                                    <a:schemeClr val="tx2"/>
                                  </a:solidFill>
                                  <a:latin typeface="Cambria Math" panose="02040503050406030204" pitchFamily="18" charset="0"/>
                                </a:rPr>
                              </m:ctrlPr>
                            </m:sSubPr>
                            <m:e>
                              <m:r>
                                <a:rPr lang="en-US" altLang="zh-CN" sz="1400" b="0" i="1" smtClean="0">
                                  <a:solidFill>
                                    <a:schemeClr val="tx2"/>
                                  </a:solidFill>
                                  <a:latin typeface="Cambria Math" panose="02040503050406030204" pitchFamily="18" charset="0"/>
                                </a:rPr>
                                <m:t>𝑌</m:t>
                              </m:r>
                            </m:e>
                            <m:sub>
                              <m:r>
                                <a:rPr lang="en-US" altLang="zh-CN" sz="1400" b="0" i="1" smtClean="0">
                                  <a:solidFill>
                                    <a:schemeClr val="tx2"/>
                                  </a:solidFill>
                                  <a:latin typeface="Cambria Math" panose="02040503050406030204" pitchFamily="18" charset="0"/>
                                </a:rPr>
                                <m:t>𝑡</m:t>
                              </m:r>
                            </m:sub>
                          </m:sSub>
                        </m:num>
                        <m:den>
                          <m:sSub>
                            <m:sSubPr>
                              <m:ctrlPr>
                                <a:rPr lang="en-US" altLang="zh-CN" sz="1400" i="1">
                                  <a:solidFill>
                                    <a:schemeClr val="tx2"/>
                                  </a:solidFill>
                                  <a:latin typeface="Cambria Math" panose="02040503050406030204" pitchFamily="18" charset="0"/>
                                </a:rPr>
                              </m:ctrlPr>
                            </m:sSubPr>
                            <m:e>
                              <m:r>
                                <a:rPr lang="en-US" altLang="zh-CN" sz="1400" i="1">
                                  <a:solidFill>
                                    <a:schemeClr val="tx2"/>
                                  </a:solidFill>
                                  <a:latin typeface="Cambria Math" panose="02040503050406030204" pitchFamily="18" charset="0"/>
                                </a:rPr>
                                <m:t>𝑌</m:t>
                              </m:r>
                            </m:e>
                            <m:sub>
                              <m:r>
                                <a:rPr lang="en-US" altLang="zh-CN" sz="1400" i="1">
                                  <a:solidFill>
                                    <a:schemeClr val="tx2"/>
                                  </a:solidFill>
                                  <a:latin typeface="Cambria Math" panose="02040503050406030204" pitchFamily="18" charset="0"/>
                                </a:rPr>
                                <m:t>𝑡</m:t>
                              </m:r>
                            </m:sub>
                          </m:sSub>
                        </m:den>
                      </m:f>
                    </m:oMath>
                  </m:oMathPara>
                </a14:m>
                <a:endParaRPr lang="zh-CN" altLang="en-US" sz="1400" dirty="0"/>
              </a:p>
            </p:txBody>
          </p:sp>
        </mc:Choice>
        <mc:Fallback xmlns="">
          <p:sp>
            <p:nvSpPr>
              <p:cNvPr id="46" name="文本框 45"/>
              <p:cNvSpPr txBox="1">
                <a:spLocks noRot="1" noChangeAspect="1" noMove="1" noResize="1" noEditPoints="1" noAdjustHandles="1" noChangeArrowheads="1" noChangeShapeType="1" noTextEdit="1"/>
              </p:cNvSpPr>
              <p:nvPr/>
            </p:nvSpPr>
            <p:spPr>
              <a:xfrm>
                <a:off x="5115773" y="4080009"/>
                <a:ext cx="1045901" cy="552011"/>
              </a:xfrm>
              <a:prstGeom prst="rect">
                <a:avLst/>
              </a:prstGeom>
              <a:blipFill rotWithShape="0">
                <a:blip r:embed="rId7"/>
                <a:stretch>
                  <a:fillRect/>
                </a:stretch>
              </a:blipFill>
            </p:spPr>
            <p:txBody>
              <a:bodyPr/>
              <a:lstStyle/>
              <a:p>
                <a:r>
                  <a:rPr lang="zh-CN" altLang="en-US">
                    <a:noFill/>
                  </a:rPr>
                  <a:t> </a:t>
                </a:r>
              </a:p>
            </p:txBody>
          </p:sp>
        </mc:Fallback>
      </mc:AlternateContent>
      <p:sp>
        <p:nvSpPr>
          <p:cNvPr id="48" name="文本框 47"/>
          <p:cNvSpPr txBox="1"/>
          <p:nvPr/>
        </p:nvSpPr>
        <p:spPr>
          <a:xfrm>
            <a:off x="1971001" y="4936934"/>
            <a:ext cx="356803" cy="369332"/>
          </a:xfrm>
          <a:prstGeom prst="rect">
            <a:avLst/>
          </a:prstGeom>
          <a:noFill/>
        </p:spPr>
        <p:txBody>
          <a:bodyPr wrap="square" rtlCol="0">
            <a:spAutoFit/>
          </a:bodyPr>
          <a:lstStyle/>
          <a:p>
            <a:r>
              <a:rPr lang="en-US" altLang="zh-CN" dirty="0"/>
              <a:t>0</a:t>
            </a:r>
            <a:endParaRPr lang="zh-CN" altLang="en-US" dirty="0"/>
          </a:p>
        </p:txBody>
      </p:sp>
    </p:spTree>
    <p:extLst>
      <p:ext uri="{BB962C8B-B14F-4D97-AF65-F5344CB8AC3E}">
        <p14:creationId xmlns:p14="http://schemas.microsoft.com/office/powerpoint/2010/main" val="3463223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货币政策如何移动</a:t>
            </a:r>
            <a:r>
              <a:rPr lang="en-US" altLang="zh-CN" dirty="0"/>
              <a:t>LM</a:t>
            </a:r>
            <a:r>
              <a:rPr lang="zh-CN" altLang="en-US" dirty="0"/>
              <a:t>曲线</a:t>
            </a:r>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a:bodyPr>
              <a:lstStyle/>
              <a:p>
                <a:r>
                  <a:rPr lang="en-US" altLang="zh-CN" dirty="0"/>
                  <a:t>LM </a:t>
                </a:r>
                <a:r>
                  <a:rPr lang="zh-CN" altLang="en-US" dirty="0"/>
                  <a:t>定义了一个隐含函数</a:t>
                </a:r>
                <a:r>
                  <a:rPr lang="en-US" altLang="zh-CN" dirty="0"/>
                  <a:t> </a:t>
                </a:r>
                <a14:m>
                  <m:oMath xmlns:m="http://schemas.openxmlformats.org/officeDocument/2006/math">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r>
                          <a:rPr lang="en-US" altLang="zh-CN" i="1">
                            <a:latin typeface="Cambria Math" panose="02040503050406030204" pitchFamily="18" charset="0"/>
                          </a:rPr>
                          <m:t>𝑃</m:t>
                        </m:r>
                      </m:e>
                    </m:d>
                  </m:oMath>
                </a14:m>
                <a:r>
                  <a:rPr lang="en-US" altLang="zh-CN" dirty="0"/>
                  <a:t>. </a:t>
                </a:r>
                <a:r>
                  <a:rPr lang="zh-CN" altLang="en-US" dirty="0"/>
                  <a:t>应用隐含函数定理可得</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sz="2200" i="1">
                              <a:latin typeface="Cambria Math" panose="02040503050406030204" pitchFamily="18" charset="0"/>
                            </a:rPr>
                          </m:ctrlPr>
                        </m:fPr>
                        <m:num>
                          <m:r>
                            <a:rPr lang="en-US" altLang="zh-CN" sz="2200" i="1">
                              <a:latin typeface="Cambria Math" panose="02040503050406030204" pitchFamily="18" charset="0"/>
                            </a:rPr>
                            <m:t>𝜕</m:t>
                          </m:r>
                          <m:r>
                            <a:rPr lang="en-US" altLang="zh-CN" sz="2200" i="1">
                              <a:latin typeface="Cambria Math" panose="02040503050406030204" pitchFamily="18" charset="0"/>
                            </a:rPr>
                            <m:t>𝑌</m:t>
                          </m:r>
                          <m:r>
                            <a:rPr lang="en-US" altLang="zh-CN" sz="2200" i="1">
                              <a:latin typeface="Cambria Math" panose="02040503050406030204" pitchFamily="18" charset="0"/>
                            </a:rPr>
                            <m:t>(</m:t>
                          </m:r>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r>
                            <a:rPr lang="en-US" altLang="zh-CN" sz="2200" i="1">
                              <a:latin typeface="Cambria Math" panose="02040503050406030204" pitchFamily="18" charset="0"/>
                            </a:rPr>
                            <m:t>)</m:t>
                          </m:r>
                        </m:num>
                        <m:den>
                          <m:r>
                            <a:rPr lang="en-US" altLang="zh-CN" sz="2200" i="1">
                              <a:latin typeface="Cambria Math" panose="02040503050406030204" pitchFamily="18" charset="0"/>
                            </a:rPr>
                            <m:t>𝜕</m:t>
                          </m:r>
                          <m:r>
                            <a:rPr lang="en-US" altLang="zh-CN" sz="2200" i="1">
                              <a:latin typeface="Cambria Math" panose="02040503050406030204" pitchFamily="18" charset="0"/>
                            </a:rPr>
                            <m:t>𝑀</m:t>
                          </m:r>
                        </m:den>
                      </m:f>
                      <m:r>
                        <a:rPr lang="en-US" altLang="zh-CN" sz="2200" i="1">
                          <a:latin typeface="Cambria Math" panose="02040503050406030204" pitchFamily="18" charset="0"/>
                        </a:rPr>
                        <m:t>≡</m:t>
                      </m:r>
                      <m:func>
                        <m:funcPr>
                          <m:ctrlPr>
                            <a:rPr lang="zh-CN" altLang="zh-CN" sz="2200" i="1">
                              <a:latin typeface="Cambria Math" panose="02040503050406030204" pitchFamily="18" charset="0"/>
                            </a:rPr>
                          </m:ctrlPr>
                        </m:funcPr>
                        <m:fName>
                          <m:limLow>
                            <m:limLowPr>
                              <m:ctrlPr>
                                <a:rPr lang="zh-CN" altLang="zh-CN" sz="2200" i="1">
                                  <a:latin typeface="Cambria Math" panose="02040503050406030204" pitchFamily="18" charset="0"/>
                                </a:rPr>
                              </m:ctrlPr>
                            </m:limLowPr>
                            <m:e>
                              <m:r>
                                <m:rPr>
                                  <m:sty m:val="p"/>
                                </m:rPr>
                                <a:rPr lang="en-US" altLang="zh-CN" sz="2200">
                                  <a:latin typeface="Cambria Math" panose="02040503050406030204" pitchFamily="18" charset="0"/>
                                </a:rPr>
                                <m:t>lim</m:t>
                              </m:r>
                            </m:e>
                            <m:lim>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r>
                                <a:rPr lang="en-US" altLang="zh-CN" sz="2200" i="1">
                                  <a:latin typeface="Cambria Math" panose="02040503050406030204" pitchFamily="18" charset="0"/>
                                </a:rPr>
                                <m:t>→0</m:t>
                              </m:r>
                            </m:lim>
                          </m:limLow>
                        </m:fName>
                        <m:e>
                          <m:f>
                            <m:fPr>
                              <m:ctrlPr>
                                <a:rPr lang="zh-CN" altLang="zh-CN" sz="2200" i="1">
                                  <a:latin typeface="Cambria Math" panose="02040503050406030204" pitchFamily="18" charset="0"/>
                                </a:rPr>
                              </m:ctrlPr>
                            </m:fPr>
                            <m:num>
                              <m:r>
                                <a:rPr lang="en-US" altLang="zh-CN" sz="2200" i="1">
                                  <a:latin typeface="Cambria Math" panose="02040503050406030204" pitchFamily="18" charset="0"/>
                                </a:rPr>
                                <m:t>𝑌</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e>
                              </m:d>
                              <m:r>
                                <a:rPr lang="en-US" altLang="zh-CN" sz="2200" i="1">
                                  <a:latin typeface="Cambria Math" panose="02040503050406030204" pitchFamily="18" charset="0"/>
                                </a:rPr>
                                <m:t>−</m:t>
                              </m:r>
                              <m:r>
                                <a:rPr lang="en-US" altLang="zh-CN" sz="2200" i="1">
                                  <a:latin typeface="Cambria Math" panose="02040503050406030204" pitchFamily="18" charset="0"/>
                                </a:rPr>
                                <m:t>𝑌</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e>
                              </m:d>
                            </m:num>
                            <m:den>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den>
                          </m:f>
                        </m:e>
                      </m:func>
                      <m:r>
                        <a:rPr lang="en-US" altLang="zh-CN" sz="2200">
                          <a:latin typeface="Cambria Math" panose="02040503050406030204" pitchFamily="18" charset="0"/>
                        </a:rPr>
                        <m:t>=</m:t>
                      </m:r>
                      <m:f>
                        <m:fPr>
                          <m:ctrlPr>
                            <a:rPr lang="zh-CN" altLang="zh-CN" sz="2200" i="1">
                              <a:latin typeface="Cambria Math" panose="02040503050406030204" pitchFamily="18" charset="0"/>
                            </a:rPr>
                          </m:ctrlPr>
                        </m:fPr>
                        <m:num>
                          <m:r>
                            <a:rPr lang="en-US" altLang="zh-CN" sz="2200" i="1">
                              <a:latin typeface="Cambria Math" panose="02040503050406030204" pitchFamily="18" charset="0"/>
                            </a:rPr>
                            <m:t>1</m:t>
                          </m:r>
                        </m:num>
                        <m:den>
                          <m:r>
                            <a:rPr lang="en-US" altLang="zh-CN" sz="2200" i="1">
                              <a:latin typeface="Cambria Math" panose="02040503050406030204" pitchFamily="18" charset="0"/>
                            </a:rPr>
                            <m:t>𝑃</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𝐿</m:t>
                              </m:r>
                            </m:e>
                            <m:sub>
                              <m:r>
                                <a:rPr lang="en-US" altLang="zh-CN" sz="2200" i="1">
                                  <a:latin typeface="Cambria Math" panose="02040503050406030204" pitchFamily="18" charset="0"/>
                                </a:rPr>
                                <m:t>2</m:t>
                              </m:r>
                            </m:sub>
                          </m:sSub>
                        </m:den>
                      </m:f>
                      <m:r>
                        <a:rPr lang="en-US" altLang="zh-CN" sz="2200" i="1">
                          <a:latin typeface="Cambria Math" panose="02040503050406030204" pitchFamily="18" charset="0"/>
                        </a:rPr>
                        <m:t>.</m:t>
                      </m:r>
                    </m:oMath>
                  </m:oMathPara>
                </a14:m>
                <a:endParaRPr lang="zh-CN" altLang="zh-CN" sz="2200" dirty="0"/>
              </a:p>
              <a:p>
                <a:r>
                  <a:rPr lang="zh-CN" altLang="en-US" dirty="0"/>
                  <a:t>也就是说，如果央行增加货币供应</a:t>
                </a:r>
                <a:r>
                  <a:rPr lang="en-US" altLang="zh-CN" dirty="0"/>
                  <a:t>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𝑀</m:t>
                    </m:r>
                  </m:oMath>
                </a14:m>
                <a:r>
                  <a:rPr lang="en-US" altLang="zh-CN" dirty="0"/>
                  <a:t>, </a:t>
                </a:r>
                <a:r>
                  <a:rPr lang="zh-CN" altLang="en-US" dirty="0"/>
                  <a:t>那么</a:t>
                </a:r>
                <a:r>
                  <a:rPr lang="en-US" altLang="zh-CN" dirty="0"/>
                  <a:t> LM </a:t>
                </a:r>
                <a:r>
                  <a:rPr lang="zh-CN" altLang="en-US" dirty="0"/>
                  <a:t>将向右移动约</a:t>
                </a:r>
                <a:r>
                  <a:rPr lang="en-US" altLang="zh-CN" dirty="0"/>
                  <a:t> </a:t>
                </a:r>
                <a14:m>
                  <m:oMath xmlns:m="http://schemas.openxmlformats.org/officeDocument/2006/math">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Δ</m:t>
                        </m:r>
                        <m:r>
                          <a:rPr lang="en-US" altLang="zh-CN" i="1">
                            <a:latin typeface="Cambria Math" panose="02040503050406030204" pitchFamily="18" charset="0"/>
                          </a:rPr>
                          <m:t>𝑀</m:t>
                        </m:r>
                      </m:num>
                      <m:den>
                        <m:r>
                          <a:rPr lang="en-US" altLang="zh-CN" i="1">
                            <a:latin typeface="Cambria Math" panose="02040503050406030204" pitchFamily="18" charset="0"/>
                          </a:rPr>
                          <m:t>𝑃</m:t>
                        </m:r>
                        <m:sSub>
                          <m:sSubPr>
                            <m:ctrlPr>
                              <a:rPr lang="zh-CN"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den>
                    </m:f>
                  </m:oMath>
                </a14:m>
                <a:r>
                  <a:rPr lang="en-US" altLang="zh-CN" dirty="0"/>
                  <a:t>.</a:t>
                </a:r>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0567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IS-LM </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IS-LM </a:t>
                </a:r>
                <a:r>
                  <a:rPr lang="zh-CN" altLang="en-US" dirty="0"/>
                  <a:t>模型联立</a:t>
                </a:r>
                <a:r>
                  <a:rPr lang="en-US" altLang="zh-CN" dirty="0"/>
                  <a:t>IS</a:t>
                </a:r>
                <a:r>
                  <a:rPr lang="zh-CN" altLang="en-US" dirty="0"/>
                  <a:t>和</a:t>
                </a:r>
                <a:r>
                  <a:rPr lang="en-US" altLang="zh-CN" dirty="0"/>
                  <a:t>LM</a:t>
                </a:r>
                <a:r>
                  <a:rPr lang="zh-CN" altLang="en-US" dirty="0"/>
                  <a:t>两个方程，分别刻画商品和货币市场均衡</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r>
                        <a:rPr lang="en-US" altLang="zh-CN" i="1">
                          <a:latin typeface="Cambria Math"/>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r>
                        <a:rPr lang="en-US" altLang="zh-CN" i="1">
                          <a:latin typeface="Cambria Math"/>
                        </a:rPr>
                        <m:t>.</m:t>
                      </m:r>
                    </m:oMath>
                  </m:oMathPara>
                </a14:m>
                <a:endParaRPr lang="en-US" altLang="zh-CN" dirty="0"/>
              </a:p>
              <a:p>
                <a:r>
                  <a:rPr lang="zh-CN" altLang="en-US" dirty="0"/>
                  <a:t>联立方程的解（即</a:t>
                </a:r>
                <a:r>
                  <a:rPr lang="en-US" altLang="zh-CN" dirty="0"/>
                  <a:t>IS</a:t>
                </a:r>
                <a:r>
                  <a:rPr lang="zh-CN" altLang="en-US" dirty="0"/>
                  <a:t>和</a:t>
                </a:r>
                <a:r>
                  <a:rPr lang="en-US" altLang="zh-CN" dirty="0"/>
                  <a:t>LM</a:t>
                </a:r>
                <a:r>
                  <a:rPr lang="zh-CN" altLang="en-US" dirty="0"/>
                  <a:t>曲线交点）刻画经济均衡。</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79997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IS-LM </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6192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2928376" y="2502188"/>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948264" y="5085184"/>
            <a:ext cx="720080" cy="369332"/>
          </a:xfrm>
          <a:prstGeom prst="rect">
            <a:avLst/>
          </a:prstGeom>
          <a:noFill/>
        </p:spPr>
        <p:txBody>
          <a:bodyPr wrap="square" rtlCol="0">
            <a:spAutoFit/>
          </a:bodyPr>
          <a:lstStyle/>
          <a:p>
            <a:r>
              <a:rPr lang="en-US" altLang="zh-CN" dirty="0"/>
              <a:t>IS</a:t>
            </a:r>
            <a:endParaRPr lang="zh-CN" altLang="en-US" dirty="0"/>
          </a:p>
        </p:txBody>
      </p:sp>
      <p:sp>
        <p:nvSpPr>
          <p:cNvPr id="9" name="TextBox 8"/>
          <p:cNvSpPr txBox="1"/>
          <p:nvPr/>
        </p:nvSpPr>
        <p:spPr>
          <a:xfrm>
            <a:off x="6512808" y="2051390"/>
            <a:ext cx="708636" cy="369332"/>
          </a:xfrm>
          <a:prstGeom prst="rect">
            <a:avLst/>
          </a:prstGeom>
          <a:noFill/>
        </p:spPr>
        <p:txBody>
          <a:bodyPr wrap="square" rtlCol="0">
            <a:spAutoFit/>
          </a:bodyPr>
          <a:lstStyle/>
          <a:p>
            <a:r>
              <a:rPr lang="en-US" altLang="zh-CN" dirty="0"/>
              <a:t>LM</a:t>
            </a:r>
            <a:endParaRPr lang="zh-CN" altLang="en-US" dirty="0"/>
          </a:p>
        </p:txBody>
      </p:sp>
      <p:sp>
        <p:nvSpPr>
          <p:cNvPr id="10" name="TextBox 9"/>
          <p:cNvSpPr txBox="1"/>
          <p:nvPr/>
        </p:nvSpPr>
        <p:spPr>
          <a:xfrm>
            <a:off x="6660232" y="5877272"/>
            <a:ext cx="1512168" cy="369332"/>
          </a:xfrm>
          <a:prstGeom prst="rect">
            <a:avLst/>
          </a:prstGeom>
          <a:noFill/>
        </p:spPr>
        <p:txBody>
          <a:bodyPr wrap="square" rtlCol="0">
            <a:spAutoFit/>
          </a:bodyPr>
          <a:lstStyle/>
          <a:p>
            <a:r>
              <a:rPr lang="en-US" altLang="zh-CN" dirty="0"/>
              <a:t>Output, </a:t>
            </a:r>
            <a:r>
              <a:rPr lang="en-US" altLang="zh-CN" i="1" dirty="0"/>
              <a:t>Y</a:t>
            </a:r>
            <a:endParaRPr lang="zh-CN" altLang="en-US" i="1" dirty="0"/>
          </a:p>
        </p:txBody>
      </p:sp>
      <p:cxnSp>
        <p:nvCxnSpPr>
          <p:cNvPr id="11" name="直接连接符 10"/>
          <p:cNvCxnSpPr/>
          <p:nvPr/>
        </p:nvCxnSpPr>
        <p:spPr>
          <a:xfrm flipH="1">
            <a:off x="1835696" y="4292225"/>
            <a:ext cx="25202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16064" y="4292224"/>
            <a:ext cx="0" cy="15130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9712" y="3537446"/>
            <a:ext cx="1440160" cy="646331"/>
          </a:xfrm>
          <a:prstGeom prst="rect">
            <a:avLst/>
          </a:prstGeom>
          <a:solidFill>
            <a:schemeClr val="tx2">
              <a:lumMod val="20000"/>
              <a:lumOff val="80000"/>
            </a:schemeClr>
          </a:solidFill>
        </p:spPr>
        <p:txBody>
          <a:bodyPr wrap="square" rtlCol="0">
            <a:spAutoFit/>
          </a:bodyPr>
          <a:lstStyle/>
          <a:p>
            <a:r>
              <a:rPr lang="en-US" altLang="zh-CN" dirty="0"/>
              <a:t>Equilibrium interest rate</a:t>
            </a:r>
            <a:endParaRPr lang="zh-CN" altLang="en-US" dirty="0"/>
          </a:p>
        </p:txBody>
      </p:sp>
      <p:cxnSp>
        <p:nvCxnSpPr>
          <p:cNvPr id="14" name="直接箭头连接符 13"/>
          <p:cNvCxnSpPr/>
          <p:nvPr/>
        </p:nvCxnSpPr>
        <p:spPr>
          <a:xfrm flipH="1">
            <a:off x="1835696" y="4075330"/>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94688" y="5012306"/>
            <a:ext cx="1290382"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cxnSp>
        <p:nvCxnSpPr>
          <p:cNvPr id="16" name="直接箭头连接符 15"/>
          <p:cNvCxnSpPr/>
          <p:nvPr/>
        </p:nvCxnSpPr>
        <p:spPr>
          <a:xfrm>
            <a:off x="4085070" y="5645898"/>
            <a:ext cx="220668" cy="146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07504" y="1844824"/>
                <a:ext cx="1584176" cy="369332"/>
              </a:xfrm>
              <a:prstGeom prst="rect">
                <a:avLst/>
              </a:prstGeom>
              <a:noFill/>
            </p:spPr>
            <p:txBody>
              <a:bodyPr wrap="square" rtlCol="0">
                <a:spAutoFit/>
              </a:bodyPr>
              <a:lstStyle/>
              <a:p>
                <a:r>
                  <a:rPr lang="en-US" altLang="zh-CN" b="0" dirty="0"/>
                  <a:t>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07504" y="1844824"/>
                <a:ext cx="1584176" cy="369332"/>
              </a:xfrm>
              <a:prstGeom prst="rect">
                <a:avLst/>
              </a:prstGeom>
              <a:blipFill rotWithShape="1">
                <a:blip r:embed="rId3"/>
                <a:stretch>
                  <a:fillRect l="-3462" t="-8333" b="-26667"/>
                </a:stretch>
              </a:blipFill>
            </p:spPr>
            <p:txBody>
              <a:bodyPr/>
              <a:lstStyle/>
              <a:p>
                <a:r>
                  <a:rPr lang="zh-CN" altLang="en-US">
                    <a:noFill/>
                  </a:rPr>
                  <a:t> </a:t>
                </a:r>
              </a:p>
            </p:txBody>
          </p:sp>
        </mc:Fallback>
      </mc:AlternateContent>
      <p:sp>
        <p:nvSpPr>
          <p:cNvPr id="18" name="任意多边形 17"/>
          <p:cNvSpPr/>
          <p:nvPr/>
        </p:nvSpPr>
        <p:spPr>
          <a:xfrm>
            <a:off x="2339752" y="2277976"/>
            <a:ext cx="4160520" cy="2807208"/>
          </a:xfrm>
          <a:custGeom>
            <a:avLst/>
            <a:gdLst>
              <a:gd name="connsiteX0" fmla="*/ 0 w 4160520"/>
              <a:gd name="connsiteY0" fmla="*/ 2807208 h 2807208"/>
              <a:gd name="connsiteX1" fmla="*/ 2011680 w 4160520"/>
              <a:gd name="connsiteY1" fmla="*/ 1993392 h 2807208"/>
              <a:gd name="connsiteX2" fmla="*/ 4160520 w 4160520"/>
              <a:gd name="connsiteY2" fmla="*/ 0 h 2807208"/>
            </a:gdLst>
            <a:ahLst/>
            <a:cxnLst>
              <a:cxn ang="0">
                <a:pos x="connsiteX0" y="connsiteY0"/>
              </a:cxn>
              <a:cxn ang="0">
                <a:pos x="connsiteX1" y="connsiteY1"/>
              </a:cxn>
              <a:cxn ang="0">
                <a:pos x="connsiteX2" y="connsiteY2"/>
              </a:cxn>
            </a:cxnLst>
            <a:rect l="l" t="t" r="r" b="b"/>
            <a:pathLst>
              <a:path w="4160520" h="2807208">
                <a:moveTo>
                  <a:pt x="0" y="2807208"/>
                </a:moveTo>
                <a:cubicBezTo>
                  <a:pt x="659130" y="2634234"/>
                  <a:pt x="1318260" y="2461260"/>
                  <a:pt x="2011680" y="1993392"/>
                </a:cubicBezTo>
                <a:cubicBezTo>
                  <a:pt x="2705100" y="1525524"/>
                  <a:pt x="3432810" y="762762"/>
                  <a:pt x="416052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5292080" y="1916832"/>
            <a:ext cx="0" cy="3888431"/>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p:cNvSpPr txBox="1"/>
              <p:nvPr/>
            </p:nvSpPr>
            <p:spPr>
              <a:xfrm>
                <a:off x="4195404" y="5877272"/>
                <a:ext cx="44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oMath>
                  </m:oMathPara>
                </a14:m>
                <a:endParaRPr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4195404" y="5877272"/>
                <a:ext cx="448604" cy="3693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1449319" y="4143563"/>
                <a:ext cx="4058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m:t>
                      </m:r>
                      <m:r>
                        <a:rPr lang="en-US" altLang="zh-CN" i="1">
                          <a:latin typeface="Cambria Math" panose="02040503050406030204" pitchFamily="18" charset="0"/>
                        </a:rPr>
                        <m:t>′</m:t>
                      </m:r>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1449319" y="4143563"/>
                <a:ext cx="405880"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5067778" y="5867761"/>
                <a:ext cx="44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067778" y="5867761"/>
                <a:ext cx="448604" cy="369332"/>
              </a:xfrm>
              <a:prstGeom prst="rect">
                <a:avLst/>
              </a:prstGeom>
              <a:blipFill rotWithShape="0">
                <a:blip r:embed="rId6"/>
                <a:stretch>
                  <a:fillRect r="-54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1950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1AAC2-FF8E-4E79-BC8D-BC9BE8ACA165}"/>
              </a:ext>
            </a:extLst>
          </p:cNvPr>
          <p:cNvSpPr>
            <a:spLocks noGrp="1"/>
          </p:cNvSpPr>
          <p:nvPr>
            <p:ph type="title"/>
          </p:nvPr>
        </p:nvSpPr>
        <p:spPr/>
        <p:txBody>
          <a:bodyPr/>
          <a:lstStyle/>
          <a:p>
            <a:r>
              <a:rPr lang="zh-CN" altLang="en-US" dirty="0"/>
              <a:t>虚拟实验</a:t>
            </a:r>
          </a:p>
        </p:txBody>
      </p:sp>
      <p:sp>
        <p:nvSpPr>
          <p:cNvPr id="3" name="内容占位符 2">
            <a:extLst>
              <a:ext uri="{FF2B5EF4-FFF2-40B4-BE49-F238E27FC236}">
                <a16:creationId xmlns:a16="http://schemas.microsoft.com/office/drawing/2014/main" id="{16BA8BDF-583D-4840-94D0-DC2D5802B50F}"/>
              </a:ext>
            </a:extLst>
          </p:cNvPr>
          <p:cNvSpPr>
            <a:spLocks noGrp="1"/>
          </p:cNvSpPr>
          <p:nvPr>
            <p:ph idx="1"/>
          </p:nvPr>
        </p:nvSpPr>
        <p:spPr/>
        <p:txBody>
          <a:bodyPr/>
          <a:lstStyle/>
          <a:p>
            <a:r>
              <a:rPr lang="zh-CN" altLang="en-US" dirty="0"/>
              <a:t>如果政府实施财政刺激</a:t>
            </a:r>
            <a:endParaRPr lang="en-US" altLang="zh-CN" dirty="0"/>
          </a:p>
          <a:p>
            <a:pPr lvl="1"/>
            <a:r>
              <a:rPr lang="zh-CN" altLang="en-US" dirty="0"/>
              <a:t>增加政府购买</a:t>
            </a:r>
            <a:endParaRPr lang="en-US" altLang="zh-CN" dirty="0"/>
          </a:p>
          <a:p>
            <a:pPr lvl="1"/>
            <a:r>
              <a:rPr lang="zh-CN" altLang="en-US" dirty="0"/>
              <a:t>减税</a:t>
            </a:r>
            <a:endParaRPr lang="en-US" altLang="zh-CN" dirty="0"/>
          </a:p>
          <a:p>
            <a:r>
              <a:rPr lang="zh-CN" altLang="en-US" dirty="0"/>
              <a:t>如果央行实施货币宽松</a:t>
            </a:r>
            <a:endParaRPr lang="en-US" altLang="zh-CN" dirty="0"/>
          </a:p>
          <a:p>
            <a:pPr lvl="1"/>
            <a:endParaRPr lang="en-US" altLang="zh-CN" dirty="0"/>
          </a:p>
          <a:p>
            <a:endParaRPr lang="zh-CN" altLang="en-US" dirty="0"/>
          </a:p>
        </p:txBody>
      </p:sp>
      <p:sp>
        <p:nvSpPr>
          <p:cNvPr id="4" name="页脚占位符 3">
            <a:extLst>
              <a:ext uri="{FF2B5EF4-FFF2-40B4-BE49-F238E27FC236}">
                <a16:creationId xmlns:a16="http://schemas.microsoft.com/office/drawing/2014/main" id="{3C51EA5B-F848-4550-ACA5-8B1A4C986143}"/>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64810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扩张性财政和货币政策的影响</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3390837" y="5949181"/>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390837" y="3860949"/>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3750877" y="4292997"/>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530237" y="4196965"/>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942889" y="4509021"/>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TextBox 16"/>
              <p:cNvSpPr txBox="1"/>
              <p:nvPr/>
            </p:nvSpPr>
            <p:spPr>
              <a:xfrm>
                <a:off x="3128716" y="386398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128716" y="3863981"/>
                <a:ext cx="360040"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90115" y="590977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390115" y="5909774"/>
                <a:ext cx="432048" cy="369332"/>
              </a:xfrm>
              <a:prstGeom prst="rect">
                <a:avLst/>
              </a:prstGeom>
              <a:blipFill rotWithShape="0">
                <a:blip r:embed="rId3"/>
                <a:stretch>
                  <a:fillRect/>
                </a:stretch>
              </a:blipFill>
            </p:spPr>
            <p:txBody>
              <a:bodyPr/>
              <a:lstStyle/>
              <a:p>
                <a:r>
                  <a:rPr lang="zh-CN" altLang="en-US">
                    <a:noFill/>
                  </a:rPr>
                  <a:t> </a:t>
                </a:r>
              </a:p>
            </p:txBody>
          </p:sp>
        </mc:Fallback>
      </mc:AlternateContent>
      <p:sp>
        <p:nvSpPr>
          <p:cNvPr id="20" name="TextBox 19"/>
          <p:cNvSpPr txBox="1"/>
          <p:nvPr/>
        </p:nvSpPr>
        <p:spPr>
          <a:xfrm>
            <a:off x="2773983" y="3842081"/>
            <a:ext cx="461665" cy="2125968"/>
          </a:xfrm>
          <a:prstGeom prst="rect">
            <a:avLst/>
          </a:prstGeom>
          <a:noFill/>
        </p:spPr>
        <p:txBody>
          <a:bodyPr vert="vert270" wrap="square" rtlCol="0">
            <a:spAutoFit/>
          </a:bodyPr>
          <a:lstStyle/>
          <a:p>
            <a:r>
              <a:rPr lang="en-US" altLang="zh-CN" dirty="0"/>
              <a:t>Monetary stimulus</a:t>
            </a:r>
            <a:endParaRPr lang="zh-CN" altLang="en-US" dirty="0"/>
          </a:p>
        </p:txBody>
      </p:sp>
      <p:sp>
        <p:nvSpPr>
          <p:cNvPr id="28" name="TextBox 27"/>
          <p:cNvSpPr txBox="1"/>
          <p:nvPr/>
        </p:nvSpPr>
        <p:spPr>
          <a:xfrm>
            <a:off x="4754401" y="3911473"/>
            <a:ext cx="532656" cy="369332"/>
          </a:xfrm>
          <a:prstGeom prst="rect">
            <a:avLst/>
          </a:prstGeom>
          <a:noFill/>
        </p:spPr>
        <p:txBody>
          <a:bodyPr wrap="square" rtlCol="0">
            <a:spAutoFit/>
          </a:bodyPr>
          <a:lstStyle/>
          <a:p>
            <a:r>
              <a:rPr lang="en-US" altLang="zh-CN" dirty="0"/>
              <a:t>LM’</a:t>
            </a:r>
            <a:endParaRPr lang="zh-CN" altLang="en-US" dirty="0"/>
          </a:p>
        </p:txBody>
      </p:sp>
      <p:sp>
        <p:nvSpPr>
          <p:cNvPr id="30" name="TextBox 29"/>
          <p:cNvSpPr txBox="1"/>
          <p:nvPr/>
        </p:nvSpPr>
        <p:spPr>
          <a:xfrm>
            <a:off x="5287057" y="4280805"/>
            <a:ext cx="552052" cy="369332"/>
          </a:xfrm>
          <a:prstGeom prst="rect">
            <a:avLst/>
          </a:prstGeom>
          <a:noFill/>
        </p:spPr>
        <p:txBody>
          <a:bodyPr wrap="square" rtlCol="0">
            <a:spAutoFit/>
          </a:bodyPr>
          <a:lstStyle/>
          <a:p>
            <a:r>
              <a:rPr lang="en-US" altLang="zh-CN" dirty="0"/>
              <a:t>LM’’</a:t>
            </a:r>
            <a:endParaRPr lang="zh-CN" altLang="en-US" dirty="0"/>
          </a:p>
        </p:txBody>
      </p:sp>
      <p:sp>
        <p:nvSpPr>
          <p:cNvPr id="37" name="右箭头 36"/>
          <p:cNvSpPr/>
          <p:nvPr/>
        </p:nvSpPr>
        <p:spPr>
          <a:xfrm>
            <a:off x="4432045" y="4827901"/>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p:nvPr/>
        </p:nvCxnSpPr>
        <p:spPr>
          <a:xfrm>
            <a:off x="3389665" y="3702505"/>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3389665" y="1614273"/>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3700537" y="1875351"/>
            <a:ext cx="1705352" cy="15490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TextBox 42"/>
              <p:cNvSpPr txBox="1"/>
              <p:nvPr/>
            </p:nvSpPr>
            <p:spPr>
              <a:xfrm>
                <a:off x="5456193" y="365407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5456193" y="3654070"/>
                <a:ext cx="432048"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44" name="TextBox 43"/>
          <p:cNvSpPr txBox="1"/>
          <p:nvPr/>
        </p:nvSpPr>
        <p:spPr>
          <a:xfrm>
            <a:off x="2787067" y="1328010"/>
            <a:ext cx="461665" cy="2125968"/>
          </a:xfrm>
          <a:prstGeom prst="rect">
            <a:avLst/>
          </a:prstGeom>
          <a:noFill/>
        </p:spPr>
        <p:txBody>
          <a:bodyPr vert="vert270" wrap="square" rtlCol="0">
            <a:spAutoFit/>
          </a:bodyPr>
          <a:lstStyle/>
          <a:p>
            <a:r>
              <a:rPr lang="en-US" altLang="zh-CN" dirty="0"/>
              <a:t>Fiscal stimulus</a:t>
            </a:r>
            <a:endParaRPr lang="zh-CN" altLang="en-US" dirty="0"/>
          </a:p>
        </p:txBody>
      </p:sp>
      <p:sp>
        <p:nvSpPr>
          <p:cNvPr id="51" name="TextBox 50"/>
          <p:cNvSpPr txBox="1"/>
          <p:nvPr/>
        </p:nvSpPr>
        <p:spPr>
          <a:xfrm>
            <a:off x="5405889" y="1746873"/>
            <a:ext cx="532656" cy="369332"/>
          </a:xfrm>
          <a:prstGeom prst="rect">
            <a:avLst/>
          </a:prstGeom>
          <a:noFill/>
        </p:spPr>
        <p:txBody>
          <a:bodyPr wrap="square" rtlCol="0">
            <a:spAutoFit/>
          </a:bodyPr>
          <a:lstStyle/>
          <a:p>
            <a:r>
              <a:rPr lang="en-US" altLang="zh-CN" dirty="0"/>
              <a:t>LM</a:t>
            </a:r>
            <a:endParaRPr lang="zh-CN" altLang="en-US" dirty="0"/>
          </a:p>
        </p:txBody>
      </p:sp>
      <p:sp>
        <p:nvSpPr>
          <p:cNvPr id="6148" name="任意多边形 6147"/>
          <p:cNvSpPr/>
          <p:nvPr/>
        </p:nvSpPr>
        <p:spPr>
          <a:xfrm>
            <a:off x="4157914" y="1875351"/>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3493661" y="2116205"/>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9" name="TextBox 6148"/>
          <p:cNvSpPr txBox="1"/>
          <p:nvPr/>
        </p:nvSpPr>
        <p:spPr>
          <a:xfrm>
            <a:off x="5407061" y="5458837"/>
            <a:ext cx="416233" cy="369332"/>
          </a:xfrm>
          <a:prstGeom prst="rect">
            <a:avLst/>
          </a:prstGeom>
          <a:noFill/>
        </p:spPr>
        <p:txBody>
          <a:bodyPr wrap="square" rtlCol="0">
            <a:spAutoFit/>
          </a:bodyPr>
          <a:lstStyle/>
          <a:p>
            <a:r>
              <a:rPr lang="en-US" altLang="zh-CN" dirty="0"/>
              <a:t>IS</a:t>
            </a:r>
            <a:endParaRPr lang="zh-CN" altLang="en-US" dirty="0"/>
          </a:p>
        </p:txBody>
      </p:sp>
      <p:sp>
        <p:nvSpPr>
          <p:cNvPr id="60" name="TextBox 59"/>
          <p:cNvSpPr txBox="1"/>
          <p:nvPr/>
        </p:nvSpPr>
        <p:spPr>
          <a:xfrm>
            <a:off x="5837937" y="2915981"/>
            <a:ext cx="416233" cy="369332"/>
          </a:xfrm>
          <a:prstGeom prst="rect">
            <a:avLst/>
          </a:prstGeom>
          <a:noFill/>
        </p:spPr>
        <p:txBody>
          <a:bodyPr wrap="square" rtlCol="0">
            <a:spAutoFit/>
          </a:bodyPr>
          <a:lstStyle/>
          <a:p>
            <a:r>
              <a:rPr lang="en-US" altLang="zh-CN" dirty="0"/>
              <a:t>IS’’</a:t>
            </a:r>
            <a:endParaRPr lang="zh-CN" altLang="en-US" dirty="0"/>
          </a:p>
        </p:txBody>
      </p:sp>
      <p:sp>
        <p:nvSpPr>
          <p:cNvPr id="61" name="TextBox 60"/>
          <p:cNvSpPr txBox="1"/>
          <p:nvPr/>
        </p:nvSpPr>
        <p:spPr>
          <a:xfrm>
            <a:off x="5157869" y="3239781"/>
            <a:ext cx="416233" cy="369332"/>
          </a:xfrm>
          <a:prstGeom prst="rect">
            <a:avLst/>
          </a:prstGeom>
          <a:noFill/>
        </p:spPr>
        <p:txBody>
          <a:bodyPr wrap="square" rtlCol="0">
            <a:spAutoFit/>
          </a:bodyPr>
          <a:lstStyle/>
          <a:p>
            <a:r>
              <a:rPr lang="en-US" altLang="zh-CN" dirty="0"/>
              <a:t>IS’</a:t>
            </a:r>
            <a:endParaRPr lang="zh-CN" altLang="en-US" dirty="0"/>
          </a:p>
        </p:txBody>
      </p:sp>
      <p:sp>
        <p:nvSpPr>
          <p:cNvPr id="62" name="右箭头 61"/>
          <p:cNvSpPr/>
          <p:nvPr/>
        </p:nvSpPr>
        <p:spPr>
          <a:xfrm>
            <a:off x="4014901" y="2533720"/>
            <a:ext cx="6000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TextBox 16"/>
              <p:cNvSpPr txBox="1"/>
              <p:nvPr/>
            </p:nvSpPr>
            <p:spPr>
              <a:xfrm>
                <a:off x="3101438" y="166626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27" name="TextBox 16"/>
              <p:cNvSpPr txBox="1">
                <a:spLocks noRot="1" noChangeAspect="1" noMove="1" noResize="1" noEditPoints="1" noAdjustHandles="1" noChangeArrowheads="1" noChangeShapeType="1" noTextEdit="1"/>
              </p:cNvSpPr>
              <p:nvPr/>
            </p:nvSpPr>
            <p:spPr>
              <a:xfrm>
                <a:off x="3101438" y="1666263"/>
                <a:ext cx="360040" cy="369332"/>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3021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2DC528-8B4B-4903-A9F1-62D284B4A71C}"/>
              </a:ext>
            </a:extLst>
          </p:cNvPr>
          <p:cNvSpPr>
            <a:spLocks noGrp="1"/>
          </p:cNvSpPr>
          <p:nvPr>
            <p:ph type="title"/>
          </p:nvPr>
        </p:nvSpPr>
        <p:spPr/>
        <p:txBody>
          <a:bodyPr/>
          <a:lstStyle/>
          <a:p>
            <a:r>
              <a:rPr lang="zh-CN" altLang="en-US" dirty="0"/>
              <a:t>解释衰退</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D144890-578A-4FEF-A83C-858C8E6C5849}"/>
                  </a:ext>
                </a:extLst>
              </p:cNvPr>
              <p:cNvSpPr>
                <a:spLocks noGrp="1"/>
              </p:cNvSpPr>
              <p:nvPr>
                <p:ph idx="1"/>
              </p:nvPr>
            </p:nvSpPr>
            <p:spPr/>
            <p:txBody>
              <a:bodyPr/>
              <a:lstStyle/>
              <a:p>
                <a:pPr lvl="0"/>
                <a:r>
                  <a:rPr lang="en-US" altLang="zh-CN" dirty="0"/>
                  <a:t>IS </a:t>
                </a:r>
                <a:r>
                  <a:rPr lang="zh-CN" altLang="zh-CN" dirty="0"/>
                  <a:t>衰退</a:t>
                </a:r>
                <a:endParaRPr lang="zh-CN" altLang="zh-CN" sz="2000" dirty="0"/>
              </a:p>
              <a:p>
                <a:pPr lvl="1"/>
                <a:r>
                  <a:rPr lang="zh-CN" altLang="zh-CN" dirty="0"/>
                  <a:t>假设初始均衡处于产出潜力（</a:t>
                </a:r>
                <a14:m>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a14:m>
                <a:r>
                  <a:rPr lang="zh-CN" altLang="zh-CN" dirty="0"/>
                  <a:t>），如果</a:t>
                </a:r>
                <a:r>
                  <a:rPr lang="en-US" altLang="zh-CN" dirty="0"/>
                  <a:t>IS</a:t>
                </a:r>
                <a:r>
                  <a:rPr lang="zh-CN" altLang="zh-CN" dirty="0"/>
                  <a:t>曲线受外力冲击而左移，那么经济进入衰退。</a:t>
                </a:r>
                <a:endParaRPr lang="zh-CN" altLang="zh-CN" sz="1800" dirty="0"/>
              </a:p>
              <a:p>
                <a:pPr lvl="2"/>
                <a:r>
                  <a:rPr lang="zh-CN" altLang="zh-CN" dirty="0"/>
                  <a:t>投资意愿下降（比如在资产泡沫破灭后）</a:t>
                </a:r>
                <a:endParaRPr lang="zh-CN" altLang="zh-CN" sz="1600" dirty="0"/>
              </a:p>
              <a:p>
                <a:pPr lvl="2"/>
                <a:r>
                  <a:rPr lang="zh-CN" altLang="zh-CN" dirty="0"/>
                  <a:t>消费意愿下降（储蓄意愿上升）</a:t>
                </a:r>
                <a:endParaRPr lang="zh-CN" altLang="zh-CN" sz="1600" dirty="0"/>
              </a:p>
              <a:p>
                <a:pPr lvl="2"/>
                <a:r>
                  <a:rPr lang="zh-CN" altLang="zh-CN" dirty="0"/>
                  <a:t>财政悬崖（</a:t>
                </a:r>
                <a:r>
                  <a:rPr lang="en-US" altLang="zh-CN" dirty="0"/>
                  <a:t>fiscal cliff</a:t>
                </a:r>
                <a:r>
                  <a:rPr lang="zh-CN" altLang="zh-CN" dirty="0"/>
                  <a:t>）</a:t>
                </a:r>
                <a:endParaRPr lang="zh-CN" altLang="zh-CN" sz="1600" dirty="0"/>
              </a:p>
              <a:p>
                <a:pPr lvl="0"/>
                <a:r>
                  <a:rPr lang="en-US" altLang="zh-CN" dirty="0"/>
                  <a:t>LM</a:t>
                </a:r>
                <a:r>
                  <a:rPr lang="zh-CN" altLang="zh-CN" dirty="0"/>
                  <a:t>衰退</a:t>
                </a:r>
                <a:endParaRPr lang="zh-CN" altLang="zh-CN" sz="2000" dirty="0"/>
              </a:p>
              <a:p>
                <a:pPr lvl="1"/>
                <a:r>
                  <a:rPr lang="zh-CN" altLang="zh-CN" dirty="0"/>
                  <a:t>货币政策过紧</a:t>
                </a:r>
                <a:endParaRPr lang="zh-CN" altLang="zh-CN" sz="1800" dirty="0"/>
              </a:p>
              <a:p>
                <a:endParaRPr lang="zh-CN" altLang="en-US" dirty="0"/>
              </a:p>
            </p:txBody>
          </p:sp>
        </mc:Choice>
        <mc:Fallback xmlns="">
          <p:sp>
            <p:nvSpPr>
              <p:cNvPr id="3" name="内容占位符 2">
                <a:extLst>
                  <a:ext uri="{FF2B5EF4-FFF2-40B4-BE49-F238E27FC236}">
                    <a16:creationId xmlns:a16="http://schemas.microsoft.com/office/drawing/2014/main" id="{5D144890-578A-4FEF-A83C-858C8E6C5849}"/>
                  </a:ext>
                </a:extLst>
              </p:cNvPr>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5606E1B0-8DB9-487A-BDB6-0DB4D60C794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4453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IS-Shock Recession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6192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3953448" y="2256587"/>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617884" y="4557303"/>
            <a:ext cx="720080" cy="369332"/>
          </a:xfrm>
          <a:prstGeom prst="rect">
            <a:avLst/>
          </a:prstGeom>
          <a:noFill/>
          <a:ln>
            <a:noFill/>
          </a:ln>
        </p:spPr>
        <p:txBody>
          <a:bodyPr wrap="square" rtlCol="0">
            <a:spAutoFit/>
          </a:bodyPr>
          <a:lstStyle/>
          <a:p>
            <a:r>
              <a:rPr lang="en-US" altLang="zh-CN" dirty="0">
                <a:solidFill>
                  <a:schemeClr val="accent1"/>
                </a:solidFill>
              </a:rPr>
              <a:t>IS’</a:t>
            </a:r>
            <a:endParaRPr lang="zh-CN" altLang="en-US" dirty="0">
              <a:solidFill>
                <a:schemeClr val="accent1"/>
              </a:solidFill>
            </a:endParaRPr>
          </a:p>
        </p:txBody>
      </p:sp>
      <p:sp>
        <p:nvSpPr>
          <p:cNvPr id="9" name="TextBox 8"/>
          <p:cNvSpPr txBox="1"/>
          <p:nvPr/>
        </p:nvSpPr>
        <p:spPr>
          <a:xfrm>
            <a:off x="6512808" y="2051390"/>
            <a:ext cx="708636" cy="369332"/>
          </a:xfrm>
          <a:prstGeom prst="rect">
            <a:avLst/>
          </a:prstGeom>
          <a:noFill/>
        </p:spPr>
        <p:txBody>
          <a:bodyPr wrap="square" rtlCol="0">
            <a:spAutoFit/>
          </a:bodyPr>
          <a:lstStyle/>
          <a:p>
            <a:r>
              <a:rPr lang="en-US" altLang="zh-CN" dirty="0"/>
              <a:t>LM</a:t>
            </a:r>
            <a:endParaRPr lang="zh-CN" altLang="en-US" dirty="0"/>
          </a:p>
        </p:txBody>
      </p:sp>
      <p:sp>
        <p:nvSpPr>
          <p:cNvPr id="10" name="TextBox 9"/>
          <p:cNvSpPr txBox="1"/>
          <p:nvPr/>
        </p:nvSpPr>
        <p:spPr>
          <a:xfrm>
            <a:off x="7680481" y="5765584"/>
            <a:ext cx="318334" cy="369332"/>
          </a:xfrm>
          <a:prstGeom prst="rect">
            <a:avLst/>
          </a:prstGeom>
          <a:noFill/>
        </p:spPr>
        <p:txBody>
          <a:bodyPr wrap="square" rtlCol="0">
            <a:spAutoFit/>
          </a:bodyPr>
          <a:lstStyle/>
          <a:p>
            <a:r>
              <a:rPr lang="en-US" altLang="zh-CN" i="1" dirty="0"/>
              <a:t>Y</a:t>
            </a:r>
            <a:endParaRPr lang="zh-CN" altLang="en-US" i="1" dirty="0"/>
          </a:p>
        </p:txBody>
      </p:sp>
      <p:cxnSp>
        <p:nvCxnSpPr>
          <p:cNvPr id="12" name="直接连接符 11"/>
          <p:cNvCxnSpPr/>
          <p:nvPr/>
        </p:nvCxnSpPr>
        <p:spPr>
          <a:xfrm>
            <a:off x="4986000" y="2348881"/>
            <a:ext cx="0" cy="345638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552660" y="187622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552660" y="1876227"/>
                <a:ext cx="288032" cy="369332"/>
              </a:xfrm>
              <a:prstGeom prst="rect">
                <a:avLst/>
              </a:prstGeom>
              <a:blipFill rotWithShape="0">
                <a:blip r:embed="rId2"/>
                <a:stretch>
                  <a:fillRect/>
                </a:stretch>
              </a:blipFill>
            </p:spPr>
            <p:txBody>
              <a:bodyPr/>
              <a:lstStyle/>
              <a:p>
                <a:r>
                  <a:rPr lang="zh-CN" altLang="en-US">
                    <a:noFill/>
                  </a:rPr>
                  <a:t> </a:t>
                </a:r>
              </a:p>
            </p:txBody>
          </p:sp>
        </mc:Fallback>
      </mc:AlternateContent>
      <p:sp>
        <p:nvSpPr>
          <p:cNvPr id="18" name="任意多边形 17"/>
          <p:cNvSpPr/>
          <p:nvPr/>
        </p:nvSpPr>
        <p:spPr>
          <a:xfrm>
            <a:off x="2339752" y="2277976"/>
            <a:ext cx="4160520" cy="2807208"/>
          </a:xfrm>
          <a:custGeom>
            <a:avLst/>
            <a:gdLst>
              <a:gd name="connsiteX0" fmla="*/ 0 w 4160520"/>
              <a:gd name="connsiteY0" fmla="*/ 2807208 h 2807208"/>
              <a:gd name="connsiteX1" fmla="*/ 2011680 w 4160520"/>
              <a:gd name="connsiteY1" fmla="*/ 1993392 h 2807208"/>
              <a:gd name="connsiteX2" fmla="*/ 4160520 w 4160520"/>
              <a:gd name="connsiteY2" fmla="*/ 0 h 2807208"/>
            </a:gdLst>
            <a:ahLst/>
            <a:cxnLst>
              <a:cxn ang="0">
                <a:pos x="connsiteX0" y="connsiteY0"/>
              </a:cxn>
              <a:cxn ang="0">
                <a:pos x="connsiteX1" y="connsiteY1"/>
              </a:cxn>
              <a:cxn ang="0">
                <a:pos x="connsiteX2" y="connsiteY2"/>
              </a:cxn>
            </a:cxnLst>
            <a:rect l="l" t="t" r="r" b="b"/>
            <a:pathLst>
              <a:path w="4160520" h="2807208">
                <a:moveTo>
                  <a:pt x="0" y="2807208"/>
                </a:moveTo>
                <a:cubicBezTo>
                  <a:pt x="659130" y="2634234"/>
                  <a:pt x="1318260" y="2461260"/>
                  <a:pt x="2011680" y="1993392"/>
                </a:cubicBezTo>
                <a:cubicBezTo>
                  <a:pt x="2705100" y="1525524"/>
                  <a:pt x="3432810" y="762762"/>
                  <a:pt x="416052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文本框 19"/>
              <p:cNvSpPr txBox="1"/>
              <p:nvPr/>
            </p:nvSpPr>
            <p:spPr>
              <a:xfrm>
                <a:off x="4860032" y="5877272"/>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solidFill>
                                <a:schemeClr val="accent1"/>
                              </a:solidFill>
                              <a:latin typeface="Cambria Math" panose="02040503050406030204" pitchFamily="18" charset="0"/>
                            </a:rPr>
                          </m:ctrlPr>
                        </m:sSupPr>
                        <m:e>
                          <m:r>
                            <a:rPr lang="en-US" altLang="zh-CN" b="0" i="1" smtClean="0">
                              <a:solidFill>
                                <a:schemeClr val="accent1"/>
                              </a:solidFill>
                              <a:latin typeface="Cambria Math" panose="02040503050406030204" pitchFamily="18" charset="0"/>
                            </a:rPr>
                            <m:t>𝑌</m:t>
                          </m:r>
                        </m:e>
                        <m:sup>
                          <m:r>
                            <a:rPr lang="en-US" altLang="zh-CN" b="0" i="1" smtClean="0">
                              <a:solidFill>
                                <a:schemeClr val="accent1"/>
                              </a:solidFill>
                              <a:latin typeface="Cambria Math" panose="02040503050406030204" pitchFamily="18" charset="0"/>
                            </a:rPr>
                            <m:t>′</m:t>
                          </m:r>
                        </m:sup>
                      </m:sSup>
                      <m:r>
                        <a:rPr lang="en-US" altLang="zh-CN" b="0" i="1" smtClean="0">
                          <a:solidFill>
                            <a:schemeClr val="accent1"/>
                          </a:solidFill>
                          <a:latin typeface="Cambria Math" panose="02040503050406030204" pitchFamily="18" charset="0"/>
                        </a:rPr>
                        <m:t>=</m:t>
                      </m:r>
                      <m:acc>
                        <m:accPr>
                          <m:chr m:val="̅"/>
                          <m:ctrlPr>
                            <a:rPr lang="en-US" altLang="zh-CN" b="0" i="1" smtClean="0">
                              <a:solidFill>
                                <a:schemeClr val="accent1"/>
                              </a:solidFill>
                              <a:latin typeface="Cambria Math" panose="02040503050406030204" pitchFamily="18" charset="0"/>
                            </a:rPr>
                          </m:ctrlPr>
                        </m:accPr>
                        <m:e>
                          <m:r>
                            <a:rPr lang="en-US" altLang="zh-CN" b="0" i="1" smtClean="0">
                              <a:solidFill>
                                <a:schemeClr val="accent1"/>
                              </a:solidFill>
                              <a:latin typeface="Cambria Math" panose="02040503050406030204" pitchFamily="18" charset="0"/>
                            </a:rPr>
                            <m:t>𝑌</m:t>
                          </m:r>
                        </m:e>
                      </m:acc>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60032" y="5877272"/>
                <a:ext cx="936104" cy="369332"/>
              </a:xfrm>
              <a:prstGeom prst="rect">
                <a:avLst/>
              </a:prstGeom>
              <a:blipFill rotWithShape="0">
                <a:blip r:embed="rId3"/>
                <a:stretch>
                  <a:fillRect r="-20130"/>
                </a:stretch>
              </a:blipFill>
            </p:spPr>
            <p:txBody>
              <a:bodyPr/>
              <a:lstStyle/>
              <a:p>
                <a:r>
                  <a:rPr lang="zh-CN" altLang="en-US">
                    <a:noFill/>
                  </a:rPr>
                  <a:t> </a:t>
                </a:r>
              </a:p>
            </p:txBody>
          </p:sp>
        </mc:Fallback>
      </mc:AlternateContent>
      <p:sp>
        <p:nvSpPr>
          <p:cNvPr id="21" name="任意多边形 20"/>
          <p:cNvSpPr/>
          <p:nvPr/>
        </p:nvSpPr>
        <p:spPr>
          <a:xfrm>
            <a:off x="2838068" y="2320320"/>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H="1">
            <a:off x="4420012" y="4228300"/>
            <a:ext cx="1" cy="157696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p:cNvSpPr txBox="1"/>
              <p:nvPr/>
            </p:nvSpPr>
            <p:spPr>
              <a:xfrm>
                <a:off x="4211960" y="58772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4211960" y="5877272"/>
                <a:ext cx="432048" cy="369332"/>
              </a:xfrm>
              <a:prstGeom prst="rect">
                <a:avLst/>
              </a:prstGeom>
              <a:blipFill rotWithShape="0">
                <a:blip r:embed="rId4"/>
                <a:stretch>
                  <a:fillRect r="-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4913837" y="2192854"/>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m:oMathPara>
                </a14:m>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4913837" y="2192854"/>
                <a:ext cx="382669" cy="369332"/>
              </a:xfrm>
              <a:prstGeom prst="rect">
                <a:avLst/>
              </a:prstGeom>
              <a:blipFill rotWithShape="0">
                <a:blip r:embed="rId5"/>
                <a:stretch>
                  <a:fillRect/>
                </a:stretch>
              </a:blipFill>
            </p:spPr>
            <p:txBody>
              <a:bodyPr/>
              <a:lstStyle/>
              <a:p>
                <a:r>
                  <a:rPr lang="zh-CN" altLang="en-US">
                    <a:noFill/>
                  </a:rPr>
                  <a:t> </a:t>
                </a:r>
              </a:p>
            </p:txBody>
          </p:sp>
        </mc:Fallback>
      </mc:AlternateContent>
      <p:sp>
        <p:nvSpPr>
          <p:cNvPr id="28" name="左箭头 27"/>
          <p:cNvSpPr/>
          <p:nvPr/>
        </p:nvSpPr>
        <p:spPr>
          <a:xfrm>
            <a:off x="3491880" y="3068960"/>
            <a:ext cx="720080"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7"/>
          <p:cNvSpPr txBox="1"/>
          <p:nvPr/>
        </p:nvSpPr>
        <p:spPr>
          <a:xfrm>
            <a:off x="6672527" y="4908795"/>
            <a:ext cx="720080" cy="369332"/>
          </a:xfrm>
          <a:prstGeom prst="rect">
            <a:avLst/>
          </a:prstGeom>
          <a:noFill/>
        </p:spPr>
        <p:txBody>
          <a:bodyPr wrap="square" rtlCol="0">
            <a:spAutoFit/>
          </a:bodyPr>
          <a:lstStyle/>
          <a:p>
            <a:r>
              <a:rPr lang="en-US" altLang="zh-CN" dirty="0">
                <a:solidFill>
                  <a:srgbClr val="C00000"/>
                </a:solidFill>
              </a:rPr>
              <a:t>IS’’</a:t>
            </a:r>
            <a:endParaRPr lang="zh-CN" altLang="en-US" dirty="0">
              <a:solidFill>
                <a:srgbClr val="C00000"/>
              </a:solidFill>
            </a:endParaRPr>
          </a:p>
        </p:txBody>
      </p:sp>
    </p:spTree>
    <p:extLst>
      <p:ext uri="{BB962C8B-B14F-4D97-AF65-F5344CB8AC3E}">
        <p14:creationId xmlns:p14="http://schemas.microsoft.com/office/powerpoint/2010/main" val="256090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大萧条（</a:t>
            </a:r>
            <a:r>
              <a:rPr lang="en-US" altLang="zh-CN" dirty="0"/>
              <a:t>the Great Depression</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4531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104C0-8132-4481-BA20-D73E50419035}"/>
              </a:ext>
            </a:extLst>
          </p:cNvPr>
          <p:cNvSpPr>
            <a:spLocks noGrp="1"/>
          </p:cNvSpPr>
          <p:nvPr>
            <p:ph type="title"/>
          </p:nvPr>
        </p:nvSpPr>
        <p:spPr/>
        <p:txBody>
          <a:bodyPr/>
          <a:lstStyle/>
          <a:p>
            <a:r>
              <a:rPr lang="zh-CN" altLang="en-US" dirty="0"/>
              <a:t>大萧条期间的美国失业率</a:t>
            </a:r>
          </a:p>
        </p:txBody>
      </p:sp>
      <p:sp>
        <p:nvSpPr>
          <p:cNvPr id="4" name="页脚占位符 3">
            <a:extLst>
              <a:ext uri="{FF2B5EF4-FFF2-40B4-BE49-F238E27FC236}">
                <a16:creationId xmlns:a16="http://schemas.microsoft.com/office/drawing/2014/main" id="{F70E2D3D-ADE2-4707-9A4D-E7331F4C5DA0}"/>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9D533FEF-A8CE-4094-ACED-E4A71D739CE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14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BA277-CD75-4475-9383-F6A08948DAA3}"/>
              </a:ext>
            </a:extLst>
          </p:cNvPr>
          <p:cNvSpPr>
            <a:spLocks noGrp="1"/>
          </p:cNvSpPr>
          <p:nvPr>
            <p:ph type="title"/>
          </p:nvPr>
        </p:nvSpPr>
        <p:spPr/>
        <p:txBody>
          <a:bodyPr/>
          <a:lstStyle/>
          <a:p>
            <a:r>
              <a:rPr lang="zh-CN" altLang="en-US" dirty="0"/>
              <a:t>大萧条期间的美国利率和通胀</a:t>
            </a:r>
          </a:p>
        </p:txBody>
      </p:sp>
      <p:sp>
        <p:nvSpPr>
          <p:cNvPr id="4" name="页脚占位符 3">
            <a:extLst>
              <a:ext uri="{FF2B5EF4-FFF2-40B4-BE49-F238E27FC236}">
                <a16:creationId xmlns:a16="http://schemas.microsoft.com/office/drawing/2014/main" id="{E456884A-71D8-4EDD-81C9-93391560061F}"/>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31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中国宏观经济波动（年度）</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ACC59ADA-FEC8-41C3-AA77-E85E34D7A57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613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解释一：</a:t>
            </a:r>
            <a:r>
              <a:rPr lang="en-US" altLang="zh-CN" dirty="0"/>
              <a:t>IS </a:t>
            </a:r>
            <a:r>
              <a:rPr lang="zh-CN" altLang="en-US" dirty="0"/>
              <a:t>衰退</a:t>
            </a:r>
          </a:p>
        </p:txBody>
      </p:sp>
      <p:sp>
        <p:nvSpPr>
          <p:cNvPr id="3" name="内容占位符 2"/>
          <p:cNvSpPr>
            <a:spLocks noGrp="1"/>
          </p:cNvSpPr>
          <p:nvPr>
            <p:ph idx="1"/>
          </p:nvPr>
        </p:nvSpPr>
        <p:spPr/>
        <p:txBody>
          <a:bodyPr>
            <a:normAutofit lnSpcReduction="10000"/>
          </a:bodyPr>
          <a:lstStyle/>
          <a:p>
            <a:r>
              <a:rPr lang="zh-CN" altLang="en-US" dirty="0"/>
              <a:t>资产泡沫破灭后的投资和消费需求下降</a:t>
            </a:r>
            <a:r>
              <a:rPr lang="en-US" altLang="zh-CN" dirty="0"/>
              <a:t> </a:t>
            </a:r>
          </a:p>
          <a:p>
            <a:pPr lvl="1"/>
            <a:r>
              <a:rPr lang="en-US" altLang="zh-CN" dirty="0"/>
              <a:t>1929</a:t>
            </a:r>
            <a:r>
              <a:rPr lang="zh-CN" altLang="en-US" dirty="0"/>
              <a:t>年股灾</a:t>
            </a:r>
            <a:endParaRPr lang="en-US" altLang="zh-CN" dirty="0"/>
          </a:p>
          <a:p>
            <a:pPr lvl="1"/>
            <a:r>
              <a:rPr lang="zh-CN" altLang="en-US" dirty="0"/>
              <a:t>同时房地产泡沫终结</a:t>
            </a:r>
            <a:endParaRPr lang="en-US" altLang="zh-CN" dirty="0"/>
          </a:p>
          <a:p>
            <a:r>
              <a:rPr lang="zh-CN" altLang="en-US" dirty="0"/>
              <a:t>其他二次冲击</a:t>
            </a:r>
            <a:endParaRPr lang="en-US" altLang="zh-CN" dirty="0"/>
          </a:p>
          <a:p>
            <a:pPr lvl="1"/>
            <a:r>
              <a:rPr lang="en-US" altLang="zh-CN" dirty="0"/>
              <a:t>30</a:t>
            </a:r>
            <a:r>
              <a:rPr lang="zh-CN" altLang="en-US" dirty="0"/>
              <a:t>年代初期的大规模银行破产</a:t>
            </a:r>
            <a:endParaRPr lang="en-US" altLang="zh-CN" dirty="0"/>
          </a:p>
          <a:p>
            <a:pPr lvl="1"/>
            <a:r>
              <a:rPr lang="zh-CN" altLang="en-US" dirty="0"/>
              <a:t>过紧的财政政策（财政平衡信条）</a:t>
            </a:r>
            <a:r>
              <a:rPr lang="en-US" altLang="zh-CN" dirty="0"/>
              <a:t> </a:t>
            </a:r>
          </a:p>
          <a:p>
            <a:pPr lvl="1"/>
            <a:r>
              <a:rPr lang="zh-CN" altLang="en-US" dirty="0"/>
              <a:t>贸易保护主义冲击（如</a:t>
            </a:r>
            <a:r>
              <a:rPr lang="en-US" altLang="zh-CN" dirty="0"/>
              <a:t>Smoot–Hawley act of 1930 </a:t>
            </a:r>
            <a:r>
              <a:rPr lang="zh-CN" altLang="en-US" dirty="0"/>
              <a:t>）</a:t>
            </a:r>
            <a:endParaRPr lang="en-US" altLang="zh-CN" dirty="0"/>
          </a:p>
          <a:p>
            <a:pPr lvl="1"/>
            <a:r>
              <a:rPr lang="zh-CN" altLang="en-US" dirty="0"/>
              <a:t>通缩和通缩预期的效应</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9040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债务通缩理论（</a:t>
            </a:r>
            <a:r>
              <a:rPr lang="en-US" altLang="zh-CN" dirty="0"/>
              <a:t>Debt-Deflation Theory</a:t>
            </a:r>
            <a:r>
              <a:rPr lang="zh-CN" altLang="en-US" dirty="0"/>
              <a:t>）</a:t>
            </a:r>
          </a:p>
        </p:txBody>
      </p:sp>
      <p:sp>
        <p:nvSpPr>
          <p:cNvPr id="3" name="内容占位符 2"/>
          <p:cNvSpPr>
            <a:spLocks noGrp="1"/>
          </p:cNvSpPr>
          <p:nvPr>
            <p:ph idx="1"/>
          </p:nvPr>
        </p:nvSpPr>
        <p:spPr/>
        <p:txBody>
          <a:bodyPr>
            <a:normAutofit/>
          </a:bodyPr>
          <a:lstStyle/>
          <a:p>
            <a:r>
              <a:rPr lang="zh-CN" altLang="en-US" dirty="0"/>
              <a:t>假设：</a:t>
            </a:r>
            <a:r>
              <a:rPr lang="zh-CN" altLang="en-US" dirty="0">
                <a:solidFill>
                  <a:srgbClr val="C00000"/>
                </a:solidFill>
              </a:rPr>
              <a:t>负债者</a:t>
            </a:r>
            <a:r>
              <a:rPr lang="zh-CN" altLang="en-US" dirty="0"/>
              <a:t>的</a:t>
            </a:r>
            <a:r>
              <a:rPr lang="zh-CN" altLang="en-US" dirty="0">
                <a:solidFill>
                  <a:srgbClr val="C00000"/>
                </a:solidFill>
              </a:rPr>
              <a:t>边际消费倾向</a:t>
            </a:r>
            <a:r>
              <a:rPr lang="zh-CN" altLang="en-US" dirty="0"/>
              <a:t>高于</a:t>
            </a:r>
            <a:r>
              <a:rPr lang="zh-CN" altLang="en-US" dirty="0">
                <a:solidFill>
                  <a:srgbClr val="C00000"/>
                </a:solidFill>
              </a:rPr>
              <a:t>净储蓄者</a:t>
            </a:r>
            <a:r>
              <a:rPr lang="zh-CN" altLang="en-US" dirty="0"/>
              <a:t>。</a:t>
            </a:r>
            <a:endParaRPr lang="en-US" altLang="zh-CN" dirty="0"/>
          </a:p>
          <a:p>
            <a:r>
              <a:rPr lang="zh-CN" altLang="en-US" dirty="0"/>
              <a:t>通缩增加</a:t>
            </a:r>
            <a:r>
              <a:rPr lang="zh-CN" altLang="en-US" dirty="0">
                <a:solidFill>
                  <a:srgbClr val="C00000"/>
                </a:solidFill>
              </a:rPr>
              <a:t>实际债务负担</a:t>
            </a:r>
            <a:r>
              <a:rPr lang="zh-CN" altLang="en-US" dirty="0"/>
              <a:t>，负债者购买力转移至净储蓄者手中。</a:t>
            </a:r>
            <a:endParaRPr lang="en-US" altLang="zh-CN" dirty="0"/>
          </a:p>
          <a:p>
            <a:r>
              <a:rPr lang="zh-CN" altLang="en-US" dirty="0"/>
              <a:t>购买力转移导致的净储蓄者的消费增加不足以抵消负债者的消费下降。净效应是消费下降，</a:t>
            </a:r>
            <a:r>
              <a:rPr lang="en-US" altLang="zh-CN" dirty="0"/>
              <a:t>IS</a:t>
            </a:r>
            <a:r>
              <a:rPr lang="zh-CN" altLang="en-US" dirty="0"/>
              <a:t>曲线左移。</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0521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通缩预期的效应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考虑如下 </a:t>
                </a:r>
                <a:r>
                  <a:rPr lang="en-US" altLang="zh-CN" dirty="0"/>
                  <a:t>IS-LM </a:t>
                </a:r>
                <a:r>
                  <a:rPr lang="zh-CN" altLang="en-US" dirty="0"/>
                  <a:t>模型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b="0" i="1" smtClean="0">
                              <a:latin typeface="Cambria Math"/>
                            </a:rPr>
                            <m:t>𝑖</m:t>
                          </m:r>
                          <m:r>
                            <a:rPr lang="en-US" altLang="zh-CN" b="0" i="1" smtClean="0">
                              <a:latin typeface="Cambria Math"/>
                            </a:rPr>
                            <m:t>−</m:t>
                          </m:r>
                          <m:r>
                            <a:rPr lang="en-US" altLang="zh-CN" b="0" i="1" smtClean="0">
                              <a:latin typeface="Cambria Math"/>
                            </a:rPr>
                            <m:t>𝐸</m:t>
                          </m:r>
                          <m:r>
                            <a:rPr lang="en-US" altLang="zh-CN" b="0" i="1" smtClean="0">
                              <a:latin typeface="Cambria Math"/>
                            </a:rPr>
                            <m:t>𝜋</m:t>
                          </m:r>
                        </m:e>
                      </m:d>
                      <m:r>
                        <a:rPr lang="en-US" altLang="zh-CN" i="1">
                          <a:latin typeface="Cambria Math"/>
                        </a:rPr>
                        <m:t>+</m:t>
                      </m:r>
                      <m:r>
                        <a:rPr lang="en-US" altLang="zh-CN" i="1">
                          <a:latin typeface="Cambria Math"/>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r>
                            <a:rPr lang="en-US" altLang="zh-CN" b="0" i="1" smtClean="0">
                              <a:latin typeface="Cambria Math"/>
                            </a:rPr>
                            <m:t>𝑖</m:t>
                          </m:r>
                          <m:r>
                            <a:rPr lang="en-US" altLang="zh-CN" i="1">
                              <a:latin typeface="Cambria Math"/>
                            </a:rPr>
                            <m:t>,</m:t>
                          </m:r>
                          <m:r>
                            <a:rPr lang="en-US" altLang="zh-CN" i="1">
                              <a:latin typeface="Cambria Math"/>
                            </a:rPr>
                            <m:t>𝑌</m:t>
                          </m:r>
                        </m:e>
                      </m:d>
                      <m:r>
                        <a:rPr lang="en-US" altLang="zh-CN" i="1">
                          <a:latin typeface="Cambria Math"/>
                        </a:rPr>
                        <m:t>.</m:t>
                      </m:r>
                    </m:oMath>
                  </m:oMathPara>
                </a14:m>
                <a:endParaRPr lang="en-US" altLang="zh-CN" dirty="0"/>
              </a:p>
              <a:p>
                <a:pPr marL="0" indent="0">
                  <a:buNone/>
                </a:pPr>
                <a:r>
                  <a:rPr lang="zh-CN" altLang="en-US" dirty="0"/>
                  <a:t>    其中 </a:t>
                </a:r>
                <a14:m>
                  <m:oMath xmlns:m="http://schemas.openxmlformats.org/officeDocument/2006/math">
                    <m:r>
                      <a:rPr lang="en-US" altLang="zh-CN" i="1">
                        <a:latin typeface="Cambria Math"/>
                      </a:rPr>
                      <m:t>𝑖</m:t>
                    </m:r>
                  </m:oMath>
                </a14:m>
                <a:r>
                  <a:rPr lang="en-US" altLang="zh-CN" dirty="0"/>
                  <a:t> </a:t>
                </a:r>
                <a:r>
                  <a:rPr lang="zh-CN" altLang="en-US" dirty="0"/>
                  <a:t>为名义利率（内生变量），</a:t>
                </a:r>
                <a:r>
                  <a:rPr lang="en-US" altLang="zh-CN" dirty="0"/>
                  <a:t> </a:t>
                </a:r>
                <a14:m>
                  <m:oMath xmlns:m="http://schemas.openxmlformats.org/officeDocument/2006/math">
                    <m:r>
                      <a:rPr lang="en-US" altLang="zh-CN" i="1">
                        <a:latin typeface="Cambria Math"/>
                      </a:rPr>
                      <m:t>𝐸</m:t>
                    </m:r>
                    <m:r>
                      <a:rPr lang="en-US" altLang="zh-CN" i="1">
                        <a:latin typeface="Cambria Math"/>
                      </a:rPr>
                      <m:t>𝜋</m:t>
                    </m:r>
                  </m:oMath>
                </a14:m>
                <a:r>
                  <a:rPr lang="en-US" altLang="zh-CN" dirty="0"/>
                  <a:t> </a:t>
                </a:r>
                <a:r>
                  <a:rPr lang="zh-CN" altLang="en-US" dirty="0"/>
                  <a:t>为通胀预期。</a:t>
                </a:r>
                <a:endParaRPr lang="en-US" altLang="zh-CN" dirty="0"/>
              </a:p>
              <a:p>
                <a:r>
                  <a:rPr lang="zh-CN" altLang="en-US" dirty="0"/>
                  <a:t>如果通缩预期产生</a:t>
                </a:r>
                <a14:m>
                  <m:oMath xmlns:m="http://schemas.openxmlformats.org/officeDocument/2006/math">
                    <m:r>
                      <a:rPr lang="zh-CN" altLang="en-US">
                        <a:latin typeface="Cambria Math" panose="02040503050406030204" pitchFamily="18" charset="0"/>
                      </a:rPr>
                      <m:t>，</m:t>
                    </m:r>
                  </m:oMath>
                </a14:m>
                <a:r>
                  <a:rPr lang="zh-CN" altLang="en-US" dirty="0"/>
                  <a:t>即</a:t>
                </a:r>
                <a:r>
                  <a:rPr lang="en-US" altLang="zh-CN" dirty="0"/>
                  <a:t> </a:t>
                </a:r>
                <a14:m>
                  <m:oMath xmlns:m="http://schemas.openxmlformats.org/officeDocument/2006/math">
                    <m:r>
                      <a:rPr lang="en-US" altLang="zh-CN" i="1">
                        <a:latin typeface="Cambria Math"/>
                      </a:rPr>
                      <m:t>𝐸</m:t>
                    </m:r>
                    <m:r>
                      <a:rPr lang="en-US" altLang="zh-CN" i="1">
                        <a:latin typeface="Cambria Math"/>
                      </a:rPr>
                      <m:t>𝜋</m:t>
                    </m:r>
                  </m:oMath>
                </a14:m>
                <a:r>
                  <a:rPr lang="zh-CN" altLang="en-US" dirty="0"/>
                  <a:t> 下降，甚至变成负值，那么</a:t>
                </a:r>
                <a:r>
                  <a:rPr lang="en-US" altLang="zh-CN" dirty="0"/>
                  <a:t>IS </a:t>
                </a:r>
                <a:r>
                  <a:rPr lang="zh-CN" altLang="en-US" dirty="0"/>
                  <a:t>曲线左移。</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r="-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09067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解释二</a:t>
            </a:r>
            <a:r>
              <a:rPr lang="en-US" altLang="zh-CN" dirty="0"/>
              <a:t>: LM </a:t>
            </a:r>
            <a:r>
              <a:rPr lang="zh-CN" altLang="en-US" dirty="0"/>
              <a:t>衰退</a:t>
            </a:r>
            <a:r>
              <a:rPr lang="en-US" altLang="zh-CN" dirty="0"/>
              <a:t>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Friedman </a:t>
                </a:r>
                <a:r>
                  <a:rPr lang="zh-CN" altLang="en-US" dirty="0"/>
                  <a:t>和 </a:t>
                </a:r>
                <a:r>
                  <a:rPr lang="en-US" altLang="zh-CN" dirty="0"/>
                  <a:t>Schwartz </a:t>
                </a:r>
                <a:r>
                  <a:rPr lang="zh-CN" altLang="en-US" dirty="0"/>
                  <a:t>在</a:t>
                </a:r>
                <a:r>
                  <a:rPr lang="en-US" altLang="zh-CN" dirty="0"/>
                  <a:t>《A Monetary History of the United States, 1867–1960》</a:t>
                </a:r>
                <a:r>
                  <a:rPr lang="zh-CN" altLang="en-US" dirty="0"/>
                  <a:t>一书中，认为货币紧缩导致了大萧条。</a:t>
                </a:r>
                <a:r>
                  <a:rPr lang="en-US" altLang="zh-CN" dirty="0"/>
                  <a:t> </a:t>
                </a:r>
              </a:p>
              <a:p>
                <a:pPr lvl="1"/>
                <a:r>
                  <a:rPr lang="zh-CN" altLang="en-US" dirty="0"/>
                  <a:t>从</a:t>
                </a:r>
                <a:r>
                  <a:rPr lang="en-US" altLang="zh-CN" dirty="0"/>
                  <a:t>1929</a:t>
                </a:r>
                <a:r>
                  <a:rPr lang="zh-CN" altLang="en-US" dirty="0"/>
                  <a:t>到</a:t>
                </a:r>
                <a:r>
                  <a:rPr lang="en-US" altLang="zh-CN" dirty="0"/>
                  <a:t>1931</a:t>
                </a:r>
                <a:r>
                  <a:rPr lang="zh-CN" altLang="en-US" dirty="0"/>
                  <a:t>年，实际利率的确上升了。</a:t>
                </a:r>
                <a:endParaRPr lang="en-US" altLang="zh-CN" dirty="0"/>
              </a:p>
              <a:p>
                <a:pPr lvl="1"/>
                <a:r>
                  <a:rPr lang="zh-CN" altLang="en-US" dirty="0"/>
                  <a:t>但在同期，实际货币供应（</a:t>
                </a: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oMath>
                </a14:m>
                <a:r>
                  <a:rPr lang="zh-CN" altLang="en-US" dirty="0"/>
                  <a:t>）上升，名义利率下降。</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17126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政府如何应对衰退</a:t>
            </a:r>
          </a:p>
        </p:txBody>
      </p:sp>
      <p:sp>
        <p:nvSpPr>
          <p:cNvPr id="3" name="内容占位符 2"/>
          <p:cNvSpPr>
            <a:spLocks noGrp="1"/>
          </p:cNvSpPr>
          <p:nvPr>
            <p:ph idx="1"/>
          </p:nvPr>
        </p:nvSpPr>
        <p:spPr/>
        <p:txBody>
          <a:bodyPr>
            <a:normAutofit/>
          </a:bodyPr>
          <a:lstStyle/>
          <a:p>
            <a:r>
              <a:rPr lang="zh-CN" altLang="en-US" dirty="0"/>
              <a:t>政府可以用财政政策、货币政策、以及两者结合，来增加总需求。</a:t>
            </a:r>
            <a:endParaRPr lang="en-US" altLang="zh-CN" dirty="0"/>
          </a:p>
          <a:p>
            <a:r>
              <a:rPr lang="zh-CN" altLang="en-US" dirty="0"/>
              <a:t>财政刺激（</a:t>
            </a:r>
            <a:r>
              <a:rPr lang="en-US" altLang="zh-CN" dirty="0"/>
              <a:t>Fiscal stimulus</a:t>
            </a:r>
            <a:r>
              <a:rPr lang="zh-CN" altLang="en-US" dirty="0"/>
              <a:t>）</a:t>
            </a:r>
            <a:endParaRPr lang="en-US" altLang="zh-CN" dirty="0"/>
          </a:p>
          <a:p>
            <a:pPr lvl="1"/>
            <a:r>
              <a:rPr lang="zh-CN" altLang="en-US" dirty="0"/>
              <a:t>增加政府消费和投资</a:t>
            </a:r>
            <a:endParaRPr lang="en-US" altLang="zh-CN" dirty="0"/>
          </a:p>
          <a:p>
            <a:pPr lvl="1"/>
            <a:r>
              <a:rPr lang="zh-CN" altLang="en-US" dirty="0"/>
              <a:t>减税</a:t>
            </a:r>
            <a:endParaRPr lang="en-US" altLang="zh-CN" dirty="0"/>
          </a:p>
          <a:p>
            <a:r>
              <a:rPr lang="zh-CN" altLang="en-US" dirty="0"/>
              <a:t>货币刺激</a:t>
            </a:r>
            <a:endParaRPr lang="en-US" altLang="zh-CN" dirty="0"/>
          </a:p>
          <a:p>
            <a:pPr lvl="1"/>
            <a:r>
              <a:rPr lang="zh-CN" altLang="en-US" dirty="0"/>
              <a:t>降息</a:t>
            </a:r>
            <a:endParaRPr lang="en-US" altLang="zh-CN" dirty="0"/>
          </a:p>
          <a:p>
            <a:pPr lvl="1"/>
            <a:r>
              <a:rPr lang="zh-CN" altLang="en-US" dirty="0"/>
              <a:t>量化宽松</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80595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政策分析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固定</a:t>
                </a:r>
                <a:r>
                  <a:rPr lang="en-US" altLang="zh-CN" dirty="0"/>
                  <a:t> </a:t>
                </a:r>
                <a14:m>
                  <m:oMath xmlns:m="http://schemas.openxmlformats.org/officeDocument/2006/math">
                    <m:r>
                      <a:rPr lang="en-US" altLang="zh-CN" b="0" i="1" smtClean="0">
                        <a:latin typeface="Cambria Math"/>
                      </a:rPr>
                      <m:t>𝑃</m:t>
                    </m:r>
                  </m:oMath>
                </a14:m>
                <a:r>
                  <a:rPr lang="en-US" altLang="zh-CN" dirty="0"/>
                  <a:t> , </a:t>
                </a:r>
                <a:r>
                  <a:rPr lang="zh-CN" altLang="en-US" dirty="0"/>
                  <a:t>对</a:t>
                </a:r>
                <a:r>
                  <a:rPr lang="en-US" altLang="zh-CN" dirty="0"/>
                  <a:t> IS-LM </a:t>
                </a:r>
                <a:r>
                  <a:rPr lang="zh-CN" altLang="en-US" dirty="0"/>
                  <a:t>全微分可得</a:t>
                </a:r>
                <a:endParaRPr lang="en-US" altLang="zh-CN" dirty="0"/>
              </a:p>
              <a:p>
                <a:pPr marL="0" indent="0">
                  <a:buNone/>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r>
                        <a:rPr lang="en-US" altLang="zh-CN" b="0" i="1" smtClean="0">
                          <a:latin typeface="Cambria Math"/>
                        </a:rPr>
                        <m:t>𝑑𝑌</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r>
                        <a:rPr lang="en-US" altLang="zh-CN" b="0" i="1" smtClean="0">
                          <a:latin typeface="Cambria Math"/>
                        </a:rPr>
                        <m:t>𝑑𝑟</m:t>
                      </m:r>
                      <m:r>
                        <a:rPr lang="en-US" altLang="zh-CN" b="0" i="1" smtClean="0">
                          <a:latin typeface="Cambria Math"/>
                        </a:rPr>
                        <m:t>=</m:t>
                      </m:r>
                      <m:r>
                        <a:rPr lang="en-US" altLang="zh-CN" b="0" i="1" smtClean="0">
                          <a:latin typeface="Cambria Math"/>
                        </a:rPr>
                        <m:t>𝑑𝐺</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r>
                        <a:rPr lang="en-US" altLang="zh-CN" b="0" i="1" smtClean="0">
                          <a:latin typeface="Cambria Math"/>
                        </a:rPr>
                        <m:t>𝑑𝑇</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r>
                        <a:rPr lang="en-US" altLang="zh-CN" b="0" i="1" smtClean="0">
                          <a:latin typeface="Cambria Math"/>
                        </a:rPr>
                        <m:t>𝑑𝑌</m:t>
                      </m:r>
                      <m:r>
                        <a:rPr lang="en-US" altLang="zh-CN" b="0" i="1" smtClean="0">
                          <a:latin typeface="Cambria Math"/>
                        </a:rPr>
                        <m:t>+</m:t>
                      </m:r>
                      <m:r>
                        <a:rPr lang="en-US" altLang="zh-CN" b="0" i="1" smtClean="0">
                          <a:latin typeface="Cambria Math"/>
                        </a:rPr>
                        <m:t>𝑃</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𝑑𝑟</m:t>
                      </m:r>
                      <m:r>
                        <a:rPr lang="en-US" altLang="zh-CN" b="0" i="1" smtClean="0">
                          <a:latin typeface="Cambria Math"/>
                        </a:rPr>
                        <m:t>=</m:t>
                      </m:r>
                      <m:r>
                        <a:rPr lang="en-US" altLang="zh-CN" b="0" i="1" smtClean="0">
                          <a:latin typeface="Cambria Math"/>
                        </a:rPr>
                        <m:t>𝑑𝑀</m:t>
                      </m:r>
                    </m:oMath>
                  </m:oMathPara>
                </a14:m>
                <a:endParaRPr lang="en-US" altLang="zh-CN" dirty="0"/>
              </a:p>
              <a:p>
                <a:r>
                  <a:rPr lang="zh-CN" altLang="en-US" dirty="0"/>
                  <a:t>全微分将关于</a:t>
                </a:r>
                <a14:m>
                  <m:oMath xmlns:m="http://schemas.openxmlformats.org/officeDocument/2006/math">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𝑟</m:t>
                    </m:r>
                  </m:oMath>
                </a14:m>
                <a:r>
                  <a:rPr lang="en-US" altLang="zh-CN" dirty="0"/>
                  <a:t> </a:t>
                </a:r>
                <a:r>
                  <a:rPr lang="zh-CN" altLang="en-US" dirty="0"/>
                  <a:t>的非线性方程转化为关于</a:t>
                </a:r>
                <a14:m>
                  <m:oMath xmlns:m="http://schemas.openxmlformats.org/officeDocument/2006/math">
                    <m:r>
                      <a:rPr lang="en-US" altLang="zh-CN" b="0" i="1" smtClean="0">
                        <a:latin typeface="Cambria Math" panose="02040503050406030204" pitchFamily="18" charset="0"/>
                      </a:rPr>
                      <m:t>𝑑</m:t>
                    </m:r>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𝑑𝑟</m:t>
                    </m:r>
                  </m:oMath>
                </a14:m>
                <a:r>
                  <a:rPr lang="en-US" altLang="zh-CN" dirty="0"/>
                  <a:t> </a:t>
                </a:r>
                <a:r>
                  <a:rPr lang="zh-CN" altLang="en-US" dirty="0"/>
                  <a:t>的线性方程。</a:t>
                </a:r>
                <a:endParaRPr lang="en-US" altLang="zh-CN" dirty="0"/>
              </a:p>
              <a:p>
                <a:r>
                  <a:rPr lang="zh-CN" altLang="en-US" dirty="0"/>
                  <a:t>应用克雷默法则（</a:t>
                </a:r>
                <a:r>
                  <a:rPr lang="en-US" altLang="zh-CN" dirty="0"/>
                  <a:t>Cramer’s rule</a:t>
                </a:r>
                <a:r>
                  <a:rPr lang="zh-CN" altLang="en-US" dirty="0"/>
                  <a:t>）可分析</a:t>
                </a:r>
                <a:endParaRPr lang="en-US" altLang="zh-CN" dirty="0"/>
              </a:p>
              <a:p>
                <a:pPr lvl="1"/>
                <a:r>
                  <a:rPr lang="zh-CN" altLang="en-US" dirty="0"/>
                  <a:t>增加政府消费的效应</a:t>
                </a: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a:rPr>
                          <m:t>𝑑</m:t>
                        </m:r>
                        <m:r>
                          <a:rPr lang="en-US" altLang="zh-CN" b="0" i="1" smtClean="0">
                            <a:latin typeface="Cambria Math"/>
                          </a:rPr>
                          <m:t>𝑌</m:t>
                        </m:r>
                      </m:num>
                      <m:den>
                        <m:r>
                          <a:rPr lang="en-US" altLang="zh-CN" i="1" smtClean="0">
                            <a:latin typeface="Cambria Math"/>
                          </a:rPr>
                          <m:t>𝑑</m:t>
                        </m:r>
                        <m:r>
                          <a:rPr lang="en-US" altLang="zh-CN" b="0" i="1" smtClean="0">
                            <a:latin typeface="Cambria Math"/>
                          </a:rPr>
                          <m:t>𝐺</m:t>
                        </m:r>
                      </m:den>
                    </m:f>
                    <m:r>
                      <a:rPr lang="en-US" altLang="zh-CN" b="0" i="0" smtClean="0">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𝑑𝐺</m:t>
                        </m:r>
                      </m:den>
                    </m:f>
                  </m:oMath>
                </a14:m>
                <a:endParaRPr lang="en-US" altLang="zh-CN" dirty="0"/>
              </a:p>
              <a:p>
                <a:pPr lvl="1"/>
                <a:r>
                  <a:rPr lang="zh-CN" altLang="en-US" dirty="0"/>
                  <a:t>加税的效应</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𝑇</m:t>
                        </m:r>
                      </m:den>
                    </m:f>
                    <m:r>
                      <a:rPr lang="en-US" altLang="zh-CN">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𝑑𝑟</m:t>
                        </m:r>
                      </m:num>
                      <m:den>
                        <m:r>
                          <a:rPr lang="en-US" altLang="zh-CN" i="1">
                            <a:latin typeface="Cambria Math"/>
                          </a:rPr>
                          <m:t>𝑑</m:t>
                        </m:r>
                        <m:r>
                          <a:rPr lang="en-US" altLang="zh-CN" b="0" i="1" smtClean="0">
                            <a:latin typeface="Cambria Math"/>
                          </a:rPr>
                          <m:t>𝑇</m:t>
                        </m:r>
                      </m:den>
                    </m:f>
                  </m:oMath>
                </a14:m>
                <a:r>
                  <a:rPr lang="en-US" altLang="zh-CN" dirty="0"/>
                  <a:t> </a:t>
                </a:r>
              </a:p>
              <a:p>
                <a:pPr lvl="1"/>
                <a:r>
                  <a:rPr lang="zh-CN" altLang="en-US" dirty="0"/>
                  <a:t>货币扩张的效应</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𝑀</m:t>
                        </m:r>
                      </m:den>
                    </m:f>
                    <m:r>
                      <a:rPr lang="en-US" altLang="zh-CN">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𝑑𝑟</m:t>
                        </m:r>
                      </m:num>
                      <m:den>
                        <m:r>
                          <a:rPr lang="en-US" altLang="zh-CN" i="1">
                            <a:latin typeface="Cambria Math"/>
                          </a:rPr>
                          <m:t>𝑑</m:t>
                        </m:r>
                        <m:r>
                          <a:rPr lang="en-US" altLang="zh-CN" b="0" i="1" smtClean="0">
                            <a:latin typeface="Cambria Math"/>
                          </a:rPr>
                          <m:t>𝑀</m:t>
                        </m:r>
                      </m:den>
                    </m:f>
                  </m:oMath>
                </a14:m>
                <a:r>
                  <a:rPr lang="en-US" altLang="zh-CN" dirty="0"/>
                  <a:t>.</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47756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财政政策效应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zh-CN" altLang="en-US" dirty="0"/>
                  <a:t>固定</a:t>
                </a:r>
                <a:r>
                  <a:rPr lang="en-US" altLang="zh-CN" dirty="0"/>
                  <a:t> </a:t>
                </a:r>
                <a14:m>
                  <m:oMath xmlns:m="http://schemas.openxmlformats.org/officeDocument/2006/math">
                    <m:r>
                      <a:rPr lang="en-US" altLang="zh-CN" b="0" i="1" smtClean="0">
                        <a:latin typeface="Cambria Math"/>
                      </a:rPr>
                      <m:t>𝑀</m:t>
                    </m:r>
                  </m:oMath>
                </a14:m>
                <a:r>
                  <a:rPr lang="en-US" altLang="zh-CN" dirty="0"/>
                  <a:t> </a:t>
                </a:r>
                <a:r>
                  <a:rPr lang="zh-CN" altLang="en-US" dirty="0"/>
                  <a:t>（即令 </a:t>
                </a:r>
                <a14:m>
                  <m:oMath xmlns:m="http://schemas.openxmlformats.org/officeDocument/2006/math">
                    <m:r>
                      <a:rPr lang="en-US" altLang="zh-CN" i="1">
                        <a:latin typeface="Cambria Math"/>
                      </a:rPr>
                      <m:t>𝑑𝑀</m:t>
                    </m:r>
                    <m:r>
                      <a:rPr lang="en-US" altLang="zh-CN" b="0" i="1" smtClean="0">
                        <a:latin typeface="Cambria Math"/>
                      </a:rPr>
                      <m:t>=0</m:t>
                    </m:r>
                  </m:oMath>
                </a14:m>
                <a:r>
                  <a:rPr lang="zh-CN" altLang="en-US" dirty="0"/>
                  <a:t>）。应用克雷默法则可得</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𝑑𝑌</m:t>
                      </m:r>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m:t>
                          </m:r>
                          <m:r>
                            <a:rPr lang="en-US" altLang="zh-CN" b="0" i="1" smtClean="0">
                              <a:latin typeface="Cambria Math"/>
                            </a:rPr>
                            <m:t>𝑑𝐺</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r>
                            <a:rPr lang="en-US" altLang="zh-CN" b="0" i="1" smtClean="0">
                              <a:latin typeface="Cambria Math"/>
                            </a:rPr>
                            <m:t>𝑑𝑇</m:t>
                          </m:r>
                          <m:r>
                            <a:rPr lang="en-US" altLang="zh-CN" b="0" i="1" smtClean="0">
                              <a:latin typeface="Cambria Math"/>
                            </a:rPr>
                            <m:t>)</m:t>
                          </m:r>
                        </m:num>
                        <m:den>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den>
                      </m:f>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𝑑</m:t>
                      </m:r>
                      <m:r>
                        <a:rPr lang="en-US" altLang="zh-CN" b="0" i="1" smtClean="0">
                          <a:latin typeface="Cambria Math"/>
                        </a:rPr>
                        <m:t>𝑟</m:t>
                      </m:r>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b="0" i="1" smtClean="0">
                                  <a:latin typeface="Cambria Math"/>
                                </a:rPr>
                                <m:t>2</m:t>
                              </m:r>
                            </m:sub>
                          </m:sSub>
                          <m:r>
                            <a:rPr lang="en-US" altLang="zh-CN" b="0" i="1" smtClean="0">
                              <a:latin typeface="Cambria Math"/>
                            </a:rPr>
                            <m:t>(</m:t>
                          </m:r>
                          <m:r>
                            <a:rPr lang="en-US" altLang="zh-CN" i="1">
                              <a:latin typeface="Cambria Math"/>
                            </a:rPr>
                            <m:t>𝑑𝐺</m:t>
                          </m:r>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r>
                            <a:rPr lang="en-US" altLang="zh-CN" i="1">
                              <a:latin typeface="Cambria Math"/>
                            </a:rPr>
                            <m:t>𝑑𝑇</m:t>
                          </m:r>
                          <m:r>
                            <a:rPr lang="en-US" altLang="zh-CN" b="0" i="1" smtClean="0">
                              <a:latin typeface="Cambria Math"/>
                            </a:rPr>
                            <m:t>)</m:t>
                          </m:r>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i="1">
                          <a:latin typeface="Cambria Math"/>
                        </a:rPr>
                        <m:t>.</m:t>
                      </m:r>
                    </m:oMath>
                  </m:oMathPara>
                </a14:m>
                <a:endParaRPr lang="en-US" altLang="zh-CN" dirty="0"/>
              </a:p>
              <a:p>
                <a:r>
                  <a:rPr lang="zh-CN" altLang="en-US" dirty="0"/>
                  <a:t>财政政策效应总结如下：</a:t>
                </a:r>
                <a:endParaRPr lang="en-US" altLang="zh-CN" dirty="0"/>
              </a:p>
              <a:p>
                <a:pPr lvl="1"/>
                <a:r>
                  <a:rPr lang="zh-CN" altLang="en-US" dirty="0"/>
                  <a:t>增加政府采购对产出的影响</a:t>
                </a: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a:rPr>
                          <m:t>𝑑𝑌</m:t>
                        </m:r>
                      </m:num>
                      <m:den>
                        <m:r>
                          <a:rPr lang="en-US" altLang="zh-CN" b="0" i="1" smtClean="0">
                            <a:latin typeface="Cambria Math"/>
                          </a:rPr>
                          <m:t>𝑑𝐺</m:t>
                        </m:r>
                      </m:den>
                    </m:f>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&gt;0</m:t>
                    </m:r>
                  </m:oMath>
                </a14:m>
                <a:endParaRPr lang="en-US" altLang="zh-CN" dirty="0"/>
              </a:p>
              <a:p>
                <a:pPr lvl="1"/>
                <a:r>
                  <a:rPr lang="zh-CN" altLang="en-US" dirty="0"/>
                  <a:t>增加政府采购对利率的影响</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𝑑𝐺</m:t>
                        </m:r>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&gt;0</m:t>
                    </m:r>
                  </m:oMath>
                </a14:m>
                <a:endParaRPr lang="en-US" altLang="zh-CN" dirty="0"/>
              </a:p>
              <a:p>
                <a:pPr lvl="1"/>
                <a:r>
                  <a:rPr lang="zh-CN" altLang="en-US" dirty="0"/>
                  <a:t>加税对产出的影响</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𝑇</m:t>
                        </m:r>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&lt;0</m:t>
                    </m:r>
                  </m:oMath>
                </a14:m>
                <a:endParaRPr lang="en-US" altLang="zh-CN" dirty="0"/>
              </a:p>
              <a:p>
                <a:pPr lvl="1"/>
                <a:r>
                  <a:rPr lang="zh-CN" altLang="en-US" dirty="0"/>
                  <a:t>加税对利率的影响</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𝑑𝑇</m:t>
                        </m:r>
                      </m:den>
                    </m:f>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b="0" i="1" smtClean="0">
                                <a:latin typeface="Cambria Math"/>
                              </a:rPr>
                              <m:t>2</m:t>
                            </m:r>
                          </m:sub>
                        </m:sSub>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&lt;0</m:t>
                    </m:r>
                  </m:oMath>
                </a14:m>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815" t="-29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33991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货币政策的效应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固定 </a:t>
                </a:r>
                <a14:m>
                  <m:oMath xmlns:m="http://schemas.openxmlformats.org/officeDocument/2006/math">
                    <m:r>
                      <a:rPr lang="en-US" altLang="zh-CN" b="0" i="1" smtClean="0">
                        <a:latin typeface="Cambria Math"/>
                      </a:rPr>
                      <m:t>𝐺</m:t>
                    </m:r>
                  </m:oMath>
                </a14:m>
                <a:r>
                  <a:rPr lang="zh-CN" altLang="en-US" dirty="0"/>
                  <a:t> 和</a:t>
                </a:r>
                <a:r>
                  <a:rPr lang="en-US" altLang="zh-CN" dirty="0"/>
                  <a:t> </a:t>
                </a:r>
                <a14:m>
                  <m:oMath xmlns:m="http://schemas.openxmlformats.org/officeDocument/2006/math">
                    <m:r>
                      <a:rPr lang="en-US" altLang="zh-CN" b="0" i="1" smtClean="0">
                        <a:latin typeface="Cambria Math"/>
                      </a:rPr>
                      <m:t>𝑇</m:t>
                    </m:r>
                  </m:oMath>
                </a14:m>
                <a:r>
                  <a:rPr lang="zh-CN" altLang="en-US" dirty="0"/>
                  <a:t> ，应用克雷默法则可得</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𝑑𝑌</m:t>
                          </m:r>
                        </m:num>
                        <m:den>
                          <m:r>
                            <a:rPr lang="en-US" altLang="zh-CN" i="1">
                              <a:latin typeface="Cambria Math"/>
                            </a:rPr>
                            <m:t>𝑑𝑀</m:t>
                          </m:r>
                        </m:den>
                      </m:f>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num>
                        <m:den>
                          <m:r>
                            <a:rPr lang="en-US" altLang="zh-CN" i="1">
                              <a:latin typeface="Cambria Math"/>
                            </a:rPr>
                            <m:t>𝑃</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m:t>
                          </m:r>
                        </m:den>
                      </m:f>
                      <m:r>
                        <a:rPr lang="en-US" altLang="zh-CN" b="0" i="1" smtClean="0">
                          <a:latin typeface="Cambria Math"/>
                        </a:rPr>
                        <m:t>&gt;0</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𝑑𝑟</m:t>
                          </m:r>
                        </m:num>
                        <m:den>
                          <m:r>
                            <a:rPr lang="en-US" altLang="zh-CN" i="1">
                              <a:latin typeface="Cambria Math"/>
                            </a:rPr>
                            <m:t>𝑑𝑀</m:t>
                          </m:r>
                        </m:den>
                      </m:f>
                      <m:r>
                        <a:rPr lang="en-US" altLang="zh-CN" i="1">
                          <a:latin typeface="Cambria Math"/>
                        </a:rPr>
                        <m:t>=</m:t>
                      </m:r>
                      <m:f>
                        <m:fPr>
                          <m:ctrlPr>
                            <a:rPr lang="en-US" altLang="zh-CN"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num>
                        <m:den>
                          <m:r>
                            <a:rPr lang="en-US" altLang="zh-CN" i="1">
                              <a:latin typeface="Cambria Math"/>
                            </a:rPr>
                            <m:t>𝑃</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m:t>
                          </m:r>
                        </m:den>
                      </m:f>
                      <m:r>
                        <a:rPr lang="en-US" altLang="zh-CN" b="0" i="1" smtClean="0">
                          <a:latin typeface="Cambria Math"/>
                        </a:rPr>
                        <m:t>&lt;0</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40152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流动性陷阱（</a:t>
            </a:r>
            <a:r>
              <a:rPr lang="en-US" altLang="zh-CN" dirty="0"/>
              <a:t>Liquidity Trap</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流动性陷阱是指增加流动性（货币供应）无法降低利率的情况。</a:t>
                </a:r>
                <a:r>
                  <a:rPr lang="en-US" altLang="zh-CN" dirty="0"/>
                  <a:t> </a:t>
                </a:r>
              </a:p>
              <a:p>
                <a:pPr lvl="1"/>
                <a:r>
                  <a:rPr lang="zh-CN" altLang="en-US" dirty="0"/>
                  <a:t>当</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num>
                      <m:den>
                        <m:r>
                          <a:rPr lang="en-US" altLang="zh-CN" b="0" i="1" smtClean="0">
                            <a:latin typeface="Cambria Math" panose="02040503050406030204" pitchFamily="18" charset="0"/>
                          </a:rPr>
                          <m:t>𝜕</m:t>
                        </m:r>
                        <m:r>
                          <a:rPr lang="en-US" altLang="zh-CN" b="0" i="1" smtClean="0">
                            <a:latin typeface="Cambria Math"/>
                          </a:rPr>
                          <m:t>𝑟</m:t>
                        </m:r>
                      </m:den>
                    </m:f>
                    <m:r>
                      <a:rPr lang="en-US" altLang="zh-CN" b="0" i="1" smtClean="0">
                        <a:latin typeface="Cambria Math"/>
                      </a:rPr>
                      <m:t>=∞</m:t>
                    </m:r>
                  </m:oMath>
                </a14:m>
                <a:r>
                  <a:rPr lang="en-US" altLang="zh-CN" b="0" dirty="0"/>
                  <a:t> </a:t>
                </a:r>
                <a:r>
                  <a:rPr lang="zh-CN" altLang="en-US" b="0" dirty="0"/>
                  <a:t>，</a:t>
                </a:r>
                <a:r>
                  <a:rPr lang="en-US" altLang="zh-CN" b="0" dirty="0"/>
                  <a:t>LM </a:t>
                </a:r>
                <a:r>
                  <a:rPr lang="zh-CN" altLang="en-US" b="0" dirty="0"/>
                  <a:t>曲线水平，同时 </a:t>
                </a:r>
                <a:r>
                  <a:rPr lang="en-US" altLang="zh-CN" b="0" dirty="0"/>
                  <a:t>M</a:t>
                </a:r>
                <a:r>
                  <a:rPr lang="zh-CN" altLang="en-US" b="0" dirty="0"/>
                  <a:t>上升无法下移</a:t>
                </a:r>
                <a:r>
                  <a:rPr lang="en-US" altLang="zh-CN" b="0" dirty="0"/>
                  <a:t>LM</a:t>
                </a:r>
                <a:r>
                  <a:rPr lang="zh-CN" altLang="en-US" b="0" dirty="0"/>
                  <a:t>曲线。</a:t>
                </a:r>
                <a:endParaRPr lang="en-US" altLang="zh-CN" b="0" dirty="0"/>
              </a:p>
              <a:p>
                <a:r>
                  <a:rPr lang="zh-CN" altLang="en-US" dirty="0"/>
                  <a:t>流动性陷阱中，货币政策无效</a:t>
                </a:r>
                <a:r>
                  <a:rPr lang="en-US" altLang="zh-CN" dirty="0"/>
                  <a:t> </a:t>
                </a:r>
                <a14:m>
                  <m:oMath xmlns:m="http://schemas.openxmlformats.org/officeDocument/2006/math">
                    <m:d>
                      <m:dPr>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𝑑𝑀</m:t>
                            </m:r>
                          </m:den>
                        </m:f>
                        <m:r>
                          <a:rPr lang="en-US" altLang="zh-CN" b="0" i="1" smtClean="0">
                            <a:latin typeface="Cambria Math"/>
                          </a:rPr>
                          <m:t>=0</m:t>
                        </m:r>
                      </m:e>
                    </m:d>
                  </m:oMath>
                </a14:m>
                <a:r>
                  <a:rPr lang="en-US" altLang="zh-CN" dirty="0"/>
                  <a:t>. </a:t>
                </a:r>
              </a:p>
              <a:p>
                <a:pPr lvl="1"/>
                <a:r>
                  <a:rPr lang="zh-CN" altLang="en-US" dirty="0"/>
                  <a:t>凯恩斯眼中，美国</a:t>
                </a:r>
                <a:r>
                  <a:rPr lang="en-US" altLang="zh-CN" dirty="0"/>
                  <a:t>1932</a:t>
                </a:r>
                <a:r>
                  <a:rPr lang="zh-CN" altLang="en-US" dirty="0"/>
                  <a:t>年所发生的流动性危机</a:t>
                </a:r>
                <a:endParaRPr lang="en-US" altLang="zh-CN" dirty="0"/>
              </a:p>
              <a:p>
                <a:pPr lvl="1"/>
                <a:r>
                  <a:rPr lang="zh-CN" altLang="en-US" dirty="0"/>
                  <a:t>日本</a:t>
                </a:r>
                <a:r>
                  <a:rPr lang="en-US" altLang="zh-CN" dirty="0"/>
                  <a:t>90</a:t>
                </a:r>
                <a:r>
                  <a:rPr lang="zh-CN" altLang="en-US" dirty="0"/>
                  <a:t>年代“丢失的十年”</a:t>
                </a:r>
                <a:r>
                  <a:rPr lang="en-US" altLang="zh-CN" dirty="0"/>
                  <a:t>  </a:t>
                </a:r>
              </a:p>
              <a:p>
                <a:pPr lvl="1"/>
                <a:r>
                  <a:rPr lang="zh-CN" altLang="en-US" dirty="0"/>
                  <a:t>但财政政策在流动性陷阱中有效</a:t>
                </a:r>
                <a:r>
                  <a:rPr lang="en-US" altLang="zh-CN" dirty="0"/>
                  <a:t>: </a:t>
                </a:r>
              </a:p>
              <a:p>
                <a:pPr marL="0" indent="0" algn="ctr">
                  <a:buNone/>
                </a:pP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𝑑𝐺</m:t>
                        </m:r>
                      </m:den>
                    </m:f>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den>
                    </m:f>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𝑑𝑇</m:t>
                        </m:r>
                      </m:den>
                    </m:f>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num>
                      <m:den>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den>
                    </m:f>
                  </m:oMath>
                </a14:m>
                <a:r>
                  <a:rPr lang="en-US" altLang="zh-CN" dirty="0"/>
                  <a:t>.</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774" r="-88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92606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何时财政政策无效</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当</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n-US" altLang="zh-CN" b="0" i="1" smtClean="0">
                            <a:latin typeface="Cambria Math" panose="02040503050406030204" pitchFamily="18" charset="0"/>
                          </a:rPr>
                          <m:t>𝜕</m:t>
                        </m:r>
                        <m:r>
                          <a:rPr lang="en-US" altLang="zh-CN" i="1">
                            <a:latin typeface="Cambria Math"/>
                          </a:rPr>
                          <m:t>𝑟</m:t>
                        </m:r>
                      </m:den>
                    </m:f>
                    <m:r>
                      <a:rPr lang="en-US" altLang="zh-CN" i="1">
                        <a:latin typeface="Cambria Math"/>
                      </a:rPr>
                      <m:t>=</m:t>
                    </m:r>
                    <m:r>
                      <a:rPr lang="en-US" altLang="zh-CN" b="0" i="1" smtClean="0">
                        <a:latin typeface="Cambria Math"/>
                      </a:rPr>
                      <m:t>0</m:t>
                    </m:r>
                  </m:oMath>
                </a14:m>
                <a:r>
                  <a:rPr lang="zh-CN" altLang="en-US" dirty="0"/>
                  <a:t> </a:t>
                </a:r>
                <a:r>
                  <a:rPr lang="en-US" altLang="zh-CN" dirty="0"/>
                  <a:t>(</a:t>
                </a:r>
                <a:r>
                  <a:rPr lang="zh-CN" altLang="en-US" dirty="0"/>
                  <a:t>等效于货币数量理论，</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𝑀</m:t>
                        </m:r>
                      </m:num>
                      <m:den>
                        <m:r>
                          <a:rPr lang="en-US" altLang="zh-CN" b="0" i="1" smtClean="0">
                            <a:latin typeface="Cambria Math" panose="02040503050406030204" pitchFamily="18" charset="0"/>
                          </a:rPr>
                          <m:t>𝑃</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𝑘𝑌</m:t>
                    </m:r>
                  </m:oMath>
                </a14:m>
                <a:r>
                  <a:rPr lang="en-US" altLang="zh-CN" dirty="0"/>
                  <a:t>), LM </a:t>
                </a:r>
                <a:r>
                  <a:rPr lang="zh-CN" altLang="en-US" dirty="0"/>
                  <a:t>曲线垂直，财政政策无效。</a:t>
                </a:r>
                <a:r>
                  <a:rPr lang="en-US" altLang="zh-CN" dirty="0"/>
                  <a:t> </a:t>
                </a:r>
              </a:p>
              <a:p>
                <a:r>
                  <a:rPr lang="zh-CN" altLang="en-US" dirty="0"/>
                  <a:t>在这样的情况下，只有货币政策有效。这是货币主义（代表人物为弗里德曼）在</a:t>
                </a:r>
                <a:r>
                  <a:rPr lang="en-US" altLang="zh-CN" dirty="0"/>
                  <a:t>70</a:t>
                </a:r>
                <a:r>
                  <a:rPr lang="zh-CN" altLang="en-US" dirty="0"/>
                  <a:t>年代滞胀（</a:t>
                </a:r>
                <a:r>
                  <a:rPr lang="en-US" altLang="zh-CN" dirty="0"/>
                  <a:t>stagflation</a:t>
                </a:r>
                <a:r>
                  <a:rPr lang="zh-CN" altLang="en-US" dirty="0"/>
                  <a:t>）时期所持立场。</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3561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中国宏观经济波动（季度）</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6">
            <a:extLst>
              <a:ext uri="{FF2B5EF4-FFF2-40B4-BE49-F238E27FC236}">
                <a16:creationId xmlns:a16="http://schemas.microsoft.com/office/drawing/2014/main" id="{8A7DCD74-1653-4331-B9FB-4E3C81F6F0BF}"/>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311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经济学家的立场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2051720" y="5877272"/>
            <a:ext cx="540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051720" y="1628800"/>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11760" y="5385816"/>
            <a:ext cx="118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37328" y="1628800"/>
            <a:ext cx="0" cy="10081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3575304" y="2606040"/>
            <a:ext cx="2660904" cy="2779776"/>
          </a:xfrm>
          <a:custGeom>
            <a:avLst/>
            <a:gdLst>
              <a:gd name="connsiteX0" fmla="*/ 0 w 2660904"/>
              <a:gd name="connsiteY0" fmla="*/ 2779776 h 2779776"/>
              <a:gd name="connsiteX1" fmla="*/ 1463040 w 2660904"/>
              <a:gd name="connsiteY1" fmla="*/ 2359152 h 2779776"/>
              <a:gd name="connsiteX2" fmla="*/ 2322576 w 2660904"/>
              <a:gd name="connsiteY2" fmla="*/ 1188720 h 2779776"/>
              <a:gd name="connsiteX3" fmla="*/ 2660904 w 2660904"/>
              <a:gd name="connsiteY3" fmla="*/ 0 h 2779776"/>
              <a:gd name="connsiteX4" fmla="*/ 2660904 w 2660904"/>
              <a:gd name="connsiteY4" fmla="*/ 0 h 277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904" h="2779776">
                <a:moveTo>
                  <a:pt x="0" y="2779776"/>
                </a:moveTo>
                <a:cubicBezTo>
                  <a:pt x="537972" y="2702052"/>
                  <a:pt x="1075944" y="2624328"/>
                  <a:pt x="1463040" y="2359152"/>
                </a:cubicBezTo>
                <a:cubicBezTo>
                  <a:pt x="1850136" y="2093976"/>
                  <a:pt x="2122932" y="1581912"/>
                  <a:pt x="2322576" y="1188720"/>
                </a:cubicBezTo>
                <a:cubicBezTo>
                  <a:pt x="2522220" y="795528"/>
                  <a:pt x="2660904" y="0"/>
                  <a:pt x="2660904" y="0"/>
                </a:cubicBezTo>
                <a:lnTo>
                  <a:pt x="2660904"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715000" y="1819656"/>
            <a:ext cx="1115568" cy="658368"/>
          </a:xfrm>
          <a:custGeom>
            <a:avLst/>
            <a:gdLst>
              <a:gd name="connsiteX0" fmla="*/ 0 w 1115568"/>
              <a:gd name="connsiteY0" fmla="*/ 0 h 658368"/>
              <a:gd name="connsiteX1" fmla="*/ 402336 w 1115568"/>
              <a:gd name="connsiteY1" fmla="*/ 374904 h 658368"/>
              <a:gd name="connsiteX2" fmla="*/ 1115568 w 1115568"/>
              <a:gd name="connsiteY2" fmla="*/ 658368 h 658368"/>
              <a:gd name="connsiteX3" fmla="*/ 1115568 w 1115568"/>
              <a:gd name="connsiteY3" fmla="*/ 658368 h 658368"/>
            </a:gdLst>
            <a:ahLst/>
            <a:cxnLst>
              <a:cxn ang="0">
                <a:pos x="connsiteX0" y="connsiteY0"/>
              </a:cxn>
              <a:cxn ang="0">
                <a:pos x="connsiteX1" y="connsiteY1"/>
              </a:cxn>
              <a:cxn ang="0">
                <a:pos x="connsiteX2" y="connsiteY2"/>
              </a:cxn>
              <a:cxn ang="0">
                <a:pos x="connsiteX3" y="connsiteY3"/>
              </a:cxn>
            </a:cxnLst>
            <a:rect l="l" t="t" r="r" b="b"/>
            <a:pathLst>
              <a:path w="1115568" h="658368">
                <a:moveTo>
                  <a:pt x="0" y="0"/>
                </a:moveTo>
                <a:cubicBezTo>
                  <a:pt x="108204" y="132588"/>
                  <a:pt x="216408" y="265176"/>
                  <a:pt x="402336" y="374904"/>
                </a:cubicBezTo>
                <a:cubicBezTo>
                  <a:pt x="588264" y="484632"/>
                  <a:pt x="1115568" y="658368"/>
                  <a:pt x="1115568" y="658368"/>
                </a:cubicBezTo>
                <a:lnTo>
                  <a:pt x="1115568" y="65836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5065776" y="3666744"/>
            <a:ext cx="1014984" cy="1161288"/>
          </a:xfrm>
          <a:custGeom>
            <a:avLst/>
            <a:gdLst>
              <a:gd name="connsiteX0" fmla="*/ 0 w 1014984"/>
              <a:gd name="connsiteY0" fmla="*/ 0 h 1161288"/>
              <a:gd name="connsiteX1" fmla="*/ 301752 w 1014984"/>
              <a:gd name="connsiteY1" fmla="*/ 621792 h 1161288"/>
              <a:gd name="connsiteX2" fmla="*/ 1014984 w 1014984"/>
              <a:gd name="connsiteY2" fmla="*/ 1161288 h 1161288"/>
            </a:gdLst>
            <a:ahLst/>
            <a:cxnLst>
              <a:cxn ang="0">
                <a:pos x="connsiteX0" y="connsiteY0"/>
              </a:cxn>
              <a:cxn ang="0">
                <a:pos x="connsiteX1" y="connsiteY1"/>
              </a:cxn>
              <a:cxn ang="0">
                <a:pos x="connsiteX2" y="connsiteY2"/>
              </a:cxn>
            </a:cxnLst>
            <a:rect l="l" t="t" r="r" b="b"/>
            <a:pathLst>
              <a:path w="1014984" h="1161288">
                <a:moveTo>
                  <a:pt x="0" y="0"/>
                </a:moveTo>
                <a:cubicBezTo>
                  <a:pt x="66294" y="214122"/>
                  <a:pt x="132588" y="428244"/>
                  <a:pt x="301752" y="621792"/>
                </a:cubicBezTo>
                <a:cubicBezTo>
                  <a:pt x="470916" y="815340"/>
                  <a:pt x="742950" y="988314"/>
                  <a:pt x="1014984" y="1161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630856" y="4921728"/>
            <a:ext cx="749808" cy="822960"/>
          </a:xfrm>
          <a:custGeom>
            <a:avLst/>
            <a:gdLst>
              <a:gd name="connsiteX0" fmla="*/ 0 w 749808"/>
              <a:gd name="connsiteY0" fmla="*/ 0 h 822960"/>
              <a:gd name="connsiteX1" fmla="*/ 265176 w 749808"/>
              <a:gd name="connsiteY1" fmla="*/ 548640 h 822960"/>
              <a:gd name="connsiteX2" fmla="*/ 749808 w 749808"/>
              <a:gd name="connsiteY2" fmla="*/ 822960 h 822960"/>
              <a:gd name="connsiteX3" fmla="*/ 749808 w 749808"/>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749808" h="822960">
                <a:moveTo>
                  <a:pt x="0" y="0"/>
                </a:moveTo>
                <a:cubicBezTo>
                  <a:pt x="70104" y="205740"/>
                  <a:pt x="140208" y="411480"/>
                  <a:pt x="265176" y="548640"/>
                </a:cubicBezTo>
                <a:cubicBezTo>
                  <a:pt x="390144" y="685800"/>
                  <a:pt x="749808" y="822960"/>
                  <a:pt x="749808" y="822960"/>
                </a:cubicBezTo>
                <a:lnTo>
                  <a:pt x="749808" y="82296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6080760" y="3501008"/>
            <a:ext cx="507464" cy="369332"/>
          </a:xfrm>
          <a:prstGeom prst="rect">
            <a:avLst/>
          </a:prstGeom>
          <a:noFill/>
        </p:spPr>
        <p:txBody>
          <a:bodyPr wrap="square" rtlCol="0">
            <a:spAutoFit/>
          </a:bodyPr>
          <a:lstStyle/>
          <a:p>
            <a:r>
              <a:rPr lang="en-US" altLang="zh-CN" dirty="0"/>
              <a:t>LM</a:t>
            </a:r>
            <a:endParaRPr lang="zh-CN" altLang="en-US" dirty="0"/>
          </a:p>
        </p:txBody>
      </p:sp>
      <p:sp>
        <p:nvSpPr>
          <p:cNvPr id="25" name="TextBox 24"/>
          <p:cNvSpPr txBox="1"/>
          <p:nvPr/>
        </p:nvSpPr>
        <p:spPr>
          <a:xfrm>
            <a:off x="6830568" y="2148840"/>
            <a:ext cx="405728" cy="369332"/>
          </a:xfrm>
          <a:prstGeom prst="rect">
            <a:avLst/>
          </a:prstGeom>
          <a:noFill/>
        </p:spPr>
        <p:txBody>
          <a:bodyPr wrap="square" rtlCol="0">
            <a:spAutoFit/>
          </a:bodyPr>
          <a:lstStyle/>
          <a:p>
            <a:r>
              <a:rPr lang="en-US" altLang="zh-CN" dirty="0"/>
              <a:t>IS’</a:t>
            </a:r>
            <a:endParaRPr lang="zh-CN" altLang="en-US" dirty="0"/>
          </a:p>
        </p:txBody>
      </p:sp>
      <p:sp>
        <p:nvSpPr>
          <p:cNvPr id="27" name="TextBox 26"/>
          <p:cNvSpPr txBox="1"/>
          <p:nvPr/>
        </p:nvSpPr>
        <p:spPr>
          <a:xfrm>
            <a:off x="6182496" y="4737062"/>
            <a:ext cx="405728" cy="369332"/>
          </a:xfrm>
          <a:prstGeom prst="rect">
            <a:avLst/>
          </a:prstGeom>
          <a:noFill/>
        </p:spPr>
        <p:txBody>
          <a:bodyPr wrap="square" rtlCol="0">
            <a:spAutoFit/>
          </a:bodyPr>
          <a:lstStyle/>
          <a:p>
            <a:r>
              <a:rPr lang="en-US" altLang="zh-CN" dirty="0"/>
              <a:t>IS</a:t>
            </a:r>
            <a:endParaRPr lang="zh-CN" altLang="en-US" dirty="0"/>
          </a:p>
        </p:txBody>
      </p:sp>
      <p:sp>
        <p:nvSpPr>
          <p:cNvPr id="28" name="TextBox 27"/>
          <p:cNvSpPr txBox="1"/>
          <p:nvPr/>
        </p:nvSpPr>
        <p:spPr>
          <a:xfrm>
            <a:off x="3380664" y="5507940"/>
            <a:ext cx="543264" cy="369332"/>
          </a:xfrm>
          <a:prstGeom prst="rect">
            <a:avLst/>
          </a:prstGeom>
          <a:noFill/>
        </p:spPr>
        <p:txBody>
          <a:bodyPr wrap="square" rtlCol="0">
            <a:spAutoFit/>
          </a:bodyPr>
          <a:lstStyle/>
          <a:p>
            <a:r>
              <a:rPr lang="en-US" altLang="zh-CN" dirty="0"/>
              <a:t>IS’’</a:t>
            </a:r>
            <a:endParaRPr lang="zh-CN" altLang="en-US" dirty="0"/>
          </a:p>
        </p:txBody>
      </p:sp>
      <p:sp>
        <p:nvSpPr>
          <p:cNvPr id="26" name="TextBox 25"/>
          <p:cNvSpPr txBox="1"/>
          <p:nvPr/>
        </p:nvSpPr>
        <p:spPr>
          <a:xfrm>
            <a:off x="4042220" y="1496490"/>
            <a:ext cx="1724784" cy="646331"/>
          </a:xfrm>
          <a:prstGeom prst="rect">
            <a:avLst/>
          </a:prstGeom>
          <a:noFill/>
        </p:spPr>
        <p:txBody>
          <a:bodyPr wrap="square" rtlCol="0">
            <a:spAutoFit/>
          </a:bodyPr>
          <a:lstStyle/>
          <a:p>
            <a:r>
              <a:rPr lang="en-US" altLang="zh-CN" dirty="0"/>
              <a:t>Quantity theory of money</a:t>
            </a:r>
            <a:endParaRPr lang="zh-CN" altLang="en-US" dirty="0"/>
          </a:p>
        </p:txBody>
      </p:sp>
      <p:sp>
        <p:nvSpPr>
          <p:cNvPr id="29" name="TextBox 28"/>
          <p:cNvSpPr txBox="1"/>
          <p:nvPr/>
        </p:nvSpPr>
        <p:spPr>
          <a:xfrm>
            <a:off x="2699792" y="4737062"/>
            <a:ext cx="1584176" cy="369332"/>
          </a:xfrm>
          <a:prstGeom prst="rect">
            <a:avLst/>
          </a:prstGeom>
          <a:noFill/>
        </p:spPr>
        <p:txBody>
          <a:bodyPr wrap="square" rtlCol="0">
            <a:spAutoFit/>
          </a:bodyPr>
          <a:lstStyle/>
          <a:p>
            <a:r>
              <a:rPr lang="en-US" altLang="zh-CN" dirty="0"/>
              <a:t>Liquidity trap</a:t>
            </a:r>
            <a:endParaRPr lang="zh-CN" altLang="en-US" dirty="0"/>
          </a:p>
        </p:txBody>
      </p:sp>
      <p:sp>
        <p:nvSpPr>
          <p:cNvPr id="30" name="TextBox 29"/>
          <p:cNvSpPr txBox="1"/>
          <p:nvPr/>
        </p:nvSpPr>
        <p:spPr>
          <a:xfrm>
            <a:off x="3923928" y="3297412"/>
            <a:ext cx="1368152" cy="369332"/>
          </a:xfrm>
          <a:prstGeom prst="rect">
            <a:avLst/>
          </a:prstGeom>
          <a:noFill/>
        </p:spPr>
        <p:txBody>
          <a:bodyPr wrap="square" rtlCol="0">
            <a:spAutoFit/>
          </a:bodyPr>
          <a:lstStyle/>
          <a:p>
            <a:r>
              <a:rPr lang="en-US" altLang="zh-CN" dirty="0"/>
              <a:t>Normal case</a:t>
            </a:r>
            <a:endParaRPr lang="zh-CN" altLang="en-US" dirty="0"/>
          </a:p>
        </p:txBody>
      </p:sp>
      <p:sp>
        <p:nvSpPr>
          <p:cNvPr id="31" name="TextBox 30"/>
          <p:cNvSpPr txBox="1"/>
          <p:nvPr/>
        </p:nvSpPr>
        <p:spPr>
          <a:xfrm>
            <a:off x="1475656" y="1700808"/>
            <a:ext cx="432048" cy="369332"/>
          </a:xfrm>
          <a:prstGeom prst="rect">
            <a:avLst/>
          </a:prstGeom>
          <a:noFill/>
        </p:spPr>
        <p:txBody>
          <a:bodyPr wrap="square" rtlCol="0">
            <a:spAutoFit/>
          </a:bodyPr>
          <a:lstStyle/>
          <a:p>
            <a:r>
              <a:rPr lang="en-US" altLang="zh-CN" i="1" dirty="0"/>
              <a:t>r</a:t>
            </a:r>
            <a:endParaRPr lang="zh-CN" altLang="en-US" i="1" dirty="0"/>
          </a:p>
        </p:txBody>
      </p:sp>
      <p:sp>
        <p:nvSpPr>
          <p:cNvPr id="1024" name="TextBox 1023"/>
          <p:cNvSpPr txBox="1"/>
          <p:nvPr/>
        </p:nvSpPr>
        <p:spPr>
          <a:xfrm>
            <a:off x="6948264" y="5949280"/>
            <a:ext cx="504056" cy="369332"/>
          </a:xfrm>
          <a:prstGeom prst="rect">
            <a:avLst/>
          </a:prstGeom>
          <a:noFill/>
        </p:spPr>
        <p:txBody>
          <a:bodyPr wrap="square" rtlCol="0">
            <a:spAutoFit/>
          </a:bodyPr>
          <a:lstStyle/>
          <a:p>
            <a:r>
              <a:rPr lang="en-US" altLang="zh-CN" i="1" dirty="0"/>
              <a:t>Y</a:t>
            </a:r>
            <a:endParaRPr lang="zh-CN" altLang="en-US" i="1" dirty="0"/>
          </a:p>
        </p:txBody>
      </p:sp>
    </p:spTree>
    <p:extLst>
      <p:ext uri="{BB962C8B-B14F-4D97-AF65-F5344CB8AC3E}">
        <p14:creationId xmlns:p14="http://schemas.microsoft.com/office/powerpoint/2010/main" val="1625113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利率的作用</a:t>
            </a:r>
          </a:p>
        </p:txBody>
      </p:sp>
      <p:sp>
        <p:nvSpPr>
          <p:cNvPr id="3" name="内容占位符 2"/>
          <p:cNvSpPr>
            <a:spLocks noGrp="1"/>
          </p:cNvSpPr>
          <p:nvPr>
            <p:ph idx="1"/>
          </p:nvPr>
        </p:nvSpPr>
        <p:spPr/>
        <p:txBody>
          <a:bodyPr>
            <a:normAutofit/>
          </a:bodyPr>
          <a:lstStyle/>
          <a:p>
            <a:r>
              <a:rPr lang="zh-CN" altLang="en-US" dirty="0"/>
              <a:t>利率在</a:t>
            </a:r>
            <a:r>
              <a:rPr lang="en-US" altLang="zh-CN" dirty="0"/>
              <a:t> IS-LM </a:t>
            </a:r>
            <a:r>
              <a:rPr lang="zh-CN" altLang="en-US" dirty="0"/>
              <a:t>模型中常常被忽视，但它的变化是均衡调整的机制。</a:t>
            </a:r>
            <a:endParaRPr lang="en-US" altLang="zh-CN" dirty="0"/>
          </a:p>
          <a:p>
            <a:r>
              <a:rPr lang="zh-CN" altLang="en-US" dirty="0"/>
              <a:t>在正常情况，</a:t>
            </a:r>
            <a:endParaRPr lang="en-US" altLang="zh-CN" dirty="0"/>
          </a:p>
          <a:p>
            <a:pPr lvl="1"/>
            <a:r>
              <a:rPr lang="zh-CN" altLang="en-US" dirty="0"/>
              <a:t>扩张性货币政策降低利率，从而刺激投资需求。</a:t>
            </a:r>
            <a:r>
              <a:rPr lang="en-US" altLang="zh-CN" dirty="0"/>
              <a:t> </a:t>
            </a:r>
          </a:p>
          <a:p>
            <a:pPr lvl="1"/>
            <a:r>
              <a:rPr lang="zh-CN" altLang="en-US" dirty="0"/>
              <a:t>扩张性财政政策会抬高利率，从而部分“挤出”投资需求。</a:t>
            </a:r>
            <a:endParaRPr lang="en-US" altLang="zh-CN" dirty="0"/>
          </a:p>
          <a:p>
            <a:r>
              <a:rPr lang="zh-CN" altLang="en-US" dirty="0"/>
              <a:t>在流动性陷阱中，因为利率不受（扩张性）货币政策影响，因此货币政策无效。</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91433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货币政策传导的利率渠道</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14:m>
                  <m:oMath xmlns:m="http://schemas.openxmlformats.org/officeDocument/2006/math">
                    <m:r>
                      <m:rPr>
                        <m:nor/>
                      </m:rPr>
                      <a:rPr lang="en-US" altLang="zh-CN"/>
                      <m:t>IS</m:t>
                    </m:r>
                    <m:r>
                      <m:rPr>
                        <m:nor/>
                      </m:rPr>
                      <a:rPr lang="en-US" altLang="zh-CN"/>
                      <m:t>−</m:t>
                    </m:r>
                    <m:r>
                      <m:rPr>
                        <m:nor/>
                      </m:rPr>
                      <a:rPr lang="en-US" altLang="zh-CN"/>
                      <m:t>LM</m:t>
                    </m:r>
                    <m:r>
                      <m:rPr>
                        <m:nor/>
                      </m:rPr>
                      <a:rPr lang="en-US" altLang="zh-CN"/>
                      <m:t> </m:t>
                    </m:r>
                    <m:r>
                      <a:rPr lang="zh-CN" altLang="en-US" i="1">
                        <a:latin typeface="Cambria Math" panose="02040503050406030204" pitchFamily="18" charset="0"/>
                      </a:rPr>
                      <m:t>刻画了</m:t>
                    </m:r>
                    <m:r>
                      <a:rPr lang="zh-CN" altLang="en-US" i="1" smtClean="0">
                        <a:solidFill>
                          <a:srgbClr val="C00000"/>
                        </a:solidFill>
                        <a:latin typeface="Cambria Math" panose="02040503050406030204" pitchFamily="18" charset="0"/>
                      </a:rPr>
                      <m:t>货币</m:t>
                    </m:r>
                    <m:r>
                      <a:rPr lang="zh-CN" altLang="en-US" i="1">
                        <a:solidFill>
                          <a:srgbClr val="C00000"/>
                        </a:solidFill>
                        <a:latin typeface="Cambria Math" panose="02040503050406030204" pitchFamily="18" charset="0"/>
                      </a:rPr>
                      <m:t>政策传导</m:t>
                    </m:r>
                    <m:r>
                      <a:rPr lang="zh-CN" altLang="en-US" i="1">
                        <a:latin typeface="Cambria Math" panose="02040503050406030204" pitchFamily="18" charset="0"/>
                      </a:rPr>
                      <m:t>（</m:t>
                    </m:r>
                    <m:r>
                      <m:rPr>
                        <m:nor/>
                      </m:rPr>
                      <a:rPr lang="en-US" altLang="zh-CN"/>
                      <m:t>monetary</m:t>
                    </m:r>
                    <m:r>
                      <m:rPr>
                        <m:nor/>
                      </m:rPr>
                      <a:rPr lang="en-US" altLang="zh-CN"/>
                      <m:t> </m:t>
                    </m:r>
                    <m:r>
                      <m:rPr>
                        <m:nor/>
                      </m:rPr>
                      <a:rPr lang="en-US" altLang="zh-CN"/>
                      <m:t>policy</m:t>
                    </m:r>
                    <m:r>
                      <m:rPr>
                        <m:nor/>
                      </m:rPr>
                      <a:rPr lang="en-US" altLang="zh-CN"/>
                      <m:t> </m:t>
                    </m:r>
                    <m:r>
                      <m:rPr>
                        <m:nor/>
                      </m:rPr>
                      <a:rPr lang="en-US" altLang="zh-CN"/>
                      <m:t>transmission</m:t>
                    </m:r>
                    <m:r>
                      <a:rPr lang="zh-CN" altLang="en-US" i="1">
                        <a:latin typeface="Cambria Math" panose="02040503050406030204" pitchFamily="18" charset="0"/>
                      </a:rPr>
                      <m:t>）的</m:t>
                    </m:r>
                    <m:r>
                      <a:rPr lang="zh-CN" altLang="en-US" i="1" smtClean="0">
                        <a:solidFill>
                          <a:srgbClr val="C00000"/>
                        </a:solidFill>
                        <a:latin typeface="Cambria Math" panose="02040503050406030204" pitchFamily="18" charset="0"/>
                      </a:rPr>
                      <m:t>利率</m:t>
                    </m:r>
                    <m:r>
                      <a:rPr lang="zh-CN" altLang="en-US" i="1">
                        <a:solidFill>
                          <a:srgbClr val="C00000"/>
                        </a:solidFill>
                        <a:latin typeface="Cambria Math" panose="02040503050406030204" pitchFamily="18" charset="0"/>
                      </a:rPr>
                      <m:t>渠道</m:t>
                    </m:r>
                    <m:r>
                      <a:rPr lang="zh-CN" altLang="en-US" i="1">
                        <a:latin typeface="Cambria Math" panose="02040503050406030204" pitchFamily="18" charset="0"/>
                      </a:rPr>
                      <m:t>（</m:t>
                    </m:r>
                    <m:r>
                      <m:rPr>
                        <m:nor/>
                      </m:rPr>
                      <a:rPr lang="en-US" altLang="zh-CN"/>
                      <m:t>interest</m:t>
                    </m:r>
                    <m:r>
                      <m:rPr>
                        <m:nor/>
                      </m:rPr>
                      <a:rPr lang="en-US" altLang="zh-CN"/>
                      <m:t>−</m:t>
                    </m:r>
                    <m:r>
                      <m:rPr>
                        <m:nor/>
                      </m:rPr>
                      <a:rPr lang="en-US" altLang="zh-CN"/>
                      <m:t>rate</m:t>
                    </m:r>
                    <m:r>
                      <m:rPr>
                        <m:nor/>
                      </m:rPr>
                      <a:rPr lang="en-US" altLang="zh-CN"/>
                      <m:t> </m:t>
                    </m:r>
                    <m:r>
                      <m:rPr>
                        <m:nor/>
                      </m:rPr>
                      <a:rPr lang="en-US" altLang="zh-CN"/>
                      <m:t>channel</m:t>
                    </m:r>
                    <m:r>
                      <a:rPr lang="zh-CN" altLang="en-US" i="1">
                        <a:latin typeface="Cambria Math" panose="02040503050406030204" pitchFamily="18" charset="0"/>
                      </a:rPr>
                      <m:t>）：</m:t>
                    </m:r>
                  </m:oMath>
                </a14:m>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r>
                        <a:rPr lang="en-US" altLang="zh-CN" i="1">
                          <a:latin typeface="Cambria Math" panose="02040503050406030204" pitchFamily="18" charset="0"/>
                        </a:rPr>
                        <m:t>𝑖</m:t>
                      </m:r>
                      <m:r>
                        <a:rPr lang="en-US" altLang="zh-CN" i="1">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  ⟹</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  ⟹</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a:latin typeface="Cambria Math" panose="02040503050406030204" pitchFamily="18" charset="0"/>
                        </a:rPr>
                        <m:t>.</m:t>
                      </m:r>
                    </m:oMath>
                  </m:oMathPara>
                </a14:m>
                <a:endParaRPr lang="zh-CN" altLang="zh-CN" dirty="0"/>
              </a:p>
              <a:p>
                <a:pPr lvl="1"/>
                <a14:m>
                  <m:oMath xmlns:m="http://schemas.openxmlformats.org/officeDocument/2006/math">
                    <m:r>
                      <a:rPr lang="zh-CN" altLang="en-US" b="0" i="1" dirty="0">
                        <a:latin typeface="Cambria Math" panose="02040503050406030204" pitchFamily="18" charset="0"/>
                      </a:rPr>
                      <m:t>货币</m:t>
                    </m:r>
                    <m:r>
                      <a:rPr lang="zh-CN" altLang="en-US" i="1" dirty="0">
                        <a:latin typeface="Cambria Math" panose="02040503050406030204" pitchFamily="18" charset="0"/>
                      </a:rPr>
                      <m:t>刺激的直接作用是降低名义利率。</m:t>
                    </m:r>
                  </m:oMath>
                </a14:m>
                <a:endParaRPr lang="en-US" altLang="zh-CN" dirty="0"/>
              </a:p>
              <a:p>
                <a:pPr lvl="1"/>
                <a:r>
                  <a:rPr lang="zh-CN" altLang="en-US" dirty="0"/>
                  <a:t>在粘性价格假设下，名义利率降低传导到实际利率降低。</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0184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BD744E-39CB-4631-8DF2-FCA73A863723}"/>
              </a:ext>
            </a:extLst>
          </p:cNvPr>
          <p:cNvSpPr>
            <a:spLocks noGrp="1"/>
          </p:cNvSpPr>
          <p:nvPr>
            <p:ph type="title"/>
          </p:nvPr>
        </p:nvSpPr>
        <p:spPr/>
        <p:txBody>
          <a:bodyPr/>
          <a:lstStyle/>
          <a:p>
            <a:r>
              <a:rPr lang="zh-CN" altLang="en-US" dirty="0"/>
              <a:t>利率政策</a:t>
            </a:r>
          </a:p>
        </p:txBody>
      </p:sp>
      <p:sp>
        <p:nvSpPr>
          <p:cNvPr id="3" name="内容占位符 2">
            <a:extLst>
              <a:ext uri="{FF2B5EF4-FFF2-40B4-BE49-F238E27FC236}">
                <a16:creationId xmlns:a16="http://schemas.microsoft.com/office/drawing/2014/main" id="{BC5BD2F1-9095-4826-B587-BCA5D8C493BF}"/>
              </a:ext>
            </a:extLst>
          </p:cNvPr>
          <p:cNvSpPr>
            <a:spLocks noGrp="1"/>
          </p:cNvSpPr>
          <p:nvPr>
            <p:ph idx="1"/>
          </p:nvPr>
        </p:nvSpPr>
        <p:spPr/>
        <p:txBody>
          <a:bodyPr>
            <a:normAutofit/>
          </a:bodyPr>
          <a:lstStyle/>
          <a:p>
            <a:r>
              <a:rPr lang="zh-CN" altLang="en-US" dirty="0"/>
              <a:t>在现实世界中，央行对短期利率的设定有主导作用。</a:t>
            </a:r>
            <a:endParaRPr lang="en-US" altLang="zh-CN" dirty="0"/>
          </a:p>
          <a:p>
            <a:r>
              <a:rPr lang="zh-CN" altLang="en-US" dirty="0"/>
              <a:t>央行可动用若干</a:t>
            </a:r>
            <a:r>
              <a:rPr lang="zh-CN" altLang="en-US" dirty="0">
                <a:solidFill>
                  <a:srgbClr val="C00000"/>
                </a:solidFill>
              </a:rPr>
              <a:t>货币政策工具</a:t>
            </a:r>
            <a:r>
              <a:rPr lang="zh-CN" altLang="en-US" dirty="0"/>
              <a:t>（</a:t>
            </a:r>
            <a:r>
              <a:rPr lang="en-US" altLang="zh-CN" dirty="0"/>
              <a:t>monetary instruments</a:t>
            </a:r>
            <a:r>
              <a:rPr lang="zh-CN" altLang="en-US" dirty="0"/>
              <a:t>），以实现短期利率目标（</a:t>
            </a:r>
            <a:r>
              <a:rPr lang="en-US" altLang="zh-CN" dirty="0"/>
              <a:t>target</a:t>
            </a:r>
            <a:r>
              <a:rPr lang="zh-CN" altLang="en-US" dirty="0"/>
              <a:t>）。</a:t>
            </a:r>
            <a:endParaRPr lang="en-US" altLang="zh-CN" dirty="0"/>
          </a:p>
          <a:p>
            <a:pPr lvl="1"/>
            <a:r>
              <a:rPr lang="zh-CN" altLang="en-US" dirty="0"/>
              <a:t>美国：</a:t>
            </a:r>
            <a:r>
              <a:rPr lang="en-US" altLang="zh-CN" dirty="0"/>
              <a:t>federal funds rate</a:t>
            </a:r>
          </a:p>
          <a:p>
            <a:pPr lvl="1"/>
            <a:r>
              <a:rPr lang="zh-CN" altLang="en-US" dirty="0"/>
              <a:t>欧元区：</a:t>
            </a:r>
            <a:r>
              <a:rPr lang="en-US" altLang="zh-CN" dirty="0"/>
              <a:t>The overnight market rates</a:t>
            </a:r>
          </a:p>
          <a:p>
            <a:pPr lvl="1"/>
            <a:r>
              <a:rPr lang="zh-CN" altLang="en-US" dirty="0"/>
              <a:t>中国：</a:t>
            </a:r>
            <a:r>
              <a:rPr lang="en-US" altLang="zh-CN" dirty="0"/>
              <a:t>DR007</a:t>
            </a:r>
            <a:r>
              <a:rPr lang="zh-CN" altLang="en-US" dirty="0"/>
              <a:t>，</a:t>
            </a:r>
            <a:r>
              <a:rPr lang="en-US" altLang="zh-CN" dirty="0"/>
              <a:t>LPR</a:t>
            </a:r>
            <a:endParaRPr lang="zh-CN" altLang="en-US" dirty="0"/>
          </a:p>
        </p:txBody>
      </p:sp>
      <p:sp>
        <p:nvSpPr>
          <p:cNvPr id="4" name="页脚占位符 3">
            <a:extLst>
              <a:ext uri="{FF2B5EF4-FFF2-40B4-BE49-F238E27FC236}">
                <a16:creationId xmlns:a16="http://schemas.microsoft.com/office/drawing/2014/main" id="{83ECD583-1BA5-46D5-AE3B-93D46674202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31272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8B714-B49F-4AD5-A3FE-52B5D68703D4}"/>
              </a:ext>
            </a:extLst>
          </p:cNvPr>
          <p:cNvSpPr>
            <a:spLocks noGrp="1"/>
          </p:cNvSpPr>
          <p:nvPr>
            <p:ph type="title"/>
          </p:nvPr>
        </p:nvSpPr>
        <p:spPr/>
        <p:txBody>
          <a:bodyPr/>
          <a:lstStyle/>
          <a:p>
            <a:r>
              <a:rPr lang="zh-CN" altLang="en-US" dirty="0"/>
              <a:t>利率政策建模</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326D947-3A53-4355-8829-C6E53727F7B6}"/>
                  </a:ext>
                </a:extLst>
              </p:cNvPr>
              <p:cNvSpPr>
                <a:spLocks noGrp="1"/>
              </p:cNvSpPr>
              <p:nvPr>
                <p:ph idx="1"/>
              </p:nvPr>
            </p:nvSpPr>
            <p:spPr/>
            <p:txBody>
              <a:bodyPr/>
              <a:lstStyle/>
              <a:p>
                <a:r>
                  <a:rPr lang="zh-CN" altLang="en-US" dirty="0"/>
                  <a:t>对</a:t>
                </a:r>
                <a:r>
                  <a:rPr lang="en-US" altLang="zh-CN" dirty="0"/>
                  <a:t> IS-LM </a:t>
                </a:r>
                <a:r>
                  <a:rPr lang="zh-CN" altLang="en-US" dirty="0"/>
                  <a:t>模型改动如下</a:t>
                </a:r>
                <a:r>
                  <a:rPr lang="en-US" altLang="zh-CN" dirty="0"/>
                  <a:t>,</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𝑟</m:t>
                          </m:r>
                        </m:e>
                      </m:acc>
                      <m:r>
                        <a:rPr lang="en-US" altLang="zh-CN" i="1">
                          <a:latin typeface="Cambria Math" panose="02040503050406030204" pitchFamily="18" charset="0"/>
                        </a:rPr>
                        <m:t> </m:t>
                      </m:r>
                    </m:oMath>
                  </m:oMathPara>
                </a14:m>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𝐿</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e>
                      </m:d>
                      <m:r>
                        <a:rPr lang="en-US" altLang="zh-CN" i="1">
                          <a:latin typeface="Cambria Math" panose="02040503050406030204" pitchFamily="18" charset="0"/>
                        </a:rPr>
                        <m:t> ,</m:t>
                      </m:r>
                    </m:oMath>
                  </m:oMathPara>
                </a14:m>
                <a:endParaRPr lang="zh-CN" altLang="zh-CN" dirty="0"/>
              </a:p>
              <a:p>
                <a:pPr marL="0" indent="0">
                  <a:buNone/>
                </a:pPr>
                <a:r>
                  <a:rPr lang="en-US" altLang="zh-CN" dirty="0"/>
                  <a:t>       </a:t>
                </a:r>
                <a:r>
                  <a:rPr lang="zh-CN" altLang="en-US" dirty="0"/>
                  <a:t>其中</a:t>
                </a:r>
                <a:r>
                  <a:rPr lang="en-US" altLang="zh-CN" dirty="0"/>
                  <a: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𝑟</m:t>
                        </m:r>
                      </m:e>
                    </m:acc>
                  </m:oMath>
                </a14:m>
                <a:r>
                  <a:rPr lang="en-US" altLang="zh-CN" dirty="0"/>
                  <a:t> </a:t>
                </a:r>
                <a:r>
                  <a:rPr lang="zh-CN" altLang="en-US" dirty="0"/>
                  <a:t>为政策利率。</a:t>
                </a:r>
                <a:endParaRPr lang="en-US" altLang="zh-CN" dirty="0"/>
              </a:p>
              <a:p>
                <a:r>
                  <a:rPr lang="zh-CN" altLang="en-US" dirty="0"/>
                  <a:t>哪些是内生变量，哪些是外生变量？</a:t>
                </a:r>
                <a:endParaRPr lang="en-US" altLang="zh-CN" dirty="0"/>
              </a:p>
              <a:p>
                <a:r>
                  <a:rPr lang="zh-CN" altLang="en-US" dirty="0"/>
                  <a:t>如果央行降息，经济如何变化？</a:t>
                </a:r>
              </a:p>
            </p:txBody>
          </p:sp>
        </mc:Choice>
        <mc:Fallback xmlns="">
          <p:sp>
            <p:nvSpPr>
              <p:cNvPr id="3" name="内容占位符 2">
                <a:extLst>
                  <a:ext uri="{FF2B5EF4-FFF2-40B4-BE49-F238E27FC236}">
                    <a16:creationId xmlns:a16="http://schemas.microsoft.com/office/drawing/2014/main" id="{8326D947-3A53-4355-8829-C6E53727F7B6}"/>
                  </a:ext>
                </a:extLst>
              </p:cNvPr>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2BA3595-FFB6-4613-B408-ACA80E5578F1}"/>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65246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BF3CC-9B3C-493F-BD92-44EEF9CF73FC}"/>
              </a:ext>
            </a:extLst>
          </p:cNvPr>
          <p:cNvSpPr>
            <a:spLocks noGrp="1"/>
          </p:cNvSpPr>
          <p:nvPr>
            <p:ph type="title"/>
          </p:nvPr>
        </p:nvSpPr>
        <p:spPr/>
        <p:txBody>
          <a:bodyPr/>
          <a:lstStyle/>
          <a:p>
            <a:r>
              <a:rPr lang="zh-CN" altLang="en-US" dirty="0"/>
              <a:t>降息的影响</a:t>
            </a:r>
          </a:p>
        </p:txBody>
      </p:sp>
      <p:sp>
        <p:nvSpPr>
          <p:cNvPr id="4" name="页脚占位符 3">
            <a:extLst>
              <a:ext uri="{FF2B5EF4-FFF2-40B4-BE49-F238E27FC236}">
                <a16:creationId xmlns:a16="http://schemas.microsoft.com/office/drawing/2014/main" id="{521F5934-A48D-4706-8FE0-2E75AA7916AC}"/>
              </a:ext>
            </a:extLst>
          </p:cNvPr>
          <p:cNvSpPr>
            <a:spLocks noGrp="1"/>
          </p:cNvSpPr>
          <p:nvPr>
            <p:ph type="ftr" sz="quarter" idx="11"/>
          </p:nvPr>
        </p:nvSpPr>
        <p:spPr/>
        <p:txBody>
          <a:bodyPr/>
          <a:lstStyle/>
          <a:p>
            <a:r>
              <a:rPr lang="en-US" altLang="zh-CN"/>
              <a:t>Intermediate Macroeconomics</a:t>
            </a:r>
            <a:endParaRPr lang="zh-CN" altLang="en-US"/>
          </a:p>
        </p:txBody>
      </p:sp>
      <p:pic>
        <p:nvPicPr>
          <p:cNvPr id="6" name="内容占位符 5">
            <a:extLst>
              <a:ext uri="{FF2B5EF4-FFF2-40B4-BE49-F238E27FC236}">
                <a16:creationId xmlns:a16="http://schemas.microsoft.com/office/drawing/2014/main" id="{B77BA45D-EA57-46F5-BC42-C589FD2C7000}"/>
              </a:ext>
            </a:extLst>
          </p:cNvPr>
          <p:cNvPicPr>
            <a:picLocks noGrp="1" noChangeAspect="1"/>
          </p:cNvPicPr>
          <p:nvPr>
            <p:ph idx="1"/>
          </p:nvPr>
        </p:nvPicPr>
        <p:blipFill>
          <a:blip r:embed="rId2"/>
          <a:stretch>
            <a:fillRect/>
          </a:stretch>
        </p:blipFill>
        <p:spPr>
          <a:xfrm>
            <a:off x="2577767" y="1556792"/>
            <a:ext cx="3988466" cy="4525963"/>
          </a:xfrm>
          <a:prstGeom prst="rect">
            <a:avLst/>
          </a:prstGeom>
        </p:spPr>
      </p:pic>
    </p:spTree>
    <p:extLst>
      <p:ext uri="{BB962C8B-B14F-4D97-AF65-F5344CB8AC3E}">
        <p14:creationId xmlns:p14="http://schemas.microsoft.com/office/powerpoint/2010/main" val="1795632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solidFill>
                  <a:srgbClr val="FF0000"/>
                </a:solidFill>
              </a:rPr>
              <a:t>开放经济</a:t>
            </a:r>
            <a:r>
              <a:rPr lang="en-US" altLang="zh-CN" dirty="0">
                <a:solidFill>
                  <a:srgbClr val="FF0000"/>
                </a:solidFill>
              </a:rPr>
              <a:t>IS-LM</a:t>
            </a:r>
          </a:p>
          <a:p>
            <a:pPr lvl="2"/>
            <a:r>
              <a:rPr lang="zh-CN" altLang="en-US" dirty="0">
                <a:solidFill>
                  <a:srgbClr val="FF0000"/>
                </a:solidFill>
              </a:rPr>
              <a:t>引论</a:t>
            </a:r>
            <a:endParaRPr lang="en-US" altLang="zh-CN" dirty="0">
              <a:solidFill>
                <a:srgbClr val="FF0000"/>
              </a:solidFill>
            </a:endParaRPr>
          </a:p>
          <a:p>
            <a:pPr lvl="2"/>
            <a:r>
              <a:rPr lang="zh-CN" altLang="en-US" dirty="0">
                <a:solidFill>
                  <a:srgbClr val="FF0000"/>
                </a:solidFill>
              </a:rPr>
              <a:t>小型开放经济浮动汇率</a:t>
            </a:r>
            <a:endParaRPr lang="en-US" altLang="zh-CN" dirty="0">
              <a:solidFill>
                <a:srgbClr val="FF0000"/>
              </a:solidFill>
            </a:endParaRPr>
          </a:p>
          <a:p>
            <a:pPr lvl="2"/>
            <a:r>
              <a:rPr lang="zh-CN" altLang="en-US" dirty="0">
                <a:solidFill>
                  <a:srgbClr val="FF0000"/>
                </a:solidFill>
              </a:rPr>
              <a:t>小型开放经济固定汇率</a:t>
            </a:r>
            <a:endParaRPr lang="en-US" altLang="zh-CN" dirty="0">
              <a:solidFill>
                <a:srgbClr val="FF0000"/>
              </a:solidFill>
            </a:endParaRPr>
          </a:p>
          <a:p>
            <a:pPr lvl="2"/>
            <a:r>
              <a:rPr lang="zh-CN" altLang="en-US" dirty="0">
                <a:solidFill>
                  <a:srgbClr val="FF0000"/>
                </a:solidFill>
              </a:rPr>
              <a:t>大型开放经济模型</a:t>
            </a:r>
            <a:endParaRPr lang="en-US" altLang="zh-CN" dirty="0">
              <a:solidFill>
                <a:srgbClr val="FF0000"/>
              </a:solidFill>
            </a:endParaRP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80021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关键假设</a:t>
            </a:r>
          </a:p>
        </p:txBody>
      </p:sp>
      <p:sp>
        <p:nvSpPr>
          <p:cNvPr id="3" name="内容占位符 2"/>
          <p:cNvSpPr>
            <a:spLocks noGrp="1"/>
          </p:cNvSpPr>
          <p:nvPr>
            <p:ph idx="1"/>
          </p:nvPr>
        </p:nvSpPr>
        <p:spPr/>
        <p:txBody>
          <a:bodyPr>
            <a:normAutofit/>
          </a:bodyPr>
          <a:lstStyle/>
          <a:p>
            <a:r>
              <a:rPr lang="zh-CN" altLang="en-US" dirty="0"/>
              <a:t>资本自由流动</a:t>
            </a:r>
            <a:r>
              <a:rPr lang="en-US" altLang="zh-CN" dirty="0"/>
              <a:t>——</a:t>
            </a:r>
            <a:r>
              <a:rPr lang="zh-CN" altLang="en-US" dirty="0"/>
              <a:t>于是有一个共同的世界利率。</a:t>
            </a:r>
            <a:endParaRPr lang="en-US" altLang="zh-CN" dirty="0"/>
          </a:p>
          <a:p>
            <a:r>
              <a:rPr lang="zh-CN" altLang="en-US" dirty="0"/>
              <a:t>小型经济</a:t>
            </a:r>
            <a:r>
              <a:rPr lang="en-US" altLang="zh-CN" dirty="0"/>
              <a:t>——</a:t>
            </a:r>
            <a:r>
              <a:rPr lang="zh-CN" altLang="en-US" dirty="0"/>
              <a:t>世界利率的价格接受者（</a:t>
            </a:r>
            <a:r>
              <a:rPr lang="en-US" altLang="zh-CN" dirty="0"/>
              <a:t>price taker</a:t>
            </a:r>
            <a:r>
              <a:rPr lang="zh-CN" altLang="en-US" dirty="0"/>
              <a:t>）。</a:t>
            </a:r>
            <a:r>
              <a:rPr lang="en-US" altLang="zh-CN" dirty="0"/>
              <a:t> </a:t>
            </a:r>
          </a:p>
          <a:p>
            <a:r>
              <a:rPr lang="zh-CN" altLang="en-US" dirty="0"/>
              <a:t>大型经济</a:t>
            </a:r>
            <a:r>
              <a:rPr lang="en-US" altLang="zh-CN" dirty="0"/>
              <a:t>——</a:t>
            </a:r>
            <a:r>
              <a:rPr lang="zh-CN" altLang="en-US" dirty="0"/>
              <a:t>其储蓄和投资行为影响世界利率。</a:t>
            </a:r>
            <a:r>
              <a:rPr lang="en-US" altLang="zh-CN" dirty="0"/>
              <a:t>  </a:t>
            </a:r>
          </a:p>
          <a:p>
            <a:r>
              <a:rPr lang="zh-CN" altLang="en-US" dirty="0"/>
              <a:t>粘性价格，于是名义汇率变化等于实际汇率变化</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30809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固定汇率（</a:t>
            </a:r>
            <a:r>
              <a:rPr lang="en-US" altLang="zh-CN" dirty="0"/>
              <a:t>Fixed Exchange Rate</a:t>
            </a:r>
            <a:r>
              <a:rPr lang="zh-CN" altLang="en-US" dirty="0"/>
              <a:t>）</a:t>
            </a:r>
          </a:p>
        </p:txBody>
      </p:sp>
      <p:sp>
        <p:nvSpPr>
          <p:cNvPr id="3" name="内容占位符 2"/>
          <p:cNvSpPr>
            <a:spLocks noGrp="1"/>
          </p:cNvSpPr>
          <p:nvPr>
            <p:ph idx="1"/>
          </p:nvPr>
        </p:nvSpPr>
        <p:spPr/>
        <p:txBody>
          <a:bodyPr>
            <a:noAutofit/>
          </a:bodyPr>
          <a:lstStyle/>
          <a:p>
            <a:pPr marL="342900" lvl="1" indent="-342900">
              <a:buFont typeface="Arial" panose="020B0604020202020204" pitchFamily="34" charset="0"/>
              <a:buChar char="•"/>
            </a:pPr>
            <a:r>
              <a:rPr lang="zh-CN" altLang="en-US" sz="1800" dirty="0"/>
              <a:t>如果一个经济体实行固定汇率，其货币当局会时刻准备干预外汇市场，在本币有贬值（升值）压力时做多（做空）本币。</a:t>
            </a:r>
            <a:endParaRPr lang="en-US" altLang="zh-CN" sz="1800" dirty="0"/>
          </a:p>
          <a:p>
            <a:pPr lvl="1"/>
            <a:r>
              <a:rPr lang="zh-CN" altLang="en-US" sz="1800" dirty="0"/>
              <a:t>金本位</a:t>
            </a:r>
            <a:r>
              <a:rPr lang="en-US" altLang="zh-CN" sz="1800" dirty="0"/>
              <a:t> (</a:t>
            </a:r>
            <a:r>
              <a:rPr lang="zh-CN" altLang="en-US" sz="1800" dirty="0"/>
              <a:t>如</a:t>
            </a:r>
            <a:r>
              <a:rPr lang="en-US" altLang="zh-CN" sz="1800" dirty="0"/>
              <a:t> Bretton Woods)</a:t>
            </a:r>
          </a:p>
          <a:p>
            <a:pPr lvl="1"/>
            <a:r>
              <a:rPr lang="zh-CN" altLang="en-US" sz="1800" dirty="0"/>
              <a:t>货币联盟</a:t>
            </a:r>
            <a:r>
              <a:rPr lang="en-US" altLang="zh-CN" sz="1800" dirty="0"/>
              <a:t> (</a:t>
            </a:r>
            <a:r>
              <a:rPr lang="zh-CN" altLang="en-US" sz="1800" dirty="0"/>
              <a:t>如欧元区</a:t>
            </a:r>
            <a:r>
              <a:rPr lang="en-US" altLang="zh-CN" sz="1800" dirty="0"/>
              <a:t>)</a:t>
            </a:r>
          </a:p>
          <a:p>
            <a:pPr lvl="1"/>
            <a:r>
              <a:rPr lang="zh-CN" altLang="en-US" sz="1800" dirty="0"/>
              <a:t>联系汇率制（如港币）</a:t>
            </a:r>
            <a:endParaRPr lang="en-US" altLang="zh-CN" sz="1800" dirty="0"/>
          </a:p>
          <a:p>
            <a:pPr lvl="1"/>
            <a:r>
              <a:rPr lang="zh-CN" altLang="en-US" sz="1800" dirty="0"/>
              <a:t>美元化（</a:t>
            </a:r>
            <a:r>
              <a:rPr lang="en-US" altLang="zh-CN" sz="1800" dirty="0"/>
              <a:t>Dollarization</a:t>
            </a:r>
            <a:r>
              <a:rPr lang="zh-CN" altLang="en-US" sz="1800" dirty="0"/>
              <a:t>）</a:t>
            </a:r>
            <a:r>
              <a:rPr lang="en-US" altLang="zh-CN" sz="1800" dirty="0"/>
              <a:t> (</a:t>
            </a:r>
            <a:r>
              <a:rPr lang="zh-CN" altLang="en-US" sz="1800" dirty="0"/>
              <a:t>如曾经的阿根廷，当前的委内瑞拉</a:t>
            </a:r>
            <a:r>
              <a:rPr lang="en-US" altLang="zh-CN" sz="1800" dirty="0"/>
              <a:t>)</a:t>
            </a:r>
          </a:p>
          <a:p>
            <a:r>
              <a:rPr lang="zh-CN" altLang="en-US" sz="1800" dirty="0"/>
              <a:t>固定汇率的优势</a:t>
            </a:r>
            <a:endParaRPr lang="en-US" altLang="zh-CN" sz="1800" dirty="0"/>
          </a:p>
          <a:p>
            <a:pPr lvl="1"/>
            <a:r>
              <a:rPr lang="zh-CN" altLang="en-US" sz="1800" dirty="0"/>
              <a:t>汇率稳定</a:t>
            </a:r>
            <a:endParaRPr lang="en-US" altLang="zh-CN" sz="1800" dirty="0"/>
          </a:p>
          <a:p>
            <a:pPr lvl="1"/>
            <a:r>
              <a:rPr lang="zh-CN" altLang="en-US" sz="1800" dirty="0"/>
              <a:t>“进口”大国货币政策</a:t>
            </a:r>
            <a:r>
              <a:rPr lang="en-US" altLang="zh-CN" sz="1800" dirty="0"/>
              <a:t> </a:t>
            </a:r>
          </a:p>
          <a:p>
            <a:r>
              <a:rPr lang="zh-CN" altLang="en-US" sz="1800" dirty="0"/>
              <a:t>固定汇率的劣势</a:t>
            </a:r>
            <a:endParaRPr lang="en-US" altLang="zh-CN" sz="1800" dirty="0"/>
          </a:p>
          <a:p>
            <a:pPr lvl="1"/>
            <a:r>
              <a:rPr lang="zh-CN" altLang="en-US" sz="1800" dirty="0"/>
              <a:t>货币政策的不独立</a:t>
            </a:r>
            <a:endParaRPr lang="en-US" altLang="zh-CN" sz="1800" dirty="0"/>
          </a:p>
          <a:p>
            <a:pPr lvl="1"/>
            <a:r>
              <a:rPr lang="zh-CN" altLang="en-US" sz="1800" dirty="0"/>
              <a:t>需要维持大量外汇储备</a:t>
            </a:r>
            <a:endParaRPr lang="en-US" altLang="zh-CN" sz="1800" dirty="0"/>
          </a:p>
          <a:p>
            <a:endParaRPr lang="en-US" altLang="zh-CN" sz="1800" dirty="0"/>
          </a:p>
          <a:p>
            <a:endParaRPr lang="zh-CN" altLang="en-US" sz="1800"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34921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中国的外汇储备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15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中国宏观经济波动（消费和投资）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5D5477FE-EC8E-4D12-B734-0A2A5D09760C}"/>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378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浮动汇率（</a:t>
            </a:r>
            <a:r>
              <a:rPr lang="en-US" altLang="zh-CN" dirty="0"/>
              <a:t>Floating Exchange Rate</a:t>
            </a:r>
            <a:r>
              <a:rPr lang="zh-CN" altLang="en-US" dirty="0"/>
              <a:t>）</a:t>
            </a:r>
          </a:p>
        </p:txBody>
      </p:sp>
      <p:sp>
        <p:nvSpPr>
          <p:cNvPr id="3" name="内容占位符 2"/>
          <p:cNvSpPr>
            <a:spLocks noGrp="1"/>
          </p:cNvSpPr>
          <p:nvPr>
            <p:ph idx="1"/>
          </p:nvPr>
        </p:nvSpPr>
        <p:spPr/>
        <p:txBody>
          <a:bodyPr>
            <a:normAutofit fontScale="92500"/>
          </a:bodyPr>
          <a:lstStyle/>
          <a:p>
            <a:r>
              <a:rPr lang="zh-CN" altLang="en-US" dirty="0"/>
              <a:t>在浮动汇率制度下，汇率在外汇市场自由浮动。</a:t>
            </a:r>
            <a:r>
              <a:rPr lang="en-US" altLang="zh-CN" dirty="0"/>
              <a:t> </a:t>
            </a:r>
          </a:p>
          <a:p>
            <a:r>
              <a:rPr lang="zh-CN" altLang="en-US" dirty="0"/>
              <a:t>货币当局可能干预外汇市场（</a:t>
            </a:r>
            <a:r>
              <a:rPr lang="en-US" altLang="zh-CN" dirty="0"/>
              <a:t>dirty float, managed float</a:t>
            </a:r>
            <a:r>
              <a:rPr lang="zh-CN" altLang="en-US" dirty="0"/>
              <a:t>），也可以完全不干预（</a:t>
            </a:r>
            <a:r>
              <a:rPr lang="en-US" altLang="zh-CN" dirty="0"/>
              <a:t>clean float</a:t>
            </a:r>
            <a:r>
              <a:rPr lang="zh-CN" altLang="en-US" dirty="0"/>
              <a:t>）。</a:t>
            </a:r>
            <a:endParaRPr lang="en-US" altLang="zh-CN" dirty="0"/>
          </a:p>
          <a:p>
            <a:r>
              <a:rPr lang="zh-CN" altLang="en-US" dirty="0"/>
              <a:t>浮动汇率的优势</a:t>
            </a:r>
            <a:endParaRPr lang="en-US" altLang="zh-CN" dirty="0"/>
          </a:p>
          <a:p>
            <a:pPr lvl="1"/>
            <a:r>
              <a:rPr lang="zh-CN" altLang="en-US" dirty="0"/>
              <a:t>货币政策独立性（货币当局可以照顾“汇率稳定”以外的目标，如就业和通胀等）</a:t>
            </a:r>
            <a:endParaRPr lang="en-US" altLang="zh-CN" dirty="0"/>
          </a:p>
          <a:p>
            <a:r>
              <a:rPr lang="zh-CN" altLang="en-US" dirty="0"/>
              <a:t>浮动汇率的劣势</a:t>
            </a:r>
            <a:endParaRPr lang="en-US" altLang="zh-CN" dirty="0"/>
          </a:p>
          <a:p>
            <a:pPr lvl="1"/>
            <a:r>
              <a:rPr lang="zh-CN" altLang="en-US" dirty="0"/>
              <a:t>汇率波动较大</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88614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pPr lvl="2"/>
            <a:r>
              <a:rPr lang="zh-CN" altLang="en-US" dirty="0"/>
              <a:t>引论</a:t>
            </a:r>
            <a:endParaRPr lang="en-US" altLang="zh-CN" dirty="0"/>
          </a:p>
          <a:p>
            <a:pPr lvl="2"/>
            <a:r>
              <a:rPr lang="zh-CN" altLang="en-US" dirty="0">
                <a:solidFill>
                  <a:srgbClr val="FF0000"/>
                </a:solidFill>
              </a:rPr>
              <a:t>小型开放经济浮动汇率</a:t>
            </a:r>
            <a:endParaRPr lang="en-US" altLang="zh-CN" dirty="0">
              <a:solidFill>
                <a:srgbClr val="FF0000"/>
              </a:solidFill>
            </a:endParaRPr>
          </a:p>
          <a:p>
            <a:pPr lvl="2"/>
            <a:r>
              <a:rPr lang="zh-CN" altLang="en-US" dirty="0"/>
              <a:t>小型开放经济固定汇率</a:t>
            </a:r>
            <a:endParaRPr lang="en-US" altLang="zh-CN" dirty="0"/>
          </a:p>
          <a:p>
            <a:pPr lvl="2"/>
            <a:r>
              <a:rPr lang="zh-CN" altLang="en-US" dirty="0"/>
              <a:t>大型开放经济模型</a:t>
            </a:r>
            <a:endParaRPr lang="en-US" altLang="zh-CN" dirty="0"/>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78600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小型开放经济、浮动汇率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第一个 </a:t>
                </a:r>
                <a:r>
                  <a:rPr lang="en-US" altLang="zh-CN" dirty="0"/>
                  <a:t>Mundell-Fleming </a:t>
                </a:r>
                <a:r>
                  <a:rPr lang="zh-CN" altLang="en-US" dirty="0"/>
                  <a:t>模型：小型开放经济、浮动汇率</a:t>
                </a:r>
                <a:endParaRPr lang="en-US" altLang="zh-CN" dirty="0"/>
              </a:p>
              <a:p>
                <a:r>
                  <a:rPr lang="zh-CN" altLang="en-US" dirty="0"/>
                  <a:t>实质上就是开放经济</a:t>
                </a:r>
                <a:r>
                  <a:rPr lang="en-US" altLang="zh-CN" dirty="0"/>
                  <a:t> IS-LM </a:t>
                </a:r>
                <a:r>
                  <a:rPr lang="zh-CN" altLang="en-US" dirty="0"/>
                  <a:t>模型。包含两个方程：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e>
                      </m:d>
                      <m:r>
                        <a:rPr lang="en-US" altLang="zh-CN" i="1">
                          <a:latin typeface="Cambria Math"/>
                        </a:rPr>
                        <m:t>+</m:t>
                      </m:r>
                      <m:r>
                        <a:rPr lang="en-US" altLang="zh-CN" i="1">
                          <a:latin typeface="Cambria Math"/>
                        </a:rPr>
                        <m:t>𝐺</m:t>
                      </m:r>
                      <m:r>
                        <a:rPr lang="en-US" altLang="zh-CN" b="0" i="1" smtClean="0">
                          <a:latin typeface="Cambria Math"/>
                        </a:rPr>
                        <m:t>+</m:t>
                      </m:r>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r>
                            <a:rPr lang="en-US" altLang="zh-CN" i="1">
                              <a:latin typeface="Cambria Math"/>
                            </a:rPr>
                            <m:t>,</m:t>
                          </m:r>
                          <m:r>
                            <a:rPr lang="en-US" altLang="zh-CN" i="1">
                              <a:latin typeface="Cambria Math"/>
                            </a:rPr>
                            <m:t>𝑌</m:t>
                          </m:r>
                        </m:e>
                      </m:d>
                      <m:r>
                        <a:rPr lang="en-US" altLang="zh-CN" b="0" i="1" smtClean="0">
                          <a:latin typeface="Cambria Math"/>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a:t>
                </a:r>
                <a:r>
                  <a:rPr lang="zh-CN" altLang="en-US" dirty="0"/>
                  <a:t>为世界利率，</a:t>
                </a:r>
                <a14:m>
                  <m:oMath xmlns:m="http://schemas.openxmlformats.org/officeDocument/2006/math">
                    <m:r>
                      <a:rPr lang="en-US" altLang="zh-CN" i="1">
                        <a:latin typeface="Cambria Math"/>
                      </a:rPr>
                      <m:t>𝑋</m:t>
                    </m:r>
                    <m:r>
                      <a:rPr lang="en-US" altLang="zh-CN" i="1">
                        <a:latin typeface="Cambria Math"/>
                      </a:rPr>
                      <m:t>(</m:t>
                    </m:r>
                    <m:r>
                      <a:rPr lang="en-US" altLang="zh-CN" i="1">
                        <a:latin typeface="Cambria Math"/>
                      </a:rPr>
                      <m:t>𝑒</m:t>
                    </m:r>
                    <m:r>
                      <a:rPr lang="en-US" altLang="zh-CN" i="1">
                        <a:latin typeface="Cambria Math"/>
                      </a:rPr>
                      <m:t>)</m:t>
                    </m:r>
                  </m:oMath>
                </a14:m>
                <a:r>
                  <a:rPr lang="en-US" altLang="zh-CN" dirty="0"/>
                  <a:t> </a:t>
                </a:r>
                <a:r>
                  <a:rPr lang="zh-CN" altLang="en-US" dirty="0"/>
                  <a:t>为净出口（</a:t>
                </a:r>
                <a:r>
                  <a:rPr lang="en-US" altLang="zh-CN" dirty="0"/>
                  <a:t>net export</a:t>
                </a:r>
                <a:r>
                  <a:rPr lang="zh-CN" altLang="en-US" dirty="0"/>
                  <a:t>），满足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𝑋</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i="1">
                            <a:latin typeface="Cambria Math"/>
                          </a:rPr>
                          <m:t>𝑒</m:t>
                        </m:r>
                      </m:e>
                    </m:d>
                    <m:r>
                      <a:rPr lang="en-US" altLang="zh-CN" b="0" i="1" smtClean="0">
                        <a:latin typeface="Cambria Math" panose="02040503050406030204" pitchFamily="18" charset="0"/>
                      </a:rPr>
                      <m:t>&lt;0</m:t>
                    </m:r>
                  </m:oMath>
                </a14:m>
                <a:r>
                  <a:rPr lang="en-US" altLang="zh-CN" dirty="0"/>
                  <a:t> . </a:t>
                </a:r>
              </a:p>
              <a:p>
                <a:r>
                  <a:rPr lang="zh-CN" altLang="en-US" dirty="0"/>
                  <a:t>两个内生变量</a:t>
                </a:r>
                <a:r>
                  <a:rPr lang="en-US" altLang="zh-CN" dirty="0"/>
                  <a:t>: </a:t>
                </a:r>
                <a14:m>
                  <m:oMath xmlns:m="http://schemas.openxmlformats.org/officeDocument/2006/math">
                    <m:r>
                      <a:rPr lang="en-US" altLang="zh-CN" i="1">
                        <a:latin typeface="Cambria Math"/>
                      </a:rPr>
                      <m:t>𝑌</m:t>
                    </m:r>
                  </m:oMath>
                </a14:m>
                <a:r>
                  <a:rPr lang="en-US" altLang="zh-CN" dirty="0"/>
                  <a:t> and </a:t>
                </a:r>
                <a14:m>
                  <m:oMath xmlns:m="http://schemas.openxmlformats.org/officeDocument/2006/math">
                    <m:r>
                      <a:rPr lang="en-US" altLang="zh-CN" b="0" i="1" smtClean="0">
                        <a:latin typeface="Cambria Math"/>
                      </a:rPr>
                      <m:t>𝑒</m:t>
                    </m:r>
                  </m:oMath>
                </a14:m>
                <a:r>
                  <a:rPr lang="en-US" altLang="zh-CN" dirty="0"/>
                  <a:t>. </a:t>
                </a:r>
              </a:p>
              <a:p>
                <a:r>
                  <a:rPr lang="zh-CN" altLang="en-US" dirty="0"/>
                  <a:t>其他变量，包括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zh-CN" altLang="en-US" dirty="0"/>
                  <a:t> ，外生。</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695" r="-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51728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小型开放经济、浮动汇率模型的</a:t>
            </a:r>
            <a:r>
              <a:rPr lang="en-US" altLang="zh-CN" dirty="0"/>
              <a:t>IS-LM </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835696" y="5805264"/>
            <a:ext cx="54726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2928376" y="2530748"/>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644008" y="2276872"/>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48264" y="5085184"/>
            <a:ext cx="360040" cy="369332"/>
          </a:xfrm>
          <a:prstGeom prst="rect">
            <a:avLst/>
          </a:prstGeom>
          <a:noFill/>
        </p:spPr>
        <p:txBody>
          <a:bodyPr wrap="square" rtlCol="0">
            <a:spAutoFit/>
          </a:bodyPr>
          <a:lstStyle/>
          <a:p>
            <a:r>
              <a:rPr lang="en-US" altLang="zh-CN" dirty="0"/>
              <a:t>IS</a:t>
            </a:r>
            <a:endParaRPr lang="zh-CN" altLang="en-US" dirty="0"/>
          </a:p>
        </p:txBody>
      </p:sp>
      <p:sp>
        <p:nvSpPr>
          <p:cNvPr id="22" name="TextBox 21"/>
          <p:cNvSpPr txBox="1"/>
          <p:nvPr/>
        </p:nvSpPr>
        <p:spPr>
          <a:xfrm>
            <a:off x="4871476" y="2132856"/>
            <a:ext cx="708636" cy="369332"/>
          </a:xfrm>
          <a:prstGeom prst="rect">
            <a:avLst/>
          </a:prstGeom>
          <a:noFill/>
        </p:spPr>
        <p:txBody>
          <a:bodyPr wrap="square" rtlCol="0">
            <a:spAutoFit/>
          </a:bodyPr>
          <a:lstStyle/>
          <a:p>
            <a:r>
              <a:rPr lang="en-US" altLang="zh-CN" dirty="0"/>
              <a:t>LM</a:t>
            </a:r>
            <a:endParaRPr lang="zh-CN" altLang="en-US" dirty="0"/>
          </a:p>
        </p:txBody>
      </p:sp>
      <p:sp>
        <p:nvSpPr>
          <p:cNvPr id="23" name="TextBox 22"/>
          <p:cNvSpPr txBox="1"/>
          <p:nvPr/>
        </p:nvSpPr>
        <p:spPr>
          <a:xfrm>
            <a:off x="1907704" y="1844824"/>
            <a:ext cx="1728192" cy="369332"/>
          </a:xfrm>
          <a:prstGeom prst="rect">
            <a:avLst/>
          </a:prstGeom>
          <a:noFill/>
        </p:spPr>
        <p:txBody>
          <a:bodyPr wrap="square" rtlCol="0">
            <a:spAutoFit/>
          </a:bodyPr>
          <a:lstStyle/>
          <a:p>
            <a:r>
              <a:rPr lang="en-US" altLang="zh-CN" dirty="0"/>
              <a:t>Exchange rate </a:t>
            </a:r>
            <a:r>
              <a:rPr lang="en-US" altLang="zh-CN" i="1" dirty="0"/>
              <a:t>e</a:t>
            </a:r>
            <a:endParaRPr lang="zh-CN" altLang="en-US" i="1" dirty="0"/>
          </a:p>
        </p:txBody>
      </p:sp>
      <p:sp>
        <p:nvSpPr>
          <p:cNvPr id="24" name="TextBox 23"/>
          <p:cNvSpPr txBox="1"/>
          <p:nvPr/>
        </p:nvSpPr>
        <p:spPr>
          <a:xfrm>
            <a:off x="6084168" y="5842842"/>
            <a:ext cx="1078594" cy="369332"/>
          </a:xfrm>
          <a:prstGeom prst="rect">
            <a:avLst/>
          </a:prstGeom>
          <a:noFill/>
        </p:spPr>
        <p:txBody>
          <a:bodyPr wrap="square" rtlCol="0">
            <a:spAutoFit/>
          </a:bodyPr>
          <a:lstStyle/>
          <a:p>
            <a:r>
              <a:rPr lang="en-US" altLang="zh-CN" dirty="0"/>
              <a:t>Output </a:t>
            </a:r>
            <a:r>
              <a:rPr lang="en-US" altLang="zh-CN" i="1" dirty="0"/>
              <a:t>Y</a:t>
            </a:r>
            <a:endParaRPr lang="zh-CN" altLang="en-US" i="1" dirty="0"/>
          </a:p>
        </p:txBody>
      </p:sp>
      <p:cxnSp>
        <p:nvCxnSpPr>
          <p:cNvPr id="28" name="直接连接符 27"/>
          <p:cNvCxnSpPr/>
          <p:nvPr/>
        </p:nvCxnSpPr>
        <p:spPr>
          <a:xfrm flipH="1">
            <a:off x="1835696" y="4509120"/>
            <a:ext cx="2808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44008"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79712" y="3645894"/>
            <a:ext cx="1584176" cy="646331"/>
          </a:xfrm>
          <a:prstGeom prst="rect">
            <a:avLst/>
          </a:prstGeom>
          <a:solidFill>
            <a:schemeClr val="tx2">
              <a:lumMod val="20000"/>
              <a:lumOff val="80000"/>
            </a:schemeClr>
          </a:solidFill>
        </p:spPr>
        <p:txBody>
          <a:bodyPr wrap="square" rtlCol="0">
            <a:spAutoFit/>
          </a:bodyPr>
          <a:lstStyle/>
          <a:p>
            <a:r>
              <a:rPr lang="en-US" altLang="zh-CN" dirty="0"/>
              <a:t>Equilibrium exchange rate</a:t>
            </a:r>
            <a:endParaRPr lang="zh-CN" altLang="en-US" dirty="0"/>
          </a:p>
        </p:txBody>
      </p:sp>
      <p:cxnSp>
        <p:nvCxnSpPr>
          <p:cNvPr id="35" name="直接箭头连接符 34"/>
          <p:cNvCxnSpPr/>
          <p:nvPr/>
        </p:nvCxnSpPr>
        <p:spPr>
          <a:xfrm flipH="1">
            <a:off x="1835696" y="4292225"/>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71800" y="4877630"/>
            <a:ext cx="1584176"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cxnSp>
        <p:nvCxnSpPr>
          <p:cNvPr id="38" name="直接箭头连接符 37"/>
          <p:cNvCxnSpPr/>
          <p:nvPr/>
        </p:nvCxnSpPr>
        <p:spPr>
          <a:xfrm>
            <a:off x="4355976" y="5523961"/>
            <a:ext cx="288032" cy="281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9398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分析以下事件的影响：</a:t>
                </a:r>
                <a:endParaRPr lang="en-US" altLang="zh-CN" dirty="0"/>
              </a:p>
              <a:p>
                <a:pPr lvl="1"/>
                <a:r>
                  <a:rPr lang="zh-CN" altLang="en-US" dirty="0"/>
                  <a:t>财政刺激（</a:t>
                </a:r>
                <a14:m>
                  <m:oMath xmlns:m="http://schemas.openxmlformats.org/officeDocument/2006/math">
                    <m:r>
                      <a:rPr lang="en-US" altLang="zh-CN" b="0" i="1" smtClean="0">
                        <a:latin typeface="Cambria Math"/>
                      </a:rPr>
                      <m:t>𝐺</m:t>
                    </m:r>
                    <m:r>
                      <a:rPr lang="en-US" altLang="zh-CN" b="0" i="1" smtClean="0">
                        <a:latin typeface="Cambria Math" panose="02040503050406030204" pitchFamily="18" charset="0"/>
                      </a:rPr>
                      <m:t>↑</m:t>
                    </m:r>
                  </m:oMath>
                </a14:m>
                <a:r>
                  <a:rPr lang="en-US" altLang="zh-CN" dirty="0"/>
                  <a:t> or </a:t>
                </a:r>
                <a14:m>
                  <m:oMath xmlns:m="http://schemas.openxmlformats.org/officeDocument/2006/math">
                    <m:r>
                      <a:rPr lang="en-US" altLang="zh-CN" b="0" i="1" smtClean="0">
                        <a:latin typeface="Cambria Math"/>
                      </a:rPr>
                      <m:t>𝑇</m:t>
                    </m:r>
                    <m:r>
                      <a:rPr lang="en-US" altLang="zh-CN" i="1">
                        <a:latin typeface="Cambria Math" panose="02040503050406030204" pitchFamily="18" charset="0"/>
                      </a:rPr>
                      <m:t>↓</m:t>
                    </m:r>
                    <m:r>
                      <a:rPr lang="zh-CN" altLang="en-US" i="1" smtClean="0">
                        <a:latin typeface="Cambria Math" panose="02040503050406030204" pitchFamily="18" charset="0"/>
                      </a:rPr>
                      <m:t>）</m:t>
                    </m:r>
                  </m:oMath>
                </a14:m>
                <a:endParaRPr lang="en-US" altLang="zh-CN" dirty="0"/>
              </a:p>
              <a:p>
                <a:pPr lvl="1"/>
                <a:r>
                  <a:rPr lang="zh-CN" altLang="en-US" dirty="0"/>
                  <a:t>货币刺激（</a:t>
                </a:r>
                <a:r>
                  <a:rPr lang="en-US" altLang="zh-CN" dirty="0"/>
                  <a:t> </a:t>
                </a: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 </m:t>
                    </m:r>
                  </m:oMath>
                </a14:m>
                <a:r>
                  <a:rPr lang="zh-CN" altLang="en-US" dirty="0"/>
                  <a:t>）</a:t>
                </a:r>
                <a:endParaRPr lang="en-US" altLang="zh-CN" dirty="0"/>
              </a:p>
              <a:p>
                <a:pPr lvl="1"/>
                <a:r>
                  <a:rPr lang="zh-CN" altLang="en-US" dirty="0"/>
                  <a:t>该国风险溢价（</a:t>
                </a:r>
                <a:r>
                  <a:rPr lang="en-US" altLang="zh-CN" dirty="0"/>
                  <a:t>risk premium</a:t>
                </a:r>
                <a:r>
                  <a:rPr lang="zh-CN" altLang="en-US" dirty="0"/>
                  <a:t>）上升</a:t>
                </a:r>
                <a:endParaRPr lang="en-US" altLang="zh-CN" dirty="0"/>
              </a:p>
              <a:p>
                <a:pPr lvl="1"/>
                <a:r>
                  <a:rPr lang="zh-CN" altLang="en-US" dirty="0"/>
                  <a:t>国际竞争力上升（给定</a:t>
                </a:r>
                <a14:m>
                  <m:oMath xmlns:m="http://schemas.openxmlformats.org/officeDocument/2006/math">
                    <m:r>
                      <a:rPr lang="en-US" altLang="zh-CN" i="1">
                        <a:latin typeface="Cambria Math"/>
                      </a:rPr>
                      <m:t>𝑒</m:t>
                    </m:r>
                  </m:oMath>
                </a14:m>
                <a:r>
                  <a:rPr lang="en-US" altLang="zh-CN" dirty="0"/>
                  <a:t>, </a:t>
                </a:r>
                <a14:m>
                  <m:oMath xmlns:m="http://schemas.openxmlformats.org/officeDocument/2006/math">
                    <m:r>
                      <a:rPr lang="en-US" altLang="zh-CN" i="1">
                        <a:latin typeface="Cambria Math"/>
                      </a:rPr>
                      <m:t>𝑋</m:t>
                    </m:r>
                    <m:r>
                      <a:rPr lang="en-US" altLang="zh-CN" i="1">
                        <a:latin typeface="Cambria Math"/>
                      </a:rPr>
                      <m:t>(</m:t>
                    </m:r>
                    <m:r>
                      <a:rPr lang="en-US" altLang="zh-CN" i="1">
                        <a:latin typeface="Cambria Math"/>
                      </a:rPr>
                      <m:t>𝑒</m:t>
                    </m:r>
                    <m:r>
                      <a:rPr lang="en-US" altLang="zh-CN" i="1">
                        <a:latin typeface="Cambria Math"/>
                      </a:rPr>
                      <m:t>)</m:t>
                    </m:r>
                  </m:oMath>
                </a14:m>
                <a:r>
                  <a:rPr lang="zh-CN" altLang="en-US" dirty="0"/>
                  <a:t>上升）</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64214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虚拟实验小结</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汇率</a:t>
                </a:r>
                <a:r>
                  <a:rPr lang="en-US" altLang="zh-CN" dirty="0"/>
                  <a:t> </a:t>
                </a:r>
                <a14:m>
                  <m:oMath xmlns:m="http://schemas.openxmlformats.org/officeDocument/2006/math">
                    <m:r>
                      <a:rPr lang="en-US" altLang="zh-CN" i="1">
                        <a:latin typeface="Cambria Math"/>
                      </a:rPr>
                      <m:t>𝑒</m:t>
                    </m:r>
                  </m:oMath>
                </a14:m>
                <a:r>
                  <a:rPr lang="zh-CN" altLang="en-US" dirty="0"/>
                  <a:t> 扮演了类似封闭经济</a:t>
                </a:r>
                <a:r>
                  <a:rPr lang="en-US" altLang="zh-CN" dirty="0"/>
                  <a:t>IS-LM</a:t>
                </a:r>
                <a:r>
                  <a:rPr lang="zh-CN" altLang="en-US" dirty="0"/>
                  <a:t>模型中利率的角色。</a:t>
                </a:r>
                <a:r>
                  <a:rPr lang="en-US" altLang="zh-CN" dirty="0"/>
                  <a:t> </a:t>
                </a:r>
              </a:p>
              <a:p>
                <a:r>
                  <a:rPr lang="zh-CN" altLang="en-US" dirty="0"/>
                  <a:t>财政刺激引起汇率升值，“挤出”出口，总产出不变。</a:t>
                </a:r>
                <a:r>
                  <a:rPr lang="en-US" altLang="zh-CN" dirty="0"/>
                  <a:t> </a:t>
                </a:r>
              </a:p>
              <a:p>
                <a:r>
                  <a:rPr lang="zh-CN" altLang="en-US" dirty="0"/>
                  <a:t>货币刺激引起汇率贬值，刺激出口，总产出上升</a:t>
                </a:r>
                <a:r>
                  <a:rPr lang="en-US" altLang="zh-CN" dirty="0"/>
                  <a:t>——</a:t>
                </a:r>
                <a:r>
                  <a:rPr lang="zh-CN" altLang="en-US" dirty="0"/>
                  <a:t>货币政策传导的汇率渠道：</a:t>
                </a:r>
                <a:endParaRPr lang="en-US" altLang="zh-CN" dirty="0"/>
              </a:p>
              <a:p>
                <a:pPr marL="0" indent="0" algn="ctr">
                  <a:buNone/>
                </a:pP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 ⇒</m:t>
                    </m:r>
                    <m:r>
                      <a:rPr lang="en-US" altLang="zh-CN" b="0" i="1" smtClean="0">
                        <a:latin typeface="Cambria Math" panose="02040503050406030204" pitchFamily="18" charset="0"/>
                      </a:rPr>
                      <m:t>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𝑒</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oMath>
                </a14:m>
                <a:r>
                  <a:rPr lang="en-US" altLang="zh-CN" dirty="0"/>
                  <a:t> </a:t>
                </a:r>
              </a:p>
              <a:p>
                <a:r>
                  <a:rPr lang="zh-CN" altLang="en-US" dirty="0"/>
                  <a:t>国际竞争力上升，导致汇率升值</a:t>
                </a:r>
                <a:r>
                  <a:rPr lang="en-US" altLang="zh-CN" dirty="0"/>
                  <a:t>——</a:t>
                </a:r>
                <a:r>
                  <a:rPr lang="zh-CN" altLang="en-US" dirty="0"/>
                  <a:t>维持国际收支平衡的机制。</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1333" b="-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396938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pPr lvl="2"/>
            <a:r>
              <a:rPr lang="zh-CN" altLang="en-US" dirty="0"/>
              <a:t>引论</a:t>
            </a:r>
            <a:endParaRPr lang="en-US" altLang="zh-CN" dirty="0"/>
          </a:p>
          <a:p>
            <a:pPr lvl="2"/>
            <a:r>
              <a:rPr lang="zh-CN" altLang="en-US" dirty="0"/>
              <a:t>小型开放经济浮动汇率</a:t>
            </a:r>
            <a:endParaRPr lang="en-US" altLang="zh-CN" dirty="0"/>
          </a:p>
          <a:p>
            <a:pPr lvl="2"/>
            <a:r>
              <a:rPr lang="zh-CN" altLang="en-US" dirty="0">
                <a:solidFill>
                  <a:srgbClr val="FF0000"/>
                </a:solidFill>
              </a:rPr>
              <a:t>小型开放经济固定汇率</a:t>
            </a:r>
            <a:endParaRPr lang="en-US" altLang="zh-CN" dirty="0">
              <a:solidFill>
                <a:srgbClr val="FF0000"/>
              </a:solidFill>
            </a:endParaRPr>
          </a:p>
          <a:p>
            <a:pPr lvl="2"/>
            <a:r>
              <a:rPr lang="zh-CN" altLang="en-US" dirty="0"/>
              <a:t>大型开放经济模型</a:t>
            </a:r>
            <a:endParaRPr lang="en-US" altLang="zh-CN" dirty="0"/>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1607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小型开放经济、固定汇率</a:t>
            </a:r>
          </a:p>
        </p:txBody>
      </p:sp>
      <p:sp>
        <p:nvSpPr>
          <p:cNvPr id="3" name="内容占位符 2"/>
          <p:cNvSpPr>
            <a:spLocks noGrp="1"/>
          </p:cNvSpPr>
          <p:nvPr>
            <p:ph idx="1"/>
          </p:nvPr>
        </p:nvSpPr>
        <p:spPr/>
        <p:txBody>
          <a:bodyPr>
            <a:normAutofit lnSpcReduction="10000"/>
          </a:bodyPr>
          <a:lstStyle/>
          <a:p>
            <a:r>
              <a:rPr lang="zh-CN" altLang="en-US" dirty="0"/>
              <a:t>在固定汇率制度下，央行为了维持给定汇率水平，要在贬值压力环境中</a:t>
            </a:r>
            <a:r>
              <a:rPr lang="zh-CN" altLang="en-US" dirty="0">
                <a:solidFill>
                  <a:srgbClr val="C00000"/>
                </a:solidFill>
              </a:rPr>
              <a:t>做多本币（做空外币）</a:t>
            </a:r>
            <a:r>
              <a:rPr lang="zh-CN" altLang="en-US" dirty="0"/>
              <a:t>，要在升值压力环境中</a:t>
            </a:r>
            <a:r>
              <a:rPr lang="zh-CN" altLang="en-US" dirty="0">
                <a:solidFill>
                  <a:srgbClr val="C00000"/>
                </a:solidFill>
              </a:rPr>
              <a:t>做空本币（做多外币）</a:t>
            </a:r>
            <a:r>
              <a:rPr lang="zh-CN" altLang="en-US" dirty="0"/>
              <a:t>。</a:t>
            </a:r>
            <a:endParaRPr lang="en-US" altLang="zh-CN" dirty="0"/>
          </a:p>
          <a:p>
            <a:r>
              <a:rPr lang="zh-CN" altLang="en-US" dirty="0"/>
              <a:t>当央行做多本币（做空外币），央行在紧缩货币供应；当央行做空本币（做多外币），央行在扩张货币供应。</a:t>
            </a:r>
            <a:endParaRPr lang="en-US" altLang="zh-CN" dirty="0"/>
          </a:p>
          <a:p>
            <a:r>
              <a:rPr lang="zh-CN" altLang="en-US" dirty="0"/>
              <a:t>对建模的影响：在固定汇率制度下，货币供应视为内生。</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71303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5054C-BB92-451E-84CC-E80C5548D9DB}"/>
              </a:ext>
            </a:extLst>
          </p:cNvPr>
          <p:cNvSpPr>
            <a:spLocks noGrp="1"/>
          </p:cNvSpPr>
          <p:nvPr>
            <p:ph type="title"/>
          </p:nvPr>
        </p:nvSpPr>
        <p:spPr/>
        <p:txBody>
          <a:bodyPr/>
          <a:lstStyle/>
          <a:p>
            <a:r>
              <a:rPr lang="zh-CN" altLang="en-US" dirty="0"/>
              <a:t>资本流动的挑战</a:t>
            </a:r>
          </a:p>
        </p:txBody>
      </p:sp>
      <p:sp>
        <p:nvSpPr>
          <p:cNvPr id="3" name="内容占位符 2">
            <a:extLst>
              <a:ext uri="{FF2B5EF4-FFF2-40B4-BE49-F238E27FC236}">
                <a16:creationId xmlns:a16="http://schemas.microsoft.com/office/drawing/2014/main" id="{8374F494-E3A6-4DC9-8869-60B9B29CB8B0}"/>
              </a:ext>
            </a:extLst>
          </p:cNvPr>
          <p:cNvSpPr>
            <a:spLocks noGrp="1"/>
          </p:cNvSpPr>
          <p:nvPr>
            <p:ph idx="1"/>
          </p:nvPr>
        </p:nvSpPr>
        <p:spPr/>
        <p:txBody>
          <a:bodyPr>
            <a:normAutofit fontScale="85000" lnSpcReduction="20000"/>
          </a:bodyPr>
          <a:lstStyle/>
          <a:p>
            <a:r>
              <a:rPr lang="zh-CN" altLang="en-US" dirty="0"/>
              <a:t>上世纪</a:t>
            </a:r>
            <a:r>
              <a:rPr lang="en-US" altLang="zh-CN" dirty="0"/>
              <a:t>80</a:t>
            </a:r>
            <a:r>
              <a:rPr lang="zh-CN" altLang="en-US" dirty="0"/>
              <a:t>年代开始，美国和</a:t>
            </a:r>
            <a:r>
              <a:rPr lang="en-US" altLang="zh-CN" dirty="0"/>
              <a:t>IMF</a:t>
            </a:r>
            <a:r>
              <a:rPr lang="zh-CN" altLang="en-US" dirty="0"/>
              <a:t>推动发展中国家开放资本账户，即允许资本流动，形式包括：</a:t>
            </a:r>
            <a:endParaRPr lang="en-US" altLang="zh-CN" dirty="0"/>
          </a:p>
          <a:p>
            <a:pPr lvl="1"/>
            <a:r>
              <a:rPr lang="zh-CN" altLang="en-US" dirty="0"/>
              <a:t>直接投资</a:t>
            </a:r>
            <a:endParaRPr lang="en-US" altLang="zh-CN" dirty="0"/>
          </a:p>
          <a:p>
            <a:pPr lvl="1"/>
            <a:r>
              <a:rPr lang="zh-CN" altLang="en-US" dirty="0"/>
              <a:t>证券投资</a:t>
            </a:r>
            <a:endParaRPr lang="en-US" altLang="zh-CN" dirty="0"/>
          </a:p>
          <a:p>
            <a:pPr lvl="1"/>
            <a:r>
              <a:rPr lang="zh-CN" altLang="en-US" dirty="0"/>
              <a:t>跨境贷款</a:t>
            </a:r>
            <a:endParaRPr lang="en-US" altLang="zh-CN" dirty="0"/>
          </a:p>
          <a:p>
            <a:r>
              <a:rPr lang="zh-CN" altLang="en-US" dirty="0"/>
              <a:t>同时，因为惧怕汇率波动，很多国家仍然保持固定汇率或较为刚性的管理浮动汇率。</a:t>
            </a:r>
            <a:endParaRPr lang="en-US" altLang="zh-CN" dirty="0"/>
          </a:p>
          <a:p>
            <a:r>
              <a:rPr lang="zh-CN" altLang="en-US" dirty="0"/>
              <a:t>自由资本流动和刚性汇率结合，给宏观经济管理带来巨大挑战。</a:t>
            </a:r>
            <a:endParaRPr lang="en-US" altLang="zh-CN" dirty="0"/>
          </a:p>
          <a:p>
            <a:pPr lvl="1"/>
            <a:r>
              <a:rPr lang="zh-CN" altLang="en-US" dirty="0"/>
              <a:t>在自由资本流动前提下，必须二选其一：要么选择固定汇率、牺牲货币政策独立性；要么选择独立货币政策，但必须实施浮动汇率。</a:t>
            </a:r>
          </a:p>
        </p:txBody>
      </p:sp>
      <p:sp>
        <p:nvSpPr>
          <p:cNvPr id="4" name="页脚占位符 3">
            <a:extLst>
              <a:ext uri="{FF2B5EF4-FFF2-40B4-BE49-F238E27FC236}">
                <a16:creationId xmlns:a16="http://schemas.microsoft.com/office/drawing/2014/main" id="{C5E899C5-58F2-46B4-9151-B4D870D3206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375573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不可能三角（</a:t>
            </a:r>
            <a:r>
              <a:rPr lang="en-US" altLang="zh-CN" dirty="0"/>
              <a:t>Impossible Trinity</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等腰三角形 4"/>
          <p:cNvSpPr/>
          <p:nvPr/>
        </p:nvSpPr>
        <p:spPr>
          <a:xfrm>
            <a:off x="2483768" y="2060848"/>
            <a:ext cx="3744416" cy="34563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563888" y="1484784"/>
            <a:ext cx="2232248" cy="369332"/>
          </a:xfrm>
          <a:prstGeom prst="rect">
            <a:avLst/>
          </a:prstGeom>
          <a:noFill/>
        </p:spPr>
        <p:txBody>
          <a:bodyPr wrap="square" rtlCol="0">
            <a:spAutoFit/>
          </a:bodyPr>
          <a:lstStyle/>
          <a:p>
            <a:r>
              <a:rPr lang="zh-CN" altLang="en-US" dirty="0"/>
              <a:t>自由资本流动</a:t>
            </a:r>
          </a:p>
        </p:txBody>
      </p:sp>
      <p:sp>
        <p:nvSpPr>
          <p:cNvPr id="7" name="TextBox 6"/>
          <p:cNvSpPr txBox="1"/>
          <p:nvPr/>
        </p:nvSpPr>
        <p:spPr>
          <a:xfrm>
            <a:off x="6372200" y="5301208"/>
            <a:ext cx="2232248" cy="369332"/>
          </a:xfrm>
          <a:prstGeom prst="rect">
            <a:avLst/>
          </a:prstGeom>
          <a:noFill/>
        </p:spPr>
        <p:txBody>
          <a:bodyPr wrap="square" rtlCol="0">
            <a:spAutoFit/>
          </a:bodyPr>
          <a:lstStyle/>
          <a:p>
            <a:r>
              <a:rPr lang="zh-CN" altLang="en-US" dirty="0"/>
              <a:t>固定汇率</a:t>
            </a:r>
          </a:p>
        </p:txBody>
      </p:sp>
      <p:sp>
        <p:nvSpPr>
          <p:cNvPr id="8" name="TextBox 7"/>
          <p:cNvSpPr txBox="1"/>
          <p:nvPr/>
        </p:nvSpPr>
        <p:spPr>
          <a:xfrm>
            <a:off x="683568" y="5301208"/>
            <a:ext cx="1728192" cy="369332"/>
          </a:xfrm>
          <a:prstGeom prst="rect">
            <a:avLst/>
          </a:prstGeom>
          <a:noFill/>
        </p:spPr>
        <p:txBody>
          <a:bodyPr wrap="square" rtlCol="0">
            <a:spAutoFit/>
          </a:bodyPr>
          <a:lstStyle/>
          <a:p>
            <a:r>
              <a:rPr lang="zh-CN" altLang="en-US" dirty="0"/>
              <a:t>独立货币政策</a:t>
            </a:r>
          </a:p>
        </p:txBody>
      </p:sp>
      <p:sp>
        <p:nvSpPr>
          <p:cNvPr id="9" name="TextBox 8"/>
          <p:cNvSpPr txBox="1"/>
          <p:nvPr/>
        </p:nvSpPr>
        <p:spPr>
          <a:xfrm>
            <a:off x="1763688" y="3316315"/>
            <a:ext cx="1440160" cy="646331"/>
          </a:xfrm>
          <a:prstGeom prst="rect">
            <a:avLst/>
          </a:prstGeom>
          <a:noFill/>
        </p:spPr>
        <p:txBody>
          <a:bodyPr wrap="square" rtlCol="0">
            <a:spAutoFit/>
          </a:bodyPr>
          <a:lstStyle/>
          <a:p>
            <a:r>
              <a:rPr lang="zh-CN" altLang="en-US" dirty="0"/>
              <a:t>选项</a:t>
            </a:r>
            <a:r>
              <a:rPr lang="en-US" altLang="zh-CN" dirty="0"/>
              <a:t> 1 </a:t>
            </a:r>
          </a:p>
          <a:p>
            <a:r>
              <a:rPr lang="en-US" altLang="zh-CN" dirty="0"/>
              <a:t>(</a:t>
            </a:r>
            <a:r>
              <a:rPr lang="zh-CN" altLang="en-US" dirty="0"/>
              <a:t>如美国</a:t>
            </a:r>
            <a:r>
              <a:rPr lang="en-US" altLang="zh-CN" dirty="0"/>
              <a:t>)</a:t>
            </a:r>
            <a:endParaRPr lang="zh-CN" altLang="en-US" dirty="0"/>
          </a:p>
        </p:txBody>
      </p:sp>
      <p:sp>
        <p:nvSpPr>
          <p:cNvPr id="10" name="TextBox 9"/>
          <p:cNvSpPr txBox="1"/>
          <p:nvPr/>
        </p:nvSpPr>
        <p:spPr>
          <a:xfrm>
            <a:off x="5364088" y="3316316"/>
            <a:ext cx="2664296" cy="646331"/>
          </a:xfrm>
          <a:prstGeom prst="rect">
            <a:avLst/>
          </a:prstGeom>
          <a:noFill/>
        </p:spPr>
        <p:txBody>
          <a:bodyPr wrap="square" rtlCol="0">
            <a:spAutoFit/>
          </a:bodyPr>
          <a:lstStyle/>
          <a:p>
            <a:r>
              <a:rPr lang="zh-CN" altLang="en-US" dirty="0"/>
              <a:t>选项</a:t>
            </a:r>
            <a:r>
              <a:rPr lang="en-US" altLang="zh-CN" dirty="0"/>
              <a:t> 2 </a:t>
            </a:r>
          </a:p>
          <a:p>
            <a:r>
              <a:rPr lang="en-US" altLang="zh-CN" dirty="0"/>
              <a:t>(</a:t>
            </a:r>
            <a:r>
              <a:rPr lang="zh-CN" altLang="en-US" dirty="0"/>
              <a:t>如香港</a:t>
            </a:r>
            <a:r>
              <a:rPr lang="en-US" altLang="zh-CN" dirty="0"/>
              <a:t>)</a:t>
            </a:r>
            <a:endParaRPr lang="zh-CN" altLang="en-US" dirty="0"/>
          </a:p>
        </p:txBody>
      </p:sp>
      <p:sp>
        <p:nvSpPr>
          <p:cNvPr id="11" name="TextBox 10"/>
          <p:cNvSpPr txBox="1"/>
          <p:nvPr/>
        </p:nvSpPr>
        <p:spPr>
          <a:xfrm>
            <a:off x="3275856" y="5670540"/>
            <a:ext cx="2448272" cy="646331"/>
          </a:xfrm>
          <a:prstGeom prst="rect">
            <a:avLst/>
          </a:prstGeom>
          <a:noFill/>
        </p:spPr>
        <p:txBody>
          <a:bodyPr wrap="square" rtlCol="0">
            <a:spAutoFit/>
          </a:bodyPr>
          <a:lstStyle/>
          <a:p>
            <a:r>
              <a:rPr lang="zh-CN" altLang="en-US" dirty="0"/>
              <a:t>选项</a:t>
            </a:r>
            <a:r>
              <a:rPr lang="en-US" altLang="zh-CN" dirty="0"/>
              <a:t> 3 (</a:t>
            </a:r>
            <a:r>
              <a:rPr lang="zh-CN" altLang="en-US" dirty="0"/>
              <a:t>如</a:t>
            </a:r>
            <a:r>
              <a:rPr lang="en-US" altLang="zh-CN" dirty="0"/>
              <a:t>1995-2005</a:t>
            </a:r>
            <a:r>
              <a:rPr lang="zh-CN" altLang="en-US" dirty="0"/>
              <a:t>年间的中国</a:t>
            </a:r>
            <a:r>
              <a:rPr lang="en-US" altLang="zh-CN" dirty="0"/>
              <a:t>)</a:t>
            </a:r>
            <a:endParaRPr lang="zh-CN" altLang="en-US" dirty="0"/>
          </a:p>
        </p:txBody>
      </p:sp>
    </p:spTree>
    <p:extLst>
      <p:ext uri="{BB962C8B-B14F-4D97-AF65-F5344CB8AC3E}">
        <p14:creationId xmlns:p14="http://schemas.microsoft.com/office/powerpoint/2010/main" val="112639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中国宏观经济波动（非农就业）</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D6DC977C-2ECD-4895-A793-A5759C12F00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0335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外汇储备（</a:t>
            </a:r>
            <a:r>
              <a:rPr lang="en-US" altLang="zh-CN" dirty="0"/>
              <a:t> Foreign Exchange Reserve </a:t>
            </a:r>
            <a:r>
              <a:rPr lang="zh-CN" altLang="en-US" dirty="0"/>
              <a:t>）</a:t>
            </a:r>
          </a:p>
        </p:txBody>
      </p:sp>
      <p:sp>
        <p:nvSpPr>
          <p:cNvPr id="3" name="内容占位符 2"/>
          <p:cNvSpPr>
            <a:spLocks noGrp="1"/>
          </p:cNvSpPr>
          <p:nvPr>
            <p:ph idx="1"/>
          </p:nvPr>
        </p:nvSpPr>
        <p:spPr/>
        <p:txBody>
          <a:bodyPr>
            <a:normAutofit/>
          </a:bodyPr>
          <a:lstStyle/>
          <a:p>
            <a:r>
              <a:rPr lang="zh-CN" altLang="en-US" dirty="0"/>
              <a:t>为在贬值压力环境下捍卫汇率，货币当局需要足够的外汇储备，即安全、流动性好的外国金融资产（如美国国债）。</a:t>
            </a:r>
            <a:endParaRPr lang="en-US" altLang="zh-CN" dirty="0"/>
          </a:p>
          <a:p>
            <a:r>
              <a:rPr lang="zh-CN" altLang="en-US" dirty="0"/>
              <a:t>净资本流出（</a:t>
            </a:r>
            <a:r>
              <a:rPr lang="en-US" altLang="zh-CN" dirty="0"/>
              <a:t> net capital outflow </a:t>
            </a:r>
            <a:r>
              <a:rPr lang="zh-CN" altLang="en-US" dirty="0"/>
              <a:t>）可分解为：</a:t>
            </a:r>
            <a:r>
              <a:rPr lang="en-US" altLang="zh-CN" dirty="0"/>
              <a:t> </a:t>
            </a:r>
          </a:p>
          <a:p>
            <a:pPr marL="0" indent="0" algn="ctr">
              <a:buNone/>
            </a:pPr>
            <a:r>
              <a:rPr lang="zh-CN" altLang="en-US" sz="2800" dirty="0">
                <a:solidFill>
                  <a:srgbClr val="C00000"/>
                </a:solidFill>
              </a:rPr>
              <a:t>净资本流出 </a:t>
            </a:r>
            <a:r>
              <a:rPr lang="en-US" altLang="zh-CN" sz="2800" dirty="0">
                <a:solidFill>
                  <a:srgbClr val="C00000"/>
                </a:solidFill>
              </a:rPr>
              <a:t>= </a:t>
            </a:r>
            <a:r>
              <a:rPr lang="zh-CN" altLang="en-US" sz="2800" dirty="0">
                <a:solidFill>
                  <a:srgbClr val="C00000"/>
                </a:solidFill>
              </a:rPr>
              <a:t>私人资本净流出</a:t>
            </a:r>
            <a:r>
              <a:rPr lang="en-US" altLang="zh-CN" sz="2800" dirty="0">
                <a:solidFill>
                  <a:srgbClr val="C00000"/>
                </a:solidFill>
              </a:rPr>
              <a:t> + </a:t>
            </a:r>
            <a:r>
              <a:rPr lang="zh-CN" altLang="en-US" sz="2800" dirty="0">
                <a:solidFill>
                  <a:srgbClr val="C00000"/>
                </a:solidFill>
              </a:rPr>
              <a:t>外汇储备增加</a:t>
            </a:r>
            <a:r>
              <a:rPr lang="en-US" altLang="zh-CN" sz="2800" dirty="0">
                <a:solidFill>
                  <a:srgbClr val="C00000"/>
                </a:solidFill>
              </a:rPr>
              <a:t> </a:t>
            </a:r>
          </a:p>
          <a:p>
            <a:r>
              <a:rPr lang="zh-CN" altLang="en-US" dirty="0"/>
              <a:t>外汇储备增加，对应着本国货币供应（“外汇占款”）的增加。</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058047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小型开放经济、固定汇率模型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第二个</a:t>
                </a:r>
                <a:r>
                  <a:rPr lang="en-US" altLang="zh-CN" dirty="0"/>
                  <a:t>Mundell-Fleming </a:t>
                </a:r>
                <a:r>
                  <a:rPr lang="zh-CN" altLang="en-US" dirty="0"/>
                  <a:t>模型，小型开放经济、固定汇率：</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e>
                      </m:d>
                      <m:r>
                        <a:rPr lang="en-US" altLang="zh-CN" i="1">
                          <a:latin typeface="Cambria Math" panose="02040503050406030204" pitchFamily="18" charset="0"/>
                        </a:rPr>
                        <m:t>+</m:t>
                      </m:r>
                      <m:r>
                        <a:rPr lang="en-US" altLang="zh-CN" i="1">
                          <a:latin typeface="Cambria Math"/>
                        </a:rPr>
                        <m:t>𝐺</m:t>
                      </m:r>
                      <m:r>
                        <a:rPr lang="en-US" altLang="zh-CN" b="0" i="1" smtClean="0">
                          <a:latin typeface="Cambria Math"/>
                        </a:rPr>
                        <m:t>+</m:t>
                      </m:r>
                      <m:r>
                        <a:rPr lang="en-US" altLang="zh-CN" b="0" i="1" smtClean="0">
                          <a:latin typeface="Cambria Math"/>
                        </a:rPr>
                        <m:t>𝑋</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𝑒</m:t>
                          </m:r>
                        </m:e>
                        <m:sup>
                          <m:r>
                            <a:rPr lang="en-US" altLang="zh-CN" b="0" i="1" smtClean="0">
                              <a:latin typeface="Cambria Math"/>
                            </a:rPr>
                            <m:t>∗</m:t>
                          </m:r>
                        </m:sup>
                      </m:sSup>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r>
                            <a:rPr lang="en-US" altLang="zh-CN" i="1">
                              <a:latin typeface="Cambria Math"/>
                            </a:rPr>
                            <m:t>,</m:t>
                          </m:r>
                          <m:r>
                            <a:rPr lang="en-US" altLang="zh-CN" i="1">
                              <a:latin typeface="Cambria Math"/>
                            </a:rPr>
                            <m:t>𝑌</m:t>
                          </m:r>
                        </m:e>
                      </m:d>
                      <m:r>
                        <a:rPr lang="en-US" altLang="zh-CN" b="0" i="1" smtClean="0">
                          <a:latin typeface="Cambria Math"/>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a:t>
                </a:r>
                <a:r>
                  <a:rPr lang="zh-CN" altLang="en-US" dirty="0"/>
                  <a:t>为世界利率，</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𝑒</m:t>
                        </m:r>
                      </m:e>
                      <m:sup>
                        <m:r>
                          <a:rPr lang="en-US" altLang="zh-CN" i="1">
                            <a:latin typeface="Cambria Math"/>
                          </a:rPr>
                          <m:t>∗</m:t>
                        </m:r>
                      </m:sup>
                    </m:sSup>
                  </m:oMath>
                </a14:m>
                <a:r>
                  <a:rPr lang="en-US" altLang="zh-CN" dirty="0"/>
                  <a:t> </a:t>
                </a:r>
                <a:r>
                  <a:rPr lang="zh-CN" altLang="en-US" dirty="0"/>
                  <a:t>为固定汇率。</a:t>
                </a:r>
                <a:endParaRPr lang="en-US" altLang="zh-CN" dirty="0"/>
              </a:p>
              <a:p>
                <a:r>
                  <a:rPr lang="zh-CN" altLang="en-US" dirty="0"/>
                  <a:t>两个内生变量</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和</a:t>
                </a:r>
                <a:r>
                  <a:rPr lang="en-US" altLang="zh-CN" dirty="0"/>
                  <a:t> </a:t>
                </a:r>
                <a14:m>
                  <m:oMath xmlns:m="http://schemas.openxmlformats.org/officeDocument/2006/math">
                    <m:r>
                      <a:rPr lang="en-US" altLang="zh-CN" b="0" i="1" dirty="0" smtClean="0">
                        <a:latin typeface="Cambria Math"/>
                      </a:rPr>
                      <m:t>𝑀</m:t>
                    </m:r>
                  </m:oMath>
                </a14:m>
                <a:r>
                  <a:rPr lang="en-US" altLang="zh-CN" dirty="0"/>
                  <a:t>. </a:t>
                </a:r>
              </a:p>
              <a:p>
                <a:r>
                  <a:rPr lang="zh-CN" altLang="en-US" dirty="0"/>
                  <a:t>其他均为外生变量，包括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a:t>
                </a:r>
                <a:r>
                  <a:rPr lang="zh-CN" altLang="en-US" dirty="0"/>
                  <a:t>和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𝑒</m:t>
                        </m:r>
                      </m:e>
                      <m:sup>
                        <m:r>
                          <a:rPr lang="en-US" altLang="zh-CN" i="1">
                            <a:latin typeface="Cambria Math"/>
                          </a:rPr>
                          <m:t>∗</m:t>
                        </m:r>
                      </m:sup>
                    </m:sSup>
                  </m:oMath>
                </a14:m>
                <a:r>
                  <a:rPr lang="en-US" altLang="zh-CN" dirty="0"/>
                  <a:t> </a:t>
                </a:r>
                <a:r>
                  <a:rPr lang="zh-CN" altLang="en-US" dirty="0"/>
                  <a:t>。</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9138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小型开放经济、固定汇率模型的</a:t>
            </a:r>
            <a:r>
              <a:rPr lang="en-US" altLang="zh-CN" dirty="0"/>
              <a:t>IS-LM</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835696" y="5805264"/>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44008" y="2276872"/>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03420" y="2092206"/>
            <a:ext cx="720080"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23" name="TextBox 22"/>
              <p:cNvSpPr txBox="1"/>
              <p:nvPr/>
            </p:nvSpPr>
            <p:spPr>
              <a:xfrm>
                <a:off x="1835696" y="1907540"/>
                <a:ext cx="1872208" cy="369332"/>
              </a:xfrm>
              <a:prstGeom prst="rect">
                <a:avLst/>
              </a:prstGeom>
              <a:noFill/>
            </p:spPr>
            <p:txBody>
              <a:bodyPr wrap="square" rtlCol="0">
                <a:spAutoFit/>
              </a:bodyPr>
              <a:lstStyle/>
              <a:p>
                <a:r>
                  <a:rPr lang="en-US" altLang="zh-CN" dirty="0"/>
                  <a:t>Money supply </a:t>
                </a:r>
                <a:r>
                  <a:rPr lang="zh-CN" altLang="en-US" i="1" dirty="0"/>
                  <a:t> </a:t>
                </a:r>
                <a:r>
                  <a:rPr lang="en-US" altLang="zh-CN" dirty="0"/>
                  <a:t>(</a:t>
                </a:r>
                <a14:m>
                  <m:oMath xmlns:m="http://schemas.openxmlformats.org/officeDocument/2006/math">
                    <m:r>
                      <a:rPr lang="en-US" altLang="zh-CN" b="0" i="1" smtClean="0">
                        <a:latin typeface="Cambria Math" panose="02040503050406030204" pitchFamily="18" charset="0"/>
                      </a:rPr>
                      <m:t>𝑀</m:t>
                    </m:r>
                  </m:oMath>
                </a14:m>
                <a:r>
                  <a:rPr lang="en-US" altLang="zh-CN"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1835696" y="1907540"/>
                <a:ext cx="1872208" cy="369332"/>
              </a:xfrm>
              <a:prstGeom prst="rect">
                <a:avLst/>
              </a:prstGeom>
              <a:blipFill rotWithShape="1">
                <a:blip r:embed="rId2"/>
                <a:stretch>
                  <a:fillRect l="-2606" t="-8197" r="-6515"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52120" y="5874739"/>
                <a:ext cx="1512168" cy="369332"/>
              </a:xfrm>
              <a:prstGeom prst="rect">
                <a:avLst/>
              </a:prstGeom>
              <a:noFill/>
            </p:spPr>
            <p:txBody>
              <a:bodyPr wrap="square" rtlCol="0">
                <a:spAutoFit/>
              </a:bodyPr>
              <a:lstStyle/>
              <a:p>
                <a:r>
                  <a:rPr lang="en-US" altLang="zh-CN" dirty="0"/>
                  <a:t>Output (</a:t>
                </a:r>
                <a14:m>
                  <m:oMath xmlns:m="http://schemas.openxmlformats.org/officeDocument/2006/math">
                    <m:r>
                      <a:rPr lang="en-US" altLang="zh-CN" b="0" i="1" smtClean="0">
                        <a:latin typeface="Cambria Math"/>
                      </a:rPr>
                      <m:t>𝑌</m:t>
                    </m:r>
                  </m:oMath>
                </a14:m>
                <a:r>
                  <a:rPr lang="en-US" altLang="zh-CN" dirty="0"/>
                  <a:t>)</a:t>
                </a:r>
                <a:endParaRPr lang="zh-CN" altLang="en-US"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5652120" y="5874739"/>
                <a:ext cx="1512168" cy="369332"/>
              </a:xfrm>
              <a:prstGeom prst="rect">
                <a:avLst/>
              </a:prstGeom>
              <a:blipFill rotWithShape="1">
                <a:blip r:embed="rId3"/>
                <a:stretch>
                  <a:fillRect l="-3226" t="-8333" b="-26667"/>
                </a:stretch>
              </a:blipFill>
            </p:spPr>
            <p:txBody>
              <a:bodyPr/>
              <a:lstStyle/>
              <a:p>
                <a:r>
                  <a:rPr lang="zh-CN" altLang="en-US">
                    <a:noFill/>
                  </a:rPr>
                  <a:t> </a:t>
                </a:r>
              </a:p>
            </p:txBody>
          </p:sp>
        </mc:Fallback>
      </mc:AlternateContent>
      <p:cxnSp>
        <p:nvCxnSpPr>
          <p:cNvPr id="28" name="直接连接符 27"/>
          <p:cNvCxnSpPr/>
          <p:nvPr/>
        </p:nvCxnSpPr>
        <p:spPr>
          <a:xfrm flipH="1">
            <a:off x="1835696" y="4509120"/>
            <a:ext cx="2808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44008"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80880" y="3660339"/>
            <a:ext cx="1937328" cy="646331"/>
          </a:xfrm>
          <a:prstGeom prst="rect">
            <a:avLst/>
          </a:prstGeom>
          <a:solidFill>
            <a:schemeClr val="tx2">
              <a:lumMod val="20000"/>
              <a:lumOff val="80000"/>
            </a:schemeClr>
          </a:solidFill>
        </p:spPr>
        <p:txBody>
          <a:bodyPr wrap="square" rtlCol="0">
            <a:spAutoFit/>
          </a:bodyPr>
          <a:lstStyle/>
          <a:p>
            <a:r>
              <a:rPr lang="en-US" altLang="zh-CN" dirty="0"/>
              <a:t>Equilibrium money supply</a:t>
            </a:r>
            <a:endParaRPr lang="zh-CN" altLang="en-US" dirty="0"/>
          </a:p>
        </p:txBody>
      </p:sp>
      <p:cxnSp>
        <p:nvCxnSpPr>
          <p:cNvPr id="35" name="直接箭头连接符 34"/>
          <p:cNvCxnSpPr/>
          <p:nvPr/>
        </p:nvCxnSpPr>
        <p:spPr>
          <a:xfrm flipH="1">
            <a:off x="1835696" y="4292225"/>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76056" y="4928499"/>
            <a:ext cx="1584176"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sp>
        <p:nvSpPr>
          <p:cNvPr id="10" name="任意多边形 9"/>
          <p:cNvSpPr/>
          <p:nvPr/>
        </p:nvSpPr>
        <p:spPr>
          <a:xfrm>
            <a:off x="2414016" y="2478024"/>
            <a:ext cx="3602736" cy="2862072"/>
          </a:xfrm>
          <a:custGeom>
            <a:avLst/>
            <a:gdLst>
              <a:gd name="connsiteX0" fmla="*/ 0 w 3602736"/>
              <a:gd name="connsiteY0" fmla="*/ 2862072 h 2862072"/>
              <a:gd name="connsiteX1" fmla="*/ 2020824 w 3602736"/>
              <a:gd name="connsiteY1" fmla="*/ 2240280 h 2862072"/>
              <a:gd name="connsiteX2" fmla="*/ 3602736 w 3602736"/>
              <a:gd name="connsiteY2" fmla="*/ 0 h 2862072"/>
            </a:gdLst>
            <a:ahLst/>
            <a:cxnLst>
              <a:cxn ang="0">
                <a:pos x="connsiteX0" y="connsiteY0"/>
              </a:cxn>
              <a:cxn ang="0">
                <a:pos x="connsiteX1" y="connsiteY1"/>
              </a:cxn>
              <a:cxn ang="0">
                <a:pos x="connsiteX2" y="connsiteY2"/>
              </a:cxn>
            </a:cxnLst>
            <a:rect l="l" t="t" r="r" b="b"/>
            <a:pathLst>
              <a:path w="3602736" h="2862072">
                <a:moveTo>
                  <a:pt x="0" y="2862072"/>
                </a:moveTo>
                <a:cubicBezTo>
                  <a:pt x="710184" y="2789682"/>
                  <a:pt x="1420368" y="2717292"/>
                  <a:pt x="2020824" y="2240280"/>
                </a:cubicBezTo>
                <a:cubicBezTo>
                  <a:pt x="2621280" y="1763268"/>
                  <a:pt x="3112008" y="881634"/>
                  <a:pt x="3602736"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H="1">
            <a:off x="4644008" y="5574830"/>
            <a:ext cx="432048" cy="230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6752" y="2780928"/>
            <a:ext cx="571472" cy="369332"/>
          </a:xfrm>
          <a:prstGeom prst="rect">
            <a:avLst/>
          </a:prstGeom>
          <a:noFill/>
        </p:spPr>
        <p:txBody>
          <a:bodyPr wrap="square" rtlCol="0">
            <a:spAutoFit/>
          </a:bodyPr>
          <a:lstStyle/>
          <a:p>
            <a:r>
              <a:rPr lang="en-US" altLang="zh-CN" dirty="0"/>
              <a:t>LM</a:t>
            </a:r>
            <a:endParaRPr lang="zh-CN" altLang="en-US" dirty="0"/>
          </a:p>
        </p:txBody>
      </p:sp>
    </p:spTree>
    <p:extLst>
      <p:ext uri="{BB962C8B-B14F-4D97-AF65-F5344CB8AC3E}">
        <p14:creationId xmlns:p14="http://schemas.microsoft.com/office/powerpoint/2010/main" val="1665905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469DFE-0B50-443D-B346-F8C4AEAC5568}"/>
              </a:ext>
            </a:extLst>
          </p:cNvPr>
          <p:cNvSpPr>
            <a:spLocks noGrp="1"/>
          </p:cNvSpPr>
          <p:nvPr>
            <p:ph type="title"/>
          </p:nvPr>
        </p:nvSpPr>
        <p:spPr/>
        <p:txBody>
          <a:bodyPr/>
          <a:lstStyle/>
          <a:p>
            <a:r>
              <a:rPr lang="zh-CN" altLang="en-US" dirty="0"/>
              <a:t>虚拟实验</a:t>
            </a:r>
          </a:p>
        </p:txBody>
      </p:sp>
      <p:sp>
        <p:nvSpPr>
          <p:cNvPr id="3" name="内容占位符 2">
            <a:extLst>
              <a:ext uri="{FF2B5EF4-FFF2-40B4-BE49-F238E27FC236}">
                <a16:creationId xmlns:a16="http://schemas.microsoft.com/office/drawing/2014/main" id="{31AAFFA9-C11B-4DF7-8835-3104324BFF57}"/>
              </a:ext>
            </a:extLst>
          </p:cNvPr>
          <p:cNvSpPr>
            <a:spLocks noGrp="1"/>
          </p:cNvSpPr>
          <p:nvPr>
            <p:ph idx="1"/>
          </p:nvPr>
        </p:nvSpPr>
        <p:spPr/>
        <p:txBody>
          <a:bodyPr/>
          <a:lstStyle/>
          <a:p>
            <a:r>
              <a:rPr lang="zh-CN" altLang="en-US" dirty="0"/>
              <a:t>外需下滑的冲击</a:t>
            </a:r>
            <a:endParaRPr lang="en-US" altLang="zh-CN" dirty="0"/>
          </a:p>
          <a:p>
            <a:r>
              <a:rPr lang="zh-CN" altLang="en-US" dirty="0"/>
              <a:t>财政刺激的效应</a:t>
            </a:r>
            <a:endParaRPr lang="en-US" altLang="zh-CN" dirty="0"/>
          </a:p>
          <a:p>
            <a:r>
              <a:rPr lang="zh-CN" altLang="en-US" dirty="0"/>
              <a:t>国际竞争力上升的影响</a:t>
            </a:r>
          </a:p>
          <a:p>
            <a:r>
              <a:rPr lang="zh-CN" altLang="en-US" dirty="0"/>
              <a:t>全球流动性收紧的影响</a:t>
            </a:r>
            <a:endParaRPr lang="en-US" altLang="zh-CN" dirty="0"/>
          </a:p>
        </p:txBody>
      </p:sp>
      <p:sp>
        <p:nvSpPr>
          <p:cNvPr id="4" name="页脚占位符 3">
            <a:extLst>
              <a:ext uri="{FF2B5EF4-FFF2-40B4-BE49-F238E27FC236}">
                <a16:creationId xmlns:a16="http://schemas.microsoft.com/office/drawing/2014/main" id="{8D1356B0-E701-4DAD-B8B0-D55CFF0D650C}"/>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21837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外需导致的衰退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113392" y="2286406"/>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20"/>
          <p:cNvSpPr txBox="1"/>
          <p:nvPr/>
        </p:nvSpPr>
        <p:spPr>
          <a:xfrm>
            <a:off x="5113392" y="1970564"/>
            <a:ext cx="720080"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9" name="TextBox 22"/>
              <p:cNvSpPr txBox="1"/>
              <p:nvPr/>
            </p:nvSpPr>
            <p:spPr>
              <a:xfrm>
                <a:off x="1835696" y="1907540"/>
                <a:ext cx="1872208" cy="369332"/>
              </a:xfrm>
              <a:prstGeom prst="rect">
                <a:avLst/>
              </a:prstGeom>
              <a:noFill/>
            </p:spPr>
            <p:txBody>
              <a:bodyPr wrap="square" rtlCol="0">
                <a:spAutoFit/>
              </a:bodyPr>
              <a:lstStyle/>
              <a:p>
                <a:r>
                  <a:rPr lang="en-US" altLang="zh-CN" dirty="0"/>
                  <a:t>Money supply </a:t>
                </a:r>
                <a:r>
                  <a:rPr lang="zh-CN" altLang="en-US" i="1" dirty="0"/>
                  <a:t> </a:t>
                </a:r>
                <a:r>
                  <a:rPr lang="en-US" altLang="zh-CN" dirty="0"/>
                  <a:t>(</a:t>
                </a:r>
                <a14:m>
                  <m:oMath xmlns:m="http://schemas.openxmlformats.org/officeDocument/2006/math">
                    <m:r>
                      <a:rPr lang="en-US" altLang="zh-CN" b="0" i="1" smtClean="0">
                        <a:latin typeface="Cambria Math"/>
                      </a:rPr>
                      <m:t>𝑀</m:t>
                    </m:r>
                  </m:oMath>
                </a14:m>
                <a:r>
                  <a:rPr lang="en-US" altLang="zh-CN" dirty="0"/>
                  <a:t>)</a:t>
                </a:r>
              </a:p>
            </p:txBody>
          </p:sp>
        </mc:Choice>
        <mc:Fallback xmlns="">
          <p:sp>
            <p:nvSpPr>
              <p:cNvPr id="9" name="TextBox 22"/>
              <p:cNvSpPr txBox="1">
                <a:spLocks noRot="1" noChangeAspect="1" noMove="1" noResize="1" noEditPoints="1" noAdjustHandles="1" noChangeArrowheads="1" noChangeShapeType="1" noTextEdit="1"/>
              </p:cNvSpPr>
              <p:nvPr/>
            </p:nvSpPr>
            <p:spPr>
              <a:xfrm>
                <a:off x="1835696" y="1907540"/>
                <a:ext cx="1872208" cy="369332"/>
              </a:xfrm>
              <a:prstGeom prst="rect">
                <a:avLst/>
              </a:prstGeom>
              <a:blipFill rotWithShape="0">
                <a:blip r:embed="rId2"/>
                <a:stretch>
                  <a:fillRect l="-2606" t="-9836" r="-6515"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23"/>
              <p:cNvSpPr txBox="1"/>
              <p:nvPr/>
            </p:nvSpPr>
            <p:spPr>
              <a:xfrm>
                <a:off x="5652120" y="5874739"/>
                <a:ext cx="1512168" cy="369332"/>
              </a:xfrm>
              <a:prstGeom prst="rect">
                <a:avLst/>
              </a:prstGeom>
              <a:noFill/>
            </p:spPr>
            <p:txBody>
              <a:bodyPr wrap="square" rtlCol="0">
                <a:spAutoFit/>
              </a:bodyPr>
              <a:lstStyle/>
              <a:p>
                <a:r>
                  <a:rPr lang="en-US" altLang="zh-CN" dirty="0"/>
                  <a:t>Output (</a:t>
                </a:r>
                <a14:m>
                  <m:oMath xmlns:m="http://schemas.openxmlformats.org/officeDocument/2006/math">
                    <m:r>
                      <a:rPr lang="en-US" altLang="zh-CN" b="0" i="1" smtClean="0">
                        <a:latin typeface="Cambria Math"/>
                      </a:rPr>
                      <m:t>𝑌</m:t>
                    </m:r>
                  </m:oMath>
                </a14:m>
                <a:r>
                  <a:rPr lang="en-US" altLang="zh-CN" dirty="0"/>
                  <a:t>)</a:t>
                </a:r>
                <a:endParaRPr lang="zh-CN" altLang="en-US" i="1" dirty="0"/>
              </a:p>
            </p:txBody>
          </p:sp>
        </mc:Choice>
        <mc:Fallback xmlns="">
          <p:sp>
            <p:nvSpPr>
              <p:cNvPr id="10" name="TextBox 23"/>
              <p:cNvSpPr txBox="1">
                <a:spLocks noRot="1" noChangeAspect="1" noMove="1" noResize="1" noEditPoints="1" noAdjustHandles="1" noChangeArrowheads="1" noChangeShapeType="1" noTextEdit="1"/>
              </p:cNvSpPr>
              <p:nvPr/>
            </p:nvSpPr>
            <p:spPr>
              <a:xfrm>
                <a:off x="5652120" y="5874739"/>
                <a:ext cx="1512168" cy="369332"/>
              </a:xfrm>
              <a:prstGeom prst="rect">
                <a:avLst/>
              </a:prstGeom>
              <a:blipFill rotWithShape="0">
                <a:blip r:embed="rId3"/>
                <a:stretch>
                  <a:fillRect l="-3226" t="-10000" b="-26667"/>
                </a:stretch>
              </a:blipFill>
            </p:spPr>
            <p:txBody>
              <a:bodyPr/>
              <a:lstStyle/>
              <a:p>
                <a:r>
                  <a:rPr lang="zh-CN" altLang="en-US">
                    <a:noFill/>
                  </a:rPr>
                  <a:t> </a:t>
                </a:r>
              </a:p>
            </p:txBody>
          </p:sp>
        </mc:Fallback>
      </mc:AlternateContent>
      <p:cxnSp>
        <p:nvCxnSpPr>
          <p:cNvPr id="12" name="直接连接符 11"/>
          <p:cNvCxnSpPr/>
          <p:nvPr/>
        </p:nvCxnSpPr>
        <p:spPr>
          <a:xfrm>
            <a:off x="5113392" y="5382750"/>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2414016" y="2478024"/>
            <a:ext cx="3602736" cy="2862072"/>
          </a:xfrm>
          <a:custGeom>
            <a:avLst/>
            <a:gdLst>
              <a:gd name="connsiteX0" fmla="*/ 0 w 3602736"/>
              <a:gd name="connsiteY0" fmla="*/ 2862072 h 2862072"/>
              <a:gd name="connsiteX1" fmla="*/ 2020824 w 3602736"/>
              <a:gd name="connsiteY1" fmla="*/ 2240280 h 2862072"/>
              <a:gd name="connsiteX2" fmla="*/ 3602736 w 3602736"/>
              <a:gd name="connsiteY2" fmla="*/ 0 h 2862072"/>
            </a:gdLst>
            <a:ahLst/>
            <a:cxnLst>
              <a:cxn ang="0">
                <a:pos x="connsiteX0" y="connsiteY0"/>
              </a:cxn>
              <a:cxn ang="0">
                <a:pos x="connsiteX1" y="connsiteY1"/>
              </a:cxn>
              <a:cxn ang="0">
                <a:pos x="connsiteX2" y="connsiteY2"/>
              </a:cxn>
            </a:cxnLst>
            <a:rect l="l" t="t" r="r" b="b"/>
            <a:pathLst>
              <a:path w="3602736" h="2862072">
                <a:moveTo>
                  <a:pt x="0" y="2862072"/>
                </a:moveTo>
                <a:cubicBezTo>
                  <a:pt x="710184" y="2789682"/>
                  <a:pt x="1420368" y="2717292"/>
                  <a:pt x="2020824" y="2240280"/>
                </a:cubicBezTo>
                <a:cubicBezTo>
                  <a:pt x="2621280" y="1763268"/>
                  <a:pt x="3112008" y="881634"/>
                  <a:pt x="3602736"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3"/>
          <p:cNvSpPr txBox="1"/>
          <p:nvPr/>
        </p:nvSpPr>
        <p:spPr>
          <a:xfrm>
            <a:off x="6016752" y="2780928"/>
            <a:ext cx="571472" cy="369332"/>
          </a:xfrm>
          <a:prstGeom prst="rect">
            <a:avLst/>
          </a:prstGeom>
          <a:noFill/>
        </p:spPr>
        <p:txBody>
          <a:bodyPr wrap="square" rtlCol="0">
            <a:spAutoFit/>
          </a:bodyPr>
          <a:lstStyle/>
          <a:p>
            <a:r>
              <a:rPr lang="en-US" altLang="zh-CN" dirty="0"/>
              <a:t>LM</a:t>
            </a:r>
            <a:endParaRPr lang="zh-CN" altLang="en-US" dirty="0"/>
          </a:p>
        </p:txBody>
      </p:sp>
      <mc:AlternateContent xmlns:mc="http://schemas.openxmlformats.org/markup-compatibility/2006" xmlns:a14="http://schemas.microsoft.com/office/drawing/2010/main">
        <mc:Choice Requires="a14">
          <p:sp>
            <p:nvSpPr>
              <p:cNvPr id="19" name="文本框 18"/>
              <p:cNvSpPr txBox="1"/>
              <p:nvPr/>
            </p:nvSpPr>
            <p:spPr>
              <a:xfrm>
                <a:off x="4932040" y="587473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932040" y="5874739"/>
                <a:ext cx="432048" cy="369332"/>
              </a:xfrm>
              <a:prstGeom prst="rect">
                <a:avLst/>
              </a:prstGeom>
              <a:blipFill rotWithShape="0">
                <a:blip r:embed="rId4"/>
                <a:stretch>
                  <a:fillRect r="-5634"/>
                </a:stretch>
              </a:blipFill>
            </p:spPr>
            <p:txBody>
              <a:bodyPr/>
              <a:lstStyle/>
              <a:p>
                <a:r>
                  <a:rPr lang="zh-CN" altLang="en-US">
                    <a:noFill/>
                  </a:rPr>
                  <a:t> </a:t>
                </a:r>
              </a:p>
            </p:txBody>
          </p:sp>
        </mc:Fallback>
      </mc:AlternateContent>
      <p:cxnSp>
        <p:nvCxnSpPr>
          <p:cNvPr id="20" name="直接连接符 19"/>
          <p:cNvCxnSpPr/>
          <p:nvPr/>
        </p:nvCxnSpPr>
        <p:spPr>
          <a:xfrm>
            <a:off x="4427984" y="2276872"/>
            <a:ext cx="0" cy="338437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27984"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a:xfrm>
            <a:off x="4355976" y="1970564"/>
            <a:ext cx="720080" cy="369332"/>
          </a:xfrm>
          <a:prstGeom prst="rect">
            <a:avLst/>
          </a:prstGeom>
          <a:noFill/>
        </p:spPr>
        <p:txBody>
          <a:bodyPr wrap="square" rtlCol="0">
            <a:spAutoFit/>
          </a:bodyPr>
          <a:lstStyle/>
          <a:p>
            <a:r>
              <a:rPr lang="en-US" altLang="zh-CN" dirty="0">
                <a:solidFill>
                  <a:srgbClr val="FF0000"/>
                </a:solidFill>
              </a:rPr>
              <a:t>IS’</a:t>
            </a:r>
            <a:endParaRPr lang="zh-CN" altLang="en-US" dirty="0">
              <a:solidFill>
                <a:srgbClr val="FF0000"/>
              </a:solidFill>
            </a:endParaRPr>
          </a:p>
        </p:txBody>
      </p:sp>
      <p:sp>
        <p:nvSpPr>
          <p:cNvPr id="24" name="左箭头 23"/>
          <p:cNvSpPr/>
          <p:nvPr/>
        </p:nvSpPr>
        <p:spPr>
          <a:xfrm>
            <a:off x="4482656" y="3358754"/>
            <a:ext cx="576064" cy="2160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4261480" y="582009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𝑌</m:t>
                      </m:r>
                      <m:r>
                        <a:rPr lang="en-US" altLang="zh-CN" b="0" i="1" smtClean="0">
                          <a:solidFill>
                            <a:srgbClr val="FF0000"/>
                          </a:solidFill>
                          <a:latin typeface="Cambria Math" panose="02040503050406030204" pitchFamily="18" charset="0"/>
                        </a:rPr>
                        <m:t>′</m:t>
                      </m:r>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4261480" y="5820095"/>
                <a:ext cx="432048" cy="369332"/>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546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中国在</a:t>
            </a:r>
            <a:r>
              <a:rPr lang="en-US" altLang="zh-CN" dirty="0"/>
              <a:t> 2008-2009 </a:t>
            </a:r>
            <a:r>
              <a:rPr lang="zh-CN" altLang="en-US" dirty="0"/>
              <a:t>期间的减速</a:t>
            </a:r>
          </a:p>
        </p:txBody>
      </p:sp>
      <p:sp>
        <p:nvSpPr>
          <p:cNvPr id="3" name="内容占位符 2"/>
          <p:cNvSpPr>
            <a:spLocks noGrp="1"/>
          </p:cNvSpPr>
          <p:nvPr>
            <p:ph idx="1"/>
          </p:nvPr>
        </p:nvSpPr>
        <p:spPr/>
        <p:txBody>
          <a:bodyPr>
            <a:normAutofit/>
          </a:bodyPr>
          <a:lstStyle/>
          <a:p>
            <a:r>
              <a:rPr lang="zh-CN" altLang="en-US" dirty="0"/>
              <a:t>背景一：中国</a:t>
            </a:r>
            <a:r>
              <a:rPr lang="en-US" altLang="zh-CN" dirty="0"/>
              <a:t>2007</a:t>
            </a:r>
            <a:r>
              <a:rPr lang="zh-CN" altLang="en-US" dirty="0"/>
              <a:t>年</a:t>
            </a:r>
            <a:r>
              <a:rPr lang="en-US" altLang="zh-CN" dirty="0"/>
              <a:t>GDP</a:t>
            </a:r>
            <a:r>
              <a:rPr lang="zh-CN" altLang="en-US" dirty="0"/>
              <a:t>大约为美国</a:t>
            </a:r>
            <a:r>
              <a:rPr lang="en-US" altLang="zh-CN" dirty="0"/>
              <a:t>GDP</a:t>
            </a:r>
            <a:r>
              <a:rPr lang="zh-CN" altLang="en-US" dirty="0"/>
              <a:t>的</a:t>
            </a:r>
            <a:r>
              <a:rPr lang="en-US" altLang="zh-CN" dirty="0"/>
              <a:t>26% </a:t>
            </a:r>
            <a:r>
              <a:rPr lang="zh-CN" altLang="en-US" dirty="0"/>
              <a:t>。</a:t>
            </a:r>
            <a:r>
              <a:rPr lang="en-US" altLang="zh-CN" dirty="0"/>
              <a:t> </a:t>
            </a:r>
          </a:p>
          <a:p>
            <a:r>
              <a:rPr lang="zh-CN" altLang="en-US" dirty="0"/>
              <a:t>背景二：虽然人民币汇率不再挂钩美元，但是仍然十分刚性。</a:t>
            </a:r>
            <a:endParaRPr lang="en-US" altLang="zh-CN" dirty="0"/>
          </a:p>
          <a:p>
            <a:r>
              <a:rPr lang="zh-CN" altLang="en-US" dirty="0"/>
              <a:t>背景三：中国经济依赖外需，尤其是美国市场。</a:t>
            </a:r>
            <a:r>
              <a:rPr lang="en-US" altLang="zh-CN" dirty="0"/>
              <a:t> </a:t>
            </a:r>
          </a:p>
          <a:p>
            <a:r>
              <a:rPr lang="zh-CN" altLang="en-US" dirty="0"/>
              <a:t>当美国金融危机爆发，美国对中国商品的需求跳水，导致中国经济减速。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26377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中国在</a:t>
            </a:r>
            <a:r>
              <a:rPr lang="en-US" altLang="zh-CN" dirty="0"/>
              <a:t> 2008-2009 </a:t>
            </a:r>
            <a:r>
              <a:rPr lang="zh-CN" altLang="en-US" dirty="0"/>
              <a:t>期间的减速</a:t>
            </a:r>
          </a:p>
        </p:txBody>
      </p:sp>
      <p:graphicFrame>
        <p:nvGraphicFramePr>
          <p:cNvPr id="7" name="内容占位符 6"/>
          <p:cNvGraphicFramePr>
            <a:graphicFrameLocks noGrp="1"/>
          </p:cNvGraphicFramePr>
          <p:nvPr>
            <p:ph idx="1"/>
            <p:extLst>
              <p:ext uri="{D42A27DB-BD31-4B8C-83A1-F6EECF244321}">
                <p14:modId xmlns:p14="http://schemas.microsoft.com/office/powerpoint/2010/main" val="3043250959"/>
              </p:ext>
            </p:extLst>
          </p:nvPr>
        </p:nvGraphicFramePr>
        <p:xfrm>
          <a:off x="1619672" y="1772812"/>
          <a:ext cx="5904656" cy="3816429"/>
        </p:xfrm>
        <a:graphic>
          <a:graphicData uri="http://schemas.openxmlformats.org/drawingml/2006/table">
            <a:tbl>
              <a:tblPr firstRow="1" firstCol="1" bandRow="1">
                <a:tableStyleId>{5C22544A-7EE6-4342-B048-85BDC9FD1C3A}</a:tableStyleId>
              </a:tblPr>
              <a:tblGrid>
                <a:gridCol w="1305688">
                  <a:extLst>
                    <a:ext uri="{9D8B030D-6E8A-4147-A177-3AD203B41FA5}">
                      <a16:colId xmlns:a16="http://schemas.microsoft.com/office/drawing/2014/main" val="20000"/>
                    </a:ext>
                  </a:extLst>
                </a:gridCol>
                <a:gridCol w="1990497">
                  <a:extLst>
                    <a:ext uri="{9D8B030D-6E8A-4147-A177-3AD203B41FA5}">
                      <a16:colId xmlns:a16="http://schemas.microsoft.com/office/drawing/2014/main" val="20001"/>
                    </a:ext>
                  </a:extLst>
                </a:gridCol>
                <a:gridCol w="2608471">
                  <a:extLst>
                    <a:ext uri="{9D8B030D-6E8A-4147-A177-3AD203B41FA5}">
                      <a16:colId xmlns:a16="http://schemas.microsoft.com/office/drawing/2014/main" val="20002"/>
                    </a:ext>
                  </a:extLst>
                </a:gridCol>
              </a:tblGrid>
              <a:tr h="763285">
                <a:tc>
                  <a:txBody>
                    <a:bodyPr/>
                    <a:lstStyle/>
                    <a:p>
                      <a:pPr algn="just">
                        <a:spcAft>
                          <a:spcPts val="0"/>
                        </a:spcAft>
                      </a:pPr>
                      <a:r>
                        <a:rPr lang="en-US" sz="1800" kern="100" dirty="0">
                          <a:effectLst/>
                        </a:rPr>
                        <a:t>Quarter</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altLang="en-US" sz="1800" kern="100" dirty="0">
                          <a:effectLst/>
                        </a:rPr>
                        <a:t>实际</a:t>
                      </a:r>
                      <a:r>
                        <a:rPr lang="en-US" altLang="zh-CN" sz="1800" kern="100" dirty="0">
                          <a:effectLst/>
                        </a:rPr>
                        <a:t>GDP</a:t>
                      </a:r>
                      <a:r>
                        <a:rPr lang="zh-CN" altLang="en-US" sz="1800" kern="100" dirty="0">
                          <a:effectLst/>
                        </a:rPr>
                        <a:t>增速</a:t>
                      </a:r>
                      <a:endParaRPr lang="zh-CN" sz="1800" kern="100" dirty="0">
                        <a:effectLst/>
                      </a:endParaRPr>
                    </a:p>
                    <a:p>
                      <a:pPr algn="ctr">
                        <a:spcAft>
                          <a:spcPts val="0"/>
                        </a:spcAft>
                      </a:pPr>
                      <a:r>
                        <a:rPr lang="en-US" sz="1800" kern="100" dirty="0">
                          <a:effectLst/>
                        </a:rPr>
                        <a:t>(Y2Y growth,%)</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altLang="en-US" sz="1800" kern="100" dirty="0">
                          <a:effectLst/>
                        </a:rPr>
                        <a:t>对美出口额增长</a:t>
                      </a:r>
                      <a:endParaRPr lang="en-US" altLang="zh-CN" sz="1800" kern="100" dirty="0">
                        <a:effectLst/>
                      </a:endParaRPr>
                    </a:p>
                    <a:p>
                      <a:pPr algn="ctr">
                        <a:spcAft>
                          <a:spcPts val="0"/>
                        </a:spcAft>
                      </a:pPr>
                      <a:r>
                        <a:rPr lang="en-US" sz="1800" kern="100" dirty="0">
                          <a:effectLst/>
                        </a:rPr>
                        <a:t>(Y2Y growth,%)</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1643">
                <a:tc>
                  <a:txBody>
                    <a:bodyPr/>
                    <a:lstStyle/>
                    <a:p>
                      <a:pPr algn="just">
                        <a:spcAft>
                          <a:spcPts val="0"/>
                        </a:spcAft>
                      </a:pPr>
                      <a:r>
                        <a:rPr lang="en-US" sz="1800" kern="100">
                          <a:effectLst/>
                        </a:rPr>
                        <a:t>2008Q1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11.5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5.4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1643">
                <a:tc>
                  <a:txBody>
                    <a:bodyPr/>
                    <a:lstStyle/>
                    <a:p>
                      <a:pPr algn="just">
                        <a:spcAft>
                          <a:spcPts val="0"/>
                        </a:spcAft>
                      </a:pPr>
                      <a:r>
                        <a:rPr lang="en-US" sz="1800" kern="100">
                          <a:effectLst/>
                        </a:rPr>
                        <a:t>2008Q2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12.0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1643">
                <a:tc>
                  <a:txBody>
                    <a:bodyPr/>
                    <a:lstStyle/>
                    <a:p>
                      <a:pPr algn="just">
                        <a:spcAft>
                          <a:spcPts val="0"/>
                        </a:spcAft>
                      </a:pPr>
                      <a:r>
                        <a:rPr lang="en-US" sz="1800" kern="100">
                          <a:effectLst/>
                        </a:rPr>
                        <a:t>2008Q3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9.5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15.3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643">
                <a:tc>
                  <a:txBody>
                    <a:bodyPr/>
                    <a:lstStyle/>
                    <a:p>
                      <a:pPr algn="just">
                        <a:spcAft>
                          <a:spcPts val="0"/>
                        </a:spcAft>
                      </a:pPr>
                      <a:r>
                        <a:rPr lang="en-US" sz="1800" kern="100">
                          <a:effectLst/>
                        </a:rPr>
                        <a:t>2008Q4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7.1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1643">
                <a:tc>
                  <a:txBody>
                    <a:bodyPr/>
                    <a:lstStyle/>
                    <a:p>
                      <a:pPr algn="just">
                        <a:spcAft>
                          <a:spcPts val="0"/>
                        </a:spcAft>
                      </a:pPr>
                      <a:r>
                        <a:rPr lang="en-US" sz="1800" kern="100">
                          <a:effectLst/>
                        </a:rPr>
                        <a:t>2009Q1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6.4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-14.8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1643">
                <a:tc>
                  <a:txBody>
                    <a:bodyPr/>
                    <a:lstStyle/>
                    <a:p>
                      <a:pPr algn="just">
                        <a:spcAft>
                          <a:spcPts val="0"/>
                        </a:spcAft>
                      </a:pPr>
                      <a:r>
                        <a:rPr lang="en-US" sz="1800" kern="100">
                          <a:effectLst/>
                        </a:rPr>
                        <a:t>2009Q2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8.2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-18.5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1643">
                <a:tc>
                  <a:txBody>
                    <a:bodyPr/>
                    <a:lstStyle/>
                    <a:p>
                      <a:pPr algn="just">
                        <a:spcAft>
                          <a:spcPts val="0"/>
                        </a:spcAft>
                      </a:pPr>
                      <a:r>
                        <a:rPr lang="en-US" sz="1800" kern="100">
                          <a:effectLst/>
                        </a:rPr>
                        <a:t>2009Q3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-16.7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1643">
                <a:tc>
                  <a:txBody>
                    <a:bodyPr/>
                    <a:lstStyle/>
                    <a:p>
                      <a:pPr algn="just">
                        <a:spcAft>
                          <a:spcPts val="0"/>
                        </a:spcAft>
                      </a:pPr>
                      <a:r>
                        <a:rPr lang="en-US" sz="1800" kern="100">
                          <a:effectLst/>
                        </a:rPr>
                        <a:t>2009Q4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11.9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293344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财政刺激的效应</a:t>
            </a:r>
          </a:p>
        </p:txBody>
      </p:sp>
      <p:sp>
        <p:nvSpPr>
          <p:cNvPr id="3" name="内容占位符 2"/>
          <p:cNvSpPr>
            <a:spLocks noGrp="1"/>
          </p:cNvSpPr>
          <p:nvPr>
            <p:ph idx="1"/>
          </p:nvPr>
        </p:nvSpPr>
        <p:spPr/>
        <p:txBody>
          <a:bodyPr>
            <a:normAutofit/>
          </a:bodyPr>
          <a:lstStyle/>
          <a:p>
            <a:r>
              <a:rPr lang="zh-CN" altLang="en-US" dirty="0"/>
              <a:t>当政府购买上升，或减税，经济有何影响？</a:t>
            </a:r>
            <a:endParaRPr lang="en-US" altLang="zh-CN" dirty="0"/>
          </a:p>
          <a:p>
            <a:r>
              <a:rPr lang="zh-CN" altLang="en-US" dirty="0"/>
              <a:t>财政刺激使得</a:t>
            </a:r>
            <a:r>
              <a:rPr lang="en-US" altLang="zh-CN" dirty="0"/>
              <a:t>IS</a:t>
            </a:r>
            <a:r>
              <a:rPr lang="zh-CN" altLang="en-US" dirty="0"/>
              <a:t>曲线右移，产出和货币供应均扩大。</a:t>
            </a:r>
            <a:r>
              <a:rPr lang="en-US" altLang="zh-CN" dirty="0"/>
              <a:t> </a:t>
            </a:r>
          </a:p>
          <a:p>
            <a:pPr lvl="1"/>
            <a:r>
              <a:rPr lang="zh-CN" altLang="en-US" dirty="0"/>
              <a:t>财政刺激引发汇率升值压力。为维持固定汇率，央行做空本币（做多外币），即发行货币购买外币，从而扩大货币供应。</a:t>
            </a:r>
            <a:endParaRPr lang="en-US" altLang="zh-CN" dirty="0"/>
          </a:p>
          <a:p>
            <a:r>
              <a:rPr lang="zh-CN" altLang="en-US" dirty="0"/>
              <a:t>中国在</a:t>
            </a:r>
            <a:r>
              <a:rPr lang="en-US" altLang="zh-CN" dirty="0"/>
              <a:t>2008</a:t>
            </a:r>
            <a:r>
              <a:rPr lang="zh-CN" altLang="en-US" dirty="0"/>
              <a:t>年底推出的“四万亿刺激计划”有效地阻止了经济进一步减速。</a:t>
            </a:r>
            <a:endParaRPr lang="en-US" altLang="zh-CN" dirty="0"/>
          </a:p>
          <a:p>
            <a:pPr lvl="1"/>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953598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全球流动性收紧的影响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当世界利率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r>
                  <a:rPr lang="en-US" altLang="zh-CN" dirty="0"/>
                  <a:t> </a:t>
                </a:r>
                <a:r>
                  <a:rPr lang="zh-CN" altLang="en-US" dirty="0"/>
                  <a:t>上升（比如，美联储加息），对小国经济有何影响？</a:t>
                </a:r>
                <a:r>
                  <a:rPr lang="en-US" altLang="zh-CN" dirty="0"/>
                  <a:t> </a:t>
                </a:r>
              </a:p>
              <a:p>
                <a:r>
                  <a:rPr lang="en-US" altLang="zh-CN" dirty="0"/>
                  <a:t>IS </a:t>
                </a:r>
                <a:r>
                  <a:rPr lang="zh-CN" altLang="en-US" dirty="0"/>
                  <a:t>曲线左移，</a:t>
                </a:r>
                <a:r>
                  <a:rPr lang="en-US" altLang="zh-CN" dirty="0"/>
                  <a:t>LM</a:t>
                </a:r>
                <a:r>
                  <a:rPr lang="zh-CN" altLang="en-US" dirty="0"/>
                  <a:t>曲线右移，产出和货币供应均下降。</a:t>
                </a:r>
                <a:r>
                  <a:rPr lang="en-US" altLang="zh-CN" dirty="0"/>
                  <a:t> </a:t>
                </a:r>
              </a:p>
              <a:p>
                <a:pPr lvl="1"/>
                <a:r>
                  <a:rPr lang="zh-CN" altLang="en-US" dirty="0"/>
                  <a:t>世界利率上升，给本币带来贬值压力。</a:t>
                </a:r>
                <a:r>
                  <a:rPr lang="en-US" altLang="zh-CN" dirty="0"/>
                  <a:t> </a:t>
                </a:r>
              </a:p>
              <a:p>
                <a:pPr lvl="1"/>
                <a:r>
                  <a:rPr lang="zh-CN" altLang="en-US" dirty="0"/>
                  <a:t>为捍卫固定汇率，货币当局做多本币（做空外币），即回收本币流动性。</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6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425499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1997-1998</a:t>
            </a:r>
            <a:r>
              <a:rPr lang="zh-CN" altLang="en-US" dirty="0"/>
              <a:t>亚洲金融危机</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443281979"/>
              </p:ext>
            </p:extLst>
          </p:nvPr>
        </p:nvGraphicFramePr>
        <p:xfrm>
          <a:off x="611559" y="1556791"/>
          <a:ext cx="8208912" cy="4104460"/>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433172">
                <a:tc rowSpan="2">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ctr">
                        <a:spcAft>
                          <a:spcPts val="0"/>
                        </a:spcAft>
                      </a:pPr>
                      <a:r>
                        <a:rPr lang="en-US" sz="2000" kern="100" dirty="0">
                          <a:effectLst/>
                        </a:rPr>
                        <a:t>Fed Funds Rate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ctr">
                        <a:spcAft>
                          <a:spcPts val="0"/>
                        </a:spcAft>
                      </a:pPr>
                      <a:r>
                        <a:rPr lang="en-US" sz="2000" kern="100">
                          <a:effectLst/>
                        </a:rPr>
                        <a:t>Dollar Index</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3">
                  <a:txBody>
                    <a:bodyPr/>
                    <a:lstStyle/>
                    <a:p>
                      <a:pPr algn="ctr">
                        <a:spcAft>
                          <a:spcPts val="0"/>
                        </a:spcAft>
                      </a:pPr>
                      <a:r>
                        <a:rPr lang="en-US" sz="2000" kern="100">
                          <a:effectLst/>
                        </a:rPr>
                        <a:t>Exchange Rates (per Dollar)</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724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2000" kern="100">
                          <a:effectLst/>
                        </a:rPr>
                        <a:t>Baht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Won</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Rupiah</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9852">
                <a:tc>
                  <a:txBody>
                    <a:bodyPr/>
                    <a:lstStyle/>
                    <a:p>
                      <a:pPr algn="just">
                        <a:spcAft>
                          <a:spcPts val="0"/>
                        </a:spcAft>
                      </a:pPr>
                      <a:r>
                        <a:rPr lang="en-US" sz="2000" kern="100">
                          <a:effectLst/>
                        </a:rPr>
                        <a:t>1993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3.02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25.3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805.8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2110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9852">
                <a:tc>
                  <a:txBody>
                    <a:bodyPr/>
                    <a:lstStyle/>
                    <a:p>
                      <a:pPr algn="just">
                        <a:spcAft>
                          <a:spcPts val="0"/>
                        </a:spcAft>
                      </a:pPr>
                      <a:r>
                        <a:rPr lang="en-US" sz="2000" kern="100">
                          <a:effectLst/>
                        </a:rPr>
                        <a:t>1994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4.20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88.4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25.2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806.9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2200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9852">
                <a:tc>
                  <a:txBody>
                    <a:bodyPr/>
                    <a:lstStyle/>
                    <a:p>
                      <a:pPr algn="just">
                        <a:spcAft>
                          <a:spcPts val="0"/>
                        </a:spcAft>
                      </a:pPr>
                      <a:r>
                        <a:rPr lang="en-US" sz="2000" kern="100">
                          <a:effectLst/>
                        </a:rPr>
                        <a:t>1995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5.84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83.4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24.9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772.7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2308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9852">
                <a:tc>
                  <a:txBody>
                    <a:bodyPr/>
                    <a:lstStyle/>
                    <a:p>
                      <a:pPr algn="just">
                        <a:spcAft>
                          <a:spcPts val="0"/>
                        </a:spcAft>
                      </a:pPr>
                      <a:r>
                        <a:rPr lang="en-US" sz="2000" kern="100">
                          <a:effectLst/>
                        </a:rPr>
                        <a:t>1996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5.30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87.2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25.4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805.0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2383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99852">
                <a:tc>
                  <a:txBody>
                    <a:bodyPr/>
                    <a:lstStyle/>
                    <a:p>
                      <a:pPr algn="just">
                        <a:spcAft>
                          <a:spcPts val="0"/>
                        </a:spcAft>
                      </a:pPr>
                      <a:r>
                        <a:rPr lang="en-US" sz="2000" kern="100">
                          <a:effectLst/>
                        </a:rPr>
                        <a:t>1997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5.46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93.9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31.1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953.2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4650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9852">
                <a:tc>
                  <a:txBody>
                    <a:bodyPr/>
                    <a:lstStyle/>
                    <a:p>
                      <a:pPr algn="just">
                        <a:spcAft>
                          <a:spcPts val="0"/>
                        </a:spcAft>
                      </a:pPr>
                      <a:r>
                        <a:rPr lang="en-US" sz="2000" kern="100">
                          <a:effectLst/>
                        </a:rPr>
                        <a:t>1998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5.35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98.5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41.3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1400.4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8025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99852">
                <a:tc>
                  <a:txBody>
                    <a:bodyPr/>
                    <a:lstStyle/>
                    <a:p>
                      <a:pPr algn="just">
                        <a:spcAft>
                          <a:spcPts val="0"/>
                        </a:spcAft>
                      </a:pPr>
                      <a:r>
                        <a:rPr lang="en-US" sz="2000" kern="100">
                          <a:effectLst/>
                        </a:rPr>
                        <a:t>1999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97.0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37.9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1189.8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7085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99852">
                <a:tc>
                  <a:txBody>
                    <a:bodyPr/>
                    <a:lstStyle/>
                    <a:p>
                      <a:pPr algn="just">
                        <a:spcAft>
                          <a:spcPts val="0"/>
                        </a:spcAft>
                      </a:pPr>
                      <a:r>
                        <a:rPr lang="en-US" sz="2000" kern="100">
                          <a:effectLst/>
                        </a:rPr>
                        <a:t>2000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6.24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101.8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40.2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1130.9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9595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9464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美国宏观经济波动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1772816"/>
            <a:ext cx="6696744" cy="369332"/>
          </a:xfrm>
          <a:prstGeom prst="rect">
            <a:avLst/>
          </a:prstGeom>
          <a:noFill/>
        </p:spPr>
        <p:txBody>
          <a:bodyPr wrap="square" rtlCol="0">
            <a:spAutoFit/>
          </a:bodyPr>
          <a:lstStyle/>
          <a:p>
            <a:r>
              <a:rPr lang="en-US" altLang="zh-CN" dirty="0"/>
              <a:t>Quarterly RGDP Growth (Seasonal Adjusted Annual Rate (SAAR))</a:t>
            </a:r>
            <a:endParaRPr lang="zh-CN" altLang="en-US" dirty="0"/>
          </a:p>
        </p:txBody>
      </p:sp>
      <p:pic>
        <p:nvPicPr>
          <p:cNvPr id="7" name="内容占位符 6">
            <a:extLst>
              <a:ext uri="{FF2B5EF4-FFF2-40B4-BE49-F238E27FC236}">
                <a16:creationId xmlns:a16="http://schemas.microsoft.com/office/drawing/2014/main" id="{C0842ECC-860F-47EA-9E83-7D892087CE42}"/>
              </a:ext>
            </a:extLst>
          </p:cNvPr>
          <p:cNvPicPr>
            <a:picLocks noGrp="1" noChangeAspect="1"/>
          </p:cNvPicPr>
          <p:nvPr>
            <p:ph idx="1"/>
          </p:nvPr>
        </p:nvPicPr>
        <p:blipFill>
          <a:blip r:embed="rId2"/>
          <a:stretch>
            <a:fillRect/>
          </a:stretch>
        </p:blipFill>
        <p:spPr>
          <a:xfrm>
            <a:off x="457200" y="2458280"/>
            <a:ext cx="8229600" cy="2809802"/>
          </a:xfrm>
          <a:prstGeom prst="rect">
            <a:avLst/>
          </a:prstGeom>
        </p:spPr>
      </p:pic>
    </p:spTree>
    <p:extLst>
      <p:ext uri="{BB962C8B-B14F-4D97-AF65-F5344CB8AC3E}">
        <p14:creationId xmlns:p14="http://schemas.microsoft.com/office/powerpoint/2010/main" val="1358223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1997-1998</a:t>
            </a:r>
            <a:r>
              <a:rPr lang="zh-CN" altLang="en-US" dirty="0"/>
              <a:t>亚洲金融危机</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728943490"/>
              </p:ext>
            </p:extLst>
          </p:nvPr>
        </p:nvGraphicFramePr>
        <p:xfrm>
          <a:off x="683566" y="1700808"/>
          <a:ext cx="8136905" cy="3825398"/>
        </p:xfrm>
        <a:graphic>
          <a:graphicData uri="http://schemas.openxmlformats.org/drawingml/2006/table">
            <a:tbl>
              <a:tblPr firstRow="1" firstCol="1" bandRow="1">
                <a:tableStyleId>{5C22544A-7EE6-4342-B048-85BDC9FD1C3A}</a:tableStyleId>
              </a:tblPr>
              <a:tblGrid>
                <a:gridCol w="1161551">
                  <a:extLst>
                    <a:ext uri="{9D8B030D-6E8A-4147-A177-3AD203B41FA5}">
                      <a16:colId xmlns:a16="http://schemas.microsoft.com/office/drawing/2014/main" val="20000"/>
                    </a:ext>
                  </a:extLst>
                </a:gridCol>
                <a:gridCol w="1162559">
                  <a:extLst>
                    <a:ext uri="{9D8B030D-6E8A-4147-A177-3AD203B41FA5}">
                      <a16:colId xmlns:a16="http://schemas.microsoft.com/office/drawing/2014/main" val="20001"/>
                    </a:ext>
                  </a:extLst>
                </a:gridCol>
                <a:gridCol w="1162559">
                  <a:extLst>
                    <a:ext uri="{9D8B030D-6E8A-4147-A177-3AD203B41FA5}">
                      <a16:colId xmlns:a16="http://schemas.microsoft.com/office/drawing/2014/main" val="20002"/>
                    </a:ext>
                  </a:extLst>
                </a:gridCol>
                <a:gridCol w="1162559">
                  <a:extLst>
                    <a:ext uri="{9D8B030D-6E8A-4147-A177-3AD203B41FA5}">
                      <a16:colId xmlns:a16="http://schemas.microsoft.com/office/drawing/2014/main" val="20003"/>
                    </a:ext>
                  </a:extLst>
                </a:gridCol>
                <a:gridCol w="1162559">
                  <a:extLst>
                    <a:ext uri="{9D8B030D-6E8A-4147-A177-3AD203B41FA5}">
                      <a16:colId xmlns:a16="http://schemas.microsoft.com/office/drawing/2014/main" val="20004"/>
                    </a:ext>
                  </a:extLst>
                </a:gridCol>
                <a:gridCol w="1162559">
                  <a:extLst>
                    <a:ext uri="{9D8B030D-6E8A-4147-A177-3AD203B41FA5}">
                      <a16:colId xmlns:a16="http://schemas.microsoft.com/office/drawing/2014/main" val="20005"/>
                    </a:ext>
                  </a:extLst>
                </a:gridCol>
                <a:gridCol w="1162559">
                  <a:extLst>
                    <a:ext uri="{9D8B030D-6E8A-4147-A177-3AD203B41FA5}">
                      <a16:colId xmlns:a16="http://schemas.microsoft.com/office/drawing/2014/main" val="20006"/>
                    </a:ext>
                  </a:extLst>
                </a:gridCol>
              </a:tblGrid>
              <a:tr h="432048">
                <a:tc>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3">
                  <a:txBody>
                    <a:bodyPr/>
                    <a:lstStyle/>
                    <a:p>
                      <a:pPr algn="ctr">
                        <a:spcAft>
                          <a:spcPts val="0"/>
                        </a:spcAft>
                      </a:pPr>
                      <a:r>
                        <a:rPr lang="en-US" sz="2000" kern="100">
                          <a:effectLst/>
                        </a:rPr>
                        <a:t>RGDP Growth (local currency)</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2000" kern="100">
                          <a:effectLst/>
                        </a:rPr>
                        <a:t>GDP Growth (in Dollar)</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28094">
                <a:tc>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Thailand</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S. Korea</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Indonesia</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Thailand</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S. Korea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Indonesia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3608">
                <a:tc>
                  <a:txBody>
                    <a:bodyPr/>
                    <a:lstStyle/>
                    <a:p>
                      <a:pPr algn="just">
                        <a:spcAft>
                          <a:spcPts val="0"/>
                        </a:spcAft>
                      </a:pPr>
                      <a:r>
                        <a:rPr lang="en-US" sz="2000" kern="100">
                          <a:effectLst/>
                        </a:rPr>
                        <a:t>1994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9.2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7.5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13.8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13.3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17.9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3608">
                <a:tc>
                  <a:txBody>
                    <a:bodyPr/>
                    <a:lstStyle/>
                    <a:p>
                      <a:pPr algn="just">
                        <a:spcAft>
                          <a:spcPts val="0"/>
                        </a:spcAft>
                      </a:pPr>
                      <a:r>
                        <a:rPr lang="en-US" sz="2000" kern="100">
                          <a:effectLst/>
                        </a:rPr>
                        <a:t>1995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14.0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22.1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3608">
                <a:tc>
                  <a:txBody>
                    <a:bodyPr/>
                    <a:lstStyle/>
                    <a:p>
                      <a:pPr algn="just">
                        <a:spcAft>
                          <a:spcPts val="0"/>
                        </a:spcAft>
                      </a:pPr>
                      <a:r>
                        <a:rPr lang="en-US" sz="2000" kern="100">
                          <a:effectLst/>
                        </a:rPr>
                        <a:t>1996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12.8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3608">
                <a:tc>
                  <a:txBody>
                    <a:bodyPr/>
                    <a:lstStyle/>
                    <a:p>
                      <a:pPr algn="just">
                        <a:spcAft>
                          <a:spcPts val="0"/>
                        </a:spcAft>
                      </a:pPr>
                      <a:r>
                        <a:rPr lang="en-US" sz="2000" kern="100">
                          <a:effectLst/>
                        </a:rPr>
                        <a:t>1997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-18.0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-5.3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-6.8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608">
                <a:tc>
                  <a:txBody>
                    <a:bodyPr/>
                    <a:lstStyle/>
                    <a:p>
                      <a:pPr algn="just">
                        <a:spcAft>
                          <a:spcPts val="0"/>
                        </a:spcAft>
                      </a:pPr>
                      <a:r>
                        <a:rPr lang="en-US" sz="2000" kern="100">
                          <a:effectLst/>
                        </a:rPr>
                        <a:t>1998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-13.1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-24.3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-57.0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-32.9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3608">
                <a:tc>
                  <a:txBody>
                    <a:bodyPr/>
                    <a:lstStyle/>
                    <a:p>
                      <a:pPr algn="just">
                        <a:spcAft>
                          <a:spcPts val="0"/>
                        </a:spcAft>
                      </a:pPr>
                      <a:r>
                        <a:rPr lang="en-US" sz="2000" kern="100">
                          <a:effectLst/>
                        </a:rPr>
                        <a:t>1999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0.8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43.6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29.7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23608">
                <a:tc>
                  <a:txBody>
                    <a:bodyPr/>
                    <a:lstStyle/>
                    <a:p>
                      <a:pPr algn="just">
                        <a:spcAft>
                          <a:spcPts val="0"/>
                        </a:spcAft>
                      </a:pPr>
                      <a:r>
                        <a:rPr lang="en-US" sz="2000" kern="100">
                          <a:effectLst/>
                        </a:rPr>
                        <a:t>2000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-0.2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19.1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15.7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00066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pPr lvl="2"/>
            <a:r>
              <a:rPr lang="zh-CN" altLang="en-US" dirty="0"/>
              <a:t>引论</a:t>
            </a:r>
            <a:endParaRPr lang="en-US" altLang="zh-CN" dirty="0"/>
          </a:p>
          <a:p>
            <a:pPr lvl="2"/>
            <a:r>
              <a:rPr lang="zh-CN" altLang="en-US" dirty="0"/>
              <a:t>小型开放经济浮动汇率</a:t>
            </a:r>
            <a:endParaRPr lang="en-US" altLang="zh-CN" dirty="0"/>
          </a:p>
          <a:p>
            <a:pPr lvl="2"/>
            <a:r>
              <a:rPr lang="zh-CN" altLang="en-US" dirty="0"/>
              <a:t>小型开放经济固定汇率</a:t>
            </a:r>
            <a:endParaRPr lang="en-US" altLang="zh-CN" dirty="0"/>
          </a:p>
          <a:p>
            <a:pPr lvl="2"/>
            <a:r>
              <a:rPr lang="zh-CN" altLang="en-US" dirty="0">
                <a:solidFill>
                  <a:srgbClr val="FF0000"/>
                </a:solidFill>
              </a:rPr>
              <a:t>大型开放经济模型</a:t>
            </a:r>
            <a:endParaRPr lang="en-US" altLang="zh-CN" dirty="0">
              <a:solidFill>
                <a:srgbClr val="FF0000"/>
              </a:solidFill>
            </a:endParaRP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96538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大型开放经济、浮动汇率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假设大国的净资本流出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𝑟</m:t>
                        </m:r>
                      </m:e>
                    </m:d>
                  </m:oMath>
                </a14:m>
                <a:r>
                  <a:rPr lang="zh-CN" altLang="en-US" dirty="0"/>
                  <a:t> 是利率的减函数，</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𝐹</m:t>
                        </m:r>
                      </m:e>
                      <m:sup>
                        <m:r>
                          <a:rPr lang="en-US" altLang="zh-CN" i="1">
                            <a:latin typeface="Cambria Math"/>
                          </a:rPr>
                          <m:t>′</m:t>
                        </m:r>
                      </m:sup>
                    </m:sSup>
                    <m:r>
                      <a:rPr lang="en-US" altLang="zh-CN" i="1">
                        <a:latin typeface="Cambria Math"/>
                      </a:rPr>
                      <m:t>&lt;0</m:t>
                    </m:r>
                  </m:oMath>
                </a14:m>
                <a:r>
                  <a:rPr lang="en-US" altLang="zh-CN" dirty="0"/>
                  <a:t> </a:t>
                </a:r>
                <a:r>
                  <a:rPr lang="zh-CN" altLang="en-US" dirty="0"/>
                  <a:t>。</a:t>
                </a:r>
                <a:endParaRPr lang="en-US" altLang="zh-CN" dirty="0"/>
              </a:p>
              <a:p>
                <a:r>
                  <a:rPr lang="zh-CN" altLang="en-US" dirty="0"/>
                  <a:t>考虑如下三方程模型，</a:t>
                </a:r>
                <a:endParaRPr lang="en-US" altLang="zh-CN" dirty="0"/>
              </a:p>
              <a:p>
                <a:pPr marL="457200" lvl="1" indent="0" algn="ctr">
                  <a:buNone/>
                </a:pPr>
                <a14:m>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a:rPr>
                      <m:t>−</m:t>
                    </m:r>
                    <m:r>
                      <a:rPr lang="en-US" altLang="zh-CN" i="1">
                        <a:solidFill>
                          <a:srgbClr val="C00000"/>
                        </a:solidFill>
                        <a:latin typeface="Cambria Math"/>
                      </a:rPr>
                      <m:t>𝐶</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a:rPr>
                          <m:t>𝑌</m:t>
                        </m:r>
                        <m:r>
                          <a:rPr lang="en-US" altLang="zh-CN" i="1">
                            <a:solidFill>
                              <a:srgbClr val="C00000"/>
                            </a:solidFill>
                            <a:latin typeface="Cambria Math"/>
                          </a:rPr>
                          <m:t>−</m:t>
                        </m:r>
                        <m:r>
                          <a:rPr lang="en-US" altLang="zh-CN" i="1">
                            <a:solidFill>
                              <a:srgbClr val="C00000"/>
                            </a:solidFill>
                            <a:latin typeface="Cambria Math"/>
                          </a:rPr>
                          <m:t>𝑇</m:t>
                        </m:r>
                      </m:e>
                    </m:d>
                    <m:r>
                      <a:rPr lang="en-US" altLang="zh-CN" b="0" i="1" smtClean="0">
                        <a:solidFill>
                          <a:srgbClr val="C00000"/>
                        </a:solidFill>
                        <a:latin typeface="Cambria Math"/>
                      </a:rPr>
                      <m:t>−</m:t>
                    </m:r>
                    <m:r>
                      <a:rPr lang="en-US" altLang="zh-CN" b="0" i="1" smtClean="0">
                        <a:solidFill>
                          <a:srgbClr val="C00000"/>
                        </a:solidFill>
                        <a:latin typeface="Cambria Math"/>
                      </a:rPr>
                      <m:t>𝐺</m:t>
                    </m:r>
                    <m:r>
                      <a:rPr lang="en-US" altLang="zh-CN" b="0" i="1" smtClean="0">
                        <a:solidFill>
                          <a:srgbClr val="C00000"/>
                        </a:solidFill>
                        <a:latin typeface="Cambria Math"/>
                      </a:rPr>
                      <m:t>=</m:t>
                    </m:r>
                    <m:r>
                      <a:rPr lang="en-US" altLang="zh-CN" i="1">
                        <a:solidFill>
                          <a:srgbClr val="C00000"/>
                        </a:solidFill>
                        <a:latin typeface="Cambria Math"/>
                      </a:rPr>
                      <m:t>𝐼</m:t>
                    </m:r>
                    <m:d>
                      <m:dPr>
                        <m:ctrlPr>
                          <a:rPr lang="en-US" altLang="zh-CN" i="1">
                            <a:solidFill>
                              <a:srgbClr val="C00000"/>
                            </a:solidFill>
                            <a:latin typeface="Cambria Math" panose="02040503050406030204" pitchFamily="18" charset="0"/>
                          </a:rPr>
                        </m:ctrlPr>
                      </m:dPr>
                      <m:e>
                        <m:r>
                          <a:rPr lang="en-US" altLang="zh-CN" b="0" i="1" smtClean="0">
                            <a:solidFill>
                              <a:srgbClr val="C00000"/>
                            </a:solidFill>
                            <a:latin typeface="Cambria Math"/>
                          </a:rPr>
                          <m:t>𝑟</m:t>
                        </m:r>
                      </m:e>
                    </m:d>
                    <m:r>
                      <a:rPr lang="en-US" altLang="zh-CN" i="1">
                        <a:solidFill>
                          <a:srgbClr val="C00000"/>
                        </a:solidFill>
                        <a:latin typeface="Cambria Math"/>
                      </a:rPr>
                      <m:t>+</m:t>
                    </m:r>
                    <m:r>
                      <a:rPr lang="en-US" altLang="zh-CN" b="0" i="1" smtClean="0">
                        <a:solidFill>
                          <a:srgbClr val="C00000"/>
                        </a:solidFill>
                        <a:latin typeface="Cambria Math"/>
                      </a:rPr>
                      <m:t>𝐹</m:t>
                    </m:r>
                    <m:d>
                      <m:dPr>
                        <m:ctrlPr>
                          <a:rPr lang="en-US" altLang="zh-CN" i="1">
                            <a:solidFill>
                              <a:srgbClr val="C00000"/>
                            </a:solidFill>
                            <a:latin typeface="Cambria Math" panose="02040503050406030204" pitchFamily="18" charset="0"/>
                          </a:rPr>
                        </m:ctrlPr>
                      </m:dPr>
                      <m:e>
                        <m:r>
                          <a:rPr lang="en-US" altLang="zh-CN" b="0" i="1" smtClean="0">
                            <a:solidFill>
                              <a:srgbClr val="C00000"/>
                            </a:solidFill>
                            <a:latin typeface="Cambria Math"/>
                          </a:rPr>
                          <m:t>𝑟</m:t>
                        </m:r>
                      </m:e>
                    </m:d>
                    <m:r>
                      <a:rPr lang="en-US" altLang="zh-CN" b="0" i="1" smtClean="0">
                        <a:latin typeface="Cambria Math"/>
                      </a:rPr>
                      <m:t>,</m:t>
                    </m:r>
                  </m:oMath>
                </a14:m>
                <a:r>
                  <a:rPr lang="en-US" altLang="zh-CN" dirty="0"/>
                  <a:t>  </a:t>
                </a:r>
                <a:r>
                  <a:rPr lang="zh-CN" altLang="en-US" dirty="0"/>
                  <a:t>可贷资金市场</a:t>
                </a:r>
                <a:endParaRPr lang="en-US" altLang="zh-CN" dirty="0"/>
              </a:p>
              <a:p>
                <a:pPr marL="457200" lvl="1" indent="0" algn="ctr">
                  <a:buNone/>
                </a:pPr>
                <a14:m>
                  <m:oMath xmlns:m="http://schemas.openxmlformats.org/officeDocument/2006/math">
                    <m:f>
                      <m:fPr>
                        <m:ctrlPr>
                          <a:rPr lang="en-US" altLang="zh-CN" i="1" smtClean="0">
                            <a:solidFill>
                              <a:srgbClr val="C00000"/>
                            </a:solidFill>
                            <a:latin typeface="Cambria Math" panose="02040503050406030204" pitchFamily="18" charset="0"/>
                          </a:rPr>
                        </m:ctrlPr>
                      </m:fPr>
                      <m:num>
                        <m:r>
                          <a:rPr lang="en-US" altLang="zh-CN" i="1">
                            <a:solidFill>
                              <a:srgbClr val="C00000"/>
                            </a:solidFill>
                            <a:latin typeface="Cambria Math"/>
                          </a:rPr>
                          <m:t>𝑀</m:t>
                        </m:r>
                      </m:num>
                      <m:den>
                        <m:r>
                          <a:rPr lang="en-US" altLang="zh-CN" i="1">
                            <a:solidFill>
                              <a:srgbClr val="C00000"/>
                            </a:solidFill>
                            <a:latin typeface="Cambria Math"/>
                          </a:rPr>
                          <m:t>𝑃</m:t>
                        </m:r>
                      </m:den>
                    </m:f>
                    <m:r>
                      <a:rPr lang="en-US" altLang="zh-CN" i="1">
                        <a:solidFill>
                          <a:srgbClr val="C00000"/>
                        </a:solidFill>
                        <a:latin typeface="Cambria Math"/>
                      </a:rPr>
                      <m:t>=</m:t>
                    </m:r>
                    <m:r>
                      <a:rPr lang="en-US" altLang="zh-CN" i="1">
                        <a:solidFill>
                          <a:srgbClr val="C00000"/>
                        </a:solidFill>
                        <a:latin typeface="Cambria Math"/>
                      </a:rPr>
                      <m:t>𝐿</m:t>
                    </m:r>
                    <m:d>
                      <m:dPr>
                        <m:ctrlPr>
                          <a:rPr lang="en-US" altLang="zh-CN" i="1">
                            <a:solidFill>
                              <a:srgbClr val="C00000"/>
                            </a:solidFill>
                            <a:latin typeface="Cambria Math" panose="02040503050406030204" pitchFamily="18" charset="0"/>
                          </a:rPr>
                        </m:ctrlPr>
                      </m:dPr>
                      <m:e>
                        <m:r>
                          <a:rPr lang="en-US" altLang="zh-CN" b="0" i="1" smtClean="0">
                            <a:solidFill>
                              <a:srgbClr val="C00000"/>
                            </a:solidFill>
                            <a:latin typeface="Cambria Math"/>
                          </a:rPr>
                          <m:t>𝑟</m:t>
                        </m:r>
                        <m:r>
                          <a:rPr lang="en-US" altLang="zh-CN" i="1">
                            <a:solidFill>
                              <a:srgbClr val="C00000"/>
                            </a:solidFill>
                            <a:latin typeface="Cambria Math"/>
                          </a:rPr>
                          <m:t>,</m:t>
                        </m:r>
                        <m:r>
                          <a:rPr lang="en-US" altLang="zh-CN" i="1">
                            <a:solidFill>
                              <a:srgbClr val="C00000"/>
                            </a:solidFill>
                            <a:latin typeface="Cambria Math"/>
                          </a:rPr>
                          <m:t>𝑌</m:t>
                        </m:r>
                      </m:e>
                    </m:d>
                    <m:r>
                      <a:rPr lang="en-US" altLang="zh-CN" i="1">
                        <a:latin typeface="Cambria Math"/>
                      </a:rPr>
                      <m:t>,</m:t>
                    </m:r>
                  </m:oMath>
                </a14:m>
                <a:r>
                  <a:rPr lang="en-US" altLang="zh-CN" dirty="0"/>
                  <a:t>   </a:t>
                </a:r>
                <a:r>
                  <a:rPr lang="zh-CN" altLang="en-US" dirty="0"/>
                  <a:t>货币市场</a:t>
                </a:r>
                <a:endParaRPr lang="en-US" altLang="zh-CN" dirty="0"/>
              </a:p>
              <a:p>
                <a:pPr marL="457200" lvl="1" indent="0" algn="ctr">
                  <a:buNone/>
                </a:pPr>
                <a14:m>
                  <m:oMath xmlns:m="http://schemas.openxmlformats.org/officeDocument/2006/math">
                    <m:r>
                      <a:rPr lang="en-US" altLang="zh-CN" i="1" smtClean="0">
                        <a:solidFill>
                          <a:srgbClr val="C00000"/>
                        </a:solidFill>
                        <a:latin typeface="Cambria Math"/>
                      </a:rPr>
                      <m:t>𝐹</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a:rPr>
                          <m:t>𝑟</m:t>
                        </m:r>
                      </m:e>
                    </m:d>
                    <m:r>
                      <a:rPr lang="en-US" altLang="zh-CN" b="0" i="1" smtClean="0">
                        <a:solidFill>
                          <a:srgbClr val="C00000"/>
                        </a:solidFill>
                        <a:latin typeface="Cambria Math"/>
                      </a:rPr>
                      <m:t>=</m:t>
                    </m:r>
                    <m:r>
                      <a:rPr lang="en-US" altLang="zh-CN" b="0" i="1" smtClean="0">
                        <a:solidFill>
                          <a:srgbClr val="C00000"/>
                        </a:solidFill>
                        <a:latin typeface="Cambria Math"/>
                      </a:rPr>
                      <m:t>𝑋</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a:rPr>
                          <m:t>𝑒</m:t>
                        </m:r>
                      </m:e>
                    </m:d>
                    <m:r>
                      <a:rPr lang="en-US" altLang="zh-CN" b="0" i="1" smtClean="0">
                        <a:latin typeface="Cambria Math"/>
                      </a:rPr>
                      <m:t>,</m:t>
                    </m:r>
                  </m:oMath>
                </a14:m>
                <a:r>
                  <a:rPr lang="en-US" altLang="zh-CN" b="0" dirty="0"/>
                  <a:t>   </a:t>
                </a:r>
                <a:r>
                  <a:rPr lang="zh-CN" altLang="en-US" b="0" dirty="0"/>
                  <a:t>外汇市场</a:t>
                </a:r>
                <a:r>
                  <a:rPr lang="en-US" altLang="zh-CN" b="0" dirty="0"/>
                  <a:t> </a:t>
                </a:r>
              </a:p>
              <a:p>
                <a:pPr marL="514350" indent="-457200"/>
                <a:r>
                  <a:rPr lang="zh-CN" altLang="en-US" dirty="0"/>
                  <a:t>内生变量为</a:t>
                </a:r>
                <a14:m>
                  <m:oMath xmlns:m="http://schemas.openxmlformats.org/officeDocument/2006/math">
                    <m:r>
                      <a:rPr lang="en-US" altLang="zh-CN" i="1">
                        <a:latin typeface="Cambria Math"/>
                      </a:rPr>
                      <m:t>𝑌</m:t>
                    </m:r>
                  </m:oMath>
                </a14:m>
                <a:r>
                  <a:rPr lang="zh-CN" altLang="en-US" b="0" dirty="0"/>
                  <a:t>，</a:t>
                </a:r>
                <a14:m>
                  <m:oMath xmlns:m="http://schemas.openxmlformats.org/officeDocument/2006/math">
                    <m:r>
                      <a:rPr lang="en-US" altLang="zh-CN" i="1">
                        <a:latin typeface="Cambria Math"/>
                      </a:rPr>
                      <m:t>𝑟</m:t>
                    </m:r>
                  </m:oMath>
                </a14:m>
                <a:r>
                  <a:rPr lang="zh-CN" altLang="en-US" b="0" dirty="0"/>
                  <a:t>，</a:t>
                </a:r>
                <a14:m>
                  <m:oMath xmlns:m="http://schemas.openxmlformats.org/officeDocument/2006/math">
                    <m:r>
                      <a:rPr lang="en-US" altLang="zh-CN" i="1">
                        <a:latin typeface="Cambria Math"/>
                      </a:rPr>
                      <m:t>𝑒</m:t>
                    </m:r>
                  </m:oMath>
                </a14:m>
                <a:r>
                  <a:rPr lang="en-US" altLang="zh-CN" b="0" dirty="0"/>
                  <a:t> </a:t>
                </a:r>
                <a:r>
                  <a:rPr lang="zh-CN" altLang="en-US" b="0" dirty="0"/>
                  <a:t>。</a:t>
                </a:r>
                <a:endParaRPr lang="en-US" altLang="zh-CN" b="0" dirty="0"/>
              </a:p>
              <a:p>
                <a:pPr marL="57150" indent="0">
                  <a:buNone/>
                </a:pPr>
                <a:endParaRPr lang="en-US" altLang="zh-CN" b="0" dirty="0"/>
              </a:p>
              <a:p>
                <a:pPr marL="1371600" lvl="2" indent="-514350">
                  <a:buFont typeface="+mj-lt"/>
                  <a:buAutoNum type="alphaLcParenR"/>
                </a:pPr>
                <a:endParaRPr lang="en-US" altLang="zh-CN" b="0" dirty="0"/>
              </a:p>
              <a:p>
                <a:pPr marL="0" indent="0">
                  <a:buNone/>
                </a:pP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603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大型开放经济的均衡图示</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31" name="直接箭头连接符 30"/>
          <p:cNvCxnSpPr/>
          <p:nvPr/>
        </p:nvCxnSpPr>
        <p:spPr>
          <a:xfrm>
            <a:off x="1699490" y="364505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1699490" y="155682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a:off x="2059530" y="1988870"/>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2059530" y="1941426"/>
            <a:ext cx="1536180" cy="14235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 name="TextBox 35"/>
              <p:cNvSpPr txBox="1"/>
              <p:nvPr/>
            </p:nvSpPr>
            <p:spPr>
              <a:xfrm>
                <a:off x="3715714" y="364505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715714" y="3645054"/>
                <a:ext cx="432048" cy="369332"/>
              </a:xfrm>
              <a:prstGeom prst="rect">
                <a:avLst/>
              </a:prstGeom>
              <a:blipFill rotWithShape="1">
                <a:blip r:embed="rId2"/>
                <a:stretch>
                  <a:fillRect/>
                </a:stretch>
              </a:blipFill>
            </p:spPr>
            <p:txBody>
              <a:bodyPr/>
              <a:lstStyle/>
              <a:p>
                <a:r>
                  <a:rPr lang="zh-CN" altLang="en-US">
                    <a:noFill/>
                  </a:rPr>
                  <a:t> </a:t>
                </a:r>
              </a:p>
            </p:txBody>
          </p:sp>
        </mc:Fallback>
      </mc:AlternateContent>
      <p:cxnSp>
        <p:nvCxnSpPr>
          <p:cNvPr id="39" name="直接箭头连接符 38"/>
          <p:cNvCxnSpPr/>
          <p:nvPr/>
        </p:nvCxnSpPr>
        <p:spPr>
          <a:xfrm>
            <a:off x="5517050" y="364505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5517050" y="155682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6926704" y="3645023"/>
                <a:ext cx="1656184" cy="646331"/>
              </a:xfrm>
              <a:prstGeom prst="rect">
                <a:avLst/>
              </a:prstGeom>
              <a:noFill/>
            </p:spPr>
            <p:txBody>
              <a:bodyPr wrap="square" rtlCol="0">
                <a:spAutoFit/>
              </a:bodyPr>
              <a:lstStyle/>
              <a:p>
                <a:r>
                  <a:rPr lang="en-US" altLang="zh-CN" dirty="0"/>
                  <a:t>Net capital outflow, </a:t>
                </a:r>
                <a14:m>
                  <m:oMath xmlns:m="http://schemas.openxmlformats.org/officeDocument/2006/math">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a14:m>
                <a:endParaRPr lang="zh-CN"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926704" y="3645023"/>
                <a:ext cx="1656184" cy="646331"/>
              </a:xfrm>
              <a:prstGeom prst="rect">
                <a:avLst/>
              </a:prstGeom>
              <a:blipFill rotWithShape="1">
                <a:blip r:embed="rId3"/>
                <a:stretch>
                  <a:fillRect l="-2941" t="-4717" b="-14151"/>
                </a:stretch>
              </a:blipFill>
            </p:spPr>
            <p:txBody>
              <a:bodyPr/>
              <a:lstStyle/>
              <a:p>
                <a:r>
                  <a:rPr lang="zh-CN" altLang="en-US">
                    <a:noFill/>
                  </a:rPr>
                  <a:t> </a:t>
                </a:r>
              </a:p>
            </p:txBody>
          </p:sp>
        </mc:Fallback>
      </mc:AlternateContent>
      <p:sp>
        <p:nvSpPr>
          <p:cNvPr id="42" name="任意多边形 41"/>
          <p:cNvSpPr/>
          <p:nvPr/>
        </p:nvSpPr>
        <p:spPr>
          <a:xfrm>
            <a:off x="5904510" y="200256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615106" y="1772530"/>
            <a:ext cx="532656" cy="369332"/>
          </a:xfrm>
          <a:prstGeom prst="rect">
            <a:avLst/>
          </a:prstGeom>
          <a:noFill/>
        </p:spPr>
        <p:txBody>
          <a:bodyPr wrap="square" rtlCol="0">
            <a:spAutoFit/>
          </a:bodyPr>
          <a:lstStyle/>
          <a:p>
            <a:r>
              <a:rPr lang="en-US" altLang="zh-CN" dirty="0"/>
              <a:t>LM</a:t>
            </a:r>
            <a:endParaRPr lang="zh-CN" altLang="en-US" dirty="0"/>
          </a:p>
        </p:txBody>
      </p:sp>
      <p:cxnSp>
        <p:nvCxnSpPr>
          <p:cNvPr id="55" name="直接箭头连接符 54"/>
          <p:cNvCxnSpPr/>
          <p:nvPr/>
        </p:nvCxnSpPr>
        <p:spPr>
          <a:xfrm>
            <a:off x="5517050" y="608046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5517050" y="399223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任意多边形 56"/>
          <p:cNvSpPr/>
          <p:nvPr/>
        </p:nvSpPr>
        <p:spPr>
          <a:xfrm>
            <a:off x="5904510" y="448681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64"/>
          <p:cNvSpPr txBox="1"/>
          <p:nvPr/>
        </p:nvSpPr>
        <p:spPr>
          <a:xfrm>
            <a:off x="3715714" y="3154710"/>
            <a:ext cx="416233"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69" name="TextBox 68"/>
              <p:cNvSpPr txBox="1"/>
              <p:nvPr/>
            </p:nvSpPr>
            <p:spPr>
              <a:xfrm>
                <a:off x="1313588" y="15568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1313588" y="1556822"/>
                <a:ext cx="360040" cy="369332"/>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71" name="直接连接符 70"/>
          <p:cNvCxnSpPr/>
          <p:nvPr/>
        </p:nvCxnSpPr>
        <p:spPr>
          <a:xfrm>
            <a:off x="1699490" y="2834702"/>
            <a:ext cx="498588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7577862" y="3154710"/>
                <a:ext cx="602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m:oMathPara>
                </a14:m>
                <a:endParaRPr lang="zh-CN"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7577862" y="3154710"/>
                <a:ext cx="602348" cy="369332"/>
              </a:xfrm>
              <a:prstGeom prst="rect">
                <a:avLst/>
              </a:prstGeom>
              <a:blipFill rotWithShape="1">
                <a:blip r:embed="rId5"/>
                <a:stretch>
                  <a:fillRect r="-10101" b="-13333"/>
                </a:stretch>
              </a:blipFill>
            </p:spPr>
            <p:txBody>
              <a:bodyPr/>
              <a:lstStyle/>
              <a:p>
                <a:r>
                  <a:rPr lang="zh-CN" altLang="en-US">
                    <a:noFill/>
                  </a:rPr>
                  <a:t> </a:t>
                </a:r>
              </a:p>
            </p:txBody>
          </p:sp>
        </mc:Fallback>
      </mc:AlternateContent>
      <p:cxnSp>
        <p:nvCxnSpPr>
          <p:cNvPr id="78" name="直接连接符 77"/>
          <p:cNvCxnSpPr/>
          <p:nvPr/>
        </p:nvCxnSpPr>
        <p:spPr>
          <a:xfrm flipV="1">
            <a:off x="6685372" y="2834702"/>
            <a:ext cx="0" cy="324576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6685372" y="4281473"/>
            <a:ext cx="0" cy="15958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7532138" y="55892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m:oMathPara>
                </a14:m>
                <a:endParaRPr lang="zh-CN" alt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7532138" y="5589270"/>
                <a:ext cx="504056" cy="369332"/>
              </a:xfrm>
              <a:prstGeom prst="rect">
                <a:avLst/>
              </a:prstGeom>
              <a:blipFill rotWithShape="1">
                <a:blip r:embed="rId6"/>
                <a:stretch>
                  <a:fillRect r="-32927"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155874" y="4149110"/>
                <a:ext cx="3611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𝑒</m:t>
                      </m:r>
                    </m:oMath>
                  </m:oMathPara>
                </a14:m>
                <a:endParaRPr lang="zh-CN"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155874" y="4149110"/>
                <a:ext cx="361176" cy="369332"/>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6503074" y="6149264"/>
                <a:ext cx="1872208" cy="369332"/>
              </a:xfrm>
              <a:prstGeom prst="rect">
                <a:avLst/>
              </a:prstGeom>
              <a:noFill/>
            </p:spPr>
            <p:txBody>
              <a:bodyPr wrap="square" rtlCol="0">
                <a:spAutoFit/>
              </a:bodyPr>
              <a:lstStyle/>
              <a:p>
                <a:r>
                  <a:rPr lang="en-US" altLang="zh-CN" dirty="0"/>
                  <a:t>Net export, </a:t>
                </a:r>
                <a14:m>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a14:m>
                <a:endParaRPr lang="zh-CN" alt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6503074" y="6149264"/>
                <a:ext cx="1872208" cy="369332"/>
              </a:xfrm>
              <a:prstGeom prst="rect">
                <a:avLst/>
              </a:prstGeom>
              <a:blipFill rotWithShape="1">
                <a:blip r:embed="rId8"/>
                <a:stretch>
                  <a:fillRect l="-2932" t="-8333" b="-26667"/>
                </a:stretch>
              </a:blipFill>
            </p:spPr>
            <p:txBody>
              <a:bodyPr/>
              <a:lstStyle/>
              <a:p>
                <a:r>
                  <a:rPr lang="zh-CN" altLang="en-US">
                    <a:noFill/>
                  </a:rPr>
                  <a:t> </a:t>
                </a:r>
              </a:p>
            </p:txBody>
          </p:sp>
        </mc:Fallback>
      </mc:AlternateContent>
      <p:cxnSp>
        <p:nvCxnSpPr>
          <p:cNvPr id="91" name="直接连接符 90"/>
          <p:cNvCxnSpPr/>
          <p:nvPr/>
        </p:nvCxnSpPr>
        <p:spPr>
          <a:xfrm flipH="1">
            <a:off x="5529816" y="5316602"/>
            <a:ext cx="1155556" cy="6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p:cNvSpPr txBox="1"/>
              <p:nvPr/>
            </p:nvSpPr>
            <p:spPr>
              <a:xfrm>
                <a:off x="5083866" y="17498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5083866" y="1749896"/>
                <a:ext cx="360040" cy="369332"/>
              </a:xfrm>
              <a:prstGeom prst="rect">
                <a:avLst/>
              </a:prstGeom>
              <a:blipFill rotWithShape="1">
                <a:blip r:embed="rId9"/>
                <a:stretch>
                  <a:fillRect/>
                </a:stretch>
              </a:blipFill>
            </p:spPr>
            <p:txBody>
              <a:bodyPr/>
              <a:lstStyle/>
              <a:p>
                <a:r>
                  <a:rPr lang="zh-CN" altLang="en-US">
                    <a:noFill/>
                  </a:rPr>
                  <a:t> </a:t>
                </a:r>
              </a:p>
            </p:txBody>
          </p:sp>
        </mc:Fallback>
      </mc:AlternateContent>
      <p:sp>
        <p:nvSpPr>
          <p:cNvPr id="93" name="TextBox 92"/>
          <p:cNvSpPr txBox="1"/>
          <p:nvPr/>
        </p:nvSpPr>
        <p:spPr>
          <a:xfrm>
            <a:off x="1784222" y="1326178"/>
            <a:ext cx="1346050" cy="646331"/>
          </a:xfrm>
          <a:prstGeom prst="rect">
            <a:avLst/>
          </a:prstGeom>
          <a:solidFill>
            <a:schemeClr val="accent1">
              <a:lumMod val="20000"/>
              <a:lumOff val="80000"/>
            </a:schemeClr>
          </a:solidFill>
        </p:spPr>
        <p:txBody>
          <a:bodyPr wrap="square" rtlCol="0">
            <a:spAutoFit/>
          </a:bodyPr>
          <a:lstStyle/>
          <a:p>
            <a:r>
              <a:rPr lang="en-US" altLang="zh-CN" dirty="0"/>
              <a:t>Equilibrium interest rate</a:t>
            </a:r>
            <a:endParaRPr lang="zh-CN" altLang="en-US" dirty="0"/>
          </a:p>
        </p:txBody>
      </p:sp>
      <p:cxnSp>
        <p:nvCxnSpPr>
          <p:cNvPr id="97" name="直接连接符 96"/>
          <p:cNvCxnSpPr/>
          <p:nvPr/>
        </p:nvCxnSpPr>
        <p:spPr>
          <a:xfrm>
            <a:off x="2753538" y="2834702"/>
            <a:ext cx="0" cy="810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038414" y="3903970"/>
            <a:ext cx="1617298" cy="646331"/>
          </a:xfrm>
          <a:prstGeom prst="rect">
            <a:avLst/>
          </a:prstGeom>
          <a:solidFill>
            <a:schemeClr val="accent1">
              <a:lumMod val="20000"/>
              <a:lumOff val="80000"/>
            </a:schemeClr>
          </a:solidFill>
        </p:spPr>
        <p:txBody>
          <a:bodyPr wrap="square" rtlCol="0">
            <a:spAutoFit/>
          </a:bodyPr>
          <a:lstStyle/>
          <a:p>
            <a:r>
              <a:rPr lang="en-US" altLang="zh-CN" dirty="0"/>
              <a:t>Equilibrium output/income</a:t>
            </a:r>
            <a:endParaRPr lang="zh-CN" altLang="en-US" dirty="0"/>
          </a:p>
        </p:txBody>
      </p:sp>
      <p:sp>
        <p:nvSpPr>
          <p:cNvPr id="101" name="TextBox 100"/>
          <p:cNvSpPr txBox="1"/>
          <p:nvPr/>
        </p:nvSpPr>
        <p:spPr>
          <a:xfrm>
            <a:off x="3648864" y="4993436"/>
            <a:ext cx="1548172" cy="646331"/>
          </a:xfrm>
          <a:prstGeom prst="rect">
            <a:avLst/>
          </a:prstGeom>
          <a:solidFill>
            <a:schemeClr val="accent1">
              <a:lumMod val="20000"/>
              <a:lumOff val="80000"/>
            </a:schemeClr>
          </a:solidFill>
        </p:spPr>
        <p:txBody>
          <a:bodyPr wrap="square" rtlCol="0">
            <a:spAutoFit/>
          </a:bodyPr>
          <a:lstStyle/>
          <a:p>
            <a:r>
              <a:rPr lang="en-US" altLang="zh-CN" dirty="0"/>
              <a:t>Equilibrium exchange rate</a:t>
            </a:r>
            <a:endParaRPr lang="zh-CN" altLang="en-US" dirty="0"/>
          </a:p>
        </p:txBody>
      </p:sp>
      <p:cxnSp>
        <p:nvCxnSpPr>
          <p:cNvPr id="103" name="曲线连接符 102"/>
          <p:cNvCxnSpPr/>
          <p:nvPr/>
        </p:nvCxnSpPr>
        <p:spPr>
          <a:xfrm flipV="1">
            <a:off x="5155874" y="5316602"/>
            <a:ext cx="361176" cy="32316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曲线连接符 107"/>
          <p:cNvCxnSpPr/>
          <p:nvPr/>
        </p:nvCxnSpPr>
        <p:spPr>
          <a:xfrm rot="5400000" flipH="1" flipV="1">
            <a:off x="2565108" y="3715540"/>
            <a:ext cx="258916" cy="1179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曲线连接符 111"/>
          <p:cNvCxnSpPr/>
          <p:nvPr/>
        </p:nvCxnSpPr>
        <p:spPr>
          <a:xfrm rot="5400000">
            <a:off x="1361306" y="2327055"/>
            <a:ext cx="845832" cy="16946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30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a:t>
            </a:r>
          </a:p>
        </p:txBody>
      </p:sp>
      <p:sp>
        <p:nvSpPr>
          <p:cNvPr id="3" name="内容占位符 2"/>
          <p:cNvSpPr>
            <a:spLocks noGrp="1"/>
          </p:cNvSpPr>
          <p:nvPr>
            <p:ph idx="1"/>
          </p:nvPr>
        </p:nvSpPr>
        <p:spPr/>
        <p:txBody>
          <a:bodyPr/>
          <a:lstStyle/>
          <a:p>
            <a:r>
              <a:rPr lang="zh-CN" altLang="en-US" dirty="0"/>
              <a:t>如下冲击有何影响？</a:t>
            </a:r>
            <a:endParaRPr lang="en-US" altLang="zh-CN" dirty="0"/>
          </a:p>
          <a:p>
            <a:pPr lvl="1"/>
            <a:r>
              <a:rPr lang="zh-CN" altLang="en-US" dirty="0"/>
              <a:t>财政刺激</a:t>
            </a:r>
            <a:endParaRPr lang="en-US" altLang="zh-CN" dirty="0"/>
          </a:p>
          <a:p>
            <a:pPr lvl="1"/>
            <a:r>
              <a:rPr lang="zh-CN" altLang="en-US" dirty="0"/>
              <a:t>货币刺激</a:t>
            </a:r>
            <a:endParaRPr lang="en-US" altLang="zh-CN" dirty="0"/>
          </a:p>
          <a:p>
            <a:pPr lvl="1"/>
            <a:r>
              <a:rPr lang="zh-CN" altLang="en-US" dirty="0"/>
              <a:t>贸易保护主义冲击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926075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虚拟实验小结</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财政刺激带来产出上升、利率上升、汇率升值。利率上升挤出部分投资，汇率升值挤出部分净出口。</a:t>
                </a:r>
                <a:endParaRPr lang="en-US" altLang="zh-CN" dirty="0"/>
              </a:p>
              <a:p>
                <a:r>
                  <a:rPr lang="zh-CN" altLang="en-US" dirty="0"/>
                  <a:t>货币刺激引起利率下行，汇率贬值，产出上升。货币政策传导有利率和汇率双重渠道：</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d>
                        <m:dPr>
                          <m:begChr m:val="{"/>
                          <m:endChr m:val="}"/>
                          <m:ctrlPr>
                            <a:rPr lang="zh-CN" altLang="zh-CN" i="1">
                              <a:latin typeface="Cambria Math" panose="02040503050406030204" pitchFamily="18" charset="0"/>
                            </a:rPr>
                          </m:ctrlPr>
                        </m:dPr>
                        <m:e>
                          <m:m>
                            <m:mPr>
                              <m:mcs>
                                <m:mc>
                                  <m:mcPr>
                                    <m:count m:val="1"/>
                                    <m:mcJc m:val="center"/>
                                  </m:mcPr>
                                </m:mc>
                              </m:mcs>
                              <m:ctrlPr>
                                <a:rPr lang="zh-CN" altLang="zh-CN" i="1">
                                  <a:latin typeface="Cambria Math" panose="02040503050406030204" pitchFamily="18" charset="0"/>
                                </a:rPr>
                              </m:ctrlPr>
                            </m:mPr>
                            <m:mr>
                              <m:e>
                                <m:r>
                                  <a:rPr lang="en-US" altLang="zh-CN" i="1">
                                    <a:latin typeface="Cambria Math" panose="02040503050406030204" pitchFamily="18" charset="0"/>
                                  </a:rPr>
                                  <m:t>𝑟</m:t>
                                </m:r>
                                <m:r>
                                  <a:rPr lang="en-US" altLang="zh-CN" i="1">
                                    <a:latin typeface="Cambria Math" panose="02040503050406030204" pitchFamily="18" charset="0"/>
                                  </a:rPr>
                                  <m:t>↓  ⟹</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 ↑</m:t>
                                </m:r>
                              </m:e>
                            </m:mr>
                            <m:mr>
                              <m:e>
                                <m:r>
                                  <a:rPr lang="en-US" altLang="zh-CN" i="1">
                                    <a:latin typeface="Cambria Math" panose="02040503050406030204" pitchFamily="18" charset="0"/>
                                  </a:rPr>
                                  <m:t>𝑒</m:t>
                                </m:r>
                                <m:r>
                                  <a:rPr lang="en-US" altLang="zh-CN" i="1">
                                    <a:latin typeface="Cambria Math" panose="02040503050406030204" pitchFamily="18" charset="0"/>
                                  </a:rPr>
                                  <m:t>↓  ⟹</m:t>
                                </m:r>
                                <m:r>
                                  <a:rPr lang="en-US" altLang="zh-CN" i="1">
                                    <a:latin typeface="Cambria Math" panose="02040503050406030204" pitchFamily="18" charset="0"/>
                                  </a:rPr>
                                  <m:t>𝑋</m:t>
                                </m:r>
                                <m:d>
                                  <m:dPr>
                                    <m:ctrlPr>
                                      <a:rPr lang="zh-CN" altLang="zh-CN" i="1">
                                        <a:latin typeface="Cambria Math" panose="02040503050406030204" pitchFamily="18" charset="0"/>
                                      </a:rPr>
                                    </m:ctrlPr>
                                  </m:dPr>
                                  <m:e>
                                    <m:r>
                                      <a:rPr lang="en-US" altLang="zh-CN" i="1">
                                        <a:latin typeface="Cambria Math" panose="02040503050406030204" pitchFamily="18" charset="0"/>
                                      </a:rPr>
                                      <m:t>𝑒</m:t>
                                    </m:r>
                                  </m:e>
                                </m:d>
                                <m:r>
                                  <a:rPr lang="en-US" altLang="zh-CN" i="1">
                                    <a:latin typeface="Cambria Math" panose="02040503050406030204" pitchFamily="18" charset="0"/>
                                  </a:rPr>
                                  <m:t>↑</m:t>
                                </m:r>
                              </m:e>
                            </m:mr>
                          </m:m>
                        </m:e>
                      </m:d>
                      <m:r>
                        <a:rPr lang="en-US" altLang="zh-CN" i="1">
                          <a:latin typeface="Cambria Math" panose="02040503050406030204" pitchFamily="18" charset="0"/>
                        </a:rPr>
                        <m:t> ⟹</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a:latin typeface="Cambria Math" panose="02040503050406030204" pitchFamily="18" charset="0"/>
                        </a:rPr>
                        <m:t>.</m:t>
                      </m:r>
                    </m:oMath>
                  </m:oMathPara>
                </a14:m>
                <a:endParaRPr lang="en-US" altLang="zh-CN" dirty="0"/>
              </a:p>
              <a:p>
                <a:r>
                  <a:rPr lang="zh-CN" altLang="en-US" dirty="0"/>
                  <a:t>保护主义冲击仅带来汇率升值。</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95705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政策效应小结</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mc:AlternateContent xmlns:mc="http://schemas.openxmlformats.org/markup-compatibility/2006" xmlns:a14="http://schemas.microsoft.com/office/drawing/2010/main">
        <mc:Choice Requires="a14">
          <p:graphicFrame>
            <p:nvGraphicFramePr>
              <p:cNvPr id="9" name="内容占位符 8"/>
              <p:cNvGraphicFramePr>
                <a:graphicFrameLocks noGrp="1"/>
              </p:cNvGraphicFramePr>
              <p:nvPr>
                <p:ph idx="1"/>
                <p:extLst>
                  <p:ext uri="{D42A27DB-BD31-4B8C-83A1-F6EECF244321}">
                    <p14:modId xmlns:p14="http://schemas.microsoft.com/office/powerpoint/2010/main" val="1156553646"/>
                  </p:ext>
                </p:extLst>
              </p:nvPr>
            </p:nvGraphicFramePr>
            <p:xfrm>
              <a:off x="457199" y="1875287"/>
              <a:ext cx="8229603" cy="3975789"/>
            </p:xfrm>
            <a:graphic>
              <a:graphicData uri="http://schemas.openxmlformats.org/drawingml/2006/table">
                <a:tbl>
                  <a:tblPr>
                    <a:tableStyleId>{5C22544A-7EE6-4342-B048-85BDC9FD1C3A}</a:tableStyleId>
                  </a:tblPr>
                  <a:tblGrid>
                    <a:gridCol w="1461131">
                      <a:extLst>
                        <a:ext uri="{9D8B030D-6E8A-4147-A177-3AD203B41FA5}">
                          <a16:colId xmlns:a16="http://schemas.microsoft.com/office/drawing/2014/main" val="20000"/>
                        </a:ext>
                      </a:extLst>
                    </a:gridCol>
                    <a:gridCol w="1464200">
                      <a:extLst>
                        <a:ext uri="{9D8B030D-6E8A-4147-A177-3AD203B41FA5}">
                          <a16:colId xmlns:a16="http://schemas.microsoft.com/office/drawing/2014/main" val="20001"/>
                        </a:ext>
                      </a:extLst>
                    </a:gridCol>
                    <a:gridCol w="663034">
                      <a:extLst>
                        <a:ext uri="{9D8B030D-6E8A-4147-A177-3AD203B41FA5}">
                          <a16:colId xmlns:a16="http://schemas.microsoft.com/office/drawing/2014/main" val="20002"/>
                        </a:ext>
                      </a:extLst>
                    </a:gridCol>
                    <a:gridCol w="663034">
                      <a:extLst>
                        <a:ext uri="{9D8B030D-6E8A-4147-A177-3AD203B41FA5}">
                          <a16:colId xmlns:a16="http://schemas.microsoft.com/office/drawing/2014/main" val="20003"/>
                        </a:ext>
                      </a:extLst>
                    </a:gridCol>
                    <a:gridCol w="663034">
                      <a:extLst>
                        <a:ext uri="{9D8B030D-6E8A-4147-A177-3AD203B41FA5}">
                          <a16:colId xmlns:a16="http://schemas.microsoft.com/office/drawing/2014/main" val="20004"/>
                        </a:ext>
                      </a:extLst>
                    </a:gridCol>
                    <a:gridCol w="663034">
                      <a:extLst>
                        <a:ext uri="{9D8B030D-6E8A-4147-A177-3AD203B41FA5}">
                          <a16:colId xmlns:a16="http://schemas.microsoft.com/office/drawing/2014/main" val="20005"/>
                        </a:ext>
                      </a:extLst>
                    </a:gridCol>
                    <a:gridCol w="663034">
                      <a:extLst>
                        <a:ext uri="{9D8B030D-6E8A-4147-A177-3AD203B41FA5}">
                          <a16:colId xmlns:a16="http://schemas.microsoft.com/office/drawing/2014/main" val="20006"/>
                        </a:ext>
                      </a:extLst>
                    </a:gridCol>
                    <a:gridCol w="663034">
                      <a:extLst>
                        <a:ext uri="{9D8B030D-6E8A-4147-A177-3AD203B41FA5}">
                          <a16:colId xmlns:a16="http://schemas.microsoft.com/office/drawing/2014/main" val="20007"/>
                        </a:ext>
                      </a:extLst>
                    </a:gridCol>
                    <a:gridCol w="663034">
                      <a:extLst>
                        <a:ext uri="{9D8B030D-6E8A-4147-A177-3AD203B41FA5}">
                          <a16:colId xmlns:a16="http://schemas.microsoft.com/office/drawing/2014/main" val="20008"/>
                        </a:ext>
                      </a:extLst>
                    </a:gridCol>
                    <a:gridCol w="663034">
                      <a:extLst>
                        <a:ext uri="{9D8B030D-6E8A-4147-A177-3AD203B41FA5}">
                          <a16:colId xmlns:a16="http://schemas.microsoft.com/office/drawing/2014/main" val="20009"/>
                        </a:ext>
                      </a:extLst>
                    </a:gridCol>
                  </a:tblGrid>
                  <a:tr h="296562">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gridSpan="4">
                      <a:txBody>
                        <a:bodyPr/>
                        <a:lstStyle/>
                        <a:p>
                          <a:pPr algn="ctr" rtl="0" fontAlgn="ctr"/>
                          <a:r>
                            <a:rPr lang="zh-CN" altLang="en-US" sz="1800" u="none" strike="noStrike" dirty="0">
                              <a:effectLst/>
                            </a:rPr>
                            <a:t>浮动汇率</a:t>
                          </a:r>
                          <a:r>
                            <a:rPr lang="en-US" sz="1800" u="none" strike="noStrike" dirty="0">
                              <a:effectLst/>
                            </a:rPr>
                            <a:t> </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zh-CN" altLang="en-US" sz="1800" u="none" strike="noStrike" dirty="0">
                              <a:effectLst/>
                            </a:rPr>
                            <a:t>固定汇率</a:t>
                          </a:r>
                          <a:endParaRPr lang="en-US" sz="1800" b="0" i="0" u="none" strike="noStrike" dirty="0">
                            <a:solidFill>
                              <a:srgbClr val="000000"/>
                            </a:solidFill>
                            <a:effectLst/>
                            <a:latin typeface="Arial"/>
                          </a:endParaRPr>
                        </a:p>
                      </a:txBody>
                      <a:tcPr marL="9268" marR="9268" marT="9268" marB="0" anchor="ctr">
                        <a:solidFill>
                          <a:schemeClr val="accent6">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7295">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ctr" rtl="0" fontAlgn="ctr"/>
                          <a:r>
                            <a:rPr lang="zh-CN" altLang="en-US" sz="1800" u="none" strike="noStrike" dirty="0">
                              <a:effectLst/>
                            </a:rPr>
                            <a:t>政策</a:t>
                          </a:r>
                          <a:endParaRPr lang="en-US" sz="1800" b="0" i="0" u="none" strike="noStrike" dirty="0">
                            <a:solidFill>
                              <a:srgbClr val="000000"/>
                            </a:solidFill>
                            <a:effectLst/>
                            <a:latin typeface="Tahoma"/>
                          </a:endParaRPr>
                        </a:p>
                      </a:txBody>
                      <a:tcPr marL="9268" marR="9268" marT="9268" marB="0" anchor="ct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𝑌</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𝑟</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𝑒</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𝑋</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𝑌</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𝑟</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𝑒</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𝑁𝑋</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extLst>
                      <a:ext uri="{0D108BD9-81ED-4DB2-BD59-A6C34878D82A}">
                        <a16:rowId xmlns:a16="http://schemas.microsoft.com/office/drawing/2014/main" val="10001"/>
                      </a:ext>
                    </a:extLst>
                  </a:tr>
                  <a:tr h="565322">
                    <a:tc rowSpan="2">
                      <a:txBody>
                        <a:bodyPr/>
                        <a:lstStyle/>
                        <a:p>
                          <a:pPr algn="l" rtl="0" fontAlgn="ctr"/>
                          <a:r>
                            <a:rPr lang="en-US" sz="1800" u="none" strike="noStrike" dirty="0">
                              <a:effectLst/>
                            </a:rPr>
                            <a:t>　</a:t>
                          </a:r>
                          <a:r>
                            <a:rPr lang="zh-CN" altLang="en-US" sz="1800" u="none" strike="noStrike" dirty="0">
                              <a:effectLst/>
                            </a:rPr>
                            <a:t>封闭经济</a:t>
                          </a:r>
                          <a:endParaRPr lang="en-US" sz="1800" b="0" i="0" u="none" strike="noStrike" dirty="0">
                            <a:solidFill>
                              <a:srgbClr val="000000"/>
                            </a:solidFill>
                            <a:effectLst/>
                            <a:latin typeface="Arial"/>
                          </a:endParaRPr>
                        </a:p>
                      </a:txBody>
                      <a:tcPr marL="9268" marR="9268" marT="9268" marB="0" anchor="ctr">
                        <a:solidFill>
                          <a:schemeClr val="bg1">
                            <a:lumMod val="85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2"/>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3"/>
                      </a:ext>
                    </a:extLst>
                  </a:tr>
                  <a:tr h="565322">
                    <a:tc rowSpan="2">
                      <a:txBody>
                        <a:bodyPr/>
                        <a:lstStyle/>
                        <a:p>
                          <a:pPr algn="l" rtl="0" fontAlgn="ctr"/>
                          <a:r>
                            <a:rPr lang="zh-CN" altLang="en-US" sz="1800" u="none" strike="noStrike" dirty="0">
                              <a:effectLst/>
                            </a:rPr>
                            <a:t>小型开放经济</a:t>
                          </a:r>
                          <a:endParaRPr lang="en-US" sz="1800" b="0" i="0" u="none" strike="noStrike" dirty="0">
                            <a:solidFill>
                              <a:srgbClr val="000000"/>
                            </a:solidFill>
                            <a:effectLst/>
                            <a:latin typeface="Arial"/>
                          </a:endParaRPr>
                        </a:p>
                      </a:txBody>
                      <a:tcPr marL="9268" marR="9268" marT="9268" marB="0" anchor="ctr">
                        <a:solidFill>
                          <a:schemeClr val="accent3">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b="0" i="1" u="none" strike="noStrike" dirty="0"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extLst>
                      <a:ext uri="{0D108BD9-81ED-4DB2-BD59-A6C34878D82A}">
                        <a16:rowId xmlns:a16="http://schemas.microsoft.com/office/drawing/2014/main" val="10004"/>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extLst>
                      <a:ext uri="{0D108BD9-81ED-4DB2-BD59-A6C34878D82A}">
                        <a16:rowId xmlns:a16="http://schemas.microsoft.com/office/drawing/2014/main" val="10005"/>
                      </a:ext>
                    </a:extLst>
                  </a:tr>
                  <a:tr h="565322">
                    <a:tc rowSpan="2">
                      <a:txBody>
                        <a:bodyPr/>
                        <a:lstStyle/>
                        <a:p>
                          <a:pPr algn="l" rtl="0" fontAlgn="ctr"/>
                          <a:r>
                            <a:rPr lang="zh-CN" altLang="en-US" sz="1800" u="none" strike="noStrike" dirty="0">
                              <a:effectLst/>
                            </a:rPr>
                            <a:t>大型开放经济</a:t>
                          </a:r>
                          <a:endParaRPr lang="en-US" sz="1800" b="0" i="0" u="none" strike="noStrike" dirty="0">
                            <a:solidFill>
                              <a:srgbClr val="000000"/>
                            </a:solidFill>
                            <a:effectLst/>
                            <a:latin typeface="Arial"/>
                          </a:endParaRPr>
                        </a:p>
                      </a:txBody>
                      <a:tcPr marL="9268" marR="9268" marT="9268" marB="0" anchor="ctr">
                        <a:solidFill>
                          <a:schemeClr val="accent6">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6"/>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mc:Choice>
        <mc:Fallback xmlns="">
          <p:graphicFrame>
            <p:nvGraphicFramePr>
              <p:cNvPr id="9" name="内容占位符 8"/>
              <p:cNvGraphicFramePr>
                <a:graphicFrameLocks noGrp="1"/>
              </p:cNvGraphicFramePr>
              <p:nvPr>
                <p:ph idx="1"/>
                <p:extLst>
                  <p:ext uri="{D42A27DB-BD31-4B8C-83A1-F6EECF244321}">
                    <p14:modId xmlns:p14="http://schemas.microsoft.com/office/powerpoint/2010/main" val="1156553646"/>
                  </p:ext>
                </p:extLst>
              </p:nvPr>
            </p:nvGraphicFramePr>
            <p:xfrm>
              <a:off x="457199" y="1875287"/>
              <a:ext cx="8229603" cy="3975789"/>
            </p:xfrm>
            <a:graphic>
              <a:graphicData uri="http://schemas.openxmlformats.org/drawingml/2006/table">
                <a:tbl>
                  <a:tblPr>
                    <a:tableStyleId>{5C22544A-7EE6-4342-B048-85BDC9FD1C3A}</a:tableStyleId>
                  </a:tblPr>
                  <a:tblGrid>
                    <a:gridCol w="1461131">
                      <a:extLst>
                        <a:ext uri="{9D8B030D-6E8A-4147-A177-3AD203B41FA5}">
                          <a16:colId xmlns:a16="http://schemas.microsoft.com/office/drawing/2014/main" val="20000"/>
                        </a:ext>
                      </a:extLst>
                    </a:gridCol>
                    <a:gridCol w="1464200">
                      <a:extLst>
                        <a:ext uri="{9D8B030D-6E8A-4147-A177-3AD203B41FA5}">
                          <a16:colId xmlns:a16="http://schemas.microsoft.com/office/drawing/2014/main" val="20001"/>
                        </a:ext>
                      </a:extLst>
                    </a:gridCol>
                    <a:gridCol w="663034">
                      <a:extLst>
                        <a:ext uri="{9D8B030D-6E8A-4147-A177-3AD203B41FA5}">
                          <a16:colId xmlns:a16="http://schemas.microsoft.com/office/drawing/2014/main" val="20002"/>
                        </a:ext>
                      </a:extLst>
                    </a:gridCol>
                    <a:gridCol w="663034">
                      <a:extLst>
                        <a:ext uri="{9D8B030D-6E8A-4147-A177-3AD203B41FA5}">
                          <a16:colId xmlns:a16="http://schemas.microsoft.com/office/drawing/2014/main" val="20003"/>
                        </a:ext>
                      </a:extLst>
                    </a:gridCol>
                    <a:gridCol w="663034">
                      <a:extLst>
                        <a:ext uri="{9D8B030D-6E8A-4147-A177-3AD203B41FA5}">
                          <a16:colId xmlns:a16="http://schemas.microsoft.com/office/drawing/2014/main" val="20004"/>
                        </a:ext>
                      </a:extLst>
                    </a:gridCol>
                    <a:gridCol w="663034">
                      <a:extLst>
                        <a:ext uri="{9D8B030D-6E8A-4147-A177-3AD203B41FA5}">
                          <a16:colId xmlns:a16="http://schemas.microsoft.com/office/drawing/2014/main" val="20005"/>
                        </a:ext>
                      </a:extLst>
                    </a:gridCol>
                    <a:gridCol w="663034">
                      <a:extLst>
                        <a:ext uri="{9D8B030D-6E8A-4147-A177-3AD203B41FA5}">
                          <a16:colId xmlns:a16="http://schemas.microsoft.com/office/drawing/2014/main" val="20006"/>
                        </a:ext>
                      </a:extLst>
                    </a:gridCol>
                    <a:gridCol w="663034">
                      <a:extLst>
                        <a:ext uri="{9D8B030D-6E8A-4147-A177-3AD203B41FA5}">
                          <a16:colId xmlns:a16="http://schemas.microsoft.com/office/drawing/2014/main" val="20007"/>
                        </a:ext>
                      </a:extLst>
                    </a:gridCol>
                    <a:gridCol w="663034">
                      <a:extLst>
                        <a:ext uri="{9D8B030D-6E8A-4147-A177-3AD203B41FA5}">
                          <a16:colId xmlns:a16="http://schemas.microsoft.com/office/drawing/2014/main" val="20008"/>
                        </a:ext>
                      </a:extLst>
                    </a:gridCol>
                    <a:gridCol w="663034">
                      <a:extLst>
                        <a:ext uri="{9D8B030D-6E8A-4147-A177-3AD203B41FA5}">
                          <a16:colId xmlns:a16="http://schemas.microsoft.com/office/drawing/2014/main" val="20009"/>
                        </a:ext>
                      </a:extLst>
                    </a:gridCol>
                  </a:tblGrid>
                  <a:tr h="296562">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zh-CN" altLang="en-US" sz="1100" u="none" strike="noStrike">
                              <a:effectLst/>
                            </a:rPr>
                            <a:t>　</a:t>
                          </a:r>
                          <a:endParaRPr lang="zh-CN" altLang="en-US" sz="1100" b="0" i="0" u="none" strike="noStrike">
                            <a:solidFill>
                              <a:srgbClr val="000000"/>
                            </a:solidFill>
                            <a:effectLst/>
                            <a:latin typeface="Arial"/>
                          </a:endParaRPr>
                        </a:p>
                      </a:txBody>
                      <a:tcPr marL="9268" marR="9268" marT="9268" marB="0" anchor="ctr"/>
                    </a:tc>
                    <a:tc gridSpan="4">
                      <a:txBody>
                        <a:bodyPr/>
                        <a:lstStyle/>
                        <a:p>
                          <a:pPr algn="ctr" rtl="0" fontAlgn="ctr"/>
                          <a:r>
                            <a:rPr lang="zh-CN" altLang="en-US" sz="1800" u="none" strike="noStrike" dirty="0">
                              <a:effectLst/>
                            </a:rPr>
                            <a:t>浮动汇率</a:t>
                          </a:r>
                          <a:r>
                            <a:rPr lang="en-US" sz="1800" u="none" strike="noStrike" dirty="0">
                              <a:effectLst/>
                            </a:rPr>
                            <a:t> </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zh-CN" altLang="en-US" sz="1800" u="none" strike="noStrike" dirty="0">
                              <a:effectLst/>
                            </a:rPr>
                            <a:t>固定汇率</a:t>
                          </a:r>
                          <a:endParaRPr lang="en-US" sz="1800" b="0" i="0" u="none" strike="noStrike" dirty="0">
                            <a:solidFill>
                              <a:srgbClr val="000000"/>
                            </a:solidFill>
                            <a:effectLst/>
                            <a:latin typeface="Arial"/>
                          </a:endParaRPr>
                        </a:p>
                      </a:txBody>
                      <a:tcPr marL="9268" marR="9268" marT="9268" marB="0" anchor="ctr">
                        <a:solidFill>
                          <a:schemeClr val="accent6">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7295">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ctr" rtl="0" fontAlgn="ctr"/>
                          <a:r>
                            <a:rPr lang="zh-CN" altLang="en-US" sz="1800" u="none" strike="noStrike" dirty="0">
                              <a:effectLst/>
                            </a:rPr>
                            <a:t>政策</a:t>
                          </a:r>
                          <a:endParaRPr lang="en-US" sz="1800" b="0" i="0" u="none" strike="noStrike" dirty="0">
                            <a:solidFill>
                              <a:srgbClr val="000000"/>
                            </a:solidFill>
                            <a:effectLst/>
                            <a:latin typeface="Tahoma"/>
                          </a:endParaRPr>
                        </a:p>
                      </a:txBody>
                      <a:tcPr marL="9268" marR="9268" marT="9268" marB="0" anchor="ctr"/>
                    </a:tc>
                    <a:tc>
                      <a:txBody>
                        <a:bodyPr/>
                        <a:lstStyle/>
                        <a:p>
                          <a:endParaRPr lang="zh-CN"/>
                        </a:p>
                      </a:txBody>
                      <a:tcPr marL="9268" marR="9268" marT="9268" marB="0" anchor="ctr">
                        <a:blipFill>
                          <a:blip r:embed="rId2"/>
                          <a:stretch>
                            <a:fillRect l="-442202" t="-123404" r="-700917" b="-1189362"/>
                          </a:stretch>
                        </a:blipFill>
                      </a:tcPr>
                    </a:tc>
                    <a:tc>
                      <a:txBody>
                        <a:bodyPr/>
                        <a:lstStyle/>
                        <a:p>
                          <a:endParaRPr lang="zh-CN"/>
                        </a:p>
                      </a:txBody>
                      <a:tcPr marL="9268" marR="9268" marT="9268" marB="0" anchor="ctr">
                        <a:blipFill>
                          <a:blip r:embed="rId2"/>
                          <a:stretch>
                            <a:fillRect l="-547222" t="-123404" r="-607407" b="-1189362"/>
                          </a:stretch>
                        </a:blipFill>
                      </a:tcPr>
                    </a:tc>
                    <a:tc>
                      <a:txBody>
                        <a:bodyPr/>
                        <a:lstStyle/>
                        <a:p>
                          <a:endParaRPr lang="zh-CN"/>
                        </a:p>
                      </a:txBody>
                      <a:tcPr marL="9268" marR="9268" marT="9268" marB="0" anchor="ctr">
                        <a:blipFill>
                          <a:blip r:embed="rId2"/>
                          <a:stretch>
                            <a:fillRect l="-641284" t="-123404" r="-501835" b="-1189362"/>
                          </a:stretch>
                        </a:blipFill>
                      </a:tcPr>
                    </a:tc>
                    <a:tc>
                      <a:txBody>
                        <a:bodyPr/>
                        <a:lstStyle/>
                        <a:p>
                          <a:endParaRPr lang="zh-CN"/>
                        </a:p>
                      </a:txBody>
                      <a:tcPr marL="9268" marR="9268" marT="9268" marB="0" anchor="ctr">
                        <a:blipFill>
                          <a:blip r:embed="rId2"/>
                          <a:stretch>
                            <a:fillRect l="-741284" t="-123404" r="-401835" b="-1189362"/>
                          </a:stretch>
                        </a:blipFill>
                      </a:tcPr>
                    </a:tc>
                    <a:tc>
                      <a:txBody>
                        <a:bodyPr/>
                        <a:lstStyle/>
                        <a:p>
                          <a:endParaRPr lang="zh-CN"/>
                        </a:p>
                      </a:txBody>
                      <a:tcPr marL="9268" marR="9268" marT="9268" marB="0" anchor="ctr">
                        <a:blipFill>
                          <a:blip r:embed="rId2"/>
                          <a:stretch>
                            <a:fillRect l="-841284" t="-123404" r="-301835" b="-1189362"/>
                          </a:stretch>
                        </a:blipFill>
                      </a:tcPr>
                    </a:tc>
                    <a:tc>
                      <a:txBody>
                        <a:bodyPr/>
                        <a:lstStyle/>
                        <a:p>
                          <a:endParaRPr lang="zh-CN"/>
                        </a:p>
                      </a:txBody>
                      <a:tcPr marL="9268" marR="9268" marT="9268" marB="0" anchor="ctr">
                        <a:blipFill>
                          <a:blip r:embed="rId2"/>
                          <a:stretch>
                            <a:fillRect l="-941284" t="-123404" r="-201835" b="-1189362"/>
                          </a:stretch>
                        </a:blipFill>
                      </a:tcPr>
                    </a:tc>
                    <a:tc>
                      <a:txBody>
                        <a:bodyPr/>
                        <a:lstStyle/>
                        <a:p>
                          <a:endParaRPr lang="zh-CN"/>
                        </a:p>
                      </a:txBody>
                      <a:tcPr marL="9268" marR="9268" marT="9268" marB="0" anchor="ctr">
                        <a:blipFill>
                          <a:blip r:embed="rId2"/>
                          <a:stretch>
                            <a:fillRect l="-1041284" t="-123404" r="-101835" b="-1189362"/>
                          </a:stretch>
                        </a:blipFill>
                      </a:tcPr>
                    </a:tc>
                    <a:tc>
                      <a:txBody>
                        <a:bodyPr/>
                        <a:lstStyle/>
                        <a:p>
                          <a:endParaRPr lang="zh-CN"/>
                        </a:p>
                      </a:txBody>
                      <a:tcPr marL="9268" marR="9268" marT="9268" marB="0" anchor="ctr">
                        <a:blipFill>
                          <a:blip r:embed="rId2"/>
                          <a:stretch>
                            <a:fillRect l="-1141284" t="-123404" r="-1835" b="-1189362"/>
                          </a:stretch>
                        </a:blipFill>
                      </a:tcPr>
                    </a:tc>
                    <a:extLst>
                      <a:ext uri="{0D108BD9-81ED-4DB2-BD59-A6C34878D82A}">
                        <a16:rowId xmlns:a16="http://schemas.microsoft.com/office/drawing/2014/main" val="10001"/>
                      </a:ext>
                    </a:extLst>
                  </a:tr>
                  <a:tr h="565322">
                    <a:tc rowSpan="2">
                      <a:txBody>
                        <a:bodyPr/>
                        <a:lstStyle/>
                        <a:p>
                          <a:pPr algn="l" rtl="0" fontAlgn="ctr"/>
                          <a:r>
                            <a:rPr lang="en-US" sz="1800" u="none" strike="noStrike" dirty="0">
                              <a:effectLst/>
                            </a:rPr>
                            <a:t>　</a:t>
                          </a:r>
                          <a:r>
                            <a:rPr lang="zh-CN" altLang="en-US" sz="1800" u="none" strike="noStrike" dirty="0">
                              <a:effectLst/>
                            </a:rPr>
                            <a:t>封闭经济</a:t>
                          </a:r>
                          <a:endParaRPr lang="en-US" sz="1800" b="0" i="0" u="none" strike="noStrike" dirty="0">
                            <a:solidFill>
                              <a:srgbClr val="000000"/>
                            </a:solidFill>
                            <a:effectLst/>
                            <a:latin typeface="Arial"/>
                          </a:endParaRPr>
                        </a:p>
                      </a:txBody>
                      <a:tcPr marL="9268" marR="9268" marT="9268" marB="0" anchor="ctr">
                        <a:solidFill>
                          <a:schemeClr val="bg1">
                            <a:lumMod val="85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442202" t="-112903" r="-700917" b="-501075"/>
                          </a:stretch>
                        </a:blipFill>
                      </a:tcPr>
                    </a:tc>
                    <a:tc>
                      <a:txBody>
                        <a:bodyPr/>
                        <a:lstStyle/>
                        <a:p>
                          <a:endParaRPr lang="zh-CN"/>
                        </a:p>
                      </a:txBody>
                      <a:tcPr marL="9268" marR="9268" marT="9268" marB="0" anchor="ctr">
                        <a:blipFill>
                          <a:blip r:embed="rId2"/>
                          <a:stretch>
                            <a:fillRect l="-547222" t="-112903" r="-607407" b="-5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841284" t="-112903" r="-301835" b="-501075"/>
                          </a:stretch>
                        </a:blipFill>
                      </a:tcPr>
                    </a:tc>
                    <a:tc>
                      <a:txBody>
                        <a:bodyPr/>
                        <a:lstStyle/>
                        <a:p>
                          <a:endParaRPr lang="zh-CN"/>
                        </a:p>
                      </a:txBody>
                      <a:tcPr marL="9268" marR="9268" marT="9268" marB="0" anchor="ctr">
                        <a:blipFill>
                          <a:blip r:embed="rId2"/>
                          <a:stretch>
                            <a:fillRect l="-941284" t="-112903" r="-201835" b="-5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2"/>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442202" t="-212903" r="-700917" b="-401075"/>
                          </a:stretch>
                        </a:blipFill>
                      </a:tcPr>
                    </a:tc>
                    <a:tc>
                      <a:txBody>
                        <a:bodyPr/>
                        <a:lstStyle/>
                        <a:p>
                          <a:endParaRPr lang="zh-CN"/>
                        </a:p>
                      </a:txBody>
                      <a:tcPr marL="9268" marR="9268" marT="9268" marB="0" anchor="ctr">
                        <a:blipFill>
                          <a:blip r:embed="rId2"/>
                          <a:stretch>
                            <a:fillRect l="-547222" t="-212903" r="-607407" b="-4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841284" t="-212903" r="-301835" b="-401075"/>
                          </a:stretch>
                        </a:blipFill>
                      </a:tcPr>
                    </a:tc>
                    <a:tc>
                      <a:txBody>
                        <a:bodyPr/>
                        <a:lstStyle/>
                        <a:p>
                          <a:endParaRPr lang="zh-CN"/>
                        </a:p>
                      </a:txBody>
                      <a:tcPr marL="9268" marR="9268" marT="9268" marB="0" anchor="ctr">
                        <a:blipFill>
                          <a:blip r:embed="rId2"/>
                          <a:stretch>
                            <a:fillRect l="-941284" t="-212903" r="-201835" b="-4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3"/>
                      </a:ext>
                    </a:extLst>
                  </a:tr>
                  <a:tr h="565322">
                    <a:tc rowSpan="2">
                      <a:txBody>
                        <a:bodyPr/>
                        <a:lstStyle/>
                        <a:p>
                          <a:pPr algn="l" rtl="0" fontAlgn="ctr"/>
                          <a:r>
                            <a:rPr lang="zh-CN" altLang="en-US" sz="1800" u="none" strike="noStrike" dirty="0">
                              <a:effectLst/>
                            </a:rPr>
                            <a:t>小型开放经济</a:t>
                          </a:r>
                          <a:endParaRPr lang="en-US" sz="1800" b="0" i="0" u="none" strike="noStrike" dirty="0">
                            <a:solidFill>
                              <a:srgbClr val="000000"/>
                            </a:solidFill>
                            <a:effectLst/>
                            <a:latin typeface="Arial"/>
                          </a:endParaRPr>
                        </a:p>
                      </a:txBody>
                      <a:tcPr marL="9268" marR="9268" marT="9268" marB="0" anchor="ctr">
                        <a:solidFill>
                          <a:schemeClr val="accent3">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endParaRPr lang="zh-CN"/>
                        </a:p>
                      </a:txBody>
                      <a:tcPr marL="9268" marR="9268" marT="9268" marB="0" anchor="ctr">
                        <a:blipFill>
                          <a:blip r:embed="rId2"/>
                          <a:stretch>
                            <a:fillRect l="-442202" t="-316304" r="-700917" b="-305435"/>
                          </a:stretch>
                        </a:blipFill>
                      </a:tcPr>
                    </a:tc>
                    <a:tc>
                      <a:txBody>
                        <a:bodyPr/>
                        <a:lstStyle/>
                        <a:p>
                          <a:endParaRPr lang="zh-CN"/>
                        </a:p>
                      </a:txBody>
                      <a:tcPr marL="9268" marR="9268" marT="9268" marB="0" anchor="ctr">
                        <a:blipFill>
                          <a:blip r:embed="rId2"/>
                          <a:stretch>
                            <a:fillRect l="-547222" t="-316304" r="-607407" b="-305435"/>
                          </a:stretch>
                        </a:blipFill>
                      </a:tcPr>
                    </a:tc>
                    <a:tc>
                      <a:txBody>
                        <a:bodyPr/>
                        <a:lstStyle/>
                        <a:p>
                          <a:endParaRPr lang="zh-CN"/>
                        </a:p>
                      </a:txBody>
                      <a:tcPr marL="9268" marR="9268" marT="9268" marB="0" anchor="ctr">
                        <a:blipFill>
                          <a:blip r:embed="rId2"/>
                          <a:stretch>
                            <a:fillRect l="-641284" t="-316304" r="-501835" b="-305435"/>
                          </a:stretch>
                        </a:blipFill>
                      </a:tcPr>
                    </a:tc>
                    <a:tc>
                      <a:txBody>
                        <a:bodyPr/>
                        <a:lstStyle/>
                        <a:p>
                          <a:endParaRPr lang="zh-CN"/>
                        </a:p>
                      </a:txBody>
                      <a:tcPr marL="9268" marR="9268" marT="9268" marB="0" anchor="ctr">
                        <a:blipFill>
                          <a:blip r:embed="rId2"/>
                          <a:stretch>
                            <a:fillRect l="-741284" t="-316304" r="-401835" b="-305435"/>
                          </a:stretch>
                        </a:blipFill>
                      </a:tcPr>
                    </a:tc>
                    <a:tc>
                      <a:txBody>
                        <a:bodyPr/>
                        <a:lstStyle/>
                        <a:p>
                          <a:endParaRPr lang="zh-CN"/>
                        </a:p>
                      </a:txBody>
                      <a:tcPr marL="9268" marR="9268" marT="9268" marB="0" anchor="ctr">
                        <a:blipFill>
                          <a:blip r:embed="rId2"/>
                          <a:stretch>
                            <a:fillRect l="-841284" t="-316304" r="-301835" b="-305435"/>
                          </a:stretch>
                        </a:blipFill>
                      </a:tcPr>
                    </a:tc>
                    <a:tc>
                      <a:txBody>
                        <a:bodyPr/>
                        <a:lstStyle/>
                        <a:p>
                          <a:endParaRPr lang="zh-CN"/>
                        </a:p>
                      </a:txBody>
                      <a:tcPr marL="9268" marR="9268" marT="9268" marB="0" anchor="ctr">
                        <a:blipFill>
                          <a:blip r:embed="rId2"/>
                          <a:stretch>
                            <a:fillRect l="-941284" t="-316304" r="-201835" b="-305435"/>
                          </a:stretch>
                        </a:blipFill>
                      </a:tcPr>
                    </a:tc>
                    <a:tc>
                      <a:txBody>
                        <a:bodyPr/>
                        <a:lstStyle/>
                        <a:p>
                          <a:endParaRPr lang="zh-CN"/>
                        </a:p>
                      </a:txBody>
                      <a:tcPr marL="9268" marR="9268" marT="9268" marB="0" anchor="ctr">
                        <a:blipFill>
                          <a:blip r:embed="rId2"/>
                          <a:stretch>
                            <a:fillRect l="-1041284" t="-316304" r="-101835" b="-305435"/>
                          </a:stretch>
                        </a:blipFill>
                      </a:tcPr>
                    </a:tc>
                    <a:tc>
                      <a:txBody>
                        <a:bodyPr/>
                        <a:lstStyle/>
                        <a:p>
                          <a:endParaRPr lang="zh-CN"/>
                        </a:p>
                      </a:txBody>
                      <a:tcPr marL="9268" marR="9268" marT="9268" marB="0" anchor="ctr">
                        <a:blipFill>
                          <a:blip r:embed="rId2"/>
                          <a:stretch>
                            <a:fillRect l="-1141284" t="-316304" r="-1835" b="-305435"/>
                          </a:stretch>
                        </a:blipFill>
                      </a:tcPr>
                    </a:tc>
                    <a:extLst>
                      <a:ext uri="{0D108BD9-81ED-4DB2-BD59-A6C34878D82A}">
                        <a16:rowId xmlns:a16="http://schemas.microsoft.com/office/drawing/2014/main" val="10004"/>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endParaRPr lang="zh-CN"/>
                        </a:p>
                      </a:txBody>
                      <a:tcPr marL="9268" marR="9268" marT="9268" marB="0" anchor="ctr">
                        <a:blipFill>
                          <a:blip r:embed="rId2"/>
                          <a:stretch>
                            <a:fillRect l="-442202" t="-411828" r="-700917" b="-202151"/>
                          </a:stretch>
                        </a:blipFill>
                      </a:tcPr>
                    </a:tc>
                    <a:tc>
                      <a:txBody>
                        <a:bodyPr/>
                        <a:lstStyle/>
                        <a:p>
                          <a:endParaRPr lang="zh-CN"/>
                        </a:p>
                      </a:txBody>
                      <a:tcPr marL="9268" marR="9268" marT="9268" marB="0" anchor="ctr">
                        <a:blipFill>
                          <a:blip r:embed="rId2"/>
                          <a:stretch>
                            <a:fillRect l="-547222" t="-411828" r="-607407" b="-202151"/>
                          </a:stretch>
                        </a:blipFill>
                      </a:tcPr>
                    </a:tc>
                    <a:tc>
                      <a:txBody>
                        <a:bodyPr/>
                        <a:lstStyle/>
                        <a:p>
                          <a:endParaRPr lang="zh-CN"/>
                        </a:p>
                      </a:txBody>
                      <a:tcPr marL="9268" marR="9268" marT="9268" marB="0" anchor="ctr">
                        <a:blipFill>
                          <a:blip r:embed="rId2"/>
                          <a:stretch>
                            <a:fillRect l="-641284" t="-411828" r="-501835" b="-202151"/>
                          </a:stretch>
                        </a:blipFill>
                      </a:tcPr>
                    </a:tc>
                    <a:tc>
                      <a:txBody>
                        <a:bodyPr/>
                        <a:lstStyle/>
                        <a:p>
                          <a:endParaRPr lang="zh-CN"/>
                        </a:p>
                      </a:txBody>
                      <a:tcPr marL="9268" marR="9268" marT="9268" marB="0" anchor="ctr">
                        <a:blipFill>
                          <a:blip r:embed="rId2"/>
                          <a:stretch>
                            <a:fillRect l="-741284" t="-411828" r="-401835" b="-202151"/>
                          </a:stretch>
                        </a:blip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extLst>
                      <a:ext uri="{0D108BD9-81ED-4DB2-BD59-A6C34878D82A}">
                        <a16:rowId xmlns:a16="http://schemas.microsoft.com/office/drawing/2014/main" val="10005"/>
                      </a:ext>
                    </a:extLst>
                  </a:tr>
                  <a:tr h="565322">
                    <a:tc rowSpan="2">
                      <a:txBody>
                        <a:bodyPr/>
                        <a:lstStyle/>
                        <a:p>
                          <a:pPr algn="l" rtl="0" fontAlgn="ctr"/>
                          <a:r>
                            <a:rPr lang="zh-CN" altLang="en-US" sz="1800" u="none" strike="noStrike" dirty="0">
                              <a:effectLst/>
                            </a:rPr>
                            <a:t>大型开放经济</a:t>
                          </a:r>
                          <a:endParaRPr lang="en-US" sz="1800" b="0" i="0" u="none" strike="noStrike" dirty="0">
                            <a:solidFill>
                              <a:srgbClr val="000000"/>
                            </a:solidFill>
                            <a:effectLst/>
                            <a:latin typeface="Arial"/>
                          </a:endParaRPr>
                        </a:p>
                      </a:txBody>
                      <a:tcPr marL="9268" marR="9268" marT="9268" marB="0" anchor="ctr">
                        <a:solidFill>
                          <a:schemeClr val="accent6">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endParaRPr lang="zh-CN"/>
                        </a:p>
                      </a:txBody>
                      <a:tcPr marL="9268" marR="9268" marT="9268" marB="0" anchor="ctr">
                        <a:blipFill>
                          <a:blip r:embed="rId2"/>
                          <a:stretch>
                            <a:fillRect l="-442202" t="-511828" r="-700917" b="-102151"/>
                          </a:stretch>
                        </a:blipFill>
                      </a:tcPr>
                    </a:tc>
                    <a:tc>
                      <a:txBody>
                        <a:bodyPr/>
                        <a:lstStyle/>
                        <a:p>
                          <a:endParaRPr lang="zh-CN"/>
                        </a:p>
                      </a:txBody>
                      <a:tcPr marL="9268" marR="9268" marT="9268" marB="0" anchor="ctr">
                        <a:blipFill>
                          <a:blip r:embed="rId2"/>
                          <a:stretch>
                            <a:fillRect l="-547222" t="-511828" r="-607407" b="-102151"/>
                          </a:stretch>
                        </a:blipFill>
                      </a:tcPr>
                    </a:tc>
                    <a:tc>
                      <a:txBody>
                        <a:bodyPr/>
                        <a:lstStyle/>
                        <a:p>
                          <a:endParaRPr lang="zh-CN"/>
                        </a:p>
                      </a:txBody>
                      <a:tcPr marL="9268" marR="9268" marT="9268" marB="0" anchor="ctr">
                        <a:blipFill>
                          <a:blip r:embed="rId2"/>
                          <a:stretch>
                            <a:fillRect l="-641284" t="-511828" r="-501835" b="-102151"/>
                          </a:stretch>
                        </a:blipFill>
                      </a:tcPr>
                    </a:tc>
                    <a:tc>
                      <a:txBody>
                        <a:bodyPr/>
                        <a:lstStyle/>
                        <a:p>
                          <a:endParaRPr lang="zh-CN"/>
                        </a:p>
                      </a:txBody>
                      <a:tcPr marL="9268" marR="9268" marT="9268" marB="0" anchor="ctr">
                        <a:blipFill>
                          <a:blip r:embed="rId2"/>
                          <a:stretch>
                            <a:fillRect l="-741284" t="-511828" r="-401835" b="-102151"/>
                          </a:stretch>
                        </a:blip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6"/>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endParaRPr lang="zh-CN"/>
                        </a:p>
                      </a:txBody>
                      <a:tcPr marL="9268" marR="9268" marT="9268" marB="0" anchor="ctr">
                        <a:blipFill>
                          <a:blip r:embed="rId2"/>
                          <a:stretch>
                            <a:fillRect l="-442202" t="-611828" r="-700917" b="-2151"/>
                          </a:stretch>
                        </a:blipFill>
                      </a:tcPr>
                    </a:tc>
                    <a:tc>
                      <a:txBody>
                        <a:bodyPr/>
                        <a:lstStyle/>
                        <a:p>
                          <a:endParaRPr lang="zh-CN"/>
                        </a:p>
                      </a:txBody>
                      <a:tcPr marL="9268" marR="9268" marT="9268" marB="0" anchor="ctr">
                        <a:blipFill>
                          <a:blip r:embed="rId2"/>
                          <a:stretch>
                            <a:fillRect l="-547222" t="-611828" r="-607407" b="-2151"/>
                          </a:stretch>
                        </a:blipFill>
                      </a:tcPr>
                    </a:tc>
                    <a:tc>
                      <a:txBody>
                        <a:bodyPr/>
                        <a:lstStyle/>
                        <a:p>
                          <a:endParaRPr lang="zh-CN"/>
                        </a:p>
                      </a:txBody>
                      <a:tcPr marL="9268" marR="9268" marT="9268" marB="0" anchor="ctr">
                        <a:blipFill>
                          <a:blip r:embed="rId2"/>
                          <a:stretch>
                            <a:fillRect l="-641284" t="-611828" r="-501835" b="-2151"/>
                          </a:stretch>
                        </a:blipFill>
                      </a:tcPr>
                    </a:tc>
                    <a:tc>
                      <a:txBody>
                        <a:bodyPr/>
                        <a:lstStyle/>
                        <a:p>
                          <a:endParaRPr lang="zh-CN"/>
                        </a:p>
                      </a:txBody>
                      <a:tcPr marL="9268" marR="9268" marT="9268" marB="0" anchor="ctr">
                        <a:blipFill>
                          <a:blip r:embed="rId2"/>
                          <a:stretch>
                            <a:fillRect l="-741284" t="-611828" r="-401835" b="-2151"/>
                          </a:stretch>
                        </a:blip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250044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solidFill>
                  <a:srgbClr val="C00000"/>
                </a:solidFill>
                <a:latin typeface="+mn-ea"/>
              </a:rPr>
              <a:t>总需求（</a:t>
            </a:r>
            <a:r>
              <a:rPr lang="en-US" altLang="zh-CN" dirty="0">
                <a:solidFill>
                  <a:srgbClr val="C00000"/>
                </a:solidFill>
                <a:latin typeface="+mn-ea"/>
              </a:rPr>
              <a:t>AD</a:t>
            </a:r>
            <a:r>
              <a:rPr lang="zh-CN" altLang="en-US" dirty="0">
                <a:solidFill>
                  <a:srgbClr val="C00000"/>
                </a:solidFill>
                <a:latin typeface="+mn-ea"/>
              </a:rPr>
              <a:t>）</a:t>
            </a:r>
            <a:endParaRPr lang="en-US" altLang="zh-CN" dirty="0">
              <a:solidFill>
                <a:srgbClr val="C00000"/>
              </a:solidFill>
              <a:latin typeface="+mn-ea"/>
            </a:endParaRPr>
          </a:p>
          <a:p>
            <a:pPr lvl="1"/>
            <a:r>
              <a:rPr lang="zh-CN" altLang="en-US" dirty="0">
                <a:latin typeface="+mn-ea"/>
              </a:rPr>
              <a:t>总供给（</a:t>
            </a:r>
            <a:r>
              <a:rPr lang="en-US" altLang="zh-CN" dirty="0">
                <a:latin typeface="+mn-ea"/>
              </a:rPr>
              <a:t>AS</a:t>
            </a:r>
            <a:r>
              <a:rPr lang="zh-CN" altLang="en-US" dirty="0">
                <a:latin typeface="+mn-ea"/>
              </a:rPr>
              <a:t>）</a:t>
            </a:r>
            <a:endParaRPr lang="en-US" altLang="zh-CN" dirty="0">
              <a:latin typeface="+mn-ea"/>
            </a:endParaRPr>
          </a:p>
          <a:p>
            <a:pPr lvl="1"/>
            <a:r>
              <a:rPr lang="zh-CN" altLang="en-US" dirty="0">
                <a:latin typeface="+mn-ea"/>
              </a:rPr>
              <a:t>菲利普斯曲线</a:t>
            </a:r>
            <a:endParaRPr lang="en-US" altLang="zh-CN" dirty="0">
              <a:latin typeface="+mn-ea"/>
            </a:endParaRPr>
          </a:p>
          <a:p>
            <a:pPr lvl="1"/>
            <a:r>
              <a:rPr lang="zh-CN" altLang="en-US" dirty="0">
                <a:latin typeface="+mn-ea"/>
              </a:rPr>
              <a:t>动态</a:t>
            </a:r>
            <a:r>
              <a:rPr lang="en-US" altLang="zh-CN" dirty="0">
                <a:latin typeface="+mn-ea"/>
              </a:rPr>
              <a:t> 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808851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让价格“内生”</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24012"/>
                <a:ext cx="8229600" cy="4525963"/>
              </a:xfrm>
            </p:spPr>
            <p:txBody>
              <a:bodyPr>
                <a:normAutofit fontScale="92500"/>
              </a:bodyPr>
              <a:lstStyle/>
              <a:p>
                <a:r>
                  <a:rPr lang="zh-CN" altLang="en-US" dirty="0"/>
                  <a:t>为了分析通胀，必须允许价格变化。</a:t>
                </a:r>
                <a:endParaRPr lang="en-US" altLang="zh-CN" dirty="0"/>
              </a:p>
              <a:p>
                <a:r>
                  <a:rPr lang="zh-CN" altLang="en-US" dirty="0"/>
                  <a:t>我们把时间窗口从“短期”拉长至“中期”，即价格会有变化，但并不灵活。</a:t>
                </a:r>
                <a:endParaRPr lang="en-US" altLang="zh-CN" dirty="0"/>
              </a:p>
              <a:p>
                <a:r>
                  <a:rPr lang="zh-CN" altLang="en-US" dirty="0"/>
                  <a:t>于是价格成为</a:t>
                </a:r>
                <a:r>
                  <a:rPr lang="en-US" altLang="zh-CN" dirty="0"/>
                  <a:t>AD-AS</a:t>
                </a:r>
                <a:r>
                  <a:rPr lang="zh-CN" altLang="en-US" dirty="0"/>
                  <a:t>模型中的内生变量。</a:t>
                </a:r>
                <a:endParaRPr lang="en-US" altLang="zh-CN" dirty="0"/>
              </a:p>
              <a:p>
                <a:r>
                  <a:rPr lang="zh-CN" altLang="en-US" dirty="0"/>
                  <a:t>事实上，我们可以将</a:t>
                </a:r>
                <a:r>
                  <a:rPr lang="en-US" altLang="zh-CN" dirty="0"/>
                  <a:t> IS-LM </a:t>
                </a:r>
                <a:r>
                  <a:rPr lang="zh-CN" altLang="en-US" dirty="0"/>
                  <a:t>视为</a:t>
                </a:r>
                <a:r>
                  <a:rPr lang="en-US" altLang="zh-CN" dirty="0"/>
                  <a:t> AD-AS </a:t>
                </a:r>
                <a:r>
                  <a:rPr lang="zh-CN" altLang="en-US" dirty="0"/>
                  <a:t>的特例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𝐿</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e>
                      </m:d>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𝑃</m:t>
                          </m:r>
                        </m:e>
                      </m:acc>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24012"/>
                <a:ext cx="8229600" cy="4525963"/>
              </a:xfrm>
              <a:blipFill>
                <a:blip r:embed="rId3"/>
                <a:stretch>
                  <a:fillRect l="-1481" t="-2288" r="-88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文本框 4"/>
          <p:cNvSpPr txBox="1"/>
          <p:nvPr/>
        </p:nvSpPr>
        <p:spPr>
          <a:xfrm>
            <a:off x="719572" y="4797152"/>
            <a:ext cx="1476164" cy="369332"/>
          </a:xfrm>
          <a:prstGeom prst="rect">
            <a:avLst/>
          </a:prstGeom>
          <a:noFill/>
        </p:spPr>
        <p:txBody>
          <a:bodyPr wrap="square" rtlCol="0">
            <a:spAutoFit/>
          </a:bodyPr>
          <a:lstStyle/>
          <a:p>
            <a:r>
              <a:rPr lang="en-US" altLang="zh-CN" dirty="0"/>
              <a:t>Demand side</a:t>
            </a:r>
            <a:endParaRPr lang="zh-CN" altLang="en-US" dirty="0"/>
          </a:p>
        </p:txBody>
      </p:sp>
      <p:sp>
        <p:nvSpPr>
          <p:cNvPr id="6" name="左大括号 5"/>
          <p:cNvSpPr/>
          <p:nvPr/>
        </p:nvSpPr>
        <p:spPr>
          <a:xfrm>
            <a:off x="2087724" y="4621778"/>
            <a:ext cx="216024"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1907704" y="5637031"/>
            <a:ext cx="1440160" cy="369332"/>
          </a:xfrm>
          <a:prstGeom prst="rect">
            <a:avLst/>
          </a:prstGeom>
          <a:noFill/>
        </p:spPr>
        <p:txBody>
          <a:bodyPr wrap="square" rtlCol="0">
            <a:spAutoFit/>
          </a:bodyPr>
          <a:lstStyle/>
          <a:p>
            <a:r>
              <a:rPr lang="en-US" altLang="zh-CN" dirty="0"/>
              <a:t>Supply side</a:t>
            </a:r>
            <a:endParaRPr lang="zh-CN" altLang="en-US" dirty="0"/>
          </a:p>
        </p:txBody>
      </p:sp>
    </p:spTree>
    <p:extLst>
      <p:ext uri="{BB962C8B-B14F-4D97-AF65-F5344CB8AC3E}">
        <p14:creationId xmlns:p14="http://schemas.microsoft.com/office/powerpoint/2010/main" val="30654197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总需求（</a:t>
            </a:r>
            <a:r>
              <a:rPr lang="en-US" altLang="zh-CN" dirty="0"/>
              <a:t>Aggregate Demand</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IS-LM</a:t>
                </a:r>
                <a:r>
                  <a:rPr lang="zh-CN" altLang="en-US" dirty="0"/>
                  <a:t>方程定义了一个隐含函数</a:t>
                </a:r>
                <a:r>
                  <a:rPr lang="en-US" altLang="zh-CN" dirty="0"/>
                  <a:t> </a:t>
                </a:r>
                <a14:m>
                  <m:oMath xmlns:m="http://schemas.openxmlformats.org/officeDocument/2006/math">
                    <m:r>
                      <a:rPr lang="en-US" altLang="zh-CN" i="1">
                        <a:latin typeface="Cambria Math"/>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m:t>
                    </m:r>
                  </m:oMath>
                </a14:m>
                <a:r>
                  <a:rPr lang="en-US" altLang="zh-CN" dirty="0"/>
                  <a:t>, </a:t>
                </a:r>
                <a:r>
                  <a:rPr lang="zh-CN" altLang="en-US" dirty="0"/>
                  <a:t>即总需求函数。</a:t>
                </a:r>
                <a:endParaRPr lang="en-US" altLang="zh-CN" dirty="0"/>
              </a:p>
              <a:p>
                <a:r>
                  <a:rPr lang="zh-CN" altLang="en-US" dirty="0"/>
                  <a:t>其中总需求</a:t>
                </a:r>
                <a14:m>
                  <m:oMath xmlns:m="http://schemas.openxmlformats.org/officeDocument/2006/math">
                    <m:r>
                      <a:rPr lang="en-US" altLang="zh-CN" i="1">
                        <a:latin typeface="Cambria Math"/>
                      </a:rPr>
                      <m:t>𝑌</m:t>
                    </m:r>
                  </m:oMath>
                </a14:m>
                <a:r>
                  <a:rPr lang="zh-CN" altLang="en-US" dirty="0"/>
                  <a:t>和价格</a:t>
                </a:r>
                <a14:m>
                  <m:oMath xmlns:m="http://schemas.openxmlformats.org/officeDocument/2006/math">
                    <m:r>
                      <a:rPr lang="en-US" altLang="zh-CN" i="1">
                        <a:latin typeface="Cambria Math" panose="02040503050406030204" pitchFamily="18" charset="0"/>
                      </a:rPr>
                      <m:t>𝑃</m:t>
                    </m:r>
                  </m:oMath>
                </a14:m>
                <a:r>
                  <a:rPr lang="zh-CN" altLang="en-US" dirty="0"/>
                  <a:t>之间的关系为“总需求曲线”。</a:t>
                </a:r>
                <a:endParaRPr lang="en-US" altLang="zh-CN" dirty="0"/>
              </a:p>
              <a:p>
                <a:r>
                  <a:rPr lang="zh-CN" altLang="en-US" dirty="0"/>
                  <a:t>为解出 </a:t>
                </a:r>
                <a14:m>
                  <m:oMath xmlns:m="http://schemas.openxmlformats.org/officeDocument/2006/math">
                    <m:r>
                      <a:rPr lang="en-US" altLang="zh-CN" i="1">
                        <a:latin typeface="Cambria Math"/>
                      </a:rPr>
                      <m:t>𝑌</m:t>
                    </m:r>
                    <m:r>
                      <a:rPr lang="en-US" altLang="zh-CN" i="1">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oMath>
                </a14:m>
                <a:r>
                  <a:rPr lang="en-US" altLang="zh-CN" dirty="0"/>
                  <a:t>, </a:t>
                </a:r>
                <a:r>
                  <a:rPr lang="zh-CN" altLang="en-US" dirty="0"/>
                  <a:t>我们可以在</a:t>
                </a:r>
                <a:r>
                  <a:rPr lang="en-US" altLang="zh-CN" dirty="0"/>
                  <a:t>IS-LM</a:t>
                </a:r>
                <a:r>
                  <a:rPr lang="zh-CN" altLang="en-US" dirty="0"/>
                  <a:t>方程组中消去</a:t>
                </a:r>
                <a:r>
                  <a:rPr lang="en-US" altLang="zh-CN" dirty="0"/>
                  <a:t> </a:t>
                </a:r>
                <a14:m>
                  <m:oMath xmlns:m="http://schemas.openxmlformats.org/officeDocument/2006/math">
                    <m:r>
                      <a:rPr lang="en-US" altLang="zh-CN" b="0" i="1" smtClean="0">
                        <a:latin typeface="Cambria Math" panose="02040503050406030204" pitchFamily="18" charset="0"/>
                      </a:rPr>
                      <m:t>𝑟</m:t>
                    </m:r>
                  </m:oMath>
                </a14:m>
                <a:r>
                  <a:rPr lang="en-US" altLang="zh-CN" dirty="0"/>
                  <a:t>.</a:t>
                </a:r>
              </a:p>
              <a:p>
                <a:pPr lvl="1"/>
                <a:r>
                  <a:rPr lang="zh-CN" altLang="en-US" dirty="0"/>
                  <a:t>更简单的做法是通过全微分，消去</a:t>
                </a:r>
                <a:r>
                  <a:rPr lang="en-US" altLang="zh-CN" dirty="0"/>
                  <a:t> </a:t>
                </a:r>
                <a14:m>
                  <m:oMath xmlns:m="http://schemas.openxmlformats.org/officeDocument/2006/math">
                    <m:r>
                      <a:rPr lang="en-US" altLang="zh-CN" b="0" i="1" smtClean="0">
                        <a:latin typeface="Cambria Math" panose="02040503050406030204" pitchFamily="18" charset="0"/>
                      </a:rPr>
                      <m:t>𝑑</m:t>
                    </m:r>
                    <m:r>
                      <a:rPr lang="en-US" altLang="zh-CN" i="1">
                        <a:latin typeface="Cambria Math" panose="02040503050406030204" pitchFamily="18" charset="0"/>
                      </a:rPr>
                      <m:t>𝑟</m:t>
                    </m:r>
                  </m:oMath>
                </a14:m>
                <a:r>
                  <a:rPr lang="en-US" altLang="zh-CN" dirty="0"/>
                  <a:t> </a:t>
                </a:r>
                <a:r>
                  <a:rPr lang="zh-CN" altLang="en-US" dirty="0"/>
                  <a:t>，解出</a:t>
                </a:r>
                <a14:m>
                  <m:oMath xmlns:m="http://schemas.openxmlformats.org/officeDocument/2006/math">
                    <m:r>
                      <a:rPr lang="en-US" altLang="zh-CN" b="0" i="1" smtClean="0">
                        <a:latin typeface="Cambria Math" panose="02040503050406030204" pitchFamily="18" charset="0"/>
                      </a:rPr>
                      <m:t>𝑑</m:t>
                    </m:r>
                    <m:r>
                      <a:rPr lang="en-US" altLang="zh-CN" i="1">
                        <a:latin typeface="Cambria Math"/>
                      </a:rPr>
                      <m:t>𝑌</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42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899553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25872</TotalTime>
  <Words>11776</Words>
  <Application>Microsoft Office PowerPoint</Application>
  <PresentationFormat>全屏显示(4:3)</PresentationFormat>
  <Paragraphs>1780</Paragraphs>
  <Slides>185</Slides>
  <Notes>46</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185</vt:i4>
      </vt:variant>
    </vt:vector>
  </HeadingPairs>
  <TitlesOfParts>
    <vt:vector size="193" baseType="lpstr">
      <vt:lpstr>宋体</vt:lpstr>
      <vt:lpstr>Arial</vt:lpstr>
      <vt:lpstr>Calibri</vt:lpstr>
      <vt:lpstr>Cambria Math</vt:lpstr>
      <vt:lpstr>Tahoma</vt:lpstr>
      <vt:lpstr>Times New Roman</vt:lpstr>
      <vt:lpstr>Office 主题​​</vt:lpstr>
      <vt:lpstr>工作表</vt:lpstr>
      <vt:lpstr>经济波动</vt:lpstr>
      <vt:lpstr>内容</vt:lpstr>
      <vt:lpstr>商业周期</vt:lpstr>
      <vt:lpstr>商业周期</vt:lpstr>
      <vt:lpstr>中国宏观经济波动（年度）</vt:lpstr>
      <vt:lpstr>中国宏观经济波动（季度）</vt:lpstr>
      <vt:lpstr>中国宏观经济波动（消费和投资）</vt:lpstr>
      <vt:lpstr>中国宏观经济波动（非农就业）</vt:lpstr>
      <vt:lpstr>美国宏观经济波动</vt:lpstr>
      <vt:lpstr>Macroeconomic Fluctuations: US</vt:lpstr>
      <vt:lpstr>美国宏观经济波动（失业率）</vt:lpstr>
      <vt:lpstr>周期波动的一些经验事实</vt:lpstr>
      <vt:lpstr>波动预测</vt:lpstr>
      <vt:lpstr>领先指标</vt:lpstr>
      <vt:lpstr>内容</vt:lpstr>
      <vt:lpstr>凯恩斯交叉（Keynesian Cross）</vt:lpstr>
      <vt:lpstr>The Keynesian Cross</vt:lpstr>
      <vt:lpstr>含义</vt:lpstr>
      <vt:lpstr>政府购买的乘数效应</vt:lpstr>
      <vt:lpstr>图示</vt:lpstr>
      <vt:lpstr>税收的乘数效应</vt:lpstr>
      <vt:lpstr>凯恩斯交叉模型的局限</vt:lpstr>
      <vt:lpstr>内容</vt:lpstr>
      <vt:lpstr>粘性价格（Sticky-Price）假设</vt:lpstr>
      <vt:lpstr>宏观中的时间跨度</vt:lpstr>
      <vt:lpstr>价格调整的频率</vt:lpstr>
      <vt:lpstr>解释价格粘性</vt:lpstr>
      <vt:lpstr>内容</vt:lpstr>
      <vt:lpstr>IS-LM导论</vt:lpstr>
      <vt:lpstr>IS方程</vt:lpstr>
      <vt:lpstr>IS 曲线</vt:lpstr>
      <vt:lpstr>IS 曲线的斜率</vt:lpstr>
      <vt:lpstr>扩大政府采购如何影响IS曲线</vt:lpstr>
      <vt:lpstr>扩大政府购买如何移动IS曲线</vt:lpstr>
      <vt:lpstr>扩大政府购买如何移动IS曲线</vt:lpstr>
      <vt:lpstr>LM 方程</vt:lpstr>
      <vt:lpstr>LM 曲线</vt:lpstr>
      <vt:lpstr>LM 曲线</vt:lpstr>
      <vt:lpstr>货币政策如何移动LM曲线</vt:lpstr>
      <vt:lpstr>货币政策如何移动LM曲线</vt:lpstr>
      <vt:lpstr>IS-LM 模型</vt:lpstr>
      <vt:lpstr>IS-LM 曲线</vt:lpstr>
      <vt:lpstr>虚拟实验</vt:lpstr>
      <vt:lpstr>扩张性财政和货币政策的影响</vt:lpstr>
      <vt:lpstr>解释衰退</vt:lpstr>
      <vt:lpstr>The IS-Shock Recession </vt:lpstr>
      <vt:lpstr>大萧条（the Great Depression）</vt:lpstr>
      <vt:lpstr>大萧条期间的美国失业率</vt:lpstr>
      <vt:lpstr>大萧条期间的美国利率和通胀</vt:lpstr>
      <vt:lpstr>解释一：IS 衰退</vt:lpstr>
      <vt:lpstr>债务通缩理论（Debt-Deflation Theory）</vt:lpstr>
      <vt:lpstr>通缩预期的效应</vt:lpstr>
      <vt:lpstr>解释二: LM 衰退 </vt:lpstr>
      <vt:lpstr>政府如何应对衰退</vt:lpstr>
      <vt:lpstr>政策分析</vt:lpstr>
      <vt:lpstr>财政政策效应</vt:lpstr>
      <vt:lpstr>货币政策的效应</vt:lpstr>
      <vt:lpstr>流动性陷阱（Liquidity Trap）</vt:lpstr>
      <vt:lpstr>何时财政政策无效</vt:lpstr>
      <vt:lpstr>经济学家的立场</vt:lpstr>
      <vt:lpstr>利率的作用</vt:lpstr>
      <vt:lpstr>货币政策传导的利率渠道</vt:lpstr>
      <vt:lpstr>利率政策</vt:lpstr>
      <vt:lpstr>利率政策建模</vt:lpstr>
      <vt:lpstr>降息的影响</vt:lpstr>
      <vt:lpstr>内容</vt:lpstr>
      <vt:lpstr>关键假设</vt:lpstr>
      <vt:lpstr>固定汇率（Fixed Exchange Rate）</vt:lpstr>
      <vt:lpstr>中国的外汇储备</vt:lpstr>
      <vt:lpstr>浮动汇率（Floating Exchange Rate）</vt:lpstr>
      <vt:lpstr>内容</vt:lpstr>
      <vt:lpstr>小型开放经济、浮动汇率</vt:lpstr>
      <vt:lpstr>小型开放经济、浮动汇率模型的IS-LM 曲线</vt:lpstr>
      <vt:lpstr>虚拟实验</vt:lpstr>
      <vt:lpstr>虚拟实验小结</vt:lpstr>
      <vt:lpstr>内容</vt:lpstr>
      <vt:lpstr>小型开放经济、固定汇率</vt:lpstr>
      <vt:lpstr>资本流动的挑战</vt:lpstr>
      <vt:lpstr>不可能三角（Impossible Trinity）</vt:lpstr>
      <vt:lpstr>外汇储备（ Foreign Exchange Reserve ）</vt:lpstr>
      <vt:lpstr>小型开放经济、固定汇率模型</vt:lpstr>
      <vt:lpstr>小型开放经济、固定汇率模型的IS-LM曲线</vt:lpstr>
      <vt:lpstr>虚拟实验</vt:lpstr>
      <vt:lpstr>外需导致的衰退</vt:lpstr>
      <vt:lpstr>中国在 2008-2009 期间的减速</vt:lpstr>
      <vt:lpstr>中国在 2008-2009 期间的减速</vt:lpstr>
      <vt:lpstr>财政刺激的效应</vt:lpstr>
      <vt:lpstr>全球流动性收紧的影响</vt:lpstr>
      <vt:lpstr>1997-1998亚洲金融危机</vt:lpstr>
      <vt:lpstr>1997-1998亚洲金融危机</vt:lpstr>
      <vt:lpstr>内容</vt:lpstr>
      <vt:lpstr>大型开放经济、浮动汇率</vt:lpstr>
      <vt:lpstr>大型开放经济的均衡图示</vt:lpstr>
      <vt:lpstr>虚拟实验</vt:lpstr>
      <vt:lpstr>虚拟实验小结</vt:lpstr>
      <vt:lpstr>政策效应小结</vt:lpstr>
      <vt:lpstr>内容</vt:lpstr>
      <vt:lpstr>让价格“内生”</vt:lpstr>
      <vt:lpstr>总需求（Aggregate Demand）</vt:lpstr>
      <vt:lpstr>AD 曲线的斜率</vt:lpstr>
      <vt:lpstr>图形推导</vt:lpstr>
      <vt:lpstr>货币和财政政策如何移动AD曲线？</vt:lpstr>
      <vt:lpstr>图示</vt:lpstr>
      <vt:lpstr>扩张性政策的短期效应</vt:lpstr>
      <vt:lpstr>扩张性政策的长期效应</vt:lpstr>
      <vt:lpstr>从短期均衡到长期均衡</vt:lpstr>
      <vt:lpstr>内容</vt:lpstr>
      <vt:lpstr>总供给（Aggregate Supply）</vt:lpstr>
      <vt:lpstr>一般 AS 曲线</vt:lpstr>
      <vt:lpstr>论证1：不完美信息（Imperfect-Information）</vt:lpstr>
      <vt:lpstr>线性AS曲线</vt:lpstr>
      <vt:lpstr>论证2：粘性价格和异质性公司</vt:lpstr>
      <vt:lpstr>AS曲线斜率的决定</vt:lpstr>
      <vt:lpstr>Keynesian AD-AS Model</vt:lpstr>
      <vt:lpstr>需求侧冲击</vt:lpstr>
      <vt:lpstr>供给侧冲击</vt:lpstr>
      <vt:lpstr>AD冲击引起的衰退</vt:lpstr>
      <vt:lpstr>AD冲击引起的衰退</vt:lpstr>
      <vt:lpstr>应对AD冲击引起的衰退</vt:lpstr>
      <vt:lpstr>平准政策（Stabilization Policy）</vt:lpstr>
      <vt:lpstr>滞胀</vt:lpstr>
      <vt:lpstr>顺应价格冲击</vt:lpstr>
      <vt:lpstr>案例: 石油危机和滞胀</vt:lpstr>
      <vt:lpstr>内容</vt:lpstr>
      <vt:lpstr>失业率和通胀率的负相关</vt:lpstr>
      <vt:lpstr>菲利普斯曲线（Phillips Curve）</vt:lpstr>
      <vt:lpstr>推导</vt:lpstr>
      <vt:lpstr>通胀如何变化</vt:lpstr>
      <vt:lpstr>适应性预期（Adaptive Expectation）</vt:lpstr>
      <vt:lpstr>通胀率的时间序列</vt:lpstr>
      <vt:lpstr>通胀和失业之间的权衡取舍</vt:lpstr>
      <vt:lpstr>牺牲比例（Sacrifice Ratio）</vt:lpstr>
      <vt:lpstr>理性预期</vt:lpstr>
      <vt:lpstr>理性预期下的菲利普斯曲线</vt:lpstr>
      <vt:lpstr>自然失业率</vt:lpstr>
      <vt:lpstr>内容</vt:lpstr>
      <vt:lpstr>静态和动态</vt:lpstr>
      <vt:lpstr>静态AD-AS模型</vt:lpstr>
      <vt:lpstr>一个简单动态AD-AS模型</vt:lpstr>
      <vt:lpstr>稳态</vt:lpstr>
      <vt:lpstr>仿真实验</vt:lpstr>
      <vt:lpstr>一个更有用的AD-AS 模型</vt:lpstr>
      <vt:lpstr>IS 方程 </vt:lpstr>
      <vt:lpstr>菲利普斯曲线方程</vt:lpstr>
      <vt:lpstr>货币政策规则</vt:lpstr>
      <vt:lpstr>完整模型</vt:lpstr>
      <vt:lpstr>稳态</vt:lpstr>
      <vt:lpstr>解</vt:lpstr>
      <vt:lpstr>校准</vt:lpstr>
      <vt:lpstr>需求冲击</vt:lpstr>
      <vt:lpstr>PowerPoint 演示文稿</vt:lpstr>
      <vt:lpstr>正向需求冲击的影响</vt:lpstr>
      <vt:lpstr>PowerPoint 演示文稿</vt:lpstr>
      <vt:lpstr>供给侧冲击的影响</vt:lpstr>
      <vt:lpstr>PowerPoint 演示文稿</vt:lpstr>
      <vt:lpstr>PowerPoint 演示文稿</vt:lpstr>
      <vt:lpstr>货币政策从鸽派转为鹰派</vt:lpstr>
      <vt:lpstr>内容</vt:lpstr>
      <vt:lpstr>为什么要学习凯恩斯本人？</vt:lpstr>
      <vt:lpstr>凯恩斯的总需求曲线</vt:lpstr>
      <vt:lpstr>总需求曲线</vt:lpstr>
      <vt:lpstr>凯恩斯的总供给函数</vt:lpstr>
      <vt:lpstr>总供给曲线</vt:lpstr>
      <vt:lpstr>凯恩斯的AD-AS模型</vt:lpstr>
      <vt:lpstr>从常规AD-AS到Keynes AD-AS</vt:lpstr>
      <vt:lpstr>内容</vt:lpstr>
      <vt:lpstr>投资的重要性</vt:lpstr>
      <vt:lpstr>富裕中的贫困</vt:lpstr>
      <vt:lpstr>投资需求的决定因素</vt:lpstr>
      <vt:lpstr>资本边际效率</vt:lpstr>
      <vt:lpstr>资产的需求价格</vt:lpstr>
      <vt:lpstr>宏观经济不稳定的源头</vt:lpstr>
      <vt:lpstr>衰退如何结束</vt:lpstr>
      <vt:lpstr>股票市场的作用</vt:lpstr>
      <vt:lpstr>股市的缺陷</vt:lpstr>
      <vt:lpstr>股市的缺陷</vt:lpstr>
      <vt:lpstr>股市情绪周期</vt:lpstr>
      <vt:lpstr>政策含义</vt:lpstr>
      <vt:lpstr>股市估值周期：牛市</vt:lpstr>
      <vt:lpstr>熊市</vt:lpstr>
      <vt:lpstr>明斯基金融不稳定假说</vt:lpstr>
      <vt:lpstr>明斯基的信用市场周期</vt:lpstr>
      <vt:lpstr>内容</vt:lpstr>
      <vt:lpstr>结语</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Growth</dc:title>
  <dc:creator>Junhui Qian</dc:creator>
  <cp:lastModifiedBy>Junhui</cp:lastModifiedBy>
  <cp:revision>625</cp:revision>
  <dcterms:created xsi:type="dcterms:W3CDTF">2014-04-17T02:21:02Z</dcterms:created>
  <dcterms:modified xsi:type="dcterms:W3CDTF">2023-12-31T06:06:45Z</dcterms:modified>
</cp:coreProperties>
</file>