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sldIdLst>
    <p:sldId id="256" r:id="rId2"/>
    <p:sldId id="521" r:id="rId3"/>
    <p:sldId id="409" r:id="rId4"/>
    <p:sldId id="420" r:id="rId5"/>
    <p:sldId id="258" r:id="rId6"/>
    <p:sldId id="265" r:id="rId7"/>
    <p:sldId id="423" r:id="rId8"/>
    <p:sldId id="421" r:id="rId9"/>
    <p:sldId id="260" r:id="rId10"/>
    <p:sldId id="567" r:id="rId11"/>
    <p:sldId id="422" r:id="rId12"/>
    <p:sldId id="261" r:id="rId13"/>
    <p:sldId id="262" r:id="rId14"/>
    <p:sldId id="263" r:id="rId15"/>
    <p:sldId id="412" r:id="rId16"/>
    <p:sldId id="520" r:id="rId17"/>
    <p:sldId id="290" r:id="rId18"/>
    <p:sldId id="424" r:id="rId19"/>
    <p:sldId id="486" r:id="rId20"/>
    <p:sldId id="294" r:id="rId21"/>
    <p:sldId id="337" r:id="rId22"/>
    <p:sldId id="295" r:id="rId23"/>
    <p:sldId id="400" r:id="rId24"/>
    <p:sldId id="519" r:id="rId25"/>
    <p:sldId id="487" r:id="rId26"/>
    <p:sldId id="425" r:id="rId27"/>
    <p:sldId id="427" r:id="rId28"/>
    <p:sldId id="518" r:id="rId29"/>
    <p:sldId id="414" r:id="rId30"/>
    <p:sldId id="296" r:id="rId31"/>
    <p:sldId id="338" r:id="rId32"/>
    <p:sldId id="524" r:id="rId33"/>
    <p:sldId id="339" r:id="rId34"/>
    <p:sldId id="488" r:id="rId35"/>
    <p:sldId id="525" r:id="rId36"/>
    <p:sldId id="299" r:id="rId37"/>
    <p:sldId id="340" r:id="rId38"/>
    <p:sldId id="318" r:id="rId39"/>
    <p:sldId id="301" r:id="rId40"/>
    <p:sldId id="526" r:id="rId41"/>
    <p:sldId id="302" r:id="rId42"/>
    <p:sldId id="344" r:id="rId43"/>
    <p:sldId id="589" r:id="rId44"/>
    <p:sldId id="342" r:id="rId45"/>
    <p:sldId id="590" r:id="rId46"/>
    <p:sldId id="489" r:id="rId47"/>
    <p:sldId id="572" r:id="rId48"/>
    <p:sldId id="585" r:id="rId49"/>
    <p:sldId id="586" r:id="rId50"/>
    <p:sldId id="306" r:id="rId51"/>
    <p:sldId id="309" r:id="rId52"/>
    <p:sldId id="310" r:id="rId53"/>
    <p:sldId id="307" r:id="rId54"/>
    <p:sldId id="312" r:id="rId55"/>
    <p:sldId id="314" r:id="rId56"/>
    <p:sldId id="316" r:id="rId57"/>
    <p:sldId id="317" r:id="rId58"/>
    <p:sldId id="315" r:id="rId59"/>
    <p:sldId id="319" r:id="rId60"/>
    <p:sldId id="320" r:id="rId61"/>
    <p:sldId id="322" r:id="rId62"/>
    <p:sldId id="527" r:id="rId63"/>
    <p:sldId id="568" r:id="rId64"/>
    <p:sldId id="569" r:id="rId65"/>
    <p:sldId id="570" r:id="rId66"/>
    <p:sldId id="491" r:id="rId67"/>
    <p:sldId id="492" r:id="rId68"/>
    <p:sldId id="493" r:id="rId69"/>
    <p:sldId id="494" r:id="rId70"/>
    <p:sldId id="528" r:id="rId71"/>
    <p:sldId id="495" r:id="rId72"/>
    <p:sldId id="515" r:id="rId73"/>
    <p:sldId id="498" r:id="rId74"/>
    <p:sldId id="499" r:id="rId75"/>
    <p:sldId id="500" r:id="rId76"/>
    <p:sldId id="501" r:id="rId77"/>
    <p:sldId id="516" r:id="rId78"/>
    <p:sldId id="503" r:id="rId79"/>
    <p:sldId id="587" r:id="rId80"/>
    <p:sldId id="496" r:id="rId81"/>
    <p:sldId id="504" r:id="rId82"/>
    <p:sldId id="505" r:id="rId83"/>
    <p:sldId id="588" r:id="rId84"/>
    <p:sldId id="506" r:id="rId85"/>
    <p:sldId id="529" r:id="rId86"/>
    <p:sldId id="530" r:id="rId87"/>
    <p:sldId id="531" r:id="rId88"/>
    <p:sldId id="508" r:id="rId89"/>
    <p:sldId id="532" r:id="rId90"/>
    <p:sldId id="533" r:id="rId91"/>
    <p:sldId id="534" r:id="rId92"/>
    <p:sldId id="517" r:id="rId93"/>
    <p:sldId id="510" r:id="rId94"/>
    <p:sldId id="511" r:id="rId95"/>
    <p:sldId id="512" r:id="rId96"/>
    <p:sldId id="513" r:id="rId97"/>
    <p:sldId id="514" r:id="rId98"/>
    <p:sldId id="538" r:id="rId99"/>
    <p:sldId id="433" r:id="rId100"/>
    <p:sldId id="401" r:id="rId101"/>
    <p:sldId id="571" r:id="rId102"/>
    <p:sldId id="402" r:id="rId103"/>
    <p:sldId id="434" r:id="rId104"/>
    <p:sldId id="404" r:id="rId105"/>
    <p:sldId id="436" r:id="rId106"/>
    <p:sldId id="390" r:id="rId107"/>
    <p:sldId id="393" r:id="rId108"/>
    <p:sldId id="394" r:id="rId109"/>
    <p:sldId id="395" r:id="rId110"/>
    <p:sldId id="396" r:id="rId111"/>
    <p:sldId id="397" r:id="rId112"/>
    <p:sldId id="398" r:id="rId113"/>
    <p:sldId id="399" r:id="rId114"/>
    <p:sldId id="539" r:id="rId115"/>
    <p:sldId id="439" r:id="rId116"/>
    <p:sldId id="478" r:id="rId117"/>
    <p:sldId id="444" r:id="rId118"/>
    <p:sldId id="440" r:id="rId119"/>
    <p:sldId id="441" r:id="rId120"/>
    <p:sldId id="443" r:id="rId121"/>
    <p:sldId id="445" r:id="rId122"/>
    <p:sldId id="535" r:id="rId123"/>
    <p:sldId id="536" r:id="rId124"/>
    <p:sldId id="537" r:id="rId125"/>
    <p:sldId id="540" r:id="rId126"/>
    <p:sldId id="480" r:id="rId127"/>
    <p:sldId id="448" r:id="rId128"/>
    <p:sldId id="449" r:id="rId129"/>
    <p:sldId id="450" r:id="rId130"/>
    <p:sldId id="451" r:id="rId131"/>
    <p:sldId id="452" r:id="rId132"/>
    <p:sldId id="453" r:id="rId133"/>
    <p:sldId id="454" r:id="rId134"/>
    <p:sldId id="455" r:id="rId135"/>
    <p:sldId id="566" r:id="rId136"/>
    <p:sldId id="456" r:id="rId137"/>
    <p:sldId id="541" r:id="rId138"/>
    <p:sldId id="458" r:id="rId139"/>
    <p:sldId id="459" r:id="rId140"/>
    <p:sldId id="460" r:id="rId141"/>
    <p:sldId id="461" r:id="rId142"/>
    <p:sldId id="462" r:id="rId143"/>
    <p:sldId id="463" r:id="rId144"/>
    <p:sldId id="464" r:id="rId145"/>
    <p:sldId id="465" r:id="rId146"/>
    <p:sldId id="466" r:id="rId147"/>
    <p:sldId id="467" r:id="rId148"/>
    <p:sldId id="468" r:id="rId149"/>
    <p:sldId id="469" r:id="rId150"/>
    <p:sldId id="470" r:id="rId151"/>
    <p:sldId id="471" r:id="rId152"/>
    <p:sldId id="472" r:id="rId153"/>
    <p:sldId id="473" r:id="rId154"/>
    <p:sldId id="474" r:id="rId155"/>
    <p:sldId id="475" r:id="rId156"/>
    <p:sldId id="476" r:id="rId157"/>
    <p:sldId id="477" r:id="rId158"/>
    <p:sldId id="522" r:id="rId159"/>
    <p:sldId id="543" r:id="rId160"/>
    <p:sldId id="544" r:id="rId161"/>
    <p:sldId id="545" r:id="rId162"/>
    <p:sldId id="546" r:id="rId163"/>
    <p:sldId id="547" r:id="rId164"/>
    <p:sldId id="548" r:id="rId165"/>
    <p:sldId id="523" r:id="rId166"/>
    <p:sldId id="549" r:id="rId167"/>
    <p:sldId id="550" r:id="rId168"/>
    <p:sldId id="551" r:id="rId169"/>
    <p:sldId id="552" r:id="rId170"/>
    <p:sldId id="553" r:id="rId171"/>
    <p:sldId id="554" r:id="rId172"/>
    <p:sldId id="555" r:id="rId173"/>
    <p:sldId id="556" r:id="rId174"/>
    <p:sldId id="557" r:id="rId175"/>
    <p:sldId id="558" r:id="rId176"/>
    <p:sldId id="559" r:id="rId177"/>
    <p:sldId id="560" r:id="rId178"/>
    <p:sldId id="561" r:id="rId179"/>
    <p:sldId id="562" r:id="rId180"/>
    <p:sldId id="563" r:id="rId181"/>
    <p:sldId id="564" r:id="rId182"/>
    <p:sldId id="542" r:id="rId183"/>
    <p:sldId id="565" r:id="rId18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5165" autoAdjust="0"/>
  </p:normalViewPr>
  <p:slideViewPr>
    <p:cSldViewPr>
      <p:cViewPr varScale="1">
        <p:scale>
          <a:sx n="119" d="100"/>
          <a:sy n="119" d="100"/>
        </p:scale>
        <p:origin x="1570" y="96"/>
      </p:cViewPr>
      <p:guideLst>
        <p:guide orient="horz" pos="2160"/>
        <p:guide pos="2880"/>
      </p:guideLst>
    </p:cSldViewPr>
  </p:slideViewPr>
  <p:outlineViewPr>
    <p:cViewPr>
      <p:scale>
        <a:sx n="33" d="100"/>
        <a:sy n="33" d="100"/>
      </p:scale>
      <p:origin x="0" y="-1728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20Qian\Documents\courses\EC311\data\GDP_quarter_annual.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Junhui%20Qian\Documents\courses\EC311\data\GDP_quarter_annua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Wind\Wind.NET.Client\WindNET\users\W4786999060\export\&#22269;&#20869;&#29983;&#20135;&#24635;&#20540;(&#23395;).xls"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Junhui%20Qian\Documents\courses\EC311\2014\ec311\dynamic_ad_a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20Qian\Documents\courses\EC311\data\GDP_real_componen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nhui%20Qian\Documents\courses\EC311\data\China_Population_Employm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nhui\Documents\courses\EC311\data\US_Great_Depress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nhui%20Qian\Documents\courses\EC311\data\China_foreign_reserv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20Qian\Documents\courses\EC311\data\US_Oil_Price.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(Annual,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'Annual GDP Growth'!$A$4:$A$68</c:f>
              <c:numCache>
                <c:formatCode>yyyy;@</c:formatCode>
                <c:ptCount val="65"/>
                <c:pt idx="0">
                  <c:v>43100</c:v>
                </c:pt>
                <c:pt idx="1">
                  <c:v>42735</c:v>
                </c:pt>
                <c:pt idx="2">
                  <c:v>42369</c:v>
                </c:pt>
                <c:pt idx="3">
                  <c:v>42004</c:v>
                </c:pt>
                <c:pt idx="4">
                  <c:v>41639</c:v>
                </c:pt>
                <c:pt idx="5">
                  <c:v>41274</c:v>
                </c:pt>
                <c:pt idx="6">
                  <c:v>40908</c:v>
                </c:pt>
                <c:pt idx="7">
                  <c:v>40543</c:v>
                </c:pt>
                <c:pt idx="8">
                  <c:v>40178</c:v>
                </c:pt>
                <c:pt idx="9">
                  <c:v>39813</c:v>
                </c:pt>
                <c:pt idx="10">
                  <c:v>39447</c:v>
                </c:pt>
                <c:pt idx="11">
                  <c:v>39082</c:v>
                </c:pt>
                <c:pt idx="12">
                  <c:v>38717</c:v>
                </c:pt>
                <c:pt idx="13">
                  <c:v>38352</c:v>
                </c:pt>
                <c:pt idx="14">
                  <c:v>37986</c:v>
                </c:pt>
                <c:pt idx="15">
                  <c:v>37621</c:v>
                </c:pt>
                <c:pt idx="16">
                  <c:v>37256</c:v>
                </c:pt>
                <c:pt idx="17">
                  <c:v>36891</c:v>
                </c:pt>
                <c:pt idx="18">
                  <c:v>36525</c:v>
                </c:pt>
                <c:pt idx="19">
                  <c:v>36160</c:v>
                </c:pt>
                <c:pt idx="20">
                  <c:v>35795</c:v>
                </c:pt>
                <c:pt idx="21">
                  <c:v>35430</c:v>
                </c:pt>
                <c:pt idx="22">
                  <c:v>35064</c:v>
                </c:pt>
                <c:pt idx="23">
                  <c:v>34699</c:v>
                </c:pt>
                <c:pt idx="24">
                  <c:v>34334</c:v>
                </c:pt>
                <c:pt idx="25">
                  <c:v>33969</c:v>
                </c:pt>
                <c:pt idx="26">
                  <c:v>33603</c:v>
                </c:pt>
                <c:pt idx="27">
                  <c:v>33238</c:v>
                </c:pt>
                <c:pt idx="28">
                  <c:v>32873</c:v>
                </c:pt>
                <c:pt idx="29">
                  <c:v>32508</c:v>
                </c:pt>
                <c:pt idx="30">
                  <c:v>32142</c:v>
                </c:pt>
                <c:pt idx="31">
                  <c:v>31777</c:v>
                </c:pt>
                <c:pt idx="32">
                  <c:v>31412</c:v>
                </c:pt>
                <c:pt idx="33">
                  <c:v>31047</c:v>
                </c:pt>
                <c:pt idx="34">
                  <c:v>30681</c:v>
                </c:pt>
                <c:pt idx="35">
                  <c:v>30316</c:v>
                </c:pt>
                <c:pt idx="36">
                  <c:v>29951</c:v>
                </c:pt>
                <c:pt idx="37">
                  <c:v>29586</c:v>
                </c:pt>
                <c:pt idx="38">
                  <c:v>29220</c:v>
                </c:pt>
                <c:pt idx="39">
                  <c:v>28855</c:v>
                </c:pt>
                <c:pt idx="40">
                  <c:v>28490</c:v>
                </c:pt>
                <c:pt idx="41">
                  <c:v>28125</c:v>
                </c:pt>
                <c:pt idx="42">
                  <c:v>27759</c:v>
                </c:pt>
                <c:pt idx="43">
                  <c:v>27394</c:v>
                </c:pt>
                <c:pt idx="44">
                  <c:v>27029</c:v>
                </c:pt>
                <c:pt idx="45">
                  <c:v>26664</c:v>
                </c:pt>
                <c:pt idx="46">
                  <c:v>26298</c:v>
                </c:pt>
                <c:pt idx="47">
                  <c:v>25933</c:v>
                </c:pt>
                <c:pt idx="48">
                  <c:v>25568</c:v>
                </c:pt>
                <c:pt idx="49">
                  <c:v>25203</c:v>
                </c:pt>
                <c:pt idx="50">
                  <c:v>24837</c:v>
                </c:pt>
                <c:pt idx="51">
                  <c:v>24472</c:v>
                </c:pt>
                <c:pt idx="52">
                  <c:v>24107</c:v>
                </c:pt>
                <c:pt idx="53">
                  <c:v>23742</c:v>
                </c:pt>
                <c:pt idx="54">
                  <c:v>23376</c:v>
                </c:pt>
                <c:pt idx="55">
                  <c:v>23011</c:v>
                </c:pt>
                <c:pt idx="56">
                  <c:v>22646</c:v>
                </c:pt>
                <c:pt idx="57">
                  <c:v>22281</c:v>
                </c:pt>
                <c:pt idx="58">
                  <c:v>21915</c:v>
                </c:pt>
                <c:pt idx="59">
                  <c:v>21550</c:v>
                </c:pt>
                <c:pt idx="60">
                  <c:v>21185</c:v>
                </c:pt>
                <c:pt idx="61">
                  <c:v>20820</c:v>
                </c:pt>
                <c:pt idx="62">
                  <c:v>20454</c:v>
                </c:pt>
                <c:pt idx="63">
                  <c:v>20089</c:v>
                </c:pt>
                <c:pt idx="64">
                  <c:v>19724</c:v>
                </c:pt>
              </c:numCache>
            </c:numRef>
          </c:cat>
          <c:val>
            <c:numRef>
              <c:f>'Annual GDP Growth'!$B$4:$B$68</c:f>
              <c:numCache>
                <c:formatCode>###,###,###,###,##0.00</c:formatCode>
                <c:ptCount val="65"/>
                <c:pt idx="0">
                  <c:v>6.9</c:v>
                </c:pt>
                <c:pt idx="1">
                  <c:v>6.7</c:v>
                </c:pt>
                <c:pt idx="2">
                  <c:v>6.9</c:v>
                </c:pt>
                <c:pt idx="3">
                  <c:v>7.3</c:v>
                </c:pt>
                <c:pt idx="4">
                  <c:v>7.8</c:v>
                </c:pt>
                <c:pt idx="5">
                  <c:v>7.9</c:v>
                </c:pt>
                <c:pt idx="6">
                  <c:v>9.5</c:v>
                </c:pt>
                <c:pt idx="7">
                  <c:v>10.6</c:v>
                </c:pt>
                <c:pt idx="8">
                  <c:v>9.4</c:v>
                </c:pt>
                <c:pt idx="9">
                  <c:v>9.6999999999999993</c:v>
                </c:pt>
                <c:pt idx="10">
                  <c:v>14.2</c:v>
                </c:pt>
                <c:pt idx="11">
                  <c:v>12.7</c:v>
                </c:pt>
                <c:pt idx="12">
                  <c:v>11.4</c:v>
                </c:pt>
                <c:pt idx="13">
                  <c:v>10.1</c:v>
                </c:pt>
                <c:pt idx="14">
                  <c:v>10</c:v>
                </c:pt>
                <c:pt idx="15">
                  <c:v>9.1</c:v>
                </c:pt>
                <c:pt idx="16">
                  <c:v>8.3000000000000007</c:v>
                </c:pt>
                <c:pt idx="17">
                  <c:v>8.5</c:v>
                </c:pt>
                <c:pt idx="18">
                  <c:v>7.7</c:v>
                </c:pt>
                <c:pt idx="19">
                  <c:v>7.8</c:v>
                </c:pt>
                <c:pt idx="20">
                  <c:v>9.1999999999999993</c:v>
                </c:pt>
                <c:pt idx="21">
                  <c:v>9.9</c:v>
                </c:pt>
                <c:pt idx="22">
                  <c:v>11</c:v>
                </c:pt>
                <c:pt idx="23">
                  <c:v>13</c:v>
                </c:pt>
                <c:pt idx="24">
                  <c:v>13.9</c:v>
                </c:pt>
                <c:pt idx="25">
                  <c:v>14.2</c:v>
                </c:pt>
                <c:pt idx="26">
                  <c:v>9.3000000000000007</c:v>
                </c:pt>
                <c:pt idx="27">
                  <c:v>3.9</c:v>
                </c:pt>
                <c:pt idx="28">
                  <c:v>4.2</c:v>
                </c:pt>
                <c:pt idx="29">
                  <c:v>11.2</c:v>
                </c:pt>
                <c:pt idx="30">
                  <c:v>11.7</c:v>
                </c:pt>
                <c:pt idx="31">
                  <c:v>8.9</c:v>
                </c:pt>
                <c:pt idx="32">
                  <c:v>13.4</c:v>
                </c:pt>
                <c:pt idx="33">
                  <c:v>15.2</c:v>
                </c:pt>
                <c:pt idx="34">
                  <c:v>10.8</c:v>
                </c:pt>
                <c:pt idx="35">
                  <c:v>9</c:v>
                </c:pt>
                <c:pt idx="36">
                  <c:v>5.0999999999999996</c:v>
                </c:pt>
                <c:pt idx="37">
                  <c:v>7.8</c:v>
                </c:pt>
                <c:pt idx="38">
                  <c:v>7.6</c:v>
                </c:pt>
                <c:pt idx="39">
                  <c:v>11.7</c:v>
                </c:pt>
                <c:pt idx="40">
                  <c:v>7.6</c:v>
                </c:pt>
                <c:pt idx="41">
                  <c:v>-1.6</c:v>
                </c:pt>
                <c:pt idx="42">
                  <c:v>8.6999999999999993</c:v>
                </c:pt>
                <c:pt idx="43">
                  <c:v>2.2999999999999998</c:v>
                </c:pt>
                <c:pt idx="44">
                  <c:v>7.8</c:v>
                </c:pt>
                <c:pt idx="45">
                  <c:v>3.8</c:v>
                </c:pt>
                <c:pt idx="46">
                  <c:v>7.1</c:v>
                </c:pt>
                <c:pt idx="47">
                  <c:v>19.3</c:v>
                </c:pt>
                <c:pt idx="48">
                  <c:v>16.899999999999999</c:v>
                </c:pt>
                <c:pt idx="49">
                  <c:v>-4.0999999999999996</c:v>
                </c:pt>
                <c:pt idx="50">
                  <c:v>-5.7</c:v>
                </c:pt>
                <c:pt idx="51">
                  <c:v>10.7</c:v>
                </c:pt>
                <c:pt idx="52">
                  <c:v>17</c:v>
                </c:pt>
                <c:pt idx="53">
                  <c:v>18.2</c:v>
                </c:pt>
                <c:pt idx="54">
                  <c:v>10.3</c:v>
                </c:pt>
                <c:pt idx="55">
                  <c:v>-5.6</c:v>
                </c:pt>
                <c:pt idx="56">
                  <c:v>-27.3</c:v>
                </c:pt>
                <c:pt idx="57">
                  <c:v>0</c:v>
                </c:pt>
                <c:pt idx="58">
                  <c:v>9</c:v>
                </c:pt>
                <c:pt idx="59">
                  <c:v>21.3</c:v>
                </c:pt>
                <c:pt idx="60">
                  <c:v>5.0999999999999996</c:v>
                </c:pt>
                <c:pt idx="61">
                  <c:v>15</c:v>
                </c:pt>
                <c:pt idx="62">
                  <c:v>6.9</c:v>
                </c:pt>
                <c:pt idx="63">
                  <c:v>4.3</c:v>
                </c:pt>
                <c:pt idx="64">
                  <c:v>15.6</c:v>
                </c:pt>
              </c:numCache>
            </c:numRef>
          </c:val>
          <c:smooth val="0"/>
          <c:extLst>
            <c:ext xmlns:c16="http://schemas.microsoft.com/office/drawing/2014/chart" uri="{C3380CC4-5D6E-409C-BE32-E72D297353CC}">
              <c16:uniqueId val="{00000000-0337-4E41-B2FF-09F0FC95BCAE}"/>
            </c:ext>
          </c:extLst>
        </c:ser>
        <c:dLbls>
          <c:showLegendKey val="0"/>
          <c:showVal val="0"/>
          <c:showCatName val="0"/>
          <c:showSerName val="0"/>
          <c:showPercent val="0"/>
          <c:showBubbleSize val="0"/>
        </c:dLbls>
        <c:smooth val="0"/>
        <c:axId val="-459598224"/>
        <c:axId val="-459596592"/>
      </c:lineChart>
      <c:dateAx>
        <c:axId val="-459598224"/>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9596592"/>
        <c:crossesAt val="-30"/>
        <c:auto val="1"/>
        <c:lblOffset val="100"/>
        <c:baseTimeUnit val="years"/>
      </c:dateAx>
      <c:valAx>
        <c:axId val="-4595965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959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Monthly Inflation (%)</a:t>
            </a:r>
            <a:endParaRPr lang="zh-CN" altLang="en-US"/>
          </a:p>
        </c:rich>
      </c:tx>
      <c:overlay val="0"/>
      <c:spPr>
        <a:noFill/>
        <a:ln>
          <a:noFill/>
        </a:ln>
        <a:effectLst/>
      </c:spPr>
    </c:title>
    <c:autoTitleDeleted val="0"/>
    <c:plotArea>
      <c:layout/>
      <c:lineChart>
        <c:grouping val="standard"/>
        <c:varyColors val="0"/>
        <c:ser>
          <c:idx val="0"/>
          <c:order val="0"/>
          <c:spPr>
            <a:ln w="38100" cap="rnd">
              <a:solidFill>
                <a:schemeClr val="accent1"/>
              </a:solidFill>
              <a:round/>
            </a:ln>
            <a:effectLst/>
          </c:spPr>
          <c:marker>
            <c:symbol val="none"/>
          </c:marker>
          <c:cat>
            <c:numRef>
              <c:f>Inflation!$A$10:$A$401</c:f>
              <c:numCache>
                <c:formatCode>yyyy\-mm;@</c:formatCode>
                <c:ptCount val="392"/>
                <c:pt idx="0">
                  <c:v>43708</c:v>
                </c:pt>
                <c:pt idx="1">
                  <c:v>43677</c:v>
                </c:pt>
                <c:pt idx="2">
                  <c:v>43646</c:v>
                </c:pt>
                <c:pt idx="3">
                  <c:v>43616</c:v>
                </c:pt>
                <c:pt idx="4">
                  <c:v>43585</c:v>
                </c:pt>
                <c:pt idx="5">
                  <c:v>43555</c:v>
                </c:pt>
                <c:pt idx="6">
                  <c:v>43524</c:v>
                </c:pt>
                <c:pt idx="7">
                  <c:v>43496</c:v>
                </c:pt>
                <c:pt idx="8">
                  <c:v>43465</c:v>
                </c:pt>
                <c:pt idx="9">
                  <c:v>43434</c:v>
                </c:pt>
                <c:pt idx="10">
                  <c:v>43404</c:v>
                </c:pt>
                <c:pt idx="11">
                  <c:v>43373</c:v>
                </c:pt>
                <c:pt idx="12">
                  <c:v>43343</c:v>
                </c:pt>
                <c:pt idx="13">
                  <c:v>43312</c:v>
                </c:pt>
                <c:pt idx="14">
                  <c:v>43281</c:v>
                </c:pt>
                <c:pt idx="15">
                  <c:v>43251</c:v>
                </c:pt>
                <c:pt idx="16">
                  <c:v>43220</c:v>
                </c:pt>
                <c:pt idx="17">
                  <c:v>43190</c:v>
                </c:pt>
                <c:pt idx="18">
                  <c:v>43159</c:v>
                </c:pt>
                <c:pt idx="19">
                  <c:v>43131</c:v>
                </c:pt>
                <c:pt idx="20">
                  <c:v>43100</c:v>
                </c:pt>
                <c:pt idx="21">
                  <c:v>43069</c:v>
                </c:pt>
                <c:pt idx="22">
                  <c:v>43039</c:v>
                </c:pt>
                <c:pt idx="23">
                  <c:v>43008</c:v>
                </c:pt>
                <c:pt idx="24">
                  <c:v>42978</c:v>
                </c:pt>
                <c:pt idx="25">
                  <c:v>42947</c:v>
                </c:pt>
                <c:pt idx="26">
                  <c:v>42916</c:v>
                </c:pt>
                <c:pt idx="27">
                  <c:v>42886</c:v>
                </c:pt>
                <c:pt idx="28">
                  <c:v>42855</c:v>
                </c:pt>
                <c:pt idx="29">
                  <c:v>42825</c:v>
                </c:pt>
                <c:pt idx="30">
                  <c:v>42794</c:v>
                </c:pt>
                <c:pt idx="31">
                  <c:v>42766</c:v>
                </c:pt>
                <c:pt idx="32">
                  <c:v>42735</c:v>
                </c:pt>
                <c:pt idx="33">
                  <c:v>42704</c:v>
                </c:pt>
                <c:pt idx="34">
                  <c:v>42674</c:v>
                </c:pt>
                <c:pt idx="35">
                  <c:v>42643</c:v>
                </c:pt>
                <c:pt idx="36">
                  <c:v>42613</c:v>
                </c:pt>
                <c:pt idx="37">
                  <c:v>42582</c:v>
                </c:pt>
                <c:pt idx="38">
                  <c:v>42551</c:v>
                </c:pt>
                <c:pt idx="39">
                  <c:v>42521</c:v>
                </c:pt>
                <c:pt idx="40">
                  <c:v>42490</c:v>
                </c:pt>
                <c:pt idx="41">
                  <c:v>42460</c:v>
                </c:pt>
                <c:pt idx="42">
                  <c:v>42429</c:v>
                </c:pt>
                <c:pt idx="43">
                  <c:v>42400</c:v>
                </c:pt>
                <c:pt idx="44">
                  <c:v>42369</c:v>
                </c:pt>
                <c:pt idx="45">
                  <c:v>42338</c:v>
                </c:pt>
                <c:pt idx="46">
                  <c:v>42308</c:v>
                </c:pt>
                <c:pt idx="47">
                  <c:v>42277</c:v>
                </c:pt>
                <c:pt idx="48">
                  <c:v>42247</c:v>
                </c:pt>
                <c:pt idx="49">
                  <c:v>42216</c:v>
                </c:pt>
                <c:pt idx="50">
                  <c:v>42185</c:v>
                </c:pt>
                <c:pt idx="51">
                  <c:v>42155</c:v>
                </c:pt>
                <c:pt idx="52">
                  <c:v>42124</c:v>
                </c:pt>
                <c:pt idx="53">
                  <c:v>42094</c:v>
                </c:pt>
                <c:pt idx="54">
                  <c:v>42063</c:v>
                </c:pt>
                <c:pt idx="55">
                  <c:v>42035</c:v>
                </c:pt>
                <c:pt idx="56">
                  <c:v>42004</c:v>
                </c:pt>
                <c:pt idx="57">
                  <c:v>41973</c:v>
                </c:pt>
                <c:pt idx="58">
                  <c:v>41943</c:v>
                </c:pt>
                <c:pt idx="59">
                  <c:v>41912</c:v>
                </c:pt>
                <c:pt idx="60">
                  <c:v>41882</c:v>
                </c:pt>
                <c:pt idx="61">
                  <c:v>41851</c:v>
                </c:pt>
                <c:pt idx="62">
                  <c:v>41820</c:v>
                </c:pt>
                <c:pt idx="63">
                  <c:v>41790</c:v>
                </c:pt>
                <c:pt idx="64">
                  <c:v>41759</c:v>
                </c:pt>
                <c:pt idx="65">
                  <c:v>41729</c:v>
                </c:pt>
                <c:pt idx="66">
                  <c:v>41698</c:v>
                </c:pt>
                <c:pt idx="67">
                  <c:v>41670</c:v>
                </c:pt>
                <c:pt idx="68">
                  <c:v>41639</c:v>
                </c:pt>
                <c:pt idx="69">
                  <c:v>41608</c:v>
                </c:pt>
                <c:pt idx="70">
                  <c:v>41578</c:v>
                </c:pt>
                <c:pt idx="71">
                  <c:v>41547</c:v>
                </c:pt>
                <c:pt idx="72">
                  <c:v>41517</c:v>
                </c:pt>
                <c:pt idx="73">
                  <c:v>41486</c:v>
                </c:pt>
                <c:pt idx="74">
                  <c:v>41455</c:v>
                </c:pt>
                <c:pt idx="75">
                  <c:v>41425</c:v>
                </c:pt>
                <c:pt idx="76">
                  <c:v>41394</c:v>
                </c:pt>
                <c:pt idx="77">
                  <c:v>41364</c:v>
                </c:pt>
                <c:pt idx="78">
                  <c:v>41333</c:v>
                </c:pt>
                <c:pt idx="79">
                  <c:v>41305</c:v>
                </c:pt>
                <c:pt idx="80">
                  <c:v>41274</c:v>
                </c:pt>
                <c:pt idx="81">
                  <c:v>41243</c:v>
                </c:pt>
                <c:pt idx="82">
                  <c:v>41213</c:v>
                </c:pt>
                <c:pt idx="83">
                  <c:v>41182</c:v>
                </c:pt>
                <c:pt idx="84">
                  <c:v>41152</c:v>
                </c:pt>
                <c:pt idx="85">
                  <c:v>41121</c:v>
                </c:pt>
                <c:pt idx="86">
                  <c:v>41090</c:v>
                </c:pt>
                <c:pt idx="87">
                  <c:v>41060</c:v>
                </c:pt>
                <c:pt idx="88">
                  <c:v>41029</c:v>
                </c:pt>
                <c:pt idx="89">
                  <c:v>40999</c:v>
                </c:pt>
                <c:pt idx="90">
                  <c:v>40968</c:v>
                </c:pt>
                <c:pt idx="91">
                  <c:v>40939</c:v>
                </c:pt>
                <c:pt idx="92">
                  <c:v>40908</c:v>
                </c:pt>
                <c:pt idx="93">
                  <c:v>40877</c:v>
                </c:pt>
                <c:pt idx="94">
                  <c:v>40847</c:v>
                </c:pt>
                <c:pt idx="95">
                  <c:v>40816</c:v>
                </c:pt>
                <c:pt idx="96">
                  <c:v>40786</c:v>
                </c:pt>
                <c:pt idx="97">
                  <c:v>40755</c:v>
                </c:pt>
                <c:pt idx="98">
                  <c:v>40724</c:v>
                </c:pt>
                <c:pt idx="99">
                  <c:v>40694</c:v>
                </c:pt>
                <c:pt idx="100">
                  <c:v>40663</c:v>
                </c:pt>
                <c:pt idx="101">
                  <c:v>40633</c:v>
                </c:pt>
                <c:pt idx="102">
                  <c:v>40602</c:v>
                </c:pt>
                <c:pt idx="103">
                  <c:v>40574</c:v>
                </c:pt>
                <c:pt idx="104">
                  <c:v>40543</c:v>
                </c:pt>
                <c:pt idx="105">
                  <c:v>40512</c:v>
                </c:pt>
                <c:pt idx="106">
                  <c:v>40482</c:v>
                </c:pt>
                <c:pt idx="107">
                  <c:v>40451</c:v>
                </c:pt>
                <c:pt idx="108">
                  <c:v>40421</c:v>
                </c:pt>
                <c:pt idx="109">
                  <c:v>40390</c:v>
                </c:pt>
                <c:pt idx="110">
                  <c:v>40359</c:v>
                </c:pt>
                <c:pt idx="111">
                  <c:v>40329</c:v>
                </c:pt>
                <c:pt idx="112">
                  <c:v>40298</c:v>
                </c:pt>
                <c:pt idx="113">
                  <c:v>40268</c:v>
                </c:pt>
                <c:pt idx="114">
                  <c:v>40237</c:v>
                </c:pt>
                <c:pt idx="115">
                  <c:v>40209</c:v>
                </c:pt>
                <c:pt idx="116">
                  <c:v>40178</c:v>
                </c:pt>
                <c:pt idx="117">
                  <c:v>40147</c:v>
                </c:pt>
                <c:pt idx="118">
                  <c:v>40117</c:v>
                </c:pt>
                <c:pt idx="119">
                  <c:v>40086</c:v>
                </c:pt>
                <c:pt idx="120">
                  <c:v>40056</c:v>
                </c:pt>
                <c:pt idx="121">
                  <c:v>40025</c:v>
                </c:pt>
                <c:pt idx="122">
                  <c:v>39994</c:v>
                </c:pt>
                <c:pt idx="123">
                  <c:v>39964</c:v>
                </c:pt>
                <c:pt idx="124">
                  <c:v>39933</c:v>
                </c:pt>
                <c:pt idx="125">
                  <c:v>39903</c:v>
                </c:pt>
                <c:pt idx="126">
                  <c:v>39872</c:v>
                </c:pt>
                <c:pt idx="127">
                  <c:v>39844</c:v>
                </c:pt>
                <c:pt idx="128">
                  <c:v>39813</c:v>
                </c:pt>
                <c:pt idx="129">
                  <c:v>39782</c:v>
                </c:pt>
                <c:pt idx="130">
                  <c:v>39752</c:v>
                </c:pt>
                <c:pt idx="131">
                  <c:v>39721</c:v>
                </c:pt>
                <c:pt idx="132">
                  <c:v>39691</c:v>
                </c:pt>
                <c:pt idx="133">
                  <c:v>39660</c:v>
                </c:pt>
                <c:pt idx="134">
                  <c:v>39629</c:v>
                </c:pt>
                <c:pt idx="135">
                  <c:v>39599</c:v>
                </c:pt>
                <c:pt idx="136">
                  <c:v>39568</c:v>
                </c:pt>
                <c:pt idx="137">
                  <c:v>39538</c:v>
                </c:pt>
                <c:pt idx="138">
                  <c:v>39507</c:v>
                </c:pt>
                <c:pt idx="139">
                  <c:v>39478</c:v>
                </c:pt>
                <c:pt idx="140">
                  <c:v>39447</c:v>
                </c:pt>
                <c:pt idx="141">
                  <c:v>39416</c:v>
                </c:pt>
                <c:pt idx="142">
                  <c:v>39386</c:v>
                </c:pt>
                <c:pt idx="143">
                  <c:v>39355</c:v>
                </c:pt>
                <c:pt idx="144">
                  <c:v>39325</c:v>
                </c:pt>
                <c:pt idx="145">
                  <c:v>39294</c:v>
                </c:pt>
                <c:pt idx="146">
                  <c:v>39263</c:v>
                </c:pt>
                <c:pt idx="147">
                  <c:v>39233</c:v>
                </c:pt>
                <c:pt idx="148">
                  <c:v>39202</c:v>
                </c:pt>
                <c:pt idx="149">
                  <c:v>39172</c:v>
                </c:pt>
                <c:pt idx="150">
                  <c:v>39141</c:v>
                </c:pt>
                <c:pt idx="151">
                  <c:v>39113</c:v>
                </c:pt>
                <c:pt idx="152">
                  <c:v>39082</c:v>
                </c:pt>
                <c:pt idx="153">
                  <c:v>39051</c:v>
                </c:pt>
                <c:pt idx="154">
                  <c:v>39021</c:v>
                </c:pt>
                <c:pt idx="155">
                  <c:v>38990</c:v>
                </c:pt>
                <c:pt idx="156">
                  <c:v>38960</c:v>
                </c:pt>
                <c:pt idx="157">
                  <c:v>38929</c:v>
                </c:pt>
                <c:pt idx="158">
                  <c:v>38898</c:v>
                </c:pt>
                <c:pt idx="159">
                  <c:v>38868</c:v>
                </c:pt>
                <c:pt idx="160">
                  <c:v>38837</c:v>
                </c:pt>
                <c:pt idx="161">
                  <c:v>38807</c:v>
                </c:pt>
                <c:pt idx="162">
                  <c:v>38776</c:v>
                </c:pt>
                <c:pt idx="163">
                  <c:v>38748</c:v>
                </c:pt>
                <c:pt idx="164">
                  <c:v>38717</c:v>
                </c:pt>
                <c:pt idx="165">
                  <c:v>38686</c:v>
                </c:pt>
                <c:pt idx="166">
                  <c:v>38656</c:v>
                </c:pt>
                <c:pt idx="167">
                  <c:v>38625</c:v>
                </c:pt>
                <c:pt idx="168">
                  <c:v>38595</c:v>
                </c:pt>
                <c:pt idx="169">
                  <c:v>38564</c:v>
                </c:pt>
                <c:pt idx="170">
                  <c:v>38533</c:v>
                </c:pt>
                <c:pt idx="171">
                  <c:v>38503</c:v>
                </c:pt>
                <c:pt idx="172">
                  <c:v>38472</c:v>
                </c:pt>
                <c:pt idx="173">
                  <c:v>38442</c:v>
                </c:pt>
                <c:pt idx="174">
                  <c:v>38411</c:v>
                </c:pt>
                <c:pt idx="175">
                  <c:v>38383</c:v>
                </c:pt>
                <c:pt idx="176">
                  <c:v>38352</c:v>
                </c:pt>
                <c:pt idx="177">
                  <c:v>38321</c:v>
                </c:pt>
                <c:pt idx="178">
                  <c:v>38291</c:v>
                </c:pt>
                <c:pt idx="179">
                  <c:v>38260</c:v>
                </c:pt>
                <c:pt idx="180">
                  <c:v>38230</c:v>
                </c:pt>
                <c:pt idx="181">
                  <c:v>38199</c:v>
                </c:pt>
                <c:pt idx="182">
                  <c:v>38168</c:v>
                </c:pt>
                <c:pt idx="183">
                  <c:v>38138</c:v>
                </c:pt>
                <c:pt idx="184">
                  <c:v>38107</c:v>
                </c:pt>
                <c:pt idx="185">
                  <c:v>38077</c:v>
                </c:pt>
                <c:pt idx="186">
                  <c:v>38046</c:v>
                </c:pt>
                <c:pt idx="187">
                  <c:v>38017</c:v>
                </c:pt>
                <c:pt idx="188">
                  <c:v>37986</c:v>
                </c:pt>
                <c:pt idx="189">
                  <c:v>37955</c:v>
                </c:pt>
                <c:pt idx="190">
                  <c:v>37925</c:v>
                </c:pt>
                <c:pt idx="191">
                  <c:v>37894</c:v>
                </c:pt>
                <c:pt idx="192">
                  <c:v>37864</c:v>
                </c:pt>
                <c:pt idx="193">
                  <c:v>37833</c:v>
                </c:pt>
                <c:pt idx="194">
                  <c:v>37802</c:v>
                </c:pt>
                <c:pt idx="195">
                  <c:v>37772</c:v>
                </c:pt>
                <c:pt idx="196">
                  <c:v>37741</c:v>
                </c:pt>
                <c:pt idx="197">
                  <c:v>37711</c:v>
                </c:pt>
                <c:pt idx="198">
                  <c:v>37680</c:v>
                </c:pt>
                <c:pt idx="199">
                  <c:v>37652</c:v>
                </c:pt>
                <c:pt idx="200">
                  <c:v>37621</c:v>
                </c:pt>
                <c:pt idx="201">
                  <c:v>37590</c:v>
                </c:pt>
                <c:pt idx="202">
                  <c:v>37560</c:v>
                </c:pt>
                <c:pt idx="203">
                  <c:v>37529</c:v>
                </c:pt>
                <c:pt idx="204">
                  <c:v>37499</c:v>
                </c:pt>
                <c:pt idx="205">
                  <c:v>37468</c:v>
                </c:pt>
                <c:pt idx="206">
                  <c:v>37437</c:v>
                </c:pt>
                <c:pt idx="207">
                  <c:v>37407</c:v>
                </c:pt>
                <c:pt idx="208">
                  <c:v>37376</c:v>
                </c:pt>
                <c:pt idx="209">
                  <c:v>37346</c:v>
                </c:pt>
                <c:pt idx="210">
                  <c:v>37315</c:v>
                </c:pt>
                <c:pt idx="211">
                  <c:v>37287</c:v>
                </c:pt>
                <c:pt idx="212">
                  <c:v>37256</c:v>
                </c:pt>
                <c:pt idx="213">
                  <c:v>37225</c:v>
                </c:pt>
                <c:pt idx="214">
                  <c:v>37195</c:v>
                </c:pt>
                <c:pt idx="215">
                  <c:v>37164</c:v>
                </c:pt>
                <c:pt idx="216">
                  <c:v>37134</c:v>
                </c:pt>
                <c:pt idx="217">
                  <c:v>37103</c:v>
                </c:pt>
                <c:pt idx="218">
                  <c:v>37072</c:v>
                </c:pt>
                <c:pt idx="219">
                  <c:v>37042</c:v>
                </c:pt>
                <c:pt idx="220">
                  <c:v>37011</c:v>
                </c:pt>
                <c:pt idx="221">
                  <c:v>36981</c:v>
                </c:pt>
                <c:pt idx="222">
                  <c:v>36950</c:v>
                </c:pt>
                <c:pt idx="223">
                  <c:v>36922</c:v>
                </c:pt>
                <c:pt idx="224">
                  <c:v>36891</c:v>
                </c:pt>
                <c:pt idx="225">
                  <c:v>36860</c:v>
                </c:pt>
                <c:pt idx="226">
                  <c:v>36830</c:v>
                </c:pt>
                <c:pt idx="227">
                  <c:v>36799</c:v>
                </c:pt>
                <c:pt idx="228">
                  <c:v>36769</c:v>
                </c:pt>
                <c:pt idx="229">
                  <c:v>36738</c:v>
                </c:pt>
                <c:pt idx="230">
                  <c:v>36707</c:v>
                </c:pt>
                <c:pt idx="231">
                  <c:v>36677</c:v>
                </c:pt>
                <c:pt idx="232">
                  <c:v>36646</c:v>
                </c:pt>
                <c:pt idx="233">
                  <c:v>36616</c:v>
                </c:pt>
                <c:pt idx="234">
                  <c:v>36585</c:v>
                </c:pt>
                <c:pt idx="235">
                  <c:v>36556</c:v>
                </c:pt>
                <c:pt idx="236">
                  <c:v>36525</c:v>
                </c:pt>
                <c:pt idx="237">
                  <c:v>36494</c:v>
                </c:pt>
                <c:pt idx="238">
                  <c:v>36464</c:v>
                </c:pt>
                <c:pt idx="239">
                  <c:v>36433</c:v>
                </c:pt>
                <c:pt idx="240">
                  <c:v>36403</c:v>
                </c:pt>
                <c:pt idx="241">
                  <c:v>36372</c:v>
                </c:pt>
                <c:pt idx="242">
                  <c:v>36341</c:v>
                </c:pt>
                <c:pt idx="243">
                  <c:v>36311</c:v>
                </c:pt>
                <c:pt idx="244">
                  <c:v>36280</c:v>
                </c:pt>
                <c:pt idx="245">
                  <c:v>36250</c:v>
                </c:pt>
                <c:pt idx="246">
                  <c:v>36219</c:v>
                </c:pt>
                <c:pt idx="247">
                  <c:v>36191</c:v>
                </c:pt>
                <c:pt idx="248">
                  <c:v>36160</c:v>
                </c:pt>
                <c:pt idx="249">
                  <c:v>36129</c:v>
                </c:pt>
                <c:pt idx="250">
                  <c:v>36099</c:v>
                </c:pt>
                <c:pt idx="251">
                  <c:v>36068</c:v>
                </c:pt>
                <c:pt idx="252">
                  <c:v>36038</c:v>
                </c:pt>
                <c:pt idx="253">
                  <c:v>36007</c:v>
                </c:pt>
                <c:pt idx="254">
                  <c:v>35976</c:v>
                </c:pt>
                <c:pt idx="255">
                  <c:v>35946</c:v>
                </c:pt>
                <c:pt idx="256">
                  <c:v>35915</c:v>
                </c:pt>
                <c:pt idx="257">
                  <c:v>35885</c:v>
                </c:pt>
                <c:pt idx="258">
                  <c:v>35854</c:v>
                </c:pt>
                <c:pt idx="259">
                  <c:v>35826</c:v>
                </c:pt>
                <c:pt idx="260">
                  <c:v>35795</c:v>
                </c:pt>
                <c:pt idx="261">
                  <c:v>35764</c:v>
                </c:pt>
                <c:pt idx="262">
                  <c:v>35734</c:v>
                </c:pt>
                <c:pt idx="263">
                  <c:v>35703</c:v>
                </c:pt>
                <c:pt idx="264">
                  <c:v>35673</c:v>
                </c:pt>
                <c:pt idx="265">
                  <c:v>35642</c:v>
                </c:pt>
                <c:pt idx="266">
                  <c:v>35611</c:v>
                </c:pt>
                <c:pt idx="267">
                  <c:v>35581</c:v>
                </c:pt>
                <c:pt idx="268">
                  <c:v>35550</c:v>
                </c:pt>
                <c:pt idx="269">
                  <c:v>35520</c:v>
                </c:pt>
                <c:pt idx="270">
                  <c:v>35489</c:v>
                </c:pt>
                <c:pt idx="271">
                  <c:v>35461</c:v>
                </c:pt>
                <c:pt idx="272">
                  <c:v>35430</c:v>
                </c:pt>
                <c:pt idx="273">
                  <c:v>35399</c:v>
                </c:pt>
                <c:pt idx="274">
                  <c:v>35369</c:v>
                </c:pt>
                <c:pt idx="275">
                  <c:v>35338</c:v>
                </c:pt>
                <c:pt idx="276">
                  <c:v>35308</c:v>
                </c:pt>
                <c:pt idx="277">
                  <c:v>35277</c:v>
                </c:pt>
                <c:pt idx="278">
                  <c:v>35246</c:v>
                </c:pt>
                <c:pt idx="279">
                  <c:v>35216</c:v>
                </c:pt>
                <c:pt idx="280">
                  <c:v>35185</c:v>
                </c:pt>
                <c:pt idx="281">
                  <c:v>35155</c:v>
                </c:pt>
                <c:pt idx="282">
                  <c:v>35124</c:v>
                </c:pt>
                <c:pt idx="283">
                  <c:v>35095</c:v>
                </c:pt>
                <c:pt idx="284">
                  <c:v>35064</c:v>
                </c:pt>
                <c:pt idx="285">
                  <c:v>35033</c:v>
                </c:pt>
                <c:pt idx="286">
                  <c:v>35003</c:v>
                </c:pt>
                <c:pt idx="287">
                  <c:v>34972</c:v>
                </c:pt>
                <c:pt idx="288">
                  <c:v>34942</c:v>
                </c:pt>
                <c:pt idx="289">
                  <c:v>34911</c:v>
                </c:pt>
                <c:pt idx="290">
                  <c:v>34880</c:v>
                </c:pt>
                <c:pt idx="291">
                  <c:v>34850</c:v>
                </c:pt>
                <c:pt idx="292">
                  <c:v>34819</c:v>
                </c:pt>
                <c:pt idx="293">
                  <c:v>34789</c:v>
                </c:pt>
                <c:pt idx="294">
                  <c:v>34758</c:v>
                </c:pt>
                <c:pt idx="295">
                  <c:v>34730</c:v>
                </c:pt>
                <c:pt idx="296">
                  <c:v>34699</c:v>
                </c:pt>
                <c:pt idx="297">
                  <c:v>34668</c:v>
                </c:pt>
                <c:pt idx="298">
                  <c:v>34638</c:v>
                </c:pt>
                <c:pt idx="299">
                  <c:v>34607</c:v>
                </c:pt>
                <c:pt idx="300">
                  <c:v>34577</c:v>
                </c:pt>
                <c:pt idx="301">
                  <c:v>34546</c:v>
                </c:pt>
                <c:pt idx="302">
                  <c:v>34515</c:v>
                </c:pt>
                <c:pt idx="303">
                  <c:v>34485</c:v>
                </c:pt>
                <c:pt idx="304">
                  <c:v>34454</c:v>
                </c:pt>
                <c:pt idx="305">
                  <c:v>34424</c:v>
                </c:pt>
                <c:pt idx="306">
                  <c:v>34393</c:v>
                </c:pt>
                <c:pt idx="307">
                  <c:v>34365</c:v>
                </c:pt>
                <c:pt idx="308">
                  <c:v>34334</c:v>
                </c:pt>
                <c:pt idx="309">
                  <c:v>34303</c:v>
                </c:pt>
                <c:pt idx="310">
                  <c:v>34273</c:v>
                </c:pt>
                <c:pt idx="311">
                  <c:v>34242</c:v>
                </c:pt>
                <c:pt idx="312">
                  <c:v>34212</c:v>
                </c:pt>
                <c:pt idx="313">
                  <c:v>34181</c:v>
                </c:pt>
                <c:pt idx="314">
                  <c:v>34150</c:v>
                </c:pt>
                <c:pt idx="315">
                  <c:v>34120</c:v>
                </c:pt>
                <c:pt idx="316">
                  <c:v>34089</c:v>
                </c:pt>
                <c:pt idx="317">
                  <c:v>34059</c:v>
                </c:pt>
                <c:pt idx="318">
                  <c:v>34028</c:v>
                </c:pt>
                <c:pt idx="319">
                  <c:v>34000</c:v>
                </c:pt>
                <c:pt idx="320">
                  <c:v>33969</c:v>
                </c:pt>
                <c:pt idx="321">
                  <c:v>33938</c:v>
                </c:pt>
                <c:pt idx="322">
                  <c:v>33908</c:v>
                </c:pt>
                <c:pt idx="323">
                  <c:v>33877</c:v>
                </c:pt>
                <c:pt idx="324">
                  <c:v>33847</c:v>
                </c:pt>
                <c:pt idx="325">
                  <c:v>33816</c:v>
                </c:pt>
                <c:pt idx="326">
                  <c:v>33785</c:v>
                </c:pt>
                <c:pt idx="327">
                  <c:v>33755</c:v>
                </c:pt>
                <c:pt idx="328">
                  <c:v>33724</c:v>
                </c:pt>
                <c:pt idx="329">
                  <c:v>33694</c:v>
                </c:pt>
                <c:pt idx="330">
                  <c:v>33663</c:v>
                </c:pt>
                <c:pt idx="331">
                  <c:v>33634</c:v>
                </c:pt>
                <c:pt idx="332">
                  <c:v>33603</c:v>
                </c:pt>
                <c:pt idx="333">
                  <c:v>33572</c:v>
                </c:pt>
                <c:pt idx="334">
                  <c:v>33542</c:v>
                </c:pt>
                <c:pt idx="335">
                  <c:v>33511</c:v>
                </c:pt>
                <c:pt idx="336">
                  <c:v>33481</c:v>
                </c:pt>
                <c:pt idx="337">
                  <c:v>33450</c:v>
                </c:pt>
                <c:pt idx="338">
                  <c:v>33419</c:v>
                </c:pt>
                <c:pt idx="339">
                  <c:v>33389</c:v>
                </c:pt>
                <c:pt idx="340">
                  <c:v>33358</c:v>
                </c:pt>
                <c:pt idx="341">
                  <c:v>33328</c:v>
                </c:pt>
                <c:pt idx="342">
                  <c:v>33297</c:v>
                </c:pt>
                <c:pt idx="343">
                  <c:v>33269</c:v>
                </c:pt>
                <c:pt idx="344">
                  <c:v>33238</c:v>
                </c:pt>
                <c:pt idx="345">
                  <c:v>33207</c:v>
                </c:pt>
                <c:pt idx="346">
                  <c:v>33177</c:v>
                </c:pt>
                <c:pt idx="347">
                  <c:v>33146</c:v>
                </c:pt>
                <c:pt idx="348">
                  <c:v>33116</c:v>
                </c:pt>
                <c:pt idx="349">
                  <c:v>33085</c:v>
                </c:pt>
                <c:pt idx="350">
                  <c:v>33054</c:v>
                </c:pt>
                <c:pt idx="351">
                  <c:v>33024</c:v>
                </c:pt>
                <c:pt idx="352">
                  <c:v>32993</c:v>
                </c:pt>
                <c:pt idx="353">
                  <c:v>32963</c:v>
                </c:pt>
                <c:pt idx="354">
                  <c:v>32932</c:v>
                </c:pt>
                <c:pt idx="355">
                  <c:v>32904</c:v>
                </c:pt>
                <c:pt idx="356">
                  <c:v>32873</c:v>
                </c:pt>
                <c:pt idx="357">
                  <c:v>32842</c:v>
                </c:pt>
                <c:pt idx="358">
                  <c:v>32812</c:v>
                </c:pt>
                <c:pt idx="359">
                  <c:v>32781</c:v>
                </c:pt>
                <c:pt idx="360">
                  <c:v>32751</c:v>
                </c:pt>
                <c:pt idx="361">
                  <c:v>32720</c:v>
                </c:pt>
                <c:pt idx="362">
                  <c:v>32689</c:v>
                </c:pt>
                <c:pt idx="363">
                  <c:v>32659</c:v>
                </c:pt>
                <c:pt idx="364">
                  <c:v>32628</c:v>
                </c:pt>
                <c:pt idx="365">
                  <c:v>32598</c:v>
                </c:pt>
                <c:pt idx="366">
                  <c:v>32567</c:v>
                </c:pt>
                <c:pt idx="367">
                  <c:v>32539</c:v>
                </c:pt>
                <c:pt idx="368">
                  <c:v>32508</c:v>
                </c:pt>
                <c:pt idx="369">
                  <c:v>32477</c:v>
                </c:pt>
                <c:pt idx="370">
                  <c:v>32447</c:v>
                </c:pt>
                <c:pt idx="371">
                  <c:v>32416</c:v>
                </c:pt>
                <c:pt idx="372">
                  <c:v>32386</c:v>
                </c:pt>
                <c:pt idx="373">
                  <c:v>32355</c:v>
                </c:pt>
                <c:pt idx="374">
                  <c:v>32324</c:v>
                </c:pt>
                <c:pt idx="375">
                  <c:v>32294</c:v>
                </c:pt>
                <c:pt idx="376">
                  <c:v>32263</c:v>
                </c:pt>
                <c:pt idx="377">
                  <c:v>32233</c:v>
                </c:pt>
                <c:pt idx="378">
                  <c:v>32202</c:v>
                </c:pt>
                <c:pt idx="379">
                  <c:v>32173</c:v>
                </c:pt>
                <c:pt idx="380">
                  <c:v>32142</c:v>
                </c:pt>
                <c:pt idx="381">
                  <c:v>32111</c:v>
                </c:pt>
                <c:pt idx="382">
                  <c:v>32081</c:v>
                </c:pt>
                <c:pt idx="383">
                  <c:v>32050</c:v>
                </c:pt>
                <c:pt idx="384">
                  <c:v>32020</c:v>
                </c:pt>
                <c:pt idx="385">
                  <c:v>31989</c:v>
                </c:pt>
                <c:pt idx="386">
                  <c:v>31958</c:v>
                </c:pt>
                <c:pt idx="387">
                  <c:v>31928</c:v>
                </c:pt>
                <c:pt idx="388">
                  <c:v>31897</c:v>
                </c:pt>
                <c:pt idx="389">
                  <c:v>31867</c:v>
                </c:pt>
                <c:pt idx="390">
                  <c:v>31836</c:v>
                </c:pt>
                <c:pt idx="391">
                  <c:v>31808</c:v>
                </c:pt>
              </c:numCache>
            </c:numRef>
          </c:cat>
          <c:val>
            <c:numRef>
              <c:f>Inflation!$B$10:$B$401</c:f>
              <c:numCache>
                <c:formatCode>###,###,###,###,##0.00_ </c:formatCode>
                <c:ptCount val="392"/>
                <c:pt idx="0">
                  <c:v>2.8</c:v>
                </c:pt>
                <c:pt idx="1">
                  <c:v>2.8</c:v>
                </c:pt>
                <c:pt idx="2">
                  <c:v>2.7</c:v>
                </c:pt>
                <c:pt idx="3">
                  <c:v>2.7</c:v>
                </c:pt>
                <c:pt idx="4">
                  <c:v>2.5</c:v>
                </c:pt>
                <c:pt idx="5">
                  <c:v>2.2999999999999998</c:v>
                </c:pt>
                <c:pt idx="6">
                  <c:v>1.5</c:v>
                </c:pt>
                <c:pt idx="7">
                  <c:v>1.7</c:v>
                </c:pt>
                <c:pt idx="8">
                  <c:v>1.9</c:v>
                </c:pt>
                <c:pt idx="9">
                  <c:v>2.2000000000000002</c:v>
                </c:pt>
                <c:pt idx="10">
                  <c:v>2.5</c:v>
                </c:pt>
                <c:pt idx="11">
                  <c:v>2.5</c:v>
                </c:pt>
                <c:pt idx="12">
                  <c:v>2.2999999999999998</c:v>
                </c:pt>
                <c:pt idx="13">
                  <c:v>2.1</c:v>
                </c:pt>
                <c:pt idx="14">
                  <c:v>1.9</c:v>
                </c:pt>
                <c:pt idx="15">
                  <c:v>1.8</c:v>
                </c:pt>
                <c:pt idx="16">
                  <c:v>1.8</c:v>
                </c:pt>
                <c:pt idx="17" formatCode="###,###,###,###,##0.00">
                  <c:v>2.1</c:v>
                </c:pt>
                <c:pt idx="18" formatCode="###,###,###,###,##0.00">
                  <c:v>2.9</c:v>
                </c:pt>
                <c:pt idx="19" formatCode="###,###,###,###,##0.00">
                  <c:v>1.5</c:v>
                </c:pt>
                <c:pt idx="20" formatCode="###,###,###,###,##0.00">
                  <c:v>1.8</c:v>
                </c:pt>
                <c:pt idx="21" formatCode="###,###,###,###,##0.00">
                  <c:v>1.7</c:v>
                </c:pt>
                <c:pt idx="22" formatCode="###,###,###,###,##0.00">
                  <c:v>1.9</c:v>
                </c:pt>
                <c:pt idx="23" formatCode="###,###,###,###,##0.00">
                  <c:v>1.6</c:v>
                </c:pt>
                <c:pt idx="24" formatCode="###,###,###,###,##0.00">
                  <c:v>1.8</c:v>
                </c:pt>
                <c:pt idx="25" formatCode="###,###,###,###,##0.00">
                  <c:v>1.4</c:v>
                </c:pt>
                <c:pt idx="26" formatCode="###,###,###,###,##0.00">
                  <c:v>1.5</c:v>
                </c:pt>
                <c:pt idx="27" formatCode="###,###,###,###,##0.00">
                  <c:v>1.5</c:v>
                </c:pt>
                <c:pt idx="28" formatCode="###,###,###,###,##0.00">
                  <c:v>1.2</c:v>
                </c:pt>
                <c:pt idx="29" formatCode="###,###,###,###,##0.00">
                  <c:v>0.9</c:v>
                </c:pt>
                <c:pt idx="30" formatCode="###,###,###,###,##0.00">
                  <c:v>0.8</c:v>
                </c:pt>
                <c:pt idx="31" formatCode="###,###,###,###,##0.00">
                  <c:v>2.5490550000000001</c:v>
                </c:pt>
                <c:pt idx="32" formatCode="###,###,###,###,##0.00">
                  <c:v>2.0765449999999999</c:v>
                </c:pt>
                <c:pt idx="33" formatCode="###,###,###,###,##0.00">
                  <c:v>2.2522579999999999</c:v>
                </c:pt>
                <c:pt idx="34" formatCode="###,###,###,###,##0.00">
                  <c:v>2.0959469999999998</c:v>
                </c:pt>
                <c:pt idx="35" formatCode="###,###,###,###,##0.00">
                  <c:v>1.920226</c:v>
                </c:pt>
                <c:pt idx="36" formatCode="###,###,###,###,##0.00">
                  <c:v>1.3397730000000001</c:v>
                </c:pt>
                <c:pt idx="37" formatCode="###,###,###,###,##0.00">
                  <c:v>1.7651129999999999</c:v>
                </c:pt>
                <c:pt idx="38" formatCode="###,###,###,###,##0.00">
                  <c:v>1.8795029999999999</c:v>
                </c:pt>
                <c:pt idx="39" formatCode="###,###,###,###,##0.00">
                  <c:v>2.038999</c:v>
                </c:pt>
                <c:pt idx="40" formatCode="###,###,###,###,##0.00">
                  <c:v>2.3278650000000001</c:v>
                </c:pt>
                <c:pt idx="41" formatCode="###,###,###,###,##0.00">
                  <c:v>2.3013910000000002</c:v>
                </c:pt>
                <c:pt idx="42" formatCode="###,###,###,###,##0.00">
                  <c:v>2.2999999999999998</c:v>
                </c:pt>
                <c:pt idx="43" formatCode="###,###,###,###,##0.00">
                  <c:v>1.8</c:v>
                </c:pt>
                <c:pt idx="44" formatCode="###,###,###,###,##0.00">
                  <c:v>1.6</c:v>
                </c:pt>
                <c:pt idx="45" formatCode="###,###,###,###,##0.00">
                  <c:v>1.4856</c:v>
                </c:pt>
                <c:pt idx="46" formatCode="###,###,###,###,##0.00">
                  <c:v>1.2674000000000001</c:v>
                </c:pt>
                <c:pt idx="47" formatCode="###,###,###,###,##0.00">
                  <c:v>1.5955999999999999</c:v>
                </c:pt>
                <c:pt idx="48" formatCode="###,###,###,###,##0.00">
                  <c:v>1.9554</c:v>
                </c:pt>
                <c:pt idx="49" formatCode="###,###,###,###,##0.00">
                  <c:v>1.6473</c:v>
                </c:pt>
                <c:pt idx="50" formatCode="###,###,###,###,##0.00">
                  <c:v>1.3909</c:v>
                </c:pt>
                <c:pt idx="51" formatCode="###,###,###,###,##0.00">
                  <c:v>1.2307999999999999</c:v>
                </c:pt>
                <c:pt idx="52" formatCode="###,###,###,###,##0.00">
                  <c:v>1.5091000000000001</c:v>
                </c:pt>
                <c:pt idx="53" formatCode="###,###,###,###,##0.00">
                  <c:v>1.3757999999999999</c:v>
                </c:pt>
                <c:pt idx="54" formatCode="###,###,###,###,##0.00">
                  <c:v>1.4311</c:v>
                </c:pt>
                <c:pt idx="55" formatCode="###,###,###,###,##0.00">
                  <c:v>0.76380000000000003</c:v>
                </c:pt>
                <c:pt idx="56" formatCode="###,###,###,###,##0.00">
                  <c:v>1.5056</c:v>
                </c:pt>
                <c:pt idx="57" formatCode="###,###,###,###,##0.00">
                  <c:v>1.4393</c:v>
                </c:pt>
                <c:pt idx="58" formatCode="###,###,###,###,##0.00">
                  <c:v>1.6011</c:v>
                </c:pt>
                <c:pt idx="59" formatCode="###,###,###,###,##0.00">
                  <c:v>1.6274999999999999</c:v>
                </c:pt>
                <c:pt idx="60" formatCode="###,###,###,###,##0.00">
                  <c:v>1.9908999999999999</c:v>
                </c:pt>
                <c:pt idx="61" formatCode="###,###,###,###,##0.00">
                  <c:v>2.2852000000000001</c:v>
                </c:pt>
                <c:pt idx="62" formatCode="###,###,###,###,##0.00">
                  <c:v>2.3361000000000001</c:v>
                </c:pt>
                <c:pt idx="63" formatCode="###,###,###,###,##0.00">
                  <c:v>2.4773000000000001</c:v>
                </c:pt>
                <c:pt idx="64" formatCode="###,###,###,###,##0.00">
                  <c:v>1.8013999999999999</c:v>
                </c:pt>
                <c:pt idx="65" formatCode="###,###,###,###,##0.00">
                  <c:v>2.3847999999999998</c:v>
                </c:pt>
                <c:pt idx="66" formatCode="###,###,###,###,##0.00">
                  <c:v>1.9511000000000001</c:v>
                </c:pt>
                <c:pt idx="67" formatCode="###,###,###,###,##0.00">
                  <c:v>2.4861</c:v>
                </c:pt>
                <c:pt idx="68" formatCode="###,###,###,###,##0.00">
                  <c:v>2.4986999999999999</c:v>
                </c:pt>
                <c:pt idx="69" formatCode="###,###,###,###,##0.00">
                  <c:v>3.0179999999999998</c:v>
                </c:pt>
                <c:pt idx="70" formatCode="###,###,###,###,##0.00">
                  <c:v>3.2058</c:v>
                </c:pt>
                <c:pt idx="71" formatCode="###,###,###,###,##0.00">
                  <c:v>3.0518999999999998</c:v>
                </c:pt>
                <c:pt idx="72" formatCode="###,###,###,###,##0.00">
                  <c:v>2.5666000000000002</c:v>
                </c:pt>
                <c:pt idx="73" formatCode="###,###,###,###,##0.00">
                  <c:v>2.6741000000000001</c:v>
                </c:pt>
                <c:pt idx="74" formatCode="###,###,###,###,##0.00">
                  <c:v>2.6684000000000001</c:v>
                </c:pt>
                <c:pt idx="75" formatCode="###,###,###,###,##0.00">
                  <c:v>2.0981000000000001</c:v>
                </c:pt>
                <c:pt idx="76" formatCode="###,###,###,###,##0.00">
                  <c:v>2.3860999999999999</c:v>
                </c:pt>
                <c:pt idx="77" formatCode="###,###,###,###,##0.00">
                  <c:v>2.0695999999999999</c:v>
                </c:pt>
                <c:pt idx="78" formatCode="###,###,###,###,##0.00">
                  <c:v>3.2198000000000002</c:v>
                </c:pt>
                <c:pt idx="79" formatCode="###,###,###,###,##0.00">
                  <c:v>2.0305</c:v>
                </c:pt>
                <c:pt idx="80" formatCode="###,###,###,###,##0.00">
                  <c:v>2.5</c:v>
                </c:pt>
                <c:pt idx="81" formatCode="###,###,###,###,##0.00">
                  <c:v>2</c:v>
                </c:pt>
                <c:pt idx="82" formatCode="###,###,###,###,##0.00">
                  <c:v>1.7</c:v>
                </c:pt>
                <c:pt idx="83" formatCode="###,###,###,###,##0.00">
                  <c:v>1.9</c:v>
                </c:pt>
                <c:pt idx="84" formatCode="###,###,###,###,##0.00">
                  <c:v>2</c:v>
                </c:pt>
                <c:pt idx="85" formatCode="###,###,###,###,##0.00">
                  <c:v>1.8</c:v>
                </c:pt>
                <c:pt idx="86" formatCode="###,###,###,###,##0.00">
                  <c:v>2.2000000000000002</c:v>
                </c:pt>
                <c:pt idx="87" formatCode="###,###,###,###,##0.00">
                  <c:v>3</c:v>
                </c:pt>
                <c:pt idx="88" formatCode="###,###,###,###,##0.00">
                  <c:v>3.4</c:v>
                </c:pt>
                <c:pt idx="89" formatCode="###,###,###,###,##0.00">
                  <c:v>3.6</c:v>
                </c:pt>
                <c:pt idx="90" formatCode="###,###,###,###,##0.00">
                  <c:v>3.2</c:v>
                </c:pt>
                <c:pt idx="91" formatCode="###,###,###,###,##0.00">
                  <c:v>4.5</c:v>
                </c:pt>
                <c:pt idx="92" formatCode="###,###,###,###,##0.00">
                  <c:v>4.07</c:v>
                </c:pt>
                <c:pt idx="93" formatCode="###,###,###,###,##0.00">
                  <c:v>4.2249999999999996</c:v>
                </c:pt>
                <c:pt idx="94" formatCode="###,###,###,###,##0.00">
                  <c:v>5.4950000000000001</c:v>
                </c:pt>
                <c:pt idx="95" formatCode="###,###,###,###,##0.00">
                  <c:v>6.0670000000000002</c:v>
                </c:pt>
                <c:pt idx="96" formatCode="###,###,###,###,##0.00">
                  <c:v>6.1509999999999998</c:v>
                </c:pt>
                <c:pt idx="97" formatCode="###,###,###,###,##0.00">
                  <c:v>6.4509999999999996</c:v>
                </c:pt>
                <c:pt idx="98" formatCode="###,###,###,###,##0.00">
                  <c:v>6.3550000000000004</c:v>
                </c:pt>
                <c:pt idx="99" formatCode="###,###,###,###,##0.00">
                  <c:v>5.5149999999999997</c:v>
                </c:pt>
                <c:pt idx="100" formatCode="###,###,###,###,##0.00">
                  <c:v>5.3440000000000003</c:v>
                </c:pt>
                <c:pt idx="101" formatCode="###,###,###,###,##0.00">
                  <c:v>5.383</c:v>
                </c:pt>
                <c:pt idx="102" formatCode="###,###,###,###,##0.00">
                  <c:v>4.944</c:v>
                </c:pt>
                <c:pt idx="103" formatCode="###,###,###,###,##0.00">
                  <c:v>4.9000000000000004</c:v>
                </c:pt>
                <c:pt idx="104" formatCode="###,###,###,###,##0.00">
                  <c:v>4.5999999999999996</c:v>
                </c:pt>
                <c:pt idx="105" formatCode="###,###,###,###,##0.00">
                  <c:v>5.0999999999999996</c:v>
                </c:pt>
                <c:pt idx="106" formatCode="###,###,###,###,##0.00">
                  <c:v>4.4000000000000004</c:v>
                </c:pt>
                <c:pt idx="107" formatCode="###,###,###,###,##0.00">
                  <c:v>3.6</c:v>
                </c:pt>
                <c:pt idx="108" formatCode="###,###,###,###,##0.00">
                  <c:v>3.5</c:v>
                </c:pt>
                <c:pt idx="109" formatCode="###,###,###,###,##0.00">
                  <c:v>3.3</c:v>
                </c:pt>
                <c:pt idx="110" formatCode="###,###,###,###,##0.00">
                  <c:v>2.9</c:v>
                </c:pt>
                <c:pt idx="111" formatCode="###,###,###,###,##0.00">
                  <c:v>3.1</c:v>
                </c:pt>
                <c:pt idx="112" formatCode="###,###,###,###,##0.00">
                  <c:v>2.8</c:v>
                </c:pt>
                <c:pt idx="113" formatCode="###,###,###,###,##0.00">
                  <c:v>2.4</c:v>
                </c:pt>
                <c:pt idx="114" formatCode="###,###,###,###,##0.00">
                  <c:v>2.7</c:v>
                </c:pt>
                <c:pt idx="115" formatCode="###,###,###,###,##0.00">
                  <c:v>1.5</c:v>
                </c:pt>
                <c:pt idx="116" formatCode="###,###,###,###,##0.00">
                  <c:v>1.9</c:v>
                </c:pt>
                <c:pt idx="117" formatCode="###,###,###,###,##0.00">
                  <c:v>0.6</c:v>
                </c:pt>
                <c:pt idx="118" formatCode="###,###,###,###,##0.00">
                  <c:v>-0.5</c:v>
                </c:pt>
                <c:pt idx="119" formatCode="###,###,###,###,##0.00">
                  <c:v>-0.8</c:v>
                </c:pt>
                <c:pt idx="120" formatCode="###,###,###,###,##0.00">
                  <c:v>-1.2</c:v>
                </c:pt>
                <c:pt idx="121" formatCode="###,###,###,###,##0.00">
                  <c:v>-1.8</c:v>
                </c:pt>
                <c:pt idx="122" formatCode="###,###,###,###,##0.00">
                  <c:v>-1.7</c:v>
                </c:pt>
                <c:pt idx="123" formatCode="###,###,###,###,##0.00">
                  <c:v>-1.4</c:v>
                </c:pt>
                <c:pt idx="124" formatCode="###,###,###,###,##0.00">
                  <c:v>-1.5</c:v>
                </c:pt>
                <c:pt idx="125" formatCode="###,###,###,###,##0.00">
                  <c:v>-1.2</c:v>
                </c:pt>
                <c:pt idx="126" formatCode="###,###,###,###,##0.00">
                  <c:v>-1.6</c:v>
                </c:pt>
                <c:pt idx="127" formatCode="###,###,###,###,##0.00">
                  <c:v>1</c:v>
                </c:pt>
                <c:pt idx="128" formatCode="###,###,###,###,##0.00">
                  <c:v>1.2</c:v>
                </c:pt>
                <c:pt idx="129" formatCode="###,###,###,###,##0.00">
                  <c:v>2.4</c:v>
                </c:pt>
                <c:pt idx="130" formatCode="###,###,###,###,##0.00">
                  <c:v>4</c:v>
                </c:pt>
                <c:pt idx="131" formatCode="###,###,###,###,##0.00">
                  <c:v>4.5999999999999996</c:v>
                </c:pt>
                <c:pt idx="132" formatCode="###,###,###,###,##0.00">
                  <c:v>4.9000000000000004</c:v>
                </c:pt>
                <c:pt idx="133" formatCode="###,###,###,###,##0.00">
                  <c:v>6.3</c:v>
                </c:pt>
                <c:pt idx="134" formatCode="###,###,###,###,##0.00">
                  <c:v>7.1</c:v>
                </c:pt>
                <c:pt idx="135" formatCode="###,###,###,###,##0.00">
                  <c:v>7.7</c:v>
                </c:pt>
                <c:pt idx="136" formatCode="###,###,###,###,##0.00">
                  <c:v>8.5</c:v>
                </c:pt>
                <c:pt idx="137" formatCode="###,###,###,###,##0.00">
                  <c:v>8.3000000000000007</c:v>
                </c:pt>
                <c:pt idx="138" formatCode="###,###,###,###,##0.00">
                  <c:v>8.6999999999999993</c:v>
                </c:pt>
                <c:pt idx="139" formatCode="###,###,###,###,##0.00">
                  <c:v>7.1</c:v>
                </c:pt>
                <c:pt idx="140" formatCode="###,###,###,###,##0.00">
                  <c:v>6.5</c:v>
                </c:pt>
                <c:pt idx="141" formatCode="###,###,###,###,##0.00">
                  <c:v>6.9</c:v>
                </c:pt>
                <c:pt idx="142" formatCode="###,###,###,###,##0.00">
                  <c:v>6.5</c:v>
                </c:pt>
                <c:pt idx="143" formatCode="###,###,###,###,##0.00">
                  <c:v>6.2</c:v>
                </c:pt>
                <c:pt idx="144" formatCode="###,###,###,###,##0.00">
                  <c:v>6.5</c:v>
                </c:pt>
                <c:pt idx="145" formatCode="###,###,###,###,##0.00">
                  <c:v>5.6</c:v>
                </c:pt>
                <c:pt idx="146" formatCode="###,###,###,###,##0.00">
                  <c:v>4.4000000000000004</c:v>
                </c:pt>
                <c:pt idx="147" formatCode="###,###,###,###,##0.00">
                  <c:v>3.4</c:v>
                </c:pt>
                <c:pt idx="148" formatCode="###,###,###,###,##0.00">
                  <c:v>3</c:v>
                </c:pt>
                <c:pt idx="149" formatCode="###,###,###,###,##0.00">
                  <c:v>3.3</c:v>
                </c:pt>
                <c:pt idx="150" formatCode="###,###,###,###,##0.00">
                  <c:v>2.7</c:v>
                </c:pt>
                <c:pt idx="151" formatCode="###,###,###,###,##0.00">
                  <c:v>2.2000000000000002</c:v>
                </c:pt>
                <c:pt idx="152" formatCode="###,###,###,###,##0.00">
                  <c:v>2.8</c:v>
                </c:pt>
                <c:pt idx="153" formatCode="###,###,###,###,##0.00">
                  <c:v>1.9</c:v>
                </c:pt>
                <c:pt idx="154" formatCode="###,###,###,###,##0.00">
                  <c:v>1.4</c:v>
                </c:pt>
                <c:pt idx="155" formatCode="###,###,###,###,##0.00">
                  <c:v>1.5</c:v>
                </c:pt>
                <c:pt idx="156" formatCode="###,###,###,###,##0.00">
                  <c:v>1.3</c:v>
                </c:pt>
                <c:pt idx="157" formatCode="###,###,###,###,##0.00">
                  <c:v>1</c:v>
                </c:pt>
                <c:pt idx="158" formatCode="###,###,###,###,##0.00">
                  <c:v>1.5</c:v>
                </c:pt>
                <c:pt idx="159" formatCode="###,###,###,###,##0.00">
                  <c:v>1.4</c:v>
                </c:pt>
                <c:pt idx="160" formatCode="###,###,###,###,##0.00">
                  <c:v>1.2</c:v>
                </c:pt>
                <c:pt idx="161" formatCode="###,###,###,###,##0.00">
                  <c:v>0.8</c:v>
                </c:pt>
                <c:pt idx="162" formatCode="###,###,###,###,##0.00">
                  <c:v>0.9</c:v>
                </c:pt>
                <c:pt idx="163" formatCode="###,###,###,###,##0.00">
                  <c:v>1.9</c:v>
                </c:pt>
                <c:pt idx="164" formatCode="###,###,###,###,##0.00">
                  <c:v>1.6</c:v>
                </c:pt>
                <c:pt idx="165" formatCode="###,###,###,###,##0.00">
                  <c:v>1.3</c:v>
                </c:pt>
                <c:pt idx="166" formatCode="###,###,###,###,##0.00">
                  <c:v>1.2</c:v>
                </c:pt>
                <c:pt idx="167" formatCode="###,###,###,###,##0.00">
                  <c:v>0.9</c:v>
                </c:pt>
                <c:pt idx="168" formatCode="###,###,###,###,##0.00">
                  <c:v>1.3</c:v>
                </c:pt>
                <c:pt idx="169" formatCode="###,###,###,###,##0.00">
                  <c:v>1.8</c:v>
                </c:pt>
                <c:pt idx="170" formatCode="###,###,###,###,##0.00">
                  <c:v>1.6</c:v>
                </c:pt>
                <c:pt idx="171" formatCode="###,###,###,###,##0.00">
                  <c:v>1.8</c:v>
                </c:pt>
                <c:pt idx="172" formatCode="###,###,###,###,##0.00">
                  <c:v>1.8</c:v>
                </c:pt>
                <c:pt idx="173" formatCode="###,###,###,###,##0.00">
                  <c:v>2.7</c:v>
                </c:pt>
                <c:pt idx="174" formatCode="###,###,###,###,##0.00">
                  <c:v>3.9</c:v>
                </c:pt>
                <c:pt idx="175" formatCode="###,###,###,###,##0.00">
                  <c:v>1.9</c:v>
                </c:pt>
                <c:pt idx="176" formatCode="###,###,###,###,##0.00">
                  <c:v>2.4</c:v>
                </c:pt>
                <c:pt idx="177" formatCode="###,###,###,###,##0.00">
                  <c:v>2.8</c:v>
                </c:pt>
                <c:pt idx="178" formatCode="###,###,###,###,##0.00">
                  <c:v>4.3</c:v>
                </c:pt>
                <c:pt idx="179" formatCode="###,###,###,###,##0.00">
                  <c:v>5.2</c:v>
                </c:pt>
                <c:pt idx="180" formatCode="###,###,###,###,##0.00">
                  <c:v>5.3</c:v>
                </c:pt>
                <c:pt idx="181" formatCode="###,###,###,###,##0.00">
                  <c:v>5.3</c:v>
                </c:pt>
                <c:pt idx="182" formatCode="###,###,###,###,##0.00">
                  <c:v>5</c:v>
                </c:pt>
                <c:pt idx="183" formatCode="###,###,###,###,##0.00">
                  <c:v>4.4000000000000004</c:v>
                </c:pt>
                <c:pt idx="184" formatCode="###,###,###,###,##0.00">
                  <c:v>3.8</c:v>
                </c:pt>
                <c:pt idx="185" formatCode="###,###,###,###,##0.00">
                  <c:v>3</c:v>
                </c:pt>
                <c:pt idx="186" formatCode="###,###,###,###,##0.00">
                  <c:v>2.1</c:v>
                </c:pt>
                <c:pt idx="187" formatCode="###,###,###,###,##0.00">
                  <c:v>3.2</c:v>
                </c:pt>
                <c:pt idx="188" formatCode="###,###,###,###,##0.00">
                  <c:v>3.2</c:v>
                </c:pt>
                <c:pt idx="189" formatCode="###,###,###,###,##0.00">
                  <c:v>3</c:v>
                </c:pt>
                <c:pt idx="190" formatCode="###,###,###,###,##0.00">
                  <c:v>1.8</c:v>
                </c:pt>
                <c:pt idx="191" formatCode="###,###,###,###,##0.00">
                  <c:v>1.1000000000000001</c:v>
                </c:pt>
                <c:pt idx="192" formatCode="###,###,###,###,##0.00">
                  <c:v>0.9</c:v>
                </c:pt>
                <c:pt idx="193" formatCode="###,###,###,###,##0.00">
                  <c:v>0.5</c:v>
                </c:pt>
                <c:pt idx="194" formatCode="###,###,###,###,##0.00">
                  <c:v>0.3</c:v>
                </c:pt>
                <c:pt idx="195" formatCode="###,###,###,###,##0.00">
                  <c:v>0.7</c:v>
                </c:pt>
                <c:pt idx="196" formatCode="###,###,###,###,##0.00">
                  <c:v>1</c:v>
                </c:pt>
                <c:pt idx="197" formatCode="###,###,###,###,##0.00">
                  <c:v>0.9</c:v>
                </c:pt>
                <c:pt idx="198" formatCode="###,###,###,###,##0.00">
                  <c:v>0.2</c:v>
                </c:pt>
                <c:pt idx="199" formatCode="###,###,###,###,##0.00">
                  <c:v>0.4</c:v>
                </c:pt>
                <c:pt idx="200" formatCode="###,###,###,###,##0.00">
                  <c:v>-0.4</c:v>
                </c:pt>
                <c:pt idx="201" formatCode="###,###,###,###,##0.00">
                  <c:v>-0.7</c:v>
                </c:pt>
                <c:pt idx="202" formatCode="###,###,###,###,##0.00">
                  <c:v>-0.8</c:v>
                </c:pt>
                <c:pt idx="203" formatCode="###,###,###,###,##0.00">
                  <c:v>-0.7</c:v>
                </c:pt>
                <c:pt idx="204" formatCode="###,###,###,###,##0.00">
                  <c:v>-0.7</c:v>
                </c:pt>
                <c:pt idx="205" formatCode="###,###,###,###,##0.00">
                  <c:v>-0.9</c:v>
                </c:pt>
                <c:pt idx="206" formatCode="###,###,###,###,##0.00">
                  <c:v>-0.8</c:v>
                </c:pt>
                <c:pt idx="207" formatCode="###,###,###,###,##0.00">
                  <c:v>-1.1000000000000001</c:v>
                </c:pt>
                <c:pt idx="208" formatCode="###,###,###,###,##0.00">
                  <c:v>-1.3</c:v>
                </c:pt>
                <c:pt idx="209" formatCode="###,###,###,###,##0.00">
                  <c:v>-0.8</c:v>
                </c:pt>
                <c:pt idx="210" formatCode="###,###,###,###,##0.00">
                  <c:v>0</c:v>
                </c:pt>
                <c:pt idx="211" formatCode="###,###,###,###,##0.00">
                  <c:v>-1</c:v>
                </c:pt>
                <c:pt idx="212" formatCode="###,###,###,###,##0.00">
                  <c:v>-0.3</c:v>
                </c:pt>
                <c:pt idx="213" formatCode="###,###,###,###,##0.00">
                  <c:v>-0.3</c:v>
                </c:pt>
                <c:pt idx="214" formatCode="###,###,###,###,##0.00">
                  <c:v>0.2</c:v>
                </c:pt>
                <c:pt idx="215" formatCode="###,###,###,###,##0.00">
                  <c:v>-0.1</c:v>
                </c:pt>
                <c:pt idx="216" formatCode="###,###,###,###,##0.00">
                  <c:v>1</c:v>
                </c:pt>
                <c:pt idx="217" formatCode="###,###,###,###,##0.00">
                  <c:v>1.5</c:v>
                </c:pt>
                <c:pt idx="218" formatCode="###,###,###,###,##0.00">
                  <c:v>1.4</c:v>
                </c:pt>
                <c:pt idx="219" formatCode="###,###,###,###,##0.00">
                  <c:v>1.7</c:v>
                </c:pt>
                <c:pt idx="220" formatCode="###,###,###,###,##0.00">
                  <c:v>1.6</c:v>
                </c:pt>
                <c:pt idx="221" formatCode="###,###,###,###,##0.00">
                  <c:v>0.8</c:v>
                </c:pt>
                <c:pt idx="222" formatCode="###,###,###,###,##0.00">
                  <c:v>0</c:v>
                </c:pt>
                <c:pt idx="223" formatCode="###,###,###,###,##0.00">
                  <c:v>1.2</c:v>
                </c:pt>
                <c:pt idx="224" formatCode="###,###,###,###,##0.00">
                  <c:v>1.5</c:v>
                </c:pt>
                <c:pt idx="225" formatCode="###,###,###,###,##0.00">
                  <c:v>1.3</c:v>
                </c:pt>
                <c:pt idx="226" formatCode="###,###,###,###,##0.00">
                  <c:v>0</c:v>
                </c:pt>
                <c:pt idx="227" formatCode="###,###,###,###,##0.00">
                  <c:v>0</c:v>
                </c:pt>
                <c:pt idx="228" formatCode="###,###,###,###,##0.00">
                  <c:v>0.3</c:v>
                </c:pt>
                <c:pt idx="229" formatCode="###,###,###,###,##0.00">
                  <c:v>0.5</c:v>
                </c:pt>
                <c:pt idx="230" formatCode="###,###,###,###,##0.00">
                  <c:v>0.5</c:v>
                </c:pt>
                <c:pt idx="231" formatCode="###,###,###,###,##0.00">
                  <c:v>0.1</c:v>
                </c:pt>
                <c:pt idx="232" formatCode="###,###,###,###,##0.00">
                  <c:v>-0.3</c:v>
                </c:pt>
                <c:pt idx="233" formatCode="###,###,###,###,##0.00">
                  <c:v>-0.2</c:v>
                </c:pt>
                <c:pt idx="234" formatCode="###,###,###,###,##0.00">
                  <c:v>0.7</c:v>
                </c:pt>
                <c:pt idx="235" formatCode="###,###,###,###,##0.00">
                  <c:v>-0.2</c:v>
                </c:pt>
                <c:pt idx="236" formatCode="###,###,###,###,##0.00">
                  <c:v>-1</c:v>
                </c:pt>
                <c:pt idx="237" formatCode="###,###,###,###,##0.00">
                  <c:v>-0.9</c:v>
                </c:pt>
                <c:pt idx="238" formatCode="###,###,###,###,##0.00">
                  <c:v>-0.6</c:v>
                </c:pt>
                <c:pt idx="239" formatCode="###,###,###,###,##0.00">
                  <c:v>-0.8</c:v>
                </c:pt>
                <c:pt idx="240" formatCode="###,###,###,###,##0.00">
                  <c:v>-1.3</c:v>
                </c:pt>
                <c:pt idx="241" formatCode="###,###,###,###,##0.00">
                  <c:v>-1.4</c:v>
                </c:pt>
                <c:pt idx="242" formatCode="###,###,###,###,##0.00">
                  <c:v>-2.1</c:v>
                </c:pt>
                <c:pt idx="243" formatCode="###,###,###,###,##0.00">
                  <c:v>-2.2000000000000002</c:v>
                </c:pt>
                <c:pt idx="244" formatCode="###,###,###,###,##0.00">
                  <c:v>-2.2000000000000002</c:v>
                </c:pt>
                <c:pt idx="245" formatCode="###,###,###,###,##0.00">
                  <c:v>-1.8</c:v>
                </c:pt>
                <c:pt idx="246" formatCode="###,###,###,###,##0.00">
                  <c:v>-1.3</c:v>
                </c:pt>
                <c:pt idx="247" formatCode="###,###,###,###,##0.00">
                  <c:v>-1.2</c:v>
                </c:pt>
                <c:pt idx="248" formatCode="###,###,###,###,##0.00">
                  <c:v>-1</c:v>
                </c:pt>
                <c:pt idx="249" formatCode="###,###,###,###,##0.00">
                  <c:v>-1.2</c:v>
                </c:pt>
                <c:pt idx="250" formatCode="###,###,###,###,##0.00">
                  <c:v>-1.1000000000000001</c:v>
                </c:pt>
                <c:pt idx="251" formatCode="###,###,###,###,##0.00">
                  <c:v>-1.5</c:v>
                </c:pt>
                <c:pt idx="252" formatCode="###,###,###,###,##0.00">
                  <c:v>-1.4</c:v>
                </c:pt>
                <c:pt idx="253" formatCode="###,###,###,###,##0.00">
                  <c:v>-1.4</c:v>
                </c:pt>
                <c:pt idx="254" formatCode="###,###,###,###,##0.00">
                  <c:v>-1.3</c:v>
                </c:pt>
                <c:pt idx="255" formatCode="###,###,###,###,##0.00">
                  <c:v>-1</c:v>
                </c:pt>
                <c:pt idx="256" formatCode="###,###,###,###,##0.00">
                  <c:v>-0.3</c:v>
                </c:pt>
                <c:pt idx="257" formatCode="###,###,###,###,##0.00">
                  <c:v>0.7</c:v>
                </c:pt>
                <c:pt idx="258" formatCode="###,###,###,###,##0.00">
                  <c:v>-0.1</c:v>
                </c:pt>
                <c:pt idx="259" formatCode="###,###,###,###,##0.00">
                  <c:v>0.3</c:v>
                </c:pt>
                <c:pt idx="260" formatCode="###,###,###,###,##0.00">
                  <c:v>0.4</c:v>
                </c:pt>
                <c:pt idx="261" formatCode="###,###,###,###,##0.00">
                  <c:v>1.1000000000000001</c:v>
                </c:pt>
                <c:pt idx="262" formatCode="###,###,###,###,##0.00">
                  <c:v>1.5</c:v>
                </c:pt>
                <c:pt idx="263" formatCode="###,###,###,###,##0.00">
                  <c:v>1.8</c:v>
                </c:pt>
                <c:pt idx="264" formatCode="###,###,###,###,##0.00">
                  <c:v>1.9</c:v>
                </c:pt>
                <c:pt idx="265" formatCode="###,###,###,###,##0.00">
                  <c:v>2.7</c:v>
                </c:pt>
                <c:pt idx="266" formatCode="###,###,###,###,##0.00">
                  <c:v>2.8</c:v>
                </c:pt>
                <c:pt idx="267" formatCode="###,###,###,###,##0.00">
                  <c:v>2.8</c:v>
                </c:pt>
                <c:pt idx="268" formatCode="###,###,###,###,##0.00">
                  <c:v>3.2</c:v>
                </c:pt>
                <c:pt idx="269" formatCode="###,###,###,###,##0.00">
                  <c:v>4</c:v>
                </c:pt>
                <c:pt idx="270" formatCode="###,###,###,###,##0.00">
                  <c:v>5.6</c:v>
                </c:pt>
                <c:pt idx="271" formatCode="###,###,###,###,##0.00">
                  <c:v>5.9</c:v>
                </c:pt>
                <c:pt idx="272" formatCode="###,###,###,###,##0.00">
                  <c:v>7</c:v>
                </c:pt>
                <c:pt idx="273" formatCode="###,###,###,###,##0.00">
                  <c:v>6.9</c:v>
                </c:pt>
                <c:pt idx="274" formatCode="###,###,###,###,##0.00">
                  <c:v>7</c:v>
                </c:pt>
                <c:pt idx="275" formatCode="###,###,###,###,##0.00">
                  <c:v>7.4</c:v>
                </c:pt>
                <c:pt idx="276" formatCode="###,###,###,###,##0.00">
                  <c:v>8.1</c:v>
                </c:pt>
                <c:pt idx="277" formatCode="###,###,###,###,##0.00">
                  <c:v>8.3000000000000007</c:v>
                </c:pt>
                <c:pt idx="278" formatCode="###,###,###,###,##0.00">
                  <c:v>8.6</c:v>
                </c:pt>
                <c:pt idx="279" formatCode="###,###,###,###,##0.00">
                  <c:v>8.9</c:v>
                </c:pt>
                <c:pt idx="280" formatCode="###,###,###,###,##0.00">
                  <c:v>9.6999999999999993</c:v>
                </c:pt>
                <c:pt idx="281" formatCode="###,###,###,###,##0.00">
                  <c:v>9.8000000000000007</c:v>
                </c:pt>
                <c:pt idx="282" formatCode="###,###,###,###,##0.00">
                  <c:v>9.3000000000000007</c:v>
                </c:pt>
                <c:pt idx="283" formatCode="###,###,###,###,##0.00">
                  <c:v>9</c:v>
                </c:pt>
                <c:pt idx="284" formatCode="###,###,###,###,##0.00">
                  <c:v>10.1</c:v>
                </c:pt>
                <c:pt idx="285" formatCode="###,###,###,###,##0.00">
                  <c:v>11.2</c:v>
                </c:pt>
                <c:pt idx="286" formatCode="###,###,###,###,##0.00">
                  <c:v>12.1</c:v>
                </c:pt>
                <c:pt idx="287" formatCode="###,###,###,###,##0.00">
                  <c:v>13.2</c:v>
                </c:pt>
                <c:pt idx="288" formatCode="###,###,###,###,##0.00">
                  <c:v>14.5</c:v>
                </c:pt>
                <c:pt idx="289" formatCode="###,###,###,###,##0.00">
                  <c:v>16.7</c:v>
                </c:pt>
                <c:pt idx="290" formatCode="###,###,###,###,##0.00">
                  <c:v>18.2</c:v>
                </c:pt>
                <c:pt idx="291" formatCode="###,###,###,###,##0.00">
                  <c:v>20.3</c:v>
                </c:pt>
                <c:pt idx="292" formatCode="###,###,###,###,##0.00">
                  <c:v>20.7</c:v>
                </c:pt>
                <c:pt idx="293" formatCode="###,###,###,###,##0.00">
                  <c:v>21.3</c:v>
                </c:pt>
                <c:pt idx="294" formatCode="###,###,###,###,##0.00">
                  <c:v>22.4</c:v>
                </c:pt>
                <c:pt idx="295" formatCode="###,###,###,###,##0.00">
                  <c:v>24.1</c:v>
                </c:pt>
                <c:pt idx="296" formatCode="###,###,###,###,##0.00">
                  <c:v>25.5</c:v>
                </c:pt>
                <c:pt idx="297" formatCode="###,###,###,###,##0.00">
                  <c:v>27.5</c:v>
                </c:pt>
                <c:pt idx="298" formatCode="###,###,###,###,##0.00">
                  <c:v>27.7</c:v>
                </c:pt>
                <c:pt idx="299" formatCode="###,###,###,###,##0.00">
                  <c:v>27.3</c:v>
                </c:pt>
                <c:pt idx="300" formatCode="###,###,###,###,##0.00">
                  <c:v>25.8</c:v>
                </c:pt>
                <c:pt idx="301" formatCode="###,###,###,###,##0.00">
                  <c:v>24</c:v>
                </c:pt>
                <c:pt idx="302" formatCode="###,###,###,###,##0.00">
                  <c:v>22.6</c:v>
                </c:pt>
                <c:pt idx="303" formatCode="###,###,###,###,##0.00">
                  <c:v>21.3</c:v>
                </c:pt>
                <c:pt idx="304" formatCode="###,###,###,###,##0.00">
                  <c:v>21.7</c:v>
                </c:pt>
                <c:pt idx="305" formatCode="###,###,###,###,##0.00">
                  <c:v>22.4</c:v>
                </c:pt>
                <c:pt idx="306" formatCode="###,###,###,###,##0.00">
                  <c:v>23.2</c:v>
                </c:pt>
                <c:pt idx="307" formatCode="###,###,###,###,##0.00">
                  <c:v>21.1</c:v>
                </c:pt>
                <c:pt idx="308" formatCode="###,###,###,###,##0.00">
                  <c:v>18.8</c:v>
                </c:pt>
                <c:pt idx="309" formatCode="###,###,###,###,##0.00">
                  <c:v>16.7</c:v>
                </c:pt>
                <c:pt idx="310" formatCode="###,###,###,###,##0.00">
                  <c:v>15.9</c:v>
                </c:pt>
                <c:pt idx="311" formatCode="###,###,###,###,##0.00">
                  <c:v>15.7</c:v>
                </c:pt>
                <c:pt idx="312" formatCode="###,###,###,###,##0.00">
                  <c:v>16</c:v>
                </c:pt>
                <c:pt idx="313" formatCode="###,###,###,###,##0.00">
                  <c:v>16.2</c:v>
                </c:pt>
                <c:pt idx="314" formatCode="###,###,###,###,##0.00">
                  <c:v>15.1</c:v>
                </c:pt>
                <c:pt idx="315" formatCode="###,###,###,###,##0.00">
                  <c:v>14</c:v>
                </c:pt>
                <c:pt idx="316" formatCode="###,###,###,###,##0.00">
                  <c:v>12.6</c:v>
                </c:pt>
                <c:pt idx="317" formatCode="###,###,###,###,##0.00">
                  <c:v>12.2</c:v>
                </c:pt>
                <c:pt idx="318" formatCode="###,###,###,###,##0.00">
                  <c:v>10.5</c:v>
                </c:pt>
                <c:pt idx="319" formatCode="###,###,###,###,##0.00">
                  <c:v>10.3</c:v>
                </c:pt>
                <c:pt idx="320" formatCode="###,###,###,###,##0.00">
                  <c:v>8.8000000000000007</c:v>
                </c:pt>
                <c:pt idx="321" formatCode="###,###,###,###,##0.00">
                  <c:v>8.1999999999999993</c:v>
                </c:pt>
                <c:pt idx="322" formatCode="###,###,###,###,##0.00">
                  <c:v>7.9</c:v>
                </c:pt>
                <c:pt idx="323" formatCode="###,###,###,###,##0.00">
                  <c:v>7.5</c:v>
                </c:pt>
                <c:pt idx="324" formatCode="###,###,###,###,##0.00">
                  <c:v>5.8</c:v>
                </c:pt>
                <c:pt idx="325" formatCode="###,###,###,###,##0.00">
                  <c:v>5.2</c:v>
                </c:pt>
                <c:pt idx="326" formatCode="###,###,###,###,##0.00">
                  <c:v>4.8</c:v>
                </c:pt>
                <c:pt idx="327" formatCode="###,###,###,###,##0.00">
                  <c:v>4.7</c:v>
                </c:pt>
                <c:pt idx="328" formatCode="###,###,###,###,##0.00">
                  <c:v>7.1</c:v>
                </c:pt>
                <c:pt idx="329" formatCode="###,###,###,###,##0.00">
                  <c:v>5.3</c:v>
                </c:pt>
                <c:pt idx="330" formatCode="###,###,###,###,##0.00">
                  <c:v>5.3</c:v>
                </c:pt>
                <c:pt idx="331" formatCode="###,###,###,###,##0.00">
                  <c:v>5.5</c:v>
                </c:pt>
                <c:pt idx="332" formatCode="###,###,###,###,##0.00">
                  <c:v>4.5</c:v>
                </c:pt>
                <c:pt idx="333" formatCode="###,###,###,###,##0.00">
                  <c:v>4.4000000000000004</c:v>
                </c:pt>
                <c:pt idx="334" formatCode="###,###,###,###,##0.00">
                  <c:v>4.8</c:v>
                </c:pt>
                <c:pt idx="335" formatCode="###,###,###,###,##0.00">
                  <c:v>4.5</c:v>
                </c:pt>
                <c:pt idx="336" formatCode="###,###,###,###,##0.00">
                  <c:v>4.9000000000000004</c:v>
                </c:pt>
                <c:pt idx="337" formatCode="###,###,###,###,##0.00">
                  <c:v>4.7</c:v>
                </c:pt>
                <c:pt idx="338" formatCode="###,###,###,###,##0.00">
                  <c:v>4.4000000000000004</c:v>
                </c:pt>
                <c:pt idx="339" formatCode="###,###,###,###,##0.00">
                  <c:v>3.6</c:v>
                </c:pt>
                <c:pt idx="340" formatCode="###,###,###,###,##0.00">
                  <c:v>1.3</c:v>
                </c:pt>
                <c:pt idx="341" formatCode="###,###,###,###,##0.00">
                  <c:v>1.6</c:v>
                </c:pt>
                <c:pt idx="342" formatCode="###,###,###,###,##0.00">
                  <c:v>1</c:v>
                </c:pt>
                <c:pt idx="343" formatCode="###,###,###,###,##0.00">
                  <c:v>2.2000000000000002</c:v>
                </c:pt>
                <c:pt idx="344" formatCode="###,###,###,###,##0.00">
                  <c:v>4.3</c:v>
                </c:pt>
                <c:pt idx="345" formatCode="###,###,###,###,##0.00">
                  <c:v>3.7</c:v>
                </c:pt>
                <c:pt idx="346" formatCode="###,###,###,###,##0.00">
                  <c:v>3.1</c:v>
                </c:pt>
                <c:pt idx="347" formatCode="###,###,###,###,##0.00">
                  <c:v>2.9</c:v>
                </c:pt>
                <c:pt idx="348" formatCode="###,###,###,###,##0.00">
                  <c:v>2.5</c:v>
                </c:pt>
                <c:pt idx="349" formatCode="###,###,###,###,##0.00">
                  <c:v>1.1000000000000001</c:v>
                </c:pt>
                <c:pt idx="350" formatCode="###,###,###,###,##0.00">
                  <c:v>1.1000000000000001</c:v>
                </c:pt>
                <c:pt idx="351" formatCode="###,###,###,###,##0.00">
                  <c:v>2.7</c:v>
                </c:pt>
                <c:pt idx="352" formatCode="###,###,###,###,##0.00">
                  <c:v>3.2</c:v>
                </c:pt>
                <c:pt idx="353" formatCode="###,###,###,###,##0.00">
                  <c:v>3.4</c:v>
                </c:pt>
                <c:pt idx="354" formatCode="###,###,###,###,##0.00">
                  <c:v>4.4000000000000004</c:v>
                </c:pt>
                <c:pt idx="355" formatCode="###,###,###,###,##0.00">
                  <c:v>4.3</c:v>
                </c:pt>
                <c:pt idx="356">
                  <c:v>6.6</c:v>
                </c:pt>
                <c:pt idx="357">
                  <c:v>7.4</c:v>
                </c:pt>
                <c:pt idx="358">
                  <c:v>8.6</c:v>
                </c:pt>
                <c:pt idx="359">
                  <c:v>11.5</c:v>
                </c:pt>
                <c:pt idx="360">
                  <c:v>15.3</c:v>
                </c:pt>
                <c:pt idx="361">
                  <c:v>19.399999999999999</c:v>
                </c:pt>
                <c:pt idx="362">
                  <c:v>22.8</c:v>
                </c:pt>
                <c:pt idx="363">
                  <c:v>24.8</c:v>
                </c:pt>
                <c:pt idx="364">
                  <c:v>26.6</c:v>
                </c:pt>
                <c:pt idx="365">
                  <c:v>27.1</c:v>
                </c:pt>
                <c:pt idx="366">
                  <c:v>28.4</c:v>
                </c:pt>
                <c:pt idx="367">
                  <c:v>27.4</c:v>
                </c:pt>
                <c:pt idx="368">
                  <c:v>27.9</c:v>
                </c:pt>
                <c:pt idx="369">
                  <c:v>26.8</c:v>
                </c:pt>
                <c:pt idx="370">
                  <c:v>27.1</c:v>
                </c:pt>
                <c:pt idx="371">
                  <c:v>26.4</c:v>
                </c:pt>
                <c:pt idx="372">
                  <c:v>23.6</c:v>
                </c:pt>
                <c:pt idx="373">
                  <c:v>19.2</c:v>
                </c:pt>
                <c:pt idx="374">
                  <c:v>16.3</c:v>
                </c:pt>
                <c:pt idx="375">
                  <c:v>14.2</c:v>
                </c:pt>
                <c:pt idx="376">
                  <c:v>12.2</c:v>
                </c:pt>
                <c:pt idx="377">
                  <c:v>11.3</c:v>
                </c:pt>
                <c:pt idx="378">
                  <c:v>10.4</c:v>
                </c:pt>
                <c:pt idx="379">
                  <c:v>9.4</c:v>
                </c:pt>
                <c:pt idx="380">
                  <c:v>8.9</c:v>
                </c:pt>
                <c:pt idx="381">
                  <c:v>8.3000000000000007</c:v>
                </c:pt>
                <c:pt idx="382">
                  <c:v>7.5</c:v>
                </c:pt>
                <c:pt idx="383">
                  <c:v>7.7</c:v>
                </c:pt>
                <c:pt idx="384">
                  <c:v>8.1999999999999993</c:v>
                </c:pt>
                <c:pt idx="385">
                  <c:v>7.8</c:v>
                </c:pt>
                <c:pt idx="386">
                  <c:v>7.8</c:v>
                </c:pt>
                <c:pt idx="387">
                  <c:v>7.6</c:v>
                </c:pt>
                <c:pt idx="388">
                  <c:v>6.7</c:v>
                </c:pt>
                <c:pt idx="389">
                  <c:v>5.8</c:v>
                </c:pt>
                <c:pt idx="390">
                  <c:v>5.4</c:v>
                </c:pt>
                <c:pt idx="391">
                  <c:v>5.0999999999999996</c:v>
                </c:pt>
              </c:numCache>
            </c:numRef>
          </c:val>
          <c:smooth val="0"/>
          <c:extLst>
            <c:ext xmlns:c16="http://schemas.microsoft.com/office/drawing/2014/chart" uri="{C3380CC4-5D6E-409C-BE32-E72D297353CC}">
              <c16:uniqueId val="{00000000-5C29-43FE-BC5C-E3C85D90D408}"/>
            </c:ext>
          </c:extLst>
        </c:ser>
        <c:dLbls>
          <c:showLegendKey val="0"/>
          <c:showVal val="0"/>
          <c:showCatName val="0"/>
          <c:showSerName val="0"/>
          <c:showPercent val="0"/>
          <c:showBubbleSize val="0"/>
        </c:dLbls>
        <c:smooth val="0"/>
        <c:axId val="-454457472"/>
        <c:axId val="-454449312"/>
      </c:lineChart>
      <c:dateAx>
        <c:axId val="-454457472"/>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49312"/>
        <c:crossesAt val="-5"/>
        <c:auto val="1"/>
        <c:lblOffset val="100"/>
        <c:baseTimeUnit val="months"/>
      </c:dateAx>
      <c:valAx>
        <c:axId val="-4544493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747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Shock'!$F$8</c:f>
              <c:strCache>
                <c:ptCount val="1"/>
                <c:pt idx="0">
                  <c:v>u</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Shock'!$F$9:$F$21</c:f>
              <c:numCache>
                <c:formatCode>General</c:formatCode>
                <c:ptCount val="13"/>
                <c:pt idx="0">
                  <c:v>0</c:v>
                </c:pt>
                <c:pt idx="1">
                  <c:v>1</c:v>
                </c:pt>
                <c:pt idx="2">
                  <c:v>1</c:v>
                </c:pt>
                <c:pt idx="3">
                  <c:v>1</c:v>
                </c:pt>
                <c:pt idx="4">
                  <c:v>1</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B2E5-4A06-8D05-4128204E2383}"/>
            </c:ext>
          </c:extLst>
        </c:ser>
        <c:dLbls>
          <c:showLegendKey val="0"/>
          <c:showVal val="0"/>
          <c:showCatName val="0"/>
          <c:showSerName val="0"/>
          <c:showPercent val="0"/>
          <c:showBubbleSize val="0"/>
        </c:dLbls>
        <c:smooth val="0"/>
        <c:axId val="-454447136"/>
        <c:axId val="-454460192"/>
      </c:lineChart>
      <c:catAx>
        <c:axId val="-454447136"/>
        <c:scaling>
          <c:orientation val="minMax"/>
        </c:scaling>
        <c:delete val="0"/>
        <c:axPos val="b"/>
        <c:numFmt formatCode="General" sourceLinked="1"/>
        <c:majorTickMark val="none"/>
        <c:minorTickMark val="none"/>
        <c:tickLblPos val="nextTo"/>
        <c:crossAx val="-454460192"/>
        <c:crosses val="autoZero"/>
        <c:auto val="1"/>
        <c:lblAlgn val="ctr"/>
        <c:lblOffset val="100"/>
        <c:noMultiLvlLbl val="0"/>
      </c:catAx>
      <c:valAx>
        <c:axId val="-454460192"/>
        <c:scaling>
          <c:orientation val="minMax"/>
        </c:scaling>
        <c:delete val="0"/>
        <c:axPos val="l"/>
        <c:majorGridlines/>
        <c:title>
          <c:tx>
            <c:rich>
              <a:bodyPr/>
              <a:lstStyle/>
              <a:p>
                <a:pPr>
                  <a:defRPr/>
                </a:pPr>
                <a:r>
                  <a:rPr lang="en-US" altLang="zh-CN"/>
                  <a:t>Demand shock</a:t>
                </a:r>
                <a:endParaRPr lang="zh-CN" altLang="en-US"/>
              </a:p>
            </c:rich>
          </c:tx>
          <c:overlay val="0"/>
        </c:title>
        <c:numFmt formatCode="General" sourceLinked="1"/>
        <c:majorTickMark val="none"/>
        <c:minorTickMark val="none"/>
        <c:tickLblPos val="nextTo"/>
        <c:crossAx val="-454447136"/>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Shock'!$C$8</c:f>
              <c:strCache>
                <c:ptCount val="1"/>
                <c:pt idx="0">
                  <c:v>y</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Shock'!$C$9:$C$21</c:f>
              <c:numCache>
                <c:formatCode>0.000_ </c:formatCode>
                <c:ptCount val="13"/>
                <c:pt idx="0" formatCode="General">
                  <c:v>10</c:v>
                </c:pt>
                <c:pt idx="1">
                  <c:v>10.615384615384615</c:v>
                </c:pt>
                <c:pt idx="2">
                  <c:v>10.568047337278106</c:v>
                </c:pt>
                <c:pt idx="3">
                  <c:v>10.524351388256713</c:v>
                </c:pt>
                <c:pt idx="4">
                  <c:v>10.48401666608312</c:v>
                </c:pt>
                <c:pt idx="5">
                  <c:v>9.8313999994613415</c:v>
                </c:pt>
                <c:pt idx="6">
                  <c:v>9.8443692302720081</c:v>
                </c:pt>
                <c:pt idx="7">
                  <c:v>9.8563408279433915</c:v>
                </c:pt>
                <c:pt idx="8">
                  <c:v>9.8673915334862077</c:v>
                </c:pt>
                <c:pt idx="9">
                  <c:v>9.8775921847564998</c:v>
                </c:pt>
                <c:pt idx="10">
                  <c:v>9.8870081705444619</c:v>
                </c:pt>
                <c:pt idx="11">
                  <c:v>9.895699849733349</c:v>
                </c:pt>
                <c:pt idx="12">
                  <c:v>9.9037229382153988</c:v>
                </c:pt>
              </c:numCache>
            </c:numRef>
          </c:val>
          <c:smooth val="0"/>
          <c:extLst>
            <c:ext xmlns:c16="http://schemas.microsoft.com/office/drawing/2014/chart" uri="{C3380CC4-5D6E-409C-BE32-E72D297353CC}">
              <c16:uniqueId val="{00000000-2AC0-48AE-AD21-CD3C6DFD9CB0}"/>
            </c:ext>
          </c:extLst>
        </c:ser>
        <c:dLbls>
          <c:showLegendKey val="0"/>
          <c:showVal val="0"/>
          <c:showCatName val="0"/>
          <c:showSerName val="0"/>
          <c:showPercent val="0"/>
          <c:showBubbleSize val="0"/>
        </c:dLbls>
        <c:smooth val="0"/>
        <c:axId val="-454447680"/>
        <c:axId val="-454442240"/>
      </c:lineChart>
      <c:catAx>
        <c:axId val="-454447680"/>
        <c:scaling>
          <c:orientation val="minMax"/>
        </c:scaling>
        <c:delete val="0"/>
        <c:axPos val="b"/>
        <c:numFmt formatCode="General" sourceLinked="1"/>
        <c:majorTickMark val="none"/>
        <c:minorTickMark val="none"/>
        <c:tickLblPos val="nextTo"/>
        <c:crossAx val="-454442240"/>
        <c:crosses val="autoZero"/>
        <c:auto val="1"/>
        <c:lblAlgn val="ctr"/>
        <c:lblOffset val="100"/>
        <c:noMultiLvlLbl val="0"/>
      </c:catAx>
      <c:valAx>
        <c:axId val="-454442240"/>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47680"/>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'Demand Shock'!$B$8</c:f>
              <c:strCache>
                <c:ptCount val="1"/>
                <c:pt idx="0">
                  <c:v>pi</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Shock'!$B$9:$B$21</c:f>
              <c:numCache>
                <c:formatCode>0.000_ </c:formatCode>
                <c:ptCount val="13"/>
                <c:pt idx="0" formatCode="General">
                  <c:v>2</c:v>
                </c:pt>
                <c:pt idx="1">
                  <c:v>2.1538461538461537</c:v>
                </c:pt>
                <c:pt idx="2">
                  <c:v>2.2958579881656802</c:v>
                </c:pt>
                <c:pt idx="3">
                  <c:v>2.4269458352298585</c:v>
                </c:pt>
                <c:pt idx="4">
                  <c:v>2.5479500017506385</c:v>
                </c:pt>
                <c:pt idx="5">
                  <c:v>2.5058000016159738</c:v>
                </c:pt>
                <c:pt idx="6">
                  <c:v>2.4668923091839758</c:v>
                </c:pt>
                <c:pt idx="7">
                  <c:v>2.4309775161698237</c:v>
                </c:pt>
                <c:pt idx="8">
                  <c:v>2.3978253995413756</c:v>
                </c:pt>
                <c:pt idx="9">
                  <c:v>2.3672234457305006</c:v>
                </c:pt>
                <c:pt idx="10">
                  <c:v>2.3389754883666161</c:v>
                </c:pt>
                <c:pt idx="11">
                  <c:v>2.3129004507999533</c:v>
                </c:pt>
                <c:pt idx="12">
                  <c:v>2.288831185353803</c:v>
                </c:pt>
              </c:numCache>
            </c:numRef>
          </c:val>
          <c:smooth val="0"/>
          <c:extLst>
            <c:ext xmlns:c16="http://schemas.microsoft.com/office/drawing/2014/chart" uri="{C3380CC4-5D6E-409C-BE32-E72D297353CC}">
              <c16:uniqueId val="{00000000-D396-490F-931D-E2D2E41E0049}"/>
            </c:ext>
          </c:extLst>
        </c:ser>
        <c:ser>
          <c:idx val="1"/>
          <c:order val="1"/>
          <c:tx>
            <c:strRef>
              <c:f>'Demand Shock'!$D$8</c:f>
              <c:strCache>
                <c:ptCount val="1"/>
                <c:pt idx="0">
                  <c:v>i</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Shock'!$D$9:$D$21</c:f>
              <c:numCache>
                <c:formatCode>0.000_ </c:formatCode>
                <c:ptCount val="13"/>
                <c:pt idx="0" formatCode="General">
                  <c:v>4</c:v>
                </c:pt>
                <c:pt idx="1">
                  <c:v>4.5384615384615374</c:v>
                </c:pt>
                <c:pt idx="2">
                  <c:v>4.7278106508875739</c:v>
                </c:pt>
                <c:pt idx="3">
                  <c:v>4.9025944469731444</c:v>
                </c:pt>
                <c:pt idx="4">
                  <c:v>5.0639333356675182</c:v>
                </c:pt>
                <c:pt idx="5">
                  <c:v>4.6744000021546315</c:v>
                </c:pt>
                <c:pt idx="6">
                  <c:v>4.6225230789119678</c:v>
                </c:pt>
                <c:pt idx="7">
                  <c:v>4.5746366882264313</c:v>
                </c:pt>
                <c:pt idx="8">
                  <c:v>4.5304338660551666</c:v>
                </c:pt>
                <c:pt idx="9">
                  <c:v>4.4896312609740008</c:v>
                </c:pt>
                <c:pt idx="10">
                  <c:v>4.451967317822155</c:v>
                </c:pt>
                <c:pt idx="11">
                  <c:v>4.4172006010666038</c:v>
                </c:pt>
                <c:pt idx="12">
                  <c:v>4.3851082471384046</c:v>
                </c:pt>
              </c:numCache>
            </c:numRef>
          </c:val>
          <c:smooth val="0"/>
          <c:extLst>
            <c:ext xmlns:c16="http://schemas.microsoft.com/office/drawing/2014/chart" uri="{C3380CC4-5D6E-409C-BE32-E72D297353CC}">
              <c16:uniqueId val="{00000001-D396-490F-931D-E2D2E41E0049}"/>
            </c:ext>
          </c:extLst>
        </c:ser>
        <c:ser>
          <c:idx val="2"/>
          <c:order val="2"/>
          <c:tx>
            <c:strRef>
              <c:f>'Demand Shock'!$E$8</c:f>
              <c:strCache>
                <c:ptCount val="1"/>
                <c:pt idx="0">
                  <c:v>r</c:v>
                </c:pt>
              </c:strCache>
            </c:strRef>
          </c:tx>
          <c:marker>
            <c:symbol val="none"/>
          </c:marker>
          <c:cat>
            <c:numRef>
              <c:f>'Demand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'Demand Shock'!$E$9:$E$21</c:f>
              <c:numCache>
                <c:formatCode>0.000_ </c:formatCode>
                <c:ptCount val="13"/>
                <c:pt idx="0" formatCode="General">
                  <c:v>2</c:v>
                </c:pt>
                <c:pt idx="1">
                  <c:v>2.3846153846153837</c:v>
                </c:pt>
                <c:pt idx="2">
                  <c:v>2.4319526627218937</c:v>
                </c:pt>
                <c:pt idx="3">
                  <c:v>2.4756486117432859</c:v>
                </c:pt>
                <c:pt idx="4">
                  <c:v>2.5159833339168798</c:v>
                </c:pt>
                <c:pt idx="5">
                  <c:v>2.1686000005386576</c:v>
                </c:pt>
                <c:pt idx="6">
                  <c:v>2.1556307697279919</c:v>
                </c:pt>
                <c:pt idx="7">
                  <c:v>2.1436591720566076</c:v>
                </c:pt>
                <c:pt idx="8">
                  <c:v>2.132608466513791</c:v>
                </c:pt>
                <c:pt idx="9">
                  <c:v>2.1224078152435002</c:v>
                </c:pt>
                <c:pt idx="10">
                  <c:v>2.112991829455539</c:v>
                </c:pt>
                <c:pt idx="11">
                  <c:v>2.1043001502666505</c:v>
                </c:pt>
                <c:pt idx="12">
                  <c:v>2.0962770617846016</c:v>
                </c:pt>
              </c:numCache>
            </c:numRef>
          </c:val>
          <c:smooth val="0"/>
          <c:extLst>
            <c:ext xmlns:c16="http://schemas.microsoft.com/office/drawing/2014/chart" uri="{C3380CC4-5D6E-409C-BE32-E72D297353CC}">
              <c16:uniqueId val="{00000002-D396-490F-931D-E2D2E41E0049}"/>
            </c:ext>
          </c:extLst>
        </c:ser>
        <c:dLbls>
          <c:showLegendKey val="0"/>
          <c:showVal val="0"/>
          <c:showCatName val="0"/>
          <c:showSerName val="0"/>
          <c:showPercent val="0"/>
          <c:showBubbleSize val="0"/>
        </c:dLbls>
        <c:smooth val="0"/>
        <c:axId val="-454470528"/>
        <c:axId val="-454449856"/>
      </c:lineChart>
      <c:catAx>
        <c:axId val="-454470528"/>
        <c:scaling>
          <c:orientation val="minMax"/>
        </c:scaling>
        <c:delete val="0"/>
        <c:axPos val="b"/>
        <c:numFmt formatCode="General" sourceLinked="1"/>
        <c:majorTickMark val="none"/>
        <c:minorTickMark val="none"/>
        <c:tickLblPos val="nextTo"/>
        <c:crossAx val="-454449856"/>
        <c:crosses val="autoZero"/>
        <c:auto val="1"/>
        <c:lblAlgn val="ctr"/>
        <c:lblOffset val="100"/>
        <c:noMultiLvlLbl val="0"/>
      </c:catAx>
      <c:valAx>
        <c:axId val="-454449856"/>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70528"/>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Shock'!$G$8</c:f>
              <c:strCache>
                <c:ptCount val="1"/>
                <c:pt idx="0">
                  <c:v>v</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Shock'!$G$9:$G$21</c:f>
              <c:numCache>
                <c:formatCode>General</c:formatCode>
                <c:ptCount val="13"/>
                <c:pt idx="0">
                  <c:v>0</c:v>
                </c:pt>
                <c:pt idx="1">
                  <c:v>1</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5801-4B7D-9E14-C4C225983805}"/>
            </c:ext>
          </c:extLst>
        </c:ser>
        <c:dLbls>
          <c:showLegendKey val="0"/>
          <c:showVal val="0"/>
          <c:showCatName val="0"/>
          <c:showSerName val="0"/>
          <c:showPercent val="0"/>
          <c:showBubbleSize val="0"/>
        </c:dLbls>
        <c:smooth val="0"/>
        <c:axId val="-454467808"/>
        <c:axId val="-454441696"/>
      </c:lineChart>
      <c:catAx>
        <c:axId val="-454467808"/>
        <c:scaling>
          <c:orientation val="minMax"/>
        </c:scaling>
        <c:delete val="0"/>
        <c:axPos val="b"/>
        <c:numFmt formatCode="General" sourceLinked="1"/>
        <c:majorTickMark val="none"/>
        <c:minorTickMark val="none"/>
        <c:tickLblPos val="nextTo"/>
        <c:crossAx val="-454441696"/>
        <c:crosses val="autoZero"/>
        <c:auto val="1"/>
        <c:lblAlgn val="ctr"/>
        <c:lblOffset val="100"/>
        <c:noMultiLvlLbl val="0"/>
      </c:catAx>
      <c:valAx>
        <c:axId val="-454441696"/>
        <c:scaling>
          <c:orientation val="minMax"/>
        </c:scaling>
        <c:delete val="0"/>
        <c:axPos val="l"/>
        <c:majorGridlines/>
        <c:title>
          <c:tx>
            <c:rich>
              <a:bodyPr/>
              <a:lstStyle/>
              <a:p>
                <a:pPr>
                  <a:defRPr/>
                </a:pPr>
                <a:r>
                  <a:rPr lang="en-US" altLang="zh-CN"/>
                  <a:t>Supply shock</a:t>
                </a:r>
                <a:endParaRPr lang="zh-CN" altLang="en-US"/>
              </a:p>
            </c:rich>
          </c:tx>
          <c:overlay val="0"/>
        </c:title>
        <c:numFmt formatCode="General" sourceLinked="1"/>
        <c:majorTickMark val="none"/>
        <c:minorTickMark val="none"/>
        <c:tickLblPos val="nextTo"/>
        <c:crossAx val="-454467808"/>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Shock'!$C$8</c:f>
              <c:strCache>
                <c:ptCount val="1"/>
                <c:pt idx="0">
                  <c:v>y</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Shock'!$C$9:$C$21</c:f>
              <c:numCache>
                <c:formatCode>0.000_ </c:formatCode>
                <c:ptCount val="13"/>
                <c:pt idx="0" formatCode="General">
                  <c:v>10</c:v>
                </c:pt>
                <c:pt idx="1">
                  <c:v>9.6923076923076916</c:v>
                </c:pt>
                <c:pt idx="2">
                  <c:v>9.7159763313609471</c:v>
                </c:pt>
                <c:pt idx="3">
                  <c:v>9.7378243058716425</c:v>
                </c:pt>
                <c:pt idx="4">
                  <c:v>9.7579916669584392</c:v>
                </c:pt>
                <c:pt idx="5">
                  <c:v>9.7766076925770218</c:v>
                </c:pt>
                <c:pt idx="6">
                  <c:v>9.793791716224943</c:v>
                </c:pt>
                <c:pt idx="7">
                  <c:v>9.8096538918999467</c:v>
                </c:pt>
                <c:pt idx="8">
                  <c:v>9.8242959002153363</c:v>
                </c:pt>
                <c:pt idx="9">
                  <c:v>9.837811600198771</c:v>
                </c:pt>
                <c:pt idx="10">
                  <c:v>9.8502876309527121</c:v>
                </c:pt>
                <c:pt idx="11">
                  <c:v>9.8618039670332731</c:v>
                </c:pt>
                <c:pt idx="12">
                  <c:v>9.8724344311076369</c:v>
                </c:pt>
              </c:numCache>
            </c:numRef>
          </c:val>
          <c:smooth val="0"/>
          <c:extLst>
            <c:ext xmlns:c16="http://schemas.microsoft.com/office/drawing/2014/chart" uri="{C3380CC4-5D6E-409C-BE32-E72D297353CC}">
              <c16:uniqueId val="{00000000-FF85-4C16-8CDC-2CCD97952F5D}"/>
            </c:ext>
          </c:extLst>
        </c:ser>
        <c:dLbls>
          <c:showLegendKey val="0"/>
          <c:showVal val="0"/>
          <c:showCatName val="0"/>
          <c:showSerName val="0"/>
          <c:showPercent val="0"/>
          <c:showBubbleSize val="0"/>
        </c:dLbls>
        <c:smooth val="0"/>
        <c:axId val="-454471072"/>
        <c:axId val="-454467264"/>
      </c:lineChart>
      <c:catAx>
        <c:axId val="-454471072"/>
        <c:scaling>
          <c:orientation val="minMax"/>
        </c:scaling>
        <c:delete val="0"/>
        <c:axPos val="b"/>
        <c:numFmt formatCode="General" sourceLinked="1"/>
        <c:majorTickMark val="none"/>
        <c:minorTickMark val="none"/>
        <c:tickLblPos val="nextTo"/>
        <c:crossAx val="-454467264"/>
        <c:crosses val="autoZero"/>
        <c:auto val="1"/>
        <c:lblAlgn val="ctr"/>
        <c:lblOffset val="100"/>
        <c:noMultiLvlLbl val="0"/>
      </c:catAx>
      <c:valAx>
        <c:axId val="-454467264"/>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71072"/>
        <c:crosses val="autoZero"/>
        <c:crossBetween val="between"/>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Shock'!$B$8</c:f>
              <c:strCache>
                <c:ptCount val="1"/>
                <c:pt idx="0">
                  <c:v>pi</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Shock'!$B$9:$B$21</c:f>
              <c:numCache>
                <c:formatCode>0.000_ </c:formatCode>
                <c:ptCount val="13"/>
                <c:pt idx="0" formatCode="General">
                  <c:v>2</c:v>
                </c:pt>
                <c:pt idx="1">
                  <c:v>2.9230769230769229</c:v>
                </c:pt>
                <c:pt idx="2">
                  <c:v>2.8520710059171597</c:v>
                </c:pt>
                <c:pt idx="3">
                  <c:v>2.7865270823850703</c:v>
                </c:pt>
                <c:pt idx="4">
                  <c:v>2.7260249991246801</c:v>
                </c:pt>
                <c:pt idx="5">
                  <c:v>2.6701769222689355</c:v>
                </c:pt>
                <c:pt idx="6">
                  <c:v>2.6186248513251713</c:v>
                </c:pt>
                <c:pt idx="7">
                  <c:v>2.571038324300158</c:v>
                </c:pt>
                <c:pt idx="8">
                  <c:v>2.5271122993539921</c:v>
                </c:pt>
                <c:pt idx="9">
                  <c:v>2.4865651994036848</c:v>
                </c:pt>
                <c:pt idx="10">
                  <c:v>2.4491371071418628</c:v>
                </c:pt>
                <c:pt idx="11">
                  <c:v>2.4145880989001811</c:v>
                </c:pt>
                <c:pt idx="12">
                  <c:v>2.3826967066770903</c:v>
                </c:pt>
              </c:numCache>
            </c:numRef>
          </c:val>
          <c:smooth val="0"/>
          <c:extLst>
            <c:ext xmlns:c16="http://schemas.microsoft.com/office/drawing/2014/chart" uri="{C3380CC4-5D6E-409C-BE32-E72D297353CC}">
              <c16:uniqueId val="{00000000-8638-4506-A329-6206BA48C7F2}"/>
            </c:ext>
          </c:extLst>
        </c:ser>
        <c:ser>
          <c:idx val="1"/>
          <c:order val="1"/>
          <c:tx>
            <c:strRef>
              <c:f>'Supply Shock'!$D$8</c:f>
              <c:strCache>
                <c:ptCount val="1"/>
                <c:pt idx="0">
                  <c:v>i</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Shock'!$D$9:$D$21</c:f>
              <c:numCache>
                <c:formatCode>0.000_ </c:formatCode>
                <c:ptCount val="13"/>
                <c:pt idx="0" formatCode="General">
                  <c:v>4</c:v>
                </c:pt>
                <c:pt idx="1">
                  <c:v>5.2307692307692308</c:v>
                </c:pt>
                <c:pt idx="2">
                  <c:v>5.1360946745562126</c:v>
                </c:pt>
                <c:pt idx="3">
                  <c:v>5.0487027765134274</c:v>
                </c:pt>
                <c:pt idx="4">
                  <c:v>4.9680333321662404</c:v>
                </c:pt>
                <c:pt idx="5">
                  <c:v>4.8935692296919138</c:v>
                </c:pt>
                <c:pt idx="6">
                  <c:v>4.8248331351002278</c:v>
                </c:pt>
                <c:pt idx="7">
                  <c:v>4.7613844324002104</c:v>
                </c:pt>
                <c:pt idx="8">
                  <c:v>4.7028163991386567</c:v>
                </c:pt>
                <c:pt idx="9">
                  <c:v>4.6487535992049134</c:v>
                </c:pt>
                <c:pt idx="10">
                  <c:v>4.5988494761891507</c:v>
                </c:pt>
                <c:pt idx="11">
                  <c:v>4.5527841318669076</c:v>
                </c:pt>
                <c:pt idx="12">
                  <c:v>4.5102622755694535</c:v>
                </c:pt>
              </c:numCache>
            </c:numRef>
          </c:val>
          <c:smooth val="0"/>
          <c:extLst>
            <c:ext xmlns:c16="http://schemas.microsoft.com/office/drawing/2014/chart" uri="{C3380CC4-5D6E-409C-BE32-E72D297353CC}">
              <c16:uniqueId val="{00000001-8638-4506-A329-6206BA48C7F2}"/>
            </c:ext>
          </c:extLst>
        </c:ser>
        <c:ser>
          <c:idx val="2"/>
          <c:order val="2"/>
          <c:tx>
            <c:strRef>
              <c:f>'Supply Shock'!$E$8</c:f>
              <c:strCache>
                <c:ptCount val="1"/>
                <c:pt idx="0">
                  <c:v>r</c:v>
                </c:pt>
              </c:strCache>
            </c:strRef>
          </c:tx>
          <c:marker>
            <c:symbol val="none"/>
          </c:marker>
          <c:cat>
            <c:numRef>
              <c:f>'Supply Shock'!$A$9:$A$21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'Supply Shock'!$E$9:$E$21</c:f>
              <c:numCache>
                <c:formatCode>0.000_ </c:formatCode>
                <c:ptCount val="13"/>
                <c:pt idx="0" formatCode="General">
                  <c:v>2</c:v>
                </c:pt>
                <c:pt idx="1">
                  <c:v>2.3076923076923079</c:v>
                </c:pt>
                <c:pt idx="2">
                  <c:v>2.2840236686390529</c:v>
                </c:pt>
                <c:pt idx="3">
                  <c:v>2.2621756941283571</c:v>
                </c:pt>
                <c:pt idx="4">
                  <c:v>2.2420083330415603</c:v>
                </c:pt>
                <c:pt idx="5">
                  <c:v>2.2233923074229782</c:v>
                </c:pt>
                <c:pt idx="6">
                  <c:v>2.2062082837750565</c:v>
                </c:pt>
                <c:pt idx="7">
                  <c:v>2.1903461081000524</c:v>
                </c:pt>
                <c:pt idx="8">
                  <c:v>2.1757040997846646</c:v>
                </c:pt>
                <c:pt idx="9">
                  <c:v>2.1621883998012286</c:v>
                </c:pt>
                <c:pt idx="10">
                  <c:v>2.1497123690472879</c:v>
                </c:pt>
                <c:pt idx="11">
                  <c:v>2.1381960329667264</c:v>
                </c:pt>
                <c:pt idx="12">
                  <c:v>2.1275655688923631</c:v>
                </c:pt>
              </c:numCache>
            </c:numRef>
          </c:val>
          <c:smooth val="0"/>
          <c:extLst>
            <c:ext xmlns:c16="http://schemas.microsoft.com/office/drawing/2014/chart" uri="{C3380CC4-5D6E-409C-BE32-E72D297353CC}">
              <c16:uniqueId val="{00000002-8638-4506-A329-6206BA48C7F2}"/>
            </c:ext>
          </c:extLst>
        </c:ser>
        <c:dLbls>
          <c:showLegendKey val="0"/>
          <c:showVal val="0"/>
          <c:showCatName val="0"/>
          <c:showSerName val="0"/>
          <c:showPercent val="0"/>
          <c:showBubbleSize val="0"/>
        </c:dLbls>
        <c:smooth val="0"/>
        <c:axId val="-454451488"/>
        <c:axId val="-454445504"/>
      </c:lineChart>
      <c:catAx>
        <c:axId val="-454451488"/>
        <c:scaling>
          <c:orientation val="minMax"/>
        </c:scaling>
        <c:delete val="0"/>
        <c:axPos val="b"/>
        <c:numFmt formatCode="General" sourceLinked="1"/>
        <c:majorTickMark val="none"/>
        <c:minorTickMark val="none"/>
        <c:tickLblPos val="nextTo"/>
        <c:crossAx val="-454445504"/>
        <c:crosses val="autoZero"/>
        <c:auto val="1"/>
        <c:lblAlgn val="ctr"/>
        <c:lblOffset val="100"/>
        <c:noMultiLvlLbl val="0"/>
      </c:catAx>
      <c:valAx>
        <c:axId val="-454445504"/>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51488"/>
        <c:crosses val="autoZero"/>
        <c:crossBetween val="between"/>
      </c:valAx>
    </c:plotArea>
    <c:legend>
      <c:legendPos val="r"/>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'Great Inflation'!$B$8</c:f>
              <c:strCache>
                <c:ptCount val="1"/>
                <c:pt idx="0">
                  <c:v>pi</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Inflation'!$B$9:$B$21</c:f>
              <c:numCache>
                <c:formatCode>0.000_ </c:formatCode>
                <c:ptCount val="13"/>
                <c:pt idx="0" formatCode="General">
                  <c:v>2</c:v>
                </c:pt>
                <c:pt idx="1">
                  <c:v>3.0238907849829348</c:v>
                </c:pt>
                <c:pt idx="2">
                  <c:v>3.0483523395729706</c:v>
                </c:pt>
                <c:pt idx="3">
                  <c:v>3.0733982999040652</c:v>
                </c:pt>
                <c:pt idx="4">
                  <c:v>3.0990426278881213</c:v>
                </c:pt>
                <c:pt idx="5">
                  <c:v>3.1252996189980764</c:v>
                </c:pt>
                <c:pt idx="6">
                  <c:v>3.1521839102369382</c:v>
                </c:pt>
                <c:pt idx="7">
                  <c:v>3.1797104882972063</c:v>
                </c:pt>
                <c:pt idx="8">
                  <c:v>3.2078946979152283</c:v>
                </c:pt>
                <c:pt idx="9">
                  <c:v>3.2367522504251482</c:v>
                </c:pt>
                <c:pt idx="10">
                  <c:v>3.2662992325172167</c:v>
                </c:pt>
                <c:pt idx="11">
                  <c:v>3.296552115205341</c:v>
                </c:pt>
                <c:pt idx="12">
                  <c:v>3.3275277630088813</c:v>
                </c:pt>
              </c:numCache>
            </c:numRef>
          </c:val>
          <c:smooth val="0"/>
          <c:extLst>
            <c:ext xmlns:c16="http://schemas.microsoft.com/office/drawing/2014/chart" uri="{C3380CC4-5D6E-409C-BE32-E72D297353CC}">
              <c16:uniqueId val="{00000000-FEEB-4DC5-A7E8-FE56E9D00D80}"/>
            </c:ext>
          </c:extLst>
        </c:ser>
        <c:ser>
          <c:idx val="1"/>
          <c:order val="1"/>
          <c:tx>
            <c:strRef>
              <c:f>'Great Inflation'!$D$8</c:f>
              <c:strCache>
                <c:ptCount val="1"/>
                <c:pt idx="0">
                  <c:v>i</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Inflation'!$D$9:$D$21</c:f>
              <c:numCache>
                <c:formatCode>0.000_ </c:formatCode>
                <c:ptCount val="13"/>
                <c:pt idx="0" formatCode="General">
                  <c:v>4</c:v>
                </c:pt>
                <c:pt idx="1">
                  <c:v>4.928327645051195</c:v>
                </c:pt>
                <c:pt idx="2">
                  <c:v>4.9505061212128263</c:v>
                </c:pt>
                <c:pt idx="3">
                  <c:v>4.9732144585796858</c:v>
                </c:pt>
                <c:pt idx="4">
                  <c:v>4.9964653159518964</c:v>
                </c:pt>
                <c:pt idx="5">
                  <c:v>5.0202716545582557</c:v>
                </c:pt>
                <c:pt idx="6">
                  <c:v>5.0446467452814909</c:v>
                </c:pt>
                <c:pt idx="7">
                  <c:v>5.0696041760561332</c:v>
                </c:pt>
                <c:pt idx="8">
                  <c:v>5.0951578594431401</c:v>
                </c:pt>
                <c:pt idx="9">
                  <c:v>5.1213220403854676</c:v>
                </c:pt>
                <c:pt idx="10">
                  <c:v>5.1481113041489426</c:v>
                </c:pt>
                <c:pt idx="11">
                  <c:v>5.1755405844528424</c:v>
                </c:pt>
                <c:pt idx="12">
                  <c:v>5.2036251717947186</c:v>
                </c:pt>
              </c:numCache>
            </c:numRef>
          </c:val>
          <c:smooth val="0"/>
          <c:extLst>
            <c:ext xmlns:c16="http://schemas.microsoft.com/office/drawing/2014/chart" uri="{C3380CC4-5D6E-409C-BE32-E72D297353CC}">
              <c16:uniqueId val="{00000001-FEEB-4DC5-A7E8-FE56E9D00D80}"/>
            </c:ext>
          </c:extLst>
        </c:ser>
        <c:ser>
          <c:idx val="2"/>
          <c:order val="2"/>
          <c:tx>
            <c:strRef>
              <c:f>'Great Inflation'!$E$8</c:f>
              <c:strCache>
                <c:ptCount val="1"/>
                <c:pt idx="0">
                  <c:v>r</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Inflation'!$E$9:$E$21</c:f>
              <c:numCache>
                <c:formatCode>0.000_ </c:formatCode>
                <c:ptCount val="13"/>
                <c:pt idx="0" formatCode="General">
                  <c:v>2</c:v>
                </c:pt>
                <c:pt idx="1">
                  <c:v>1.9044368600682602</c:v>
                </c:pt>
                <c:pt idx="2">
                  <c:v>1.9021537816398557</c:v>
                </c:pt>
                <c:pt idx="3">
                  <c:v>1.8998161586756206</c:v>
                </c:pt>
                <c:pt idx="4">
                  <c:v>1.897422688063775</c:v>
                </c:pt>
                <c:pt idx="5">
                  <c:v>1.8949720355601793</c:v>
                </c:pt>
                <c:pt idx="6">
                  <c:v>1.8924628350445527</c:v>
                </c:pt>
                <c:pt idx="7">
                  <c:v>1.889893687758927</c:v>
                </c:pt>
                <c:pt idx="8">
                  <c:v>1.8872631615279118</c:v>
                </c:pt>
                <c:pt idx="9">
                  <c:v>1.8845697899603193</c:v>
                </c:pt>
                <c:pt idx="10">
                  <c:v>1.8818120716317259</c:v>
                </c:pt>
                <c:pt idx="11">
                  <c:v>1.8789884692475014</c:v>
                </c:pt>
                <c:pt idx="12">
                  <c:v>1.8760974087858373</c:v>
                </c:pt>
              </c:numCache>
            </c:numRef>
          </c:val>
          <c:smooth val="0"/>
          <c:extLst>
            <c:ext xmlns:c16="http://schemas.microsoft.com/office/drawing/2014/chart" uri="{C3380CC4-5D6E-409C-BE32-E72D297353CC}">
              <c16:uniqueId val="{00000002-FEEB-4DC5-A7E8-FE56E9D00D80}"/>
            </c:ext>
          </c:extLst>
        </c:ser>
        <c:dLbls>
          <c:showLegendKey val="0"/>
          <c:showVal val="0"/>
          <c:showCatName val="0"/>
          <c:showSerName val="0"/>
          <c:showPercent val="0"/>
          <c:showBubbleSize val="0"/>
        </c:dLbls>
        <c:smooth val="0"/>
        <c:axId val="-454444960"/>
        <c:axId val="-454465088"/>
      </c:lineChart>
      <c:catAx>
        <c:axId val="-454444960"/>
        <c:scaling>
          <c:orientation val="minMax"/>
        </c:scaling>
        <c:delete val="0"/>
        <c:axPos val="b"/>
        <c:numFmt formatCode="General" sourceLinked="1"/>
        <c:majorTickMark val="none"/>
        <c:minorTickMark val="none"/>
        <c:tickLblPos val="nextTo"/>
        <c:crossAx val="-454465088"/>
        <c:crosses val="autoZero"/>
        <c:auto val="1"/>
        <c:lblAlgn val="ctr"/>
        <c:lblOffset val="100"/>
        <c:noMultiLvlLbl val="0"/>
      </c:catAx>
      <c:valAx>
        <c:axId val="-454465088"/>
        <c:scaling>
          <c:orientation val="minMax"/>
        </c:scaling>
        <c:delete val="0"/>
        <c:axPos val="l"/>
        <c:majorGridlines/>
        <c:title>
          <c:tx>
            <c:rich>
              <a:bodyPr/>
              <a:lstStyle/>
              <a:p>
                <a:pPr>
                  <a:defRPr/>
                </a:pPr>
                <a:r>
                  <a:rPr lang="en-US" altLang="zh-CN"/>
                  <a:t>Inflation, nominal and real interest rates</a:t>
                </a:r>
                <a:endParaRPr lang="zh-CN" altLang="en-US"/>
              </a:p>
            </c:rich>
          </c:tx>
          <c:overlay val="0"/>
        </c:title>
        <c:numFmt formatCode="General" sourceLinked="1"/>
        <c:majorTickMark val="none"/>
        <c:minorTickMark val="none"/>
        <c:tickLblPos val="nextTo"/>
        <c:crossAx val="-454444960"/>
        <c:crosses val="autoZero"/>
        <c:crossBetween val="between"/>
      </c:valAx>
    </c:plotArea>
    <c:legend>
      <c:legendPos val="r"/>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'Great Inflation'!$G$8</c:f>
              <c:strCache>
                <c:ptCount val="1"/>
                <c:pt idx="0">
                  <c:v>v</c:v>
                </c:pt>
              </c:strCache>
            </c:strRef>
          </c:tx>
          <c:marker>
            <c:symbol val="none"/>
          </c:marker>
          <c:cat>
            <c:numRef>
              <c:f>'Great Inflation'!$A$9:$A$21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'Great Inflation'!$G$9:$G$21</c:f>
              <c:numCache>
                <c:formatCode>General</c:formatCode>
                <c:ptCount val="13"/>
                <c:pt idx="0">
                  <c:v>0</c:v>
                </c:pt>
                <c:pt idx="1">
                  <c:v>1</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4A84-49E5-9C53-9BD9C18FBDC9}"/>
            </c:ext>
          </c:extLst>
        </c:ser>
        <c:dLbls>
          <c:showLegendKey val="0"/>
          <c:showVal val="0"/>
          <c:showCatName val="0"/>
          <c:showSerName val="0"/>
          <c:showPercent val="0"/>
          <c:showBubbleSize val="0"/>
        </c:dLbls>
        <c:smooth val="0"/>
        <c:axId val="-454471616"/>
        <c:axId val="-454469984"/>
      </c:lineChart>
      <c:catAx>
        <c:axId val="-454471616"/>
        <c:scaling>
          <c:orientation val="minMax"/>
        </c:scaling>
        <c:delete val="0"/>
        <c:axPos val="b"/>
        <c:numFmt formatCode="General" sourceLinked="1"/>
        <c:majorTickMark val="none"/>
        <c:minorTickMark val="none"/>
        <c:tickLblPos val="nextTo"/>
        <c:crossAx val="-454469984"/>
        <c:crosses val="autoZero"/>
        <c:auto val="1"/>
        <c:lblAlgn val="ctr"/>
        <c:lblOffset val="100"/>
        <c:noMultiLvlLbl val="0"/>
      </c:catAx>
      <c:valAx>
        <c:axId val="-454469984"/>
        <c:scaling>
          <c:orientation val="minMax"/>
        </c:scaling>
        <c:delete val="0"/>
        <c:axPos val="l"/>
        <c:majorGridlines/>
        <c:title>
          <c:tx>
            <c:rich>
              <a:bodyPr/>
              <a:lstStyle/>
              <a:p>
                <a:pPr>
                  <a:defRPr/>
                </a:pPr>
                <a:r>
                  <a:rPr lang="en-US" altLang="zh-CN"/>
                  <a:t>Supply shock</a:t>
                </a:r>
                <a:endParaRPr lang="zh-CN" altLang="en-US"/>
              </a:p>
            </c:rich>
          </c:tx>
          <c:overlay val="0"/>
        </c:title>
        <c:numFmt formatCode="General" sourceLinked="1"/>
        <c:majorTickMark val="none"/>
        <c:minorTickMark val="none"/>
        <c:tickLblPos val="nextTo"/>
        <c:crossAx val="-454471616"/>
        <c:crosses val="autoZero"/>
        <c:crossBetween val="between"/>
      </c:valAx>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Shift'!$H$8</c:f>
              <c:strCache>
                <c:ptCount val="1"/>
                <c:pt idx="0">
                  <c:v>pi*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Shift'!$H$9:$H$21</c:f>
              <c:numCache>
                <c:formatCode>General</c:formatCode>
                <c:ptCount val="13"/>
                <c:pt idx="0">
                  <c:v>2</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0-5536-4BAF-9145-5F22D458FC27}"/>
            </c:ext>
          </c:extLst>
        </c:ser>
        <c:dLbls>
          <c:showLegendKey val="0"/>
          <c:showVal val="0"/>
          <c:showCatName val="0"/>
          <c:showSerName val="0"/>
          <c:showPercent val="0"/>
          <c:showBubbleSize val="0"/>
        </c:dLbls>
        <c:smooth val="0"/>
        <c:axId val="-454461280"/>
        <c:axId val="-454464000"/>
      </c:lineChart>
      <c:catAx>
        <c:axId val="-454461280"/>
        <c:scaling>
          <c:orientation val="minMax"/>
        </c:scaling>
        <c:delete val="0"/>
        <c:axPos val="b"/>
        <c:numFmt formatCode="General" sourceLinked="1"/>
        <c:majorTickMark val="none"/>
        <c:minorTickMark val="none"/>
        <c:tickLblPos val="nextTo"/>
        <c:crossAx val="-454464000"/>
        <c:crosses val="autoZero"/>
        <c:auto val="1"/>
        <c:lblAlgn val="ctr"/>
        <c:lblOffset val="100"/>
        <c:noMultiLvlLbl val="0"/>
      </c:catAx>
      <c:valAx>
        <c:axId val="-454464000"/>
        <c:scaling>
          <c:orientation val="minMax"/>
        </c:scaling>
        <c:delete val="0"/>
        <c:axPos val="l"/>
        <c:majorGridlines/>
        <c:title>
          <c:tx>
            <c:rich>
              <a:bodyPr/>
              <a:lstStyle/>
              <a:p>
                <a:pPr>
                  <a:defRPr/>
                </a:pPr>
                <a:r>
                  <a:rPr lang="en-US" altLang="zh-CN"/>
                  <a:t>Target Inflation</a:t>
                </a:r>
                <a:endParaRPr lang="zh-CN" altLang="en-US"/>
              </a:p>
            </c:rich>
          </c:tx>
          <c:overlay val="0"/>
        </c:title>
        <c:numFmt formatCode="General" sourceLinked="1"/>
        <c:majorTickMark val="none"/>
        <c:minorTickMark val="none"/>
        <c:tickLblPos val="nextTo"/>
        <c:crossAx val="-45446128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(Quarterly,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'Quarterly GDP Growth'!$A$4:$A$107</c:f>
              <c:numCache>
                <c:formatCode>yyyy\-mm;@</c:formatCode>
                <c:ptCount val="104"/>
                <c:pt idx="0">
                  <c:v>43100</c:v>
                </c:pt>
                <c:pt idx="1">
                  <c:v>43008</c:v>
                </c:pt>
                <c:pt idx="2">
                  <c:v>42916</c:v>
                </c:pt>
                <c:pt idx="3">
                  <c:v>42825</c:v>
                </c:pt>
                <c:pt idx="4">
                  <c:v>42735</c:v>
                </c:pt>
                <c:pt idx="5">
                  <c:v>42643</c:v>
                </c:pt>
                <c:pt idx="6">
                  <c:v>42551</c:v>
                </c:pt>
                <c:pt idx="7">
                  <c:v>42460</c:v>
                </c:pt>
                <c:pt idx="8">
                  <c:v>42369</c:v>
                </c:pt>
                <c:pt idx="9">
                  <c:v>42277</c:v>
                </c:pt>
                <c:pt idx="10">
                  <c:v>42185</c:v>
                </c:pt>
                <c:pt idx="11">
                  <c:v>42094</c:v>
                </c:pt>
                <c:pt idx="12">
                  <c:v>42004</c:v>
                </c:pt>
                <c:pt idx="13">
                  <c:v>41912</c:v>
                </c:pt>
                <c:pt idx="14">
                  <c:v>41820</c:v>
                </c:pt>
                <c:pt idx="15">
                  <c:v>41729</c:v>
                </c:pt>
                <c:pt idx="16">
                  <c:v>41639</c:v>
                </c:pt>
                <c:pt idx="17">
                  <c:v>41547</c:v>
                </c:pt>
                <c:pt idx="18">
                  <c:v>41455</c:v>
                </c:pt>
                <c:pt idx="19">
                  <c:v>41364</c:v>
                </c:pt>
                <c:pt idx="20">
                  <c:v>41274</c:v>
                </c:pt>
                <c:pt idx="21">
                  <c:v>41182</c:v>
                </c:pt>
                <c:pt idx="22">
                  <c:v>41090</c:v>
                </c:pt>
                <c:pt idx="23">
                  <c:v>40999</c:v>
                </c:pt>
                <c:pt idx="24">
                  <c:v>40908</c:v>
                </c:pt>
                <c:pt idx="25">
                  <c:v>40816</c:v>
                </c:pt>
                <c:pt idx="26">
                  <c:v>40724</c:v>
                </c:pt>
                <c:pt idx="27">
                  <c:v>40633</c:v>
                </c:pt>
                <c:pt idx="28">
                  <c:v>40543</c:v>
                </c:pt>
                <c:pt idx="29">
                  <c:v>40451</c:v>
                </c:pt>
                <c:pt idx="30">
                  <c:v>40359</c:v>
                </c:pt>
                <c:pt idx="31">
                  <c:v>40268</c:v>
                </c:pt>
                <c:pt idx="32">
                  <c:v>40178</c:v>
                </c:pt>
                <c:pt idx="33">
                  <c:v>40086</c:v>
                </c:pt>
                <c:pt idx="34">
                  <c:v>39994</c:v>
                </c:pt>
                <c:pt idx="35">
                  <c:v>39903</c:v>
                </c:pt>
                <c:pt idx="36">
                  <c:v>39813</c:v>
                </c:pt>
                <c:pt idx="37">
                  <c:v>39721</c:v>
                </c:pt>
                <c:pt idx="38">
                  <c:v>39629</c:v>
                </c:pt>
                <c:pt idx="39">
                  <c:v>39538</c:v>
                </c:pt>
                <c:pt idx="40">
                  <c:v>39447</c:v>
                </c:pt>
                <c:pt idx="41">
                  <c:v>39355</c:v>
                </c:pt>
                <c:pt idx="42">
                  <c:v>39263</c:v>
                </c:pt>
                <c:pt idx="43">
                  <c:v>39172</c:v>
                </c:pt>
                <c:pt idx="44">
                  <c:v>39082</c:v>
                </c:pt>
                <c:pt idx="45">
                  <c:v>38990</c:v>
                </c:pt>
                <c:pt idx="46">
                  <c:v>38898</c:v>
                </c:pt>
                <c:pt idx="47">
                  <c:v>38807</c:v>
                </c:pt>
                <c:pt idx="48">
                  <c:v>38717</c:v>
                </c:pt>
                <c:pt idx="49">
                  <c:v>38625</c:v>
                </c:pt>
                <c:pt idx="50">
                  <c:v>38533</c:v>
                </c:pt>
                <c:pt idx="51">
                  <c:v>38442</c:v>
                </c:pt>
                <c:pt idx="52">
                  <c:v>38352</c:v>
                </c:pt>
                <c:pt idx="53">
                  <c:v>38260</c:v>
                </c:pt>
                <c:pt idx="54">
                  <c:v>38168</c:v>
                </c:pt>
                <c:pt idx="55">
                  <c:v>38077</c:v>
                </c:pt>
                <c:pt idx="56">
                  <c:v>37986</c:v>
                </c:pt>
                <c:pt idx="57">
                  <c:v>37894</c:v>
                </c:pt>
                <c:pt idx="58">
                  <c:v>37802</c:v>
                </c:pt>
                <c:pt idx="59">
                  <c:v>37711</c:v>
                </c:pt>
                <c:pt idx="60">
                  <c:v>37621</c:v>
                </c:pt>
                <c:pt idx="61">
                  <c:v>37529</c:v>
                </c:pt>
                <c:pt idx="62">
                  <c:v>37437</c:v>
                </c:pt>
                <c:pt idx="63">
                  <c:v>37346</c:v>
                </c:pt>
                <c:pt idx="64">
                  <c:v>37256</c:v>
                </c:pt>
                <c:pt idx="65">
                  <c:v>37164</c:v>
                </c:pt>
                <c:pt idx="66">
                  <c:v>37072</c:v>
                </c:pt>
                <c:pt idx="67">
                  <c:v>36981</c:v>
                </c:pt>
                <c:pt idx="68">
                  <c:v>36891</c:v>
                </c:pt>
                <c:pt idx="69">
                  <c:v>36799</c:v>
                </c:pt>
                <c:pt idx="70">
                  <c:v>36707</c:v>
                </c:pt>
                <c:pt idx="71">
                  <c:v>36616</c:v>
                </c:pt>
                <c:pt idx="72">
                  <c:v>36525</c:v>
                </c:pt>
                <c:pt idx="73">
                  <c:v>36433</c:v>
                </c:pt>
                <c:pt idx="74">
                  <c:v>36341</c:v>
                </c:pt>
                <c:pt idx="75">
                  <c:v>36250</c:v>
                </c:pt>
                <c:pt idx="76">
                  <c:v>36160</c:v>
                </c:pt>
                <c:pt idx="77">
                  <c:v>36068</c:v>
                </c:pt>
                <c:pt idx="78">
                  <c:v>35976</c:v>
                </c:pt>
                <c:pt idx="79">
                  <c:v>35885</c:v>
                </c:pt>
                <c:pt idx="80">
                  <c:v>35795</c:v>
                </c:pt>
                <c:pt idx="81">
                  <c:v>35703</c:v>
                </c:pt>
                <c:pt idx="82">
                  <c:v>35611</c:v>
                </c:pt>
                <c:pt idx="83">
                  <c:v>35520</c:v>
                </c:pt>
                <c:pt idx="84">
                  <c:v>35430</c:v>
                </c:pt>
                <c:pt idx="85">
                  <c:v>35338</c:v>
                </c:pt>
                <c:pt idx="86">
                  <c:v>35246</c:v>
                </c:pt>
                <c:pt idx="87">
                  <c:v>35155</c:v>
                </c:pt>
                <c:pt idx="88">
                  <c:v>35064</c:v>
                </c:pt>
                <c:pt idx="89">
                  <c:v>34972</c:v>
                </c:pt>
                <c:pt idx="90">
                  <c:v>34880</c:v>
                </c:pt>
                <c:pt idx="91">
                  <c:v>34789</c:v>
                </c:pt>
                <c:pt idx="92">
                  <c:v>34699</c:v>
                </c:pt>
                <c:pt idx="93">
                  <c:v>34607</c:v>
                </c:pt>
                <c:pt idx="94">
                  <c:v>34515</c:v>
                </c:pt>
                <c:pt idx="95">
                  <c:v>34424</c:v>
                </c:pt>
                <c:pt idx="96">
                  <c:v>34334</c:v>
                </c:pt>
                <c:pt idx="97">
                  <c:v>34242</c:v>
                </c:pt>
                <c:pt idx="98">
                  <c:v>34150</c:v>
                </c:pt>
                <c:pt idx="99">
                  <c:v>34059</c:v>
                </c:pt>
                <c:pt idx="100">
                  <c:v>33969</c:v>
                </c:pt>
                <c:pt idx="101">
                  <c:v>33877</c:v>
                </c:pt>
                <c:pt idx="102">
                  <c:v>33785</c:v>
                </c:pt>
                <c:pt idx="103">
                  <c:v>33694</c:v>
                </c:pt>
              </c:numCache>
            </c:numRef>
          </c:cat>
          <c:val>
            <c:numRef>
              <c:f>'Quarterly GDP Growth'!$B$4:$B$107</c:f>
              <c:numCache>
                <c:formatCode>###,###,###,###,##0.00</c:formatCode>
                <c:ptCount val="104"/>
                <c:pt idx="0">
                  <c:v>6.8</c:v>
                </c:pt>
                <c:pt idx="1">
                  <c:v>6.8</c:v>
                </c:pt>
                <c:pt idx="2">
                  <c:v>6.9</c:v>
                </c:pt>
                <c:pt idx="3">
                  <c:v>6.9</c:v>
                </c:pt>
                <c:pt idx="4">
                  <c:v>6.8</c:v>
                </c:pt>
                <c:pt idx="5">
                  <c:v>6.7</c:v>
                </c:pt>
                <c:pt idx="6">
                  <c:v>6.7</c:v>
                </c:pt>
                <c:pt idx="7">
                  <c:v>6.7</c:v>
                </c:pt>
                <c:pt idx="8">
                  <c:v>6.8</c:v>
                </c:pt>
                <c:pt idx="9">
                  <c:v>6.9</c:v>
                </c:pt>
                <c:pt idx="10">
                  <c:v>7</c:v>
                </c:pt>
                <c:pt idx="11">
                  <c:v>7</c:v>
                </c:pt>
                <c:pt idx="12">
                  <c:v>7.2</c:v>
                </c:pt>
                <c:pt idx="13">
                  <c:v>7.1</c:v>
                </c:pt>
                <c:pt idx="14">
                  <c:v>7.5</c:v>
                </c:pt>
                <c:pt idx="15">
                  <c:v>7.4</c:v>
                </c:pt>
                <c:pt idx="16">
                  <c:v>7.7</c:v>
                </c:pt>
                <c:pt idx="17">
                  <c:v>7.9</c:v>
                </c:pt>
                <c:pt idx="18">
                  <c:v>7.6</c:v>
                </c:pt>
                <c:pt idx="19">
                  <c:v>7.9</c:v>
                </c:pt>
                <c:pt idx="20">
                  <c:v>8.1</c:v>
                </c:pt>
                <c:pt idx="21">
                  <c:v>7.5</c:v>
                </c:pt>
                <c:pt idx="22">
                  <c:v>7.6</c:v>
                </c:pt>
                <c:pt idx="23">
                  <c:v>8.1</c:v>
                </c:pt>
                <c:pt idx="24">
                  <c:v>8.8000000000000007</c:v>
                </c:pt>
                <c:pt idx="25">
                  <c:v>9.4</c:v>
                </c:pt>
                <c:pt idx="26">
                  <c:v>10</c:v>
                </c:pt>
                <c:pt idx="27">
                  <c:v>10.199999999999999</c:v>
                </c:pt>
                <c:pt idx="28">
                  <c:v>9.9</c:v>
                </c:pt>
                <c:pt idx="29">
                  <c:v>9.9</c:v>
                </c:pt>
                <c:pt idx="30">
                  <c:v>10.8</c:v>
                </c:pt>
                <c:pt idx="31">
                  <c:v>12.2</c:v>
                </c:pt>
                <c:pt idx="32">
                  <c:v>11.9</c:v>
                </c:pt>
                <c:pt idx="33">
                  <c:v>10.6</c:v>
                </c:pt>
                <c:pt idx="34">
                  <c:v>8.1999999999999993</c:v>
                </c:pt>
                <c:pt idx="35">
                  <c:v>6.4</c:v>
                </c:pt>
                <c:pt idx="36">
                  <c:v>7.1</c:v>
                </c:pt>
                <c:pt idx="37">
                  <c:v>9.5</c:v>
                </c:pt>
                <c:pt idx="38">
                  <c:v>10.9</c:v>
                </c:pt>
                <c:pt idx="39">
                  <c:v>11.5</c:v>
                </c:pt>
                <c:pt idx="40">
                  <c:v>13.9</c:v>
                </c:pt>
                <c:pt idx="41">
                  <c:v>14.3</c:v>
                </c:pt>
                <c:pt idx="42">
                  <c:v>15</c:v>
                </c:pt>
                <c:pt idx="43">
                  <c:v>13.8</c:v>
                </c:pt>
                <c:pt idx="44">
                  <c:v>12.5</c:v>
                </c:pt>
                <c:pt idx="45">
                  <c:v>12.2</c:v>
                </c:pt>
                <c:pt idx="46">
                  <c:v>13.7</c:v>
                </c:pt>
                <c:pt idx="47">
                  <c:v>12.5</c:v>
                </c:pt>
                <c:pt idx="48">
                  <c:v>12.4</c:v>
                </c:pt>
                <c:pt idx="49">
                  <c:v>10.8</c:v>
                </c:pt>
                <c:pt idx="50">
                  <c:v>11.1</c:v>
                </c:pt>
                <c:pt idx="51">
                  <c:v>11.1</c:v>
                </c:pt>
                <c:pt idx="52">
                  <c:v>8.8000000000000007</c:v>
                </c:pt>
                <c:pt idx="53">
                  <c:v>9.8000000000000007</c:v>
                </c:pt>
                <c:pt idx="54">
                  <c:v>11.6</c:v>
                </c:pt>
                <c:pt idx="55">
                  <c:v>10.6</c:v>
                </c:pt>
                <c:pt idx="56">
                  <c:v>10</c:v>
                </c:pt>
                <c:pt idx="57">
                  <c:v>10</c:v>
                </c:pt>
                <c:pt idx="58">
                  <c:v>9.1</c:v>
                </c:pt>
                <c:pt idx="59">
                  <c:v>11.1</c:v>
                </c:pt>
                <c:pt idx="60">
                  <c:v>9.1</c:v>
                </c:pt>
                <c:pt idx="61">
                  <c:v>9.6</c:v>
                </c:pt>
                <c:pt idx="62">
                  <c:v>8.8000000000000007</c:v>
                </c:pt>
                <c:pt idx="63">
                  <c:v>8.9</c:v>
                </c:pt>
                <c:pt idx="64">
                  <c:v>7.5</c:v>
                </c:pt>
                <c:pt idx="65">
                  <c:v>8</c:v>
                </c:pt>
                <c:pt idx="66">
                  <c:v>8.6</c:v>
                </c:pt>
                <c:pt idx="67">
                  <c:v>9.5</c:v>
                </c:pt>
                <c:pt idx="68">
                  <c:v>7.5</c:v>
                </c:pt>
                <c:pt idx="69">
                  <c:v>8.8000000000000007</c:v>
                </c:pt>
                <c:pt idx="70">
                  <c:v>9.1</c:v>
                </c:pt>
                <c:pt idx="71">
                  <c:v>8.6999999999999993</c:v>
                </c:pt>
                <c:pt idx="72">
                  <c:v>6.7</c:v>
                </c:pt>
                <c:pt idx="73">
                  <c:v>7.6</c:v>
                </c:pt>
                <c:pt idx="74">
                  <c:v>7.9</c:v>
                </c:pt>
                <c:pt idx="75">
                  <c:v>8.9</c:v>
                </c:pt>
                <c:pt idx="76">
                  <c:v>9.1</c:v>
                </c:pt>
                <c:pt idx="77">
                  <c:v>7.8</c:v>
                </c:pt>
                <c:pt idx="78">
                  <c:v>6.9</c:v>
                </c:pt>
                <c:pt idx="79">
                  <c:v>7.3</c:v>
                </c:pt>
                <c:pt idx="80">
                  <c:v>8.6</c:v>
                </c:pt>
                <c:pt idx="81">
                  <c:v>8.6</c:v>
                </c:pt>
                <c:pt idx="82">
                  <c:v>10</c:v>
                </c:pt>
                <c:pt idx="83">
                  <c:v>10.1</c:v>
                </c:pt>
                <c:pt idx="84">
                  <c:v>10.3</c:v>
                </c:pt>
                <c:pt idx="85">
                  <c:v>9.1999999999999993</c:v>
                </c:pt>
                <c:pt idx="86">
                  <c:v>9.4</c:v>
                </c:pt>
                <c:pt idx="87">
                  <c:v>10.9</c:v>
                </c:pt>
                <c:pt idx="88">
                  <c:v>10.8</c:v>
                </c:pt>
                <c:pt idx="89">
                  <c:v>10.4</c:v>
                </c:pt>
                <c:pt idx="90">
                  <c:v>11</c:v>
                </c:pt>
                <c:pt idx="91">
                  <c:v>11.9</c:v>
                </c:pt>
                <c:pt idx="92">
                  <c:v>12</c:v>
                </c:pt>
                <c:pt idx="93">
                  <c:v>13.1</c:v>
                </c:pt>
                <c:pt idx="94">
                  <c:v>13.3</c:v>
                </c:pt>
                <c:pt idx="95">
                  <c:v>14.1</c:v>
                </c:pt>
                <c:pt idx="96">
                  <c:v>14.1</c:v>
                </c:pt>
                <c:pt idx="97">
                  <c:v>12.9</c:v>
                </c:pt>
                <c:pt idx="98">
                  <c:v>13.5</c:v>
                </c:pt>
                <c:pt idx="99">
                  <c:v>15.3</c:v>
                </c:pt>
                <c:pt idx="100">
                  <c:v>14.6</c:v>
                </c:pt>
                <c:pt idx="101">
                  <c:v>14.6</c:v>
                </c:pt>
                <c:pt idx="102">
                  <c:v>14.1</c:v>
                </c:pt>
                <c:pt idx="103">
                  <c:v>13.6</c:v>
                </c:pt>
              </c:numCache>
            </c:numRef>
          </c:val>
          <c:smooth val="0"/>
          <c:extLst>
            <c:ext xmlns:c16="http://schemas.microsoft.com/office/drawing/2014/chart" uri="{C3380CC4-5D6E-409C-BE32-E72D297353CC}">
              <c16:uniqueId val="{00000000-7D70-4093-92B3-9A6B05AAFD54}"/>
            </c:ext>
          </c:extLst>
        </c:ser>
        <c:dLbls>
          <c:showLegendKey val="0"/>
          <c:showVal val="0"/>
          <c:showCatName val="0"/>
          <c:showSerName val="0"/>
          <c:showPercent val="0"/>
          <c:showBubbleSize val="0"/>
        </c:dLbls>
        <c:smooth val="0"/>
        <c:axId val="-459591152"/>
        <c:axId val="-460165184"/>
      </c:lineChart>
      <c:dateAx>
        <c:axId val="-459591152"/>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60165184"/>
        <c:crosses val="autoZero"/>
        <c:auto val="1"/>
        <c:lblOffset val="100"/>
        <c:baseTimeUnit val="months"/>
      </c:dateAx>
      <c:valAx>
        <c:axId val="-46016518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9591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Shift'!$C$8</c:f>
              <c:strCache>
                <c:ptCount val="1"/>
                <c:pt idx="0">
                  <c:v>y</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Shift'!$C$9:$C$21</c:f>
              <c:numCache>
                <c:formatCode>0.000_ </c:formatCode>
                <c:ptCount val="13"/>
                <c:pt idx="0" formatCode="General">
                  <c:v>10</c:v>
                </c:pt>
                <c:pt idx="1">
                  <c:v>9.6923076923076916</c:v>
                </c:pt>
                <c:pt idx="2">
                  <c:v>9.7159763313609471</c:v>
                </c:pt>
                <c:pt idx="3">
                  <c:v>9.7378243058716425</c:v>
                </c:pt>
                <c:pt idx="4">
                  <c:v>9.7579916669584392</c:v>
                </c:pt>
                <c:pt idx="5">
                  <c:v>9.7766076925770218</c:v>
                </c:pt>
                <c:pt idx="6">
                  <c:v>9.793791716224943</c:v>
                </c:pt>
                <c:pt idx="7">
                  <c:v>9.8096538918999467</c:v>
                </c:pt>
                <c:pt idx="8">
                  <c:v>9.8242959002153363</c:v>
                </c:pt>
                <c:pt idx="9">
                  <c:v>9.837811600198771</c:v>
                </c:pt>
                <c:pt idx="10">
                  <c:v>9.8502876309527121</c:v>
                </c:pt>
                <c:pt idx="11">
                  <c:v>9.8618039670332731</c:v>
                </c:pt>
                <c:pt idx="12">
                  <c:v>9.8724344311076369</c:v>
                </c:pt>
              </c:numCache>
            </c:numRef>
          </c:val>
          <c:smooth val="0"/>
          <c:extLst>
            <c:ext xmlns:c16="http://schemas.microsoft.com/office/drawing/2014/chart" uri="{C3380CC4-5D6E-409C-BE32-E72D297353CC}">
              <c16:uniqueId val="{00000000-9565-4DAF-990D-A8E2BB470CFA}"/>
            </c:ext>
          </c:extLst>
        </c:ser>
        <c:dLbls>
          <c:showLegendKey val="0"/>
          <c:showVal val="0"/>
          <c:showCatName val="0"/>
          <c:showSerName val="0"/>
          <c:showPercent val="0"/>
          <c:showBubbleSize val="0"/>
        </c:dLbls>
        <c:smooth val="0"/>
        <c:axId val="-454466720"/>
        <c:axId val="-454440064"/>
      </c:lineChart>
      <c:catAx>
        <c:axId val="-454466720"/>
        <c:scaling>
          <c:orientation val="minMax"/>
        </c:scaling>
        <c:delete val="0"/>
        <c:axPos val="b"/>
        <c:numFmt formatCode="General" sourceLinked="1"/>
        <c:majorTickMark val="none"/>
        <c:minorTickMark val="none"/>
        <c:tickLblPos val="nextTo"/>
        <c:crossAx val="-454440064"/>
        <c:crosses val="autoZero"/>
        <c:auto val="1"/>
        <c:lblAlgn val="ctr"/>
        <c:lblOffset val="100"/>
        <c:noMultiLvlLbl val="0"/>
      </c:catAx>
      <c:valAx>
        <c:axId val="-454440064"/>
        <c:scaling>
          <c:orientation val="minMax"/>
        </c:scaling>
        <c:delete val="0"/>
        <c:axPos val="l"/>
        <c:majorGridlines/>
        <c:title>
          <c:tx>
            <c:rich>
              <a:bodyPr/>
              <a:lstStyle/>
              <a:p>
                <a:pPr>
                  <a:defRPr/>
                </a:pPr>
                <a:r>
                  <a:rPr lang="en-US" altLang="zh-CN"/>
                  <a:t>Output</a:t>
                </a:r>
                <a:endParaRPr lang="zh-CN" altLang="en-US"/>
              </a:p>
            </c:rich>
          </c:tx>
          <c:overlay val="0"/>
        </c:title>
        <c:numFmt formatCode="General" sourceLinked="1"/>
        <c:majorTickMark val="none"/>
        <c:minorTickMark val="none"/>
        <c:tickLblPos val="nextTo"/>
        <c:crossAx val="-454466720"/>
        <c:crosses val="autoZero"/>
        <c:crossBetween val="between"/>
      </c:valAx>
    </c:plotArea>
    <c:legend>
      <c:legendPos val="r"/>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'Policy Shift'!$B$8</c:f>
              <c:strCache>
                <c:ptCount val="1"/>
                <c:pt idx="0">
                  <c:v>pi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Shift'!$B$9:$B$21</c:f>
              <c:numCache>
                <c:formatCode>0.000_ </c:formatCode>
                <c:ptCount val="13"/>
                <c:pt idx="0" formatCode="General">
                  <c:v>2</c:v>
                </c:pt>
                <c:pt idx="1">
                  <c:v>1.9230769230769231</c:v>
                </c:pt>
                <c:pt idx="2">
                  <c:v>1.8520710059171599</c:v>
                </c:pt>
                <c:pt idx="3">
                  <c:v>1.7865270823850707</c:v>
                </c:pt>
                <c:pt idx="4">
                  <c:v>1.7260249991246808</c:v>
                </c:pt>
                <c:pt idx="5">
                  <c:v>1.6701769222689362</c:v>
                </c:pt>
                <c:pt idx="6">
                  <c:v>1.618624851325172</c:v>
                </c:pt>
                <c:pt idx="7">
                  <c:v>1.5710383243001589</c:v>
                </c:pt>
                <c:pt idx="8">
                  <c:v>1.527112299353993</c:v>
                </c:pt>
                <c:pt idx="9">
                  <c:v>1.4865651994036859</c:v>
                </c:pt>
                <c:pt idx="10">
                  <c:v>1.4491371071418639</c:v>
                </c:pt>
                <c:pt idx="11">
                  <c:v>1.4145880989001822</c:v>
                </c:pt>
                <c:pt idx="12">
                  <c:v>1.3826967066770912</c:v>
                </c:pt>
              </c:numCache>
            </c:numRef>
          </c:val>
          <c:smooth val="0"/>
          <c:extLst>
            <c:ext xmlns:c16="http://schemas.microsoft.com/office/drawing/2014/chart" uri="{C3380CC4-5D6E-409C-BE32-E72D297353CC}">
              <c16:uniqueId val="{00000000-0605-4CE6-BC2E-FFBDCFC03693}"/>
            </c:ext>
          </c:extLst>
        </c:ser>
        <c:ser>
          <c:idx val="1"/>
          <c:order val="1"/>
          <c:tx>
            <c:strRef>
              <c:f>'Policy Shift'!$D$8</c:f>
              <c:strCache>
                <c:ptCount val="1"/>
                <c:pt idx="0">
                  <c:v>i</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Shift'!$D$9:$D$21</c:f>
              <c:numCache>
                <c:formatCode>0.000_ </c:formatCode>
                <c:ptCount val="13"/>
                <c:pt idx="0" formatCode="General">
                  <c:v>4</c:v>
                </c:pt>
                <c:pt idx="1">
                  <c:v>4.2307692307692308</c:v>
                </c:pt>
                <c:pt idx="2">
                  <c:v>4.1360946745562135</c:v>
                </c:pt>
                <c:pt idx="3">
                  <c:v>4.0487027765134274</c:v>
                </c:pt>
                <c:pt idx="4">
                  <c:v>3.9680333321662404</c:v>
                </c:pt>
                <c:pt idx="5">
                  <c:v>3.8935692296919155</c:v>
                </c:pt>
                <c:pt idx="6">
                  <c:v>3.8248331351002292</c:v>
                </c:pt>
                <c:pt idx="7">
                  <c:v>3.7613844324002117</c:v>
                </c:pt>
                <c:pt idx="8">
                  <c:v>3.7028163991386576</c:v>
                </c:pt>
                <c:pt idx="9">
                  <c:v>3.6487535992049147</c:v>
                </c:pt>
                <c:pt idx="10">
                  <c:v>3.5988494761891516</c:v>
                </c:pt>
                <c:pt idx="11">
                  <c:v>3.5527841318669102</c:v>
                </c:pt>
                <c:pt idx="12">
                  <c:v>3.5102622755694552</c:v>
                </c:pt>
              </c:numCache>
            </c:numRef>
          </c:val>
          <c:smooth val="0"/>
          <c:extLst>
            <c:ext xmlns:c16="http://schemas.microsoft.com/office/drawing/2014/chart" uri="{C3380CC4-5D6E-409C-BE32-E72D297353CC}">
              <c16:uniqueId val="{00000001-0605-4CE6-BC2E-FFBDCFC03693}"/>
            </c:ext>
          </c:extLst>
        </c:ser>
        <c:ser>
          <c:idx val="2"/>
          <c:order val="2"/>
          <c:tx>
            <c:strRef>
              <c:f>'Policy Shift'!$E$8</c:f>
              <c:strCache>
                <c:ptCount val="1"/>
                <c:pt idx="0">
                  <c:v>r</c:v>
                </c:pt>
              </c:strCache>
            </c:strRef>
          </c:tx>
          <c:marker>
            <c:symbol val="none"/>
          </c:marker>
          <c:cat>
            <c:numRef>
              <c:f>'Policy Shift'!$A$9:$A$21</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'Policy Shift'!$E$9:$E$21</c:f>
              <c:numCache>
                <c:formatCode>0.000_ </c:formatCode>
                <c:ptCount val="13"/>
                <c:pt idx="0" formatCode="General">
                  <c:v>2</c:v>
                </c:pt>
                <c:pt idx="1">
                  <c:v>2.3076923076923075</c:v>
                </c:pt>
                <c:pt idx="2">
                  <c:v>2.2840236686390538</c:v>
                </c:pt>
                <c:pt idx="3">
                  <c:v>2.2621756941283566</c:v>
                </c:pt>
                <c:pt idx="4">
                  <c:v>2.2420083330415599</c:v>
                </c:pt>
                <c:pt idx="5">
                  <c:v>2.2233923074229791</c:v>
                </c:pt>
                <c:pt idx="6">
                  <c:v>2.206208283775057</c:v>
                </c:pt>
                <c:pt idx="7">
                  <c:v>2.1903461081000528</c:v>
                </c:pt>
                <c:pt idx="8">
                  <c:v>2.1757040997846646</c:v>
                </c:pt>
                <c:pt idx="9">
                  <c:v>2.162188399801229</c:v>
                </c:pt>
                <c:pt idx="10">
                  <c:v>2.1497123690472879</c:v>
                </c:pt>
                <c:pt idx="11">
                  <c:v>2.1381960329667278</c:v>
                </c:pt>
                <c:pt idx="12">
                  <c:v>2.127565568892364</c:v>
                </c:pt>
              </c:numCache>
            </c:numRef>
          </c:val>
          <c:smooth val="0"/>
          <c:extLst>
            <c:ext xmlns:c16="http://schemas.microsoft.com/office/drawing/2014/chart" uri="{C3380CC4-5D6E-409C-BE32-E72D297353CC}">
              <c16:uniqueId val="{00000002-0605-4CE6-BC2E-FFBDCFC03693}"/>
            </c:ext>
          </c:extLst>
        </c:ser>
        <c:dLbls>
          <c:showLegendKey val="0"/>
          <c:showVal val="0"/>
          <c:showCatName val="0"/>
          <c:showSerName val="0"/>
          <c:showPercent val="0"/>
          <c:showBubbleSize val="0"/>
        </c:dLbls>
        <c:smooth val="0"/>
        <c:axId val="-454456384"/>
        <c:axId val="-454469440"/>
      </c:lineChart>
      <c:catAx>
        <c:axId val="-454456384"/>
        <c:scaling>
          <c:orientation val="minMax"/>
        </c:scaling>
        <c:delete val="0"/>
        <c:axPos val="b"/>
        <c:numFmt formatCode="General" sourceLinked="1"/>
        <c:majorTickMark val="none"/>
        <c:minorTickMark val="none"/>
        <c:tickLblPos val="nextTo"/>
        <c:crossAx val="-454469440"/>
        <c:crosses val="autoZero"/>
        <c:auto val="1"/>
        <c:lblAlgn val="ctr"/>
        <c:lblOffset val="100"/>
        <c:noMultiLvlLbl val="0"/>
      </c:catAx>
      <c:valAx>
        <c:axId val="-454469440"/>
        <c:scaling>
          <c:orientation val="minMax"/>
        </c:scaling>
        <c:delete val="0"/>
        <c:axPos val="l"/>
        <c:majorGridlines/>
        <c:title>
          <c:tx>
            <c:rich>
              <a:bodyPr/>
              <a:lstStyle/>
              <a:p>
                <a:pPr>
                  <a:defRPr/>
                </a:pPr>
                <a:r>
                  <a:rPr lang="en-US" altLang="zh-CN"/>
                  <a:t>Inflation, nominal</a:t>
                </a:r>
                <a:r>
                  <a:rPr lang="en-US" altLang="zh-CN" baseline="0"/>
                  <a:t> and real interest rates</a:t>
                </a:r>
                <a:endParaRPr lang="zh-CN" altLang="en-US"/>
              </a:p>
            </c:rich>
          </c:tx>
          <c:overlay val="0"/>
        </c:title>
        <c:numFmt formatCode="General" sourceLinked="1"/>
        <c:majorTickMark val="none"/>
        <c:minorTickMark val="none"/>
        <c:tickLblPos val="nextTo"/>
        <c:crossAx val="-4544563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Real Growth of Consumption and Investment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Sheet1!$J$1</c:f>
              <c:strCache>
                <c:ptCount val="1"/>
                <c:pt idx="0">
                  <c:v>Real Investment Growth (%)</c:v>
                </c:pt>
              </c:strCache>
            </c:strRef>
          </c:tx>
          <c:spPr>
            <a:ln w="28575" cap="rnd">
              <a:solidFill>
                <a:schemeClr val="accent1"/>
              </a:solidFill>
              <a:round/>
            </a:ln>
            <a:effectLst/>
          </c:spPr>
          <c:marker>
            <c:symbol val="none"/>
          </c:marker>
          <c:cat>
            <c:numRef>
              <c:f>Sheet1!$A$2:$A$42</c:f>
              <c:numCache>
                <c:formatCode>General</c:formatCod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numCache>
            </c:numRef>
          </c:cat>
          <c:val>
            <c:numRef>
              <c:f>Sheet1!$J$2:$J$42</c:f>
              <c:numCache>
                <c:formatCode>0.0_ </c:formatCode>
                <c:ptCount val="41"/>
                <c:pt idx="1">
                  <c:v>3.8543142669915431</c:v>
                </c:pt>
                <c:pt idx="2">
                  <c:v>2.9286504359628429</c:v>
                </c:pt>
                <c:pt idx="3">
                  <c:v>8.6498015963920594E-2</c:v>
                </c:pt>
                <c:pt idx="4">
                  <c:v>5.9689291274693135</c:v>
                </c:pt>
                <c:pt idx="5">
                  <c:v>10.580790353217084</c:v>
                </c:pt>
                <c:pt idx="6">
                  <c:v>23.943894674209897</c:v>
                </c:pt>
                <c:pt idx="7">
                  <c:v>28.638803529093227</c:v>
                </c:pt>
                <c:pt idx="8">
                  <c:v>5.3352579188584492</c:v>
                </c:pt>
                <c:pt idx="9">
                  <c:v>10.451110985821499</c:v>
                </c:pt>
                <c:pt idx="10">
                  <c:v>16.384464361512908</c:v>
                </c:pt>
                <c:pt idx="11">
                  <c:v>-1.0590770010903583</c:v>
                </c:pt>
                <c:pt idx="12">
                  <c:v>-4.7729074177247703</c:v>
                </c:pt>
                <c:pt idx="13">
                  <c:v>12.82396079617496</c:v>
                </c:pt>
                <c:pt idx="14">
                  <c:v>26.872828809887196</c:v>
                </c:pt>
                <c:pt idx="15">
                  <c:v>26.47833389242291</c:v>
                </c:pt>
                <c:pt idx="16">
                  <c:v>4.6194461037098566</c:v>
                </c:pt>
                <c:pt idx="17">
                  <c:v>7.5294691859643104</c:v>
                </c:pt>
                <c:pt idx="18">
                  <c:v>6.2879038500734508</c:v>
                </c:pt>
                <c:pt idx="19">
                  <c:v>3.4428913231400182</c:v>
                </c:pt>
                <c:pt idx="20">
                  <c:v>5.8917857738889579</c:v>
                </c:pt>
                <c:pt idx="21">
                  <c:v>5.5073300502723965</c:v>
                </c:pt>
                <c:pt idx="22">
                  <c:v>6.8296745766844191</c:v>
                </c:pt>
                <c:pt idx="23">
                  <c:v>14.605618199917325</c:v>
                </c:pt>
                <c:pt idx="24">
                  <c:v>11.097093117076273</c:v>
                </c:pt>
                <c:pt idx="25">
                  <c:v>20.58557255520601</c:v>
                </c:pt>
                <c:pt idx="26">
                  <c:v>16.246288158814703</c:v>
                </c:pt>
                <c:pt idx="27">
                  <c:v>7.490675414081549</c:v>
                </c:pt>
                <c:pt idx="28">
                  <c:v>11.473857715093484</c:v>
                </c:pt>
                <c:pt idx="29">
                  <c:v>15.769532998738489</c:v>
                </c:pt>
                <c:pt idx="30">
                  <c:v>14.457141914214521</c:v>
                </c:pt>
                <c:pt idx="31">
                  <c:v>17.516704578709863</c:v>
                </c:pt>
                <c:pt idx="32">
                  <c:v>13.49256519989015</c:v>
                </c:pt>
                <c:pt idx="33">
                  <c:v>9.7834054273489244</c:v>
                </c:pt>
                <c:pt idx="34">
                  <c:v>6.8993830797382971</c:v>
                </c:pt>
                <c:pt idx="35">
                  <c:v>8.1726497382831553</c:v>
                </c:pt>
                <c:pt idx="36">
                  <c:v>6.4778903691014467</c:v>
                </c:pt>
                <c:pt idx="37">
                  <c:v>3.2779929413037534</c:v>
                </c:pt>
                <c:pt idx="38">
                  <c:v>4.0920921205952254</c:v>
                </c:pt>
                <c:pt idx="39">
                  <c:v>6.4437485763403357</c:v>
                </c:pt>
                <c:pt idx="40">
                  <c:v>5.876648052697675</c:v>
                </c:pt>
              </c:numCache>
            </c:numRef>
          </c:val>
          <c:smooth val="0"/>
          <c:extLst>
            <c:ext xmlns:c16="http://schemas.microsoft.com/office/drawing/2014/chart" uri="{C3380CC4-5D6E-409C-BE32-E72D297353CC}">
              <c16:uniqueId val="{00000000-27E1-43B8-9512-D703DE9621E4}"/>
            </c:ext>
          </c:extLst>
        </c:ser>
        <c:ser>
          <c:idx val="1"/>
          <c:order val="1"/>
          <c:tx>
            <c:strRef>
              <c:f>Sheet1!$L$1</c:f>
              <c:strCache>
                <c:ptCount val="1"/>
                <c:pt idx="0">
                  <c:v>Real Consumption Growth (%)</c:v>
                </c:pt>
              </c:strCache>
            </c:strRef>
          </c:tx>
          <c:spPr>
            <a:ln w="28575" cap="rnd">
              <a:solidFill>
                <a:schemeClr val="accent2"/>
              </a:solidFill>
              <a:round/>
            </a:ln>
            <a:effectLst/>
          </c:spPr>
          <c:marker>
            <c:symbol val="none"/>
          </c:marker>
          <c:cat>
            <c:numRef>
              <c:f>Sheet1!$A$2:$A$42</c:f>
              <c:numCache>
                <c:formatCode>General</c:formatCod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numCache>
            </c:numRef>
          </c:cat>
          <c:val>
            <c:numRef>
              <c:f>Sheet1!$L$2:$L$42</c:f>
              <c:numCache>
                <c:formatCode>0.00_ </c:formatCode>
                <c:ptCount val="41"/>
                <c:pt idx="1">
                  <c:v>10.509838335583964</c:v>
                </c:pt>
                <c:pt idx="2">
                  <c:v>11.837468653231076</c:v>
                </c:pt>
                <c:pt idx="3">
                  <c:v>9.8473400537233644</c:v>
                </c:pt>
                <c:pt idx="4">
                  <c:v>9.271788069803911</c:v>
                </c:pt>
                <c:pt idx="5">
                  <c:v>11.055622006269573</c:v>
                </c:pt>
                <c:pt idx="6">
                  <c:v>9.1531253789332467</c:v>
                </c:pt>
                <c:pt idx="7">
                  <c:v>13.802382242735533</c:v>
                </c:pt>
                <c:pt idx="8">
                  <c:v>9.2891703933911209</c:v>
                </c:pt>
                <c:pt idx="9">
                  <c:v>8.7206254026229715</c:v>
                </c:pt>
                <c:pt idx="10">
                  <c:v>11.095725172831905</c:v>
                </c:pt>
                <c:pt idx="11">
                  <c:v>7.3099853374490875</c:v>
                </c:pt>
                <c:pt idx="12">
                  <c:v>1.6774103891139092</c:v>
                </c:pt>
                <c:pt idx="13">
                  <c:v>4.7267614568045291</c:v>
                </c:pt>
                <c:pt idx="14">
                  <c:v>7.9255257087338382</c:v>
                </c:pt>
                <c:pt idx="15">
                  <c:v>10.676967869182397</c:v>
                </c:pt>
                <c:pt idx="16">
                  <c:v>13.277801253156717</c:v>
                </c:pt>
                <c:pt idx="17">
                  <c:v>15.162048279647621</c:v>
                </c:pt>
                <c:pt idx="18">
                  <c:v>12.578605378252439</c:v>
                </c:pt>
                <c:pt idx="19">
                  <c:v>7.0802996406310381</c:v>
                </c:pt>
                <c:pt idx="20">
                  <c:v>6.9572411489364328</c:v>
                </c:pt>
                <c:pt idx="21">
                  <c:v>9.3485775627408785</c:v>
                </c:pt>
                <c:pt idx="22">
                  <c:v>9.8370038660860146</c:v>
                </c:pt>
                <c:pt idx="23">
                  <c:v>5.7542555959216646</c:v>
                </c:pt>
                <c:pt idx="24">
                  <c:v>7.9630305627216069</c:v>
                </c:pt>
                <c:pt idx="25">
                  <c:v>5.014525716810514</c:v>
                </c:pt>
                <c:pt idx="26">
                  <c:v>4.911909795075653</c:v>
                </c:pt>
                <c:pt idx="27">
                  <c:v>8.7388305558054213</c:v>
                </c:pt>
                <c:pt idx="28">
                  <c:v>7.5878004615758332</c:v>
                </c:pt>
                <c:pt idx="29">
                  <c:v>10.100915212925511</c:v>
                </c:pt>
                <c:pt idx="30">
                  <c:v>7.219042355927674</c:v>
                </c:pt>
                <c:pt idx="31">
                  <c:v>10.047503304073935</c:v>
                </c:pt>
                <c:pt idx="32">
                  <c:v>7.8895209689740176</c:v>
                </c:pt>
                <c:pt idx="33">
                  <c:v>11.833363492123294</c:v>
                </c:pt>
                <c:pt idx="34">
                  <c:v>9.9029614408757904</c:v>
                </c:pt>
                <c:pt idx="35">
                  <c:v>8.347130696323557</c:v>
                </c:pt>
                <c:pt idx="36">
                  <c:v>9.4996283790770732</c:v>
                </c:pt>
                <c:pt idx="37">
                  <c:v>9.5961344060500497</c:v>
                </c:pt>
                <c:pt idx="38">
                  <c:v>9.1519078820766921</c:v>
                </c:pt>
                <c:pt idx="39">
                  <c:v>4.3046269025470485</c:v>
                </c:pt>
                <c:pt idx="40">
                  <c:v>6.39208940642777</c:v>
                </c:pt>
              </c:numCache>
            </c:numRef>
          </c:val>
          <c:smooth val="0"/>
          <c:extLst>
            <c:ext xmlns:c16="http://schemas.microsoft.com/office/drawing/2014/chart" uri="{C3380CC4-5D6E-409C-BE32-E72D297353CC}">
              <c16:uniqueId val="{00000001-27E1-43B8-9512-D703DE9621E4}"/>
            </c:ext>
          </c:extLst>
        </c:ser>
        <c:dLbls>
          <c:showLegendKey val="0"/>
          <c:showVal val="0"/>
          <c:showCatName val="0"/>
          <c:showSerName val="0"/>
          <c:showPercent val="0"/>
          <c:showBubbleSize val="0"/>
        </c:dLbls>
        <c:smooth val="0"/>
        <c:axId val="-1065394960"/>
        <c:axId val="-1023571520"/>
      </c:lineChart>
      <c:catAx>
        <c:axId val="-10653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23571520"/>
        <c:crossesAt val="-10"/>
        <c:auto val="1"/>
        <c:lblAlgn val="ctr"/>
        <c:lblOffset val="100"/>
        <c:noMultiLvlLbl val="0"/>
      </c:catAx>
      <c:valAx>
        <c:axId val="-102357152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6539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dirty="0"/>
              <a:t>Non-farm</a:t>
            </a:r>
            <a:r>
              <a:rPr lang="en-US" altLang="zh-CN" baseline="0" dirty="0"/>
              <a:t> Employment Growth (%)</a:t>
            </a:r>
            <a:endParaRPr lang="zh-CN"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Sheet1!$L$1</c:f>
              <c:strCache>
                <c:ptCount val="1"/>
                <c:pt idx="0">
                  <c:v>非农业就业增长（%）</c:v>
                </c:pt>
              </c:strCache>
            </c:strRef>
          </c:tx>
          <c:spPr>
            <a:ln w="28575" cap="rnd">
              <a:solidFill>
                <a:schemeClr val="accent1"/>
              </a:solidFill>
              <a:round/>
            </a:ln>
            <a:effectLst/>
          </c:spPr>
          <c:marker>
            <c:symbol val="none"/>
          </c:marker>
          <c:cat>
            <c:numRef>
              <c:f>Sheet1!$A$30:$A$69</c:f>
              <c:numCache>
                <c:formatCode>yyyy;@</c:formatCode>
                <c:ptCount val="40"/>
                <c:pt idx="0">
                  <c:v>29220</c:v>
                </c:pt>
                <c:pt idx="1">
                  <c:v>29586</c:v>
                </c:pt>
                <c:pt idx="2">
                  <c:v>29951</c:v>
                </c:pt>
                <c:pt idx="3">
                  <c:v>30316</c:v>
                </c:pt>
                <c:pt idx="4">
                  <c:v>30681</c:v>
                </c:pt>
                <c:pt idx="5">
                  <c:v>31047</c:v>
                </c:pt>
                <c:pt idx="6">
                  <c:v>31412</c:v>
                </c:pt>
                <c:pt idx="7">
                  <c:v>31777</c:v>
                </c:pt>
                <c:pt idx="8">
                  <c:v>32142</c:v>
                </c:pt>
                <c:pt idx="9">
                  <c:v>32508</c:v>
                </c:pt>
                <c:pt idx="10">
                  <c:v>32873</c:v>
                </c:pt>
                <c:pt idx="11">
                  <c:v>33238</c:v>
                </c:pt>
                <c:pt idx="12">
                  <c:v>33603</c:v>
                </c:pt>
                <c:pt idx="13">
                  <c:v>33969</c:v>
                </c:pt>
                <c:pt idx="14">
                  <c:v>34334</c:v>
                </c:pt>
                <c:pt idx="15">
                  <c:v>34699</c:v>
                </c:pt>
                <c:pt idx="16">
                  <c:v>35064</c:v>
                </c:pt>
                <c:pt idx="17">
                  <c:v>35430</c:v>
                </c:pt>
                <c:pt idx="18">
                  <c:v>35795</c:v>
                </c:pt>
                <c:pt idx="19">
                  <c:v>36160</c:v>
                </c:pt>
                <c:pt idx="20">
                  <c:v>36525</c:v>
                </c:pt>
                <c:pt idx="21">
                  <c:v>36891</c:v>
                </c:pt>
                <c:pt idx="22">
                  <c:v>37256</c:v>
                </c:pt>
                <c:pt idx="23">
                  <c:v>37621</c:v>
                </c:pt>
                <c:pt idx="24">
                  <c:v>37986</c:v>
                </c:pt>
                <c:pt idx="25">
                  <c:v>38352</c:v>
                </c:pt>
                <c:pt idx="26">
                  <c:v>38717</c:v>
                </c:pt>
                <c:pt idx="27">
                  <c:v>39082</c:v>
                </c:pt>
                <c:pt idx="28">
                  <c:v>39447</c:v>
                </c:pt>
                <c:pt idx="29">
                  <c:v>39813</c:v>
                </c:pt>
                <c:pt idx="30">
                  <c:v>40178</c:v>
                </c:pt>
                <c:pt idx="31">
                  <c:v>40543</c:v>
                </c:pt>
                <c:pt idx="32">
                  <c:v>40908</c:v>
                </c:pt>
                <c:pt idx="33">
                  <c:v>41274</c:v>
                </c:pt>
                <c:pt idx="34">
                  <c:v>41639</c:v>
                </c:pt>
                <c:pt idx="35">
                  <c:v>42004</c:v>
                </c:pt>
                <c:pt idx="36">
                  <c:v>42369</c:v>
                </c:pt>
                <c:pt idx="37">
                  <c:v>42735</c:v>
                </c:pt>
                <c:pt idx="38">
                  <c:v>43100</c:v>
                </c:pt>
                <c:pt idx="39">
                  <c:v>43465</c:v>
                </c:pt>
              </c:numCache>
            </c:numRef>
          </c:cat>
          <c:val>
            <c:numRef>
              <c:f>Sheet1!$L$30:$L$69</c:f>
              <c:numCache>
                <c:formatCode>General</c:formatCode>
                <c:ptCount val="40"/>
                <c:pt idx="0">
                  <c:v>4.6979298690325244</c:v>
                </c:pt>
                <c:pt idx="1">
                  <c:v>6.8436768622387234</c:v>
                </c:pt>
                <c:pt idx="2">
                  <c:v>5.3553893798625296</c:v>
                </c:pt>
                <c:pt idx="3">
                  <c:v>3.4987094924003426</c:v>
                </c:pt>
                <c:pt idx="4">
                  <c:v>5.8811305070656683</c:v>
                </c:pt>
                <c:pt idx="5">
                  <c:v>13.372587504088983</c:v>
                </c:pt>
                <c:pt idx="6">
                  <c:v>8.1597322407525041</c:v>
                </c:pt>
                <c:pt idx="7">
                  <c:v>6.8505575414821607</c:v>
                </c:pt>
                <c:pt idx="8">
                  <c:v>5.4626254556348952</c:v>
                </c:pt>
                <c:pt idx="9">
                  <c:v>4.5641778324889914</c:v>
                </c:pt>
                <c:pt idx="10">
                  <c:v>9.0559203079010331E-2</c:v>
                </c:pt>
                <c:pt idx="11">
                  <c:v>9.0559203079010331E-2</c:v>
                </c:pt>
                <c:pt idx="12">
                  <c:v>2.1599110659008769</c:v>
                </c:pt>
                <c:pt idx="13">
                  <c:v>4.0170318726231891</c:v>
                </c:pt>
                <c:pt idx="14">
                  <c:v>6.1020839920329584</c:v>
                </c:pt>
                <c:pt idx="15">
                  <c:v>5.8316159307669757</c:v>
                </c:pt>
                <c:pt idx="16">
                  <c:v>5.5410300211438335</c:v>
                </c:pt>
                <c:pt idx="17">
                  <c:v>4.9029554877244808</c:v>
                </c:pt>
                <c:pt idx="18">
                  <c:v>2.4891994638187587</c:v>
                </c:pt>
                <c:pt idx="19">
                  <c:v>1.3721054024863344</c:v>
                </c:pt>
                <c:pt idx="20">
                  <c:v>0.46765659572620688</c:v>
                </c:pt>
                <c:pt idx="21">
                  <c:v>1.1702255764883818</c:v>
                </c:pt>
                <c:pt idx="22">
                  <c:v>0.9876948081584791</c:v>
                </c:pt>
                <c:pt idx="23">
                  <c:v>0.66348888003626705</c:v>
                </c:pt>
                <c:pt idx="24">
                  <c:v>2.433487991266392</c:v>
                </c:pt>
                <c:pt idx="25">
                  <c:v>5.0691909730539164</c:v>
                </c:pt>
                <c:pt idx="26">
                  <c:v>4.4909517580941305</c:v>
                </c:pt>
                <c:pt idx="27">
                  <c:v>4.4466043686286705</c:v>
                </c:pt>
                <c:pt idx="28">
                  <c:v>3.6076777907948943</c:v>
                </c:pt>
                <c:pt idx="29">
                  <c:v>2.3561993566723505</c:v>
                </c:pt>
                <c:pt idx="30">
                  <c:v>2.8414795053357977</c:v>
                </c:pt>
                <c:pt idx="31">
                  <c:v>2.6352899268453189</c:v>
                </c:pt>
                <c:pt idx="32">
                  <c:v>3.427894484360694</c:v>
                </c:pt>
                <c:pt idx="33">
                  <c:v>2.2180458974700779</c:v>
                </c:pt>
                <c:pt idx="34">
                  <c:v>3.6814513753902434</c:v>
                </c:pt>
                <c:pt idx="35">
                  <c:v>3.137900996098919</c:v>
                </c:pt>
                <c:pt idx="36">
                  <c:v>1.9628004333217097</c:v>
                </c:pt>
                <c:pt idx="37">
                  <c:v>1.0354390261470892</c:v>
                </c:pt>
                <c:pt idx="38">
                  <c:v>1.0497798848628559</c:v>
                </c:pt>
                <c:pt idx="39">
                  <c:v>1.1152462254832907</c:v>
                </c:pt>
              </c:numCache>
            </c:numRef>
          </c:val>
          <c:smooth val="0"/>
          <c:extLst>
            <c:ext xmlns:c16="http://schemas.microsoft.com/office/drawing/2014/chart" uri="{C3380CC4-5D6E-409C-BE32-E72D297353CC}">
              <c16:uniqueId val="{00000000-3038-411D-B75C-A64A3BA29C8C}"/>
            </c:ext>
          </c:extLst>
        </c:ser>
        <c:dLbls>
          <c:showLegendKey val="0"/>
          <c:showVal val="0"/>
          <c:showCatName val="0"/>
          <c:showSerName val="0"/>
          <c:showPercent val="0"/>
          <c:showBubbleSize val="0"/>
        </c:dLbls>
        <c:smooth val="0"/>
        <c:axId val="-1028705152"/>
        <c:axId val="-454454752"/>
      </c:lineChart>
      <c:dateAx>
        <c:axId val="-1028705152"/>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4752"/>
        <c:crosses val="autoZero"/>
        <c:auto val="1"/>
        <c:lblOffset val="100"/>
        <c:baseTimeUnit val="years"/>
      </c:dateAx>
      <c:valAx>
        <c:axId val="-45445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28705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Great Depression</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Consumption</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Sheet1!$D$2:$D$13</c:f>
              <c:numCache>
                <c:formatCode>General</c:formatCode>
                <c:ptCount val="12"/>
                <c:pt idx="0">
                  <c:v>139.6</c:v>
                </c:pt>
                <c:pt idx="1">
                  <c:v>130.4</c:v>
                </c:pt>
                <c:pt idx="2">
                  <c:v>126.1</c:v>
                </c:pt>
                <c:pt idx="3">
                  <c:v>114.8</c:v>
                </c:pt>
                <c:pt idx="4">
                  <c:v>112.8</c:v>
                </c:pt>
                <c:pt idx="5">
                  <c:v>118.1</c:v>
                </c:pt>
                <c:pt idx="6">
                  <c:v>125.5</c:v>
                </c:pt>
                <c:pt idx="7">
                  <c:v>138.4</c:v>
                </c:pt>
                <c:pt idx="8">
                  <c:v>143.1</c:v>
                </c:pt>
                <c:pt idx="9">
                  <c:v>140.19999999999999</c:v>
                </c:pt>
                <c:pt idx="10">
                  <c:v>148.19999999999999</c:v>
                </c:pt>
                <c:pt idx="11">
                  <c:v>155.69999999999999</c:v>
                </c:pt>
              </c:numCache>
            </c:numRef>
          </c:val>
          <c:smooth val="0"/>
          <c:extLst>
            <c:ext xmlns:c16="http://schemas.microsoft.com/office/drawing/2014/chart" uri="{C3380CC4-5D6E-409C-BE32-E72D297353CC}">
              <c16:uniqueId val="{00000000-8619-4459-B2D9-98C942D5AF6F}"/>
            </c:ext>
          </c:extLst>
        </c:ser>
        <c:ser>
          <c:idx val="1"/>
          <c:order val="1"/>
          <c:tx>
            <c:strRef>
              <c:f>Sheet1!$E$1</c:f>
              <c:strCache>
                <c:ptCount val="1"/>
                <c:pt idx="0">
                  <c:v>Investment</c:v>
                </c:pt>
              </c:strCache>
            </c:strRef>
          </c:tx>
          <c:spPr>
            <a:ln w="28575" cap="rnd">
              <a:solidFill>
                <a:schemeClr val="accent2"/>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Sheet1!$E$2:$E$13</c:f>
              <c:numCache>
                <c:formatCode>General</c:formatCode>
                <c:ptCount val="12"/>
                <c:pt idx="0">
                  <c:v>40.4</c:v>
                </c:pt>
                <c:pt idx="1">
                  <c:v>27.4</c:v>
                </c:pt>
                <c:pt idx="2">
                  <c:v>16.8</c:v>
                </c:pt>
                <c:pt idx="3">
                  <c:v>4.7</c:v>
                </c:pt>
                <c:pt idx="4">
                  <c:v>5.3</c:v>
                </c:pt>
                <c:pt idx="5">
                  <c:v>9.4</c:v>
                </c:pt>
                <c:pt idx="6">
                  <c:v>18</c:v>
                </c:pt>
                <c:pt idx="7">
                  <c:v>24</c:v>
                </c:pt>
                <c:pt idx="8">
                  <c:v>29.9</c:v>
                </c:pt>
                <c:pt idx="9">
                  <c:v>17</c:v>
                </c:pt>
                <c:pt idx="10">
                  <c:v>24.7</c:v>
                </c:pt>
                <c:pt idx="11">
                  <c:v>33</c:v>
                </c:pt>
              </c:numCache>
            </c:numRef>
          </c:val>
          <c:smooth val="0"/>
          <c:extLst>
            <c:ext xmlns:c16="http://schemas.microsoft.com/office/drawing/2014/chart" uri="{C3380CC4-5D6E-409C-BE32-E72D297353CC}">
              <c16:uniqueId val="{00000001-8619-4459-B2D9-98C942D5AF6F}"/>
            </c:ext>
          </c:extLst>
        </c:ser>
        <c:ser>
          <c:idx val="2"/>
          <c:order val="2"/>
          <c:tx>
            <c:strRef>
              <c:f>Sheet1!$F$1</c:f>
              <c:strCache>
                <c:ptCount val="1"/>
                <c:pt idx="0">
                  <c:v>Government Spending</c:v>
                </c:pt>
              </c:strCache>
            </c:strRef>
          </c:tx>
          <c:spPr>
            <a:ln w="28575" cap="rnd">
              <a:solidFill>
                <a:schemeClr val="accent3"/>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Sheet1!$F$2:$F$13</c:f>
              <c:numCache>
                <c:formatCode>General</c:formatCode>
                <c:ptCount val="12"/>
                <c:pt idx="0">
                  <c:v>22</c:v>
                </c:pt>
                <c:pt idx="1">
                  <c:v>24.3</c:v>
                </c:pt>
                <c:pt idx="2">
                  <c:v>25.4</c:v>
                </c:pt>
                <c:pt idx="3">
                  <c:v>24.2</c:v>
                </c:pt>
                <c:pt idx="4">
                  <c:v>23.3</c:v>
                </c:pt>
                <c:pt idx="5">
                  <c:v>26.6</c:v>
                </c:pt>
                <c:pt idx="6">
                  <c:v>27</c:v>
                </c:pt>
                <c:pt idx="7">
                  <c:v>31.8</c:v>
                </c:pt>
                <c:pt idx="8">
                  <c:v>30.8</c:v>
                </c:pt>
                <c:pt idx="9">
                  <c:v>33.9</c:v>
                </c:pt>
                <c:pt idx="10">
                  <c:v>35.200000000000003</c:v>
                </c:pt>
                <c:pt idx="11">
                  <c:v>36.4</c:v>
                </c:pt>
              </c:numCache>
            </c:numRef>
          </c:val>
          <c:smooth val="0"/>
          <c:extLst>
            <c:ext xmlns:c16="http://schemas.microsoft.com/office/drawing/2014/chart" uri="{C3380CC4-5D6E-409C-BE32-E72D297353CC}">
              <c16:uniqueId val="{00000002-8619-4459-B2D9-98C942D5AF6F}"/>
            </c:ext>
          </c:extLst>
        </c:ser>
        <c:dLbls>
          <c:showLegendKey val="0"/>
          <c:showVal val="0"/>
          <c:showCatName val="0"/>
          <c:showSerName val="0"/>
          <c:showPercent val="0"/>
          <c:showBubbleSize val="0"/>
        </c:dLbls>
        <c:smooth val="0"/>
        <c:axId val="1473407888"/>
        <c:axId val="1967264240"/>
      </c:lineChart>
      <c:catAx>
        <c:axId val="147340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64240"/>
        <c:crosses val="autoZero"/>
        <c:auto val="1"/>
        <c:lblAlgn val="ctr"/>
        <c:lblOffset val="100"/>
        <c:noMultiLvlLbl val="0"/>
      </c:catAx>
      <c:valAx>
        <c:axId val="1967264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7340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Unemployment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Unemployment</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Sheet1!$B$2:$B$13</c:f>
              <c:numCache>
                <c:formatCode>General</c:formatCode>
                <c:ptCount val="12"/>
                <c:pt idx="0">
                  <c:v>3.2</c:v>
                </c:pt>
                <c:pt idx="1">
                  <c:v>8.9</c:v>
                </c:pt>
                <c:pt idx="2">
                  <c:v>16.3</c:v>
                </c:pt>
                <c:pt idx="3">
                  <c:v>24.1</c:v>
                </c:pt>
                <c:pt idx="4">
                  <c:v>25.2</c:v>
                </c:pt>
                <c:pt idx="5">
                  <c:v>22</c:v>
                </c:pt>
                <c:pt idx="6">
                  <c:v>20.3</c:v>
                </c:pt>
                <c:pt idx="7">
                  <c:v>17</c:v>
                </c:pt>
                <c:pt idx="8">
                  <c:v>14.3</c:v>
                </c:pt>
                <c:pt idx="9">
                  <c:v>19.100000000000001</c:v>
                </c:pt>
                <c:pt idx="10">
                  <c:v>17.2</c:v>
                </c:pt>
                <c:pt idx="11">
                  <c:v>14.6</c:v>
                </c:pt>
              </c:numCache>
            </c:numRef>
          </c:val>
          <c:smooth val="0"/>
          <c:extLst>
            <c:ext xmlns:c16="http://schemas.microsoft.com/office/drawing/2014/chart" uri="{C3380CC4-5D6E-409C-BE32-E72D297353CC}">
              <c16:uniqueId val="{00000000-E64A-466A-9DEE-0B5187FCD68F}"/>
            </c:ext>
          </c:extLst>
        </c:ser>
        <c:dLbls>
          <c:showLegendKey val="0"/>
          <c:showVal val="0"/>
          <c:showCatName val="0"/>
          <c:showSerName val="0"/>
          <c:showPercent val="0"/>
          <c:showBubbleSize val="0"/>
        </c:dLbls>
        <c:smooth val="0"/>
        <c:axId val="353045152"/>
        <c:axId val="123500336"/>
      </c:lineChart>
      <c:catAx>
        <c:axId val="35304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500336"/>
        <c:crosses val="autoZero"/>
        <c:auto val="1"/>
        <c:lblAlgn val="ctr"/>
        <c:lblOffset val="100"/>
        <c:noMultiLvlLbl val="0"/>
      </c:catAx>
      <c:valAx>
        <c:axId val="12350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5304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Interest Rate and Inflation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Sheet1!$G$1</c:f>
              <c:strCache>
                <c:ptCount val="1"/>
                <c:pt idx="0">
                  <c:v>Nominal Interest Rate</c:v>
                </c:pt>
              </c:strCache>
            </c:strRef>
          </c:tx>
          <c:spPr>
            <a:ln w="28575" cap="rnd">
              <a:solidFill>
                <a:schemeClr val="accent1"/>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Sheet1!$G$2:$G$13</c:f>
              <c:numCache>
                <c:formatCode>0.0_ </c:formatCode>
                <c:ptCount val="12"/>
                <c:pt idx="0">
                  <c:v>5.9</c:v>
                </c:pt>
                <c:pt idx="1">
                  <c:v>3.6</c:v>
                </c:pt>
                <c:pt idx="2">
                  <c:v>2.6</c:v>
                </c:pt>
                <c:pt idx="3">
                  <c:v>2.7</c:v>
                </c:pt>
                <c:pt idx="4">
                  <c:v>1.7</c:v>
                </c:pt>
                <c:pt idx="5">
                  <c:v>1</c:v>
                </c:pt>
                <c:pt idx="6">
                  <c:v>0.8</c:v>
                </c:pt>
                <c:pt idx="7">
                  <c:v>0.8</c:v>
                </c:pt>
                <c:pt idx="8">
                  <c:v>0.9</c:v>
                </c:pt>
                <c:pt idx="9">
                  <c:v>0.8</c:v>
                </c:pt>
                <c:pt idx="10">
                  <c:v>0.6</c:v>
                </c:pt>
                <c:pt idx="11">
                  <c:v>0.6</c:v>
                </c:pt>
              </c:numCache>
            </c:numRef>
          </c:val>
          <c:smooth val="0"/>
          <c:extLst>
            <c:ext xmlns:c16="http://schemas.microsoft.com/office/drawing/2014/chart" uri="{C3380CC4-5D6E-409C-BE32-E72D297353CC}">
              <c16:uniqueId val="{00000000-0766-40E9-8816-6BBE3A248840}"/>
            </c:ext>
          </c:extLst>
        </c:ser>
        <c:ser>
          <c:idx val="2"/>
          <c:order val="1"/>
          <c:tx>
            <c:strRef>
              <c:f>Sheet1!$J$1</c:f>
              <c:strCache>
                <c:ptCount val="1"/>
                <c:pt idx="0">
                  <c:v>Inflation</c:v>
                </c:pt>
              </c:strCache>
            </c:strRef>
          </c:tx>
          <c:spPr>
            <a:ln w="28575" cap="rnd">
              <a:solidFill>
                <a:schemeClr val="accent3"/>
              </a:solidFill>
              <a:round/>
            </a:ln>
            <a:effectLst/>
          </c:spPr>
          <c:marker>
            <c:symbol val="none"/>
          </c:marker>
          <c:cat>
            <c:numRef>
              <c:f>Sheet1!$A$2:$A$13</c:f>
              <c:numCache>
                <c:formatCode>General</c:formatCode>
                <c:ptCount val="12"/>
                <c:pt idx="0">
                  <c:v>1929</c:v>
                </c:pt>
                <c:pt idx="1">
                  <c:v>1930</c:v>
                </c:pt>
                <c:pt idx="2">
                  <c:v>1931</c:v>
                </c:pt>
                <c:pt idx="3">
                  <c:v>1932</c:v>
                </c:pt>
                <c:pt idx="4">
                  <c:v>1933</c:v>
                </c:pt>
                <c:pt idx="5">
                  <c:v>1934</c:v>
                </c:pt>
                <c:pt idx="6">
                  <c:v>1935</c:v>
                </c:pt>
                <c:pt idx="7">
                  <c:v>1936</c:v>
                </c:pt>
                <c:pt idx="8">
                  <c:v>1937</c:v>
                </c:pt>
                <c:pt idx="9">
                  <c:v>1938</c:v>
                </c:pt>
                <c:pt idx="10">
                  <c:v>1939</c:v>
                </c:pt>
                <c:pt idx="11">
                  <c:v>1940</c:v>
                </c:pt>
              </c:numCache>
            </c:numRef>
          </c:cat>
          <c:val>
            <c:numRef>
              <c:f>Sheet1!$J$2:$J$13</c:f>
              <c:numCache>
                <c:formatCode>General</c:formatCode>
                <c:ptCount val="12"/>
                <c:pt idx="1">
                  <c:v>-2.6</c:v>
                </c:pt>
                <c:pt idx="2">
                  <c:v>-10.1</c:v>
                </c:pt>
                <c:pt idx="3">
                  <c:v>-9.3000000000000007</c:v>
                </c:pt>
                <c:pt idx="4">
                  <c:v>-2.2000000000000002</c:v>
                </c:pt>
                <c:pt idx="5">
                  <c:v>7.4</c:v>
                </c:pt>
                <c:pt idx="6">
                  <c:v>0.9</c:v>
                </c:pt>
                <c:pt idx="7">
                  <c:v>0.2</c:v>
                </c:pt>
                <c:pt idx="8">
                  <c:v>4.2</c:v>
                </c:pt>
                <c:pt idx="9">
                  <c:v>-1.3</c:v>
                </c:pt>
                <c:pt idx="10">
                  <c:v>-1.6</c:v>
                </c:pt>
                <c:pt idx="11">
                  <c:v>1.6</c:v>
                </c:pt>
              </c:numCache>
            </c:numRef>
          </c:val>
          <c:smooth val="0"/>
          <c:extLst>
            <c:ext xmlns:c16="http://schemas.microsoft.com/office/drawing/2014/chart" uri="{C3380CC4-5D6E-409C-BE32-E72D297353CC}">
              <c16:uniqueId val="{00000001-0766-40E9-8816-6BBE3A248840}"/>
            </c:ext>
          </c:extLst>
        </c:ser>
        <c:dLbls>
          <c:showLegendKey val="0"/>
          <c:showVal val="0"/>
          <c:showCatName val="0"/>
          <c:showSerName val="0"/>
          <c:showPercent val="0"/>
          <c:showBubbleSize val="0"/>
        </c:dLbls>
        <c:smooth val="0"/>
        <c:axId val="1967258256"/>
        <c:axId val="1967259888"/>
      </c:lineChart>
      <c:catAx>
        <c:axId val="196725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59888"/>
        <c:crossesAt val="-12"/>
        <c:auto val="1"/>
        <c:lblAlgn val="ctr"/>
        <c:lblOffset val="100"/>
        <c:noMultiLvlLbl val="0"/>
      </c:catAx>
      <c:valAx>
        <c:axId val="1967259888"/>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6725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Sheet1!$E$1</c:f>
              <c:strCache>
                <c:ptCount val="1"/>
                <c:pt idx="0">
                  <c:v>Share of GDP (left,%)</c:v>
                </c:pt>
              </c:strCache>
            </c:strRef>
          </c:tx>
          <c:spPr>
            <a:ln w="28575" cap="rnd">
              <a:solidFill>
                <a:schemeClr val="accent2"/>
              </a:solidFill>
              <a:round/>
            </a:ln>
            <a:effectLst/>
          </c:spPr>
          <c:marker>
            <c:symbol val="none"/>
          </c:marker>
          <c:cat>
            <c:numRef>
              <c:f>Sheet1!$A$2:$A$26</c:f>
              <c:numCache>
                <c:formatCode>General</c:formatCode>
                <c:ptCount val="25"/>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Sheet1!$E$2:$E$26</c:f>
              <c:numCache>
                <c:formatCode>General</c:formatCode>
                <c:ptCount val="25"/>
                <c:pt idx="0">
                  <c:v>9.144805362037653</c:v>
                </c:pt>
                <c:pt idx="1">
                  <c:v>9.9219809402000045</c:v>
                </c:pt>
                <c:pt idx="2">
                  <c:v>12.185369575494551</c:v>
                </c:pt>
                <c:pt idx="3">
                  <c:v>14.52679800400939</c:v>
                </c:pt>
                <c:pt idx="4">
                  <c:v>14.044078312054124</c:v>
                </c:pt>
                <c:pt idx="5">
                  <c:v>14.115712203281886</c:v>
                </c:pt>
                <c:pt idx="6">
                  <c:v>13.680963566095825</c:v>
                </c:pt>
                <c:pt idx="7">
                  <c:v>15.850514838459951</c:v>
                </c:pt>
                <c:pt idx="8">
                  <c:v>19.47647668158065</c:v>
                </c:pt>
                <c:pt idx="9">
                  <c:v>24.284474747615274</c:v>
                </c:pt>
                <c:pt idx="10">
                  <c:v>31.321953759978378</c:v>
                </c:pt>
                <c:pt idx="11">
                  <c:v>35.803301243407468</c:v>
                </c:pt>
                <c:pt idx="12">
                  <c:v>38.856312338742718</c:v>
                </c:pt>
                <c:pt idx="13">
                  <c:v>43.274058154854522</c:v>
                </c:pt>
                <c:pt idx="14">
                  <c:v>42.69214744504611</c:v>
                </c:pt>
                <c:pt idx="15">
                  <c:v>47.058871259149406</c:v>
                </c:pt>
                <c:pt idx="16">
                  <c:v>47.24571476314896</c:v>
                </c:pt>
                <c:pt idx="17">
                  <c:v>42.41368686234734</c:v>
                </c:pt>
                <c:pt idx="18">
                  <c:v>38.64109952884241</c:v>
                </c:pt>
                <c:pt idx="19">
                  <c:v>39.644288739471641</c:v>
                </c:pt>
                <c:pt idx="20">
                  <c:v>36.476451155468268</c:v>
                </c:pt>
                <c:pt idx="21">
                  <c:v>29.670356959960642</c:v>
                </c:pt>
                <c:pt idx="22">
                  <c:v>26.818519513234673</c:v>
                </c:pt>
                <c:pt idx="23">
                  <c:v>26.00434199751907</c:v>
                </c:pt>
                <c:pt idx="24">
                  <c:v>22.990464926360421</c:v>
                </c:pt>
              </c:numCache>
            </c:numRef>
          </c:val>
          <c:smooth val="0"/>
          <c:extLst>
            <c:ext xmlns:c16="http://schemas.microsoft.com/office/drawing/2014/chart" uri="{C3380CC4-5D6E-409C-BE32-E72D297353CC}">
              <c16:uniqueId val="{00000000-666C-4A53-8EDB-4AFFA6B2D307}"/>
            </c:ext>
          </c:extLst>
        </c:ser>
        <c:dLbls>
          <c:showLegendKey val="0"/>
          <c:showVal val="0"/>
          <c:showCatName val="0"/>
          <c:showSerName val="0"/>
          <c:showPercent val="0"/>
          <c:showBubbleSize val="0"/>
        </c:dLbls>
        <c:marker val="1"/>
        <c:smooth val="0"/>
        <c:axId val="-454452576"/>
        <c:axId val="-454455840"/>
      </c:lineChart>
      <c:lineChart>
        <c:grouping val="standard"/>
        <c:varyColors val="0"/>
        <c:ser>
          <c:idx val="0"/>
          <c:order val="0"/>
          <c:tx>
            <c:strRef>
              <c:f>Sheet1!$C$1</c:f>
              <c:strCache>
                <c:ptCount val="1"/>
                <c:pt idx="0">
                  <c:v>Reserve (right, USD 100million)</c:v>
                </c:pt>
              </c:strCache>
            </c:strRef>
          </c:tx>
          <c:spPr>
            <a:ln w="28575" cap="rnd">
              <a:solidFill>
                <a:schemeClr val="accent1"/>
              </a:solidFill>
              <a:round/>
            </a:ln>
            <a:effectLst/>
          </c:spPr>
          <c:marker>
            <c:symbol val="none"/>
          </c:marker>
          <c:cat>
            <c:numRef>
              <c:f>Sheet1!$A$2:$A$26</c:f>
              <c:numCache>
                <c:formatCode>General</c:formatCode>
                <c:ptCount val="25"/>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cat>
          <c:val>
            <c:numRef>
              <c:f>Sheet1!$C$2:$C$26</c:f>
              <c:numCache>
                <c:formatCode>General</c:formatCode>
                <c:ptCount val="25"/>
                <c:pt idx="0">
                  <c:v>516.20000000000005</c:v>
                </c:pt>
                <c:pt idx="1">
                  <c:v>735.97</c:v>
                </c:pt>
                <c:pt idx="2">
                  <c:v>1050.29</c:v>
                </c:pt>
                <c:pt idx="3">
                  <c:v>1398.9</c:v>
                </c:pt>
                <c:pt idx="4">
                  <c:v>1449.59</c:v>
                </c:pt>
                <c:pt idx="5">
                  <c:v>1546.75</c:v>
                </c:pt>
                <c:pt idx="6">
                  <c:v>1655.74</c:v>
                </c:pt>
                <c:pt idx="7">
                  <c:v>2121.65</c:v>
                </c:pt>
                <c:pt idx="8">
                  <c:v>2864.07</c:v>
                </c:pt>
                <c:pt idx="9">
                  <c:v>4032.51</c:v>
                </c:pt>
                <c:pt idx="10">
                  <c:v>6099.32</c:v>
                </c:pt>
                <c:pt idx="11">
                  <c:v>8188.72</c:v>
                </c:pt>
                <c:pt idx="12">
                  <c:v>10663.44</c:v>
                </c:pt>
                <c:pt idx="13">
                  <c:v>15282.49</c:v>
                </c:pt>
                <c:pt idx="14">
                  <c:v>19460.3</c:v>
                </c:pt>
                <c:pt idx="15">
                  <c:v>23991.52</c:v>
                </c:pt>
                <c:pt idx="16">
                  <c:v>28473.38</c:v>
                </c:pt>
                <c:pt idx="17">
                  <c:v>31811.48</c:v>
                </c:pt>
                <c:pt idx="18">
                  <c:v>33115.89</c:v>
                </c:pt>
                <c:pt idx="19">
                  <c:v>38213.15</c:v>
                </c:pt>
                <c:pt idx="20">
                  <c:v>38430.18</c:v>
                </c:pt>
                <c:pt idx="21">
                  <c:v>33303.620000000003</c:v>
                </c:pt>
                <c:pt idx="22">
                  <c:v>30105.17</c:v>
                </c:pt>
                <c:pt idx="23">
                  <c:v>31399.49</c:v>
                </c:pt>
                <c:pt idx="24">
                  <c:v>30727.119999999999</c:v>
                </c:pt>
              </c:numCache>
            </c:numRef>
          </c:val>
          <c:smooth val="0"/>
          <c:extLst>
            <c:ext xmlns:c16="http://schemas.microsoft.com/office/drawing/2014/chart" uri="{C3380CC4-5D6E-409C-BE32-E72D297353CC}">
              <c16:uniqueId val="{00000001-666C-4A53-8EDB-4AFFA6B2D307}"/>
            </c:ext>
          </c:extLst>
        </c:ser>
        <c:dLbls>
          <c:showLegendKey val="0"/>
          <c:showVal val="0"/>
          <c:showCatName val="0"/>
          <c:showSerName val="0"/>
          <c:showPercent val="0"/>
          <c:showBubbleSize val="0"/>
        </c:dLbls>
        <c:marker val="1"/>
        <c:smooth val="0"/>
        <c:axId val="-454443328"/>
        <c:axId val="-454472160"/>
      </c:lineChart>
      <c:catAx>
        <c:axId val="-45445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5840"/>
        <c:crosses val="autoZero"/>
        <c:auto val="1"/>
        <c:lblAlgn val="ctr"/>
        <c:lblOffset val="100"/>
        <c:noMultiLvlLbl val="0"/>
      </c:catAx>
      <c:valAx>
        <c:axId val="-45445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2576"/>
        <c:crosses val="autoZero"/>
        <c:crossBetween val="between"/>
      </c:valAx>
      <c:valAx>
        <c:axId val="-45447216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43328"/>
        <c:crosses val="max"/>
        <c:crossBetween val="between"/>
      </c:valAx>
      <c:catAx>
        <c:axId val="-454443328"/>
        <c:scaling>
          <c:orientation val="minMax"/>
        </c:scaling>
        <c:delete val="1"/>
        <c:axPos val="b"/>
        <c:numFmt formatCode="General" sourceLinked="1"/>
        <c:majorTickMark val="out"/>
        <c:minorTickMark val="none"/>
        <c:tickLblPos val="nextTo"/>
        <c:crossAx val="-454472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The US Stagflation in the 1970s and 1980s</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Sheet1!$C$1</c:f>
              <c:strCache>
                <c:ptCount val="1"/>
                <c:pt idx="0">
                  <c:v>Inflation (%)</c:v>
                </c:pt>
              </c:strCache>
            </c:strRef>
          </c:tx>
          <c:spPr>
            <a:ln w="28575" cap="rnd">
              <a:solidFill>
                <a:schemeClr val="accent2"/>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Sheet1!$C$2:$C$65</c:f>
              <c:numCache>
                <c:formatCode>0.0</c:formatCode>
                <c:ptCount val="64"/>
                <c:pt idx="0">
                  <c:v>6.2267700000000001</c:v>
                </c:pt>
                <c:pt idx="1">
                  <c:v>6.03843</c:v>
                </c:pt>
                <c:pt idx="2">
                  <c:v>5.6859200000000003</c:v>
                </c:pt>
                <c:pt idx="3">
                  <c:v>5.6</c:v>
                </c:pt>
                <c:pt idx="4">
                  <c:v>4.8118999999999996</c:v>
                </c:pt>
                <c:pt idx="5">
                  <c:v>4.3140599999999996</c:v>
                </c:pt>
                <c:pt idx="6">
                  <c:v>4.2698499999999999</c:v>
                </c:pt>
                <c:pt idx="7">
                  <c:v>3.5353500000000002</c:v>
                </c:pt>
                <c:pt idx="8">
                  <c:v>3.5058400000000001</c:v>
                </c:pt>
                <c:pt idx="9">
                  <c:v>3.2258100000000001</c:v>
                </c:pt>
                <c:pt idx="10">
                  <c:v>3.0303</c:v>
                </c:pt>
                <c:pt idx="11">
                  <c:v>3.3333300000000001</c:v>
                </c:pt>
                <c:pt idx="12">
                  <c:v>4.1128999999999998</c:v>
                </c:pt>
                <c:pt idx="13">
                  <c:v>5.6089700000000002</c:v>
                </c:pt>
                <c:pt idx="14">
                  <c:v>6.8362499999999997</c:v>
                </c:pt>
                <c:pt idx="15">
                  <c:v>8.4185700000000008</c:v>
                </c:pt>
                <c:pt idx="16">
                  <c:v>9.91479</c:v>
                </c:pt>
                <c:pt idx="17">
                  <c:v>10.546279999999999</c:v>
                </c:pt>
                <c:pt idx="18">
                  <c:v>11.45833</c:v>
                </c:pt>
                <c:pt idx="19">
                  <c:v>12.04644</c:v>
                </c:pt>
                <c:pt idx="20">
                  <c:v>11.134600000000001</c:v>
                </c:pt>
                <c:pt idx="21">
                  <c:v>9.5401500000000006</c:v>
                </c:pt>
                <c:pt idx="22">
                  <c:v>8.6782400000000006</c:v>
                </c:pt>
                <c:pt idx="23">
                  <c:v>7.3834200000000001</c:v>
                </c:pt>
                <c:pt idx="24">
                  <c:v>6.3411499999999998</c:v>
                </c:pt>
                <c:pt idx="25">
                  <c:v>6.0150399999999999</c:v>
                </c:pt>
                <c:pt idx="26">
                  <c:v>5.5896800000000004</c:v>
                </c:pt>
                <c:pt idx="27">
                  <c:v>5.1869699999999996</c:v>
                </c:pt>
                <c:pt idx="28">
                  <c:v>5.9034000000000004</c:v>
                </c:pt>
                <c:pt idx="29">
                  <c:v>6.7966899999999999</c:v>
                </c:pt>
                <c:pt idx="30">
                  <c:v>6.5735900000000003</c:v>
                </c:pt>
                <c:pt idx="31">
                  <c:v>6.5940399999999997</c:v>
                </c:pt>
                <c:pt idx="32">
                  <c:v>6.4752299999999998</c:v>
                </c:pt>
                <c:pt idx="33">
                  <c:v>7.0282200000000001</c:v>
                </c:pt>
                <c:pt idx="34">
                  <c:v>8.0240200000000002</c:v>
                </c:pt>
                <c:pt idx="35">
                  <c:v>8.9295299999999997</c:v>
                </c:pt>
                <c:pt idx="36">
                  <c:v>9.7831799999999998</c:v>
                </c:pt>
                <c:pt idx="37">
                  <c:v>10.754910000000001</c:v>
                </c:pt>
                <c:pt idx="38">
                  <c:v>11.723089999999999</c:v>
                </c:pt>
                <c:pt idx="39">
                  <c:v>12.64198</c:v>
                </c:pt>
                <c:pt idx="40">
                  <c:v>14.21002</c:v>
                </c:pt>
                <c:pt idx="41">
                  <c:v>14.42577</c:v>
                </c:pt>
                <c:pt idx="42">
                  <c:v>12.935320000000001</c:v>
                </c:pt>
                <c:pt idx="43">
                  <c:v>12.538360000000001</c:v>
                </c:pt>
                <c:pt idx="44">
                  <c:v>11.26107</c:v>
                </c:pt>
                <c:pt idx="45">
                  <c:v>9.8735199999999992</c:v>
                </c:pt>
                <c:pt idx="46">
                  <c:v>10.853020000000001</c:v>
                </c:pt>
                <c:pt idx="47">
                  <c:v>9.5831700000000009</c:v>
                </c:pt>
                <c:pt idx="48">
                  <c:v>7.5815000000000001</c:v>
                </c:pt>
                <c:pt idx="49">
                  <c:v>6.9067999999999996</c:v>
                </c:pt>
                <c:pt idx="50">
                  <c:v>5.8164699999999998</c:v>
                </c:pt>
                <c:pt idx="51">
                  <c:v>4.4436499999999999</c:v>
                </c:pt>
                <c:pt idx="52">
                  <c:v>3.5940799999999999</c:v>
                </c:pt>
                <c:pt idx="53">
                  <c:v>3.29976</c:v>
                </c:pt>
                <c:pt idx="54">
                  <c:v>2.5264600000000002</c:v>
                </c:pt>
                <c:pt idx="55">
                  <c:v>3.2334900000000002</c:v>
                </c:pt>
                <c:pt idx="56">
                  <c:v>4.6258499999999998</c:v>
                </c:pt>
                <c:pt idx="57">
                  <c:v>4.4048400000000001</c:v>
                </c:pt>
                <c:pt idx="58">
                  <c:v>4.2957000000000001</c:v>
                </c:pt>
                <c:pt idx="59">
                  <c:v>4.1543000000000001</c:v>
                </c:pt>
                <c:pt idx="60">
                  <c:v>3.6410900000000002</c:v>
                </c:pt>
                <c:pt idx="61">
                  <c:v>3.6070899999999999</c:v>
                </c:pt>
                <c:pt idx="62">
                  <c:v>3.35249</c:v>
                </c:pt>
                <c:pt idx="63">
                  <c:v>3.5137700000000001</c:v>
                </c:pt>
              </c:numCache>
            </c:numRef>
          </c:val>
          <c:smooth val="0"/>
          <c:extLst>
            <c:ext xmlns:c16="http://schemas.microsoft.com/office/drawing/2014/chart" uri="{C3380CC4-5D6E-409C-BE32-E72D297353CC}">
              <c16:uniqueId val="{00000000-609B-4A44-965C-728698ECD814}"/>
            </c:ext>
          </c:extLst>
        </c:ser>
        <c:ser>
          <c:idx val="2"/>
          <c:order val="2"/>
          <c:tx>
            <c:strRef>
              <c:f>Sheet1!$D$1</c:f>
              <c:strCache>
                <c:ptCount val="1"/>
                <c:pt idx="0">
                  <c:v>RGDP Growth (%)</c:v>
                </c:pt>
              </c:strCache>
            </c:strRef>
          </c:tx>
          <c:spPr>
            <a:ln w="28575" cap="rnd">
              <a:solidFill>
                <a:schemeClr val="accent3"/>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Sheet1!$D$2:$D$65</c:f>
              <c:numCache>
                <c:formatCode>0.0</c:formatCode>
                <c:ptCount val="64"/>
                <c:pt idx="0">
                  <c:v>0.32494000000000001</c:v>
                </c:pt>
                <c:pt idx="1">
                  <c:v>0.16281999999999999</c:v>
                </c:pt>
                <c:pt idx="2">
                  <c:v>0.42259000000000002</c:v>
                </c:pt>
                <c:pt idx="3">
                  <c:v>-0.16671</c:v>
                </c:pt>
                <c:pt idx="4">
                  <c:v>2.6972399999999999</c:v>
                </c:pt>
                <c:pt idx="5">
                  <c:v>3.1066199999999999</c:v>
                </c:pt>
                <c:pt idx="6">
                  <c:v>3.0059</c:v>
                </c:pt>
                <c:pt idx="7">
                  <c:v>4.36721</c:v>
                </c:pt>
                <c:pt idx="8">
                  <c:v>3.47607</c:v>
                </c:pt>
                <c:pt idx="9">
                  <c:v>5.2551800000000002</c:v>
                </c:pt>
                <c:pt idx="10">
                  <c:v>5.38192</c:v>
                </c:pt>
                <c:pt idx="11">
                  <c:v>6.8944700000000001</c:v>
                </c:pt>
                <c:pt idx="12">
                  <c:v>7.56189</c:v>
                </c:pt>
                <c:pt idx="13">
                  <c:v>6.3196700000000003</c:v>
                </c:pt>
                <c:pt idx="14">
                  <c:v>4.7710800000000004</c:v>
                </c:pt>
                <c:pt idx="15">
                  <c:v>4.0237600000000002</c:v>
                </c:pt>
                <c:pt idx="16">
                  <c:v>0.63878000000000001</c:v>
                </c:pt>
                <c:pt idx="17">
                  <c:v>-0.20841000000000001</c:v>
                </c:pt>
                <c:pt idx="18">
                  <c:v>-0.62897999999999998</c:v>
                </c:pt>
                <c:pt idx="19">
                  <c:v>-1.9454400000000001</c:v>
                </c:pt>
                <c:pt idx="20">
                  <c:v>-2.2990599999999999</c:v>
                </c:pt>
                <c:pt idx="21">
                  <c:v>-1.83426</c:v>
                </c:pt>
                <c:pt idx="22">
                  <c:v>0.79867999999999995</c:v>
                </c:pt>
                <c:pt idx="23">
                  <c:v>2.5539999999999998</c:v>
                </c:pt>
                <c:pt idx="24">
                  <c:v>6.1523899999999996</c:v>
                </c:pt>
                <c:pt idx="25">
                  <c:v>6.1725700000000003</c:v>
                </c:pt>
                <c:pt idx="26">
                  <c:v>4.9586300000000003</c:v>
                </c:pt>
                <c:pt idx="27">
                  <c:v>4.3148099999999996</c:v>
                </c:pt>
                <c:pt idx="28">
                  <c:v>3.2259799999999998</c:v>
                </c:pt>
                <c:pt idx="29">
                  <c:v>4.4663399999999998</c:v>
                </c:pt>
                <c:pt idx="30">
                  <c:v>5.7708899999999996</c:v>
                </c:pt>
                <c:pt idx="31">
                  <c:v>5.0120300000000002</c:v>
                </c:pt>
                <c:pt idx="32">
                  <c:v>4.11707</c:v>
                </c:pt>
                <c:pt idx="33">
                  <c:v>6.0781400000000003</c:v>
                </c:pt>
                <c:pt idx="34">
                  <c:v>5.2457799999999999</c:v>
                </c:pt>
                <c:pt idx="35">
                  <c:v>6.6581000000000001</c:v>
                </c:pt>
                <c:pt idx="36">
                  <c:v>6.5099</c:v>
                </c:pt>
                <c:pt idx="37">
                  <c:v>2.6568700000000001</c:v>
                </c:pt>
                <c:pt idx="38">
                  <c:v>2.3899300000000001</c:v>
                </c:pt>
                <c:pt idx="39">
                  <c:v>1.2845599999999999</c:v>
                </c:pt>
                <c:pt idx="40">
                  <c:v>1.4207799999999999</c:v>
                </c:pt>
                <c:pt idx="41">
                  <c:v>-0.77507000000000004</c:v>
                </c:pt>
                <c:pt idx="42">
                  <c:v>-1.62381</c:v>
                </c:pt>
                <c:pt idx="43">
                  <c:v>-3.9140000000000001E-2</c:v>
                </c:pt>
                <c:pt idx="44">
                  <c:v>1.59998</c:v>
                </c:pt>
                <c:pt idx="45">
                  <c:v>2.9686900000000001</c:v>
                </c:pt>
                <c:pt idx="46">
                  <c:v>4.3257599999999998</c:v>
                </c:pt>
                <c:pt idx="47">
                  <c:v>1.2999099999999999</c:v>
                </c:pt>
                <c:pt idx="48">
                  <c:v>-2.19034</c:v>
                </c:pt>
                <c:pt idx="49">
                  <c:v>-1.0105500000000001</c:v>
                </c:pt>
                <c:pt idx="50">
                  <c:v>-2.5558999999999998</c:v>
                </c:pt>
                <c:pt idx="51">
                  <c:v>-1.4431499999999999</c:v>
                </c:pt>
                <c:pt idx="52">
                  <c:v>1.43146</c:v>
                </c:pt>
                <c:pt idx="53">
                  <c:v>3.2685300000000002</c:v>
                </c:pt>
                <c:pt idx="54">
                  <c:v>5.7371699999999999</c:v>
                </c:pt>
                <c:pt idx="55">
                  <c:v>7.8999800000000002</c:v>
                </c:pt>
                <c:pt idx="56">
                  <c:v>8.5782699999999998</c:v>
                </c:pt>
                <c:pt idx="57">
                  <c:v>7.9966999999999997</c:v>
                </c:pt>
                <c:pt idx="58">
                  <c:v>6.9008399999999996</c:v>
                </c:pt>
                <c:pt idx="59">
                  <c:v>5.5758000000000001</c:v>
                </c:pt>
                <c:pt idx="60">
                  <c:v>4.55511</c:v>
                </c:pt>
                <c:pt idx="61">
                  <c:v>3.6842299999999999</c:v>
                </c:pt>
                <c:pt idx="62">
                  <c:v>4.2624599999999999</c:v>
                </c:pt>
                <c:pt idx="63">
                  <c:v>4.1822400000000002</c:v>
                </c:pt>
              </c:numCache>
            </c:numRef>
          </c:val>
          <c:smooth val="0"/>
          <c:extLst>
            <c:ext xmlns:c16="http://schemas.microsoft.com/office/drawing/2014/chart" uri="{C3380CC4-5D6E-409C-BE32-E72D297353CC}">
              <c16:uniqueId val="{00000001-609B-4A44-965C-728698ECD814}"/>
            </c:ext>
          </c:extLst>
        </c:ser>
        <c:dLbls>
          <c:showLegendKey val="0"/>
          <c:showVal val="0"/>
          <c:showCatName val="0"/>
          <c:showSerName val="0"/>
          <c:showPercent val="0"/>
          <c:showBubbleSize val="0"/>
        </c:dLbls>
        <c:marker val="1"/>
        <c:smooth val="0"/>
        <c:axId val="-454458016"/>
        <c:axId val="-454456928"/>
      </c:lineChart>
      <c:lineChart>
        <c:grouping val="standard"/>
        <c:varyColors val="0"/>
        <c:ser>
          <c:idx val="0"/>
          <c:order val="0"/>
          <c:tx>
            <c:strRef>
              <c:f>Sheet1!$B$1</c:f>
              <c:strCache>
                <c:ptCount val="1"/>
                <c:pt idx="0">
                  <c:v>Change in Oil Price (%, right)</c:v>
                </c:pt>
              </c:strCache>
            </c:strRef>
          </c:tx>
          <c:spPr>
            <a:ln w="28575" cap="rnd">
              <a:solidFill>
                <a:schemeClr val="accent1"/>
              </a:solidFill>
              <a:round/>
            </a:ln>
            <a:effectLst/>
          </c:spPr>
          <c:marker>
            <c:symbol val="none"/>
          </c:marker>
          <c:cat>
            <c:numRef>
              <c:f>Sheet1!$A$2:$A$65</c:f>
              <c:numCache>
                <c:formatCode>yyyy\-mm\-dd</c:formatCode>
                <c:ptCount val="64"/>
                <c:pt idx="0">
                  <c:v>25569</c:v>
                </c:pt>
                <c:pt idx="1">
                  <c:v>25659</c:v>
                </c:pt>
                <c:pt idx="2">
                  <c:v>25750</c:v>
                </c:pt>
                <c:pt idx="3">
                  <c:v>25842</c:v>
                </c:pt>
                <c:pt idx="4">
                  <c:v>25934</c:v>
                </c:pt>
                <c:pt idx="5">
                  <c:v>26024</c:v>
                </c:pt>
                <c:pt idx="6">
                  <c:v>26115</c:v>
                </c:pt>
                <c:pt idx="7">
                  <c:v>26207</c:v>
                </c:pt>
                <c:pt idx="8">
                  <c:v>26299</c:v>
                </c:pt>
                <c:pt idx="9">
                  <c:v>26390</c:v>
                </c:pt>
                <c:pt idx="10">
                  <c:v>26481</c:v>
                </c:pt>
                <c:pt idx="11">
                  <c:v>26573</c:v>
                </c:pt>
                <c:pt idx="12">
                  <c:v>26665</c:v>
                </c:pt>
                <c:pt idx="13">
                  <c:v>26755</c:v>
                </c:pt>
                <c:pt idx="14">
                  <c:v>26846</c:v>
                </c:pt>
                <c:pt idx="15">
                  <c:v>26938</c:v>
                </c:pt>
                <c:pt idx="16">
                  <c:v>27030</c:v>
                </c:pt>
                <c:pt idx="17">
                  <c:v>27120</c:v>
                </c:pt>
                <c:pt idx="18">
                  <c:v>27211</c:v>
                </c:pt>
                <c:pt idx="19">
                  <c:v>27303</c:v>
                </c:pt>
                <c:pt idx="20">
                  <c:v>27395</c:v>
                </c:pt>
                <c:pt idx="21">
                  <c:v>27485</c:v>
                </c:pt>
                <c:pt idx="22">
                  <c:v>27576</c:v>
                </c:pt>
                <c:pt idx="23">
                  <c:v>27668</c:v>
                </c:pt>
                <c:pt idx="24">
                  <c:v>27760</c:v>
                </c:pt>
                <c:pt idx="25">
                  <c:v>27851</c:v>
                </c:pt>
                <c:pt idx="26">
                  <c:v>27942</c:v>
                </c:pt>
                <c:pt idx="27">
                  <c:v>28034</c:v>
                </c:pt>
                <c:pt idx="28">
                  <c:v>28126</c:v>
                </c:pt>
                <c:pt idx="29">
                  <c:v>28216</c:v>
                </c:pt>
                <c:pt idx="30">
                  <c:v>28307</c:v>
                </c:pt>
                <c:pt idx="31">
                  <c:v>28399</c:v>
                </c:pt>
                <c:pt idx="32">
                  <c:v>28491</c:v>
                </c:pt>
                <c:pt idx="33">
                  <c:v>28581</c:v>
                </c:pt>
                <c:pt idx="34">
                  <c:v>28672</c:v>
                </c:pt>
                <c:pt idx="35">
                  <c:v>28764</c:v>
                </c:pt>
                <c:pt idx="36">
                  <c:v>28856</c:v>
                </c:pt>
                <c:pt idx="37">
                  <c:v>28946</c:v>
                </c:pt>
                <c:pt idx="38">
                  <c:v>29037</c:v>
                </c:pt>
                <c:pt idx="39">
                  <c:v>29129</c:v>
                </c:pt>
                <c:pt idx="40">
                  <c:v>29221</c:v>
                </c:pt>
                <c:pt idx="41">
                  <c:v>29312</c:v>
                </c:pt>
                <c:pt idx="42">
                  <c:v>29403</c:v>
                </c:pt>
                <c:pt idx="43">
                  <c:v>29495</c:v>
                </c:pt>
                <c:pt idx="44">
                  <c:v>29587</c:v>
                </c:pt>
                <c:pt idx="45">
                  <c:v>29677</c:v>
                </c:pt>
                <c:pt idx="46">
                  <c:v>29768</c:v>
                </c:pt>
                <c:pt idx="47">
                  <c:v>29860</c:v>
                </c:pt>
                <c:pt idx="48">
                  <c:v>29952</c:v>
                </c:pt>
                <c:pt idx="49">
                  <c:v>30042</c:v>
                </c:pt>
                <c:pt idx="50">
                  <c:v>30133</c:v>
                </c:pt>
                <c:pt idx="51">
                  <c:v>30225</c:v>
                </c:pt>
                <c:pt idx="52">
                  <c:v>30317</c:v>
                </c:pt>
                <c:pt idx="53">
                  <c:v>30407</c:v>
                </c:pt>
                <c:pt idx="54">
                  <c:v>30498</c:v>
                </c:pt>
                <c:pt idx="55">
                  <c:v>30590</c:v>
                </c:pt>
                <c:pt idx="56">
                  <c:v>30682</c:v>
                </c:pt>
                <c:pt idx="57">
                  <c:v>30773</c:v>
                </c:pt>
                <c:pt idx="58">
                  <c:v>30864</c:v>
                </c:pt>
                <c:pt idx="59">
                  <c:v>30956</c:v>
                </c:pt>
                <c:pt idx="60">
                  <c:v>31048</c:v>
                </c:pt>
                <c:pt idx="61">
                  <c:v>31138</c:v>
                </c:pt>
                <c:pt idx="62">
                  <c:v>31229</c:v>
                </c:pt>
                <c:pt idx="63">
                  <c:v>31321</c:v>
                </c:pt>
              </c:numCache>
            </c:numRef>
          </c:cat>
          <c:val>
            <c:numRef>
              <c:f>Sheet1!$B$2:$B$65</c:f>
              <c:numCache>
                <c:formatCode>0.0</c:formatCode>
                <c:ptCount val="64"/>
                <c:pt idx="0">
                  <c:v>2.8747400000000001</c:v>
                </c:pt>
                <c:pt idx="1">
                  <c:v>3.0674800000000002</c:v>
                </c:pt>
                <c:pt idx="2">
                  <c:v>4.4897999999999998</c:v>
                </c:pt>
                <c:pt idx="3">
                  <c:v>6.8825900000000004</c:v>
                </c:pt>
                <c:pt idx="4">
                  <c:v>8.5828299999999995</c:v>
                </c:pt>
                <c:pt idx="5">
                  <c:v>8.1349199999999993</c:v>
                </c:pt>
                <c:pt idx="6">
                  <c:v>6.6406299999999998</c:v>
                </c:pt>
                <c:pt idx="7">
                  <c:v>3.7878799999999999</c:v>
                </c:pt>
                <c:pt idx="8">
                  <c:v>1.4705900000000001</c:v>
                </c:pt>
                <c:pt idx="9">
                  <c:v>0.91742999999999997</c:v>
                </c:pt>
                <c:pt idx="10">
                  <c:v>0.36630000000000001</c:v>
                </c:pt>
                <c:pt idx="11">
                  <c:v>0.91241000000000005</c:v>
                </c:pt>
                <c:pt idx="12">
                  <c:v>5.4347799999999999</c:v>
                </c:pt>
                <c:pt idx="13">
                  <c:v>9.6363599999999998</c:v>
                </c:pt>
                <c:pt idx="14">
                  <c:v>12.591240000000001</c:v>
                </c:pt>
                <c:pt idx="15">
                  <c:v>31.464739999999999</c:v>
                </c:pt>
                <c:pt idx="16">
                  <c:v>59.106529999999999</c:v>
                </c:pt>
                <c:pt idx="17">
                  <c:v>62.354889999999997</c:v>
                </c:pt>
                <c:pt idx="18">
                  <c:v>66.126419999999996</c:v>
                </c:pt>
                <c:pt idx="19">
                  <c:v>45.52957</c:v>
                </c:pt>
                <c:pt idx="20">
                  <c:v>14.68683</c:v>
                </c:pt>
                <c:pt idx="21">
                  <c:v>9.0909099999999992</c:v>
                </c:pt>
                <c:pt idx="22">
                  <c:v>7.0243900000000004</c:v>
                </c:pt>
                <c:pt idx="23">
                  <c:v>8.1285399999999992</c:v>
                </c:pt>
                <c:pt idx="24">
                  <c:v>8.6629000000000005</c:v>
                </c:pt>
                <c:pt idx="25">
                  <c:v>7.3033700000000001</c:v>
                </c:pt>
                <c:pt idx="26">
                  <c:v>5.5606200000000001</c:v>
                </c:pt>
                <c:pt idx="27">
                  <c:v>4.8951000000000002</c:v>
                </c:pt>
                <c:pt idx="28">
                  <c:v>11.611789999999999</c:v>
                </c:pt>
                <c:pt idx="29">
                  <c:v>14.572430000000001</c:v>
                </c:pt>
                <c:pt idx="30">
                  <c:v>13.98964</c:v>
                </c:pt>
                <c:pt idx="31">
                  <c:v>12.16667</c:v>
                </c:pt>
                <c:pt idx="32">
                  <c:v>6.9099399999999997</c:v>
                </c:pt>
                <c:pt idx="33">
                  <c:v>4.6458500000000003</c:v>
                </c:pt>
                <c:pt idx="34">
                  <c:v>3.7121200000000001</c:v>
                </c:pt>
                <c:pt idx="35">
                  <c:v>5.6463599999999996</c:v>
                </c:pt>
                <c:pt idx="36">
                  <c:v>10.457520000000001</c:v>
                </c:pt>
                <c:pt idx="37">
                  <c:v>24.599710000000002</c:v>
                </c:pt>
                <c:pt idx="38">
                  <c:v>48.502560000000003</c:v>
                </c:pt>
                <c:pt idx="39">
                  <c:v>56.399439999999998</c:v>
                </c:pt>
                <c:pt idx="40">
                  <c:v>63.576590000000003</c:v>
                </c:pt>
                <c:pt idx="41">
                  <c:v>51.109810000000003</c:v>
                </c:pt>
                <c:pt idx="42">
                  <c:v>28.184950000000001</c:v>
                </c:pt>
                <c:pt idx="43">
                  <c:v>19.10971</c:v>
                </c:pt>
                <c:pt idx="44">
                  <c:v>24.155950000000001</c:v>
                </c:pt>
                <c:pt idx="45">
                  <c:v>23.192889999999998</c:v>
                </c:pt>
                <c:pt idx="46">
                  <c:v>20.376059999999999</c:v>
                </c:pt>
                <c:pt idx="47">
                  <c:v>18.724049999999998</c:v>
                </c:pt>
                <c:pt idx="48">
                  <c:v>1.91</c:v>
                </c:pt>
                <c:pt idx="49">
                  <c:v>-5.6165700000000003</c:v>
                </c:pt>
                <c:pt idx="50">
                  <c:v>-2.1358000000000001</c:v>
                </c:pt>
                <c:pt idx="51">
                  <c:v>1.2400599999999999</c:v>
                </c:pt>
                <c:pt idx="52">
                  <c:v>-4.0660699999999999</c:v>
                </c:pt>
                <c:pt idx="53">
                  <c:v>-4.7207400000000002</c:v>
                </c:pt>
                <c:pt idx="54">
                  <c:v>-6.12378</c:v>
                </c:pt>
                <c:pt idx="55">
                  <c:v>-8.9510100000000001</c:v>
                </c:pt>
                <c:pt idx="56">
                  <c:v>2.08609</c:v>
                </c:pt>
                <c:pt idx="57">
                  <c:v>5.0942100000000003</c:v>
                </c:pt>
                <c:pt idx="58">
                  <c:v>1.2491300000000001</c:v>
                </c:pt>
                <c:pt idx="59">
                  <c:v>0.37944</c:v>
                </c:pt>
                <c:pt idx="60">
                  <c:v>-6.3250099999999998</c:v>
                </c:pt>
                <c:pt idx="61">
                  <c:v>-4.6148699999999998</c:v>
                </c:pt>
                <c:pt idx="62">
                  <c:v>-4.5579200000000002</c:v>
                </c:pt>
                <c:pt idx="63">
                  <c:v>1.8556699999999999</c:v>
                </c:pt>
              </c:numCache>
            </c:numRef>
          </c:val>
          <c:smooth val="0"/>
          <c:extLst>
            <c:ext xmlns:c16="http://schemas.microsoft.com/office/drawing/2014/chart" uri="{C3380CC4-5D6E-409C-BE32-E72D297353CC}">
              <c16:uniqueId val="{00000002-609B-4A44-965C-728698ECD814}"/>
            </c:ext>
          </c:extLst>
        </c:ser>
        <c:dLbls>
          <c:showLegendKey val="0"/>
          <c:showVal val="0"/>
          <c:showCatName val="0"/>
          <c:showSerName val="0"/>
          <c:showPercent val="0"/>
          <c:showBubbleSize val="0"/>
        </c:dLbls>
        <c:marker val="1"/>
        <c:smooth val="0"/>
        <c:axId val="-454444416"/>
        <c:axId val="-454459104"/>
      </c:lineChart>
      <c:dateAx>
        <c:axId val="-45445801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6928"/>
        <c:crossesAt val="-5"/>
        <c:auto val="1"/>
        <c:lblOffset val="100"/>
        <c:baseTimeUnit val="months"/>
      </c:dateAx>
      <c:valAx>
        <c:axId val="-454456928"/>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58016"/>
        <c:crosses val="autoZero"/>
        <c:crossBetween val="between"/>
      </c:valAx>
      <c:valAx>
        <c:axId val="-45445910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454444416"/>
        <c:crosses val="max"/>
        <c:crossBetween val="between"/>
      </c:valAx>
      <c:dateAx>
        <c:axId val="-454444416"/>
        <c:scaling>
          <c:orientation val="minMax"/>
        </c:scaling>
        <c:delete val="1"/>
        <c:axPos val="b"/>
        <c:numFmt formatCode="yyyy\-mm\-dd" sourceLinked="1"/>
        <c:majorTickMark val="out"/>
        <c:minorTickMark val="none"/>
        <c:tickLblPos val="nextTo"/>
        <c:crossAx val="-45445910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7972A-A2E7-401C-B515-59EEC69CF95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90A27836-7A81-420C-8383-9BCCE6BEC7AA}">
      <dgm:prSet phldrT="[文本]" custT="1"/>
      <dgm:spPr/>
      <dgm:t>
        <a:bodyPr/>
        <a:lstStyle/>
        <a:p>
          <a:r>
            <a:rPr lang="en-US" altLang="zh-CN" sz="1800" dirty="0"/>
            <a:t>Hedge </a:t>
          </a:r>
        </a:p>
        <a:p>
          <a:r>
            <a:rPr lang="en-US" altLang="zh-CN" sz="1800" dirty="0"/>
            <a:t>finance</a:t>
          </a:r>
          <a:endParaRPr lang="zh-CN" altLang="en-US" sz="1800" dirty="0"/>
        </a:p>
      </dgm:t>
    </dgm:pt>
    <dgm:pt modelId="{D68329E4-1F58-47F0-BB08-8D6612046A57}" type="parTrans" cxnId="{A8517569-86A8-4E36-B16A-58D4A2373E85}">
      <dgm:prSet/>
      <dgm:spPr/>
      <dgm:t>
        <a:bodyPr/>
        <a:lstStyle/>
        <a:p>
          <a:endParaRPr lang="zh-CN" altLang="en-US"/>
        </a:p>
      </dgm:t>
    </dgm:pt>
    <dgm:pt modelId="{AC17809A-515D-414F-A14D-C3732BDE0300}" type="sibTrans" cxnId="{A8517569-86A8-4E36-B16A-58D4A2373E85}">
      <dgm:prSet/>
      <dgm:spPr/>
      <dgm:t>
        <a:bodyPr/>
        <a:lstStyle/>
        <a:p>
          <a:endParaRPr lang="zh-CN" altLang="en-US"/>
        </a:p>
      </dgm:t>
    </dgm:pt>
    <dgm:pt modelId="{56FB338E-47A5-44C6-8A9A-E67316D4227A}">
      <dgm:prSet phldrT="[文本]" custT="1"/>
      <dgm:spPr/>
      <dgm:t>
        <a:bodyPr/>
        <a:lstStyle/>
        <a:p>
          <a:r>
            <a:rPr lang="en-US" altLang="zh-CN" sz="1800" dirty="0"/>
            <a:t>Speculative finance</a:t>
          </a:r>
          <a:endParaRPr lang="zh-CN" altLang="en-US" sz="1800" dirty="0"/>
        </a:p>
      </dgm:t>
    </dgm:pt>
    <dgm:pt modelId="{D2C54113-5593-4C50-992B-DBB578FD5A83}" type="parTrans" cxnId="{A1505B1B-2BEE-4D40-B159-A525BB1DB3A6}">
      <dgm:prSet/>
      <dgm:spPr/>
      <dgm:t>
        <a:bodyPr/>
        <a:lstStyle/>
        <a:p>
          <a:endParaRPr lang="zh-CN" altLang="en-US"/>
        </a:p>
      </dgm:t>
    </dgm:pt>
    <dgm:pt modelId="{79875988-CF29-4D89-9462-F42110965CD0}" type="sibTrans" cxnId="{A1505B1B-2BEE-4D40-B159-A525BB1DB3A6}">
      <dgm:prSet/>
      <dgm:spPr/>
      <dgm:t>
        <a:bodyPr/>
        <a:lstStyle/>
        <a:p>
          <a:endParaRPr lang="zh-CN" altLang="en-US"/>
        </a:p>
      </dgm:t>
    </dgm:pt>
    <dgm:pt modelId="{258AAAC4-03AF-493F-882F-6F0BB30B0132}">
      <dgm:prSet phldrT="[文本]" custT="1"/>
      <dgm:spPr/>
      <dgm:t>
        <a:bodyPr/>
        <a:lstStyle/>
        <a:p>
          <a:r>
            <a:rPr lang="en-US" altLang="zh-CN" sz="1800" dirty="0"/>
            <a:t>Ponzi </a:t>
          </a:r>
        </a:p>
        <a:p>
          <a:r>
            <a:rPr lang="en-US" altLang="zh-CN" sz="1800" dirty="0"/>
            <a:t>finance</a:t>
          </a:r>
          <a:endParaRPr lang="zh-CN" altLang="en-US" sz="1800" dirty="0"/>
        </a:p>
      </dgm:t>
    </dgm:pt>
    <dgm:pt modelId="{C7519C2E-4650-4998-A10D-59E9CE6458E0}" type="parTrans" cxnId="{F6872CB9-2F20-48BC-9210-B4718CB5228F}">
      <dgm:prSet/>
      <dgm:spPr/>
      <dgm:t>
        <a:bodyPr/>
        <a:lstStyle/>
        <a:p>
          <a:endParaRPr lang="zh-CN" altLang="en-US"/>
        </a:p>
      </dgm:t>
    </dgm:pt>
    <dgm:pt modelId="{8B11C742-1971-4D17-930F-120FC2BA9CCF}" type="sibTrans" cxnId="{F6872CB9-2F20-48BC-9210-B4718CB5228F}">
      <dgm:prSet/>
      <dgm:spPr/>
      <dgm:t>
        <a:bodyPr/>
        <a:lstStyle/>
        <a:p>
          <a:endParaRPr lang="zh-CN" altLang="en-US"/>
        </a:p>
      </dgm:t>
    </dgm:pt>
    <dgm:pt modelId="{54978016-11A0-4B36-93E0-B5DBB3435C60}" type="pres">
      <dgm:prSet presAssocID="{5E97972A-A2E7-401C-B515-59EEC69CF957}" presName="Name0" presStyleCnt="0">
        <dgm:presLayoutVars>
          <dgm:dir/>
          <dgm:resizeHandles val="exact"/>
        </dgm:presLayoutVars>
      </dgm:prSet>
      <dgm:spPr/>
    </dgm:pt>
    <dgm:pt modelId="{910555AB-6068-4454-B4E3-21CEE3CCBC08}" type="pres">
      <dgm:prSet presAssocID="{5E97972A-A2E7-401C-B515-59EEC69CF957}" presName="cycle" presStyleCnt="0"/>
      <dgm:spPr/>
    </dgm:pt>
    <dgm:pt modelId="{89F08F5A-7E36-416A-8A32-3B1FCDD6D07D}" type="pres">
      <dgm:prSet presAssocID="{90A27836-7A81-420C-8383-9BCCE6BEC7AA}" presName="nodeFirstNode" presStyleLbl="node1" presStyleIdx="0" presStyleCnt="3" custScaleX="73766" custScaleY="65824">
        <dgm:presLayoutVars>
          <dgm:bulletEnabled val="1"/>
        </dgm:presLayoutVars>
      </dgm:prSet>
      <dgm:spPr/>
    </dgm:pt>
    <dgm:pt modelId="{5FB69A83-6FE6-46C1-B345-7CC1559A02C0}" type="pres">
      <dgm:prSet presAssocID="{AC17809A-515D-414F-A14D-C3732BDE0300}" presName="sibTransFirstNode" presStyleLbl="bgShp" presStyleIdx="0" presStyleCnt="1"/>
      <dgm:spPr/>
    </dgm:pt>
    <dgm:pt modelId="{5F402F7F-7FFE-49A0-8706-DE35CB5F4D8F}" type="pres">
      <dgm:prSet presAssocID="{56FB338E-47A5-44C6-8A9A-E67316D4227A}" presName="nodeFollowingNodes" presStyleLbl="node1" presStyleIdx="1" presStyleCnt="3" custScaleX="70925" custScaleY="63784">
        <dgm:presLayoutVars>
          <dgm:bulletEnabled val="1"/>
        </dgm:presLayoutVars>
      </dgm:prSet>
      <dgm:spPr/>
    </dgm:pt>
    <dgm:pt modelId="{4134EC2C-8565-4830-9F9A-C83376518092}" type="pres">
      <dgm:prSet presAssocID="{258AAAC4-03AF-493F-882F-6F0BB30B0132}" presName="nodeFollowingNodes" presStyleLbl="node1" presStyleIdx="2" presStyleCnt="3" custScaleX="74060" custScaleY="63784">
        <dgm:presLayoutVars>
          <dgm:bulletEnabled val="1"/>
        </dgm:presLayoutVars>
      </dgm:prSet>
      <dgm:spPr/>
    </dgm:pt>
  </dgm:ptLst>
  <dgm:cxnLst>
    <dgm:cxn modelId="{A1505B1B-2BEE-4D40-B159-A525BB1DB3A6}" srcId="{5E97972A-A2E7-401C-B515-59EEC69CF957}" destId="{56FB338E-47A5-44C6-8A9A-E67316D4227A}" srcOrd="1" destOrd="0" parTransId="{D2C54113-5593-4C50-992B-DBB578FD5A83}" sibTransId="{79875988-CF29-4D89-9462-F42110965CD0}"/>
    <dgm:cxn modelId="{A8517569-86A8-4E36-B16A-58D4A2373E85}" srcId="{5E97972A-A2E7-401C-B515-59EEC69CF957}" destId="{90A27836-7A81-420C-8383-9BCCE6BEC7AA}" srcOrd="0" destOrd="0" parTransId="{D68329E4-1F58-47F0-BB08-8D6612046A57}" sibTransId="{AC17809A-515D-414F-A14D-C3732BDE0300}"/>
    <dgm:cxn modelId="{0B0E8F89-DB36-472C-8078-E2BEBAA9EA00}" type="presOf" srcId="{258AAAC4-03AF-493F-882F-6F0BB30B0132}" destId="{4134EC2C-8565-4830-9F9A-C83376518092}" srcOrd="0" destOrd="0" presId="urn:microsoft.com/office/officeart/2005/8/layout/cycle3"/>
    <dgm:cxn modelId="{6BCB08AD-E31C-4E09-9201-14EA092675C4}" type="presOf" srcId="{5E97972A-A2E7-401C-B515-59EEC69CF957}" destId="{54978016-11A0-4B36-93E0-B5DBB3435C60}" srcOrd="0" destOrd="0" presId="urn:microsoft.com/office/officeart/2005/8/layout/cycle3"/>
    <dgm:cxn modelId="{F6872CB9-2F20-48BC-9210-B4718CB5228F}" srcId="{5E97972A-A2E7-401C-B515-59EEC69CF957}" destId="{258AAAC4-03AF-493F-882F-6F0BB30B0132}" srcOrd="2" destOrd="0" parTransId="{C7519C2E-4650-4998-A10D-59E9CE6458E0}" sibTransId="{8B11C742-1971-4D17-930F-120FC2BA9CCF}"/>
    <dgm:cxn modelId="{23C26DC2-6097-4F95-92B3-CB091D625813}" type="presOf" srcId="{AC17809A-515D-414F-A14D-C3732BDE0300}" destId="{5FB69A83-6FE6-46C1-B345-7CC1559A02C0}" srcOrd="0" destOrd="0" presId="urn:microsoft.com/office/officeart/2005/8/layout/cycle3"/>
    <dgm:cxn modelId="{D2C189C2-C2BC-45F2-B7A2-07C138B4E3F3}" type="presOf" srcId="{56FB338E-47A5-44C6-8A9A-E67316D4227A}" destId="{5F402F7F-7FFE-49A0-8706-DE35CB5F4D8F}" srcOrd="0" destOrd="0" presId="urn:microsoft.com/office/officeart/2005/8/layout/cycle3"/>
    <dgm:cxn modelId="{8697EDD8-FFB8-4678-A309-8D373B68F71F}" type="presOf" srcId="{90A27836-7A81-420C-8383-9BCCE6BEC7AA}" destId="{89F08F5A-7E36-416A-8A32-3B1FCDD6D07D}" srcOrd="0" destOrd="0" presId="urn:microsoft.com/office/officeart/2005/8/layout/cycle3"/>
    <dgm:cxn modelId="{C9EA55B1-BB9C-4427-876D-A2B479006754}" type="presParOf" srcId="{54978016-11A0-4B36-93E0-B5DBB3435C60}" destId="{910555AB-6068-4454-B4E3-21CEE3CCBC08}" srcOrd="0" destOrd="0" presId="urn:microsoft.com/office/officeart/2005/8/layout/cycle3"/>
    <dgm:cxn modelId="{BCF8CD67-4DFF-48D3-B7C8-F4F2F42A8400}" type="presParOf" srcId="{910555AB-6068-4454-B4E3-21CEE3CCBC08}" destId="{89F08F5A-7E36-416A-8A32-3B1FCDD6D07D}" srcOrd="0" destOrd="0" presId="urn:microsoft.com/office/officeart/2005/8/layout/cycle3"/>
    <dgm:cxn modelId="{83ABDC9B-EA1D-4F13-9A97-39C4546A894E}" type="presParOf" srcId="{910555AB-6068-4454-B4E3-21CEE3CCBC08}" destId="{5FB69A83-6FE6-46C1-B345-7CC1559A02C0}" srcOrd="1" destOrd="0" presId="urn:microsoft.com/office/officeart/2005/8/layout/cycle3"/>
    <dgm:cxn modelId="{DDEBC315-EDE6-4C4D-8E1D-AF030674C023}" type="presParOf" srcId="{910555AB-6068-4454-B4E3-21CEE3CCBC08}" destId="{5F402F7F-7FFE-49A0-8706-DE35CB5F4D8F}" srcOrd="2" destOrd="0" presId="urn:microsoft.com/office/officeart/2005/8/layout/cycle3"/>
    <dgm:cxn modelId="{6DBA8F35-D574-4CEF-B29B-90A434AE9773}" type="presParOf" srcId="{910555AB-6068-4454-B4E3-21CEE3CCBC08}" destId="{4134EC2C-8565-4830-9F9A-C83376518092}"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69A83-6FE6-46C1-B345-7CC1559A02C0}">
      <dsp:nvSpPr>
        <dsp:cNvPr id="0" name=""/>
        <dsp:cNvSpPr/>
      </dsp:nvSpPr>
      <dsp:spPr>
        <a:xfrm>
          <a:off x="1174018" y="108876"/>
          <a:ext cx="3036991" cy="3036991"/>
        </a:xfrm>
        <a:prstGeom prst="circularArrow">
          <a:avLst>
            <a:gd name="adj1" fmla="val 5689"/>
            <a:gd name="adj2" fmla="val 340510"/>
            <a:gd name="adj3" fmla="val 13558388"/>
            <a:gd name="adj4" fmla="val 17513713"/>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08F5A-7E36-416A-8A32-3B1FCDD6D07D}">
      <dsp:nvSpPr>
        <dsp:cNvPr id="0" name=""/>
        <dsp:cNvSpPr/>
      </dsp:nvSpPr>
      <dsp:spPr>
        <a:xfrm>
          <a:off x="1921391" y="184513"/>
          <a:ext cx="1542244" cy="688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Hedge </a:t>
          </a:r>
        </a:p>
        <a:p>
          <a:pPr marL="0" lvl="0" indent="0" algn="ctr" defTabSz="800100">
            <a:lnSpc>
              <a:spcPct val="90000"/>
            </a:lnSpc>
            <a:spcBef>
              <a:spcPct val="0"/>
            </a:spcBef>
            <a:spcAft>
              <a:spcPct val="35000"/>
            </a:spcAft>
            <a:buNone/>
          </a:pPr>
          <a:r>
            <a:rPr lang="en-US" altLang="zh-CN" sz="1800" kern="1200" dirty="0"/>
            <a:t>finance</a:t>
          </a:r>
          <a:endParaRPr lang="zh-CN" altLang="en-US" sz="1800" kern="1200" dirty="0"/>
        </a:p>
      </dsp:txBody>
      <dsp:txXfrm>
        <a:off x="1954981" y="218103"/>
        <a:ext cx="1475064" cy="620919"/>
      </dsp:txXfrm>
    </dsp:sp>
    <dsp:sp modelId="{5F402F7F-7FFE-49A0-8706-DE35CB5F4D8F}">
      <dsp:nvSpPr>
        <dsp:cNvPr id="0" name=""/>
        <dsp:cNvSpPr/>
      </dsp:nvSpPr>
      <dsp:spPr>
        <a:xfrm>
          <a:off x="3102124" y="2188824"/>
          <a:ext cx="1482846" cy="666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Speculative finance</a:t>
          </a:r>
          <a:endParaRPr lang="zh-CN" altLang="en-US" sz="1800" kern="1200" dirty="0"/>
        </a:p>
      </dsp:txBody>
      <dsp:txXfrm>
        <a:off x="3134673" y="2221373"/>
        <a:ext cx="1417748" cy="601676"/>
      </dsp:txXfrm>
    </dsp:sp>
    <dsp:sp modelId="{4134EC2C-8565-4830-9F9A-C83376518092}">
      <dsp:nvSpPr>
        <dsp:cNvPr id="0" name=""/>
        <dsp:cNvSpPr/>
      </dsp:nvSpPr>
      <dsp:spPr>
        <a:xfrm>
          <a:off x="767284" y="2188824"/>
          <a:ext cx="1548390" cy="666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Ponzi </a:t>
          </a:r>
        </a:p>
        <a:p>
          <a:pPr marL="0" lvl="0" indent="0" algn="ctr" defTabSz="800100">
            <a:lnSpc>
              <a:spcPct val="90000"/>
            </a:lnSpc>
            <a:spcBef>
              <a:spcPct val="0"/>
            </a:spcBef>
            <a:spcAft>
              <a:spcPct val="35000"/>
            </a:spcAft>
            <a:buNone/>
          </a:pPr>
          <a:r>
            <a:rPr lang="en-US" altLang="zh-CN" sz="1800" kern="1200" dirty="0"/>
            <a:t>finance</a:t>
          </a:r>
          <a:endParaRPr lang="zh-CN" altLang="en-US" sz="1800" kern="1200" dirty="0"/>
        </a:p>
      </dsp:txBody>
      <dsp:txXfrm>
        <a:off x="799833" y="2221373"/>
        <a:ext cx="1483292" cy="60167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6FCE6-ABC6-45F9-A562-A1C4CCD6F4D8}" type="datetimeFigureOut">
              <a:rPr lang="zh-CN" altLang="en-US" smtClean="0"/>
              <a:t>2022/12/5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C8670-8549-48E6-9371-CB5AF6E1255F}" type="slidenum">
              <a:rPr lang="zh-CN" altLang="en-US" smtClean="0"/>
              <a:t>‹#›</a:t>
            </a:fld>
            <a:endParaRPr lang="zh-CN" altLang="en-US"/>
          </a:p>
        </p:txBody>
      </p:sp>
    </p:spTree>
    <p:extLst>
      <p:ext uri="{BB962C8B-B14F-4D97-AF65-F5344CB8AC3E}">
        <p14:creationId xmlns:p14="http://schemas.microsoft.com/office/powerpoint/2010/main" val="36296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非农业就业</a:t>
            </a:r>
            <a:r>
              <a:rPr lang="en-US" altLang="zh-CN" dirty="0"/>
              <a:t>=</a:t>
            </a:r>
            <a:r>
              <a:rPr lang="zh-CN" altLang="en-US" dirty="0"/>
              <a:t>第二产业就业人数</a:t>
            </a:r>
            <a:r>
              <a:rPr lang="en-US" altLang="zh-CN" dirty="0"/>
              <a:t>+</a:t>
            </a:r>
            <a:r>
              <a:rPr lang="zh-CN" altLang="en-US" dirty="0"/>
              <a:t>第三产业就业人数。</a:t>
            </a:r>
            <a:r>
              <a:rPr lang="en-US" altLang="zh-CN" dirty="0"/>
              <a:t>1990</a:t>
            </a:r>
            <a:r>
              <a:rPr lang="zh-CN" altLang="en-US" dirty="0"/>
              <a:t>年数据有异常（同年“经济活动人口增加</a:t>
            </a:r>
            <a:r>
              <a:rPr lang="en-US" altLang="zh-CN" dirty="0"/>
              <a:t>1</a:t>
            </a:r>
            <a:r>
              <a:rPr lang="zh-CN" altLang="en-US" dirty="0"/>
              <a:t>亿人左右”），因此该年非农就业增长率用</a:t>
            </a:r>
            <a:r>
              <a:rPr lang="en-US" altLang="zh-CN" dirty="0"/>
              <a:t>1989</a:t>
            </a:r>
            <a:r>
              <a:rPr lang="zh-CN" altLang="en-US" dirty="0"/>
              <a:t>年值。</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8</a:t>
            </a:fld>
            <a:endParaRPr lang="zh-CN" altLang="en-US"/>
          </a:p>
        </p:txBody>
      </p:sp>
    </p:spTree>
    <p:extLst>
      <p:ext uri="{BB962C8B-B14F-4D97-AF65-F5344CB8AC3E}">
        <p14:creationId xmlns:p14="http://schemas.microsoft.com/office/powerpoint/2010/main" val="172465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Replacement cost: </a:t>
            </a:r>
            <a:r>
              <a:rPr lang="zh-CN" altLang="en-US" dirty="0"/>
              <a:t>重置成本</a:t>
            </a:r>
          </a:p>
        </p:txBody>
      </p:sp>
      <p:sp>
        <p:nvSpPr>
          <p:cNvPr id="4" name="灯片编号占位符 3"/>
          <p:cNvSpPr>
            <a:spLocks noGrp="1"/>
          </p:cNvSpPr>
          <p:nvPr>
            <p:ph type="sldNum" sz="quarter" idx="5"/>
          </p:nvPr>
        </p:nvSpPr>
        <p:spPr/>
        <p:txBody>
          <a:bodyPr/>
          <a:lstStyle/>
          <a:p>
            <a:fld id="{FA9C8670-8549-48E6-9371-CB5AF6E1255F}" type="slidenum">
              <a:rPr lang="zh-CN" altLang="en-US" smtClean="0"/>
              <a:t>170</a:t>
            </a:fld>
            <a:endParaRPr lang="zh-CN" altLang="en-US"/>
          </a:p>
        </p:txBody>
      </p:sp>
    </p:spTree>
    <p:extLst>
      <p:ext uri="{BB962C8B-B14F-4D97-AF65-F5344CB8AC3E}">
        <p14:creationId xmlns:p14="http://schemas.microsoft.com/office/powerpoint/2010/main" val="374304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171</a:t>
            </a:fld>
            <a:endParaRPr lang="zh-CN" altLang="en-US"/>
          </a:p>
        </p:txBody>
      </p:sp>
    </p:spTree>
    <p:extLst>
      <p:ext uri="{BB962C8B-B14F-4D97-AF65-F5344CB8AC3E}">
        <p14:creationId xmlns:p14="http://schemas.microsoft.com/office/powerpoint/2010/main" val="192672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 1, Keynes points to the fact that more and more shares are owned by retail investors or people who have no special knowledge of businesses.</a:t>
            </a:r>
          </a:p>
          <a:p>
            <a:endParaRPr lang="en-US" altLang="zh-CN" dirty="0"/>
          </a:p>
          <a:p>
            <a:pPr marL="0" indent="0">
              <a:buFont typeface="+mj-lt"/>
              <a:buNone/>
            </a:pPr>
            <a:r>
              <a:rPr lang="en-US" altLang="zh-CN" dirty="0"/>
              <a:t>On 2, Keynes gives two examples: </a:t>
            </a:r>
          </a:p>
          <a:p>
            <a:pPr marL="914400" lvl="1" indent="-514350"/>
            <a:r>
              <a:rPr lang="en-US" altLang="zh-CN" dirty="0"/>
              <a:t>the share prices of American ice companies are seasonally higher in summer; </a:t>
            </a:r>
          </a:p>
          <a:p>
            <a:pPr marL="914400" lvl="1" indent="-514350"/>
            <a:r>
              <a:rPr lang="en-US" altLang="zh-CN" dirty="0"/>
              <a:t>the recurrence of holidays may raise the market valuation of the British railway substantially.</a:t>
            </a:r>
            <a:endParaRPr lang="zh-CN" altLang="en-US" dirty="0"/>
          </a:p>
          <a:p>
            <a:r>
              <a:rPr lang="en-US" altLang="zh-CN" dirty="0"/>
              <a:t>On 3,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176</a:t>
            </a:fld>
            <a:endParaRPr lang="zh-CN" altLang="en-US"/>
          </a:p>
        </p:txBody>
      </p:sp>
    </p:spTree>
    <p:extLst>
      <p:ext uri="{BB962C8B-B14F-4D97-AF65-F5344CB8AC3E}">
        <p14:creationId xmlns:p14="http://schemas.microsoft.com/office/powerpoint/2010/main" val="357669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“markets can remain irrational longer than you can remain solvent.”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“Worldly wisdom teaches us that,” Keynes says, “it is better for reputation to fail conventionally than to succeed unconventionally.”</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177</a:t>
            </a:fld>
            <a:endParaRPr lang="zh-CN" altLang="en-US"/>
          </a:p>
        </p:txBody>
      </p:sp>
    </p:spTree>
    <p:extLst>
      <p:ext uri="{BB962C8B-B14F-4D97-AF65-F5344CB8AC3E}">
        <p14:creationId xmlns:p14="http://schemas.microsoft.com/office/powerpoint/2010/main" val="2857534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What doesn’t change is change itself.</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180</a:t>
            </a:fld>
            <a:endParaRPr lang="zh-CN" altLang="en-US"/>
          </a:p>
        </p:txBody>
      </p:sp>
    </p:spTree>
    <p:extLst>
      <p:ext uri="{BB962C8B-B14F-4D97-AF65-F5344CB8AC3E}">
        <p14:creationId xmlns:p14="http://schemas.microsoft.com/office/powerpoint/2010/main" val="33225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18</a:t>
            </a:fld>
            <a:endParaRPr lang="zh-CN" altLang="en-US"/>
          </a:p>
        </p:txBody>
      </p:sp>
    </p:spTree>
    <p:extLst>
      <p:ext uri="{BB962C8B-B14F-4D97-AF65-F5344CB8AC3E}">
        <p14:creationId xmlns:p14="http://schemas.microsoft.com/office/powerpoint/2010/main" val="99937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21</a:t>
            </a:fld>
            <a:endParaRPr lang="zh-CN" altLang="en-US"/>
          </a:p>
        </p:txBody>
      </p:sp>
    </p:spTree>
    <p:extLst>
      <p:ext uri="{BB962C8B-B14F-4D97-AF65-F5344CB8AC3E}">
        <p14:creationId xmlns:p14="http://schemas.microsoft.com/office/powerpoint/2010/main" val="307262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When a negative shock occurs to the aggregate demand, prices would fail to fully adjust, with</a:t>
            </a:r>
            <a:r>
              <a:rPr lang="en-US" altLang="zh-CN" sz="1200" kern="1200" baseline="0" dirty="0">
                <a:solidFill>
                  <a:schemeClr val="tx1"/>
                </a:solidFill>
                <a:effectLst/>
                <a:latin typeface="+mn-lt"/>
                <a:ea typeface="+mn-ea"/>
                <a:cs typeface="+mn-cs"/>
              </a:rPr>
              <a:t> a consequence</a:t>
            </a:r>
            <a:r>
              <a:rPr lang="en-US" altLang="zh-CN" sz="1200" kern="1200" dirty="0">
                <a:solidFill>
                  <a:schemeClr val="tx1"/>
                </a:solidFill>
                <a:effectLst/>
                <a:latin typeface="+mn-lt"/>
                <a:ea typeface="+mn-ea"/>
                <a:cs typeface="+mn-cs"/>
              </a:rPr>
              <a:t> that the supply side cannot operate at its full potential.</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25</a:t>
            </a:fld>
            <a:endParaRPr lang="zh-CN" altLang="en-US"/>
          </a:p>
        </p:txBody>
      </p:sp>
    </p:spTree>
    <p:extLst>
      <p:ext uri="{BB962C8B-B14F-4D97-AF65-F5344CB8AC3E}">
        <p14:creationId xmlns:p14="http://schemas.microsoft.com/office/powerpoint/2010/main" val="393538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Dirty float, managed float or dirty float.</a:t>
            </a:r>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71</a:t>
            </a:fld>
            <a:endParaRPr lang="zh-CN" altLang="en-US"/>
          </a:p>
        </p:txBody>
      </p:sp>
    </p:spTree>
    <p:extLst>
      <p:ext uri="{BB962C8B-B14F-4D97-AF65-F5344CB8AC3E}">
        <p14:creationId xmlns:p14="http://schemas.microsoft.com/office/powerpoint/2010/main" val="75485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Capital mobility was sacrosanct during the Gold Standard era,</a:t>
            </a:r>
            <a:r>
              <a:rPr lang="en-US" altLang="zh-CN" baseline="0" dirty="0"/>
              <a:t> which prevailed until the WWI. </a:t>
            </a:r>
          </a:p>
          <a:p>
            <a:endParaRPr lang="en-US" altLang="zh-CN" baseline="0" dirty="0"/>
          </a:p>
          <a:p>
            <a:r>
              <a:rPr lang="en-US" altLang="zh-CN" baseline="0" dirty="0"/>
              <a:t>Economists (Keynes in particular) realized during the interwar period that capital mobility was incompatible with macroeconomic stability. This view was enshrined in the form of capital controls in Bretton Wood agreement of 1944.</a:t>
            </a:r>
          </a:p>
          <a:p>
            <a:endParaRPr lang="en-US" altLang="zh-CN" baseline="0" dirty="0"/>
          </a:p>
          <a:p>
            <a:r>
              <a:rPr lang="en-US" altLang="zh-CN" baseline="0" dirty="0"/>
              <a:t>By late 1980s, economists and policy makers again embraced capital mobility. EU made capital controls illegal in 1992. OECD forbade capital control. Soon financial crises broke out in Mexico and South Korea in 1994 and 1997, respectively. In the end, the US and European countries also had their own financial crisis. </a:t>
            </a:r>
          </a:p>
          <a:p>
            <a:endParaRPr lang="en-US" altLang="zh-CN" baseline="0" dirty="0"/>
          </a:p>
          <a:p>
            <a:r>
              <a:rPr lang="en-US" altLang="zh-CN" baseline="0" dirty="0"/>
              <a:t>In 2012, IMF reversed its long-held belief and approved capital control, although it still regards free capital mobility as </a:t>
            </a:r>
            <a:r>
              <a:rPr lang="en-US" altLang="zh-CN" baseline="0"/>
              <a:t>an ideal. </a:t>
            </a:r>
            <a:endParaRPr lang="en-US" altLang="zh-CN" baseline="0" dirty="0"/>
          </a:p>
          <a:p>
            <a:endParaRPr lang="en-US" altLang="zh-CN" baseline="0" dirty="0"/>
          </a:p>
          <a:p>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80</a:t>
            </a:fld>
            <a:endParaRPr lang="zh-CN" altLang="en-US"/>
          </a:p>
        </p:txBody>
      </p:sp>
    </p:spTree>
    <p:extLst>
      <p:ext uri="{BB962C8B-B14F-4D97-AF65-F5344CB8AC3E}">
        <p14:creationId xmlns:p14="http://schemas.microsoft.com/office/powerpoint/2010/main" val="74947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long run, price is flexible and the economy produces the natural level,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a14:m>
                <a:r>
                  <a:rPr lang="en-US" altLang="zh-CN" dirty="0"/>
                  <a:t>.</a:t>
                </a:r>
                <a:endParaRPr lang="zh-CN" altLang="en-US" dirty="0"/>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long run, price is flexible and the economy produces the natural level, </a:t>
                </a:r>
                <a:r>
                  <a:rPr lang="en-US" altLang="zh-CN" b="0" i="0">
                    <a:latin typeface="Cambria Math"/>
                  </a:rPr>
                  <a:t>𝑌</a:t>
                </a:r>
                <a:r>
                  <a:rPr lang="en-US" altLang="zh-CN" b="0" i="0">
                    <a:latin typeface="Cambria Math" panose="02040503050406030204" pitchFamily="18" charset="0"/>
                  </a:rPr>
                  <a:t> ̅</a:t>
                </a:r>
                <a:r>
                  <a:rPr lang="en-US" altLang="zh-CN" dirty="0"/>
                  <a:t>.</a:t>
                </a:r>
                <a:endParaRPr lang="zh-CN" altLang="en-US" dirty="0"/>
              </a:p>
              <a:p>
                <a:endParaRPr lang="zh-CN" altLang="en-US" dirty="0"/>
              </a:p>
            </p:txBody>
          </p:sp>
        </mc:Fallback>
      </mc:AlternateContent>
      <p:sp>
        <p:nvSpPr>
          <p:cNvPr id="4" name="灯片编号占位符 3"/>
          <p:cNvSpPr>
            <a:spLocks noGrp="1"/>
          </p:cNvSpPr>
          <p:nvPr>
            <p:ph type="sldNum" sz="quarter" idx="5"/>
          </p:nvPr>
        </p:nvSpPr>
        <p:spPr/>
        <p:txBody>
          <a:bodyPr/>
          <a:lstStyle/>
          <a:p>
            <a:fld id="{FA9C8670-8549-48E6-9371-CB5AF6E1255F}" type="slidenum">
              <a:rPr lang="zh-CN" altLang="en-US" smtClean="0"/>
              <a:t>106</a:t>
            </a:fld>
            <a:endParaRPr lang="zh-CN" altLang="en-US"/>
          </a:p>
        </p:txBody>
      </p:sp>
    </p:spTree>
    <p:extLst>
      <p:ext uri="{BB962C8B-B14F-4D97-AF65-F5344CB8AC3E}">
        <p14:creationId xmlns:p14="http://schemas.microsoft.com/office/powerpoint/2010/main" val="20755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Note that, in microeconomics, the demand curve for a firm characterizes the changing quantity of a commodity that will be purchased at varying prices.</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160</a:t>
            </a:fld>
            <a:endParaRPr lang="zh-CN" altLang="en-US"/>
          </a:p>
        </p:txBody>
      </p:sp>
    </p:spTree>
    <p:extLst>
      <p:ext uri="{BB962C8B-B14F-4D97-AF65-F5344CB8AC3E}">
        <p14:creationId xmlns:p14="http://schemas.microsoft.com/office/powerpoint/2010/main" val="1673774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effective demand differs from the aggregate income by a </a:t>
            </a:r>
            <a:r>
              <a:rPr lang="en-US" altLang="zh-CN" sz="1200" i="1" kern="1200" dirty="0">
                <a:solidFill>
                  <a:schemeClr val="tx1"/>
                </a:solidFill>
                <a:effectLst/>
                <a:latin typeface="+mn-lt"/>
                <a:ea typeface="+mn-ea"/>
                <a:cs typeface="+mn-cs"/>
              </a:rPr>
              <a:t>user cost </a:t>
            </a:r>
            <a:r>
              <a:rPr lang="en-US" altLang="zh-CN" sz="1200" kern="1200" dirty="0">
                <a:solidFill>
                  <a:schemeClr val="tx1"/>
                </a:solidFill>
                <a:effectLst/>
                <a:latin typeface="+mn-lt"/>
                <a:ea typeface="+mn-ea"/>
                <a:cs typeface="+mn-cs"/>
              </a:rPr>
              <a:t>of capital.</a:t>
            </a:r>
            <a:endParaRPr lang="zh-CN" altLang="en-US" dirty="0"/>
          </a:p>
        </p:txBody>
      </p:sp>
      <p:sp>
        <p:nvSpPr>
          <p:cNvPr id="4" name="灯片编号占位符 3"/>
          <p:cNvSpPr>
            <a:spLocks noGrp="1"/>
          </p:cNvSpPr>
          <p:nvPr>
            <p:ph type="sldNum" sz="quarter" idx="10"/>
          </p:nvPr>
        </p:nvSpPr>
        <p:spPr/>
        <p:txBody>
          <a:bodyPr/>
          <a:lstStyle/>
          <a:p>
            <a:fld id="{FA9C8670-8549-48E6-9371-CB5AF6E1255F}" type="slidenum">
              <a:rPr lang="zh-CN" altLang="en-US" smtClean="0"/>
              <a:t>168</a:t>
            </a:fld>
            <a:endParaRPr lang="zh-CN" altLang="en-US"/>
          </a:p>
        </p:txBody>
      </p:sp>
    </p:spTree>
    <p:extLst>
      <p:ext uri="{BB962C8B-B14F-4D97-AF65-F5344CB8AC3E}">
        <p14:creationId xmlns:p14="http://schemas.microsoft.com/office/powerpoint/2010/main" val="274951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8CEBDE-E35C-48DA-A6D4-1A45C1E3934C}" type="datetime1">
              <a:rPr lang="zh-CN" altLang="en-US" smtClean="0"/>
              <a:t>2022/12/5</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31452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976CE25-4349-4379-88CF-A35FC0CE1E6C}" type="datetime1">
              <a:rPr lang="zh-CN" altLang="en-US" smtClean="0"/>
              <a:t>2022/12/5</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424283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173BAB-AC5E-46FE-AA42-A3D41F9F2DA2}" type="datetime1">
              <a:rPr lang="zh-CN" altLang="en-US" smtClean="0"/>
              <a:t>2022/12/5</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39851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72EE71-BC7F-470F-87CF-2A987BAA01B4}" type="datetime1">
              <a:rPr lang="zh-CN" altLang="en-US" smtClean="0"/>
              <a:t>2022/12/5</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70718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A4FEEAF-9C93-479A-915D-D1618182383E}" type="datetime1">
              <a:rPr lang="zh-CN" altLang="en-US" smtClean="0"/>
              <a:t>2022/12/5</a:t>
            </a:fld>
            <a:endParaRPr lang="zh-CN" altLang="en-US"/>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
        <p:nvSpPr>
          <p:cNvPr id="6" name="灯片编号占位符 5"/>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68941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D2CD41-B871-4C7E-B667-CDB7904BD118}" type="datetime1">
              <a:rPr lang="zh-CN" altLang="en-US" smtClean="0"/>
              <a:t>2022/12/5</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420699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32DEE3A-912E-4A3A-8270-2AAD916813EE}" type="datetime1">
              <a:rPr lang="zh-CN" altLang="en-US" smtClean="0"/>
              <a:t>2022/12/5</a:t>
            </a:fld>
            <a:endParaRPr lang="zh-CN" altLang="en-US"/>
          </a:p>
        </p:txBody>
      </p:sp>
      <p:sp>
        <p:nvSpPr>
          <p:cNvPr id="8" name="页脚占位符 7"/>
          <p:cNvSpPr>
            <a:spLocks noGrp="1"/>
          </p:cNvSpPr>
          <p:nvPr>
            <p:ph type="ftr" sz="quarter" idx="11"/>
          </p:nvPr>
        </p:nvSpPr>
        <p:spPr/>
        <p:txBody>
          <a:bodyPr/>
          <a:lstStyle/>
          <a:p>
            <a:r>
              <a:rPr lang="en-US" altLang="zh-CN"/>
              <a:t>Intermediate Macroeconomics</a:t>
            </a:r>
            <a:endParaRPr lang="zh-CN" altLang="en-US"/>
          </a:p>
        </p:txBody>
      </p:sp>
      <p:sp>
        <p:nvSpPr>
          <p:cNvPr id="9" name="灯片编号占位符 8"/>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53417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A5309B-4711-48E9-BBCA-3C9D024DFA1F}" type="datetime1">
              <a:rPr lang="zh-CN" altLang="en-US" smtClean="0"/>
              <a:t>2022/12/5</a:t>
            </a:fld>
            <a:endParaRPr lang="zh-CN" altLang="en-US"/>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灯片编号占位符 4"/>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97316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8FA402-990A-4CE6-8D0C-DC4BB9823B7C}" type="datetime1">
              <a:rPr lang="zh-CN" altLang="en-US" smtClean="0"/>
              <a:t>2022/12/5</a:t>
            </a:fld>
            <a:endParaRPr lang="zh-CN" altLang="en-US"/>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sp>
        <p:nvSpPr>
          <p:cNvPr id="4" name="灯片编号占位符 3"/>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368667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22A1BE-3892-40AB-B5C0-11155D230AAB}" type="datetime1">
              <a:rPr lang="zh-CN" altLang="en-US" smtClean="0"/>
              <a:t>2022/12/5</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85558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27AF474-54D0-4EB5-BE27-AFD011DD586F}" type="datetime1">
              <a:rPr lang="zh-CN" altLang="en-US" smtClean="0"/>
              <a:t>2022/12/5</a:t>
            </a:fld>
            <a:endParaRPr lang="zh-CN" altLang="en-US"/>
          </a:p>
        </p:txBody>
      </p:sp>
      <p:sp>
        <p:nvSpPr>
          <p:cNvPr id="6" name="页脚占位符 5"/>
          <p:cNvSpPr>
            <a:spLocks noGrp="1"/>
          </p:cNvSpPr>
          <p:nvPr>
            <p:ph type="ftr" sz="quarter" idx="11"/>
          </p:nvPr>
        </p:nvSpPr>
        <p:spPr/>
        <p:txBody>
          <a:bodyPr/>
          <a:lstStyle/>
          <a:p>
            <a:r>
              <a:rPr lang="en-US" altLang="zh-CN"/>
              <a:t>Intermediate Macroeconomics</a:t>
            </a:r>
            <a:endParaRPr lang="zh-CN" altLang="en-US"/>
          </a:p>
        </p:txBody>
      </p:sp>
      <p:sp>
        <p:nvSpPr>
          <p:cNvPr id="7" name="灯片编号占位符 6"/>
          <p:cNvSpPr>
            <a:spLocks noGrp="1"/>
          </p:cNvSpPr>
          <p:nvPr>
            <p:ph type="sldNum" sz="quarter" idx="12"/>
          </p:nvPr>
        </p:nvSpPr>
        <p:spPr/>
        <p:txBody>
          <a:body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1252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BF31A-0957-4E61-9C20-D5F984694388}" type="datetime1">
              <a:rPr lang="zh-CN" altLang="en-US" smtClean="0"/>
              <a:t>2022/12/5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Intermediate Macroeconomics</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2A62A-F6A7-41DD-BCCA-5263EC25DAC8}" type="slidenum">
              <a:rPr lang="zh-CN" altLang="en-US" smtClean="0"/>
              <a:t>‹#›</a:t>
            </a:fld>
            <a:endParaRPr lang="zh-CN" altLang="en-US"/>
          </a:p>
        </p:txBody>
      </p:sp>
    </p:spTree>
    <p:extLst>
      <p:ext uri="{BB962C8B-B14F-4D97-AF65-F5344CB8AC3E}">
        <p14:creationId xmlns:p14="http://schemas.microsoft.com/office/powerpoint/2010/main" val="229430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4.xml"/><Relationship Id="rId5" Type="http://schemas.openxmlformats.org/officeDocument/2006/relationships/image" Target="../media/image321.png"/><Relationship Id="rId4" Type="http://schemas.openxmlformats.org/officeDocument/2006/relationships/image" Target="../media/image310.png"/></Relationships>
</file>

<file path=ppt/slides/_rels/slide103.xml.rels><?xml version="1.0" encoding="UTF-8" standalone="yes"?>
<Relationships xmlns="http://schemas.openxmlformats.org/package/2006/relationships"><Relationship Id="rId2" Type="http://schemas.openxmlformats.org/officeDocument/2006/relationships/image" Target="../media/image56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2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532.png"/><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42.png"/><Relationship Id="rId4" Type="http://schemas.openxmlformats.org/officeDocument/2006/relationships/image" Target="../media/image550.png"/></Relationships>
</file>

<file path=ppt/slides/_rels/slide1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5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6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image" Target="../media/image520.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61.png"/><Relationship Id="rId4" Type="http://schemas.openxmlformats.org/officeDocument/2006/relationships/image" Target="../media/image54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7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0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730.pn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5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6.em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51.xml.rels><?xml version="1.0" encoding="UTF-8" standalone="yes"?>
<Relationships xmlns="http://schemas.openxmlformats.org/package/2006/relationships"><Relationship Id="rId2" Type="http://schemas.openxmlformats.org/officeDocument/2006/relationships/image" Target="../media/image77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770.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15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1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540.png"/><Relationship Id="rId7" Type="http://schemas.openxmlformats.org/officeDocument/2006/relationships/image" Target="../media/image77.png"/><Relationship Id="rId2" Type="http://schemas.openxmlformats.org/officeDocument/2006/relationships/image" Target="../media/image530.png"/><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60.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90.png"/><Relationship Id="rId7" Type="http://schemas.openxmlformats.org/officeDocument/2006/relationships/image" Target="../media/image17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61.png"/><Relationship Id="rId10" Type="http://schemas.openxmlformats.org/officeDocument/2006/relationships/image" Target="../media/image151.png"/><Relationship Id="rId4" Type="http://schemas.openxmlformats.org/officeDocument/2006/relationships/image" Target="../media/image120.png"/><Relationship Id="rId9" Type="http://schemas.openxmlformats.org/officeDocument/2006/relationships/image" Target="../media/image140.png"/></Relationships>
</file>

<file path=ppt/slides/_rels/slide2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00.png"/></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2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0.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60.png"/><Relationship Id="rId1" Type="http://schemas.openxmlformats.org/officeDocument/2006/relationships/slideLayout" Target="../slideLayouts/slideLayout4.xml"/><Relationship Id="rId4" Type="http://schemas.openxmlformats.org/officeDocument/2006/relationships/image" Target="../media/image272.pn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27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image" Target="../media/image291.png"/><Relationship Id="rId1" Type="http://schemas.openxmlformats.org/officeDocument/2006/relationships/slideLayout" Target="../slideLayouts/slideLayout2.xml"/><Relationship Id="rId5" Type="http://schemas.openxmlformats.org/officeDocument/2006/relationships/image" Target="../media/image412.png"/><Relationship Id="rId4" Type="http://schemas.openxmlformats.org/officeDocument/2006/relationships/image" Target="../media/image40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2.png"/><Relationship Id="rId2" Type="http://schemas.openxmlformats.org/officeDocument/2006/relationships/image" Target="../media/image421.png"/><Relationship Id="rId1" Type="http://schemas.openxmlformats.org/officeDocument/2006/relationships/slideLayout" Target="../slideLayouts/slideLayout2.xml"/><Relationship Id="rId5" Type="http://schemas.openxmlformats.org/officeDocument/2006/relationships/image" Target="../media/image453.png"/><Relationship Id="rId4" Type="http://schemas.openxmlformats.org/officeDocument/2006/relationships/image" Target="../media/image442.png"/></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361.png"/><Relationship Id="rId1" Type="http://schemas.openxmlformats.org/officeDocument/2006/relationships/slideLayout" Target="../slideLayouts/slideLayout2.xml"/><Relationship Id="rId5" Type="http://schemas.openxmlformats.org/officeDocument/2006/relationships/image" Target="../media/image391.png"/><Relationship Id="rId4" Type="http://schemas.openxmlformats.org/officeDocument/2006/relationships/image" Target="../media/image382.png"/></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1.png"/><Relationship Id="rId2" Type="http://schemas.openxmlformats.org/officeDocument/2006/relationships/image" Target="../media/image472.png"/><Relationship Id="rId1" Type="http://schemas.openxmlformats.org/officeDocument/2006/relationships/slideLayout" Target="../slideLayouts/slideLayout2.xml"/><Relationship Id="rId5" Type="http://schemas.openxmlformats.org/officeDocument/2006/relationships/image" Target="../media/image502.png"/><Relationship Id="rId4" Type="http://schemas.openxmlformats.org/officeDocument/2006/relationships/image" Target="../media/image49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50.png"/><Relationship Id="rId7" Type="http://schemas.openxmlformats.org/officeDocument/2006/relationships/image" Target="../media/image490.png"/><Relationship Id="rId2" Type="http://schemas.openxmlformats.org/officeDocument/2006/relationships/image" Target="../media/image440.png"/><Relationship Id="rId1" Type="http://schemas.openxmlformats.org/officeDocument/2006/relationships/slideLayout" Target="../slideLayouts/slideLayout6.xml"/><Relationship Id="rId6" Type="http://schemas.openxmlformats.org/officeDocument/2006/relationships/image" Target="../media/image480.png"/><Relationship Id="rId5" Type="http://schemas.openxmlformats.org/officeDocument/2006/relationships/image" Target="../media/image470.png"/><Relationship Id="rId4" Type="http://schemas.openxmlformats.org/officeDocument/2006/relationships/image" Target="../media/image460.png"/><Relationship Id="rId9" Type="http://schemas.openxmlformats.org/officeDocument/2006/relationships/image" Target="../media/image51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t>Economic Fluctuation</a:t>
            </a:r>
            <a:endParaRPr lang="zh-CN" altLang="en-US" dirty="0"/>
          </a:p>
        </p:txBody>
      </p:sp>
      <p:sp>
        <p:nvSpPr>
          <p:cNvPr id="3" name="副标题 2"/>
          <p:cNvSpPr>
            <a:spLocks noGrp="1"/>
          </p:cNvSpPr>
          <p:nvPr>
            <p:ph type="subTitle" idx="1"/>
          </p:nvPr>
        </p:nvSpPr>
        <p:spPr/>
        <p:txBody>
          <a:bodyPr/>
          <a:lstStyle/>
          <a:p>
            <a:r>
              <a:rPr lang="en-US" altLang="zh-CN" dirty="0" err="1"/>
              <a:t>Junhui</a:t>
            </a:r>
            <a:r>
              <a:rPr lang="en-US" altLang="zh-CN" dirty="0"/>
              <a:t> Qian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1722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Macroeconomic Fluctuations: US</a:t>
            </a:r>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6" name="文本框 5"/>
          <p:cNvSpPr txBox="1"/>
          <p:nvPr/>
        </p:nvSpPr>
        <p:spPr>
          <a:xfrm>
            <a:off x="1547664" y="1772816"/>
            <a:ext cx="6696744" cy="369332"/>
          </a:xfrm>
          <a:prstGeom prst="rect">
            <a:avLst/>
          </a:prstGeom>
          <a:noFill/>
        </p:spPr>
        <p:txBody>
          <a:bodyPr wrap="square" rtlCol="0">
            <a:spAutoFit/>
          </a:bodyPr>
          <a:lstStyle/>
          <a:p>
            <a:r>
              <a:rPr lang="en-US" altLang="zh-CN" dirty="0"/>
              <a:t>Quarterly YoY RGDP Growth</a:t>
            </a:r>
            <a:endParaRPr lang="zh-CN" altLang="en-US" dirty="0"/>
          </a:p>
        </p:txBody>
      </p:sp>
    </p:spTree>
    <p:extLst>
      <p:ext uri="{BB962C8B-B14F-4D97-AF65-F5344CB8AC3E}">
        <p14:creationId xmlns:p14="http://schemas.microsoft.com/office/powerpoint/2010/main" val="3370263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Aggregate Demand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IS and LM equations define an implicit function </a:t>
                </a:r>
                <a14:m>
                  <m:oMath xmlns:m="http://schemas.openxmlformats.org/officeDocument/2006/math">
                    <m:r>
                      <a:rPr lang="en-US" altLang="zh-CN" i="1">
                        <a:latin typeface="Cambria Math"/>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rPr>
                      <m:t>)</m:t>
                    </m:r>
                  </m:oMath>
                </a14:m>
                <a:r>
                  <a:rPr lang="en-US" altLang="zh-CN" dirty="0"/>
                  <a:t>, which is the aggregate demand function.</a:t>
                </a:r>
              </a:p>
              <a:p>
                <a:r>
                  <a:rPr lang="en-US" altLang="zh-CN" dirty="0"/>
                  <a:t>The relationship between </a:t>
                </a:r>
                <a14:m>
                  <m:oMath xmlns:m="http://schemas.openxmlformats.org/officeDocument/2006/math">
                    <m:r>
                      <a:rPr lang="en-US" altLang="zh-CN" i="1">
                        <a:latin typeface="Cambria Math"/>
                      </a:rPr>
                      <m:t>𝑌</m:t>
                    </m:r>
                  </m:oMath>
                </a14:m>
                <a:r>
                  <a:rPr lang="en-US" altLang="zh-CN" dirty="0"/>
                  <a:t> and </a:t>
                </a:r>
                <a14:m>
                  <m:oMath xmlns:m="http://schemas.openxmlformats.org/officeDocument/2006/math">
                    <m:r>
                      <a:rPr lang="en-US" altLang="zh-CN" i="1">
                        <a:latin typeface="Cambria Math" panose="02040503050406030204" pitchFamily="18" charset="0"/>
                      </a:rPr>
                      <m:t>𝑃</m:t>
                    </m:r>
                  </m:oMath>
                </a14:m>
                <a:r>
                  <a:rPr lang="en-US" altLang="zh-CN" dirty="0"/>
                  <a:t> is called the AD curve.</a:t>
                </a:r>
              </a:p>
              <a:p>
                <a:r>
                  <a:rPr lang="en-US" altLang="zh-CN" dirty="0"/>
                  <a:t>To obtain </a:t>
                </a:r>
                <a14:m>
                  <m:oMath xmlns:m="http://schemas.openxmlformats.org/officeDocument/2006/math">
                    <m:r>
                      <a:rPr lang="en-US" altLang="zh-CN" i="1">
                        <a:latin typeface="Cambria Math"/>
                      </a:rPr>
                      <m:t>𝑌</m:t>
                    </m:r>
                    <m:r>
                      <a:rPr lang="en-US" altLang="zh-CN" i="1">
                        <a:latin typeface="Cambria Math" panose="02040503050406030204" pitchFamily="18" charset="0"/>
                      </a:rPr>
                      <m:t>(</m:t>
                    </m:r>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a:rPr lang="en-US" altLang="zh-CN" i="1">
                        <a:latin typeface="Cambria Math" panose="02040503050406030204" pitchFamily="18" charset="0"/>
                      </a:rPr>
                      <m:t>𝑀</m:t>
                    </m:r>
                    <m:r>
                      <a:rPr lang="en-US" altLang="zh-CN" i="1">
                        <a:latin typeface="Cambria Math" panose="02040503050406030204" pitchFamily="18" charset="0"/>
                      </a:rPr>
                      <m:t>)</m:t>
                    </m:r>
                  </m:oMath>
                </a14:m>
                <a:r>
                  <a:rPr lang="en-US" altLang="zh-CN" dirty="0"/>
                  <a:t>, we can simply “eliminate” </a:t>
                </a:r>
                <a14:m>
                  <m:oMath xmlns:m="http://schemas.openxmlformats.org/officeDocument/2006/math">
                    <m:r>
                      <a:rPr lang="en-US" altLang="zh-CN" b="0" i="1" smtClean="0">
                        <a:latin typeface="Cambria Math" panose="02040503050406030204" pitchFamily="18" charset="0"/>
                      </a:rPr>
                      <m:t>𝑟</m:t>
                    </m:r>
                  </m:oMath>
                </a14:m>
                <a:r>
                  <a:rPr lang="en-US" altLang="zh-CN" dirty="0"/>
                  <a:t> from the IS-LM equations.</a:t>
                </a:r>
              </a:p>
              <a:p>
                <a:pPr lvl="1"/>
                <a:r>
                  <a:rPr lang="en-US" altLang="zh-CN" dirty="0"/>
                  <a:t>It would be easier if we take total differential and eliminate </a:t>
                </a:r>
                <a14:m>
                  <m:oMath xmlns:m="http://schemas.openxmlformats.org/officeDocument/2006/math">
                    <m:r>
                      <a:rPr lang="en-US" altLang="zh-CN" b="0" i="1" smtClean="0">
                        <a:latin typeface="Cambria Math" panose="02040503050406030204" pitchFamily="18" charset="0"/>
                      </a:rPr>
                      <m:t>𝑑</m:t>
                    </m:r>
                    <m:r>
                      <a:rPr lang="en-US" altLang="zh-CN" i="1">
                        <a:latin typeface="Cambria Math" panose="02040503050406030204" pitchFamily="18" charset="0"/>
                      </a:rPr>
                      <m:t>𝑟</m:t>
                    </m:r>
                  </m:oMath>
                </a14:m>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830" r="-266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89955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9813A4-C9ED-4305-A59A-E1E64800BDA7}"/>
              </a:ext>
            </a:extLst>
          </p:cNvPr>
          <p:cNvSpPr>
            <a:spLocks noGrp="1"/>
          </p:cNvSpPr>
          <p:nvPr>
            <p:ph type="title"/>
          </p:nvPr>
        </p:nvSpPr>
        <p:spPr/>
        <p:txBody>
          <a:bodyPr/>
          <a:lstStyle/>
          <a:p>
            <a:r>
              <a:rPr lang="en-US" altLang="zh-CN" dirty="0"/>
              <a:t>The Slope of the AD Curve</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0022A38-1A39-402B-88C0-DD0C1AF9484C}"/>
                  </a:ext>
                </a:extLst>
              </p:cNvPr>
              <p:cNvSpPr>
                <a:spLocks noGrp="1"/>
              </p:cNvSpPr>
              <p:nvPr>
                <p:ph idx="1"/>
              </p:nvPr>
            </p:nvSpPr>
            <p:spPr/>
            <p:txBody>
              <a:bodyPr/>
              <a:lstStyle/>
              <a:p>
                <a:r>
                  <a:rPr lang="en-US" altLang="zh-CN" dirty="0"/>
                  <a:t>Take </a:t>
                </a:r>
                <a14:m>
                  <m:oMath xmlns:m="http://schemas.openxmlformats.org/officeDocument/2006/math">
                    <m:r>
                      <a:rPr lang="en-US" altLang="zh-CN" i="1">
                        <a:latin typeface="Cambria Math"/>
                      </a:rPr>
                      <m:t>𝑇</m:t>
                    </m:r>
                    <m:r>
                      <a:rPr lang="en-US" altLang="zh-CN" i="1">
                        <a:latin typeface="Cambria Math"/>
                      </a:rPr>
                      <m:t>, </m:t>
                    </m:r>
                    <m:r>
                      <a:rPr lang="en-US" altLang="zh-CN" i="1">
                        <a:latin typeface="Cambria Math"/>
                      </a:rPr>
                      <m:t>𝐺</m:t>
                    </m:r>
                    <m:r>
                      <a:rPr lang="en-US" altLang="zh-CN" i="1">
                        <a:latin typeface="Cambria Math"/>
                      </a:rPr>
                      <m:t>,</m:t>
                    </m:r>
                  </m:oMath>
                </a14:m>
                <a:r>
                  <a:rPr lang="zh-CN" altLang="en-US" dirty="0"/>
                  <a:t> </a:t>
                </a:r>
                <a:r>
                  <a:rPr lang="en-US" altLang="zh-CN" dirty="0"/>
                  <a:t>and </a:t>
                </a:r>
                <a14:m>
                  <m:oMath xmlns:m="http://schemas.openxmlformats.org/officeDocument/2006/math">
                    <m:r>
                      <a:rPr lang="en-US" altLang="zh-CN" i="1">
                        <a:latin typeface="Cambria Math"/>
                      </a:rPr>
                      <m:t>𝑀</m:t>
                    </m:r>
                  </m:oMath>
                </a14:m>
                <a:r>
                  <a:rPr lang="zh-CN" altLang="en-US" dirty="0"/>
                  <a:t> </a:t>
                </a:r>
                <a:r>
                  <a:rPr lang="en-US" altLang="zh-CN" dirty="0"/>
                  <a:t>as given, we examine how a change in price level </a:t>
                </a:r>
                <a14:m>
                  <m:oMath xmlns:m="http://schemas.openxmlformats.org/officeDocument/2006/math">
                    <m:r>
                      <a:rPr lang="en-US" altLang="zh-CN" i="1">
                        <a:latin typeface="Cambria Math"/>
                      </a:rPr>
                      <m:t>𝑃</m:t>
                    </m:r>
                  </m:oMath>
                </a14:m>
                <a:r>
                  <a:rPr lang="en-US" altLang="zh-CN" dirty="0"/>
                  <a:t> affects the total expenditure in the IS-LM model. </a:t>
                </a:r>
              </a:p>
              <a:p>
                <a:r>
                  <a:rPr lang="en-US" altLang="zh-CN" dirty="0"/>
                  <a:t>Taking total differentiation of IS-LM and eliminate </a:t>
                </a:r>
                <a14:m>
                  <m:oMath xmlns:m="http://schemas.openxmlformats.org/officeDocument/2006/math">
                    <m:r>
                      <a:rPr lang="en-US" altLang="zh-CN" i="1">
                        <a:latin typeface="Cambria Math" panose="02040503050406030204" pitchFamily="18" charset="0"/>
                      </a:rPr>
                      <m:t>𝑑𝑟</m:t>
                    </m:r>
                  </m:oMath>
                </a14:m>
                <a:r>
                  <a:rPr lang="en-US" altLang="zh-CN" dirty="0"/>
                  <a:t>, we obtain</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𝑑𝑃</m:t>
                          </m:r>
                        </m:num>
                        <m:den>
                          <m:r>
                            <a:rPr lang="en-US" altLang="zh-CN" i="1">
                              <a:latin typeface="Cambria Math"/>
                            </a:rPr>
                            <m:t>𝑑𝑌</m:t>
                          </m:r>
                        </m:den>
                      </m:f>
                      <m:r>
                        <a:rPr lang="en-US" altLang="zh-CN" i="1">
                          <a:latin typeface="Cambria Math"/>
                        </a:rPr>
                        <m:t>=−</m:t>
                      </m:r>
                      <m:f>
                        <m:fPr>
                          <m:ctrlPr>
                            <a:rPr lang="en-US" altLang="zh-CN" i="1" smtClean="0">
                              <a:latin typeface="Cambria Math" panose="02040503050406030204" pitchFamily="18" charset="0"/>
                            </a:rPr>
                          </m:ctrlPr>
                        </m:fPr>
                        <m:num>
                          <m:r>
                            <a:rPr lang="en-US" altLang="zh-CN" i="1">
                              <a:latin typeface="Cambria Math"/>
                            </a:rPr>
                            <m:t>𝑃</m:t>
                          </m:r>
                        </m:num>
                        <m:den>
                          <m:r>
                            <a:rPr lang="en-US" altLang="zh-CN" i="1">
                              <a:latin typeface="Cambria Math"/>
                            </a:rPr>
                            <m:t>𝐿</m:t>
                          </m:r>
                        </m:den>
                      </m:f>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f>
                            <m:fPr>
                              <m:ctrlPr>
                                <a:rPr lang="en-US" altLang="zh-CN" i="1" smtClean="0">
                                  <a:latin typeface="Cambria Math" panose="02040503050406030204" pitchFamily="18" charset="0"/>
                                </a:rPr>
                              </m:ctrlPr>
                            </m:fPr>
                            <m:num>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num>
                            <m:den>
                              <m:r>
                                <a:rPr lang="en-US" altLang="zh-CN" b="0" i="1" smtClean="0">
                                  <a:latin typeface="Cambria Math" panose="02040503050406030204" pitchFamily="18" charset="0"/>
                                </a:rPr>
                                <m:t>𝐼</m:t>
                              </m:r>
                              <m:r>
                                <a:rPr lang="en-US" altLang="zh-CN" b="0" i="1" smtClean="0">
                                  <a:latin typeface="Cambria Math" panose="02040503050406030204" pitchFamily="18" charset="0"/>
                                </a:rPr>
                                <m:t>′</m:t>
                              </m:r>
                            </m:den>
                          </m:f>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e>
                      </m:d>
                      <m:r>
                        <a:rPr lang="en-US" altLang="zh-CN" b="0" i="1" smtClean="0">
                          <a:latin typeface="Cambria Math" panose="02040503050406030204" pitchFamily="18" charset="0"/>
                        </a:rPr>
                        <m:t> </m:t>
                      </m:r>
                      <m:r>
                        <a:rPr lang="en-US" altLang="zh-CN" i="1">
                          <a:latin typeface="Cambria Math"/>
                        </a:rPr>
                        <m:t>&lt;0,</m:t>
                      </m:r>
                    </m:oMath>
                  </m:oMathPara>
                </a14:m>
                <a:endParaRPr lang="en-US" altLang="zh-CN" dirty="0"/>
              </a:p>
              <a:p>
                <a:pPr marL="0" indent="0">
                  <a:buNone/>
                </a:pPr>
                <a:r>
                  <a:rPr lang="en-US" altLang="zh-CN" dirty="0"/>
                  <a:t>    since</a:t>
                </a:r>
                <a14:m>
                  <m:oMath xmlns:m="http://schemas.openxmlformats.org/officeDocument/2006/math">
                    <m:r>
                      <a:rPr lang="en-US" altLang="zh-CN" i="1">
                        <a:latin typeface="Cambria Math"/>
                      </a:rPr>
                      <m:t> </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&lt;0,</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&gt;0, </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r>
                      <a:rPr lang="en-US" altLang="zh-CN" i="1">
                        <a:latin typeface="Cambria Math"/>
                      </a:rPr>
                      <m:t>&lt;0,</m:t>
                    </m:r>
                    <m:sSup>
                      <m:sSupPr>
                        <m:ctrlPr>
                          <a:rPr lang="en-US" altLang="zh-CN" i="1">
                            <a:latin typeface="Cambria Math" panose="02040503050406030204" pitchFamily="18" charset="0"/>
                          </a:rPr>
                        </m:ctrlPr>
                      </m:sSupPr>
                      <m:e>
                        <m:r>
                          <a:rPr lang="en-US" altLang="zh-CN" i="1">
                            <a:latin typeface="Cambria Math"/>
                          </a:rPr>
                          <m:t>0&lt;</m:t>
                        </m:r>
                        <m:r>
                          <a:rPr lang="en-US" altLang="zh-CN" i="1">
                            <a:latin typeface="Cambria Math"/>
                          </a:rPr>
                          <m:t>𝐶</m:t>
                        </m:r>
                      </m:e>
                      <m:sup>
                        <m:r>
                          <a:rPr lang="en-US" altLang="zh-CN" i="1">
                            <a:latin typeface="Cambria Math"/>
                          </a:rPr>
                          <m:t>′</m:t>
                        </m:r>
                      </m:sup>
                    </m:sSup>
                    <m:r>
                      <a:rPr lang="en-US" altLang="zh-CN" i="1">
                        <a:latin typeface="Cambria Math"/>
                      </a:rPr>
                      <m:t>&lt;1</m:t>
                    </m:r>
                  </m:oMath>
                </a14:m>
                <a:r>
                  <a:rPr lang="en-US" altLang="zh-CN" dirty="0"/>
                  <a:t>.</a:t>
                </a:r>
                <a:endParaRPr lang="zh-CN" altLang="en-US" dirty="0"/>
              </a:p>
              <a:p>
                <a:endParaRPr lang="zh-CN" altLang="en-US" dirty="0"/>
              </a:p>
            </p:txBody>
          </p:sp>
        </mc:Choice>
        <mc:Fallback xmlns="">
          <p:sp>
            <p:nvSpPr>
              <p:cNvPr id="3" name="内容占位符 2">
                <a:extLst>
                  <a:ext uri="{FF2B5EF4-FFF2-40B4-BE49-F238E27FC236}">
                    <a16:creationId xmlns:a16="http://schemas.microsoft.com/office/drawing/2014/main" id="{70022A38-1A39-402B-88C0-DD0C1AF9484C}"/>
                  </a:ext>
                </a:extLst>
              </p:cNvPr>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14E1BE96-D95D-484A-96B2-53D0768E3D8F}"/>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093732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Graphical Derivation</a:t>
            </a:r>
            <a:endParaRPr lang="zh-CN" altLang="en-US" dirty="0"/>
          </a:p>
        </p:txBody>
      </p:sp>
      <p:sp>
        <p:nvSpPr>
          <p:cNvPr id="14" name="内容占位符 13"/>
          <p:cNvSpPr>
            <a:spLocks noGrp="1"/>
          </p:cNvSpPr>
          <p:nvPr>
            <p:ph sz="half" idx="1"/>
          </p:nvPr>
        </p:nvSpPr>
        <p:spPr/>
        <p:txBody>
          <a:bodyPr>
            <a:normAutofit fontScale="92500"/>
          </a:bodyPr>
          <a:lstStyle/>
          <a:p>
            <a:r>
              <a:rPr lang="en-US" altLang="zh-CN" dirty="0"/>
              <a:t>A decline in price increases the real balance of money supply, shifting the LM curve </a:t>
            </a:r>
            <a:r>
              <a:rPr lang="en-US" altLang="zh-CN" u="sng" dirty="0"/>
              <a:t>to the right</a:t>
            </a:r>
            <a:r>
              <a:rPr lang="en-US" altLang="zh-CN" dirty="0"/>
              <a:t>. Hence lower equilibrium interest rate and higher income/output.   </a:t>
            </a:r>
          </a:p>
          <a:p>
            <a:r>
              <a:rPr lang="en-US" altLang="zh-CN" dirty="0"/>
              <a:t>So the aggregate demand curve is downward-sloping.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18" name="直接箭头连接符 17"/>
          <p:cNvCxnSpPr/>
          <p:nvPr/>
        </p:nvCxnSpPr>
        <p:spPr>
          <a:xfrm>
            <a:off x="5148064" y="605729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5148064" y="1556792"/>
            <a:ext cx="0" cy="450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5148064" y="3645024"/>
            <a:ext cx="31683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5472040" y="1340768"/>
            <a:ext cx="1926512" cy="1728192"/>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6052128" y="1663044"/>
            <a:ext cx="1679868" cy="1621940"/>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641848" y="1728216"/>
            <a:ext cx="2231136" cy="1664208"/>
          </a:xfrm>
          <a:custGeom>
            <a:avLst/>
            <a:gdLst>
              <a:gd name="connsiteX0" fmla="*/ 0 w 2231136"/>
              <a:gd name="connsiteY0" fmla="*/ 0 h 1664208"/>
              <a:gd name="connsiteX1" fmla="*/ 1005840 w 2231136"/>
              <a:gd name="connsiteY1" fmla="*/ 1069848 h 1664208"/>
              <a:gd name="connsiteX2" fmla="*/ 2231136 w 2231136"/>
              <a:gd name="connsiteY2" fmla="*/ 1664208 h 1664208"/>
            </a:gdLst>
            <a:ahLst/>
            <a:cxnLst>
              <a:cxn ang="0">
                <a:pos x="connsiteX0" y="connsiteY0"/>
              </a:cxn>
              <a:cxn ang="0">
                <a:pos x="connsiteX1" y="connsiteY1"/>
              </a:cxn>
              <a:cxn ang="0">
                <a:pos x="connsiteX2" y="connsiteY2"/>
              </a:cxn>
            </a:cxnLst>
            <a:rect l="l" t="t" r="r" b="b"/>
            <a:pathLst>
              <a:path w="2231136" h="1664208">
                <a:moveTo>
                  <a:pt x="0" y="0"/>
                </a:moveTo>
                <a:cubicBezTo>
                  <a:pt x="316992" y="396240"/>
                  <a:pt x="633984" y="792480"/>
                  <a:pt x="1005840" y="1069848"/>
                </a:cubicBezTo>
                <a:cubicBezTo>
                  <a:pt x="1377696" y="1347216"/>
                  <a:pt x="1804416" y="1505712"/>
                  <a:pt x="2231136" y="16642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7872984" y="3284984"/>
            <a:ext cx="515440" cy="369332"/>
          </a:xfrm>
          <a:prstGeom prst="rect">
            <a:avLst/>
          </a:prstGeom>
          <a:noFill/>
        </p:spPr>
        <p:txBody>
          <a:bodyPr wrap="square" rtlCol="0">
            <a:spAutoFit/>
          </a:bodyPr>
          <a:lstStyle/>
          <a:p>
            <a:r>
              <a:rPr lang="en-US" altLang="zh-CN" dirty="0"/>
              <a:t>IS</a:t>
            </a:r>
            <a:endParaRPr lang="zh-CN" altLang="en-US" dirty="0"/>
          </a:p>
        </p:txBody>
      </p:sp>
      <p:cxnSp>
        <p:nvCxnSpPr>
          <p:cNvPr id="30" name="直接连接符 29"/>
          <p:cNvCxnSpPr/>
          <p:nvPr/>
        </p:nvCxnSpPr>
        <p:spPr>
          <a:xfrm>
            <a:off x="6822376" y="2924944"/>
            <a:ext cx="0" cy="31323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435296" y="2636912"/>
            <a:ext cx="0" cy="342038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097" name="任意多边形 4096"/>
          <p:cNvSpPr/>
          <p:nvPr/>
        </p:nvSpPr>
        <p:spPr>
          <a:xfrm>
            <a:off x="5596128" y="4443984"/>
            <a:ext cx="2258568" cy="1133856"/>
          </a:xfrm>
          <a:custGeom>
            <a:avLst/>
            <a:gdLst>
              <a:gd name="connsiteX0" fmla="*/ 0 w 2258568"/>
              <a:gd name="connsiteY0" fmla="*/ 0 h 1133856"/>
              <a:gd name="connsiteX1" fmla="*/ 1051560 w 2258568"/>
              <a:gd name="connsiteY1" fmla="*/ 749808 h 1133856"/>
              <a:gd name="connsiteX2" fmla="*/ 2258568 w 2258568"/>
              <a:gd name="connsiteY2" fmla="*/ 1133856 h 1133856"/>
            </a:gdLst>
            <a:ahLst/>
            <a:cxnLst>
              <a:cxn ang="0">
                <a:pos x="connsiteX0" y="connsiteY0"/>
              </a:cxn>
              <a:cxn ang="0">
                <a:pos x="connsiteX1" y="connsiteY1"/>
              </a:cxn>
              <a:cxn ang="0">
                <a:pos x="connsiteX2" y="connsiteY2"/>
              </a:cxn>
            </a:cxnLst>
            <a:rect l="l" t="t" r="r" b="b"/>
            <a:pathLst>
              <a:path w="2258568" h="1133856">
                <a:moveTo>
                  <a:pt x="0" y="0"/>
                </a:moveTo>
                <a:cubicBezTo>
                  <a:pt x="337566" y="280416"/>
                  <a:pt x="675132" y="560832"/>
                  <a:pt x="1051560" y="749808"/>
                </a:cubicBezTo>
                <a:cubicBezTo>
                  <a:pt x="1427988" y="938784"/>
                  <a:pt x="1843278" y="1036320"/>
                  <a:pt x="2258568" y="11338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9" name="TextBox 4098"/>
          <p:cNvSpPr txBox="1"/>
          <p:nvPr/>
        </p:nvSpPr>
        <p:spPr>
          <a:xfrm>
            <a:off x="7872984" y="5517232"/>
            <a:ext cx="515440" cy="369332"/>
          </a:xfrm>
          <a:prstGeom prst="rect">
            <a:avLst/>
          </a:prstGeom>
          <a:noFill/>
        </p:spPr>
        <p:txBody>
          <a:bodyPr wrap="square" rtlCol="0">
            <a:spAutoFit/>
          </a:bodyPr>
          <a:lstStyle/>
          <a:p>
            <a:r>
              <a:rPr lang="en-US" altLang="zh-CN" dirty="0"/>
              <a:t>AD</a:t>
            </a:r>
            <a:endParaRPr lang="zh-CN" altLang="en-US" dirty="0"/>
          </a:p>
        </p:txBody>
      </p:sp>
      <p:cxnSp>
        <p:nvCxnSpPr>
          <p:cNvPr id="4101" name="直接连接符 4100"/>
          <p:cNvCxnSpPr/>
          <p:nvPr/>
        </p:nvCxnSpPr>
        <p:spPr>
          <a:xfrm flipH="1">
            <a:off x="5148064" y="5085184"/>
            <a:ext cx="128723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148064" y="5289752"/>
            <a:ext cx="1674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04" name="直接箭头连接符 4103"/>
          <p:cNvCxnSpPr/>
          <p:nvPr/>
        </p:nvCxnSpPr>
        <p:spPr>
          <a:xfrm flipV="1">
            <a:off x="5148064" y="4005064"/>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05" name="TextBox 4104"/>
              <p:cNvSpPr txBox="1"/>
              <p:nvPr/>
            </p:nvSpPr>
            <p:spPr>
              <a:xfrm>
                <a:off x="4716016" y="1556792"/>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4105" name="TextBox 4104"/>
              <p:cNvSpPr txBox="1">
                <a:spLocks noRot="1" noChangeAspect="1" noMove="1" noResize="1" noEditPoints="1" noAdjustHandles="1" noChangeArrowheads="1" noChangeShapeType="1" noTextEdit="1"/>
              </p:cNvSpPr>
              <p:nvPr/>
            </p:nvSpPr>
            <p:spPr>
              <a:xfrm>
                <a:off x="4716016" y="1556792"/>
                <a:ext cx="288032" cy="369332"/>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06" name="TextBox 4105"/>
              <p:cNvSpPr txBox="1"/>
              <p:nvPr/>
            </p:nvSpPr>
            <p:spPr>
              <a:xfrm>
                <a:off x="7950684" y="373773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106" name="TextBox 4105"/>
              <p:cNvSpPr txBox="1">
                <a:spLocks noRot="1" noChangeAspect="1" noMove="1" noResize="1" noEditPoints="1" noAdjustHandles="1" noChangeArrowheads="1" noChangeShapeType="1" noTextEdit="1"/>
              </p:cNvSpPr>
              <p:nvPr/>
            </p:nvSpPr>
            <p:spPr>
              <a:xfrm>
                <a:off x="7950684" y="3737738"/>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072744" y="60932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8072744" y="6093296"/>
                <a:ext cx="360040"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12" name="TextBox 4111"/>
              <p:cNvSpPr txBox="1"/>
              <p:nvPr/>
            </p:nvSpPr>
            <p:spPr>
              <a:xfrm>
                <a:off x="4716016" y="4005064"/>
                <a:ext cx="3337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oMath>
                  </m:oMathPara>
                </a14:m>
                <a:endParaRPr lang="zh-CN" altLang="en-US" dirty="0"/>
              </a:p>
            </p:txBody>
          </p:sp>
        </mc:Choice>
        <mc:Fallback xmlns="">
          <p:sp>
            <p:nvSpPr>
              <p:cNvPr id="4112" name="TextBox 4111"/>
              <p:cNvSpPr txBox="1">
                <a:spLocks noRot="1" noChangeAspect="1" noMove="1" noResize="1" noEditPoints="1" noAdjustHandles="1" noChangeArrowheads="1" noChangeShapeType="1" noTextEdit="1"/>
              </p:cNvSpPr>
              <p:nvPr/>
            </p:nvSpPr>
            <p:spPr>
              <a:xfrm>
                <a:off x="4716016" y="4005064"/>
                <a:ext cx="333751" cy="369332"/>
              </a:xfrm>
              <a:prstGeom prst="rect">
                <a:avLst/>
              </a:prstGeom>
              <a:blipFill rotWithShape="1">
                <a:blip r:embed="rId5"/>
                <a:stretch>
                  <a:fillRect/>
                </a:stretch>
              </a:blipFill>
            </p:spPr>
            <p:txBody>
              <a:bodyPr/>
              <a:lstStyle/>
              <a:p>
                <a:r>
                  <a:rPr lang="zh-CN" altLang="en-US">
                    <a:noFill/>
                  </a:rPr>
                  <a:t> </a:t>
                </a:r>
              </a:p>
            </p:txBody>
          </p:sp>
        </mc:Fallback>
      </mc:AlternateContent>
      <p:sp>
        <p:nvSpPr>
          <p:cNvPr id="4115" name="TextBox 4114"/>
          <p:cNvSpPr txBox="1"/>
          <p:nvPr/>
        </p:nvSpPr>
        <p:spPr>
          <a:xfrm>
            <a:off x="7398552" y="1156102"/>
            <a:ext cx="584420" cy="369332"/>
          </a:xfrm>
          <a:prstGeom prst="rect">
            <a:avLst/>
          </a:prstGeom>
          <a:noFill/>
        </p:spPr>
        <p:txBody>
          <a:bodyPr wrap="square" rtlCol="0">
            <a:spAutoFit/>
          </a:bodyPr>
          <a:lstStyle/>
          <a:p>
            <a:r>
              <a:rPr lang="en-US" altLang="zh-CN" dirty="0"/>
              <a:t>LM’</a:t>
            </a:r>
            <a:endParaRPr lang="zh-CN" altLang="en-US" dirty="0"/>
          </a:p>
        </p:txBody>
      </p:sp>
      <p:sp>
        <p:nvSpPr>
          <p:cNvPr id="58" name="TextBox 57"/>
          <p:cNvSpPr txBox="1"/>
          <p:nvPr/>
        </p:nvSpPr>
        <p:spPr>
          <a:xfrm>
            <a:off x="7731996" y="1493168"/>
            <a:ext cx="584420" cy="369332"/>
          </a:xfrm>
          <a:prstGeom prst="rect">
            <a:avLst/>
          </a:prstGeom>
          <a:noFill/>
        </p:spPr>
        <p:txBody>
          <a:bodyPr wrap="square" rtlCol="0">
            <a:spAutoFit/>
          </a:bodyPr>
          <a:lstStyle/>
          <a:p>
            <a:r>
              <a:rPr lang="en-US" altLang="zh-CN" dirty="0"/>
              <a:t>LM’’</a:t>
            </a:r>
            <a:endParaRPr lang="zh-CN" altLang="en-US" dirty="0"/>
          </a:p>
        </p:txBody>
      </p:sp>
      <p:sp>
        <p:nvSpPr>
          <p:cNvPr id="4120" name="右箭头 4119"/>
          <p:cNvSpPr/>
          <p:nvPr/>
        </p:nvSpPr>
        <p:spPr>
          <a:xfrm>
            <a:off x="6768244" y="2432256"/>
            <a:ext cx="396044"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1" name="下箭头 4120"/>
          <p:cNvSpPr/>
          <p:nvPr/>
        </p:nvSpPr>
        <p:spPr>
          <a:xfrm>
            <a:off x="5004048" y="5085184"/>
            <a:ext cx="45719" cy="204568"/>
          </a:xfrm>
          <a:prstGeom prst="down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右箭头 60"/>
          <p:cNvSpPr/>
          <p:nvPr/>
        </p:nvSpPr>
        <p:spPr>
          <a:xfrm>
            <a:off x="6435296" y="6103915"/>
            <a:ext cx="396044"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14723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fontScale="90000"/>
          </a:bodyPr>
          <a:lstStyle/>
          <a:p>
            <a:r>
              <a:rPr lang="en-US" altLang="zh-CN" dirty="0"/>
              <a:t>The Effect of Expansionary Fiscal and Monetary Policies</a:t>
            </a:r>
            <a:endParaRPr lang="zh-CN" altLang="en-US" dirty="0"/>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normAutofit fontScale="85000" lnSpcReduction="10000"/>
              </a:bodyPr>
              <a:lstStyle/>
              <a:p>
                <a:r>
                  <a:rPr lang="en-US" altLang="zh-CN" dirty="0"/>
                  <a:t>To see how policies shift the AD curve, we fix </a:t>
                </a:r>
                <a14:m>
                  <m:oMath xmlns:m="http://schemas.openxmlformats.org/officeDocument/2006/math">
                    <m:r>
                      <a:rPr lang="en-US" altLang="zh-CN" i="1">
                        <a:latin typeface="Cambria Math" panose="02040503050406030204" pitchFamily="18" charset="0"/>
                      </a:rPr>
                      <m:t>𝑃</m:t>
                    </m:r>
                  </m:oMath>
                </a14:m>
                <a:r>
                  <a:rPr lang="en-US" altLang="zh-CN" dirty="0"/>
                  <a:t> and examine the effects of the changes in exogenous variables (</a:t>
                </a:r>
                <a14:m>
                  <m:oMath xmlns:m="http://schemas.openxmlformats.org/officeDocument/2006/math">
                    <m:r>
                      <a:rPr lang="en-US" altLang="zh-CN" i="1">
                        <a:latin typeface="Cambria Math" panose="02040503050406030204" pitchFamily="18" charset="0"/>
                      </a:rPr>
                      <m:t>𝐺</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𝑀</m:t>
                    </m:r>
                  </m:oMath>
                </a14:m>
                <a:r>
                  <a:rPr lang="en-US" altLang="zh-CN" dirty="0"/>
                  <a:t>) on </a:t>
                </a:r>
                <a14:m>
                  <m:oMath xmlns:m="http://schemas.openxmlformats.org/officeDocument/2006/math">
                    <m:r>
                      <a:rPr lang="en-US" altLang="zh-CN" i="1">
                        <a:latin typeface="Cambria Math" panose="02040503050406030204" pitchFamily="18" charset="0"/>
                      </a:rPr>
                      <m:t>𝑌</m:t>
                    </m:r>
                  </m:oMath>
                </a14:m>
                <a:r>
                  <a:rPr lang="en-US" altLang="zh-CN" dirty="0"/>
                  <a:t>. </a:t>
                </a:r>
              </a:p>
              <a:p>
                <a:r>
                  <a:rPr lang="en-US" altLang="zh-CN" dirty="0"/>
                  <a:t>We know that in the IS-LM model, we already obtain</a:t>
                </a:r>
                <a:endParaRPr lang="zh-CN" altLang="zh-CN" dirty="0"/>
              </a:p>
              <a:p>
                <a:pPr marL="0" indent="0" algn="ctr">
                  <a:buNone/>
                </a:pPr>
                <a14:m>
                  <m:oMath xmlns:m="http://schemas.openxmlformats.org/officeDocument/2006/math">
                    <m:f>
                      <m:fPr>
                        <m:ctrlPr>
                          <a:rPr lang="zh-CN" altLang="zh-CN" i="1">
                            <a:latin typeface="Cambria Math" panose="02040503050406030204" pitchFamily="18" charset="0"/>
                          </a:rPr>
                        </m:ctrlPr>
                      </m:fPr>
                      <m:num>
                        <m:r>
                          <a:rPr lang="en-US" altLang="zh-CN" b="0" i="1" smtClean="0">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&gt;0, </m:t>
                    </m:r>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𝑇</m:t>
                        </m:r>
                      </m:den>
                    </m:f>
                    <m:r>
                      <a:rPr lang="en-US" altLang="zh-CN" i="1">
                        <a:latin typeface="Cambria Math" panose="02040503050406030204" pitchFamily="18" charset="0"/>
                      </a:rPr>
                      <m:t>&lt;0,</m:t>
                    </m:r>
                  </m:oMath>
                </a14:m>
                <a:r>
                  <a:rPr lang="en-US" altLang="zh-CN" dirty="0"/>
                  <a:t> and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𝑀</m:t>
                        </m:r>
                      </m:den>
                    </m:f>
                    <m:r>
                      <a:rPr lang="en-US" altLang="zh-CN" i="1">
                        <a:latin typeface="Cambria Math" panose="02040503050406030204" pitchFamily="18" charset="0"/>
                      </a:rPr>
                      <m:t>&gt;0</m:t>
                    </m:r>
                    <m:r>
                      <a:rPr lang="en-US" altLang="zh-CN">
                        <a:latin typeface="Cambria Math" panose="02040503050406030204" pitchFamily="18" charset="0"/>
                      </a:rPr>
                      <m:t>.</m:t>
                    </m:r>
                  </m:oMath>
                </a14:m>
                <a:endParaRPr lang="zh-CN" altLang="zh-CN" dirty="0"/>
              </a:p>
              <a:p>
                <a:r>
                  <a:rPr lang="en-US" altLang="zh-CN" dirty="0"/>
                  <a:t>Increased government expenditure, a tax cut, and monetary expansion would all shift the AD curve to the right.</a:t>
                </a:r>
              </a:p>
              <a:p>
                <a:pPr lvl="1"/>
                <a:r>
                  <a:rPr lang="en-US" altLang="zh-CN" dirty="0"/>
                  <a:t>At every price level </a:t>
                </a:r>
                <a14:m>
                  <m:oMath xmlns:m="http://schemas.openxmlformats.org/officeDocument/2006/math">
                    <m:r>
                      <a:rPr lang="en-US" altLang="zh-CN" i="1">
                        <a:latin typeface="Cambria Math" panose="02040503050406030204" pitchFamily="18" charset="0"/>
                      </a:rPr>
                      <m:t>𝑃</m:t>
                    </m:r>
                  </m:oMath>
                </a14:m>
                <a:r>
                  <a:rPr lang="en-US" altLang="zh-CN" dirty="0"/>
                  <a:t>, the aggregate demand </a:t>
                </a:r>
                <a14:m>
                  <m:oMath xmlns:m="http://schemas.openxmlformats.org/officeDocument/2006/math">
                    <m:r>
                      <a:rPr lang="en-US" altLang="zh-CN" i="1">
                        <a:latin typeface="Cambria Math" panose="02040503050406030204" pitchFamily="18" charset="0"/>
                      </a:rPr>
                      <m:t>𝑌</m:t>
                    </m:r>
                  </m:oMath>
                </a14:m>
                <a:r>
                  <a:rPr lang="en-US" altLang="zh-CN" dirty="0"/>
                  <a:t> increases.</a:t>
                </a:r>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a:blip r:embed="rId2"/>
                <a:stretch>
                  <a:fillRect l="-1259" t="-2156" r="-1704"/>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249949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Effect of Expansionary Fiscal and Monetary Policies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259632" y="364502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259632" y="155679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任意多边形 10"/>
          <p:cNvSpPr/>
          <p:nvPr/>
        </p:nvSpPr>
        <p:spPr>
          <a:xfrm>
            <a:off x="1619672" y="1988840"/>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399032" y="1892808"/>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811684" y="2204864"/>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TextBox 16"/>
              <p:cNvSpPr txBox="1"/>
              <p:nvPr/>
            </p:nvSpPr>
            <p:spPr>
              <a:xfrm>
                <a:off x="976508" y="137212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976508" y="1372126"/>
                <a:ext cx="360040" cy="369332"/>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75856" y="364502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275856" y="3645024"/>
                <a:ext cx="432048" cy="369332"/>
              </a:xfrm>
              <a:prstGeom prst="rect">
                <a:avLst/>
              </a:prstGeom>
              <a:blipFill rotWithShape="1">
                <a:blip r:embed="rId3"/>
                <a:stretch>
                  <a:fillRect/>
                </a:stretch>
              </a:blipFill>
            </p:spPr>
            <p:txBody>
              <a:bodyPr/>
              <a:lstStyle/>
              <a:p>
                <a:r>
                  <a:rPr lang="zh-CN" altLang="en-US">
                    <a:noFill/>
                  </a:rPr>
                  <a:t> </a:t>
                </a:r>
              </a:p>
            </p:txBody>
          </p:sp>
        </mc:Fallback>
      </mc:AlternateContent>
      <p:sp>
        <p:nvSpPr>
          <p:cNvPr id="20" name="TextBox 19"/>
          <p:cNvSpPr txBox="1"/>
          <p:nvPr/>
        </p:nvSpPr>
        <p:spPr>
          <a:xfrm>
            <a:off x="642778" y="1537924"/>
            <a:ext cx="461665" cy="2125968"/>
          </a:xfrm>
          <a:prstGeom prst="rect">
            <a:avLst/>
          </a:prstGeom>
          <a:noFill/>
        </p:spPr>
        <p:txBody>
          <a:bodyPr vert="vert270" wrap="square" rtlCol="0">
            <a:spAutoFit/>
          </a:bodyPr>
          <a:lstStyle/>
          <a:p>
            <a:r>
              <a:rPr lang="en-US" altLang="zh-CN" dirty="0"/>
              <a:t>Monetary expansion</a:t>
            </a:r>
            <a:endParaRPr lang="zh-CN" altLang="en-US" dirty="0"/>
          </a:p>
        </p:txBody>
      </p:sp>
      <p:cxnSp>
        <p:nvCxnSpPr>
          <p:cNvPr id="22" name="直接连接符 21"/>
          <p:cNvCxnSpPr/>
          <p:nvPr/>
        </p:nvCxnSpPr>
        <p:spPr>
          <a:xfrm>
            <a:off x="642778" y="3645024"/>
            <a:ext cx="443441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077192" y="364502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5077192" y="155679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7092280" y="363511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7092280" y="3635112"/>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27" name="任意多边形 26"/>
          <p:cNvSpPr/>
          <p:nvPr/>
        </p:nvSpPr>
        <p:spPr>
          <a:xfrm>
            <a:off x="5276088" y="200253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5850976" y="194139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2623196" y="1607316"/>
            <a:ext cx="532656" cy="369332"/>
          </a:xfrm>
          <a:prstGeom prst="rect">
            <a:avLst/>
          </a:prstGeom>
          <a:noFill/>
        </p:spPr>
        <p:txBody>
          <a:bodyPr wrap="square" rtlCol="0">
            <a:spAutoFit/>
          </a:bodyPr>
          <a:lstStyle/>
          <a:p>
            <a:r>
              <a:rPr lang="en-US" altLang="zh-CN" dirty="0"/>
              <a:t>LM’</a:t>
            </a:r>
            <a:endParaRPr lang="zh-CN" altLang="en-US" dirty="0"/>
          </a:p>
        </p:txBody>
      </p:sp>
      <p:sp>
        <p:nvSpPr>
          <p:cNvPr id="30" name="TextBox 29"/>
          <p:cNvSpPr txBox="1"/>
          <p:nvPr/>
        </p:nvSpPr>
        <p:spPr>
          <a:xfrm>
            <a:off x="3155852" y="1976648"/>
            <a:ext cx="552052" cy="369332"/>
          </a:xfrm>
          <a:prstGeom prst="rect">
            <a:avLst/>
          </a:prstGeom>
          <a:noFill/>
        </p:spPr>
        <p:txBody>
          <a:bodyPr wrap="square" rtlCol="0">
            <a:spAutoFit/>
          </a:bodyPr>
          <a:lstStyle/>
          <a:p>
            <a:r>
              <a:rPr lang="en-US" altLang="zh-CN" dirty="0"/>
              <a:t>LM’’</a:t>
            </a:r>
            <a:endParaRPr lang="zh-CN" altLang="en-US" dirty="0"/>
          </a:p>
        </p:txBody>
      </p:sp>
      <p:sp>
        <p:nvSpPr>
          <p:cNvPr id="6145" name="TextBox 6144"/>
          <p:cNvSpPr txBox="1"/>
          <p:nvPr/>
        </p:nvSpPr>
        <p:spPr>
          <a:xfrm>
            <a:off x="5077192" y="1607316"/>
            <a:ext cx="646936" cy="369332"/>
          </a:xfrm>
          <a:prstGeom prst="rect">
            <a:avLst/>
          </a:prstGeom>
          <a:noFill/>
        </p:spPr>
        <p:txBody>
          <a:bodyPr wrap="square" rtlCol="0">
            <a:spAutoFit/>
          </a:bodyPr>
          <a:lstStyle/>
          <a:p>
            <a:r>
              <a:rPr lang="en-US" altLang="zh-CN" dirty="0"/>
              <a:t>AD’</a:t>
            </a:r>
            <a:endParaRPr lang="zh-CN" altLang="en-US" dirty="0"/>
          </a:p>
        </p:txBody>
      </p:sp>
      <p:sp>
        <p:nvSpPr>
          <p:cNvPr id="35" name="TextBox 34"/>
          <p:cNvSpPr txBox="1"/>
          <p:nvPr/>
        </p:nvSpPr>
        <p:spPr>
          <a:xfrm>
            <a:off x="5867368" y="1633204"/>
            <a:ext cx="646936" cy="369332"/>
          </a:xfrm>
          <a:prstGeom prst="rect">
            <a:avLst/>
          </a:prstGeom>
          <a:noFill/>
        </p:spPr>
        <p:txBody>
          <a:bodyPr wrap="square" rtlCol="0">
            <a:spAutoFit/>
          </a:bodyPr>
          <a:lstStyle/>
          <a:p>
            <a:r>
              <a:rPr lang="en-US" altLang="zh-CN" dirty="0"/>
              <a:t>AD’’</a:t>
            </a:r>
            <a:endParaRPr lang="zh-CN" altLang="en-US" dirty="0"/>
          </a:p>
        </p:txBody>
      </p:sp>
      <p:sp>
        <p:nvSpPr>
          <p:cNvPr id="6146" name="右箭头 6145"/>
          <p:cNvSpPr/>
          <p:nvPr/>
        </p:nvSpPr>
        <p:spPr>
          <a:xfrm>
            <a:off x="5940152" y="2600908"/>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a:off x="2300840" y="2523744"/>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p:nvPr/>
        </p:nvCxnSpPr>
        <p:spPr>
          <a:xfrm>
            <a:off x="1259632" y="608043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1259632" y="399220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a:off x="1570504" y="4253284"/>
            <a:ext cx="1705352" cy="15490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TextBox 42"/>
              <p:cNvSpPr txBox="1"/>
              <p:nvPr/>
            </p:nvSpPr>
            <p:spPr>
              <a:xfrm>
                <a:off x="3275856" y="608043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275856" y="6080438"/>
                <a:ext cx="432048" cy="369332"/>
              </a:xfrm>
              <a:prstGeom prst="rect">
                <a:avLst/>
              </a:prstGeom>
              <a:blipFill rotWithShape="1">
                <a:blip r:embed="rId5"/>
                <a:stretch>
                  <a:fillRect/>
                </a:stretch>
              </a:blipFill>
            </p:spPr>
            <p:txBody>
              <a:bodyPr/>
              <a:lstStyle/>
              <a:p>
                <a:r>
                  <a:rPr lang="zh-CN" altLang="en-US">
                    <a:noFill/>
                  </a:rPr>
                  <a:t> </a:t>
                </a:r>
              </a:p>
            </p:txBody>
          </p:sp>
        </mc:Fallback>
      </mc:AlternateContent>
      <p:sp>
        <p:nvSpPr>
          <p:cNvPr id="44" name="TextBox 43"/>
          <p:cNvSpPr txBox="1"/>
          <p:nvPr/>
        </p:nvSpPr>
        <p:spPr>
          <a:xfrm>
            <a:off x="642778" y="3775022"/>
            <a:ext cx="461665" cy="2125968"/>
          </a:xfrm>
          <a:prstGeom prst="rect">
            <a:avLst/>
          </a:prstGeom>
          <a:noFill/>
        </p:spPr>
        <p:txBody>
          <a:bodyPr vert="vert270" wrap="square" rtlCol="0">
            <a:spAutoFit/>
          </a:bodyPr>
          <a:lstStyle/>
          <a:p>
            <a:r>
              <a:rPr lang="en-US" altLang="zh-CN" dirty="0"/>
              <a:t>Fiscal stimulus</a:t>
            </a:r>
            <a:endParaRPr lang="zh-CN" altLang="en-US" dirty="0"/>
          </a:p>
        </p:txBody>
      </p:sp>
      <p:cxnSp>
        <p:nvCxnSpPr>
          <p:cNvPr id="45" name="直接连接符 44"/>
          <p:cNvCxnSpPr/>
          <p:nvPr/>
        </p:nvCxnSpPr>
        <p:spPr>
          <a:xfrm>
            <a:off x="642778" y="6080438"/>
            <a:ext cx="443441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077192" y="608043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5077192" y="399220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7092280" y="607052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7092280" y="6070526"/>
                <a:ext cx="432048" cy="369332"/>
              </a:xfrm>
              <a:prstGeom prst="rect">
                <a:avLst/>
              </a:prstGeom>
              <a:blipFill rotWithShape="1">
                <a:blip r:embed="rId6"/>
                <a:stretch>
                  <a:fillRect/>
                </a:stretch>
              </a:blipFill>
            </p:spPr>
            <p:txBody>
              <a:bodyPr/>
              <a:lstStyle/>
              <a:p>
                <a:r>
                  <a:rPr lang="zh-CN" altLang="en-US">
                    <a:noFill/>
                  </a:rPr>
                  <a:t> </a:t>
                </a:r>
              </a:p>
            </p:txBody>
          </p:sp>
        </mc:Fallback>
      </mc:AlternateContent>
      <p:sp>
        <p:nvSpPr>
          <p:cNvPr id="49" name="任意多边形 48"/>
          <p:cNvSpPr/>
          <p:nvPr/>
        </p:nvSpPr>
        <p:spPr>
          <a:xfrm>
            <a:off x="5276088" y="443795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5850976" y="437681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3275856" y="4124806"/>
            <a:ext cx="532656" cy="369332"/>
          </a:xfrm>
          <a:prstGeom prst="rect">
            <a:avLst/>
          </a:prstGeom>
          <a:noFill/>
        </p:spPr>
        <p:txBody>
          <a:bodyPr wrap="square" rtlCol="0">
            <a:spAutoFit/>
          </a:bodyPr>
          <a:lstStyle/>
          <a:p>
            <a:r>
              <a:rPr lang="en-US" altLang="zh-CN" dirty="0"/>
              <a:t>LM</a:t>
            </a:r>
            <a:endParaRPr lang="zh-CN" altLang="en-US" dirty="0"/>
          </a:p>
        </p:txBody>
      </p:sp>
      <p:sp>
        <p:nvSpPr>
          <p:cNvPr id="53" name="TextBox 52"/>
          <p:cNvSpPr txBox="1"/>
          <p:nvPr/>
        </p:nvSpPr>
        <p:spPr>
          <a:xfrm>
            <a:off x="5077192" y="4042730"/>
            <a:ext cx="646936" cy="369332"/>
          </a:xfrm>
          <a:prstGeom prst="rect">
            <a:avLst/>
          </a:prstGeom>
          <a:noFill/>
        </p:spPr>
        <p:txBody>
          <a:bodyPr wrap="square" rtlCol="0">
            <a:spAutoFit/>
          </a:bodyPr>
          <a:lstStyle/>
          <a:p>
            <a:r>
              <a:rPr lang="en-US" altLang="zh-CN" dirty="0"/>
              <a:t>AD’</a:t>
            </a:r>
            <a:endParaRPr lang="zh-CN" altLang="en-US" dirty="0"/>
          </a:p>
        </p:txBody>
      </p:sp>
      <p:sp>
        <p:nvSpPr>
          <p:cNvPr id="54" name="TextBox 53"/>
          <p:cNvSpPr txBox="1"/>
          <p:nvPr/>
        </p:nvSpPr>
        <p:spPr>
          <a:xfrm>
            <a:off x="5867368" y="4068618"/>
            <a:ext cx="646936" cy="369332"/>
          </a:xfrm>
          <a:prstGeom prst="rect">
            <a:avLst/>
          </a:prstGeom>
          <a:noFill/>
        </p:spPr>
        <p:txBody>
          <a:bodyPr wrap="square" rtlCol="0">
            <a:spAutoFit/>
          </a:bodyPr>
          <a:lstStyle/>
          <a:p>
            <a:r>
              <a:rPr lang="en-US" altLang="zh-CN" dirty="0"/>
              <a:t>AD’’</a:t>
            </a:r>
            <a:endParaRPr lang="zh-CN" altLang="en-US" dirty="0"/>
          </a:p>
        </p:txBody>
      </p:sp>
      <p:sp>
        <p:nvSpPr>
          <p:cNvPr id="55" name="右箭头 54"/>
          <p:cNvSpPr/>
          <p:nvPr/>
        </p:nvSpPr>
        <p:spPr>
          <a:xfrm>
            <a:off x="5940152" y="5036322"/>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8" name="任意多边形 6147"/>
          <p:cNvSpPr/>
          <p:nvPr/>
        </p:nvSpPr>
        <p:spPr>
          <a:xfrm>
            <a:off x="2027881" y="4253284"/>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363628" y="4494138"/>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9" name="TextBox 6148"/>
          <p:cNvSpPr txBox="1"/>
          <p:nvPr/>
        </p:nvSpPr>
        <p:spPr>
          <a:xfrm>
            <a:off x="3275856" y="3154680"/>
            <a:ext cx="416233" cy="369332"/>
          </a:xfrm>
          <a:prstGeom prst="rect">
            <a:avLst/>
          </a:prstGeom>
          <a:noFill/>
        </p:spPr>
        <p:txBody>
          <a:bodyPr wrap="square" rtlCol="0">
            <a:spAutoFit/>
          </a:bodyPr>
          <a:lstStyle/>
          <a:p>
            <a:r>
              <a:rPr lang="en-US" altLang="zh-CN" dirty="0"/>
              <a:t>IS</a:t>
            </a:r>
            <a:endParaRPr lang="zh-CN" altLang="en-US" dirty="0"/>
          </a:p>
        </p:txBody>
      </p:sp>
      <p:sp>
        <p:nvSpPr>
          <p:cNvPr id="60" name="TextBox 59"/>
          <p:cNvSpPr txBox="1"/>
          <p:nvPr/>
        </p:nvSpPr>
        <p:spPr>
          <a:xfrm>
            <a:off x="3707904" y="5293914"/>
            <a:ext cx="416233" cy="369332"/>
          </a:xfrm>
          <a:prstGeom prst="rect">
            <a:avLst/>
          </a:prstGeom>
          <a:noFill/>
        </p:spPr>
        <p:txBody>
          <a:bodyPr wrap="square" rtlCol="0">
            <a:spAutoFit/>
          </a:bodyPr>
          <a:lstStyle/>
          <a:p>
            <a:r>
              <a:rPr lang="en-US" altLang="zh-CN" dirty="0"/>
              <a:t>IS’’</a:t>
            </a:r>
            <a:endParaRPr lang="zh-CN" altLang="en-US" dirty="0"/>
          </a:p>
        </p:txBody>
      </p:sp>
      <p:sp>
        <p:nvSpPr>
          <p:cNvPr id="61" name="TextBox 60"/>
          <p:cNvSpPr txBox="1"/>
          <p:nvPr/>
        </p:nvSpPr>
        <p:spPr>
          <a:xfrm>
            <a:off x="3027836" y="5617714"/>
            <a:ext cx="416233" cy="369332"/>
          </a:xfrm>
          <a:prstGeom prst="rect">
            <a:avLst/>
          </a:prstGeom>
          <a:noFill/>
        </p:spPr>
        <p:txBody>
          <a:bodyPr wrap="square" rtlCol="0">
            <a:spAutoFit/>
          </a:bodyPr>
          <a:lstStyle/>
          <a:p>
            <a:r>
              <a:rPr lang="en-US" altLang="zh-CN" dirty="0"/>
              <a:t>IS’</a:t>
            </a:r>
            <a:endParaRPr lang="zh-CN" altLang="en-US" dirty="0"/>
          </a:p>
        </p:txBody>
      </p:sp>
      <p:sp>
        <p:nvSpPr>
          <p:cNvPr id="62" name="右箭头 61"/>
          <p:cNvSpPr/>
          <p:nvPr/>
        </p:nvSpPr>
        <p:spPr>
          <a:xfrm>
            <a:off x="1884868" y="4911653"/>
            <a:ext cx="6000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71112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Short-term Effect of Expansionary Policies</a:t>
            </a:r>
            <a:endParaRPr lang="zh-CN" altLang="en-US" dirty="0"/>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10" name="直接箭头连接符 9"/>
          <p:cNvCxnSpPr/>
          <p:nvPr/>
        </p:nvCxnSpPr>
        <p:spPr>
          <a:xfrm>
            <a:off x="2267744" y="5353948"/>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2267744" y="2185596"/>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35696" y="2257604"/>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13" name="直接连接符 12"/>
          <p:cNvCxnSpPr/>
          <p:nvPr/>
        </p:nvCxnSpPr>
        <p:spPr>
          <a:xfrm>
            <a:off x="2627784" y="3985796"/>
            <a:ext cx="345638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267744" y="3985796"/>
            <a:ext cx="3600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84168" y="5420590"/>
            <a:ext cx="432048" cy="369332"/>
          </a:xfrm>
          <a:prstGeom prst="rect">
            <a:avLst/>
          </a:prstGeom>
          <a:noFill/>
        </p:spPr>
        <p:txBody>
          <a:bodyPr wrap="square" rtlCol="0">
            <a:spAutoFit/>
          </a:bodyPr>
          <a:lstStyle/>
          <a:p>
            <a:r>
              <a:rPr lang="en-US" altLang="zh-CN" i="1" dirty="0"/>
              <a:t>Y</a:t>
            </a:r>
            <a:endParaRPr lang="zh-CN" altLang="en-US" i="1" dirty="0"/>
          </a:p>
        </p:txBody>
      </p:sp>
      <p:sp>
        <p:nvSpPr>
          <p:cNvPr id="31" name="任意多边形 30"/>
          <p:cNvSpPr/>
          <p:nvPr/>
        </p:nvSpPr>
        <p:spPr>
          <a:xfrm>
            <a:off x="3110096" y="2905504"/>
            <a:ext cx="1380744"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4139952" y="2905504"/>
            <a:ext cx="1380744"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3419872" y="3501008"/>
            <a:ext cx="792088" cy="72008"/>
          </a:xfrm>
          <a:prstGeom prst="rightArrow">
            <a:avLst/>
          </a:prstGeom>
          <a:noFill/>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3828947" y="2250473"/>
            <a:ext cx="2376264" cy="646331"/>
          </a:xfrm>
          <a:prstGeom prst="rect">
            <a:avLst/>
          </a:prstGeom>
          <a:noFill/>
        </p:spPr>
        <p:txBody>
          <a:bodyPr wrap="square" rtlCol="0">
            <a:spAutoFit/>
          </a:bodyPr>
          <a:lstStyle/>
          <a:p>
            <a:r>
              <a:rPr lang="en-US" altLang="zh-CN" dirty="0"/>
              <a:t>The effect of stimulus in the short-run</a:t>
            </a:r>
            <a:endParaRPr lang="zh-CN" altLang="en-US" dirty="0"/>
          </a:p>
        </p:txBody>
      </p:sp>
      <p:sp>
        <p:nvSpPr>
          <p:cNvPr id="6" name="TextBox 5"/>
          <p:cNvSpPr txBox="1"/>
          <p:nvPr/>
        </p:nvSpPr>
        <p:spPr>
          <a:xfrm>
            <a:off x="5364088" y="3645024"/>
            <a:ext cx="720080" cy="369332"/>
          </a:xfrm>
          <a:prstGeom prst="rect">
            <a:avLst/>
          </a:prstGeom>
          <a:noFill/>
        </p:spPr>
        <p:txBody>
          <a:bodyPr wrap="square" rtlCol="0">
            <a:spAutoFit/>
          </a:bodyPr>
          <a:lstStyle/>
          <a:p>
            <a:r>
              <a:rPr lang="en-US" altLang="zh-CN" dirty="0"/>
              <a:t>AS</a:t>
            </a:r>
            <a:endParaRPr lang="zh-CN" altLang="en-US" dirty="0"/>
          </a:p>
        </p:txBody>
      </p:sp>
      <p:sp>
        <p:nvSpPr>
          <p:cNvPr id="7" name="TextBox 6"/>
          <p:cNvSpPr txBox="1"/>
          <p:nvPr/>
        </p:nvSpPr>
        <p:spPr>
          <a:xfrm>
            <a:off x="4470722" y="4780024"/>
            <a:ext cx="677341" cy="369332"/>
          </a:xfrm>
          <a:prstGeom prst="rect">
            <a:avLst/>
          </a:prstGeom>
          <a:noFill/>
        </p:spPr>
        <p:txBody>
          <a:bodyPr wrap="square" rtlCol="0">
            <a:spAutoFit/>
          </a:bodyPr>
          <a:lstStyle/>
          <a:p>
            <a:r>
              <a:rPr lang="en-US" altLang="zh-CN" dirty="0"/>
              <a:t>AD’</a:t>
            </a:r>
            <a:endParaRPr lang="zh-CN" altLang="en-US" dirty="0"/>
          </a:p>
        </p:txBody>
      </p:sp>
      <p:sp>
        <p:nvSpPr>
          <p:cNvPr id="18" name="TextBox 17"/>
          <p:cNvSpPr txBox="1"/>
          <p:nvPr/>
        </p:nvSpPr>
        <p:spPr>
          <a:xfrm>
            <a:off x="5419156" y="4780024"/>
            <a:ext cx="677341" cy="369332"/>
          </a:xfrm>
          <a:prstGeom prst="rect">
            <a:avLst/>
          </a:prstGeom>
          <a:noFill/>
        </p:spPr>
        <p:txBody>
          <a:bodyPr wrap="square" rtlCol="0">
            <a:spAutoFit/>
          </a:bodyPr>
          <a:lstStyle/>
          <a:p>
            <a:r>
              <a:rPr lang="en-US" altLang="zh-CN" dirty="0"/>
              <a:t>AD’’</a:t>
            </a:r>
            <a:endParaRPr lang="zh-CN" altLang="en-US" dirty="0"/>
          </a:p>
        </p:txBody>
      </p:sp>
    </p:spTree>
    <p:extLst>
      <p:ext uri="{BB962C8B-B14F-4D97-AF65-F5344CB8AC3E}">
        <p14:creationId xmlns:p14="http://schemas.microsoft.com/office/powerpoint/2010/main" val="26038660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Long-term Effect of Expansionary Policies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14" name="直接箭头连接符 13"/>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03948" y="1988840"/>
            <a:ext cx="0" cy="28905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103948" y="4879432"/>
            <a:ext cx="0" cy="576064"/>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67644" y="1745384"/>
            <a:ext cx="432048" cy="369332"/>
          </a:xfrm>
          <a:prstGeom prst="rect">
            <a:avLst/>
          </a:prstGeom>
          <a:noFill/>
        </p:spPr>
        <p:txBody>
          <a:bodyPr wrap="square" rtlCol="0">
            <a:spAutoFit/>
          </a:bodyPr>
          <a:lstStyle/>
          <a:p>
            <a:r>
              <a:rPr lang="en-US" altLang="zh-CN" i="1" dirty="0"/>
              <a:t>P</a:t>
            </a:r>
            <a:endParaRPr lang="zh-CN" altLang="en-US" i="1" dirty="0"/>
          </a:p>
        </p:txBody>
      </p:sp>
      <p:sp>
        <p:nvSpPr>
          <p:cNvPr id="19" name="TextBox 18"/>
          <p:cNvSpPr txBox="1"/>
          <p:nvPr/>
        </p:nvSpPr>
        <p:spPr>
          <a:xfrm>
            <a:off x="6660232" y="5599512"/>
            <a:ext cx="360040" cy="369332"/>
          </a:xfrm>
          <a:prstGeom prst="rect">
            <a:avLst/>
          </a:prstGeom>
          <a:noFill/>
        </p:spPr>
        <p:txBody>
          <a:bodyPr wrap="square" rtlCol="0">
            <a:spAutoFit/>
          </a:bodyPr>
          <a:lstStyle/>
          <a:p>
            <a:r>
              <a:rPr lang="en-US" altLang="zh-CN" i="1" dirty="0"/>
              <a:t>Y</a:t>
            </a:r>
            <a:endParaRPr lang="zh-CN" altLang="en-US" i="1" dirty="0"/>
          </a:p>
        </p:txBody>
      </p:sp>
      <mc:AlternateContent xmlns:mc="http://schemas.openxmlformats.org/markup-compatibility/2006" xmlns:a14="http://schemas.microsoft.com/office/drawing/2010/main">
        <mc:Choice Requires="a14">
          <p:sp>
            <p:nvSpPr>
              <p:cNvPr id="20" name="TextBox 19"/>
              <p:cNvSpPr txBox="1"/>
              <p:nvPr/>
            </p:nvSpPr>
            <p:spPr>
              <a:xfrm>
                <a:off x="3851920" y="545549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851920" y="5455496"/>
                <a:ext cx="504056" cy="369332"/>
              </a:xfrm>
              <a:prstGeom prst="rect">
                <a:avLst/>
              </a:prstGeom>
              <a:blipFill rotWithShape="1">
                <a:blip r:embed="rId3"/>
                <a:stretch>
                  <a:fillRect r="-10843"/>
                </a:stretch>
              </a:blipFill>
            </p:spPr>
            <p:txBody>
              <a:bodyPr/>
              <a:lstStyle/>
              <a:p>
                <a:r>
                  <a:rPr lang="zh-CN" altLang="en-US">
                    <a:noFill/>
                  </a:rPr>
                  <a:t> </a:t>
                </a:r>
              </a:p>
            </p:txBody>
          </p:sp>
        </mc:Fallback>
      </mc:AlternateContent>
      <p:sp>
        <p:nvSpPr>
          <p:cNvPr id="23" name="任意多边形 22"/>
          <p:cNvSpPr/>
          <p:nvPr/>
        </p:nvSpPr>
        <p:spPr>
          <a:xfrm>
            <a:off x="2743200" y="2496312"/>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3635896" y="2016280"/>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4355976" y="4334231"/>
            <a:ext cx="1088136" cy="45719"/>
          </a:xfrm>
          <a:prstGeom prst="rightArrow">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H="1">
            <a:off x="1799692" y="3047248"/>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799692" y="4379950"/>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16016" y="2016280"/>
            <a:ext cx="2016224" cy="1200329"/>
          </a:xfrm>
          <a:prstGeom prst="rect">
            <a:avLst/>
          </a:prstGeom>
          <a:noFill/>
        </p:spPr>
        <p:txBody>
          <a:bodyPr wrap="square" rtlCol="0">
            <a:spAutoFit/>
          </a:bodyPr>
          <a:lstStyle/>
          <a:p>
            <a:r>
              <a:rPr lang="en-US" altLang="zh-CN" dirty="0"/>
              <a:t>The effect of monetary/fiscal stimulus in the long-run</a:t>
            </a:r>
            <a:endParaRPr lang="zh-CN" altLang="en-US" dirty="0"/>
          </a:p>
        </p:txBody>
      </p:sp>
      <p:sp>
        <p:nvSpPr>
          <p:cNvPr id="3072" name="上箭头 3071"/>
          <p:cNvSpPr/>
          <p:nvPr/>
        </p:nvSpPr>
        <p:spPr>
          <a:xfrm>
            <a:off x="2123728" y="3187246"/>
            <a:ext cx="45719" cy="1121255"/>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5444112" y="4569466"/>
            <a:ext cx="677341" cy="369332"/>
          </a:xfrm>
          <a:prstGeom prst="rect">
            <a:avLst/>
          </a:prstGeom>
          <a:noFill/>
        </p:spPr>
        <p:txBody>
          <a:bodyPr wrap="square" rtlCol="0">
            <a:spAutoFit/>
          </a:bodyPr>
          <a:lstStyle/>
          <a:p>
            <a:r>
              <a:rPr lang="en-US" altLang="zh-CN" dirty="0"/>
              <a:t>AD’</a:t>
            </a:r>
            <a:endParaRPr lang="zh-CN" altLang="en-US" dirty="0"/>
          </a:p>
        </p:txBody>
      </p:sp>
      <p:sp>
        <p:nvSpPr>
          <p:cNvPr id="22" name="TextBox 21"/>
          <p:cNvSpPr txBox="1"/>
          <p:nvPr/>
        </p:nvSpPr>
        <p:spPr>
          <a:xfrm>
            <a:off x="6321561" y="4510100"/>
            <a:ext cx="677341" cy="369332"/>
          </a:xfrm>
          <a:prstGeom prst="rect">
            <a:avLst/>
          </a:prstGeom>
          <a:noFill/>
        </p:spPr>
        <p:txBody>
          <a:bodyPr wrap="square" rtlCol="0">
            <a:spAutoFit/>
          </a:bodyPr>
          <a:lstStyle/>
          <a:p>
            <a:r>
              <a:rPr lang="en-US" altLang="zh-CN" dirty="0"/>
              <a:t>AD’’</a:t>
            </a:r>
            <a:endParaRPr lang="zh-CN" altLang="en-US" dirty="0"/>
          </a:p>
        </p:txBody>
      </p:sp>
      <p:sp>
        <p:nvSpPr>
          <p:cNvPr id="24" name="TextBox 23"/>
          <p:cNvSpPr txBox="1"/>
          <p:nvPr/>
        </p:nvSpPr>
        <p:spPr>
          <a:xfrm>
            <a:off x="3635896" y="4690139"/>
            <a:ext cx="677341" cy="369332"/>
          </a:xfrm>
          <a:prstGeom prst="rect">
            <a:avLst/>
          </a:prstGeom>
          <a:noFill/>
        </p:spPr>
        <p:txBody>
          <a:bodyPr wrap="square" rtlCol="0">
            <a:spAutoFit/>
          </a:bodyPr>
          <a:lstStyle/>
          <a:p>
            <a:r>
              <a:rPr lang="en-US" altLang="zh-CN" dirty="0"/>
              <a:t>AS</a:t>
            </a:r>
            <a:endParaRPr lang="zh-CN" altLang="en-US" dirty="0"/>
          </a:p>
        </p:txBody>
      </p:sp>
    </p:spTree>
    <p:extLst>
      <p:ext uri="{BB962C8B-B14F-4D97-AF65-F5344CB8AC3E}">
        <p14:creationId xmlns:p14="http://schemas.microsoft.com/office/powerpoint/2010/main" val="14362946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From Short-Run To Long-Run</a:t>
            </a:r>
            <a:endParaRPr lang="zh-CN" altLang="en-US" dirty="0"/>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799692" y="5455496"/>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799692" y="1772816"/>
            <a:ext cx="0" cy="3682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03948" y="1988840"/>
            <a:ext cx="0" cy="28905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103948" y="4879432"/>
            <a:ext cx="0" cy="576064"/>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67644" y="1745384"/>
            <a:ext cx="432048" cy="369332"/>
          </a:xfrm>
          <a:prstGeom prst="rect">
            <a:avLst/>
          </a:prstGeom>
          <a:noFill/>
        </p:spPr>
        <p:txBody>
          <a:bodyPr wrap="square" rtlCol="0">
            <a:spAutoFit/>
          </a:bodyPr>
          <a:lstStyle/>
          <a:p>
            <a:r>
              <a:rPr lang="en-US" altLang="zh-CN" i="1" dirty="0"/>
              <a:t>P</a:t>
            </a:r>
            <a:endParaRPr lang="zh-CN" altLang="en-US" i="1" dirty="0"/>
          </a:p>
        </p:txBody>
      </p:sp>
      <p:sp>
        <p:nvSpPr>
          <p:cNvPr id="10" name="TextBox 9"/>
          <p:cNvSpPr txBox="1"/>
          <p:nvPr/>
        </p:nvSpPr>
        <p:spPr>
          <a:xfrm>
            <a:off x="6660232" y="5599512"/>
            <a:ext cx="360040" cy="369332"/>
          </a:xfrm>
          <a:prstGeom prst="rect">
            <a:avLst/>
          </a:prstGeom>
          <a:noFill/>
        </p:spPr>
        <p:txBody>
          <a:bodyPr wrap="square" rtlCol="0">
            <a:spAutoFit/>
          </a:bodyPr>
          <a:lstStyle/>
          <a:p>
            <a:r>
              <a:rPr lang="en-US" altLang="zh-CN" i="1" dirty="0"/>
              <a:t>Y</a:t>
            </a:r>
            <a:endParaRPr lang="zh-CN" altLang="en-US" i="1" dirty="0"/>
          </a:p>
        </p:txBody>
      </p:sp>
      <mc:AlternateContent xmlns:mc="http://schemas.openxmlformats.org/markup-compatibility/2006" xmlns:a14="http://schemas.microsoft.com/office/drawing/2010/main">
        <mc:Choice Requires="a14">
          <p:sp>
            <p:nvSpPr>
              <p:cNvPr id="11" name="TextBox 10"/>
              <p:cNvSpPr txBox="1"/>
              <p:nvPr/>
            </p:nvSpPr>
            <p:spPr>
              <a:xfrm>
                <a:off x="3851920" y="545549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851920" y="5455496"/>
                <a:ext cx="504056" cy="369332"/>
              </a:xfrm>
              <a:prstGeom prst="rect">
                <a:avLst/>
              </a:prstGeom>
              <a:blipFill rotWithShape="1">
                <a:blip r:embed="rId2"/>
                <a:stretch>
                  <a:fillRect r="-10843"/>
                </a:stretch>
              </a:blipFill>
            </p:spPr>
            <p:txBody>
              <a:bodyPr/>
              <a:lstStyle/>
              <a:p>
                <a:r>
                  <a:rPr lang="zh-CN" altLang="en-US">
                    <a:noFill/>
                  </a:rPr>
                  <a:t> </a:t>
                </a:r>
              </a:p>
            </p:txBody>
          </p:sp>
        </mc:Fallback>
      </mc:AlternateContent>
      <p:sp>
        <p:nvSpPr>
          <p:cNvPr id="12" name="任意多边形 11"/>
          <p:cNvSpPr/>
          <p:nvPr/>
        </p:nvSpPr>
        <p:spPr>
          <a:xfrm>
            <a:off x="2743200" y="2496312"/>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635896" y="2016280"/>
            <a:ext cx="2953512" cy="2468880"/>
          </a:xfrm>
          <a:custGeom>
            <a:avLst/>
            <a:gdLst>
              <a:gd name="connsiteX0" fmla="*/ 0 w 2953512"/>
              <a:gd name="connsiteY0" fmla="*/ 0 h 2468880"/>
              <a:gd name="connsiteX1" fmla="*/ 960120 w 2953512"/>
              <a:gd name="connsiteY1" fmla="*/ 1600200 h 2468880"/>
              <a:gd name="connsiteX2" fmla="*/ 2953512 w 2953512"/>
              <a:gd name="connsiteY2" fmla="*/ 2468880 h 2468880"/>
            </a:gdLst>
            <a:ahLst/>
            <a:cxnLst>
              <a:cxn ang="0">
                <a:pos x="connsiteX0" y="connsiteY0"/>
              </a:cxn>
              <a:cxn ang="0">
                <a:pos x="connsiteX1" y="connsiteY1"/>
              </a:cxn>
              <a:cxn ang="0">
                <a:pos x="connsiteX2" y="connsiteY2"/>
              </a:cxn>
            </a:cxnLst>
            <a:rect l="l" t="t" r="r" b="b"/>
            <a:pathLst>
              <a:path w="2953512" h="2468880">
                <a:moveTo>
                  <a:pt x="0" y="0"/>
                </a:moveTo>
                <a:cubicBezTo>
                  <a:pt x="233934" y="594360"/>
                  <a:pt x="467868" y="1188720"/>
                  <a:pt x="960120" y="1600200"/>
                </a:cubicBezTo>
                <a:cubicBezTo>
                  <a:pt x="1452372" y="2011680"/>
                  <a:pt x="2202942" y="2240280"/>
                  <a:pt x="2953512" y="24688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H="1">
            <a:off x="1799692" y="3047248"/>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799692" y="4379950"/>
            <a:ext cx="230425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32040" y="1740840"/>
            <a:ext cx="2592288" cy="369332"/>
          </a:xfrm>
          <a:prstGeom prst="rect">
            <a:avLst/>
          </a:prstGeom>
          <a:solidFill>
            <a:schemeClr val="accent1">
              <a:lumMod val="20000"/>
              <a:lumOff val="80000"/>
            </a:schemeClr>
          </a:solidFill>
        </p:spPr>
        <p:txBody>
          <a:bodyPr wrap="square" rtlCol="0">
            <a:spAutoFit/>
          </a:bodyPr>
          <a:lstStyle/>
          <a:p>
            <a:r>
              <a:rPr lang="en-US" altLang="zh-CN" dirty="0"/>
              <a:t>The long-run equilibrium</a:t>
            </a:r>
            <a:endParaRPr lang="zh-CN" altLang="en-US" dirty="0"/>
          </a:p>
        </p:txBody>
      </p:sp>
      <p:sp>
        <p:nvSpPr>
          <p:cNvPr id="18" name="上箭头 17"/>
          <p:cNvSpPr/>
          <p:nvPr/>
        </p:nvSpPr>
        <p:spPr>
          <a:xfrm>
            <a:off x="2123728" y="3187246"/>
            <a:ext cx="45719" cy="1121255"/>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555776" y="4379950"/>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4274967" y="3250720"/>
            <a:ext cx="45005" cy="869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flipV="1">
            <a:off x="4583456" y="3593656"/>
            <a:ext cx="60000" cy="57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47" name="直接箭头连接符 6146"/>
          <p:cNvCxnSpPr/>
          <p:nvPr/>
        </p:nvCxnSpPr>
        <p:spPr>
          <a:xfrm>
            <a:off x="5112652" y="393305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9" name="直接箭头连接符 6148"/>
          <p:cNvCxnSpPr/>
          <p:nvPr/>
        </p:nvCxnSpPr>
        <p:spPr>
          <a:xfrm flipH="1" flipV="1">
            <a:off x="5022896" y="3897052"/>
            <a:ext cx="72008" cy="36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52" name="直接连接符 6151"/>
          <p:cNvCxnSpPr/>
          <p:nvPr/>
        </p:nvCxnSpPr>
        <p:spPr>
          <a:xfrm>
            <a:off x="6228184" y="4379950"/>
            <a:ext cx="0" cy="10755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55" name="曲线连接符 6154"/>
          <p:cNvCxnSpPr/>
          <p:nvPr/>
        </p:nvCxnSpPr>
        <p:spPr>
          <a:xfrm rot="10800000" flipV="1">
            <a:off x="4103948" y="2114716"/>
            <a:ext cx="1116124" cy="932532"/>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364088" y="3378973"/>
            <a:ext cx="2592288" cy="369332"/>
          </a:xfrm>
          <a:prstGeom prst="rect">
            <a:avLst/>
          </a:prstGeom>
          <a:solidFill>
            <a:schemeClr val="accent1">
              <a:lumMod val="20000"/>
              <a:lumOff val="80000"/>
            </a:schemeClr>
          </a:solidFill>
        </p:spPr>
        <p:txBody>
          <a:bodyPr wrap="square" rtlCol="0">
            <a:spAutoFit/>
          </a:bodyPr>
          <a:lstStyle/>
          <a:p>
            <a:r>
              <a:rPr lang="en-US" altLang="zh-CN" dirty="0"/>
              <a:t>The short-run equilibrium</a:t>
            </a:r>
            <a:endParaRPr lang="zh-CN" altLang="en-US" dirty="0"/>
          </a:p>
        </p:txBody>
      </p:sp>
      <p:cxnSp>
        <p:nvCxnSpPr>
          <p:cNvPr id="6157" name="曲线连接符 6156"/>
          <p:cNvCxnSpPr/>
          <p:nvPr/>
        </p:nvCxnSpPr>
        <p:spPr>
          <a:xfrm rot="5400000">
            <a:off x="5948366" y="4028123"/>
            <a:ext cx="631645" cy="72008"/>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flipV="1">
            <a:off x="5436096" y="4085456"/>
            <a:ext cx="72008" cy="360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8492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Stabilization Policy</a:t>
            </a:r>
            <a:endParaRPr lang="zh-CN" altLang="en-US" dirty="0"/>
          </a:p>
        </p:txBody>
      </p:sp>
      <p:sp>
        <p:nvSpPr>
          <p:cNvPr id="3" name="内容占位符 2"/>
          <p:cNvSpPr>
            <a:spLocks noGrp="1"/>
          </p:cNvSpPr>
          <p:nvPr>
            <p:ph idx="1"/>
          </p:nvPr>
        </p:nvSpPr>
        <p:spPr/>
        <p:txBody>
          <a:bodyPr/>
          <a:lstStyle/>
          <a:p>
            <a:r>
              <a:rPr lang="en-US" altLang="zh-CN" dirty="0"/>
              <a:t>The government is both </a:t>
            </a:r>
            <a:r>
              <a:rPr lang="en-US" altLang="zh-CN" u="sng" dirty="0"/>
              <a:t>the monetary authority</a:t>
            </a:r>
            <a:r>
              <a:rPr lang="en-US" altLang="zh-CN" dirty="0"/>
              <a:t> and </a:t>
            </a:r>
            <a:r>
              <a:rPr lang="en-US" altLang="zh-CN" u="sng" dirty="0"/>
              <a:t>the biggest spender.</a:t>
            </a:r>
            <a:r>
              <a:rPr lang="en-US" altLang="zh-CN" dirty="0"/>
              <a:t> It is able to stabilize an economy that, under constant shocks, deviate from long-run natural levels of output and employment. </a:t>
            </a:r>
          </a:p>
          <a:p>
            <a:r>
              <a:rPr lang="en-US" altLang="zh-CN" dirty="0"/>
              <a:t>A shock to the economy may come from the </a:t>
            </a:r>
            <a:r>
              <a:rPr lang="en-US" altLang="zh-CN" u="sng" dirty="0"/>
              <a:t>demand side</a:t>
            </a:r>
            <a:r>
              <a:rPr lang="en-US" altLang="zh-CN" dirty="0"/>
              <a:t> or the </a:t>
            </a:r>
            <a:r>
              <a:rPr lang="en-US" altLang="zh-CN" u="sng" dirty="0"/>
              <a:t>supply side</a:t>
            </a:r>
            <a:r>
              <a:rPr lang="en-US" altLang="zh-CN" dirty="0"/>
              <a: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6325555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Shocks to Aggregate Demand</a:t>
            </a:r>
            <a:endParaRPr lang="zh-CN" altLang="en-US" dirty="0"/>
          </a:p>
        </p:txBody>
      </p:sp>
      <p:sp>
        <p:nvSpPr>
          <p:cNvPr id="3" name="内容占位符 2"/>
          <p:cNvSpPr>
            <a:spLocks noGrp="1"/>
          </p:cNvSpPr>
          <p:nvPr>
            <p:ph idx="1"/>
          </p:nvPr>
        </p:nvSpPr>
        <p:spPr/>
        <p:txBody>
          <a:bodyPr>
            <a:normAutofit/>
          </a:bodyPr>
          <a:lstStyle/>
          <a:p>
            <a:r>
              <a:rPr lang="en-US" altLang="zh-CN" dirty="0"/>
              <a:t>Examples of positive shocks to AD include:</a:t>
            </a:r>
          </a:p>
          <a:p>
            <a:pPr marL="971550" lvl="1" indent="-514350">
              <a:buFont typeface="+mj-lt"/>
              <a:buAutoNum type="alphaLcParenR"/>
            </a:pPr>
            <a:r>
              <a:rPr lang="en-US" altLang="zh-CN" dirty="0"/>
              <a:t>An asset price bubble (stocks, property)</a:t>
            </a:r>
          </a:p>
          <a:p>
            <a:pPr marL="971550" lvl="1" indent="-514350">
              <a:buFont typeface="+mj-lt"/>
              <a:buAutoNum type="alphaLcParenR"/>
            </a:pPr>
            <a:r>
              <a:rPr lang="en-US" altLang="zh-CN" dirty="0"/>
              <a:t>A credit boom</a:t>
            </a:r>
          </a:p>
          <a:p>
            <a:pPr marL="971550" lvl="1" indent="-514350">
              <a:buFont typeface="+mj-lt"/>
              <a:buAutoNum type="alphaLcParenR"/>
            </a:pPr>
            <a:r>
              <a:rPr lang="en-US" altLang="zh-CN" dirty="0"/>
              <a:t>A surge in foreign demand</a:t>
            </a:r>
          </a:p>
          <a:p>
            <a:r>
              <a:rPr lang="en-US" altLang="zh-CN" dirty="0"/>
              <a:t>The corresponding negative shocks are: burst of bubbles, a decline in foreign demand.</a:t>
            </a:r>
          </a:p>
          <a:p>
            <a:r>
              <a:rPr lang="en-US" altLang="zh-CN" dirty="0"/>
              <a:t>When the economy overheats, tighten; when the economy goes into a recession, stimulate.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0364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Macroeconomic Fluctuations: US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21429455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Shocks to Aggregate Supply</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A supply shock changes the factor prices or the technology. </a:t>
            </a:r>
          </a:p>
          <a:p>
            <a:r>
              <a:rPr lang="en-US" altLang="zh-CN" dirty="0"/>
              <a:t>A supply shock is invariably associated with a change in price. Hence we often call it </a:t>
            </a:r>
            <a:r>
              <a:rPr lang="en-US" altLang="zh-CN" u="sng" dirty="0"/>
              <a:t>price shock</a:t>
            </a:r>
            <a:r>
              <a:rPr lang="en-US" altLang="zh-CN" dirty="0"/>
              <a:t>.</a:t>
            </a:r>
          </a:p>
          <a:p>
            <a:r>
              <a:rPr lang="en-US" altLang="zh-CN" dirty="0"/>
              <a:t>Examples of adverse supply shocks:</a:t>
            </a:r>
          </a:p>
          <a:p>
            <a:pPr lvl="1"/>
            <a:r>
              <a:rPr lang="en-US" altLang="zh-CN" dirty="0"/>
              <a:t>A severe drought</a:t>
            </a:r>
          </a:p>
          <a:p>
            <a:pPr lvl="1"/>
            <a:r>
              <a:rPr lang="en-US" altLang="zh-CN" dirty="0"/>
              <a:t>A new environmental protection law</a:t>
            </a:r>
          </a:p>
          <a:p>
            <a:pPr lvl="1"/>
            <a:r>
              <a:rPr lang="en-US" altLang="zh-CN" dirty="0"/>
              <a:t>An increase in labor unrest or union aggressiveness</a:t>
            </a:r>
          </a:p>
          <a:p>
            <a:pPr lvl="1"/>
            <a:r>
              <a:rPr lang="en-US" altLang="zh-CN" dirty="0"/>
              <a:t>The formation of an international oil cartel</a:t>
            </a:r>
          </a:p>
          <a:p>
            <a:pPr lvl="1"/>
            <a:r>
              <a:rPr lang="en-US" altLang="zh-CN" dirty="0"/>
              <a:t>Supply chain disruption (as happened in 2020-2021)</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899753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Stagflation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61496" y="5096015"/>
            <a:ext cx="4442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61496" y="1927663"/>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29448" y="1999671"/>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8" name="直接连接符 7"/>
          <p:cNvCxnSpPr/>
          <p:nvPr/>
        </p:nvCxnSpPr>
        <p:spPr>
          <a:xfrm>
            <a:off x="2748388" y="4035163"/>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88348" y="4035163"/>
            <a:ext cx="3600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16216" y="5147196"/>
            <a:ext cx="432048" cy="369332"/>
          </a:xfrm>
          <a:prstGeom prst="rect">
            <a:avLst/>
          </a:prstGeom>
          <a:noFill/>
        </p:spPr>
        <p:txBody>
          <a:bodyPr wrap="square" rtlCol="0">
            <a:spAutoFit/>
          </a:bodyPr>
          <a:lstStyle/>
          <a:p>
            <a:r>
              <a:rPr lang="en-US" altLang="zh-CN" i="1" dirty="0"/>
              <a:t>Y</a:t>
            </a:r>
            <a:endParaRPr lang="zh-CN" altLang="en-US" i="1" dirty="0"/>
          </a:p>
        </p:txBody>
      </p:sp>
      <p:sp>
        <p:nvSpPr>
          <p:cNvPr id="11" name="任意多边形 10"/>
          <p:cNvSpPr/>
          <p:nvPr/>
        </p:nvSpPr>
        <p:spPr>
          <a:xfrm>
            <a:off x="3203848" y="2647571"/>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2720768" y="3171067"/>
            <a:ext cx="3672408"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360728" y="3171067"/>
            <a:ext cx="3600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上箭头 2"/>
          <p:cNvSpPr/>
          <p:nvPr/>
        </p:nvSpPr>
        <p:spPr>
          <a:xfrm>
            <a:off x="2145472" y="3171067"/>
            <a:ext cx="45719" cy="864096"/>
          </a:xfrm>
          <a:prstGeom prst="up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495384" y="3171067"/>
            <a:ext cx="0" cy="19249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84592" y="4035163"/>
            <a:ext cx="0" cy="10608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左箭头 20"/>
          <p:cNvSpPr/>
          <p:nvPr/>
        </p:nvSpPr>
        <p:spPr>
          <a:xfrm>
            <a:off x="3504496" y="5259299"/>
            <a:ext cx="1080096" cy="45719"/>
          </a:xfrm>
          <a:prstGeom prst="lef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1112264" y="3279949"/>
            <a:ext cx="1008112" cy="646331"/>
          </a:xfrm>
          <a:prstGeom prst="rect">
            <a:avLst/>
          </a:prstGeom>
          <a:noFill/>
        </p:spPr>
        <p:txBody>
          <a:bodyPr wrap="square" rtlCol="0">
            <a:spAutoFit/>
          </a:bodyPr>
          <a:lstStyle/>
          <a:p>
            <a:r>
              <a:rPr lang="en-US" altLang="zh-CN" dirty="0"/>
              <a:t>A price shock</a:t>
            </a:r>
            <a:endParaRPr lang="zh-CN" altLang="en-US" dirty="0"/>
          </a:p>
        </p:txBody>
      </p:sp>
      <p:sp>
        <p:nvSpPr>
          <p:cNvPr id="23" name="TextBox 22"/>
          <p:cNvSpPr txBox="1"/>
          <p:nvPr/>
        </p:nvSpPr>
        <p:spPr>
          <a:xfrm>
            <a:off x="3203848" y="5321134"/>
            <a:ext cx="1881336" cy="369332"/>
          </a:xfrm>
          <a:prstGeom prst="rect">
            <a:avLst/>
          </a:prstGeom>
          <a:noFill/>
        </p:spPr>
        <p:txBody>
          <a:bodyPr wrap="square" rtlCol="0">
            <a:spAutoFit/>
          </a:bodyPr>
          <a:lstStyle/>
          <a:p>
            <a:r>
              <a:rPr lang="en-US" altLang="zh-CN" dirty="0"/>
              <a:t>Output declines</a:t>
            </a:r>
            <a:endParaRPr lang="zh-CN" altLang="en-US" dirty="0"/>
          </a:p>
        </p:txBody>
      </p:sp>
    </p:spTree>
    <p:extLst>
      <p:ext uri="{BB962C8B-B14F-4D97-AF65-F5344CB8AC3E}">
        <p14:creationId xmlns:p14="http://schemas.microsoft.com/office/powerpoint/2010/main" val="22060146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Accommodate An Adverse Supply Shock</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361496" y="5096015"/>
            <a:ext cx="45867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361496" y="1927663"/>
            <a:ext cx="0"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29448" y="1999671"/>
            <a:ext cx="432048" cy="369332"/>
          </a:xfrm>
          <a:prstGeom prst="rect">
            <a:avLst/>
          </a:prstGeom>
          <a:noFill/>
        </p:spPr>
        <p:txBody>
          <a:bodyPr wrap="square" rtlCol="0">
            <a:spAutoFit/>
          </a:bodyPr>
          <a:lstStyle/>
          <a:p>
            <a:r>
              <a:rPr lang="en-US" altLang="zh-CN" i="1" dirty="0"/>
              <a:t>P</a:t>
            </a:r>
            <a:endParaRPr lang="zh-CN" altLang="en-US" i="1" dirty="0"/>
          </a:p>
        </p:txBody>
      </p:sp>
      <p:cxnSp>
        <p:nvCxnSpPr>
          <p:cNvPr id="8" name="直接连接符 7"/>
          <p:cNvCxnSpPr/>
          <p:nvPr/>
        </p:nvCxnSpPr>
        <p:spPr>
          <a:xfrm>
            <a:off x="2748388" y="4035163"/>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88348" y="4035163"/>
            <a:ext cx="3600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92918" y="5136468"/>
            <a:ext cx="432048" cy="369332"/>
          </a:xfrm>
          <a:prstGeom prst="rect">
            <a:avLst/>
          </a:prstGeom>
          <a:noFill/>
        </p:spPr>
        <p:txBody>
          <a:bodyPr wrap="square" rtlCol="0">
            <a:spAutoFit/>
          </a:bodyPr>
          <a:lstStyle/>
          <a:p>
            <a:r>
              <a:rPr lang="en-US" altLang="zh-CN" i="1" dirty="0"/>
              <a:t>Y</a:t>
            </a:r>
            <a:endParaRPr lang="zh-CN" altLang="en-US" i="1" dirty="0"/>
          </a:p>
        </p:txBody>
      </p:sp>
      <p:sp>
        <p:nvSpPr>
          <p:cNvPr id="11" name="任意多边形 10"/>
          <p:cNvSpPr/>
          <p:nvPr/>
        </p:nvSpPr>
        <p:spPr>
          <a:xfrm>
            <a:off x="3203848" y="2647571"/>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2720768" y="3171067"/>
            <a:ext cx="3672408"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60728" y="3171067"/>
            <a:ext cx="3600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上箭头 13"/>
          <p:cNvSpPr/>
          <p:nvPr/>
        </p:nvSpPr>
        <p:spPr>
          <a:xfrm>
            <a:off x="2145472" y="3171067"/>
            <a:ext cx="122272" cy="864096"/>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3495384" y="3171067"/>
            <a:ext cx="0" cy="19249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84592" y="4035163"/>
            <a:ext cx="0" cy="106085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左箭头 16"/>
          <p:cNvSpPr/>
          <p:nvPr/>
        </p:nvSpPr>
        <p:spPr>
          <a:xfrm>
            <a:off x="3515539" y="5161329"/>
            <a:ext cx="1080096" cy="185925"/>
          </a:xfrm>
          <a:prstGeom prst="lef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1352616" y="3263805"/>
            <a:ext cx="1008112" cy="646331"/>
          </a:xfrm>
          <a:prstGeom prst="rect">
            <a:avLst/>
          </a:prstGeom>
          <a:noFill/>
        </p:spPr>
        <p:txBody>
          <a:bodyPr wrap="square" rtlCol="0">
            <a:spAutoFit/>
          </a:bodyPr>
          <a:lstStyle/>
          <a:p>
            <a:r>
              <a:rPr lang="en-US" altLang="zh-CN" dirty="0"/>
              <a:t>A price shock</a:t>
            </a:r>
            <a:endParaRPr lang="zh-CN" altLang="en-US" dirty="0"/>
          </a:p>
        </p:txBody>
      </p:sp>
      <p:sp>
        <p:nvSpPr>
          <p:cNvPr id="19" name="TextBox 18"/>
          <p:cNvSpPr txBox="1"/>
          <p:nvPr/>
        </p:nvSpPr>
        <p:spPr>
          <a:xfrm>
            <a:off x="3203848" y="5321134"/>
            <a:ext cx="1881336" cy="369332"/>
          </a:xfrm>
          <a:prstGeom prst="rect">
            <a:avLst/>
          </a:prstGeom>
          <a:noFill/>
        </p:spPr>
        <p:txBody>
          <a:bodyPr wrap="square" rtlCol="0">
            <a:spAutoFit/>
          </a:bodyPr>
          <a:lstStyle/>
          <a:p>
            <a:r>
              <a:rPr lang="en-US" altLang="zh-CN" dirty="0"/>
              <a:t>Output declines</a:t>
            </a:r>
            <a:endParaRPr lang="zh-CN" altLang="en-US" dirty="0"/>
          </a:p>
        </p:txBody>
      </p:sp>
      <p:cxnSp>
        <p:nvCxnSpPr>
          <p:cNvPr id="20" name="直接连接符 19"/>
          <p:cNvCxnSpPr/>
          <p:nvPr/>
        </p:nvCxnSpPr>
        <p:spPr>
          <a:xfrm>
            <a:off x="4584592" y="2492896"/>
            <a:ext cx="0" cy="231722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84592" y="4522091"/>
            <a:ext cx="0" cy="576064"/>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04616" y="2092206"/>
            <a:ext cx="1516180" cy="369332"/>
          </a:xfrm>
          <a:prstGeom prst="rect">
            <a:avLst/>
          </a:prstGeom>
          <a:solidFill>
            <a:schemeClr val="accent1">
              <a:lumMod val="20000"/>
              <a:lumOff val="80000"/>
            </a:schemeClr>
          </a:solidFill>
        </p:spPr>
        <p:txBody>
          <a:bodyPr wrap="square" rtlCol="0">
            <a:spAutoFit/>
          </a:bodyPr>
          <a:lstStyle/>
          <a:p>
            <a:r>
              <a:rPr lang="en-US" altLang="zh-CN" dirty="0"/>
              <a:t>Long-run AS</a:t>
            </a:r>
            <a:endParaRPr lang="zh-CN" altLang="en-US" dirty="0"/>
          </a:p>
        </p:txBody>
      </p:sp>
      <p:cxnSp>
        <p:nvCxnSpPr>
          <p:cNvPr id="25" name="曲线连接符 24"/>
          <p:cNvCxnSpPr/>
          <p:nvPr/>
        </p:nvCxnSpPr>
        <p:spPr>
          <a:xfrm rot="10800000" flipV="1">
            <a:off x="4584592" y="2461537"/>
            <a:ext cx="320024" cy="319389"/>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27130" y="4522385"/>
            <a:ext cx="1617414" cy="369332"/>
          </a:xfrm>
          <a:prstGeom prst="rect">
            <a:avLst/>
          </a:prstGeom>
          <a:solidFill>
            <a:schemeClr val="accent1">
              <a:lumMod val="20000"/>
              <a:lumOff val="80000"/>
            </a:schemeClr>
          </a:solidFill>
        </p:spPr>
        <p:txBody>
          <a:bodyPr wrap="square" rtlCol="0">
            <a:spAutoFit/>
          </a:bodyPr>
          <a:lstStyle/>
          <a:p>
            <a:r>
              <a:rPr lang="en-US" altLang="zh-CN" dirty="0"/>
              <a:t>Short-run AS</a:t>
            </a:r>
            <a:endParaRPr lang="zh-CN" altLang="en-US" dirty="0"/>
          </a:p>
        </p:txBody>
      </p:sp>
      <p:cxnSp>
        <p:nvCxnSpPr>
          <p:cNvPr id="29" name="曲线连接符 28"/>
          <p:cNvCxnSpPr/>
          <p:nvPr/>
        </p:nvCxnSpPr>
        <p:spPr>
          <a:xfrm rot="5400000" flipH="1" flipV="1">
            <a:off x="2888376" y="4206619"/>
            <a:ext cx="486928"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任意多边形 30"/>
          <p:cNvSpPr/>
          <p:nvPr/>
        </p:nvSpPr>
        <p:spPr>
          <a:xfrm>
            <a:off x="3851920" y="2160643"/>
            <a:ext cx="2686040" cy="1874520"/>
          </a:xfrm>
          <a:custGeom>
            <a:avLst/>
            <a:gdLst>
              <a:gd name="connsiteX0" fmla="*/ 0 w 1380744"/>
              <a:gd name="connsiteY0" fmla="*/ 0 h 1874520"/>
              <a:gd name="connsiteX1" fmla="*/ 420624 w 1380744"/>
              <a:gd name="connsiteY1" fmla="*/ 1069848 h 1874520"/>
              <a:gd name="connsiteX2" fmla="*/ 1380744 w 1380744"/>
              <a:gd name="connsiteY2" fmla="*/ 1874520 h 1874520"/>
            </a:gdLst>
            <a:ahLst/>
            <a:cxnLst>
              <a:cxn ang="0">
                <a:pos x="connsiteX0" y="connsiteY0"/>
              </a:cxn>
              <a:cxn ang="0">
                <a:pos x="connsiteX1" y="connsiteY1"/>
              </a:cxn>
              <a:cxn ang="0">
                <a:pos x="connsiteX2" y="connsiteY2"/>
              </a:cxn>
            </a:cxnLst>
            <a:rect l="l" t="t" r="r" b="b"/>
            <a:pathLst>
              <a:path w="1380744" h="1874520">
                <a:moveTo>
                  <a:pt x="0" y="0"/>
                </a:moveTo>
                <a:cubicBezTo>
                  <a:pt x="95250" y="378714"/>
                  <a:pt x="190500" y="757428"/>
                  <a:pt x="420624" y="1069848"/>
                </a:cubicBezTo>
                <a:cubicBezTo>
                  <a:pt x="650748" y="1382268"/>
                  <a:pt x="1015746" y="1628394"/>
                  <a:pt x="1380744" y="1874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3330943" y="2518549"/>
            <a:ext cx="724644" cy="20536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2388348" y="2276872"/>
            <a:ext cx="1887236" cy="369332"/>
          </a:xfrm>
          <a:prstGeom prst="rect">
            <a:avLst/>
          </a:prstGeom>
          <a:noFill/>
        </p:spPr>
        <p:txBody>
          <a:bodyPr wrap="square" rtlCol="0">
            <a:spAutoFit/>
          </a:bodyPr>
          <a:lstStyle/>
          <a:p>
            <a:r>
              <a:rPr lang="en-US" altLang="zh-CN" dirty="0"/>
              <a:t>Accommodation</a:t>
            </a:r>
            <a:endParaRPr lang="zh-CN" altLang="en-US" dirty="0"/>
          </a:p>
        </p:txBody>
      </p:sp>
    </p:spTree>
    <p:extLst>
      <p:ext uri="{BB962C8B-B14F-4D97-AF65-F5344CB8AC3E}">
        <p14:creationId xmlns:p14="http://schemas.microsoft.com/office/powerpoint/2010/main" val="19246528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The Oil Shocks in 1970s and 1980s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p:cNvGraphicFramePr>
            <a:graphicFrameLocks noGrp="1"/>
          </p:cNvGraphicFramePr>
          <p:nvPr>
            <p:ph idx="1"/>
            <p:extLst>
              <p:ext uri="{D42A27DB-BD31-4B8C-83A1-F6EECF244321}">
                <p14:modId xmlns:p14="http://schemas.microsoft.com/office/powerpoint/2010/main" val="36249999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11128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Overview</a:t>
            </a:r>
          </a:p>
          <a:p>
            <a:r>
              <a:rPr lang="en-US" altLang="zh-CN" dirty="0"/>
              <a:t>The IS-LM Models</a:t>
            </a:r>
            <a:endParaRPr lang="en-US" altLang="zh-CN" b="1" dirty="0"/>
          </a:p>
          <a:p>
            <a:r>
              <a:rPr lang="en-US" altLang="zh-CN" dirty="0"/>
              <a:t>The AD-AS Model</a:t>
            </a:r>
          </a:p>
          <a:p>
            <a:pPr lvl="1"/>
            <a:r>
              <a:rPr lang="en-US" altLang="zh-CN" dirty="0"/>
              <a:t>Aggregate Demand</a:t>
            </a:r>
          </a:p>
          <a:p>
            <a:pPr lvl="1"/>
            <a:r>
              <a:rPr lang="en-US" altLang="zh-CN" b="1" dirty="0"/>
              <a:t>Aggregate Supply</a:t>
            </a:r>
          </a:p>
          <a:p>
            <a:pPr lvl="1"/>
            <a:r>
              <a:rPr lang="en-US" altLang="zh-CN" dirty="0"/>
              <a:t>Phillips Curve</a:t>
            </a:r>
          </a:p>
          <a:p>
            <a:pPr lvl="1"/>
            <a:r>
              <a:rPr lang="en-US" altLang="zh-CN" dirty="0"/>
              <a:t>Dynamic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050542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Aggregate Supply</a:t>
            </a:r>
            <a:endParaRPr lang="zh-CN" altLang="en-US" dirty="0"/>
          </a:p>
        </p:txBody>
      </p:sp>
      <p:sp>
        <p:nvSpPr>
          <p:cNvPr id="3" name="内容占位符 2"/>
          <p:cNvSpPr>
            <a:spLocks noGrp="1"/>
          </p:cNvSpPr>
          <p:nvPr>
            <p:ph idx="1"/>
          </p:nvPr>
        </p:nvSpPr>
        <p:spPr>
          <a:xfrm>
            <a:off x="457200" y="1600200"/>
            <a:ext cx="4042792" cy="4525963"/>
          </a:xfrm>
        </p:spPr>
        <p:txBody>
          <a:bodyPr>
            <a:normAutofit fontScale="70000" lnSpcReduction="20000"/>
          </a:bodyPr>
          <a:lstStyle/>
          <a:p>
            <a:r>
              <a:rPr lang="en-US" altLang="zh-CN" dirty="0"/>
              <a:t>Previously we assume that the aggregate supply curve is either vertical (the classical long-run case), or horizontal (the short-run sticky price case). </a:t>
            </a:r>
          </a:p>
          <a:p>
            <a:r>
              <a:rPr lang="en-US" altLang="zh-CN" dirty="0"/>
              <a:t>These are two extreme cases of a general theory of aggregate supply, a subject we study in this section.  </a:t>
            </a:r>
          </a:p>
          <a:p>
            <a:pPr lvl="1"/>
            <a:r>
              <a:rPr lang="en-US" altLang="zh-CN" dirty="0"/>
              <a:t>Basic theory </a:t>
            </a:r>
          </a:p>
          <a:p>
            <a:pPr lvl="1"/>
            <a:r>
              <a:rPr lang="en-US" altLang="zh-CN" dirty="0"/>
              <a:t>Phillips curve</a:t>
            </a:r>
          </a:p>
          <a:p>
            <a:pPr lvl="1"/>
            <a:r>
              <a:rPr lang="en-US" altLang="zh-CN" dirty="0"/>
              <a:t>Policy implications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148064" y="573325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148064" y="1988840"/>
            <a:ext cx="0" cy="3744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732240" y="2420888"/>
            <a:ext cx="0" cy="33123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148064" y="4077072"/>
            <a:ext cx="309634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5541264" y="2779776"/>
            <a:ext cx="2167128" cy="2350008"/>
          </a:xfrm>
          <a:custGeom>
            <a:avLst/>
            <a:gdLst>
              <a:gd name="connsiteX0" fmla="*/ 0 w 2167128"/>
              <a:gd name="connsiteY0" fmla="*/ 2350008 h 2350008"/>
              <a:gd name="connsiteX1" fmla="*/ 1207008 w 2167128"/>
              <a:gd name="connsiteY1" fmla="*/ 1289304 h 2350008"/>
              <a:gd name="connsiteX2" fmla="*/ 2167128 w 2167128"/>
              <a:gd name="connsiteY2" fmla="*/ 0 h 2350008"/>
            </a:gdLst>
            <a:ahLst/>
            <a:cxnLst>
              <a:cxn ang="0">
                <a:pos x="connsiteX0" y="connsiteY0"/>
              </a:cxn>
              <a:cxn ang="0">
                <a:pos x="connsiteX1" y="connsiteY1"/>
              </a:cxn>
              <a:cxn ang="0">
                <a:pos x="connsiteX2" y="connsiteY2"/>
              </a:cxn>
            </a:cxnLst>
            <a:rect l="l" t="t" r="r" b="b"/>
            <a:pathLst>
              <a:path w="2167128" h="2350008">
                <a:moveTo>
                  <a:pt x="0" y="2350008"/>
                </a:moveTo>
                <a:cubicBezTo>
                  <a:pt x="422910" y="2015490"/>
                  <a:pt x="845820" y="1680972"/>
                  <a:pt x="1207008" y="1289304"/>
                </a:cubicBezTo>
                <a:cubicBezTo>
                  <a:pt x="1568196" y="897636"/>
                  <a:pt x="1867662" y="448818"/>
                  <a:pt x="2167128"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6012160" y="1988840"/>
            <a:ext cx="1696232" cy="369332"/>
          </a:xfrm>
          <a:prstGeom prst="rect">
            <a:avLst/>
          </a:prstGeom>
          <a:noFill/>
        </p:spPr>
        <p:txBody>
          <a:bodyPr wrap="square" rtlCol="0">
            <a:spAutoFit/>
          </a:bodyPr>
          <a:lstStyle/>
          <a:p>
            <a:r>
              <a:rPr lang="en-US" altLang="zh-CN" dirty="0"/>
              <a:t>Long-run AS</a:t>
            </a:r>
            <a:endParaRPr lang="zh-CN" altLang="en-US" dirty="0"/>
          </a:p>
        </p:txBody>
      </p:sp>
      <p:sp>
        <p:nvSpPr>
          <p:cNvPr id="18" name="TextBox 17"/>
          <p:cNvSpPr txBox="1"/>
          <p:nvPr/>
        </p:nvSpPr>
        <p:spPr>
          <a:xfrm>
            <a:off x="7184816" y="4091920"/>
            <a:ext cx="1656184" cy="369332"/>
          </a:xfrm>
          <a:prstGeom prst="rect">
            <a:avLst/>
          </a:prstGeom>
          <a:noFill/>
        </p:spPr>
        <p:txBody>
          <a:bodyPr wrap="square" rtlCol="0">
            <a:spAutoFit/>
          </a:bodyPr>
          <a:lstStyle/>
          <a:p>
            <a:r>
              <a:rPr lang="en-US" altLang="zh-CN" dirty="0"/>
              <a:t>Short-run AS</a:t>
            </a:r>
            <a:endParaRPr lang="zh-CN" altLang="en-US" dirty="0"/>
          </a:p>
        </p:txBody>
      </p:sp>
      <p:sp>
        <p:nvSpPr>
          <p:cNvPr id="19" name="TextBox 18"/>
          <p:cNvSpPr txBox="1"/>
          <p:nvPr/>
        </p:nvSpPr>
        <p:spPr>
          <a:xfrm>
            <a:off x="7470576" y="3012960"/>
            <a:ext cx="1547664" cy="646331"/>
          </a:xfrm>
          <a:prstGeom prst="rect">
            <a:avLst/>
          </a:prstGeom>
          <a:noFill/>
        </p:spPr>
        <p:txBody>
          <a:bodyPr wrap="square" rtlCol="0">
            <a:spAutoFit/>
          </a:bodyPr>
          <a:lstStyle/>
          <a:p>
            <a:r>
              <a:rPr lang="en-US" altLang="zh-CN" dirty="0"/>
              <a:t>Intermediate case</a:t>
            </a:r>
            <a:endParaRPr lang="zh-CN" altLang="en-US" dirty="0"/>
          </a:p>
        </p:txBody>
      </p:sp>
    </p:spTree>
    <p:extLst>
      <p:ext uri="{BB962C8B-B14F-4D97-AF65-F5344CB8AC3E}">
        <p14:creationId xmlns:p14="http://schemas.microsoft.com/office/powerpoint/2010/main" val="30245497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General AS Curve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AS curve is the relationship between the general price level </a:t>
                </a:r>
                <a14:m>
                  <m:oMath xmlns:m="http://schemas.openxmlformats.org/officeDocument/2006/math">
                    <m:r>
                      <a:rPr lang="en-US" altLang="zh-CN" i="1">
                        <a:latin typeface="Cambria Math" panose="02040503050406030204" pitchFamily="18" charset="0"/>
                      </a:rPr>
                      <m:t>𝑃</m:t>
                    </m:r>
                  </m:oMath>
                </a14:m>
                <a:r>
                  <a:rPr lang="en-US" altLang="zh-CN" dirty="0"/>
                  <a:t> and the total real output that the firms are willing to supply.</a:t>
                </a:r>
              </a:p>
              <a:p>
                <a:r>
                  <a:rPr lang="en-US" altLang="zh-CN" dirty="0"/>
                  <a:t>We may characterize the AS curve by the following function,</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𝑍</m:t>
                          </m:r>
                        </m:e>
                      </m:d>
                      <m:r>
                        <a:rPr lang="en-US" altLang="zh-CN" i="1">
                          <a:latin typeface="Cambria Math" panose="02040503050406030204" pitchFamily="18" charset="0"/>
                        </a:rPr>
                        <m:t>,</m:t>
                      </m:r>
                    </m:oMath>
                  </m:oMathPara>
                </a14:m>
                <a:endParaRPr lang="zh-CN" altLang="zh-CN" dirty="0"/>
              </a:p>
              <a:p>
                <a:pPr marL="400050" lvl="1" indent="0">
                  <a:buNone/>
                </a:pPr>
                <a:r>
                  <a:rPr lang="en-US" altLang="zh-CN" dirty="0"/>
                  <a:t>where </a:t>
                </a:r>
                <a14:m>
                  <m:oMath xmlns:m="http://schemas.openxmlformats.org/officeDocument/2006/math">
                    <m:r>
                      <a:rPr lang="en-US" altLang="zh-CN" i="1">
                        <a:latin typeface="Cambria Math" panose="02040503050406030204" pitchFamily="18" charset="0"/>
                      </a:rPr>
                      <m:t>𝑍</m:t>
                    </m:r>
                  </m:oMath>
                </a14:m>
                <a:r>
                  <a:rPr lang="en-US" altLang="zh-CN" dirty="0"/>
                  <a:t> is a vector of exogenous variables that may shift the AS curve, and </a:t>
                </a:r>
                <a14:m>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𝑃</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&gt;0</m:t>
                    </m:r>
                  </m:oMath>
                </a14:m>
                <a:r>
                  <a:rPr lang="en-US" altLang="zh-CN" dirty="0"/>
                  <a:t>. That is, the AS curve is upward-sloping.</a:t>
                </a:r>
              </a:p>
              <a:p>
                <a:pPr marL="400050" lvl="1" indent="0">
                  <a:buNone/>
                </a:pPr>
                <a:endParaRPr lang="en-US" altLang="zh-CN" dirty="0"/>
              </a:p>
              <a:p>
                <a:pPr marL="400050" lvl="1"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2830" r="-51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797513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Imperfect-Information Argument</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We assume that each firm in the economy produces a single good and there are many goods in the market.</a:t>
            </a:r>
          </a:p>
          <a:p>
            <a:r>
              <a:rPr lang="en-US" altLang="zh-CN" dirty="0"/>
              <a:t>Furthermore, we assume that firms have an imperfect information on the overall price level. In other words, they may mistake an </a:t>
            </a:r>
            <a:r>
              <a:rPr lang="en-US" altLang="zh-CN" u="sng" dirty="0"/>
              <a:t>overall price</a:t>
            </a:r>
            <a:r>
              <a:rPr lang="en-US" altLang="zh-CN" dirty="0"/>
              <a:t> rise as a rise in the </a:t>
            </a:r>
            <a:r>
              <a:rPr lang="en-US" altLang="zh-CN" u="sng" dirty="0"/>
              <a:t>relative price</a:t>
            </a:r>
            <a:r>
              <a:rPr lang="en-US" altLang="zh-CN" dirty="0"/>
              <a:t> of the good they produce.  </a:t>
            </a:r>
          </a:p>
          <a:p>
            <a:r>
              <a:rPr lang="en-US" altLang="zh-CN" dirty="0"/>
              <a:t>As the overall price level rises, many firms make more efforts to produce more. Hence the upward-sloping AS.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636380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 Linear Aggregate Supply Equation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We assume that the short-run aggregate supply (AS) is characterized by</a:t>
                </a:r>
              </a:p>
              <a:p>
                <a:pPr marL="0" indent="0" algn="ctr">
                  <a:buNone/>
                </a:pP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r>
                      <a:rPr lang="en-US" altLang="zh-CN" i="1">
                        <a:latin typeface="Cambria Math" panose="02040503050406030204" pitchFamily="18" charset="0"/>
                      </a:rPr>
                      <m:t>𝐸𝑃</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e>
                    </m:d>
                  </m:oMath>
                </a14:m>
                <a:r>
                  <a:rPr lang="en-US" altLang="zh-CN" dirty="0"/>
                  <a:t>, </a:t>
                </a:r>
                <a14:m>
                  <m:oMath xmlns:m="http://schemas.openxmlformats.org/officeDocument/2006/math">
                    <m:r>
                      <a:rPr lang="en-US" altLang="zh-CN" i="1">
                        <a:latin typeface="Cambria Math" panose="02040503050406030204" pitchFamily="18" charset="0"/>
                      </a:rPr>
                      <m:t>𝜙</m:t>
                    </m:r>
                    <m:r>
                      <a:rPr lang="en-US" altLang="zh-CN" b="0" i="1" smtClean="0">
                        <a:latin typeface="Cambria Math" panose="02040503050406030204" pitchFamily="18" charset="0"/>
                      </a:rPr>
                      <m:t>&gt;0,</m:t>
                    </m:r>
                  </m:oMath>
                </a14:m>
                <a:endParaRPr lang="en-US" altLang="zh-CN" dirty="0"/>
              </a:p>
              <a:p>
                <a:pPr marL="0" indent="0">
                  <a:buNone/>
                </a:pPr>
                <a:r>
                  <a:rPr lang="en-US" altLang="zh-CN" dirty="0"/>
                  <a:t>where </a:t>
                </a:r>
                <a14:m>
                  <m:oMath xmlns:m="http://schemas.openxmlformats.org/officeDocument/2006/math">
                    <m:r>
                      <a:rPr lang="en-US" altLang="zh-CN" i="1">
                        <a:latin typeface="Cambria Math"/>
                      </a:rPr>
                      <m:t>𝑌</m:t>
                    </m:r>
                  </m:oMath>
                </a14:m>
                <a:r>
                  <a:rPr lang="zh-CN" altLang="en-US" dirty="0"/>
                  <a:t> </a:t>
                </a:r>
                <a:r>
                  <a:rPr lang="en-US" altLang="zh-CN" dirty="0"/>
                  <a:t>is output,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𝑌</m:t>
                        </m:r>
                      </m:e>
                    </m:acc>
                  </m:oMath>
                </a14:m>
                <a:r>
                  <a:rPr lang="zh-CN" altLang="en-US" dirty="0"/>
                  <a:t> </a:t>
                </a:r>
                <a:r>
                  <a:rPr lang="en-US" altLang="zh-CN" dirty="0"/>
                  <a:t>is the </a:t>
                </a:r>
                <a:r>
                  <a:rPr lang="en-US" altLang="zh-CN" u="sng" dirty="0"/>
                  <a:t>output potential</a:t>
                </a:r>
                <a:r>
                  <a:rPr lang="en-US" altLang="zh-CN" dirty="0"/>
                  <a:t>, </a:t>
                </a:r>
                <a14:m>
                  <m:oMath xmlns:m="http://schemas.openxmlformats.org/officeDocument/2006/math">
                    <m:r>
                      <a:rPr lang="en-US" altLang="zh-CN" i="1">
                        <a:latin typeface="Cambria Math"/>
                      </a:rPr>
                      <m:t>𝑃</m:t>
                    </m:r>
                  </m:oMath>
                </a14:m>
                <a:r>
                  <a:rPr lang="zh-CN" altLang="en-US" dirty="0"/>
                  <a:t> </a:t>
                </a:r>
                <a:r>
                  <a:rPr lang="en-US" altLang="zh-CN" dirty="0"/>
                  <a:t>is the price level, </a:t>
                </a:r>
                <a14:m>
                  <m:oMath xmlns:m="http://schemas.openxmlformats.org/officeDocument/2006/math">
                    <m:r>
                      <a:rPr lang="en-US" altLang="zh-CN" i="1">
                        <a:latin typeface="Cambria Math"/>
                      </a:rPr>
                      <m:t>𝐸𝑃</m:t>
                    </m:r>
                  </m:oMath>
                </a14:m>
                <a:r>
                  <a:rPr lang="zh-CN" altLang="en-US" dirty="0"/>
                  <a:t> </a:t>
                </a:r>
                <a:r>
                  <a:rPr lang="en-US" altLang="zh-CN" dirty="0"/>
                  <a:t>is </a:t>
                </a:r>
                <a:r>
                  <a:rPr lang="en-US" altLang="zh-CN" u="sng" dirty="0"/>
                  <a:t>the expected price level</a:t>
                </a:r>
                <a:r>
                  <a:rPr lang="en-US" altLang="zh-CN" dirty="0"/>
                  <a:t>, and </a:t>
                </a:r>
                <a14:m>
                  <m:oMath xmlns:m="http://schemas.openxmlformats.org/officeDocument/2006/math">
                    <m:r>
                      <a:rPr lang="en-US" altLang="zh-CN" i="1">
                        <a:latin typeface="Cambria Math" panose="02040503050406030204" pitchFamily="18" charset="0"/>
                      </a:rPr>
                      <m:t>𝜙</m:t>
                    </m:r>
                  </m:oMath>
                </a14:m>
                <a:r>
                  <a:rPr lang="en-US" altLang="zh-CN" dirty="0"/>
                  <a:t> is a parameter that measures the sensitivity of price to deviation of output from the potential level.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852" t="-1752" r="-2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542993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Short-Run AS Curve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lstStyle/>
              <a:p>
                <a:r>
                  <a:rPr lang="en-US" altLang="zh-CN" dirty="0"/>
                  <a:t>The Short-Run AS curve is upward sloping, with </a:t>
                </a:r>
                <a14:m>
                  <m:oMath xmlns:m="http://schemas.openxmlformats.org/officeDocument/2006/math">
                    <m:r>
                      <a:rPr lang="en-US" altLang="zh-CN" i="1">
                        <a:latin typeface="Cambria Math" panose="02040503050406030204" pitchFamily="18" charset="0"/>
                      </a:rPr>
                      <m:t>𝜙</m:t>
                    </m:r>
                  </m:oMath>
                </a14:m>
                <a:r>
                  <a:rPr lang="en-US" altLang="zh-CN" dirty="0"/>
                  <a:t> being the slope. </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rotWithShape="0">
                <a:blip r:embed="rId2"/>
                <a:stretch>
                  <a:fillRect l="-2715" t="-1348" r="-2262"/>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4932040" y="5445224"/>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4932040" y="2780928"/>
            <a:ext cx="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932040" y="3586567"/>
            <a:ext cx="2592288" cy="1584176"/>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572000" y="284004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2000" y="2840046"/>
                <a:ext cx="360040"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812360" y="551723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812360" y="5517232"/>
                <a:ext cx="576064" cy="369332"/>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15" name="直接连接符 14"/>
          <p:cNvCxnSpPr/>
          <p:nvPr/>
        </p:nvCxnSpPr>
        <p:spPr>
          <a:xfrm>
            <a:off x="5076056" y="5098735"/>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652120" y="4738695"/>
            <a:ext cx="0" cy="360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404968" y="4735476"/>
                <a:ext cx="6840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𝜙</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404968" y="4735476"/>
                <a:ext cx="684076" cy="369332"/>
              </a:xfrm>
              <a:prstGeom prst="rect">
                <a:avLst/>
              </a:prstGeom>
              <a:blipFill rotWithShape="0">
                <a:blip r:embed="rId5"/>
                <a:stretch>
                  <a:fillRect b="-13333"/>
                </a:stretch>
              </a:blipFill>
            </p:spPr>
            <p:txBody>
              <a:bodyPr/>
              <a:lstStyle/>
              <a:p>
                <a:r>
                  <a:rPr lang="zh-CN" altLang="en-US">
                    <a:noFill/>
                  </a:rPr>
                  <a:t> </a:t>
                </a:r>
              </a:p>
            </p:txBody>
          </p:sp>
        </mc:Fallback>
      </mc:AlternateContent>
      <p:sp>
        <p:nvSpPr>
          <p:cNvPr id="20" name="TextBox 19"/>
          <p:cNvSpPr txBox="1"/>
          <p:nvPr/>
        </p:nvSpPr>
        <p:spPr>
          <a:xfrm>
            <a:off x="7668344" y="3370543"/>
            <a:ext cx="1152128" cy="646331"/>
          </a:xfrm>
          <a:prstGeom prst="rect">
            <a:avLst/>
          </a:prstGeom>
          <a:noFill/>
        </p:spPr>
        <p:txBody>
          <a:bodyPr wrap="square" rtlCol="0">
            <a:spAutoFit/>
          </a:bodyPr>
          <a:lstStyle/>
          <a:p>
            <a:r>
              <a:rPr lang="en-US" altLang="zh-CN" dirty="0"/>
              <a:t>Short-run AS curve</a:t>
            </a:r>
            <a:endParaRPr lang="zh-CN" altLang="en-US" dirty="0"/>
          </a:p>
        </p:txBody>
      </p:sp>
      <p:cxnSp>
        <p:nvCxnSpPr>
          <p:cNvPr id="22" name="直接连接符 21"/>
          <p:cNvCxnSpPr/>
          <p:nvPr/>
        </p:nvCxnSpPr>
        <p:spPr>
          <a:xfrm>
            <a:off x="6431080" y="3370543"/>
            <a:ext cx="0" cy="1800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28184" y="2661496"/>
            <a:ext cx="1152128" cy="646331"/>
          </a:xfrm>
          <a:prstGeom prst="rect">
            <a:avLst/>
          </a:prstGeom>
          <a:noFill/>
        </p:spPr>
        <p:txBody>
          <a:bodyPr wrap="square" rtlCol="0">
            <a:spAutoFit/>
          </a:bodyPr>
          <a:lstStyle/>
          <a:p>
            <a:r>
              <a:rPr lang="en-US" altLang="zh-CN" dirty="0"/>
              <a:t>Long-run AS curve</a:t>
            </a:r>
            <a:endParaRPr lang="zh-CN" altLang="en-US" dirty="0"/>
          </a:p>
        </p:txBody>
      </p:sp>
      <p:cxnSp>
        <p:nvCxnSpPr>
          <p:cNvPr id="25" name="直接连接符 24"/>
          <p:cNvCxnSpPr/>
          <p:nvPr/>
        </p:nvCxnSpPr>
        <p:spPr>
          <a:xfrm>
            <a:off x="6431080" y="4437112"/>
            <a:ext cx="0" cy="10081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215056" y="550553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6215056" y="5505534"/>
                <a:ext cx="432048" cy="369332"/>
              </a:xfrm>
              <a:prstGeom prst="rect">
                <a:avLst/>
              </a:prstGeom>
              <a:blipFill rotWithShape="1">
                <a:blip r:embed="rId6"/>
                <a:stretch>
                  <a:fillRect r="-5714"/>
                </a:stretch>
              </a:blipFill>
            </p:spPr>
            <p:txBody>
              <a:bodyPr/>
              <a:lstStyle/>
              <a:p>
                <a:r>
                  <a:rPr lang="zh-CN" altLang="en-US">
                    <a:noFill/>
                  </a:rPr>
                  <a:t> </a:t>
                </a:r>
              </a:p>
            </p:txBody>
          </p:sp>
        </mc:Fallback>
      </mc:AlternateContent>
      <p:sp>
        <p:nvSpPr>
          <p:cNvPr id="4" name="文本框 3"/>
          <p:cNvSpPr txBox="1"/>
          <p:nvPr/>
        </p:nvSpPr>
        <p:spPr>
          <a:xfrm>
            <a:off x="5226636" y="5016232"/>
            <a:ext cx="216024" cy="369332"/>
          </a:xfrm>
          <a:prstGeom prst="rect">
            <a:avLst/>
          </a:prstGeom>
          <a:noFill/>
        </p:spPr>
        <p:txBody>
          <a:bodyPr wrap="square" rtlCol="0">
            <a:spAutoFit/>
          </a:bodyPr>
          <a:lstStyle/>
          <a:p>
            <a:r>
              <a:rPr lang="en-US" altLang="zh-CN" dirty="0"/>
              <a:t>1</a:t>
            </a:r>
            <a:endParaRPr lang="zh-CN" altLang="en-US" dirty="0"/>
          </a:p>
        </p:txBody>
      </p:sp>
    </p:spTree>
    <p:extLst>
      <p:ext uri="{BB962C8B-B14F-4D97-AF65-F5344CB8AC3E}">
        <p14:creationId xmlns:p14="http://schemas.microsoft.com/office/powerpoint/2010/main" val="44982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Some Facts About Business Cycle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The growth rate is persistent: High growth often follows high growth. </a:t>
                </a:r>
              </a:p>
              <a:p>
                <a:r>
                  <a:rPr lang="en-US" altLang="zh-CN" dirty="0"/>
                  <a:t>Expansion is often long and recession is often short-lived. </a:t>
                </a:r>
              </a:p>
              <a:p>
                <a:r>
                  <a:rPr lang="en-US" altLang="zh-CN" dirty="0"/>
                  <a:t>Growth in consumption is less volatile than that in investment. </a:t>
                </a:r>
              </a:p>
              <a:p>
                <a:r>
                  <a:rPr lang="en-US" altLang="zh-CN" dirty="0"/>
                  <a:t>The labor market moves, albeit imperfectly, with the business cycles. </a:t>
                </a:r>
              </a:p>
              <a:p>
                <a:pPr lvl="1"/>
                <a:r>
                  <a:rPr lang="en-US" altLang="zh-CN" dirty="0" err="1"/>
                  <a:t>Okun’s</a:t>
                </a:r>
                <a:r>
                  <a:rPr lang="en-US" altLang="zh-CN" dirty="0"/>
                  <a:t> Law: </a:t>
                </a:r>
                <a14:m>
                  <m:oMath xmlns:m="http://schemas.openxmlformats.org/officeDocument/2006/math">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acc>
                          <m:accPr>
                            <m:chr m:val="̅"/>
                            <m:ctrlPr>
                              <a:rPr lang="zh-CN" altLang="zh-CN" sz="2400" i="1">
                                <a:latin typeface="Cambria Math" panose="02040503050406030204" pitchFamily="18" charset="0"/>
                              </a:rPr>
                            </m:ctrlPr>
                          </m:accPr>
                          <m:e>
                            <m:r>
                              <a:rPr lang="en-US" altLang="zh-CN" sz="2400" i="1">
                                <a:latin typeface="Cambria Math" panose="02040503050406030204" pitchFamily="18" charset="0"/>
                              </a:rPr>
                              <m:t>𝑌</m:t>
                            </m:r>
                          </m:e>
                        </m:acc>
                      </m:e>
                    </m:d>
                    <m:r>
                      <a:rPr lang="en-US" altLang="zh-CN" sz="2400" i="1">
                        <a:latin typeface="Cambria Math" panose="02040503050406030204" pitchFamily="18" charset="0"/>
                      </a:rPr>
                      <m:t>=−</m:t>
                    </m:r>
                    <m:r>
                      <a:rPr lang="en-US" altLang="zh-CN" sz="2400" i="1">
                        <a:latin typeface="Cambria Math" panose="02040503050406030204" pitchFamily="18" charset="0"/>
                      </a:rPr>
                      <m:t>𝛾</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𝑢</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𝑢</m:t>
                        </m:r>
                      </m:e>
                      <m:sup>
                        <m:r>
                          <a:rPr lang="en-US" altLang="zh-CN" sz="2400" i="1">
                            <a:latin typeface="Cambria Math" panose="02040503050406030204" pitchFamily="18" charset="0"/>
                          </a:rPr>
                          <m:t>𝑛</m:t>
                        </m:r>
                      </m:sup>
                    </m:sSup>
                    <m:r>
                      <a:rPr lang="en-US" altLang="zh-CN" sz="2400" i="1">
                        <a:latin typeface="Cambria Math" panose="02040503050406030204" pitchFamily="18" charset="0"/>
                      </a:rPr>
                      <m:t>)</m:t>
                    </m:r>
                  </m:oMath>
                </a14:m>
                <a:r>
                  <a:rPr lang="en-US" altLang="zh-CN" sz="2400" dirty="0"/>
                  <a:t>,</a:t>
                </a:r>
              </a:p>
              <a:p>
                <a:pPr marL="457200" lvl="1" indent="0">
                  <a:buNone/>
                </a:pPr>
                <a:r>
                  <a:rPr lang="en-US" altLang="zh-CN" dirty="0"/>
                  <a:t>where </a:t>
                </a:r>
                <a14:m>
                  <m:oMath xmlns:m="http://schemas.openxmlformats.org/officeDocument/2006/math">
                    <m:sSup>
                      <m:sSupPr>
                        <m:ctrlPr>
                          <a:rPr lang="zh-CN"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𝑛</m:t>
                        </m:r>
                      </m:sup>
                    </m:sSup>
                  </m:oMath>
                </a14:m>
                <a:r>
                  <a:rPr lang="zh-CN" altLang="en-US" dirty="0"/>
                  <a:t> </a:t>
                </a:r>
                <a:r>
                  <a:rPr lang="en-US" altLang="zh-CN" dirty="0"/>
                  <a:t>is natural rate of unemployment,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𝑌</m:t>
                        </m:r>
                      </m:e>
                    </m:acc>
                  </m:oMath>
                </a14:m>
                <a:r>
                  <a:rPr lang="zh-CN" altLang="en-US" dirty="0"/>
                  <a:t> </a:t>
                </a:r>
                <a:r>
                  <a:rPr lang="en-US" altLang="zh-CN" dirty="0"/>
                  <a:t>is output potential, and </a:t>
                </a:r>
                <a14:m>
                  <m:oMath xmlns:m="http://schemas.openxmlformats.org/officeDocument/2006/math">
                    <m:r>
                      <a:rPr lang="en-US" altLang="zh-CN" i="1">
                        <a:latin typeface="Cambria Math" panose="02040503050406030204" pitchFamily="18" charset="0"/>
                      </a:rPr>
                      <m:t>𝛾</m:t>
                    </m:r>
                    <m:r>
                      <a:rPr lang="en-US" altLang="zh-CN" b="0" i="1" smtClean="0">
                        <a:latin typeface="Cambria Math" panose="02040503050406030204" pitchFamily="18" charset="0"/>
                      </a:rPr>
                      <m:t>&gt;0</m:t>
                    </m:r>
                  </m:oMath>
                </a14:m>
                <a:r>
                  <a:rPr lang="en-US" altLang="zh-CN" dirty="0"/>
                  <a:t>.</a:t>
                </a:r>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481" t="-3504" b="-94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494820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Sticky-Price Argument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We assume that there are two types of firms:</a:t>
                </a:r>
              </a:p>
              <a:p>
                <a:pPr lvl="1"/>
                <a:r>
                  <a:rPr lang="en-US" altLang="zh-CN" dirty="0"/>
                  <a:t>Flexible-price firms, which set price according to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𝑓</m:t>
                          </m:r>
                        </m:sub>
                      </m:sSub>
                      <m:r>
                        <a:rPr lang="en-US" altLang="zh-CN" b="0" i="1" smtClean="0">
                          <a:latin typeface="Cambria Math"/>
                        </a:rPr>
                        <m:t>=</m:t>
                      </m:r>
                      <m:r>
                        <a:rPr lang="en-US" altLang="zh-CN" b="0" i="1" smtClean="0">
                          <a:latin typeface="Cambria Math"/>
                        </a:rPr>
                        <m:t>𝑃</m:t>
                      </m:r>
                      <m:r>
                        <a:rPr lang="en-US" altLang="zh-CN" b="0" i="1" smtClean="0">
                          <a:latin typeface="Cambria Math"/>
                        </a:rPr>
                        <m:t>+</m:t>
                      </m:r>
                      <m:r>
                        <a:rPr lang="en-US" altLang="zh-CN" b="0" i="1" smtClean="0">
                          <a:latin typeface="Cambria Math" panose="02040503050406030204" pitchFamily="18" charset="0"/>
                        </a:rPr>
                        <m:t>𝛾</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oMath>
                  </m:oMathPara>
                </a14:m>
                <a:endParaRPr lang="en-US" altLang="zh-CN" dirty="0"/>
              </a:p>
              <a:p>
                <a:pPr lvl="1"/>
                <a:r>
                  <a:rPr lang="en-US" altLang="zh-CN" dirty="0"/>
                  <a:t>Sticky-price firms, which set the price by </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𝑠</m:t>
                          </m:r>
                        </m:sub>
                      </m:sSub>
                      <m:r>
                        <a:rPr lang="en-US" altLang="zh-CN" b="0" i="1" smtClean="0">
                          <a:latin typeface="Cambria Math"/>
                        </a:rPr>
                        <m:t>=</m:t>
                      </m:r>
                      <m:r>
                        <a:rPr lang="en-US" altLang="zh-CN" b="0" i="1" smtClean="0">
                          <a:latin typeface="Cambria Math"/>
                        </a:rPr>
                        <m:t>𝐸𝑃</m:t>
                      </m:r>
                      <m:r>
                        <a:rPr lang="en-US" altLang="zh-CN" b="0" i="1" smtClean="0">
                          <a:latin typeface="Cambria Math"/>
                        </a:rPr>
                        <m:t>.</m:t>
                      </m:r>
                    </m:oMath>
                  </m:oMathPara>
                </a14:m>
                <a:endParaRPr lang="en-US" altLang="zh-CN" b="0" dirty="0"/>
              </a:p>
              <a:p>
                <a:r>
                  <a:rPr lang="en-US" altLang="zh-CN" dirty="0"/>
                  <a:t>Let </a:t>
                </a:r>
                <a14:m>
                  <m:oMath xmlns:m="http://schemas.openxmlformats.org/officeDocument/2006/math">
                    <m:r>
                      <a:rPr lang="en-US" altLang="zh-CN" b="0" i="1" smtClean="0">
                        <a:latin typeface="Cambria Math"/>
                      </a:rPr>
                      <m:t>𝑠</m:t>
                    </m:r>
                  </m:oMath>
                </a14:m>
                <a:r>
                  <a:rPr lang="en-US" altLang="zh-CN" dirty="0"/>
                  <a:t> be the fraction of sticky-price firms, the overall price level would be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r>
                        <a:rPr lang="en-US" altLang="zh-CN" b="0" i="1" smtClean="0">
                          <a:latin typeface="Cambria Math"/>
                        </a:rPr>
                        <m:t>=</m:t>
                      </m:r>
                      <m:r>
                        <a:rPr lang="en-US" altLang="zh-CN" b="0" i="1" smtClean="0">
                          <a:latin typeface="Cambria Math"/>
                        </a:rPr>
                        <m:t>𝑠</m:t>
                      </m:r>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𝑠</m:t>
                          </m:r>
                        </m:sub>
                      </m:sSub>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sSub>
                        <m:sSubPr>
                          <m:ctrlPr>
                            <a:rPr lang="en-US" altLang="zh-CN" b="0" i="1" smtClean="0">
                              <a:latin typeface="Cambria Math" panose="02040503050406030204" pitchFamily="18" charset="0"/>
                            </a:rPr>
                          </m:ctrlPr>
                        </m:sSubPr>
                        <m:e>
                          <m:r>
                            <a:rPr lang="en-US" altLang="zh-CN" b="0" i="1" smtClean="0">
                              <a:latin typeface="Cambria Math"/>
                            </a:rPr>
                            <m:t>𝑃</m:t>
                          </m:r>
                        </m:e>
                        <m:sub>
                          <m:r>
                            <a:rPr lang="en-US" altLang="zh-CN" b="0" i="1" smtClean="0">
                              <a:latin typeface="Cambria Math"/>
                            </a:rPr>
                            <m:t>𝑓</m:t>
                          </m:r>
                        </m:sub>
                      </m:sSub>
                      <m:r>
                        <a:rPr lang="en-US" altLang="zh-CN" b="0" i="1" smtClean="0">
                          <a:latin typeface="Cambria Math"/>
                        </a:rPr>
                        <m:t>=</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𝑠𝐸𝑃</m:t>
                      </m:r>
                      <m:r>
                        <a:rPr lang="en-US" altLang="zh-CN" b="0" i="1" smtClean="0">
                          <a:latin typeface="Cambria Math"/>
                        </a:rPr>
                        <m:t>+</m:t>
                      </m:r>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d>
                        <m:dPr>
                          <m:ctrlPr>
                            <a:rPr lang="en-US" altLang="zh-CN" b="0" i="1" smtClean="0">
                              <a:latin typeface="Cambria Math" panose="02040503050406030204" pitchFamily="18" charset="0"/>
                            </a:rPr>
                          </m:ctrlPr>
                        </m:dPr>
                        <m:e>
                          <m:r>
                            <a:rPr lang="en-US" altLang="zh-CN" i="1">
                              <a:latin typeface="Cambria Math"/>
                            </a:rPr>
                            <m:t>𝑃</m:t>
                          </m:r>
                          <m:r>
                            <a:rPr lang="en-US" altLang="zh-CN" i="1">
                              <a:latin typeface="Cambria Math"/>
                            </a:rPr>
                            <m:t>+</m:t>
                          </m:r>
                          <m:r>
                            <a:rPr lang="en-US" altLang="zh-CN" b="0" i="1" smtClean="0">
                              <a:latin typeface="Cambria Math" panose="02040503050406030204" pitchFamily="18" charset="0"/>
                            </a:rPr>
                            <m:t>𝛾</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e>
                      </m:d>
                      <m:r>
                        <a:rPr lang="en-US" altLang="zh-CN" b="0" i="1" smtClean="0">
                          <a:latin typeface="Cambria Math"/>
                        </a:rPr>
                        <m:t>.</m:t>
                      </m:r>
                    </m:oMath>
                  </m:oMathPara>
                </a14:m>
                <a:endParaRPr lang="en-US" altLang="zh-CN" dirty="0"/>
              </a:p>
              <a:p>
                <a:r>
                  <a:rPr lang="en-US" altLang="zh-CN" dirty="0"/>
                  <a:t>Re-arranging the terms, we obtain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r>
                        <a:rPr lang="en-US" altLang="zh-CN" b="0" i="1" smtClean="0">
                          <a:latin typeface="Cambria Math"/>
                        </a:rPr>
                        <m:t>=</m:t>
                      </m:r>
                      <m:r>
                        <a:rPr lang="en-US" altLang="zh-CN" b="0" i="1" smtClean="0">
                          <a:latin typeface="Cambria Math"/>
                        </a:rPr>
                        <m:t>𝐸𝑃</m:t>
                      </m:r>
                      <m:r>
                        <a:rPr lang="en-US" altLang="zh-CN" b="0" i="1" smtClean="0">
                          <a:latin typeface="Cambria Math"/>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r>
                                <a:rPr lang="en-US" altLang="zh-CN" b="0" i="1" smtClean="0">
                                  <a:latin typeface="Cambria Math"/>
                                </a:rPr>
                                <m:t>𝑠</m:t>
                              </m:r>
                            </m:e>
                          </m:d>
                          <m:r>
                            <a:rPr lang="en-US" altLang="zh-CN" b="0" i="1" smtClean="0">
                              <a:latin typeface="Cambria Math" panose="02040503050406030204" pitchFamily="18" charset="0"/>
                            </a:rPr>
                            <m:t>𝛾</m:t>
                          </m:r>
                        </m:num>
                        <m:den>
                          <m:r>
                            <a:rPr lang="en-US" altLang="zh-CN" b="0" i="1" smtClean="0">
                              <a:latin typeface="Cambria Math"/>
                            </a:rPr>
                            <m:t>𝑠</m:t>
                          </m:r>
                        </m:den>
                      </m:f>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37" t="-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203763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The Determinants of </a:t>
                </a:r>
                <a14:m>
                  <m:oMath xmlns:m="http://schemas.openxmlformats.org/officeDocument/2006/math">
                    <m:r>
                      <a:rPr lang="en-US" altLang="zh-CN" i="1">
                        <a:latin typeface="Cambria Math" panose="02040503050406030204" pitchFamily="18" charset="0"/>
                      </a:rPr>
                      <m:t>𝜙</m:t>
                    </m:r>
                  </m:oMath>
                </a14:m>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0">
                <a:blip r:embed="rId2"/>
                <a:stretch>
                  <a:fillRect b="-8511"/>
                </a:stretch>
              </a:blipFill>
            </p:spPr>
            <p:txBody>
              <a:bodyPr/>
              <a:lstStyle/>
              <a:p>
                <a:r>
                  <a:rPr lang="zh-CN" altLang="en-US">
                    <a:noFill/>
                  </a:rPr>
                  <a:t> </a:t>
                </a:r>
              </a:p>
            </p:txBody>
          </p:sp>
        </mc:Fallback>
      </mc:AlternateContent>
      <p:sp>
        <p:nvSpPr>
          <p:cNvPr id="3" name="内容占位符 2"/>
          <p:cNvSpPr>
            <a:spLocks noGrp="1"/>
          </p:cNvSpPr>
          <p:nvPr>
            <p:ph idx="1"/>
          </p:nvPr>
        </p:nvSpPr>
        <p:spPr/>
        <p:txBody>
          <a:bodyPr/>
          <a:lstStyle/>
          <a:p>
            <a:r>
              <a:rPr lang="en-US" altLang="zh-CN" dirty="0"/>
              <a:t>The AS curve is steeper for those economies with volatile aggregate price level. (This is implied by the imperfect-information model.) </a:t>
            </a:r>
          </a:p>
          <a:p>
            <a:r>
              <a:rPr lang="en-US" altLang="zh-CN" dirty="0"/>
              <a:t>The AS curve is also steeper for those economies with higher average level of inflation. (This is implied by the sticky-price model.)</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661091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Demand-Shock Recession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771800" y="5817402"/>
            <a:ext cx="4752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771800" y="2217002"/>
            <a:ext cx="0" cy="36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33216" y="2362522"/>
            <a:ext cx="0" cy="345638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19872" y="3081098"/>
            <a:ext cx="2376264" cy="223224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4063142" y="2408893"/>
            <a:ext cx="2957130" cy="2590241"/>
          </a:xfrm>
          <a:custGeom>
            <a:avLst/>
            <a:gdLst>
              <a:gd name="connsiteX0" fmla="*/ 0 w 2633472"/>
              <a:gd name="connsiteY0" fmla="*/ 0 h 2322576"/>
              <a:gd name="connsiteX1" fmla="*/ 1225296 w 2633472"/>
              <a:gd name="connsiteY1" fmla="*/ 1234440 h 2322576"/>
              <a:gd name="connsiteX2" fmla="*/ 2633472 w 2633472"/>
              <a:gd name="connsiteY2" fmla="*/ 2322576 h 2322576"/>
            </a:gdLst>
            <a:ahLst/>
            <a:cxnLst>
              <a:cxn ang="0">
                <a:pos x="connsiteX0" y="connsiteY0"/>
              </a:cxn>
              <a:cxn ang="0">
                <a:pos x="connsiteX1" y="connsiteY1"/>
              </a:cxn>
              <a:cxn ang="0">
                <a:pos x="connsiteX2" y="connsiteY2"/>
              </a:cxn>
            </a:cxnLst>
            <a:rect l="l" t="t" r="r" b="b"/>
            <a:pathLst>
              <a:path w="2633472" h="2322576">
                <a:moveTo>
                  <a:pt x="0" y="0"/>
                </a:moveTo>
                <a:cubicBezTo>
                  <a:pt x="393192" y="423672"/>
                  <a:pt x="786384" y="847344"/>
                  <a:pt x="1225296" y="1234440"/>
                </a:cubicBezTo>
                <a:cubicBezTo>
                  <a:pt x="1664208" y="1621536"/>
                  <a:pt x="2148840" y="1972056"/>
                  <a:pt x="2633472" y="232257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523574" y="2912217"/>
            <a:ext cx="2817714" cy="2471633"/>
          </a:xfrm>
          <a:custGeom>
            <a:avLst/>
            <a:gdLst>
              <a:gd name="connsiteX0" fmla="*/ 0 w 2633472"/>
              <a:gd name="connsiteY0" fmla="*/ 0 h 2322576"/>
              <a:gd name="connsiteX1" fmla="*/ 1225296 w 2633472"/>
              <a:gd name="connsiteY1" fmla="*/ 1234440 h 2322576"/>
              <a:gd name="connsiteX2" fmla="*/ 2633472 w 2633472"/>
              <a:gd name="connsiteY2" fmla="*/ 2322576 h 2322576"/>
            </a:gdLst>
            <a:ahLst/>
            <a:cxnLst>
              <a:cxn ang="0">
                <a:pos x="connsiteX0" y="connsiteY0"/>
              </a:cxn>
              <a:cxn ang="0">
                <a:pos x="connsiteX1" y="connsiteY1"/>
              </a:cxn>
              <a:cxn ang="0">
                <a:pos x="connsiteX2" y="connsiteY2"/>
              </a:cxn>
            </a:cxnLst>
            <a:rect l="l" t="t" r="r" b="b"/>
            <a:pathLst>
              <a:path w="2633472" h="2322576">
                <a:moveTo>
                  <a:pt x="0" y="0"/>
                </a:moveTo>
                <a:cubicBezTo>
                  <a:pt x="393192" y="423672"/>
                  <a:pt x="786384" y="847344"/>
                  <a:pt x="1225296" y="1234440"/>
                </a:cubicBezTo>
                <a:cubicBezTo>
                  <a:pt x="1664208" y="1621536"/>
                  <a:pt x="2148840" y="1972056"/>
                  <a:pt x="2633472" y="2322576"/>
                </a:cubicBezTo>
              </a:path>
            </a:pathLst>
          </a:cu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TextBox 20"/>
              <p:cNvSpPr txBox="1"/>
              <p:nvPr/>
            </p:nvSpPr>
            <p:spPr>
              <a:xfrm>
                <a:off x="6817392" y="457088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sSub>
                        <m:sSubPr>
                          <m:ctrlPr>
                            <a:rPr lang="en-US" altLang="zh-CN" b="0" i="1" dirty="0" smtClean="0">
                              <a:latin typeface="Cambria Math" panose="02040503050406030204" pitchFamily="18" charset="0"/>
                            </a:rPr>
                          </m:ctrlPr>
                        </m:sSubPr>
                        <m:e>
                          <m:r>
                            <a:rPr lang="en-US" altLang="zh-CN" b="0" i="1" dirty="0" smtClean="0">
                              <a:latin typeface="Cambria Math"/>
                            </a:rPr>
                            <m:t>𝐷</m:t>
                          </m:r>
                        </m:e>
                        <m:sub>
                          <m:r>
                            <a:rPr lang="en-US" altLang="zh-CN" b="0" i="1" dirty="0" smtClean="0">
                              <a:latin typeface="Cambria Math"/>
                            </a:rPr>
                            <m:t>1</m:t>
                          </m:r>
                        </m:sub>
                      </m:sSub>
                    </m:oMath>
                  </m:oMathPara>
                </a14:m>
                <a:endParaRPr lang="zh-CN" altLang="en-US" dirty="0"/>
              </a:p>
            </p:txBody>
          </p:sp>
        </mc:Choice>
        <mc:Fallback xmlns="">
          <p:sp>
            <p:nvSpPr>
              <p:cNvPr id="13" name="TextBox 20"/>
              <p:cNvSpPr txBox="1">
                <a:spLocks noRot="1" noChangeAspect="1" noMove="1" noResize="1" noEditPoints="1" noAdjustHandles="1" noChangeArrowheads="1" noChangeShapeType="1" noTextEdit="1"/>
              </p:cNvSpPr>
              <p:nvPr/>
            </p:nvSpPr>
            <p:spPr>
              <a:xfrm>
                <a:off x="6817392" y="4570884"/>
                <a:ext cx="504056" cy="369332"/>
              </a:xfrm>
              <a:prstGeom prst="rect">
                <a:avLst/>
              </a:prstGeom>
              <a:blipFill rotWithShape="0">
                <a:blip r:embed="rId2"/>
                <a:stretch>
                  <a:fillRect r="-60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22"/>
              <p:cNvSpPr txBox="1"/>
              <p:nvPr/>
            </p:nvSpPr>
            <p:spPr>
              <a:xfrm>
                <a:off x="4912516" y="5836458"/>
                <a:ext cx="641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m:oMathPara>
                </a14:m>
                <a:endParaRPr lang="zh-CN" altLang="en-US" dirty="0"/>
              </a:p>
            </p:txBody>
          </p:sp>
        </mc:Choice>
        <mc:Fallback xmlns="">
          <p:sp>
            <p:nvSpPr>
              <p:cNvPr id="14" name="TextBox 22"/>
              <p:cNvSpPr txBox="1">
                <a:spLocks noRot="1" noChangeAspect="1" noMove="1" noResize="1" noEditPoints="1" noAdjustHandles="1" noChangeArrowheads="1" noChangeShapeType="1" noTextEdit="1"/>
              </p:cNvSpPr>
              <p:nvPr/>
            </p:nvSpPr>
            <p:spPr>
              <a:xfrm>
                <a:off x="4912516" y="5836458"/>
                <a:ext cx="641400" cy="369332"/>
              </a:xfrm>
              <a:prstGeom prst="rect">
                <a:avLst/>
              </a:prstGeom>
              <a:blipFill rotWithShape="0">
                <a:blip r:embed="rId3"/>
                <a:stretch>
                  <a:fillRect r="-1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32"/>
              <p:cNvSpPr txBox="1"/>
              <p:nvPr/>
            </p:nvSpPr>
            <p:spPr>
              <a:xfrm>
                <a:off x="6185607" y="498204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rgbClr val="FF0000"/>
                          </a:solidFill>
                          <a:latin typeface="Cambria Math"/>
                        </a:rPr>
                        <m:t>𝐴</m:t>
                      </m:r>
                      <m:sSub>
                        <m:sSubPr>
                          <m:ctrlPr>
                            <a:rPr lang="en-US" altLang="zh-CN" b="0" i="1" dirty="0" smtClean="0">
                              <a:solidFill>
                                <a:srgbClr val="FF0000"/>
                              </a:solidFill>
                              <a:latin typeface="Cambria Math" panose="02040503050406030204" pitchFamily="18" charset="0"/>
                            </a:rPr>
                          </m:ctrlPr>
                        </m:sSubPr>
                        <m:e>
                          <m:r>
                            <a:rPr lang="en-US" altLang="zh-CN" b="0" i="1" dirty="0" smtClean="0">
                              <a:solidFill>
                                <a:srgbClr val="FF0000"/>
                              </a:solidFill>
                              <a:latin typeface="Cambria Math"/>
                            </a:rPr>
                            <m:t>𝐷</m:t>
                          </m:r>
                        </m:e>
                        <m:sub>
                          <m:r>
                            <a:rPr lang="en-US" altLang="zh-CN" b="0" i="1" dirty="0" smtClean="0">
                              <a:solidFill>
                                <a:srgbClr val="FF0000"/>
                              </a:solidFill>
                              <a:latin typeface="Cambria Math"/>
                            </a:rPr>
                            <m:t>2</m:t>
                          </m:r>
                        </m:sub>
                      </m:sSub>
                    </m:oMath>
                  </m:oMathPara>
                </a14:m>
                <a:endParaRPr lang="zh-CN" altLang="en-US" dirty="0"/>
              </a:p>
            </p:txBody>
          </p:sp>
        </mc:Choice>
        <mc:Fallback xmlns="">
          <p:sp>
            <p:nvSpPr>
              <p:cNvPr id="20" name="TextBox 32"/>
              <p:cNvSpPr txBox="1">
                <a:spLocks noRot="1" noChangeAspect="1" noMove="1" noResize="1" noEditPoints="1" noAdjustHandles="1" noChangeArrowheads="1" noChangeShapeType="1" noTextEdit="1"/>
              </p:cNvSpPr>
              <p:nvPr/>
            </p:nvSpPr>
            <p:spPr>
              <a:xfrm>
                <a:off x="6185607" y="4982046"/>
                <a:ext cx="504056" cy="369332"/>
              </a:xfrm>
              <a:prstGeom prst="rect">
                <a:avLst/>
              </a:prstGeom>
              <a:blipFill rotWithShape="0">
                <a:blip r:embed="rId4"/>
                <a:stretch>
                  <a:fillRect r="-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33"/>
              <p:cNvSpPr txBox="1"/>
              <p:nvPr/>
            </p:nvSpPr>
            <p:spPr>
              <a:xfrm>
                <a:off x="5837232" y="289643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a:rPr>
                        <m:t>𝐴</m:t>
                      </m:r>
                      <m:r>
                        <a:rPr lang="en-US" altLang="zh-CN" b="0" i="1" dirty="0" smtClean="0">
                          <a:latin typeface="Cambria Math" panose="02040503050406030204" pitchFamily="18" charset="0"/>
                        </a:rPr>
                        <m:t>𝑆</m:t>
                      </m:r>
                    </m:oMath>
                  </m:oMathPara>
                </a14:m>
                <a:endParaRPr lang="zh-CN" altLang="en-US" dirty="0"/>
              </a:p>
            </p:txBody>
          </p:sp>
        </mc:Choice>
        <mc:Fallback xmlns="">
          <p:sp>
            <p:nvSpPr>
              <p:cNvPr id="21" name="TextBox 33"/>
              <p:cNvSpPr txBox="1">
                <a:spLocks noRot="1" noChangeAspect="1" noMove="1" noResize="1" noEditPoints="1" noAdjustHandles="1" noChangeArrowheads="1" noChangeShapeType="1" noTextEdit="1"/>
              </p:cNvSpPr>
              <p:nvPr/>
            </p:nvSpPr>
            <p:spPr>
              <a:xfrm>
                <a:off x="5837232" y="2896432"/>
                <a:ext cx="504056"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35"/>
              <p:cNvSpPr txBox="1"/>
              <p:nvPr/>
            </p:nvSpPr>
            <p:spPr>
              <a:xfrm>
                <a:off x="2400386" y="224667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𝑃</m:t>
                      </m:r>
                    </m:oMath>
                  </m:oMathPara>
                </a14:m>
                <a:endParaRPr lang="zh-CN" altLang="en-US" dirty="0"/>
              </a:p>
            </p:txBody>
          </p:sp>
        </mc:Choice>
        <mc:Fallback xmlns="">
          <p:sp>
            <p:nvSpPr>
              <p:cNvPr id="23" name="TextBox 35"/>
              <p:cNvSpPr txBox="1">
                <a:spLocks noRot="1" noChangeAspect="1" noMove="1" noResize="1" noEditPoints="1" noAdjustHandles="1" noChangeArrowheads="1" noChangeShapeType="1" noTextEdit="1"/>
              </p:cNvSpPr>
              <p:nvPr/>
            </p:nvSpPr>
            <p:spPr>
              <a:xfrm>
                <a:off x="2400386" y="2246672"/>
                <a:ext cx="432048"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29" name="直接连接符 28"/>
          <p:cNvCxnSpPr/>
          <p:nvPr/>
        </p:nvCxnSpPr>
        <p:spPr>
          <a:xfrm flipH="1">
            <a:off x="2771800" y="3573016"/>
            <a:ext cx="24614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771800" y="4101087"/>
            <a:ext cx="19442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716016" y="4101087"/>
            <a:ext cx="0" cy="17163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下箭头 35"/>
          <p:cNvSpPr/>
          <p:nvPr/>
        </p:nvSpPr>
        <p:spPr>
          <a:xfrm>
            <a:off x="2854691" y="3635384"/>
            <a:ext cx="175710" cy="3866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左箭头 36"/>
          <p:cNvSpPr/>
          <p:nvPr/>
        </p:nvSpPr>
        <p:spPr>
          <a:xfrm>
            <a:off x="4760693" y="5521744"/>
            <a:ext cx="411890" cy="21085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左箭头 37"/>
          <p:cNvSpPr/>
          <p:nvPr/>
        </p:nvSpPr>
        <p:spPr>
          <a:xfrm>
            <a:off x="4063142" y="3162913"/>
            <a:ext cx="607155" cy="22630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08147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Demand-Shock Recession</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If there is a negative shock to the aggregate demand, e.g., reduced investment sentiment, then the economy would enter a recession.</a:t>
            </a:r>
          </a:p>
          <a:p>
            <a:pPr lvl="1"/>
            <a:r>
              <a:rPr lang="en-US" altLang="zh-CN" dirty="0"/>
              <a:t>Output declines, unemployment rises, and price declines (deflation).</a:t>
            </a:r>
          </a:p>
          <a:p>
            <a:r>
              <a:rPr lang="en-US" altLang="zh-CN" dirty="0"/>
              <a:t> Recall that deflation may further reduce aggregate demand.</a:t>
            </a:r>
          </a:p>
          <a:p>
            <a:pPr lvl="1"/>
            <a:r>
              <a:rPr lang="en-US" altLang="zh-CN" dirty="0"/>
              <a:t>Transfer wealth from debtors to  creditors, who generally have less MPC.</a:t>
            </a:r>
          </a:p>
          <a:p>
            <a:pPr lvl="1"/>
            <a:r>
              <a:rPr lang="en-US" altLang="zh-CN" dirty="0"/>
              <a:t>The deflation expectation raises the real interest rate, further reducing investment.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671079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Policy Response to Demand-Shock Recessions</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In normal cases, both fiscal and monetary policies may be employed to increase aggregate demand. </a:t>
            </a:r>
          </a:p>
          <a:p>
            <a:r>
              <a:rPr lang="en-US" altLang="zh-CN" dirty="0"/>
              <a:t>However, if the recession is deep and there is widespread panic (e.g., liquidity trap), monetary policy alone may not work. </a:t>
            </a:r>
          </a:p>
          <a:p>
            <a:r>
              <a:rPr lang="en-US" altLang="zh-CN" dirty="0"/>
              <a:t>Even a tax cut may not work since people may choose to save the extra money.</a:t>
            </a:r>
          </a:p>
          <a:p>
            <a:r>
              <a:rPr lang="en-US" altLang="zh-CN" dirty="0"/>
              <a:t>Under such circumstances, government expenditure may directly raise income and, perhaps more importantly, restore confidence.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923515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Overview</a:t>
            </a:r>
          </a:p>
          <a:p>
            <a:r>
              <a:rPr lang="en-US" altLang="zh-CN" dirty="0"/>
              <a:t>The IS-LM Models</a:t>
            </a:r>
            <a:endParaRPr lang="en-US" altLang="zh-CN" b="1" dirty="0"/>
          </a:p>
          <a:p>
            <a:r>
              <a:rPr lang="en-US" altLang="zh-CN" dirty="0"/>
              <a:t>The AD-AS Model</a:t>
            </a:r>
          </a:p>
          <a:p>
            <a:pPr lvl="1"/>
            <a:r>
              <a:rPr lang="en-US" altLang="zh-CN" dirty="0"/>
              <a:t>Aggregate Demand</a:t>
            </a:r>
          </a:p>
          <a:p>
            <a:pPr lvl="1"/>
            <a:r>
              <a:rPr lang="en-US" altLang="zh-CN" dirty="0"/>
              <a:t>Aggregate Supply</a:t>
            </a:r>
          </a:p>
          <a:p>
            <a:pPr lvl="1"/>
            <a:r>
              <a:rPr lang="en-US" altLang="zh-CN" b="1" dirty="0"/>
              <a:t>Phillips Curve</a:t>
            </a:r>
          </a:p>
          <a:p>
            <a:pPr lvl="1"/>
            <a:r>
              <a:rPr lang="en-US" altLang="zh-CN" dirty="0"/>
              <a:t>Dynamic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391366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Negative Correlation between Unemployment and Inflation</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If the AS curve is upward-sloping and fixed, then shifts of the AD curve predict a negative relationship between unemployment and inflation.</a:t>
            </a:r>
          </a:p>
          <a:p>
            <a:pPr lvl="1"/>
            <a:r>
              <a:rPr lang="en-US" altLang="zh-CN" dirty="0"/>
              <a:t>Suppose that the economy is in a recession and that the government conducts fiscal or monetary stimulus, shifting the AD curve to the right. As a result, the output increases, the unemployment rate declines, and the inflation rate picks up.</a:t>
            </a:r>
          </a:p>
          <a:p>
            <a:r>
              <a:rPr lang="en-US" altLang="zh-CN" dirty="0"/>
              <a:t>The Phillips curve describes the trade-off between unemployment and inflation.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595213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Phillips Curve</a:t>
            </a:r>
            <a:endParaRPr lang="zh-CN" altLang="en-US" dirty="0"/>
          </a:p>
        </p:txBody>
      </p:sp>
      <mc:AlternateContent xmlns:mc="http://schemas.openxmlformats.org/markup-compatibility/2006" xmlns:a14="http://schemas.microsoft.com/office/drawing/2010/main">
        <mc:Choice Requires="a14">
          <p:sp>
            <p:nvSpPr>
              <p:cNvPr id="6" name="内容占位符 5"/>
              <p:cNvSpPr>
                <a:spLocks noGrp="1"/>
              </p:cNvSpPr>
              <p:nvPr>
                <p:ph idx="1"/>
              </p:nvPr>
            </p:nvSpPr>
            <p:spPr/>
            <p:txBody>
              <a:bodyPr/>
              <a:lstStyle/>
              <a:p>
                <a:r>
                  <a:rPr lang="en-US" altLang="zh-CN" dirty="0"/>
                  <a:t>The modern Phillips curve is characterized by the following equation,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𝜋</m:t>
                      </m:r>
                      <m:r>
                        <a:rPr lang="en-US" altLang="zh-CN" b="0" i="1" smtClean="0">
                          <a:latin typeface="Cambria Math"/>
                        </a:rPr>
                        <m:t>=</m:t>
                      </m:r>
                      <m:r>
                        <a:rPr lang="en-US" altLang="zh-CN" b="0" i="1" smtClean="0">
                          <a:latin typeface="Cambria Math"/>
                        </a:rPr>
                        <m:t>𝐸</m:t>
                      </m:r>
                      <m:r>
                        <a:rPr lang="en-US" altLang="zh-CN" b="0" i="1" smtClean="0">
                          <a:latin typeface="Cambria Math"/>
                        </a:rPr>
                        <m:t>𝜋</m:t>
                      </m:r>
                      <m:r>
                        <a:rPr lang="en-US" altLang="zh-CN" b="0" i="1" smtClean="0">
                          <a:latin typeface="Cambria Math"/>
                        </a:rPr>
                        <m:t>−</m:t>
                      </m:r>
                      <m:r>
                        <a:rPr lang="en-US" altLang="zh-CN" b="0" i="1" smtClean="0">
                          <a:latin typeface="Cambria Math" panose="02040503050406030204" pitchFamily="18" charset="0"/>
                        </a:rPr>
                        <m:t>𝛼</m:t>
                      </m:r>
                      <m:d>
                        <m:dPr>
                          <m:ctrlPr>
                            <a:rPr lang="en-US" altLang="zh-CN" b="0" i="1" smtClean="0">
                              <a:latin typeface="Cambria Math" panose="02040503050406030204" pitchFamily="18" charset="0"/>
                            </a:rPr>
                          </m:ctrlPr>
                        </m:dPr>
                        <m:e>
                          <m:r>
                            <a:rPr lang="en-US" altLang="zh-CN" b="0" i="1" smtClean="0">
                              <a:latin typeface="Cambria Math"/>
                            </a:rPr>
                            <m:t>𝑢</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𝑢</m:t>
                              </m:r>
                            </m:e>
                            <m:sup>
                              <m:r>
                                <a:rPr lang="en-US" altLang="zh-CN" b="0" i="1" smtClean="0">
                                  <a:latin typeface="Cambria Math"/>
                                </a:rPr>
                                <m:t>𝑛</m:t>
                              </m:r>
                            </m:sup>
                          </m:sSup>
                        </m:e>
                      </m:d>
                      <m:r>
                        <a:rPr lang="en-US" altLang="zh-CN" b="0" i="1" smtClean="0">
                          <a:latin typeface="Cambria Math"/>
                        </a:rPr>
                        <m:t>+</m:t>
                      </m:r>
                      <m:r>
                        <a:rPr lang="en-US" altLang="zh-CN" b="0" i="1" smtClean="0">
                          <a:latin typeface="Cambria Math"/>
                        </a:rPr>
                        <m:t>𝑣</m:t>
                      </m:r>
                      <m:r>
                        <a:rPr lang="en-US" altLang="zh-CN" b="0" i="1" smtClean="0">
                          <a:latin typeface="Cambria Math"/>
                        </a:rPr>
                        <m:t>.</m:t>
                      </m:r>
                    </m:oMath>
                  </m:oMathPara>
                </a14:m>
                <a:endParaRPr lang="en-US" altLang="zh-CN" dirty="0"/>
              </a:p>
              <a:p>
                <a:r>
                  <a:rPr lang="en-US" altLang="zh-CN" dirty="0"/>
                  <a:t>The Phillips curve relates inflation to </a:t>
                </a:r>
              </a:p>
              <a:p>
                <a:pPr lvl="1"/>
                <a:r>
                  <a:rPr lang="en-US" altLang="zh-CN" dirty="0"/>
                  <a:t>Expected inflation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a:rPr>
                          <m:t>𝐸</m:t>
                        </m:r>
                        <m:r>
                          <a:rPr lang="en-US" altLang="zh-CN" b="0" i="1" smtClean="0">
                            <a:latin typeface="Cambria Math"/>
                          </a:rPr>
                          <m:t>𝜋</m:t>
                        </m:r>
                      </m:e>
                    </m:d>
                  </m:oMath>
                </a14:m>
                <a:endParaRPr lang="en-US" altLang="zh-CN" dirty="0"/>
              </a:p>
              <a:p>
                <a:pPr lvl="1"/>
                <a:r>
                  <a:rPr lang="en-US" altLang="zh-CN" dirty="0"/>
                  <a:t>Cyclical unemployment (</a:t>
                </a:r>
                <a14:m>
                  <m:oMath xmlns:m="http://schemas.openxmlformats.org/officeDocument/2006/math">
                    <m:r>
                      <a:rPr lang="en-US" altLang="zh-CN" b="0" i="1" smtClean="0">
                        <a:latin typeface="Cambria Math"/>
                      </a:rPr>
                      <m:t>𝑢</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𝑢</m:t>
                        </m:r>
                      </m:e>
                      <m:sup>
                        <m:r>
                          <a:rPr lang="en-US" altLang="zh-CN" b="0" i="1" smtClean="0">
                            <a:latin typeface="Cambria Math"/>
                          </a:rPr>
                          <m:t>𝑛</m:t>
                        </m:r>
                      </m:sup>
                    </m:sSup>
                  </m:oMath>
                </a14:m>
                <a:r>
                  <a:rPr lang="en-US" altLang="zh-CN" dirty="0"/>
                  <a:t>, deviation of unemployment from the natural level)</a:t>
                </a:r>
              </a:p>
              <a:p>
                <a:pPr lvl="1"/>
                <a:r>
                  <a:rPr lang="en-US" altLang="zh-CN" dirty="0"/>
                  <a:t>Supply shocks </a:t>
                </a:r>
                <a14:m>
                  <m:oMath xmlns:m="http://schemas.openxmlformats.org/officeDocument/2006/math">
                    <m:r>
                      <a:rPr lang="en-US" altLang="zh-CN" b="0" i="1" smtClean="0">
                        <a:latin typeface="Cambria Math"/>
                      </a:rPr>
                      <m:t>(</m:t>
                    </m:r>
                    <m:r>
                      <a:rPr lang="en-US" altLang="zh-CN" b="0" i="1" smtClean="0">
                        <a:latin typeface="Cambria Math"/>
                      </a:rPr>
                      <m:t>𝑣</m:t>
                    </m:r>
                    <m:r>
                      <a:rPr lang="en-US" altLang="zh-CN" b="0" i="1" smtClean="0">
                        <a:latin typeface="Cambria Math"/>
                      </a:rPr>
                      <m:t>)</m:t>
                    </m:r>
                  </m:oMath>
                </a14:m>
                <a:endParaRPr lang="en-US" altLang="zh-CN" dirty="0"/>
              </a:p>
              <a:p>
                <a:endParaRPr lang="zh-CN" altLang="en-US" dirty="0"/>
              </a:p>
            </p:txBody>
          </p:sp>
        </mc:Choice>
        <mc:Fallback xmlns="">
          <p:sp>
            <p:nvSpPr>
              <p:cNvPr id="6" name="内容占位符 5"/>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657092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Derivation of The Phillips Curve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Let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m:rPr>
                        <m:sty m:val="p"/>
                      </m:rPr>
                      <a:rPr lang="en-US" altLang="zh-CN" b="0" i="0" smtClean="0">
                        <a:latin typeface="Cambria Math"/>
                      </a:rPr>
                      <m:t>log</m:t>
                    </m:r>
                    <m:sSub>
                      <m:sSubPr>
                        <m:ctrlPr>
                          <a:rPr lang="en-US" altLang="zh-CN" b="0" i="1" smtClean="0">
                            <a:latin typeface="Cambria Math" panose="02040503050406030204" pitchFamily="18" charset="0"/>
                          </a:rPr>
                        </m:ctrlPr>
                      </m:sSubPr>
                      <m:e>
                        <m:r>
                          <a:rPr lang="en-US" altLang="zh-CN" b="0" i="1" smtClean="0">
                            <a:latin typeface="Cambria Math"/>
                          </a:rPr>
                          <m:t>(</m:t>
                        </m:r>
                        <m:r>
                          <a:rPr lang="en-US" altLang="zh-CN" b="0" i="1" smtClean="0">
                            <a:latin typeface="Cambria Math"/>
                          </a:rPr>
                          <m:t>𝑃</m:t>
                        </m:r>
                      </m:e>
                      <m:sub>
                        <m:r>
                          <a:rPr lang="en-US" altLang="zh-CN" b="0" i="1" smtClean="0">
                            <a:latin typeface="Cambria Math"/>
                          </a:rPr>
                          <m:t>𝑡</m:t>
                        </m:r>
                      </m:sub>
                    </m:sSub>
                    <m:r>
                      <a:rPr lang="en-US" altLang="zh-CN" b="0" i="1" smtClean="0">
                        <a:latin typeface="Cambria Math"/>
                      </a:rPr>
                      <m:t>).</m:t>
                    </m:r>
                  </m:oMath>
                </a14:m>
                <a:r>
                  <a:rPr lang="zh-CN" altLang="en-US" dirty="0"/>
                  <a:t> </a:t>
                </a:r>
                <a:r>
                  <a:rPr lang="en-US" altLang="zh-CN" dirty="0"/>
                  <a:t>Note that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r>
                          <a:rPr lang="en-US" altLang="zh-CN" b="0" i="1" smtClean="0">
                            <a:latin typeface="Cambria Math"/>
                          </a:rPr>
                          <m:t>−1</m:t>
                        </m:r>
                      </m:sub>
                    </m:sSub>
                  </m:oMath>
                </a14:m>
                <a:r>
                  <a:rPr lang="en-US" altLang="zh-CN" dirty="0"/>
                  <a:t>. Rewrite the short-run AS equation,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𝑝</m:t>
                          </m:r>
                        </m:e>
                        <m:sub>
                          <m:r>
                            <a:rPr lang="en-US" altLang="zh-CN" b="0" i="1" smtClean="0">
                              <a:latin typeface="Cambria Math"/>
                            </a:rPr>
                            <m:t>𝑡</m:t>
                          </m:r>
                        </m:sub>
                      </m:sSub>
                      <m:r>
                        <a:rPr lang="en-US" altLang="zh-CN" b="0" i="1" smtClean="0">
                          <a:latin typeface="Cambria Math"/>
                        </a:rPr>
                        <m:t>+</m:t>
                      </m:r>
                      <m:r>
                        <a:rPr lang="en-US" altLang="zh-CN" i="1">
                          <a:latin typeface="Cambria Math" panose="02040503050406030204" pitchFamily="18" charset="0"/>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𝑌</m:t>
                              </m:r>
                            </m:e>
                          </m:acc>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oMath>
                  </m:oMathPara>
                </a14:m>
                <a:endParaRPr lang="en-US" altLang="zh-CN" dirty="0"/>
              </a:p>
              <a:p>
                <a:pPr marL="0" indent="0">
                  <a:buNone/>
                </a:pPr>
                <a:r>
                  <a:rPr lang="en-US" altLang="zh-CN" dirty="0"/>
                  <a:t>where we add the supply shock </a:t>
                </a:r>
                <a14:m>
                  <m:oMath xmlns:m="http://schemas.openxmlformats.org/officeDocument/2006/math">
                    <m:r>
                      <a:rPr lang="en-US" altLang="zh-CN" i="1">
                        <a:latin typeface="Cambria Math"/>
                      </a:rPr>
                      <m:t>𝑣</m:t>
                    </m:r>
                  </m:oMath>
                </a14:m>
                <a:r>
                  <a:rPr lang="en-US" altLang="zh-CN" dirty="0"/>
                  <a:t>.</a:t>
                </a:r>
              </a:p>
              <a:p>
                <a:r>
                  <a:rPr lang="en-US" altLang="zh-CN" dirty="0"/>
                  <a:t>Subtract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𝑝</m:t>
                        </m:r>
                      </m:e>
                      <m:sub>
                        <m:r>
                          <a:rPr lang="en-US" altLang="zh-CN" i="1">
                            <a:latin typeface="Cambria Math"/>
                          </a:rPr>
                          <m:t>𝑡</m:t>
                        </m:r>
                        <m:r>
                          <a:rPr lang="en-US" altLang="zh-CN" b="0" i="1" smtClean="0">
                            <a:latin typeface="Cambria Math"/>
                          </a:rPr>
                          <m:t>−1</m:t>
                        </m:r>
                      </m:sub>
                    </m:sSub>
                  </m:oMath>
                </a14:m>
                <a:r>
                  <a:rPr lang="en-US" altLang="zh-CN" dirty="0"/>
                  <a:t> from the equation,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i="1">
                          <a:latin typeface="Cambria Math" panose="02040503050406030204" pitchFamily="18" charset="0"/>
                        </a:rPr>
                        <m:t>𝜙</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𝑌</m:t>
                              </m:r>
                            </m:e>
                            <m:sub>
                              <m:r>
                                <a:rPr lang="en-US" altLang="zh-CN" b="0" i="1" smtClean="0">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r>
                        <a:rPr lang="en-US" altLang="zh-CN" b="0" i="1" smtClean="0">
                          <a:latin typeface="Cambria Math"/>
                        </a:rPr>
                        <m:t>.</m:t>
                      </m:r>
                    </m:oMath>
                  </m:oMathPara>
                </a14:m>
                <a:endParaRPr lang="en-US" altLang="zh-CN" b="0" dirty="0"/>
              </a:p>
              <a:p>
                <a:r>
                  <a:rPr lang="en-US" altLang="zh-CN" dirty="0"/>
                  <a:t>Using the </a:t>
                </a:r>
                <a:r>
                  <a:rPr lang="en-US" altLang="zh-CN" dirty="0" err="1"/>
                  <a:t>Okun’s</a:t>
                </a:r>
                <a:r>
                  <a:rPr lang="en-US" altLang="zh-CN" dirty="0"/>
                  <a:t> law, </a:t>
                </a:r>
                <a14:m>
                  <m:oMath xmlns:m="http://schemas.openxmlformats.org/officeDocument/2006/math">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𝑌</m:t>
                            </m:r>
                          </m:e>
                          <m:sub>
                            <m:r>
                              <a:rPr lang="en-US" altLang="zh-CN" b="0" i="1" smtClean="0">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𝑌</m:t>
                            </m:r>
                          </m:e>
                        </m:acc>
                      </m:e>
                    </m:d>
                    <m:r>
                      <a:rPr lang="en-US" altLang="zh-CN" b="0" i="1" smtClean="0">
                        <a:latin typeface="Cambria Math"/>
                      </a:rPr>
                      <m:t>=−</m:t>
                    </m:r>
                    <m:r>
                      <a:rPr lang="en-US" altLang="zh-CN" b="0" i="1" smtClean="0">
                        <a:latin typeface="Cambria Math" panose="02040503050406030204" pitchFamily="18" charset="0"/>
                      </a:rPr>
                      <m:t>𝛾</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𝑢</m:t>
                        </m:r>
                      </m:e>
                      <m:sup>
                        <m:r>
                          <a:rPr lang="en-US" altLang="zh-CN" b="0" i="1" smtClean="0">
                            <a:latin typeface="Cambria Math"/>
                          </a:rPr>
                          <m:t>𝑛</m:t>
                        </m:r>
                      </m:sup>
                    </m:sSup>
                    <m:r>
                      <a:rPr lang="en-US" altLang="zh-CN" b="0" i="1" smtClean="0">
                        <a:latin typeface="Cambria Math"/>
                      </a:rPr>
                      <m:t>)</m:t>
                    </m:r>
                  </m:oMath>
                </a14:m>
                <a:r>
                  <a:rPr lang="en-US" altLang="zh-CN" dirty="0"/>
                  <a:t>, we obtain </a:t>
                </a:r>
              </a:p>
              <a:p>
                <a:pPr marL="0" indent="0" algn="ctr">
                  <a:buNone/>
                </a:pP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𝐸</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b="0" i="1" smtClean="0">
                        <a:latin typeface="Cambria Math"/>
                      </a:rPr>
                      <m:t>−</m:t>
                    </m:r>
                    <m:r>
                      <a:rPr lang="en-US" altLang="zh-CN" b="0" i="1" smtClean="0">
                        <a:latin typeface="Cambria Math" panose="02040503050406030204" pitchFamily="18" charset="0"/>
                      </a:rPr>
                      <m:t>𝛼</m:t>
                    </m:r>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𝑢</m:t>
                        </m:r>
                      </m:e>
                      <m:sub>
                        <m:r>
                          <a:rPr lang="en-US" altLang="zh-CN" b="0" i="1" smtClean="0">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oMath>
                </a14:m>
                <a:r>
                  <a:rPr lang="en-US" altLang="zh-CN" dirty="0"/>
                  <a:t>, with </a:t>
                </a:r>
                <a14:m>
                  <m:oMath xmlns:m="http://schemas.openxmlformats.org/officeDocument/2006/math">
                    <m:r>
                      <a:rPr lang="en-US" altLang="zh-CN" i="1">
                        <a:latin typeface="Cambria Math" panose="02040503050406030204" pitchFamily="18" charset="0"/>
                      </a:rPr>
                      <m:t>𝛼</m:t>
                    </m:r>
                    <m:r>
                      <a:rPr lang="en-US" altLang="zh-CN" b="0" i="1" smtClean="0">
                        <a:latin typeface="Cambria Math" panose="02040503050406030204" pitchFamily="18" charset="0"/>
                      </a:rPr>
                      <m:t>=</m:t>
                    </m:r>
                    <m:r>
                      <a:rPr lang="en-US" altLang="zh-CN" i="1">
                        <a:latin typeface="Cambria Math" panose="02040503050406030204" pitchFamily="18" charset="0"/>
                      </a:rPr>
                      <m:t>𝜙</m:t>
                    </m:r>
                    <m:r>
                      <a:rPr lang="en-US" altLang="zh-CN" b="0" i="1" smtClean="0">
                        <a:latin typeface="Cambria Math" panose="02040503050406030204" pitchFamily="18" charset="0"/>
                      </a:rPr>
                      <m:t>𝛾</m:t>
                    </m:r>
                    <m:r>
                      <a:rPr lang="en-US" altLang="zh-CN" b="0" i="1" smtClean="0">
                        <a:latin typeface="Cambria Math" panose="02040503050406030204" pitchFamily="18" charset="0"/>
                      </a:rPr>
                      <m:t>.</m:t>
                    </m:r>
                  </m:oMath>
                </a14:m>
                <a:endParaRPr lang="en-US" altLang="zh-CN" dirty="0"/>
              </a:p>
              <a:p>
                <a:pPr marL="0" indent="0">
                  <a:buNone/>
                </a:pP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269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135849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Inflation Changes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From the Phillips curve equation, </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𝐸</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b="0" i="1" smtClean="0">
                          <a:latin typeface="Cambria Math" panose="02040503050406030204" pitchFamily="18" charset="0"/>
                        </a:rPr>
                        <m:t>𝛼</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b="0" i="1" smtClean="0">
                          <a:latin typeface="Cambria Math"/>
                        </a:rPr>
                        <m:t>,</m:t>
                      </m:r>
                    </m:oMath>
                  </m:oMathPara>
                </a14:m>
                <a:endParaRPr lang="en-US" altLang="zh-CN" dirty="0"/>
              </a:p>
              <a:p>
                <a:pPr marL="0" indent="0">
                  <a:buNone/>
                </a:pPr>
                <a:r>
                  <a:rPr lang="en-US" altLang="zh-CN" dirty="0"/>
                  <a:t>we can infer that there are three factors that may change inflation:</a:t>
                </a:r>
              </a:p>
              <a:p>
                <a:pPr lvl="1"/>
                <a:r>
                  <a:rPr lang="en-US" altLang="zh-CN" dirty="0"/>
                  <a:t>The cyclical unemployment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oMath>
                </a14:m>
                <a:r>
                  <a:rPr lang="en-US" altLang="zh-CN" dirty="0"/>
                  <a:t>, leading to “demand-pull inflation”.  </a:t>
                </a:r>
              </a:p>
              <a:p>
                <a:pPr lvl="1"/>
                <a:r>
                  <a:rPr lang="en-US" altLang="zh-CN" dirty="0"/>
                  <a:t>Supply shock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m:t>
                        </m:r>
                        <m:r>
                          <a:rPr lang="en-US" altLang="zh-CN" i="1">
                            <a:latin typeface="Cambria Math"/>
                          </a:rPr>
                          <m:t>𝑣</m:t>
                        </m:r>
                      </m:e>
                      <m:sub>
                        <m:r>
                          <a:rPr lang="en-US" altLang="zh-CN" i="1">
                            <a:latin typeface="Cambria Math"/>
                          </a:rPr>
                          <m:t>𝑡</m:t>
                        </m:r>
                      </m:sub>
                    </m:sSub>
                    <m:r>
                      <a:rPr lang="en-US" altLang="zh-CN" b="0" i="1" smtClean="0">
                        <a:latin typeface="Cambria Math"/>
                      </a:rPr>
                      <m:t>) </m:t>
                    </m:r>
                  </m:oMath>
                </a14:m>
                <a:r>
                  <a:rPr lang="en-US" altLang="zh-CN" dirty="0"/>
                  <a:t>, leading to “cost-push inflation”.</a:t>
                </a:r>
              </a:p>
              <a:p>
                <a:pPr lvl="1"/>
                <a:r>
                  <a:rPr lang="en-US" altLang="zh-CN" dirty="0"/>
                  <a:t>Change in expectation</a:t>
                </a:r>
              </a:p>
              <a:p>
                <a:pPr lvl="1"/>
                <a:r>
                  <a:rPr lang="en-US" altLang="zh-CN" dirty="0"/>
                  <a:t>Change in natural rate of unemployment </a:t>
                </a:r>
                <a14:m>
                  <m:oMath xmlns:m="http://schemas.openxmlformats.org/officeDocument/2006/math">
                    <m:sSup>
                      <m:sSupPr>
                        <m:ctrlPr>
                          <a:rPr lang="en-US" altLang="zh-CN" i="1">
                            <a:latin typeface="Cambria Math" panose="02040503050406030204" pitchFamily="18" charset="0"/>
                          </a:rPr>
                        </m:ctrlPr>
                      </m:sSupPr>
                      <m:e>
                        <m:r>
                          <a:rPr lang="en-US" altLang="zh-CN" b="0" i="1" smtClean="0">
                            <a:latin typeface="Cambria Math"/>
                          </a:rPr>
                          <m:t>(</m:t>
                        </m:r>
                        <m:r>
                          <a:rPr lang="en-US" altLang="zh-CN" i="1">
                            <a:latin typeface="Cambria Math"/>
                          </a:rPr>
                          <m:t>𝑢</m:t>
                        </m:r>
                      </m:e>
                      <m:sup>
                        <m:r>
                          <a:rPr lang="en-US" altLang="zh-CN" i="1">
                            <a:latin typeface="Cambria Math"/>
                          </a:rPr>
                          <m:t>𝑛</m:t>
                        </m:r>
                      </m:sup>
                    </m:sSup>
                    <m:r>
                      <a:rPr lang="en-US" altLang="zh-CN" b="0" i="1" smtClean="0">
                        <a:latin typeface="Cambria Math"/>
                      </a:rPr>
                      <m:t>)</m:t>
                    </m:r>
                  </m:oMath>
                </a14:m>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2830" r="-266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6919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Identifying Recessions</a:t>
            </a:r>
            <a:endParaRPr lang="zh-CN" altLang="en-US" dirty="0"/>
          </a:p>
        </p:txBody>
      </p:sp>
      <p:sp>
        <p:nvSpPr>
          <p:cNvPr id="3" name="内容占位符 2"/>
          <p:cNvSpPr>
            <a:spLocks noGrp="1"/>
          </p:cNvSpPr>
          <p:nvPr>
            <p:ph idx="1"/>
          </p:nvPr>
        </p:nvSpPr>
        <p:spPr/>
        <p:txBody>
          <a:bodyPr>
            <a:normAutofit fontScale="92500"/>
          </a:bodyPr>
          <a:lstStyle/>
          <a:p>
            <a:r>
              <a:rPr lang="en-US" altLang="zh-CN" dirty="0"/>
              <a:t>In the United States, the official arbiter of when recessions begin and end is the NBER (National Bureau of Economic Research), a nonprofit economic research group. </a:t>
            </a:r>
          </a:p>
          <a:p>
            <a:r>
              <a:rPr lang="en-US" altLang="zh-CN" dirty="0"/>
              <a:t>The old rule of thumb: a recession is a period of </a:t>
            </a:r>
            <a:r>
              <a:rPr lang="en-US" altLang="zh-CN" u="sng" dirty="0"/>
              <a:t>at least two consecutive quarters of declining real GDP</a:t>
            </a:r>
            <a:r>
              <a:rPr lang="en-US" altLang="zh-CN" dirty="0"/>
              <a:t>. </a:t>
            </a:r>
          </a:p>
          <a:p>
            <a:r>
              <a:rPr lang="en-US" altLang="zh-CN" dirty="0"/>
              <a:t>However, the NBER does not follow any fixed rule but use discretion in identifying recessions.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45544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Adaptive Expectation of Inflation</a:t>
            </a:r>
            <a:endParaRPr lang="zh-CN" altLang="en-US" dirty="0"/>
          </a:p>
        </p:txBody>
      </p:sp>
      <mc:AlternateContent xmlns:mc="http://schemas.openxmlformats.org/markup-compatibility/2006" xmlns:a14="http://schemas.microsoft.com/office/drawing/2010/main">
        <mc:Choice Requires="a14">
          <p:sp>
            <p:nvSpPr>
              <p:cNvPr id="6" name="内容占位符 5"/>
              <p:cNvSpPr>
                <a:spLocks noGrp="1"/>
              </p:cNvSpPr>
              <p:nvPr>
                <p:ph idx="1"/>
              </p:nvPr>
            </p:nvSpPr>
            <p:spPr/>
            <p:txBody>
              <a:bodyPr/>
              <a:lstStyle/>
              <a:p>
                <a:r>
                  <a:rPr lang="en-US" altLang="zh-CN" dirty="0"/>
                  <a:t>A more concrete form of the Phillips curve is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a:rPr>
                            <m:t>𝜋</m:t>
                          </m:r>
                        </m:e>
                        <m:sub>
                          <m:r>
                            <a:rPr lang="en-US" altLang="zh-CN" b="0" i="1" smtClean="0">
                              <a:latin typeface="Cambria Math"/>
                            </a:rPr>
                            <m:t>𝑡</m:t>
                          </m:r>
                        </m:sub>
                      </m:sSub>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𝜋</m:t>
                          </m:r>
                        </m:e>
                        <m:sub>
                          <m:r>
                            <a:rPr lang="en-US" altLang="zh-CN" b="0" i="1" smtClean="0">
                              <a:latin typeface="Cambria Math"/>
                            </a:rPr>
                            <m:t>𝑡</m:t>
                          </m:r>
                          <m:r>
                            <a:rPr lang="en-US" altLang="zh-CN" b="0" i="1" smtClean="0">
                              <a:latin typeface="Cambria Math"/>
                            </a:rPr>
                            <m:t>−1</m:t>
                          </m:r>
                        </m:sub>
                      </m:sSub>
                      <m:r>
                        <a:rPr lang="en-US" altLang="zh-CN" i="1">
                          <a:latin typeface="Cambria Math"/>
                        </a:rPr>
                        <m:t>−</m:t>
                      </m:r>
                      <m:r>
                        <a:rPr lang="en-US" altLang="zh-CN" b="0" i="1" smtClean="0">
                          <a:latin typeface="Cambria Math" panose="02040503050406030204" pitchFamily="18" charset="0"/>
                        </a:rPr>
                        <m:t>𝛼</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a:rPr>
                                <m:t>𝑢</m:t>
                              </m:r>
                            </m:e>
                            <m:sub>
                              <m:r>
                                <a:rPr lang="en-US" altLang="zh-CN" b="0" i="1" smtClean="0">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b="0" i="1" smtClean="0">
                              <a:latin typeface="Cambria Math" panose="02040503050406030204" pitchFamily="18" charset="0"/>
                            </a:rPr>
                          </m:ctrlPr>
                        </m:sSubPr>
                        <m:e>
                          <m:r>
                            <a:rPr lang="en-US" altLang="zh-CN" i="1">
                              <a:latin typeface="Cambria Math"/>
                            </a:rPr>
                            <m:t>𝑣</m:t>
                          </m:r>
                        </m:e>
                        <m:sub>
                          <m:r>
                            <a:rPr lang="en-US" altLang="zh-CN" b="0" i="1" smtClean="0">
                              <a:latin typeface="Cambria Math"/>
                            </a:rPr>
                            <m:t>𝑡</m:t>
                          </m:r>
                        </m:sub>
                      </m:sSub>
                      <m:r>
                        <a:rPr lang="en-US" altLang="zh-CN" i="1">
                          <a:latin typeface="Cambria Math"/>
                        </a:rPr>
                        <m:t>.</m:t>
                      </m:r>
                    </m:oMath>
                  </m:oMathPara>
                </a14:m>
                <a:endParaRPr lang="en-US" altLang="zh-CN" dirty="0"/>
              </a:p>
              <a:p>
                <a:pPr marL="0" indent="0">
                  <a:buNone/>
                </a:pPr>
                <a:r>
                  <a:rPr lang="en-US" altLang="zh-CN" dirty="0"/>
                  <a:t>where we make the assumption that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𝐸</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oMath>
                  </m:oMathPara>
                </a14:m>
                <a:endParaRPr lang="en-US" altLang="zh-CN" dirty="0"/>
              </a:p>
              <a:p>
                <a:r>
                  <a:rPr lang="en-US" altLang="zh-CN" dirty="0"/>
                  <a:t>The above assumption is called the adaptive expectation of inflation. </a:t>
                </a:r>
              </a:p>
              <a:p>
                <a:r>
                  <a:rPr lang="en-US" altLang="zh-CN" dirty="0"/>
                  <a:t>The adaptive expectation implies that inflation is inert. </a:t>
                </a:r>
                <a:endParaRPr lang="zh-CN" altLang="en-US" dirty="0"/>
              </a:p>
            </p:txBody>
          </p:sp>
        </mc:Choice>
        <mc:Fallback xmlns="">
          <p:sp>
            <p:nvSpPr>
              <p:cNvPr id="6" name="内容占位符 5"/>
              <p:cNvSpPr>
                <a:spLocks noGrp="1" noRot="1" noChangeAspect="1" noMove="1" noResize="1" noEditPoints="1" noAdjustHandles="1" noChangeArrowheads="1" noChangeShapeType="1" noTextEdit="1"/>
              </p:cNvSpPr>
              <p:nvPr>
                <p:ph idx="1"/>
              </p:nvPr>
            </p:nvSpPr>
            <p:spPr>
              <a:blipFill rotWithShape="0">
                <a:blip r:embed="rId2"/>
                <a:stretch>
                  <a:fillRect l="-1852" t="-1752" r="-2667"/>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692548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Inflation Inertia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p:cNvGraphicFramePr>
            <a:graphicFrameLocks noGrp="1"/>
          </p:cNvGraphicFramePr>
          <p:nvPr>
            <p:ph idx="1"/>
            <p:extLst>
              <p:ext uri="{D42A27DB-BD31-4B8C-83A1-F6EECF244321}">
                <p14:modId xmlns:p14="http://schemas.microsoft.com/office/powerpoint/2010/main" val="22651819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49152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Trade-Off Between Inflation and Unemployment</a:t>
            </a:r>
            <a:endParaRPr lang="zh-CN" altLang="en-US" dirty="0"/>
          </a:p>
        </p:txBody>
      </p:sp>
      <p:sp>
        <p:nvSpPr>
          <p:cNvPr id="17" name="内容占位符 16"/>
          <p:cNvSpPr>
            <a:spLocks noGrp="1"/>
          </p:cNvSpPr>
          <p:nvPr>
            <p:ph sz="half" idx="1"/>
          </p:nvPr>
        </p:nvSpPr>
        <p:spPr/>
        <p:txBody>
          <a:bodyPr/>
          <a:lstStyle/>
          <a:p>
            <a:r>
              <a:rPr lang="en-US" altLang="zh-CN" dirty="0"/>
              <a:t>The Phillips curve indicates a trade-off between inflation and unemployment. </a:t>
            </a:r>
          </a:p>
          <a:p>
            <a:r>
              <a:rPr lang="en-US" altLang="zh-CN" dirty="0"/>
              <a:t>The trade-off is not stable, however, because people adjust their expectation of inflation.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292080" y="5436096"/>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292080" y="2564904"/>
            <a:ext cx="0" cy="287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724128" y="3175769"/>
            <a:ext cx="2088232" cy="1872208"/>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750296" y="2060848"/>
                <a:ext cx="1368152" cy="369332"/>
              </a:xfrm>
              <a:prstGeom prst="rect">
                <a:avLst/>
              </a:prstGeom>
              <a:noFill/>
            </p:spPr>
            <p:txBody>
              <a:bodyPr wrap="square" rtlCol="0">
                <a:spAutoFit/>
              </a:bodyPr>
              <a:lstStyle/>
              <a:p>
                <a:r>
                  <a:rPr lang="en-US" altLang="zh-CN" dirty="0"/>
                  <a:t>Inflation, </a:t>
                </a:r>
                <a14:m>
                  <m:oMath xmlns:m="http://schemas.openxmlformats.org/officeDocument/2006/math">
                    <m:r>
                      <a:rPr lang="en-US" altLang="zh-CN" b="0" i="1" smtClean="0">
                        <a:latin typeface="Cambria Math"/>
                      </a:rPr>
                      <m:t>𝜋</m:t>
                    </m:r>
                  </m:oMath>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750296" y="2060848"/>
                <a:ext cx="1368152" cy="369332"/>
              </a:xfrm>
              <a:prstGeom prst="rect">
                <a:avLst/>
              </a:prstGeom>
              <a:blipFill rotWithShape="1">
                <a:blip r:embed="rId2"/>
                <a:stretch>
                  <a:fillRect l="-3556"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660232" y="5508104"/>
                <a:ext cx="2016224" cy="369332"/>
              </a:xfrm>
              <a:prstGeom prst="rect">
                <a:avLst/>
              </a:prstGeom>
              <a:noFill/>
            </p:spPr>
            <p:txBody>
              <a:bodyPr wrap="square" rtlCol="0">
                <a:spAutoFit/>
              </a:bodyPr>
              <a:lstStyle/>
              <a:p>
                <a:r>
                  <a:rPr lang="en-US" altLang="zh-CN" dirty="0"/>
                  <a:t>Unemployment, </a:t>
                </a:r>
                <a14:m>
                  <m:oMath xmlns:m="http://schemas.openxmlformats.org/officeDocument/2006/math">
                    <m:r>
                      <a:rPr lang="en-US" altLang="zh-CN" b="0" i="1" smtClean="0">
                        <a:latin typeface="Cambria Math"/>
                      </a:rPr>
                      <m:t>𝑢</m:t>
                    </m:r>
                  </m:oMath>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660232" y="5508104"/>
                <a:ext cx="2016224" cy="369332"/>
              </a:xfrm>
              <a:prstGeom prst="rect">
                <a:avLst/>
              </a:prstGeom>
              <a:blipFill rotWithShape="1">
                <a:blip r:embed="rId3"/>
                <a:stretch>
                  <a:fillRect l="-2727" t="-8333"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96502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“Sacrifice Ratio”</a:t>
            </a:r>
            <a:endParaRPr lang="zh-CN" altLang="en-US" dirty="0"/>
          </a:p>
        </p:txBody>
      </p:sp>
      <p:sp>
        <p:nvSpPr>
          <p:cNvPr id="7" name="内容占位符 6"/>
          <p:cNvSpPr>
            <a:spLocks noGrp="1"/>
          </p:cNvSpPr>
          <p:nvPr>
            <p:ph idx="1"/>
          </p:nvPr>
        </p:nvSpPr>
        <p:spPr/>
        <p:txBody>
          <a:bodyPr>
            <a:normAutofit fontScale="85000" lnSpcReduction="10000"/>
          </a:bodyPr>
          <a:lstStyle/>
          <a:p>
            <a:r>
              <a:rPr lang="en-US" altLang="zh-CN" dirty="0"/>
              <a:t>The trade-off between inflation and output (employment) can be summarized by the “sacrifice ratio”, which is defined by the percentage of a year’s real GDP growth that must be forgone to reduce inflation by 1 percentage point. </a:t>
            </a:r>
          </a:p>
          <a:p>
            <a:r>
              <a:rPr lang="en-US" altLang="zh-CN" dirty="0"/>
              <a:t>In the U.S., a typical estimate of the sacrifice ratio is about 5: for every percentage point that inflation is to fall, 5 percent of one year’s GDP must be sacrificed.</a:t>
            </a:r>
          </a:p>
          <a:p>
            <a:r>
              <a:rPr lang="en-US" altLang="zh-CN" dirty="0"/>
              <a:t>If the policy of monetary tightening is highly credible, the sacrifice ratio can be much smaller. </a:t>
            </a:r>
            <a:endParaRPr lang="zh-CN" altLang="en-US" dirty="0"/>
          </a:p>
        </p:txBody>
      </p:sp>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653766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Rational Expectation</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Rational expectation is a hypothesis that people form their expectations using all relevant information, and their expectations are correct in average. </a:t>
            </a:r>
          </a:p>
          <a:p>
            <a:r>
              <a:rPr lang="en-US" altLang="zh-CN" dirty="0"/>
              <a:t>Under the rational expectation, there may not be a trade-off between inflation and unemployment. </a:t>
            </a:r>
          </a:p>
          <a:p>
            <a:pPr lvl="1"/>
            <a:r>
              <a:rPr lang="en-US" altLang="zh-CN" dirty="0"/>
              <a:t>Bad: it would be futile to combat unemployment with inflation. </a:t>
            </a:r>
          </a:p>
          <a:p>
            <a:pPr lvl="1"/>
            <a:r>
              <a:rPr lang="en-US" altLang="zh-CN" dirty="0"/>
              <a:t>Good: it may be painless to combat inflation. In other words, inflation may be brought down without causing any increase in unemployment. </a:t>
            </a:r>
          </a:p>
          <a:p>
            <a:pPr lvl="2"/>
            <a:r>
              <a:rPr lang="en-US" altLang="zh-CN" dirty="0"/>
              <a:t>It is important that policies are credible.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30535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Trade-off under Rational Expectation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3169568" y="5353948"/>
            <a:ext cx="3312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169568" y="2482756"/>
            <a:ext cx="0" cy="2871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69568" y="3501008"/>
            <a:ext cx="2497046" cy="1852939"/>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0"/>
              <p:cNvSpPr txBox="1"/>
              <p:nvPr/>
            </p:nvSpPr>
            <p:spPr>
              <a:xfrm>
                <a:off x="2953544" y="212859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𝜋</m:t>
                      </m:r>
                    </m:oMath>
                  </m:oMathPara>
                </a14:m>
                <a:endParaRPr lang="zh-CN" altLang="en-US" dirty="0"/>
              </a:p>
            </p:txBody>
          </p:sp>
        </mc:Choice>
        <mc:Fallback xmlns="">
          <p:sp>
            <p:nvSpPr>
              <p:cNvPr id="8" name="TextBox 10"/>
              <p:cNvSpPr txBox="1">
                <a:spLocks noRot="1" noChangeAspect="1" noMove="1" noResize="1" noEditPoints="1" noAdjustHandles="1" noChangeArrowheads="1" noChangeShapeType="1" noTextEdit="1"/>
              </p:cNvSpPr>
              <p:nvPr/>
            </p:nvSpPr>
            <p:spPr>
              <a:xfrm>
                <a:off x="2953544" y="2128590"/>
                <a:ext cx="432048"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11"/>
              <p:cNvSpPr txBox="1"/>
              <p:nvPr/>
            </p:nvSpPr>
            <p:spPr>
              <a:xfrm>
                <a:off x="5617430" y="5361736"/>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𝑢</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𝑛</m:t>
                          </m:r>
                        </m:sup>
                      </m:sSup>
                    </m:oMath>
                  </m:oMathPara>
                </a14:m>
                <a:endParaRPr lang="zh-CN" altLang="en-US" dirty="0"/>
              </a:p>
            </p:txBody>
          </p:sp>
        </mc:Choice>
        <mc:Fallback xmlns="">
          <p:sp>
            <p:nvSpPr>
              <p:cNvPr id="9" name="TextBox 11"/>
              <p:cNvSpPr txBox="1">
                <a:spLocks noRot="1" noChangeAspect="1" noMove="1" noResize="1" noEditPoints="1" noAdjustHandles="1" noChangeArrowheads="1" noChangeShapeType="1" noTextEdit="1"/>
              </p:cNvSpPr>
              <p:nvPr/>
            </p:nvSpPr>
            <p:spPr>
              <a:xfrm>
                <a:off x="5617430" y="5361736"/>
                <a:ext cx="936104" cy="369332"/>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10" name="直接连接符 9"/>
          <p:cNvCxnSpPr/>
          <p:nvPr/>
        </p:nvCxnSpPr>
        <p:spPr>
          <a:xfrm>
            <a:off x="3184063" y="2808260"/>
            <a:ext cx="2901419" cy="20609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上箭头 10"/>
          <p:cNvSpPr/>
          <p:nvPr/>
        </p:nvSpPr>
        <p:spPr>
          <a:xfrm>
            <a:off x="4732557" y="4125983"/>
            <a:ext cx="155455" cy="4219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TextBox 10"/>
              <p:cNvSpPr txBox="1"/>
              <p:nvPr/>
            </p:nvSpPr>
            <p:spPr>
              <a:xfrm>
                <a:off x="2750700" y="3274481"/>
                <a:ext cx="484271" cy="369332"/>
              </a:xfrm>
              <a:prstGeom prst="rect">
                <a:avLst/>
              </a:prstGeom>
              <a:noFill/>
            </p:spPr>
            <p:txBody>
              <a:bodyPr wrap="square" rtlCol="0">
                <a:spAutoFit/>
              </a:bodyPr>
              <a:lstStyle/>
              <a:p>
                <a:r>
                  <a:rPr lang="en-US" altLang="zh-CN" b="0" i="1" dirty="0"/>
                  <a:t>E</a:t>
                </a:r>
                <a14:m>
                  <m:oMath xmlns:m="http://schemas.openxmlformats.org/officeDocument/2006/math">
                    <m:r>
                      <a:rPr lang="en-US" altLang="zh-CN" b="0" i="1" smtClean="0">
                        <a:latin typeface="Cambria Math"/>
                      </a:rPr>
                      <m:t>𝜋</m:t>
                    </m:r>
                  </m:oMath>
                </a14:m>
                <a:endParaRPr lang="zh-CN" altLang="en-US" i="1" dirty="0"/>
              </a:p>
            </p:txBody>
          </p:sp>
        </mc:Choice>
        <mc:Fallback xmlns="">
          <p:sp>
            <p:nvSpPr>
              <p:cNvPr id="14" name="TextBox 10"/>
              <p:cNvSpPr txBox="1">
                <a:spLocks noRot="1" noChangeAspect="1" noMove="1" noResize="1" noEditPoints="1" noAdjustHandles="1" noChangeArrowheads="1" noChangeShapeType="1" noTextEdit="1"/>
              </p:cNvSpPr>
              <p:nvPr/>
            </p:nvSpPr>
            <p:spPr>
              <a:xfrm>
                <a:off x="2750700" y="3274481"/>
                <a:ext cx="484271" cy="369332"/>
              </a:xfrm>
              <a:prstGeom prst="rect">
                <a:avLst/>
              </a:prstGeom>
              <a:blipFill rotWithShape="0">
                <a:blip r:embed="rId4"/>
                <a:stretch>
                  <a:fillRect l="-1000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10"/>
              <p:cNvSpPr txBox="1"/>
              <p:nvPr/>
            </p:nvSpPr>
            <p:spPr>
              <a:xfrm>
                <a:off x="2699792" y="2672136"/>
                <a:ext cx="539391" cy="369332"/>
              </a:xfrm>
              <a:prstGeom prst="rect">
                <a:avLst/>
              </a:prstGeom>
              <a:noFill/>
            </p:spPr>
            <p:txBody>
              <a:bodyPr wrap="square" rtlCol="0">
                <a:spAutoFit/>
              </a:bodyPr>
              <a:lstStyle/>
              <a:p>
                <a:r>
                  <a:rPr lang="en-US" altLang="zh-CN" b="0" i="1" dirty="0"/>
                  <a:t>E</a:t>
                </a:r>
                <a14:m>
                  <m:oMath xmlns:m="http://schemas.openxmlformats.org/officeDocument/2006/math">
                    <m:r>
                      <a:rPr lang="en-US" altLang="zh-CN" b="0" i="1" smtClean="0">
                        <a:latin typeface="Cambria Math"/>
                      </a:rPr>
                      <m:t>𝜋</m:t>
                    </m:r>
                    <m:r>
                      <a:rPr lang="en-US" altLang="zh-CN" b="0" i="1" smtClean="0">
                        <a:latin typeface="Cambria Math" panose="02040503050406030204" pitchFamily="18" charset="0"/>
                      </a:rPr>
                      <m:t>′</m:t>
                    </m:r>
                  </m:oMath>
                </a14:m>
                <a:endParaRPr lang="zh-CN" altLang="en-US" i="1" dirty="0"/>
              </a:p>
            </p:txBody>
          </p:sp>
        </mc:Choice>
        <mc:Fallback xmlns="">
          <p:sp>
            <p:nvSpPr>
              <p:cNvPr id="24" name="TextBox 10"/>
              <p:cNvSpPr txBox="1">
                <a:spLocks noRot="1" noChangeAspect="1" noMove="1" noResize="1" noEditPoints="1" noAdjustHandles="1" noChangeArrowheads="1" noChangeShapeType="1" noTextEdit="1"/>
              </p:cNvSpPr>
              <p:nvPr/>
            </p:nvSpPr>
            <p:spPr>
              <a:xfrm>
                <a:off x="2699792" y="2672136"/>
                <a:ext cx="539391" cy="369332"/>
              </a:xfrm>
              <a:prstGeom prst="rect">
                <a:avLst/>
              </a:prstGeom>
              <a:blipFill rotWithShape="0">
                <a:blip r:embed="rId5"/>
                <a:stretch>
                  <a:fillRect l="-10227"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3059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Natural Rate of Unemployment</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a:t>It is a hypothesis that there exists a natural rate of unemployment, which is called “natural-rate hypothesis”.</a:t>
            </a:r>
          </a:p>
          <a:p>
            <a:r>
              <a:rPr lang="en-US" altLang="zh-CN" dirty="0"/>
              <a:t>An alternative hypothesis is “hysteresis”, which states that the natural rate of unemployment may be time-varying and the level of unemployment rate depends not only the current state of economy, but also the historical path. </a:t>
            </a:r>
          </a:p>
          <a:p>
            <a:pPr lvl="1"/>
            <a:r>
              <a:rPr lang="en-US" altLang="zh-CN" dirty="0"/>
              <a:t>A recession may permanently change an unemployed worker.</a:t>
            </a:r>
          </a:p>
          <a:p>
            <a:pPr lvl="1"/>
            <a:r>
              <a:rPr lang="en-US" altLang="zh-CN" dirty="0"/>
              <a:t>A recession may change the balance of “insiders” and “outsiders” in the labor force.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58541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Overview</a:t>
            </a:r>
          </a:p>
          <a:p>
            <a:r>
              <a:rPr lang="en-US" altLang="zh-CN" dirty="0"/>
              <a:t>The IS-LM Models</a:t>
            </a:r>
            <a:endParaRPr lang="en-US" altLang="zh-CN" b="1" dirty="0"/>
          </a:p>
          <a:p>
            <a:r>
              <a:rPr lang="en-US" altLang="zh-CN" dirty="0"/>
              <a:t>The AD-AS Model</a:t>
            </a:r>
          </a:p>
          <a:p>
            <a:pPr lvl="1"/>
            <a:r>
              <a:rPr lang="en-US" altLang="zh-CN" dirty="0"/>
              <a:t>Aggregate Demand</a:t>
            </a:r>
          </a:p>
          <a:p>
            <a:pPr lvl="1"/>
            <a:r>
              <a:rPr lang="en-US" altLang="zh-CN" dirty="0"/>
              <a:t>Aggregate Supply</a:t>
            </a:r>
          </a:p>
          <a:p>
            <a:pPr lvl="1"/>
            <a:r>
              <a:rPr lang="en-US" altLang="zh-CN" dirty="0"/>
              <a:t>Phillips Curve</a:t>
            </a:r>
          </a:p>
          <a:p>
            <a:pPr lvl="1"/>
            <a:r>
              <a:rPr lang="en-US" altLang="zh-CN" b="1" dirty="0"/>
              <a:t>Dynamic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3490433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Static </a:t>
            </a:r>
            <a:r>
              <a:rPr lang="en-US" altLang="zh-CN" dirty="0" err="1"/>
              <a:t>v.s</a:t>
            </a:r>
            <a:r>
              <a:rPr lang="en-US" altLang="zh-CN" dirty="0"/>
              <a:t>. Dynamic</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A static model specifies a set of </a:t>
                </a:r>
                <a:r>
                  <a:rPr lang="en-US" altLang="zh-CN" u="sng" dirty="0"/>
                  <a:t>simultaneous</a:t>
                </a:r>
                <a:r>
                  <a:rPr lang="en-US" altLang="zh-CN" dirty="0"/>
                  <a:t> relations among variables, which is often assumed to hold in an equilibrium or steady state. </a:t>
                </a:r>
              </a:p>
              <a:p>
                <a:pPr lvl="1"/>
                <a:r>
                  <a:rPr lang="en-US" altLang="zh-CN" dirty="0"/>
                  <a:t>For example, the Keynesian cross model,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𝑇</m:t>
                            </m:r>
                          </m:e>
                          <m:sub>
                            <m:r>
                              <a:rPr lang="en-US" altLang="zh-CN" b="0" i="1" smtClean="0">
                                <a:latin typeface="Cambria Math"/>
                              </a:rPr>
                              <m:t>𝑡</m:t>
                            </m:r>
                          </m:sub>
                        </m:sSub>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𝐼</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𝐺</m:t>
                        </m:r>
                      </m:e>
                      <m:sub>
                        <m:r>
                          <a:rPr lang="en-US" altLang="zh-CN" b="0" i="1" smtClean="0">
                            <a:latin typeface="Cambria Math"/>
                          </a:rPr>
                          <m:t>𝑡</m:t>
                        </m:r>
                      </m:sub>
                    </m:sSub>
                  </m:oMath>
                </a14:m>
                <a:r>
                  <a:rPr lang="en-US" altLang="zh-CN" dirty="0"/>
                  <a:t>. The subscript </a:t>
                </a:r>
                <a14:m>
                  <m:oMath xmlns:m="http://schemas.openxmlformats.org/officeDocument/2006/math">
                    <m:r>
                      <a:rPr lang="en-US" altLang="zh-CN" i="1">
                        <a:latin typeface="Cambria Math"/>
                      </a:rPr>
                      <m:t>𝑡</m:t>
                    </m:r>
                  </m:oMath>
                </a14:m>
                <a:r>
                  <a:rPr lang="en-US" altLang="zh-CN" dirty="0"/>
                  <a:t> can be omitted. </a:t>
                </a:r>
              </a:p>
              <a:p>
                <a:pPr lvl="1"/>
                <a:r>
                  <a:rPr lang="en-US" altLang="zh-CN" dirty="0"/>
                  <a:t>Most models considered in this course are static. </a:t>
                </a:r>
              </a:p>
              <a:p>
                <a:r>
                  <a:rPr lang="en-US" altLang="zh-CN" dirty="0"/>
                  <a:t>A dynamic model specifies a set of time-dependent relations, which necessarily involves lags of endogenous variables. </a:t>
                </a:r>
              </a:p>
              <a:p>
                <a:pPr lvl="1"/>
                <a:r>
                  <a:rPr lang="en-US" altLang="zh-CN" dirty="0"/>
                  <a:t>For example, if we assume adaptive expectation, the Phillips curve becomes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r>
                      <a:rPr lang="en-US" altLang="zh-CN" i="1">
                        <a:latin typeface="Cambria Math"/>
                      </a:rPr>
                      <m:t>−</m:t>
                    </m:r>
                    <m:r>
                      <a:rPr lang="en-US" altLang="zh-CN" i="1">
                        <a:latin typeface="Cambria Math"/>
                      </a:rPr>
                      <m:t>𝛽</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𝑢</m:t>
                            </m:r>
                          </m:e>
                          <m:sup>
                            <m:r>
                              <a:rPr lang="en-US" altLang="zh-CN" i="1">
                                <a:latin typeface="Cambria Math"/>
                              </a:rPr>
                              <m:t>𝑛</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r>
                  <a:rPr lang="en-US" altLang="zh-CN" dirty="0"/>
                  <a:t>, which is a dynamic model.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2695" r="-96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957210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Simple Example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altLang="zh-CN" dirty="0"/>
                  <a:t>Consider the linear AD-AS model, </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m:t>
                      </m:r>
                      <m:r>
                        <a:rPr lang="en-US" altLang="zh-CN" b="0" i="1" smtClean="0">
                          <a:latin typeface="Cambria Math"/>
                        </a:rPr>
                        <m:t>100+0.4</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m:t>
                      </m:r>
                      <m:r>
                        <a:rPr lang="en-US" altLang="zh-CN" b="0" i="1" smtClean="0">
                          <a:latin typeface="Cambria Math"/>
                        </a:rPr>
                        <m:t>400−0.6</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i="1">
                          <a:latin typeface="Cambria Math"/>
                        </a:rPr>
                        <m:t>,</m:t>
                      </m:r>
                    </m:oMath>
                  </m:oMathPara>
                </a14:m>
                <a:endParaRPr lang="en-US" altLang="zh-CN" dirty="0"/>
              </a:p>
              <a:p>
                <a:pPr marL="0" indent="0">
                  <a:buNone/>
                </a:pPr>
                <a:r>
                  <a:rPr lang="en-US" altLang="zh-CN" dirty="0"/>
                  <a:t>where </a:t>
                </a:r>
                <a:r>
                  <a:rPr lang="zh-CN" altLang="en-US" dirty="0"/>
                  <a:t>𝑢 </a:t>
                </a:r>
                <a:r>
                  <a:rPr lang="en-US" altLang="zh-CN" dirty="0"/>
                  <a:t>and </a:t>
                </a:r>
                <a:r>
                  <a:rPr lang="zh-CN" altLang="en-US" dirty="0"/>
                  <a:t>𝑣 </a:t>
                </a:r>
                <a:r>
                  <a:rPr lang="en-US" altLang="zh-CN" dirty="0"/>
                  <a:t>denote shocks to the supply and the demand, respectively. Solving the model, we obtain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sub>
                    </m:sSub>
                    <m:r>
                      <a:rPr lang="en-US" altLang="zh-CN" i="1">
                        <a:latin typeface="Cambria Math"/>
                      </a:rPr>
                      <m:t>=</m:t>
                    </m:r>
                    <m:r>
                      <a:rPr lang="en-US" altLang="zh-CN" b="0" i="1" smtClean="0">
                        <a:latin typeface="Cambria Math"/>
                      </a:rPr>
                      <m:t>300</m:t>
                    </m:r>
                    <m:r>
                      <a:rPr lang="en-US" altLang="zh-CN" i="1">
                        <a:latin typeface="Cambria Math"/>
                      </a:rPr>
                      <m:t>+</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a14:m>
                <a:r>
                  <a:rPr lang="en-US" altLang="zh-CN" dirty="0"/>
                  <a:t>. </a:t>
                </a:r>
              </a:p>
              <a:p>
                <a:r>
                  <a:rPr lang="en-US" altLang="zh-CN" dirty="0"/>
                  <a:t>In a static model, exogenous shocks have </a:t>
                </a:r>
                <a:r>
                  <a:rPr lang="en-US" altLang="zh-CN" u="sng" dirty="0"/>
                  <a:t>instantaneous</a:t>
                </a:r>
                <a:r>
                  <a:rPr lang="en-US" altLang="zh-CN" dirty="0"/>
                  <a:t> impact on endogenous variables. In the example, a unit negative shock to </a:t>
                </a:r>
                <a:r>
                  <a:rPr lang="zh-CN" altLang="en-US" dirty="0"/>
                  <a:t>𝑢 </a:t>
                </a:r>
                <a:r>
                  <a:rPr lang="en-US" altLang="zh-CN" dirty="0"/>
                  <a:t>would result in a unit </a:t>
                </a:r>
                <a:r>
                  <a:rPr lang="en-US" altLang="zh-CN" u="sng" dirty="0"/>
                  <a:t>instantaneous</a:t>
                </a:r>
                <a:r>
                  <a:rPr lang="en-US" altLang="zh-CN" dirty="0"/>
                  <a:t> price increase.</a:t>
                </a:r>
              </a:p>
              <a:p>
                <a:r>
                  <a:rPr lang="en-US" altLang="zh-CN" dirty="0"/>
                  <a:t>Now we change the supply equation to</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𝑌</m:t>
                          </m:r>
                        </m:e>
                        <m:sub>
                          <m:r>
                            <a:rPr lang="en-US" altLang="zh-CN" i="1">
                              <a:latin typeface="Cambria Math"/>
                            </a:rPr>
                            <m:t>𝑡</m:t>
                          </m:r>
                        </m:sub>
                      </m:sSub>
                      <m:r>
                        <a:rPr lang="en-US" altLang="zh-CN" i="1">
                          <a:latin typeface="Cambria Math"/>
                        </a:rPr>
                        <m:t>=</m:t>
                      </m:r>
                      <m:r>
                        <a:rPr lang="en-US" altLang="zh-CN" b="0" i="1" smtClean="0">
                          <a:latin typeface="Cambria Math"/>
                        </a:rPr>
                        <m:t>100+0.4</m:t>
                      </m:r>
                      <m:sSub>
                        <m:sSubPr>
                          <m:ctrlPr>
                            <a:rPr lang="en-US" altLang="zh-CN" i="1">
                              <a:latin typeface="Cambria Math" panose="02040503050406030204" pitchFamily="18" charset="0"/>
                            </a:rPr>
                          </m:ctrlPr>
                        </m:sSubPr>
                        <m:e>
                          <m:r>
                            <a:rPr lang="en-US" altLang="zh-CN" i="1">
                              <a:latin typeface="Cambria Math"/>
                            </a:rPr>
                            <m:t>𝑃</m:t>
                          </m:r>
                        </m:e>
                        <m:sub>
                          <m:r>
                            <a:rPr lang="en-US" altLang="zh-CN" i="1">
                              <a:latin typeface="Cambria Math"/>
                            </a:rPr>
                            <m:t>𝑡</m:t>
                          </m:r>
                          <m:r>
                            <a:rPr lang="en-US" altLang="zh-CN" b="0" i="1" smtClean="0">
                              <a:latin typeface="Cambria Math"/>
                            </a:rPr>
                            <m:t>−1</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𝑢</m:t>
                          </m:r>
                        </m:e>
                        <m:sub>
                          <m:r>
                            <a:rPr lang="en-US" altLang="zh-CN" i="1">
                              <a:latin typeface="Cambria Math"/>
                            </a:rPr>
                            <m:t>𝑡</m:t>
                          </m:r>
                        </m:sub>
                      </m:sSub>
                      <m:r>
                        <a:rPr lang="en-US" altLang="zh-CN" b="0" i="1" smtClean="0">
                          <a:latin typeface="Cambria Math"/>
                        </a:rPr>
                        <m:t>.</m:t>
                      </m:r>
                    </m:oMath>
                  </m:oMathPara>
                </a14:m>
                <a:endParaRPr lang="en-US" altLang="zh-CN" dirty="0"/>
              </a:p>
              <a:p>
                <a:pPr marL="0" indent="0">
                  <a:buNone/>
                </a:pPr>
                <a:r>
                  <a:rPr lang="en-US" altLang="zh-CN" dirty="0"/>
                  <a:t>The model becomes a dynamic model. </a:t>
                </a:r>
              </a:p>
              <a:p>
                <a:r>
                  <a:rPr lang="en-US" altLang="zh-CN" dirty="0"/>
                  <a:t>In a dynamic model, an exogenous shock leads to </a:t>
                </a:r>
                <a:r>
                  <a:rPr lang="en-US" altLang="zh-CN" u="sng" dirty="0"/>
                  <a:t>a series of changes</a:t>
                </a:r>
                <a:r>
                  <a:rPr lang="en-US" altLang="zh-CN" dirty="0"/>
                  <a:t> to endogenous variables. See the next slide for the impact of a supply shock on the price level. </a:t>
                </a:r>
              </a:p>
              <a:p>
                <a:pPr marL="0" indent="0">
                  <a:buNone/>
                </a:pP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3412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Forecasting Business Cycles</a:t>
            </a:r>
            <a:endParaRPr lang="zh-CN" altLang="en-US" dirty="0"/>
          </a:p>
        </p:txBody>
      </p:sp>
      <p:sp>
        <p:nvSpPr>
          <p:cNvPr id="3" name="内容占位符 2"/>
          <p:cNvSpPr>
            <a:spLocks noGrp="1"/>
          </p:cNvSpPr>
          <p:nvPr>
            <p:ph idx="1"/>
          </p:nvPr>
        </p:nvSpPr>
        <p:spPr/>
        <p:txBody>
          <a:bodyPr>
            <a:normAutofit fontScale="55000" lnSpcReduction="20000"/>
          </a:bodyPr>
          <a:lstStyle/>
          <a:p>
            <a:r>
              <a:rPr lang="en-US" altLang="zh-CN" dirty="0"/>
              <a:t>Economists rely on </a:t>
            </a:r>
            <a:r>
              <a:rPr lang="en-US" altLang="zh-CN" u="sng" dirty="0"/>
              <a:t>empirical models</a:t>
            </a:r>
            <a:r>
              <a:rPr lang="en-US" altLang="zh-CN" dirty="0"/>
              <a:t> and </a:t>
            </a:r>
            <a:r>
              <a:rPr lang="en-US" altLang="zh-CN" u="sng" dirty="0"/>
              <a:t>leading indicators</a:t>
            </a:r>
            <a:r>
              <a:rPr lang="en-US" altLang="zh-CN" dirty="0"/>
              <a:t> to forecast business cycles. </a:t>
            </a:r>
          </a:p>
          <a:p>
            <a:r>
              <a:rPr lang="en-US" altLang="zh-CN" dirty="0"/>
              <a:t>Most often, forecasts differ because economists use different models and different indicators. </a:t>
            </a:r>
          </a:p>
          <a:p>
            <a:r>
              <a:rPr lang="en-US" altLang="zh-CN" dirty="0"/>
              <a:t>A well-known leading indicator is the Conference Board Leading Economic Index, which compiles 10 time series (themselves leading indicators) into an index for various regions in the world. </a:t>
            </a:r>
          </a:p>
          <a:p>
            <a:pPr lvl="1"/>
            <a:r>
              <a:rPr lang="en-US" altLang="zh-CN" dirty="0"/>
              <a:t>Average workweek of production workers in manufacturing.</a:t>
            </a:r>
          </a:p>
          <a:p>
            <a:pPr lvl="1"/>
            <a:r>
              <a:rPr lang="en-US" altLang="zh-CN" dirty="0"/>
              <a:t>Average initial weekly claims for unemployment insurance.</a:t>
            </a:r>
          </a:p>
          <a:p>
            <a:pPr lvl="1"/>
            <a:r>
              <a:rPr lang="en-US" altLang="zh-CN" dirty="0"/>
              <a:t>New orders for consumer goods and materials, adjusted for inflation.</a:t>
            </a:r>
          </a:p>
          <a:p>
            <a:pPr lvl="1"/>
            <a:r>
              <a:rPr lang="en-US" altLang="zh-CN" dirty="0"/>
              <a:t>New orders for nondefense capital goods.</a:t>
            </a:r>
          </a:p>
          <a:p>
            <a:pPr lvl="1"/>
            <a:r>
              <a:rPr lang="en-US" altLang="zh-CN" dirty="0"/>
              <a:t>Index of supplier deliveries.</a:t>
            </a:r>
          </a:p>
          <a:p>
            <a:pPr lvl="1"/>
            <a:r>
              <a:rPr lang="en-US" altLang="zh-CN" dirty="0"/>
              <a:t>New building permits issued.</a:t>
            </a:r>
          </a:p>
          <a:p>
            <a:pPr lvl="1"/>
            <a:r>
              <a:rPr lang="en-US" altLang="zh-CN" dirty="0"/>
              <a:t>Index of stock prices.</a:t>
            </a:r>
          </a:p>
          <a:p>
            <a:pPr lvl="1"/>
            <a:r>
              <a:rPr lang="en-US" altLang="zh-CN" dirty="0"/>
              <a:t>Money supply (M2), adjusted for inflation.</a:t>
            </a:r>
          </a:p>
          <a:p>
            <a:pPr lvl="1"/>
            <a:r>
              <a:rPr lang="en-US" altLang="zh-CN" dirty="0"/>
              <a:t>Interest rate spread: the yield spread between 10-year Treasury notes and 3-month Treasury bills.</a:t>
            </a:r>
          </a:p>
          <a:p>
            <a:pPr lvl="1"/>
            <a:r>
              <a:rPr lang="en-US" altLang="zh-CN" dirty="0"/>
              <a:t>Index of consumer expectations.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28749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Numerical Illustration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noChangeAspect="1"/>
          </p:cNvGraphicFramePr>
          <p:nvPr>
            <p:ph idx="1"/>
            <p:extLst/>
          </p:nvPr>
        </p:nvGraphicFramePr>
        <p:xfrm>
          <a:off x="1115616" y="1988840"/>
          <a:ext cx="6783387" cy="3648075"/>
        </p:xfrm>
        <a:graphic>
          <a:graphicData uri="http://schemas.openxmlformats.org/presentationml/2006/ole">
            <mc:AlternateContent xmlns:mc="http://schemas.openxmlformats.org/markup-compatibility/2006">
              <mc:Choice xmlns:v="urn:schemas-microsoft-com:vml" Requires="v">
                <p:oleObj spid="_x0000_s3145" name="工作表" r:id="rId3" imgW="7667766" imgH="4124164" progId="Excel.Sheet.12">
                  <p:embed/>
                </p:oleObj>
              </mc:Choice>
              <mc:Fallback>
                <p:oleObj name="工作表" r:id="rId3" imgW="7667766" imgH="4124164" progId="Excel.Sheet.12">
                  <p:embed/>
                  <p:pic>
                    <p:nvPicPr>
                      <p:cNvPr id="0" name=""/>
                      <p:cNvPicPr/>
                      <p:nvPr/>
                    </p:nvPicPr>
                    <p:blipFill>
                      <a:blip r:embed="rId4"/>
                      <a:stretch>
                        <a:fillRect/>
                      </a:stretch>
                    </p:blipFill>
                    <p:spPr>
                      <a:xfrm>
                        <a:off x="1115616" y="1988840"/>
                        <a:ext cx="6783387" cy="3648075"/>
                      </a:xfrm>
                      <a:prstGeom prst="rect">
                        <a:avLst/>
                      </a:prstGeom>
                    </p:spPr>
                  </p:pic>
                </p:oleObj>
              </mc:Fallback>
            </mc:AlternateContent>
          </a:graphicData>
        </a:graphic>
      </p:graphicFrame>
    </p:spTree>
    <p:extLst>
      <p:ext uri="{BB962C8B-B14F-4D97-AF65-F5344CB8AC3E}">
        <p14:creationId xmlns:p14="http://schemas.microsoft.com/office/powerpoint/2010/main" val="32847618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 More Useful Dynamic AD-AS Model</a:t>
            </a:r>
            <a:endParaRPr lang="zh-CN" altLang="en-US" dirty="0"/>
          </a:p>
        </p:txBody>
      </p:sp>
      <p:sp>
        <p:nvSpPr>
          <p:cNvPr id="3" name="内容占位符 2"/>
          <p:cNvSpPr>
            <a:spLocks noGrp="1"/>
          </p:cNvSpPr>
          <p:nvPr>
            <p:ph idx="1"/>
          </p:nvPr>
        </p:nvSpPr>
        <p:spPr/>
        <p:txBody>
          <a:bodyPr/>
          <a:lstStyle/>
          <a:p>
            <a:r>
              <a:rPr lang="en-US" altLang="zh-CN" dirty="0"/>
              <a:t>Model specifications</a:t>
            </a:r>
          </a:p>
          <a:p>
            <a:pPr lvl="1"/>
            <a:r>
              <a:rPr lang="en-US" altLang="zh-CN" dirty="0"/>
              <a:t>The IS equation</a:t>
            </a:r>
          </a:p>
          <a:p>
            <a:pPr lvl="1"/>
            <a:r>
              <a:rPr lang="en-US" altLang="zh-CN" dirty="0"/>
              <a:t>The “Phillips-curve” equation</a:t>
            </a:r>
          </a:p>
          <a:p>
            <a:pPr lvl="1"/>
            <a:r>
              <a:rPr lang="en-US" altLang="zh-CN" dirty="0"/>
              <a:t>A monetary policy rule</a:t>
            </a:r>
          </a:p>
          <a:p>
            <a:r>
              <a:rPr lang="en-US" altLang="zh-CN" dirty="0"/>
              <a:t>Solving the model</a:t>
            </a:r>
          </a:p>
          <a:p>
            <a:r>
              <a:rPr lang="en-US" altLang="zh-CN" dirty="0"/>
              <a:t>Applications</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138282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IS Equation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We specify the IS equation by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r>
                        <a:rPr lang="en-US" altLang="zh-CN" b="0" i="1" smtClean="0">
                          <a:latin typeface="Cambria Math"/>
                        </a:rPr>
                        <m:t>−</m:t>
                      </m:r>
                      <m:r>
                        <a:rPr lang="en-US" altLang="zh-CN" b="0" i="1" smtClean="0">
                          <a:latin typeface="Cambria Math"/>
                        </a:rPr>
                        <m:t>𝛼</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dirty="0"/>
              </a:p>
              <a:p>
                <a:pPr marL="0" indent="0">
                  <a:buNone/>
                </a:pPr>
                <a:r>
                  <a:rPr lang="en-US" altLang="zh-CN" dirty="0"/>
                  <a:t>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b="0" i="1" smtClean="0">
                        <a:latin typeface="Cambria Math"/>
                      </a:rPr>
                      <m:t>=</m:t>
                    </m:r>
                    <m:func>
                      <m:funcPr>
                        <m:ctrlPr>
                          <a:rPr lang="en-US" altLang="zh-CN" b="0" i="1" smtClean="0">
                            <a:latin typeface="Cambria Math" panose="02040503050406030204" pitchFamily="18" charset="0"/>
                          </a:rPr>
                        </m:ctrlPr>
                      </m:funcPr>
                      <m:fName>
                        <m:r>
                          <m:rPr>
                            <m:sty m:val="p"/>
                          </m:rPr>
                          <a:rPr lang="en-US" altLang="zh-CN" b="0" i="0" smtClean="0">
                            <a:latin typeface="Cambria Math"/>
                          </a:rPr>
                          <m:t>log</m:t>
                        </m:r>
                      </m:fName>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𝑌</m:t>
                                </m:r>
                              </m:e>
                              <m:sub>
                                <m:r>
                                  <a:rPr lang="en-US" altLang="zh-CN" b="0" i="1" smtClean="0">
                                    <a:latin typeface="Cambria Math"/>
                                  </a:rPr>
                                  <m:t>𝑡</m:t>
                                </m:r>
                              </m:sub>
                            </m:sSub>
                          </m:e>
                        </m:d>
                      </m:e>
                    </m:func>
                  </m:oMath>
                </a14:m>
                <a:r>
                  <a:rPr lang="en-US" altLang="zh-CN" dirty="0"/>
                  <a:t>,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𝑦</m:t>
                        </m:r>
                      </m:e>
                    </m:acc>
                    <m:r>
                      <a:rPr lang="en-US" altLang="zh-CN" b="0" i="0" smtClean="0">
                        <a:latin typeface="Cambria Math"/>
                      </a:rPr>
                      <m:t>=</m:t>
                    </m:r>
                    <m:r>
                      <m:rPr>
                        <m:sty m:val="p"/>
                      </m:rPr>
                      <a:rPr lang="en-US" altLang="zh-CN" b="0" i="0" smtClean="0">
                        <a:latin typeface="Cambria Math"/>
                      </a:rPr>
                      <m:t>log</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a:rPr>
                              <m:t>𝑌</m:t>
                            </m:r>
                          </m:e>
                        </m:acc>
                      </m:e>
                    </m:d>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𝑟</m:t>
                        </m:r>
                      </m:e>
                      <m:sub>
                        <m:r>
                          <a:rPr lang="en-US" altLang="zh-CN" i="1">
                            <a:latin typeface="Cambria Math"/>
                          </a:rPr>
                          <m:t>𝑡</m:t>
                        </m:r>
                      </m:sub>
                    </m:sSub>
                  </m:oMath>
                </a14:m>
                <a:r>
                  <a:rPr lang="zh-CN" altLang="en-US" dirty="0"/>
                  <a:t> </a:t>
                </a:r>
                <a:r>
                  <a:rPr lang="en-US" altLang="zh-CN" dirty="0"/>
                  <a:t>is real interest rate,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oMath>
                </a14:m>
                <a:r>
                  <a:rPr lang="zh-CN" altLang="en-US" dirty="0"/>
                  <a:t> </a:t>
                </a:r>
                <a:r>
                  <a:rPr lang="en-US" altLang="zh-CN" dirty="0"/>
                  <a:t>is the demand-side shock, </a:t>
                </a:r>
                <a14:m>
                  <m:oMath xmlns:m="http://schemas.openxmlformats.org/officeDocument/2006/math">
                    <m:r>
                      <a:rPr lang="en-US" altLang="zh-CN" i="1">
                        <a:latin typeface="Cambria Math"/>
                      </a:rPr>
                      <m:t>𝛼</m:t>
                    </m:r>
                    <m:r>
                      <a:rPr lang="en-US" altLang="zh-CN" i="1">
                        <a:latin typeface="Cambria Math"/>
                      </a:rPr>
                      <m:t> </m:t>
                    </m:r>
                  </m:oMath>
                </a14:m>
                <a:r>
                  <a:rPr lang="en-US" altLang="zh-CN" dirty="0"/>
                  <a:t>is a constant measuring how demand respond to changes in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𝑟</m:t>
                        </m:r>
                      </m:e>
                      <m:sub>
                        <m:r>
                          <a:rPr lang="en-US" altLang="zh-CN" i="1">
                            <a:latin typeface="Cambria Math"/>
                          </a:rPr>
                          <m:t>𝑡</m:t>
                        </m:r>
                      </m:sub>
                    </m:sSub>
                  </m:oMath>
                </a14:m>
                <a:r>
                  <a:rPr lang="en-US" altLang="zh-CN" dirty="0"/>
                  <a:t>, and </a:t>
                </a:r>
                <a14:m>
                  <m:oMath xmlns:m="http://schemas.openxmlformats.org/officeDocument/2006/math">
                    <m:r>
                      <a:rPr lang="en-US" altLang="zh-CN" i="1">
                        <a:latin typeface="Cambria Math"/>
                      </a:rPr>
                      <m:t>𝜌</m:t>
                    </m:r>
                  </m:oMath>
                </a14:m>
                <a:r>
                  <a:rPr lang="zh-CN" altLang="en-US" dirty="0"/>
                  <a:t> </a:t>
                </a:r>
                <a:r>
                  <a:rPr lang="en-US" altLang="zh-CN" dirty="0"/>
                  <a:t>is a constant called “the natural rate of interest”. </a:t>
                </a:r>
              </a:p>
              <a:p>
                <a:r>
                  <a:rPr lang="en-US" altLang="zh-CN" dirty="0"/>
                  <a:t>We further specify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𝑟</m:t>
                        </m:r>
                      </m:e>
                      <m:sub>
                        <m:r>
                          <a:rPr lang="en-US" altLang="zh-CN" i="1">
                            <a:latin typeface="Cambria Math"/>
                          </a:rPr>
                          <m:t>𝑡</m:t>
                        </m:r>
                      </m:sub>
                    </m:sSub>
                  </m:oMath>
                </a14:m>
                <a:r>
                  <a:rPr lang="en-US" altLang="zh-CN" dirty="0"/>
                  <a:t> as the ex ante real interest rate,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𝑖</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𝐸</m:t>
                          </m:r>
                        </m:e>
                        <m:sub>
                          <m:r>
                            <a:rPr lang="en-US" altLang="zh-CN" b="0" i="1" smtClean="0">
                              <a:latin typeface="Cambria Math"/>
                            </a:rPr>
                            <m:t>𝑡</m:t>
                          </m:r>
                        </m:sub>
                      </m:sSub>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oMath>
                  </m:oMathPara>
                </a14:m>
                <a:endParaRPr lang="en-US" altLang="zh-CN" b="0" dirty="0"/>
              </a:p>
              <a:p>
                <a:pPr marL="0" indent="0">
                  <a:buNone/>
                </a:pPr>
                <a:r>
                  <a:rPr lang="en-US" altLang="zh-CN" dirty="0"/>
                  <a:t>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oMath>
                </a14:m>
                <a:r>
                  <a:rPr lang="en-US" altLang="zh-CN" dirty="0"/>
                  <a:t> is the nominal interest rate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𝐸</m:t>
                        </m:r>
                      </m:e>
                      <m:sub>
                        <m:r>
                          <a:rPr lang="en-US" altLang="zh-CN" i="1">
                            <a:latin typeface="Cambria Math"/>
                          </a:rPr>
                          <m:t>𝑡</m:t>
                        </m:r>
                      </m:sub>
                    </m:sSub>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oMath>
                </a14:m>
                <a:r>
                  <a:rPr lang="en-US" altLang="zh-CN" dirty="0"/>
                  <a:t> is the expected next-period inflation at period </a:t>
                </a:r>
                <a14:m>
                  <m:oMath xmlns:m="http://schemas.openxmlformats.org/officeDocument/2006/math">
                    <m:r>
                      <a:rPr lang="en-US" altLang="zh-CN" i="1">
                        <a:latin typeface="Cambria Math"/>
                      </a:rPr>
                      <m:t>𝑡</m:t>
                    </m:r>
                  </m:oMath>
                </a14:m>
                <a:r>
                  <a:rPr lang="en-US" altLang="zh-CN" dirty="0"/>
                  <a:t>.</a:t>
                </a:r>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333" t="-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3662552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“Phillips-Curve” Equation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We specify a Phillips-curve-like equation for the dynamics of inflation,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𝐸</m:t>
                          </m:r>
                        </m:e>
                        <m:sub>
                          <m:r>
                            <a:rPr lang="en-US" altLang="zh-CN" b="0" i="1" smtClean="0">
                              <a:latin typeface="Cambria Math"/>
                            </a:rPr>
                            <m:t>𝑡</m:t>
                          </m:r>
                          <m:r>
                            <a:rPr lang="en-US" altLang="zh-CN" b="0" i="1" smtClean="0">
                              <a:latin typeface="Cambria Math"/>
                            </a:rPr>
                            <m:t>−1</m:t>
                          </m:r>
                        </m:sub>
                      </m:sSub>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𝜙</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r>
                  <a:rPr lang="en-US" altLang="zh-CN" dirty="0"/>
                  <a:t>where</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oMath>
                </a14:m>
                <a:r>
                  <a:rPr lang="en-US" altLang="zh-CN" dirty="0"/>
                  <a:t> is called the </a:t>
                </a:r>
                <a:r>
                  <a:rPr lang="en-US" altLang="zh-CN" u="sng" dirty="0"/>
                  <a:t>output gap</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r>
                  <a:rPr lang="zh-CN" altLang="en-US" dirty="0"/>
                  <a:t> </a:t>
                </a:r>
                <a:r>
                  <a:rPr lang="en-US" altLang="zh-CN" dirty="0"/>
                  <a:t>is the </a:t>
                </a:r>
                <a:r>
                  <a:rPr lang="en-US" altLang="zh-CN" u="sng" dirty="0"/>
                  <a:t>supply-side shock</a:t>
                </a:r>
                <a:r>
                  <a:rPr lang="en-US" altLang="zh-CN" dirty="0"/>
                  <a:t>, and </a:t>
                </a:r>
                <a14:m>
                  <m:oMath xmlns:m="http://schemas.openxmlformats.org/officeDocument/2006/math">
                    <m:r>
                      <a:rPr lang="en-US" altLang="zh-CN" i="1">
                        <a:latin typeface="Cambria Math"/>
                      </a:rPr>
                      <m:t>𝜙</m:t>
                    </m:r>
                  </m:oMath>
                </a14:m>
                <a:r>
                  <a:rPr lang="zh-CN" altLang="en-US" dirty="0"/>
                  <a:t> </a:t>
                </a:r>
                <a:r>
                  <a:rPr lang="en-US" altLang="zh-CN" dirty="0"/>
                  <a:t>is a constant measuring how inflation responds to the output gap. </a:t>
                </a:r>
              </a:p>
              <a:p>
                <a:r>
                  <a:rPr lang="en-US" altLang="zh-CN" dirty="0"/>
                  <a:t>The above equation characterizes the trade-off between inflation and output (unemployment). Hence we call it the Phillips curve equation.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704" t="-1617" b="-12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992152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Monetary Policy Rule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altLang="zh-CN" dirty="0"/>
                  <a:t>We assume that the monetary authority determines the nominal interest rate by the following rule</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𝑖</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𝑦</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e>
                      </m:d>
                      <m:r>
                        <a:rPr lang="en-US" altLang="zh-CN" b="0" i="1" smtClean="0">
                          <a:latin typeface="Cambria Math"/>
                        </a:rPr>
                        <m:t>,</m:t>
                      </m:r>
                    </m:oMath>
                  </m:oMathPara>
                </a14:m>
                <a:endParaRPr lang="en-US" altLang="zh-CN" b="0" dirty="0"/>
              </a:p>
              <a:p>
                <a:pPr marL="0" indent="0">
                  <a:buNone/>
                </a:pPr>
                <a:r>
                  <a:rPr lang="en-US" altLang="zh-CN" dirty="0"/>
                  <a:t>where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oMath>
                </a14:m>
                <a:r>
                  <a:rPr lang="zh-CN" altLang="en-US" dirty="0"/>
                  <a:t> </a:t>
                </a:r>
                <a:r>
                  <a:rPr lang="en-US" altLang="zh-CN" dirty="0"/>
                  <a:t>is inflation target,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oMath>
                </a14:m>
                <a:r>
                  <a:rPr lang="zh-CN" altLang="en-US" dirty="0"/>
                  <a:t> </a:t>
                </a:r>
                <a:r>
                  <a:rPr lang="en-US" altLang="zh-CN" dirty="0"/>
                  <a:t>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oMath>
                </a14:m>
                <a:r>
                  <a:rPr lang="zh-CN" altLang="en-US" dirty="0"/>
                  <a:t> </a:t>
                </a:r>
                <a:r>
                  <a:rPr lang="en-US" altLang="zh-CN" dirty="0"/>
                  <a:t>are constants measuring how the monetary authority would respond to inflation and output gap, respectively. </a:t>
                </a:r>
              </a:p>
              <a:p>
                <a:r>
                  <a:rPr lang="en-US" altLang="zh-CN" dirty="0"/>
                  <a:t>The famous Taylor rule for the Fed is given by </a:t>
                </a:r>
              </a:p>
              <a:p>
                <a:pPr marL="0" indent="0">
                  <a:buNone/>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a:rPr>
                        <m:t>federal</m:t>
                      </m:r>
                      <m:r>
                        <a:rPr lang="en-US" altLang="zh-CN" b="0" i="0" smtClean="0">
                          <a:latin typeface="Cambria Math"/>
                        </a:rPr>
                        <m:t> </m:t>
                      </m:r>
                      <m:r>
                        <m:rPr>
                          <m:sty m:val="p"/>
                        </m:rPr>
                        <a:rPr lang="en-US" altLang="zh-CN" b="0" i="0" smtClean="0">
                          <a:latin typeface="Cambria Math"/>
                        </a:rPr>
                        <m:t>fund</m:t>
                      </m:r>
                      <m:r>
                        <a:rPr lang="en-US" altLang="zh-CN" b="0" i="0" smtClean="0">
                          <a:latin typeface="Cambria Math"/>
                        </a:rPr>
                        <m:t> </m:t>
                      </m:r>
                      <m:r>
                        <m:rPr>
                          <m:sty m:val="p"/>
                        </m:rPr>
                        <a:rPr lang="en-US" altLang="zh-CN" b="0" i="0" smtClean="0">
                          <a:latin typeface="Cambria Math"/>
                        </a:rPr>
                        <m:t>rate</m:t>
                      </m:r>
                      <m:r>
                        <a:rPr lang="en-US" altLang="zh-CN" b="0" i="0" smtClean="0">
                          <a:latin typeface="Cambria Math"/>
                        </a:rPr>
                        <m:t>=</m:t>
                      </m:r>
                      <m:r>
                        <m:rPr>
                          <m:sty m:val="p"/>
                        </m:rPr>
                        <a:rPr lang="en-US" altLang="zh-CN">
                          <a:latin typeface="Cambria Math"/>
                        </a:rPr>
                        <m:t>inflation</m:t>
                      </m:r>
                      <m:r>
                        <a:rPr lang="en-US" altLang="zh-CN">
                          <a:latin typeface="Cambria Math"/>
                        </a:rPr>
                        <m:t>+2</m:t>
                      </m:r>
                    </m:oMath>
                  </m:oMathPara>
                </a14:m>
                <a:endParaRPr lang="en-US" altLang="zh-CN" b="0" i="0"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zh-CN" b="0" i="0" smtClean="0">
                          <a:latin typeface="Cambria Math"/>
                        </a:rPr>
                        <m:t>+0.5</m:t>
                      </m:r>
                      <m:d>
                        <m:dPr>
                          <m:ctrlPr>
                            <a:rPr lang="en-US" altLang="zh-CN" b="0" i="1" smtClean="0">
                              <a:latin typeface="Cambria Math" panose="02040503050406030204" pitchFamily="18" charset="0"/>
                            </a:rPr>
                          </m:ctrlPr>
                        </m:dPr>
                        <m:e>
                          <m:r>
                            <m:rPr>
                              <m:sty m:val="p"/>
                            </m:rPr>
                            <a:rPr lang="en-US" altLang="zh-CN" b="0" i="0" smtClean="0">
                              <a:latin typeface="Cambria Math"/>
                            </a:rPr>
                            <m:t>inflation</m:t>
                          </m:r>
                          <m:r>
                            <a:rPr lang="en-US" altLang="zh-CN" b="0" i="0" smtClean="0">
                              <a:latin typeface="Cambria Math"/>
                            </a:rPr>
                            <m:t>−2</m:t>
                          </m:r>
                        </m:e>
                      </m:d>
                      <m:r>
                        <a:rPr lang="en-US" altLang="zh-CN" b="0" i="0" smtClean="0">
                          <a:latin typeface="Cambria Math"/>
                        </a:rPr>
                        <m:t>+0.5</m:t>
                      </m:r>
                      <m:d>
                        <m:dPr>
                          <m:ctrlPr>
                            <a:rPr lang="en-US" altLang="zh-CN" b="0" i="1" smtClean="0">
                              <a:latin typeface="Cambria Math" panose="02040503050406030204" pitchFamily="18" charset="0"/>
                            </a:rPr>
                          </m:ctrlPr>
                        </m:dPr>
                        <m:e>
                          <m:r>
                            <m:rPr>
                              <m:sty m:val="p"/>
                            </m:rPr>
                            <a:rPr lang="en-US" altLang="zh-CN" b="0" i="0" smtClean="0">
                              <a:latin typeface="Cambria Math"/>
                            </a:rPr>
                            <m:t>GDP</m:t>
                          </m:r>
                          <m:r>
                            <a:rPr lang="en-US" altLang="zh-CN" b="0" i="0" smtClean="0">
                              <a:latin typeface="Cambria Math"/>
                            </a:rPr>
                            <m:t> </m:t>
                          </m:r>
                          <m:r>
                            <m:rPr>
                              <m:sty m:val="p"/>
                            </m:rPr>
                            <a:rPr lang="en-US" altLang="zh-CN" b="0" i="0" smtClean="0">
                              <a:latin typeface="Cambria Math"/>
                            </a:rPr>
                            <m:t>gap</m:t>
                          </m:r>
                        </m:e>
                      </m:d>
                    </m:oMath>
                  </m:oMathPara>
                </a14:m>
                <a:endParaRPr lang="en-US" altLang="zh-CN" dirty="0"/>
              </a:p>
              <a:p>
                <a:r>
                  <a:rPr lang="en-US" altLang="zh-CN" dirty="0"/>
                  <a:t>The above monetary policy rule implies that the monetary authority has two objectives:</a:t>
                </a:r>
              </a:p>
              <a:p>
                <a:pPr lvl="1"/>
                <a:r>
                  <a:rPr lang="en-US" altLang="zh-CN" dirty="0"/>
                  <a:t>To keep a moderate inflation</a:t>
                </a:r>
              </a:p>
              <a:p>
                <a:pPr lvl="1"/>
                <a:r>
                  <a:rPr lang="en-US" altLang="zh-CN" dirty="0"/>
                  <a:t>To promote a “maximum” sustainable output and employment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889" t="-215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5246118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Putting Together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To make the conditional expectation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𝐸</m:t>
                        </m:r>
                      </m:e>
                      <m:sub>
                        <m:r>
                          <a:rPr lang="en-US" altLang="zh-CN" b="0" i="1" smtClean="0">
                            <a:latin typeface="Cambria Math"/>
                          </a:rPr>
                          <m:t>𝑡</m:t>
                        </m:r>
                        <m:r>
                          <a:rPr lang="en-US" altLang="zh-CN" b="0" i="1" smtClean="0">
                            <a:latin typeface="Cambria Math"/>
                          </a:rPr>
                          <m:t>−1</m:t>
                        </m:r>
                      </m:sub>
                    </m:sSub>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oMath>
                </a14:m>
                <a:r>
                  <a:rPr lang="en-US" altLang="zh-CN" dirty="0"/>
                  <a:t> operational, we assume adaptive expectation (i.e.,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𝐸</m:t>
                        </m:r>
                      </m:e>
                      <m:sub>
                        <m:r>
                          <a:rPr lang="en-US" altLang="zh-CN" i="1">
                            <a:latin typeface="Cambria Math"/>
                          </a:rPr>
                          <m:t>𝑡</m:t>
                        </m:r>
                        <m:r>
                          <a:rPr lang="en-US" altLang="zh-CN" i="1">
                            <a:latin typeface="Cambria Math"/>
                          </a:rPr>
                          <m:t>−1</m:t>
                        </m:r>
                      </m:sub>
                    </m:sSub>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oMath>
                </a14:m>
                <a:r>
                  <a:rPr lang="en-US" altLang="zh-CN" dirty="0"/>
                  <a:t>). We have</a:t>
                </a:r>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r>
                        <a:rPr lang="en-US" altLang="zh-CN" i="1">
                          <a:latin typeface="Cambria Math"/>
                        </a:rPr>
                        <m:t>−</m:t>
                      </m:r>
                      <m:r>
                        <a:rPr lang="en-US" altLang="zh-CN" i="1">
                          <a:latin typeface="Cambria Math"/>
                        </a:rPr>
                        <m:t>𝛼</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𝜌</m:t>
                          </m:r>
                        </m:e>
                      </m:d>
                      <m:r>
                        <a:rPr lang="en-US" altLang="zh-CN" i="1">
                          <a:latin typeface="Cambria Math"/>
                        </a:rPr>
                        <m:t>+</m:t>
                      </m:r>
                      <m:sSub>
                        <m:sSubPr>
                          <m:ctrlPr>
                            <a:rPr lang="en-US" altLang="zh-CN" i="1">
                              <a:latin typeface="Cambria Math" panose="02040503050406030204" pitchFamily="18" charset="0"/>
                            </a:rPr>
                          </m:ctrlPr>
                        </m:sSubPr>
                        <m:e>
                          <m:r>
                            <a:rPr lang="en-US" altLang="zh-CN" b="0" i="1" smtClean="0">
                              <a:latin typeface="Cambria Math"/>
                            </a:rPr>
                            <m:t>𝑢</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b="0" i="1" smtClean="0">
                              <a:latin typeface="Cambria Math"/>
                            </a:rPr>
                            <m:t>−1</m:t>
                          </m:r>
                        </m:sub>
                      </m:sSub>
                      <m:r>
                        <a:rPr lang="en-US" altLang="zh-CN" i="1">
                          <a:latin typeface="Cambria Math"/>
                        </a:rPr>
                        <m:t>+</m:t>
                      </m:r>
                      <m:r>
                        <a:rPr lang="en-US" altLang="zh-CN" i="1">
                          <a:latin typeface="Cambria Math"/>
                        </a:rPr>
                        <m:t>𝜙</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r>
                        <a:rPr lang="en-US" altLang="zh-CN" i="1">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r>
                        <a:rPr lang="en-US" altLang="zh-CN" i="1">
                          <a:latin typeface="Cambria Math"/>
                        </a:rPr>
                        <m:t>𝜌</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r>
                            <a:rPr lang="en-US" altLang="zh-CN" i="1">
                              <a:latin typeface="Cambria Math"/>
                            </a:rPr>
                            <m:t>−</m:t>
                          </m:r>
                          <m:acc>
                            <m:accPr>
                              <m:chr m:val="̅"/>
                              <m:ctrlPr>
                                <a:rPr lang="en-US" altLang="zh-CN" i="1">
                                  <a:latin typeface="Cambria Math" panose="02040503050406030204" pitchFamily="18" charset="0"/>
                                </a:rPr>
                              </m:ctrlPr>
                            </m:accPr>
                            <m:e>
                              <m:r>
                                <a:rPr lang="en-US" altLang="zh-CN" i="1">
                                  <a:latin typeface="Cambria Math"/>
                                </a:rPr>
                                <m:t>𝑦</m:t>
                              </m:r>
                            </m:e>
                          </m:acc>
                        </m:e>
                      </m:d>
                      <m:r>
                        <a:rPr lang="en-US" altLang="zh-CN" b="0" i="1" smtClean="0">
                          <a:latin typeface="Cambria Math"/>
                        </a:rPr>
                        <m:t>.</m:t>
                      </m:r>
                    </m:oMath>
                  </m:oMathPara>
                </a14:m>
                <a:endParaRPr lang="en-US" altLang="zh-CN" dirty="0"/>
              </a:p>
              <a:p>
                <a:r>
                  <a:rPr lang="en-US" altLang="zh-CN" dirty="0"/>
                  <a:t>Endogenous variables: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𝑦</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𝑖</m:t>
                        </m:r>
                      </m:e>
                      <m:sub>
                        <m:r>
                          <a:rPr lang="en-US" altLang="zh-CN" i="1">
                            <a:latin typeface="Cambria Math"/>
                          </a:rPr>
                          <m:t>𝑡</m:t>
                        </m:r>
                      </m:sub>
                    </m:sSub>
                  </m:oMath>
                </a14:m>
                <a:endParaRPr lang="en-US" altLang="zh-CN" dirty="0"/>
              </a:p>
              <a:p>
                <a:r>
                  <a:rPr lang="en-US" altLang="zh-CN" dirty="0"/>
                  <a:t>Predetermined variable: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𝜋</m:t>
                        </m:r>
                      </m:e>
                      <m:sub>
                        <m:r>
                          <a:rPr lang="en-US" altLang="zh-CN" i="1">
                            <a:latin typeface="Cambria Math"/>
                          </a:rPr>
                          <m:t>𝑡</m:t>
                        </m:r>
                        <m:r>
                          <a:rPr lang="en-US" altLang="zh-CN" i="1">
                            <a:latin typeface="Cambria Math"/>
                          </a:rPr>
                          <m:t>−1</m:t>
                        </m:r>
                      </m:sub>
                    </m:sSub>
                  </m:oMath>
                </a14:m>
                <a:endParaRPr lang="en-US" altLang="zh-CN" dirty="0"/>
              </a:p>
              <a:p>
                <a:r>
                  <a:rPr lang="en-US" altLang="zh-CN" dirty="0"/>
                  <a:t>Exogenous variables: </a:t>
                </a:r>
                <a14:m>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a:rPr>
                          <m:t>𝑦</m:t>
                        </m:r>
                      </m:e>
                    </m:acc>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𝜋</m:t>
                        </m:r>
                      </m:e>
                      <m:sup>
                        <m:r>
                          <a:rPr lang="en-US" altLang="zh-CN" i="1">
                            <a:latin typeface="Cambria Math"/>
                          </a:rPr>
                          <m:t>∗</m:t>
                        </m:r>
                      </m:sup>
                    </m:sSup>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a:rPr>
                          <m:t>𝑢</m:t>
                        </m:r>
                      </m:e>
                      <m:sub>
                        <m:r>
                          <a:rPr lang="en-US" altLang="zh-CN" i="1">
                            <a:latin typeface="Cambria Math"/>
                          </a:rPr>
                          <m:t>𝑡</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𝑣</m:t>
                        </m:r>
                      </m:e>
                      <m:sub>
                        <m:r>
                          <a:rPr lang="en-US" altLang="zh-CN" i="1">
                            <a:latin typeface="Cambria Math"/>
                          </a:rPr>
                          <m:t>𝑡</m:t>
                        </m:r>
                      </m:sub>
                    </m:sSub>
                  </m:oMath>
                </a14:m>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695" r="-296" b="-43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73657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Steady State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We define the steady state as the state where inflation is constant and there are no shocks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=0</m:t>
                    </m:r>
                  </m:oMath>
                </a14:m>
                <a:r>
                  <a:rPr lang="en-US" altLang="zh-CN" dirty="0"/>
                  <a:t>. </a:t>
                </a:r>
              </a:p>
              <a:p>
                <a:r>
                  <a:rPr lang="en-US" altLang="zh-CN" dirty="0"/>
                  <a:t>It is easy to see that in the steady state,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a:rPr>
                          <m:t>𝜋</m:t>
                        </m:r>
                      </m:e>
                      <m:sub>
                        <m:r>
                          <a:rPr lang="en-US" altLang="zh-CN" b="0" i="1" dirty="0" smtClean="0">
                            <a:latin typeface="Cambria Math"/>
                          </a:rPr>
                          <m:t>𝑡</m:t>
                        </m:r>
                      </m:sub>
                    </m:sSub>
                    <m:r>
                      <a:rPr lang="en-US" altLang="zh-CN" b="0" i="1" dirty="0" smtClean="0">
                        <a:latin typeface="Cambria Math"/>
                      </a:rPr>
                      <m:t>=</m:t>
                    </m:r>
                    <m:sSup>
                      <m:sSupPr>
                        <m:ctrlPr>
                          <a:rPr lang="en-US" altLang="zh-CN" b="0" i="1" dirty="0" smtClean="0">
                            <a:latin typeface="Cambria Math" panose="02040503050406030204" pitchFamily="18" charset="0"/>
                          </a:rPr>
                        </m:ctrlPr>
                      </m:sSupPr>
                      <m:e>
                        <m:r>
                          <a:rPr lang="en-US" altLang="zh-CN" b="0" i="1" dirty="0" smtClean="0">
                            <a:latin typeface="Cambria Math"/>
                          </a:rPr>
                          <m:t>𝜋</m:t>
                        </m:r>
                      </m:e>
                      <m:sup>
                        <m:r>
                          <a:rPr lang="en-US" altLang="zh-CN" b="0" i="1" dirty="0" smtClean="0">
                            <a:latin typeface="Cambria Math"/>
                          </a:rPr>
                          <m:t>∗</m:t>
                        </m:r>
                      </m:sup>
                    </m:sSup>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a:rPr>
                          <m:t>𝑖</m:t>
                        </m:r>
                      </m:e>
                      <m:sub>
                        <m:r>
                          <a:rPr lang="en-US" altLang="zh-CN" b="0" i="1" dirty="0" smtClean="0">
                            <a:latin typeface="Cambria Math"/>
                          </a:rPr>
                          <m:t>𝑡</m:t>
                        </m:r>
                      </m:sub>
                    </m:sSub>
                    <m:r>
                      <a:rPr lang="en-US" altLang="zh-CN" b="0" i="1" dirty="0" smtClean="0">
                        <a:latin typeface="Cambria Math"/>
                      </a:rPr>
                      <m:t>=</m:t>
                    </m:r>
                    <m:sSup>
                      <m:sSupPr>
                        <m:ctrlPr>
                          <a:rPr lang="en-US" altLang="zh-CN" b="0" i="1" dirty="0" smtClean="0">
                            <a:latin typeface="Cambria Math" panose="02040503050406030204" pitchFamily="18" charset="0"/>
                          </a:rPr>
                        </m:ctrlPr>
                      </m:sSupPr>
                      <m:e>
                        <m:r>
                          <a:rPr lang="en-US" altLang="zh-CN" b="0" i="1" dirty="0" smtClean="0">
                            <a:latin typeface="Cambria Math"/>
                          </a:rPr>
                          <m:t>𝜋</m:t>
                        </m:r>
                      </m:e>
                      <m:sup>
                        <m:r>
                          <a:rPr lang="en-US" altLang="zh-CN" b="0" i="1" dirty="0" smtClean="0">
                            <a:latin typeface="Cambria Math"/>
                          </a:rPr>
                          <m:t>∗</m:t>
                        </m:r>
                      </m:sup>
                    </m:sSup>
                    <m:r>
                      <a:rPr lang="en-US" altLang="zh-CN" b="0" i="1" dirty="0" smtClean="0">
                        <a:latin typeface="Cambria Math"/>
                      </a:rPr>
                      <m:t>+</m:t>
                    </m:r>
                    <m:r>
                      <a:rPr lang="en-US" altLang="zh-CN" b="0" i="1" dirty="0" smtClean="0">
                        <a:latin typeface="Cambria Math"/>
                      </a:rPr>
                      <m:t>𝜌</m:t>
                    </m:r>
                  </m:oMath>
                </a14:m>
                <a:r>
                  <a:rPr lang="en-US" altLang="zh-CN" dirty="0"/>
                  <a:t>, 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r>
                      <a:rPr lang="en-US" altLang="zh-CN" b="0" i="1" smtClean="0">
                        <a:latin typeface="Cambria Math"/>
                      </a:rPr>
                      <m:t>𝜌</m:t>
                    </m:r>
                    <m:r>
                      <a:rPr lang="en-US" altLang="zh-CN" b="0" i="1" smtClean="0">
                        <a:latin typeface="Cambria Math"/>
                      </a:rPr>
                      <m:t>.</m:t>
                    </m:r>
                  </m:oMath>
                </a14:m>
                <a:endParaRPr lang="en-US" altLang="zh-CN" dirty="0"/>
              </a:p>
              <a:p>
                <a:r>
                  <a:rPr lang="en-US" altLang="zh-CN" dirty="0"/>
                  <a:t>In the steady state, real variables </a:t>
                </a:r>
                <a14:m>
                  <m:oMath xmlns:m="http://schemas.openxmlformats.org/officeDocument/2006/math">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 </m:t>
                    </m:r>
                    <m:sSub>
                      <m:sSubPr>
                        <m:ctrlPr>
                          <a:rPr lang="en-US" altLang="zh-CN" b="0" i="1" smtClean="0">
                            <a:latin typeface="Cambria Math" panose="02040503050406030204" pitchFamily="18" charset="0"/>
                          </a:rPr>
                        </m:ctrlPr>
                      </m:sSubPr>
                      <m:e>
                        <m:r>
                          <a:rPr lang="en-US" altLang="zh-CN" b="0" i="1" smtClean="0">
                            <a:latin typeface="Cambria Math"/>
                          </a:rPr>
                          <m:t>𝑟</m:t>
                        </m:r>
                      </m:e>
                      <m:sub>
                        <m:r>
                          <a:rPr lang="en-US" altLang="zh-CN" b="0" i="1" smtClean="0">
                            <a:latin typeface="Cambria Math"/>
                          </a:rPr>
                          <m:t>𝑡</m:t>
                        </m:r>
                      </m:sub>
                    </m:sSub>
                    <m:r>
                      <a:rPr lang="en-US" altLang="zh-CN" b="0" i="1" smtClean="0">
                        <a:latin typeface="Cambria Math"/>
                      </a:rPr>
                      <m:t>)</m:t>
                    </m:r>
                  </m:oMath>
                </a14:m>
                <a:r>
                  <a:rPr lang="zh-CN" altLang="en-US" dirty="0"/>
                  <a:t> </a:t>
                </a:r>
                <a:r>
                  <a:rPr lang="en-US" altLang="zh-CN" dirty="0"/>
                  <a:t>do not depend on monetary policy, and monetary policy only influences the inflation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a:rPr>
                          <m:t>(</m:t>
                        </m:r>
                        <m:r>
                          <a:rPr lang="en-US" altLang="zh-CN" i="1" dirty="0">
                            <a:latin typeface="Cambria Math"/>
                          </a:rPr>
                          <m:t>𝜋</m:t>
                        </m:r>
                      </m:e>
                      <m:sub>
                        <m:r>
                          <a:rPr lang="en-US" altLang="zh-CN" i="1" dirty="0">
                            <a:latin typeface="Cambria Math"/>
                          </a:rPr>
                          <m:t>𝑡</m:t>
                        </m:r>
                      </m:sub>
                    </m:sSub>
                    <m:r>
                      <a:rPr lang="en-US" altLang="zh-CN" b="0" i="1" dirty="0" smtClean="0">
                        <a:latin typeface="Cambria Math"/>
                      </a:rPr>
                      <m:t>)</m:t>
                    </m:r>
                  </m:oMath>
                </a14:m>
                <a:r>
                  <a:rPr lang="en-US" altLang="zh-CN" dirty="0"/>
                  <a:t> and nominal variables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a:rPr>
                          <m:t>(</m:t>
                        </m:r>
                        <m:r>
                          <a:rPr lang="en-US" altLang="zh-CN" i="1" dirty="0">
                            <a:latin typeface="Cambria Math"/>
                          </a:rPr>
                          <m:t>𝑖</m:t>
                        </m:r>
                      </m:e>
                      <m:sub>
                        <m:r>
                          <a:rPr lang="en-US" altLang="zh-CN" i="1" dirty="0">
                            <a:latin typeface="Cambria Math"/>
                          </a:rPr>
                          <m:t>𝑡</m:t>
                        </m:r>
                      </m:sub>
                    </m:sSub>
                    <m:r>
                      <a:rPr lang="en-US" altLang="zh-CN" b="0" i="1" dirty="0" smtClean="0">
                        <a:latin typeface="Cambria Math"/>
                      </a:rPr>
                      <m:t>)</m:t>
                    </m:r>
                  </m:oMath>
                </a14:m>
                <a:r>
                  <a:rPr lang="en-US" altLang="zh-CN" dirty="0"/>
                  <a:t>. (Recall the concepts: the classical dichotomy and monetary neutrality.)</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r="-1185" b="-121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308585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Solution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There are three equations and three unknowns (endogenous variables). We may solve the system of equations and obtain</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1</m:t>
                          </m:r>
                        </m:sub>
                      </m:sSub>
                      <m:sSub>
                        <m:sSubPr>
                          <m:ctrlPr>
                            <a:rPr lang="en-US" altLang="zh-CN" b="0" i="1" smtClean="0">
                              <a:latin typeface="Cambria Math" panose="02040503050406030204" pitchFamily="18" charset="0"/>
                            </a:rPr>
                          </m:ctrlPr>
                        </m:sSubPr>
                        <m:e>
                          <m:r>
                            <a:rPr lang="en-US" altLang="zh-CN" b="0" i="1" smtClean="0">
                              <a:latin typeface="Cambria Math"/>
                            </a:rPr>
                            <m:t>(</m:t>
                          </m:r>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2</m:t>
                          </m:r>
                        </m:sub>
                      </m:sSub>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3</m:t>
                          </m:r>
                        </m:sub>
                      </m:sSub>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𝑦</m:t>
                          </m:r>
                        </m:e>
                        <m:sub>
                          <m:r>
                            <a:rPr lang="en-US" altLang="zh-CN" b="0" i="1" smtClean="0">
                              <a:latin typeface="Cambria Math"/>
                            </a:rPr>
                            <m:t>𝑡</m:t>
                          </m:r>
                        </m:sub>
                      </m:sSub>
                      <m:r>
                        <a:rPr lang="en-US" altLang="zh-CN" b="0" i="1" smtClean="0">
                          <a:latin typeface="Cambria Math"/>
                        </a:rPr>
                        <m:t>=</m:t>
                      </m:r>
                      <m:acc>
                        <m:accPr>
                          <m:chr m:val="̅"/>
                          <m:ctrlPr>
                            <a:rPr lang="en-US" altLang="zh-CN" b="0" i="1" smtClean="0">
                              <a:latin typeface="Cambria Math" panose="02040503050406030204" pitchFamily="18" charset="0"/>
                            </a:rPr>
                          </m:ctrlPr>
                        </m:accPr>
                        <m:e>
                          <m:r>
                            <a:rPr lang="en-US" altLang="zh-CN" b="0" i="1" smtClean="0">
                              <a:latin typeface="Cambria Math"/>
                            </a:rPr>
                            <m:t>𝑦</m:t>
                          </m:r>
                        </m:e>
                      </m:acc>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4</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𝜋</m:t>
                              </m:r>
                            </m:e>
                            <m:sub>
                              <m:r>
                                <a:rPr lang="en-US" altLang="zh-CN" b="0" i="1" smtClean="0">
                                  <a:latin typeface="Cambria Math"/>
                                </a:rPr>
                                <m:t>𝑡</m:t>
                              </m:r>
                              <m:r>
                                <a:rPr lang="en-US" altLang="zh-CN" b="0" i="1" smtClean="0">
                                  <a:latin typeface="Cambria Math"/>
                                </a:rPr>
                                <m:t>−1</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𝑣</m:t>
                              </m:r>
                            </m:e>
                            <m:sub>
                              <m:r>
                                <a:rPr lang="en-US" altLang="zh-CN" b="0" i="1" smtClean="0">
                                  <a:latin typeface="Cambria Math"/>
                                </a:rPr>
                                <m:t>𝑡</m:t>
                              </m:r>
                            </m:sub>
                          </m:sSub>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5</m:t>
                          </m:r>
                        </m:sub>
                      </m:sSub>
                      <m:sSub>
                        <m:sSubPr>
                          <m:ctrlPr>
                            <a:rPr lang="en-US" altLang="zh-CN" b="0" i="1" smtClean="0">
                              <a:latin typeface="Cambria Math" panose="02040503050406030204" pitchFamily="18" charset="0"/>
                            </a:rPr>
                          </m:ctrlPr>
                        </m:sSubPr>
                        <m:e>
                          <m:r>
                            <a:rPr lang="en-US" altLang="zh-CN" b="0" i="1" smtClean="0">
                              <a:latin typeface="Cambria Math"/>
                            </a:rPr>
                            <m:t>𝑢</m:t>
                          </m:r>
                        </m:e>
                        <m:sub>
                          <m:r>
                            <a:rPr lang="en-US" altLang="zh-CN" b="0" i="1" smtClean="0">
                              <a:latin typeface="Cambria Math"/>
                            </a:rPr>
                            <m:t>𝑡</m:t>
                          </m:r>
                        </m:sub>
                      </m:sSub>
                      <m:r>
                        <a:rPr lang="en-US" altLang="zh-CN" b="0" i="1" smtClean="0">
                          <a:latin typeface="Cambria Math"/>
                        </a:rPr>
                        <m:t>,</m:t>
                      </m:r>
                    </m:oMath>
                  </m:oMathPara>
                </a14:m>
                <a:endParaRPr lang="en-US" altLang="zh-CN" b="0" dirty="0"/>
              </a:p>
              <a:p>
                <a:pPr marL="0" indent="0">
                  <a:buNone/>
                </a:pPr>
                <a:r>
                  <a:rPr lang="en-US" altLang="zh-CN" dirty="0"/>
                  <a:t>where </a:t>
                </a:r>
                <a14:m>
                  <m:oMath xmlns:m="http://schemas.openxmlformats.org/officeDocument/2006/math">
                    <m:sSup>
                      <m:sSupPr>
                        <m:ctrlPr>
                          <a:rPr lang="en-US" altLang="zh-CN" i="1">
                            <a:latin typeface="Cambria Math" panose="02040503050406030204" pitchFamily="18" charset="0"/>
                          </a:rPr>
                        </m:ctrlPr>
                      </m:sSupPr>
                      <m:e>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1</m:t>
                            </m:r>
                          </m:sub>
                        </m:sSub>
                        <m:r>
                          <a:rPr lang="en-US" altLang="zh-CN" b="0" i="1" smtClean="0">
                            <a:latin typeface="Cambria Math"/>
                          </a:rPr>
                          <m:t>=</m:t>
                        </m:r>
                        <m:d>
                          <m:dPr>
                            <m:ctrlPr>
                              <a:rPr lang="en-US" altLang="zh-CN" i="1">
                                <a:latin typeface="Cambria Math" panose="02040503050406030204" pitchFamily="18" charset="0"/>
                              </a:rPr>
                            </m:ctrlPr>
                          </m:dPr>
                          <m:e>
                            <m:r>
                              <a:rPr lang="en-US" altLang="zh-CN" i="1">
                                <a:latin typeface="Cambria Math"/>
                              </a:rPr>
                              <m:t>1+</m:t>
                            </m:r>
                            <m:f>
                              <m:fPr>
                                <m:ctrlPr>
                                  <a:rPr lang="en-US" altLang="zh-CN" i="1">
                                    <a:latin typeface="Cambria Math" panose="02040503050406030204" pitchFamily="18" charset="0"/>
                                  </a:rPr>
                                </m:ctrlPr>
                              </m:fPr>
                              <m:num>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den>
                            </m:f>
                          </m:e>
                        </m:d>
                      </m:e>
                      <m:sup>
                        <m:r>
                          <a:rPr lang="en-US" altLang="zh-CN" i="1">
                            <a:latin typeface="Cambria Math"/>
                          </a:rPr>
                          <m:t>−1</m:t>
                        </m:r>
                      </m:sup>
                    </m:sSup>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2</m:t>
                        </m:r>
                      </m:sub>
                    </m:sSub>
                    <m:r>
                      <a:rPr lang="en-US" altLang="zh-CN" b="0" i="0" smtClean="0">
                        <a:latin typeface="Cambria Math"/>
                      </a:rPr>
                      <m:t>=</m:t>
                    </m:r>
                    <m:f>
                      <m:fPr>
                        <m:ctrlPr>
                          <a:rPr lang="en-US" altLang="zh-CN" i="1">
                            <a:latin typeface="Cambria Math" panose="02040503050406030204" pitchFamily="18" charset="0"/>
                          </a:rPr>
                        </m:ctrlPr>
                      </m:fPr>
                      <m:num>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3</m:t>
                        </m:r>
                      </m:sub>
                    </m:sSub>
                    <m:r>
                      <a:rPr lang="en-US" altLang="zh-CN" b="0" i="1" smtClean="0">
                        <a:latin typeface="Cambria Math"/>
                      </a:rPr>
                      <m:t>=</m:t>
                    </m:r>
                    <m:f>
                      <m:fPr>
                        <m:ctrlPr>
                          <a:rPr lang="en-US" altLang="zh-CN" i="1">
                            <a:latin typeface="Cambria Math" panose="02040503050406030204" pitchFamily="18" charset="0"/>
                          </a:rPr>
                        </m:ctrlPr>
                      </m:fPr>
                      <m:num>
                        <m:r>
                          <a:rPr lang="en-US" altLang="zh-CN" i="1">
                            <a:latin typeface="Cambria Math"/>
                          </a:rPr>
                          <m:t>𝜙</m:t>
                        </m:r>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r>
                      <a:rPr lang="en-US" altLang="zh-CN" b="0" i="1" smtClean="0">
                        <a:latin typeface="Cambria Math"/>
                      </a:rPr>
                      <m:t>,</m:t>
                    </m:r>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𝑎</m:t>
                        </m:r>
                      </m:e>
                      <m:sub>
                        <m:r>
                          <a:rPr lang="en-US" altLang="zh-CN" b="0" i="1" smtClean="0">
                            <a:latin typeface="Cambria Math"/>
                          </a:rPr>
                          <m:t>4</m:t>
                        </m:r>
                      </m:sub>
                    </m:sSub>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𝛼</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𝑎</m:t>
                        </m:r>
                      </m:e>
                      <m:sub>
                        <m:r>
                          <a:rPr lang="en-US" altLang="zh-CN" b="0" i="1" smtClean="0">
                            <a:latin typeface="Cambria Math"/>
                          </a:rPr>
                          <m:t>5</m:t>
                        </m:r>
                      </m:sub>
                    </m:sSub>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num>
                      <m:den>
                        <m:r>
                          <a:rPr lang="en-US" altLang="zh-CN" i="1">
                            <a:latin typeface="Cambria Math"/>
                          </a:rPr>
                          <m:t>1+</m:t>
                        </m:r>
                        <m:r>
                          <a:rPr lang="en-US" altLang="zh-CN" i="1">
                            <a:latin typeface="Cambria Math"/>
                          </a:rPr>
                          <m:t>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𝑦</m:t>
                            </m:r>
                          </m:sub>
                        </m:sSub>
                        <m:r>
                          <a:rPr lang="en-US" altLang="zh-CN" i="1">
                            <a:latin typeface="Cambria Math"/>
                          </a:rPr>
                          <m:t>+</m:t>
                        </m:r>
                        <m:r>
                          <a:rPr lang="en-US" altLang="zh-CN" i="1">
                            <a:latin typeface="Cambria Math"/>
                          </a:rPr>
                          <m:t>𝜙𝛼</m:t>
                        </m:r>
                        <m:sSub>
                          <m:sSubPr>
                            <m:ctrlPr>
                              <a:rPr lang="en-US" altLang="zh-CN" i="1">
                                <a:latin typeface="Cambria Math" panose="02040503050406030204" pitchFamily="18" charset="0"/>
                              </a:rPr>
                            </m:ctrlPr>
                          </m:sSubPr>
                          <m:e>
                            <m:r>
                              <a:rPr lang="en-US" altLang="zh-CN" i="1">
                                <a:latin typeface="Cambria Math"/>
                              </a:rPr>
                              <m:t>𝜃</m:t>
                            </m:r>
                          </m:e>
                          <m:sub>
                            <m:r>
                              <a:rPr lang="en-US" altLang="zh-CN" i="1">
                                <a:latin typeface="Cambria Math"/>
                              </a:rPr>
                              <m:t>𝜋</m:t>
                            </m:r>
                          </m:sub>
                        </m:sSub>
                      </m:den>
                    </m:f>
                  </m:oMath>
                </a14:m>
                <a:r>
                  <a:rPr lang="en-US" altLang="zh-CN" dirty="0"/>
                  <a:t>.</a:t>
                </a:r>
              </a:p>
              <a:p>
                <a:r>
                  <a:rPr lang="en-US" altLang="zh-CN" dirty="0"/>
                  <a:t>Similarly we may represent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𝑖</m:t>
                        </m:r>
                      </m:e>
                      <m:sub>
                        <m:r>
                          <a:rPr lang="en-US" altLang="zh-CN" b="0" i="1" smtClean="0">
                            <a:latin typeface="Cambria Math"/>
                          </a:rPr>
                          <m:t>𝑡</m:t>
                        </m:r>
                      </m:sub>
                    </m:sSub>
                  </m:oMath>
                </a14:m>
                <a:r>
                  <a:rPr lang="zh-CN" altLang="en-US" dirty="0"/>
                  <a:t> </a:t>
                </a:r>
                <a:r>
                  <a:rPr lang="en-US" altLang="zh-CN" dirty="0"/>
                  <a:t>as linear functions of exogenous and predetermined variables. </a:t>
                </a:r>
              </a:p>
              <a:p>
                <a:r>
                  <a:rPr lang="en-US" altLang="zh-CN" dirty="0"/>
                  <a:t>These solutions are called the </a:t>
                </a:r>
                <a:r>
                  <a:rPr lang="en-US" altLang="zh-CN" u="sng" dirty="0"/>
                  <a:t>reduced-form model</a:t>
                </a:r>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407" t="-2830" b="-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00087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Calibration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Calibration is an approach for assigning values to the parameters in the model. Often these values are taken from empirical and experimental studies. We assume:</a:t>
                </a:r>
              </a:p>
              <a:p>
                <a:endParaRPr lang="en-US" altLang="zh-CN" dirty="0"/>
              </a:p>
              <a:p>
                <a:endParaRPr lang="en-US" altLang="zh-CN" dirty="0"/>
              </a:p>
              <a:p>
                <a:endParaRPr lang="en-US" altLang="zh-CN" dirty="0"/>
              </a:p>
              <a:p>
                <a:endParaRPr lang="en-US" altLang="zh-CN" dirty="0"/>
              </a:p>
              <a:p>
                <a:r>
                  <a:rPr lang="en-US" altLang="zh-CN" dirty="0"/>
                  <a:t>Furthermore, we assume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𝑦</m:t>
                        </m:r>
                      </m:e>
                    </m:acc>
                    <m:r>
                      <a:rPr lang="en-US" altLang="zh-CN" b="0" i="1" dirty="0" smtClean="0">
                        <a:latin typeface="Cambria Math"/>
                      </a:rPr>
                      <m:t>=100</m:t>
                    </m:r>
                  </m:oMath>
                </a14:m>
                <a:r>
                  <a:rPr lang="zh-CN" altLang="en-US" dirty="0"/>
                  <a:t> </a:t>
                </a:r>
                <a:r>
                  <a:rPr lang="en-US" altLang="zh-CN" dirty="0"/>
                  <a:t>and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𝜋</m:t>
                        </m:r>
                      </m:e>
                      <m:sup>
                        <m:r>
                          <a:rPr lang="en-US" altLang="zh-CN" b="0" i="1" smtClean="0">
                            <a:latin typeface="Cambria Math"/>
                          </a:rPr>
                          <m:t>∗</m:t>
                        </m:r>
                      </m:sup>
                    </m:sSup>
                    <m:r>
                      <a:rPr lang="en-US" altLang="zh-CN" b="0" i="1" smtClean="0">
                        <a:latin typeface="Cambria Math"/>
                      </a:rPr>
                      <m:t>=2.</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r="-37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nvPr>
            </p:nvGraphicFramePr>
            <p:xfrm>
              <a:off x="4283968" y="2996952"/>
              <a:ext cx="2520280" cy="2241677"/>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70840">
                    <a:tc>
                      <a:txBody>
                        <a:bodyPr/>
                        <a:lstStyle/>
                        <a:p>
                          <a:r>
                            <a:rPr lang="en-US" altLang="zh-CN" dirty="0"/>
                            <a:t>Parameters</a:t>
                          </a:r>
                          <a:endParaRPr lang="zh-CN" altLang="en-US" dirty="0"/>
                        </a:p>
                      </a:txBody>
                      <a:tcPr/>
                    </a:tc>
                    <a:tc>
                      <a:txBody>
                        <a:bodyPr/>
                        <a:lstStyle/>
                        <a:p>
                          <a:r>
                            <a:rPr lang="en-US" altLang="zh-CN" dirty="0"/>
                            <a:t>Value</a:t>
                          </a:r>
                          <a:endParaRPr lang="zh-CN" altLang="en-US"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𝛼</m:t>
                                </m:r>
                              </m:oMath>
                            </m:oMathPara>
                          </a14:m>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𝜌</m:t>
                                </m:r>
                              </m:oMath>
                            </m:oMathPara>
                          </a14:m>
                          <a:endParaRPr lang="zh-CN" altLang="en-US" dirty="0"/>
                        </a:p>
                      </a:txBody>
                      <a:tcPr/>
                    </a:tc>
                    <a:tc>
                      <a:txBody>
                        <a:bodyPr/>
                        <a:lstStyle/>
                        <a:p>
                          <a:r>
                            <a:rPr lang="en-US" altLang="zh-CN" dirty="0"/>
                            <a:t>2</a:t>
                          </a:r>
                          <a:endParaRPr lang="zh-CN" altLang="en-US"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𝜙</m:t>
                                </m:r>
                              </m:oMath>
                            </m:oMathPara>
                          </a14:m>
                          <a:endParaRPr lang="zh-CN" altLang="en-US" dirty="0"/>
                        </a:p>
                      </a:txBody>
                      <a:tcPr/>
                    </a:tc>
                    <a:tc>
                      <a:txBody>
                        <a:bodyPr/>
                        <a:lstStyle/>
                        <a:p>
                          <a:r>
                            <a:rPr lang="en-US" altLang="zh-CN" dirty="0"/>
                            <a:t>0.25</a:t>
                          </a:r>
                          <a:endParaRPr lang="zh-CN" altLang="en-US"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oMath>
                            </m:oMathPara>
                          </a14:m>
                          <a:endParaRPr lang="zh-CN" altLang="en-US" dirty="0"/>
                        </a:p>
                      </a:txBody>
                      <a:tcPr/>
                    </a:tc>
                    <a:tc>
                      <a:txBody>
                        <a:bodyPr/>
                        <a:lstStyle/>
                        <a:p>
                          <a:r>
                            <a:rPr lang="en-US" altLang="zh-CN" dirty="0"/>
                            <a:t>0.5</a:t>
                          </a:r>
                          <a:endParaRPr lang="zh-CN" altLang="en-US"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𝑦</m:t>
                                    </m:r>
                                  </m:sub>
                                </m:sSub>
                              </m:oMath>
                            </m:oMathPara>
                          </a14:m>
                          <a:endParaRPr lang="zh-CN" altLang="en-US" dirty="0"/>
                        </a:p>
                      </a:txBody>
                      <a:tcPr/>
                    </a:tc>
                    <a:tc>
                      <a:txBody>
                        <a:bodyPr/>
                        <a:lstStyle/>
                        <a:p>
                          <a:r>
                            <a:rPr lang="en-US" altLang="zh-CN" dirty="0"/>
                            <a:t>0.5</a:t>
                          </a:r>
                          <a:endParaRPr lang="zh-CN" alt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1456725524"/>
                  </p:ext>
                </p:extLst>
              </p:nvPr>
            </p:nvGraphicFramePr>
            <p:xfrm>
              <a:off x="4283968" y="2996952"/>
              <a:ext cx="2520280" cy="2241677"/>
            </p:xfrm>
            <a:graphic>
              <a:graphicData uri="http://schemas.openxmlformats.org/drawingml/2006/table">
                <a:tbl>
                  <a:tblPr firstRow="1" bandRow="1">
                    <a:tableStyleId>{5C22544A-7EE6-4342-B048-85BDC9FD1C3A}</a:tableStyleId>
                  </a:tblPr>
                  <a:tblGrid>
                    <a:gridCol w="1584176"/>
                    <a:gridCol w="936104"/>
                  </a:tblGrid>
                  <a:tr h="370840">
                    <a:tc>
                      <a:txBody>
                        <a:bodyPr/>
                        <a:lstStyle/>
                        <a:p>
                          <a:r>
                            <a:rPr lang="en-US" altLang="zh-CN" dirty="0" smtClean="0"/>
                            <a:t>Parameters</a:t>
                          </a:r>
                          <a:endParaRPr lang="zh-CN" altLang="en-US" dirty="0"/>
                        </a:p>
                      </a:txBody>
                      <a:tcPr/>
                    </a:tc>
                    <a:tc>
                      <a:txBody>
                        <a:bodyPr/>
                        <a:lstStyle/>
                        <a:p>
                          <a:r>
                            <a:rPr lang="en-US" altLang="zh-CN" dirty="0" smtClean="0"/>
                            <a:t>Value</a:t>
                          </a:r>
                          <a:endParaRPr lang="zh-CN" altLang="en-US" dirty="0"/>
                        </a:p>
                      </a:txBody>
                      <a:tcPr/>
                    </a:tc>
                  </a:tr>
                  <a:tr h="370840">
                    <a:tc>
                      <a:txBody>
                        <a:bodyPr/>
                        <a:lstStyle/>
                        <a:p>
                          <a:endParaRPr lang="zh-CN"/>
                        </a:p>
                      </a:txBody>
                      <a:tcPr>
                        <a:blipFill rotWithShape="1">
                          <a:blip r:embed="rId3"/>
                          <a:stretch>
                            <a:fillRect l="-385" t="-110000" r="-59231" b="-431667"/>
                          </a:stretch>
                        </a:blipFill>
                      </a:tcPr>
                    </a:tc>
                    <a:tc>
                      <a:txBody>
                        <a:bodyPr/>
                        <a:lstStyle/>
                        <a:p>
                          <a:r>
                            <a:rPr lang="en-US" altLang="zh-CN" dirty="0" smtClean="0"/>
                            <a:t>1</a:t>
                          </a:r>
                          <a:endParaRPr lang="zh-CN" altLang="en-US" dirty="0"/>
                        </a:p>
                      </a:txBody>
                      <a:tcPr/>
                    </a:tc>
                  </a:tr>
                  <a:tr h="370840">
                    <a:tc>
                      <a:txBody>
                        <a:bodyPr/>
                        <a:lstStyle/>
                        <a:p>
                          <a:endParaRPr lang="zh-CN"/>
                        </a:p>
                      </a:txBody>
                      <a:tcPr>
                        <a:blipFill rotWithShape="1">
                          <a:blip r:embed="rId3"/>
                          <a:stretch>
                            <a:fillRect l="-385" t="-206557" r="-59231" b="-324590"/>
                          </a:stretch>
                        </a:blipFill>
                      </a:tcPr>
                    </a:tc>
                    <a:tc>
                      <a:txBody>
                        <a:bodyPr/>
                        <a:lstStyle/>
                        <a:p>
                          <a:r>
                            <a:rPr lang="en-US" altLang="zh-CN" dirty="0" smtClean="0"/>
                            <a:t>2</a:t>
                          </a:r>
                          <a:endParaRPr lang="zh-CN" altLang="en-US" dirty="0"/>
                        </a:p>
                      </a:txBody>
                      <a:tcPr/>
                    </a:tc>
                  </a:tr>
                  <a:tr h="370840">
                    <a:tc>
                      <a:txBody>
                        <a:bodyPr/>
                        <a:lstStyle/>
                        <a:p>
                          <a:endParaRPr lang="zh-CN"/>
                        </a:p>
                      </a:txBody>
                      <a:tcPr>
                        <a:blipFill rotWithShape="1">
                          <a:blip r:embed="rId3"/>
                          <a:stretch>
                            <a:fillRect l="-385" t="-306557" r="-59231" b="-224590"/>
                          </a:stretch>
                        </a:blipFill>
                      </a:tcPr>
                    </a:tc>
                    <a:tc>
                      <a:txBody>
                        <a:bodyPr/>
                        <a:lstStyle/>
                        <a:p>
                          <a:r>
                            <a:rPr lang="en-US" altLang="zh-CN" dirty="0" smtClean="0"/>
                            <a:t>0.25</a:t>
                          </a:r>
                          <a:endParaRPr lang="zh-CN" altLang="en-US" dirty="0"/>
                        </a:p>
                      </a:txBody>
                      <a:tcPr/>
                    </a:tc>
                  </a:tr>
                  <a:tr h="370840">
                    <a:tc>
                      <a:txBody>
                        <a:bodyPr/>
                        <a:lstStyle/>
                        <a:p>
                          <a:endParaRPr lang="zh-CN"/>
                        </a:p>
                      </a:txBody>
                      <a:tcPr>
                        <a:blipFill rotWithShape="1">
                          <a:blip r:embed="rId3"/>
                          <a:stretch>
                            <a:fillRect l="-385" t="-406557" r="-59231" b="-124590"/>
                          </a:stretch>
                        </a:blipFill>
                      </a:tcPr>
                    </a:tc>
                    <a:tc>
                      <a:txBody>
                        <a:bodyPr/>
                        <a:lstStyle/>
                        <a:p>
                          <a:r>
                            <a:rPr lang="en-US" altLang="zh-CN" dirty="0" smtClean="0"/>
                            <a:t>0.5</a:t>
                          </a:r>
                          <a:endParaRPr lang="zh-CN" altLang="en-US" dirty="0"/>
                        </a:p>
                      </a:txBody>
                      <a:tcPr/>
                    </a:tc>
                  </a:tr>
                  <a:tr h="387477">
                    <a:tc>
                      <a:txBody>
                        <a:bodyPr/>
                        <a:lstStyle/>
                        <a:p>
                          <a:endParaRPr lang="zh-CN"/>
                        </a:p>
                      </a:txBody>
                      <a:tcPr>
                        <a:blipFill rotWithShape="1">
                          <a:blip r:embed="rId3"/>
                          <a:stretch>
                            <a:fillRect l="-385" t="-490476" r="-59231" b="-20635"/>
                          </a:stretch>
                        </a:blipFill>
                      </a:tcPr>
                    </a:tc>
                    <a:tc>
                      <a:txBody>
                        <a:bodyPr/>
                        <a:lstStyle/>
                        <a:p>
                          <a:r>
                            <a:rPr lang="en-US" altLang="zh-CN" dirty="0" smtClean="0"/>
                            <a:t>0.5</a:t>
                          </a:r>
                          <a:endParaRPr lang="zh-CN" altLang="en-US" dirty="0"/>
                        </a:p>
                      </a:txBody>
                      <a:tcPr/>
                    </a:tc>
                  </a:tr>
                </a:tbl>
              </a:graphicData>
            </a:graphic>
          </p:graphicFrame>
        </mc:Fallback>
      </mc:AlternateContent>
    </p:spTree>
    <p:extLst>
      <p:ext uri="{BB962C8B-B14F-4D97-AF65-F5344CB8AC3E}">
        <p14:creationId xmlns:p14="http://schemas.microsoft.com/office/powerpoint/2010/main" val="240586311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Simulation of A Demand Shock</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noChangeAspect="1"/>
          </p:cNvGraphicFramePr>
          <p:nvPr>
            <p:ph idx="1"/>
            <p:extLst/>
          </p:nvPr>
        </p:nvGraphicFramePr>
        <p:xfrm>
          <a:off x="1179513" y="1624013"/>
          <a:ext cx="6783387" cy="4476750"/>
        </p:xfrm>
        <a:graphic>
          <a:graphicData uri="http://schemas.openxmlformats.org/presentationml/2006/ole">
            <mc:AlternateContent xmlns:mc="http://schemas.openxmlformats.org/markup-compatibility/2006">
              <mc:Choice xmlns:v="urn:schemas-microsoft-com:vml" Requires="v">
                <p:oleObj spid="_x0000_s4169" name="工作表" r:id="rId3" imgW="6248336" imgH="4124299" progId="Excel.Sheet.12">
                  <p:embed/>
                </p:oleObj>
              </mc:Choice>
              <mc:Fallback>
                <p:oleObj name="工作表" r:id="rId3" imgW="6248336" imgH="4124299" progId="Excel.Sheet.12">
                  <p:embed/>
                  <p:pic>
                    <p:nvPicPr>
                      <p:cNvPr id="0" name=""/>
                      <p:cNvPicPr/>
                      <p:nvPr/>
                    </p:nvPicPr>
                    <p:blipFill>
                      <a:blip r:embed="rId4"/>
                      <a:stretch>
                        <a:fillRect/>
                      </a:stretch>
                    </p:blipFill>
                    <p:spPr>
                      <a:xfrm>
                        <a:off x="1179513" y="1624013"/>
                        <a:ext cx="6783387" cy="4476750"/>
                      </a:xfrm>
                      <a:prstGeom prst="rect">
                        <a:avLst/>
                      </a:prstGeom>
                    </p:spPr>
                  </p:pic>
                </p:oleObj>
              </mc:Fallback>
            </mc:AlternateContent>
          </a:graphicData>
        </a:graphic>
      </p:graphicFrame>
    </p:spTree>
    <p:extLst>
      <p:ext uri="{BB962C8B-B14F-4D97-AF65-F5344CB8AC3E}">
        <p14:creationId xmlns:p14="http://schemas.microsoft.com/office/powerpoint/2010/main" val="10238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Conference Board Leading Economic Index</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 name="内容占位符 4"/>
          <p:cNvPicPr>
            <a:picLocks noGrp="1" noChangeAspect="1"/>
          </p:cNvPicPr>
          <p:nvPr>
            <p:ph idx="1"/>
          </p:nvPr>
        </p:nvPicPr>
        <p:blipFill>
          <a:blip r:embed="rId2"/>
          <a:stretch>
            <a:fillRect/>
          </a:stretch>
        </p:blipFill>
        <p:spPr>
          <a:xfrm>
            <a:off x="1179552" y="1600200"/>
            <a:ext cx="6784896" cy="4525963"/>
          </a:xfrm>
          <a:prstGeom prst="rect">
            <a:avLst/>
          </a:prstGeom>
        </p:spPr>
      </p:pic>
    </p:spTree>
    <p:extLst>
      <p:ext uri="{BB962C8B-B14F-4D97-AF65-F5344CB8AC3E}">
        <p14:creationId xmlns:p14="http://schemas.microsoft.com/office/powerpoint/2010/main" val="34592242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图表 4"/>
          <p:cNvGraphicFramePr>
            <a:graphicFrameLocks/>
          </p:cNvGraphicFramePr>
          <p:nvPr>
            <p:extLst/>
          </p:nvPr>
        </p:nvGraphicFramePr>
        <p:xfrm>
          <a:off x="2411760" y="908720"/>
          <a:ext cx="4348162" cy="180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a:graphicFrameLocks/>
          </p:cNvGraphicFramePr>
          <p:nvPr>
            <p:extLst/>
          </p:nvPr>
        </p:nvGraphicFramePr>
        <p:xfrm>
          <a:off x="2411760" y="2718470"/>
          <a:ext cx="4348162" cy="1809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a:graphicFrameLocks/>
          </p:cNvGraphicFramePr>
          <p:nvPr>
            <p:extLst/>
          </p:nvPr>
        </p:nvGraphicFramePr>
        <p:xfrm>
          <a:off x="2411760" y="4528220"/>
          <a:ext cx="4348162" cy="18097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547664" y="301298"/>
            <a:ext cx="6120680" cy="369332"/>
          </a:xfrm>
          <a:prstGeom prst="rect">
            <a:avLst/>
          </a:prstGeom>
          <a:noFill/>
        </p:spPr>
        <p:txBody>
          <a:bodyPr wrap="square" rtlCol="0">
            <a:spAutoFit/>
          </a:bodyPr>
          <a:lstStyle/>
          <a:p>
            <a:r>
              <a:rPr lang="en-US" altLang="zh-CN" dirty="0"/>
              <a:t>A Demand Shock</a:t>
            </a:r>
            <a:endParaRPr lang="zh-CN" altLang="en-US" dirty="0"/>
          </a:p>
        </p:txBody>
      </p:sp>
    </p:spTree>
    <p:extLst>
      <p:ext uri="{BB962C8B-B14F-4D97-AF65-F5344CB8AC3E}">
        <p14:creationId xmlns:p14="http://schemas.microsoft.com/office/powerpoint/2010/main" val="38514968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dirty="0"/>
              <a:t>The Economy After A Demand Shock</a:t>
            </a:r>
            <a:endParaRPr lang="zh-CN" altLang="en-US" dirty="0"/>
          </a:p>
        </p:txBody>
      </p:sp>
      <mc:AlternateContent xmlns:mc="http://schemas.openxmlformats.org/markup-compatibility/2006" xmlns:a14="http://schemas.microsoft.com/office/drawing/2010/main">
        <mc:Choice Requires="a14">
          <p:sp>
            <p:nvSpPr>
              <p:cNvPr id="4" name="内容占位符 3"/>
              <p:cNvSpPr>
                <a:spLocks noGrp="1"/>
              </p:cNvSpPr>
              <p:nvPr>
                <p:ph idx="1"/>
              </p:nvPr>
            </p:nvSpPr>
            <p:spPr/>
            <p:txBody>
              <a:bodyPr>
                <a:normAutofit lnSpcReduction="10000"/>
              </a:bodyPr>
              <a:lstStyle/>
              <a:p>
                <a:r>
                  <a:rPr lang="en-US" altLang="zh-CN" dirty="0"/>
                  <a:t>The demand shock causes output, inflation, and expected inflation to rise. </a:t>
                </a:r>
              </a:p>
              <a:p>
                <a:r>
                  <a:rPr lang="en-US" altLang="zh-CN" dirty="0"/>
                  <a:t>The central bank reacts by raising nominal interest rate more rapidly than the inflation, so that real interest rate also rises, partly offsetting the effect of the demand shock.  </a:t>
                </a:r>
              </a:p>
              <a:p>
                <a:r>
                  <a:rPr lang="en-US" altLang="zh-CN" dirty="0"/>
                  <a:t>When the demand shock stops, due to the elevated expected inflation, the output would first drop below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a14:m>
                <a:r>
                  <a:rPr lang="en-US" altLang="zh-CN" dirty="0"/>
                  <a:t>, and then slowly recover. </a:t>
                </a:r>
              </a:p>
              <a:p>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blipFill rotWithShape="1">
                <a:blip r:embed="rId2"/>
                <a:stretch>
                  <a:fillRect l="-1630" t="-2830" r="-1185"/>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5569321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sp>
        <p:nvSpPr>
          <p:cNvPr id="6" name="TextBox 5"/>
          <p:cNvSpPr txBox="1"/>
          <p:nvPr/>
        </p:nvSpPr>
        <p:spPr>
          <a:xfrm>
            <a:off x="1547664" y="301298"/>
            <a:ext cx="6120680" cy="369332"/>
          </a:xfrm>
          <a:prstGeom prst="rect">
            <a:avLst/>
          </a:prstGeom>
          <a:noFill/>
        </p:spPr>
        <p:txBody>
          <a:bodyPr wrap="square" rtlCol="0">
            <a:spAutoFit/>
          </a:bodyPr>
          <a:lstStyle/>
          <a:p>
            <a:r>
              <a:rPr lang="en-US" altLang="zh-CN" dirty="0"/>
              <a:t>A Supply Shock</a:t>
            </a:r>
            <a:endParaRPr lang="zh-CN" altLang="en-US" dirty="0"/>
          </a:p>
        </p:txBody>
      </p:sp>
      <p:graphicFrame>
        <p:nvGraphicFramePr>
          <p:cNvPr id="7" name="图表 6"/>
          <p:cNvGraphicFramePr>
            <a:graphicFrameLocks/>
          </p:cNvGraphicFramePr>
          <p:nvPr/>
        </p:nvGraphicFramePr>
        <p:xfrm>
          <a:off x="2483644" y="604837"/>
          <a:ext cx="4176712" cy="1885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a:graphicFrameLocks/>
          </p:cNvGraphicFramePr>
          <p:nvPr/>
        </p:nvGraphicFramePr>
        <p:xfrm>
          <a:off x="2483644" y="2481262"/>
          <a:ext cx="4176712" cy="188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a:graphicFrameLocks/>
          </p:cNvGraphicFramePr>
          <p:nvPr/>
        </p:nvGraphicFramePr>
        <p:xfrm>
          <a:off x="2483644" y="4367212"/>
          <a:ext cx="4176712" cy="1885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615199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dirty="0"/>
              <a:t>The Economy After A Supply Shock: Stagflation</a:t>
            </a:r>
            <a:endParaRPr lang="zh-CN" altLang="en-US" dirty="0"/>
          </a:p>
        </p:txBody>
      </p:sp>
      <p:sp>
        <p:nvSpPr>
          <p:cNvPr id="4" name="内容占位符 3"/>
          <p:cNvSpPr>
            <a:spLocks noGrp="1"/>
          </p:cNvSpPr>
          <p:nvPr>
            <p:ph idx="1"/>
          </p:nvPr>
        </p:nvSpPr>
        <p:spPr/>
        <p:txBody>
          <a:bodyPr>
            <a:normAutofit fontScale="92500" lnSpcReduction="20000"/>
          </a:bodyPr>
          <a:lstStyle/>
          <a:p>
            <a:r>
              <a:rPr lang="en-US" altLang="zh-CN" dirty="0"/>
              <a:t>The supply shock causes the output to decline, the inflation to rise. </a:t>
            </a:r>
          </a:p>
          <a:p>
            <a:r>
              <a:rPr lang="en-US" altLang="zh-CN" dirty="0"/>
              <a:t>Although the supply shock lasts only one period, the inertia of expected inflation keeps the supply curve elevated, leading to prolonged periods of stagnation. </a:t>
            </a:r>
          </a:p>
          <a:p>
            <a:r>
              <a:rPr lang="en-US" altLang="zh-CN" dirty="0"/>
              <a:t>The central bank reacts by raising nominal interest rate more rapidly than inflation. Eventually the central bank would succeed in controlling inflation, but at the cost of a deeper recession. </a:t>
            </a:r>
          </a:p>
          <a:p>
            <a:endParaRPr lang="en-US" altLang="zh-CN" dirty="0"/>
          </a:p>
          <a:p>
            <a:endParaRPr lang="zh-CN" altLang="en-US" dirty="0"/>
          </a:p>
        </p:txBody>
      </p:sp>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662409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graphicFrame>
        <p:nvGraphicFramePr>
          <p:cNvPr id="3" name="图表 2"/>
          <p:cNvGraphicFramePr>
            <a:graphicFrameLocks/>
          </p:cNvGraphicFramePr>
          <p:nvPr/>
        </p:nvGraphicFramePr>
        <p:xfrm>
          <a:off x="2412206" y="3433762"/>
          <a:ext cx="4319587" cy="2171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a:graphicFrameLocks/>
          </p:cNvGraphicFramePr>
          <p:nvPr/>
        </p:nvGraphicFramePr>
        <p:xfrm>
          <a:off x="2412206" y="1252537"/>
          <a:ext cx="4319587" cy="21717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1619672" y="188640"/>
                <a:ext cx="4392488" cy="923330"/>
              </a:xfrm>
              <a:prstGeom prst="rect">
                <a:avLst/>
              </a:prstGeom>
              <a:noFill/>
            </p:spPr>
            <p:txBody>
              <a:bodyPr wrap="square" rtlCol="0">
                <a:spAutoFit/>
              </a:bodyPr>
              <a:lstStyle/>
              <a:p>
                <a:r>
                  <a:rPr lang="en-US" altLang="zh-CN" dirty="0"/>
                  <a:t>A supply shock combined with a lenient monetary policy towards inflation </a:t>
                </a:r>
                <a:endParaRPr lang="en-US" altLang="zh-CN" b="0" i="1" dirty="0">
                  <a:latin typeface="Cambria Math"/>
                </a:endParaRPr>
              </a:p>
              <a:p>
                <a14:m>
                  <m:oMath xmlns:m="http://schemas.openxmlformats.org/officeDocument/2006/math">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𝜃</m:t>
                        </m:r>
                      </m:e>
                      <m:sub>
                        <m:r>
                          <a:rPr lang="en-US" altLang="zh-CN" b="0" i="1" smtClean="0">
                            <a:latin typeface="Cambria Math"/>
                          </a:rPr>
                          <m:t>𝜋</m:t>
                        </m:r>
                      </m:sub>
                    </m:sSub>
                    <m:r>
                      <a:rPr lang="en-US" altLang="zh-CN" b="0" i="1" smtClean="0">
                        <a:latin typeface="Cambria Math"/>
                      </a:rPr>
                      <m:t>=−0.14)</m:t>
                    </m:r>
                  </m:oMath>
                </a14:m>
                <a:r>
                  <a:rPr lang="en-US" altLang="zh-CN" dirty="0"/>
                  <a:t> </a:t>
                </a:r>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619672" y="188640"/>
                <a:ext cx="4392488" cy="923330"/>
              </a:xfrm>
              <a:prstGeom prst="rect">
                <a:avLst/>
              </a:prstGeom>
              <a:blipFill rotWithShape="1">
                <a:blip r:embed="rId4"/>
                <a:stretch>
                  <a:fillRect l="-1250" t="-3311" b="-46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68228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dirty="0"/>
              <a:t>Explaining The Great Inflation in 1970s</a:t>
            </a:r>
            <a:endParaRPr lang="zh-CN" altLang="en-US" dirty="0"/>
          </a:p>
        </p:txBody>
      </p:sp>
      <p:sp>
        <p:nvSpPr>
          <p:cNvPr id="4" name="内容占位符 3"/>
          <p:cNvSpPr>
            <a:spLocks noGrp="1"/>
          </p:cNvSpPr>
          <p:nvPr>
            <p:ph idx="1"/>
          </p:nvPr>
        </p:nvSpPr>
        <p:spPr/>
        <p:txBody>
          <a:bodyPr/>
          <a:lstStyle/>
          <a:p>
            <a:r>
              <a:rPr lang="en-US" altLang="zh-CN" dirty="0"/>
              <a:t>A supply shock occurred (oil crisis).</a:t>
            </a:r>
          </a:p>
          <a:p>
            <a:r>
              <a:rPr lang="en-US" altLang="zh-CN" dirty="0"/>
              <a:t>The central bank, for fear of a deep recession, did not raise nominal interest rate aggressively.  </a:t>
            </a:r>
          </a:p>
          <a:p>
            <a:r>
              <a:rPr lang="en-US" altLang="zh-CN" dirty="0"/>
              <a:t>The accommodative attitude of the central bank leads to lower real interest rate, pushing inflation even higher. </a:t>
            </a:r>
          </a:p>
          <a:p>
            <a:endParaRPr lang="zh-CN" altLang="en-US" dirty="0"/>
          </a:p>
        </p:txBody>
      </p:sp>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6514833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a:t>Intermediate Macroeconomics</a:t>
            </a:r>
            <a:endParaRPr lang="zh-CN" altLang="en-US"/>
          </a:p>
        </p:txBody>
      </p:sp>
      <p:graphicFrame>
        <p:nvGraphicFramePr>
          <p:cNvPr id="3" name="图表 2"/>
          <p:cNvGraphicFramePr>
            <a:graphicFrameLocks/>
          </p:cNvGraphicFramePr>
          <p:nvPr>
            <p:extLst/>
          </p:nvPr>
        </p:nvGraphicFramePr>
        <p:xfrm>
          <a:off x="2987824" y="260648"/>
          <a:ext cx="4186237"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a:graphicFrameLocks/>
          </p:cNvGraphicFramePr>
          <p:nvPr>
            <p:extLst/>
          </p:nvPr>
        </p:nvGraphicFramePr>
        <p:xfrm>
          <a:off x="2987824" y="2318048"/>
          <a:ext cx="4186237"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a:graphicFrameLocks/>
          </p:cNvGraphicFramePr>
          <p:nvPr>
            <p:extLst/>
          </p:nvPr>
        </p:nvGraphicFramePr>
        <p:xfrm>
          <a:off x="2987824" y="4375448"/>
          <a:ext cx="4186237"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67544" y="620688"/>
            <a:ext cx="2736304" cy="369332"/>
          </a:xfrm>
          <a:prstGeom prst="rect">
            <a:avLst/>
          </a:prstGeom>
          <a:noFill/>
        </p:spPr>
        <p:txBody>
          <a:bodyPr wrap="square" rtlCol="0">
            <a:spAutoFit/>
          </a:bodyPr>
          <a:lstStyle/>
          <a:p>
            <a:r>
              <a:rPr lang="en-US" altLang="zh-CN" dirty="0"/>
              <a:t>A Shift in Monetary Policy</a:t>
            </a:r>
            <a:endParaRPr lang="zh-CN" altLang="en-US" dirty="0"/>
          </a:p>
        </p:txBody>
      </p:sp>
    </p:spTree>
    <p:extLst>
      <p:ext uri="{BB962C8B-B14F-4D97-AF65-F5344CB8AC3E}">
        <p14:creationId xmlns:p14="http://schemas.microsoft.com/office/powerpoint/2010/main" val="16429367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en-US" altLang="zh-CN" dirty="0"/>
              <a:t>The Economy After A Hawkish Policy Shift on Inflation</a:t>
            </a:r>
            <a:endParaRPr lang="zh-CN" altLang="en-US" dirty="0"/>
          </a:p>
        </p:txBody>
      </p:sp>
      <mc:AlternateContent xmlns:mc="http://schemas.openxmlformats.org/markup-compatibility/2006" xmlns:a14="http://schemas.microsoft.com/office/drawing/2010/main">
        <mc:Choice Requires="a14">
          <p:sp>
            <p:nvSpPr>
              <p:cNvPr id="4" name="内容占位符 3"/>
              <p:cNvSpPr>
                <a:spLocks noGrp="1"/>
              </p:cNvSpPr>
              <p:nvPr>
                <p:ph idx="1"/>
              </p:nvPr>
            </p:nvSpPr>
            <p:spPr/>
            <p:txBody>
              <a:bodyPr/>
              <a:lstStyle/>
              <a:p>
                <a:r>
                  <a:rPr lang="en-US" altLang="zh-CN" dirty="0"/>
                  <a:t>The central bank raises nominal (thus real) interest rate. </a:t>
                </a:r>
              </a:p>
              <a:p>
                <a:r>
                  <a:rPr lang="en-US" altLang="zh-CN" dirty="0"/>
                  <a:t>The output immediately drops below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a:rPr>
                          <m:t>𝑌</m:t>
                        </m:r>
                      </m:e>
                    </m:acc>
                  </m:oMath>
                </a14:m>
                <a:r>
                  <a:rPr lang="en-US" altLang="zh-CN" dirty="0"/>
                  <a:t>, then slowly recovers. </a:t>
                </a:r>
              </a:p>
              <a:p>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753755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a:bodyPr>
          <a:lstStyle/>
          <a:p>
            <a:r>
              <a:rPr lang="en-US" altLang="zh-CN" dirty="0"/>
              <a:t>Overview</a:t>
            </a:r>
          </a:p>
          <a:p>
            <a:r>
              <a:rPr lang="en-US" altLang="zh-CN" dirty="0"/>
              <a:t>The IS-LM Models</a:t>
            </a:r>
          </a:p>
          <a:p>
            <a:r>
              <a:rPr lang="en-US" altLang="zh-CN" dirty="0"/>
              <a:t>The AD-AS Model</a:t>
            </a:r>
          </a:p>
          <a:p>
            <a:r>
              <a:rPr lang="en-US" altLang="zh-CN" b="1" dirty="0"/>
              <a:t>Keynes Theory</a:t>
            </a:r>
          </a:p>
          <a:p>
            <a:pPr lvl="1"/>
            <a:r>
              <a:rPr lang="en-US" altLang="zh-CN" b="1" dirty="0"/>
              <a:t>Theory of Employment</a:t>
            </a:r>
          </a:p>
          <a:p>
            <a:pPr lvl="1"/>
            <a:r>
              <a:rPr lang="en-US" altLang="zh-CN" dirty="0"/>
              <a:t>Theory of Investment</a:t>
            </a:r>
          </a:p>
          <a:p>
            <a:r>
              <a:rPr lang="en-US" altLang="zh-CN" dirty="0"/>
              <a:t>Concluding Remarks</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798575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need to study Keynes’ theory</a:t>
            </a:r>
            <a:endParaRPr lang="zh-CN" altLang="en-US" dirty="0"/>
          </a:p>
        </p:txBody>
      </p:sp>
      <p:sp>
        <p:nvSpPr>
          <p:cNvPr id="3" name="内容占位符 2"/>
          <p:cNvSpPr>
            <a:spLocks noGrp="1"/>
          </p:cNvSpPr>
          <p:nvPr>
            <p:ph idx="1"/>
          </p:nvPr>
        </p:nvSpPr>
        <p:spPr/>
        <p:txBody>
          <a:bodyPr/>
          <a:lstStyle/>
          <a:p>
            <a:r>
              <a:rPr lang="en-US" altLang="zh-CN" dirty="0"/>
              <a:t>The IS-LM and AD-AS models are interpretations of Keynes’ theory by the mainstream Keynesian or New Keynesian economists.</a:t>
            </a:r>
          </a:p>
          <a:p>
            <a:r>
              <a:rPr lang="en-US" altLang="zh-CN" dirty="0"/>
              <a:t>The mathematical models, however, lose some key insights of Keynes.</a:t>
            </a:r>
          </a:p>
          <a:p>
            <a:pPr lvl="1"/>
            <a:r>
              <a:rPr lang="en-US" altLang="zh-CN" dirty="0"/>
              <a:t>The importance of investment</a:t>
            </a:r>
          </a:p>
          <a:p>
            <a:pPr lvl="1"/>
            <a:r>
              <a:rPr lang="en-US" altLang="zh-CN" dirty="0"/>
              <a:t>The importance of financial markets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4319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Overview</a:t>
            </a:r>
          </a:p>
          <a:p>
            <a:r>
              <a:rPr lang="en-US" altLang="zh-CN" dirty="0"/>
              <a:t>The IS-LM Models</a:t>
            </a:r>
          </a:p>
          <a:p>
            <a:pPr lvl="1"/>
            <a:r>
              <a:rPr lang="en-US" altLang="zh-CN" b="1" dirty="0"/>
              <a:t>The Keynesian Cross</a:t>
            </a:r>
          </a:p>
          <a:p>
            <a:pPr lvl="1"/>
            <a:r>
              <a:rPr lang="en-US" altLang="zh-CN" dirty="0"/>
              <a:t>The Sticky-Price Assumption</a:t>
            </a:r>
          </a:p>
          <a:p>
            <a:pPr lvl="1"/>
            <a:r>
              <a:rPr lang="en-US" altLang="zh-CN" dirty="0"/>
              <a:t>The IS-LM Model</a:t>
            </a:r>
          </a:p>
          <a:p>
            <a:pPr lvl="1"/>
            <a:r>
              <a:rPr lang="en-US" altLang="zh-CN" dirty="0"/>
              <a:t>Open Economy</a:t>
            </a:r>
          </a:p>
          <a:p>
            <a:r>
              <a:rPr lang="en-US" altLang="zh-CN" dirty="0"/>
              <a:t>The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66370939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Keynes Aggregate Demand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Keynes postulates an </a:t>
                </a:r>
                <a:r>
                  <a:rPr lang="en-US" altLang="zh-CN" i="1" dirty="0"/>
                  <a:t>aggregate demand function</a:t>
                </a:r>
                <a:r>
                  <a:rPr lang="en-US" altLang="zh-CN" dirty="0"/>
                  <a:t> to characterize the demand side of the economy as a whole,</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𝑓</m:t>
                      </m:r>
                      <m:d>
                        <m:dPr>
                          <m:ctrlPr>
                            <a:rPr lang="zh-CN" altLang="zh-CN" i="1">
                              <a:latin typeface="Cambria Math" panose="02040503050406030204" pitchFamily="18" charset="0"/>
                            </a:rPr>
                          </m:ctrlPr>
                        </m:dPr>
                        <m:e>
                          <m:r>
                            <a:rPr lang="en-US" altLang="zh-CN" i="1">
                              <a:latin typeface="Cambria Math" panose="02040503050406030204" pitchFamily="18" charset="0"/>
                            </a:rPr>
                            <m:t>𝑁</m:t>
                          </m:r>
                        </m:e>
                      </m:d>
                      <m:r>
                        <a:rPr lang="en-US" altLang="zh-CN">
                          <a:latin typeface="Cambria Math" panose="02040503050406030204" pitchFamily="18" charset="0"/>
                        </a:rPr>
                        <m:t>,</m:t>
                      </m:r>
                    </m:oMath>
                  </m:oMathPara>
                </a14:m>
                <a:endParaRPr lang="zh-CN" altLang="zh-CN" dirty="0"/>
              </a:p>
              <a:p>
                <a:pPr marL="0" indent="0">
                  <a:buNone/>
                </a:pPr>
                <a:r>
                  <a:rPr lang="en-US" altLang="zh-CN" dirty="0"/>
                  <a:t>where </a:t>
                </a:r>
                <a14:m>
                  <m:oMath xmlns:m="http://schemas.openxmlformats.org/officeDocument/2006/math">
                    <m:r>
                      <a:rPr lang="en-US" altLang="zh-CN" i="1">
                        <a:latin typeface="Cambria Math" panose="02040503050406030204" pitchFamily="18" charset="0"/>
                      </a:rPr>
                      <m:t>𝐷</m:t>
                    </m:r>
                  </m:oMath>
                </a14:m>
                <a:r>
                  <a:rPr lang="en-US" altLang="zh-CN" dirty="0"/>
                  <a:t> is the proceeds (or revenue) which firms expect to receive from the employment of </a:t>
                </a:r>
                <a14:m>
                  <m:oMath xmlns:m="http://schemas.openxmlformats.org/officeDocument/2006/math">
                    <m:r>
                      <a:rPr lang="en-US" altLang="zh-CN" i="1">
                        <a:latin typeface="Cambria Math" panose="02040503050406030204" pitchFamily="18" charset="0"/>
                      </a:rPr>
                      <m:t>𝑁</m:t>
                    </m:r>
                  </m:oMath>
                </a14:m>
                <a:r>
                  <a:rPr lang="en-US" altLang="zh-CN" dirty="0"/>
                  <a:t> workers.</a:t>
                </a:r>
              </a:p>
              <a:p>
                <a:pPr marL="857250" lvl="1" indent="-457200"/>
                <a:r>
                  <a:rPr lang="en-US" altLang="zh-CN" dirty="0"/>
                  <a:t>Keynes uses </a:t>
                </a:r>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 </m:t>
                    </m:r>
                  </m:oMath>
                </a14:m>
                <a:r>
                  <a:rPr lang="en-US" altLang="zh-CN" dirty="0"/>
                  <a:t>to measure the total output.</a:t>
                </a:r>
              </a:p>
              <a:p>
                <a:pPr marL="857250" lvl="1" indent="-457200"/>
                <a14:m>
                  <m:oMath xmlns:m="http://schemas.openxmlformats.org/officeDocument/2006/math">
                    <m:r>
                      <a:rPr lang="en-US" altLang="zh-CN" i="1">
                        <a:latin typeface="Cambria Math" panose="02040503050406030204" pitchFamily="18" charset="0"/>
                      </a:rPr>
                      <m:t>𝐷</m:t>
                    </m:r>
                  </m:oMath>
                </a14:m>
                <a:r>
                  <a:rPr lang="en-US" altLang="zh-CN" dirty="0"/>
                  <a:t> corresponds to “price,” which we may call “aggregate demand price”</a:t>
                </a:r>
              </a:p>
              <a:p>
                <a:pPr marL="457200" indent="-457200"/>
                <a:r>
                  <a:rPr lang="en-US" altLang="zh-CN" dirty="0"/>
                  <a:t>The aggregate demand function should be increasing in </a:t>
                </a:r>
                <a14:m>
                  <m:oMath xmlns:m="http://schemas.openxmlformats.org/officeDocument/2006/math">
                    <m:r>
                      <a:rPr lang="en-US" altLang="zh-CN" i="1">
                        <a:latin typeface="Cambria Math" panose="02040503050406030204" pitchFamily="18" charset="0"/>
                      </a:rPr>
                      <m:t>𝑁</m:t>
                    </m:r>
                  </m:oMath>
                </a14:m>
                <a:r>
                  <a:rPr lang="en-US" altLang="zh-CN" dirty="0"/>
                  <a:t>.</a:t>
                </a:r>
              </a:p>
              <a:p>
                <a:pPr marL="857250" lvl="1" indent="-457200"/>
                <a:r>
                  <a:rPr lang="en-US" altLang="zh-CN" dirty="0"/>
                  <a:t>Higher employment corresponds to higher income, which further corresponds to more consumption (proceeds for firms).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185" t="-2561" r="-66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187786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Keynes Aggregate Supply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Keynes postulates an </a:t>
                </a:r>
                <a:r>
                  <a:rPr lang="en-US" altLang="zh-CN" i="1" dirty="0"/>
                  <a:t>aggregate supply function</a:t>
                </a:r>
                <a:r>
                  <a:rPr lang="en-US" altLang="zh-CN" dirty="0"/>
                  <a:t>,</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𝑍</m:t>
                      </m:r>
                      <m:r>
                        <a:rPr lang="en-US" altLang="zh-CN" i="1">
                          <a:latin typeface="Cambria Math" panose="02040503050406030204" pitchFamily="18" charset="0"/>
                        </a:rPr>
                        <m:t>=</m:t>
                      </m:r>
                      <m:r>
                        <a:rPr lang="en-US" altLang="zh-CN" i="1">
                          <a:latin typeface="Cambria Math" panose="02040503050406030204" pitchFamily="18" charset="0"/>
                        </a:rPr>
                        <m:t>𝜙</m:t>
                      </m:r>
                      <m:d>
                        <m:dPr>
                          <m:ctrlPr>
                            <a:rPr lang="zh-CN" altLang="zh-CN" i="1">
                              <a:latin typeface="Cambria Math" panose="02040503050406030204" pitchFamily="18" charset="0"/>
                            </a:rPr>
                          </m:ctrlPr>
                        </m:dPr>
                        <m:e>
                          <m:r>
                            <a:rPr lang="en-US" altLang="zh-CN" i="1">
                              <a:latin typeface="Cambria Math" panose="02040503050406030204" pitchFamily="18" charset="0"/>
                            </a:rPr>
                            <m:t>𝑁</m:t>
                          </m:r>
                        </m:e>
                      </m:d>
                      <m:r>
                        <a:rPr lang="en-US" altLang="zh-CN">
                          <a:latin typeface="Cambria Math" panose="02040503050406030204" pitchFamily="18" charset="0"/>
                        </a:rPr>
                        <m:t>,</m:t>
                      </m:r>
                    </m:oMath>
                  </m:oMathPara>
                </a14:m>
                <a:endParaRPr lang="zh-CN" altLang="zh-CN" dirty="0"/>
              </a:p>
              <a:p>
                <a:pPr marL="0" indent="0">
                  <a:buNone/>
                </a:pPr>
                <a:r>
                  <a:rPr lang="en-US" altLang="zh-CN" dirty="0"/>
                  <a:t>where </a:t>
                </a:r>
                <a14:m>
                  <m:oMath xmlns:m="http://schemas.openxmlformats.org/officeDocument/2006/math">
                    <m:r>
                      <a:rPr lang="en-US" altLang="zh-CN" i="1">
                        <a:latin typeface="Cambria Math" panose="02040503050406030204" pitchFamily="18" charset="0"/>
                      </a:rPr>
                      <m:t>𝑍</m:t>
                    </m:r>
                  </m:oMath>
                </a14:m>
                <a:r>
                  <a:rPr lang="en-US" altLang="zh-CN" dirty="0"/>
                  <a:t> is the </a:t>
                </a:r>
                <a:r>
                  <a:rPr lang="en-US" altLang="zh-CN" i="1" dirty="0"/>
                  <a:t>aggregate supply price</a:t>
                </a:r>
                <a:r>
                  <a:rPr lang="en-US" altLang="zh-CN" dirty="0"/>
                  <a:t> of the output from employing </a:t>
                </a:r>
                <a14:m>
                  <m:oMath xmlns:m="http://schemas.openxmlformats.org/officeDocument/2006/math">
                    <m:r>
                      <a:rPr lang="en-US" altLang="zh-CN" i="1">
                        <a:latin typeface="Cambria Math" panose="02040503050406030204" pitchFamily="18" charset="0"/>
                      </a:rPr>
                      <m:t>𝑁</m:t>
                    </m:r>
                  </m:oMath>
                </a14:m>
                <a:r>
                  <a:rPr lang="en-US" altLang="zh-CN" dirty="0"/>
                  <a:t> workers.</a:t>
                </a:r>
              </a:p>
              <a:p>
                <a:r>
                  <a:rPr lang="en-US" altLang="zh-CN" dirty="0"/>
                  <a:t>Keynes defines the AS price as follows,</a:t>
                </a:r>
                <a:endParaRPr lang="zh-CN" altLang="zh-CN" dirty="0"/>
              </a:p>
              <a:p>
                <a:pPr marL="0" indent="0">
                  <a:buNone/>
                </a:pPr>
                <a:r>
                  <a:rPr lang="en-US" altLang="zh-CN" i="1" dirty="0"/>
                  <a:t>“…the aggregate supply price of the output of a given amount of employment is the expectation of proceeds which will just make it worth the while of the entrepreneurs to give that employment.” </a:t>
                </a:r>
                <a:endParaRPr lang="zh-CN" altLang="zh-CN" i="1"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1617" r="-1630" b="-323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757652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Aggregation of AS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For a firm employing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𝑖</m:t>
                        </m:r>
                      </m:sub>
                    </m:sSub>
                  </m:oMath>
                </a14:m>
                <a:r>
                  <a:rPr lang="en-US" altLang="zh-CN" dirty="0"/>
                  <a:t> workers, the manager may expect a minimum amount of proceeds,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𝐷</m:t>
                        </m:r>
                      </m:e>
                      <m:sub>
                        <m:r>
                          <a:rPr lang="en-US" altLang="zh-CN" i="1">
                            <a:latin typeface="Cambria Math" panose="02040503050406030204" pitchFamily="18" charset="0"/>
                          </a:rPr>
                          <m:t>𝑖</m:t>
                        </m:r>
                      </m:sub>
                    </m:sSub>
                  </m:oMath>
                </a14:m>
                <a:r>
                  <a:rPr lang="en-US" altLang="zh-CN" dirty="0"/>
                  <a:t>. </a:t>
                </a:r>
              </a:p>
              <a:p>
                <a:pPr lvl="1"/>
                <a:r>
                  <a:rPr lang="en-US" altLang="zh-CN" dirty="0"/>
                  <a:t>If he expects a revenue lower than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𝐷</m:t>
                        </m:r>
                      </m:e>
                      <m:sub>
                        <m:r>
                          <a:rPr lang="en-US" altLang="zh-CN" i="1">
                            <a:latin typeface="Cambria Math" panose="02040503050406030204" pitchFamily="18" charset="0"/>
                          </a:rPr>
                          <m:t>𝑖</m:t>
                        </m:r>
                      </m:sub>
                    </m:sSub>
                  </m:oMath>
                </a14:m>
                <a:r>
                  <a:rPr lang="en-US" altLang="zh-CN" dirty="0"/>
                  <a:t>, he will reduce employment. </a:t>
                </a:r>
              </a:p>
              <a:p>
                <a:r>
                  <a:rPr lang="en-US" altLang="zh-CN" dirty="0"/>
                  <a:t>In aggregation, there is a minimum amount of proceeds that the whole entrepreneur class requires to employ a varying amount of total employment.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2695" r="-200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4879223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Shape of AS curve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The AS function should be increasing, too. To induce more employment, the AS price must increase.</a:t>
                </a:r>
              </a:p>
              <a:p>
                <a:pPr lvl="1"/>
                <a:r>
                  <a:rPr lang="en-US" altLang="zh-CN" dirty="0"/>
                  <a:t>The aggregate supply price should be higher than the expected factor costs, including wage costs in particular.</a:t>
                </a:r>
              </a:p>
              <a:p>
                <a:pPr lvl="1"/>
                <a:r>
                  <a:rPr lang="en-US" altLang="zh-CN" dirty="0"/>
                  <a:t> We may assume that </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𝑍</m:t>
                      </m:r>
                      <m:r>
                        <a:rPr lang="en-US" altLang="zh-CN" i="1">
                          <a:latin typeface="Cambria Math" panose="02040503050406030204" pitchFamily="18" charset="0"/>
                        </a:rPr>
                        <m:t>=</m:t>
                      </m:r>
                      <m:r>
                        <a:rPr lang="en-US" altLang="zh-CN" i="1">
                          <a:latin typeface="Cambria Math" panose="02040503050406030204" pitchFamily="18" charset="0"/>
                        </a:rPr>
                        <m:t>𝑊</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r>
                        <a:rPr lang="en-US" altLang="zh-CN" i="1">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a:p>
                <a:pPr marL="457200" lvl="1" indent="0">
                  <a:buNone/>
                </a:pPr>
                <a:r>
                  <a:rPr lang="en-US" altLang="zh-CN" dirty="0"/>
                  <a:t>where </a:t>
                </a:r>
                <a14:m>
                  <m:oMath xmlns:m="http://schemas.openxmlformats.org/officeDocument/2006/math">
                    <m:r>
                      <a:rPr lang="en-US" altLang="zh-CN" i="1">
                        <a:latin typeface="Cambria Math" panose="02040503050406030204" pitchFamily="18" charset="0"/>
                      </a:rPr>
                      <m:t>𝑊</m:t>
                    </m:r>
                  </m:oMath>
                </a14:m>
                <a:r>
                  <a:rPr lang="en-US" altLang="zh-CN" dirty="0"/>
                  <a:t> is the average wage, </a:t>
                </a:r>
                <a14:m>
                  <m:oMath xmlns:m="http://schemas.openxmlformats.org/officeDocument/2006/math">
                    <m:r>
                      <a:rPr lang="en-US" altLang="zh-CN" i="1">
                        <a:latin typeface="Cambria Math" panose="02040503050406030204" pitchFamily="18" charset="0"/>
                      </a:rPr>
                      <m:t>𝑊</m:t>
                    </m:r>
                    <m:r>
                      <a:rPr lang="en-US" altLang="zh-CN" i="1">
                        <a:latin typeface="Cambria Math" panose="02040503050406030204" pitchFamily="18" charset="0"/>
                      </a:rPr>
                      <m:t>⋅</m:t>
                    </m:r>
                    <m:r>
                      <a:rPr lang="en-US" altLang="zh-CN" i="1">
                        <a:latin typeface="Cambria Math" panose="02040503050406030204" pitchFamily="18" charset="0"/>
                      </a:rPr>
                      <m:t>𝑁</m:t>
                    </m:r>
                  </m:oMath>
                </a14:m>
                <a:r>
                  <a:rPr lang="en-US" altLang="zh-CN" dirty="0"/>
                  <a:t> is the total wage bill, and </a:t>
                </a:r>
                <a14:m>
                  <m:oMath xmlns:m="http://schemas.openxmlformats.org/officeDocument/2006/math">
                    <m:r>
                      <a:rPr lang="en-US" altLang="zh-CN" i="1">
                        <a:latin typeface="Cambria Math" panose="02040503050406030204" pitchFamily="18" charset="0"/>
                      </a:rPr>
                      <m:t>𝑅</m:t>
                    </m:r>
                  </m:oMath>
                </a14:m>
                <a:r>
                  <a:rPr lang="en-US" altLang="zh-CN" dirty="0"/>
                  <a:t> represents the sum of economic profits and other factor costs. </a:t>
                </a:r>
                <a:endParaRPr lang="en-US" altLang="zh-CN" i="1" dirty="0"/>
              </a:p>
              <a:p>
                <a:pPr lvl="1"/>
                <a14:m>
                  <m:oMath xmlns:m="http://schemas.openxmlformats.org/officeDocument/2006/math">
                    <m:r>
                      <a:rPr lang="en-US" altLang="zh-CN" i="1">
                        <a:latin typeface="Cambria Math" panose="02040503050406030204" pitchFamily="18" charset="0"/>
                      </a:rPr>
                      <m:t>𝑅</m:t>
                    </m:r>
                  </m:oMath>
                </a14:m>
                <a:r>
                  <a:rPr lang="en-US" altLang="zh-CN" dirty="0"/>
                  <a:t> may or may not increase as entrepreneurs consider more employment of labor. But it is unlikely that </a:t>
                </a:r>
                <a14:m>
                  <m:oMath xmlns:m="http://schemas.openxmlformats.org/officeDocument/2006/math">
                    <m:r>
                      <a:rPr lang="en-US" altLang="zh-CN" i="1">
                        <a:latin typeface="Cambria Math" panose="02040503050406030204" pitchFamily="18" charset="0"/>
                      </a:rPr>
                      <m:t>𝑅</m:t>
                    </m:r>
                  </m:oMath>
                </a14:m>
                <a:r>
                  <a:rPr lang="en-US" altLang="zh-CN" dirty="0"/>
                  <a:t> decreases as entrepreneurs consider increasing labor inputs.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259" t="-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376722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Relationship between AD and AS curves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The AS curve has a steeper slope than the AD curve; </a:t>
                </a:r>
              </a:p>
              <a:p>
                <a:r>
                  <a:rPr lang="en-US" altLang="zh-CN" dirty="0"/>
                  <a:t>The AS curve is below the AD curve when the employment level </a:t>
                </a:r>
                <a14:m>
                  <m:oMath xmlns:m="http://schemas.openxmlformats.org/officeDocument/2006/math">
                    <m:r>
                      <a:rPr lang="en-US" altLang="zh-CN" i="1">
                        <a:latin typeface="Cambria Math" panose="02040503050406030204" pitchFamily="18" charset="0"/>
                      </a:rPr>
                      <m:t>𝑁</m:t>
                    </m:r>
                  </m:oMath>
                </a14:m>
                <a:r>
                  <a:rPr lang="en-US" altLang="zh-CN" dirty="0"/>
                  <a:t> is low.</a:t>
                </a:r>
              </a:p>
              <a:p>
                <a:r>
                  <a:rPr lang="en-US" altLang="zh-CN" dirty="0"/>
                  <a:t>Therefore, there exists an equilibrium. The cross-section of AD and AS curves gives the equilibrium employment level and the </a:t>
                </a:r>
                <a:r>
                  <a:rPr lang="en-US" altLang="zh-CN" i="1" dirty="0"/>
                  <a:t>effective demand</a:t>
                </a:r>
                <a:r>
                  <a:rPr lang="en-US" altLang="zh-CN" dirty="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1752" r="-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664152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Keynes AD-AS Model</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3399155" y="5182192"/>
            <a:ext cx="309634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399155" y="2229864"/>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90127" y="2832099"/>
            <a:ext cx="1841725" cy="17442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6659" y="3301348"/>
            <a:ext cx="2005193" cy="58280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127347" y="3526008"/>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3"/>
              <p:cNvSpPr txBox="1"/>
              <p:nvPr/>
            </p:nvSpPr>
            <p:spPr>
              <a:xfrm>
                <a:off x="2642885" y="2220646"/>
                <a:ext cx="806996" cy="369332"/>
              </a:xfrm>
              <a:prstGeom prst="rect">
                <a:avLst/>
              </a:prstGeom>
              <a:noFill/>
            </p:spPr>
            <p:txBody>
              <a:bodyPr wrap="square" rtlCol="0">
                <a:spAutoFit/>
              </a:bodyPr>
              <a:lstStyle/>
              <a:p>
                <a14:m>
                  <m:oMath xmlns:m="http://schemas.openxmlformats.org/officeDocument/2006/math">
                    <m:r>
                      <a:rPr lang="en-US" altLang="zh-CN" b="0" i="1" dirty="0" smtClean="0">
                        <a:latin typeface="Cambria Math" panose="02040503050406030204" pitchFamily="18" charset="0"/>
                      </a:rPr>
                      <m:t>𝑍</m:t>
                    </m:r>
                  </m:oMath>
                </a14:m>
                <a:r>
                  <a:rPr lang="zh-CN" altLang="en-US" dirty="0"/>
                  <a:t> </a:t>
                </a:r>
                <a:r>
                  <a:rPr lang="en-US" altLang="zh-CN" dirty="0"/>
                  <a:t>or </a:t>
                </a:r>
                <a14:m>
                  <m:oMath xmlns:m="http://schemas.openxmlformats.org/officeDocument/2006/math">
                    <m:r>
                      <a:rPr lang="en-US" altLang="zh-CN" b="0" i="1" dirty="0" smtClean="0">
                        <a:latin typeface="Cambria Math" panose="02040503050406030204" pitchFamily="18" charset="0"/>
                      </a:rPr>
                      <m:t>𝐷</m:t>
                    </m:r>
                  </m:oMath>
                </a14:m>
                <a:endParaRPr lang="zh-CN" altLang="en-US" dirty="0"/>
              </a:p>
            </p:txBody>
          </p:sp>
        </mc:Choice>
        <mc:Fallback xmlns="">
          <p:sp>
            <p:nvSpPr>
              <p:cNvPr id="12" name="TextBox 13"/>
              <p:cNvSpPr txBox="1">
                <a:spLocks noRot="1" noChangeAspect="1" noMove="1" noResize="1" noEditPoints="1" noAdjustHandles="1" noChangeArrowheads="1" noChangeShapeType="1" noTextEdit="1"/>
              </p:cNvSpPr>
              <p:nvPr/>
            </p:nvSpPr>
            <p:spPr>
              <a:xfrm>
                <a:off x="2642885" y="2220646"/>
                <a:ext cx="806996" cy="369332"/>
              </a:xfrm>
              <a:prstGeom prst="rect">
                <a:avLst/>
              </a:prstGeom>
              <a:blipFill rotWithShape="0">
                <a:blip r:embed="rId2"/>
                <a:stretch>
                  <a:fillRect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4"/>
              <p:cNvSpPr txBox="1"/>
              <p:nvPr/>
            </p:nvSpPr>
            <p:spPr>
              <a:xfrm>
                <a:off x="4839315" y="5170298"/>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m:oMathPara>
                </a14:m>
                <a:endParaRPr lang="zh-CN" altLang="en-US" dirty="0"/>
              </a:p>
            </p:txBody>
          </p:sp>
        </mc:Choice>
        <mc:Fallback xmlns="">
          <p:sp>
            <p:nvSpPr>
              <p:cNvPr id="13" name="TextBox 14"/>
              <p:cNvSpPr txBox="1">
                <a:spLocks noRot="1" noChangeAspect="1" noMove="1" noResize="1" noEditPoints="1" noAdjustHandles="1" noChangeArrowheads="1" noChangeShapeType="1" noTextEdit="1"/>
              </p:cNvSpPr>
              <p:nvPr/>
            </p:nvSpPr>
            <p:spPr>
              <a:xfrm>
                <a:off x="4839315" y="5170298"/>
                <a:ext cx="540061"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5799167" y="3075852"/>
                <a:ext cx="1791360" cy="369332"/>
              </a:xfrm>
              <a:prstGeom prst="rect">
                <a:avLst/>
              </a:prstGeom>
              <a:noFill/>
            </p:spPr>
            <p:txBody>
              <a:bodyPr wrap="square" rtlCol="0">
                <a:spAutoFit/>
              </a:bodyPr>
              <a:lstStyle/>
              <a:p>
                <a:r>
                  <a:rPr lang="en-US" altLang="zh-CN" b="0" dirty="0"/>
                  <a:t>AD, </a:t>
                </a:r>
                <a14:m>
                  <m:oMath xmlns:m="http://schemas.openxmlformats.org/officeDocument/2006/math">
                    <m:r>
                      <a:rPr lang="en-US" altLang="zh-CN" b="0" i="1" smtClean="0">
                        <a:latin typeface="Cambria Math" panose="02040503050406030204" pitchFamily="18" charset="0"/>
                      </a:rPr>
                      <m:t>𝐷</m:t>
                    </m:r>
                    <m:r>
                      <a:rPr lang="en-US" altLang="zh-CN" i="1">
                        <a:latin typeface="Cambria Math" panose="02040503050406030204" pitchFamily="18" charset="0"/>
                      </a:rPr>
                      <m:t>=</m:t>
                    </m:r>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endParaRPr lang="zh-CN" altLang="en-US" i="1" dirty="0"/>
              </a:p>
            </p:txBody>
          </p:sp>
        </mc:Choice>
        <mc:Fallback xmlns="">
          <p:sp>
            <p:nvSpPr>
              <p:cNvPr id="14" name="文本框 13"/>
              <p:cNvSpPr txBox="1">
                <a:spLocks noRot="1" noChangeAspect="1" noMove="1" noResize="1" noEditPoints="1" noAdjustHandles="1" noChangeArrowheads="1" noChangeShapeType="1" noTextEdit="1"/>
              </p:cNvSpPr>
              <p:nvPr/>
            </p:nvSpPr>
            <p:spPr>
              <a:xfrm>
                <a:off x="5799167" y="3075852"/>
                <a:ext cx="1791360" cy="369332"/>
              </a:xfrm>
              <a:prstGeom prst="rect">
                <a:avLst/>
              </a:prstGeom>
              <a:blipFill rotWithShape="0">
                <a:blip r:embed="rId4"/>
                <a:stretch>
                  <a:fillRect l="-2721"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5815680" y="2510794"/>
                <a:ext cx="1567662" cy="369332"/>
              </a:xfrm>
              <a:prstGeom prst="rect">
                <a:avLst/>
              </a:prstGeom>
              <a:noFill/>
            </p:spPr>
            <p:txBody>
              <a:bodyPr wrap="square" rtlCol="0">
                <a:spAutoFit/>
              </a:bodyPr>
              <a:lstStyle/>
              <a:p>
                <a:r>
                  <a:rPr lang="en-US" altLang="zh-CN" b="0" dirty="0"/>
                  <a:t>AS, </a:t>
                </a:r>
                <a14:m>
                  <m:oMath xmlns:m="http://schemas.openxmlformats.org/officeDocument/2006/math">
                    <m:r>
                      <a:rPr lang="en-US" altLang="zh-CN" b="0" i="1" smtClean="0">
                        <a:latin typeface="Cambria Math" panose="02040503050406030204" pitchFamily="18" charset="0"/>
                      </a:rPr>
                      <m:t>𝑍</m:t>
                    </m:r>
                    <m:r>
                      <a:rPr lang="en-US" altLang="zh-CN" b="0" i="1" smtClean="0">
                        <a:latin typeface="Cambria Math" panose="02040503050406030204" pitchFamily="18" charset="0"/>
                      </a:rPr>
                      <m:t>=</m:t>
                    </m:r>
                    <m:r>
                      <a:rPr lang="en-US" altLang="zh-CN" b="0" i="1" smtClean="0">
                        <a:latin typeface="Cambria Math" panose="02040503050406030204" pitchFamily="18" charset="0"/>
                      </a:rPr>
                      <m:t>𝜙</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oMath>
                </a14:m>
                <a:endParaRPr lang="zh-CN" altLang="en-US" i="1" dirty="0"/>
              </a:p>
            </p:txBody>
          </p:sp>
        </mc:Choice>
        <mc:Fallback xmlns="">
          <p:sp>
            <p:nvSpPr>
              <p:cNvPr id="15" name="文本框 14"/>
              <p:cNvSpPr txBox="1">
                <a:spLocks noRot="1" noChangeAspect="1" noMove="1" noResize="1" noEditPoints="1" noAdjustHandles="1" noChangeArrowheads="1" noChangeShapeType="1" noTextEdit="1"/>
              </p:cNvSpPr>
              <p:nvPr/>
            </p:nvSpPr>
            <p:spPr>
              <a:xfrm>
                <a:off x="5815680" y="2510794"/>
                <a:ext cx="1567662" cy="369332"/>
              </a:xfrm>
              <a:prstGeom prst="rect">
                <a:avLst/>
              </a:prstGeom>
              <a:blipFill rotWithShape="0">
                <a:blip r:embed="rId5"/>
                <a:stretch>
                  <a:fillRect l="-3113"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4"/>
              <p:cNvSpPr txBox="1"/>
              <p:nvPr/>
            </p:nvSpPr>
            <p:spPr>
              <a:xfrm>
                <a:off x="6018500" y="514154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m:t>
                      </m:r>
                    </m:oMath>
                  </m:oMathPara>
                </a14:m>
                <a:endParaRPr lang="zh-CN" altLang="en-US" dirty="0"/>
              </a:p>
            </p:txBody>
          </p:sp>
        </mc:Choice>
        <mc:Fallback xmlns="">
          <p:sp>
            <p:nvSpPr>
              <p:cNvPr id="16" name="TextBox 14"/>
              <p:cNvSpPr txBox="1">
                <a:spLocks noRot="1" noChangeAspect="1" noMove="1" noResize="1" noEditPoints="1" noAdjustHandles="1" noChangeArrowheads="1" noChangeShapeType="1" noTextEdit="1"/>
              </p:cNvSpPr>
              <p:nvPr/>
            </p:nvSpPr>
            <p:spPr>
              <a:xfrm>
                <a:off x="6018500" y="5141542"/>
                <a:ext cx="540061"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17" name="直接连接符 16"/>
          <p:cNvCxnSpPr/>
          <p:nvPr/>
        </p:nvCxnSpPr>
        <p:spPr>
          <a:xfrm>
            <a:off x="5574303" y="2457782"/>
            <a:ext cx="0" cy="272441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4"/>
              <p:cNvSpPr txBox="1"/>
              <p:nvPr/>
            </p:nvSpPr>
            <p:spPr>
              <a:xfrm>
                <a:off x="5457325" y="5169892"/>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𝑁</m:t>
                          </m:r>
                        </m:e>
                      </m:acc>
                    </m:oMath>
                  </m:oMathPara>
                </a14:m>
                <a:endParaRPr lang="zh-CN" altLang="en-US" dirty="0"/>
              </a:p>
            </p:txBody>
          </p:sp>
        </mc:Choice>
        <mc:Fallback xmlns="">
          <p:sp>
            <p:nvSpPr>
              <p:cNvPr id="18" name="TextBox 14"/>
              <p:cNvSpPr txBox="1">
                <a:spLocks noRot="1" noChangeAspect="1" noMove="1" noResize="1" noEditPoints="1" noAdjustHandles="1" noChangeArrowheads="1" noChangeShapeType="1" noTextEdit="1"/>
              </p:cNvSpPr>
              <p:nvPr/>
            </p:nvSpPr>
            <p:spPr>
              <a:xfrm>
                <a:off x="5457325" y="5169892"/>
                <a:ext cx="540061" cy="369332"/>
              </a:xfrm>
              <a:prstGeom prst="rect">
                <a:avLst/>
              </a:prstGeom>
              <a:blipFill rotWithShape="0">
                <a:blip r:embed="rId7"/>
                <a:stretch>
                  <a:fillRect r="-11236"/>
                </a:stretch>
              </a:blipFill>
            </p:spPr>
            <p:txBody>
              <a:bodyPr/>
              <a:lstStyle/>
              <a:p>
                <a:r>
                  <a:rPr lang="zh-CN" altLang="en-US">
                    <a:noFill/>
                  </a:rPr>
                  <a:t> </a:t>
                </a:r>
              </a:p>
            </p:txBody>
          </p:sp>
        </mc:Fallback>
      </mc:AlternateContent>
      <p:cxnSp>
        <p:nvCxnSpPr>
          <p:cNvPr id="23" name="直接连接符 22"/>
          <p:cNvCxnSpPr/>
          <p:nvPr/>
        </p:nvCxnSpPr>
        <p:spPr>
          <a:xfrm>
            <a:off x="3397275" y="3526008"/>
            <a:ext cx="17300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p:cNvSpPr txBox="1"/>
              <p:nvPr/>
            </p:nvSpPr>
            <p:spPr>
              <a:xfrm>
                <a:off x="2757583" y="3342793"/>
                <a:ext cx="9824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m:t>
                      </m:r>
                      <m:r>
                        <a:rPr lang="en-US" altLang="zh-CN" b="0" i="1" smtClean="0">
                          <a:latin typeface="Cambria Math" panose="02040503050406030204" pitchFamily="18" charset="0"/>
                        </a:rPr>
                        <m:t>′</m:t>
                      </m:r>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2757583" y="3342793"/>
                <a:ext cx="982485" cy="369332"/>
              </a:xfrm>
              <a:prstGeom prst="rect">
                <a:avLst/>
              </a:prstGeom>
              <a:blipFill rotWithShape="0">
                <a:blip r:embed="rId8"/>
                <a:stretch>
                  <a:fillRect/>
                </a:stretch>
              </a:blipFill>
            </p:spPr>
            <p:txBody>
              <a:bodyPr/>
              <a:lstStyle/>
              <a:p>
                <a:r>
                  <a:rPr lang="zh-CN" altLang="en-US">
                    <a:noFill/>
                  </a:rPr>
                  <a:t> </a:t>
                </a:r>
              </a:p>
            </p:txBody>
          </p:sp>
        </mc:Fallback>
      </mc:AlternateContent>
      <p:sp>
        <p:nvSpPr>
          <p:cNvPr id="3" name="文本框 2"/>
          <p:cNvSpPr txBox="1"/>
          <p:nvPr/>
        </p:nvSpPr>
        <p:spPr>
          <a:xfrm>
            <a:off x="3973349" y="2691691"/>
            <a:ext cx="1004458" cy="646331"/>
          </a:xfrm>
          <a:prstGeom prst="rect">
            <a:avLst/>
          </a:prstGeom>
          <a:solidFill>
            <a:schemeClr val="tx2">
              <a:lumMod val="20000"/>
              <a:lumOff val="80000"/>
            </a:schemeClr>
          </a:solidFill>
        </p:spPr>
        <p:txBody>
          <a:bodyPr wrap="square" rtlCol="0">
            <a:spAutoFit/>
          </a:bodyPr>
          <a:lstStyle/>
          <a:p>
            <a:r>
              <a:rPr lang="en-US" altLang="zh-CN" dirty="0"/>
              <a:t>Effective</a:t>
            </a:r>
          </a:p>
          <a:p>
            <a:r>
              <a:rPr lang="en-US" altLang="zh-CN" dirty="0"/>
              <a:t>Demand</a:t>
            </a:r>
            <a:endParaRPr lang="zh-CN" altLang="en-US" dirty="0"/>
          </a:p>
        </p:txBody>
      </p:sp>
      <p:cxnSp>
        <p:nvCxnSpPr>
          <p:cNvPr id="9" name="直接箭头连接符 8"/>
          <p:cNvCxnSpPr/>
          <p:nvPr/>
        </p:nvCxnSpPr>
        <p:spPr>
          <a:xfrm>
            <a:off x="4983332" y="3339892"/>
            <a:ext cx="126013" cy="15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05067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Implications</a:t>
            </a:r>
            <a:endParaRPr lang="zh-CN" altLang="en-US" dirty="0"/>
          </a:p>
        </p:txBody>
      </p:sp>
      <p:sp>
        <p:nvSpPr>
          <p:cNvPr id="3" name="内容占位符 2"/>
          <p:cNvSpPr>
            <a:spLocks noGrp="1"/>
          </p:cNvSpPr>
          <p:nvPr>
            <p:ph idx="1"/>
          </p:nvPr>
        </p:nvSpPr>
        <p:spPr/>
        <p:txBody>
          <a:bodyPr/>
          <a:lstStyle/>
          <a:p>
            <a:r>
              <a:rPr lang="en-US" altLang="zh-CN" dirty="0"/>
              <a:t>The effective demand may not support full employment. </a:t>
            </a:r>
          </a:p>
          <a:p>
            <a:r>
              <a:rPr lang="en-US" altLang="zh-CN" dirty="0"/>
              <a:t>When AD declines, if AS fails to adjust, then employment may decline. </a:t>
            </a:r>
          </a:p>
          <a:p>
            <a:pPr lvl="1"/>
            <a:r>
              <a:rPr lang="en-US" altLang="zh-CN" dirty="0"/>
              <a:t>Sticky-price, sticky wage in particular, may prevent AS from adjusting.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1053612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a:bodyPr>
          <a:lstStyle/>
          <a:p>
            <a:r>
              <a:rPr lang="en-US" altLang="zh-CN" dirty="0"/>
              <a:t>Overview</a:t>
            </a:r>
          </a:p>
          <a:p>
            <a:r>
              <a:rPr lang="en-US" altLang="zh-CN" dirty="0"/>
              <a:t>The IS-LM Models</a:t>
            </a:r>
          </a:p>
          <a:p>
            <a:r>
              <a:rPr lang="en-US" altLang="zh-CN" dirty="0"/>
              <a:t>The AD-AS Model</a:t>
            </a:r>
          </a:p>
          <a:p>
            <a:r>
              <a:rPr lang="en-US" altLang="zh-CN" b="1" dirty="0"/>
              <a:t>Keynes Theory</a:t>
            </a:r>
          </a:p>
          <a:p>
            <a:pPr lvl="1"/>
            <a:r>
              <a:rPr lang="en-US" altLang="zh-CN" dirty="0"/>
              <a:t>Theory of Employment</a:t>
            </a:r>
          </a:p>
          <a:p>
            <a:pPr lvl="1"/>
            <a:r>
              <a:rPr lang="en-US" altLang="zh-CN" b="1" dirty="0"/>
              <a:t>Theory of Investment</a:t>
            </a:r>
          </a:p>
          <a:p>
            <a:r>
              <a:rPr lang="en-US" altLang="zh-CN" dirty="0"/>
              <a:t>Concluding Remarks</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884629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Importance of Investment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10000"/>
              </a:bodyPr>
              <a:lstStyle/>
              <a:p>
                <a:r>
                  <a:rPr lang="en-US" altLang="zh-CN" dirty="0"/>
                  <a:t>We may omit the effect of foreign trade and government expenditure and decompose the effective demand </a:t>
                </a:r>
                <a14:m>
                  <m:oMath xmlns:m="http://schemas.openxmlformats.org/officeDocument/2006/math">
                    <m:r>
                      <a:rPr lang="en-US" altLang="zh-CN" i="1">
                        <a:latin typeface="Cambria Math" panose="02040503050406030204" pitchFamily="18" charset="0"/>
                      </a:rPr>
                      <m:t>𝑌</m:t>
                    </m:r>
                  </m:oMath>
                </a14:m>
                <a:r>
                  <a:rPr lang="en-US" altLang="zh-CN" dirty="0"/>
                  <a:t> into two components,</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e>
                      </m:d>
                      <m:r>
                        <a:rPr lang="en-US" altLang="zh-CN" i="1">
                          <a:latin typeface="Cambria Math" panose="02040503050406030204" pitchFamily="18" charset="0"/>
                        </a:rPr>
                        <m:t>+</m:t>
                      </m:r>
                      <m:r>
                        <a:rPr lang="en-US" altLang="zh-CN" i="1">
                          <a:latin typeface="Cambria Math" panose="02040503050406030204" pitchFamily="18" charset="0"/>
                        </a:rPr>
                        <m:t>𝐼</m:t>
                      </m:r>
                      <m:r>
                        <a:rPr lang="en-US" altLang="zh-CN">
                          <a:latin typeface="Cambria Math" panose="02040503050406030204" pitchFamily="18" charset="0"/>
                        </a:rPr>
                        <m:t>,</m:t>
                      </m:r>
                    </m:oMath>
                  </m:oMathPara>
                </a14:m>
                <a:endParaRPr lang="zh-CN" altLang="zh-CN" dirty="0"/>
              </a:p>
              <a:p>
                <a:pPr lvl="1"/>
                <a14:m>
                  <m:oMath xmlns:m="http://schemas.openxmlformats.org/officeDocument/2006/math">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e>
                    </m:d>
                  </m:oMath>
                </a14:m>
                <a:r>
                  <a:rPr lang="en-US" altLang="zh-CN" dirty="0"/>
                  <a:t> denotes an aggregate consumption function, which Keynes calls “propensity to consume.” We assume that the effective demand equals the aggregate income.</a:t>
                </a:r>
                <a:endParaRPr lang="en-US" altLang="zh-CN" i="1" dirty="0"/>
              </a:p>
              <a:p>
                <a:pPr lvl="1"/>
                <a14:m>
                  <m:oMath xmlns:m="http://schemas.openxmlformats.org/officeDocument/2006/math">
                    <m:r>
                      <a:rPr lang="en-US" altLang="zh-CN" i="1">
                        <a:latin typeface="Cambria Math" panose="02040503050406030204" pitchFamily="18" charset="0"/>
                      </a:rPr>
                      <m:t>𝐼</m:t>
                    </m:r>
                  </m:oMath>
                </a14:m>
                <a:r>
                  <a:rPr lang="en-US" altLang="zh-CN" dirty="0"/>
                  <a:t> denotes the demand derived from new investment. </a:t>
                </a:r>
              </a:p>
              <a:p>
                <a:r>
                  <a:rPr lang="en-US" altLang="zh-CN" dirty="0"/>
                  <a:t>If there is insufficient </a:t>
                </a:r>
                <a:r>
                  <a:rPr lang="en-US" altLang="zh-CN" i="1" dirty="0"/>
                  <a:t>new</a:t>
                </a:r>
                <a:r>
                  <a:rPr lang="en-US" altLang="zh-CN" dirty="0"/>
                  <a:t> investment, the effective demand has to decline and, with it, the volume of employment.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259" t="-2156" r="-111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4102361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Paradox of Poverty in the Midst of Plenty</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Since the marginal propensity to consume is less than one and it generally declines as income increases, wealthy societies have wider gaps between the aggregate income and the consumption expenditure.</a:t>
            </a:r>
          </a:p>
          <a:p>
            <a:r>
              <a:rPr lang="en-US" altLang="zh-CN" dirty="0"/>
              <a:t>Investment means not only the possibility of future growth but also the necessity of maintaining the current living standards.</a:t>
            </a:r>
          </a:p>
          <a:p>
            <a:r>
              <a:rPr lang="en-US" altLang="zh-CN" dirty="0"/>
              <a:t>Once there is a decline of investment, unemployment will follow.</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6091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Keynesian Cross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We assume that the total expenditure is the sum of consumption, investment, and government expenditure,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m:t>
                      </m:r>
                      <m:r>
                        <a:rPr lang="en-US" altLang="zh-CN" b="0" i="1" smtClean="0">
                          <a:latin typeface="Cambria Math"/>
                        </a:rPr>
                        <m:t>𝐸</m:t>
                      </m:r>
                      <m:r>
                        <a:rPr lang="en-US" altLang="zh-CN" b="0" i="1" smtClean="0">
                          <a:latin typeface="Cambria Math"/>
                        </a:rPr>
                        <m:t>=</m:t>
                      </m:r>
                      <m:r>
                        <a:rPr lang="en-US" altLang="zh-CN" b="0" i="1" smtClean="0">
                          <a:latin typeface="Cambria Math" panose="02040503050406030204" pitchFamily="18" charset="0"/>
                        </a:rPr>
                        <m:t>𝐶</m:t>
                      </m:r>
                      <m:r>
                        <a:rPr lang="en-US" altLang="zh-CN" b="0" i="1" smtClean="0">
                          <a:latin typeface="Cambria Math"/>
                        </a:rPr>
                        <m:t>+</m:t>
                      </m:r>
                      <m:r>
                        <a:rPr lang="en-US" altLang="zh-CN" b="0" i="1" smtClean="0">
                          <a:latin typeface="Cambria Math"/>
                        </a:rPr>
                        <m:t>𝐼</m:t>
                      </m:r>
                      <m:r>
                        <a:rPr lang="en-US" altLang="zh-CN" b="0" i="1" smtClean="0">
                          <a:latin typeface="Cambria Math"/>
                        </a:rPr>
                        <m:t>+</m:t>
                      </m:r>
                      <m:r>
                        <a:rPr lang="en-US" altLang="zh-CN" b="0" i="1" smtClean="0">
                          <a:latin typeface="Cambria Math"/>
                        </a:rPr>
                        <m:t>𝐺</m:t>
                      </m:r>
                      <m:r>
                        <a:rPr lang="en-US" altLang="zh-CN" b="0" i="1" smtClean="0">
                          <a:latin typeface="Cambria Math"/>
                        </a:rPr>
                        <m:t>,</m:t>
                      </m:r>
                    </m:oMath>
                  </m:oMathPara>
                </a14:m>
                <a:endParaRPr lang="en-US" altLang="zh-CN" dirty="0"/>
              </a:p>
              <a:p>
                <a:pPr marL="857250" lvl="1" indent="-457200"/>
                <a14:m>
                  <m:oMath xmlns:m="http://schemas.openxmlformats.org/officeDocument/2006/math">
                    <m:r>
                      <a:rPr lang="en-US" altLang="zh-CN" i="1">
                        <a:latin typeface="Cambria Math"/>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oMath>
                </a14:m>
                <a:endParaRPr lang="en-US" altLang="zh-CN" dirty="0"/>
              </a:p>
              <a:p>
                <a:pPr marL="857250" lvl="1" indent="-457200"/>
                <a14:m>
                  <m:oMath xmlns:m="http://schemas.openxmlformats.org/officeDocument/2006/math">
                    <m:r>
                      <a:rPr lang="en-US" altLang="zh-CN" b="0" i="1" smtClean="0">
                        <a:latin typeface="Cambria Math"/>
                      </a:rPr>
                      <m:t>𝑇</m:t>
                    </m:r>
                    <m:r>
                      <a:rPr lang="en-US" altLang="zh-CN" b="0" i="1" smtClean="0">
                        <a:latin typeface="Cambria Math" panose="02040503050406030204" pitchFamily="18" charset="0"/>
                      </a:rPr>
                      <m:t>,</m:t>
                    </m:r>
                    <m:r>
                      <a:rPr lang="en-US" altLang="zh-CN" b="0" i="1" smtClean="0">
                        <a:latin typeface="Cambria Math"/>
                      </a:rPr>
                      <m:t>𝐼</m:t>
                    </m:r>
                  </m:oMath>
                </a14:m>
                <a:r>
                  <a:rPr lang="en-US" altLang="zh-CN" dirty="0"/>
                  <a:t>, and </a:t>
                </a:r>
                <a14:m>
                  <m:oMath xmlns:m="http://schemas.openxmlformats.org/officeDocument/2006/math">
                    <m:r>
                      <a:rPr lang="en-US" altLang="zh-CN" b="0" i="1" smtClean="0">
                        <a:latin typeface="Cambria Math"/>
                      </a:rPr>
                      <m:t>𝐺</m:t>
                    </m:r>
                  </m:oMath>
                </a14:m>
                <a:r>
                  <a:rPr lang="en-US" altLang="zh-CN" dirty="0"/>
                  <a:t> are exogenous. </a:t>
                </a:r>
              </a:p>
              <a:p>
                <a:r>
                  <a:rPr lang="en-US" altLang="zh-CN" dirty="0"/>
                  <a:t>In equilibrium, the expenditure has to be equal to total income (</a:t>
                </a:r>
                <a14:m>
                  <m:oMath xmlns:m="http://schemas.openxmlformats.org/officeDocument/2006/math">
                    <m:r>
                      <a:rPr lang="en-US" altLang="zh-CN" i="1">
                        <a:latin typeface="Cambria Math"/>
                      </a:rPr>
                      <m:t>𝑌</m:t>
                    </m:r>
                  </m:oMath>
                </a14:m>
                <a:r>
                  <a:rPr lang="en-US" altLang="zh-CN" dirty="0"/>
                  <a:t>),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r>
                        <a:rPr lang="en-US" altLang="zh-CN" b="0" i="1" smtClean="0">
                          <a:latin typeface="Cambria Math"/>
                        </a:rPr>
                        <m:t>𝐼</m:t>
                      </m:r>
                      <m:r>
                        <a:rPr lang="en-US" altLang="zh-CN" i="1">
                          <a:latin typeface="Cambria Math"/>
                        </a:rPr>
                        <m:t>+</m:t>
                      </m:r>
                      <m:r>
                        <a:rPr lang="en-US" altLang="zh-CN" b="0" i="1" smtClean="0">
                          <a:latin typeface="Cambria Math"/>
                        </a:rPr>
                        <m:t>𝐺</m:t>
                      </m:r>
                      <m:r>
                        <a:rPr lang="en-US" altLang="zh-CN" b="0" i="1" smtClean="0">
                          <a:latin typeface="Cambria Math"/>
                        </a:rPr>
                        <m:t>.</m:t>
                      </m:r>
                    </m:oMath>
                  </m:oMathPara>
                </a14:m>
                <a:endParaRPr lang="en-US" altLang="zh-CN" dirty="0"/>
              </a:p>
              <a:p>
                <a:r>
                  <a:rPr lang="en-US" altLang="zh-CN" dirty="0"/>
                  <a:t>If the consumption function is linear, e.g., </a:t>
                </a:r>
                <a14:m>
                  <m:oMath xmlns:m="http://schemas.openxmlformats.org/officeDocument/2006/math">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0</m:t>
                        </m:r>
                      </m:sub>
                    </m:sSub>
                    <m:r>
                      <a:rPr lang="en-US" altLang="zh-CN" b="0" i="1" smtClean="0">
                        <a:latin typeface="Cambria Math"/>
                      </a:rPr>
                      <m:t>+</m:t>
                    </m:r>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1</m:t>
                        </m:r>
                      </m:sub>
                    </m:sSub>
                    <m:r>
                      <a:rPr lang="en-US" altLang="zh-CN" b="0" i="1" smtClean="0">
                        <a:latin typeface="Cambria Math"/>
                      </a:rPr>
                      <m:t>(</m:t>
                    </m:r>
                    <m:r>
                      <a:rPr lang="en-US" altLang="zh-CN" b="0" i="1" smtClean="0">
                        <a:latin typeface="Cambria Math"/>
                      </a:rPr>
                      <m:t>𝑌</m:t>
                    </m:r>
                    <m:r>
                      <a:rPr lang="en-US" altLang="zh-CN" b="0" i="1" smtClean="0">
                        <a:latin typeface="Cambria Math"/>
                      </a:rPr>
                      <m:t>−</m:t>
                    </m:r>
                    <m:r>
                      <a:rPr lang="en-US" altLang="zh-CN" b="0" i="1" smtClean="0">
                        <a:latin typeface="Cambria Math"/>
                      </a:rPr>
                      <m:t>𝑇</m:t>
                    </m:r>
                    <m:r>
                      <a:rPr lang="en-US" altLang="zh-CN" b="0" i="1" smtClean="0">
                        <a:latin typeface="Cambria Math"/>
                      </a:rPr>
                      <m:t>)</m:t>
                    </m:r>
                  </m:oMath>
                </a14:m>
                <a:r>
                  <a:rPr lang="en-US" altLang="zh-CN" dirty="0"/>
                  <a:t>, then the right-hand-side is a straight line with slope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1</m:t>
                        </m:r>
                      </m:sub>
                    </m:sSub>
                    <m:r>
                      <a:rPr lang="en-US" altLang="zh-CN" b="0" i="1" smtClean="0">
                        <a:latin typeface="Cambria Math"/>
                      </a:rPr>
                      <m:t>&lt;1</m:t>
                    </m:r>
                  </m:oMath>
                </a14:m>
                <a:r>
                  <a:rPr lang="en-US" altLang="zh-CN" dirty="0"/>
                  <a:t>, while the left-hand-side is a 45 degree line.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37" t="-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0021354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Determinants of Investment</a:t>
            </a:r>
            <a:endParaRPr lang="zh-CN" altLang="en-US" dirty="0"/>
          </a:p>
        </p:txBody>
      </p:sp>
      <p:sp>
        <p:nvSpPr>
          <p:cNvPr id="3" name="内容占位符 2"/>
          <p:cNvSpPr>
            <a:spLocks noGrp="1"/>
          </p:cNvSpPr>
          <p:nvPr>
            <p:ph idx="1"/>
          </p:nvPr>
        </p:nvSpPr>
        <p:spPr/>
        <p:txBody>
          <a:bodyPr/>
          <a:lstStyle/>
          <a:p>
            <a:r>
              <a:rPr lang="en-US" altLang="zh-CN" i="1" dirty="0"/>
              <a:t>Prospective yield</a:t>
            </a:r>
            <a:r>
              <a:rPr lang="en-US" altLang="zh-CN" dirty="0"/>
              <a:t>: future cash flows from an investment or capital asset.</a:t>
            </a:r>
          </a:p>
          <a:p>
            <a:r>
              <a:rPr lang="en-US" altLang="zh-CN" i="1" dirty="0"/>
              <a:t>Supply price</a:t>
            </a:r>
            <a:r>
              <a:rPr lang="en-US" altLang="zh-CN" dirty="0"/>
              <a:t>, or </a:t>
            </a:r>
            <a:r>
              <a:rPr lang="en-US" altLang="zh-CN" i="1" dirty="0"/>
              <a:t>replacement cost</a:t>
            </a:r>
            <a:r>
              <a:rPr lang="en-US" altLang="zh-CN" dirty="0"/>
              <a:t>: the asset price that would just induce the production of an additional unit of such assets.</a:t>
            </a:r>
          </a:p>
          <a:p>
            <a:r>
              <a:rPr lang="en-US" altLang="zh-CN" dirty="0"/>
              <a:t>Interest rate</a:t>
            </a:r>
          </a:p>
          <a:p>
            <a:endParaRPr lang="en-US" altLang="zh-CN"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534961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Marginal Efficiency of Capital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Keynes invents the </a:t>
                </a:r>
                <a:r>
                  <a:rPr lang="en-US" altLang="zh-CN" i="1" dirty="0"/>
                  <a:t>marginal efficiency of capital</a:t>
                </a:r>
                <a:r>
                  <a:rPr lang="en-US" altLang="zh-CN" dirty="0"/>
                  <a:t> to  connect the future to the present. He defines the marginal efficiency of capital as </a:t>
                </a:r>
                <a:endParaRPr lang="zh-CN" altLang="zh-CN" dirty="0"/>
              </a:p>
              <a:p>
                <a:pPr marL="400050" lvl="1" indent="0">
                  <a:buNone/>
                </a:pPr>
                <a:r>
                  <a:rPr lang="en-US" altLang="zh-CN" dirty="0"/>
                  <a:t>“</a:t>
                </a:r>
                <a:r>
                  <a:rPr lang="en-US" altLang="zh-CN" i="1" dirty="0"/>
                  <a:t>the rate of discount which would make the present value of the series of annuities given by the returns expected from the capital-asset during its life just equal to its supply price.</a:t>
                </a:r>
                <a:r>
                  <a:rPr lang="en-US" altLang="zh-CN" dirty="0"/>
                  <a:t>”</a:t>
                </a:r>
              </a:p>
              <a:p>
                <a:r>
                  <a:rPr lang="en-US" altLang="zh-CN" dirty="0"/>
                  <a:t>In mathematics, we denote the series of </a:t>
                </a:r>
                <a:r>
                  <a:rPr lang="en-US" altLang="zh-CN" i="1" dirty="0"/>
                  <a:t>expected</a:t>
                </a:r>
                <a:r>
                  <a:rPr lang="en-US" altLang="zh-CN" dirty="0"/>
                  <a:t> annuities by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1</m:t>
                        </m:r>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2</m:t>
                        </m:r>
                      </m:sub>
                    </m:sSub>
                    <m:r>
                      <a:rPr lang="en-US" altLang="zh-CN" i="1">
                        <a:latin typeface="Cambria Math" panose="02040503050406030204" pitchFamily="18" charset="0"/>
                      </a:rPr>
                      <m:t>,…, </m:t>
                    </m:r>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𝑛</m:t>
                        </m:r>
                      </m:sub>
                    </m:sSub>
                  </m:oMath>
                </a14:m>
                <a:r>
                  <a:rPr lang="en-US" altLang="zh-CN" dirty="0"/>
                  <a:t>. The marginal efficiency of capital is a discount rate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oMath>
                </a14:m>
                <a:r>
                  <a:rPr lang="en-US" altLang="zh-CN" dirty="0"/>
                  <a:t> that solves the following equation,</a:t>
                </a:r>
                <a:endParaRPr lang="zh-CN" altLang="zh-CN" dirty="0"/>
              </a:p>
              <a:p>
                <a:pPr marL="0" indent="0">
                  <a:buNone/>
                </a:pPr>
                <a14:m>
                  <m:oMathPara xmlns:m="http://schemas.openxmlformats.org/officeDocument/2006/math">
                    <m:oMathParaPr>
                      <m:jc m:val="centerGroup"/>
                    </m:oMathParaPr>
                    <m:oMath xmlns:m="http://schemas.openxmlformats.org/officeDocument/2006/math">
                      <m:r>
                        <m:rPr>
                          <m:sty m:val="p"/>
                        </m:rPr>
                        <a:rPr lang="en-US" altLang="zh-CN">
                          <a:latin typeface="Cambria Math" panose="02040503050406030204" pitchFamily="18" charset="0"/>
                        </a:rPr>
                        <m:t>Supply</m:t>
                      </m:r>
                      <m:r>
                        <a:rPr lang="en-US" altLang="zh-CN">
                          <a:latin typeface="Cambria Math" panose="02040503050406030204" pitchFamily="18" charset="0"/>
                        </a:rPr>
                        <m:t> </m:t>
                      </m:r>
                      <m:r>
                        <m:rPr>
                          <m:sty m:val="p"/>
                        </m:rPr>
                        <a:rPr lang="en-US" altLang="zh-CN">
                          <a:latin typeface="Cambria Math" panose="02040503050406030204" pitchFamily="18" charset="0"/>
                        </a:rPr>
                        <m:t>price</m:t>
                      </m:r>
                      <m:r>
                        <a:rPr lang="en-US" altLang="zh-CN">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1</m:t>
                              </m:r>
                            </m:sub>
                          </m:sSub>
                        </m:num>
                        <m:den>
                          <m:r>
                            <a:rPr lang="en-US" altLang="zh-CN" i="1">
                              <a:latin typeface="Cambria Math" panose="02040503050406030204" pitchFamily="18" charset="0"/>
                            </a:rPr>
                            <m:t>(1+</m:t>
                          </m:r>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r>
                            <a:rPr lang="en-US" altLang="zh-CN" i="1">
                              <a:latin typeface="Cambria Math" panose="02040503050406030204" pitchFamily="18" charset="0"/>
                            </a:rPr>
                            <m:t>)</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2</m:t>
                              </m:r>
                            </m:sub>
                          </m:sSub>
                        </m:num>
                        <m:den>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r>
                                    <a:rPr lang="en-US" altLang="zh-CN" i="1">
                                      <a:latin typeface="Cambria Math" panose="02040503050406030204" pitchFamily="18" charset="0"/>
                                    </a:rPr>
                                    <m:t>1+</m:t>
                                  </m:r>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e>
                              </m:d>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𝑛</m:t>
                              </m:r>
                            </m:sub>
                          </m:sSub>
                        </m:num>
                        <m:den>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r>
                                    <a:rPr lang="en-US" altLang="zh-CN" i="1">
                                      <a:latin typeface="Cambria Math" panose="02040503050406030204" pitchFamily="18" charset="0"/>
                                    </a:rPr>
                                    <m:t>1+</m:t>
                                  </m:r>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e>
                              </m:d>
                            </m:e>
                            <m:sup>
                              <m:r>
                                <a:rPr lang="en-US" altLang="zh-CN" i="1">
                                  <a:latin typeface="Cambria Math" panose="02040503050406030204" pitchFamily="18" charset="0"/>
                                </a:rPr>
                                <m:t>𝑛</m:t>
                              </m:r>
                            </m:sup>
                          </m:sSup>
                        </m:den>
                      </m:f>
                      <m:r>
                        <a:rPr lang="en-US" altLang="zh-CN">
                          <a:latin typeface="Cambria Math" panose="02040503050406030204" pitchFamily="18" charset="0"/>
                        </a:rPr>
                        <m:t>.</m:t>
                      </m:r>
                    </m:oMath>
                  </m:oMathPara>
                </a14:m>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259" t="-2830" r="-59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600476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Demand Price of Capital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Entrepreneurs as a whole will add new investment until there is no longer any class of capital asset with a marginal efficiency of capital higher than the current interest rate. </a:t>
                </a:r>
              </a:p>
              <a:p>
                <a:r>
                  <a:rPr lang="en-US" altLang="zh-CN" dirty="0"/>
                  <a:t>To help understand this, Keynes introduces the demand price of a capital asset,</a:t>
                </a:r>
              </a:p>
              <a:p>
                <a:pPr marL="0" indent="0">
                  <a:buNone/>
                </a:pPr>
                <a14:m>
                  <m:oMathPara xmlns:m="http://schemas.openxmlformats.org/officeDocument/2006/math">
                    <m:oMathParaPr>
                      <m:jc m:val="centerGroup"/>
                    </m:oMathParaPr>
                    <m:oMath xmlns:m="http://schemas.openxmlformats.org/officeDocument/2006/math">
                      <m:r>
                        <m:rPr>
                          <m:sty m:val="p"/>
                        </m:rPr>
                        <a:rPr lang="en-US" altLang="zh-CN">
                          <a:latin typeface="Cambria Math" panose="02040503050406030204" pitchFamily="18" charset="0"/>
                        </a:rPr>
                        <m:t>Demand</m:t>
                      </m:r>
                      <m:r>
                        <a:rPr lang="en-US" altLang="zh-CN">
                          <a:latin typeface="Cambria Math" panose="02040503050406030204" pitchFamily="18" charset="0"/>
                        </a:rPr>
                        <m:t> </m:t>
                      </m:r>
                      <m:r>
                        <m:rPr>
                          <m:sty m:val="p"/>
                        </m:rPr>
                        <a:rPr lang="en-US" altLang="zh-CN">
                          <a:latin typeface="Cambria Math" panose="02040503050406030204" pitchFamily="18" charset="0"/>
                        </a:rPr>
                        <m:t>price</m:t>
                      </m:r>
                      <m:r>
                        <a:rPr lang="en-US" altLang="zh-CN">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1</m:t>
                              </m:r>
                            </m:sub>
                          </m:sSub>
                        </m:num>
                        <m:den>
                          <m:r>
                            <a:rPr lang="en-US" altLang="zh-CN" i="1">
                              <a:latin typeface="Cambria Math" panose="02040503050406030204" pitchFamily="18" charset="0"/>
                            </a:rPr>
                            <m:t>(1+</m:t>
                          </m:r>
                          <m:r>
                            <a:rPr lang="en-US" altLang="zh-CN" i="1">
                              <a:latin typeface="Cambria Math" panose="02040503050406030204" pitchFamily="18" charset="0"/>
                            </a:rPr>
                            <m:t>𝑟</m:t>
                          </m:r>
                          <m:r>
                            <a:rPr lang="en-US" altLang="zh-CN" i="1">
                              <a:latin typeface="Cambria Math" panose="02040503050406030204" pitchFamily="18" charset="0"/>
                            </a:rPr>
                            <m:t>)</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2</m:t>
                              </m:r>
                            </m:sub>
                          </m:sSub>
                        </m:num>
                        <m:den>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𝑟</m:t>
                                  </m:r>
                                </m:e>
                              </m:d>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𝑄</m:t>
                              </m:r>
                            </m:e>
                            <m:sub>
                              <m:r>
                                <a:rPr lang="en-US" altLang="zh-CN" i="1">
                                  <a:latin typeface="Cambria Math" panose="02040503050406030204" pitchFamily="18" charset="0"/>
                                </a:rPr>
                                <m:t>𝑛</m:t>
                              </m:r>
                            </m:sub>
                          </m:sSub>
                        </m:num>
                        <m:den>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𝑟</m:t>
                                  </m:r>
                                </m:e>
                              </m:d>
                            </m:e>
                            <m:sup>
                              <m:r>
                                <a:rPr lang="en-US" altLang="zh-CN" i="1">
                                  <a:latin typeface="Cambria Math" panose="02040503050406030204" pitchFamily="18" charset="0"/>
                                </a:rPr>
                                <m:t>𝑛</m:t>
                              </m:r>
                            </m:sup>
                          </m:sSup>
                        </m:den>
                      </m:f>
                      <m:r>
                        <a:rPr lang="en-US" altLang="zh-CN" b="0" i="0" smtClean="0">
                          <a:latin typeface="Cambria Math" panose="02040503050406030204" pitchFamily="18" charset="0"/>
                        </a:rPr>
                        <m:t>,</m:t>
                      </m:r>
                    </m:oMath>
                  </m:oMathPara>
                </a14:m>
                <a:endParaRPr lang="en-US" altLang="zh-CN" dirty="0"/>
              </a:p>
              <a:p>
                <a:pPr marL="0" indent="0">
                  <a:buNone/>
                </a:pPr>
                <a:r>
                  <a:rPr lang="en-US" altLang="zh-CN" dirty="0"/>
                  <a:t>      where </a:t>
                </a:r>
                <a14:m>
                  <m:oMath xmlns:m="http://schemas.openxmlformats.org/officeDocument/2006/math">
                    <m:r>
                      <a:rPr lang="en-US" altLang="zh-CN" i="1">
                        <a:latin typeface="Cambria Math" panose="02040503050406030204" pitchFamily="18" charset="0"/>
                      </a:rPr>
                      <m:t>𝑟</m:t>
                    </m:r>
                  </m:oMath>
                </a14:m>
                <a:r>
                  <a:rPr lang="en-US" altLang="zh-CN" dirty="0"/>
                  <a:t> is interest rate.</a:t>
                </a:r>
                <a:endParaRPr lang="zh-CN" altLang="zh-CN" dirty="0"/>
              </a:p>
              <a:p>
                <a:r>
                  <a:rPr lang="en-US" altLang="zh-CN" dirty="0"/>
                  <a:t>If the supply price of a capital asset is lower than the demand price or, equivalently, if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𝑚</m:t>
                        </m:r>
                      </m:sub>
                    </m:sSub>
                    <m:r>
                      <a:rPr lang="en-US" altLang="zh-CN" i="1">
                        <a:latin typeface="Cambria Math" panose="02040503050406030204" pitchFamily="18" charset="0"/>
                      </a:rPr>
                      <m:t>&gt;</m:t>
                    </m:r>
                    <m:r>
                      <a:rPr lang="en-US" altLang="zh-CN" i="1">
                        <a:latin typeface="Cambria Math" panose="02040503050406030204" pitchFamily="18" charset="0"/>
                      </a:rPr>
                      <m:t>𝑟</m:t>
                    </m:r>
                  </m:oMath>
                </a14:m>
                <a:r>
                  <a:rPr lang="en-US" altLang="zh-CN" dirty="0"/>
                  <a:t>, then entrepreneurs will supply such capital assets, that is, add new investment.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037" t="-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507888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Source of Instability</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a:t>The supply price of capital is relatively stable.</a:t>
            </a:r>
          </a:p>
          <a:p>
            <a:r>
              <a:rPr lang="en-US" altLang="zh-CN" dirty="0"/>
              <a:t>But the expectation, especially the long-term expectation, of prospective yields can be volatile. </a:t>
            </a:r>
          </a:p>
          <a:p>
            <a:r>
              <a:rPr lang="en-US" altLang="zh-CN" dirty="0"/>
              <a:t>Keyes regards the fluctuation in the marginal efficiency of capital as the cause of business cycles.</a:t>
            </a:r>
          </a:p>
          <a:p>
            <a:pPr lvl="1"/>
            <a:r>
              <a:rPr lang="en-US" altLang="zh-CN" dirty="0"/>
              <a:t>The optimistic evaluation of the marginal efficiency of capital leads to over-investment in the later phase of economic expansion.</a:t>
            </a:r>
          </a:p>
          <a:p>
            <a:pPr lvl="1"/>
            <a:r>
              <a:rPr lang="en-US" altLang="zh-CN" dirty="0"/>
              <a:t>Sooner or later, the game has to stop since the feverish accumulation of capital would depress the marginal efficiency of capital. When this happens, optimism gives way to pessimism.</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923959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When Does a Recession End?</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The recession continues as long as the marginal efficiency of capital is lower than the interest rate. The dismal state of the economy may change for the better when: </a:t>
            </a:r>
          </a:p>
          <a:p>
            <a:pPr lvl="1"/>
            <a:r>
              <a:rPr lang="en-US" altLang="zh-CN" dirty="0"/>
              <a:t>the monetary authority slashes the interest rate to below the marginal efficiency of capital; </a:t>
            </a:r>
          </a:p>
          <a:p>
            <a:pPr lvl="1"/>
            <a:r>
              <a:rPr lang="en-US" altLang="zh-CN" dirty="0"/>
              <a:t>the expectation of future yield improves as business confidence restores; </a:t>
            </a:r>
          </a:p>
          <a:p>
            <a:pPr lvl="1"/>
            <a:r>
              <a:rPr lang="en-US" altLang="zh-CN" dirty="0"/>
              <a:t>the supply price of capital declines by an amount enough for the marginal efficiency of capital to exceed the rate of interest.</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260981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Role of the Stock Market</a:t>
            </a:r>
            <a:endParaRPr lang="zh-CN" altLang="en-US" dirty="0"/>
          </a:p>
        </p:txBody>
      </p:sp>
      <p:sp>
        <p:nvSpPr>
          <p:cNvPr id="3" name="内容占位符 2"/>
          <p:cNvSpPr>
            <a:spLocks noGrp="1"/>
          </p:cNvSpPr>
          <p:nvPr>
            <p:ph idx="1"/>
          </p:nvPr>
        </p:nvSpPr>
        <p:spPr/>
        <p:txBody>
          <a:bodyPr>
            <a:normAutofit fontScale="85000" lnSpcReduction="10000"/>
          </a:bodyPr>
          <a:lstStyle/>
          <a:p>
            <a:r>
              <a:rPr lang="en-US" altLang="zh-CN" dirty="0"/>
              <a:t>For potential entrepreneurs, stocks are alternatives to investment in real assets.</a:t>
            </a:r>
          </a:p>
          <a:p>
            <a:pPr lvl="1"/>
            <a:r>
              <a:rPr lang="en-US" altLang="zh-CN" dirty="0"/>
              <a:t>When stock market valuation is low, there is little incentive for entrepreneurs to make new investments since they can purchase capital assets in the stock market.</a:t>
            </a:r>
          </a:p>
          <a:p>
            <a:r>
              <a:rPr lang="en-US" altLang="zh-CN" dirty="0"/>
              <a:t>The stock market provides for entrepreneurs and investors with a </a:t>
            </a:r>
            <a:r>
              <a:rPr lang="en-US" altLang="zh-CN" i="1" dirty="0"/>
              <a:t>conventional valuation</a:t>
            </a:r>
            <a:r>
              <a:rPr lang="en-US" altLang="zh-CN" dirty="0"/>
              <a:t> on almost every type of capital asset.</a:t>
            </a:r>
          </a:p>
          <a:p>
            <a:pPr lvl="1"/>
            <a:r>
              <a:rPr lang="en-US" altLang="zh-CN" dirty="0"/>
              <a:t>The conventional valuation is imperfect but indispensable.</a:t>
            </a:r>
          </a:p>
          <a:p>
            <a:pPr lvl="2"/>
            <a:r>
              <a:rPr lang="en-US" altLang="zh-CN" dirty="0"/>
              <a:t>Uncertainty makes it difficult </a:t>
            </a:r>
            <a:r>
              <a:rPr lang="en-US" altLang="zh-CN"/>
              <a:t>to form expectations about prospective yields.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25380375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Weaknesses of the Stock Market</a:t>
            </a:r>
            <a:endParaRPr lang="zh-CN" altLang="en-US" dirty="0"/>
          </a:p>
        </p:txBody>
      </p:sp>
      <p:sp>
        <p:nvSpPr>
          <p:cNvPr id="3" name="内容占位符 2"/>
          <p:cNvSpPr>
            <a:spLocks noGrp="1"/>
          </p:cNvSpPr>
          <p:nvPr>
            <p:ph idx="1"/>
          </p:nvPr>
        </p:nvSpPr>
        <p:spPr/>
        <p:txBody>
          <a:bodyPr>
            <a:normAutofit lnSpcReduction="10000"/>
          </a:bodyPr>
          <a:lstStyle/>
          <a:p>
            <a:pPr marL="514350" indent="-514350">
              <a:buFont typeface="+mj-lt"/>
              <a:buAutoNum type="arabicPeriod"/>
            </a:pPr>
            <a:r>
              <a:rPr lang="en-US" altLang="zh-CN" dirty="0"/>
              <a:t>The stock market’s overall ability to value assets is dubious.</a:t>
            </a:r>
          </a:p>
          <a:p>
            <a:pPr marL="514350" indent="-514350">
              <a:buFont typeface="+mj-lt"/>
              <a:buAutoNum type="arabicPeriod"/>
            </a:pPr>
            <a:r>
              <a:rPr lang="en-US" altLang="zh-CN" dirty="0"/>
              <a:t>Short-term fluctuations in profits tend to have excessive influence on the market. </a:t>
            </a:r>
          </a:p>
          <a:p>
            <a:pPr marL="514350" indent="-514350">
              <a:buFont typeface="+mj-lt"/>
              <a:buAutoNum type="arabicPeriod"/>
            </a:pPr>
            <a:r>
              <a:rPr lang="en-US" altLang="zh-CN" dirty="0"/>
              <a:t>The conventional valuation of the stock market results from the mass psychology of a large number of ignorant individuals, which may suddenly change due to factors unrelated to the prospective yield.</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6578688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Weaknesses of the Stock Market</a:t>
            </a:r>
            <a:endParaRPr lang="zh-CN" altLang="en-US" dirty="0"/>
          </a:p>
        </p:txBody>
      </p:sp>
      <p:sp>
        <p:nvSpPr>
          <p:cNvPr id="3" name="内容占位符 2"/>
          <p:cNvSpPr>
            <a:spLocks noGrp="1"/>
          </p:cNvSpPr>
          <p:nvPr>
            <p:ph idx="1"/>
          </p:nvPr>
        </p:nvSpPr>
        <p:spPr/>
        <p:txBody>
          <a:bodyPr>
            <a:normAutofit fontScale="92500" lnSpcReduction="10000"/>
          </a:bodyPr>
          <a:lstStyle/>
          <a:p>
            <a:pPr marL="514350" indent="-514350">
              <a:buFont typeface="+mj-lt"/>
              <a:buAutoNum type="arabicPeriod" startAt="4"/>
            </a:pPr>
            <a:r>
              <a:rPr lang="en-US" altLang="zh-CN" dirty="0"/>
              <a:t>Even professional investors and speculators are concerned not with making superior forecasts of future yields, but with foreseeing changes in the conventional valuation a little ahead of the others.</a:t>
            </a:r>
          </a:p>
          <a:p>
            <a:pPr marL="914400" lvl="1" indent="-514350"/>
            <a:r>
              <a:rPr lang="en-US" altLang="zh-CN" dirty="0"/>
              <a:t>Challenges for </a:t>
            </a:r>
            <a:r>
              <a:rPr lang="en-US" altLang="zh-CN" i="1" dirty="0"/>
              <a:t>value investors</a:t>
            </a:r>
          </a:p>
          <a:p>
            <a:pPr marL="1314450" lvl="2" indent="-514350">
              <a:buFont typeface="+mj-lt"/>
              <a:buAutoNum type="alphaLcParenR"/>
            </a:pPr>
            <a:r>
              <a:rPr lang="en-US" altLang="zh-CN" dirty="0"/>
              <a:t>Human nature desires quick results.</a:t>
            </a:r>
          </a:p>
          <a:p>
            <a:pPr marL="1314450" lvl="2" indent="-514350">
              <a:buFont typeface="+mj-lt"/>
              <a:buAutoNum type="alphaLcParenR"/>
            </a:pPr>
            <a:r>
              <a:rPr lang="en-US" altLang="zh-CN" dirty="0"/>
              <a:t>The value investors must have greater resources for safety and should avoid leverage.</a:t>
            </a:r>
          </a:p>
          <a:p>
            <a:pPr marL="1314450" lvl="2" indent="-514350">
              <a:buFont typeface="+mj-lt"/>
              <a:buAutoNum type="alphaLcParenR"/>
            </a:pPr>
            <a:r>
              <a:rPr lang="en-US" altLang="zh-CN" dirty="0"/>
              <a:t>When a committee is in charge of evaluating investment performance, the value investor will face the most criticism.</a:t>
            </a:r>
            <a:endParaRPr lang="en-US" altLang="zh-CN" i="1"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211532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of Keynes’ View</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The conventional valuation offered by the stock market has deep flaws. </a:t>
            </a:r>
          </a:p>
          <a:p>
            <a:r>
              <a:rPr lang="en-US" altLang="zh-CN" dirty="0"/>
              <a:t>The violent fluctuations in the mass psychology of investors and speculators drive the fluctuations in the conventional valuation of prospective yields, which further drives the fluctuations in new investment, which further drives the business cycles.</a:t>
            </a:r>
          </a:p>
          <a:p>
            <a:r>
              <a:rPr lang="en-US" altLang="zh-CN" dirty="0"/>
              <a:t>Keynes: </a:t>
            </a:r>
            <a:r>
              <a:rPr lang="en-US" altLang="zh-CN" i="1" dirty="0"/>
              <a:t>When the capital development of a country becomes a by-product of the activities of a casino, the job is likely to be ill-done.</a:t>
            </a:r>
            <a:endParaRPr lang="zh-CN" altLang="en-US" i="1"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3604224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a:bodyPr>
          <a:lstStyle/>
          <a:p>
            <a:r>
              <a:rPr lang="en-US" altLang="zh-CN" dirty="0"/>
              <a:t>Overview</a:t>
            </a:r>
          </a:p>
          <a:p>
            <a:r>
              <a:rPr lang="en-US" altLang="zh-CN" dirty="0"/>
              <a:t>The IS-LM Models</a:t>
            </a:r>
          </a:p>
          <a:p>
            <a:r>
              <a:rPr lang="en-US" altLang="zh-CN" dirty="0"/>
              <a:t>The AD-AS Model</a:t>
            </a:r>
          </a:p>
          <a:p>
            <a:r>
              <a:rPr lang="en-US" altLang="zh-CN" dirty="0"/>
              <a:t>Keynes Theory</a:t>
            </a:r>
            <a:endParaRPr lang="en-US" altLang="zh-CN" b="1" dirty="0"/>
          </a:p>
          <a:p>
            <a:r>
              <a:rPr lang="en-US" altLang="zh-CN" b="1" dirty="0"/>
              <a:t>Concluding Remarks</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4697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Keynesian Cross</a:t>
            </a:r>
            <a:endParaRPr lang="zh-CN" altLang="en-US" dirty="0"/>
          </a:p>
        </p:txBody>
      </p:sp>
      <p:sp>
        <p:nvSpPr>
          <p:cNvPr id="4" name="页脚占位符 3"/>
          <p:cNvSpPr>
            <a:spLocks noGrp="1"/>
          </p:cNvSpPr>
          <p:nvPr>
            <p:ph type="ftr" sz="quarter" idx="11"/>
          </p:nvPr>
        </p:nvSpPr>
        <p:spPr/>
        <p:txBody>
          <a:bodyPr/>
          <a:lstStyle/>
          <a:p>
            <a:r>
              <a:rPr lang="en-US" altLang="zh-CN" dirty="0"/>
              <a:t>Intermediate Macroeconomics</a:t>
            </a:r>
            <a:endParaRPr lang="zh-CN" altLang="en-US" dirty="0"/>
          </a:p>
        </p:txBody>
      </p:sp>
      <p:cxnSp>
        <p:nvCxnSpPr>
          <p:cNvPr id="5" name="直接箭头连接符 4"/>
          <p:cNvCxnSpPr/>
          <p:nvPr/>
        </p:nvCxnSpPr>
        <p:spPr>
          <a:xfrm>
            <a:off x="3476972" y="5253941"/>
            <a:ext cx="3096344" cy="9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476972" y="2301613"/>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476972" y="2903848"/>
            <a:ext cx="2432697" cy="23500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弧形 7"/>
          <p:cNvSpPr/>
          <p:nvPr/>
        </p:nvSpPr>
        <p:spPr>
          <a:xfrm>
            <a:off x="3476972" y="5109925"/>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8"/>
              <p:cNvSpPr txBox="1"/>
              <p:nvPr/>
            </p:nvSpPr>
            <p:spPr>
              <a:xfrm>
                <a:off x="3652448" y="4914297"/>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3652448" y="4914297"/>
                <a:ext cx="504056" cy="375552"/>
              </a:xfrm>
              <a:prstGeom prst="rect">
                <a:avLst/>
              </a:prstGeom>
              <a:blipFill rotWithShape="0">
                <a:blip r:embed="rId3"/>
                <a:stretch>
                  <a:fillRect/>
                </a:stretch>
              </a:blipFill>
            </p:spPr>
            <p:txBody>
              <a:bodyPr/>
              <a:lstStyle/>
              <a:p>
                <a:r>
                  <a:rPr lang="zh-CN" altLang="en-US">
                    <a:noFill/>
                  </a:rPr>
                  <a:t> </a:t>
                </a:r>
              </a:p>
            </p:txBody>
          </p:sp>
        </mc:Fallback>
      </mc:AlternateContent>
      <p:cxnSp>
        <p:nvCxnSpPr>
          <p:cNvPr id="13" name="直接连接符 12"/>
          <p:cNvCxnSpPr/>
          <p:nvPr/>
        </p:nvCxnSpPr>
        <p:spPr>
          <a:xfrm>
            <a:off x="5205164" y="3597757"/>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3728" y="2276872"/>
            <a:ext cx="1368152" cy="369332"/>
          </a:xfrm>
          <a:prstGeom prst="rect">
            <a:avLst/>
          </a:prstGeom>
          <a:noFill/>
        </p:spPr>
        <p:txBody>
          <a:bodyPr wrap="square" rtlCol="0">
            <a:spAutoFit/>
          </a:bodyPr>
          <a:lstStyle/>
          <a:p>
            <a:r>
              <a:rPr lang="en-US" altLang="zh-CN" dirty="0"/>
              <a:t>Expenditure</a:t>
            </a:r>
            <a:endParaRPr lang="zh-CN" altLang="en-US" dirty="0"/>
          </a:p>
        </p:txBody>
      </p:sp>
      <mc:AlternateContent xmlns:mc="http://schemas.openxmlformats.org/markup-compatibility/2006" xmlns:a14="http://schemas.microsoft.com/office/drawing/2010/main">
        <mc:Choice Requires="a14">
          <p:sp>
            <p:nvSpPr>
              <p:cNvPr id="15" name="TextBox 14"/>
              <p:cNvSpPr txBox="1"/>
              <p:nvPr/>
            </p:nvSpPr>
            <p:spPr>
              <a:xfrm>
                <a:off x="4917132" y="5242047"/>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917132" y="5242047"/>
                <a:ext cx="540061" cy="36933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5801307" y="3173083"/>
                <a:ext cx="18337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𝑇𝐸</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𝐺</m:t>
                      </m:r>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5801307" y="3173083"/>
                <a:ext cx="1833725" cy="36933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457193" y="2719182"/>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457193" y="2719182"/>
                <a:ext cx="1158976" cy="36933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14"/>
              <p:cNvSpPr txBox="1"/>
              <p:nvPr/>
            </p:nvSpPr>
            <p:spPr>
              <a:xfrm>
                <a:off x="6096317" y="521329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8" name="TextBox 14"/>
              <p:cNvSpPr txBox="1">
                <a:spLocks noRot="1" noChangeAspect="1" noMove="1" noResize="1" noEditPoints="1" noAdjustHandles="1" noChangeArrowheads="1" noChangeShapeType="1" noTextEdit="1"/>
              </p:cNvSpPr>
              <p:nvPr/>
            </p:nvSpPr>
            <p:spPr>
              <a:xfrm>
                <a:off x="6096317" y="5213291"/>
                <a:ext cx="540061" cy="369332"/>
              </a:xfrm>
              <a:prstGeom prst="rect">
                <a:avLst/>
              </a:prstGeom>
              <a:blipFill rotWithShape="0">
                <a:blip r:embed="rId7"/>
                <a:stretch>
                  <a:fillRect/>
                </a:stretch>
              </a:blipFill>
            </p:spPr>
            <p:txBody>
              <a:bodyPr/>
              <a:lstStyle/>
              <a:p>
                <a:r>
                  <a:rPr lang="zh-CN" altLang="en-US">
                    <a:noFill/>
                  </a:rPr>
                  <a:t> </a:t>
                </a:r>
              </a:p>
            </p:txBody>
          </p:sp>
        </mc:Fallback>
      </mc:AlternateContent>
      <p:cxnSp>
        <p:nvCxnSpPr>
          <p:cNvPr id="16" name="直接连接符 15"/>
          <p:cNvCxnSpPr/>
          <p:nvPr/>
        </p:nvCxnSpPr>
        <p:spPr>
          <a:xfrm>
            <a:off x="5781228" y="2517637"/>
            <a:ext cx="0" cy="272441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4"/>
              <p:cNvSpPr txBox="1"/>
              <p:nvPr/>
            </p:nvSpPr>
            <p:spPr>
              <a:xfrm>
                <a:off x="5535142" y="5241641"/>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18" name="TextBox 14"/>
              <p:cNvSpPr txBox="1">
                <a:spLocks noRot="1" noChangeAspect="1" noMove="1" noResize="1" noEditPoints="1" noAdjustHandles="1" noChangeArrowheads="1" noChangeShapeType="1" noTextEdit="1"/>
              </p:cNvSpPr>
              <p:nvPr/>
            </p:nvSpPr>
            <p:spPr>
              <a:xfrm>
                <a:off x="5535142" y="5241641"/>
                <a:ext cx="540061" cy="369332"/>
              </a:xfrm>
              <a:prstGeom prst="rect">
                <a:avLst/>
              </a:prstGeom>
              <a:blipFill rotWithShape="0">
                <a:blip r:embed="rId8"/>
                <a:stretch>
                  <a:fillRect r="-11236"/>
                </a:stretch>
              </a:blipFill>
            </p:spPr>
            <p:txBody>
              <a:bodyPr/>
              <a:lstStyle/>
              <a:p>
                <a:r>
                  <a:rPr lang="zh-CN" altLang="en-US">
                    <a:noFill/>
                  </a:rPr>
                  <a:t> </a:t>
                </a:r>
              </a:p>
            </p:txBody>
          </p:sp>
        </mc:Fallback>
      </mc:AlternateContent>
      <p:sp>
        <p:nvSpPr>
          <p:cNvPr id="21" name="任意多边形 20"/>
          <p:cNvSpPr/>
          <p:nvPr/>
        </p:nvSpPr>
        <p:spPr>
          <a:xfrm>
            <a:off x="3479800" y="3513667"/>
            <a:ext cx="2480733" cy="914400"/>
          </a:xfrm>
          <a:custGeom>
            <a:avLst/>
            <a:gdLst>
              <a:gd name="connsiteX0" fmla="*/ 0 w 2480733"/>
              <a:gd name="connsiteY0" fmla="*/ 914400 h 914400"/>
              <a:gd name="connsiteX1" fmla="*/ 279400 w 2480733"/>
              <a:gd name="connsiteY1" fmla="*/ 524933 h 914400"/>
              <a:gd name="connsiteX2" fmla="*/ 719667 w 2480733"/>
              <a:gd name="connsiteY2" fmla="*/ 279400 h 914400"/>
              <a:gd name="connsiteX3" fmla="*/ 1727200 w 2480733"/>
              <a:gd name="connsiteY3" fmla="*/ 76200 h 914400"/>
              <a:gd name="connsiteX4" fmla="*/ 2480733 w 248073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733" h="914400">
                <a:moveTo>
                  <a:pt x="0" y="914400"/>
                </a:moveTo>
                <a:cubicBezTo>
                  <a:pt x="79728" y="772583"/>
                  <a:pt x="159456" y="630766"/>
                  <a:pt x="279400" y="524933"/>
                </a:cubicBezTo>
                <a:cubicBezTo>
                  <a:pt x="399344" y="419100"/>
                  <a:pt x="478367" y="354189"/>
                  <a:pt x="719667" y="279400"/>
                </a:cubicBezTo>
                <a:cubicBezTo>
                  <a:pt x="960967" y="204611"/>
                  <a:pt x="1433689" y="122767"/>
                  <a:pt x="1727200" y="76200"/>
                </a:cubicBezTo>
                <a:cubicBezTo>
                  <a:pt x="2020711" y="29633"/>
                  <a:pt x="2250722" y="14816"/>
                  <a:pt x="2480733"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741140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Concluding Remarks on Business Cycles</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The full-employment equilibrium is as “transitory” as the under-employment equilibria.</a:t>
            </a:r>
          </a:p>
          <a:p>
            <a:r>
              <a:rPr lang="en-US" altLang="zh-CN" dirty="0"/>
              <a:t>Full of inner dynamism, our economy cannot stay quietly anywhere. As soon as it recovers from a recession and reaches the full-employment state, it will move on to overheat.</a:t>
            </a:r>
          </a:p>
          <a:p>
            <a:r>
              <a:rPr lang="en-US" altLang="zh-CN" dirty="0"/>
              <a:t>The inner dynamism manifests itself most evidently in finance.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3757452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Minsky’s Financial Instability Hypothesis</a:t>
            </a:r>
            <a:endParaRPr lang="zh-CN" altLang="en-US" dirty="0"/>
          </a:p>
        </p:txBody>
      </p:sp>
      <p:sp>
        <p:nvSpPr>
          <p:cNvPr id="3" name="内容占位符 2"/>
          <p:cNvSpPr>
            <a:spLocks noGrp="1"/>
          </p:cNvSpPr>
          <p:nvPr>
            <p:ph idx="1"/>
          </p:nvPr>
        </p:nvSpPr>
        <p:spPr/>
        <p:txBody>
          <a:bodyPr/>
          <a:lstStyle/>
          <a:p>
            <a:r>
              <a:rPr lang="en-US" altLang="zh-CN" dirty="0"/>
              <a:t>Minsky: A fundamental characteristic of our economy is that the financial system swings between robustness and fragility and these swings are an integral part of the process that generates business cycles.</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3450120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Minsky’s Financial Cycle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14" name="图示 13"/>
          <p:cNvGraphicFramePr/>
          <p:nvPr>
            <p:extLst>
              <p:ext uri="{D42A27DB-BD31-4B8C-83A1-F6EECF244321}">
                <p14:modId xmlns:p14="http://schemas.microsoft.com/office/powerpoint/2010/main" val="745648725"/>
              </p:ext>
            </p:extLst>
          </p:nvPr>
        </p:nvGraphicFramePr>
        <p:xfrm>
          <a:off x="2267744" y="2420888"/>
          <a:ext cx="5352256"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7022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Concluding Remarks on Business Cycles</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The financial cycle does not simply repeat in the same style. Every cycle is different because financial markets are structurally changing over time. </a:t>
            </a:r>
          </a:p>
          <a:p>
            <a:pPr lvl="1"/>
            <a:r>
              <a:rPr lang="en-US" altLang="zh-CN" dirty="0"/>
              <a:t>The government reaction to busts (and booms): regulation and deregulation.</a:t>
            </a:r>
          </a:p>
          <a:p>
            <a:pPr lvl="1"/>
            <a:r>
              <a:rPr lang="en-US" altLang="zh-CN" dirty="0"/>
              <a:t>The market reactions: financial innovations, shadow banks.</a:t>
            </a:r>
          </a:p>
          <a:p>
            <a:r>
              <a:rPr lang="en-US" altLang="zh-CN" dirty="0"/>
              <a:t>Mark Twain: The history </a:t>
            </a:r>
            <a:r>
              <a:rPr lang="en-US" altLang="zh-CN" strike="sngStrike" dirty="0"/>
              <a:t>of economic fluctuations</a:t>
            </a:r>
            <a:r>
              <a:rPr lang="en-US" altLang="zh-CN" dirty="0"/>
              <a:t> doesn't repeat itself, but it often rhymes.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2046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Insights from the Keynesian Cross Equation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Total expenditure determines total income.</a:t>
                </a:r>
              </a:p>
              <a:p>
                <a:pPr lvl="1"/>
                <a:r>
                  <a:rPr lang="en-US" altLang="zh-CN" dirty="0"/>
                  <a:t>“Paradox of thrift”</a:t>
                </a:r>
              </a:p>
              <a:p>
                <a:r>
                  <a:rPr lang="en-US" altLang="zh-CN" dirty="0"/>
                  <a:t>The total output may be lower than the output potential, hence cyclical unemployment.</a:t>
                </a:r>
              </a:p>
              <a:p>
                <a:r>
                  <a:rPr lang="en-US" altLang="zh-CN" dirty="0"/>
                  <a:t>The importance of </a:t>
                </a:r>
                <a14:m>
                  <m:oMath xmlns:m="http://schemas.openxmlformats.org/officeDocument/2006/math">
                    <m:r>
                      <a:rPr lang="en-US" altLang="zh-CN" b="0" i="1" smtClean="0">
                        <a:latin typeface="Cambria Math" panose="02040503050406030204" pitchFamily="18" charset="0"/>
                      </a:rPr>
                      <m:t>𝐼</m:t>
                    </m:r>
                  </m:oMath>
                </a14:m>
                <a:r>
                  <a:rPr lang="en-US" altLang="zh-CN" dirty="0"/>
                  <a:t> and </a:t>
                </a:r>
                <a14:m>
                  <m:oMath xmlns:m="http://schemas.openxmlformats.org/officeDocument/2006/math">
                    <m:r>
                      <a:rPr lang="en-US" altLang="zh-CN" b="0" i="1" smtClean="0">
                        <a:latin typeface="Cambria Math" panose="02040503050406030204" pitchFamily="18" charset="0"/>
                      </a:rPr>
                      <m:t>𝐺</m:t>
                    </m:r>
                  </m:oMath>
                </a14:m>
                <a:r>
                  <a:rPr lang="en-US" altLang="zh-CN" dirty="0"/>
                  <a:t>: to accommodate a higher income, the sum of investment and government expenditure must rise more than consumption.</a:t>
                </a:r>
              </a:p>
              <a:p>
                <a:r>
                  <a:rPr lang="en-US" altLang="zh-CN" dirty="0"/>
                  <a:t>“Multiplier effect”: an increase in investment or government expenditure would lead to a larger increase in the total income.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481" t="-3504" b="-202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2437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a:bodyPr>
          <a:lstStyle/>
          <a:p>
            <a:r>
              <a:rPr lang="en-US" altLang="zh-CN" dirty="0"/>
              <a:t>Overview</a:t>
            </a:r>
          </a:p>
          <a:p>
            <a:r>
              <a:rPr lang="en-US" altLang="zh-CN" dirty="0"/>
              <a:t>The IS-LM Models</a:t>
            </a:r>
          </a:p>
          <a:p>
            <a:r>
              <a:rPr lang="en-US" altLang="zh-CN" dirty="0"/>
              <a:t>The AD-AS Model</a:t>
            </a:r>
          </a:p>
          <a:p>
            <a:r>
              <a:rPr lang="en-US" altLang="zh-CN" dirty="0"/>
              <a:t>Keynes Theory</a:t>
            </a:r>
          </a:p>
          <a:p>
            <a:r>
              <a:rPr lang="en-US" altLang="zh-CN" dirty="0"/>
              <a:t>Concluding Remarks</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4983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Government Purchase Multiplier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0000" lnSpcReduction="20000"/>
              </a:bodyPr>
              <a:lstStyle/>
              <a:p>
                <a:r>
                  <a:rPr lang="en-US" altLang="zh-CN" dirty="0"/>
                  <a:t>Assume that the consumption function is linear, </a:t>
                </a:r>
              </a:p>
              <a:p>
                <a:pPr marL="0" indent="0" algn="ctr">
                  <a:buNone/>
                </a:pPr>
                <a14:m>
                  <m:oMath xmlns:m="http://schemas.openxmlformats.org/officeDocument/2006/math">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r>
                      <a:rPr lang="en-US" altLang="zh-CN" i="1">
                        <a:latin typeface="Cambria Math"/>
                      </a:rPr>
                      <m:t>(</m:t>
                    </m:r>
                    <m:r>
                      <a:rPr lang="en-US" altLang="zh-CN" i="1">
                        <a:latin typeface="Cambria Math"/>
                      </a:rPr>
                      <m:t>𝑌</m:t>
                    </m:r>
                    <m:r>
                      <a:rPr lang="en-US" altLang="zh-CN" i="1">
                        <a:latin typeface="Cambria Math"/>
                      </a:rPr>
                      <m:t>−</m:t>
                    </m:r>
                    <m:r>
                      <a:rPr lang="en-US" altLang="zh-CN" b="0" i="1" smtClean="0">
                        <a:latin typeface="Cambria Math"/>
                      </a:rPr>
                      <m:t>𝑇</m:t>
                    </m:r>
                    <m:r>
                      <a:rPr lang="en-US" altLang="zh-CN" i="1">
                        <a:latin typeface="Cambria Math"/>
                      </a:rPr>
                      <m:t>)</m:t>
                    </m:r>
                  </m:oMath>
                </a14:m>
                <a:r>
                  <a:rPr lang="en-US" altLang="zh-CN" dirty="0"/>
                  <a:t>,</a:t>
                </a:r>
              </a:p>
              <a:p>
                <a:pPr marL="0" indent="0">
                  <a:buNone/>
                </a:pPr>
                <a:r>
                  <a:rPr lang="en-US" altLang="zh-CN" dirty="0"/>
                  <a:t>     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oMath>
                </a14:m>
                <a:r>
                  <a:rPr lang="zh-CN" altLang="en-US" dirty="0"/>
                  <a:t> </a:t>
                </a:r>
                <a:r>
                  <a:rPr lang="en-US" altLang="zh-CN" dirty="0"/>
                  <a:t>is often called autonomous consumption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oMath>
                </a14:m>
                <a:r>
                  <a:rPr lang="zh-CN" altLang="en-US" dirty="0"/>
                  <a:t> </a:t>
                </a:r>
                <a:r>
                  <a:rPr lang="en-US" altLang="zh-CN" dirty="0"/>
                  <a:t>is called the marginal propensity consume (MPC). </a:t>
                </a:r>
              </a:p>
              <a:p>
                <a:r>
                  <a:rPr lang="en-US" altLang="zh-CN" dirty="0"/>
                  <a:t>Take partial differentiation of the following equation with respect to G,</a:t>
                </a:r>
                <a:endParaRPr lang="en-US" altLang="zh-CN" i="1" dirty="0">
                  <a:latin typeface="Cambria Math"/>
                </a:endParaRPr>
              </a:p>
              <a:p>
                <a:pPr marL="0" indent="0" algn="ctr">
                  <a:buNone/>
                </a:pPr>
                <a14:m>
                  <m:oMath xmlns:m="http://schemas.openxmlformats.org/officeDocument/2006/math">
                    <m:r>
                      <a:rPr lang="en-US" altLang="zh-CN" i="1">
                        <a:latin typeface="Cambria Math"/>
                      </a:rPr>
                      <m:t>𝑌</m:t>
                    </m:r>
                    <m:r>
                      <a:rPr lang="en-US" altLang="zh-CN" i="1">
                        <a:latin typeface="Cambria Math"/>
                      </a:rPr>
                      <m:t>=</m:t>
                    </m:r>
                    <m:sSub>
                      <m:sSubPr>
                        <m:ctrlPr>
                          <a:rPr lang="en-US" altLang="zh-CN" b="0" i="1" smtClean="0">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0</m:t>
                            </m:r>
                          </m:sub>
                        </m:sSub>
                        <m:r>
                          <a:rPr lang="en-US" altLang="zh-CN" i="1">
                            <a:latin typeface="Cambria Math"/>
                          </a:rPr>
                          <m:t>+</m:t>
                        </m:r>
                        <m:r>
                          <a:rPr lang="en-US" altLang="zh-CN" i="1">
                            <a:latin typeface="Cambria Math"/>
                          </a:rPr>
                          <m:t>𝐶</m:t>
                        </m:r>
                      </m:e>
                      <m:sub>
                        <m:r>
                          <a:rPr lang="en-US" altLang="zh-CN" b="0" i="1" smtClean="0">
                            <a:latin typeface="Cambria Math"/>
                          </a:rPr>
                          <m:t>1</m:t>
                        </m:r>
                      </m:sub>
                    </m:sSub>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b="0" i="1" smtClean="0">
                            <a:latin typeface="Cambria Math"/>
                          </a:rPr>
                          <m:t>𝑇</m:t>
                        </m:r>
                      </m:e>
                    </m:d>
                    <m:r>
                      <a:rPr lang="en-US" altLang="zh-CN" i="1">
                        <a:latin typeface="Cambria Math"/>
                      </a:rPr>
                      <m:t>+</m:t>
                    </m:r>
                    <m:r>
                      <a:rPr lang="en-US" altLang="zh-CN" b="0" i="1" smtClean="0">
                        <a:latin typeface="Cambria Math"/>
                      </a:rPr>
                      <m:t>𝐼</m:t>
                    </m:r>
                    <m:r>
                      <a:rPr lang="en-US" altLang="zh-CN" i="1">
                        <a:latin typeface="Cambria Math"/>
                      </a:rPr>
                      <m:t>+</m:t>
                    </m:r>
                    <m:r>
                      <a:rPr lang="en-US" altLang="zh-CN" b="0" i="1" smtClean="0">
                        <a:latin typeface="Cambria Math"/>
                      </a:rPr>
                      <m:t>𝐺</m:t>
                    </m:r>
                    <m:r>
                      <a:rPr lang="en-US" altLang="zh-CN" b="0" i="1" smtClean="0">
                        <a:latin typeface="Cambria Math" panose="02040503050406030204" pitchFamily="18" charset="0"/>
                      </a:rPr>
                      <m:t>.</m:t>
                    </m:r>
                  </m:oMath>
                </a14:m>
                <a:r>
                  <a:rPr lang="en-US" altLang="zh-CN" dirty="0"/>
                  <a:t> </a:t>
                </a:r>
              </a:p>
              <a:p>
                <a:pPr marL="0" indent="0">
                  <a:buNone/>
                </a:pPr>
                <a:r>
                  <a:rPr lang="en-US" altLang="zh-CN" dirty="0"/>
                  <a:t>    We have</a:t>
                </a:r>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m:t>
                        </m:r>
                        <m:r>
                          <a:rPr lang="en-US" altLang="zh-CN" b="0" i="1" smtClean="0">
                            <a:latin typeface="Cambria Math"/>
                          </a:rPr>
                          <m:t>𝑌</m:t>
                        </m:r>
                      </m:num>
                      <m:den>
                        <m:r>
                          <a:rPr lang="en-US" altLang="zh-CN" b="0" i="1" smtClean="0">
                            <a:latin typeface="Cambria Math"/>
                          </a:rPr>
                          <m:t>𝜕</m:t>
                        </m:r>
                        <m:r>
                          <a:rPr lang="en-US" altLang="zh-CN" b="0" i="1" smtClean="0">
                            <a:latin typeface="Cambria Math"/>
                          </a:rPr>
                          <m:t>𝐺</m:t>
                        </m:r>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1</m:t>
                            </m:r>
                          </m:sub>
                        </m:sSub>
                      </m:den>
                    </m:f>
                    <m:r>
                      <a:rPr lang="en-US" altLang="zh-CN" b="0" i="1" smtClean="0">
                        <a:latin typeface="Cambria Math"/>
                      </a:rPr>
                      <m:t>=</m:t>
                    </m:r>
                    <m:f>
                      <m:fPr>
                        <m:ctrlPr>
                          <a:rPr lang="en-US" altLang="zh-CN" b="0" i="1" smtClean="0">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r>
                          <a:rPr lang="en-US" altLang="zh-CN" b="0" i="1" smtClean="0">
                            <a:latin typeface="Cambria Math"/>
                          </a:rPr>
                          <m:t>𝑀𝑃𝐶</m:t>
                        </m:r>
                      </m:den>
                    </m:f>
                    <m:r>
                      <a:rPr lang="en-US" altLang="zh-CN" b="0" i="1" smtClean="0">
                        <a:latin typeface="Cambria Math"/>
                      </a:rPr>
                      <m:t>.</m:t>
                    </m:r>
                  </m:oMath>
                </a14:m>
                <a:r>
                  <a:rPr lang="en-US" altLang="zh-CN" dirty="0"/>
                  <a:t>  </a:t>
                </a:r>
              </a:p>
              <a:p>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1</m:t>
                        </m:r>
                      </m:num>
                      <m:den>
                        <m:r>
                          <a:rPr lang="en-US" altLang="zh-CN" i="1">
                            <a:latin typeface="Cambria Math"/>
                          </a:rPr>
                          <m:t>1−</m:t>
                        </m:r>
                        <m:r>
                          <a:rPr lang="en-US" altLang="zh-CN" i="1">
                            <a:latin typeface="Cambria Math"/>
                          </a:rPr>
                          <m:t>𝑀𝑃𝐶</m:t>
                        </m:r>
                      </m:den>
                    </m:f>
                  </m:oMath>
                </a14:m>
                <a:r>
                  <a:rPr lang="en-US" altLang="zh-CN" dirty="0"/>
                  <a:t> is called the government purchase multiplier.</a:t>
                </a:r>
              </a:p>
              <a:p>
                <a:r>
                  <a:rPr lang="en-US" altLang="zh-CN" dirty="0"/>
                  <a:t>Similarly, an increase in </a:t>
                </a:r>
                <a14:m>
                  <m:oMath xmlns:m="http://schemas.openxmlformats.org/officeDocument/2006/math">
                    <m:r>
                      <a:rPr lang="en-US" altLang="zh-CN" i="1">
                        <a:latin typeface="Cambria Math"/>
                      </a:rPr>
                      <m:t>𝐼</m:t>
                    </m:r>
                  </m:oMath>
                </a14:m>
                <a:r>
                  <a:rPr lang="en-US" altLang="zh-CN" dirty="0"/>
                  <a:t> also leads to the same multiplication effect in </a:t>
                </a:r>
                <a14:m>
                  <m:oMath xmlns:m="http://schemas.openxmlformats.org/officeDocument/2006/math">
                    <m:r>
                      <a:rPr lang="en-US" altLang="zh-CN" i="1">
                        <a:latin typeface="Cambria Math"/>
                      </a:rPr>
                      <m:t>𝑌</m:t>
                    </m:r>
                  </m:oMath>
                </a14:m>
                <a:r>
                  <a:rPr lang="en-US" altLang="zh-CN" dirty="0"/>
                  <a:t>.</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963" t="-2291" r="-148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9569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Effect of Fiscal Stimulus </a:t>
            </a:r>
            <a:endParaRPr lang="zh-CN" altLang="en-US" dirty="0"/>
          </a:p>
        </p:txBody>
      </p:sp>
      <p:sp>
        <p:nvSpPr>
          <p:cNvPr id="4" name="页脚占位符 3"/>
          <p:cNvSpPr>
            <a:spLocks noGrp="1"/>
          </p:cNvSpPr>
          <p:nvPr>
            <p:ph type="ftr" sz="quarter" idx="11"/>
          </p:nvPr>
        </p:nvSpPr>
        <p:spPr/>
        <p:txBody>
          <a:bodyPr/>
          <a:lstStyle/>
          <a:p>
            <a:r>
              <a:rPr lang="en-US" altLang="zh-CN" dirty="0"/>
              <a:t>Intermediate Macroeconomics</a:t>
            </a:r>
            <a:endParaRPr lang="zh-CN" altLang="en-US" dirty="0"/>
          </a:p>
        </p:txBody>
      </p:sp>
      <p:cxnSp>
        <p:nvCxnSpPr>
          <p:cNvPr id="5" name="直接箭头连接符 4"/>
          <p:cNvCxnSpPr/>
          <p:nvPr/>
        </p:nvCxnSpPr>
        <p:spPr>
          <a:xfrm>
            <a:off x="2051720" y="5877272"/>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051720" y="1628800"/>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51720" y="2204864"/>
            <a:ext cx="3744416" cy="36724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弧形 7"/>
          <p:cNvSpPr/>
          <p:nvPr/>
        </p:nvSpPr>
        <p:spPr>
          <a:xfrm>
            <a:off x="2051720" y="5733256"/>
            <a:ext cx="288032" cy="2880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8"/>
              <p:cNvSpPr txBox="1"/>
              <p:nvPr/>
            </p:nvSpPr>
            <p:spPr>
              <a:xfrm>
                <a:off x="2227196" y="5537628"/>
                <a:ext cx="504056" cy="375552"/>
              </a:xfrm>
              <a:prstGeom prst="rect">
                <a:avLst/>
              </a:prstGeom>
              <a:noFill/>
            </p:spPr>
            <p:txBody>
              <a:bodyPr wrap="square" rtlCol="0">
                <a:spAutoFit/>
              </a:bodyPr>
              <a:lstStyle/>
              <a:p>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a:rPr>
                          <m:t>45</m:t>
                        </m:r>
                      </m:e>
                      <m:sup>
                        <m:r>
                          <a:rPr lang="en-US" altLang="zh-CN" b="0" i="1" smtClean="0">
                            <a:latin typeface="Cambria Math"/>
                            <a:ea typeface="Cambria Math"/>
                          </a:rPr>
                          <m:t>°</m:t>
                        </m:r>
                      </m:sup>
                    </m:sSup>
                  </m:oMath>
                </a14:m>
                <a:r>
                  <a:rPr lang="zh-CN" altLang="en-US"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2227196" y="5537628"/>
                <a:ext cx="504056" cy="375552"/>
              </a:xfrm>
              <a:prstGeom prst="rect">
                <a:avLst/>
              </a:prstGeom>
              <a:blipFill rotWithShape="1">
                <a:blip r:embed="rId3"/>
                <a:stretch>
                  <a:fillRect/>
                </a:stretch>
              </a:blipFill>
            </p:spPr>
            <p:txBody>
              <a:bodyPr/>
              <a:lstStyle/>
              <a:p>
                <a:r>
                  <a:rPr lang="zh-CN" altLang="en-US">
                    <a:noFill/>
                  </a:rPr>
                  <a:t> </a:t>
                </a:r>
              </a:p>
            </p:txBody>
          </p:sp>
        </mc:Fallback>
      </mc:AlternateContent>
      <p:cxnSp>
        <p:nvCxnSpPr>
          <p:cNvPr id="10" name="直接连接符 9"/>
          <p:cNvCxnSpPr/>
          <p:nvPr/>
        </p:nvCxnSpPr>
        <p:spPr>
          <a:xfrm flipV="1">
            <a:off x="2051720" y="3230978"/>
            <a:ext cx="4752528" cy="1512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779912" y="4221088"/>
            <a:ext cx="0" cy="16561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544" y="1628800"/>
            <a:ext cx="1368152" cy="369332"/>
          </a:xfrm>
          <a:prstGeom prst="rect">
            <a:avLst/>
          </a:prstGeom>
          <a:noFill/>
        </p:spPr>
        <p:txBody>
          <a:bodyPr wrap="square" rtlCol="0">
            <a:spAutoFit/>
          </a:bodyPr>
          <a:lstStyle/>
          <a:p>
            <a:r>
              <a:rPr lang="en-US" altLang="zh-CN" dirty="0"/>
              <a:t>Expenditure</a:t>
            </a:r>
            <a:endParaRPr lang="zh-CN" altLang="en-US" dirty="0"/>
          </a:p>
        </p:txBody>
      </p:sp>
      <mc:AlternateContent xmlns:mc="http://schemas.openxmlformats.org/markup-compatibility/2006" xmlns:a14="http://schemas.microsoft.com/office/drawing/2010/main">
        <mc:Choice Requires="a14">
          <p:sp>
            <p:nvSpPr>
              <p:cNvPr id="15" name="TextBox 14"/>
              <p:cNvSpPr txBox="1"/>
              <p:nvPr/>
            </p:nvSpPr>
            <p:spPr>
              <a:xfrm>
                <a:off x="3491880" y="5865378"/>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r>
                        <a:rPr lang="en-US" altLang="zh-CN" b="0" i="1" smtClean="0">
                          <a:latin typeface="Cambria Math" panose="02040503050406030204" pitchFamily="18" charset="0"/>
                        </a:rPr>
                        <m:t>′</m:t>
                      </m:r>
                    </m:oMath>
                  </m:oMathPara>
                </a14:m>
                <a:endParaRPr lang="zh-CN" alt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491880" y="5865378"/>
                <a:ext cx="540061" cy="369332"/>
              </a:xfrm>
              <a:prstGeom prst="rect">
                <a:avLst/>
              </a:prstGeom>
              <a:blipFill rotWithShape="0">
                <a:blip r:embed="rId4"/>
                <a:stretch>
                  <a:fillRect/>
                </a:stretch>
              </a:blipFill>
            </p:spPr>
            <p:txBody>
              <a:bodyPr/>
              <a:lstStyle/>
              <a:p>
                <a:r>
                  <a:rPr lang="zh-CN" altLang="en-US">
                    <a:noFill/>
                  </a:rPr>
                  <a:t> </a:t>
                </a:r>
              </a:p>
            </p:txBody>
          </p:sp>
        </mc:Fallback>
      </mc:AlternateContent>
      <p:cxnSp>
        <p:nvCxnSpPr>
          <p:cNvPr id="20" name="直接连接符 19"/>
          <p:cNvCxnSpPr/>
          <p:nvPr/>
        </p:nvCxnSpPr>
        <p:spPr>
          <a:xfrm flipV="1">
            <a:off x="2039160" y="2275131"/>
            <a:ext cx="4752528" cy="151216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上箭头 20"/>
          <p:cNvSpPr/>
          <p:nvPr/>
        </p:nvSpPr>
        <p:spPr>
          <a:xfrm>
            <a:off x="1907704" y="3861048"/>
            <a:ext cx="45719" cy="882098"/>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TextBox 21"/>
              <p:cNvSpPr txBox="1"/>
              <p:nvPr/>
            </p:nvSpPr>
            <p:spPr>
              <a:xfrm>
                <a:off x="323528" y="3787577"/>
                <a:ext cx="1512168" cy="923330"/>
              </a:xfrm>
              <a:prstGeom prst="rect">
                <a:avLst/>
              </a:prstGeom>
              <a:noFill/>
            </p:spPr>
            <p:txBody>
              <a:bodyPr wrap="square" rtlCol="0">
                <a:spAutoFit/>
              </a:bodyPr>
              <a:lstStyle/>
              <a:p>
                <a:r>
                  <a:rPr lang="en-US" altLang="zh-CN" dirty="0"/>
                  <a:t>An increase in government spending: </a:t>
                </a:r>
                <a14:m>
                  <m:oMath xmlns:m="http://schemas.openxmlformats.org/officeDocument/2006/math">
                    <m:r>
                      <m:rPr>
                        <m:sty m:val="p"/>
                      </m:rPr>
                      <a:rPr lang="en-US" altLang="zh-CN" b="0" i="0" smtClean="0">
                        <a:latin typeface="Cambria Math"/>
                      </a:rPr>
                      <m:t>Δ</m:t>
                    </m:r>
                    <m:r>
                      <a:rPr lang="en-US" altLang="zh-CN" b="0" i="1" smtClean="0">
                        <a:latin typeface="Cambria Math"/>
                      </a:rPr>
                      <m:t>𝐺</m:t>
                    </m:r>
                  </m:oMath>
                </a14:m>
                <a:r>
                  <a:rPr lang="en-US" altLang="zh-CN" dirty="0"/>
                  <a:t> </a:t>
                </a:r>
                <a:endParaRPr lang="zh-CN"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23528" y="3787577"/>
                <a:ext cx="1512168" cy="923330"/>
              </a:xfrm>
              <a:prstGeom prst="rect">
                <a:avLst/>
              </a:prstGeom>
              <a:blipFill rotWithShape="0">
                <a:blip r:embed="rId5"/>
                <a:stretch>
                  <a:fillRect l="-3226" t="-3289" r="-5242" b="-9211"/>
                </a:stretch>
              </a:blipFill>
            </p:spPr>
            <p:txBody>
              <a:bodyPr/>
              <a:lstStyle/>
              <a:p>
                <a:r>
                  <a:rPr lang="zh-CN" altLang="en-US">
                    <a:noFill/>
                  </a:rPr>
                  <a:t> </a:t>
                </a:r>
              </a:p>
            </p:txBody>
          </p:sp>
        </mc:Fallback>
      </mc:AlternateContent>
      <p:cxnSp>
        <p:nvCxnSpPr>
          <p:cNvPr id="24" name="直接连接符 23"/>
          <p:cNvCxnSpPr/>
          <p:nvPr/>
        </p:nvCxnSpPr>
        <p:spPr>
          <a:xfrm>
            <a:off x="5220072" y="2780928"/>
            <a:ext cx="0" cy="30963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右箭头 24"/>
          <p:cNvSpPr/>
          <p:nvPr/>
        </p:nvSpPr>
        <p:spPr>
          <a:xfrm>
            <a:off x="3923928" y="4665188"/>
            <a:ext cx="11612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3867912" y="4885398"/>
            <a:ext cx="1273304" cy="646331"/>
          </a:xfrm>
          <a:prstGeom prst="rect">
            <a:avLst/>
          </a:prstGeom>
          <a:noFill/>
        </p:spPr>
        <p:txBody>
          <a:bodyPr wrap="square" rtlCol="0">
            <a:spAutoFit/>
          </a:bodyPr>
          <a:lstStyle/>
          <a:p>
            <a:r>
              <a:rPr lang="en-US" altLang="zh-CN" dirty="0"/>
              <a:t>Increase in income/out</a:t>
            </a:r>
            <a:endParaRPr lang="zh-CN" altLang="en-US" dirty="0"/>
          </a:p>
        </p:txBody>
      </p:sp>
      <mc:AlternateContent xmlns:mc="http://schemas.openxmlformats.org/markup-compatibility/2006" xmlns:a14="http://schemas.microsoft.com/office/drawing/2010/main">
        <mc:Choice Requires="a14">
          <p:sp>
            <p:nvSpPr>
              <p:cNvPr id="3" name="文本框 2"/>
              <p:cNvSpPr txBox="1"/>
              <p:nvPr/>
            </p:nvSpPr>
            <p:spPr>
              <a:xfrm>
                <a:off x="6657200" y="2902297"/>
                <a:ext cx="568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𝑇𝐸</m:t>
                      </m:r>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6657200" y="2902297"/>
                <a:ext cx="568424" cy="369332"/>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6587124" y="1946450"/>
                <a:ext cx="5684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𝑇𝐸</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3" name="文本框 22"/>
              <p:cNvSpPr txBox="1">
                <a:spLocks noRot="1" noChangeAspect="1" noMove="1" noResize="1" noEditPoints="1" noAdjustHandles="1" noChangeArrowheads="1" noChangeShapeType="1" noTextEdit="1"/>
              </p:cNvSpPr>
              <p:nvPr/>
            </p:nvSpPr>
            <p:spPr>
              <a:xfrm>
                <a:off x="6587124" y="1946450"/>
                <a:ext cx="568424" cy="369332"/>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TextBox 14"/>
              <p:cNvSpPr txBox="1"/>
              <p:nvPr/>
            </p:nvSpPr>
            <p:spPr>
              <a:xfrm>
                <a:off x="5058052" y="5842099"/>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rgbClr val="C00000"/>
                          </a:solidFill>
                          <a:latin typeface="Cambria Math"/>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6" name="TextBox 14"/>
              <p:cNvSpPr txBox="1">
                <a:spLocks noRot="1" noChangeAspect="1" noMove="1" noResize="1" noEditPoints="1" noAdjustHandles="1" noChangeArrowheads="1" noChangeShapeType="1" noTextEdit="1"/>
              </p:cNvSpPr>
              <p:nvPr/>
            </p:nvSpPr>
            <p:spPr>
              <a:xfrm>
                <a:off x="5058052" y="5842099"/>
                <a:ext cx="540061" cy="369332"/>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5171993" y="1912186"/>
                <a:ext cx="1158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oMath>
                  </m:oMathPara>
                </a14:m>
                <a:endParaRPr lang="zh-CN" altLang="en-US" i="1" dirty="0"/>
              </a:p>
            </p:txBody>
          </p:sp>
        </mc:Choice>
        <mc:Fallback xmlns="">
          <p:sp>
            <p:nvSpPr>
              <p:cNvPr id="12" name="文本框 11"/>
              <p:cNvSpPr txBox="1">
                <a:spLocks noRot="1" noChangeAspect="1" noMove="1" noResize="1" noEditPoints="1" noAdjustHandles="1" noChangeArrowheads="1" noChangeShapeType="1" noTextEdit="1"/>
              </p:cNvSpPr>
              <p:nvPr/>
            </p:nvSpPr>
            <p:spPr>
              <a:xfrm>
                <a:off x="5171993" y="1912186"/>
                <a:ext cx="1158976" cy="36933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TextBox 14"/>
              <p:cNvSpPr txBox="1"/>
              <p:nvPr/>
            </p:nvSpPr>
            <p:spPr>
              <a:xfrm>
                <a:off x="6648797" y="5883586"/>
                <a:ext cx="5400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a:rPr>
                        <m:t>𝑌</m:t>
                      </m:r>
                    </m:oMath>
                  </m:oMathPara>
                </a14:m>
                <a:endParaRPr lang="zh-CN" altLang="en-US" dirty="0"/>
              </a:p>
            </p:txBody>
          </p:sp>
        </mc:Choice>
        <mc:Fallback xmlns="">
          <p:sp>
            <p:nvSpPr>
              <p:cNvPr id="28" name="TextBox 14"/>
              <p:cNvSpPr txBox="1">
                <a:spLocks noRot="1" noChangeAspect="1" noMove="1" noResize="1" noEditPoints="1" noAdjustHandles="1" noChangeArrowheads="1" noChangeShapeType="1" noTextEdit="1"/>
              </p:cNvSpPr>
              <p:nvPr/>
            </p:nvSpPr>
            <p:spPr>
              <a:xfrm>
                <a:off x="6648797" y="5883586"/>
                <a:ext cx="540061" cy="369332"/>
              </a:xfrm>
              <a:prstGeom prst="rect">
                <a:avLst/>
              </a:prstGeom>
              <a:blipFill rotWithShape="0">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9610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Tax Multiplier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Similarly, we obtain</a:t>
                </a:r>
              </a:p>
              <a:p>
                <a:pPr marL="0" indent="0" algn="ctr">
                  <a:buNone/>
                </a:pP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m:t>
                        </m:r>
                        <m:r>
                          <a:rPr lang="en-US" altLang="zh-CN" b="0" i="1" smtClean="0">
                            <a:latin typeface="Cambria Math"/>
                          </a:rPr>
                          <m:t>𝑌</m:t>
                        </m:r>
                      </m:num>
                      <m:den>
                        <m:r>
                          <a:rPr lang="en-US" altLang="zh-CN" b="0" i="1" smtClean="0">
                            <a:latin typeface="Cambria Math"/>
                          </a:rPr>
                          <m:t>𝜕</m:t>
                        </m:r>
                        <m:r>
                          <a:rPr lang="en-US" altLang="zh-CN" b="0" i="1" smtClean="0">
                            <a:latin typeface="Cambria Math"/>
                          </a:rPr>
                          <m:t>𝑇</m:t>
                        </m:r>
                      </m:den>
                    </m:f>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𝐶</m:t>
                            </m:r>
                          </m:e>
                          <m:sub>
                            <m:r>
                              <a:rPr lang="en-US" altLang="zh-CN" b="0" i="1" smtClean="0">
                                <a:latin typeface="Cambria Math"/>
                              </a:rPr>
                              <m:t>1</m:t>
                            </m:r>
                          </m:sub>
                        </m:sSub>
                      </m:num>
                      <m:den>
                        <m:r>
                          <a:rPr lang="en-US" altLang="zh-CN" i="1">
                            <a:latin typeface="Cambria Math"/>
                          </a:rPr>
                          <m:t>1−</m:t>
                        </m:r>
                        <m:sSub>
                          <m:sSubPr>
                            <m:ctrlPr>
                              <a:rPr lang="en-US" altLang="zh-CN" i="1">
                                <a:latin typeface="Cambria Math" panose="02040503050406030204" pitchFamily="18" charset="0"/>
                              </a:rPr>
                            </m:ctrlPr>
                          </m:sSubPr>
                          <m:e>
                            <m:r>
                              <a:rPr lang="en-US" altLang="zh-CN" i="1">
                                <a:latin typeface="Cambria Math"/>
                              </a:rPr>
                              <m:t>𝐶</m:t>
                            </m:r>
                          </m:e>
                          <m:sub>
                            <m:r>
                              <a:rPr lang="en-US" altLang="zh-CN" i="1">
                                <a:latin typeface="Cambria Math"/>
                              </a:rPr>
                              <m:t>1</m:t>
                            </m:r>
                          </m:sub>
                        </m:sSub>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𝑀𝑃𝐶</m:t>
                        </m:r>
                      </m:num>
                      <m:den>
                        <m:r>
                          <a:rPr lang="en-US" altLang="zh-CN" i="1">
                            <a:latin typeface="Cambria Math"/>
                          </a:rPr>
                          <m:t>1−</m:t>
                        </m:r>
                        <m:r>
                          <a:rPr lang="en-US" altLang="zh-CN" i="1">
                            <a:latin typeface="Cambria Math"/>
                          </a:rPr>
                          <m:t>𝑀𝑃𝐶</m:t>
                        </m:r>
                      </m:den>
                    </m:f>
                    <m:r>
                      <a:rPr lang="en-US" altLang="zh-CN" i="1">
                        <a:latin typeface="Cambria Math"/>
                      </a:rPr>
                      <m:t>.</m:t>
                    </m:r>
                  </m:oMath>
                </a14:m>
                <a:r>
                  <a:rPr lang="en-US" altLang="zh-CN" dirty="0"/>
                  <a:t>  </a:t>
                </a:r>
              </a:p>
              <a:p>
                <a14:m>
                  <m:oMath xmlns:m="http://schemas.openxmlformats.org/officeDocument/2006/math">
                    <m:r>
                      <a:rPr lang="en-US" altLang="zh-CN" b="0" i="1" smtClean="0">
                        <a:latin typeface="Cambria Math"/>
                      </a:rPr>
                      <m:t>−</m:t>
                    </m:r>
                    <m:f>
                      <m:fPr>
                        <m:ctrlPr>
                          <a:rPr lang="en-US" altLang="zh-CN" i="1">
                            <a:latin typeface="Cambria Math" panose="02040503050406030204" pitchFamily="18" charset="0"/>
                          </a:rPr>
                        </m:ctrlPr>
                      </m:fPr>
                      <m:num>
                        <m:r>
                          <a:rPr lang="en-US" altLang="zh-CN" b="0" i="1" smtClean="0">
                            <a:latin typeface="Cambria Math"/>
                          </a:rPr>
                          <m:t>𝑀𝑃𝐶</m:t>
                        </m:r>
                      </m:num>
                      <m:den>
                        <m:r>
                          <a:rPr lang="en-US" altLang="zh-CN" i="1">
                            <a:latin typeface="Cambria Math"/>
                          </a:rPr>
                          <m:t>1−</m:t>
                        </m:r>
                        <m:r>
                          <a:rPr lang="en-US" altLang="zh-CN" i="1">
                            <a:latin typeface="Cambria Math"/>
                          </a:rPr>
                          <m:t>𝑀𝑃𝐶</m:t>
                        </m:r>
                      </m:den>
                    </m:f>
                  </m:oMath>
                </a14:m>
                <a:r>
                  <a:rPr lang="en-US" altLang="zh-CN" dirty="0"/>
                  <a:t> is called the tax multiplier.</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1737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Limitation of Keynesian Cross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investment </a:t>
                </a:r>
                <a14:m>
                  <m:oMath xmlns:m="http://schemas.openxmlformats.org/officeDocument/2006/math">
                    <m:r>
                      <a:rPr lang="en-US" altLang="zh-CN" b="0" i="1" smtClean="0">
                        <a:latin typeface="Cambria Math"/>
                      </a:rPr>
                      <m:t>𝐼</m:t>
                    </m:r>
                  </m:oMath>
                </a14:m>
                <a:r>
                  <a:rPr lang="zh-CN" altLang="en-US" dirty="0"/>
                  <a:t> </a:t>
                </a:r>
                <a:r>
                  <a:rPr lang="en-US" altLang="zh-CN" dirty="0"/>
                  <a:t>is assumed to be exogenously given. The assumption is not realistic, since investment tends to depend on, among other factors, financing cost measured by interest rate, which is endogenously determined in the financial market. </a:t>
                </a:r>
              </a:p>
              <a:p>
                <a:r>
                  <a:rPr lang="en-US" altLang="zh-CN" dirty="0"/>
                  <a:t>Treating investment as exogenous results in an over-estimated multiplier effect, since “crowding-out” is ruled out.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704" t="-2695" r="-266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178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Overview</a:t>
            </a:r>
          </a:p>
          <a:p>
            <a:r>
              <a:rPr lang="en-US" altLang="zh-CN" dirty="0"/>
              <a:t>The IS-LM Models</a:t>
            </a:r>
          </a:p>
          <a:p>
            <a:pPr lvl="1"/>
            <a:r>
              <a:rPr lang="en-US" altLang="zh-CN" dirty="0"/>
              <a:t>The Keynesian Cross</a:t>
            </a:r>
          </a:p>
          <a:p>
            <a:pPr lvl="1"/>
            <a:r>
              <a:rPr lang="en-US" altLang="zh-CN" b="1" dirty="0"/>
              <a:t>The Sticky-Price Assumption</a:t>
            </a:r>
          </a:p>
          <a:p>
            <a:pPr lvl="1"/>
            <a:r>
              <a:rPr lang="en-US" altLang="zh-CN" dirty="0"/>
              <a:t>The IS-LM Model</a:t>
            </a:r>
          </a:p>
          <a:p>
            <a:pPr lvl="1"/>
            <a:r>
              <a:rPr lang="en-US" altLang="zh-CN" dirty="0"/>
              <a:t>Open Economy</a:t>
            </a:r>
          </a:p>
          <a:p>
            <a:r>
              <a:rPr lang="en-US" altLang="zh-CN" dirty="0"/>
              <a:t>The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1420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Sticky-Price Assumption</a:t>
            </a:r>
            <a:endParaRPr lang="zh-CN" altLang="en-US" dirty="0"/>
          </a:p>
        </p:txBody>
      </p:sp>
      <p:sp>
        <p:nvSpPr>
          <p:cNvPr id="3" name="内容占位符 2"/>
          <p:cNvSpPr>
            <a:spLocks noGrp="1"/>
          </p:cNvSpPr>
          <p:nvPr>
            <p:ph idx="1"/>
          </p:nvPr>
        </p:nvSpPr>
        <p:spPr/>
        <p:txBody>
          <a:bodyPr/>
          <a:lstStyle/>
          <a:p>
            <a:r>
              <a:rPr lang="en-US" altLang="zh-CN" dirty="0"/>
              <a:t>The assumption says that prices are fixed in the short run. </a:t>
            </a:r>
          </a:p>
          <a:p>
            <a:r>
              <a:rPr lang="en-US" altLang="zh-CN" dirty="0"/>
              <a:t>The sticky-price assumption is crucial in the Keynesian models.</a:t>
            </a:r>
          </a:p>
          <a:p>
            <a:pPr lvl="1"/>
            <a:r>
              <a:rPr lang="en-US" altLang="zh-CN" dirty="0"/>
              <a:t>The price level can be treated as exogenous.</a:t>
            </a:r>
          </a:p>
          <a:p>
            <a:pPr lvl="1"/>
            <a:r>
              <a:rPr lang="en-US" altLang="zh-CN" dirty="0"/>
              <a:t>Markets do not automatically clear.</a:t>
            </a:r>
          </a:p>
          <a:p>
            <a:pPr lvl="1"/>
            <a:r>
              <a:rPr lang="en-US" altLang="zh-CN" dirty="0"/>
              <a:t>Classical dichotomy breaks down.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06839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a typeface="宋体" charset="-122"/>
              </a:rPr>
              <a:t>Time Horizons in Macroeconomics</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Long-run: Prices are flexible.</a:t>
            </a:r>
          </a:p>
          <a:p>
            <a:r>
              <a:rPr lang="en-US" altLang="zh-CN" dirty="0"/>
              <a:t>Short-run or medium-run: Prices are “sticky”.</a:t>
            </a:r>
          </a:p>
          <a:p>
            <a:pPr lvl="1"/>
            <a:r>
              <a:rPr lang="en-US" altLang="zh-CN" dirty="0"/>
              <a:t>Short-run: prices are fixed.</a:t>
            </a:r>
          </a:p>
          <a:p>
            <a:pPr lvl="1"/>
            <a:r>
              <a:rPr lang="en-US" altLang="zh-CN" dirty="0"/>
              <a:t>Medium-run: prices may change, but not flexibly.</a:t>
            </a:r>
          </a:p>
          <a:p>
            <a:r>
              <a:rPr lang="en-US" altLang="zh-CN" dirty="0"/>
              <a:t>Under classical assumptions, output is determined by the supply side and changes in the demand side affects only prices. In other words, flexible prices move to accommodate the supply side.</a:t>
            </a:r>
          </a:p>
          <a:p>
            <a:r>
              <a:rPr lang="en-US" altLang="zh-CN" dirty="0"/>
              <a:t>When prices are sticky, output and employment also depend on the demand.</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9720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Theories of Price Stickiness </a:t>
            </a:r>
            <a:endParaRPr lang="zh-CN" altLang="en-US" dirty="0"/>
          </a:p>
        </p:txBody>
      </p:sp>
      <p:sp>
        <p:nvSpPr>
          <p:cNvPr id="3" name="内容占位符 2"/>
          <p:cNvSpPr>
            <a:spLocks noGrp="1"/>
          </p:cNvSpPr>
          <p:nvPr>
            <p:ph idx="1"/>
          </p:nvPr>
        </p:nvSpPr>
        <p:spPr/>
        <p:txBody>
          <a:bodyPr>
            <a:normAutofit/>
          </a:bodyPr>
          <a:lstStyle/>
          <a:p>
            <a:r>
              <a:rPr lang="en-US" altLang="zh-CN" sz="2000" dirty="0"/>
              <a:t>Coordination failure: 60.6% (percentage of managers who accept)</a:t>
            </a:r>
          </a:p>
          <a:p>
            <a:pPr lvl="1"/>
            <a:r>
              <a:rPr lang="en-US" altLang="zh-CN" sz="2000" dirty="0"/>
              <a:t>Firms hold back on price changes, waiting for others to go first</a:t>
            </a:r>
          </a:p>
          <a:p>
            <a:r>
              <a:rPr lang="en-US" altLang="zh-CN" sz="2000" dirty="0"/>
              <a:t>Cost-based pricing with lags: 55.5%</a:t>
            </a:r>
          </a:p>
          <a:p>
            <a:pPr lvl="1"/>
            <a:r>
              <a:rPr lang="en-US" altLang="zh-CN" sz="2000" dirty="0"/>
              <a:t>Price increases are delayed until costs rise</a:t>
            </a:r>
          </a:p>
          <a:p>
            <a:r>
              <a:rPr lang="en-US" altLang="zh-CN" sz="2000" dirty="0"/>
              <a:t>Delivery lags, service, etc.: 54.8%</a:t>
            </a:r>
          </a:p>
          <a:p>
            <a:pPr lvl="1"/>
            <a:r>
              <a:rPr lang="en-US" altLang="zh-CN" sz="2000" dirty="0"/>
              <a:t>Firms prefer to vary other product attributes, such as delivery lags, service, or product quality</a:t>
            </a:r>
          </a:p>
          <a:p>
            <a:r>
              <a:rPr lang="en-US" altLang="zh-CN" sz="2000" dirty="0"/>
              <a:t>Implicit contracts: 50.4%</a:t>
            </a:r>
          </a:p>
          <a:p>
            <a:pPr lvl="1"/>
            <a:r>
              <a:rPr lang="en-US" altLang="zh-CN" sz="2000" dirty="0"/>
              <a:t>Firms tacitly agree to stabilize prices, perhaps out of “fairness” to customers</a:t>
            </a:r>
          </a:p>
          <a:p>
            <a:pPr marL="57150" indent="0">
              <a:buNone/>
            </a:pPr>
            <a:endParaRPr lang="en-US" altLang="zh-CN" sz="1300" dirty="0"/>
          </a:p>
          <a:p>
            <a:pPr marL="57150" indent="0">
              <a:buNone/>
            </a:pPr>
            <a:r>
              <a:rPr lang="en-US" altLang="zh-CN" sz="1300" dirty="0"/>
              <a:t>Source: A.S. Blinder, 1994, “On sticky prices: academic theories meet the real world”, in N.G. </a:t>
            </a:r>
            <a:r>
              <a:rPr lang="en-US" altLang="zh-CN" sz="1300" dirty="0" err="1"/>
              <a:t>Mankiw</a:t>
            </a:r>
            <a:r>
              <a:rPr lang="en-US" altLang="zh-CN" sz="1300" dirty="0"/>
              <a:t>, ed., Monetary Policy, University of Chicago Press, 117-154. </a:t>
            </a:r>
          </a:p>
        </p:txBody>
      </p:sp>
      <p:sp>
        <p:nvSpPr>
          <p:cNvPr id="4" name="灯片编号占位符 3"/>
          <p:cNvSpPr>
            <a:spLocks noGrp="1"/>
          </p:cNvSpPr>
          <p:nvPr>
            <p:ph type="sldNum" sz="quarter" idx="10"/>
          </p:nvPr>
        </p:nvSpPr>
        <p:spPr/>
        <p:txBody>
          <a:bodyPr/>
          <a:lstStyle/>
          <a:p>
            <a:r>
              <a:rPr lang="en-US" altLang="zh-CN"/>
              <a:t>slide </a:t>
            </a:r>
            <a:fld id="{B68FC030-CD62-482B-AA9A-7D0CB81EECF0}" type="slidenum">
              <a:rPr lang="en-US" altLang="zh-CN" smtClean="0"/>
              <a:pPr/>
              <a:t>27</a:t>
            </a:fld>
            <a:endParaRPr lang="en-US" altLang="zh-CN"/>
          </a:p>
        </p:txBody>
      </p:sp>
    </p:spTree>
    <p:extLst>
      <p:ext uri="{BB962C8B-B14F-4D97-AF65-F5344CB8AC3E}">
        <p14:creationId xmlns:p14="http://schemas.microsoft.com/office/powerpoint/2010/main" val="1851215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Overview</a:t>
            </a:r>
          </a:p>
          <a:p>
            <a:r>
              <a:rPr lang="en-US" altLang="zh-CN" dirty="0"/>
              <a:t>The IS-LM Models</a:t>
            </a:r>
          </a:p>
          <a:p>
            <a:pPr lvl="1"/>
            <a:r>
              <a:rPr lang="en-US" altLang="zh-CN" dirty="0"/>
              <a:t>The Keynesian Cross</a:t>
            </a:r>
          </a:p>
          <a:p>
            <a:pPr lvl="1"/>
            <a:r>
              <a:rPr lang="en-US" altLang="zh-CN" dirty="0"/>
              <a:t>The Sticky-Price Assumption</a:t>
            </a:r>
          </a:p>
          <a:p>
            <a:pPr lvl="1"/>
            <a:r>
              <a:rPr lang="en-US" altLang="zh-CN" b="1" dirty="0"/>
              <a:t>The IS-LM Model</a:t>
            </a:r>
          </a:p>
          <a:p>
            <a:pPr lvl="1"/>
            <a:r>
              <a:rPr lang="en-US" altLang="zh-CN" dirty="0"/>
              <a:t>Open Economy</a:t>
            </a:r>
          </a:p>
          <a:p>
            <a:r>
              <a:rPr lang="en-US" altLang="zh-CN" dirty="0"/>
              <a:t>The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94695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Overview of IS-LM </a:t>
            </a:r>
            <a:endParaRPr lang="zh-CN" altLang="en-US" dirty="0"/>
          </a:p>
        </p:txBody>
      </p:sp>
      <p:sp>
        <p:nvSpPr>
          <p:cNvPr id="3" name="内容占位符 2"/>
          <p:cNvSpPr>
            <a:spLocks noGrp="1"/>
          </p:cNvSpPr>
          <p:nvPr>
            <p:ph idx="1"/>
          </p:nvPr>
        </p:nvSpPr>
        <p:spPr/>
        <p:txBody>
          <a:bodyPr>
            <a:normAutofit fontScale="92500"/>
          </a:bodyPr>
          <a:lstStyle/>
          <a:p>
            <a:r>
              <a:rPr lang="en-US" altLang="zh-CN" dirty="0"/>
              <a:t>IS stands for “investment” and “saving”.</a:t>
            </a:r>
          </a:p>
          <a:p>
            <a:r>
              <a:rPr lang="en-US" altLang="zh-CN" dirty="0"/>
              <a:t>LM stands for “liquidity” and “money”. </a:t>
            </a:r>
          </a:p>
          <a:p>
            <a:r>
              <a:rPr lang="en-US" altLang="zh-CN" dirty="0"/>
              <a:t>The IS-LM model consists two equations that describe the financial market (IS, or equivalently the market for goods and services) and the money market (LM).</a:t>
            </a:r>
          </a:p>
          <a:p>
            <a:r>
              <a:rPr lang="en-US" altLang="zh-CN" dirty="0"/>
              <a:t>The IS-LM model is the leading interpretation of John Maynard Keynes’s theory, which was developed in the depth of the Great Depression.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28146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Business Cycle</a:t>
            </a:r>
            <a:endParaRPr lang="zh-CN" altLang="en-US" dirty="0"/>
          </a:p>
        </p:txBody>
      </p:sp>
      <p:sp>
        <p:nvSpPr>
          <p:cNvPr id="3" name="内容占位符 2"/>
          <p:cNvSpPr>
            <a:spLocks noGrp="1"/>
          </p:cNvSpPr>
          <p:nvPr>
            <p:ph idx="1"/>
          </p:nvPr>
        </p:nvSpPr>
        <p:spPr/>
        <p:txBody>
          <a:bodyPr/>
          <a:lstStyle/>
          <a:p>
            <a:r>
              <a:rPr lang="en-US" altLang="zh-CN" dirty="0"/>
              <a:t>The business cycle refers to the cyclical fluctuation of economic activities. </a:t>
            </a:r>
          </a:p>
          <a:p>
            <a:r>
              <a:rPr lang="en-US" altLang="zh-CN" dirty="0"/>
              <a:t>Most often, it is understood as the cyclical movement of output (real GDP) around the long-term trend of output potential.</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00907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IS Equation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Assume that investment is a function of the interest rate,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𝐼</m:t>
                      </m:r>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oMath>
                  </m:oMathPara>
                </a14:m>
                <a:endParaRPr lang="en-US" altLang="zh-CN" b="0" dirty="0"/>
              </a:p>
              <a:p>
                <a:r>
                  <a:rPr lang="en-US" altLang="zh-CN" dirty="0"/>
                  <a:t>We assume that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zh-CN" altLang="en-US" dirty="0"/>
                  <a:t> </a:t>
                </a:r>
                <a:r>
                  <a:rPr lang="en-US" altLang="zh-CN" dirty="0"/>
                  <a:t>is differentiable and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a:rPr>
                          <m:t>𝐼</m:t>
                        </m:r>
                      </m:e>
                      <m:sup>
                        <m:r>
                          <a:rPr lang="en-US" altLang="zh-CN" b="0" i="1" smtClean="0">
                            <a:latin typeface="Cambria Math"/>
                          </a:rPr>
                          <m:t>′</m:t>
                        </m:r>
                      </m:sup>
                    </m:sSup>
                    <m:r>
                      <a:rPr lang="en-US" altLang="zh-CN" b="0" i="1" smtClean="0">
                        <a:latin typeface="Cambria Math"/>
                      </a:rPr>
                      <m:t>&lt;0</m:t>
                    </m:r>
                  </m:oMath>
                </a14:m>
                <a:r>
                  <a:rPr lang="en-US" altLang="zh-CN" dirty="0"/>
                  <a:t>. That is, higher interest rate increases the borrowing cost, hence lowers the level of investment in the economy.  </a:t>
                </a:r>
              </a:p>
              <a:p>
                <a:r>
                  <a:rPr lang="en-US" altLang="zh-CN" dirty="0"/>
                  <a:t>The IS equation characterizes the financial market (for loanable funds) equilibrium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r>
                        <a:rPr lang="en-US" altLang="zh-CN" b="0" i="1" smtClean="0">
                          <a:latin typeface="Cambria Math"/>
                        </a:rPr>
                        <m:t>=</m:t>
                      </m:r>
                      <m:r>
                        <a:rPr lang="en-US" altLang="zh-CN" b="0" i="1" smtClean="0">
                          <a:latin typeface="Cambria Math"/>
                        </a:rPr>
                        <m:t>𝐶</m:t>
                      </m:r>
                      <m:d>
                        <m:dPr>
                          <m:ctrlPr>
                            <a:rPr lang="en-US" altLang="zh-CN" b="0" i="1" smtClean="0">
                              <a:latin typeface="Cambria Math" panose="02040503050406030204" pitchFamily="18" charset="0"/>
                            </a:rPr>
                          </m:ctrlPr>
                        </m:dPr>
                        <m:e>
                          <m:r>
                            <a:rPr lang="en-US" altLang="zh-CN" b="0" i="1" smtClean="0">
                              <a:latin typeface="Cambria Math"/>
                            </a:rPr>
                            <m:t>𝑌</m:t>
                          </m:r>
                          <m:r>
                            <a:rPr lang="en-US" altLang="zh-CN" b="0" i="1" smtClean="0">
                              <a:latin typeface="Cambria Math"/>
                            </a:rPr>
                            <m:t>−</m:t>
                          </m:r>
                          <m:r>
                            <a:rPr lang="en-US" altLang="zh-CN" b="0" i="1" smtClean="0">
                              <a:latin typeface="Cambria Math"/>
                            </a:rPr>
                            <m:t>𝑇</m:t>
                          </m:r>
                        </m:e>
                      </m:d>
                      <m:r>
                        <a:rPr lang="en-US" altLang="zh-CN" b="0" i="1" smtClean="0">
                          <a:latin typeface="Cambria Math"/>
                        </a:rPr>
                        <m:t>+</m:t>
                      </m:r>
                      <m:r>
                        <a:rPr lang="en-US" altLang="zh-CN" b="0" i="1" smtClean="0">
                          <a:latin typeface="Cambria Math"/>
                        </a:rPr>
                        <m:t>𝐼</m:t>
                      </m:r>
                      <m:d>
                        <m:dPr>
                          <m:ctrlPr>
                            <a:rPr lang="en-US" altLang="zh-CN" b="0" i="1" smtClean="0">
                              <a:latin typeface="Cambria Math" panose="02040503050406030204" pitchFamily="18" charset="0"/>
                            </a:rPr>
                          </m:ctrlPr>
                        </m:dPr>
                        <m:e>
                          <m:r>
                            <a:rPr lang="en-US" altLang="zh-CN" b="0" i="1" smtClean="0">
                              <a:latin typeface="Cambria Math"/>
                            </a:rPr>
                            <m:t>𝑟</m:t>
                          </m:r>
                        </m:e>
                      </m:d>
                      <m:r>
                        <a:rPr lang="en-US" altLang="zh-CN" b="0" i="1" smtClean="0">
                          <a:latin typeface="Cambria Math"/>
                        </a:rPr>
                        <m:t>+</m:t>
                      </m:r>
                      <m:r>
                        <a:rPr lang="en-US" altLang="zh-CN" b="0" i="1" smtClean="0">
                          <a:latin typeface="Cambria Math"/>
                        </a:rPr>
                        <m:t>𝐺</m:t>
                      </m:r>
                      <m:r>
                        <a:rPr lang="en-US" altLang="zh-CN" b="0" i="1" smtClean="0">
                          <a:latin typeface="Cambria Math"/>
                        </a:rPr>
                        <m:t>.</m:t>
                      </m:r>
                    </m:oMath>
                  </m:oMathPara>
                </a14:m>
                <a:endParaRPr lang="en-US" altLang="zh-CN" b="0" dirty="0"/>
              </a:p>
              <a:p>
                <a:pPr lvl="1"/>
                <a:r>
                  <a:rPr lang="en-US" altLang="zh-CN" dirty="0"/>
                  <a:t>Endogenous variables: </a:t>
                </a:r>
                <a14:m>
                  <m:oMath xmlns:m="http://schemas.openxmlformats.org/officeDocument/2006/math">
                    <m:r>
                      <a:rPr lang="en-US" altLang="zh-CN" i="1">
                        <a:latin typeface="Cambria Math"/>
                      </a:rPr>
                      <m:t>𝑌</m:t>
                    </m:r>
                  </m:oMath>
                </a14:m>
                <a:r>
                  <a:rPr lang="zh-CN" altLang="en-US" dirty="0"/>
                  <a:t> </a:t>
                </a:r>
                <a:r>
                  <a:rPr lang="en-US" altLang="zh-CN" dirty="0"/>
                  <a:t>and </a:t>
                </a:r>
                <a14:m>
                  <m:oMath xmlns:m="http://schemas.openxmlformats.org/officeDocument/2006/math">
                    <m:r>
                      <a:rPr lang="en-US" altLang="zh-CN" b="0" i="1" smtClean="0">
                        <a:latin typeface="Cambria Math" panose="02040503050406030204" pitchFamily="18" charset="0"/>
                      </a:rPr>
                      <m:t>𝑟</m:t>
                    </m:r>
                  </m:oMath>
                </a14:m>
                <a:r>
                  <a:rPr lang="zh-CN" altLang="en-US" dirty="0"/>
                  <a:t> </a:t>
                </a:r>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504" r="-2444" b="-336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890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IS Curve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en-US" altLang="zh-CN" dirty="0"/>
                  <a:t>Since </a:t>
                </a:r>
                <a14:m>
                  <m:oMath xmlns:m="http://schemas.openxmlformats.org/officeDocument/2006/math">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is a decreasing function, a decline in </a:t>
                </a:r>
                <a14:m>
                  <m:oMath xmlns:m="http://schemas.openxmlformats.org/officeDocument/2006/math">
                    <m:r>
                      <a:rPr lang="en-US" altLang="zh-CN" i="1">
                        <a:latin typeface="Cambria Math"/>
                      </a:rPr>
                      <m:t>𝑟</m:t>
                    </m:r>
                  </m:oMath>
                </a14:m>
                <a:r>
                  <a:rPr lang="en-US" altLang="zh-CN" dirty="0"/>
                  <a:t> results in higher investment, which leads further to higher </a:t>
                </a:r>
                <a14:m>
                  <m:oMath xmlns:m="http://schemas.openxmlformats.org/officeDocument/2006/math">
                    <m:r>
                      <a:rPr lang="en-US" altLang="zh-CN" b="0" i="1" smtClean="0">
                        <a:latin typeface="Cambria Math"/>
                      </a:rPr>
                      <m:t>𝑌</m:t>
                    </m:r>
                  </m:oMath>
                </a14:m>
                <a:r>
                  <a:rPr lang="en-US" altLang="zh-CN" dirty="0"/>
                  <a:t>. Hence </a:t>
                </a:r>
                <a14:m>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𝑌</m:t>
                    </m:r>
                    <m:r>
                      <a:rPr lang="en-US" altLang="zh-CN" i="1">
                        <a:latin typeface="Cambria Math"/>
                      </a:rPr>
                      <m:t>)</m:t>
                    </m:r>
                  </m:oMath>
                </a14:m>
                <a:r>
                  <a:rPr lang="en-US" altLang="zh-CN" dirty="0"/>
                  <a:t> is downward sloping. </a:t>
                </a:r>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rotWithShape="0">
                <a:blip r:embed="rId2"/>
                <a:stretch>
                  <a:fillRect l="-2715" t="-1348" r="-181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172400" y="566124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172400" y="5661248"/>
                <a:ext cx="360040"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6" name="任意多边形 15"/>
          <p:cNvSpPr/>
          <p:nvPr/>
        </p:nvSpPr>
        <p:spPr>
          <a:xfrm>
            <a:off x="5625244" y="3068960"/>
            <a:ext cx="2286000"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7911244" y="4581128"/>
            <a:ext cx="621196" cy="369332"/>
          </a:xfrm>
          <a:prstGeom prst="rect">
            <a:avLst/>
          </a:prstGeom>
          <a:noFill/>
        </p:spPr>
        <p:txBody>
          <a:bodyPr wrap="square" rtlCol="0">
            <a:spAutoFit/>
          </a:bodyPr>
          <a:lstStyle/>
          <a:p>
            <a:r>
              <a:rPr lang="en-US" altLang="zh-CN" dirty="0"/>
              <a:t>IS</a:t>
            </a:r>
            <a:endParaRPr lang="zh-CN" altLang="en-US" dirty="0"/>
          </a:p>
        </p:txBody>
      </p:sp>
    </p:spTree>
    <p:extLst>
      <p:ext uri="{BB962C8B-B14F-4D97-AF65-F5344CB8AC3E}">
        <p14:creationId xmlns:p14="http://schemas.microsoft.com/office/powerpoint/2010/main" val="1564935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The IS Curve</a:t>
            </a:r>
            <a:endParaRPr lang="zh-CN" altLang="en-US" dirty="0"/>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normAutofit fontScale="85000" lnSpcReduction="10000"/>
              </a:bodyPr>
              <a:lstStyle/>
              <a:p>
                <a:r>
                  <a:rPr lang="en-US" altLang="zh-CN" dirty="0"/>
                  <a:t>The IS equation defines an implicit function,</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r>
                        <a:rPr lang="en-US" altLang="zh-CN" i="1">
                          <a:latin typeface="Cambria Math" panose="02040503050406030204" pitchFamily="18" charset="0"/>
                        </a:rPr>
                        <m:t>.</m:t>
                      </m:r>
                    </m:oMath>
                  </m:oMathPara>
                </a14:m>
                <a:endParaRPr lang="zh-CN" altLang="zh-CN" dirty="0"/>
              </a:p>
              <a:p>
                <a:r>
                  <a:rPr lang="en-US" altLang="zh-CN" dirty="0"/>
                  <a:t>The slope of the IS curve is nothing but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𝑌</m:t>
                    </m:r>
                  </m:oMath>
                </a14:m>
                <a:r>
                  <a:rPr lang="en-US" altLang="zh-CN" dirty="0"/>
                  <a:t>, which is defined as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m:t>
                      </m:r>
                      <m:func>
                        <m:funcPr>
                          <m:ctrlPr>
                            <a:rPr lang="zh-CN" altLang="zh-CN" i="1">
                              <a:latin typeface="Cambria Math" panose="02040503050406030204" pitchFamily="18" charset="0"/>
                            </a:rPr>
                          </m:ctrlPr>
                        </m:funcPr>
                        <m:fName>
                          <m:limLow>
                            <m:limLowPr>
                              <m:ctrlPr>
                                <a:rPr lang="zh-CN"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𝑌</m:t>
                              </m:r>
                              <m:r>
                                <a:rPr lang="en-US" altLang="zh-CN" i="1">
                                  <a:latin typeface="Cambria Math" panose="02040503050406030204" pitchFamily="18" charset="0"/>
                                </a:rPr>
                                <m:t>→0</m:t>
                              </m:r>
                            </m:lim>
                          </m:limLow>
                        </m:fName>
                        <m:e>
                          <m:f>
                            <m:fPr>
                              <m:ctrlPr>
                                <a:rPr lang="zh-CN" altLang="zh-CN" i="1">
                                  <a:latin typeface="Cambria Math" panose="02040503050406030204" pitchFamily="18" charset="0"/>
                                </a:rPr>
                              </m:ctrlPr>
                            </m:fPr>
                            <m:num>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m:rPr>
                                      <m:sty m:val="p"/>
                                    </m:rPr>
                                    <a:rPr lang="en-US" altLang="zh-CN">
                                      <a:latin typeface="Cambria Math" panose="02040503050406030204" pitchFamily="18" charset="0"/>
                                    </a:rPr>
                                    <m:t>Δ</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r>
                                <a:rPr lang="en-US" altLang="zh-CN" i="1">
                                  <a:latin typeface="Cambria Math" panose="02040503050406030204" pitchFamily="18" charset="0"/>
                                </a:rPr>
                                <m:t>−</m:t>
                              </m:r>
                              <m:r>
                                <a:rPr lang="en-US" altLang="zh-CN" i="1">
                                  <a:latin typeface="Cambria Math" panose="02040503050406030204" pitchFamily="18" charset="0"/>
                                </a:rPr>
                                <m:t>𝑟</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a:latin typeface="Cambria Math" panose="02040503050406030204" pitchFamily="18" charset="0"/>
                                </a:rPr>
                                <m:t>Δ</m:t>
                              </m:r>
                              <m:r>
                                <a:rPr lang="en-US" altLang="zh-CN" i="1">
                                  <a:latin typeface="Cambria Math" panose="02040503050406030204" pitchFamily="18" charset="0"/>
                                </a:rPr>
                                <m:t>𝑌</m:t>
                              </m:r>
                            </m:den>
                          </m:f>
                        </m:e>
                      </m:func>
                      <m:r>
                        <a:rPr lang="en-US" altLang="zh-CN" i="1">
                          <a:latin typeface="Cambria Math" panose="02040503050406030204" pitchFamily="18" charset="0"/>
                        </a:rPr>
                        <m:t> .</m:t>
                      </m:r>
                    </m:oMath>
                  </m:oMathPara>
                </a14:m>
                <a:endParaRPr lang="zh-CN" altLang="zh-CN" dirty="0"/>
              </a:p>
              <a:p>
                <a:pPr lvl="1"/>
                <a:r>
                  <a:rPr lang="en-US" altLang="zh-CN" dirty="0"/>
                  <a:t>That is, fixing </a:t>
                </a:r>
                <a14:m>
                  <m:oMath xmlns:m="http://schemas.openxmlformats.org/officeDocument/2006/math">
                    <m:r>
                      <a:rPr lang="en-US" altLang="zh-CN" i="1">
                        <a:latin typeface="Cambria Math" panose="02040503050406030204" pitchFamily="18" charset="0"/>
                      </a:rPr>
                      <m:t>𝑇</m:t>
                    </m:r>
                  </m:oMath>
                </a14:m>
                <a:r>
                  <a:rPr lang="en-US" altLang="zh-CN" dirty="0"/>
                  <a:t> and </a:t>
                </a:r>
                <a14:m>
                  <m:oMath xmlns:m="http://schemas.openxmlformats.org/officeDocument/2006/math">
                    <m:r>
                      <a:rPr lang="en-US" altLang="zh-CN" i="1">
                        <a:latin typeface="Cambria Math" panose="02040503050406030204" pitchFamily="18" charset="0"/>
                      </a:rPr>
                      <m:t>𝐺</m:t>
                    </m:r>
                  </m:oMath>
                </a14:m>
                <a:r>
                  <a:rPr lang="en-US" altLang="zh-CN" dirty="0"/>
                  <a:t>, how </a:t>
                </a:r>
                <a14:m>
                  <m:oMath xmlns:m="http://schemas.openxmlformats.org/officeDocument/2006/math">
                    <m:r>
                      <a:rPr lang="en-US" altLang="zh-CN" i="1">
                        <a:latin typeface="Cambria Math" panose="02040503050406030204" pitchFamily="18" charset="0"/>
                      </a:rPr>
                      <m:t>𝑟</m:t>
                    </m:r>
                  </m:oMath>
                </a14:m>
                <a:r>
                  <a:rPr lang="en-US" altLang="zh-CN" dirty="0"/>
                  <a:t> changes with a unit change in </a:t>
                </a:r>
                <a14:m>
                  <m:oMath xmlns:m="http://schemas.openxmlformats.org/officeDocument/2006/math">
                    <m:r>
                      <a:rPr lang="en-US" altLang="zh-CN" i="1">
                        <a:latin typeface="Cambria Math" panose="02040503050406030204" pitchFamily="18" charset="0"/>
                      </a:rPr>
                      <m:t>𝑌</m:t>
                    </m:r>
                  </m:oMath>
                </a14:m>
                <a:r>
                  <a:rPr lang="en-US" altLang="zh-CN" dirty="0"/>
                  <a:t>. </a:t>
                </a:r>
              </a:p>
              <a:p>
                <a:r>
                  <a:rPr lang="en-US" altLang="zh-CN" dirty="0"/>
                  <a:t>Apply the implicit function theorem,</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𝑟</m:t>
                          </m:r>
                        </m:num>
                        <m:den>
                          <m:r>
                            <a:rPr lang="en-US" altLang="zh-CN" i="1">
                              <a:latin typeface="Cambria Math" panose="02040503050406030204" pitchFamily="18" charset="0"/>
                            </a:rPr>
                            <m:t>𝜕</m:t>
                          </m:r>
                          <m:r>
                            <a:rPr lang="en-US" altLang="zh-CN" i="1">
                              <a:latin typeface="Cambria Math" panose="02040503050406030204" pitchFamily="18" charset="0"/>
                            </a:rPr>
                            <m:t>𝑌</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m:t>
                              </m:r>
                            </m:sup>
                          </m:sSup>
                        </m:num>
                        <m:den>
                          <m:r>
                            <a:rPr lang="en-US" altLang="zh-CN" i="1">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m:t>
                              </m:r>
                            </m:sup>
                          </m:sSup>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m:t>
                              </m:r>
                            </m:sup>
                          </m:sSup>
                        </m:den>
                      </m:f>
                      <m:r>
                        <a:rPr lang="en-US" altLang="zh-CN" b="0" i="1" smtClean="0">
                          <a:latin typeface="Cambria Math" panose="02040503050406030204" pitchFamily="18" charset="0"/>
                        </a:rPr>
                        <m:t>&lt;0</m:t>
                      </m:r>
                      <m:r>
                        <a:rPr lang="en-US" altLang="zh-CN" i="1">
                          <a:latin typeface="Cambria Math" panose="02040503050406030204" pitchFamily="18" charset="0"/>
                        </a:rPr>
                        <m:t>.</m:t>
                      </m:r>
                    </m:oMath>
                  </m:oMathPara>
                </a14:m>
                <a:endParaRPr lang="zh-CN" altLang="zh-CN" dirty="0"/>
              </a:p>
              <a:p>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rotWithShape="0">
                <a:blip r:embed="rId2"/>
                <a:stretch>
                  <a:fillRect l="-1259" t="-2156" r="-2074"/>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6303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Effect of Fiscal Policy</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4114800" cy="4525963"/>
              </a:xfrm>
            </p:spPr>
            <p:txBody>
              <a:bodyPr>
                <a:normAutofit fontScale="85000" lnSpcReduction="10000"/>
              </a:bodyPr>
              <a:lstStyle/>
              <a:p>
                <a:r>
                  <a:rPr lang="en-US" altLang="zh-CN" dirty="0"/>
                  <a:t>Given an interest rate </a:t>
                </a:r>
                <a14:m>
                  <m:oMath xmlns:m="http://schemas.openxmlformats.org/officeDocument/2006/math">
                    <m:r>
                      <a:rPr lang="en-US" altLang="zh-CN" b="0" i="1" smtClean="0">
                        <a:latin typeface="Cambria Math"/>
                      </a:rPr>
                      <m:t>𝑟</m:t>
                    </m:r>
                  </m:oMath>
                </a14:m>
                <a:r>
                  <a:rPr lang="en-US" altLang="zh-CN" dirty="0"/>
                  <a:t>, the Keynesian Cross analysis tells us that an increase in </a:t>
                </a:r>
                <a14:m>
                  <m:oMath xmlns:m="http://schemas.openxmlformats.org/officeDocument/2006/math">
                    <m:r>
                      <a:rPr lang="en-US" altLang="zh-CN" b="0" i="1" smtClean="0">
                        <a:latin typeface="Cambria Math"/>
                      </a:rPr>
                      <m:t>𝐺</m:t>
                    </m:r>
                  </m:oMath>
                </a14:m>
                <a:r>
                  <a:rPr lang="zh-CN" altLang="en-US" dirty="0"/>
                  <a:t> </a:t>
                </a:r>
                <a:r>
                  <a:rPr lang="en-US" altLang="zh-CN" dirty="0"/>
                  <a:t>brings </a:t>
                </a:r>
                <a14:m>
                  <m:oMath xmlns:m="http://schemas.openxmlformats.org/officeDocument/2006/math">
                    <m:f>
                      <m:fPr>
                        <m:ctrlPr>
                          <a:rPr lang="en-US" altLang="zh-CN" i="1">
                            <a:latin typeface="Cambria Math" panose="02040503050406030204" pitchFamily="18" charset="0"/>
                          </a:rPr>
                        </m:ctrlPr>
                      </m:fPr>
                      <m:num>
                        <m:r>
                          <m:rPr>
                            <m:sty m:val="p"/>
                          </m:rPr>
                          <a:rPr lang="en-US" altLang="zh-CN" b="0" i="0" smtClean="0">
                            <a:latin typeface="Cambria Math"/>
                          </a:rPr>
                          <m:t>Δ</m:t>
                        </m:r>
                        <m:r>
                          <a:rPr lang="en-US" altLang="zh-CN" b="0" i="1" smtClean="0">
                            <a:latin typeface="Cambria Math"/>
                          </a:rPr>
                          <m:t>𝐺</m:t>
                        </m:r>
                      </m:num>
                      <m:den>
                        <m:r>
                          <a:rPr lang="en-US" altLang="zh-CN" i="1">
                            <a:latin typeface="Cambria Math"/>
                          </a:rPr>
                          <m:t>1−</m:t>
                        </m:r>
                        <m:r>
                          <a:rPr lang="en-US" altLang="zh-CN" i="1">
                            <a:latin typeface="Cambria Math"/>
                          </a:rPr>
                          <m:t>𝑀𝑃𝐶</m:t>
                        </m:r>
                      </m:den>
                    </m:f>
                  </m:oMath>
                </a14:m>
                <a:r>
                  <a:rPr lang="zh-CN" altLang="en-US" dirty="0"/>
                  <a:t> </a:t>
                </a:r>
                <a:r>
                  <a:rPr lang="en-US" altLang="zh-CN" dirty="0"/>
                  <a:t>in </a:t>
                </a:r>
                <a14:m>
                  <m:oMath xmlns:m="http://schemas.openxmlformats.org/officeDocument/2006/math">
                    <m:r>
                      <a:rPr lang="en-US" altLang="zh-CN" b="0" i="1" smtClean="0">
                        <a:latin typeface="Cambria Math"/>
                      </a:rPr>
                      <m:t>𝑌</m:t>
                    </m:r>
                  </m:oMath>
                </a14:m>
                <a:r>
                  <a:rPr lang="en-US" altLang="zh-CN" dirty="0"/>
                  <a:t>. </a:t>
                </a:r>
              </a:p>
              <a:p>
                <a:r>
                  <a:rPr lang="en-US" altLang="zh-CN" dirty="0"/>
                  <a:t>This implies that a </a:t>
                </a:r>
                <a14:m>
                  <m:oMath xmlns:m="http://schemas.openxmlformats.org/officeDocument/2006/math">
                    <m:r>
                      <m:rPr>
                        <m:sty m:val="p"/>
                      </m:rPr>
                      <a:rPr lang="en-US" altLang="zh-CN">
                        <a:latin typeface="Cambria Math"/>
                      </a:rPr>
                      <m:t>Δ</m:t>
                    </m:r>
                    <m:r>
                      <a:rPr lang="en-US" altLang="zh-CN" i="1">
                        <a:latin typeface="Cambria Math"/>
                      </a:rPr>
                      <m:t>𝐺</m:t>
                    </m:r>
                  </m:oMath>
                </a14:m>
                <a:r>
                  <a:rPr lang="en-US" altLang="zh-CN" dirty="0"/>
                  <a:t>-increase in government purchase would shift the IS curve to the right by </a:t>
                </a:r>
                <a14:m>
                  <m:oMath xmlns:m="http://schemas.openxmlformats.org/officeDocument/2006/math">
                    <m:f>
                      <m:fPr>
                        <m:ctrlPr>
                          <a:rPr lang="en-US" altLang="zh-CN" i="1">
                            <a:latin typeface="Cambria Math" panose="02040503050406030204" pitchFamily="18" charset="0"/>
                          </a:rPr>
                        </m:ctrlPr>
                      </m:fPr>
                      <m:num>
                        <m:r>
                          <m:rPr>
                            <m:sty m:val="p"/>
                          </m:rPr>
                          <a:rPr lang="en-US" altLang="zh-CN">
                            <a:latin typeface="Cambria Math"/>
                          </a:rPr>
                          <m:t>Δ</m:t>
                        </m:r>
                        <m:r>
                          <a:rPr lang="en-US" altLang="zh-CN" i="1">
                            <a:latin typeface="Cambria Math"/>
                          </a:rPr>
                          <m:t>𝐺</m:t>
                        </m:r>
                      </m:num>
                      <m:den>
                        <m:r>
                          <a:rPr lang="en-US" altLang="zh-CN" i="1">
                            <a:latin typeface="Cambria Math"/>
                          </a:rPr>
                          <m:t>1−</m:t>
                        </m:r>
                        <m:r>
                          <a:rPr lang="en-US" altLang="zh-CN" i="1">
                            <a:latin typeface="Cambria Math"/>
                          </a:rPr>
                          <m:t>𝑀𝑃𝐶</m:t>
                        </m:r>
                      </m:den>
                    </m:f>
                  </m:oMath>
                </a14:m>
                <a:r>
                  <a:rPr lang="en-US" altLang="zh-CN" dirty="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4114800" cy="4525963"/>
              </a:xfrm>
              <a:blipFill rotWithShape="1">
                <a:blip r:embed="rId2"/>
                <a:stretch>
                  <a:fillRect l="-2370" t="-2022" r="-88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220072" y="6093296"/>
            <a:ext cx="3024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220072" y="1628800"/>
            <a:ext cx="0" cy="4464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220072" y="3501008"/>
            <a:ext cx="29523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5220072" y="1700808"/>
            <a:ext cx="180020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220072" y="2492896"/>
            <a:ext cx="2016224" cy="5760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5232052" y="2024844"/>
            <a:ext cx="2016224" cy="57606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813264" y="2924944"/>
            <a:ext cx="0" cy="3168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505848" y="2258396"/>
            <a:ext cx="0" cy="38349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任意多边形 27"/>
          <p:cNvSpPr/>
          <p:nvPr/>
        </p:nvSpPr>
        <p:spPr>
          <a:xfrm>
            <a:off x="5431536" y="4553712"/>
            <a:ext cx="1472184" cy="1252728"/>
          </a:xfrm>
          <a:custGeom>
            <a:avLst/>
            <a:gdLst>
              <a:gd name="connsiteX0" fmla="*/ 0 w 1472184"/>
              <a:gd name="connsiteY0" fmla="*/ 0 h 1252728"/>
              <a:gd name="connsiteX1" fmla="*/ 393192 w 1472184"/>
              <a:gd name="connsiteY1" fmla="*/ 722376 h 1252728"/>
              <a:gd name="connsiteX2" fmla="*/ 1472184 w 1472184"/>
              <a:gd name="connsiteY2" fmla="*/ 1252728 h 1252728"/>
            </a:gdLst>
            <a:ahLst/>
            <a:cxnLst>
              <a:cxn ang="0">
                <a:pos x="connsiteX0" y="connsiteY0"/>
              </a:cxn>
              <a:cxn ang="0">
                <a:pos x="connsiteX1" y="connsiteY1"/>
              </a:cxn>
              <a:cxn ang="0">
                <a:pos x="connsiteX2" y="connsiteY2"/>
              </a:cxn>
            </a:cxnLst>
            <a:rect l="l" t="t" r="r" b="b"/>
            <a:pathLst>
              <a:path w="1472184" h="1252728">
                <a:moveTo>
                  <a:pt x="0" y="0"/>
                </a:moveTo>
                <a:cubicBezTo>
                  <a:pt x="73914" y="256794"/>
                  <a:pt x="147828" y="513588"/>
                  <a:pt x="393192" y="722376"/>
                </a:cubicBezTo>
                <a:cubicBezTo>
                  <a:pt x="638556" y="931164"/>
                  <a:pt x="1055370" y="1091946"/>
                  <a:pt x="1472184" y="1252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5960144" y="4437112"/>
            <a:ext cx="1472184" cy="1252728"/>
          </a:xfrm>
          <a:custGeom>
            <a:avLst/>
            <a:gdLst>
              <a:gd name="connsiteX0" fmla="*/ 0 w 1472184"/>
              <a:gd name="connsiteY0" fmla="*/ 0 h 1252728"/>
              <a:gd name="connsiteX1" fmla="*/ 393192 w 1472184"/>
              <a:gd name="connsiteY1" fmla="*/ 722376 h 1252728"/>
              <a:gd name="connsiteX2" fmla="*/ 1472184 w 1472184"/>
              <a:gd name="connsiteY2" fmla="*/ 1252728 h 1252728"/>
            </a:gdLst>
            <a:ahLst/>
            <a:cxnLst>
              <a:cxn ang="0">
                <a:pos x="connsiteX0" y="connsiteY0"/>
              </a:cxn>
              <a:cxn ang="0">
                <a:pos x="connsiteX1" y="connsiteY1"/>
              </a:cxn>
              <a:cxn ang="0">
                <a:pos x="connsiteX2" y="connsiteY2"/>
              </a:cxn>
            </a:cxnLst>
            <a:rect l="l" t="t" r="r" b="b"/>
            <a:pathLst>
              <a:path w="1472184" h="1252728">
                <a:moveTo>
                  <a:pt x="0" y="0"/>
                </a:moveTo>
                <a:cubicBezTo>
                  <a:pt x="73914" y="256794"/>
                  <a:pt x="147828" y="513588"/>
                  <a:pt x="393192" y="722376"/>
                </a:cubicBezTo>
                <a:cubicBezTo>
                  <a:pt x="638556" y="931164"/>
                  <a:pt x="1055370" y="1091946"/>
                  <a:pt x="1472184" y="1252728"/>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5232052" y="5279500"/>
            <a:ext cx="127379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50" name="TextBox 2049"/>
          <p:cNvSpPr txBox="1"/>
          <p:nvPr/>
        </p:nvSpPr>
        <p:spPr>
          <a:xfrm>
            <a:off x="6903720" y="5723964"/>
            <a:ext cx="412056" cy="369332"/>
          </a:xfrm>
          <a:prstGeom prst="rect">
            <a:avLst/>
          </a:prstGeom>
          <a:noFill/>
        </p:spPr>
        <p:txBody>
          <a:bodyPr wrap="square" rtlCol="0">
            <a:spAutoFit/>
          </a:bodyPr>
          <a:lstStyle/>
          <a:p>
            <a:r>
              <a:rPr lang="en-US" altLang="zh-CN" dirty="0"/>
              <a:t>IS’</a:t>
            </a:r>
            <a:endParaRPr lang="zh-CN" altLang="en-US" dirty="0"/>
          </a:p>
        </p:txBody>
      </p:sp>
      <p:sp>
        <p:nvSpPr>
          <p:cNvPr id="36" name="TextBox 35"/>
          <p:cNvSpPr txBox="1"/>
          <p:nvPr/>
        </p:nvSpPr>
        <p:spPr>
          <a:xfrm>
            <a:off x="7432176" y="5437108"/>
            <a:ext cx="632212" cy="369332"/>
          </a:xfrm>
          <a:prstGeom prst="rect">
            <a:avLst/>
          </a:prstGeom>
          <a:noFill/>
        </p:spPr>
        <p:txBody>
          <a:bodyPr wrap="square" rtlCol="0">
            <a:spAutoFit/>
          </a:bodyPr>
          <a:lstStyle/>
          <a:p>
            <a:r>
              <a:rPr lang="en-US" altLang="zh-CN" dirty="0"/>
              <a:t>IS’’</a:t>
            </a:r>
            <a:endParaRPr lang="zh-CN" altLang="en-US" dirty="0"/>
          </a:p>
        </p:txBody>
      </p:sp>
      <p:cxnSp>
        <p:nvCxnSpPr>
          <p:cNvPr id="2053" name="直接箭头连接符 2052"/>
          <p:cNvCxnSpPr/>
          <p:nvPr/>
        </p:nvCxnSpPr>
        <p:spPr>
          <a:xfrm flipV="1">
            <a:off x="5220072" y="407707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55" name="TextBox 2054"/>
              <p:cNvSpPr txBox="1"/>
              <p:nvPr/>
            </p:nvSpPr>
            <p:spPr>
              <a:xfrm>
                <a:off x="4788024" y="407707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2055" name="TextBox 2054"/>
              <p:cNvSpPr txBox="1">
                <a:spLocks noRot="1" noChangeAspect="1" noMove="1" noResize="1" noEditPoints="1" noAdjustHandles="1" noChangeArrowheads="1" noChangeShapeType="1" noTextEdit="1"/>
              </p:cNvSpPr>
              <p:nvPr/>
            </p:nvSpPr>
            <p:spPr>
              <a:xfrm>
                <a:off x="4788024" y="4077072"/>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56" name="TextBox 2055"/>
              <p:cNvSpPr txBox="1"/>
              <p:nvPr/>
            </p:nvSpPr>
            <p:spPr>
              <a:xfrm>
                <a:off x="7956376" y="616530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2056" name="TextBox 2055"/>
              <p:cNvSpPr txBox="1">
                <a:spLocks noRot="1" noChangeAspect="1" noMove="1" noResize="1" noEditPoints="1" noAdjustHandles="1" noChangeArrowheads="1" noChangeShapeType="1" noTextEdit="1"/>
              </p:cNvSpPr>
              <p:nvPr/>
            </p:nvSpPr>
            <p:spPr>
              <a:xfrm>
                <a:off x="7956376" y="6165304"/>
                <a:ext cx="360040"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884368" y="357301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7884368" y="3573016"/>
                <a:ext cx="360040" cy="369332"/>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16107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effect of an increase in government spending</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483768" y="5349912"/>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483768" y="196553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9"/>
              <p:cNvSpPr txBox="1"/>
              <p:nvPr/>
            </p:nvSpPr>
            <p:spPr>
              <a:xfrm>
                <a:off x="1979712" y="19655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7" name="TextBox 9"/>
              <p:cNvSpPr txBox="1">
                <a:spLocks noRot="1" noChangeAspect="1" noMove="1" noResize="1" noEditPoints="1" noAdjustHandles="1" noChangeArrowheads="1" noChangeShapeType="1" noTextEdit="1"/>
              </p:cNvSpPr>
              <p:nvPr/>
            </p:nvSpPr>
            <p:spPr>
              <a:xfrm>
                <a:off x="1979712" y="1965536"/>
                <a:ext cx="360040"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10"/>
              <p:cNvSpPr txBox="1"/>
              <p:nvPr/>
            </p:nvSpPr>
            <p:spPr>
              <a:xfrm>
                <a:off x="6156176" y="53499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8" name="TextBox 10"/>
              <p:cNvSpPr txBox="1">
                <a:spLocks noRot="1" noChangeAspect="1" noMove="1" noResize="1" noEditPoints="1" noAdjustHandles="1" noChangeArrowheads="1" noChangeShapeType="1" noTextEdit="1"/>
              </p:cNvSpPr>
              <p:nvPr/>
            </p:nvSpPr>
            <p:spPr>
              <a:xfrm>
                <a:off x="6156176" y="5349912"/>
                <a:ext cx="360040"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9" name="任意多边形 8"/>
          <p:cNvSpPr/>
          <p:nvPr/>
        </p:nvSpPr>
        <p:spPr>
          <a:xfrm>
            <a:off x="2960948" y="2901640"/>
            <a:ext cx="2286000"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6"/>
          <p:cNvSpPr txBox="1"/>
          <p:nvPr/>
        </p:nvSpPr>
        <p:spPr>
          <a:xfrm>
            <a:off x="5359914" y="4732360"/>
            <a:ext cx="621196" cy="369332"/>
          </a:xfrm>
          <a:prstGeom prst="rect">
            <a:avLst/>
          </a:prstGeom>
          <a:noFill/>
        </p:spPr>
        <p:txBody>
          <a:bodyPr wrap="square" rtlCol="0">
            <a:spAutoFit/>
          </a:bodyPr>
          <a:lstStyle/>
          <a:p>
            <a:r>
              <a:rPr lang="en-US" altLang="zh-CN" dirty="0"/>
              <a:t>IS</a:t>
            </a:r>
            <a:endParaRPr lang="zh-CN" altLang="en-US" dirty="0"/>
          </a:p>
        </p:txBody>
      </p:sp>
      <p:sp>
        <p:nvSpPr>
          <p:cNvPr id="12" name="任意多边形 11"/>
          <p:cNvSpPr/>
          <p:nvPr/>
        </p:nvSpPr>
        <p:spPr>
          <a:xfrm>
            <a:off x="3867884" y="2901382"/>
            <a:ext cx="2288292" cy="1892808"/>
          </a:xfrm>
          <a:custGeom>
            <a:avLst/>
            <a:gdLst>
              <a:gd name="connsiteX0" fmla="*/ 0 w 2286000"/>
              <a:gd name="connsiteY0" fmla="*/ 0 h 1892808"/>
              <a:gd name="connsiteX1" fmla="*/ 429768 w 2286000"/>
              <a:gd name="connsiteY1" fmla="*/ 960120 h 1892808"/>
              <a:gd name="connsiteX2" fmla="*/ 1371600 w 2286000"/>
              <a:gd name="connsiteY2" fmla="*/ 1609344 h 1892808"/>
              <a:gd name="connsiteX3" fmla="*/ 2286000 w 2286000"/>
              <a:gd name="connsiteY3" fmla="*/ 1892808 h 1892808"/>
            </a:gdLst>
            <a:ahLst/>
            <a:cxnLst>
              <a:cxn ang="0">
                <a:pos x="connsiteX0" y="connsiteY0"/>
              </a:cxn>
              <a:cxn ang="0">
                <a:pos x="connsiteX1" y="connsiteY1"/>
              </a:cxn>
              <a:cxn ang="0">
                <a:pos x="connsiteX2" y="connsiteY2"/>
              </a:cxn>
              <a:cxn ang="0">
                <a:pos x="connsiteX3" y="connsiteY3"/>
              </a:cxn>
            </a:cxnLst>
            <a:rect l="l" t="t" r="r" b="b"/>
            <a:pathLst>
              <a:path w="2286000" h="1892808">
                <a:moveTo>
                  <a:pt x="0" y="0"/>
                </a:moveTo>
                <a:cubicBezTo>
                  <a:pt x="100584" y="345948"/>
                  <a:pt x="201168" y="691896"/>
                  <a:pt x="429768" y="960120"/>
                </a:cubicBezTo>
                <a:cubicBezTo>
                  <a:pt x="658368" y="1228344"/>
                  <a:pt x="1062228" y="1453896"/>
                  <a:pt x="1371600" y="1609344"/>
                </a:cubicBezTo>
                <a:cubicBezTo>
                  <a:pt x="1680972" y="1764792"/>
                  <a:pt x="1983486" y="1828800"/>
                  <a:pt x="2286000" y="18928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3017520" y="314096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3203848" y="3609813"/>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4142649" y="3620863"/>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3660274" y="4078659"/>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4599075" y="4089709"/>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350923" y="452042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5289724" y="4531478"/>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2" name="文本框 21"/>
              <p:cNvSpPr txBox="1"/>
              <p:nvPr/>
            </p:nvSpPr>
            <p:spPr>
              <a:xfrm>
                <a:off x="2961180" y="2854540"/>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1</m:t>
                              </m:r>
                            </m:sub>
                          </m:sSub>
                        </m:e>
                      </m:d>
                    </m:oMath>
                  </m:oMathPara>
                </a14:m>
                <a:endParaRPr lang="zh-CN" altLang="en-US" sz="1400"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961180" y="2854540"/>
                <a:ext cx="498601" cy="307777"/>
              </a:xfrm>
              <a:prstGeom prst="rect">
                <a:avLst/>
              </a:prstGeom>
              <a:blipFill>
                <a:blip r:embed="rId5"/>
                <a:stretch>
                  <a:fillRect r="-182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3724005" y="2724680"/>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1</m:t>
                              </m:r>
                            </m:sub>
                          </m:sSub>
                        </m:e>
                      </m:d>
                    </m:oMath>
                  </m:oMathPara>
                </a14:m>
                <a:endParaRPr lang="zh-CN" altLang="en-US" sz="14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3724005" y="2724680"/>
                <a:ext cx="2069691" cy="576376"/>
              </a:xfrm>
              <a:prstGeom prst="rect">
                <a:avLst/>
              </a:prstGeom>
              <a:blipFill>
                <a:blip r:embed="rId6"/>
                <a:stretch>
                  <a:fillRect/>
                </a:stretch>
              </a:blipFill>
            </p:spPr>
            <p:txBody>
              <a:bodyPr/>
              <a:lstStyle/>
              <a:p>
                <a:r>
                  <a:rPr lang="zh-CN" altLang="en-US">
                    <a:noFill/>
                  </a:rPr>
                  <a:t> </a:t>
                </a:r>
              </a:p>
            </p:txBody>
          </p:sp>
        </mc:Fallback>
      </mc:AlternateContent>
      <p:sp>
        <p:nvSpPr>
          <p:cNvPr id="24" name="六边形 23"/>
          <p:cNvSpPr/>
          <p:nvPr/>
        </p:nvSpPr>
        <p:spPr>
          <a:xfrm>
            <a:off x="3924456" y="3131654"/>
            <a:ext cx="63731" cy="594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文本框 34"/>
              <p:cNvSpPr txBox="1"/>
              <p:nvPr/>
            </p:nvSpPr>
            <p:spPr>
              <a:xfrm>
                <a:off x="3950109" y="3298303"/>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2</m:t>
                              </m:r>
                            </m:sub>
                          </m:sSub>
                        </m:e>
                      </m:d>
                    </m:oMath>
                  </m:oMathPara>
                </a14:m>
                <a:endParaRPr lang="zh-CN" altLang="en-US" sz="1400" dirty="0"/>
              </a:p>
            </p:txBody>
          </p:sp>
        </mc:Choice>
        <mc:Fallback xmlns="">
          <p:sp>
            <p:nvSpPr>
              <p:cNvPr id="35" name="文本框 34"/>
              <p:cNvSpPr txBox="1">
                <a:spLocks noRot="1" noChangeAspect="1" noMove="1" noResize="1" noEditPoints="1" noAdjustHandles="1" noChangeArrowheads="1" noChangeShapeType="1" noTextEdit="1"/>
              </p:cNvSpPr>
              <p:nvPr/>
            </p:nvSpPr>
            <p:spPr>
              <a:xfrm>
                <a:off x="3950109" y="3298303"/>
                <a:ext cx="2069691" cy="576376"/>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4382788" y="3790471"/>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3</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3</m:t>
                              </m:r>
                            </m:sub>
                          </m:sSub>
                        </m:e>
                      </m:d>
                    </m:oMath>
                  </m:oMathPara>
                </a14:m>
                <a:endParaRPr lang="zh-CN" altLang="en-US" sz="1400" dirty="0"/>
              </a:p>
            </p:txBody>
          </p:sp>
        </mc:Choice>
        <mc:Fallback xmlns="">
          <p:sp>
            <p:nvSpPr>
              <p:cNvPr id="36" name="文本框 35"/>
              <p:cNvSpPr txBox="1">
                <a:spLocks noRot="1" noChangeAspect="1" noMove="1" noResize="1" noEditPoints="1" noAdjustHandles="1" noChangeArrowheads="1" noChangeShapeType="1" noTextEdit="1"/>
              </p:cNvSpPr>
              <p:nvPr/>
            </p:nvSpPr>
            <p:spPr>
              <a:xfrm>
                <a:off x="4382788" y="3790471"/>
                <a:ext cx="2069691" cy="576376"/>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p:cNvSpPr txBox="1"/>
              <p:nvPr/>
            </p:nvSpPr>
            <p:spPr>
              <a:xfrm>
                <a:off x="5507594" y="4173614"/>
                <a:ext cx="2069691" cy="576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4</m:t>
                              </m:r>
                            </m:sub>
                          </m:sSub>
                          <m:r>
                            <a:rPr lang="en-US" altLang="zh-CN" sz="1400" b="0" i="1" smtClean="0">
                              <a:latin typeface="Cambria Math" panose="02040503050406030204" pitchFamily="18" charset="0"/>
                            </a:rPr>
                            <m:t>+</m:t>
                          </m:r>
                          <m:f>
                            <m:fPr>
                              <m:ctrlPr>
                                <a:rPr lang="zh-CN" altLang="en-US" sz="1400" i="1">
                                  <a:latin typeface="Cambria Math" panose="02040503050406030204" pitchFamily="18" charset="0"/>
                                </a:rPr>
                              </m:ctrlPr>
                            </m:fPr>
                            <m:num>
                              <m:r>
                                <m:rPr>
                                  <m:sty m:val="p"/>
                                </m:rPr>
                                <a:rPr lang="en-US" altLang="zh-CN" sz="1400">
                                  <a:latin typeface="Cambria Math" panose="02040503050406030204" pitchFamily="18" charset="0"/>
                                </a:rPr>
                                <m:t>Δ</m:t>
                              </m:r>
                              <m:r>
                                <a:rPr lang="en-US" altLang="zh-CN" sz="1400" i="1">
                                  <a:latin typeface="Cambria Math" panose="02040503050406030204" pitchFamily="18" charset="0"/>
                                </a:rPr>
                                <m:t>𝐺</m:t>
                              </m:r>
                            </m:num>
                            <m:den>
                              <m:r>
                                <a:rPr lang="en-US" altLang="zh-CN" sz="1400" i="1">
                                  <a:latin typeface="Cambria Math" panose="02040503050406030204" pitchFamily="18" charset="0"/>
                                </a:rPr>
                                <m:t>1−</m:t>
                              </m:r>
                              <m:r>
                                <a:rPr lang="en-US" altLang="zh-CN" sz="1400" i="1">
                                  <a:latin typeface="Cambria Math" panose="02040503050406030204" pitchFamily="18" charset="0"/>
                                </a:rPr>
                                <m:t>𝑀𝑃𝐶</m:t>
                              </m:r>
                            </m:den>
                          </m:f>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4</m:t>
                              </m:r>
                            </m:sub>
                          </m:sSub>
                        </m:e>
                      </m:d>
                    </m:oMath>
                  </m:oMathPara>
                </a14:m>
                <a:endParaRPr lang="zh-CN" altLang="en-US" sz="1400" dirty="0"/>
              </a:p>
            </p:txBody>
          </p:sp>
        </mc:Choice>
        <mc:Fallback xmlns="">
          <p:sp>
            <p:nvSpPr>
              <p:cNvPr id="37" name="文本框 36"/>
              <p:cNvSpPr txBox="1">
                <a:spLocks noRot="1" noChangeAspect="1" noMove="1" noResize="1" noEditPoints="1" noAdjustHandles="1" noChangeArrowheads="1" noChangeShapeType="1" noTextEdit="1"/>
              </p:cNvSpPr>
              <p:nvPr/>
            </p:nvSpPr>
            <p:spPr>
              <a:xfrm>
                <a:off x="5507594" y="4173614"/>
                <a:ext cx="2069691" cy="576376"/>
              </a:xfrm>
              <a:prstGeom prst="rect">
                <a:avLst/>
              </a:prstGeom>
              <a:blipFill rotWithShape="0">
                <a:blip r:embed="rId9"/>
                <a:stretch>
                  <a:fillRect/>
                </a:stretch>
              </a:blipFill>
            </p:spPr>
            <p:txBody>
              <a:bodyPr/>
              <a:lstStyle/>
              <a:p>
                <a:r>
                  <a:rPr lang="zh-CN" altLang="en-US">
                    <a:noFill/>
                  </a:rPr>
                  <a:t> </a:t>
                </a:r>
              </a:p>
            </p:txBody>
          </p:sp>
        </mc:Fallback>
      </mc:AlternateContent>
      <p:cxnSp>
        <p:nvCxnSpPr>
          <p:cNvPr id="39" name="直接箭头连接符 38"/>
          <p:cNvCxnSpPr/>
          <p:nvPr/>
        </p:nvCxnSpPr>
        <p:spPr>
          <a:xfrm flipH="1">
            <a:off x="5417633" y="4531478"/>
            <a:ext cx="376063" cy="29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3189564" y="3433506"/>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2</m:t>
                              </m:r>
                            </m:sub>
                          </m:sSub>
                        </m:e>
                      </m:d>
                    </m:oMath>
                  </m:oMathPara>
                </a14:m>
                <a:endParaRPr lang="zh-CN" altLang="en-US" sz="14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3189564" y="3433506"/>
                <a:ext cx="498601" cy="307777"/>
              </a:xfrm>
              <a:prstGeom prst="rect">
                <a:avLst/>
              </a:prstGeom>
              <a:blipFill rotWithShape="0">
                <a:blip r:embed="rId10"/>
                <a:stretch>
                  <a:fillRect r="-195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3660274" y="3912739"/>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3</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3</m:t>
                              </m:r>
                            </m:sub>
                          </m:sSub>
                        </m:e>
                      </m:d>
                    </m:oMath>
                  </m:oMathPara>
                </a14:m>
                <a:endParaRPr lang="zh-CN" altLang="en-US" sz="1400" dirty="0"/>
              </a:p>
            </p:txBody>
          </p:sp>
        </mc:Choice>
        <mc:Fallback xmlns="">
          <p:sp>
            <p:nvSpPr>
              <p:cNvPr id="41" name="文本框 40"/>
              <p:cNvSpPr txBox="1">
                <a:spLocks noRot="1" noChangeAspect="1" noMove="1" noResize="1" noEditPoints="1" noAdjustHandles="1" noChangeArrowheads="1" noChangeShapeType="1" noTextEdit="1"/>
              </p:cNvSpPr>
              <p:nvPr/>
            </p:nvSpPr>
            <p:spPr>
              <a:xfrm>
                <a:off x="3660274" y="3912739"/>
                <a:ext cx="498601" cy="307777"/>
              </a:xfrm>
              <a:prstGeom prst="rect">
                <a:avLst/>
              </a:prstGeom>
              <a:blipFill rotWithShape="0">
                <a:blip r:embed="rId11"/>
                <a:stretch>
                  <a:fillRect r="-195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3793277" y="4524422"/>
                <a:ext cx="49860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altLang="zh-CN" sz="1400" b="0" i="1" smtClean="0">
                              <a:latin typeface="Cambria Math" panose="02040503050406030204" pitchFamily="18" charset="0"/>
                            </a:rPr>
                          </m:ctrlPr>
                        </m:dPr>
                        <m:e>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𝑌</m:t>
                              </m:r>
                            </m:e>
                            <m:sub>
                              <m:r>
                                <a:rPr lang="en-US" altLang="zh-CN" sz="1400" b="0" i="1" smtClean="0">
                                  <a:latin typeface="Cambria Math" panose="02040503050406030204" pitchFamily="18" charset="0"/>
                                </a:rPr>
                                <m:t>4</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𝑟</m:t>
                              </m:r>
                            </m:e>
                            <m:sub>
                              <m:r>
                                <a:rPr lang="en-US" altLang="zh-CN" sz="1400" b="0" i="1" smtClean="0">
                                  <a:latin typeface="Cambria Math" panose="02040503050406030204" pitchFamily="18" charset="0"/>
                                </a:rPr>
                                <m:t>4</m:t>
                              </m:r>
                            </m:sub>
                          </m:sSub>
                        </m:e>
                      </m:d>
                    </m:oMath>
                  </m:oMathPara>
                </a14:m>
                <a:endParaRPr lang="zh-CN" altLang="en-US" sz="14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3793277" y="4524422"/>
                <a:ext cx="498601" cy="307777"/>
              </a:xfrm>
              <a:prstGeom prst="rect">
                <a:avLst/>
              </a:prstGeom>
              <a:blipFill rotWithShape="0">
                <a:blip r:embed="rId12"/>
                <a:stretch>
                  <a:fillRect r="-18293"/>
                </a:stretch>
              </a:blipFill>
            </p:spPr>
            <p:txBody>
              <a:bodyPr/>
              <a:lstStyle/>
              <a:p>
                <a:r>
                  <a:rPr lang="zh-CN" altLang="en-US">
                    <a:noFill/>
                  </a:rPr>
                  <a:t> </a:t>
                </a:r>
              </a:p>
            </p:txBody>
          </p:sp>
        </mc:Fallback>
      </mc:AlternateContent>
      <p:cxnSp>
        <p:nvCxnSpPr>
          <p:cNvPr id="11" name="直接连接符 10">
            <a:extLst>
              <a:ext uri="{FF2B5EF4-FFF2-40B4-BE49-F238E27FC236}">
                <a16:creationId xmlns:a16="http://schemas.microsoft.com/office/drawing/2014/main" id="{AFE084C9-D296-4298-9FB3-E41B612274CA}"/>
              </a:ext>
            </a:extLst>
          </p:cNvPr>
          <p:cNvCxnSpPr>
            <a:stCxn id="24" idx="4"/>
          </p:cNvCxnSpPr>
          <p:nvPr/>
        </p:nvCxnSpPr>
        <p:spPr>
          <a:xfrm flipH="1">
            <a:off x="2469888" y="3131654"/>
            <a:ext cx="1469426"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01140E78-D5CB-4B29-A122-53BDAA877A3E}"/>
              </a:ext>
            </a:extLst>
          </p:cNvPr>
          <p:cNvCxnSpPr/>
          <p:nvPr/>
        </p:nvCxnSpPr>
        <p:spPr>
          <a:xfrm flipH="1">
            <a:off x="2483768" y="3669245"/>
            <a:ext cx="1722612"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EAF49BE-A369-42EA-B131-5DAB584C2ED5}"/>
              </a:ext>
            </a:extLst>
          </p:cNvPr>
          <p:cNvCxnSpPr/>
          <p:nvPr/>
        </p:nvCxnSpPr>
        <p:spPr>
          <a:xfrm flipH="1">
            <a:off x="2483768" y="4138091"/>
            <a:ext cx="2179038"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D014263A-D2CC-41E5-870D-D008C3BD13F0}"/>
              </a:ext>
            </a:extLst>
          </p:cNvPr>
          <p:cNvCxnSpPr>
            <a:stCxn id="21" idx="0"/>
          </p:cNvCxnSpPr>
          <p:nvPr/>
        </p:nvCxnSpPr>
        <p:spPr>
          <a:xfrm flipH="1">
            <a:off x="2483768" y="4561194"/>
            <a:ext cx="2869687"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BAA9A9DC-E5DB-4F4B-BEEF-DA5330D80D07}"/>
                  </a:ext>
                </a:extLst>
              </p:cNvPr>
              <p:cNvSpPr/>
              <p:nvPr/>
            </p:nvSpPr>
            <p:spPr>
              <a:xfrm>
                <a:off x="2112406" y="2938919"/>
                <a:ext cx="4231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1</m:t>
                          </m:r>
                        </m:sub>
                      </m:sSub>
                    </m:oMath>
                  </m:oMathPara>
                </a14:m>
                <a:endParaRPr lang="zh-CN" altLang="en-US" dirty="0"/>
              </a:p>
            </p:txBody>
          </p:sp>
        </mc:Choice>
        <mc:Fallback xmlns="">
          <p:sp>
            <p:nvSpPr>
              <p:cNvPr id="29" name="矩形 28">
                <a:extLst>
                  <a:ext uri="{FF2B5EF4-FFF2-40B4-BE49-F238E27FC236}">
                    <a16:creationId xmlns:a16="http://schemas.microsoft.com/office/drawing/2014/main" id="{BAA9A9DC-E5DB-4F4B-BEEF-DA5330D80D07}"/>
                  </a:ext>
                </a:extLst>
              </p:cNvPr>
              <p:cNvSpPr>
                <a:spLocks noRot="1" noChangeAspect="1" noMove="1" noResize="1" noEditPoints="1" noAdjustHandles="1" noChangeArrowheads="1" noChangeShapeType="1" noTextEdit="1"/>
              </p:cNvSpPr>
              <p:nvPr/>
            </p:nvSpPr>
            <p:spPr>
              <a:xfrm>
                <a:off x="2112406" y="2938919"/>
                <a:ext cx="423193"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1366E3CB-0A4E-408B-A1CC-88BCB7E2DD54}"/>
                  </a:ext>
                </a:extLst>
              </p:cNvPr>
              <p:cNvSpPr/>
              <p:nvPr/>
            </p:nvSpPr>
            <p:spPr>
              <a:xfrm>
                <a:off x="2107858" y="3418875"/>
                <a:ext cx="4285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2</m:t>
                          </m:r>
                        </m:sub>
                      </m:sSub>
                    </m:oMath>
                  </m:oMathPara>
                </a14:m>
                <a:endParaRPr lang="zh-CN" altLang="en-US" dirty="0"/>
              </a:p>
            </p:txBody>
          </p:sp>
        </mc:Choice>
        <mc:Fallback xmlns="">
          <p:sp>
            <p:nvSpPr>
              <p:cNvPr id="38" name="矩形 37">
                <a:extLst>
                  <a:ext uri="{FF2B5EF4-FFF2-40B4-BE49-F238E27FC236}">
                    <a16:creationId xmlns:a16="http://schemas.microsoft.com/office/drawing/2014/main" id="{1366E3CB-0A4E-408B-A1CC-88BCB7E2DD54}"/>
                  </a:ext>
                </a:extLst>
              </p:cNvPr>
              <p:cNvSpPr>
                <a:spLocks noRot="1" noChangeAspect="1" noMove="1" noResize="1" noEditPoints="1" noAdjustHandles="1" noChangeArrowheads="1" noChangeShapeType="1" noTextEdit="1"/>
              </p:cNvSpPr>
              <p:nvPr/>
            </p:nvSpPr>
            <p:spPr>
              <a:xfrm>
                <a:off x="2107858" y="3418875"/>
                <a:ext cx="428515" cy="369332"/>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188F78F2-4ECD-4CBF-9454-25634EEDBCEF}"/>
                  </a:ext>
                </a:extLst>
              </p:cNvPr>
              <p:cNvSpPr/>
              <p:nvPr/>
            </p:nvSpPr>
            <p:spPr>
              <a:xfrm>
                <a:off x="2095281" y="3908173"/>
                <a:ext cx="4285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3</m:t>
                          </m:r>
                        </m:sub>
                      </m:sSub>
                    </m:oMath>
                  </m:oMathPara>
                </a14:m>
                <a:endParaRPr lang="zh-CN" altLang="en-US" dirty="0"/>
              </a:p>
            </p:txBody>
          </p:sp>
        </mc:Choice>
        <mc:Fallback xmlns="">
          <p:sp>
            <p:nvSpPr>
              <p:cNvPr id="43" name="矩形 42">
                <a:extLst>
                  <a:ext uri="{FF2B5EF4-FFF2-40B4-BE49-F238E27FC236}">
                    <a16:creationId xmlns:a16="http://schemas.microsoft.com/office/drawing/2014/main" id="{188F78F2-4ECD-4CBF-9454-25634EEDBCEF}"/>
                  </a:ext>
                </a:extLst>
              </p:cNvPr>
              <p:cNvSpPr>
                <a:spLocks noRot="1" noChangeAspect="1" noMove="1" noResize="1" noEditPoints="1" noAdjustHandles="1" noChangeArrowheads="1" noChangeShapeType="1" noTextEdit="1"/>
              </p:cNvSpPr>
              <p:nvPr/>
            </p:nvSpPr>
            <p:spPr>
              <a:xfrm>
                <a:off x="2095281" y="3908173"/>
                <a:ext cx="428515"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5E76382F-16BB-4DCD-916D-5B919C75D1E6}"/>
                  </a:ext>
                </a:extLst>
              </p:cNvPr>
              <p:cNvSpPr/>
              <p:nvPr/>
            </p:nvSpPr>
            <p:spPr>
              <a:xfrm>
                <a:off x="2095281" y="4363444"/>
                <a:ext cx="4231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smtClean="0">
                              <a:latin typeface="Cambria Math" panose="02040503050406030204" pitchFamily="18" charset="0"/>
                            </a:rPr>
                            <m:t>4</m:t>
                          </m:r>
                        </m:sub>
                      </m:sSub>
                    </m:oMath>
                  </m:oMathPara>
                </a14:m>
                <a:endParaRPr lang="zh-CN" altLang="en-US" dirty="0"/>
              </a:p>
            </p:txBody>
          </p:sp>
        </mc:Choice>
        <mc:Fallback xmlns="">
          <p:sp>
            <p:nvSpPr>
              <p:cNvPr id="44" name="矩形 43">
                <a:extLst>
                  <a:ext uri="{FF2B5EF4-FFF2-40B4-BE49-F238E27FC236}">
                    <a16:creationId xmlns:a16="http://schemas.microsoft.com/office/drawing/2014/main" id="{5E76382F-16BB-4DCD-916D-5B919C75D1E6}"/>
                  </a:ext>
                </a:extLst>
              </p:cNvPr>
              <p:cNvSpPr>
                <a:spLocks noRot="1" noChangeAspect="1" noMove="1" noResize="1" noEditPoints="1" noAdjustHandles="1" noChangeArrowheads="1" noChangeShapeType="1" noTextEdit="1"/>
              </p:cNvSpPr>
              <p:nvPr/>
            </p:nvSpPr>
            <p:spPr>
              <a:xfrm>
                <a:off x="2095281" y="4363444"/>
                <a:ext cx="423193" cy="369332"/>
              </a:xfrm>
              <a:prstGeom prst="rect">
                <a:avLst/>
              </a:prstGeom>
              <a:blipFill>
                <a:blip r:embed="rId1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4408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effect of an increase in government spending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The IS equations also defines an implicit function </a:t>
                </a:r>
                <a14:m>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oMath>
                </a14:m>
                <a:r>
                  <a:rPr lang="en-US" altLang="zh-CN" dirty="0"/>
                  <a:t>. To calculate the effect of a unit-increase in </a:t>
                </a:r>
                <a14:m>
                  <m:oMath xmlns:m="http://schemas.openxmlformats.org/officeDocument/2006/math">
                    <m:r>
                      <a:rPr lang="en-US" altLang="zh-CN" i="1">
                        <a:latin typeface="Cambria Math" panose="02040503050406030204" pitchFamily="18" charset="0"/>
                      </a:rPr>
                      <m:t>𝐺</m:t>
                    </m:r>
                  </m:oMath>
                </a14:m>
                <a:r>
                  <a:rPr lang="en-US" altLang="zh-CN" dirty="0"/>
                  <a:t> on </a:t>
                </a:r>
                <a14:m>
                  <m:oMath xmlns:m="http://schemas.openxmlformats.org/officeDocument/2006/math">
                    <m:r>
                      <a:rPr lang="en-US" altLang="zh-CN" i="1">
                        <a:latin typeface="Cambria Math" panose="02040503050406030204" pitchFamily="18" charset="0"/>
                      </a:rPr>
                      <m:t>𝑌</m:t>
                    </m:r>
                  </m:oMath>
                </a14:m>
                <a:r>
                  <a:rPr lang="en-US" altLang="zh-CN" dirty="0"/>
                  <a:t>, keeping </a:t>
                </a:r>
                <a14:m>
                  <m:oMath xmlns:m="http://schemas.openxmlformats.org/officeDocument/2006/math">
                    <m:r>
                      <a:rPr lang="en-US" altLang="zh-CN" i="1">
                        <a:latin typeface="Cambria Math" panose="02040503050406030204" pitchFamily="18" charset="0"/>
                      </a:rPr>
                      <m:t>𝑟</m:t>
                    </m:r>
                  </m:oMath>
                </a14:m>
                <a:r>
                  <a:rPr lang="en-US" altLang="zh-CN" dirty="0"/>
                  <a:t> fixed, is to calculate the partial derivative,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m:t>
                      </m:r>
                      <m:func>
                        <m:funcPr>
                          <m:ctrlPr>
                            <a:rPr lang="zh-CN" altLang="zh-CN" i="1">
                              <a:latin typeface="Cambria Math" panose="02040503050406030204" pitchFamily="18" charset="0"/>
                            </a:rPr>
                          </m:ctrlPr>
                        </m:funcPr>
                        <m:fName>
                          <m:limLow>
                            <m:limLowPr>
                              <m:ctrlPr>
                                <a:rPr lang="zh-CN" altLang="zh-CN" i="1">
                                  <a:latin typeface="Cambria Math" panose="02040503050406030204" pitchFamily="18" charset="0"/>
                                </a:rPr>
                              </m:ctrlPr>
                            </m:limLowPr>
                            <m:e>
                              <m:r>
                                <m:rPr>
                                  <m:sty m:val="p"/>
                                </m:rPr>
                                <a:rPr lang="en-US" altLang="zh-CN">
                                  <a:latin typeface="Cambria Math" panose="02040503050406030204" pitchFamily="18" charset="0"/>
                                </a:rPr>
                                <m:t>lim</m:t>
                              </m:r>
                            </m:e>
                            <m:lim>
                              <m:r>
                                <m:rPr>
                                  <m:sty m:val="p"/>
                                </m:rPr>
                                <a:rPr lang="en-US" altLang="zh-CN">
                                  <a:latin typeface="Cambria Math" panose="02040503050406030204" pitchFamily="18" charset="0"/>
                                </a:rPr>
                                <m:t>Δ</m:t>
                              </m:r>
                              <m:r>
                                <a:rPr lang="en-US" altLang="zh-CN" i="1">
                                  <a:latin typeface="Cambria Math" panose="02040503050406030204" pitchFamily="18" charset="0"/>
                                </a:rPr>
                                <m:t>𝐺</m:t>
                              </m:r>
                              <m:r>
                                <a:rPr lang="en-US" altLang="zh-CN" i="1">
                                  <a:latin typeface="Cambria Math" panose="02040503050406030204" pitchFamily="18" charset="0"/>
                                </a:rPr>
                                <m:t>→0</m:t>
                              </m:r>
                            </m:lim>
                          </m:limLow>
                        </m:fName>
                        <m:e>
                          <m:f>
                            <m:fPr>
                              <m:ctrlPr>
                                <a:rPr lang="zh-CN" altLang="zh-CN" i="1">
                                  <a:latin typeface="Cambria Math" panose="02040503050406030204" pitchFamily="18" charset="0"/>
                                </a:rPr>
                              </m:ctrlPr>
                            </m:fPr>
                            <m:num>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r>
                                    <a:rPr lang="en-US" altLang="zh-CN" i="1">
                                      <a:latin typeface="Cambria Math" panose="02040503050406030204" pitchFamily="18" charset="0"/>
                                    </a:rPr>
                                    <m:t>+</m:t>
                                  </m:r>
                                  <m:r>
                                    <m:rPr>
                                      <m:sty m:val="p"/>
                                    </m:rPr>
                                    <a:rPr lang="en-US" altLang="zh-CN">
                                      <a:latin typeface="Cambria Math" panose="02040503050406030204" pitchFamily="18" charset="0"/>
                                    </a:rPr>
                                    <m:t>Δ</m:t>
                                  </m:r>
                                  <m:r>
                                    <a:rPr lang="en-US" altLang="zh-CN" i="1">
                                      <a:latin typeface="Cambria Math" panose="02040503050406030204" pitchFamily="18" charset="0"/>
                                    </a:rPr>
                                    <m:t>𝐺</m:t>
                                  </m:r>
                                </m:e>
                              </m:d>
                              <m:r>
                                <a:rPr lang="en-US" altLang="zh-CN" i="1">
                                  <a:latin typeface="Cambria Math" panose="02040503050406030204" pitchFamily="18" charset="0"/>
                                </a:rPr>
                                <m:t>−</m:t>
                              </m:r>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r>
                                    <a:rPr lang="en-US" altLang="zh-CN" i="1">
                                      <a:latin typeface="Cambria Math" panose="02040503050406030204" pitchFamily="18" charset="0"/>
                                    </a:rPr>
                                    <m:t>𝐺</m:t>
                                  </m:r>
                                </m:e>
                              </m:d>
                            </m:num>
                            <m:den>
                              <m:r>
                                <m:rPr>
                                  <m:sty m:val="p"/>
                                </m:rPr>
                                <a:rPr lang="en-US" altLang="zh-CN">
                                  <a:latin typeface="Cambria Math" panose="02040503050406030204" pitchFamily="18" charset="0"/>
                                </a:rPr>
                                <m:t>Δ</m:t>
                              </m:r>
                              <m:r>
                                <a:rPr lang="en-US" altLang="zh-CN" i="1">
                                  <a:latin typeface="Cambria Math" panose="02040503050406030204" pitchFamily="18" charset="0"/>
                                </a:rPr>
                                <m:t>𝐺</m:t>
                              </m:r>
                            </m:den>
                          </m:f>
                        </m:e>
                      </m:func>
                      <m:r>
                        <a:rPr lang="en-US" altLang="zh-CN" i="1">
                          <a:latin typeface="Cambria Math" panose="02040503050406030204" pitchFamily="18" charset="0"/>
                        </a:rPr>
                        <m:t> .</m:t>
                      </m:r>
                    </m:oMath>
                  </m:oMathPara>
                </a14:m>
                <a:endParaRPr lang="zh-CN" altLang="zh-CN" dirty="0"/>
              </a:p>
              <a:p>
                <a:r>
                  <a:rPr lang="en-US" altLang="zh-CN" dirty="0"/>
                  <a:t>Apply the implicit function theorem,</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panose="02040503050406030204" pitchFamily="18" charset="0"/>
                            </a:rPr>
                            <m:t>𝑌</m:t>
                          </m:r>
                        </m:num>
                        <m:den>
                          <m:r>
                            <a:rPr lang="en-US" altLang="zh-CN" i="1">
                              <a:latin typeface="Cambria Math" panose="02040503050406030204" pitchFamily="18" charset="0"/>
                            </a:rPr>
                            <m:t>𝜕</m:t>
                          </m:r>
                          <m:r>
                            <a:rPr lang="en-US" altLang="zh-CN" i="1">
                              <a:latin typeface="Cambria Math" panose="02040503050406030204" pitchFamily="18" charset="0"/>
                            </a:rPr>
                            <m:t>𝐺</m:t>
                          </m:r>
                        </m:den>
                      </m:f>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r>
                            <a:rPr lang="en-US" altLang="zh-CN" b="0" i="1" smtClean="0">
                              <a:latin typeface="Cambria Math" panose="02040503050406030204" pitchFamily="18" charset="0"/>
                            </a:rPr>
                            <m:t>𝐶</m:t>
                          </m:r>
                          <m:r>
                            <a:rPr lang="en-US" altLang="zh-CN" b="0" i="1" smtClean="0">
                              <a:latin typeface="Cambria Math" panose="02040503050406030204" pitchFamily="18" charset="0"/>
                            </a:rPr>
                            <m:t>′</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den>
                      </m:f>
                      <m:r>
                        <a:rPr lang="en-US" altLang="zh-CN">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r>
                            <a:rPr lang="en-US" altLang="zh-CN" i="1">
                              <a:latin typeface="Cambria Math" panose="02040503050406030204" pitchFamily="18" charset="0"/>
                            </a:rPr>
                            <m:t>𝑀𝑃𝐶</m:t>
                          </m:r>
                        </m:den>
                      </m:f>
                      <m:r>
                        <a:rPr lang="en-US" altLang="zh-CN" i="1">
                          <a:latin typeface="Cambria Math" panose="02040503050406030204" pitchFamily="18" charset="0"/>
                        </a:rPr>
                        <m:t>  </m:t>
                      </m:r>
                      <m:r>
                        <a:rPr lang="en-US" altLang="zh-CN" b="0" i="0" smtClean="0">
                          <a:latin typeface="Cambria Math" panose="02040503050406030204" pitchFamily="18" charset="0"/>
                        </a:rPr>
                        <m:t>.</m:t>
                      </m:r>
                    </m:oMath>
                  </m:oMathPara>
                </a14:m>
                <a:endParaRPr lang="en-US" altLang="zh-CN" dirty="0"/>
              </a:p>
              <a:p>
                <a:r>
                  <a:rPr lang="en-US" altLang="zh-CN" dirty="0"/>
                  <a:t>That is, if the government expenditure increases by </a:t>
                </a:r>
                <a14:m>
                  <m:oMath xmlns:m="http://schemas.openxmlformats.org/officeDocument/2006/math">
                    <m:r>
                      <a:rPr lang="en-US" altLang="zh-CN" i="1">
                        <a:latin typeface="Cambria Math" panose="02040503050406030204" pitchFamily="18" charset="0"/>
                      </a:rPr>
                      <m:t>𝛥</m:t>
                    </m:r>
                    <m:r>
                      <a:rPr lang="en-US" altLang="zh-CN" b="0" i="1" smtClean="0">
                        <a:latin typeface="Cambria Math" panose="02040503050406030204" pitchFamily="18" charset="0"/>
                      </a:rPr>
                      <m:t>𝐺</m:t>
                    </m:r>
                  </m:oMath>
                </a14:m>
                <a:r>
                  <a:rPr lang="en-US" altLang="zh-CN" dirty="0"/>
                  <a:t>, then the IS curve would shift to the right by </a:t>
                </a:r>
                <a14:m>
                  <m:oMath xmlns:m="http://schemas.openxmlformats.org/officeDocument/2006/math">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Δ</m:t>
                        </m:r>
                        <m:r>
                          <a:rPr lang="en-US" altLang="zh-CN" b="0" i="1" smtClean="0">
                            <a:latin typeface="Cambria Math" panose="02040503050406030204" pitchFamily="18" charset="0"/>
                          </a:rPr>
                          <m:t>𝐺</m:t>
                        </m:r>
                      </m:num>
                      <m:den>
                        <m:r>
                          <a:rPr lang="en-US" altLang="zh-CN" b="0" i="1" smtClean="0">
                            <a:latin typeface="Cambria Math" panose="02040503050406030204" pitchFamily="18" charset="0"/>
                          </a:rPr>
                          <m:t>1−</m:t>
                        </m:r>
                        <m:r>
                          <a:rPr lang="en-US" altLang="zh-CN" b="0" i="1" smtClean="0">
                            <a:latin typeface="Cambria Math" panose="02040503050406030204" pitchFamily="18" charset="0"/>
                          </a:rPr>
                          <m:t>𝑀𝑃𝐶</m:t>
                        </m:r>
                      </m:den>
                    </m:f>
                  </m:oMath>
                </a14:m>
                <a:r>
                  <a:rPr lang="en-US" altLang="zh-CN" dirty="0"/>
                  <a:t> , approximately.</a:t>
                </a:r>
                <a:endParaRPr lang="zh-CN" altLang="en-US" dirty="0"/>
              </a:p>
              <a:p>
                <a:pPr marL="0" indent="0">
                  <a:buNone/>
                </a:pPr>
                <a:endParaRPr lang="zh-CN"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037" t="-2561" r="-17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710032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LM Equation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The LM equation characterizes the money market equilibrium (Liquidity demand = Money supply),</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a:rPr>
                            <m:t>𝑀</m:t>
                          </m:r>
                        </m:num>
                        <m:den>
                          <m:r>
                            <a:rPr lang="en-US" altLang="zh-CN" b="0" i="1" smtClean="0">
                              <a:latin typeface="Cambria Math"/>
                            </a:rPr>
                            <m:t>𝑃</m:t>
                          </m:r>
                        </m:den>
                      </m:f>
                      <m:r>
                        <a:rPr lang="en-US" altLang="zh-CN" b="0" i="1" smtClean="0">
                          <a:latin typeface="Cambria Math"/>
                        </a:rPr>
                        <m:t>=</m:t>
                      </m:r>
                      <m:r>
                        <a:rPr lang="en-US" altLang="zh-CN" b="0" i="1" smtClean="0">
                          <a:latin typeface="Cambria Math"/>
                        </a:rPr>
                        <m:t>𝐿</m:t>
                      </m:r>
                      <m:d>
                        <m:dPr>
                          <m:ctrlPr>
                            <a:rPr lang="en-US" altLang="zh-CN" b="0" i="1" smtClean="0">
                              <a:latin typeface="Cambria Math" panose="02040503050406030204" pitchFamily="18" charset="0"/>
                            </a:rPr>
                          </m:ctrlPr>
                        </m:dPr>
                        <m:e>
                          <m:r>
                            <a:rPr lang="en-US" altLang="zh-CN" b="0" i="1" smtClean="0">
                              <a:latin typeface="Cambria Math"/>
                            </a:rPr>
                            <m:t>𝑟</m:t>
                          </m:r>
                          <m:r>
                            <a:rPr lang="en-US" altLang="zh-CN" b="0" i="1" smtClean="0">
                              <a:latin typeface="Cambria Math"/>
                            </a:rPr>
                            <m:t>,</m:t>
                          </m:r>
                          <m:r>
                            <a:rPr lang="en-US" altLang="zh-CN" b="0" i="1" smtClean="0">
                              <a:latin typeface="Cambria Math"/>
                            </a:rPr>
                            <m:t>𝑌</m:t>
                          </m:r>
                        </m:e>
                      </m:d>
                      <m:r>
                        <a:rPr lang="en-US" altLang="zh-CN" b="0" i="1" smtClean="0">
                          <a:latin typeface="Cambria Math"/>
                        </a:rPr>
                        <m:t>.</m:t>
                      </m:r>
                    </m:oMath>
                  </m:oMathPara>
                </a14:m>
                <a:endParaRPr lang="en-US" altLang="zh-CN" b="0" dirty="0"/>
              </a:p>
              <a:p>
                <a:pPr lvl="1"/>
                <a14:m>
                  <m:oMath xmlns:m="http://schemas.openxmlformats.org/officeDocument/2006/math">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oMath>
                </a14:m>
                <a:r>
                  <a:rPr lang="en-US" altLang="zh-CN" dirty="0"/>
                  <a:t> is decreasing in </a:t>
                </a:r>
                <a14:m>
                  <m:oMath xmlns:m="http://schemas.openxmlformats.org/officeDocument/2006/math">
                    <m:r>
                      <a:rPr lang="en-US" altLang="zh-CN" i="1">
                        <a:latin typeface="Cambria Math"/>
                      </a:rPr>
                      <m:t>𝑟</m:t>
                    </m:r>
                  </m:oMath>
                </a14:m>
                <a:r>
                  <a:rPr lang="en-US" altLang="zh-CN" dirty="0"/>
                  <a:t> and increasing in </a:t>
                </a:r>
                <a14:m>
                  <m:oMath xmlns:m="http://schemas.openxmlformats.org/officeDocument/2006/math">
                    <m:r>
                      <a:rPr lang="en-US" altLang="zh-CN" i="1">
                        <a:latin typeface="Cambria Math"/>
                      </a:rPr>
                      <m:t>𝑌</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&lt;0, </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&gt;0. </m:t>
                    </m:r>
                  </m:oMath>
                </a14:m>
                <a:endParaRPr lang="en-US" altLang="zh-CN" i="1" dirty="0">
                  <a:latin typeface="Cambria Math"/>
                </a:endParaRPr>
              </a:p>
              <a:p>
                <a:pPr lvl="1"/>
                <a:r>
                  <a:rPr lang="en-US" altLang="zh-CN" dirty="0"/>
                  <a:t>Endogenous variables: </a:t>
                </a:r>
                <a14:m>
                  <m:oMath xmlns:m="http://schemas.openxmlformats.org/officeDocument/2006/math">
                    <m:r>
                      <a:rPr lang="en-US" altLang="zh-CN" i="1">
                        <a:latin typeface="Cambria Math"/>
                      </a:rPr>
                      <m:t>𝑌</m:t>
                    </m:r>
                  </m:oMath>
                </a14:m>
                <a:r>
                  <a:rPr lang="zh-CN" altLang="en-US" dirty="0"/>
                  <a:t> </a:t>
                </a:r>
                <a:r>
                  <a:rPr lang="en-US" altLang="zh-CN" dirty="0"/>
                  <a:t>and </a:t>
                </a:r>
                <a14:m>
                  <m:oMath xmlns:m="http://schemas.openxmlformats.org/officeDocument/2006/math">
                    <m:r>
                      <a:rPr lang="en-US" altLang="zh-CN" i="1">
                        <a:latin typeface="Cambria Math" panose="02040503050406030204" pitchFamily="18" charset="0"/>
                      </a:rPr>
                      <m:t>𝑟</m:t>
                    </m:r>
                  </m:oMath>
                </a14:m>
                <a:r>
                  <a:rPr lang="zh-CN" altLang="en-US" dirty="0"/>
                  <a:t> </a:t>
                </a:r>
                <a:r>
                  <a:rPr lang="en-US" altLang="zh-CN" dirty="0"/>
                  <a:t>.</a:t>
                </a:r>
              </a:p>
              <a:p>
                <a:pPr lvl="1"/>
                <a14:m>
                  <m:oMath xmlns:m="http://schemas.openxmlformats.org/officeDocument/2006/math">
                    <m:r>
                      <a:rPr lang="en-US" altLang="zh-CN" i="1">
                        <a:latin typeface="Cambria Math"/>
                      </a:rPr>
                      <m:t>𝑃</m:t>
                    </m:r>
                  </m:oMath>
                </a14:m>
                <a:r>
                  <a:rPr lang="en-US" altLang="zh-CN" dirty="0"/>
                  <a:t> is assumed to be fixed in the short term. </a:t>
                </a:r>
              </a:p>
              <a:p>
                <a:r>
                  <a:rPr lang="en-US" altLang="zh-CN" dirty="0"/>
                  <a:t>Like the IS equation, the LM equation also defines an implicit function of </a:t>
                </a:r>
                <a14:m>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𝑟</m:t>
                    </m:r>
                    <m:r>
                      <a:rPr lang="en-US" altLang="zh-CN" i="1">
                        <a:latin typeface="Cambria Math"/>
                      </a:rPr>
                      <m:t>) </m:t>
                    </m:r>
                  </m:oMath>
                </a14:m>
                <a:r>
                  <a:rPr lang="en-US" altLang="zh-CN" dirty="0"/>
                  <a:t>or </a:t>
                </a:r>
                <a14:m>
                  <m:oMath xmlns:m="http://schemas.openxmlformats.org/officeDocument/2006/math">
                    <m:r>
                      <a:rPr lang="en-US" altLang="zh-CN" i="1">
                        <a:latin typeface="Cambria Math"/>
                      </a:rPr>
                      <m:t>𝑟</m:t>
                    </m:r>
                    <m:r>
                      <a:rPr lang="en-US" altLang="zh-CN" i="1">
                        <a:latin typeface="Cambria Math"/>
                      </a:rPr>
                      <m:t>(</m:t>
                    </m:r>
                    <m:r>
                      <a:rPr lang="en-US" altLang="zh-CN" i="1">
                        <a:latin typeface="Cambria Math"/>
                      </a:rPr>
                      <m:t>𝑌</m:t>
                    </m:r>
                    <m:r>
                      <a:rPr lang="en-US" altLang="zh-CN" i="1">
                        <a:latin typeface="Cambria Math"/>
                      </a:rPr>
                      <m:t>)</m:t>
                    </m:r>
                  </m:oMath>
                </a14:m>
                <a:r>
                  <a:rPr lang="en-US" altLang="zh-CN" dirty="0"/>
                  <a:t>, the LM curve. </a:t>
                </a:r>
              </a:p>
              <a:p>
                <a:r>
                  <a:rPr lang="en-US" altLang="zh-CN" dirty="0"/>
                  <a:t>The LM equation theorizes Keynes’ view of how interest rate is determined. It was called the theory of liquidity preference.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37" t="-256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01756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LM Curve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fontScale="92500" lnSpcReduction="20000"/>
              </a:bodyPr>
              <a:lstStyle/>
              <a:p>
                <a:r>
                  <a:rPr lang="en-US" altLang="zh-CN" dirty="0"/>
                  <a:t>Given </a:t>
                </a:r>
                <a14:m>
                  <m:oMath xmlns:m="http://schemas.openxmlformats.org/officeDocument/2006/math">
                    <m:r>
                      <a:rPr lang="en-US" altLang="zh-CN" b="0" i="1" smtClean="0">
                        <a:latin typeface="Cambria Math"/>
                      </a:rPr>
                      <m:t>𝑀</m:t>
                    </m:r>
                  </m:oMath>
                </a14:m>
                <a:r>
                  <a:rPr lang="zh-CN" altLang="en-US" dirty="0"/>
                  <a:t> </a:t>
                </a:r>
                <a:r>
                  <a:rPr lang="en-US" altLang="zh-CN" dirty="0"/>
                  <a:t>and </a:t>
                </a:r>
                <a14:m>
                  <m:oMath xmlns:m="http://schemas.openxmlformats.org/officeDocument/2006/math">
                    <m:r>
                      <a:rPr lang="en-US" altLang="zh-CN" b="0" i="1" smtClean="0">
                        <a:latin typeface="Cambria Math"/>
                      </a:rPr>
                      <m:t>𝑃</m:t>
                    </m:r>
                  </m:oMath>
                </a14:m>
                <a:r>
                  <a:rPr lang="en-US" altLang="zh-CN" dirty="0"/>
                  <a:t>, for the LM equation to hold, a decline in </a:t>
                </a:r>
                <a14:m>
                  <m:oMath xmlns:m="http://schemas.openxmlformats.org/officeDocument/2006/math">
                    <m:r>
                      <a:rPr lang="en-US" altLang="zh-CN" b="0" i="1" smtClean="0">
                        <a:latin typeface="Cambria Math"/>
                      </a:rPr>
                      <m:t>𝑟</m:t>
                    </m:r>
                  </m:oMath>
                </a14:m>
                <a:r>
                  <a:rPr lang="zh-CN" altLang="en-US" dirty="0"/>
                  <a:t> </a:t>
                </a:r>
                <a:r>
                  <a:rPr lang="en-US" altLang="zh-CN" dirty="0"/>
                  <a:t>must be accompanied by a decline in </a:t>
                </a:r>
                <a14:m>
                  <m:oMath xmlns:m="http://schemas.openxmlformats.org/officeDocument/2006/math">
                    <m:r>
                      <a:rPr lang="en-US" altLang="zh-CN" b="0" i="1" smtClean="0">
                        <a:latin typeface="Cambria Math"/>
                      </a:rPr>
                      <m:t>𝑌</m:t>
                    </m:r>
                  </m:oMath>
                </a14:m>
                <a:r>
                  <a:rPr lang="en-US" altLang="zh-CN" dirty="0"/>
                  <a:t>. </a:t>
                </a:r>
              </a:p>
              <a:p>
                <a:r>
                  <a:rPr lang="en-US" altLang="zh-CN" dirty="0"/>
                  <a:t>Intuition: a decline in income reduces demand for money. Given the fixed money supply, the interest rate declines.</a:t>
                </a:r>
              </a:p>
              <a:p>
                <a:r>
                  <a:rPr lang="en-US" altLang="zh-CN" dirty="0"/>
                  <a:t>Hence the LM curve is an upward-sloping curve.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rotWithShape="1">
                <a:blip r:embed="rId2"/>
                <a:stretch>
                  <a:fillRect l="-2262" t="-2695" r="-316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172400"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172400" y="5589240"/>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1" name="任意多边形 10"/>
          <p:cNvSpPr/>
          <p:nvPr/>
        </p:nvSpPr>
        <p:spPr>
          <a:xfrm>
            <a:off x="5605272" y="3145536"/>
            <a:ext cx="1764792" cy="1865376"/>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7452320" y="2852936"/>
            <a:ext cx="864096" cy="369332"/>
          </a:xfrm>
          <a:prstGeom prst="rect">
            <a:avLst/>
          </a:prstGeom>
          <a:noFill/>
        </p:spPr>
        <p:txBody>
          <a:bodyPr wrap="square" rtlCol="0">
            <a:spAutoFit/>
          </a:bodyPr>
          <a:lstStyle/>
          <a:p>
            <a:r>
              <a:rPr lang="en-US" altLang="zh-CN" dirty="0"/>
              <a:t>LM</a:t>
            </a:r>
            <a:endParaRPr lang="zh-CN" altLang="en-US" dirty="0"/>
          </a:p>
        </p:txBody>
      </p:sp>
    </p:spTree>
    <p:extLst>
      <p:ext uri="{BB962C8B-B14F-4D97-AF65-F5344CB8AC3E}">
        <p14:creationId xmlns:p14="http://schemas.microsoft.com/office/powerpoint/2010/main" val="2810322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Moving Along The LM Curve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Points on an LM curve are all consistent with equilibrium in the money market, given the money supply </a:t>
                </a:r>
                <a14:m>
                  <m:oMath xmlns:m="http://schemas.openxmlformats.org/officeDocument/2006/math">
                    <m:r>
                      <a:rPr lang="en-US" altLang="zh-CN" i="1">
                        <a:latin typeface="Cambria Math"/>
                      </a:rPr>
                      <m:t>𝑀</m:t>
                    </m:r>
                    <m:r>
                      <a:rPr lang="en-US" altLang="zh-CN" i="1">
                        <a:latin typeface="Cambria Math"/>
                      </a:rPr>
                      <m:t> </m:t>
                    </m:r>
                  </m:oMath>
                </a14:m>
                <a:r>
                  <a:rPr lang="en-US" altLang="zh-CN" dirty="0"/>
                  <a:t>and price level </a:t>
                </a:r>
                <a14:m>
                  <m:oMath xmlns:m="http://schemas.openxmlformats.org/officeDocument/2006/math">
                    <m:r>
                      <a:rPr lang="en-US" altLang="zh-CN" i="1">
                        <a:latin typeface="Cambria Math"/>
                      </a:rPr>
                      <m:t>𝑃</m:t>
                    </m:r>
                    <m:r>
                      <a:rPr lang="en-US" altLang="zh-CN" i="1">
                        <a:latin typeface="Cambria Math"/>
                      </a:rPr>
                      <m:t>.</m:t>
                    </m:r>
                  </m:oMath>
                </a14:m>
                <a:r>
                  <a:rPr lang="en-US" altLang="zh-CN" dirty="0"/>
                  <a:t> </a:t>
                </a:r>
              </a:p>
              <a:p>
                <a:r>
                  <a:rPr lang="en-US" altLang="zh-CN" dirty="0"/>
                  <a:t>A change in </a:t>
                </a:r>
                <a14:m>
                  <m:oMath xmlns:m="http://schemas.openxmlformats.org/officeDocument/2006/math">
                    <m:r>
                      <a:rPr lang="en-US" altLang="zh-CN" i="1">
                        <a:latin typeface="Cambria Math"/>
                      </a:rPr>
                      <m:t>𝑌</m:t>
                    </m:r>
                  </m:oMath>
                </a14:m>
                <a:r>
                  <a:rPr lang="en-US" altLang="zh-CN" dirty="0"/>
                  <a:t> or </a:t>
                </a:r>
                <a14:m>
                  <m:oMath xmlns:m="http://schemas.openxmlformats.org/officeDocument/2006/math">
                    <m:r>
                      <a:rPr lang="en-US" altLang="zh-CN" i="1">
                        <a:latin typeface="Cambria Math"/>
                      </a:rPr>
                      <m:t>𝑟</m:t>
                    </m:r>
                  </m:oMath>
                </a14:m>
                <a:r>
                  <a:rPr lang="en-US" altLang="zh-CN" dirty="0"/>
                  <a:t> would result in movement </a:t>
                </a:r>
                <a:r>
                  <a:rPr lang="en-US" altLang="zh-CN" i="1" dirty="0"/>
                  <a:t>along</a:t>
                </a:r>
                <a:r>
                  <a:rPr lang="en-US" altLang="zh-CN" dirty="0"/>
                  <a:t> the LM. </a:t>
                </a:r>
              </a:p>
              <a:p>
                <a:r>
                  <a:rPr lang="en-US" altLang="zh-CN" dirty="0"/>
                  <a:t>Using the implicit function theorem, we obtain the slope of the LM curve,</a:t>
                </a:r>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a:rPr>
                            <m:t>𝑟</m:t>
                          </m:r>
                        </m:num>
                        <m:den>
                          <m:r>
                            <a:rPr lang="en-US" altLang="zh-CN" i="1">
                              <a:latin typeface="Cambria Math" panose="02040503050406030204" pitchFamily="18" charset="0"/>
                            </a:rPr>
                            <m:t>𝜕</m:t>
                          </m:r>
                          <m:r>
                            <a:rPr lang="en-US" altLang="zh-CN" i="1">
                              <a:latin typeface="Cambria Math"/>
                            </a:rPr>
                            <m:t>𝑌</m:t>
                          </m:r>
                        </m:den>
                      </m:f>
                      <m:r>
                        <a:rPr lang="en-US" altLang="zh-CN" i="1">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en>
                      </m:f>
                      <m:r>
                        <a:rPr lang="en-US" altLang="zh-CN" i="1">
                          <a:latin typeface="Cambria Math"/>
                        </a:rPr>
                        <m:t>≡−</m:t>
                      </m:r>
                      <m:f>
                        <m:fPr>
                          <m:ctrlPr>
                            <a:rPr lang="en-US" altLang="zh-CN" i="1">
                              <a:latin typeface="Cambria Math" panose="02040503050406030204" pitchFamily="18" charset="0"/>
                            </a:rPr>
                          </m:ctrlPr>
                        </m:fPr>
                        <m:num>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num>
                            <m:den>
                              <m:r>
                                <a:rPr lang="en-US" altLang="zh-CN" i="1">
                                  <a:latin typeface="Cambria Math" panose="02040503050406030204" pitchFamily="18" charset="0"/>
                                </a:rPr>
                                <m:t>𝜕</m:t>
                              </m:r>
                              <m:r>
                                <a:rPr lang="en-US" altLang="zh-CN" i="1">
                                  <a:latin typeface="Cambria Math"/>
                                </a:rPr>
                                <m:t>𝑌</m:t>
                              </m:r>
                            </m:den>
                          </m:f>
                        </m:num>
                        <m:den>
                          <m:f>
                            <m:fPr>
                              <m:ctrlPr>
                                <a:rPr lang="en-US" altLang="zh-CN" i="1">
                                  <a:latin typeface="Cambria Math" panose="02040503050406030204" pitchFamily="18" charset="0"/>
                                </a:rPr>
                              </m:ctrlPr>
                            </m:fPr>
                            <m:num>
                              <m:r>
                                <a:rPr lang="en-US" altLang="zh-CN" i="1">
                                  <a:latin typeface="Cambria Math" panose="02040503050406030204" pitchFamily="18" charset="0"/>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num>
                            <m:den>
                              <m:r>
                                <a:rPr lang="en-US" altLang="zh-CN" i="1">
                                  <a:latin typeface="Cambria Math" panose="02040503050406030204" pitchFamily="18" charset="0"/>
                                </a:rPr>
                                <m:t>𝜕</m:t>
                              </m:r>
                              <m:r>
                                <a:rPr lang="en-US" altLang="zh-CN" i="1">
                                  <a:latin typeface="Cambria Math"/>
                                </a:rPr>
                                <m:t>𝑟</m:t>
                              </m:r>
                            </m:den>
                          </m:f>
                        </m:den>
                      </m:f>
                      <m:r>
                        <a:rPr lang="en-US" altLang="zh-CN" i="1">
                          <a:latin typeface="Cambria Math"/>
                        </a:rPr>
                        <m:t>.</m:t>
                      </m:r>
                    </m:oMath>
                  </m:oMathPara>
                </a14:m>
                <a:endParaRPr lang="en-US" altLang="zh-CN" dirty="0"/>
              </a:p>
              <a:p>
                <a:pPr lvl="1"/>
                <a:r>
                  <a:rPr lang="en-US" altLang="zh-CN" dirty="0"/>
                  <a:t>If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b="0" i="1" smtClean="0">
                        <a:latin typeface="Cambria Math"/>
                      </a:rPr>
                      <m:t>=∞</m:t>
                    </m:r>
                  </m:oMath>
                </a14:m>
                <a:r>
                  <a:rPr lang="en-US" altLang="zh-CN" dirty="0"/>
                  <a:t>, the LM curve is horizontal (liquidity trap). </a:t>
                </a:r>
              </a:p>
              <a:p>
                <a:pPr lvl="1"/>
                <a:r>
                  <a:rPr lang="en-US" altLang="zh-CN" dirty="0"/>
                  <a:t>If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m:t>
                    </m:r>
                    <m:r>
                      <a:rPr lang="en-US" altLang="zh-CN" b="0" i="1" smtClean="0">
                        <a:latin typeface="Cambria Math"/>
                      </a:rPr>
                      <m:t>0</m:t>
                    </m:r>
                  </m:oMath>
                </a14:m>
                <a:r>
                  <a:rPr lang="en-US" altLang="zh-CN" dirty="0"/>
                  <a:t>, the LM curve is vertical (quantity theory of money). </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37" t="-2561" r="-1481"/>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94690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How Monetary Policy Shifts the LM Curve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p:txBody>
              <a:bodyPr>
                <a:normAutofit/>
              </a:bodyPr>
              <a:lstStyle/>
              <a:p>
                <a:r>
                  <a:rPr lang="en-US" altLang="zh-CN" dirty="0"/>
                  <a:t>An exogenous change in </a:t>
                </a:r>
                <a14:m>
                  <m:oMath xmlns:m="http://schemas.openxmlformats.org/officeDocument/2006/math">
                    <m:r>
                      <a:rPr lang="en-US" altLang="zh-CN" i="1">
                        <a:latin typeface="Cambria Math"/>
                      </a:rPr>
                      <m:t>𝑀</m:t>
                    </m:r>
                  </m:oMath>
                </a14:m>
                <a:r>
                  <a:rPr lang="en-US" altLang="zh-CN" dirty="0"/>
                  <a:t> or </a:t>
                </a:r>
                <a14:m>
                  <m:oMath xmlns:m="http://schemas.openxmlformats.org/officeDocument/2006/math">
                    <m:r>
                      <a:rPr lang="en-US" altLang="zh-CN" b="0" i="1" smtClean="0">
                        <a:latin typeface="Cambria Math"/>
                      </a:rPr>
                      <m:t>𝑃</m:t>
                    </m:r>
                  </m:oMath>
                </a14:m>
                <a:r>
                  <a:rPr lang="en-US" altLang="zh-CN" dirty="0"/>
                  <a:t> would shift the LM curve. </a:t>
                </a:r>
              </a:p>
              <a:p>
                <a:pPr lvl="1"/>
                <a:r>
                  <a:rPr lang="en-US" altLang="zh-CN" dirty="0"/>
                  <a:t>In particular, if the monetary authority increases </a:t>
                </a:r>
                <a14:m>
                  <m:oMath xmlns:m="http://schemas.openxmlformats.org/officeDocument/2006/math">
                    <m:r>
                      <a:rPr lang="en-US" altLang="zh-CN" i="1">
                        <a:latin typeface="Cambria Math"/>
                      </a:rPr>
                      <m:t>𝑀</m:t>
                    </m:r>
                  </m:oMath>
                </a14:m>
                <a:r>
                  <a:rPr lang="en-US" altLang="zh-CN" dirty="0"/>
                  <a:t>, then the LM curve would shift rightward.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blipFill>
                <a:blip r:embed="rId2"/>
                <a:stretch>
                  <a:fillRect l="-2715" t="-1348" r="-422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5148064" y="5517232"/>
            <a:ext cx="32403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5148064" y="2132856"/>
            <a:ext cx="0" cy="3384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644008" y="213285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𝑟</m:t>
                      </m:r>
                    </m:oMath>
                  </m:oMathPara>
                </a14:m>
                <a:endParaRPr lang="zh-CN"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44008" y="2132856"/>
                <a:ext cx="360040"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172400"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a:rPr>
                        <m:t>𝑌</m:t>
                      </m:r>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8172400" y="5589240"/>
                <a:ext cx="432048" cy="369332"/>
              </a:xfrm>
              <a:prstGeom prst="rect">
                <a:avLst/>
              </a:prstGeom>
              <a:blipFill rotWithShape="1">
                <a:blip r:embed="rId4"/>
                <a:stretch>
                  <a:fillRect/>
                </a:stretch>
              </a:blipFill>
            </p:spPr>
            <p:txBody>
              <a:bodyPr/>
              <a:lstStyle/>
              <a:p>
                <a:r>
                  <a:rPr lang="zh-CN" altLang="en-US">
                    <a:noFill/>
                  </a:rPr>
                  <a:t> </a:t>
                </a:r>
              </a:p>
            </p:txBody>
          </p:sp>
        </mc:Fallback>
      </mc:AlternateContent>
      <p:sp>
        <p:nvSpPr>
          <p:cNvPr id="10" name="任意多边形 9"/>
          <p:cNvSpPr/>
          <p:nvPr/>
        </p:nvSpPr>
        <p:spPr>
          <a:xfrm>
            <a:off x="5480952" y="2996952"/>
            <a:ext cx="1926512" cy="1728192"/>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7092280" y="2617834"/>
            <a:ext cx="864096" cy="369332"/>
          </a:xfrm>
          <a:prstGeom prst="rect">
            <a:avLst/>
          </a:prstGeom>
          <a:noFill/>
        </p:spPr>
        <p:txBody>
          <a:bodyPr wrap="square" rtlCol="0">
            <a:spAutoFit/>
          </a:bodyPr>
          <a:lstStyle/>
          <a:p>
            <a:r>
              <a:rPr lang="en-US" altLang="zh-CN" dirty="0"/>
              <a:t>LM’</a:t>
            </a:r>
            <a:endParaRPr lang="zh-CN" altLang="en-US" dirty="0"/>
          </a:p>
        </p:txBody>
      </p:sp>
      <p:sp>
        <p:nvSpPr>
          <p:cNvPr id="12" name="任意多边形 11"/>
          <p:cNvSpPr/>
          <p:nvPr/>
        </p:nvSpPr>
        <p:spPr>
          <a:xfrm>
            <a:off x="6559628" y="3014117"/>
            <a:ext cx="1764792" cy="1865376"/>
          </a:xfrm>
          <a:custGeom>
            <a:avLst/>
            <a:gdLst>
              <a:gd name="connsiteX0" fmla="*/ 0 w 1764792"/>
              <a:gd name="connsiteY0" fmla="*/ 1865376 h 1865376"/>
              <a:gd name="connsiteX1" fmla="*/ 941832 w 1764792"/>
              <a:gd name="connsiteY1" fmla="*/ 1325880 h 1865376"/>
              <a:gd name="connsiteX2" fmla="*/ 1764792 w 1764792"/>
              <a:gd name="connsiteY2" fmla="*/ 0 h 1865376"/>
            </a:gdLst>
            <a:ahLst/>
            <a:cxnLst>
              <a:cxn ang="0">
                <a:pos x="connsiteX0" y="connsiteY0"/>
              </a:cxn>
              <a:cxn ang="0">
                <a:pos x="connsiteX1" y="connsiteY1"/>
              </a:cxn>
              <a:cxn ang="0">
                <a:pos x="connsiteX2" y="connsiteY2"/>
              </a:cxn>
            </a:cxnLst>
            <a:rect l="l" t="t" r="r" b="b"/>
            <a:pathLst>
              <a:path w="1764792" h="1865376">
                <a:moveTo>
                  <a:pt x="0" y="1865376"/>
                </a:moveTo>
                <a:cubicBezTo>
                  <a:pt x="323850" y="1751076"/>
                  <a:pt x="647700" y="1636776"/>
                  <a:pt x="941832" y="1325880"/>
                </a:cubicBezTo>
                <a:cubicBezTo>
                  <a:pt x="1235964" y="1014984"/>
                  <a:pt x="1500378" y="507492"/>
                  <a:pt x="1764792"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7851168" y="2777372"/>
            <a:ext cx="864096" cy="369332"/>
          </a:xfrm>
          <a:prstGeom prst="rect">
            <a:avLst/>
          </a:prstGeom>
          <a:noFill/>
        </p:spPr>
        <p:txBody>
          <a:bodyPr wrap="square" rtlCol="0">
            <a:spAutoFit/>
          </a:bodyPr>
          <a:lstStyle/>
          <a:p>
            <a:r>
              <a:rPr lang="en-US" altLang="zh-CN" dirty="0"/>
              <a:t>LM’’</a:t>
            </a:r>
            <a:endParaRPr lang="zh-CN" altLang="en-US" dirty="0"/>
          </a:p>
        </p:txBody>
      </p:sp>
      <p:sp>
        <p:nvSpPr>
          <p:cNvPr id="15" name="TextBox 14"/>
          <p:cNvSpPr txBox="1"/>
          <p:nvPr/>
        </p:nvSpPr>
        <p:spPr>
          <a:xfrm>
            <a:off x="5660661" y="2849160"/>
            <a:ext cx="1131575" cy="646331"/>
          </a:xfrm>
          <a:prstGeom prst="rect">
            <a:avLst/>
          </a:prstGeom>
          <a:solidFill>
            <a:schemeClr val="accent1">
              <a:lumMod val="20000"/>
              <a:lumOff val="80000"/>
            </a:schemeClr>
          </a:solidFill>
        </p:spPr>
        <p:txBody>
          <a:bodyPr wrap="square" rtlCol="0">
            <a:spAutoFit/>
          </a:bodyPr>
          <a:lstStyle/>
          <a:p>
            <a:r>
              <a:rPr lang="en-US" altLang="zh-CN" dirty="0"/>
              <a:t>Monetary expansion</a:t>
            </a:r>
            <a:endParaRPr lang="zh-CN" altLang="en-US" dirty="0"/>
          </a:p>
        </p:txBody>
      </p:sp>
      <p:sp>
        <p:nvSpPr>
          <p:cNvPr id="16" name="右箭头 15"/>
          <p:cNvSpPr/>
          <p:nvPr/>
        </p:nvSpPr>
        <p:spPr>
          <a:xfrm>
            <a:off x="6876256" y="3946805"/>
            <a:ext cx="79208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433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Stylized Business Cycles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2273242" y="3870797"/>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2267386" y="1786518"/>
            <a:ext cx="2" cy="2088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264507" y="2429328"/>
            <a:ext cx="5265319" cy="940364"/>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9"/>
              <p:cNvSpPr txBox="1"/>
              <p:nvPr/>
            </p:nvSpPr>
            <p:spPr>
              <a:xfrm>
                <a:off x="6977018" y="2093865"/>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rgbClr val="C00000"/>
                              </a:solidFill>
                              <a:latin typeface="Cambria Math" panose="02040503050406030204" pitchFamily="18" charset="0"/>
                            </a:rPr>
                          </m:ctrlPr>
                        </m:sSubPr>
                        <m:e>
                          <m:acc>
                            <m:accPr>
                              <m:chr m:val="̅"/>
                              <m:ctrlPr>
                                <a:rPr lang="en-US" altLang="zh-CN" b="0" i="1" smtClean="0">
                                  <a:solidFill>
                                    <a:srgbClr val="C00000"/>
                                  </a:solidFill>
                                  <a:latin typeface="Cambria Math" panose="02040503050406030204" pitchFamily="18" charset="0"/>
                                </a:rPr>
                              </m:ctrlPr>
                            </m:accPr>
                            <m:e>
                              <m:r>
                                <a:rPr lang="en-US" altLang="zh-CN" b="0" i="1" smtClean="0">
                                  <a:solidFill>
                                    <a:srgbClr val="C00000"/>
                                  </a:solidFill>
                                  <a:latin typeface="Cambria Math" panose="02040503050406030204" pitchFamily="18" charset="0"/>
                                </a:rPr>
                                <m:t>𝑌</m:t>
                              </m:r>
                            </m:e>
                          </m:acc>
                        </m:e>
                        <m:sub>
                          <m:r>
                            <a:rPr lang="en-US" altLang="zh-CN" b="0" i="1" smtClean="0">
                              <a:solidFill>
                                <a:srgbClr val="C00000"/>
                              </a:solidFill>
                              <a:latin typeface="Cambria Math" panose="02040503050406030204" pitchFamily="18" charset="0"/>
                            </a:rPr>
                            <m:t>𝑡</m:t>
                          </m:r>
                        </m:sub>
                      </m:sSub>
                    </m:oMath>
                  </m:oMathPara>
                </a14:m>
                <a:endParaRPr lang="zh-CN" altLang="en-US" dirty="0">
                  <a:solidFill>
                    <a:srgbClr val="C00000"/>
                  </a:solidFill>
                </a:endParaRPr>
              </a:p>
            </p:txBody>
          </p:sp>
        </mc:Choice>
        <mc:Fallback xmlns="">
          <p:sp>
            <p:nvSpPr>
              <p:cNvPr id="8" name="TextBox 9"/>
              <p:cNvSpPr txBox="1">
                <a:spLocks noRot="1" noChangeAspect="1" noMove="1" noResize="1" noEditPoints="1" noAdjustHandles="1" noChangeArrowheads="1" noChangeShapeType="1" noTextEdit="1"/>
              </p:cNvSpPr>
              <p:nvPr/>
            </p:nvSpPr>
            <p:spPr>
              <a:xfrm>
                <a:off x="6977018" y="2093865"/>
                <a:ext cx="1152128"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7218503" y="3864956"/>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7218503" y="3864956"/>
                <a:ext cx="334579" cy="369332"/>
              </a:xfrm>
              <a:prstGeom prst="rect">
                <a:avLst/>
              </a:prstGeom>
              <a:blipFill rotWithShape="0">
                <a:blip r:embed="rId3"/>
                <a:stretch>
                  <a:fillRect/>
                </a:stretch>
              </a:blipFill>
            </p:spPr>
            <p:txBody>
              <a:bodyPr/>
              <a:lstStyle/>
              <a:p>
                <a:r>
                  <a:rPr lang="zh-CN" altLang="en-US">
                    <a:noFill/>
                  </a:rPr>
                  <a:t> </a:t>
                </a:r>
              </a:p>
            </p:txBody>
          </p:sp>
        </mc:Fallback>
      </mc:AlternateContent>
      <p:sp>
        <p:nvSpPr>
          <p:cNvPr id="10" name="TextBox 13"/>
          <p:cNvSpPr txBox="1"/>
          <p:nvPr/>
        </p:nvSpPr>
        <p:spPr>
          <a:xfrm>
            <a:off x="1410573" y="1844824"/>
            <a:ext cx="1713627" cy="369332"/>
          </a:xfrm>
          <a:prstGeom prst="rect">
            <a:avLst/>
          </a:prstGeom>
          <a:noFill/>
        </p:spPr>
        <p:txBody>
          <a:bodyPr wrap="square" rtlCol="0">
            <a:spAutoFit/>
          </a:bodyPr>
          <a:lstStyle/>
          <a:p>
            <a:r>
              <a:rPr lang="en-US" altLang="zh-CN" dirty="0"/>
              <a:t>Output</a:t>
            </a:r>
            <a:endParaRPr lang="zh-CN" altLang="en-US" dirty="0"/>
          </a:p>
        </p:txBody>
      </p:sp>
      <mc:AlternateContent xmlns:mc="http://schemas.openxmlformats.org/markup-compatibility/2006" xmlns:a14="http://schemas.microsoft.com/office/drawing/2010/main">
        <mc:Choice Requires="a14">
          <p:sp>
            <p:nvSpPr>
              <p:cNvPr id="12" name="文本框 11"/>
              <p:cNvSpPr txBox="1"/>
              <p:nvPr/>
            </p:nvSpPr>
            <p:spPr>
              <a:xfrm>
                <a:off x="7265050" y="2608293"/>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265050" y="2608293"/>
                <a:ext cx="576064" cy="369332"/>
              </a:xfrm>
              <a:prstGeom prst="rect">
                <a:avLst/>
              </a:prstGeom>
              <a:blipFill rotWithShape="0">
                <a:blip r:embed="rId4"/>
                <a:stretch>
                  <a:fillRect/>
                </a:stretch>
              </a:blipFill>
            </p:spPr>
            <p:txBody>
              <a:bodyPr/>
              <a:lstStyle/>
              <a:p>
                <a:r>
                  <a:rPr lang="zh-CN" altLang="en-US">
                    <a:noFill/>
                  </a:rPr>
                  <a:t> </a:t>
                </a:r>
              </a:p>
            </p:txBody>
          </p:sp>
        </mc:Fallback>
      </mc:AlternateContent>
      <p:cxnSp>
        <p:nvCxnSpPr>
          <p:cNvPr id="13" name="直接连接符 12"/>
          <p:cNvCxnSpPr/>
          <p:nvPr/>
        </p:nvCxnSpPr>
        <p:spPr>
          <a:xfrm>
            <a:off x="3148378" y="2899510"/>
            <a:ext cx="0" cy="288032"/>
          </a:xfrm>
          <a:prstGeom prst="line">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148378" y="2535997"/>
            <a:ext cx="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3148378" y="3216979"/>
            <a:ext cx="0" cy="30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p:cNvSpPr txBox="1"/>
              <p:nvPr/>
            </p:nvSpPr>
            <p:spPr>
              <a:xfrm>
                <a:off x="2180963" y="2451050"/>
                <a:ext cx="1080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e>
                        <m:sub>
                          <m:r>
                            <a:rPr lang="en-US" altLang="zh-CN" b="0" i="1" smtClean="0">
                              <a:latin typeface="Cambria Math" panose="02040503050406030204" pitchFamily="18" charset="0"/>
                            </a:rPr>
                            <m:t>𝑡</m:t>
                          </m:r>
                        </m:sub>
                      </m:sSub>
                    </m:oMath>
                  </m:oMathPara>
                </a14:m>
                <a:endParaRPr lang="zh-CN" altLang="en-US" dirty="0"/>
              </a:p>
            </p:txBody>
          </p:sp>
        </mc:Choice>
        <mc:Fallback xmlns="">
          <p:sp>
            <p:nvSpPr>
              <p:cNvPr id="16" name="文本框 15"/>
              <p:cNvSpPr txBox="1">
                <a:spLocks noRot="1" noChangeAspect="1" noMove="1" noResize="1" noEditPoints="1" noAdjustHandles="1" noChangeArrowheads="1" noChangeShapeType="1" noTextEdit="1"/>
              </p:cNvSpPr>
              <p:nvPr/>
            </p:nvSpPr>
            <p:spPr>
              <a:xfrm>
                <a:off x="2180963" y="2451050"/>
                <a:ext cx="1080120" cy="369332"/>
              </a:xfrm>
              <a:prstGeom prst="rect">
                <a:avLst/>
              </a:prstGeom>
              <a:blipFill rotWithShape="0">
                <a:blip r:embed="rId5"/>
                <a:stretch>
                  <a:fillRect r="-6215"/>
                </a:stretch>
              </a:blipFill>
            </p:spPr>
            <p:txBody>
              <a:bodyPr/>
              <a:lstStyle/>
              <a:p>
                <a:r>
                  <a:rPr lang="zh-CN" altLang="en-US">
                    <a:noFill/>
                  </a:rPr>
                  <a:t> </a:t>
                </a:r>
              </a:p>
            </p:txBody>
          </p:sp>
        </mc:Fallback>
      </mc:AlternateContent>
      <p:sp>
        <p:nvSpPr>
          <p:cNvPr id="22" name="任意多边形 21"/>
          <p:cNvSpPr/>
          <p:nvPr/>
        </p:nvSpPr>
        <p:spPr>
          <a:xfrm>
            <a:off x="2267387" y="2214156"/>
            <a:ext cx="5164183" cy="1157606"/>
          </a:xfrm>
          <a:custGeom>
            <a:avLst/>
            <a:gdLst>
              <a:gd name="connsiteX0" fmla="*/ 0 w 5164183"/>
              <a:gd name="connsiteY0" fmla="*/ 1157606 h 1157606"/>
              <a:gd name="connsiteX1" fmla="*/ 1219200 w 5164183"/>
              <a:gd name="connsiteY1" fmla="*/ 565423 h 1157606"/>
              <a:gd name="connsiteX2" fmla="*/ 2177143 w 5164183"/>
              <a:gd name="connsiteY2" fmla="*/ 1070520 h 1157606"/>
              <a:gd name="connsiteX3" fmla="*/ 3918857 w 5164183"/>
              <a:gd name="connsiteY3" fmla="*/ 16783 h 1157606"/>
              <a:gd name="connsiteX4" fmla="*/ 5164183 w 5164183"/>
              <a:gd name="connsiteY4" fmla="*/ 521880 h 1157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183" h="1157606">
                <a:moveTo>
                  <a:pt x="0" y="1157606"/>
                </a:moveTo>
                <a:cubicBezTo>
                  <a:pt x="428171" y="868771"/>
                  <a:pt x="856343" y="579937"/>
                  <a:pt x="1219200" y="565423"/>
                </a:cubicBezTo>
                <a:cubicBezTo>
                  <a:pt x="1582057" y="550909"/>
                  <a:pt x="1727200" y="1161960"/>
                  <a:pt x="2177143" y="1070520"/>
                </a:cubicBezTo>
                <a:cubicBezTo>
                  <a:pt x="2627086" y="979080"/>
                  <a:pt x="3421017" y="108223"/>
                  <a:pt x="3918857" y="16783"/>
                </a:cubicBezTo>
                <a:cubicBezTo>
                  <a:pt x="4416697" y="-74657"/>
                  <a:pt x="4790440" y="223611"/>
                  <a:pt x="5164183" y="5218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endCxn id="22" idx="1"/>
          </p:cNvCxnSpPr>
          <p:nvPr/>
        </p:nvCxnSpPr>
        <p:spPr>
          <a:xfrm flipH="1">
            <a:off x="3486587" y="2535997"/>
            <a:ext cx="277522" cy="243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70232" y="2214017"/>
            <a:ext cx="653468" cy="369332"/>
          </a:xfrm>
          <a:prstGeom prst="rect">
            <a:avLst/>
          </a:prstGeom>
          <a:noFill/>
        </p:spPr>
        <p:txBody>
          <a:bodyPr wrap="square" rtlCol="0">
            <a:spAutoFit/>
          </a:bodyPr>
          <a:lstStyle/>
          <a:p>
            <a:r>
              <a:rPr lang="en-US" altLang="zh-CN" dirty="0"/>
              <a:t>Peak</a:t>
            </a:r>
            <a:endParaRPr lang="zh-CN" altLang="en-US" dirty="0"/>
          </a:p>
        </p:txBody>
      </p:sp>
      <p:cxnSp>
        <p:nvCxnSpPr>
          <p:cNvPr id="27" name="直接箭头连接符 26"/>
          <p:cNvCxnSpPr/>
          <p:nvPr/>
        </p:nvCxnSpPr>
        <p:spPr>
          <a:xfrm flipV="1">
            <a:off x="4048869" y="3326887"/>
            <a:ext cx="312605" cy="232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465532" y="3496759"/>
            <a:ext cx="1080120" cy="369332"/>
          </a:xfrm>
          <a:prstGeom prst="rect">
            <a:avLst/>
          </a:prstGeom>
          <a:noFill/>
        </p:spPr>
        <p:txBody>
          <a:bodyPr wrap="square" rtlCol="0">
            <a:spAutoFit/>
          </a:bodyPr>
          <a:lstStyle/>
          <a:p>
            <a:r>
              <a:rPr lang="en-US" altLang="zh-CN" dirty="0"/>
              <a:t>Trough</a:t>
            </a:r>
            <a:endParaRPr lang="zh-CN" altLang="en-US" dirty="0"/>
          </a:p>
        </p:txBody>
      </p:sp>
      <p:sp>
        <p:nvSpPr>
          <p:cNvPr id="32" name="文本框 31"/>
          <p:cNvSpPr txBox="1"/>
          <p:nvPr/>
        </p:nvSpPr>
        <p:spPr>
          <a:xfrm>
            <a:off x="5730483" y="1601478"/>
            <a:ext cx="653468" cy="369332"/>
          </a:xfrm>
          <a:prstGeom prst="rect">
            <a:avLst/>
          </a:prstGeom>
          <a:noFill/>
        </p:spPr>
        <p:txBody>
          <a:bodyPr wrap="square" rtlCol="0">
            <a:spAutoFit/>
          </a:bodyPr>
          <a:lstStyle/>
          <a:p>
            <a:r>
              <a:rPr lang="en-US" altLang="zh-CN" dirty="0"/>
              <a:t>Peak</a:t>
            </a:r>
            <a:endParaRPr lang="zh-CN" altLang="en-US" dirty="0"/>
          </a:p>
        </p:txBody>
      </p:sp>
      <p:cxnSp>
        <p:nvCxnSpPr>
          <p:cNvPr id="33" name="直接箭头连接符 32"/>
          <p:cNvCxnSpPr/>
          <p:nvPr/>
        </p:nvCxnSpPr>
        <p:spPr>
          <a:xfrm>
            <a:off x="6161674" y="1929932"/>
            <a:ext cx="129027" cy="26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2264507" y="3875504"/>
            <a:ext cx="8735" cy="1799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2264507" y="5674949"/>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矩形 29"/>
              <p:cNvSpPr/>
              <p:nvPr/>
            </p:nvSpPr>
            <p:spPr>
              <a:xfrm>
                <a:off x="7218502" y="5603977"/>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𝑡</m:t>
                      </m:r>
                    </m:oMath>
                  </m:oMathPara>
                </a14:m>
                <a:endParaRPr lang="zh-CN" altLang="en-US" dirty="0"/>
              </a:p>
            </p:txBody>
          </p:sp>
        </mc:Choice>
        <mc:Fallback xmlns="">
          <p:sp>
            <p:nvSpPr>
              <p:cNvPr id="30" name="矩形 29"/>
              <p:cNvSpPr>
                <a:spLocks noRot="1" noChangeAspect="1" noMove="1" noResize="1" noEditPoints="1" noAdjustHandles="1" noChangeArrowheads="1" noChangeShapeType="1" noTextEdit="1"/>
              </p:cNvSpPr>
              <p:nvPr/>
            </p:nvSpPr>
            <p:spPr>
              <a:xfrm>
                <a:off x="7218502" y="5603977"/>
                <a:ext cx="334579" cy="369332"/>
              </a:xfrm>
              <a:prstGeom prst="rect">
                <a:avLst/>
              </a:prstGeom>
              <a:blipFill rotWithShape="0">
                <a:blip r:embed="rId6"/>
                <a:stretch>
                  <a:fillRect/>
                </a:stretch>
              </a:blipFill>
            </p:spPr>
            <p:txBody>
              <a:bodyPr/>
              <a:lstStyle/>
              <a:p>
                <a:r>
                  <a:rPr lang="zh-CN" altLang="en-US">
                    <a:noFill/>
                  </a:rPr>
                  <a:t> </a:t>
                </a:r>
              </a:p>
            </p:txBody>
          </p:sp>
        </mc:Fallback>
      </mc:AlternateContent>
      <p:cxnSp>
        <p:nvCxnSpPr>
          <p:cNvPr id="31" name="直接连接符 30"/>
          <p:cNvCxnSpPr/>
          <p:nvPr/>
        </p:nvCxnSpPr>
        <p:spPr>
          <a:xfrm flipV="1">
            <a:off x="2273242" y="5131442"/>
            <a:ext cx="5158328" cy="19889"/>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34" name="TextBox 13"/>
          <p:cNvSpPr txBox="1"/>
          <p:nvPr/>
        </p:nvSpPr>
        <p:spPr>
          <a:xfrm>
            <a:off x="1434751" y="3895343"/>
            <a:ext cx="1713627" cy="369332"/>
          </a:xfrm>
          <a:prstGeom prst="rect">
            <a:avLst/>
          </a:prstGeom>
          <a:noFill/>
        </p:spPr>
        <p:txBody>
          <a:bodyPr wrap="square" rtlCol="0">
            <a:spAutoFit/>
          </a:bodyPr>
          <a:lstStyle/>
          <a:p>
            <a:r>
              <a:rPr lang="en-US" altLang="zh-CN" dirty="0"/>
              <a:t>Growth</a:t>
            </a:r>
            <a:endParaRPr lang="zh-CN" altLang="en-US" dirty="0"/>
          </a:p>
        </p:txBody>
      </p:sp>
      <p:cxnSp>
        <p:nvCxnSpPr>
          <p:cNvPr id="36" name="直接连接符 35"/>
          <p:cNvCxnSpPr>
            <a:stCxn id="22" idx="1"/>
          </p:cNvCxnSpPr>
          <p:nvPr/>
        </p:nvCxnSpPr>
        <p:spPr>
          <a:xfrm>
            <a:off x="3486587" y="2779579"/>
            <a:ext cx="0" cy="2895370"/>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290701" y="2246016"/>
            <a:ext cx="8928" cy="3428933"/>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361474" y="3326887"/>
            <a:ext cx="0" cy="2348062"/>
          </a:xfrm>
          <a:prstGeom prst="line">
            <a:avLst/>
          </a:prstGeom>
          <a:ln cmpd="sng">
            <a:prstDash val="dash"/>
          </a:ln>
        </p:spPr>
        <p:style>
          <a:lnRef idx="1">
            <a:schemeClr val="accent1"/>
          </a:lnRef>
          <a:fillRef idx="0">
            <a:schemeClr val="accent1"/>
          </a:fillRef>
          <a:effectRef idx="0">
            <a:schemeClr val="accent1"/>
          </a:effectRef>
          <a:fontRef idx="minor">
            <a:schemeClr val="tx1"/>
          </a:fontRef>
        </p:style>
      </p:cxnSp>
      <p:sp>
        <p:nvSpPr>
          <p:cNvPr id="45" name="任意多边形 44"/>
          <p:cNvSpPr/>
          <p:nvPr/>
        </p:nvSpPr>
        <p:spPr>
          <a:xfrm>
            <a:off x="2276388" y="4543057"/>
            <a:ext cx="5091953" cy="889609"/>
          </a:xfrm>
          <a:custGeom>
            <a:avLst/>
            <a:gdLst>
              <a:gd name="connsiteX0" fmla="*/ 0 w 5091953"/>
              <a:gd name="connsiteY0" fmla="*/ 40902 h 889609"/>
              <a:gd name="connsiteX1" fmla="*/ 618565 w 5091953"/>
              <a:gd name="connsiteY1" fmla="*/ 58831 h 889609"/>
              <a:gd name="connsiteX2" fmla="*/ 1210235 w 5091953"/>
              <a:gd name="connsiteY2" fmla="*/ 605678 h 889609"/>
              <a:gd name="connsiteX3" fmla="*/ 1685365 w 5091953"/>
              <a:gd name="connsiteY3" fmla="*/ 856690 h 889609"/>
              <a:gd name="connsiteX4" fmla="*/ 2097741 w 5091953"/>
              <a:gd name="connsiteY4" fmla="*/ 596714 h 889609"/>
              <a:gd name="connsiteX5" fmla="*/ 2734235 w 5091953"/>
              <a:gd name="connsiteY5" fmla="*/ 58831 h 889609"/>
              <a:gd name="connsiteX6" fmla="*/ 3352800 w 5091953"/>
              <a:gd name="connsiteY6" fmla="*/ 94690 h 889609"/>
              <a:gd name="connsiteX7" fmla="*/ 4016188 w 5091953"/>
              <a:gd name="connsiteY7" fmla="*/ 587749 h 889609"/>
              <a:gd name="connsiteX8" fmla="*/ 4518212 w 5091953"/>
              <a:gd name="connsiteY8" fmla="*/ 883584 h 889609"/>
              <a:gd name="connsiteX9" fmla="*/ 5091953 w 5091953"/>
              <a:gd name="connsiteY9" fmla="*/ 758078 h 88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1953" h="889609">
                <a:moveTo>
                  <a:pt x="0" y="40902"/>
                </a:moveTo>
                <a:cubicBezTo>
                  <a:pt x="208429" y="2802"/>
                  <a:pt x="416859" y="-35298"/>
                  <a:pt x="618565" y="58831"/>
                </a:cubicBezTo>
                <a:cubicBezTo>
                  <a:pt x="820271" y="152960"/>
                  <a:pt x="1032435" y="472702"/>
                  <a:pt x="1210235" y="605678"/>
                </a:cubicBezTo>
                <a:cubicBezTo>
                  <a:pt x="1388035" y="738654"/>
                  <a:pt x="1537447" y="858184"/>
                  <a:pt x="1685365" y="856690"/>
                </a:cubicBezTo>
                <a:cubicBezTo>
                  <a:pt x="1833283" y="855196"/>
                  <a:pt x="1922929" y="729691"/>
                  <a:pt x="2097741" y="596714"/>
                </a:cubicBezTo>
                <a:cubicBezTo>
                  <a:pt x="2272553" y="463738"/>
                  <a:pt x="2525059" y="142502"/>
                  <a:pt x="2734235" y="58831"/>
                </a:cubicBezTo>
                <a:cubicBezTo>
                  <a:pt x="2943411" y="-24840"/>
                  <a:pt x="3139141" y="6537"/>
                  <a:pt x="3352800" y="94690"/>
                </a:cubicBezTo>
                <a:cubicBezTo>
                  <a:pt x="3566459" y="182843"/>
                  <a:pt x="3821953" y="456267"/>
                  <a:pt x="4016188" y="587749"/>
                </a:cubicBezTo>
                <a:cubicBezTo>
                  <a:pt x="4210423" y="719231"/>
                  <a:pt x="4338918" y="855196"/>
                  <a:pt x="4518212" y="883584"/>
                </a:cubicBezTo>
                <a:cubicBezTo>
                  <a:pt x="4697506" y="911972"/>
                  <a:pt x="4894729" y="835025"/>
                  <a:pt x="5091953" y="7580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6" name="文本框 45"/>
              <p:cNvSpPr txBox="1"/>
              <p:nvPr/>
            </p:nvSpPr>
            <p:spPr>
              <a:xfrm>
                <a:off x="5115773" y="4080009"/>
                <a:ext cx="1045901" cy="5520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1400" b="0" i="1" smtClean="0">
                              <a:solidFill>
                                <a:schemeClr val="tx2"/>
                              </a:solidFill>
                              <a:latin typeface="Cambria Math" panose="02040503050406030204" pitchFamily="18" charset="0"/>
                            </a:rPr>
                          </m:ctrlPr>
                        </m:fPr>
                        <m:num>
                          <m:r>
                            <m:rPr>
                              <m:sty m:val="p"/>
                            </m:rPr>
                            <a:rPr lang="en-US" altLang="zh-CN" sz="1400" b="0" i="0" smtClean="0">
                              <a:solidFill>
                                <a:schemeClr val="tx2"/>
                              </a:solidFill>
                              <a:latin typeface="Cambria Math" panose="02040503050406030204" pitchFamily="18" charset="0"/>
                            </a:rPr>
                            <m:t>Δ</m:t>
                          </m:r>
                          <m:sSub>
                            <m:sSubPr>
                              <m:ctrlPr>
                                <a:rPr lang="en-US" altLang="zh-CN" sz="1400" b="0" i="1" smtClean="0">
                                  <a:solidFill>
                                    <a:schemeClr val="tx2"/>
                                  </a:solidFill>
                                  <a:latin typeface="Cambria Math" panose="02040503050406030204" pitchFamily="18" charset="0"/>
                                </a:rPr>
                              </m:ctrlPr>
                            </m:sSubPr>
                            <m:e>
                              <m:r>
                                <a:rPr lang="en-US" altLang="zh-CN" sz="1400" b="0" i="1" smtClean="0">
                                  <a:solidFill>
                                    <a:schemeClr val="tx2"/>
                                  </a:solidFill>
                                  <a:latin typeface="Cambria Math" panose="02040503050406030204" pitchFamily="18" charset="0"/>
                                </a:rPr>
                                <m:t>𝑌</m:t>
                              </m:r>
                            </m:e>
                            <m:sub>
                              <m:r>
                                <a:rPr lang="en-US" altLang="zh-CN" sz="1400" b="0" i="1" smtClean="0">
                                  <a:solidFill>
                                    <a:schemeClr val="tx2"/>
                                  </a:solidFill>
                                  <a:latin typeface="Cambria Math" panose="02040503050406030204" pitchFamily="18" charset="0"/>
                                </a:rPr>
                                <m:t>𝑡</m:t>
                              </m:r>
                            </m:sub>
                          </m:sSub>
                        </m:num>
                        <m:den>
                          <m:sSub>
                            <m:sSubPr>
                              <m:ctrlPr>
                                <a:rPr lang="en-US" altLang="zh-CN" sz="1400" i="1">
                                  <a:solidFill>
                                    <a:schemeClr val="tx2"/>
                                  </a:solidFill>
                                  <a:latin typeface="Cambria Math" panose="02040503050406030204" pitchFamily="18" charset="0"/>
                                </a:rPr>
                              </m:ctrlPr>
                            </m:sSubPr>
                            <m:e>
                              <m:r>
                                <a:rPr lang="en-US" altLang="zh-CN" sz="1400" i="1">
                                  <a:solidFill>
                                    <a:schemeClr val="tx2"/>
                                  </a:solidFill>
                                  <a:latin typeface="Cambria Math" panose="02040503050406030204" pitchFamily="18" charset="0"/>
                                </a:rPr>
                                <m:t>𝑌</m:t>
                              </m:r>
                            </m:e>
                            <m:sub>
                              <m:r>
                                <a:rPr lang="en-US" altLang="zh-CN" sz="1400" i="1">
                                  <a:solidFill>
                                    <a:schemeClr val="tx2"/>
                                  </a:solidFill>
                                  <a:latin typeface="Cambria Math" panose="02040503050406030204" pitchFamily="18" charset="0"/>
                                </a:rPr>
                                <m:t>𝑡</m:t>
                              </m:r>
                            </m:sub>
                          </m:sSub>
                        </m:den>
                      </m:f>
                    </m:oMath>
                  </m:oMathPara>
                </a14:m>
                <a:endParaRPr lang="zh-CN" altLang="en-US" sz="1400" dirty="0"/>
              </a:p>
            </p:txBody>
          </p:sp>
        </mc:Choice>
        <mc:Fallback xmlns="">
          <p:sp>
            <p:nvSpPr>
              <p:cNvPr id="46" name="文本框 45"/>
              <p:cNvSpPr txBox="1">
                <a:spLocks noRot="1" noChangeAspect="1" noMove="1" noResize="1" noEditPoints="1" noAdjustHandles="1" noChangeArrowheads="1" noChangeShapeType="1" noTextEdit="1"/>
              </p:cNvSpPr>
              <p:nvPr/>
            </p:nvSpPr>
            <p:spPr>
              <a:xfrm>
                <a:off x="5115773" y="4080009"/>
                <a:ext cx="1045901" cy="552011"/>
              </a:xfrm>
              <a:prstGeom prst="rect">
                <a:avLst/>
              </a:prstGeom>
              <a:blipFill rotWithShape="0">
                <a:blip r:embed="rId7"/>
                <a:stretch>
                  <a:fillRect/>
                </a:stretch>
              </a:blipFill>
            </p:spPr>
            <p:txBody>
              <a:bodyPr/>
              <a:lstStyle/>
              <a:p>
                <a:r>
                  <a:rPr lang="zh-CN" altLang="en-US">
                    <a:noFill/>
                  </a:rPr>
                  <a:t> </a:t>
                </a:r>
              </a:p>
            </p:txBody>
          </p:sp>
        </mc:Fallback>
      </mc:AlternateContent>
      <p:sp>
        <p:nvSpPr>
          <p:cNvPr id="48" name="文本框 47"/>
          <p:cNvSpPr txBox="1"/>
          <p:nvPr/>
        </p:nvSpPr>
        <p:spPr>
          <a:xfrm>
            <a:off x="1971001" y="4936934"/>
            <a:ext cx="356803" cy="369332"/>
          </a:xfrm>
          <a:prstGeom prst="rect">
            <a:avLst/>
          </a:prstGeom>
          <a:noFill/>
        </p:spPr>
        <p:txBody>
          <a:bodyPr wrap="square" rtlCol="0">
            <a:spAutoFit/>
          </a:bodyPr>
          <a:lstStyle/>
          <a:p>
            <a:r>
              <a:rPr lang="en-US" altLang="zh-CN" dirty="0"/>
              <a:t>0</a:t>
            </a:r>
            <a:endParaRPr lang="zh-CN" altLang="en-US" dirty="0"/>
          </a:p>
        </p:txBody>
      </p:sp>
    </p:spTree>
    <p:extLst>
      <p:ext uri="{BB962C8B-B14F-4D97-AF65-F5344CB8AC3E}">
        <p14:creationId xmlns:p14="http://schemas.microsoft.com/office/powerpoint/2010/main" val="3463223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fontScale="90000"/>
          </a:bodyPr>
          <a:lstStyle/>
          <a:p>
            <a:r>
              <a:rPr lang="en-US" altLang="zh-CN" dirty="0"/>
              <a:t>How Monetary Policy Shifts the LM Curve</a:t>
            </a:r>
            <a:endParaRPr lang="zh-CN" altLang="en-US" dirty="0"/>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p:txBody>
              <a:bodyPr>
                <a:normAutofit/>
              </a:bodyPr>
              <a:lstStyle/>
              <a:p>
                <a:r>
                  <a:rPr lang="en-US" altLang="zh-CN" dirty="0"/>
                  <a:t>The LM equation defines an implicit function </a:t>
                </a:r>
                <a14:m>
                  <m:oMath xmlns:m="http://schemas.openxmlformats.org/officeDocument/2006/math">
                    <m:r>
                      <a:rPr lang="en-US" altLang="zh-CN" i="1">
                        <a:latin typeface="Cambria Math" panose="02040503050406030204" pitchFamily="18" charset="0"/>
                      </a:rPr>
                      <m:t>𝑌</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𝑀</m:t>
                        </m:r>
                        <m:r>
                          <a:rPr lang="en-US" altLang="zh-CN" i="1">
                            <a:latin typeface="Cambria Math" panose="02040503050406030204" pitchFamily="18" charset="0"/>
                          </a:rPr>
                          <m:t>,</m:t>
                        </m:r>
                        <m:r>
                          <a:rPr lang="en-US" altLang="zh-CN" i="1">
                            <a:latin typeface="Cambria Math" panose="02040503050406030204" pitchFamily="18" charset="0"/>
                          </a:rPr>
                          <m:t>𝑃</m:t>
                        </m:r>
                      </m:e>
                    </m:d>
                  </m:oMath>
                </a14:m>
                <a:r>
                  <a:rPr lang="en-US" altLang="zh-CN" dirty="0"/>
                  <a:t>. We apply the implicit function theorem and obtain </a:t>
                </a:r>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sz="2200" i="1">
                              <a:latin typeface="Cambria Math" panose="02040503050406030204" pitchFamily="18" charset="0"/>
                            </a:rPr>
                          </m:ctrlPr>
                        </m:fPr>
                        <m:num>
                          <m:r>
                            <a:rPr lang="en-US" altLang="zh-CN" sz="2200" i="1">
                              <a:latin typeface="Cambria Math" panose="02040503050406030204" pitchFamily="18" charset="0"/>
                            </a:rPr>
                            <m:t>𝜕</m:t>
                          </m:r>
                          <m:r>
                            <a:rPr lang="en-US" altLang="zh-CN" sz="2200" i="1">
                              <a:latin typeface="Cambria Math" panose="02040503050406030204" pitchFamily="18" charset="0"/>
                            </a:rPr>
                            <m:t>𝑌</m:t>
                          </m:r>
                          <m:r>
                            <a:rPr lang="en-US" altLang="zh-CN" sz="2200" i="1">
                              <a:latin typeface="Cambria Math" panose="02040503050406030204" pitchFamily="18" charset="0"/>
                            </a:rPr>
                            <m:t>(</m:t>
                          </m:r>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r>
                            <a:rPr lang="en-US" altLang="zh-CN" sz="2200" i="1">
                              <a:latin typeface="Cambria Math" panose="02040503050406030204" pitchFamily="18" charset="0"/>
                            </a:rPr>
                            <m:t>)</m:t>
                          </m:r>
                        </m:num>
                        <m:den>
                          <m:r>
                            <a:rPr lang="en-US" altLang="zh-CN" sz="2200" i="1">
                              <a:latin typeface="Cambria Math" panose="02040503050406030204" pitchFamily="18" charset="0"/>
                            </a:rPr>
                            <m:t>𝜕</m:t>
                          </m:r>
                          <m:r>
                            <a:rPr lang="en-US" altLang="zh-CN" sz="2200" i="1">
                              <a:latin typeface="Cambria Math" panose="02040503050406030204" pitchFamily="18" charset="0"/>
                            </a:rPr>
                            <m:t>𝑀</m:t>
                          </m:r>
                        </m:den>
                      </m:f>
                      <m:r>
                        <a:rPr lang="en-US" altLang="zh-CN" sz="2200" i="1">
                          <a:latin typeface="Cambria Math" panose="02040503050406030204" pitchFamily="18" charset="0"/>
                        </a:rPr>
                        <m:t>≡</m:t>
                      </m:r>
                      <m:func>
                        <m:funcPr>
                          <m:ctrlPr>
                            <a:rPr lang="zh-CN" altLang="zh-CN" sz="2200" i="1">
                              <a:latin typeface="Cambria Math" panose="02040503050406030204" pitchFamily="18" charset="0"/>
                            </a:rPr>
                          </m:ctrlPr>
                        </m:funcPr>
                        <m:fName>
                          <m:limLow>
                            <m:limLowPr>
                              <m:ctrlPr>
                                <a:rPr lang="zh-CN" altLang="zh-CN" sz="2200" i="1">
                                  <a:latin typeface="Cambria Math" panose="02040503050406030204" pitchFamily="18" charset="0"/>
                                </a:rPr>
                              </m:ctrlPr>
                            </m:limLowPr>
                            <m:e>
                              <m:r>
                                <m:rPr>
                                  <m:sty m:val="p"/>
                                </m:rPr>
                                <a:rPr lang="en-US" altLang="zh-CN" sz="2200">
                                  <a:latin typeface="Cambria Math" panose="02040503050406030204" pitchFamily="18" charset="0"/>
                                </a:rPr>
                                <m:t>lim</m:t>
                              </m:r>
                            </m:e>
                            <m:lim>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r>
                                <a:rPr lang="en-US" altLang="zh-CN" sz="2200" i="1">
                                  <a:latin typeface="Cambria Math" panose="02040503050406030204" pitchFamily="18" charset="0"/>
                                </a:rPr>
                                <m:t>→0</m:t>
                              </m:r>
                            </m:lim>
                          </m:limLow>
                        </m:fName>
                        <m:e>
                          <m:f>
                            <m:fPr>
                              <m:ctrlPr>
                                <a:rPr lang="zh-CN" altLang="zh-CN" sz="2200" i="1">
                                  <a:latin typeface="Cambria Math" panose="02040503050406030204" pitchFamily="18" charset="0"/>
                                </a:rPr>
                              </m:ctrlPr>
                            </m:fPr>
                            <m:num>
                              <m:r>
                                <a:rPr lang="en-US" altLang="zh-CN" sz="2200" i="1">
                                  <a:latin typeface="Cambria Math" panose="02040503050406030204" pitchFamily="18" charset="0"/>
                                </a:rPr>
                                <m:t>𝑌</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e>
                              </m:d>
                              <m:r>
                                <a:rPr lang="en-US" altLang="zh-CN" sz="2200" i="1">
                                  <a:latin typeface="Cambria Math" panose="02040503050406030204" pitchFamily="18" charset="0"/>
                                </a:rPr>
                                <m:t>−</m:t>
                              </m:r>
                              <m:r>
                                <a:rPr lang="en-US" altLang="zh-CN" sz="2200" i="1">
                                  <a:latin typeface="Cambria Math" panose="02040503050406030204" pitchFamily="18" charset="0"/>
                                </a:rPr>
                                <m:t>𝑌</m:t>
                              </m:r>
                              <m:d>
                                <m:dPr>
                                  <m:ctrlPr>
                                    <a:rPr lang="zh-CN" altLang="zh-CN" sz="2200" i="1">
                                      <a:latin typeface="Cambria Math" panose="02040503050406030204" pitchFamily="18" charset="0"/>
                                    </a:rPr>
                                  </m:ctrlPr>
                                </m:dPr>
                                <m:e>
                                  <m:r>
                                    <a:rPr lang="en-US" altLang="zh-CN" sz="2200" i="1">
                                      <a:latin typeface="Cambria Math" panose="02040503050406030204" pitchFamily="18" charset="0"/>
                                    </a:rPr>
                                    <m:t>𝑟</m:t>
                                  </m:r>
                                  <m:r>
                                    <a:rPr lang="en-US" altLang="zh-CN" sz="2200" i="1">
                                      <a:latin typeface="Cambria Math" panose="02040503050406030204" pitchFamily="18" charset="0"/>
                                    </a:rPr>
                                    <m:t>,</m:t>
                                  </m:r>
                                  <m:r>
                                    <a:rPr lang="en-US" altLang="zh-CN" sz="2200" i="1">
                                      <a:latin typeface="Cambria Math" panose="02040503050406030204" pitchFamily="18" charset="0"/>
                                    </a:rPr>
                                    <m:t>𝑀</m:t>
                                  </m:r>
                                  <m:r>
                                    <a:rPr lang="en-US" altLang="zh-CN" sz="2200" i="1">
                                      <a:latin typeface="Cambria Math" panose="02040503050406030204" pitchFamily="18" charset="0"/>
                                    </a:rPr>
                                    <m:t>,</m:t>
                                  </m:r>
                                  <m:r>
                                    <a:rPr lang="en-US" altLang="zh-CN" sz="2200" i="1">
                                      <a:latin typeface="Cambria Math" panose="02040503050406030204" pitchFamily="18" charset="0"/>
                                    </a:rPr>
                                    <m:t>𝑃</m:t>
                                  </m:r>
                                </m:e>
                              </m:d>
                            </m:num>
                            <m:den>
                              <m:r>
                                <m:rPr>
                                  <m:sty m:val="p"/>
                                </m:rPr>
                                <a:rPr lang="en-US" altLang="zh-CN" sz="2200">
                                  <a:latin typeface="Cambria Math" panose="02040503050406030204" pitchFamily="18" charset="0"/>
                                </a:rPr>
                                <m:t>Δ</m:t>
                              </m:r>
                              <m:r>
                                <a:rPr lang="en-US" altLang="zh-CN" sz="2200" i="1">
                                  <a:latin typeface="Cambria Math" panose="02040503050406030204" pitchFamily="18" charset="0"/>
                                </a:rPr>
                                <m:t>𝑀</m:t>
                              </m:r>
                            </m:den>
                          </m:f>
                        </m:e>
                      </m:func>
                      <m:r>
                        <a:rPr lang="en-US" altLang="zh-CN" sz="2200">
                          <a:latin typeface="Cambria Math" panose="02040503050406030204" pitchFamily="18" charset="0"/>
                        </a:rPr>
                        <m:t>=</m:t>
                      </m:r>
                      <m:f>
                        <m:fPr>
                          <m:ctrlPr>
                            <a:rPr lang="zh-CN" altLang="zh-CN" sz="2200" i="1">
                              <a:latin typeface="Cambria Math" panose="02040503050406030204" pitchFamily="18" charset="0"/>
                            </a:rPr>
                          </m:ctrlPr>
                        </m:fPr>
                        <m:num>
                          <m:r>
                            <a:rPr lang="en-US" altLang="zh-CN" sz="2200" i="1">
                              <a:latin typeface="Cambria Math" panose="02040503050406030204" pitchFamily="18" charset="0"/>
                            </a:rPr>
                            <m:t>1</m:t>
                          </m:r>
                        </m:num>
                        <m:den>
                          <m:r>
                            <a:rPr lang="en-US" altLang="zh-CN" sz="2200" i="1">
                              <a:latin typeface="Cambria Math" panose="02040503050406030204" pitchFamily="18" charset="0"/>
                            </a:rPr>
                            <m:t>𝑃</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𝐿</m:t>
                              </m:r>
                            </m:e>
                            <m:sub>
                              <m:r>
                                <a:rPr lang="en-US" altLang="zh-CN" sz="2200" i="1">
                                  <a:latin typeface="Cambria Math" panose="02040503050406030204" pitchFamily="18" charset="0"/>
                                </a:rPr>
                                <m:t>2</m:t>
                              </m:r>
                            </m:sub>
                          </m:sSub>
                        </m:den>
                      </m:f>
                      <m:r>
                        <a:rPr lang="en-US" altLang="zh-CN" sz="2200" i="1">
                          <a:latin typeface="Cambria Math" panose="02040503050406030204" pitchFamily="18" charset="0"/>
                        </a:rPr>
                        <m:t>.</m:t>
                      </m:r>
                    </m:oMath>
                  </m:oMathPara>
                </a14:m>
                <a:endParaRPr lang="zh-CN" altLang="zh-CN" sz="2200" dirty="0"/>
              </a:p>
              <a:p>
                <a:r>
                  <a:rPr lang="en-US" altLang="zh-CN" dirty="0"/>
                  <a:t>That is, if the monetary authority increases the money supply by </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𝑀</m:t>
                    </m:r>
                  </m:oMath>
                </a14:m>
                <a:r>
                  <a:rPr lang="en-US" altLang="zh-CN" dirty="0"/>
                  <a:t>, then the LM curve would shift to the right by </a:t>
                </a:r>
                <a14:m>
                  <m:oMath xmlns:m="http://schemas.openxmlformats.org/officeDocument/2006/math">
                    <m:f>
                      <m:fPr>
                        <m:ctrlPr>
                          <a:rPr lang="zh-CN" altLang="zh-CN" i="1">
                            <a:latin typeface="Cambria Math" panose="02040503050406030204" pitchFamily="18" charset="0"/>
                          </a:rPr>
                        </m:ctrlPr>
                      </m:fPr>
                      <m:num>
                        <m:r>
                          <m:rPr>
                            <m:sty m:val="p"/>
                          </m:rPr>
                          <a:rPr lang="en-US" altLang="zh-CN">
                            <a:latin typeface="Cambria Math" panose="02040503050406030204" pitchFamily="18" charset="0"/>
                          </a:rPr>
                          <m:t>Δ</m:t>
                        </m:r>
                        <m:r>
                          <a:rPr lang="en-US" altLang="zh-CN" i="1">
                            <a:latin typeface="Cambria Math" panose="02040503050406030204" pitchFamily="18" charset="0"/>
                          </a:rPr>
                          <m:t>𝑀</m:t>
                        </m:r>
                      </m:num>
                      <m:den>
                        <m:r>
                          <a:rPr lang="en-US" altLang="zh-CN" i="1">
                            <a:latin typeface="Cambria Math" panose="02040503050406030204" pitchFamily="18" charset="0"/>
                          </a:rPr>
                          <m:t>𝑃</m:t>
                        </m:r>
                        <m:sSub>
                          <m:sSubPr>
                            <m:ctrlPr>
                              <a:rPr lang="zh-CN"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2</m:t>
                            </m:r>
                          </m:sub>
                        </m:sSub>
                      </m:den>
                    </m:f>
                  </m:oMath>
                </a14:m>
                <a:r>
                  <a:rPr lang="en-US" altLang="zh-CN" dirty="0"/>
                  <a:t> , approximately.</a:t>
                </a:r>
                <a:endParaRPr lang="zh-CN" altLang="en-US"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blipFill rotWithShape="0">
                <a:blip r:embed="rId2"/>
                <a:stretch>
                  <a:fillRect l="-1704" t="-1752" r="-296"/>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305671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IS-LM Model</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r>
                  <a:rPr lang="en-US" altLang="zh-CN" dirty="0"/>
                  <a:t>The IS-LM model is composed of two equations characterizing goods and money markets, respectively,</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i="1">
                              <a:latin typeface="Cambria Math"/>
                            </a:rPr>
                            <m:t>𝑟</m:t>
                          </m:r>
                        </m:e>
                      </m:d>
                      <m:r>
                        <a:rPr lang="en-US" altLang="zh-CN" i="1">
                          <a:latin typeface="Cambria Math"/>
                        </a:rPr>
                        <m:t>+</m:t>
                      </m:r>
                      <m:r>
                        <a:rPr lang="en-US" altLang="zh-CN" i="1">
                          <a:latin typeface="Cambria Math"/>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r>
                        <a:rPr lang="en-US" altLang="zh-CN" i="1">
                          <a:latin typeface="Cambria Math"/>
                        </a:rPr>
                        <m:t>.</m:t>
                      </m:r>
                    </m:oMath>
                  </m:oMathPara>
                </a14:m>
                <a:endParaRPr lang="en-US" altLang="zh-CN" dirty="0"/>
              </a:p>
              <a:p>
                <a:r>
                  <a:rPr lang="en-US" altLang="zh-CN" dirty="0"/>
                  <a:t>The equilibrium of the economy is the solution to the above two equations, i.e., the point at which the IS curve and the LM curve cross.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1617" r="-17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79997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IS-LM Curves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6192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2928376" y="2502188"/>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948264" y="5085184"/>
            <a:ext cx="720080" cy="369332"/>
          </a:xfrm>
          <a:prstGeom prst="rect">
            <a:avLst/>
          </a:prstGeom>
          <a:noFill/>
        </p:spPr>
        <p:txBody>
          <a:bodyPr wrap="square" rtlCol="0">
            <a:spAutoFit/>
          </a:bodyPr>
          <a:lstStyle/>
          <a:p>
            <a:r>
              <a:rPr lang="en-US" altLang="zh-CN" dirty="0"/>
              <a:t>IS</a:t>
            </a:r>
            <a:endParaRPr lang="zh-CN" altLang="en-US" dirty="0"/>
          </a:p>
        </p:txBody>
      </p:sp>
      <p:sp>
        <p:nvSpPr>
          <p:cNvPr id="9" name="TextBox 8"/>
          <p:cNvSpPr txBox="1"/>
          <p:nvPr/>
        </p:nvSpPr>
        <p:spPr>
          <a:xfrm>
            <a:off x="6512808" y="2051390"/>
            <a:ext cx="708636" cy="369332"/>
          </a:xfrm>
          <a:prstGeom prst="rect">
            <a:avLst/>
          </a:prstGeom>
          <a:noFill/>
        </p:spPr>
        <p:txBody>
          <a:bodyPr wrap="square" rtlCol="0">
            <a:spAutoFit/>
          </a:bodyPr>
          <a:lstStyle/>
          <a:p>
            <a:r>
              <a:rPr lang="en-US" altLang="zh-CN" dirty="0"/>
              <a:t>LM</a:t>
            </a:r>
            <a:endParaRPr lang="zh-CN" altLang="en-US" dirty="0"/>
          </a:p>
        </p:txBody>
      </p:sp>
      <p:sp>
        <p:nvSpPr>
          <p:cNvPr id="10" name="TextBox 9"/>
          <p:cNvSpPr txBox="1"/>
          <p:nvPr/>
        </p:nvSpPr>
        <p:spPr>
          <a:xfrm>
            <a:off x="6660232" y="5877272"/>
            <a:ext cx="1512168" cy="369332"/>
          </a:xfrm>
          <a:prstGeom prst="rect">
            <a:avLst/>
          </a:prstGeom>
          <a:noFill/>
        </p:spPr>
        <p:txBody>
          <a:bodyPr wrap="square" rtlCol="0">
            <a:spAutoFit/>
          </a:bodyPr>
          <a:lstStyle/>
          <a:p>
            <a:r>
              <a:rPr lang="en-US" altLang="zh-CN" dirty="0"/>
              <a:t>Output, </a:t>
            </a:r>
            <a:r>
              <a:rPr lang="en-US" altLang="zh-CN" i="1" dirty="0"/>
              <a:t>Y</a:t>
            </a:r>
            <a:endParaRPr lang="zh-CN" altLang="en-US" i="1" dirty="0"/>
          </a:p>
        </p:txBody>
      </p:sp>
      <p:cxnSp>
        <p:nvCxnSpPr>
          <p:cNvPr id="11" name="直接连接符 10"/>
          <p:cNvCxnSpPr/>
          <p:nvPr/>
        </p:nvCxnSpPr>
        <p:spPr>
          <a:xfrm flipH="1">
            <a:off x="1835696" y="4292225"/>
            <a:ext cx="25202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316064" y="4292224"/>
            <a:ext cx="0" cy="15130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9712" y="3537446"/>
            <a:ext cx="1440160" cy="646331"/>
          </a:xfrm>
          <a:prstGeom prst="rect">
            <a:avLst/>
          </a:prstGeom>
          <a:solidFill>
            <a:schemeClr val="tx2">
              <a:lumMod val="20000"/>
              <a:lumOff val="80000"/>
            </a:schemeClr>
          </a:solidFill>
        </p:spPr>
        <p:txBody>
          <a:bodyPr wrap="square" rtlCol="0">
            <a:spAutoFit/>
          </a:bodyPr>
          <a:lstStyle/>
          <a:p>
            <a:r>
              <a:rPr lang="en-US" altLang="zh-CN" dirty="0"/>
              <a:t>Equilibrium interest rate</a:t>
            </a:r>
            <a:endParaRPr lang="zh-CN" altLang="en-US" dirty="0"/>
          </a:p>
        </p:txBody>
      </p:sp>
      <p:cxnSp>
        <p:nvCxnSpPr>
          <p:cNvPr id="14" name="直接箭头连接符 13"/>
          <p:cNvCxnSpPr/>
          <p:nvPr/>
        </p:nvCxnSpPr>
        <p:spPr>
          <a:xfrm flipH="1">
            <a:off x="1835696" y="4075330"/>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94688" y="5012306"/>
            <a:ext cx="1290382"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cxnSp>
        <p:nvCxnSpPr>
          <p:cNvPr id="16" name="直接箭头连接符 15"/>
          <p:cNvCxnSpPr/>
          <p:nvPr/>
        </p:nvCxnSpPr>
        <p:spPr>
          <a:xfrm>
            <a:off x="4085070" y="5645898"/>
            <a:ext cx="220668" cy="146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07504" y="1844824"/>
                <a:ext cx="1584176" cy="369332"/>
              </a:xfrm>
              <a:prstGeom prst="rect">
                <a:avLst/>
              </a:prstGeom>
              <a:noFill/>
            </p:spPr>
            <p:txBody>
              <a:bodyPr wrap="square" rtlCol="0">
                <a:spAutoFit/>
              </a:bodyPr>
              <a:lstStyle/>
              <a:p>
                <a:r>
                  <a:rPr lang="en-US" altLang="zh-CN" b="0" dirty="0"/>
                  <a:t>Interest rate, </a:t>
                </a:r>
                <a14:m>
                  <m:oMath xmlns:m="http://schemas.openxmlformats.org/officeDocument/2006/math">
                    <m:r>
                      <a:rPr lang="en-US" altLang="zh-CN" b="0" i="1" smtClean="0">
                        <a:latin typeface="Cambria Math"/>
                      </a:rPr>
                      <m:t>𝑟</m:t>
                    </m:r>
                  </m:oMath>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07504" y="1844824"/>
                <a:ext cx="1584176" cy="369332"/>
              </a:xfrm>
              <a:prstGeom prst="rect">
                <a:avLst/>
              </a:prstGeom>
              <a:blipFill rotWithShape="1">
                <a:blip r:embed="rId2"/>
                <a:stretch>
                  <a:fillRect l="-3462" t="-8333" b="-26667"/>
                </a:stretch>
              </a:blipFill>
            </p:spPr>
            <p:txBody>
              <a:bodyPr/>
              <a:lstStyle/>
              <a:p>
                <a:r>
                  <a:rPr lang="zh-CN" altLang="en-US">
                    <a:noFill/>
                  </a:rPr>
                  <a:t> </a:t>
                </a:r>
              </a:p>
            </p:txBody>
          </p:sp>
        </mc:Fallback>
      </mc:AlternateContent>
      <p:sp>
        <p:nvSpPr>
          <p:cNvPr id="18" name="任意多边形 17"/>
          <p:cNvSpPr/>
          <p:nvPr/>
        </p:nvSpPr>
        <p:spPr>
          <a:xfrm>
            <a:off x="2339752" y="2277976"/>
            <a:ext cx="4160520" cy="2807208"/>
          </a:xfrm>
          <a:custGeom>
            <a:avLst/>
            <a:gdLst>
              <a:gd name="connsiteX0" fmla="*/ 0 w 4160520"/>
              <a:gd name="connsiteY0" fmla="*/ 2807208 h 2807208"/>
              <a:gd name="connsiteX1" fmla="*/ 2011680 w 4160520"/>
              <a:gd name="connsiteY1" fmla="*/ 1993392 h 2807208"/>
              <a:gd name="connsiteX2" fmla="*/ 4160520 w 4160520"/>
              <a:gd name="connsiteY2" fmla="*/ 0 h 2807208"/>
            </a:gdLst>
            <a:ahLst/>
            <a:cxnLst>
              <a:cxn ang="0">
                <a:pos x="connsiteX0" y="connsiteY0"/>
              </a:cxn>
              <a:cxn ang="0">
                <a:pos x="connsiteX1" y="connsiteY1"/>
              </a:cxn>
              <a:cxn ang="0">
                <a:pos x="connsiteX2" y="connsiteY2"/>
              </a:cxn>
            </a:cxnLst>
            <a:rect l="l" t="t" r="r" b="b"/>
            <a:pathLst>
              <a:path w="4160520" h="2807208">
                <a:moveTo>
                  <a:pt x="0" y="2807208"/>
                </a:moveTo>
                <a:cubicBezTo>
                  <a:pt x="659130" y="2634234"/>
                  <a:pt x="1318260" y="2461260"/>
                  <a:pt x="2011680" y="1993392"/>
                </a:cubicBezTo>
                <a:cubicBezTo>
                  <a:pt x="2705100" y="1525524"/>
                  <a:pt x="3432810" y="762762"/>
                  <a:pt x="416052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5292080" y="1916832"/>
            <a:ext cx="0" cy="3888431"/>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p:cNvSpPr txBox="1"/>
              <p:nvPr/>
            </p:nvSpPr>
            <p:spPr>
              <a:xfrm>
                <a:off x="4195404" y="5877272"/>
                <a:ext cx="44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oMath>
                  </m:oMathPara>
                </a14:m>
                <a:endParaRPr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4195404" y="5877272"/>
                <a:ext cx="448604" cy="36933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1449319" y="4143563"/>
                <a:ext cx="4058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𝑟</m:t>
                      </m:r>
                      <m:r>
                        <a:rPr lang="en-US" altLang="zh-CN" i="1">
                          <a:latin typeface="Cambria Math" panose="02040503050406030204" pitchFamily="18" charset="0"/>
                        </a:rPr>
                        <m:t>′</m:t>
                      </m:r>
                    </m:oMath>
                  </m:oMathPara>
                </a14:m>
                <a:endParaRPr lang="zh-CN" altLang="en-US" dirty="0"/>
              </a:p>
            </p:txBody>
          </p:sp>
        </mc:Choice>
        <mc:Fallback xmlns="">
          <p:sp>
            <p:nvSpPr>
              <p:cNvPr id="23" name="矩形 22"/>
              <p:cNvSpPr>
                <a:spLocks noRot="1" noChangeAspect="1" noMove="1" noResize="1" noEditPoints="1" noAdjustHandles="1" noChangeArrowheads="1" noChangeShapeType="1" noTextEdit="1"/>
              </p:cNvSpPr>
              <p:nvPr/>
            </p:nvSpPr>
            <p:spPr>
              <a:xfrm>
                <a:off x="1449319" y="4143563"/>
                <a:ext cx="405880" cy="36933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5067778" y="5867761"/>
                <a:ext cx="44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24" name="文本框 23"/>
              <p:cNvSpPr txBox="1">
                <a:spLocks noRot="1" noChangeAspect="1" noMove="1" noResize="1" noEditPoints="1" noAdjustHandles="1" noChangeArrowheads="1" noChangeShapeType="1" noTextEdit="1"/>
              </p:cNvSpPr>
              <p:nvPr/>
            </p:nvSpPr>
            <p:spPr>
              <a:xfrm>
                <a:off x="5067778" y="5867761"/>
                <a:ext cx="448604" cy="369332"/>
              </a:xfrm>
              <a:prstGeom prst="rect">
                <a:avLst/>
              </a:prstGeom>
              <a:blipFill rotWithShape="0">
                <a:blip r:embed="rId5"/>
                <a:stretch>
                  <a:fillRect r="-54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1950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007E7-DECE-47DD-951E-C152035D4F81}"/>
              </a:ext>
            </a:extLst>
          </p:cNvPr>
          <p:cNvSpPr>
            <a:spLocks noGrp="1"/>
          </p:cNvSpPr>
          <p:nvPr>
            <p:ph type="title"/>
          </p:nvPr>
        </p:nvSpPr>
        <p:spPr/>
        <p:txBody>
          <a:bodyPr/>
          <a:lstStyle/>
          <a:p>
            <a:r>
              <a:rPr lang="en-US" altLang="zh-CN" dirty="0"/>
              <a:t>Virtual Experiments</a:t>
            </a:r>
            <a:endParaRPr lang="zh-CN" altLang="en-US" dirty="0"/>
          </a:p>
        </p:txBody>
      </p:sp>
      <p:sp>
        <p:nvSpPr>
          <p:cNvPr id="3" name="内容占位符 2">
            <a:extLst>
              <a:ext uri="{FF2B5EF4-FFF2-40B4-BE49-F238E27FC236}">
                <a16:creationId xmlns:a16="http://schemas.microsoft.com/office/drawing/2014/main" id="{F7C98573-D5FD-4C05-A6CA-E4F37F424958}"/>
              </a:ext>
            </a:extLst>
          </p:cNvPr>
          <p:cNvSpPr>
            <a:spLocks noGrp="1"/>
          </p:cNvSpPr>
          <p:nvPr>
            <p:ph idx="1"/>
          </p:nvPr>
        </p:nvSpPr>
        <p:spPr/>
        <p:txBody>
          <a:bodyPr/>
          <a:lstStyle/>
          <a:p>
            <a:r>
              <a:rPr lang="en-US" altLang="zh-CN" dirty="0"/>
              <a:t>What if the government conducts fiscal stimulus?</a:t>
            </a:r>
          </a:p>
          <a:p>
            <a:pPr lvl="1"/>
            <a:r>
              <a:rPr lang="en-US" altLang="zh-CN" dirty="0"/>
              <a:t>Increase government spending</a:t>
            </a:r>
          </a:p>
          <a:p>
            <a:pPr lvl="1"/>
            <a:r>
              <a:rPr lang="en-US" altLang="zh-CN" dirty="0"/>
              <a:t>Tax cut</a:t>
            </a:r>
          </a:p>
          <a:p>
            <a:r>
              <a:rPr lang="en-US" altLang="zh-CN" dirty="0"/>
              <a:t>What if the central bank expands money supply?</a:t>
            </a:r>
            <a:endParaRPr lang="zh-CN" altLang="en-US" dirty="0"/>
          </a:p>
        </p:txBody>
      </p:sp>
      <p:sp>
        <p:nvSpPr>
          <p:cNvPr id="4" name="页脚占位符 3">
            <a:extLst>
              <a:ext uri="{FF2B5EF4-FFF2-40B4-BE49-F238E27FC236}">
                <a16:creationId xmlns:a16="http://schemas.microsoft.com/office/drawing/2014/main" id="{B19263AB-1554-4134-A886-25115D4164B8}"/>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12275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Effect of Expansionary Fiscal and Monetary Policies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3390837" y="5949181"/>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3390837" y="3860949"/>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任意多边形 10"/>
          <p:cNvSpPr/>
          <p:nvPr/>
        </p:nvSpPr>
        <p:spPr>
          <a:xfrm>
            <a:off x="3750877" y="4292997"/>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3530237" y="4196965"/>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942889" y="4509021"/>
            <a:ext cx="1344168" cy="1261872"/>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7" name="TextBox 16"/>
              <p:cNvSpPr txBox="1"/>
              <p:nvPr/>
            </p:nvSpPr>
            <p:spPr>
              <a:xfrm>
                <a:off x="3128716" y="386398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128716" y="3863981"/>
                <a:ext cx="360040" cy="36933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90115" y="590977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390115" y="5909774"/>
                <a:ext cx="432048" cy="369332"/>
              </a:xfrm>
              <a:prstGeom prst="rect">
                <a:avLst/>
              </a:prstGeom>
              <a:blipFill rotWithShape="0">
                <a:blip r:embed="rId3"/>
                <a:stretch>
                  <a:fillRect/>
                </a:stretch>
              </a:blipFill>
            </p:spPr>
            <p:txBody>
              <a:bodyPr/>
              <a:lstStyle/>
              <a:p>
                <a:r>
                  <a:rPr lang="zh-CN" altLang="en-US">
                    <a:noFill/>
                  </a:rPr>
                  <a:t> </a:t>
                </a:r>
              </a:p>
            </p:txBody>
          </p:sp>
        </mc:Fallback>
      </mc:AlternateContent>
      <p:sp>
        <p:nvSpPr>
          <p:cNvPr id="20" name="TextBox 19"/>
          <p:cNvSpPr txBox="1"/>
          <p:nvPr/>
        </p:nvSpPr>
        <p:spPr>
          <a:xfrm>
            <a:off x="2773983" y="3842081"/>
            <a:ext cx="461665" cy="2125968"/>
          </a:xfrm>
          <a:prstGeom prst="rect">
            <a:avLst/>
          </a:prstGeom>
          <a:noFill/>
        </p:spPr>
        <p:txBody>
          <a:bodyPr vert="vert270" wrap="square" rtlCol="0">
            <a:spAutoFit/>
          </a:bodyPr>
          <a:lstStyle/>
          <a:p>
            <a:r>
              <a:rPr lang="en-US" altLang="zh-CN" dirty="0"/>
              <a:t>Monetary stimulus</a:t>
            </a:r>
            <a:endParaRPr lang="zh-CN" altLang="en-US" dirty="0"/>
          </a:p>
        </p:txBody>
      </p:sp>
      <p:sp>
        <p:nvSpPr>
          <p:cNvPr id="28" name="TextBox 27"/>
          <p:cNvSpPr txBox="1"/>
          <p:nvPr/>
        </p:nvSpPr>
        <p:spPr>
          <a:xfrm>
            <a:off x="4754401" y="3911473"/>
            <a:ext cx="532656" cy="369332"/>
          </a:xfrm>
          <a:prstGeom prst="rect">
            <a:avLst/>
          </a:prstGeom>
          <a:noFill/>
        </p:spPr>
        <p:txBody>
          <a:bodyPr wrap="square" rtlCol="0">
            <a:spAutoFit/>
          </a:bodyPr>
          <a:lstStyle/>
          <a:p>
            <a:r>
              <a:rPr lang="en-US" altLang="zh-CN" dirty="0"/>
              <a:t>LM’</a:t>
            </a:r>
            <a:endParaRPr lang="zh-CN" altLang="en-US" dirty="0"/>
          </a:p>
        </p:txBody>
      </p:sp>
      <p:sp>
        <p:nvSpPr>
          <p:cNvPr id="30" name="TextBox 29"/>
          <p:cNvSpPr txBox="1"/>
          <p:nvPr/>
        </p:nvSpPr>
        <p:spPr>
          <a:xfrm>
            <a:off x="5287057" y="4280805"/>
            <a:ext cx="552052" cy="369332"/>
          </a:xfrm>
          <a:prstGeom prst="rect">
            <a:avLst/>
          </a:prstGeom>
          <a:noFill/>
        </p:spPr>
        <p:txBody>
          <a:bodyPr wrap="square" rtlCol="0">
            <a:spAutoFit/>
          </a:bodyPr>
          <a:lstStyle/>
          <a:p>
            <a:r>
              <a:rPr lang="en-US" altLang="zh-CN" dirty="0"/>
              <a:t>LM’’</a:t>
            </a:r>
            <a:endParaRPr lang="zh-CN" altLang="en-US" dirty="0"/>
          </a:p>
        </p:txBody>
      </p:sp>
      <p:sp>
        <p:nvSpPr>
          <p:cNvPr id="37" name="右箭头 36"/>
          <p:cNvSpPr/>
          <p:nvPr/>
        </p:nvSpPr>
        <p:spPr>
          <a:xfrm>
            <a:off x="4432045" y="4827901"/>
            <a:ext cx="432048"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p:nvPr/>
        </p:nvCxnSpPr>
        <p:spPr>
          <a:xfrm>
            <a:off x="3389665" y="3702505"/>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3389665" y="1614273"/>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任意多边形 40"/>
          <p:cNvSpPr/>
          <p:nvPr/>
        </p:nvSpPr>
        <p:spPr>
          <a:xfrm>
            <a:off x="3700537" y="1875351"/>
            <a:ext cx="1705352" cy="15490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TextBox 42"/>
              <p:cNvSpPr txBox="1"/>
              <p:nvPr/>
            </p:nvSpPr>
            <p:spPr>
              <a:xfrm>
                <a:off x="5456193" y="365407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5456193" y="3654070"/>
                <a:ext cx="432048" cy="369332"/>
              </a:xfrm>
              <a:prstGeom prst="rect">
                <a:avLst/>
              </a:prstGeom>
              <a:blipFill rotWithShape="0">
                <a:blip r:embed="rId4"/>
                <a:stretch>
                  <a:fillRect/>
                </a:stretch>
              </a:blipFill>
            </p:spPr>
            <p:txBody>
              <a:bodyPr/>
              <a:lstStyle/>
              <a:p>
                <a:r>
                  <a:rPr lang="zh-CN" altLang="en-US">
                    <a:noFill/>
                  </a:rPr>
                  <a:t> </a:t>
                </a:r>
              </a:p>
            </p:txBody>
          </p:sp>
        </mc:Fallback>
      </mc:AlternateContent>
      <p:sp>
        <p:nvSpPr>
          <p:cNvPr id="44" name="TextBox 43"/>
          <p:cNvSpPr txBox="1"/>
          <p:nvPr/>
        </p:nvSpPr>
        <p:spPr>
          <a:xfrm>
            <a:off x="2787067" y="1328010"/>
            <a:ext cx="461665" cy="2125968"/>
          </a:xfrm>
          <a:prstGeom prst="rect">
            <a:avLst/>
          </a:prstGeom>
          <a:noFill/>
        </p:spPr>
        <p:txBody>
          <a:bodyPr vert="vert270" wrap="square" rtlCol="0">
            <a:spAutoFit/>
          </a:bodyPr>
          <a:lstStyle/>
          <a:p>
            <a:r>
              <a:rPr lang="en-US" altLang="zh-CN" dirty="0"/>
              <a:t>Fiscal stimulus</a:t>
            </a:r>
            <a:endParaRPr lang="zh-CN" altLang="en-US" dirty="0"/>
          </a:p>
        </p:txBody>
      </p:sp>
      <p:sp>
        <p:nvSpPr>
          <p:cNvPr id="51" name="TextBox 50"/>
          <p:cNvSpPr txBox="1"/>
          <p:nvPr/>
        </p:nvSpPr>
        <p:spPr>
          <a:xfrm>
            <a:off x="5405889" y="1746873"/>
            <a:ext cx="532656" cy="369332"/>
          </a:xfrm>
          <a:prstGeom prst="rect">
            <a:avLst/>
          </a:prstGeom>
          <a:noFill/>
        </p:spPr>
        <p:txBody>
          <a:bodyPr wrap="square" rtlCol="0">
            <a:spAutoFit/>
          </a:bodyPr>
          <a:lstStyle/>
          <a:p>
            <a:r>
              <a:rPr lang="en-US" altLang="zh-CN" dirty="0"/>
              <a:t>LM</a:t>
            </a:r>
            <a:endParaRPr lang="zh-CN" altLang="en-US" dirty="0"/>
          </a:p>
        </p:txBody>
      </p:sp>
      <p:sp>
        <p:nvSpPr>
          <p:cNvPr id="6148" name="任意多边形 6147"/>
          <p:cNvSpPr/>
          <p:nvPr/>
        </p:nvSpPr>
        <p:spPr>
          <a:xfrm>
            <a:off x="4157914" y="1875351"/>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3493661" y="2116205"/>
            <a:ext cx="1664208" cy="1408176"/>
          </a:xfrm>
          <a:custGeom>
            <a:avLst/>
            <a:gdLst>
              <a:gd name="connsiteX0" fmla="*/ 0 w 1664208"/>
              <a:gd name="connsiteY0" fmla="*/ 0 h 1408176"/>
              <a:gd name="connsiteX1" fmla="*/ 749808 w 1664208"/>
              <a:gd name="connsiteY1" fmla="*/ 804672 h 1408176"/>
              <a:gd name="connsiteX2" fmla="*/ 1664208 w 1664208"/>
              <a:gd name="connsiteY2" fmla="*/ 1408176 h 1408176"/>
            </a:gdLst>
            <a:ahLst/>
            <a:cxnLst>
              <a:cxn ang="0">
                <a:pos x="connsiteX0" y="connsiteY0"/>
              </a:cxn>
              <a:cxn ang="0">
                <a:pos x="connsiteX1" y="connsiteY1"/>
              </a:cxn>
              <a:cxn ang="0">
                <a:pos x="connsiteX2" y="connsiteY2"/>
              </a:cxn>
            </a:cxnLst>
            <a:rect l="l" t="t" r="r" b="b"/>
            <a:pathLst>
              <a:path w="1664208" h="1408176">
                <a:moveTo>
                  <a:pt x="0" y="0"/>
                </a:moveTo>
                <a:cubicBezTo>
                  <a:pt x="236220" y="284988"/>
                  <a:pt x="472440" y="569976"/>
                  <a:pt x="749808" y="804672"/>
                </a:cubicBezTo>
                <a:cubicBezTo>
                  <a:pt x="1027176" y="1039368"/>
                  <a:pt x="1345692" y="1223772"/>
                  <a:pt x="1664208" y="1408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9" name="TextBox 6148"/>
          <p:cNvSpPr txBox="1"/>
          <p:nvPr/>
        </p:nvSpPr>
        <p:spPr>
          <a:xfrm>
            <a:off x="5407061" y="5458837"/>
            <a:ext cx="416233" cy="369332"/>
          </a:xfrm>
          <a:prstGeom prst="rect">
            <a:avLst/>
          </a:prstGeom>
          <a:noFill/>
        </p:spPr>
        <p:txBody>
          <a:bodyPr wrap="square" rtlCol="0">
            <a:spAutoFit/>
          </a:bodyPr>
          <a:lstStyle/>
          <a:p>
            <a:r>
              <a:rPr lang="en-US" altLang="zh-CN" dirty="0"/>
              <a:t>IS</a:t>
            </a:r>
            <a:endParaRPr lang="zh-CN" altLang="en-US" dirty="0"/>
          </a:p>
        </p:txBody>
      </p:sp>
      <p:sp>
        <p:nvSpPr>
          <p:cNvPr id="60" name="TextBox 59"/>
          <p:cNvSpPr txBox="1"/>
          <p:nvPr/>
        </p:nvSpPr>
        <p:spPr>
          <a:xfrm>
            <a:off x="5837937" y="2915981"/>
            <a:ext cx="416233" cy="369332"/>
          </a:xfrm>
          <a:prstGeom prst="rect">
            <a:avLst/>
          </a:prstGeom>
          <a:noFill/>
        </p:spPr>
        <p:txBody>
          <a:bodyPr wrap="square" rtlCol="0">
            <a:spAutoFit/>
          </a:bodyPr>
          <a:lstStyle/>
          <a:p>
            <a:r>
              <a:rPr lang="en-US" altLang="zh-CN" dirty="0"/>
              <a:t>IS’’</a:t>
            </a:r>
            <a:endParaRPr lang="zh-CN" altLang="en-US" dirty="0"/>
          </a:p>
        </p:txBody>
      </p:sp>
      <p:sp>
        <p:nvSpPr>
          <p:cNvPr id="61" name="TextBox 60"/>
          <p:cNvSpPr txBox="1"/>
          <p:nvPr/>
        </p:nvSpPr>
        <p:spPr>
          <a:xfrm>
            <a:off x="5157869" y="3239781"/>
            <a:ext cx="416233" cy="369332"/>
          </a:xfrm>
          <a:prstGeom prst="rect">
            <a:avLst/>
          </a:prstGeom>
          <a:noFill/>
        </p:spPr>
        <p:txBody>
          <a:bodyPr wrap="square" rtlCol="0">
            <a:spAutoFit/>
          </a:bodyPr>
          <a:lstStyle/>
          <a:p>
            <a:r>
              <a:rPr lang="en-US" altLang="zh-CN" dirty="0"/>
              <a:t>IS’</a:t>
            </a:r>
            <a:endParaRPr lang="zh-CN" altLang="en-US" dirty="0"/>
          </a:p>
        </p:txBody>
      </p:sp>
      <p:sp>
        <p:nvSpPr>
          <p:cNvPr id="62" name="右箭头 61"/>
          <p:cNvSpPr/>
          <p:nvPr/>
        </p:nvSpPr>
        <p:spPr>
          <a:xfrm>
            <a:off x="4014901" y="2533720"/>
            <a:ext cx="600072" cy="45719"/>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TextBox 16"/>
              <p:cNvSpPr txBox="1"/>
              <p:nvPr/>
            </p:nvSpPr>
            <p:spPr>
              <a:xfrm>
                <a:off x="3101438" y="166626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27" name="TextBox 16"/>
              <p:cNvSpPr txBox="1">
                <a:spLocks noRot="1" noChangeAspect="1" noMove="1" noResize="1" noEditPoints="1" noAdjustHandles="1" noChangeArrowheads="1" noChangeShapeType="1" noTextEdit="1"/>
              </p:cNvSpPr>
              <p:nvPr/>
            </p:nvSpPr>
            <p:spPr>
              <a:xfrm>
                <a:off x="3101438" y="1666263"/>
                <a:ext cx="360040" cy="369332"/>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07003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E14B40-2464-4D12-BC95-BD91FA8CEA93}"/>
              </a:ext>
            </a:extLst>
          </p:cNvPr>
          <p:cNvSpPr>
            <a:spLocks noGrp="1"/>
          </p:cNvSpPr>
          <p:nvPr>
            <p:ph type="title"/>
          </p:nvPr>
        </p:nvSpPr>
        <p:spPr/>
        <p:txBody>
          <a:bodyPr/>
          <a:lstStyle/>
          <a:p>
            <a:r>
              <a:rPr lang="en-US" altLang="zh-CN" dirty="0"/>
              <a:t>Explain Recessions</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B5F9501-EBFC-458E-A38F-32EE829AA3D3}"/>
                  </a:ext>
                </a:extLst>
              </p:cNvPr>
              <p:cNvSpPr>
                <a:spLocks noGrp="1"/>
              </p:cNvSpPr>
              <p:nvPr>
                <p:ph idx="1"/>
              </p:nvPr>
            </p:nvSpPr>
            <p:spPr/>
            <p:txBody>
              <a:bodyPr>
                <a:normAutofit fontScale="85000" lnSpcReduction="10000"/>
              </a:bodyPr>
              <a:lstStyle/>
              <a:p>
                <a:r>
                  <a:rPr lang="en-US" altLang="zh-CN" dirty="0"/>
                  <a:t>IS-shock recession</a:t>
                </a:r>
              </a:p>
              <a:p>
                <a:pPr lvl="1"/>
                <a:r>
                  <a:rPr lang="en-US" altLang="zh-CN" dirty="0"/>
                  <a:t>Suppose initially the economy was at the output potential (</a:t>
                </a:r>
                <a14:m>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oMath>
                </a14:m>
                <a:r>
                  <a:rPr lang="en-US" altLang="zh-CN" dirty="0"/>
                  <a:t>). If some shocks force the IS curve to shift leftward, then the economy would fall into recession. </a:t>
                </a:r>
              </a:p>
              <a:p>
                <a:pPr lvl="1"/>
                <a:r>
                  <a:rPr lang="en-US" altLang="zh-CN" dirty="0"/>
                  <a:t>The IS shocks may be:</a:t>
                </a:r>
              </a:p>
              <a:p>
                <a:pPr lvl="2">
                  <a:buFont typeface="Wingdings" panose="05000000000000000000" pitchFamily="2" charset="2"/>
                  <a:buChar char="Ø"/>
                </a:pPr>
                <a:r>
                  <a:rPr lang="en-US" altLang="zh-CN" dirty="0"/>
                  <a:t>Declining investment sentiment (say, after the burst of an asset bubble).</a:t>
                </a:r>
              </a:p>
              <a:p>
                <a:pPr lvl="2">
                  <a:buFont typeface="Wingdings" panose="05000000000000000000" pitchFamily="2" charset="2"/>
                  <a:buChar char="Ø"/>
                </a:pPr>
                <a:r>
                  <a:rPr lang="en-US" altLang="zh-CN" dirty="0"/>
                  <a:t>Declining consumption sentiment (or higher motivation to save). </a:t>
                </a:r>
              </a:p>
              <a:p>
                <a:pPr lvl="2">
                  <a:buFont typeface="Wingdings" panose="05000000000000000000" pitchFamily="2" charset="2"/>
                  <a:buChar char="Ø"/>
                </a:pPr>
                <a:r>
                  <a:rPr lang="en-US" altLang="zh-CN" dirty="0"/>
                  <a:t>Fiscal cliff.</a:t>
                </a:r>
                <a:endParaRPr lang="zh-CN" altLang="en-US" dirty="0"/>
              </a:p>
              <a:p>
                <a:r>
                  <a:rPr lang="en-US" altLang="zh-CN" dirty="0"/>
                  <a:t>LM-shock recession</a:t>
                </a:r>
              </a:p>
              <a:p>
                <a:pPr lvl="1"/>
                <a:r>
                  <a:rPr lang="en-US" altLang="zh-CN" dirty="0"/>
                  <a:t>Monetary over-tightening</a:t>
                </a:r>
              </a:p>
              <a:p>
                <a:endParaRPr lang="zh-CN" altLang="en-US" dirty="0"/>
              </a:p>
            </p:txBody>
          </p:sp>
        </mc:Choice>
        <mc:Fallback>
          <p:sp>
            <p:nvSpPr>
              <p:cNvPr id="3" name="内容占位符 2">
                <a:extLst>
                  <a:ext uri="{FF2B5EF4-FFF2-40B4-BE49-F238E27FC236}">
                    <a16:creationId xmlns:a16="http://schemas.microsoft.com/office/drawing/2014/main" id="{7B5F9501-EBFC-458E-A38F-32EE829AA3D3}"/>
                  </a:ext>
                </a:extLst>
              </p:cNvPr>
              <p:cNvSpPr>
                <a:spLocks noGrp="1" noRot="1" noChangeAspect="1" noMove="1" noResize="1" noEditPoints="1" noAdjustHandles="1" noChangeArrowheads="1" noChangeShapeType="1" noTextEdit="1"/>
              </p:cNvSpPr>
              <p:nvPr>
                <p:ph idx="1"/>
              </p:nvPr>
            </p:nvSpPr>
            <p:spPr>
              <a:blipFill>
                <a:blip r:embed="rId2"/>
                <a:stretch>
                  <a:fillRect l="-1259" t="-2156" r="-1333"/>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E0BED018-EF9F-48E5-9C28-32F11E9284D1}"/>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793054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IS-Shock Recession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61926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3953448" y="2256587"/>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617884" y="4557303"/>
            <a:ext cx="720080" cy="369332"/>
          </a:xfrm>
          <a:prstGeom prst="rect">
            <a:avLst/>
          </a:prstGeom>
          <a:noFill/>
          <a:ln>
            <a:noFill/>
          </a:ln>
        </p:spPr>
        <p:txBody>
          <a:bodyPr wrap="square" rtlCol="0">
            <a:spAutoFit/>
          </a:bodyPr>
          <a:lstStyle/>
          <a:p>
            <a:r>
              <a:rPr lang="en-US" altLang="zh-CN" dirty="0">
                <a:solidFill>
                  <a:schemeClr val="accent1"/>
                </a:solidFill>
              </a:rPr>
              <a:t>IS’</a:t>
            </a:r>
            <a:endParaRPr lang="zh-CN" altLang="en-US" dirty="0">
              <a:solidFill>
                <a:schemeClr val="accent1"/>
              </a:solidFill>
            </a:endParaRPr>
          </a:p>
        </p:txBody>
      </p:sp>
      <p:sp>
        <p:nvSpPr>
          <p:cNvPr id="9" name="TextBox 8"/>
          <p:cNvSpPr txBox="1"/>
          <p:nvPr/>
        </p:nvSpPr>
        <p:spPr>
          <a:xfrm>
            <a:off x="6512808" y="2051390"/>
            <a:ext cx="708636" cy="369332"/>
          </a:xfrm>
          <a:prstGeom prst="rect">
            <a:avLst/>
          </a:prstGeom>
          <a:noFill/>
        </p:spPr>
        <p:txBody>
          <a:bodyPr wrap="square" rtlCol="0">
            <a:spAutoFit/>
          </a:bodyPr>
          <a:lstStyle/>
          <a:p>
            <a:r>
              <a:rPr lang="en-US" altLang="zh-CN" dirty="0"/>
              <a:t>LM</a:t>
            </a:r>
            <a:endParaRPr lang="zh-CN" altLang="en-US" dirty="0"/>
          </a:p>
        </p:txBody>
      </p:sp>
      <p:sp>
        <p:nvSpPr>
          <p:cNvPr id="10" name="TextBox 9"/>
          <p:cNvSpPr txBox="1"/>
          <p:nvPr/>
        </p:nvSpPr>
        <p:spPr>
          <a:xfrm>
            <a:off x="7680481" y="5765584"/>
            <a:ext cx="318334" cy="369332"/>
          </a:xfrm>
          <a:prstGeom prst="rect">
            <a:avLst/>
          </a:prstGeom>
          <a:noFill/>
        </p:spPr>
        <p:txBody>
          <a:bodyPr wrap="square" rtlCol="0">
            <a:spAutoFit/>
          </a:bodyPr>
          <a:lstStyle/>
          <a:p>
            <a:r>
              <a:rPr lang="en-US" altLang="zh-CN" i="1" dirty="0"/>
              <a:t>Y</a:t>
            </a:r>
            <a:endParaRPr lang="zh-CN" altLang="en-US" i="1" dirty="0"/>
          </a:p>
        </p:txBody>
      </p:sp>
      <p:cxnSp>
        <p:nvCxnSpPr>
          <p:cNvPr id="12" name="直接连接符 11"/>
          <p:cNvCxnSpPr/>
          <p:nvPr/>
        </p:nvCxnSpPr>
        <p:spPr>
          <a:xfrm>
            <a:off x="4986000" y="2348881"/>
            <a:ext cx="0" cy="345638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552660" y="187622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552660" y="1876227"/>
                <a:ext cx="288032" cy="369332"/>
              </a:xfrm>
              <a:prstGeom prst="rect">
                <a:avLst/>
              </a:prstGeom>
              <a:blipFill rotWithShape="0">
                <a:blip r:embed="rId2"/>
                <a:stretch>
                  <a:fillRect/>
                </a:stretch>
              </a:blipFill>
            </p:spPr>
            <p:txBody>
              <a:bodyPr/>
              <a:lstStyle/>
              <a:p>
                <a:r>
                  <a:rPr lang="zh-CN" altLang="en-US">
                    <a:noFill/>
                  </a:rPr>
                  <a:t> </a:t>
                </a:r>
              </a:p>
            </p:txBody>
          </p:sp>
        </mc:Fallback>
      </mc:AlternateContent>
      <p:sp>
        <p:nvSpPr>
          <p:cNvPr id="18" name="任意多边形 17"/>
          <p:cNvSpPr/>
          <p:nvPr/>
        </p:nvSpPr>
        <p:spPr>
          <a:xfrm>
            <a:off x="2339752" y="2277976"/>
            <a:ext cx="4160520" cy="2807208"/>
          </a:xfrm>
          <a:custGeom>
            <a:avLst/>
            <a:gdLst>
              <a:gd name="connsiteX0" fmla="*/ 0 w 4160520"/>
              <a:gd name="connsiteY0" fmla="*/ 2807208 h 2807208"/>
              <a:gd name="connsiteX1" fmla="*/ 2011680 w 4160520"/>
              <a:gd name="connsiteY1" fmla="*/ 1993392 h 2807208"/>
              <a:gd name="connsiteX2" fmla="*/ 4160520 w 4160520"/>
              <a:gd name="connsiteY2" fmla="*/ 0 h 2807208"/>
            </a:gdLst>
            <a:ahLst/>
            <a:cxnLst>
              <a:cxn ang="0">
                <a:pos x="connsiteX0" y="connsiteY0"/>
              </a:cxn>
              <a:cxn ang="0">
                <a:pos x="connsiteX1" y="connsiteY1"/>
              </a:cxn>
              <a:cxn ang="0">
                <a:pos x="connsiteX2" y="connsiteY2"/>
              </a:cxn>
            </a:cxnLst>
            <a:rect l="l" t="t" r="r" b="b"/>
            <a:pathLst>
              <a:path w="4160520" h="2807208">
                <a:moveTo>
                  <a:pt x="0" y="2807208"/>
                </a:moveTo>
                <a:cubicBezTo>
                  <a:pt x="659130" y="2634234"/>
                  <a:pt x="1318260" y="2461260"/>
                  <a:pt x="2011680" y="1993392"/>
                </a:cubicBezTo>
                <a:cubicBezTo>
                  <a:pt x="2705100" y="1525524"/>
                  <a:pt x="3432810" y="762762"/>
                  <a:pt x="416052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 name="文本框 19"/>
              <p:cNvSpPr txBox="1"/>
              <p:nvPr/>
            </p:nvSpPr>
            <p:spPr>
              <a:xfrm>
                <a:off x="4860032" y="5877272"/>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solidFill>
                                <a:schemeClr val="accent1"/>
                              </a:solidFill>
                              <a:latin typeface="Cambria Math" panose="02040503050406030204" pitchFamily="18" charset="0"/>
                            </a:rPr>
                          </m:ctrlPr>
                        </m:sSupPr>
                        <m:e>
                          <m:r>
                            <a:rPr lang="en-US" altLang="zh-CN" b="0" i="1" smtClean="0">
                              <a:solidFill>
                                <a:schemeClr val="accent1"/>
                              </a:solidFill>
                              <a:latin typeface="Cambria Math" panose="02040503050406030204" pitchFamily="18" charset="0"/>
                            </a:rPr>
                            <m:t>𝑌</m:t>
                          </m:r>
                        </m:e>
                        <m:sup>
                          <m:r>
                            <a:rPr lang="en-US" altLang="zh-CN" b="0" i="1" smtClean="0">
                              <a:solidFill>
                                <a:schemeClr val="accent1"/>
                              </a:solidFill>
                              <a:latin typeface="Cambria Math" panose="02040503050406030204" pitchFamily="18" charset="0"/>
                            </a:rPr>
                            <m:t>′</m:t>
                          </m:r>
                        </m:sup>
                      </m:sSup>
                      <m:r>
                        <a:rPr lang="en-US" altLang="zh-CN" b="0" i="1" smtClean="0">
                          <a:solidFill>
                            <a:schemeClr val="accent1"/>
                          </a:solidFill>
                          <a:latin typeface="Cambria Math" panose="02040503050406030204" pitchFamily="18" charset="0"/>
                        </a:rPr>
                        <m:t>=</m:t>
                      </m:r>
                      <m:acc>
                        <m:accPr>
                          <m:chr m:val="̅"/>
                          <m:ctrlPr>
                            <a:rPr lang="en-US" altLang="zh-CN" b="0" i="1" smtClean="0">
                              <a:solidFill>
                                <a:schemeClr val="accent1"/>
                              </a:solidFill>
                              <a:latin typeface="Cambria Math" panose="02040503050406030204" pitchFamily="18" charset="0"/>
                            </a:rPr>
                          </m:ctrlPr>
                        </m:accPr>
                        <m:e>
                          <m:r>
                            <a:rPr lang="en-US" altLang="zh-CN" b="0" i="1" smtClean="0">
                              <a:solidFill>
                                <a:schemeClr val="accent1"/>
                              </a:solidFill>
                              <a:latin typeface="Cambria Math" panose="02040503050406030204" pitchFamily="18" charset="0"/>
                            </a:rPr>
                            <m:t>𝑌</m:t>
                          </m:r>
                        </m:e>
                      </m:acc>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4860032" y="5877272"/>
                <a:ext cx="936104" cy="369332"/>
              </a:xfrm>
              <a:prstGeom prst="rect">
                <a:avLst/>
              </a:prstGeom>
              <a:blipFill rotWithShape="0">
                <a:blip r:embed="rId3"/>
                <a:stretch>
                  <a:fillRect r="-20130"/>
                </a:stretch>
              </a:blipFill>
            </p:spPr>
            <p:txBody>
              <a:bodyPr/>
              <a:lstStyle/>
              <a:p>
                <a:r>
                  <a:rPr lang="zh-CN" altLang="en-US">
                    <a:noFill/>
                  </a:rPr>
                  <a:t> </a:t>
                </a:r>
              </a:p>
            </p:txBody>
          </p:sp>
        </mc:Fallback>
      </mc:AlternateContent>
      <p:sp>
        <p:nvSpPr>
          <p:cNvPr id="21" name="任意多边形 20"/>
          <p:cNvSpPr/>
          <p:nvPr/>
        </p:nvSpPr>
        <p:spPr>
          <a:xfrm>
            <a:off x="2838068" y="2320320"/>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flipH="1">
            <a:off x="4420012" y="4228300"/>
            <a:ext cx="1" cy="157696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本框 25"/>
              <p:cNvSpPr txBox="1"/>
              <p:nvPr/>
            </p:nvSpPr>
            <p:spPr>
              <a:xfrm>
                <a:off x="4211960" y="587727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C00000"/>
                          </a:solidFill>
                          <a:latin typeface="Cambria Math" panose="02040503050406030204" pitchFamily="18" charset="0"/>
                        </a:rPr>
                        <m:t>𝑌</m:t>
                      </m:r>
                      <m:r>
                        <a:rPr lang="en-US" altLang="zh-CN" b="0" i="1" smtClean="0">
                          <a:solidFill>
                            <a:srgbClr val="C00000"/>
                          </a:solidFill>
                          <a:latin typeface="Cambria Math" panose="02040503050406030204" pitchFamily="18" charset="0"/>
                        </a:rPr>
                        <m:t>′′</m:t>
                      </m:r>
                    </m:oMath>
                  </m:oMathPara>
                </a14:m>
                <a:endParaRPr lang="zh-CN" altLang="en-US" dirty="0">
                  <a:solidFill>
                    <a:srgbClr val="C00000"/>
                  </a:solidFill>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4211960" y="5877272"/>
                <a:ext cx="432048" cy="369332"/>
              </a:xfrm>
              <a:prstGeom prst="rect">
                <a:avLst/>
              </a:prstGeom>
              <a:blipFill rotWithShape="0">
                <a:blip r:embed="rId4"/>
                <a:stretch>
                  <a:fillRect r="-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p:cNvSpPr/>
              <p:nvPr/>
            </p:nvSpPr>
            <p:spPr>
              <a:xfrm>
                <a:off x="4913837" y="2192854"/>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𝑌</m:t>
                          </m:r>
                        </m:e>
                      </m:acc>
                    </m:oMath>
                  </m:oMathPara>
                </a14:m>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4913837" y="2192854"/>
                <a:ext cx="382669" cy="369332"/>
              </a:xfrm>
              <a:prstGeom prst="rect">
                <a:avLst/>
              </a:prstGeom>
              <a:blipFill rotWithShape="0">
                <a:blip r:embed="rId5"/>
                <a:stretch>
                  <a:fillRect/>
                </a:stretch>
              </a:blipFill>
            </p:spPr>
            <p:txBody>
              <a:bodyPr/>
              <a:lstStyle/>
              <a:p>
                <a:r>
                  <a:rPr lang="zh-CN" altLang="en-US">
                    <a:noFill/>
                  </a:rPr>
                  <a:t> </a:t>
                </a:r>
              </a:p>
            </p:txBody>
          </p:sp>
        </mc:Fallback>
      </mc:AlternateContent>
      <p:sp>
        <p:nvSpPr>
          <p:cNvPr id="28" name="左箭头 27"/>
          <p:cNvSpPr/>
          <p:nvPr/>
        </p:nvSpPr>
        <p:spPr>
          <a:xfrm>
            <a:off x="3491880" y="3068960"/>
            <a:ext cx="720080"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7"/>
          <p:cNvSpPr txBox="1"/>
          <p:nvPr/>
        </p:nvSpPr>
        <p:spPr>
          <a:xfrm>
            <a:off x="6672527" y="4908795"/>
            <a:ext cx="720080" cy="369332"/>
          </a:xfrm>
          <a:prstGeom prst="rect">
            <a:avLst/>
          </a:prstGeom>
          <a:noFill/>
        </p:spPr>
        <p:txBody>
          <a:bodyPr wrap="square" rtlCol="0">
            <a:spAutoFit/>
          </a:bodyPr>
          <a:lstStyle/>
          <a:p>
            <a:r>
              <a:rPr lang="en-US" altLang="zh-CN" dirty="0">
                <a:solidFill>
                  <a:srgbClr val="C00000"/>
                </a:solidFill>
              </a:rPr>
              <a:t>IS’’</a:t>
            </a:r>
            <a:endParaRPr lang="zh-CN" altLang="en-US" dirty="0">
              <a:solidFill>
                <a:srgbClr val="C00000"/>
              </a:solidFill>
            </a:endParaRPr>
          </a:p>
        </p:txBody>
      </p:sp>
    </p:spTree>
    <p:extLst>
      <p:ext uri="{BB962C8B-B14F-4D97-AF65-F5344CB8AC3E}">
        <p14:creationId xmlns:p14="http://schemas.microsoft.com/office/powerpoint/2010/main" val="2560902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Case Study: the Great Depression (the US case)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9330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104C0-8132-4481-BA20-D73E50419035}"/>
              </a:ext>
            </a:extLst>
          </p:cNvPr>
          <p:cNvSpPr>
            <a:spLocks noGrp="1"/>
          </p:cNvSpPr>
          <p:nvPr>
            <p:ph type="title"/>
          </p:nvPr>
        </p:nvSpPr>
        <p:spPr/>
        <p:txBody>
          <a:bodyPr>
            <a:normAutofit fontScale="90000"/>
          </a:bodyPr>
          <a:lstStyle/>
          <a:p>
            <a:r>
              <a:rPr lang="en-US" altLang="zh-CN" dirty="0"/>
              <a:t>Unemployment Rate during the Great Depression </a:t>
            </a:r>
            <a:endParaRPr lang="zh-CN" altLang="en-US" dirty="0"/>
          </a:p>
        </p:txBody>
      </p:sp>
      <p:sp>
        <p:nvSpPr>
          <p:cNvPr id="4" name="页脚占位符 3">
            <a:extLst>
              <a:ext uri="{FF2B5EF4-FFF2-40B4-BE49-F238E27FC236}">
                <a16:creationId xmlns:a16="http://schemas.microsoft.com/office/drawing/2014/main" id="{F70E2D3D-ADE2-4707-9A4D-E7331F4C5DA0}"/>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a:extLst>
              <a:ext uri="{FF2B5EF4-FFF2-40B4-BE49-F238E27FC236}">
                <a16:creationId xmlns:a16="http://schemas.microsoft.com/office/drawing/2014/main" id="{9D533FEF-A8CE-4094-ACED-E4A71D739CE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14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BA277-CD75-4475-9383-F6A08948DAA3}"/>
              </a:ext>
            </a:extLst>
          </p:cNvPr>
          <p:cNvSpPr>
            <a:spLocks noGrp="1"/>
          </p:cNvSpPr>
          <p:nvPr>
            <p:ph type="title"/>
          </p:nvPr>
        </p:nvSpPr>
        <p:spPr/>
        <p:txBody>
          <a:bodyPr/>
          <a:lstStyle/>
          <a:p>
            <a:r>
              <a:rPr lang="en-US" altLang="zh-CN" dirty="0"/>
              <a:t>Interest Rate and Inflation</a:t>
            </a:r>
            <a:endParaRPr lang="zh-CN" altLang="en-US" dirty="0"/>
          </a:p>
        </p:txBody>
      </p:sp>
      <p:sp>
        <p:nvSpPr>
          <p:cNvPr id="4" name="页脚占位符 3">
            <a:extLst>
              <a:ext uri="{FF2B5EF4-FFF2-40B4-BE49-F238E27FC236}">
                <a16:creationId xmlns:a16="http://schemas.microsoft.com/office/drawing/2014/main" id="{E456884A-71D8-4EDD-81C9-93391560061F}"/>
              </a:ext>
            </a:extLst>
          </p:cNvPr>
          <p:cNvSpPr>
            <a:spLocks noGrp="1"/>
          </p:cNvSpPr>
          <p:nvPr>
            <p:ph type="ftr" sz="quarter" idx="11"/>
          </p:nvPr>
        </p:nvSpPr>
        <p:spPr/>
        <p:txBody>
          <a:bodyPr/>
          <a:lstStyle/>
          <a:p>
            <a:r>
              <a:rPr lang="en-US" altLang="zh-CN"/>
              <a:t>Intermediate Macroeconomics</a:t>
            </a:r>
            <a:endParaRPr lang="zh-CN" altLang="en-US"/>
          </a:p>
        </p:txBody>
      </p:sp>
      <p:graphicFrame>
        <p:nvGraphicFramePr>
          <p:cNvPr id="6" name="内容占位符 5">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231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Macroeconomic Fluctuations: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idx="1"/>
            <p:extLst>
              <p:ext uri="{D42A27DB-BD31-4B8C-83A1-F6EECF244321}">
                <p14:modId xmlns:p14="http://schemas.microsoft.com/office/powerpoint/2010/main" val="14503759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802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Explanation 1: IS-Shock</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The fall of investment and consumption demand after the burst of a giant asset bubble. </a:t>
            </a:r>
          </a:p>
          <a:p>
            <a:pPr lvl="1"/>
            <a:r>
              <a:rPr lang="en-US" altLang="zh-CN" dirty="0"/>
              <a:t>The stock market crash of 1929</a:t>
            </a:r>
          </a:p>
          <a:p>
            <a:pPr lvl="1"/>
            <a:r>
              <a:rPr lang="en-US" altLang="zh-CN" dirty="0"/>
              <a:t>The end of residential investment boom</a:t>
            </a:r>
          </a:p>
          <a:p>
            <a:r>
              <a:rPr lang="en-US" altLang="zh-CN" dirty="0"/>
              <a:t>Second wave of shocks:</a:t>
            </a:r>
          </a:p>
          <a:p>
            <a:pPr lvl="1"/>
            <a:r>
              <a:rPr lang="en-US" altLang="zh-CN" dirty="0"/>
              <a:t>Bank failures in the early 1930s.</a:t>
            </a:r>
          </a:p>
          <a:p>
            <a:pPr lvl="1"/>
            <a:r>
              <a:rPr lang="en-US" altLang="zh-CN" dirty="0"/>
              <a:t>Fiscal tightening to rein in budget deficit. </a:t>
            </a:r>
          </a:p>
          <a:p>
            <a:pPr lvl="1"/>
            <a:r>
              <a:rPr lang="en-US" altLang="zh-CN" dirty="0"/>
              <a:t>Protectionism (e.g., Smoot–Hawley act of 1930).</a:t>
            </a:r>
          </a:p>
          <a:p>
            <a:pPr lvl="1"/>
            <a:r>
              <a:rPr lang="en-US" altLang="zh-CN" dirty="0"/>
              <a:t>Deflation and expectation of deflation.</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9040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Debt-Deflation Theory</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Assume that debtors (those who borrow money) have higher propensity to consume than creditors do. </a:t>
            </a:r>
          </a:p>
          <a:p>
            <a:r>
              <a:rPr lang="en-US" altLang="zh-CN" dirty="0"/>
              <a:t>Deflation increases </a:t>
            </a:r>
            <a:r>
              <a:rPr lang="en-US" altLang="zh-CN" dirty="0">
                <a:solidFill>
                  <a:srgbClr val="C00000"/>
                </a:solidFill>
              </a:rPr>
              <a:t>real debt burden</a:t>
            </a:r>
            <a:r>
              <a:rPr lang="en-US" altLang="zh-CN" dirty="0"/>
              <a:t>, shifting purchasing power from debtors to creditors. </a:t>
            </a:r>
          </a:p>
          <a:p>
            <a:r>
              <a:rPr lang="en-US" altLang="zh-CN" dirty="0"/>
              <a:t>Under our assumption, the reduction of spending by the debtors is more than the increase of spending by the creditors. The net effect is a reduction of spending, shifting the IS curve to the left.  </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32192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Role of Expectation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Consider the following modified IS-LM equations:</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r>
                            <a:rPr lang="en-US" altLang="zh-CN" b="0" i="1" smtClean="0">
                              <a:latin typeface="Cambria Math"/>
                            </a:rPr>
                            <m:t>𝑖</m:t>
                          </m:r>
                          <m:r>
                            <a:rPr lang="en-US" altLang="zh-CN" b="0" i="1" smtClean="0">
                              <a:latin typeface="Cambria Math"/>
                            </a:rPr>
                            <m:t>−</m:t>
                          </m:r>
                          <m:r>
                            <a:rPr lang="en-US" altLang="zh-CN" b="0" i="1" smtClean="0">
                              <a:latin typeface="Cambria Math"/>
                            </a:rPr>
                            <m:t>𝐸</m:t>
                          </m:r>
                          <m:r>
                            <a:rPr lang="en-US" altLang="zh-CN" b="0" i="1" smtClean="0">
                              <a:latin typeface="Cambria Math"/>
                            </a:rPr>
                            <m:t>𝜋</m:t>
                          </m:r>
                        </m:e>
                      </m:d>
                      <m:r>
                        <a:rPr lang="en-US" altLang="zh-CN" i="1">
                          <a:latin typeface="Cambria Math"/>
                        </a:rPr>
                        <m:t>+</m:t>
                      </m:r>
                      <m:r>
                        <a:rPr lang="en-US" altLang="zh-CN" i="1">
                          <a:latin typeface="Cambria Math"/>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r>
                            <a:rPr lang="en-US" altLang="zh-CN" b="0" i="1" smtClean="0">
                              <a:latin typeface="Cambria Math"/>
                            </a:rPr>
                            <m:t>𝑖</m:t>
                          </m:r>
                          <m:r>
                            <a:rPr lang="en-US" altLang="zh-CN" i="1">
                              <a:latin typeface="Cambria Math"/>
                            </a:rPr>
                            <m:t>,</m:t>
                          </m:r>
                          <m:r>
                            <a:rPr lang="en-US" altLang="zh-CN" i="1">
                              <a:latin typeface="Cambria Math"/>
                            </a:rPr>
                            <m:t>𝑌</m:t>
                          </m:r>
                        </m:e>
                      </m:d>
                      <m:r>
                        <a:rPr lang="en-US" altLang="zh-CN" i="1">
                          <a:latin typeface="Cambria Math"/>
                        </a:rPr>
                        <m:t>.</m:t>
                      </m:r>
                    </m:oMath>
                  </m:oMathPara>
                </a14:m>
                <a:endParaRPr lang="en-US" altLang="zh-CN" dirty="0"/>
              </a:p>
              <a:p>
                <a:pPr lvl="1"/>
                <a:r>
                  <a:rPr lang="en-US" altLang="zh-CN" dirty="0"/>
                  <a:t>Endogenous variables: </a:t>
                </a:r>
                <a14:m>
                  <m:oMath xmlns:m="http://schemas.openxmlformats.org/officeDocument/2006/math">
                    <m:r>
                      <a:rPr lang="en-US" altLang="zh-CN" i="1">
                        <a:latin typeface="Cambria Math"/>
                      </a:rPr>
                      <m:t>𝑌</m:t>
                    </m:r>
                  </m:oMath>
                </a14:m>
                <a:r>
                  <a:rPr lang="en-US" altLang="zh-CN" dirty="0"/>
                  <a:t> and </a:t>
                </a:r>
                <a14:m>
                  <m:oMath xmlns:m="http://schemas.openxmlformats.org/officeDocument/2006/math">
                    <m:r>
                      <a:rPr lang="en-US" altLang="zh-CN" i="1">
                        <a:latin typeface="Cambria Math"/>
                      </a:rPr>
                      <m:t>𝑖</m:t>
                    </m:r>
                  </m:oMath>
                </a14:m>
                <a:r>
                  <a:rPr lang="en-US" altLang="zh-CN" dirty="0"/>
                  <a:t> .</a:t>
                </a:r>
              </a:p>
              <a:p>
                <a:r>
                  <a:rPr lang="en-US" altLang="zh-CN" dirty="0"/>
                  <a:t>If investors expect deflation, that is, </a:t>
                </a:r>
                <a14:m>
                  <m:oMath xmlns:m="http://schemas.openxmlformats.org/officeDocument/2006/math">
                    <m:r>
                      <a:rPr lang="en-US" altLang="zh-CN" i="1">
                        <a:latin typeface="Cambria Math"/>
                      </a:rPr>
                      <m:t>𝐸</m:t>
                    </m:r>
                    <m:r>
                      <a:rPr lang="en-US" altLang="zh-CN" i="1">
                        <a:latin typeface="Cambria Math"/>
                      </a:rPr>
                      <m:t>𝜋</m:t>
                    </m:r>
                    <m:r>
                      <a:rPr lang="en-US" altLang="zh-CN" b="0" i="1" smtClean="0">
                        <a:latin typeface="Cambria Math"/>
                      </a:rPr>
                      <m:t>&lt;0,</m:t>
                    </m:r>
                  </m:oMath>
                </a14:m>
                <a:r>
                  <a:rPr lang="zh-CN" altLang="en-US" dirty="0"/>
                  <a:t> </a:t>
                </a:r>
                <a:r>
                  <a:rPr lang="en-US" altLang="zh-CN" dirty="0"/>
                  <a:t>then the IS curve immediately shifts to the left.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r="-244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852027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Explanation 2: LM-Shock</a:t>
            </a:r>
            <a:endParaRPr lang="zh-CN" altLang="en-US" dirty="0"/>
          </a:p>
        </p:txBody>
      </p:sp>
      <p:sp>
        <p:nvSpPr>
          <p:cNvPr id="3" name="内容占位符 2"/>
          <p:cNvSpPr>
            <a:spLocks noGrp="1"/>
          </p:cNvSpPr>
          <p:nvPr>
            <p:ph idx="1"/>
          </p:nvPr>
        </p:nvSpPr>
        <p:spPr/>
        <p:txBody>
          <a:bodyPr>
            <a:normAutofit/>
          </a:bodyPr>
          <a:lstStyle/>
          <a:p>
            <a:r>
              <a:rPr lang="en-US" altLang="zh-CN" dirty="0"/>
              <a:t>Friedman and</a:t>
            </a:r>
            <a:r>
              <a:rPr lang="zh-CN" altLang="en-US" dirty="0"/>
              <a:t> </a:t>
            </a:r>
            <a:r>
              <a:rPr lang="en-US" altLang="zh-CN" dirty="0"/>
              <a:t>Schwartz in “</a:t>
            </a:r>
            <a:r>
              <a:rPr lang="en-US" altLang="zh-CN" i="1" dirty="0"/>
              <a:t>A Monetary History of the United States, 1867–1960”, </a:t>
            </a:r>
            <a:r>
              <a:rPr lang="en-US" altLang="zh-CN" dirty="0"/>
              <a:t>argued that the contraction of money supply caused the Depression. </a:t>
            </a:r>
          </a:p>
          <a:p>
            <a:pPr lvl="1"/>
            <a:r>
              <a:rPr lang="en-US" altLang="zh-CN" dirty="0"/>
              <a:t>The real interest rate increased during the Depression.</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217126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Policy Responses to Recessions</a:t>
            </a:r>
            <a:endParaRPr lang="zh-CN" altLang="en-US" dirty="0"/>
          </a:p>
        </p:txBody>
      </p:sp>
      <p:sp>
        <p:nvSpPr>
          <p:cNvPr id="3" name="内容占位符 2"/>
          <p:cNvSpPr>
            <a:spLocks noGrp="1"/>
          </p:cNvSpPr>
          <p:nvPr>
            <p:ph idx="1"/>
          </p:nvPr>
        </p:nvSpPr>
        <p:spPr/>
        <p:txBody>
          <a:bodyPr/>
          <a:lstStyle/>
          <a:p>
            <a:r>
              <a:rPr lang="en-US" altLang="zh-CN" dirty="0"/>
              <a:t>Policy makers may use fiscal, monetary, and both, to increase aggregate demand.</a:t>
            </a:r>
          </a:p>
          <a:p>
            <a:r>
              <a:rPr lang="en-US" altLang="zh-CN" dirty="0"/>
              <a:t>Fiscal stimulus</a:t>
            </a:r>
          </a:p>
          <a:p>
            <a:pPr lvl="1"/>
            <a:r>
              <a:rPr lang="en-US" altLang="zh-CN" dirty="0"/>
              <a:t>Increase in government purchasing </a:t>
            </a:r>
          </a:p>
          <a:p>
            <a:pPr lvl="1"/>
            <a:r>
              <a:rPr lang="en-US" altLang="zh-CN" dirty="0"/>
              <a:t>Tax reduction</a:t>
            </a:r>
          </a:p>
          <a:p>
            <a:r>
              <a:rPr lang="en-US" altLang="zh-CN" dirty="0"/>
              <a:t>Monetary stimulus</a:t>
            </a:r>
          </a:p>
          <a:p>
            <a:r>
              <a:rPr lang="en-US" altLang="zh-CN" dirty="0"/>
              <a:t>Combination of fiscal and monetary policies</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80595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Policy Analysis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a:t>Holding </a:t>
                </a:r>
                <a14:m>
                  <m:oMath xmlns:m="http://schemas.openxmlformats.org/officeDocument/2006/math">
                    <m:r>
                      <a:rPr lang="en-US" altLang="zh-CN" b="0" i="1" smtClean="0">
                        <a:latin typeface="Cambria Math"/>
                      </a:rPr>
                      <m:t>𝑃</m:t>
                    </m:r>
                  </m:oMath>
                </a14:m>
                <a:r>
                  <a:rPr lang="en-US" altLang="zh-CN" dirty="0"/>
                  <a:t> fixed, we take total differentiation of the IS-LM equations and obtain</a:t>
                </a:r>
              </a:p>
              <a:p>
                <a:pPr marL="0" indent="0">
                  <a:buNone/>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r>
                        <a:rPr lang="en-US" altLang="zh-CN" b="0" i="1" smtClean="0">
                          <a:latin typeface="Cambria Math"/>
                        </a:rPr>
                        <m:t>𝑑𝑌</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r>
                        <a:rPr lang="en-US" altLang="zh-CN" b="0" i="1" smtClean="0">
                          <a:latin typeface="Cambria Math"/>
                        </a:rPr>
                        <m:t>𝑑𝑟</m:t>
                      </m:r>
                      <m:r>
                        <a:rPr lang="en-US" altLang="zh-CN" b="0" i="1" smtClean="0">
                          <a:latin typeface="Cambria Math"/>
                        </a:rPr>
                        <m:t>=</m:t>
                      </m:r>
                      <m:r>
                        <a:rPr lang="en-US" altLang="zh-CN" b="0" i="1" smtClean="0">
                          <a:latin typeface="Cambria Math"/>
                        </a:rPr>
                        <m:t>𝑑𝐺</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r>
                        <a:rPr lang="en-US" altLang="zh-CN" b="0" i="1" smtClean="0">
                          <a:latin typeface="Cambria Math"/>
                        </a:rPr>
                        <m:t>𝑑𝑇</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𝑃</m:t>
                      </m:r>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r>
                        <a:rPr lang="en-US" altLang="zh-CN" b="0" i="1" smtClean="0">
                          <a:latin typeface="Cambria Math"/>
                        </a:rPr>
                        <m:t>𝑑𝑌</m:t>
                      </m:r>
                      <m:r>
                        <a:rPr lang="en-US" altLang="zh-CN" b="0" i="1" smtClean="0">
                          <a:latin typeface="Cambria Math"/>
                        </a:rPr>
                        <m:t>+</m:t>
                      </m:r>
                      <m:r>
                        <a:rPr lang="en-US" altLang="zh-CN" b="0" i="1" smtClean="0">
                          <a:latin typeface="Cambria Math"/>
                        </a:rPr>
                        <m:t>𝑃</m:t>
                      </m:r>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𝑑𝑟</m:t>
                      </m:r>
                      <m:r>
                        <a:rPr lang="en-US" altLang="zh-CN" b="0" i="1" smtClean="0">
                          <a:latin typeface="Cambria Math"/>
                        </a:rPr>
                        <m:t>=</m:t>
                      </m:r>
                      <m:r>
                        <a:rPr lang="en-US" altLang="zh-CN" b="0" i="1" smtClean="0">
                          <a:latin typeface="Cambria Math"/>
                        </a:rPr>
                        <m:t>𝑑𝑀</m:t>
                      </m:r>
                    </m:oMath>
                  </m:oMathPara>
                </a14:m>
                <a:endParaRPr lang="en-US" altLang="zh-CN" dirty="0"/>
              </a:p>
              <a:p>
                <a:r>
                  <a:rPr lang="en-US" altLang="zh-CN" dirty="0"/>
                  <a:t>Using the Cramer’s, we can obtain: </a:t>
                </a:r>
              </a:p>
              <a:p>
                <a:pPr lvl="1"/>
                <a:r>
                  <a:rPr lang="en-US" altLang="zh-CN" dirty="0"/>
                  <a:t>The effect of increasing government purchases on income and interest rate: </a:t>
                </a:r>
                <a14:m>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a:rPr>
                          <m:t>𝑑</m:t>
                        </m:r>
                        <m:r>
                          <a:rPr lang="en-US" altLang="zh-CN" b="0" i="1" smtClean="0">
                            <a:latin typeface="Cambria Math"/>
                          </a:rPr>
                          <m:t>𝑌</m:t>
                        </m:r>
                      </m:num>
                      <m:den>
                        <m:r>
                          <a:rPr lang="en-US" altLang="zh-CN" i="1" smtClean="0">
                            <a:latin typeface="Cambria Math"/>
                          </a:rPr>
                          <m:t>𝑑</m:t>
                        </m:r>
                        <m:r>
                          <a:rPr lang="en-US" altLang="zh-CN" b="0" i="1" smtClean="0">
                            <a:latin typeface="Cambria Math"/>
                          </a:rPr>
                          <m:t>𝐺</m:t>
                        </m:r>
                      </m:den>
                    </m:f>
                    <m:r>
                      <a:rPr lang="en-US" altLang="zh-CN" b="0" i="0" smtClean="0">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𝑑𝐺</m:t>
                        </m:r>
                      </m:den>
                    </m:f>
                  </m:oMath>
                </a14:m>
                <a:endParaRPr lang="en-US" altLang="zh-CN" dirty="0"/>
              </a:p>
              <a:p>
                <a:pPr lvl="1"/>
                <a:r>
                  <a:rPr lang="en-US" altLang="zh-CN" dirty="0"/>
                  <a:t>The effect of tax reduction on income and interest rate: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𝑇</m:t>
                        </m:r>
                      </m:den>
                    </m:f>
                    <m:r>
                      <a:rPr lang="en-US" altLang="zh-CN">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𝑑𝑟</m:t>
                        </m:r>
                      </m:num>
                      <m:den>
                        <m:r>
                          <a:rPr lang="en-US" altLang="zh-CN" i="1">
                            <a:latin typeface="Cambria Math"/>
                          </a:rPr>
                          <m:t>𝑑</m:t>
                        </m:r>
                        <m:r>
                          <a:rPr lang="en-US" altLang="zh-CN" b="0" i="1" smtClean="0">
                            <a:latin typeface="Cambria Math"/>
                          </a:rPr>
                          <m:t>𝑇</m:t>
                        </m:r>
                      </m:den>
                    </m:f>
                  </m:oMath>
                </a14:m>
                <a:r>
                  <a:rPr lang="en-US" altLang="zh-CN" dirty="0"/>
                  <a:t> </a:t>
                </a:r>
              </a:p>
              <a:p>
                <a:pPr lvl="1"/>
                <a:r>
                  <a:rPr lang="en-US" altLang="zh-CN" dirty="0"/>
                  <a:t>The effect of expansionary monetary policy on income and interest rate: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𝑀</m:t>
                        </m:r>
                      </m:den>
                    </m:f>
                    <m:r>
                      <a:rPr lang="en-US" altLang="zh-CN">
                        <a:latin typeface="Cambria Math"/>
                      </a:rPr>
                      <m:t> </m:t>
                    </m:r>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𝑑𝑟</m:t>
                        </m:r>
                      </m:num>
                      <m:den>
                        <m:r>
                          <a:rPr lang="en-US" altLang="zh-CN" i="1">
                            <a:latin typeface="Cambria Math"/>
                          </a:rPr>
                          <m:t>𝑑</m:t>
                        </m:r>
                        <m:r>
                          <a:rPr lang="en-US" altLang="zh-CN" b="0" i="1" smtClean="0">
                            <a:latin typeface="Cambria Math"/>
                          </a:rPr>
                          <m:t>𝑀</m:t>
                        </m:r>
                      </m:den>
                    </m:f>
                  </m:oMath>
                </a14:m>
                <a:r>
                  <a:rPr lang="en-US" altLang="zh-CN" dirty="0"/>
                  <a:t>.</a:t>
                </a:r>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185" t="-2695" r="-1259" b="-148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47756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The Effect of Fiscal Policies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62500" lnSpcReduction="20000"/>
              </a:bodyPr>
              <a:lstStyle/>
              <a:p>
                <a:r>
                  <a:rPr lang="en-US" altLang="zh-CN" dirty="0"/>
                  <a:t>Holding </a:t>
                </a:r>
                <a14:m>
                  <m:oMath xmlns:m="http://schemas.openxmlformats.org/officeDocument/2006/math">
                    <m:r>
                      <a:rPr lang="en-US" altLang="zh-CN" b="0" i="1" smtClean="0">
                        <a:latin typeface="Cambria Math"/>
                      </a:rPr>
                      <m:t>𝑀</m:t>
                    </m:r>
                  </m:oMath>
                </a14:m>
                <a:r>
                  <a:rPr lang="en-US" altLang="zh-CN" dirty="0"/>
                  <a:t> fixed (that is,</a:t>
                </a:r>
                <a14:m>
                  <m:oMath xmlns:m="http://schemas.openxmlformats.org/officeDocument/2006/math">
                    <m:r>
                      <a:rPr lang="en-US" altLang="zh-CN" i="1">
                        <a:latin typeface="Cambria Math"/>
                      </a:rPr>
                      <m:t>𝑑𝑀</m:t>
                    </m:r>
                    <m:r>
                      <a:rPr lang="en-US" altLang="zh-CN" b="0" i="1" smtClean="0">
                        <a:latin typeface="Cambria Math"/>
                      </a:rPr>
                      <m:t>=0</m:t>
                    </m:r>
                  </m:oMath>
                </a14:m>
                <a:r>
                  <a:rPr lang="en-US" altLang="zh-CN" dirty="0"/>
                  <a:t>). Using the Cramer’s Rule, we obtain</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a:rPr>
                        <m:t>𝑑𝑌</m:t>
                      </m:r>
                      <m:r>
                        <a:rPr lang="en-US" altLang="zh-CN" b="0" i="1" smtClean="0">
                          <a:latin typeface="Cambria Math"/>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m:t>
                          </m:r>
                          <m:r>
                            <a:rPr lang="en-US" altLang="zh-CN" b="0" i="1" smtClean="0">
                              <a:latin typeface="Cambria Math"/>
                            </a:rPr>
                            <m:t>𝑑𝐺</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r>
                            <a:rPr lang="en-US" altLang="zh-CN" b="0" i="1" smtClean="0">
                              <a:latin typeface="Cambria Math"/>
                            </a:rPr>
                            <m:t>𝑑𝑇</m:t>
                          </m:r>
                          <m:r>
                            <a:rPr lang="en-US" altLang="zh-CN" b="0" i="1" smtClean="0">
                              <a:latin typeface="Cambria Math"/>
                            </a:rPr>
                            <m:t>)</m:t>
                          </m:r>
                        </m:num>
                        <m:den>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den>
                      </m:f>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𝑑</m:t>
                      </m:r>
                      <m:r>
                        <a:rPr lang="en-US" altLang="zh-CN" b="0" i="1" smtClean="0">
                          <a:latin typeface="Cambria Math"/>
                        </a:rPr>
                        <m:t>𝑟</m:t>
                      </m:r>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b="0" i="1" smtClean="0">
                                  <a:latin typeface="Cambria Math"/>
                                </a:rPr>
                                <m:t>2</m:t>
                              </m:r>
                            </m:sub>
                          </m:sSub>
                          <m:r>
                            <a:rPr lang="en-US" altLang="zh-CN" b="0" i="1" smtClean="0">
                              <a:latin typeface="Cambria Math"/>
                            </a:rPr>
                            <m:t>(</m:t>
                          </m:r>
                          <m:r>
                            <a:rPr lang="en-US" altLang="zh-CN" i="1">
                              <a:latin typeface="Cambria Math"/>
                            </a:rPr>
                            <m:t>𝑑𝐺</m:t>
                          </m:r>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r>
                            <a:rPr lang="en-US" altLang="zh-CN" i="1">
                              <a:latin typeface="Cambria Math"/>
                            </a:rPr>
                            <m:t>𝑑𝑇</m:t>
                          </m:r>
                          <m:r>
                            <a:rPr lang="en-US" altLang="zh-CN" b="0" i="1" smtClean="0">
                              <a:latin typeface="Cambria Math"/>
                            </a:rPr>
                            <m:t>)</m:t>
                          </m:r>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i="1">
                          <a:latin typeface="Cambria Math"/>
                        </a:rPr>
                        <m:t>.</m:t>
                      </m:r>
                    </m:oMath>
                  </m:oMathPara>
                </a14:m>
                <a:endParaRPr lang="en-US" altLang="zh-CN" dirty="0"/>
              </a:p>
              <a:p>
                <a:r>
                  <a:rPr lang="en-US" altLang="zh-CN" dirty="0"/>
                  <a:t>The effect of fiscal policies can be summarized as follows,</a:t>
                </a:r>
              </a:p>
              <a:p>
                <a:pPr lvl="1"/>
                <a:r>
                  <a:rPr lang="en-US" altLang="zh-CN" dirty="0"/>
                  <a:t>The effect of government purchase on output: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a:rPr>
                          <m:t>𝑑𝑌</m:t>
                        </m:r>
                      </m:num>
                      <m:den>
                        <m:r>
                          <a:rPr lang="en-US" altLang="zh-CN" b="0" i="1" smtClean="0">
                            <a:latin typeface="Cambria Math"/>
                          </a:rPr>
                          <m:t>𝑑𝐺</m:t>
                        </m:r>
                      </m:den>
                    </m:f>
                    <m:r>
                      <a:rPr lang="en-US" altLang="zh-CN" b="0" i="1" smtClean="0">
                        <a:latin typeface="Cambria Math"/>
                      </a:rPr>
                      <m:t>=</m:t>
                    </m:r>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&gt;0</m:t>
                    </m:r>
                  </m:oMath>
                </a14:m>
                <a:endParaRPr lang="en-US" altLang="zh-CN" dirty="0"/>
              </a:p>
              <a:p>
                <a:pPr lvl="1"/>
                <a:r>
                  <a:rPr lang="en-US" altLang="zh-CN" dirty="0"/>
                  <a:t>The effect of government purchase on interest rate: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𝑑𝐺</m:t>
                        </m:r>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2</m:t>
                            </m:r>
                          </m:sub>
                        </m:sSub>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&gt;0</m:t>
                    </m:r>
                  </m:oMath>
                </a14:m>
                <a:endParaRPr lang="en-US" altLang="zh-CN" dirty="0"/>
              </a:p>
              <a:p>
                <a:pPr lvl="1"/>
                <a:r>
                  <a:rPr lang="en-US" altLang="zh-CN" dirty="0"/>
                  <a:t>The effect of tax on output: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m:t>
                        </m:r>
                        <m:r>
                          <a:rPr lang="en-US" altLang="zh-CN" b="0" i="1" smtClean="0">
                            <a:latin typeface="Cambria Math"/>
                          </a:rPr>
                          <m:t>𝑇</m:t>
                        </m:r>
                      </m:den>
                    </m:f>
                    <m:r>
                      <a:rPr lang="en-US" altLang="zh-CN" i="1">
                        <a:latin typeface="Cambria Math"/>
                      </a:rPr>
                      <m:t>=</m:t>
                    </m:r>
                    <m:r>
                      <a:rPr lang="en-US" altLang="zh-CN" b="0" i="1" smtClean="0">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&lt;0</m:t>
                    </m:r>
                  </m:oMath>
                </a14:m>
                <a:endParaRPr lang="en-US" altLang="zh-CN" dirty="0"/>
              </a:p>
              <a:p>
                <a:pPr lvl="1"/>
                <a:r>
                  <a:rPr lang="en-US" altLang="zh-CN" dirty="0"/>
                  <a:t>The effect of tax on interest rate: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m:t>
                        </m:r>
                        <m:r>
                          <a:rPr lang="en-US" altLang="zh-CN" b="0" i="1" smtClean="0">
                            <a:latin typeface="Cambria Math"/>
                          </a:rPr>
                          <m:t>𝑟</m:t>
                        </m:r>
                      </m:num>
                      <m:den>
                        <m:r>
                          <a:rPr lang="en-US" altLang="zh-CN" i="1">
                            <a:latin typeface="Cambria Math"/>
                          </a:rPr>
                          <m:t>𝑑𝑇</m:t>
                        </m:r>
                      </m:den>
                    </m:f>
                    <m:r>
                      <a:rPr lang="en-US" altLang="zh-CN" i="1">
                        <a:latin typeface="Cambria Math"/>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a:rPr>
                              <m:t>𝐿</m:t>
                            </m:r>
                          </m:e>
                          <m:sub>
                            <m:r>
                              <a:rPr lang="en-US" altLang="zh-CN" b="0" i="1" smtClean="0">
                                <a:latin typeface="Cambria Math"/>
                              </a:rPr>
                              <m:t>2</m:t>
                            </m:r>
                          </m:sub>
                        </m:sSub>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num>
                      <m:den>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b="0" i="1" smtClean="0">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den>
                    </m:f>
                    <m:r>
                      <a:rPr lang="en-US" altLang="zh-CN" b="0" i="1" smtClean="0">
                        <a:latin typeface="Cambria Math"/>
                      </a:rPr>
                      <m:t>&lt;0</m:t>
                    </m:r>
                  </m:oMath>
                </a14:m>
                <a:endParaRPr lang="en-US" altLang="zh-CN" dirty="0"/>
              </a:p>
              <a:p>
                <a:pPr lvl="1"/>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593" t="-188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33991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Effect of Monetary Policies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Similarly, holding </a:t>
                </a:r>
                <a14:m>
                  <m:oMath xmlns:m="http://schemas.openxmlformats.org/officeDocument/2006/math">
                    <m:r>
                      <a:rPr lang="en-US" altLang="zh-CN" b="0" i="1" smtClean="0">
                        <a:latin typeface="Cambria Math"/>
                      </a:rPr>
                      <m:t>𝐺</m:t>
                    </m:r>
                  </m:oMath>
                </a14:m>
                <a:r>
                  <a:rPr lang="zh-CN" altLang="en-US" dirty="0"/>
                  <a:t> </a:t>
                </a:r>
                <a:r>
                  <a:rPr lang="en-US" altLang="zh-CN" dirty="0"/>
                  <a:t>and </a:t>
                </a:r>
                <a14:m>
                  <m:oMath xmlns:m="http://schemas.openxmlformats.org/officeDocument/2006/math">
                    <m:r>
                      <a:rPr lang="en-US" altLang="zh-CN" b="0" i="1" smtClean="0">
                        <a:latin typeface="Cambria Math"/>
                      </a:rPr>
                      <m:t>𝑇</m:t>
                    </m:r>
                  </m:oMath>
                </a14:m>
                <a:r>
                  <a:rPr lang="zh-CN" altLang="en-US" dirty="0"/>
                  <a:t> </a:t>
                </a:r>
                <a:r>
                  <a:rPr lang="en-US" altLang="zh-CN" dirty="0"/>
                  <a:t>fixed, we obtain</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𝑑𝑌</m:t>
                          </m:r>
                        </m:num>
                        <m:den>
                          <m:r>
                            <a:rPr lang="en-US" altLang="zh-CN" i="1">
                              <a:latin typeface="Cambria Math"/>
                            </a:rPr>
                            <m:t>𝑑𝑀</m:t>
                          </m:r>
                        </m:den>
                      </m:f>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a:rPr>
                                <m:t>𝐼</m:t>
                              </m:r>
                            </m:e>
                            <m:sup>
                              <m:r>
                                <a:rPr lang="en-US" altLang="zh-CN" b="0" i="1" smtClean="0">
                                  <a:latin typeface="Cambria Math"/>
                                </a:rPr>
                                <m:t>′</m:t>
                              </m:r>
                            </m:sup>
                          </m:sSup>
                        </m:num>
                        <m:den>
                          <m:r>
                            <a:rPr lang="en-US" altLang="zh-CN" i="1">
                              <a:latin typeface="Cambria Math"/>
                            </a:rPr>
                            <m:t>𝑃</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m:t>
                          </m:r>
                        </m:den>
                      </m:f>
                      <m:r>
                        <a:rPr lang="en-US" altLang="zh-CN" b="0" i="1" smtClean="0">
                          <a:latin typeface="Cambria Math"/>
                        </a:rPr>
                        <m:t>&gt;0</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rPr>
                          </m:ctrlPr>
                        </m:fPr>
                        <m:num>
                          <m:r>
                            <a:rPr lang="en-US" altLang="zh-CN" i="1">
                              <a:latin typeface="Cambria Math"/>
                            </a:rPr>
                            <m:t>𝑑𝑟</m:t>
                          </m:r>
                        </m:num>
                        <m:den>
                          <m:r>
                            <a:rPr lang="en-US" altLang="zh-CN" i="1">
                              <a:latin typeface="Cambria Math"/>
                            </a:rPr>
                            <m:t>𝑑𝑀</m:t>
                          </m:r>
                        </m:den>
                      </m:f>
                      <m:r>
                        <a:rPr lang="en-US" altLang="zh-CN" i="1">
                          <a:latin typeface="Cambria Math"/>
                        </a:rPr>
                        <m:t>=</m:t>
                      </m:r>
                      <m:f>
                        <m:fPr>
                          <m:ctrlPr>
                            <a:rPr lang="en-US" altLang="zh-CN"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e>
                          </m:d>
                        </m:num>
                        <m:den>
                          <m:r>
                            <a:rPr lang="en-US" altLang="zh-CN" i="1">
                              <a:latin typeface="Cambria Math"/>
                            </a:rPr>
                            <m:t>𝑃</m:t>
                          </m:r>
                          <m:r>
                            <a:rPr lang="en-US" altLang="zh-CN" i="1">
                              <a:latin typeface="Cambria Math"/>
                            </a:rPr>
                            <m:t>(</m:t>
                          </m:r>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d>
                            <m:dPr>
                              <m:ctrlPr>
                                <a:rPr lang="en-US" altLang="zh-CN" i="1">
                                  <a:latin typeface="Cambria Math" panose="02040503050406030204" pitchFamily="18" charset="0"/>
                                </a:rPr>
                              </m:ctrlPr>
                            </m:dPr>
                            <m:e>
                              <m:r>
                                <a:rPr lang="en-US" altLang="zh-CN" i="1">
                                  <a:latin typeface="Cambria Math"/>
                                </a:rPr>
                                <m:t>1−</m:t>
                              </m:r>
                              <m:sSup>
                                <m:sSupPr>
                                  <m:ctrlPr>
                                    <a:rPr lang="en-US" altLang="zh-CN" i="1">
                                      <a:latin typeface="Cambria Math" panose="02040503050406030204" pitchFamily="18" charset="0"/>
                                    </a:rPr>
                                  </m:ctrlPr>
                                </m:sSupPr>
                                <m:e>
                                  <m:r>
                                    <a:rPr lang="en-US" altLang="zh-CN" i="1">
                                      <a:latin typeface="Cambria Math"/>
                                    </a:rPr>
                                    <m:t>𝐶</m:t>
                                  </m:r>
                                </m:e>
                                <m:sup>
                                  <m:r>
                                    <a:rPr lang="en-US" altLang="zh-CN" i="1">
                                      <a:latin typeface="Cambria Math"/>
                                    </a:rPr>
                                    <m:t>′</m:t>
                                  </m:r>
                                </m:sup>
                              </m:sSup>
                            </m:e>
                          </m:d>
                          <m:r>
                            <a:rPr lang="en-US" altLang="zh-CN" i="1">
                              <a:latin typeface="Cambria Math"/>
                            </a:rPr>
                            <m:t>+</m:t>
                          </m:r>
                          <m:sSup>
                            <m:sSupPr>
                              <m:ctrlPr>
                                <a:rPr lang="en-US" altLang="zh-CN" i="1">
                                  <a:latin typeface="Cambria Math" panose="02040503050406030204" pitchFamily="18" charset="0"/>
                                </a:rPr>
                              </m:ctrlPr>
                            </m:sSupPr>
                            <m:e>
                              <m:r>
                                <a:rPr lang="en-US" altLang="zh-CN" i="1">
                                  <a:latin typeface="Cambria Math"/>
                                </a:rPr>
                                <m:t>𝐼</m:t>
                              </m:r>
                            </m:e>
                            <m:sup>
                              <m:r>
                                <a:rPr lang="en-US" altLang="zh-CN" i="1">
                                  <a:latin typeface="Cambria Math"/>
                                </a:rPr>
                                <m:t>′</m:t>
                              </m:r>
                            </m:sup>
                          </m:sSup>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2</m:t>
                              </m:r>
                            </m:sub>
                          </m:sSub>
                          <m:r>
                            <a:rPr lang="en-US" altLang="zh-CN" i="1">
                              <a:latin typeface="Cambria Math"/>
                            </a:rPr>
                            <m:t>)</m:t>
                          </m:r>
                        </m:den>
                      </m:f>
                      <m:r>
                        <a:rPr lang="en-US" altLang="zh-CN" b="0" i="1" smtClean="0">
                          <a:latin typeface="Cambria Math"/>
                        </a:rPr>
                        <m:t>&lt;0</m:t>
                      </m:r>
                    </m:oMath>
                  </m:oMathPara>
                </a14:m>
                <a:endParaRPr lang="en-US" altLang="zh-CN" dirty="0"/>
              </a:p>
              <a:p>
                <a:r>
                  <a:rPr lang="en-US" altLang="zh-CN" dirty="0"/>
                  <a:t>Expansionary monetary policy (e.g., QE) would result in lower interest rate and higher output (income).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617" r="-2815"/>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40152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Liquidity Trap</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altLang="zh-CN" dirty="0"/>
                  <a:t>Liquidity trap refers to the situation that increase in money supply fails to lower interest rate. </a:t>
                </a:r>
              </a:p>
              <a:p>
                <a:pPr lvl="1"/>
                <a:r>
                  <a:rPr lang="en-US" altLang="zh-CN" dirty="0"/>
                  <a:t>When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a:rPr>
                          <m:t>𝐿</m:t>
                        </m:r>
                      </m:e>
                      <m:sub>
                        <m:r>
                          <a:rPr lang="en-US" altLang="zh-CN" b="0" i="1" smtClean="0">
                            <a:latin typeface="Cambria Math"/>
                          </a:rPr>
                          <m:t>1</m:t>
                        </m:r>
                      </m:sub>
                    </m:sSub>
                    <m:r>
                      <a:rPr lang="en-US" altLang="zh-CN" b="0" i="1" smtClean="0">
                        <a:latin typeface="Cambria Math"/>
                      </a:rPr>
                      <m:t>≡</m:t>
                    </m:r>
                    <m:f>
                      <m:fPr>
                        <m:ctrlPr>
                          <a:rPr lang="en-US" altLang="zh-CN" b="0" i="1" smtClean="0">
                            <a:latin typeface="Cambria Math" panose="02040503050406030204" pitchFamily="18" charset="0"/>
                          </a:rPr>
                        </m:ctrlPr>
                      </m:fPr>
                      <m:num>
                        <m:r>
                          <a:rPr lang="el-GR" altLang="zh-CN" b="0" i="1" smtClean="0">
                            <a:latin typeface="Cambria Math"/>
                          </a:rPr>
                          <m:t>𝛿</m:t>
                        </m:r>
                        <m:r>
                          <a:rPr lang="en-US" altLang="zh-CN" b="0" i="1" smtClean="0">
                            <a:latin typeface="Cambria Math"/>
                          </a:rPr>
                          <m:t>𝐿</m:t>
                        </m:r>
                        <m:d>
                          <m:dPr>
                            <m:ctrlPr>
                              <a:rPr lang="en-US" altLang="zh-CN" b="0" i="1" smtClean="0">
                                <a:latin typeface="Cambria Math" panose="02040503050406030204" pitchFamily="18" charset="0"/>
                              </a:rPr>
                            </m:ctrlPr>
                          </m:dPr>
                          <m:e>
                            <m:r>
                              <a:rPr lang="en-US" altLang="zh-CN" b="0" i="1" smtClean="0">
                                <a:latin typeface="Cambria Math"/>
                              </a:rPr>
                              <m:t>𝑟</m:t>
                            </m:r>
                            <m:r>
                              <a:rPr lang="en-US" altLang="zh-CN" b="0" i="1" smtClean="0">
                                <a:latin typeface="Cambria Math"/>
                              </a:rPr>
                              <m:t>,</m:t>
                            </m:r>
                            <m:r>
                              <a:rPr lang="en-US" altLang="zh-CN" b="0" i="1" smtClean="0">
                                <a:latin typeface="Cambria Math"/>
                              </a:rPr>
                              <m:t>𝑌</m:t>
                            </m:r>
                          </m:e>
                        </m:d>
                      </m:num>
                      <m:den>
                        <m:r>
                          <a:rPr lang="el-GR" altLang="zh-CN" b="0" i="1" smtClean="0">
                            <a:latin typeface="Cambria Math"/>
                          </a:rPr>
                          <m:t>𝛿</m:t>
                        </m:r>
                        <m:r>
                          <a:rPr lang="en-US" altLang="zh-CN" b="0" i="1" smtClean="0">
                            <a:latin typeface="Cambria Math"/>
                          </a:rPr>
                          <m:t>𝑟</m:t>
                        </m:r>
                      </m:den>
                    </m:f>
                    <m:r>
                      <a:rPr lang="en-US" altLang="zh-CN" b="0" i="1" smtClean="0">
                        <a:latin typeface="Cambria Math"/>
                      </a:rPr>
                      <m:t>=∞</m:t>
                    </m:r>
                  </m:oMath>
                </a14:m>
                <a:r>
                  <a:rPr lang="en-US" altLang="zh-CN" b="0" dirty="0"/>
                  <a:t> , the LM curve is horizontal and increasing </a:t>
                </a:r>
                <a14:m>
                  <m:oMath xmlns:m="http://schemas.openxmlformats.org/officeDocument/2006/math">
                    <m:r>
                      <a:rPr lang="en-US" altLang="zh-CN" i="1">
                        <a:latin typeface="Cambria Math"/>
                      </a:rPr>
                      <m:t>𝑀</m:t>
                    </m:r>
                  </m:oMath>
                </a14:m>
                <a:r>
                  <a:rPr lang="en-US" altLang="zh-CN" b="0" dirty="0"/>
                  <a:t> fails to move the LM curve downward.</a:t>
                </a:r>
              </a:p>
              <a:p>
                <a:r>
                  <a:rPr lang="en-US" altLang="zh-CN" dirty="0"/>
                  <a:t>In a liquidity trap, monetary policy is ineffective </a:t>
                </a:r>
                <a14:m>
                  <m:oMath xmlns:m="http://schemas.openxmlformats.org/officeDocument/2006/math">
                    <m:d>
                      <m:dPr>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𝑑𝑀</m:t>
                            </m:r>
                          </m:den>
                        </m:f>
                        <m:r>
                          <a:rPr lang="en-US" altLang="zh-CN" b="0" i="1" smtClean="0">
                            <a:latin typeface="Cambria Math"/>
                          </a:rPr>
                          <m:t>=0</m:t>
                        </m:r>
                      </m:e>
                    </m:d>
                  </m:oMath>
                </a14:m>
                <a:r>
                  <a:rPr lang="en-US" altLang="zh-CN" dirty="0"/>
                  <a:t>. </a:t>
                </a:r>
              </a:p>
              <a:p>
                <a:pPr lvl="1"/>
                <a:r>
                  <a:rPr lang="en-US" altLang="zh-CN" dirty="0"/>
                  <a:t>The liquidity crisis in 1932 in </a:t>
                </a:r>
                <a:r>
                  <a:rPr lang="en-US" altLang="zh-CN"/>
                  <a:t>the US. </a:t>
                </a:r>
                <a:endParaRPr lang="en-US" altLang="zh-CN" dirty="0"/>
              </a:p>
              <a:p>
                <a:pPr lvl="1"/>
                <a:r>
                  <a:rPr lang="en-US" altLang="zh-CN" dirty="0"/>
                  <a:t>The Japanese “Lost Decade”.  </a:t>
                </a:r>
              </a:p>
              <a:p>
                <a:r>
                  <a:rPr lang="en-US" altLang="zh-CN" dirty="0"/>
                  <a:t>In contrast, fiscal policy is effective and exhibits the multiplier effects in the Keynesian Cross model: </a:t>
                </a:r>
              </a:p>
              <a:p>
                <a:pPr marL="0" indent="0" algn="ctr">
                  <a:buNone/>
                </a:pP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𝑑𝐺</m:t>
                        </m:r>
                      </m:den>
                    </m:f>
                    <m:r>
                      <a:rPr lang="en-US" altLang="zh-CN" i="1">
                        <a:latin typeface="Cambria Math"/>
                      </a:rPr>
                      <m:t>=</m:t>
                    </m:r>
                    <m:f>
                      <m:fPr>
                        <m:ctrlPr>
                          <a:rPr lang="en-US" altLang="zh-CN" i="1">
                            <a:latin typeface="Cambria Math" panose="02040503050406030204" pitchFamily="18" charset="0"/>
                          </a:rPr>
                        </m:ctrlPr>
                      </m:fPr>
                      <m:num>
                        <m:r>
                          <a:rPr lang="en-US" altLang="zh-CN" b="0" i="1" smtClean="0">
                            <a:latin typeface="Cambria Math"/>
                          </a:rPr>
                          <m:t>1</m:t>
                        </m:r>
                      </m:num>
                      <m:den>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den>
                    </m:f>
                  </m:oMath>
                </a14:m>
                <a:r>
                  <a:rPr lang="en-US" altLang="zh-CN" dirty="0"/>
                  <a:t>   and   </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𝑑𝑌</m:t>
                        </m:r>
                      </m:num>
                      <m:den>
                        <m:r>
                          <a:rPr lang="en-US" altLang="zh-CN" i="1">
                            <a:latin typeface="Cambria Math"/>
                          </a:rPr>
                          <m:t>𝑑𝑇</m:t>
                        </m:r>
                      </m:den>
                    </m:f>
                    <m:r>
                      <a:rPr lang="en-US" altLang="zh-CN" i="1">
                        <a:latin typeface="Cambria Math"/>
                      </a:rPr>
                      <m:t>=−</m:t>
                    </m:r>
                    <m:f>
                      <m:fPr>
                        <m:ctrlPr>
                          <a:rPr lang="en-US" altLang="zh-CN" i="1">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num>
                      <m:den>
                        <m:r>
                          <a:rPr lang="en-US" altLang="zh-CN" b="0" i="1" smtClean="0">
                            <a:latin typeface="Cambria Math"/>
                          </a:rPr>
                          <m:t>1−</m:t>
                        </m:r>
                        <m:sSup>
                          <m:sSupPr>
                            <m:ctrlPr>
                              <a:rPr lang="en-US" altLang="zh-CN" b="0" i="1" smtClean="0">
                                <a:latin typeface="Cambria Math" panose="02040503050406030204" pitchFamily="18" charset="0"/>
                              </a:rPr>
                            </m:ctrlPr>
                          </m:sSupPr>
                          <m:e>
                            <m:r>
                              <a:rPr lang="en-US" altLang="zh-CN" b="0" i="1" smtClean="0">
                                <a:latin typeface="Cambria Math"/>
                              </a:rPr>
                              <m:t>𝐶</m:t>
                            </m:r>
                          </m:e>
                          <m:sup>
                            <m:r>
                              <a:rPr lang="en-US" altLang="zh-CN" b="0" i="1" smtClean="0">
                                <a:latin typeface="Cambria Math"/>
                              </a:rPr>
                              <m:t>′</m:t>
                            </m:r>
                          </m:sup>
                        </m:sSup>
                      </m:den>
                    </m:f>
                  </m:oMath>
                </a14:m>
                <a:r>
                  <a:rPr lang="en-US" altLang="zh-CN" dirty="0"/>
                  <a:t>.</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037" t="-2561" r="-593"/>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492606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When Fiscal Policy Becomes Ineffective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When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a:rPr>
                          <m:t>𝐿</m:t>
                        </m:r>
                      </m:e>
                      <m:sub>
                        <m:r>
                          <a:rPr lang="en-US" altLang="zh-CN" i="1">
                            <a:latin typeface="Cambria Math"/>
                          </a:rPr>
                          <m:t>1</m:t>
                        </m:r>
                      </m:sub>
                    </m:sSub>
                    <m:r>
                      <a:rPr lang="en-US" altLang="zh-CN" i="1">
                        <a:latin typeface="Cambria Math"/>
                      </a:rPr>
                      <m:t>≡</m:t>
                    </m:r>
                    <m:f>
                      <m:fPr>
                        <m:ctrlPr>
                          <a:rPr lang="en-US" altLang="zh-CN" i="1">
                            <a:latin typeface="Cambria Math" panose="02040503050406030204" pitchFamily="18" charset="0"/>
                          </a:rPr>
                        </m:ctrlPr>
                      </m:fPr>
                      <m:num>
                        <m:r>
                          <a:rPr lang="el-GR" altLang="zh-CN" i="1">
                            <a:latin typeface="Cambria Math"/>
                          </a:rPr>
                          <m:t>𝛿</m:t>
                        </m:r>
                        <m:r>
                          <a:rPr lang="en-US" altLang="zh-CN" i="1">
                            <a:latin typeface="Cambria Math"/>
                          </a:rPr>
                          <m:t>𝐿</m:t>
                        </m:r>
                        <m:d>
                          <m:dPr>
                            <m:ctrlPr>
                              <a:rPr lang="en-US" altLang="zh-CN" i="1">
                                <a:latin typeface="Cambria Math" panose="02040503050406030204" pitchFamily="18" charset="0"/>
                              </a:rPr>
                            </m:ctrlPr>
                          </m:dPr>
                          <m:e>
                            <m:r>
                              <a:rPr lang="en-US" altLang="zh-CN" i="1">
                                <a:latin typeface="Cambria Math"/>
                              </a:rPr>
                              <m:t>𝑟</m:t>
                            </m:r>
                            <m:r>
                              <a:rPr lang="en-US" altLang="zh-CN" i="1">
                                <a:latin typeface="Cambria Math"/>
                              </a:rPr>
                              <m:t>,</m:t>
                            </m:r>
                            <m:r>
                              <a:rPr lang="en-US" altLang="zh-CN" i="1">
                                <a:latin typeface="Cambria Math"/>
                              </a:rPr>
                              <m:t>𝑌</m:t>
                            </m:r>
                          </m:e>
                        </m:d>
                      </m:num>
                      <m:den>
                        <m:r>
                          <a:rPr lang="el-GR" altLang="zh-CN" i="1">
                            <a:latin typeface="Cambria Math"/>
                          </a:rPr>
                          <m:t>𝛿</m:t>
                        </m:r>
                        <m:r>
                          <a:rPr lang="en-US" altLang="zh-CN" i="1">
                            <a:latin typeface="Cambria Math"/>
                          </a:rPr>
                          <m:t>𝑟</m:t>
                        </m:r>
                      </m:den>
                    </m:f>
                    <m:r>
                      <a:rPr lang="en-US" altLang="zh-CN" i="1">
                        <a:latin typeface="Cambria Math"/>
                      </a:rPr>
                      <m:t>=</m:t>
                    </m:r>
                    <m:r>
                      <a:rPr lang="en-US" altLang="zh-CN" b="0" i="1" smtClean="0">
                        <a:latin typeface="Cambria Math"/>
                      </a:rPr>
                      <m:t>0</m:t>
                    </m:r>
                  </m:oMath>
                </a14:m>
                <a:r>
                  <a:rPr lang="zh-CN" altLang="en-US" dirty="0"/>
                  <a:t> </a:t>
                </a:r>
                <a:r>
                  <a:rPr lang="en-US" altLang="zh-CN" dirty="0"/>
                  <a:t>(classical quantity theory of money), the LM curve is vertical, fiscal policies become ineffective. </a:t>
                </a:r>
              </a:p>
              <a:p>
                <a:r>
                  <a:rPr lang="en-US" altLang="zh-CN" dirty="0"/>
                  <a:t>Only monetary policy matters in this case. This was the position that the Monetarists took (e.g., Milton Friedman) during the “stagflation” in the 1970s.</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r="-38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3561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Macroeconomic Fluctuations: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idx="1"/>
            <p:extLst>
              <p:ext uri="{D42A27DB-BD31-4B8C-83A1-F6EECF244321}">
                <p14:modId xmlns:p14="http://schemas.microsoft.com/office/powerpoint/2010/main" val="29464812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3759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Where Do Economists Stand</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7" name="直接箭头连接符 6"/>
          <p:cNvCxnSpPr/>
          <p:nvPr/>
        </p:nvCxnSpPr>
        <p:spPr>
          <a:xfrm>
            <a:off x="2051720" y="5877272"/>
            <a:ext cx="540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051720" y="1628800"/>
            <a:ext cx="0" cy="4248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11760" y="5385816"/>
            <a:ext cx="1188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37328" y="1628800"/>
            <a:ext cx="0" cy="10081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3575304" y="2606040"/>
            <a:ext cx="2660904" cy="2779776"/>
          </a:xfrm>
          <a:custGeom>
            <a:avLst/>
            <a:gdLst>
              <a:gd name="connsiteX0" fmla="*/ 0 w 2660904"/>
              <a:gd name="connsiteY0" fmla="*/ 2779776 h 2779776"/>
              <a:gd name="connsiteX1" fmla="*/ 1463040 w 2660904"/>
              <a:gd name="connsiteY1" fmla="*/ 2359152 h 2779776"/>
              <a:gd name="connsiteX2" fmla="*/ 2322576 w 2660904"/>
              <a:gd name="connsiteY2" fmla="*/ 1188720 h 2779776"/>
              <a:gd name="connsiteX3" fmla="*/ 2660904 w 2660904"/>
              <a:gd name="connsiteY3" fmla="*/ 0 h 2779776"/>
              <a:gd name="connsiteX4" fmla="*/ 2660904 w 2660904"/>
              <a:gd name="connsiteY4" fmla="*/ 0 h 277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904" h="2779776">
                <a:moveTo>
                  <a:pt x="0" y="2779776"/>
                </a:moveTo>
                <a:cubicBezTo>
                  <a:pt x="537972" y="2702052"/>
                  <a:pt x="1075944" y="2624328"/>
                  <a:pt x="1463040" y="2359152"/>
                </a:cubicBezTo>
                <a:cubicBezTo>
                  <a:pt x="1850136" y="2093976"/>
                  <a:pt x="2122932" y="1581912"/>
                  <a:pt x="2322576" y="1188720"/>
                </a:cubicBezTo>
                <a:cubicBezTo>
                  <a:pt x="2522220" y="795528"/>
                  <a:pt x="2660904" y="0"/>
                  <a:pt x="2660904" y="0"/>
                </a:cubicBezTo>
                <a:lnTo>
                  <a:pt x="2660904"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5715000" y="1819656"/>
            <a:ext cx="1115568" cy="658368"/>
          </a:xfrm>
          <a:custGeom>
            <a:avLst/>
            <a:gdLst>
              <a:gd name="connsiteX0" fmla="*/ 0 w 1115568"/>
              <a:gd name="connsiteY0" fmla="*/ 0 h 658368"/>
              <a:gd name="connsiteX1" fmla="*/ 402336 w 1115568"/>
              <a:gd name="connsiteY1" fmla="*/ 374904 h 658368"/>
              <a:gd name="connsiteX2" fmla="*/ 1115568 w 1115568"/>
              <a:gd name="connsiteY2" fmla="*/ 658368 h 658368"/>
              <a:gd name="connsiteX3" fmla="*/ 1115568 w 1115568"/>
              <a:gd name="connsiteY3" fmla="*/ 658368 h 658368"/>
            </a:gdLst>
            <a:ahLst/>
            <a:cxnLst>
              <a:cxn ang="0">
                <a:pos x="connsiteX0" y="connsiteY0"/>
              </a:cxn>
              <a:cxn ang="0">
                <a:pos x="connsiteX1" y="connsiteY1"/>
              </a:cxn>
              <a:cxn ang="0">
                <a:pos x="connsiteX2" y="connsiteY2"/>
              </a:cxn>
              <a:cxn ang="0">
                <a:pos x="connsiteX3" y="connsiteY3"/>
              </a:cxn>
            </a:cxnLst>
            <a:rect l="l" t="t" r="r" b="b"/>
            <a:pathLst>
              <a:path w="1115568" h="658368">
                <a:moveTo>
                  <a:pt x="0" y="0"/>
                </a:moveTo>
                <a:cubicBezTo>
                  <a:pt x="108204" y="132588"/>
                  <a:pt x="216408" y="265176"/>
                  <a:pt x="402336" y="374904"/>
                </a:cubicBezTo>
                <a:cubicBezTo>
                  <a:pt x="588264" y="484632"/>
                  <a:pt x="1115568" y="658368"/>
                  <a:pt x="1115568" y="658368"/>
                </a:cubicBezTo>
                <a:lnTo>
                  <a:pt x="1115568" y="65836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5065776" y="3666744"/>
            <a:ext cx="1014984" cy="1161288"/>
          </a:xfrm>
          <a:custGeom>
            <a:avLst/>
            <a:gdLst>
              <a:gd name="connsiteX0" fmla="*/ 0 w 1014984"/>
              <a:gd name="connsiteY0" fmla="*/ 0 h 1161288"/>
              <a:gd name="connsiteX1" fmla="*/ 301752 w 1014984"/>
              <a:gd name="connsiteY1" fmla="*/ 621792 h 1161288"/>
              <a:gd name="connsiteX2" fmla="*/ 1014984 w 1014984"/>
              <a:gd name="connsiteY2" fmla="*/ 1161288 h 1161288"/>
            </a:gdLst>
            <a:ahLst/>
            <a:cxnLst>
              <a:cxn ang="0">
                <a:pos x="connsiteX0" y="connsiteY0"/>
              </a:cxn>
              <a:cxn ang="0">
                <a:pos x="connsiteX1" y="connsiteY1"/>
              </a:cxn>
              <a:cxn ang="0">
                <a:pos x="connsiteX2" y="connsiteY2"/>
              </a:cxn>
            </a:cxnLst>
            <a:rect l="l" t="t" r="r" b="b"/>
            <a:pathLst>
              <a:path w="1014984" h="1161288">
                <a:moveTo>
                  <a:pt x="0" y="0"/>
                </a:moveTo>
                <a:cubicBezTo>
                  <a:pt x="66294" y="214122"/>
                  <a:pt x="132588" y="428244"/>
                  <a:pt x="301752" y="621792"/>
                </a:cubicBezTo>
                <a:cubicBezTo>
                  <a:pt x="470916" y="815340"/>
                  <a:pt x="742950" y="988314"/>
                  <a:pt x="1014984" y="1161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2630856" y="4921728"/>
            <a:ext cx="749808" cy="822960"/>
          </a:xfrm>
          <a:custGeom>
            <a:avLst/>
            <a:gdLst>
              <a:gd name="connsiteX0" fmla="*/ 0 w 749808"/>
              <a:gd name="connsiteY0" fmla="*/ 0 h 822960"/>
              <a:gd name="connsiteX1" fmla="*/ 265176 w 749808"/>
              <a:gd name="connsiteY1" fmla="*/ 548640 h 822960"/>
              <a:gd name="connsiteX2" fmla="*/ 749808 w 749808"/>
              <a:gd name="connsiteY2" fmla="*/ 822960 h 822960"/>
              <a:gd name="connsiteX3" fmla="*/ 749808 w 749808"/>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749808" h="822960">
                <a:moveTo>
                  <a:pt x="0" y="0"/>
                </a:moveTo>
                <a:cubicBezTo>
                  <a:pt x="70104" y="205740"/>
                  <a:pt x="140208" y="411480"/>
                  <a:pt x="265176" y="548640"/>
                </a:cubicBezTo>
                <a:cubicBezTo>
                  <a:pt x="390144" y="685800"/>
                  <a:pt x="749808" y="822960"/>
                  <a:pt x="749808" y="822960"/>
                </a:cubicBezTo>
                <a:lnTo>
                  <a:pt x="749808" y="82296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6080760" y="3501008"/>
            <a:ext cx="507464" cy="369332"/>
          </a:xfrm>
          <a:prstGeom prst="rect">
            <a:avLst/>
          </a:prstGeom>
          <a:noFill/>
        </p:spPr>
        <p:txBody>
          <a:bodyPr wrap="square" rtlCol="0">
            <a:spAutoFit/>
          </a:bodyPr>
          <a:lstStyle/>
          <a:p>
            <a:r>
              <a:rPr lang="en-US" altLang="zh-CN" dirty="0"/>
              <a:t>LM</a:t>
            </a:r>
            <a:endParaRPr lang="zh-CN" altLang="en-US" dirty="0"/>
          </a:p>
        </p:txBody>
      </p:sp>
      <p:sp>
        <p:nvSpPr>
          <p:cNvPr id="25" name="TextBox 24"/>
          <p:cNvSpPr txBox="1"/>
          <p:nvPr/>
        </p:nvSpPr>
        <p:spPr>
          <a:xfrm>
            <a:off x="6830568" y="2148840"/>
            <a:ext cx="405728" cy="369332"/>
          </a:xfrm>
          <a:prstGeom prst="rect">
            <a:avLst/>
          </a:prstGeom>
          <a:noFill/>
        </p:spPr>
        <p:txBody>
          <a:bodyPr wrap="square" rtlCol="0">
            <a:spAutoFit/>
          </a:bodyPr>
          <a:lstStyle/>
          <a:p>
            <a:r>
              <a:rPr lang="en-US" altLang="zh-CN" dirty="0"/>
              <a:t>IS’</a:t>
            </a:r>
            <a:endParaRPr lang="zh-CN" altLang="en-US" dirty="0"/>
          </a:p>
        </p:txBody>
      </p:sp>
      <p:sp>
        <p:nvSpPr>
          <p:cNvPr id="27" name="TextBox 26"/>
          <p:cNvSpPr txBox="1"/>
          <p:nvPr/>
        </p:nvSpPr>
        <p:spPr>
          <a:xfrm>
            <a:off x="6182496" y="4737062"/>
            <a:ext cx="405728" cy="369332"/>
          </a:xfrm>
          <a:prstGeom prst="rect">
            <a:avLst/>
          </a:prstGeom>
          <a:noFill/>
        </p:spPr>
        <p:txBody>
          <a:bodyPr wrap="square" rtlCol="0">
            <a:spAutoFit/>
          </a:bodyPr>
          <a:lstStyle/>
          <a:p>
            <a:r>
              <a:rPr lang="en-US" altLang="zh-CN" dirty="0"/>
              <a:t>IS</a:t>
            </a:r>
            <a:endParaRPr lang="zh-CN" altLang="en-US" dirty="0"/>
          </a:p>
        </p:txBody>
      </p:sp>
      <p:sp>
        <p:nvSpPr>
          <p:cNvPr id="28" name="TextBox 27"/>
          <p:cNvSpPr txBox="1"/>
          <p:nvPr/>
        </p:nvSpPr>
        <p:spPr>
          <a:xfrm>
            <a:off x="3380664" y="5507940"/>
            <a:ext cx="543264" cy="369332"/>
          </a:xfrm>
          <a:prstGeom prst="rect">
            <a:avLst/>
          </a:prstGeom>
          <a:noFill/>
        </p:spPr>
        <p:txBody>
          <a:bodyPr wrap="square" rtlCol="0">
            <a:spAutoFit/>
          </a:bodyPr>
          <a:lstStyle/>
          <a:p>
            <a:r>
              <a:rPr lang="en-US" altLang="zh-CN" dirty="0"/>
              <a:t>IS’’</a:t>
            </a:r>
            <a:endParaRPr lang="zh-CN" altLang="en-US" dirty="0"/>
          </a:p>
        </p:txBody>
      </p:sp>
      <p:sp>
        <p:nvSpPr>
          <p:cNvPr id="26" name="TextBox 25"/>
          <p:cNvSpPr txBox="1"/>
          <p:nvPr/>
        </p:nvSpPr>
        <p:spPr>
          <a:xfrm>
            <a:off x="4042220" y="1496490"/>
            <a:ext cx="1724784" cy="646331"/>
          </a:xfrm>
          <a:prstGeom prst="rect">
            <a:avLst/>
          </a:prstGeom>
          <a:noFill/>
        </p:spPr>
        <p:txBody>
          <a:bodyPr wrap="square" rtlCol="0">
            <a:spAutoFit/>
          </a:bodyPr>
          <a:lstStyle/>
          <a:p>
            <a:r>
              <a:rPr lang="en-US" altLang="zh-CN" dirty="0"/>
              <a:t>Quantity theory of money</a:t>
            </a:r>
            <a:endParaRPr lang="zh-CN" altLang="en-US" dirty="0"/>
          </a:p>
        </p:txBody>
      </p:sp>
      <p:sp>
        <p:nvSpPr>
          <p:cNvPr id="29" name="TextBox 28"/>
          <p:cNvSpPr txBox="1"/>
          <p:nvPr/>
        </p:nvSpPr>
        <p:spPr>
          <a:xfrm>
            <a:off x="2699792" y="4737062"/>
            <a:ext cx="1584176" cy="369332"/>
          </a:xfrm>
          <a:prstGeom prst="rect">
            <a:avLst/>
          </a:prstGeom>
          <a:noFill/>
        </p:spPr>
        <p:txBody>
          <a:bodyPr wrap="square" rtlCol="0">
            <a:spAutoFit/>
          </a:bodyPr>
          <a:lstStyle/>
          <a:p>
            <a:r>
              <a:rPr lang="en-US" altLang="zh-CN" dirty="0"/>
              <a:t>Liquidity trap</a:t>
            </a:r>
            <a:endParaRPr lang="zh-CN" altLang="en-US" dirty="0"/>
          </a:p>
        </p:txBody>
      </p:sp>
      <p:sp>
        <p:nvSpPr>
          <p:cNvPr id="30" name="TextBox 29"/>
          <p:cNvSpPr txBox="1"/>
          <p:nvPr/>
        </p:nvSpPr>
        <p:spPr>
          <a:xfrm>
            <a:off x="3923928" y="3297412"/>
            <a:ext cx="1368152" cy="369332"/>
          </a:xfrm>
          <a:prstGeom prst="rect">
            <a:avLst/>
          </a:prstGeom>
          <a:noFill/>
        </p:spPr>
        <p:txBody>
          <a:bodyPr wrap="square" rtlCol="0">
            <a:spAutoFit/>
          </a:bodyPr>
          <a:lstStyle/>
          <a:p>
            <a:r>
              <a:rPr lang="en-US" altLang="zh-CN" dirty="0"/>
              <a:t>Normal case</a:t>
            </a:r>
            <a:endParaRPr lang="zh-CN" altLang="en-US" dirty="0"/>
          </a:p>
        </p:txBody>
      </p:sp>
      <p:sp>
        <p:nvSpPr>
          <p:cNvPr id="31" name="TextBox 30"/>
          <p:cNvSpPr txBox="1"/>
          <p:nvPr/>
        </p:nvSpPr>
        <p:spPr>
          <a:xfrm>
            <a:off x="1475656" y="1700808"/>
            <a:ext cx="432048" cy="369332"/>
          </a:xfrm>
          <a:prstGeom prst="rect">
            <a:avLst/>
          </a:prstGeom>
          <a:noFill/>
        </p:spPr>
        <p:txBody>
          <a:bodyPr wrap="square" rtlCol="0">
            <a:spAutoFit/>
          </a:bodyPr>
          <a:lstStyle/>
          <a:p>
            <a:r>
              <a:rPr lang="en-US" altLang="zh-CN" i="1" dirty="0"/>
              <a:t>r</a:t>
            </a:r>
            <a:endParaRPr lang="zh-CN" altLang="en-US" i="1" dirty="0"/>
          </a:p>
        </p:txBody>
      </p:sp>
      <p:sp>
        <p:nvSpPr>
          <p:cNvPr id="1024" name="TextBox 1023"/>
          <p:cNvSpPr txBox="1"/>
          <p:nvPr/>
        </p:nvSpPr>
        <p:spPr>
          <a:xfrm>
            <a:off x="6948264" y="5949280"/>
            <a:ext cx="504056" cy="369332"/>
          </a:xfrm>
          <a:prstGeom prst="rect">
            <a:avLst/>
          </a:prstGeom>
          <a:noFill/>
        </p:spPr>
        <p:txBody>
          <a:bodyPr wrap="square" rtlCol="0">
            <a:spAutoFit/>
          </a:bodyPr>
          <a:lstStyle/>
          <a:p>
            <a:r>
              <a:rPr lang="en-US" altLang="zh-CN" i="1" dirty="0"/>
              <a:t>Y</a:t>
            </a:r>
            <a:endParaRPr lang="zh-CN" altLang="en-US" i="1" dirty="0"/>
          </a:p>
        </p:txBody>
      </p:sp>
    </p:spTree>
    <p:extLst>
      <p:ext uri="{BB962C8B-B14F-4D97-AF65-F5344CB8AC3E}">
        <p14:creationId xmlns:p14="http://schemas.microsoft.com/office/powerpoint/2010/main" val="1625113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Role of Interest Rate</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Interest rate plays an important role in the IS-LM model.</a:t>
            </a:r>
          </a:p>
          <a:p>
            <a:r>
              <a:rPr lang="en-US" altLang="zh-CN" dirty="0"/>
              <a:t>In the normal case, </a:t>
            </a:r>
          </a:p>
          <a:p>
            <a:pPr lvl="1"/>
            <a:r>
              <a:rPr lang="en-US" altLang="zh-CN" dirty="0"/>
              <a:t>Expansionary monetary policy lowers interest rate, which encourages investment. </a:t>
            </a:r>
          </a:p>
          <a:p>
            <a:pPr lvl="1"/>
            <a:r>
              <a:rPr lang="en-US" altLang="zh-CN" dirty="0"/>
              <a:t>Fiscal stimulus drives up interest rate. This discourages investment and partly offsets the direct increase in output (income).</a:t>
            </a:r>
          </a:p>
          <a:p>
            <a:r>
              <a:rPr lang="en-US" altLang="zh-CN" dirty="0"/>
              <a:t>In a liquidity trap,</a:t>
            </a:r>
          </a:p>
          <a:p>
            <a:pPr lvl="1"/>
            <a:r>
              <a:rPr lang="en-US" altLang="zh-CN" dirty="0"/>
              <a:t>Expansionary monetary policy fails to lower interest rate. Hence no effect on output. </a:t>
            </a:r>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591433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Interest-Rate Channel of Monetary Policy Transmission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a:bodyPr>
              <a:lstStyle/>
              <a:p>
                <a14:m>
                  <m:oMath xmlns:m="http://schemas.openxmlformats.org/officeDocument/2006/math">
                    <m:r>
                      <m:rPr>
                        <m:nor/>
                      </m:rPr>
                      <a:rPr lang="en-US" altLang="zh-CN"/>
                      <m:t>The</m:t>
                    </m:r>
                    <m:r>
                      <m:rPr>
                        <m:nor/>
                      </m:rPr>
                      <a:rPr lang="en-US" altLang="zh-CN"/>
                      <m:t> </m:t>
                    </m:r>
                    <m:r>
                      <m:rPr>
                        <m:nor/>
                      </m:rPr>
                      <a:rPr lang="en-US" altLang="zh-CN"/>
                      <m:t>IS</m:t>
                    </m:r>
                    <m:r>
                      <m:rPr>
                        <m:nor/>
                      </m:rPr>
                      <a:rPr lang="en-US" altLang="zh-CN"/>
                      <m:t>−</m:t>
                    </m:r>
                    <m:r>
                      <m:rPr>
                        <m:nor/>
                      </m:rPr>
                      <a:rPr lang="en-US" altLang="zh-CN"/>
                      <m:t>LM</m:t>
                    </m:r>
                    <m:r>
                      <m:rPr>
                        <m:nor/>
                      </m:rPr>
                      <a:rPr lang="en-US" altLang="zh-CN"/>
                      <m:t> </m:t>
                    </m:r>
                    <m:r>
                      <m:rPr>
                        <m:nor/>
                      </m:rPr>
                      <a:rPr lang="en-US" altLang="zh-CN"/>
                      <m:t>model</m:t>
                    </m:r>
                    <m:r>
                      <m:rPr>
                        <m:nor/>
                      </m:rPr>
                      <a:rPr lang="en-US" altLang="zh-CN" b="0" i="0" smtClean="0"/>
                      <m:t> </m:t>
                    </m:r>
                    <m:r>
                      <m:rPr>
                        <m:nor/>
                      </m:rPr>
                      <a:rPr lang="en-US" altLang="zh-CN"/>
                      <m:t>characterizes</m:t>
                    </m:r>
                    <m:r>
                      <m:rPr>
                        <m:nor/>
                      </m:rPr>
                      <a:rPr lang="en-US" altLang="zh-CN"/>
                      <m:t> </m:t>
                    </m:r>
                    <m:r>
                      <m:rPr>
                        <m:nor/>
                      </m:rPr>
                      <a:rPr lang="en-US" altLang="zh-CN"/>
                      <m:t>an</m:t>
                    </m:r>
                    <m:r>
                      <m:rPr>
                        <m:nor/>
                      </m:rPr>
                      <a:rPr lang="en-US" altLang="zh-CN"/>
                      <m:t> </m:t>
                    </m:r>
                    <m:r>
                      <m:rPr>
                        <m:nor/>
                      </m:rPr>
                      <a:rPr lang="en-US" altLang="zh-CN" smtClean="0">
                        <a:solidFill>
                          <a:srgbClr val="C00000"/>
                        </a:solidFill>
                      </a:rPr>
                      <m:t>interest</m:t>
                    </m:r>
                    <m:r>
                      <m:rPr>
                        <m:nor/>
                      </m:rPr>
                      <a:rPr lang="en-US" altLang="zh-CN" smtClean="0">
                        <a:solidFill>
                          <a:srgbClr val="C00000"/>
                        </a:solidFill>
                      </a:rPr>
                      <m:t>−</m:t>
                    </m:r>
                    <m:r>
                      <m:rPr>
                        <m:nor/>
                      </m:rPr>
                      <a:rPr lang="en-US" altLang="zh-CN" smtClean="0">
                        <a:solidFill>
                          <a:srgbClr val="C00000"/>
                        </a:solidFill>
                      </a:rPr>
                      <m:t>rate</m:t>
                    </m:r>
                    <m:r>
                      <m:rPr>
                        <m:nor/>
                      </m:rPr>
                      <a:rPr lang="en-US" altLang="zh-CN" smtClean="0">
                        <a:solidFill>
                          <a:srgbClr val="C00000"/>
                        </a:solidFill>
                      </a:rPr>
                      <m:t> </m:t>
                    </m:r>
                    <m:r>
                      <m:rPr>
                        <m:nor/>
                      </m:rPr>
                      <a:rPr lang="en-US" altLang="zh-CN" smtClean="0">
                        <a:solidFill>
                          <a:srgbClr val="C00000"/>
                        </a:solidFill>
                      </a:rPr>
                      <m:t>channel</m:t>
                    </m:r>
                    <m:r>
                      <m:rPr>
                        <m:nor/>
                      </m:rPr>
                      <a:rPr lang="en-US" altLang="zh-CN"/>
                      <m:t> </m:t>
                    </m:r>
                    <m:r>
                      <m:rPr>
                        <m:nor/>
                      </m:rPr>
                      <a:rPr lang="en-US" altLang="zh-CN"/>
                      <m:t>of</m:t>
                    </m:r>
                    <m:r>
                      <m:rPr>
                        <m:nor/>
                      </m:rPr>
                      <a:rPr lang="en-US" altLang="zh-CN"/>
                      <m:t> </m:t>
                    </m:r>
                    <m:r>
                      <m:rPr>
                        <m:nor/>
                      </m:rPr>
                      <a:rPr lang="en-US" altLang="zh-CN" smtClean="0">
                        <a:solidFill>
                          <a:srgbClr val="C00000"/>
                        </a:solidFill>
                      </a:rPr>
                      <m:t>monetary</m:t>
                    </m:r>
                    <m:r>
                      <m:rPr>
                        <m:nor/>
                      </m:rPr>
                      <a:rPr lang="en-US" altLang="zh-CN" smtClean="0">
                        <a:solidFill>
                          <a:srgbClr val="C00000"/>
                        </a:solidFill>
                      </a:rPr>
                      <m:t> </m:t>
                    </m:r>
                    <m:r>
                      <m:rPr>
                        <m:nor/>
                      </m:rPr>
                      <a:rPr lang="en-US" altLang="zh-CN" smtClean="0">
                        <a:solidFill>
                          <a:srgbClr val="C00000"/>
                        </a:solidFill>
                      </a:rPr>
                      <m:t>policy</m:t>
                    </m:r>
                    <m:r>
                      <m:rPr>
                        <m:nor/>
                      </m:rPr>
                      <a:rPr lang="en-US" altLang="zh-CN" smtClean="0">
                        <a:solidFill>
                          <a:srgbClr val="C00000"/>
                        </a:solidFill>
                      </a:rPr>
                      <m:t> </m:t>
                    </m:r>
                    <m:r>
                      <m:rPr>
                        <m:nor/>
                      </m:rPr>
                      <a:rPr lang="en-US" altLang="zh-CN" smtClean="0">
                        <a:solidFill>
                          <a:srgbClr val="C00000"/>
                        </a:solidFill>
                      </a:rPr>
                      <m:t>transmission</m:t>
                    </m:r>
                    <m:r>
                      <m:rPr>
                        <m:nor/>
                      </m:rPr>
                      <a:rPr lang="en-US" altLang="zh-CN"/>
                      <m:t>:</m:t>
                    </m:r>
                  </m:oMath>
                </a14:m>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r>
                        <a:rPr lang="en-US" altLang="zh-CN" i="1">
                          <a:latin typeface="Cambria Math" panose="02040503050406030204" pitchFamily="18" charset="0"/>
                        </a:rPr>
                        <m:t>𝑖</m:t>
                      </m:r>
                      <m:r>
                        <a:rPr lang="en-US" altLang="zh-CN" i="1">
                          <a:latin typeface="Cambria Math" panose="02040503050406030204" pitchFamily="18" charset="0"/>
                        </a:rPr>
                        <m:t>↓  ⟹</m:t>
                      </m:r>
                      <m:r>
                        <a:rPr lang="en-US" altLang="zh-CN" i="1">
                          <a:latin typeface="Cambria Math" panose="02040503050406030204" pitchFamily="18" charset="0"/>
                        </a:rPr>
                        <m:t>𝑟</m:t>
                      </m:r>
                      <m:r>
                        <a:rPr lang="en-US" altLang="zh-CN" i="1">
                          <a:latin typeface="Cambria Math" panose="02040503050406030204" pitchFamily="18" charset="0"/>
                        </a:rPr>
                        <m:t>↓  ⟹</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  ⟹</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a:latin typeface="Cambria Math" panose="02040503050406030204" pitchFamily="18" charset="0"/>
                        </a:rPr>
                        <m:t>.</m:t>
                      </m:r>
                    </m:oMath>
                  </m:oMathPara>
                </a14:m>
                <a:endParaRPr lang="zh-CN" altLang="zh-CN" dirty="0"/>
              </a:p>
              <a:p>
                <a:pPr lvl="1"/>
                <a14:m>
                  <m:oMath xmlns:m="http://schemas.openxmlformats.org/officeDocument/2006/math">
                    <m:r>
                      <m:rPr>
                        <m:nor/>
                      </m:rPr>
                      <a:rPr lang="en-US" altLang="zh-CN" b="0" i="0" smtClean="0"/>
                      <m:t>The</m:t>
                    </m:r>
                    <m:r>
                      <m:rPr>
                        <m:nor/>
                      </m:rPr>
                      <a:rPr lang="en-US" altLang="zh-CN" b="0" i="0" smtClean="0"/>
                      <m:t> </m:t>
                    </m:r>
                    <m:r>
                      <m:rPr>
                        <m:nor/>
                      </m:rPr>
                      <a:rPr lang="en-US" altLang="zh-CN"/>
                      <m:t>direct</m:t>
                    </m:r>
                    <m:r>
                      <m:rPr>
                        <m:nor/>
                      </m:rPr>
                      <a:rPr lang="en-US" altLang="zh-CN"/>
                      <m:t> </m:t>
                    </m:r>
                    <m:r>
                      <m:rPr>
                        <m:nor/>
                      </m:rPr>
                      <a:rPr lang="en-US" altLang="zh-CN"/>
                      <m:t>effect</m:t>
                    </m:r>
                    <m:r>
                      <m:rPr>
                        <m:nor/>
                      </m:rPr>
                      <a:rPr lang="en-US" altLang="zh-CN"/>
                      <m:t> </m:t>
                    </m:r>
                    <m:r>
                      <m:rPr>
                        <m:nor/>
                      </m:rPr>
                      <a:rPr lang="en-US" altLang="zh-CN"/>
                      <m:t>of</m:t>
                    </m:r>
                    <m:r>
                      <m:rPr>
                        <m:nor/>
                      </m:rPr>
                      <a:rPr lang="en-US" altLang="zh-CN"/>
                      <m:t> </m:t>
                    </m:r>
                    <m:r>
                      <m:rPr>
                        <m:nor/>
                      </m:rPr>
                      <a:rPr lang="en-US" altLang="zh-CN"/>
                      <m:t>monetary</m:t>
                    </m:r>
                    <m:r>
                      <m:rPr>
                        <m:nor/>
                      </m:rPr>
                      <a:rPr lang="en-US" altLang="zh-CN"/>
                      <m:t> </m:t>
                    </m:r>
                    <m:r>
                      <m:rPr>
                        <m:nor/>
                      </m:rPr>
                      <a:rPr lang="en-US" altLang="zh-CN"/>
                      <m:t>stimulus</m:t>
                    </m:r>
                    <m:r>
                      <m:rPr>
                        <m:nor/>
                      </m:rPr>
                      <a:rPr lang="en-US" altLang="zh-CN"/>
                      <m:t> (</m:t>
                    </m:r>
                    <m:r>
                      <m:rPr>
                        <m:nor/>
                      </m:rPr>
                      <a:rPr lang="en-US" altLang="zh-CN"/>
                      <m:t>e</m:t>
                    </m:r>
                    <m:r>
                      <m:rPr>
                        <m:nor/>
                      </m:rPr>
                      <a:rPr lang="en-US" altLang="zh-CN"/>
                      <m:t>.</m:t>
                    </m:r>
                    <m:r>
                      <m:rPr>
                        <m:nor/>
                      </m:rPr>
                      <a:rPr lang="en-US" altLang="zh-CN"/>
                      <m:t>g</m:t>
                    </m:r>
                    <m:r>
                      <m:rPr>
                        <m:nor/>
                      </m:rPr>
                      <a:rPr lang="en-US" altLang="zh-CN"/>
                      <m:t>., </m:t>
                    </m:r>
                    <m:r>
                      <m:rPr>
                        <m:nor/>
                      </m:rPr>
                      <a:rPr lang="en-US" altLang="zh-CN"/>
                      <m:t>a</m:t>
                    </m:r>
                    <m:r>
                      <m:rPr>
                        <m:nor/>
                      </m:rPr>
                      <a:rPr lang="en-US" altLang="zh-CN"/>
                      <m:t> </m:t>
                    </m:r>
                    <m:r>
                      <m:rPr>
                        <m:nor/>
                      </m:rPr>
                      <a:rPr lang="en-US" altLang="zh-CN"/>
                      <m:t>massive</m:t>
                    </m:r>
                    <m:r>
                      <m:rPr>
                        <m:nor/>
                      </m:rPr>
                      <a:rPr lang="en-US" altLang="zh-CN"/>
                      <m:t> </m:t>
                    </m:r>
                    <m:r>
                      <m:rPr>
                        <m:nor/>
                      </m:rPr>
                      <a:rPr lang="en-US" altLang="zh-CN"/>
                      <m:t>liquidity</m:t>
                    </m:r>
                    <m:r>
                      <m:rPr>
                        <m:nor/>
                      </m:rPr>
                      <a:rPr lang="en-US" altLang="zh-CN"/>
                      <m:t> </m:t>
                    </m:r>
                    <m:r>
                      <m:rPr>
                        <m:nor/>
                      </m:rPr>
                      <a:rPr lang="en-US" altLang="zh-CN"/>
                      <m:t>injection</m:t>
                    </m:r>
                    <m:r>
                      <m:rPr>
                        <m:nor/>
                      </m:rPr>
                      <a:rPr lang="en-US" altLang="zh-CN"/>
                      <m:t>) </m:t>
                    </m:r>
                    <m:r>
                      <m:rPr>
                        <m:nor/>
                      </m:rPr>
                      <a:rPr lang="en-US" altLang="zh-CN"/>
                      <m:t>is</m:t>
                    </m:r>
                    <m:r>
                      <m:rPr>
                        <m:nor/>
                      </m:rPr>
                      <a:rPr lang="en-US" altLang="zh-CN"/>
                      <m:t> </m:t>
                    </m:r>
                    <m:r>
                      <m:rPr>
                        <m:nor/>
                      </m:rPr>
                      <a:rPr lang="en-US" altLang="zh-CN"/>
                      <m:t>to</m:t>
                    </m:r>
                    <m:r>
                      <m:rPr>
                        <m:nor/>
                      </m:rPr>
                      <a:rPr lang="en-US" altLang="zh-CN"/>
                      <m:t> </m:t>
                    </m:r>
                    <m:r>
                      <m:rPr>
                        <m:nor/>
                      </m:rPr>
                      <a:rPr lang="en-US" altLang="zh-CN"/>
                      <m:t>lower</m:t>
                    </m:r>
                    <m:r>
                      <m:rPr>
                        <m:nor/>
                      </m:rPr>
                      <a:rPr lang="en-US" altLang="zh-CN"/>
                      <m:t> </m:t>
                    </m:r>
                    <m:r>
                      <m:rPr>
                        <m:nor/>
                      </m:rPr>
                      <a:rPr lang="en-US" altLang="zh-CN"/>
                      <m:t>the</m:t>
                    </m:r>
                    <m:r>
                      <m:rPr>
                        <m:nor/>
                      </m:rPr>
                      <a:rPr lang="en-US" altLang="zh-CN"/>
                      <m:t> </m:t>
                    </m:r>
                    <m:r>
                      <m:rPr>
                        <m:nor/>
                      </m:rPr>
                      <a:rPr lang="en-US" altLang="zh-CN"/>
                      <m:t>nominal</m:t>
                    </m:r>
                    <m:r>
                      <m:rPr>
                        <m:nor/>
                      </m:rPr>
                      <a:rPr lang="en-US" altLang="zh-CN"/>
                      <m:t> </m:t>
                    </m:r>
                    <m:r>
                      <m:rPr>
                        <m:nor/>
                      </m:rPr>
                      <a:rPr lang="en-US" altLang="zh-CN"/>
                      <m:t>interest</m:t>
                    </m:r>
                    <m:r>
                      <m:rPr>
                        <m:nor/>
                      </m:rPr>
                      <a:rPr lang="en-US" altLang="zh-CN"/>
                      <m:t> </m:t>
                    </m:r>
                    <m:r>
                      <m:rPr>
                        <m:nor/>
                      </m:rPr>
                      <a:rPr lang="en-US" altLang="zh-CN"/>
                      <m:t>rate</m:t>
                    </m:r>
                    <m:r>
                      <m:rPr>
                        <m:nor/>
                      </m:rPr>
                      <a:rPr lang="en-US" altLang="zh-CN"/>
                      <m:t> </m:t>
                    </m:r>
                    <m:r>
                      <a:rPr lang="en-US" altLang="zh-CN" i="1">
                        <a:latin typeface="Cambria Math" panose="02040503050406030204" pitchFamily="18" charset="0"/>
                      </a:rPr>
                      <m:t>𝑖</m:t>
                    </m:r>
                    <m:r>
                      <m:rPr>
                        <m:nor/>
                      </m:rPr>
                      <a:rPr lang="en-US" altLang="zh-CN"/>
                      <m:t>. </m:t>
                    </m:r>
                  </m:oMath>
                </a14:m>
                <a:endParaRPr lang="en-US" altLang="zh-CN" dirty="0"/>
              </a:p>
              <a:p>
                <a:pPr lvl="1"/>
                <a14:m>
                  <m:oMath xmlns:m="http://schemas.openxmlformats.org/officeDocument/2006/math">
                    <m:r>
                      <m:rPr>
                        <m:nor/>
                      </m:rPr>
                      <a:rPr lang="en-US" altLang="zh-CN" b="0" i="0" smtClean="0"/>
                      <m:t>U</m:t>
                    </m:r>
                    <m:r>
                      <m:rPr>
                        <m:nor/>
                      </m:rPr>
                      <a:rPr lang="en-US" altLang="zh-CN"/>
                      <m:t>nder</m:t>
                    </m:r>
                    <m:r>
                      <m:rPr>
                        <m:nor/>
                      </m:rPr>
                      <a:rPr lang="en-US" altLang="zh-CN"/>
                      <m:t> </m:t>
                    </m:r>
                    <m:r>
                      <m:rPr>
                        <m:nor/>
                      </m:rPr>
                      <a:rPr lang="en-US" altLang="zh-CN"/>
                      <m:t>the</m:t>
                    </m:r>
                    <m:r>
                      <m:rPr>
                        <m:nor/>
                      </m:rPr>
                      <a:rPr lang="en-US" altLang="zh-CN"/>
                      <m:t> </m:t>
                    </m:r>
                    <m:r>
                      <m:rPr>
                        <m:nor/>
                      </m:rPr>
                      <a:rPr lang="en-US" altLang="zh-CN"/>
                      <m:t>sticky</m:t>
                    </m:r>
                    <m:r>
                      <m:rPr>
                        <m:nor/>
                      </m:rPr>
                      <a:rPr lang="en-US" altLang="zh-CN"/>
                      <m:t>−</m:t>
                    </m:r>
                    <m:r>
                      <m:rPr>
                        <m:nor/>
                      </m:rPr>
                      <a:rPr lang="en-US" altLang="zh-CN"/>
                      <m:t>price</m:t>
                    </m:r>
                    <m:r>
                      <m:rPr>
                        <m:nor/>
                      </m:rPr>
                      <a:rPr lang="en-US" altLang="zh-CN"/>
                      <m:t> </m:t>
                    </m:r>
                    <m:r>
                      <m:rPr>
                        <m:nor/>
                      </m:rPr>
                      <a:rPr lang="en-US" altLang="zh-CN"/>
                      <m:t>assumption</m:t>
                    </m:r>
                    <m:r>
                      <m:rPr>
                        <m:nor/>
                      </m:rPr>
                      <a:rPr lang="en-US" altLang="zh-CN"/>
                      <m:t>, </m:t>
                    </m:r>
                    <m:r>
                      <m:rPr>
                        <m:nor/>
                      </m:rPr>
                      <a:rPr lang="en-US" altLang="zh-CN"/>
                      <m:t>a</m:t>
                    </m:r>
                    <m:r>
                      <m:rPr>
                        <m:nor/>
                      </m:rPr>
                      <a:rPr lang="en-US" altLang="zh-CN"/>
                      <m:t> </m:t>
                    </m:r>
                    <m:r>
                      <m:rPr>
                        <m:nor/>
                      </m:rPr>
                      <a:rPr lang="en-US" altLang="zh-CN"/>
                      <m:t>lower</m:t>
                    </m:r>
                    <m:r>
                      <m:rPr>
                        <m:nor/>
                      </m:rPr>
                      <a:rPr lang="en-US" altLang="zh-CN"/>
                      <m:t> </m:t>
                    </m:r>
                    <m:r>
                      <m:rPr>
                        <m:nor/>
                      </m:rPr>
                      <a:rPr lang="en-US" altLang="zh-CN"/>
                      <m:t>nominal</m:t>
                    </m:r>
                    <m:r>
                      <m:rPr>
                        <m:nor/>
                      </m:rPr>
                      <a:rPr lang="en-US" altLang="zh-CN"/>
                      <m:t> </m:t>
                    </m:r>
                    <m:r>
                      <m:rPr>
                        <m:nor/>
                      </m:rPr>
                      <a:rPr lang="en-US" altLang="zh-CN"/>
                      <m:t>interest</m:t>
                    </m:r>
                    <m:r>
                      <m:rPr>
                        <m:nor/>
                      </m:rPr>
                      <a:rPr lang="en-US" altLang="zh-CN"/>
                      <m:t> </m:t>
                    </m:r>
                    <m:r>
                      <m:rPr>
                        <m:nor/>
                      </m:rPr>
                      <a:rPr lang="en-US" altLang="zh-CN"/>
                      <m:t>rate</m:t>
                    </m:r>
                    <m:r>
                      <m:rPr>
                        <m:nor/>
                      </m:rPr>
                      <a:rPr lang="en-US" altLang="zh-CN"/>
                      <m:t> </m:t>
                    </m:r>
                    <m:r>
                      <m:rPr>
                        <m:nor/>
                      </m:rPr>
                      <a:rPr lang="en-US" altLang="zh-CN"/>
                      <m:t>translates</m:t>
                    </m:r>
                    <m:r>
                      <m:rPr>
                        <m:nor/>
                      </m:rPr>
                      <a:rPr lang="en-US" altLang="zh-CN"/>
                      <m:t> </m:t>
                    </m:r>
                    <m:r>
                      <m:rPr>
                        <m:nor/>
                      </m:rPr>
                      <a:rPr lang="en-US" altLang="zh-CN"/>
                      <m:t>into</m:t>
                    </m:r>
                    <m:r>
                      <m:rPr>
                        <m:nor/>
                      </m:rPr>
                      <a:rPr lang="en-US" altLang="zh-CN"/>
                      <m:t> </m:t>
                    </m:r>
                    <m:r>
                      <m:rPr>
                        <m:nor/>
                      </m:rPr>
                      <a:rPr lang="en-US" altLang="zh-CN"/>
                      <m:t>a</m:t>
                    </m:r>
                    <m:r>
                      <m:rPr>
                        <m:nor/>
                      </m:rPr>
                      <a:rPr lang="en-US" altLang="zh-CN"/>
                      <m:t> </m:t>
                    </m:r>
                    <m:r>
                      <m:rPr>
                        <m:nor/>
                      </m:rPr>
                      <a:rPr lang="en-US" altLang="zh-CN"/>
                      <m:t>lower</m:t>
                    </m:r>
                    <m:r>
                      <m:rPr>
                        <m:nor/>
                      </m:rPr>
                      <a:rPr lang="en-US" altLang="zh-CN"/>
                      <m:t> </m:t>
                    </m:r>
                    <m:r>
                      <m:rPr>
                        <m:nor/>
                      </m:rPr>
                      <a:rPr lang="en-US" altLang="zh-CN"/>
                      <m:t>real</m:t>
                    </m:r>
                    <m:r>
                      <m:rPr>
                        <m:nor/>
                      </m:rPr>
                      <a:rPr lang="en-US" altLang="zh-CN"/>
                      <m:t> </m:t>
                    </m:r>
                    <m:r>
                      <m:rPr>
                        <m:nor/>
                      </m:rPr>
                      <a:rPr lang="en-US" altLang="zh-CN"/>
                      <m:t>interest</m:t>
                    </m:r>
                    <m:r>
                      <m:rPr>
                        <m:nor/>
                      </m:rPr>
                      <a:rPr lang="en-US" altLang="zh-CN"/>
                      <m:t> </m:t>
                    </m:r>
                    <m:r>
                      <m:rPr>
                        <m:nor/>
                      </m:rPr>
                      <a:rPr lang="en-US" altLang="zh-CN"/>
                      <m:t>rate</m:t>
                    </m:r>
                    <m:r>
                      <m:rPr>
                        <m:nor/>
                      </m:rPr>
                      <a:rPr lang="en-US" altLang="zh-CN"/>
                      <m:t>, </m:t>
                    </m:r>
                    <m:r>
                      <m:rPr>
                        <m:nor/>
                      </m:rPr>
                      <a:rPr lang="en-US" altLang="zh-CN"/>
                      <m:t>which</m:t>
                    </m:r>
                    <m:r>
                      <m:rPr>
                        <m:nor/>
                      </m:rPr>
                      <a:rPr lang="en-US" altLang="zh-CN"/>
                      <m:t> </m:t>
                    </m:r>
                    <m:r>
                      <m:rPr>
                        <m:nor/>
                      </m:rPr>
                      <a:rPr lang="en-US" altLang="zh-CN"/>
                      <m:t>businesses</m:t>
                    </m:r>
                    <m:r>
                      <m:rPr>
                        <m:nor/>
                      </m:rPr>
                      <a:rPr lang="en-US" altLang="zh-CN"/>
                      <m:t> </m:t>
                    </m:r>
                    <m:r>
                      <m:rPr>
                        <m:nor/>
                      </m:rPr>
                      <a:rPr lang="en-US" altLang="zh-CN"/>
                      <m:t>and</m:t>
                    </m:r>
                    <m:r>
                      <m:rPr>
                        <m:nor/>
                      </m:rPr>
                      <a:rPr lang="en-US" altLang="zh-CN"/>
                      <m:t> </m:t>
                    </m:r>
                    <m:r>
                      <m:rPr>
                        <m:nor/>
                      </m:rPr>
                      <a:rPr lang="en-US" altLang="zh-CN"/>
                      <m:t>households</m:t>
                    </m:r>
                    <m:r>
                      <m:rPr>
                        <m:nor/>
                      </m:rPr>
                      <a:rPr lang="en-US" altLang="zh-CN"/>
                      <m:t> </m:t>
                    </m:r>
                    <m:r>
                      <m:rPr>
                        <m:nor/>
                      </m:rPr>
                      <a:rPr lang="en-US" altLang="zh-CN"/>
                      <m:t>really</m:t>
                    </m:r>
                    <m:r>
                      <m:rPr>
                        <m:nor/>
                      </m:rPr>
                      <a:rPr lang="en-US" altLang="zh-CN"/>
                      <m:t> </m:t>
                    </m:r>
                    <m:r>
                      <m:rPr>
                        <m:nor/>
                      </m:rPr>
                      <a:rPr lang="en-US" altLang="zh-CN"/>
                      <m:t>care</m:t>
                    </m:r>
                    <m:r>
                      <m:rPr>
                        <m:nor/>
                      </m:rPr>
                      <a:rPr lang="en-US" altLang="zh-CN"/>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860184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BD744E-39CB-4631-8DF2-FCA73A863723}"/>
              </a:ext>
            </a:extLst>
          </p:cNvPr>
          <p:cNvSpPr>
            <a:spLocks noGrp="1"/>
          </p:cNvSpPr>
          <p:nvPr>
            <p:ph type="title"/>
          </p:nvPr>
        </p:nvSpPr>
        <p:spPr/>
        <p:txBody>
          <a:bodyPr/>
          <a:lstStyle/>
          <a:p>
            <a:r>
              <a:rPr lang="en-US" altLang="zh-CN" dirty="0"/>
              <a:t>Interest Rate Policy</a:t>
            </a:r>
            <a:endParaRPr lang="zh-CN" altLang="en-US" dirty="0"/>
          </a:p>
        </p:txBody>
      </p:sp>
      <p:sp>
        <p:nvSpPr>
          <p:cNvPr id="3" name="内容占位符 2">
            <a:extLst>
              <a:ext uri="{FF2B5EF4-FFF2-40B4-BE49-F238E27FC236}">
                <a16:creationId xmlns:a16="http://schemas.microsoft.com/office/drawing/2014/main" id="{BC5BD2F1-9095-4826-B587-BCA5D8C493BF}"/>
              </a:ext>
            </a:extLst>
          </p:cNvPr>
          <p:cNvSpPr>
            <a:spLocks noGrp="1"/>
          </p:cNvSpPr>
          <p:nvPr>
            <p:ph idx="1"/>
          </p:nvPr>
        </p:nvSpPr>
        <p:spPr/>
        <p:txBody>
          <a:bodyPr>
            <a:normAutofit fontScale="92500" lnSpcReduction="10000"/>
          </a:bodyPr>
          <a:lstStyle/>
          <a:p>
            <a:r>
              <a:rPr lang="en-US" altLang="zh-CN" dirty="0"/>
              <a:t>Central banks in the real world have a dominant influence on short-term interest rates without targeting any level of money supply.</a:t>
            </a:r>
          </a:p>
          <a:p>
            <a:r>
              <a:rPr lang="en-US" altLang="zh-CN" dirty="0"/>
              <a:t>The monetary authority manipulate one or more </a:t>
            </a:r>
            <a:r>
              <a:rPr lang="en-US" altLang="zh-CN" dirty="0">
                <a:solidFill>
                  <a:srgbClr val="C00000"/>
                </a:solidFill>
              </a:rPr>
              <a:t>monetary instruments</a:t>
            </a:r>
            <a:r>
              <a:rPr lang="en-US" altLang="zh-CN" i="1" dirty="0"/>
              <a:t> </a:t>
            </a:r>
            <a:r>
              <a:rPr lang="en-US" altLang="zh-CN" dirty="0"/>
              <a:t>to steer short-term money-market interest rate (intermediate target variable) toward a desired level.</a:t>
            </a:r>
          </a:p>
          <a:p>
            <a:pPr lvl="1"/>
            <a:r>
              <a:rPr lang="en-US" altLang="zh-CN" dirty="0"/>
              <a:t>USA: the federal funds rate.</a:t>
            </a:r>
          </a:p>
          <a:p>
            <a:pPr lvl="1"/>
            <a:r>
              <a:rPr lang="en-US" altLang="zh-CN" dirty="0"/>
              <a:t>Euro zone: the overnight market rates.</a:t>
            </a:r>
          </a:p>
          <a:p>
            <a:pPr lvl="1"/>
            <a:r>
              <a:rPr lang="en-US" altLang="zh-CN" dirty="0"/>
              <a:t>China: DR007, LPR</a:t>
            </a:r>
            <a:endParaRPr lang="zh-CN" altLang="en-US" dirty="0"/>
          </a:p>
        </p:txBody>
      </p:sp>
      <p:sp>
        <p:nvSpPr>
          <p:cNvPr id="4" name="页脚占位符 3">
            <a:extLst>
              <a:ext uri="{FF2B5EF4-FFF2-40B4-BE49-F238E27FC236}">
                <a16:creationId xmlns:a16="http://schemas.microsoft.com/office/drawing/2014/main" id="{83ECD583-1BA5-46D5-AE3B-93D466742028}"/>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131272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8B714-B49F-4AD5-A3FE-52B5D68703D4}"/>
              </a:ext>
            </a:extLst>
          </p:cNvPr>
          <p:cNvSpPr>
            <a:spLocks noGrp="1"/>
          </p:cNvSpPr>
          <p:nvPr>
            <p:ph type="title"/>
          </p:nvPr>
        </p:nvSpPr>
        <p:spPr/>
        <p:txBody>
          <a:bodyPr/>
          <a:lstStyle/>
          <a:p>
            <a:r>
              <a:rPr lang="en-US" altLang="zh-CN" dirty="0"/>
              <a:t>Modeling Interest Rate Policy</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326D947-3A53-4355-8829-C6E53727F7B6}"/>
                  </a:ext>
                </a:extLst>
              </p:cNvPr>
              <p:cNvSpPr>
                <a:spLocks noGrp="1"/>
              </p:cNvSpPr>
              <p:nvPr>
                <p:ph idx="1"/>
              </p:nvPr>
            </p:nvSpPr>
            <p:spPr/>
            <p:txBody>
              <a:bodyPr>
                <a:normAutofit lnSpcReduction="10000"/>
              </a:bodyPr>
              <a:lstStyle/>
              <a:p>
                <a:r>
                  <a:rPr lang="en-US" altLang="zh-CN" dirty="0"/>
                  <a:t>We may modify the IS-LM as follows,</a:t>
                </a:r>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zh-CN"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𝑟</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𝑟</m:t>
                          </m:r>
                        </m:e>
                      </m:acc>
                      <m:r>
                        <a:rPr lang="en-US" altLang="zh-CN" i="1">
                          <a:latin typeface="Cambria Math" panose="02040503050406030204" pitchFamily="18" charset="0"/>
                        </a:rPr>
                        <m:t> </m:t>
                      </m:r>
                    </m:oMath>
                  </m:oMathPara>
                </a14:m>
                <a:endParaRPr lang="zh-CN"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𝐿</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e>
                      </m:d>
                      <m:r>
                        <a:rPr lang="en-US" altLang="zh-CN" i="1">
                          <a:latin typeface="Cambria Math" panose="02040503050406030204" pitchFamily="18" charset="0"/>
                        </a:rPr>
                        <m:t> ,</m:t>
                      </m:r>
                    </m:oMath>
                  </m:oMathPara>
                </a14:m>
                <a:endParaRPr lang="zh-CN" altLang="zh-CN" dirty="0"/>
              </a:p>
              <a:p>
                <a:pPr marL="0" indent="0">
                  <a:buNone/>
                </a:pPr>
                <a:r>
                  <a:rPr lang="en-US" altLang="zh-CN" dirty="0"/>
                  <a:t>       where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𝑟</m:t>
                        </m:r>
                      </m:e>
                    </m:acc>
                  </m:oMath>
                </a14:m>
                <a:r>
                  <a:rPr lang="en-US" altLang="zh-CN" dirty="0"/>
                  <a:t> is the policy rate.</a:t>
                </a:r>
              </a:p>
              <a:p>
                <a:r>
                  <a:rPr lang="en-US" altLang="zh-CN" dirty="0"/>
                  <a:t>Which of the above variables are endogenous, and which are exogenous?</a:t>
                </a:r>
              </a:p>
              <a:p>
                <a:r>
                  <a:rPr lang="en-US" altLang="zh-CN" dirty="0"/>
                  <a:t>What if the central bank cut interest rate?</a:t>
                </a:r>
                <a:endParaRPr lang="zh-CN" altLang="en-US" dirty="0"/>
              </a:p>
            </p:txBody>
          </p:sp>
        </mc:Choice>
        <mc:Fallback xmlns="">
          <p:sp>
            <p:nvSpPr>
              <p:cNvPr id="3" name="内容占位符 2">
                <a:extLst>
                  <a:ext uri="{FF2B5EF4-FFF2-40B4-BE49-F238E27FC236}">
                    <a16:creationId xmlns:a16="http://schemas.microsoft.com/office/drawing/2014/main" id="{8326D947-3A53-4355-8829-C6E53727F7B6}"/>
                  </a:ext>
                </a:extLst>
              </p:cNvPr>
              <p:cNvSpPr>
                <a:spLocks noGrp="1" noRot="1" noChangeAspect="1" noMove="1" noResize="1" noEditPoints="1" noAdjustHandles="1" noChangeArrowheads="1" noChangeShapeType="1" noTextEdit="1"/>
              </p:cNvSpPr>
              <p:nvPr>
                <p:ph idx="1"/>
              </p:nvPr>
            </p:nvSpPr>
            <p:spPr>
              <a:blipFill>
                <a:blip r:embed="rId2"/>
                <a:stretch>
                  <a:fillRect l="-1704" t="-2830" r="-2222" b="-3100"/>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62BA3595-FFB6-4613-B408-ACA80E5578F1}"/>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65246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BF3CC-9B3C-493F-BD92-44EEF9CF73FC}"/>
              </a:ext>
            </a:extLst>
          </p:cNvPr>
          <p:cNvSpPr>
            <a:spLocks noGrp="1"/>
          </p:cNvSpPr>
          <p:nvPr>
            <p:ph type="title"/>
          </p:nvPr>
        </p:nvSpPr>
        <p:spPr/>
        <p:txBody>
          <a:bodyPr/>
          <a:lstStyle/>
          <a:p>
            <a:r>
              <a:rPr lang="en-US" altLang="zh-CN" dirty="0"/>
              <a:t>A Rate Cut</a:t>
            </a:r>
            <a:endParaRPr lang="zh-CN" altLang="en-US" dirty="0"/>
          </a:p>
        </p:txBody>
      </p:sp>
      <p:sp>
        <p:nvSpPr>
          <p:cNvPr id="4" name="页脚占位符 3">
            <a:extLst>
              <a:ext uri="{FF2B5EF4-FFF2-40B4-BE49-F238E27FC236}">
                <a16:creationId xmlns:a16="http://schemas.microsoft.com/office/drawing/2014/main" id="{521F5934-A48D-4706-8FE0-2E75AA7916AC}"/>
              </a:ext>
            </a:extLst>
          </p:cNvPr>
          <p:cNvSpPr>
            <a:spLocks noGrp="1"/>
          </p:cNvSpPr>
          <p:nvPr>
            <p:ph type="ftr" sz="quarter" idx="11"/>
          </p:nvPr>
        </p:nvSpPr>
        <p:spPr/>
        <p:txBody>
          <a:bodyPr/>
          <a:lstStyle/>
          <a:p>
            <a:r>
              <a:rPr lang="en-US" altLang="zh-CN"/>
              <a:t>Intermediate Macroeconomics</a:t>
            </a:r>
            <a:endParaRPr lang="zh-CN" altLang="en-US"/>
          </a:p>
        </p:txBody>
      </p:sp>
      <p:pic>
        <p:nvPicPr>
          <p:cNvPr id="6" name="内容占位符 5">
            <a:extLst>
              <a:ext uri="{FF2B5EF4-FFF2-40B4-BE49-F238E27FC236}">
                <a16:creationId xmlns:a16="http://schemas.microsoft.com/office/drawing/2014/main" id="{D3F12219-14C6-4980-AB65-6754131F3840}"/>
              </a:ext>
            </a:extLst>
          </p:cNvPr>
          <p:cNvPicPr>
            <a:picLocks noGrp="1" noChangeAspect="1"/>
          </p:cNvPicPr>
          <p:nvPr>
            <p:ph idx="1"/>
          </p:nvPr>
        </p:nvPicPr>
        <p:blipFill>
          <a:blip r:embed="rId2"/>
          <a:stretch>
            <a:fillRect/>
          </a:stretch>
        </p:blipFill>
        <p:spPr>
          <a:xfrm>
            <a:off x="2577767" y="1600200"/>
            <a:ext cx="3988466" cy="4525963"/>
          </a:xfrm>
          <a:prstGeom prst="rect">
            <a:avLst/>
          </a:prstGeom>
        </p:spPr>
      </p:pic>
    </p:spTree>
    <p:extLst>
      <p:ext uri="{BB962C8B-B14F-4D97-AF65-F5344CB8AC3E}">
        <p14:creationId xmlns:p14="http://schemas.microsoft.com/office/powerpoint/2010/main" val="1795632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a:t>Overview</a:t>
            </a:r>
          </a:p>
          <a:p>
            <a:r>
              <a:rPr lang="en-US" altLang="zh-CN" dirty="0"/>
              <a:t>The IS-LM Models</a:t>
            </a:r>
          </a:p>
          <a:p>
            <a:pPr lvl="1"/>
            <a:r>
              <a:rPr lang="en-US" altLang="zh-CN" dirty="0"/>
              <a:t>The Keynesian Cross</a:t>
            </a:r>
          </a:p>
          <a:p>
            <a:pPr lvl="1"/>
            <a:r>
              <a:rPr lang="en-US" altLang="zh-CN" dirty="0"/>
              <a:t>The Sticky-Price Assumption</a:t>
            </a:r>
          </a:p>
          <a:p>
            <a:pPr lvl="1"/>
            <a:r>
              <a:rPr lang="en-US" altLang="zh-CN" dirty="0"/>
              <a:t>The IS-LM Model</a:t>
            </a:r>
          </a:p>
          <a:p>
            <a:pPr lvl="1"/>
            <a:r>
              <a:rPr lang="en-US" altLang="zh-CN" b="1" dirty="0"/>
              <a:t>Open Economy</a:t>
            </a:r>
          </a:p>
          <a:p>
            <a:pPr marL="1428750" lvl="2" indent="-514350">
              <a:buFont typeface="+mj-lt"/>
              <a:buAutoNum type="romanUcPeriod"/>
            </a:pPr>
            <a:r>
              <a:rPr lang="en-US" altLang="zh-CN" b="1" dirty="0"/>
              <a:t>Overview</a:t>
            </a:r>
          </a:p>
          <a:p>
            <a:pPr marL="1428750" lvl="2" indent="-514350">
              <a:buFont typeface="+mj-lt"/>
              <a:buAutoNum type="romanUcPeriod"/>
            </a:pPr>
            <a:r>
              <a:rPr lang="en-US" altLang="zh-CN" dirty="0"/>
              <a:t>Small open economy with floating exchange rate</a:t>
            </a:r>
          </a:p>
          <a:p>
            <a:pPr marL="1428750" lvl="2" indent="-514350">
              <a:buFont typeface="+mj-lt"/>
              <a:buAutoNum type="romanUcPeriod"/>
            </a:pPr>
            <a:r>
              <a:rPr lang="en-US" altLang="zh-CN" dirty="0"/>
              <a:t>Small open economy with fixed exchange rate</a:t>
            </a:r>
          </a:p>
          <a:p>
            <a:pPr marL="1428750" lvl="2" indent="-514350">
              <a:buFont typeface="+mj-lt"/>
              <a:buAutoNum type="romanUcPeriod"/>
            </a:pPr>
            <a:r>
              <a:rPr lang="en-US" altLang="zh-CN" dirty="0"/>
              <a:t>Large open economy with floating exchange rate</a:t>
            </a:r>
          </a:p>
          <a:p>
            <a:r>
              <a:rPr lang="en-US" altLang="zh-CN" dirty="0"/>
              <a:t>The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624218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Overview</a:t>
            </a:r>
            <a:endParaRPr lang="zh-CN" altLang="en-US" dirty="0"/>
          </a:p>
        </p:txBody>
      </p:sp>
      <p:sp>
        <p:nvSpPr>
          <p:cNvPr id="3" name="内容占位符 2"/>
          <p:cNvSpPr>
            <a:spLocks noGrp="1"/>
          </p:cNvSpPr>
          <p:nvPr>
            <p:ph idx="1"/>
          </p:nvPr>
        </p:nvSpPr>
        <p:spPr/>
        <p:txBody>
          <a:bodyPr/>
          <a:lstStyle/>
          <a:p>
            <a:r>
              <a:rPr lang="en-US" altLang="zh-CN" dirty="0"/>
              <a:t>We now consider open economies that trade with each other. </a:t>
            </a:r>
          </a:p>
          <a:p>
            <a:r>
              <a:rPr lang="en-US" altLang="zh-CN" dirty="0"/>
              <a:t>We shall study the effects of various shocks to exchange rate, money supply, interest rate, and output.</a:t>
            </a:r>
          </a:p>
          <a:p>
            <a:r>
              <a:rPr lang="en-US" altLang="zh-CN" dirty="0"/>
              <a:t>We assume that prices are sticky. Hence changes in real exchange rate is the same as nominal exchange rate.</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33872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Assumptions</a:t>
            </a:r>
            <a:endParaRPr lang="zh-CN" altLang="en-US" dirty="0"/>
          </a:p>
        </p:txBody>
      </p:sp>
      <p:sp>
        <p:nvSpPr>
          <p:cNvPr id="3" name="内容占位符 2"/>
          <p:cNvSpPr>
            <a:spLocks noGrp="1"/>
          </p:cNvSpPr>
          <p:nvPr>
            <p:ph idx="1"/>
          </p:nvPr>
        </p:nvSpPr>
        <p:spPr/>
        <p:txBody>
          <a:bodyPr>
            <a:normAutofit/>
          </a:bodyPr>
          <a:lstStyle/>
          <a:p>
            <a:r>
              <a:rPr lang="en-US" altLang="zh-CN" dirty="0"/>
              <a:t>The open economy, which allows trade and international finance.</a:t>
            </a:r>
          </a:p>
          <a:p>
            <a:r>
              <a:rPr lang="en-US" altLang="zh-CN" dirty="0"/>
              <a:t>Perfect capital mobility, which implies </a:t>
            </a:r>
            <a:r>
              <a:rPr lang="en-US" altLang="zh-CN" u="sng" dirty="0"/>
              <a:t>a common interest rate</a:t>
            </a:r>
            <a:r>
              <a:rPr lang="en-US" altLang="zh-CN" dirty="0"/>
              <a:t> for the world. </a:t>
            </a:r>
          </a:p>
          <a:p>
            <a:r>
              <a:rPr lang="en-US" altLang="zh-CN" dirty="0"/>
              <a:t>Small economy, whose saving and investment </a:t>
            </a:r>
            <a:r>
              <a:rPr lang="en-US" altLang="zh-CN" u="sng" dirty="0"/>
              <a:t>does not</a:t>
            </a:r>
            <a:r>
              <a:rPr lang="en-US" altLang="zh-CN" dirty="0"/>
              <a:t> affect the world interest rate. </a:t>
            </a:r>
          </a:p>
          <a:p>
            <a:r>
              <a:rPr lang="en-US" altLang="zh-CN" dirty="0"/>
              <a:t>Large economy, whose saving and investment </a:t>
            </a:r>
            <a:r>
              <a:rPr lang="en-US" altLang="zh-CN" u="sng" dirty="0"/>
              <a:t>does</a:t>
            </a:r>
            <a:r>
              <a:rPr lang="en-US" altLang="zh-CN" dirty="0"/>
              <a:t> affect the world interest rate.  </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830809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Fixed Exchange Rate</a:t>
            </a:r>
            <a:endParaRPr lang="zh-CN" altLang="en-US" dirty="0"/>
          </a:p>
        </p:txBody>
      </p:sp>
      <p:sp>
        <p:nvSpPr>
          <p:cNvPr id="3" name="内容占位符 2"/>
          <p:cNvSpPr>
            <a:spLocks noGrp="1"/>
          </p:cNvSpPr>
          <p:nvPr>
            <p:ph idx="1"/>
          </p:nvPr>
        </p:nvSpPr>
        <p:spPr/>
        <p:txBody>
          <a:bodyPr>
            <a:noAutofit/>
          </a:bodyPr>
          <a:lstStyle/>
          <a:p>
            <a:pPr marL="342900" lvl="1" indent="-342900">
              <a:buFont typeface="Arial" panose="020B0604020202020204" pitchFamily="34" charset="0"/>
              <a:buChar char="•"/>
            </a:pPr>
            <a:r>
              <a:rPr lang="en-US" altLang="zh-CN" sz="1800" dirty="0"/>
              <a:t>In a typical fixed exchange rate regime (e.g., China from 1995 to 2005), the monetary authority stands ready to buy or sell the domestic currency at pre-determined price (exchange rate). There are several other forms of exchange rate pegging: </a:t>
            </a:r>
          </a:p>
          <a:p>
            <a:pPr lvl="1"/>
            <a:r>
              <a:rPr lang="en-US" altLang="zh-CN" sz="1800" dirty="0"/>
              <a:t>Gold or silver standard (e.g., Bretton Woods)</a:t>
            </a:r>
          </a:p>
          <a:p>
            <a:pPr lvl="1"/>
            <a:r>
              <a:rPr lang="en-US" altLang="zh-CN" sz="1800" dirty="0"/>
              <a:t>Monetary union (e.g., Euro area)</a:t>
            </a:r>
          </a:p>
          <a:p>
            <a:pPr lvl="1"/>
            <a:r>
              <a:rPr lang="en-US" altLang="zh-CN" sz="1800" dirty="0"/>
              <a:t>“Dollarization” and currency boards (e.g., Hong Kong, Argentina in 1990s)</a:t>
            </a:r>
          </a:p>
          <a:p>
            <a:r>
              <a:rPr lang="en-US" altLang="zh-CN" sz="1800" dirty="0"/>
              <a:t>Advantages of fixed exchange rate</a:t>
            </a:r>
          </a:p>
          <a:p>
            <a:pPr lvl="1"/>
            <a:r>
              <a:rPr lang="en-US" altLang="zh-CN" sz="1800" dirty="0"/>
              <a:t>Exchange rate stability</a:t>
            </a:r>
          </a:p>
          <a:p>
            <a:pPr lvl="1"/>
            <a:r>
              <a:rPr lang="en-US" altLang="zh-CN" sz="1800" dirty="0"/>
              <a:t>The “import” of responsible monetary policy from the advanced countries. </a:t>
            </a:r>
          </a:p>
          <a:p>
            <a:r>
              <a:rPr lang="en-US" altLang="zh-CN" sz="1800" dirty="0"/>
              <a:t>Disadvantages of fixed exchange rate</a:t>
            </a:r>
          </a:p>
          <a:p>
            <a:pPr lvl="1"/>
            <a:r>
              <a:rPr lang="en-US" altLang="zh-CN" sz="1800" dirty="0"/>
              <a:t>Non-independence of monetary policy</a:t>
            </a:r>
          </a:p>
          <a:p>
            <a:pPr lvl="1"/>
            <a:r>
              <a:rPr lang="en-US" altLang="zh-CN" sz="1800" dirty="0"/>
              <a:t>To defend fixed rate against speculative attacks, the country has to accumulate a substantial amount of foreign exchange reserve. </a:t>
            </a:r>
          </a:p>
          <a:p>
            <a:endParaRPr lang="en-US" altLang="zh-CN" sz="1800" dirty="0"/>
          </a:p>
          <a:p>
            <a:endParaRPr lang="zh-CN" altLang="en-US" sz="1800"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03492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Macroeconomic Fluctuations: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ext uri="{D42A27DB-BD31-4B8C-83A1-F6EECF244321}">
                <p14:modId xmlns:p14="http://schemas.microsoft.com/office/powerpoint/2010/main" val="70587690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03781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China’s Foreign Reserve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2157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Floating Exchange Rate</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In a floating exchange rate regime, the exchange rate is allowed to fluctuate according to the foreign exchange market. </a:t>
            </a:r>
          </a:p>
          <a:p>
            <a:r>
              <a:rPr lang="en-US" altLang="zh-CN" dirty="0"/>
              <a:t>The monetary authority may or may not intervene the foreign exchange market. </a:t>
            </a:r>
          </a:p>
          <a:p>
            <a:r>
              <a:rPr lang="en-US" altLang="zh-CN" dirty="0"/>
              <a:t>Advantages of floating exchange rate</a:t>
            </a:r>
          </a:p>
          <a:p>
            <a:pPr lvl="1"/>
            <a:r>
              <a:rPr lang="en-US" altLang="zh-CN" dirty="0"/>
              <a:t>Independent monetary policy (The monetary authority may pursue objectives other than the defending of a fixed exchange rate.)</a:t>
            </a:r>
          </a:p>
          <a:p>
            <a:r>
              <a:rPr lang="en-US" altLang="zh-CN" dirty="0"/>
              <a:t>Disadvantages of floating exchange rate</a:t>
            </a:r>
          </a:p>
          <a:p>
            <a:pPr lvl="1"/>
            <a:r>
              <a:rPr lang="en-US" altLang="zh-CN" dirty="0"/>
              <a:t>Volatile exchange rate</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886144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a:t>Overview</a:t>
            </a:r>
          </a:p>
          <a:p>
            <a:r>
              <a:rPr lang="en-US" altLang="zh-CN" dirty="0"/>
              <a:t>The IS-LM Models</a:t>
            </a:r>
          </a:p>
          <a:p>
            <a:pPr lvl="1"/>
            <a:r>
              <a:rPr lang="en-US" altLang="zh-CN" dirty="0"/>
              <a:t>The Keynesian Cross</a:t>
            </a:r>
          </a:p>
          <a:p>
            <a:pPr lvl="1"/>
            <a:r>
              <a:rPr lang="en-US" altLang="zh-CN" dirty="0"/>
              <a:t>The Sticky-Price Assumption</a:t>
            </a:r>
          </a:p>
          <a:p>
            <a:pPr lvl="1"/>
            <a:r>
              <a:rPr lang="en-US" altLang="zh-CN" dirty="0"/>
              <a:t>The IS-LM Model</a:t>
            </a:r>
          </a:p>
          <a:p>
            <a:pPr lvl="1"/>
            <a:r>
              <a:rPr lang="en-US" altLang="zh-CN" dirty="0"/>
              <a:t>Open Economy</a:t>
            </a:r>
          </a:p>
          <a:p>
            <a:pPr marL="1428750" lvl="2" indent="-514350">
              <a:buFont typeface="+mj-lt"/>
              <a:buAutoNum type="romanUcPeriod"/>
            </a:pPr>
            <a:r>
              <a:rPr lang="en-US" altLang="zh-CN" dirty="0"/>
              <a:t>Overview</a:t>
            </a:r>
          </a:p>
          <a:p>
            <a:pPr marL="1428750" lvl="2" indent="-514350">
              <a:buFont typeface="+mj-lt"/>
              <a:buAutoNum type="romanUcPeriod"/>
            </a:pPr>
            <a:r>
              <a:rPr lang="en-US" altLang="zh-CN" b="1" dirty="0"/>
              <a:t>Small open economy with floating exchange rate</a:t>
            </a:r>
          </a:p>
          <a:p>
            <a:pPr marL="1428750" lvl="2" indent="-514350">
              <a:buFont typeface="+mj-lt"/>
              <a:buAutoNum type="romanUcPeriod"/>
            </a:pPr>
            <a:r>
              <a:rPr lang="en-US" altLang="zh-CN" dirty="0"/>
              <a:t>Small open economy with fixed exchange rate</a:t>
            </a:r>
          </a:p>
          <a:p>
            <a:pPr marL="1428750" lvl="2" indent="-514350">
              <a:buFont typeface="+mj-lt"/>
              <a:buAutoNum type="romanUcPeriod"/>
            </a:pPr>
            <a:r>
              <a:rPr lang="en-US" altLang="zh-CN" dirty="0"/>
              <a:t>Large open economy with floating exchange rate</a:t>
            </a:r>
          </a:p>
          <a:p>
            <a:r>
              <a:rPr lang="en-US" altLang="zh-CN" dirty="0"/>
              <a:t>The AD-AS Model</a:t>
            </a:r>
          </a:p>
          <a:p>
            <a:r>
              <a:rPr lang="en-US" altLang="zh-CN" dirty="0"/>
              <a:t>Keynes Theory</a:t>
            </a:r>
          </a:p>
          <a:p>
            <a:r>
              <a:rPr lang="en-US" altLang="zh-CN" dirty="0"/>
              <a:t>Post-Keynesian Theories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511743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Small Open Economy with Floating Exchange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altLang="zh-CN" dirty="0"/>
                  <a:t>The first Mundell-Fleming model is a close relative to IS-LM, </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e>
                      </m:d>
                      <m:r>
                        <a:rPr lang="en-US" altLang="zh-CN" i="1">
                          <a:latin typeface="Cambria Math"/>
                        </a:rPr>
                        <m:t>+</m:t>
                      </m:r>
                      <m:r>
                        <a:rPr lang="en-US" altLang="zh-CN" i="1">
                          <a:latin typeface="Cambria Math"/>
                        </a:rPr>
                        <m:t>𝐺</m:t>
                      </m:r>
                      <m:r>
                        <a:rPr lang="en-US" altLang="zh-CN" b="0" i="1" smtClean="0">
                          <a:latin typeface="Cambria Math"/>
                        </a:rPr>
                        <m:t>+</m:t>
                      </m:r>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r>
                            <a:rPr lang="en-US" altLang="zh-CN" i="1">
                              <a:latin typeface="Cambria Math"/>
                            </a:rPr>
                            <m:t>,</m:t>
                          </m:r>
                          <m:r>
                            <a:rPr lang="en-US" altLang="zh-CN" i="1">
                              <a:latin typeface="Cambria Math"/>
                            </a:rPr>
                            <m:t>𝑌</m:t>
                          </m:r>
                        </m:e>
                      </m:d>
                      <m:r>
                        <a:rPr lang="en-US" altLang="zh-CN" b="0" i="1" smtClean="0">
                          <a:latin typeface="Cambria Math"/>
                        </a:rPr>
                        <m:t>,</m:t>
                      </m:r>
                    </m:oMath>
                  </m:oMathPara>
                </a14:m>
                <a:endParaRPr lang="en-US" altLang="zh-CN" dirty="0"/>
              </a:p>
              <a:p>
                <a:pPr marL="0" indent="0">
                  <a:buNone/>
                </a:pPr>
                <a:r>
                  <a:rPr lang="en-US" altLang="zh-CN" dirty="0"/>
                  <a:t>where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en-US" altLang="zh-CN" dirty="0"/>
                  <a:t> is the world interest rate and </a:t>
                </a:r>
                <a14:m>
                  <m:oMath xmlns:m="http://schemas.openxmlformats.org/officeDocument/2006/math">
                    <m:r>
                      <a:rPr lang="en-US" altLang="zh-CN" i="1">
                        <a:latin typeface="Cambria Math"/>
                      </a:rPr>
                      <m:t>𝑋</m:t>
                    </m:r>
                    <m:r>
                      <a:rPr lang="en-US" altLang="zh-CN" i="1">
                        <a:latin typeface="Cambria Math"/>
                      </a:rPr>
                      <m:t>(</m:t>
                    </m:r>
                    <m:r>
                      <a:rPr lang="en-US" altLang="zh-CN" i="1">
                        <a:latin typeface="Cambria Math"/>
                      </a:rPr>
                      <m:t>𝑒</m:t>
                    </m:r>
                    <m:r>
                      <a:rPr lang="en-US" altLang="zh-CN" i="1">
                        <a:latin typeface="Cambria Math"/>
                      </a:rPr>
                      <m:t>)</m:t>
                    </m:r>
                  </m:oMath>
                </a14:m>
                <a:r>
                  <a:rPr lang="en-US" altLang="zh-CN" dirty="0"/>
                  <a:t> is the net export, which is a decreasing function of exchange rate </a:t>
                </a:r>
                <a14:m>
                  <m:oMath xmlns:m="http://schemas.openxmlformats.org/officeDocument/2006/math">
                    <m:r>
                      <a:rPr lang="en-US" altLang="zh-CN" i="1">
                        <a:latin typeface="Cambria Math"/>
                      </a:rPr>
                      <m:t>𝑒</m:t>
                    </m:r>
                  </m:oMath>
                </a14:m>
                <a:r>
                  <a:rPr lang="en-US" altLang="zh-CN" dirty="0"/>
                  <a:t>.</a:t>
                </a:r>
              </a:p>
              <a:p>
                <a:r>
                  <a:rPr lang="en-US" altLang="zh-CN" dirty="0"/>
                  <a:t>The two endogenous variables are: </a:t>
                </a:r>
                <a14:m>
                  <m:oMath xmlns:m="http://schemas.openxmlformats.org/officeDocument/2006/math">
                    <m:r>
                      <a:rPr lang="en-US" altLang="zh-CN" i="1">
                        <a:latin typeface="Cambria Math"/>
                      </a:rPr>
                      <m:t>𝑌</m:t>
                    </m:r>
                  </m:oMath>
                </a14:m>
                <a:r>
                  <a:rPr lang="en-US" altLang="zh-CN" dirty="0"/>
                  <a:t> and </a:t>
                </a:r>
                <a14:m>
                  <m:oMath xmlns:m="http://schemas.openxmlformats.org/officeDocument/2006/math">
                    <m:r>
                      <a:rPr lang="en-US" altLang="zh-CN" b="0" i="1" smtClean="0">
                        <a:latin typeface="Cambria Math"/>
                      </a:rPr>
                      <m:t>𝑒</m:t>
                    </m:r>
                  </m:oMath>
                </a14:m>
                <a:r>
                  <a:rPr lang="en-US" altLang="zh-CN" dirty="0"/>
                  <a:t>. We can draw IS-LM curves about these two variables.</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2695" r="-815" b="-2830"/>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1517286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IS-LM Curves of The Small Open Economy with Floating Exchange Rate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835696" y="5805264"/>
            <a:ext cx="54726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a:off x="2928376" y="2530748"/>
            <a:ext cx="3886200" cy="2670048"/>
          </a:xfrm>
          <a:custGeom>
            <a:avLst/>
            <a:gdLst>
              <a:gd name="connsiteX0" fmla="*/ 0 w 3886200"/>
              <a:gd name="connsiteY0" fmla="*/ 0 h 2670048"/>
              <a:gd name="connsiteX1" fmla="*/ 1280160 w 3886200"/>
              <a:gd name="connsiteY1" fmla="*/ 1719072 h 2670048"/>
              <a:gd name="connsiteX2" fmla="*/ 3886200 w 3886200"/>
              <a:gd name="connsiteY2" fmla="*/ 2670048 h 2670048"/>
            </a:gdLst>
            <a:ahLst/>
            <a:cxnLst>
              <a:cxn ang="0">
                <a:pos x="connsiteX0" y="connsiteY0"/>
              </a:cxn>
              <a:cxn ang="0">
                <a:pos x="connsiteX1" y="connsiteY1"/>
              </a:cxn>
              <a:cxn ang="0">
                <a:pos x="connsiteX2" y="connsiteY2"/>
              </a:cxn>
            </a:cxnLst>
            <a:rect l="l" t="t" r="r" b="b"/>
            <a:pathLst>
              <a:path w="3886200" h="2670048">
                <a:moveTo>
                  <a:pt x="0" y="0"/>
                </a:moveTo>
                <a:cubicBezTo>
                  <a:pt x="316230" y="637032"/>
                  <a:pt x="632460" y="1274064"/>
                  <a:pt x="1280160" y="1719072"/>
                </a:cubicBezTo>
                <a:cubicBezTo>
                  <a:pt x="1927860" y="2164080"/>
                  <a:pt x="2907030" y="2417064"/>
                  <a:pt x="3886200" y="267004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4644008" y="2276872"/>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948264" y="5085184"/>
            <a:ext cx="360040" cy="369332"/>
          </a:xfrm>
          <a:prstGeom prst="rect">
            <a:avLst/>
          </a:prstGeom>
          <a:noFill/>
        </p:spPr>
        <p:txBody>
          <a:bodyPr wrap="square" rtlCol="0">
            <a:spAutoFit/>
          </a:bodyPr>
          <a:lstStyle/>
          <a:p>
            <a:r>
              <a:rPr lang="en-US" altLang="zh-CN" dirty="0"/>
              <a:t>IS</a:t>
            </a:r>
            <a:endParaRPr lang="zh-CN" altLang="en-US" dirty="0"/>
          </a:p>
        </p:txBody>
      </p:sp>
      <p:sp>
        <p:nvSpPr>
          <p:cNvPr id="22" name="TextBox 21"/>
          <p:cNvSpPr txBox="1"/>
          <p:nvPr/>
        </p:nvSpPr>
        <p:spPr>
          <a:xfrm>
            <a:off x="4871476" y="2132856"/>
            <a:ext cx="708636" cy="369332"/>
          </a:xfrm>
          <a:prstGeom prst="rect">
            <a:avLst/>
          </a:prstGeom>
          <a:noFill/>
        </p:spPr>
        <p:txBody>
          <a:bodyPr wrap="square" rtlCol="0">
            <a:spAutoFit/>
          </a:bodyPr>
          <a:lstStyle/>
          <a:p>
            <a:r>
              <a:rPr lang="en-US" altLang="zh-CN" dirty="0"/>
              <a:t>LM</a:t>
            </a:r>
            <a:endParaRPr lang="zh-CN" altLang="en-US" dirty="0"/>
          </a:p>
        </p:txBody>
      </p:sp>
      <p:sp>
        <p:nvSpPr>
          <p:cNvPr id="23" name="TextBox 22"/>
          <p:cNvSpPr txBox="1"/>
          <p:nvPr/>
        </p:nvSpPr>
        <p:spPr>
          <a:xfrm>
            <a:off x="1907704" y="1844824"/>
            <a:ext cx="1728192" cy="369332"/>
          </a:xfrm>
          <a:prstGeom prst="rect">
            <a:avLst/>
          </a:prstGeom>
          <a:noFill/>
        </p:spPr>
        <p:txBody>
          <a:bodyPr wrap="square" rtlCol="0">
            <a:spAutoFit/>
          </a:bodyPr>
          <a:lstStyle/>
          <a:p>
            <a:r>
              <a:rPr lang="en-US" altLang="zh-CN" dirty="0"/>
              <a:t>Exchange rate </a:t>
            </a:r>
            <a:r>
              <a:rPr lang="en-US" altLang="zh-CN" i="1" dirty="0"/>
              <a:t>e</a:t>
            </a:r>
            <a:endParaRPr lang="zh-CN" altLang="en-US" i="1" dirty="0"/>
          </a:p>
        </p:txBody>
      </p:sp>
      <p:sp>
        <p:nvSpPr>
          <p:cNvPr id="24" name="TextBox 23"/>
          <p:cNvSpPr txBox="1"/>
          <p:nvPr/>
        </p:nvSpPr>
        <p:spPr>
          <a:xfrm>
            <a:off x="6084168" y="5842842"/>
            <a:ext cx="1078594" cy="369332"/>
          </a:xfrm>
          <a:prstGeom prst="rect">
            <a:avLst/>
          </a:prstGeom>
          <a:noFill/>
        </p:spPr>
        <p:txBody>
          <a:bodyPr wrap="square" rtlCol="0">
            <a:spAutoFit/>
          </a:bodyPr>
          <a:lstStyle/>
          <a:p>
            <a:r>
              <a:rPr lang="en-US" altLang="zh-CN" dirty="0"/>
              <a:t>Output </a:t>
            </a:r>
            <a:r>
              <a:rPr lang="en-US" altLang="zh-CN" i="1" dirty="0"/>
              <a:t>Y</a:t>
            </a:r>
            <a:endParaRPr lang="zh-CN" altLang="en-US" i="1" dirty="0"/>
          </a:p>
        </p:txBody>
      </p:sp>
      <p:cxnSp>
        <p:nvCxnSpPr>
          <p:cNvPr id="28" name="直接连接符 27"/>
          <p:cNvCxnSpPr/>
          <p:nvPr/>
        </p:nvCxnSpPr>
        <p:spPr>
          <a:xfrm flipH="1">
            <a:off x="1835696" y="4509120"/>
            <a:ext cx="2808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44008"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79712" y="3645894"/>
            <a:ext cx="1584176" cy="646331"/>
          </a:xfrm>
          <a:prstGeom prst="rect">
            <a:avLst/>
          </a:prstGeom>
          <a:solidFill>
            <a:schemeClr val="tx2">
              <a:lumMod val="20000"/>
              <a:lumOff val="80000"/>
            </a:schemeClr>
          </a:solidFill>
        </p:spPr>
        <p:txBody>
          <a:bodyPr wrap="square" rtlCol="0">
            <a:spAutoFit/>
          </a:bodyPr>
          <a:lstStyle/>
          <a:p>
            <a:r>
              <a:rPr lang="en-US" altLang="zh-CN" dirty="0"/>
              <a:t>Equilibrium exchange rate</a:t>
            </a:r>
            <a:endParaRPr lang="zh-CN" altLang="en-US" dirty="0"/>
          </a:p>
        </p:txBody>
      </p:sp>
      <p:cxnSp>
        <p:nvCxnSpPr>
          <p:cNvPr id="35" name="直接箭头连接符 34"/>
          <p:cNvCxnSpPr/>
          <p:nvPr/>
        </p:nvCxnSpPr>
        <p:spPr>
          <a:xfrm flipH="1">
            <a:off x="1835696" y="4292225"/>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71800" y="4877630"/>
            <a:ext cx="1584176"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cxnSp>
        <p:nvCxnSpPr>
          <p:cNvPr id="38" name="直接箭头连接符 37"/>
          <p:cNvCxnSpPr/>
          <p:nvPr/>
        </p:nvCxnSpPr>
        <p:spPr>
          <a:xfrm>
            <a:off x="4355976" y="5523961"/>
            <a:ext cx="288032" cy="281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9398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Virtual Experiments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What are the effects of the following events?</a:t>
                </a:r>
              </a:p>
              <a:p>
                <a:pPr lvl="1"/>
                <a:r>
                  <a:rPr lang="en-US" altLang="zh-CN" dirty="0"/>
                  <a:t>Fiscal stimulus (raising </a:t>
                </a:r>
                <a14:m>
                  <m:oMath xmlns:m="http://schemas.openxmlformats.org/officeDocument/2006/math">
                    <m:r>
                      <a:rPr lang="en-US" altLang="zh-CN" b="0" i="1" smtClean="0">
                        <a:latin typeface="Cambria Math"/>
                      </a:rPr>
                      <m:t>𝐺</m:t>
                    </m:r>
                  </m:oMath>
                </a14:m>
                <a:r>
                  <a:rPr lang="en-US" altLang="zh-CN" dirty="0"/>
                  <a:t> or lower </a:t>
                </a:r>
                <a14:m>
                  <m:oMath xmlns:m="http://schemas.openxmlformats.org/officeDocument/2006/math">
                    <m:r>
                      <a:rPr lang="en-US" altLang="zh-CN" b="0" i="1" smtClean="0">
                        <a:latin typeface="Cambria Math"/>
                      </a:rPr>
                      <m:t>𝑇</m:t>
                    </m:r>
                  </m:oMath>
                </a14:m>
                <a:r>
                  <a:rPr lang="en-US" altLang="zh-CN" dirty="0"/>
                  <a:t>)</a:t>
                </a:r>
              </a:p>
              <a:p>
                <a:pPr lvl="1"/>
                <a:r>
                  <a:rPr lang="en-US" altLang="zh-CN" dirty="0"/>
                  <a:t>Monetary stimulus</a:t>
                </a:r>
              </a:p>
              <a:p>
                <a:pPr lvl="1"/>
                <a:r>
                  <a:rPr lang="en-US" altLang="zh-CN" dirty="0"/>
                  <a:t>A rise in the country’s risk premium (due, for example, to political instability)</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664214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Summary of Virtual Experiments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The exchange rate </a:t>
                </a:r>
                <a14:m>
                  <m:oMath xmlns:m="http://schemas.openxmlformats.org/officeDocument/2006/math">
                    <m:r>
                      <a:rPr lang="en-US" altLang="zh-CN" i="1">
                        <a:latin typeface="Cambria Math"/>
                      </a:rPr>
                      <m:t>𝑒</m:t>
                    </m:r>
                  </m:oMath>
                </a14:m>
                <a:r>
                  <a:rPr lang="zh-CN" altLang="en-US" dirty="0"/>
                  <a:t> </a:t>
                </a:r>
                <a:r>
                  <a:rPr lang="en-US" altLang="zh-CN" dirty="0"/>
                  <a:t>plays a similar role in the standard IS-LM model. </a:t>
                </a:r>
              </a:p>
              <a:p>
                <a:r>
                  <a:rPr lang="en-US" altLang="zh-CN" dirty="0"/>
                  <a:t>Fiscal stimulus leads to appreciation of the domestic currency, which “crowds out” the net export. Output does not change. </a:t>
                </a:r>
              </a:p>
              <a:p>
                <a:r>
                  <a:rPr lang="en-US" altLang="zh-CN" dirty="0"/>
                  <a:t>Monetary stimulus leads to depreciation of the domestic currency, which leads further to increase in net export and total output. </a:t>
                </a:r>
              </a:p>
              <a:p>
                <a:pPr lvl="1"/>
                <a:r>
                  <a:rPr lang="en-US" altLang="zh-CN" dirty="0"/>
                  <a:t>This is called the exchange-rate channel of monetary policy transmission:</a:t>
                </a:r>
              </a:p>
              <a:p>
                <a:pPr marL="0" indent="0" algn="ctr">
                  <a:buNone/>
                </a:pPr>
                <a14:m>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r>
                      <a:rPr lang="en-US" altLang="zh-CN" i="1">
                        <a:latin typeface="Cambria Math" panose="02040503050406030204" pitchFamily="18" charset="0"/>
                      </a:rPr>
                      <m:t>𝑒</m:t>
                    </m:r>
                    <m:r>
                      <a:rPr lang="en-US" altLang="zh-CN" i="1">
                        <a:latin typeface="Cambria Math" panose="02040503050406030204" pitchFamily="18" charset="0"/>
                      </a:rPr>
                      <m:t>↓ ⇒</m:t>
                    </m:r>
                    <m:r>
                      <a:rPr lang="en-US" altLang="zh-CN" i="1">
                        <a:latin typeface="Cambria Math" panose="02040503050406030204" pitchFamily="18" charset="0"/>
                      </a:rPr>
                      <m:t>𝑋</m:t>
                    </m:r>
                    <m:d>
                      <m:dPr>
                        <m:ctrlPr>
                          <a:rPr lang="en-US" altLang="zh-CN" i="1">
                            <a:latin typeface="Cambria Math" panose="02040503050406030204" pitchFamily="18" charset="0"/>
                          </a:rPr>
                        </m:ctrlPr>
                      </m:dPr>
                      <m:e>
                        <m:r>
                          <a:rPr lang="en-US" altLang="zh-CN" i="1">
                            <a:latin typeface="Cambria Math" panose="02040503050406030204" pitchFamily="18" charset="0"/>
                          </a:rPr>
                          <m:t>𝑒</m:t>
                        </m:r>
                      </m:e>
                    </m:d>
                    <m:r>
                      <a:rPr lang="en-US" altLang="zh-CN" i="1">
                        <a:latin typeface="Cambria Math" panose="02040503050406030204" pitchFamily="18" charset="0"/>
                      </a:rPr>
                      <m:t>↑ ⇒</m:t>
                    </m:r>
                    <m:r>
                      <a:rPr lang="en-US" altLang="zh-CN" i="1">
                        <a:latin typeface="Cambria Math" panose="02040503050406030204" pitchFamily="18" charset="0"/>
                      </a:rPr>
                      <m:t>𝑌</m:t>
                    </m:r>
                    <m:r>
                      <a:rPr lang="en-US" altLang="zh-CN" i="1">
                        <a:latin typeface="Cambria Math" panose="02040503050406030204" pitchFamily="18" charset="0"/>
                      </a:rPr>
                      <m:t>↑.</m:t>
                    </m:r>
                  </m:oMath>
                </a14:m>
                <a:r>
                  <a:rPr lang="en-US" altLang="zh-CN" dirty="0"/>
                  <a:t> </a:t>
                </a:r>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50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39693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a:t>Overview</a:t>
            </a:r>
          </a:p>
          <a:p>
            <a:r>
              <a:rPr lang="en-US" altLang="zh-CN" dirty="0"/>
              <a:t>The IS-LM Models</a:t>
            </a:r>
          </a:p>
          <a:p>
            <a:pPr lvl="1"/>
            <a:r>
              <a:rPr lang="en-US" altLang="zh-CN" dirty="0"/>
              <a:t>The Keynesian Cross</a:t>
            </a:r>
          </a:p>
          <a:p>
            <a:pPr lvl="1"/>
            <a:r>
              <a:rPr lang="en-US" altLang="zh-CN" dirty="0"/>
              <a:t>The Sticky-Price Assumption</a:t>
            </a:r>
          </a:p>
          <a:p>
            <a:pPr lvl="1"/>
            <a:r>
              <a:rPr lang="en-US" altLang="zh-CN" dirty="0"/>
              <a:t>The IS-LM Model</a:t>
            </a:r>
          </a:p>
          <a:p>
            <a:pPr lvl="1"/>
            <a:r>
              <a:rPr lang="en-US" altLang="zh-CN" dirty="0"/>
              <a:t>Open Economy</a:t>
            </a:r>
          </a:p>
          <a:p>
            <a:pPr marL="1428750" lvl="2" indent="-514350">
              <a:buFont typeface="+mj-lt"/>
              <a:buAutoNum type="romanUcPeriod"/>
            </a:pPr>
            <a:r>
              <a:rPr lang="en-US" altLang="zh-CN" dirty="0"/>
              <a:t>Overview</a:t>
            </a:r>
          </a:p>
          <a:p>
            <a:pPr marL="1428750" lvl="2" indent="-514350">
              <a:buFont typeface="+mj-lt"/>
              <a:buAutoNum type="romanUcPeriod"/>
            </a:pPr>
            <a:r>
              <a:rPr lang="en-US" altLang="zh-CN" dirty="0"/>
              <a:t>Small open economy with floating exchange rate</a:t>
            </a:r>
          </a:p>
          <a:p>
            <a:pPr marL="1428750" lvl="2" indent="-514350">
              <a:buFont typeface="+mj-lt"/>
              <a:buAutoNum type="romanUcPeriod"/>
            </a:pPr>
            <a:r>
              <a:rPr lang="en-US" altLang="zh-CN" b="1" dirty="0"/>
              <a:t>Small open economy with fixed exchange rate</a:t>
            </a:r>
          </a:p>
          <a:p>
            <a:pPr marL="1428750" lvl="2" indent="-514350">
              <a:buFont typeface="+mj-lt"/>
              <a:buAutoNum type="romanUcPeriod"/>
            </a:pPr>
            <a:r>
              <a:rPr lang="en-US" altLang="zh-CN" dirty="0"/>
              <a:t>Large open economy with floating exchange rate</a:t>
            </a:r>
          </a:p>
          <a:p>
            <a:r>
              <a:rPr lang="en-US" altLang="zh-CN" dirty="0"/>
              <a:t>The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426455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Small Open Economy with Fixed Exchange Rate</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Under the fixed exchange regime, the monetary authority stands ready to buy or sell the domestic currency at pre-determined price (exchange rate). </a:t>
            </a:r>
          </a:p>
          <a:p>
            <a:r>
              <a:rPr lang="en-US" altLang="zh-CN" dirty="0"/>
              <a:t>When the monetary authority buys the domestic currency with a foreign currency, the monetary authority </a:t>
            </a:r>
            <a:r>
              <a:rPr lang="en-US" altLang="zh-CN" u="sng" dirty="0"/>
              <a:t>tightens</a:t>
            </a:r>
            <a:r>
              <a:rPr lang="en-US" altLang="zh-CN" dirty="0"/>
              <a:t> the money supply. </a:t>
            </a:r>
          </a:p>
          <a:p>
            <a:r>
              <a:rPr lang="en-US" altLang="zh-CN" dirty="0"/>
              <a:t>When the monetary authority sells the domestic currency for a foreign currency, the monetary authority </a:t>
            </a:r>
            <a:r>
              <a:rPr lang="en-US" altLang="zh-CN" u="sng" dirty="0"/>
              <a:t>expands</a:t>
            </a:r>
            <a:r>
              <a:rPr lang="en-US" altLang="zh-CN" dirty="0"/>
              <a:t> the money supply.  </a:t>
            </a:r>
          </a:p>
          <a:p>
            <a:r>
              <a:rPr lang="en-US" altLang="zh-CN" dirty="0"/>
              <a:t>If the exchange rate is fixed, the money supply is </a:t>
            </a:r>
            <a:r>
              <a:rPr lang="en-US" altLang="zh-CN" u="sng" dirty="0"/>
              <a:t>endogenous</a:t>
            </a:r>
            <a:r>
              <a:rPr lang="en-US" altLang="zh-CN" dirty="0"/>
              <a:t>. </a:t>
            </a:r>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171303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0ED4B-5E47-42C4-B5C7-EC1C7144C448}"/>
              </a:ext>
            </a:extLst>
          </p:cNvPr>
          <p:cNvSpPr>
            <a:spLocks noGrp="1"/>
          </p:cNvSpPr>
          <p:nvPr>
            <p:ph type="title"/>
          </p:nvPr>
        </p:nvSpPr>
        <p:spPr/>
        <p:txBody>
          <a:bodyPr/>
          <a:lstStyle/>
          <a:p>
            <a:r>
              <a:rPr lang="en-US" altLang="zh-CN" dirty="0"/>
              <a:t>The Challenge of Capital Flow</a:t>
            </a:r>
            <a:endParaRPr lang="zh-CN" altLang="en-US" dirty="0"/>
          </a:p>
        </p:txBody>
      </p:sp>
      <p:sp>
        <p:nvSpPr>
          <p:cNvPr id="3" name="内容占位符 2">
            <a:extLst>
              <a:ext uri="{FF2B5EF4-FFF2-40B4-BE49-F238E27FC236}">
                <a16:creationId xmlns:a16="http://schemas.microsoft.com/office/drawing/2014/main" id="{852F9163-81A7-42B2-A00F-4C9F140B6971}"/>
              </a:ext>
            </a:extLst>
          </p:cNvPr>
          <p:cNvSpPr>
            <a:spLocks noGrp="1"/>
          </p:cNvSpPr>
          <p:nvPr>
            <p:ph idx="1"/>
          </p:nvPr>
        </p:nvSpPr>
        <p:spPr/>
        <p:txBody>
          <a:bodyPr>
            <a:normAutofit fontScale="77500" lnSpcReduction="20000"/>
          </a:bodyPr>
          <a:lstStyle/>
          <a:p>
            <a:r>
              <a:rPr lang="en-US" altLang="zh-CN" dirty="0"/>
              <a:t>From 1980s to 1990s, the US and IMF pushed for capital account liberalization in developing countries. That is, to allow capital flow in the following forms:</a:t>
            </a:r>
          </a:p>
          <a:p>
            <a:pPr lvl="1"/>
            <a:r>
              <a:rPr lang="en-US" altLang="zh-CN" dirty="0"/>
              <a:t>Direct investment</a:t>
            </a:r>
          </a:p>
          <a:p>
            <a:pPr lvl="1"/>
            <a:r>
              <a:rPr lang="en-US" altLang="zh-CN" dirty="0"/>
              <a:t>Portfolio investment</a:t>
            </a:r>
          </a:p>
          <a:p>
            <a:pPr lvl="1"/>
            <a:r>
              <a:rPr lang="en-US" altLang="zh-CN" dirty="0"/>
              <a:t>Loans</a:t>
            </a:r>
          </a:p>
          <a:p>
            <a:r>
              <a:rPr lang="en-US" altLang="zh-CN" dirty="0"/>
              <a:t>At the same time, due to the “fear of float”, many countries retained fixed or inflexible exchange rate. </a:t>
            </a:r>
          </a:p>
          <a:p>
            <a:r>
              <a:rPr lang="en-US" altLang="zh-CN" dirty="0"/>
              <a:t>The liberalized capital account poses a challenge for macroeconomic management:</a:t>
            </a:r>
          </a:p>
          <a:p>
            <a:pPr lvl="1"/>
            <a:r>
              <a:rPr lang="en-US" altLang="zh-CN" dirty="0"/>
              <a:t>A country must choose: </a:t>
            </a:r>
            <a:r>
              <a:rPr lang="en-US" altLang="zh-CN" dirty="0">
                <a:solidFill>
                  <a:srgbClr val="C00000"/>
                </a:solidFill>
              </a:rPr>
              <a:t>either</a:t>
            </a:r>
            <a:r>
              <a:rPr lang="en-US" altLang="zh-CN" dirty="0"/>
              <a:t> fixing its exchange rate (sacrificing independence of monetary policy) </a:t>
            </a:r>
            <a:r>
              <a:rPr lang="en-US" altLang="zh-CN" dirty="0">
                <a:solidFill>
                  <a:srgbClr val="C00000"/>
                </a:solidFill>
              </a:rPr>
              <a:t>or</a:t>
            </a:r>
            <a:r>
              <a:rPr lang="en-US" altLang="zh-CN" dirty="0"/>
              <a:t> free float its exchange rate (to have independent monetary policy).</a:t>
            </a:r>
          </a:p>
        </p:txBody>
      </p:sp>
      <p:sp>
        <p:nvSpPr>
          <p:cNvPr id="4" name="页脚占位符 3">
            <a:extLst>
              <a:ext uri="{FF2B5EF4-FFF2-40B4-BE49-F238E27FC236}">
                <a16:creationId xmlns:a16="http://schemas.microsoft.com/office/drawing/2014/main" id="{45BD747D-EF4A-45EF-956F-92FBF0226941}"/>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428579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Macroeconomic Fluctuations: China</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5" name="内容占位符 4"/>
          <p:cNvGraphicFramePr>
            <a:graphicFrameLocks noGrp="1"/>
          </p:cNvGraphicFramePr>
          <p:nvPr>
            <p:ph idx="1"/>
            <p:extLst>
              <p:ext uri="{D42A27DB-BD31-4B8C-83A1-F6EECF244321}">
                <p14:modId xmlns:p14="http://schemas.microsoft.com/office/powerpoint/2010/main" val="29970234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0335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Impossible Trinity</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等腰三角形 4"/>
          <p:cNvSpPr/>
          <p:nvPr/>
        </p:nvSpPr>
        <p:spPr>
          <a:xfrm>
            <a:off x="2483768" y="2060848"/>
            <a:ext cx="3744416" cy="34563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563888" y="1484784"/>
            <a:ext cx="2232248" cy="369332"/>
          </a:xfrm>
          <a:prstGeom prst="rect">
            <a:avLst/>
          </a:prstGeom>
          <a:noFill/>
        </p:spPr>
        <p:txBody>
          <a:bodyPr wrap="square" rtlCol="0">
            <a:spAutoFit/>
          </a:bodyPr>
          <a:lstStyle/>
          <a:p>
            <a:r>
              <a:rPr lang="en-US" altLang="zh-CN" dirty="0"/>
              <a:t>Free capital flows</a:t>
            </a:r>
            <a:endParaRPr lang="zh-CN" altLang="en-US" dirty="0"/>
          </a:p>
        </p:txBody>
      </p:sp>
      <p:sp>
        <p:nvSpPr>
          <p:cNvPr id="7" name="TextBox 6"/>
          <p:cNvSpPr txBox="1"/>
          <p:nvPr/>
        </p:nvSpPr>
        <p:spPr>
          <a:xfrm>
            <a:off x="6372200" y="5301208"/>
            <a:ext cx="2232248" cy="369332"/>
          </a:xfrm>
          <a:prstGeom prst="rect">
            <a:avLst/>
          </a:prstGeom>
          <a:noFill/>
        </p:spPr>
        <p:txBody>
          <a:bodyPr wrap="square" rtlCol="0">
            <a:spAutoFit/>
          </a:bodyPr>
          <a:lstStyle/>
          <a:p>
            <a:r>
              <a:rPr lang="en-US" altLang="zh-CN" dirty="0"/>
              <a:t>Fixed exchange rate</a:t>
            </a:r>
            <a:endParaRPr lang="zh-CN" altLang="en-US" dirty="0"/>
          </a:p>
        </p:txBody>
      </p:sp>
      <p:sp>
        <p:nvSpPr>
          <p:cNvPr id="8" name="TextBox 7"/>
          <p:cNvSpPr txBox="1"/>
          <p:nvPr/>
        </p:nvSpPr>
        <p:spPr>
          <a:xfrm>
            <a:off x="683568" y="5301208"/>
            <a:ext cx="1728192" cy="646331"/>
          </a:xfrm>
          <a:prstGeom prst="rect">
            <a:avLst/>
          </a:prstGeom>
          <a:noFill/>
        </p:spPr>
        <p:txBody>
          <a:bodyPr wrap="square" rtlCol="0">
            <a:spAutoFit/>
          </a:bodyPr>
          <a:lstStyle/>
          <a:p>
            <a:r>
              <a:rPr lang="en-US" altLang="zh-CN" dirty="0"/>
              <a:t>Independent monetary policy</a:t>
            </a:r>
            <a:endParaRPr lang="zh-CN" altLang="en-US" dirty="0"/>
          </a:p>
        </p:txBody>
      </p:sp>
      <p:sp>
        <p:nvSpPr>
          <p:cNvPr id="9" name="TextBox 8"/>
          <p:cNvSpPr txBox="1"/>
          <p:nvPr/>
        </p:nvSpPr>
        <p:spPr>
          <a:xfrm>
            <a:off x="1763688" y="3316315"/>
            <a:ext cx="1440160" cy="646331"/>
          </a:xfrm>
          <a:prstGeom prst="rect">
            <a:avLst/>
          </a:prstGeom>
          <a:noFill/>
        </p:spPr>
        <p:txBody>
          <a:bodyPr wrap="square" rtlCol="0">
            <a:spAutoFit/>
          </a:bodyPr>
          <a:lstStyle/>
          <a:p>
            <a:r>
              <a:rPr lang="en-US" altLang="zh-CN" dirty="0"/>
              <a:t>Option 1 </a:t>
            </a:r>
          </a:p>
          <a:p>
            <a:r>
              <a:rPr lang="en-US" altLang="zh-CN" dirty="0"/>
              <a:t>(e.g. The US)</a:t>
            </a:r>
            <a:endParaRPr lang="zh-CN" altLang="en-US" dirty="0"/>
          </a:p>
        </p:txBody>
      </p:sp>
      <p:sp>
        <p:nvSpPr>
          <p:cNvPr id="10" name="TextBox 9"/>
          <p:cNvSpPr txBox="1"/>
          <p:nvPr/>
        </p:nvSpPr>
        <p:spPr>
          <a:xfrm>
            <a:off x="5364088" y="3316316"/>
            <a:ext cx="2664296" cy="646331"/>
          </a:xfrm>
          <a:prstGeom prst="rect">
            <a:avLst/>
          </a:prstGeom>
          <a:noFill/>
        </p:spPr>
        <p:txBody>
          <a:bodyPr wrap="square" rtlCol="0">
            <a:spAutoFit/>
          </a:bodyPr>
          <a:lstStyle/>
          <a:p>
            <a:r>
              <a:rPr lang="en-US" altLang="zh-CN" dirty="0"/>
              <a:t>Option 2 </a:t>
            </a:r>
          </a:p>
          <a:p>
            <a:r>
              <a:rPr lang="en-US" altLang="zh-CN" dirty="0"/>
              <a:t>(e.g., Hong Kong)</a:t>
            </a:r>
            <a:endParaRPr lang="zh-CN" altLang="en-US" dirty="0"/>
          </a:p>
        </p:txBody>
      </p:sp>
      <p:sp>
        <p:nvSpPr>
          <p:cNvPr id="11" name="TextBox 10"/>
          <p:cNvSpPr txBox="1"/>
          <p:nvPr/>
        </p:nvSpPr>
        <p:spPr>
          <a:xfrm>
            <a:off x="3275856" y="5670540"/>
            <a:ext cx="2448272" cy="646331"/>
          </a:xfrm>
          <a:prstGeom prst="rect">
            <a:avLst/>
          </a:prstGeom>
          <a:noFill/>
        </p:spPr>
        <p:txBody>
          <a:bodyPr wrap="square" rtlCol="0">
            <a:spAutoFit/>
          </a:bodyPr>
          <a:lstStyle/>
          <a:p>
            <a:r>
              <a:rPr lang="en-US" altLang="zh-CN" dirty="0"/>
              <a:t>Option 3 (e.g., China in 1995-2005)</a:t>
            </a:r>
            <a:endParaRPr lang="zh-CN" altLang="en-US" dirty="0"/>
          </a:p>
        </p:txBody>
      </p:sp>
    </p:spTree>
    <p:extLst>
      <p:ext uri="{BB962C8B-B14F-4D97-AF65-F5344CB8AC3E}">
        <p14:creationId xmlns:p14="http://schemas.microsoft.com/office/powerpoint/2010/main" val="3975921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Role of Foreign Exchange Reserve</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To conduct the intervention, the monetary authority needs a solid foreign currency reserve for the defense of the fixed exchange rate.</a:t>
            </a:r>
          </a:p>
          <a:p>
            <a:r>
              <a:rPr lang="en-US" altLang="zh-CN" dirty="0"/>
              <a:t>Under the fixed exchange rate regime, </a:t>
            </a:r>
          </a:p>
          <a:p>
            <a:pPr marL="0" indent="0">
              <a:buNone/>
            </a:pPr>
            <a:r>
              <a:rPr lang="en-US" altLang="zh-CN" dirty="0">
                <a:solidFill>
                  <a:srgbClr val="C00000"/>
                </a:solidFill>
              </a:rPr>
              <a:t>net capital outflow = net private capital outflow + increase in foreign reserve. </a:t>
            </a:r>
          </a:p>
          <a:p>
            <a:r>
              <a:rPr lang="en-US" altLang="zh-CN" dirty="0"/>
              <a:t>The increase in foreign reserve corresponds to increase in domestic money supply. </a:t>
            </a:r>
            <a:endParaRPr lang="zh-CN" altLang="en-US" dirty="0"/>
          </a:p>
          <a:p>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9058047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IS-LM Model of The Small Open Economy with Fixed Exchange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second Mundell-Fleming model,</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a:rPr>
                        <m:t>𝑌</m:t>
                      </m:r>
                      <m:r>
                        <a:rPr lang="en-US" altLang="zh-CN" i="1">
                          <a:latin typeface="Cambria Math"/>
                        </a:rPr>
                        <m:t>=</m:t>
                      </m:r>
                      <m:r>
                        <a:rPr lang="en-US" altLang="zh-CN" i="1">
                          <a:latin typeface="Cambria Math"/>
                        </a:rPr>
                        <m:t>𝐶</m:t>
                      </m:r>
                      <m:d>
                        <m:dPr>
                          <m:ctrlPr>
                            <a:rPr lang="en-US" altLang="zh-CN" i="1">
                              <a:latin typeface="Cambria Math" panose="02040503050406030204" pitchFamily="18" charset="0"/>
                            </a:rPr>
                          </m:ctrlPr>
                        </m:dPr>
                        <m:e>
                          <m:r>
                            <a:rPr lang="en-US" altLang="zh-CN" i="1">
                              <a:latin typeface="Cambria Math"/>
                            </a:rPr>
                            <m:t>𝑌</m:t>
                          </m:r>
                          <m:r>
                            <a:rPr lang="en-US" altLang="zh-CN" i="1">
                              <a:latin typeface="Cambria Math"/>
                            </a:rPr>
                            <m:t>−</m:t>
                          </m:r>
                          <m:r>
                            <a:rPr lang="en-US" altLang="zh-CN" i="1">
                              <a:latin typeface="Cambria Math"/>
                            </a:rPr>
                            <m:t>𝑇</m:t>
                          </m:r>
                        </m:e>
                      </m:d>
                      <m:r>
                        <a:rPr lang="en-US" altLang="zh-CN" i="1">
                          <a:latin typeface="Cambria Math"/>
                        </a:rPr>
                        <m:t>+</m:t>
                      </m:r>
                      <m:r>
                        <a:rPr lang="en-US" altLang="zh-CN" i="1">
                          <a:latin typeface="Cambria Math"/>
                        </a:rPr>
                        <m:t>𝐼</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e>
                      </m:d>
                      <m:r>
                        <a:rPr lang="en-US" altLang="zh-CN" i="1">
                          <a:latin typeface="Cambria Math" panose="02040503050406030204" pitchFamily="18" charset="0"/>
                        </a:rPr>
                        <m:t>+</m:t>
                      </m:r>
                      <m:r>
                        <a:rPr lang="en-US" altLang="zh-CN" i="1">
                          <a:latin typeface="Cambria Math"/>
                        </a:rPr>
                        <m:t>𝐺</m:t>
                      </m:r>
                      <m:r>
                        <a:rPr lang="en-US" altLang="zh-CN" b="0" i="1" smtClean="0">
                          <a:latin typeface="Cambria Math"/>
                        </a:rPr>
                        <m:t>+</m:t>
                      </m:r>
                      <m:r>
                        <a:rPr lang="en-US" altLang="zh-CN" b="0" i="1" smtClean="0">
                          <a:latin typeface="Cambria Math"/>
                        </a:rPr>
                        <m:t>𝑋</m:t>
                      </m:r>
                      <m:r>
                        <a:rPr lang="en-US" altLang="zh-CN" b="0" i="1" smtClean="0">
                          <a:latin typeface="Cambria Math"/>
                        </a:rPr>
                        <m:t>(</m:t>
                      </m:r>
                      <m:sSup>
                        <m:sSupPr>
                          <m:ctrlPr>
                            <a:rPr lang="en-US" altLang="zh-CN" b="0" i="1" smtClean="0">
                              <a:latin typeface="Cambria Math" panose="02040503050406030204" pitchFamily="18" charset="0"/>
                            </a:rPr>
                          </m:ctrlPr>
                        </m:sSupPr>
                        <m:e>
                          <m:r>
                            <a:rPr lang="en-US" altLang="zh-CN" b="0" i="1" smtClean="0">
                              <a:latin typeface="Cambria Math"/>
                            </a:rPr>
                            <m:t>𝑒</m:t>
                          </m:r>
                        </m:e>
                        <m:sup>
                          <m:r>
                            <a:rPr lang="en-US" altLang="zh-CN" b="0" i="1" smtClean="0">
                              <a:latin typeface="Cambria Math"/>
                            </a:rPr>
                            <m:t>∗</m:t>
                          </m:r>
                        </m:sup>
                      </m:sSup>
                      <m:r>
                        <a:rPr lang="en-US" altLang="zh-CN" b="0" i="1" smtClean="0">
                          <a:latin typeface="Cambria Math"/>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en-US" altLang="zh-CN" i="1">
                              <a:latin typeface="Cambria Math" panose="02040503050406030204" pitchFamily="18" charset="0"/>
                            </a:rPr>
                          </m:ctrlPr>
                        </m:fPr>
                        <m:num>
                          <m:r>
                            <a:rPr lang="en-US" altLang="zh-CN" i="1">
                              <a:latin typeface="Cambria Math"/>
                            </a:rPr>
                            <m:t>𝑀</m:t>
                          </m:r>
                        </m:num>
                        <m:den>
                          <m:r>
                            <a:rPr lang="en-US" altLang="zh-CN" i="1">
                              <a:latin typeface="Cambria Math"/>
                            </a:rPr>
                            <m:t>𝑃</m:t>
                          </m:r>
                        </m:den>
                      </m:f>
                      <m:r>
                        <a:rPr lang="en-US" altLang="zh-CN" i="1">
                          <a:latin typeface="Cambria Math"/>
                        </a:rPr>
                        <m:t>=</m:t>
                      </m:r>
                      <m:r>
                        <a:rPr lang="en-US" altLang="zh-CN" i="1">
                          <a:latin typeface="Cambria Math"/>
                        </a:rPr>
                        <m:t>𝐿</m:t>
                      </m:r>
                      <m:d>
                        <m:dPr>
                          <m:ctrlPr>
                            <a:rPr lang="en-US" altLang="zh-CN" i="1">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i="1">
                                  <a:latin typeface="Cambria Math"/>
                                </a:rPr>
                                <m:t>𝑟</m:t>
                              </m:r>
                            </m:e>
                            <m:sup>
                              <m:r>
                                <a:rPr lang="en-US" altLang="zh-CN" b="0" i="1" smtClean="0">
                                  <a:latin typeface="Cambria Math"/>
                                </a:rPr>
                                <m:t>∗</m:t>
                              </m:r>
                            </m:sup>
                          </m:sSup>
                          <m:r>
                            <a:rPr lang="en-US" altLang="zh-CN" i="1">
                              <a:latin typeface="Cambria Math"/>
                            </a:rPr>
                            <m:t>,</m:t>
                          </m:r>
                          <m:r>
                            <a:rPr lang="en-US" altLang="zh-CN" i="1">
                              <a:latin typeface="Cambria Math"/>
                            </a:rPr>
                            <m:t>𝑌</m:t>
                          </m:r>
                        </m:e>
                      </m:d>
                      <m:r>
                        <a:rPr lang="en-US" altLang="zh-CN" b="0" i="1" smtClean="0">
                          <a:latin typeface="Cambria Math"/>
                        </a:rPr>
                        <m:t>,</m:t>
                      </m:r>
                    </m:oMath>
                  </m:oMathPara>
                </a14:m>
                <a:endParaRPr lang="en-US" altLang="zh-CN" dirty="0"/>
              </a:p>
              <a:p>
                <a:pPr marL="0" indent="0">
                  <a:buNone/>
                </a:pPr>
                <a:r>
                  <a:rPr lang="en-US" altLang="zh-CN" dirty="0"/>
                  <a:t>where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𝑟</m:t>
                        </m:r>
                      </m:e>
                      <m:sup>
                        <m:r>
                          <a:rPr lang="en-US" altLang="zh-CN" i="1">
                            <a:latin typeface="Cambria Math"/>
                          </a:rPr>
                          <m:t>∗</m:t>
                        </m:r>
                      </m:sup>
                    </m:sSup>
                  </m:oMath>
                </a14:m>
                <a:r>
                  <a:rPr lang="en-US" altLang="zh-CN" dirty="0"/>
                  <a:t> is the world interest rate and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a:rPr>
                          <m:t>𝑒</m:t>
                        </m:r>
                      </m:e>
                      <m:sup>
                        <m:r>
                          <a:rPr lang="en-US" altLang="zh-CN" i="1">
                            <a:latin typeface="Cambria Math"/>
                          </a:rPr>
                          <m:t>∗</m:t>
                        </m:r>
                      </m:sup>
                    </m:sSup>
                  </m:oMath>
                </a14:m>
                <a:r>
                  <a:rPr lang="en-US" altLang="zh-CN" dirty="0"/>
                  <a:t> is the fixed exchange rate.</a:t>
                </a:r>
              </a:p>
              <a:p>
                <a:r>
                  <a:rPr lang="en-US" altLang="zh-CN" dirty="0"/>
                  <a:t>The two endogenous variables: </a:t>
                </a:r>
                <a14:m>
                  <m:oMath xmlns:m="http://schemas.openxmlformats.org/officeDocument/2006/math">
                    <m:r>
                      <a:rPr lang="en-US" altLang="zh-CN" i="1">
                        <a:latin typeface="Cambria Math"/>
                      </a:rPr>
                      <m:t>𝑌</m:t>
                    </m:r>
                  </m:oMath>
                </a14:m>
                <a:r>
                  <a:rPr lang="en-US" altLang="zh-CN" dirty="0"/>
                  <a:t> and </a:t>
                </a:r>
                <a14:m>
                  <m:oMath xmlns:m="http://schemas.openxmlformats.org/officeDocument/2006/math">
                    <m:r>
                      <a:rPr lang="en-US" altLang="zh-CN" b="0" i="1" dirty="0" smtClean="0">
                        <a:latin typeface="Cambria Math"/>
                      </a:rPr>
                      <m:t>𝑀</m:t>
                    </m:r>
                  </m:oMath>
                </a14:m>
                <a:r>
                  <a:rPr lang="en-US" altLang="zh-CN" dirty="0"/>
                  <a:t>. </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852" t="-1752" r="-296"/>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8991386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565F60-2DB9-4835-8C4D-0202997294F9}"/>
              </a:ext>
            </a:extLst>
          </p:cNvPr>
          <p:cNvSpPr>
            <a:spLocks noGrp="1"/>
          </p:cNvSpPr>
          <p:nvPr>
            <p:ph type="title"/>
          </p:nvPr>
        </p:nvSpPr>
        <p:spPr/>
        <p:txBody>
          <a:bodyPr/>
          <a:lstStyle/>
          <a:p>
            <a:r>
              <a:rPr lang="en-US" altLang="zh-CN" dirty="0"/>
              <a:t>Virtual Experiments</a:t>
            </a:r>
            <a:endParaRPr lang="zh-CN" altLang="en-US" dirty="0"/>
          </a:p>
        </p:txBody>
      </p:sp>
      <p:sp>
        <p:nvSpPr>
          <p:cNvPr id="3" name="内容占位符 2">
            <a:extLst>
              <a:ext uri="{FF2B5EF4-FFF2-40B4-BE49-F238E27FC236}">
                <a16:creationId xmlns:a16="http://schemas.microsoft.com/office/drawing/2014/main" id="{E372E584-95A7-4E20-955B-A5A5490115B4}"/>
              </a:ext>
            </a:extLst>
          </p:cNvPr>
          <p:cNvSpPr>
            <a:spLocks noGrp="1"/>
          </p:cNvSpPr>
          <p:nvPr>
            <p:ph idx="1"/>
          </p:nvPr>
        </p:nvSpPr>
        <p:spPr/>
        <p:txBody>
          <a:bodyPr/>
          <a:lstStyle/>
          <a:p>
            <a:r>
              <a:rPr lang="en-US" altLang="zh-CN" dirty="0"/>
              <a:t>A negative shock to foreign demand.</a:t>
            </a:r>
          </a:p>
          <a:p>
            <a:r>
              <a:rPr lang="en-US" altLang="zh-CN" dirty="0"/>
              <a:t>Fiscal stimulus.</a:t>
            </a:r>
          </a:p>
          <a:p>
            <a:r>
              <a:rPr lang="en-US" altLang="zh-CN" dirty="0"/>
              <a:t>Global monetary tightening.</a:t>
            </a:r>
            <a:endParaRPr lang="zh-CN" altLang="en-US" dirty="0"/>
          </a:p>
        </p:txBody>
      </p:sp>
      <p:sp>
        <p:nvSpPr>
          <p:cNvPr id="4" name="页脚占位符 3">
            <a:extLst>
              <a:ext uri="{FF2B5EF4-FFF2-40B4-BE49-F238E27FC236}">
                <a16:creationId xmlns:a16="http://schemas.microsoft.com/office/drawing/2014/main" id="{8587934C-418E-4F37-AACC-4F95F9AE2DD0}"/>
              </a:ext>
            </a:extLst>
          </p:cNvPr>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810069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IS-LM Curves of The Small Open Economy with Fixed Exchange Rate</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6" name="直接箭头连接符 5"/>
          <p:cNvCxnSpPr/>
          <p:nvPr/>
        </p:nvCxnSpPr>
        <p:spPr>
          <a:xfrm>
            <a:off x="1835696" y="5805264"/>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44008" y="2276872"/>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03420" y="2092206"/>
            <a:ext cx="720080"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23" name="TextBox 22"/>
              <p:cNvSpPr txBox="1"/>
              <p:nvPr/>
            </p:nvSpPr>
            <p:spPr>
              <a:xfrm>
                <a:off x="1835696" y="1907540"/>
                <a:ext cx="1872208" cy="369332"/>
              </a:xfrm>
              <a:prstGeom prst="rect">
                <a:avLst/>
              </a:prstGeom>
              <a:noFill/>
            </p:spPr>
            <p:txBody>
              <a:bodyPr wrap="square" rtlCol="0">
                <a:spAutoFit/>
              </a:bodyPr>
              <a:lstStyle/>
              <a:p>
                <a:r>
                  <a:rPr lang="en-US" altLang="zh-CN" dirty="0"/>
                  <a:t>Money supply </a:t>
                </a:r>
                <a:r>
                  <a:rPr lang="zh-CN" altLang="en-US" i="1" dirty="0"/>
                  <a:t> </a:t>
                </a:r>
                <a:r>
                  <a:rPr lang="en-US" altLang="zh-CN" dirty="0"/>
                  <a:t>(</a:t>
                </a:r>
                <a14:m>
                  <m:oMath xmlns:m="http://schemas.openxmlformats.org/officeDocument/2006/math">
                    <m:r>
                      <a:rPr lang="en-US" altLang="zh-CN" b="0" i="1" smtClean="0">
                        <a:latin typeface="Cambria Math" panose="02040503050406030204" pitchFamily="18" charset="0"/>
                      </a:rPr>
                      <m:t>𝑀</m:t>
                    </m:r>
                  </m:oMath>
                </a14:m>
                <a:r>
                  <a:rPr lang="en-US" altLang="zh-CN"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1835696" y="1907540"/>
                <a:ext cx="1872208" cy="369332"/>
              </a:xfrm>
              <a:prstGeom prst="rect">
                <a:avLst/>
              </a:prstGeom>
              <a:blipFill rotWithShape="1">
                <a:blip r:embed="rId2"/>
                <a:stretch>
                  <a:fillRect l="-2606" t="-8197" r="-6515"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52120" y="5874739"/>
                <a:ext cx="1512168" cy="369332"/>
              </a:xfrm>
              <a:prstGeom prst="rect">
                <a:avLst/>
              </a:prstGeom>
              <a:noFill/>
            </p:spPr>
            <p:txBody>
              <a:bodyPr wrap="square" rtlCol="0">
                <a:spAutoFit/>
              </a:bodyPr>
              <a:lstStyle/>
              <a:p>
                <a:r>
                  <a:rPr lang="en-US" altLang="zh-CN" dirty="0"/>
                  <a:t>Output (</a:t>
                </a:r>
                <a14:m>
                  <m:oMath xmlns:m="http://schemas.openxmlformats.org/officeDocument/2006/math">
                    <m:r>
                      <a:rPr lang="en-US" altLang="zh-CN" b="0" i="1" smtClean="0">
                        <a:latin typeface="Cambria Math"/>
                      </a:rPr>
                      <m:t>𝑌</m:t>
                    </m:r>
                  </m:oMath>
                </a14:m>
                <a:r>
                  <a:rPr lang="en-US" altLang="zh-CN" dirty="0"/>
                  <a:t>)</a:t>
                </a:r>
                <a:endParaRPr lang="zh-CN" altLang="en-US" i="1" dirty="0"/>
              </a:p>
            </p:txBody>
          </p:sp>
        </mc:Choice>
        <mc:Fallback xmlns="">
          <p:sp>
            <p:nvSpPr>
              <p:cNvPr id="24" name="TextBox 23"/>
              <p:cNvSpPr txBox="1">
                <a:spLocks noRot="1" noChangeAspect="1" noMove="1" noResize="1" noEditPoints="1" noAdjustHandles="1" noChangeArrowheads="1" noChangeShapeType="1" noTextEdit="1"/>
              </p:cNvSpPr>
              <p:nvPr/>
            </p:nvSpPr>
            <p:spPr>
              <a:xfrm>
                <a:off x="5652120" y="5874739"/>
                <a:ext cx="1512168" cy="369332"/>
              </a:xfrm>
              <a:prstGeom prst="rect">
                <a:avLst/>
              </a:prstGeom>
              <a:blipFill rotWithShape="1">
                <a:blip r:embed="rId3"/>
                <a:stretch>
                  <a:fillRect l="-3226" t="-8333" b="-26667"/>
                </a:stretch>
              </a:blipFill>
            </p:spPr>
            <p:txBody>
              <a:bodyPr/>
              <a:lstStyle/>
              <a:p>
                <a:r>
                  <a:rPr lang="zh-CN" altLang="en-US">
                    <a:noFill/>
                  </a:rPr>
                  <a:t> </a:t>
                </a:r>
              </a:p>
            </p:txBody>
          </p:sp>
        </mc:Fallback>
      </mc:AlternateContent>
      <p:cxnSp>
        <p:nvCxnSpPr>
          <p:cNvPr id="28" name="直接连接符 27"/>
          <p:cNvCxnSpPr/>
          <p:nvPr/>
        </p:nvCxnSpPr>
        <p:spPr>
          <a:xfrm flipH="1">
            <a:off x="1835696" y="4509120"/>
            <a:ext cx="280831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44008"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80880" y="3660339"/>
            <a:ext cx="1937328" cy="646331"/>
          </a:xfrm>
          <a:prstGeom prst="rect">
            <a:avLst/>
          </a:prstGeom>
          <a:solidFill>
            <a:schemeClr val="tx2">
              <a:lumMod val="20000"/>
              <a:lumOff val="80000"/>
            </a:schemeClr>
          </a:solidFill>
        </p:spPr>
        <p:txBody>
          <a:bodyPr wrap="square" rtlCol="0">
            <a:spAutoFit/>
          </a:bodyPr>
          <a:lstStyle/>
          <a:p>
            <a:r>
              <a:rPr lang="en-US" altLang="zh-CN" dirty="0"/>
              <a:t>Equilibrium money supply</a:t>
            </a:r>
            <a:endParaRPr lang="zh-CN" altLang="en-US" dirty="0"/>
          </a:p>
        </p:txBody>
      </p:sp>
      <p:cxnSp>
        <p:nvCxnSpPr>
          <p:cNvPr id="35" name="直接箭头连接符 34"/>
          <p:cNvCxnSpPr/>
          <p:nvPr/>
        </p:nvCxnSpPr>
        <p:spPr>
          <a:xfrm flipH="1">
            <a:off x="1835696" y="4292225"/>
            <a:ext cx="144016" cy="216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76056" y="4928499"/>
            <a:ext cx="1584176" cy="646331"/>
          </a:xfrm>
          <a:prstGeom prst="rect">
            <a:avLst/>
          </a:prstGeom>
          <a:solidFill>
            <a:schemeClr val="tx2">
              <a:lumMod val="20000"/>
              <a:lumOff val="80000"/>
            </a:schemeClr>
          </a:solidFill>
        </p:spPr>
        <p:txBody>
          <a:bodyPr wrap="square" rtlCol="0">
            <a:spAutoFit/>
          </a:bodyPr>
          <a:lstStyle/>
          <a:p>
            <a:r>
              <a:rPr lang="en-US" altLang="zh-CN" dirty="0"/>
              <a:t>Equilibrium output</a:t>
            </a:r>
            <a:endParaRPr lang="zh-CN" altLang="en-US" dirty="0"/>
          </a:p>
        </p:txBody>
      </p:sp>
      <p:sp>
        <p:nvSpPr>
          <p:cNvPr id="10" name="任意多边形 9"/>
          <p:cNvSpPr/>
          <p:nvPr/>
        </p:nvSpPr>
        <p:spPr>
          <a:xfrm>
            <a:off x="2414016" y="2478024"/>
            <a:ext cx="3602736" cy="2862072"/>
          </a:xfrm>
          <a:custGeom>
            <a:avLst/>
            <a:gdLst>
              <a:gd name="connsiteX0" fmla="*/ 0 w 3602736"/>
              <a:gd name="connsiteY0" fmla="*/ 2862072 h 2862072"/>
              <a:gd name="connsiteX1" fmla="*/ 2020824 w 3602736"/>
              <a:gd name="connsiteY1" fmla="*/ 2240280 h 2862072"/>
              <a:gd name="connsiteX2" fmla="*/ 3602736 w 3602736"/>
              <a:gd name="connsiteY2" fmla="*/ 0 h 2862072"/>
            </a:gdLst>
            <a:ahLst/>
            <a:cxnLst>
              <a:cxn ang="0">
                <a:pos x="connsiteX0" y="connsiteY0"/>
              </a:cxn>
              <a:cxn ang="0">
                <a:pos x="connsiteX1" y="connsiteY1"/>
              </a:cxn>
              <a:cxn ang="0">
                <a:pos x="connsiteX2" y="connsiteY2"/>
              </a:cxn>
            </a:cxnLst>
            <a:rect l="l" t="t" r="r" b="b"/>
            <a:pathLst>
              <a:path w="3602736" h="2862072">
                <a:moveTo>
                  <a:pt x="0" y="2862072"/>
                </a:moveTo>
                <a:cubicBezTo>
                  <a:pt x="710184" y="2789682"/>
                  <a:pt x="1420368" y="2717292"/>
                  <a:pt x="2020824" y="2240280"/>
                </a:cubicBezTo>
                <a:cubicBezTo>
                  <a:pt x="2621280" y="1763268"/>
                  <a:pt x="3112008" y="881634"/>
                  <a:pt x="3602736"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H="1">
            <a:off x="4644008" y="5574830"/>
            <a:ext cx="432048" cy="230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16752" y="2780928"/>
            <a:ext cx="571472" cy="369332"/>
          </a:xfrm>
          <a:prstGeom prst="rect">
            <a:avLst/>
          </a:prstGeom>
          <a:noFill/>
        </p:spPr>
        <p:txBody>
          <a:bodyPr wrap="square" rtlCol="0">
            <a:spAutoFit/>
          </a:bodyPr>
          <a:lstStyle/>
          <a:p>
            <a:r>
              <a:rPr lang="en-US" altLang="zh-CN" dirty="0"/>
              <a:t>LM</a:t>
            </a:r>
            <a:endParaRPr lang="zh-CN" altLang="en-US" dirty="0"/>
          </a:p>
        </p:txBody>
      </p:sp>
    </p:spTree>
    <p:extLst>
      <p:ext uri="{BB962C8B-B14F-4D97-AF65-F5344CB8AC3E}">
        <p14:creationId xmlns:p14="http://schemas.microsoft.com/office/powerpoint/2010/main" val="1665905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Foreign-Demand-Shock Recession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cxnSp>
        <p:nvCxnSpPr>
          <p:cNvPr id="5" name="直接箭头连接符 4"/>
          <p:cNvCxnSpPr/>
          <p:nvPr/>
        </p:nvCxnSpPr>
        <p:spPr>
          <a:xfrm>
            <a:off x="1835696" y="5805264"/>
            <a:ext cx="50405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835696" y="1844824"/>
            <a:ext cx="0" cy="396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113392" y="2286406"/>
            <a:ext cx="0" cy="338437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20"/>
          <p:cNvSpPr txBox="1"/>
          <p:nvPr/>
        </p:nvSpPr>
        <p:spPr>
          <a:xfrm>
            <a:off x="5113392" y="1970564"/>
            <a:ext cx="720080"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9" name="TextBox 22"/>
              <p:cNvSpPr txBox="1"/>
              <p:nvPr/>
            </p:nvSpPr>
            <p:spPr>
              <a:xfrm>
                <a:off x="1835696" y="1907540"/>
                <a:ext cx="1872208" cy="369332"/>
              </a:xfrm>
              <a:prstGeom prst="rect">
                <a:avLst/>
              </a:prstGeom>
              <a:noFill/>
            </p:spPr>
            <p:txBody>
              <a:bodyPr wrap="square" rtlCol="0">
                <a:spAutoFit/>
              </a:bodyPr>
              <a:lstStyle/>
              <a:p>
                <a:r>
                  <a:rPr lang="en-US" altLang="zh-CN" dirty="0"/>
                  <a:t>Money supply </a:t>
                </a:r>
                <a:r>
                  <a:rPr lang="zh-CN" altLang="en-US" i="1" dirty="0"/>
                  <a:t> </a:t>
                </a:r>
                <a:r>
                  <a:rPr lang="en-US" altLang="zh-CN" dirty="0"/>
                  <a:t>(</a:t>
                </a:r>
                <a14:m>
                  <m:oMath xmlns:m="http://schemas.openxmlformats.org/officeDocument/2006/math">
                    <m:r>
                      <a:rPr lang="en-US" altLang="zh-CN" b="0" i="1" smtClean="0">
                        <a:latin typeface="Cambria Math"/>
                      </a:rPr>
                      <m:t>𝑀</m:t>
                    </m:r>
                  </m:oMath>
                </a14:m>
                <a:r>
                  <a:rPr lang="en-US" altLang="zh-CN" dirty="0"/>
                  <a:t>)</a:t>
                </a:r>
              </a:p>
            </p:txBody>
          </p:sp>
        </mc:Choice>
        <mc:Fallback xmlns="">
          <p:sp>
            <p:nvSpPr>
              <p:cNvPr id="9" name="TextBox 22"/>
              <p:cNvSpPr txBox="1">
                <a:spLocks noRot="1" noChangeAspect="1" noMove="1" noResize="1" noEditPoints="1" noAdjustHandles="1" noChangeArrowheads="1" noChangeShapeType="1" noTextEdit="1"/>
              </p:cNvSpPr>
              <p:nvPr/>
            </p:nvSpPr>
            <p:spPr>
              <a:xfrm>
                <a:off x="1835696" y="1907540"/>
                <a:ext cx="1872208" cy="369332"/>
              </a:xfrm>
              <a:prstGeom prst="rect">
                <a:avLst/>
              </a:prstGeom>
              <a:blipFill rotWithShape="0">
                <a:blip r:embed="rId2"/>
                <a:stretch>
                  <a:fillRect l="-2606" t="-9836" r="-6515"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23"/>
              <p:cNvSpPr txBox="1"/>
              <p:nvPr/>
            </p:nvSpPr>
            <p:spPr>
              <a:xfrm>
                <a:off x="5652120" y="5874739"/>
                <a:ext cx="1512168" cy="369332"/>
              </a:xfrm>
              <a:prstGeom prst="rect">
                <a:avLst/>
              </a:prstGeom>
              <a:noFill/>
            </p:spPr>
            <p:txBody>
              <a:bodyPr wrap="square" rtlCol="0">
                <a:spAutoFit/>
              </a:bodyPr>
              <a:lstStyle/>
              <a:p>
                <a:r>
                  <a:rPr lang="en-US" altLang="zh-CN" dirty="0"/>
                  <a:t>Output (</a:t>
                </a:r>
                <a14:m>
                  <m:oMath xmlns:m="http://schemas.openxmlformats.org/officeDocument/2006/math">
                    <m:r>
                      <a:rPr lang="en-US" altLang="zh-CN" b="0" i="1" smtClean="0">
                        <a:latin typeface="Cambria Math"/>
                      </a:rPr>
                      <m:t>𝑌</m:t>
                    </m:r>
                  </m:oMath>
                </a14:m>
                <a:r>
                  <a:rPr lang="en-US" altLang="zh-CN" dirty="0"/>
                  <a:t>)</a:t>
                </a:r>
                <a:endParaRPr lang="zh-CN" altLang="en-US" i="1" dirty="0"/>
              </a:p>
            </p:txBody>
          </p:sp>
        </mc:Choice>
        <mc:Fallback xmlns="">
          <p:sp>
            <p:nvSpPr>
              <p:cNvPr id="10" name="TextBox 23"/>
              <p:cNvSpPr txBox="1">
                <a:spLocks noRot="1" noChangeAspect="1" noMove="1" noResize="1" noEditPoints="1" noAdjustHandles="1" noChangeArrowheads="1" noChangeShapeType="1" noTextEdit="1"/>
              </p:cNvSpPr>
              <p:nvPr/>
            </p:nvSpPr>
            <p:spPr>
              <a:xfrm>
                <a:off x="5652120" y="5874739"/>
                <a:ext cx="1512168" cy="369332"/>
              </a:xfrm>
              <a:prstGeom prst="rect">
                <a:avLst/>
              </a:prstGeom>
              <a:blipFill rotWithShape="0">
                <a:blip r:embed="rId3"/>
                <a:stretch>
                  <a:fillRect l="-3226" t="-10000" b="-26667"/>
                </a:stretch>
              </a:blipFill>
            </p:spPr>
            <p:txBody>
              <a:bodyPr/>
              <a:lstStyle/>
              <a:p>
                <a:r>
                  <a:rPr lang="zh-CN" altLang="en-US">
                    <a:noFill/>
                  </a:rPr>
                  <a:t> </a:t>
                </a:r>
              </a:p>
            </p:txBody>
          </p:sp>
        </mc:Fallback>
      </mc:AlternateContent>
      <p:cxnSp>
        <p:nvCxnSpPr>
          <p:cNvPr id="12" name="直接连接符 11"/>
          <p:cNvCxnSpPr/>
          <p:nvPr/>
        </p:nvCxnSpPr>
        <p:spPr>
          <a:xfrm>
            <a:off x="5113392" y="5382750"/>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a:off x="2414016" y="2478024"/>
            <a:ext cx="3602736" cy="2862072"/>
          </a:xfrm>
          <a:custGeom>
            <a:avLst/>
            <a:gdLst>
              <a:gd name="connsiteX0" fmla="*/ 0 w 3602736"/>
              <a:gd name="connsiteY0" fmla="*/ 2862072 h 2862072"/>
              <a:gd name="connsiteX1" fmla="*/ 2020824 w 3602736"/>
              <a:gd name="connsiteY1" fmla="*/ 2240280 h 2862072"/>
              <a:gd name="connsiteX2" fmla="*/ 3602736 w 3602736"/>
              <a:gd name="connsiteY2" fmla="*/ 0 h 2862072"/>
            </a:gdLst>
            <a:ahLst/>
            <a:cxnLst>
              <a:cxn ang="0">
                <a:pos x="connsiteX0" y="connsiteY0"/>
              </a:cxn>
              <a:cxn ang="0">
                <a:pos x="connsiteX1" y="connsiteY1"/>
              </a:cxn>
              <a:cxn ang="0">
                <a:pos x="connsiteX2" y="connsiteY2"/>
              </a:cxn>
            </a:cxnLst>
            <a:rect l="l" t="t" r="r" b="b"/>
            <a:pathLst>
              <a:path w="3602736" h="2862072">
                <a:moveTo>
                  <a:pt x="0" y="2862072"/>
                </a:moveTo>
                <a:cubicBezTo>
                  <a:pt x="710184" y="2789682"/>
                  <a:pt x="1420368" y="2717292"/>
                  <a:pt x="2020824" y="2240280"/>
                </a:cubicBezTo>
                <a:cubicBezTo>
                  <a:pt x="2621280" y="1763268"/>
                  <a:pt x="3112008" y="881634"/>
                  <a:pt x="3602736"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3"/>
          <p:cNvSpPr txBox="1"/>
          <p:nvPr/>
        </p:nvSpPr>
        <p:spPr>
          <a:xfrm>
            <a:off x="6016752" y="2780928"/>
            <a:ext cx="571472" cy="369332"/>
          </a:xfrm>
          <a:prstGeom prst="rect">
            <a:avLst/>
          </a:prstGeom>
          <a:noFill/>
        </p:spPr>
        <p:txBody>
          <a:bodyPr wrap="square" rtlCol="0">
            <a:spAutoFit/>
          </a:bodyPr>
          <a:lstStyle/>
          <a:p>
            <a:r>
              <a:rPr lang="en-US" altLang="zh-CN" dirty="0"/>
              <a:t>LM</a:t>
            </a:r>
            <a:endParaRPr lang="zh-CN" altLang="en-US" dirty="0"/>
          </a:p>
        </p:txBody>
      </p:sp>
      <mc:AlternateContent xmlns:mc="http://schemas.openxmlformats.org/markup-compatibility/2006" xmlns:a14="http://schemas.microsoft.com/office/drawing/2010/main">
        <mc:Choice Requires="a14">
          <p:sp>
            <p:nvSpPr>
              <p:cNvPr id="19" name="文本框 18"/>
              <p:cNvSpPr txBox="1"/>
              <p:nvPr/>
            </p:nvSpPr>
            <p:spPr>
              <a:xfrm>
                <a:off x="4932040" y="587473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oMath>
                  </m:oMathPara>
                </a14:m>
                <a:endParaRPr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4932040" y="5874739"/>
                <a:ext cx="432048" cy="369332"/>
              </a:xfrm>
              <a:prstGeom prst="rect">
                <a:avLst/>
              </a:prstGeom>
              <a:blipFill rotWithShape="0">
                <a:blip r:embed="rId4"/>
                <a:stretch>
                  <a:fillRect r="-5634"/>
                </a:stretch>
              </a:blipFill>
            </p:spPr>
            <p:txBody>
              <a:bodyPr/>
              <a:lstStyle/>
              <a:p>
                <a:r>
                  <a:rPr lang="zh-CN" altLang="en-US">
                    <a:noFill/>
                  </a:rPr>
                  <a:t> </a:t>
                </a:r>
              </a:p>
            </p:txBody>
          </p:sp>
        </mc:Fallback>
      </mc:AlternateContent>
      <p:cxnSp>
        <p:nvCxnSpPr>
          <p:cNvPr id="20" name="直接连接符 19"/>
          <p:cNvCxnSpPr/>
          <p:nvPr/>
        </p:nvCxnSpPr>
        <p:spPr>
          <a:xfrm>
            <a:off x="4427984" y="2276872"/>
            <a:ext cx="0" cy="338437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27984" y="5373216"/>
            <a:ext cx="0" cy="432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TextBox 20"/>
          <p:cNvSpPr txBox="1"/>
          <p:nvPr/>
        </p:nvSpPr>
        <p:spPr>
          <a:xfrm>
            <a:off x="4355976" y="1970564"/>
            <a:ext cx="720080" cy="369332"/>
          </a:xfrm>
          <a:prstGeom prst="rect">
            <a:avLst/>
          </a:prstGeom>
          <a:noFill/>
        </p:spPr>
        <p:txBody>
          <a:bodyPr wrap="square" rtlCol="0">
            <a:spAutoFit/>
          </a:bodyPr>
          <a:lstStyle/>
          <a:p>
            <a:r>
              <a:rPr lang="en-US" altLang="zh-CN" dirty="0">
                <a:solidFill>
                  <a:srgbClr val="FF0000"/>
                </a:solidFill>
              </a:rPr>
              <a:t>IS’</a:t>
            </a:r>
            <a:endParaRPr lang="zh-CN" altLang="en-US" dirty="0">
              <a:solidFill>
                <a:srgbClr val="FF0000"/>
              </a:solidFill>
            </a:endParaRPr>
          </a:p>
        </p:txBody>
      </p:sp>
      <p:sp>
        <p:nvSpPr>
          <p:cNvPr id="24" name="左箭头 23"/>
          <p:cNvSpPr/>
          <p:nvPr/>
        </p:nvSpPr>
        <p:spPr>
          <a:xfrm>
            <a:off x="4482656" y="3358754"/>
            <a:ext cx="576064" cy="21602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p:cNvSpPr txBox="1"/>
              <p:nvPr/>
            </p:nvSpPr>
            <p:spPr>
              <a:xfrm>
                <a:off x="4261480" y="582009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𝑌</m:t>
                      </m:r>
                      <m:r>
                        <a:rPr lang="en-US" altLang="zh-CN" b="0" i="1" smtClean="0">
                          <a:solidFill>
                            <a:srgbClr val="FF0000"/>
                          </a:solidFill>
                          <a:latin typeface="Cambria Math" panose="02040503050406030204" pitchFamily="18" charset="0"/>
                        </a:rPr>
                        <m:t>′</m:t>
                      </m:r>
                    </m:oMath>
                  </m:oMathPara>
                </a14:m>
                <a:endParaRPr lang="zh-CN" altLang="en-US" dirty="0"/>
              </a:p>
            </p:txBody>
          </p:sp>
        </mc:Choice>
        <mc:Fallback xmlns="">
          <p:sp>
            <p:nvSpPr>
              <p:cNvPr id="25" name="文本框 24"/>
              <p:cNvSpPr txBox="1">
                <a:spLocks noRot="1" noChangeAspect="1" noMove="1" noResize="1" noEditPoints="1" noAdjustHandles="1" noChangeArrowheads="1" noChangeShapeType="1" noTextEdit="1"/>
              </p:cNvSpPr>
              <p:nvPr/>
            </p:nvSpPr>
            <p:spPr>
              <a:xfrm>
                <a:off x="4261480" y="5820095"/>
                <a:ext cx="432048" cy="369332"/>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15464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China’s Slowdown in 2008-2009</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China’s GDP in 2007 was about 26% of the US GDP. </a:t>
            </a:r>
          </a:p>
          <a:p>
            <a:r>
              <a:rPr lang="en-US" altLang="zh-CN" dirty="0"/>
              <a:t>The “crawling peg” of RMB to USD: although the RMB exchange rate was no longer pegged to USD, it was still rigid and was allowed to appreciate very slowly. </a:t>
            </a:r>
          </a:p>
          <a:p>
            <a:r>
              <a:rPr lang="en-US" altLang="zh-CN" dirty="0"/>
              <a:t>As the financial crisis hit the US, the US demand for Chinese goods took a nosedive, resulting in China’s slowdown.</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926377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China’s Slowdown in 2008-2009</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1865423754"/>
              </p:ext>
            </p:extLst>
          </p:nvPr>
        </p:nvGraphicFramePr>
        <p:xfrm>
          <a:off x="1619672" y="1772812"/>
          <a:ext cx="5904656" cy="3816429"/>
        </p:xfrm>
        <a:graphic>
          <a:graphicData uri="http://schemas.openxmlformats.org/drawingml/2006/table">
            <a:tbl>
              <a:tblPr firstRow="1" firstCol="1" bandRow="1">
                <a:tableStyleId>{5C22544A-7EE6-4342-B048-85BDC9FD1C3A}</a:tableStyleId>
              </a:tblPr>
              <a:tblGrid>
                <a:gridCol w="1305688">
                  <a:extLst>
                    <a:ext uri="{9D8B030D-6E8A-4147-A177-3AD203B41FA5}">
                      <a16:colId xmlns:a16="http://schemas.microsoft.com/office/drawing/2014/main" val="20000"/>
                    </a:ext>
                  </a:extLst>
                </a:gridCol>
                <a:gridCol w="1990497">
                  <a:extLst>
                    <a:ext uri="{9D8B030D-6E8A-4147-A177-3AD203B41FA5}">
                      <a16:colId xmlns:a16="http://schemas.microsoft.com/office/drawing/2014/main" val="20001"/>
                    </a:ext>
                  </a:extLst>
                </a:gridCol>
                <a:gridCol w="2608471">
                  <a:extLst>
                    <a:ext uri="{9D8B030D-6E8A-4147-A177-3AD203B41FA5}">
                      <a16:colId xmlns:a16="http://schemas.microsoft.com/office/drawing/2014/main" val="20002"/>
                    </a:ext>
                  </a:extLst>
                </a:gridCol>
              </a:tblGrid>
              <a:tr h="763285">
                <a:tc>
                  <a:txBody>
                    <a:bodyPr/>
                    <a:lstStyle/>
                    <a:p>
                      <a:pPr algn="just">
                        <a:spcAft>
                          <a:spcPts val="0"/>
                        </a:spcAft>
                      </a:pPr>
                      <a:r>
                        <a:rPr lang="en-US" sz="1800" kern="100" dirty="0">
                          <a:effectLst/>
                        </a:rPr>
                        <a:t>Quarter</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rPr>
                        <a:t>RGDP</a:t>
                      </a:r>
                      <a:endParaRPr lang="zh-CN" sz="1800" kern="100" dirty="0">
                        <a:effectLst/>
                      </a:endParaRPr>
                    </a:p>
                    <a:p>
                      <a:pPr algn="ctr">
                        <a:spcAft>
                          <a:spcPts val="0"/>
                        </a:spcAft>
                      </a:pPr>
                      <a:r>
                        <a:rPr lang="en-US" sz="1800" kern="100" dirty="0">
                          <a:effectLst/>
                        </a:rPr>
                        <a:t>(Y2Y growth,%)</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Export to the US</a:t>
                      </a:r>
                      <a:endParaRPr lang="zh-CN" sz="1800" kern="100">
                        <a:effectLst/>
                      </a:endParaRPr>
                    </a:p>
                    <a:p>
                      <a:pPr algn="ctr">
                        <a:spcAft>
                          <a:spcPts val="0"/>
                        </a:spcAft>
                      </a:pPr>
                      <a:r>
                        <a:rPr lang="en-US" sz="1800" kern="100">
                          <a:effectLst/>
                        </a:rPr>
                        <a:t>(Y2Y growth,%)</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1643">
                <a:tc>
                  <a:txBody>
                    <a:bodyPr/>
                    <a:lstStyle/>
                    <a:p>
                      <a:pPr algn="just">
                        <a:spcAft>
                          <a:spcPts val="0"/>
                        </a:spcAft>
                      </a:pPr>
                      <a:r>
                        <a:rPr lang="en-US" sz="1800" kern="100">
                          <a:effectLst/>
                        </a:rPr>
                        <a:t>2008Q1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11.5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5.4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1643">
                <a:tc>
                  <a:txBody>
                    <a:bodyPr/>
                    <a:lstStyle/>
                    <a:p>
                      <a:pPr algn="just">
                        <a:spcAft>
                          <a:spcPts val="0"/>
                        </a:spcAft>
                      </a:pPr>
                      <a:r>
                        <a:rPr lang="en-US" sz="1800" kern="100">
                          <a:effectLst/>
                        </a:rPr>
                        <a:t>2008Q2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10.9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12.0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1643">
                <a:tc>
                  <a:txBody>
                    <a:bodyPr/>
                    <a:lstStyle/>
                    <a:p>
                      <a:pPr algn="just">
                        <a:spcAft>
                          <a:spcPts val="0"/>
                        </a:spcAft>
                      </a:pPr>
                      <a:r>
                        <a:rPr lang="en-US" sz="1800" kern="100">
                          <a:effectLst/>
                        </a:rPr>
                        <a:t>2008Q3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9.5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15.3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643">
                <a:tc>
                  <a:txBody>
                    <a:bodyPr/>
                    <a:lstStyle/>
                    <a:p>
                      <a:pPr algn="just">
                        <a:spcAft>
                          <a:spcPts val="0"/>
                        </a:spcAft>
                      </a:pPr>
                      <a:r>
                        <a:rPr lang="en-US" sz="1800" kern="100">
                          <a:effectLst/>
                        </a:rPr>
                        <a:t>2008Q4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7.1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0.7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1643">
                <a:tc>
                  <a:txBody>
                    <a:bodyPr/>
                    <a:lstStyle/>
                    <a:p>
                      <a:pPr algn="just">
                        <a:spcAft>
                          <a:spcPts val="0"/>
                        </a:spcAft>
                      </a:pPr>
                      <a:r>
                        <a:rPr lang="en-US" sz="1800" kern="100">
                          <a:effectLst/>
                        </a:rPr>
                        <a:t>2009Q1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6.4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-14.8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81643">
                <a:tc>
                  <a:txBody>
                    <a:bodyPr/>
                    <a:lstStyle/>
                    <a:p>
                      <a:pPr algn="just">
                        <a:spcAft>
                          <a:spcPts val="0"/>
                        </a:spcAft>
                      </a:pPr>
                      <a:r>
                        <a:rPr lang="en-US" sz="1800" kern="100">
                          <a:effectLst/>
                        </a:rPr>
                        <a:t>2009Q2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8.2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-18.5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1643">
                <a:tc>
                  <a:txBody>
                    <a:bodyPr/>
                    <a:lstStyle/>
                    <a:p>
                      <a:pPr algn="just">
                        <a:spcAft>
                          <a:spcPts val="0"/>
                        </a:spcAft>
                      </a:pPr>
                      <a:r>
                        <a:rPr lang="en-US" sz="1800" kern="100">
                          <a:effectLst/>
                        </a:rPr>
                        <a:t>2009Q3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10.6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-16.7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1643">
                <a:tc>
                  <a:txBody>
                    <a:bodyPr/>
                    <a:lstStyle/>
                    <a:p>
                      <a:pPr algn="just">
                        <a:spcAft>
                          <a:spcPts val="0"/>
                        </a:spcAft>
                      </a:pPr>
                      <a:r>
                        <a:rPr lang="en-US" sz="1800" kern="100">
                          <a:effectLst/>
                        </a:rPr>
                        <a:t>2009Q4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11.9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0.6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293344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Effect of Fiscal Stimulus</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What would be the impact of a fiscal stimulus program?</a:t>
            </a:r>
          </a:p>
          <a:p>
            <a:r>
              <a:rPr lang="en-US" altLang="zh-CN" dirty="0"/>
              <a:t>The fiscal stimulus shifts the IS curve to the right, raising both output and money supply. </a:t>
            </a:r>
          </a:p>
          <a:p>
            <a:pPr lvl="1"/>
            <a:r>
              <a:rPr lang="en-US" altLang="zh-CN" dirty="0"/>
              <a:t>The fiscal stimulus exerts appreciation pressure on the domestic currency. To defend the fixed exchange rate, the monetary authority sells the domestic currency, resulting in the expansion of the money supply. </a:t>
            </a:r>
          </a:p>
          <a:p>
            <a:r>
              <a:rPr lang="en-US" altLang="zh-CN" dirty="0"/>
              <a:t>China’s massive “Four-Trillion Stimulus” at the end of 2008 quickly puts a stop on the slowdown. </a:t>
            </a:r>
          </a:p>
          <a:p>
            <a:pPr lvl="1"/>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953598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Effect of Global Monetary Tightening</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Suppose that the world real interest rate rises, due to policy changes in the US Fed. What would happen to small economies?</a:t>
            </a:r>
          </a:p>
          <a:p>
            <a:r>
              <a:rPr lang="en-US" altLang="zh-CN" dirty="0"/>
              <a:t>This would shift the IS curve to the left and the LM curve to the right, resulting in lower output and money supply. </a:t>
            </a:r>
          </a:p>
          <a:p>
            <a:pPr lvl="1"/>
            <a:r>
              <a:rPr lang="en-US" altLang="zh-CN" dirty="0"/>
              <a:t>To understand why the money supply has to be tightened, note that the rise in the world interest rate puts depreciation pressure on the domestic. </a:t>
            </a:r>
          </a:p>
          <a:p>
            <a:pPr lvl="1"/>
            <a:r>
              <a:rPr lang="en-US" altLang="zh-CN" dirty="0"/>
              <a:t>Defending the fixed exchange rate, the monetary authority has to buy the domestic currency, which is to withdraw money from the economy.</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34254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Macroeconomic Fluctuations: US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
        <p:nvSpPr>
          <p:cNvPr id="6" name="文本框 5"/>
          <p:cNvSpPr txBox="1"/>
          <p:nvPr/>
        </p:nvSpPr>
        <p:spPr>
          <a:xfrm>
            <a:off x="1547664" y="1772816"/>
            <a:ext cx="6696744" cy="369332"/>
          </a:xfrm>
          <a:prstGeom prst="rect">
            <a:avLst/>
          </a:prstGeom>
          <a:noFill/>
        </p:spPr>
        <p:txBody>
          <a:bodyPr wrap="square" rtlCol="0">
            <a:spAutoFit/>
          </a:bodyPr>
          <a:lstStyle/>
          <a:p>
            <a:r>
              <a:rPr lang="en-US" altLang="zh-CN" dirty="0"/>
              <a:t>Quarterly RGDP Growth (Seasonal Adjusted Annual Rate (SAAR))</a:t>
            </a:r>
            <a:endParaRPr lang="zh-CN" altLang="en-US" dirty="0"/>
          </a:p>
        </p:txBody>
      </p:sp>
    </p:spTree>
    <p:extLst>
      <p:ext uri="{BB962C8B-B14F-4D97-AF65-F5344CB8AC3E}">
        <p14:creationId xmlns:p14="http://schemas.microsoft.com/office/powerpoint/2010/main" val="1358223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Asian Financial Crisis</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443281979"/>
              </p:ext>
            </p:extLst>
          </p:nvPr>
        </p:nvGraphicFramePr>
        <p:xfrm>
          <a:off x="611559" y="1556791"/>
          <a:ext cx="8208912" cy="4104460"/>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tblGrid>
              <a:tr h="433172">
                <a:tc rowSpan="2">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ctr">
                        <a:spcAft>
                          <a:spcPts val="0"/>
                        </a:spcAft>
                      </a:pPr>
                      <a:r>
                        <a:rPr lang="en-US" sz="2000" kern="100" dirty="0">
                          <a:effectLst/>
                        </a:rPr>
                        <a:t>Fed Funds Rate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rowSpan="2">
                  <a:txBody>
                    <a:bodyPr/>
                    <a:lstStyle/>
                    <a:p>
                      <a:pPr algn="ctr">
                        <a:spcAft>
                          <a:spcPts val="0"/>
                        </a:spcAft>
                      </a:pPr>
                      <a:r>
                        <a:rPr lang="en-US" sz="2000" kern="100">
                          <a:effectLst/>
                        </a:rPr>
                        <a:t>Dollar Index</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3">
                  <a:txBody>
                    <a:bodyPr/>
                    <a:lstStyle/>
                    <a:p>
                      <a:pPr algn="ctr">
                        <a:spcAft>
                          <a:spcPts val="0"/>
                        </a:spcAft>
                      </a:pPr>
                      <a:r>
                        <a:rPr lang="en-US" sz="2000" kern="100">
                          <a:effectLst/>
                        </a:rPr>
                        <a:t>Exchange Rates (per Dollar)</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724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2000" kern="100">
                          <a:effectLst/>
                        </a:rPr>
                        <a:t>Baht</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Won</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Rupiah</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9852">
                <a:tc>
                  <a:txBody>
                    <a:bodyPr/>
                    <a:lstStyle/>
                    <a:p>
                      <a:pPr algn="just">
                        <a:spcAft>
                          <a:spcPts val="0"/>
                        </a:spcAft>
                      </a:pPr>
                      <a:r>
                        <a:rPr lang="en-US" sz="2000" kern="100">
                          <a:effectLst/>
                        </a:rPr>
                        <a:t>1993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3.02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25.3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805.8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2110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9852">
                <a:tc>
                  <a:txBody>
                    <a:bodyPr/>
                    <a:lstStyle/>
                    <a:p>
                      <a:pPr algn="just">
                        <a:spcAft>
                          <a:spcPts val="0"/>
                        </a:spcAft>
                      </a:pPr>
                      <a:r>
                        <a:rPr lang="en-US" sz="2000" kern="100">
                          <a:effectLst/>
                        </a:rPr>
                        <a:t>1994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4.20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88.4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25.2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806.9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2200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9852">
                <a:tc>
                  <a:txBody>
                    <a:bodyPr/>
                    <a:lstStyle/>
                    <a:p>
                      <a:pPr algn="just">
                        <a:spcAft>
                          <a:spcPts val="0"/>
                        </a:spcAft>
                      </a:pPr>
                      <a:r>
                        <a:rPr lang="en-US" sz="2000" kern="100">
                          <a:effectLst/>
                        </a:rPr>
                        <a:t>1995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5.84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83.4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24.9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772.7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2308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9852">
                <a:tc>
                  <a:txBody>
                    <a:bodyPr/>
                    <a:lstStyle/>
                    <a:p>
                      <a:pPr algn="just">
                        <a:spcAft>
                          <a:spcPts val="0"/>
                        </a:spcAft>
                      </a:pPr>
                      <a:r>
                        <a:rPr lang="en-US" sz="2000" kern="100">
                          <a:effectLst/>
                        </a:rPr>
                        <a:t>1996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5.30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87.2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25.4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805.0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2383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99852">
                <a:tc>
                  <a:txBody>
                    <a:bodyPr/>
                    <a:lstStyle/>
                    <a:p>
                      <a:pPr algn="just">
                        <a:spcAft>
                          <a:spcPts val="0"/>
                        </a:spcAft>
                      </a:pPr>
                      <a:r>
                        <a:rPr lang="en-US" sz="2000" kern="100">
                          <a:effectLst/>
                        </a:rPr>
                        <a:t>1997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5.46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93.9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31.1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953.2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4650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9852">
                <a:tc>
                  <a:txBody>
                    <a:bodyPr/>
                    <a:lstStyle/>
                    <a:p>
                      <a:pPr algn="just">
                        <a:spcAft>
                          <a:spcPts val="0"/>
                        </a:spcAft>
                      </a:pPr>
                      <a:r>
                        <a:rPr lang="en-US" sz="2000" kern="100">
                          <a:effectLst/>
                        </a:rPr>
                        <a:t>1998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5.35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98.5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41.3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1400.4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8025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99852">
                <a:tc>
                  <a:txBody>
                    <a:bodyPr/>
                    <a:lstStyle/>
                    <a:p>
                      <a:pPr algn="just">
                        <a:spcAft>
                          <a:spcPts val="0"/>
                        </a:spcAft>
                      </a:pPr>
                      <a:r>
                        <a:rPr lang="en-US" sz="2000" kern="100">
                          <a:effectLst/>
                        </a:rPr>
                        <a:t>1999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97.0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37.9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1189.8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7085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99852">
                <a:tc>
                  <a:txBody>
                    <a:bodyPr/>
                    <a:lstStyle/>
                    <a:p>
                      <a:pPr algn="just">
                        <a:spcAft>
                          <a:spcPts val="0"/>
                        </a:spcAft>
                      </a:pPr>
                      <a:r>
                        <a:rPr lang="en-US" sz="2000" kern="100">
                          <a:effectLst/>
                        </a:rPr>
                        <a:t>2000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6.24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101.8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40.2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1130.9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9595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994641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Asian Financial Crisis</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728943490"/>
              </p:ext>
            </p:extLst>
          </p:nvPr>
        </p:nvGraphicFramePr>
        <p:xfrm>
          <a:off x="683566" y="1700808"/>
          <a:ext cx="8136905" cy="3825398"/>
        </p:xfrm>
        <a:graphic>
          <a:graphicData uri="http://schemas.openxmlformats.org/drawingml/2006/table">
            <a:tbl>
              <a:tblPr firstRow="1" firstCol="1" bandRow="1">
                <a:tableStyleId>{5C22544A-7EE6-4342-B048-85BDC9FD1C3A}</a:tableStyleId>
              </a:tblPr>
              <a:tblGrid>
                <a:gridCol w="1161551">
                  <a:extLst>
                    <a:ext uri="{9D8B030D-6E8A-4147-A177-3AD203B41FA5}">
                      <a16:colId xmlns:a16="http://schemas.microsoft.com/office/drawing/2014/main" val="20000"/>
                    </a:ext>
                  </a:extLst>
                </a:gridCol>
                <a:gridCol w="1162559">
                  <a:extLst>
                    <a:ext uri="{9D8B030D-6E8A-4147-A177-3AD203B41FA5}">
                      <a16:colId xmlns:a16="http://schemas.microsoft.com/office/drawing/2014/main" val="20001"/>
                    </a:ext>
                  </a:extLst>
                </a:gridCol>
                <a:gridCol w="1162559">
                  <a:extLst>
                    <a:ext uri="{9D8B030D-6E8A-4147-A177-3AD203B41FA5}">
                      <a16:colId xmlns:a16="http://schemas.microsoft.com/office/drawing/2014/main" val="20002"/>
                    </a:ext>
                  </a:extLst>
                </a:gridCol>
                <a:gridCol w="1162559">
                  <a:extLst>
                    <a:ext uri="{9D8B030D-6E8A-4147-A177-3AD203B41FA5}">
                      <a16:colId xmlns:a16="http://schemas.microsoft.com/office/drawing/2014/main" val="20003"/>
                    </a:ext>
                  </a:extLst>
                </a:gridCol>
                <a:gridCol w="1162559">
                  <a:extLst>
                    <a:ext uri="{9D8B030D-6E8A-4147-A177-3AD203B41FA5}">
                      <a16:colId xmlns:a16="http://schemas.microsoft.com/office/drawing/2014/main" val="20004"/>
                    </a:ext>
                  </a:extLst>
                </a:gridCol>
                <a:gridCol w="1162559">
                  <a:extLst>
                    <a:ext uri="{9D8B030D-6E8A-4147-A177-3AD203B41FA5}">
                      <a16:colId xmlns:a16="http://schemas.microsoft.com/office/drawing/2014/main" val="20005"/>
                    </a:ext>
                  </a:extLst>
                </a:gridCol>
                <a:gridCol w="1162559">
                  <a:extLst>
                    <a:ext uri="{9D8B030D-6E8A-4147-A177-3AD203B41FA5}">
                      <a16:colId xmlns:a16="http://schemas.microsoft.com/office/drawing/2014/main" val="20006"/>
                    </a:ext>
                  </a:extLst>
                </a:gridCol>
              </a:tblGrid>
              <a:tr h="432048">
                <a:tc>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gridSpan="3">
                  <a:txBody>
                    <a:bodyPr/>
                    <a:lstStyle/>
                    <a:p>
                      <a:pPr algn="ctr">
                        <a:spcAft>
                          <a:spcPts val="0"/>
                        </a:spcAft>
                      </a:pPr>
                      <a:r>
                        <a:rPr lang="en-US" sz="2000" kern="100">
                          <a:effectLst/>
                        </a:rPr>
                        <a:t>RGDP Growth (local currency)</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2000" kern="100">
                          <a:effectLst/>
                        </a:rPr>
                        <a:t>GDP Growth (in Dollar)</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28094">
                <a:tc>
                  <a:txBody>
                    <a:bodyPr/>
                    <a:lstStyle/>
                    <a:p>
                      <a:pPr algn="just">
                        <a:spcAft>
                          <a:spcPts val="0"/>
                        </a:spcAft>
                      </a:pPr>
                      <a:r>
                        <a:rPr lang="en-US" sz="2000" kern="100" dirty="0">
                          <a:effectLst/>
                        </a:rPr>
                        <a:t> </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Thailand</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S. Korea</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Indonesia</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Thailand</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S. Korea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Indonesia</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3608">
                <a:tc>
                  <a:txBody>
                    <a:bodyPr/>
                    <a:lstStyle/>
                    <a:p>
                      <a:pPr algn="just">
                        <a:spcAft>
                          <a:spcPts val="0"/>
                        </a:spcAft>
                      </a:pPr>
                      <a:r>
                        <a:rPr lang="en-US" sz="2000" kern="100">
                          <a:effectLst/>
                        </a:rPr>
                        <a:t>1994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7.5</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13.8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13.3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17.9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3608">
                <a:tc>
                  <a:txBody>
                    <a:bodyPr/>
                    <a:lstStyle/>
                    <a:p>
                      <a:pPr algn="just">
                        <a:spcAft>
                          <a:spcPts val="0"/>
                        </a:spcAft>
                      </a:pPr>
                      <a:r>
                        <a:rPr lang="en-US" sz="2000" kern="100">
                          <a:effectLst/>
                        </a:rPr>
                        <a:t>1995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14.0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22.1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3608">
                <a:tc>
                  <a:txBody>
                    <a:bodyPr/>
                    <a:lstStyle/>
                    <a:p>
                      <a:pPr algn="just">
                        <a:spcAft>
                          <a:spcPts val="0"/>
                        </a:spcAft>
                      </a:pPr>
                      <a:r>
                        <a:rPr lang="en-US" sz="2000" kern="100">
                          <a:effectLst/>
                        </a:rPr>
                        <a:t>1996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8.1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12.8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3608">
                <a:tc>
                  <a:txBody>
                    <a:bodyPr/>
                    <a:lstStyle/>
                    <a:p>
                      <a:pPr algn="just">
                        <a:spcAft>
                          <a:spcPts val="0"/>
                        </a:spcAft>
                      </a:pPr>
                      <a:r>
                        <a:rPr lang="en-US" sz="2000" kern="100">
                          <a:effectLst/>
                        </a:rPr>
                        <a:t>1997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-18.0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-5.3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-6.8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3608">
                <a:tc>
                  <a:txBody>
                    <a:bodyPr/>
                    <a:lstStyle/>
                    <a:p>
                      <a:pPr algn="just">
                        <a:spcAft>
                          <a:spcPts val="0"/>
                        </a:spcAft>
                      </a:pPr>
                      <a:r>
                        <a:rPr lang="en-US" sz="2000" kern="100">
                          <a:effectLst/>
                        </a:rPr>
                        <a:t>1998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-7.6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-5.5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-13.1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-24.3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-57.0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-32.9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23608">
                <a:tc>
                  <a:txBody>
                    <a:bodyPr/>
                    <a:lstStyle/>
                    <a:p>
                      <a:pPr algn="just">
                        <a:spcAft>
                          <a:spcPts val="0"/>
                        </a:spcAft>
                      </a:pPr>
                      <a:r>
                        <a:rPr lang="en-US" sz="2000" kern="100">
                          <a:effectLst/>
                        </a:rPr>
                        <a:t>1999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0.8</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11.4</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43.6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29.7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23608">
                <a:tc>
                  <a:txBody>
                    <a:bodyPr/>
                    <a:lstStyle/>
                    <a:p>
                      <a:pPr algn="just">
                        <a:spcAft>
                          <a:spcPts val="0"/>
                        </a:spcAft>
                      </a:pPr>
                      <a:r>
                        <a:rPr lang="en-US" sz="2000" kern="100">
                          <a:effectLst/>
                        </a:rPr>
                        <a:t>2000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8.9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4.9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-0.2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a:effectLst/>
                        </a:rPr>
                        <a:t>19.1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000" kern="100" dirty="0">
                          <a:effectLst/>
                        </a:rPr>
                        <a:t>15.7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2000666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a:t>Overview</a:t>
            </a:r>
          </a:p>
          <a:p>
            <a:r>
              <a:rPr lang="en-US" altLang="zh-CN" dirty="0"/>
              <a:t>The IS-LM Models</a:t>
            </a:r>
          </a:p>
          <a:p>
            <a:pPr lvl="1"/>
            <a:r>
              <a:rPr lang="en-US" altLang="zh-CN" dirty="0"/>
              <a:t>The Keynesian Cross</a:t>
            </a:r>
          </a:p>
          <a:p>
            <a:pPr lvl="1"/>
            <a:r>
              <a:rPr lang="en-US" altLang="zh-CN" dirty="0"/>
              <a:t>The Sticky-Price Assumption</a:t>
            </a:r>
          </a:p>
          <a:p>
            <a:pPr lvl="1"/>
            <a:r>
              <a:rPr lang="en-US" altLang="zh-CN" dirty="0"/>
              <a:t>The IS-LM Model</a:t>
            </a:r>
          </a:p>
          <a:p>
            <a:pPr lvl="1"/>
            <a:r>
              <a:rPr lang="en-US" altLang="zh-CN" dirty="0"/>
              <a:t>Open Economy</a:t>
            </a:r>
          </a:p>
          <a:p>
            <a:pPr marL="1428750" lvl="2" indent="-514350">
              <a:buFont typeface="+mj-lt"/>
              <a:buAutoNum type="romanUcPeriod"/>
            </a:pPr>
            <a:r>
              <a:rPr lang="en-US" altLang="zh-CN" dirty="0"/>
              <a:t>Overview</a:t>
            </a:r>
          </a:p>
          <a:p>
            <a:pPr marL="1428750" lvl="2" indent="-514350">
              <a:buFont typeface="+mj-lt"/>
              <a:buAutoNum type="romanUcPeriod"/>
            </a:pPr>
            <a:r>
              <a:rPr lang="en-US" altLang="zh-CN" dirty="0"/>
              <a:t>Small open economy with floating exchange rate</a:t>
            </a:r>
          </a:p>
          <a:p>
            <a:pPr marL="1428750" lvl="2" indent="-514350">
              <a:buFont typeface="+mj-lt"/>
              <a:buAutoNum type="romanUcPeriod"/>
            </a:pPr>
            <a:r>
              <a:rPr lang="en-US" altLang="zh-CN" dirty="0"/>
              <a:t>Small open economy with fixed exchange rate</a:t>
            </a:r>
          </a:p>
          <a:p>
            <a:pPr marL="1428750" lvl="2" indent="-514350">
              <a:buFont typeface="+mj-lt"/>
              <a:buAutoNum type="romanUcPeriod"/>
            </a:pPr>
            <a:r>
              <a:rPr lang="en-US" altLang="zh-CN" b="1" dirty="0"/>
              <a:t>Large open economy with floating exchange rate</a:t>
            </a:r>
          </a:p>
          <a:p>
            <a:r>
              <a:rPr lang="en-US" altLang="zh-CN" dirty="0"/>
              <a:t>The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9850656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 Model of Large Open Economy with Flexible Exchange Rate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Assume that the capital outflow of a large open economy is a decreasing function of the world interest rate, </a:t>
                </a:r>
                <a14:m>
                  <m:oMath xmlns:m="http://schemas.openxmlformats.org/officeDocument/2006/math">
                    <m:r>
                      <a:rPr lang="en-US" altLang="zh-CN" i="1">
                        <a:latin typeface="Cambria Math"/>
                      </a:rPr>
                      <m:t>𝐹</m:t>
                    </m:r>
                    <m:d>
                      <m:dPr>
                        <m:ctrlPr>
                          <a:rPr lang="en-US" altLang="zh-CN" i="1">
                            <a:latin typeface="Cambria Math" panose="02040503050406030204" pitchFamily="18" charset="0"/>
                          </a:rPr>
                        </m:ctrlPr>
                      </m:dPr>
                      <m:e>
                        <m:r>
                          <a:rPr lang="en-US" altLang="zh-CN" i="1">
                            <a:latin typeface="Cambria Math"/>
                          </a:rPr>
                          <m:t>𝑟</m:t>
                        </m:r>
                      </m:e>
                    </m:d>
                  </m:oMath>
                </a14:m>
                <a:r>
                  <a:rPr lang="en-US" altLang="zh-CN" dirty="0"/>
                  <a:t> with </a:t>
                </a:r>
                <a14:m>
                  <m:oMath xmlns:m="http://schemas.openxmlformats.org/officeDocument/2006/math">
                    <m:r>
                      <a:rPr lang="en-US" altLang="zh-CN" i="1">
                        <a:latin typeface="Cambria Math"/>
                      </a:rPr>
                      <m:t>𝐹</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a:rPr>
                          <m:t>𝑟</m:t>
                        </m:r>
                      </m:e>
                    </m:d>
                    <m:r>
                      <a:rPr lang="en-US" altLang="zh-CN" b="0" i="1" smtClean="0">
                        <a:latin typeface="Cambria Math" panose="02040503050406030204" pitchFamily="18" charset="0"/>
                      </a:rPr>
                      <m:t>&lt;0</m:t>
                    </m:r>
                  </m:oMath>
                </a14:m>
                <a:r>
                  <a:rPr lang="en-US" altLang="zh-CN" dirty="0"/>
                  <a:t>. </a:t>
                </a:r>
              </a:p>
              <a:p>
                <a:r>
                  <a:rPr lang="en-US" altLang="zh-CN" dirty="0"/>
                  <a:t>Consider the following model,</a:t>
                </a:r>
              </a:p>
              <a:p>
                <a:pPr marL="457200" lvl="1" indent="0" algn="ctr">
                  <a:buNone/>
                </a:pPr>
                <a14:m>
                  <m:oMath xmlns:m="http://schemas.openxmlformats.org/officeDocument/2006/math">
                    <m:r>
                      <a:rPr lang="en-US" altLang="zh-CN" sz="2400" i="1" smtClean="0">
                        <a:solidFill>
                          <a:srgbClr val="C00000"/>
                        </a:solidFill>
                        <a:latin typeface="Cambria Math"/>
                      </a:rPr>
                      <m:t>𝑌</m:t>
                    </m:r>
                    <m:r>
                      <a:rPr lang="en-US" altLang="zh-CN" sz="2400" b="0" i="1" smtClean="0">
                        <a:solidFill>
                          <a:srgbClr val="C00000"/>
                        </a:solidFill>
                        <a:latin typeface="Cambria Math"/>
                      </a:rPr>
                      <m:t>−</m:t>
                    </m:r>
                    <m:r>
                      <a:rPr lang="en-US" altLang="zh-CN" sz="2400" i="1">
                        <a:solidFill>
                          <a:srgbClr val="C00000"/>
                        </a:solidFill>
                        <a:latin typeface="Cambria Math"/>
                      </a:rPr>
                      <m:t>𝐶</m:t>
                    </m:r>
                    <m:d>
                      <m:dPr>
                        <m:ctrlPr>
                          <a:rPr lang="en-US" altLang="zh-CN" sz="2400" i="1">
                            <a:solidFill>
                              <a:srgbClr val="C00000"/>
                            </a:solidFill>
                            <a:latin typeface="Cambria Math" panose="02040503050406030204" pitchFamily="18" charset="0"/>
                          </a:rPr>
                        </m:ctrlPr>
                      </m:dPr>
                      <m:e>
                        <m:r>
                          <a:rPr lang="en-US" altLang="zh-CN" sz="2400" i="1">
                            <a:solidFill>
                              <a:srgbClr val="C00000"/>
                            </a:solidFill>
                            <a:latin typeface="Cambria Math"/>
                          </a:rPr>
                          <m:t>𝑌</m:t>
                        </m:r>
                        <m:r>
                          <a:rPr lang="en-US" altLang="zh-CN" sz="2400" i="1">
                            <a:solidFill>
                              <a:srgbClr val="C00000"/>
                            </a:solidFill>
                            <a:latin typeface="Cambria Math"/>
                          </a:rPr>
                          <m:t>−</m:t>
                        </m:r>
                        <m:r>
                          <a:rPr lang="en-US" altLang="zh-CN" sz="2400" i="1">
                            <a:solidFill>
                              <a:srgbClr val="C00000"/>
                            </a:solidFill>
                            <a:latin typeface="Cambria Math"/>
                          </a:rPr>
                          <m:t>𝑇</m:t>
                        </m:r>
                      </m:e>
                    </m:d>
                    <m:r>
                      <a:rPr lang="en-US" altLang="zh-CN" sz="2400" b="0" i="1" smtClean="0">
                        <a:solidFill>
                          <a:srgbClr val="C00000"/>
                        </a:solidFill>
                        <a:latin typeface="Cambria Math"/>
                      </a:rPr>
                      <m:t>−</m:t>
                    </m:r>
                    <m:r>
                      <a:rPr lang="en-US" altLang="zh-CN" sz="2400" b="0" i="1" smtClean="0">
                        <a:solidFill>
                          <a:srgbClr val="C00000"/>
                        </a:solidFill>
                        <a:latin typeface="Cambria Math"/>
                      </a:rPr>
                      <m:t>𝐺</m:t>
                    </m:r>
                    <m:r>
                      <a:rPr lang="en-US" altLang="zh-CN" sz="2400" b="0" i="1" smtClean="0">
                        <a:solidFill>
                          <a:srgbClr val="C00000"/>
                        </a:solidFill>
                        <a:latin typeface="Cambria Math"/>
                      </a:rPr>
                      <m:t>=</m:t>
                    </m:r>
                    <m:r>
                      <a:rPr lang="en-US" altLang="zh-CN" sz="2400" i="1">
                        <a:solidFill>
                          <a:srgbClr val="C00000"/>
                        </a:solidFill>
                        <a:latin typeface="Cambria Math"/>
                      </a:rPr>
                      <m:t>𝐼</m:t>
                    </m:r>
                    <m:d>
                      <m:dPr>
                        <m:ctrlPr>
                          <a:rPr lang="en-US" altLang="zh-CN" sz="2400" i="1">
                            <a:solidFill>
                              <a:srgbClr val="C00000"/>
                            </a:solidFill>
                            <a:latin typeface="Cambria Math" panose="02040503050406030204" pitchFamily="18" charset="0"/>
                          </a:rPr>
                        </m:ctrlPr>
                      </m:dPr>
                      <m:e>
                        <m:r>
                          <a:rPr lang="en-US" altLang="zh-CN" sz="2400" b="0" i="1" smtClean="0">
                            <a:solidFill>
                              <a:srgbClr val="C00000"/>
                            </a:solidFill>
                            <a:latin typeface="Cambria Math"/>
                          </a:rPr>
                          <m:t>𝑟</m:t>
                        </m:r>
                      </m:e>
                    </m:d>
                    <m:r>
                      <a:rPr lang="en-US" altLang="zh-CN" sz="2400" i="1">
                        <a:solidFill>
                          <a:srgbClr val="C00000"/>
                        </a:solidFill>
                        <a:latin typeface="Cambria Math"/>
                      </a:rPr>
                      <m:t>+</m:t>
                    </m:r>
                    <m:r>
                      <a:rPr lang="en-US" altLang="zh-CN" sz="2400" b="0" i="1" smtClean="0">
                        <a:solidFill>
                          <a:srgbClr val="C00000"/>
                        </a:solidFill>
                        <a:latin typeface="Cambria Math"/>
                      </a:rPr>
                      <m:t>𝐹</m:t>
                    </m:r>
                    <m:d>
                      <m:dPr>
                        <m:ctrlPr>
                          <a:rPr lang="en-US" altLang="zh-CN" sz="2400" i="1">
                            <a:solidFill>
                              <a:srgbClr val="C00000"/>
                            </a:solidFill>
                            <a:latin typeface="Cambria Math" panose="02040503050406030204" pitchFamily="18" charset="0"/>
                          </a:rPr>
                        </m:ctrlPr>
                      </m:dPr>
                      <m:e>
                        <m:r>
                          <a:rPr lang="en-US" altLang="zh-CN" sz="2400" b="0" i="1" smtClean="0">
                            <a:solidFill>
                              <a:srgbClr val="C00000"/>
                            </a:solidFill>
                            <a:latin typeface="Cambria Math"/>
                          </a:rPr>
                          <m:t>𝑟</m:t>
                        </m:r>
                      </m:e>
                    </m:d>
                    <m:r>
                      <a:rPr lang="en-US" altLang="zh-CN" sz="2400" b="0" i="1" smtClean="0">
                        <a:latin typeface="Cambria Math"/>
                      </a:rPr>
                      <m:t>,</m:t>
                    </m:r>
                  </m:oMath>
                </a14:m>
                <a:r>
                  <a:rPr lang="en-US" altLang="zh-CN" sz="2400" dirty="0"/>
                  <a:t> market for loanable funds</a:t>
                </a:r>
              </a:p>
              <a:p>
                <a:pPr marL="457200" lvl="1" indent="0" algn="ctr">
                  <a:buNone/>
                </a:pPr>
                <a14:m>
                  <m:oMath xmlns:m="http://schemas.openxmlformats.org/officeDocument/2006/math">
                    <m:f>
                      <m:fPr>
                        <m:ctrlPr>
                          <a:rPr lang="en-US" altLang="zh-CN" sz="2400" i="1" smtClean="0">
                            <a:solidFill>
                              <a:srgbClr val="C00000"/>
                            </a:solidFill>
                            <a:latin typeface="Cambria Math" panose="02040503050406030204" pitchFamily="18" charset="0"/>
                          </a:rPr>
                        </m:ctrlPr>
                      </m:fPr>
                      <m:num>
                        <m:r>
                          <a:rPr lang="en-US" altLang="zh-CN" sz="2400" i="1">
                            <a:solidFill>
                              <a:srgbClr val="C00000"/>
                            </a:solidFill>
                            <a:latin typeface="Cambria Math"/>
                          </a:rPr>
                          <m:t>𝑀</m:t>
                        </m:r>
                      </m:num>
                      <m:den>
                        <m:r>
                          <a:rPr lang="en-US" altLang="zh-CN" sz="2400" i="1">
                            <a:solidFill>
                              <a:srgbClr val="C00000"/>
                            </a:solidFill>
                            <a:latin typeface="Cambria Math"/>
                          </a:rPr>
                          <m:t>𝑃</m:t>
                        </m:r>
                      </m:den>
                    </m:f>
                    <m:r>
                      <a:rPr lang="en-US" altLang="zh-CN" sz="2400" i="1">
                        <a:solidFill>
                          <a:srgbClr val="C00000"/>
                        </a:solidFill>
                        <a:latin typeface="Cambria Math"/>
                      </a:rPr>
                      <m:t>=</m:t>
                    </m:r>
                    <m:r>
                      <a:rPr lang="en-US" altLang="zh-CN" sz="2400" i="1">
                        <a:solidFill>
                          <a:srgbClr val="C00000"/>
                        </a:solidFill>
                        <a:latin typeface="Cambria Math"/>
                      </a:rPr>
                      <m:t>𝐿</m:t>
                    </m:r>
                    <m:d>
                      <m:dPr>
                        <m:ctrlPr>
                          <a:rPr lang="en-US" altLang="zh-CN" sz="2400" i="1">
                            <a:solidFill>
                              <a:srgbClr val="C00000"/>
                            </a:solidFill>
                            <a:latin typeface="Cambria Math" panose="02040503050406030204" pitchFamily="18" charset="0"/>
                          </a:rPr>
                        </m:ctrlPr>
                      </m:dPr>
                      <m:e>
                        <m:r>
                          <a:rPr lang="en-US" altLang="zh-CN" sz="2400" b="0" i="1" smtClean="0">
                            <a:solidFill>
                              <a:srgbClr val="C00000"/>
                            </a:solidFill>
                            <a:latin typeface="Cambria Math"/>
                          </a:rPr>
                          <m:t>𝑟</m:t>
                        </m:r>
                        <m:r>
                          <a:rPr lang="en-US" altLang="zh-CN" sz="2400" i="1">
                            <a:solidFill>
                              <a:srgbClr val="C00000"/>
                            </a:solidFill>
                            <a:latin typeface="Cambria Math"/>
                          </a:rPr>
                          <m:t>,</m:t>
                        </m:r>
                        <m:r>
                          <a:rPr lang="en-US" altLang="zh-CN" sz="2400" i="1">
                            <a:solidFill>
                              <a:srgbClr val="C00000"/>
                            </a:solidFill>
                            <a:latin typeface="Cambria Math"/>
                          </a:rPr>
                          <m:t>𝑌</m:t>
                        </m:r>
                      </m:e>
                    </m:d>
                    <m:r>
                      <a:rPr lang="en-US" altLang="zh-CN" sz="2400" i="1">
                        <a:latin typeface="Cambria Math"/>
                      </a:rPr>
                      <m:t>,</m:t>
                    </m:r>
                  </m:oMath>
                </a14:m>
                <a:r>
                  <a:rPr lang="en-US" altLang="zh-CN" sz="2400" dirty="0"/>
                  <a:t> money market</a:t>
                </a:r>
              </a:p>
              <a:p>
                <a:pPr marL="457200" lvl="1" indent="0" algn="ctr">
                  <a:buNone/>
                </a:pPr>
                <a14:m>
                  <m:oMath xmlns:m="http://schemas.openxmlformats.org/officeDocument/2006/math">
                    <m:r>
                      <a:rPr lang="en-US" altLang="zh-CN" sz="2400" i="1" smtClean="0">
                        <a:solidFill>
                          <a:srgbClr val="C00000"/>
                        </a:solidFill>
                        <a:latin typeface="Cambria Math"/>
                      </a:rPr>
                      <m:t>𝐹</m:t>
                    </m:r>
                    <m:d>
                      <m:dPr>
                        <m:ctrlPr>
                          <a:rPr lang="en-US" altLang="zh-CN" sz="2400" i="1">
                            <a:solidFill>
                              <a:srgbClr val="C00000"/>
                            </a:solidFill>
                            <a:latin typeface="Cambria Math" panose="02040503050406030204" pitchFamily="18" charset="0"/>
                          </a:rPr>
                        </m:ctrlPr>
                      </m:dPr>
                      <m:e>
                        <m:r>
                          <a:rPr lang="en-US" altLang="zh-CN" sz="2400" i="1">
                            <a:solidFill>
                              <a:srgbClr val="C00000"/>
                            </a:solidFill>
                            <a:latin typeface="Cambria Math"/>
                          </a:rPr>
                          <m:t>𝑟</m:t>
                        </m:r>
                      </m:e>
                    </m:d>
                    <m:r>
                      <a:rPr lang="en-US" altLang="zh-CN" sz="2400" b="0" i="1" smtClean="0">
                        <a:solidFill>
                          <a:srgbClr val="C00000"/>
                        </a:solidFill>
                        <a:latin typeface="Cambria Math"/>
                      </a:rPr>
                      <m:t>=</m:t>
                    </m:r>
                    <m:r>
                      <a:rPr lang="en-US" altLang="zh-CN" sz="2400" b="0" i="1" smtClean="0">
                        <a:solidFill>
                          <a:srgbClr val="C00000"/>
                        </a:solidFill>
                        <a:latin typeface="Cambria Math"/>
                      </a:rPr>
                      <m:t>𝑋</m:t>
                    </m:r>
                    <m:d>
                      <m:dPr>
                        <m:ctrlPr>
                          <a:rPr lang="en-US" altLang="zh-CN" sz="2400" b="0" i="1" smtClean="0">
                            <a:solidFill>
                              <a:srgbClr val="C00000"/>
                            </a:solidFill>
                            <a:latin typeface="Cambria Math" panose="02040503050406030204" pitchFamily="18" charset="0"/>
                          </a:rPr>
                        </m:ctrlPr>
                      </m:dPr>
                      <m:e>
                        <m:r>
                          <a:rPr lang="en-US" altLang="zh-CN" sz="2400" b="0" i="1" smtClean="0">
                            <a:solidFill>
                              <a:srgbClr val="C00000"/>
                            </a:solidFill>
                            <a:latin typeface="Cambria Math"/>
                          </a:rPr>
                          <m:t>𝑒</m:t>
                        </m:r>
                      </m:e>
                    </m:d>
                    <m:r>
                      <a:rPr lang="en-US" altLang="zh-CN" sz="2400" b="0" i="1" smtClean="0">
                        <a:latin typeface="Cambria Math"/>
                      </a:rPr>
                      <m:t>,</m:t>
                    </m:r>
                  </m:oMath>
                </a14:m>
                <a:r>
                  <a:rPr lang="en-US" altLang="zh-CN" sz="2400" b="0" dirty="0"/>
                  <a:t> foreign exchange market</a:t>
                </a:r>
                <a:r>
                  <a:rPr lang="en-US" altLang="zh-CN" sz="2400" dirty="0"/>
                  <a:t>.</a:t>
                </a:r>
                <a:endParaRPr lang="en-US" altLang="zh-CN" sz="2400" b="0" dirty="0"/>
              </a:p>
              <a:p>
                <a:pPr marL="514350" indent="-457200"/>
                <a:r>
                  <a:rPr lang="en-US" altLang="zh-CN" dirty="0"/>
                  <a:t>Endogenous variables: </a:t>
                </a:r>
                <a14:m>
                  <m:oMath xmlns:m="http://schemas.openxmlformats.org/officeDocument/2006/math">
                    <m:r>
                      <a:rPr lang="en-US" altLang="zh-CN" i="1">
                        <a:latin typeface="Cambria Math"/>
                      </a:rPr>
                      <m:t>𝑌</m:t>
                    </m:r>
                    <m:r>
                      <a:rPr lang="en-US" altLang="zh-CN" b="0" i="0" smtClean="0">
                        <a:latin typeface="Cambria Math" panose="02040503050406030204" pitchFamily="18" charset="0"/>
                      </a:rPr>
                      <m:t>, </m:t>
                    </m:r>
                    <m:r>
                      <a:rPr lang="en-US" altLang="zh-CN" i="1">
                        <a:latin typeface="Cambria Math"/>
                      </a:rPr>
                      <m:t>𝑟</m:t>
                    </m:r>
                    <m:r>
                      <a:rPr lang="en-US" altLang="zh-CN" b="0" i="0" smtClean="0">
                        <a:latin typeface="Cambria Math" panose="02040503050406030204" pitchFamily="18" charset="0"/>
                      </a:rPr>
                      <m:t>, </m:t>
                    </m:r>
                    <m:r>
                      <a:rPr lang="en-US" altLang="zh-CN" i="1">
                        <a:latin typeface="Cambria Math"/>
                      </a:rPr>
                      <m:t>𝑒</m:t>
                    </m:r>
                  </m:oMath>
                </a14:m>
                <a:endParaRPr lang="en-US" altLang="zh-CN" b="0" dirty="0"/>
              </a:p>
              <a:p>
                <a:pPr marL="57150" indent="0">
                  <a:buNone/>
                </a:pPr>
                <a:endParaRPr lang="en-US" altLang="zh-CN" b="0" dirty="0"/>
              </a:p>
              <a:p>
                <a:pPr marL="1371600" lvl="2" indent="-514350">
                  <a:buFont typeface="+mj-lt"/>
                  <a:buAutoNum type="alphaLcParenR"/>
                </a:pPr>
                <a:endParaRPr lang="en-US" altLang="zh-CN" b="0" dirty="0"/>
              </a:p>
              <a:p>
                <a:pPr marL="0" indent="0">
                  <a:buNone/>
                </a:pP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704" t="-1752" r="-66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564603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IS-LM Curves of the Large Open Economy</a:t>
            </a:r>
            <a:endParaRPr lang="zh-CN" altLang="en-US" dirty="0"/>
          </a:p>
        </p:txBody>
      </p:sp>
      <p:sp>
        <p:nvSpPr>
          <p:cNvPr id="3" name="页脚占位符 2"/>
          <p:cNvSpPr>
            <a:spLocks noGrp="1"/>
          </p:cNvSpPr>
          <p:nvPr>
            <p:ph type="ftr" sz="quarter" idx="11"/>
          </p:nvPr>
        </p:nvSpPr>
        <p:spPr/>
        <p:txBody>
          <a:bodyPr/>
          <a:lstStyle/>
          <a:p>
            <a:r>
              <a:rPr lang="en-US" altLang="zh-CN"/>
              <a:t>Intermediate Macroeconomics</a:t>
            </a:r>
            <a:endParaRPr lang="zh-CN" altLang="en-US"/>
          </a:p>
        </p:txBody>
      </p:sp>
      <p:cxnSp>
        <p:nvCxnSpPr>
          <p:cNvPr id="31" name="直接箭头连接符 30"/>
          <p:cNvCxnSpPr/>
          <p:nvPr/>
        </p:nvCxnSpPr>
        <p:spPr>
          <a:xfrm>
            <a:off x="1699490" y="364505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1699490" y="155682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a:off x="2059530" y="1988870"/>
            <a:ext cx="1656184" cy="1368152"/>
          </a:xfrm>
          <a:custGeom>
            <a:avLst/>
            <a:gdLst>
              <a:gd name="connsiteX0" fmla="*/ 0 w 1490472"/>
              <a:gd name="connsiteY0" fmla="*/ 0 h 1362456"/>
              <a:gd name="connsiteX1" fmla="*/ 530352 w 1490472"/>
              <a:gd name="connsiteY1" fmla="*/ 758952 h 1362456"/>
              <a:gd name="connsiteX2" fmla="*/ 1490472 w 1490472"/>
              <a:gd name="connsiteY2" fmla="*/ 1362456 h 1362456"/>
              <a:gd name="connsiteX3" fmla="*/ 1490472 w 1490472"/>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490472" h="1362456">
                <a:moveTo>
                  <a:pt x="0" y="0"/>
                </a:moveTo>
                <a:cubicBezTo>
                  <a:pt x="140970" y="265938"/>
                  <a:pt x="281940" y="531876"/>
                  <a:pt x="530352" y="758952"/>
                </a:cubicBezTo>
                <a:cubicBezTo>
                  <a:pt x="778764" y="986028"/>
                  <a:pt x="1490472" y="1362456"/>
                  <a:pt x="1490472" y="1362456"/>
                </a:cubicBezTo>
                <a:lnTo>
                  <a:pt x="1490472" y="13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2059530" y="1941426"/>
            <a:ext cx="1536180" cy="1423596"/>
          </a:xfrm>
          <a:custGeom>
            <a:avLst/>
            <a:gdLst>
              <a:gd name="connsiteX0" fmla="*/ 0 w 1344168"/>
              <a:gd name="connsiteY0" fmla="*/ 1261872 h 1261872"/>
              <a:gd name="connsiteX1" fmla="*/ 731520 w 1344168"/>
              <a:gd name="connsiteY1" fmla="*/ 685800 h 1261872"/>
              <a:gd name="connsiteX2" fmla="*/ 1344168 w 1344168"/>
              <a:gd name="connsiteY2" fmla="*/ 0 h 1261872"/>
            </a:gdLst>
            <a:ahLst/>
            <a:cxnLst>
              <a:cxn ang="0">
                <a:pos x="connsiteX0" y="connsiteY0"/>
              </a:cxn>
              <a:cxn ang="0">
                <a:pos x="connsiteX1" y="connsiteY1"/>
              </a:cxn>
              <a:cxn ang="0">
                <a:pos x="connsiteX2" y="connsiteY2"/>
              </a:cxn>
            </a:cxnLst>
            <a:rect l="l" t="t" r="r" b="b"/>
            <a:pathLst>
              <a:path w="1344168" h="1261872">
                <a:moveTo>
                  <a:pt x="0" y="1261872"/>
                </a:moveTo>
                <a:cubicBezTo>
                  <a:pt x="253746" y="1078992"/>
                  <a:pt x="507492" y="896112"/>
                  <a:pt x="731520" y="685800"/>
                </a:cubicBezTo>
                <a:cubicBezTo>
                  <a:pt x="955548" y="475488"/>
                  <a:pt x="1149858" y="237744"/>
                  <a:pt x="13441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6" name="TextBox 35"/>
              <p:cNvSpPr txBox="1"/>
              <p:nvPr/>
            </p:nvSpPr>
            <p:spPr>
              <a:xfrm>
                <a:off x="3715714" y="364505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𝑌</m:t>
                      </m:r>
                    </m:oMath>
                  </m:oMathPara>
                </a14:m>
                <a:endParaRPr lang="zh-CN" alt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715714" y="3645054"/>
                <a:ext cx="432048" cy="369332"/>
              </a:xfrm>
              <a:prstGeom prst="rect">
                <a:avLst/>
              </a:prstGeom>
              <a:blipFill rotWithShape="1">
                <a:blip r:embed="rId2"/>
                <a:stretch>
                  <a:fillRect/>
                </a:stretch>
              </a:blipFill>
            </p:spPr>
            <p:txBody>
              <a:bodyPr/>
              <a:lstStyle/>
              <a:p>
                <a:r>
                  <a:rPr lang="zh-CN" altLang="en-US">
                    <a:noFill/>
                  </a:rPr>
                  <a:t> </a:t>
                </a:r>
              </a:p>
            </p:txBody>
          </p:sp>
        </mc:Fallback>
      </mc:AlternateContent>
      <p:cxnSp>
        <p:nvCxnSpPr>
          <p:cNvPr id="39" name="直接箭头连接符 38"/>
          <p:cNvCxnSpPr/>
          <p:nvPr/>
        </p:nvCxnSpPr>
        <p:spPr>
          <a:xfrm>
            <a:off x="5517050" y="3645054"/>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5517050" y="1556822"/>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6926704" y="3645023"/>
                <a:ext cx="1656184" cy="646331"/>
              </a:xfrm>
              <a:prstGeom prst="rect">
                <a:avLst/>
              </a:prstGeom>
              <a:noFill/>
            </p:spPr>
            <p:txBody>
              <a:bodyPr wrap="square" rtlCol="0">
                <a:spAutoFit/>
              </a:bodyPr>
              <a:lstStyle/>
              <a:p>
                <a:r>
                  <a:rPr lang="en-US" altLang="zh-CN" dirty="0"/>
                  <a:t>Net capital outflow, </a:t>
                </a:r>
                <a14:m>
                  <m:oMath xmlns:m="http://schemas.openxmlformats.org/officeDocument/2006/math">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a14:m>
                <a:endParaRPr lang="zh-CN" alt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926704" y="3645023"/>
                <a:ext cx="1656184" cy="646331"/>
              </a:xfrm>
              <a:prstGeom prst="rect">
                <a:avLst/>
              </a:prstGeom>
              <a:blipFill rotWithShape="1">
                <a:blip r:embed="rId3"/>
                <a:stretch>
                  <a:fillRect l="-2941" t="-4717" b="-14151"/>
                </a:stretch>
              </a:blipFill>
            </p:spPr>
            <p:txBody>
              <a:bodyPr/>
              <a:lstStyle/>
              <a:p>
                <a:r>
                  <a:rPr lang="zh-CN" altLang="en-US">
                    <a:noFill/>
                  </a:rPr>
                  <a:t> </a:t>
                </a:r>
              </a:p>
            </p:txBody>
          </p:sp>
        </mc:Fallback>
      </mc:AlternateContent>
      <p:sp>
        <p:nvSpPr>
          <p:cNvPr id="42" name="任意多边形 41"/>
          <p:cNvSpPr/>
          <p:nvPr/>
        </p:nvSpPr>
        <p:spPr>
          <a:xfrm>
            <a:off x="5904510" y="2002566"/>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3615106" y="1772530"/>
            <a:ext cx="532656" cy="369332"/>
          </a:xfrm>
          <a:prstGeom prst="rect">
            <a:avLst/>
          </a:prstGeom>
          <a:noFill/>
        </p:spPr>
        <p:txBody>
          <a:bodyPr wrap="square" rtlCol="0">
            <a:spAutoFit/>
          </a:bodyPr>
          <a:lstStyle/>
          <a:p>
            <a:r>
              <a:rPr lang="en-US" altLang="zh-CN" dirty="0"/>
              <a:t>LM</a:t>
            </a:r>
            <a:endParaRPr lang="zh-CN" altLang="en-US" dirty="0"/>
          </a:p>
        </p:txBody>
      </p:sp>
      <p:cxnSp>
        <p:nvCxnSpPr>
          <p:cNvPr id="55" name="直接箭头连接符 54"/>
          <p:cNvCxnSpPr/>
          <p:nvPr/>
        </p:nvCxnSpPr>
        <p:spPr>
          <a:xfrm>
            <a:off x="5517050" y="6080468"/>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V="1">
            <a:off x="5517050" y="3992236"/>
            <a:ext cx="0"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任意多边形 56"/>
          <p:cNvSpPr/>
          <p:nvPr/>
        </p:nvSpPr>
        <p:spPr>
          <a:xfrm>
            <a:off x="5904510" y="4486810"/>
            <a:ext cx="1673352" cy="1463040"/>
          </a:xfrm>
          <a:custGeom>
            <a:avLst/>
            <a:gdLst>
              <a:gd name="connsiteX0" fmla="*/ 0 w 1673352"/>
              <a:gd name="connsiteY0" fmla="*/ 0 h 1463040"/>
              <a:gd name="connsiteX1" fmla="*/ 768096 w 1673352"/>
              <a:gd name="connsiteY1" fmla="*/ 813816 h 1463040"/>
              <a:gd name="connsiteX2" fmla="*/ 1673352 w 1673352"/>
              <a:gd name="connsiteY2" fmla="*/ 1463040 h 1463040"/>
            </a:gdLst>
            <a:ahLst/>
            <a:cxnLst>
              <a:cxn ang="0">
                <a:pos x="connsiteX0" y="connsiteY0"/>
              </a:cxn>
              <a:cxn ang="0">
                <a:pos x="connsiteX1" y="connsiteY1"/>
              </a:cxn>
              <a:cxn ang="0">
                <a:pos x="connsiteX2" y="connsiteY2"/>
              </a:cxn>
            </a:cxnLst>
            <a:rect l="l" t="t" r="r" b="b"/>
            <a:pathLst>
              <a:path w="1673352" h="1463040">
                <a:moveTo>
                  <a:pt x="0" y="0"/>
                </a:moveTo>
                <a:cubicBezTo>
                  <a:pt x="244602" y="284988"/>
                  <a:pt x="489204" y="569976"/>
                  <a:pt x="768096" y="813816"/>
                </a:cubicBezTo>
                <a:cubicBezTo>
                  <a:pt x="1046988" y="1057656"/>
                  <a:pt x="1360170" y="1260348"/>
                  <a:pt x="1673352" y="14630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64"/>
          <p:cNvSpPr txBox="1"/>
          <p:nvPr/>
        </p:nvSpPr>
        <p:spPr>
          <a:xfrm>
            <a:off x="3715714" y="3154710"/>
            <a:ext cx="416233" cy="369332"/>
          </a:xfrm>
          <a:prstGeom prst="rect">
            <a:avLst/>
          </a:prstGeom>
          <a:noFill/>
        </p:spPr>
        <p:txBody>
          <a:bodyPr wrap="square" rtlCol="0">
            <a:spAutoFit/>
          </a:bodyPr>
          <a:lstStyle/>
          <a:p>
            <a:r>
              <a:rPr lang="en-US" altLang="zh-CN" dirty="0"/>
              <a:t>IS</a:t>
            </a:r>
            <a:endParaRPr lang="zh-CN" altLang="en-US" dirty="0"/>
          </a:p>
        </p:txBody>
      </p:sp>
      <mc:AlternateContent xmlns:mc="http://schemas.openxmlformats.org/markup-compatibility/2006" xmlns:a14="http://schemas.microsoft.com/office/drawing/2010/main">
        <mc:Choice Requires="a14">
          <p:sp>
            <p:nvSpPr>
              <p:cNvPr id="69" name="TextBox 68"/>
              <p:cNvSpPr txBox="1"/>
              <p:nvPr/>
            </p:nvSpPr>
            <p:spPr>
              <a:xfrm>
                <a:off x="1313588" y="15568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1313588" y="1556822"/>
                <a:ext cx="360040" cy="369332"/>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71" name="直接连接符 70"/>
          <p:cNvCxnSpPr/>
          <p:nvPr/>
        </p:nvCxnSpPr>
        <p:spPr>
          <a:xfrm>
            <a:off x="1699490" y="2834702"/>
            <a:ext cx="498588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7577862" y="3154710"/>
                <a:ext cx="602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𝐹</m:t>
                      </m:r>
                      <m:r>
                        <a:rPr lang="en-US" altLang="zh-CN" b="0" i="1" smtClean="0">
                          <a:latin typeface="Cambria Math"/>
                        </a:rPr>
                        <m:t>(</m:t>
                      </m:r>
                      <m:r>
                        <a:rPr lang="en-US" altLang="zh-CN" b="0" i="1" smtClean="0">
                          <a:latin typeface="Cambria Math"/>
                        </a:rPr>
                        <m:t>𝑟</m:t>
                      </m:r>
                      <m:r>
                        <a:rPr lang="en-US" altLang="zh-CN" b="0" i="1" smtClean="0">
                          <a:latin typeface="Cambria Math"/>
                        </a:rPr>
                        <m:t>)</m:t>
                      </m:r>
                    </m:oMath>
                  </m:oMathPara>
                </a14:m>
                <a:endParaRPr lang="zh-CN"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7577862" y="3154710"/>
                <a:ext cx="602348" cy="369332"/>
              </a:xfrm>
              <a:prstGeom prst="rect">
                <a:avLst/>
              </a:prstGeom>
              <a:blipFill rotWithShape="1">
                <a:blip r:embed="rId5"/>
                <a:stretch>
                  <a:fillRect r="-10101" b="-13333"/>
                </a:stretch>
              </a:blipFill>
            </p:spPr>
            <p:txBody>
              <a:bodyPr/>
              <a:lstStyle/>
              <a:p>
                <a:r>
                  <a:rPr lang="zh-CN" altLang="en-US">
                    <a:noFill/>
                  </a:rPr>
                  <a:t> </a:t>
                </a:r>
              </a:p>
            </p:txBody>
          </p:sp>
        </mc:Fallback>
      </mc:AlternateContent>
      <p:cxnSp>
        <p:nvCxnSpPr>
          <p:cNvPr id="78" name="直接连接符 77"/>
          <p:cNvCxnSpPr/>
          <p:nvPr/>
        </p:nvCxnSpPr>
        <p:spPr>
          <a:xfrm flipV="1">
            <a:off x="6685372" y="2834702"/>
            <a:ext cx="0" cy="324576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6685372" y="4281473"/>
            <a:ext cx="0" cy="15958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7532138" y="55892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m:oMathPara>
                </a14:m>
                <a:endParaRPr lang="zh-CN" alt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7532138" y="5589270"/>
                <a:ext cx="504056" cy="369332"/>
              </a:xfrm>
              <a:prstGeom prst="rect">
                <a:avLst/>
              </a:prstGeom>
              <a:blipFill rotWithShape="1">
                <a:blip r:embed="rId6"/>
                <a:stretch>
                  <a:fillRect r="-32927"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155874" y="4149110"/>
                <a:ext cx="3611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𝑒</m:t>
                      </m:r>
                    </m:oMath>
                  </m:oMathPara>
                </a14:m>
                <a:endParaRPr lang="zh-CN" alt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5155874" y="4149110"/>
                <a:ext cx="361176" cy="369332"/>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6503074" y="6149264"/>
                <a:ext cx="1872208" cy="369332"/>
              </a:xfrm>
              <a:prstGeom prst="rect">
                <a:avLst/>
              </a:prstGeom>
              <a:noFill/>
            </p:spPr>
            <p:txBody>
              <a:bodyPr wrap="square" rtlCol="0">
                <a:spAutoFit/>
              </a:bodyPr>
              <a:lstStyle/>
              <a:p>
                <a:r>
                  <a:rPr lang="en-US" altLang="zh-CN" dirty="0"/>
                  <a:t>Net export, </a:t>
                </a:r>
                <a14:m>
                  <m:oMath xmlns:m="http://schemas.openxmlformats.org/officeDocument/2006/math">
                    <m:r>
                      <a:rPr lang="en-US" altLang="zh-CN" b="0" i="1" smtClean="0">
                        <a:latin typeface="Cambria Math"/>
                      </a:rPr>
                      <m:t>𝑋</m:t>
                    </m:r>
                    <m:r>
                      <a:rPr lang="en-US" altLang="zh-CN" b="0" i="1" smtClean="0">
                        <a:latin typeface="Cambria Math"/>
                      </a:rPr>
                      <m:t>(</m:t>
                    </m:r>
                    <m:r>
                      <a:rPr lang="en-US" altLang="zh-CN" b="0" i="1" smtClean="0">
                        <a:latin typeface="Cambria Math"/>
                      </a:rPr>
                      <m:t>𝑒</m:t>
                    </m:r>
                    <m:r>
                      <a:rPr lang="en-US" altLang="zh-CN" b="0" i="1" smtClean="0">
                        <a:latin typeface="Cambria Math"/>
                      </a:rPr>
                      <m:t>)</m:t>
                    </m:r>
                  </m:oMath>
                </a14:m>
                <a:endParaRPr lang="zh-CN" alt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6503074" y="6149264"/>
                <a:ext cx="1872208" cy="369332"/>
              </a:xfrm>
              <a:prstGeom prst="rect">
                <a:avLst/>
              </a:prstGeom>
              <a:blipFill rotWithShape="1">
                <a:blip r:embed="rId8"/>
                <a:stretch>
                  <a:fillRect l="-2932" t="-8333" b="-26667"/>
                </a:stretch>
              </a:blipFill>
            </p:spPr>
            <p:txBody>
              <a:bodyPr/>
              <a:lstStyle/>
              <a:p>
                <a:r>
                  <a:rPr lang="zh-CN" altLang="en-US">
                    <a:noFill/>
                  </a:rPr>
                  <a:t> </a:t>
                </a:r>
              </a:p>
            </p:txBody>
          </p:sp>
        </mc:Fallback>
      </mc:AlternateContent>
      <p:cxnSp>
        <p:nvCxnSpPr>
          <p:cNvPr id="91" name="直接连接符 90"/>
          <p:cNvCxnSpPr/>
          <p:nvPr/>
        </p:nvCxnSpPr>
        <p:spPr>
          <a:xfrm flipH="1">
            <a:off x="5529816" y="5316602"/>
            <a:ext cx="1155556" cy="6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p:cNvSpPr txBox="1"/>
              <p:nvPr/>
            </p:nvSpPr>
            <p:spPr>
              <a:xfrm>
                <a:off x="5083866" y="17498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5083866" y="1749896"/>
                <a:ext cx="360040" cy="369332"/>
              </a:xfrm>
              <a:prstGeom prst="rect">
                <a:avLst/>
              </a:prstGeom>
              <a:blipFill rotWithShape="1">
                <a:blip r:embed="rId9"/>
                <a:stretch>
                  <a:fillRect/>
                </a:stretch>
              </a:blipFill>
            </p:spPr>
            <p:txBody>
              <a:bodyPr/>
              <a:lstStyle/>
              <a:p>
                <a:r>
                  <a:rPr lang="zh-CN" altLang="en-US">
                    <a:noFill/>
                  </a:rPr>
                  <a:t> </a:t>
                </a:r>
              </a:p>
            </p:txBody>
          </p:sp>
        </mc:Fallback>
      </mc:AlternateContent>
      <p:sp>
        <p:nvSpPr>
          <p:cNvPr id="93" name="TextBox 92"/>
          <p:cNvSpPr txBox="1"/>
          <p:nvPr/>
        </p:nvSpPr>
        <p:spPr>
          <a:xfrm>
            <a:off x="1784222" y="1326178"/>
            <a:ext cx="1346050" cy="646331"/>
          </a:xfrm>
          <a:prstGeom prst="rect">
            <a:avLst/>
          </a:prstGeom>
          <a:solidFill>
            <a:schemeClr val="accent1">
              <a:lumMod val="20000"/>
              <a:lumOff val="80000"/>
            </a:schemeClr>
          </a:solidFill>
        </p:spPr>
        <p:txBody>
          <a:bodyPr wrap="square" rtlCol="0">
            <a:spAutoFit/>
          </a:bodyPr>
          <a:lstStyle/>
          <a:p>
            <a:r>
              <a:rPr lang="en-US" altLang="zh-CN" dirty="0"/>
              <a:t>Equilibrium interest rate</a:t>
            </a:r>
            <a:endParaRPr lang="zh-CN" altLang="en-US" dirty="0"/>
          </a:p>
        </p:txBody>
      </p:sp>
      <p:cxnSp>
        <p:nvCxnSpPr>
          <p:cNvPr id="97" name="直接连接符 96"/>
          <p:cNvCxnSpPr/>
          <p:nvPr/>
        </p:nvCxnSpPr>
        <p:spPr>
          <a:xfrm>
            <a:off x="2753538" y="2834702"/>
            <a:ext cx="0" cy="810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038414" y="3903970"/>
            <a:ext cx="1617298" cy="646331"/>
          </a:xfrm>
          <a:prstGeom prst="rect">
            <a:avLst/>
          </a:prstGeom>
          <a:solidFill>
            <a:schemeClr val="accent1">
              <a:lumMod val="20000"/>
              <a:lumOff val="80000"/>
            </a:schemeClr>
          </a:solidFill>
        </p:spPr>
        <p:txBody>
          <a:bodyPr wrap="square" rtlCol="0">
            <a:spAutoFit/>
          </a:bodyPr>
          <a:lstStyle/>
          <a:p>
            <a:r>
              <a:rPr lang="en-US" altLang="zh-CN" dirty="0"/>
              <a:t>Equilibrium output/income</a:t>
            </a:r>
            <a:endParaRPr lang="zh-CN" altLang="en-US" dirty="0"/>
          </a:p>
        </p:txBody>
      </p:sp>
      <p:sp>
        <p:nvSpPr>
          <p:cNvPr id="101" name="TextBox 100"/>
          <p:cNvSpPr txBox="1"/>
          <p:nvPr/>
        </p:nvSpPr>
        <p:spPr>
          <a:xfrm>
            <a:off x="3648864" y="4993436"/>
            <a:ext cx="1548172" cy="646331"/>
          </a:xfrm>
          <a:prstGeom prst="rect">
            <a:avLst/>
          </a:prstGeom>
          <a:solidFill>
            <a:schemeClr val="accent1">
              <a:lumMod val="20000"/>
              <a:lumOff val="80000"/>
            </a:schemeClr>
          </a:solidFill>
        </p:spPr>
        <p:txBody>
          <a:bodyPr wrap="square" rtlCol="0">
            <a:spAutoFit/>
          </a:bodyPr>
          <a:lstStyle/>
          <a:p>
            <a:r>
              <a:rPr lang="en-US" altLang="zh-CN" dirty="0"/>
              <a:t>Equilibrium exchange rate</a:t>
            </a:r>
            <a:endParaRPr lang="zh-CN" altLang="en-US" dirty="0"/>
          </a:p>
        </p:txBody>
      </p:sp>
      <p:cxnSp>
        <p:nvCxnSpPr>
          <p:cNvPr id="103" name="曲线连接符 102"/>
          <p:cNvCxnSpPr/>
          <p:nvPr/>
        </p:nvCxnSpPr>
        <p:spPr>
          <a:xfrm flipV="1">
            <a:off x="5155874" y="5316602"/>
            <a:ext cx="361176" cy="32316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曲线连接符 107"/>
          <p:cNvCxnSpPr/>
          <p:nvPr/>
        </p:nvCxnSpPr>
        <p:spPr>
          <a:xfrm rot="5400000" flipH="1" flipV="1">
            <a:off x="2565108" y="3715540"/>
            <a:ext cx="258916" cy="11794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曲线连接符 111"/>
          <p:cNvCxnSpPr/>
          <p:nvPr/>
        </p:nvCxnSpPr>
        <p:spPr>
          <a:xfrm rot="5400000">
            <a:off x="1361306" y="2327055"/>
            <a:ext cx="845832" cy="16946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030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Virtual Experiments</a:t>
            </a:r>
            <a:endParaRPr lang="zh-CN" altLang="en-US" dirty="0"/>
          </a:p>
        </p:txBody>
      </p:sp>
      <p:sp>
        <p:nvSpPr>
          <p:cNvPr id="3" name="内容占位符 2"/>
          <p:cNvSpPr>
            <a:spLocks noGrp="1"/>
          </p:cNvSpPr>
          <p:nvPr>
            <p:ph idx="1"/>
          </p:nvPr>
        </p:nvSpPr>
        <p:spPr/>
        <p:txBody>
          <a:bodyPr/>
          <a:lstStyle/>
          <a:p>
            <a:r>
              <a:rPr lang="en-US" altLang="zh-CN" dirty="0"/>
              <a:t>What would be the effects of the following changes?</a:t>
            </a:r>
          </a:p>
          <a:p>
            <a:pPr lvl="1"/>
            <a:r>
              <a:rPr lang="en-US" altLang="zh-CN" dirty="0"/>
              <a:t>Fiscal stimulus</a:t>
            </a:r>
          </a:p>
          <a:p>
            <a:pPr lvl="1"/>
            <a:r>
              <a:rPr lang="en-US" altLang="zh-CN" dirty="0"/>
              <a:t>Monetary stimulus</a:t>
            </a:r>
          </a:p>
          <a:p>
            <a:pPr lvl="1"/>
            <a:r>
              <a:rPr lang="en-US" altLang="zh-CN" dirty="0"/>
              <a:t>A protectionist policy shock (e.g., an import tax)</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7926075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of Virtual Experiments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en-US" altLang="zh-CN" dirty="0"/>
                  <a:t>Fiscal stimulus leads to higher output, higher interest rate, appreciation of the domestic currency, and lower net export. </a:t>
                </a:r>
              </a:p>
              <a:p>
                <a:r>
                  <a:rPr lang="en-US" altLang="zh-CN" dirty="0"/>
                  <a:t>Monetary stimulus leads to lower interest rate, depreciation of the domestic currency, higher output, higher net export, and higher output.</a:t>
                </a:r>
              </a:p>
              <a:p>
                <a:pPr lvl="1"/>
                <a:r>
                  <a:rPr lang="en-US" altLang="zh-CN" dirty="0"/>
                  <a:t>Interest-rate and exchange-rate channels:</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𝑀</m:t>
                      </m:r>
                      <m:r>
                        <a:rPr lang="en-US" altLang="zh-CN" i="1">
                          <a:latin typeface="Cambria Math" panose="02040503050406030204" pitchFamily="18" charset="0"/>
                        </a:rPr>
                        <m:t>↑  ⟹</m:t>
                      </m:r>
                      <m:d>
                        <m:dPr>
                          <m:begChr m:val="{"/>
                          <m:endChr m:val="}"/>
                          <m:ctrlPr>
                            <a:rPr lang="zh-CN" altLang="zh-CN" i="1">
                              <a:latin typeface="Cambria Math" panose="02040503050406030204" pitchFamily="18" charset="0"/>
                            </a:rPr>
                          </m:ctrlPr>
                        </m:dPr>
                        <m:e>
                          <m:m>
                            <m:mPr>
                              <m:mcs>
                                <m:mc>
                                  <m:mcPr>
                                    <m:count m:val="1"/>
                                    <m:mcJc m:val="center"/>
                                  </m:mcPr>
                                </m:mc>
                              </m:mcs>
                              <m:ctrlPr>
                                <a:rPr lang="zh-CN" altLang="zh-CN" i="1">
                                  <a:latin typeface="Cambria Math" panose="02040503050406030204" pitchFamily="18" charset="0"/>
                                </a:rPr>
                              </m:ctrlPr>
                            </m:mPr>
                            <m:mr>
                              <m:e>
                                <m:r>
                                  <a:rPr lang="en-US" altLang="zh-CN" i="1">
                                    <a:latin typeface="Cambria Math" panose="02040503050406030204" pitchFamily="18" charset="0"/>
                                  </a:rPr>
                                  <m:t>𝑟</m:t>
                                </m:r>
                                <m:r>
                                  <a:rPr lang="en-US" altLang="zh-CN" i="1">
                                    <a:latin typeface="Cambria Math" panose="02040503050406030204" pitchFamily="18" charset="0"/>
                                  </a:rPr>
                                  <m:t>↓  ⟹</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 ↑</m:t>
                                </m:r>
                              </m:e>
                            </m:mr>
                            <m:mr>
                              <m:e>
                                <m:r>
                                  <a:rPr lang="en-US" altLang="zh-CN" i="1">
                                    <a:latin typeface="Cambria Math" panose="02040503050406030204" pitchFamily="18" charset="0"/>
                                  </a:rPr>
                                  <m:t>𝑒</m:t>
                                </m:r>
                                <m:r>
                                  <a:rPr lang="en-US" altLang="zh-CN" i="1">
                                    <a:latin typeface="Cambria Math" panose="02040503050406030204" pitchFamily="18" charset="0"/>
                                  </a:rPr>
                                  <m:t>↓  ⟹</m:t>
                                </m:r>
                                <m:r>
                                  <a:rPr lang="en-US" altLang="zh-CN" i="1">
                                    <a:latin typeface="Cambria Math" panose="02040503050406030204" pitchFamily="18" charset="0"/>
                                  </a:rPr>
                                  <m:t>𝑋</m:t>
                                </m:r>
                                <m:d>
                                  <m:dPr>
                                    <m:ctrlPr>
                                      <a:rPr lang="zh-CN" altLang="zh-CN" i="1">
                                        <a:latin typeface="Cambria Math" panose="02040503050406030204" pitchFamily="18" charset="0"/>
                                      </a:rPr>
                                    </m:ctrlPr>
                                  </m:dPr>
                                  <m:e>
                                    <m:r>
                                      <a:rPr lang="en-US" altLang="zh-CN" i="1">
                                        <a:latin typeface="Cambria Math" panose="02040503050406030204" pitchFamily="18" charset="0"/>
                                      </a:rPr>
                                      <m:t>𝑒</m:t>
                                    </m:r>
                                  </m:e>
                                </m:d>
                                <m:r>
                                  <a:rPr lang="en-US" altLang="zh-CN" i="1">
                                    <a:latin typeface="Cambria Math" panose="02040503050406030204" pitchFamily="18" charset="0"/>
                                  </a:rPr>
                                  <m:t>↑</m:t>
                                </m:r>
                              </m:e>
                            </m:mr>
                          </m:m>
                        </m:e>
                      </m:d>
                      <m:r>
                        <a:rPr lang="en-US" altLang="zh-CN" i="1">
                          <a:latin typeface="Cambria Math" panose="02040503050406030204" pitchFamily="18" charset="0"/>
                        </a:rPr>
                        <m:t> ⟹</m:t>
                      </m:r>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a:latin typeface="Cambria Math" panose="02040503050406030204" pitchFamily="18" charset="0"/>
                        </a:rPr>
                        <m:t>.</m:t>
                      </m:r>
                    </m:oMath>
                  </m:oMathPara>
                </a14:m>
                <a:endParaRPr lang="en-US" altLang="zh-CN" dirty="0"/>
              </a:p>
              <a:p>
                <a:r>
                  <a:rPr lang="en-US" altLang="zh-CN" dirty="0"/>
                  <a:t>A protectionist policy shock would lead to appreciation of the domestic currency.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481" t="-3504" b="-809"/>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2795705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of Policy Effects</a:t>
            </a:r>
            <a:endParaRPr lang="zh-CN" altLang="en-US"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mc:AlternateContent xmlns:mc="http://schemas.openxmlformats.org/markup-compatibility/2006" xmlns:a14="http://schemas.microsoft.com/office/drawing/2010/main">
        <mc:Choice Requires="a14">
          <p:graphicFrame>
            <p:nvGraphicFramePr>
              <p:cNvPr id="9" name="内容占位符 8"/>
              <p:cNvGraphicFramePr>
                <a:graphicFrameLocks noGrp="1"/>
              </p:cNvGraphicFramePr>
              <p:nvPr>
                <p:ph idx="1"/>
                <p:extLst>
                  <p:ext uri="{D42A27DB-BD31-4B8C-83A1-F6EECF244321}">
                    <p14:modId xmlns:p14="http://schemas.microsoft.com/office/powerpoint/2010/main" val="1966215540"/>
                  </p:ext>
                </p:extLst>
              </p:nvPr>
            </p:nvGraphicFramePr>
            <p:xfrm>
              <a:off x="457199" y="1875287"/>
              <a:ext cx="8229603" cy="3975789"/>
            </p:xfrm>
            <a:graphic>
              <a:graphicData uri="http://schemas.openxmlformats.org/drawingml/2006/table">
                <a:tbl>
                  <a:tblPr>
                    <a:tableStyleId>{5C22544A-7EE6-4342-B048-85BDC9FD1C3A}</a:tableStyleId>
                  </a:tblPr>
                  <a:tblGrid>
                    <a:gridCol w="1461131">
                      <a:extLst>
                        <a:ext uri="{9D8B030D-6E8A-4147-A177-3AD203B41FA5}">
                          <a16:colId xmlns:a16="http://schemas.microsoft.com/office/drawing/2014/main" val="20000"/>
                        </a:ext>
                      </a:extLst>
                    </a:gridCol>
                    <a:gridCol w="1464200">
                      <a:extLst>
                        <a:ext uri="{9D8B030D-6E8A-4147-A177-3AD203B41FA5}">
                          <a16:colId xmlns:a16="http://schemas.microsoft.com/office/drawing/2014/main" val="20001"/>
                        </a:ext>
                      </a:extLst>
                    </a:gridCol>
                    <a:gridCol w="663034">
                      <a:extLst>
                        <a:ext uri="{9D8B030D-6E8A-4147-A177-3AD203B41FA5}">
                          <a16:colId xmlns:a16="http://schemas.microsoft.com/office/drawing/2014/main" val="20002"/>
                        </a:ext>
                      </a:extLst>
                    </a:gridCol>
                    <a:gridCol w="663034">
                      <a:extLst>
                        <a:ext uri="{9D8B030D-6E8A-4147-A177-3AD203B41FA5}">
                          <a16:colId xmlns:a16="http://schemas.microsoft.com/office/drawing/2014/main" val="20003"/>
                        </a:ext>
                      </a:extLst>
                    </a:gridCol>
                    <a:gridCol w="663034">
                      <a:extLst>
                        <a:ext uri="{9D8B030D-6E8A-4147-A177-3AD203B41FA5}">
                          <a16:colId xmlns:a16="http://schemas.microsoft.com/office/drawing/2014/main" val="20004"/>
                        </a:ext>
                      </a:extLst>
                    </a:gridCol>
                    <a:gridCol w="663034">
                      <a:extLst>
                        <a:ext uri="{9D8B030D-6E8A-4147-A177-3AD203B41FA5}">
                          <a16:colId xmlns:a16="http://schemas.microsoft.com/office/drawing/2014/main" val="20005"/>
                        </a:ext>
                      </a:extLst>
                    </a:gridCol>
                    <a:gridCol w="663034">
                      <a:extLst>
                        <a:ext uri="{9D8B030D-6E8A-4147-A177-3AD203B41FA5}">
                          <a16:colId xmlns:a16="http://schemas.microsoft.com/office/drawing/2014/main" val="20006"/>
                        </a:ext>
                      </a:extLst>
                    </a:gridCol>
                    <a:gridCol w="663034">
                      <a:extLst>
                        <a:ext uri="{9D8B030D-6E8A-4147-A177-3AD203B41FA5}">
                          <a16:colId xmlns:a16="http://schemas.microsoft.com/office/drawing/2014/main" val="20007"/>
                        </a:ext>
                      </a:extLst>
                    </a:gridCol>
                    <a:gridCol w="663034">
                      <a:extLst>
                        <a:ext uri="{9D8B030D-6E8A-4147-A177-3AD203B41FA5}">
                          <a16:colId xmlns:a16="http://schemas.microsoft.com/office/drawing/2014/main" val="20008"/>
                        </a:ext>
                      </a:extLst>
                    </a:gridCol>
                    <a:gridCol w="663034">
                      <a:extLst>
                        <a:ext uri="{9D8B030D-6E8A-4147-A177-3AD203B41FA5}">
                          <a16:colId xmlns:a16="http://schemas.microsoft.com/office/drawing/2014/main" val="20009"/>
                        </a:ext>
                      </a:extLst>
                    </a:gridCol>
                  </a:tblGrid>
                  <a:tr h="296562">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l" rtl="0" fontAlgn="ctr"/>
                          <a:r>
                            <a:rPr lang="zh-CN" altLang="en-US" sz="1100" u="none" strike="noStrike">
                              <a:effectLst/>
                            </a:rPr>
                            <a:t>　</a:t>
                          </a:r>
                          <a:endParaRPr lang="zh-CN" altLang="en-US" sz="1100" b="0" i="0" u="none" strike="noStrike">
                            <a:solidFill>
                              <a:srgbClr val="000000"/>
                            </a:solidFill>
                            <a:effectLst/>
                            <a:latin typeface="Arial"/>
                          </a:endParaRPr>
                        </a:p>
                      </a:txBody>
                      <a:tcPr marL="9268" marR="9268" marT="9268" marB="0" anchor="ctr"/>
                    </a:tc>
                    <a:tc gridSpan="4">
                      <a:txBody>
                        <a:bodyPr/>
                        <a:lstStyle/>
                        <a:p>
                          <a:pPr algn="ctr" rtl="0" fontAlgn="ctr"/>
                          <a:r>
                            <a:rPr lang="en-US" sz="1800" u="none" strike="noStrike" dirty="0">
                              <a:effectLst/>
                            </a:rPr>
                            <a:t>Floating </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rtl="0" fontAlgn="ctr"/>
                          <a:r>
                            <a:rPr lang="en-US" sz="1800" u="none" strike="noStrike" dirty="0">
                              <a:effectLst/>
                            </a:rPr>
                            <a:t>Fixed</a:t>
                          </a:r>
                          <a:endParaRPr lang="en-US" sz="1800" b="0" i="0" u="none" strike="noStrike" dirty="0">
                            <a:solidFill>
                              <a:srgbClr val="000000"/>
                            </a:solidFill>
                            <a:effectLst/>
                            <a:latin typeface="Arial"/>
                          </a:endParaRPr>
                        </a:p>
                      </a:txBody>
                      <a:tcPr marL="9268" marR="9268" marT="9268" marB="0" anchor="ctr">
                        <a:solidFill>
                          <a:schemeClr val="accent6">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7295">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l" rtl="0" fontAlgn="ctr"/>
                          <a:r>
                            <a:rPr lang="en-US" sz="1800" u="none" strike="noStrike">
                              <a:effectLst/>
                            </a:rPr>
                            <a:t>Policy</a:t>
                          </a:r>
                          <a:endParaRPr lang="en-US" sz="1800" b="0" i="0" u="none" strike="noStrike">
                            <a:solidFill>
                              <a:srgbClr val="000000"/>
                            </a:solidFill>
                            <a:effectLst/>
                            <a:latin typeface="Tahoma"/>
                          </a:endParaRPr>
                        </a:p>
                      </a:txBody>
                      <a:tcPr marL="9268" marR="9268" marT="9268" marB="0" anchor="ctr"/>
                    </a:tc>
                    <a:tc>
                      <a:txBody>
                        <a:bodyPr/>
                        <a:lstStyle/>
                        <a:p>
                          <a:pPr algn="ctr" rtl="0" fontAlgn="ctr"/>
                          <a:r>
                            <a:rPr lang="en-US" sz="1800" u="none" strike="noStrike" dirty="0">
                              <a:effectLst/>
                            </a:rPr>
                            <a:t>Y</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r>
                            <a:rPr lang="en-US" sz="1800" u="none" strike="noStrike" dirty="0">
                              <a:effectLst/>
                            </a:rPr>
                            <a:t>r</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r>
                            <a:rPr lang="en-US" sz="1800" u="none" strike="noStrike">
                              <a:effectLst/>
                            </a:rPr>
                            <a:t>e</a:t>
                          </a:r>
                          <a:endParaRPr lang="en-US" sz="1800" b="0" i="0" u="none" strike="noStrike">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r>
                            <a:rPr lang="en-US" sz="1800" u="none" strike="noStrike" dirty="0">
                              <a:effectLst/>
                            </a:rPr>
                            <a:t>X</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r>
                            <a:rPr lang="en-US" sz="1800" u="none" strike="noStrike" dirty="0">
                              <a:effectLst/>
                            </a:rPr>
                            <a:t>Y</a:t>
                          </a:r>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r>
                            <a:rPr lang="en-US" sz="1800" u="none" strike="noStrike" dirty="0">
                              <a:effectLst/>
                            </a:rPr>
                            <a:t>r</a:t>
                          </a:r>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r>
                            <a:rPr lang="en-US" sz="1800" u="none" strike="noStrike">
                              <a:effectLst/>
                            </a:rPr>
                            <a:t>e</a:t>
                          </a:r>
                          <a:endParaRPr lang="en-US" sz="1800" b="0" i="0" u="none" strike="noStrike">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r>
                            <a:rPr lang="en-US" sz="1800" u="none" strike="noStrike" dirty="0">
                              <a:effectLst/>
                            </a:rPr>
                            <a:t>X</a:t>
                          </a:r>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extLst>
                      <a:ext uri="{0D108BD9-81ED-4DB2-BD59-A6C34878D82A}">
                        <a16:rowId xmlns:a16="http://schemas.microsoft.com/office/drawing/2014/main" val="10001"/>
                      </a:ext>
                    </a:extLst>
                  </a:tr>
                  <a:tr h="565322">
                    <a:tc rowSpan="2">
                      <a:txBody>
                        <a:bodyPr/>
                        <a:lstStyle/>
                        <a:p>
                          <a:pPr algn="l" rtl="0" fontAlgn="ctr"/>
                          <a:r>
                            <a:rPr lang="en-US" sz="1800" u="none" strike="noStrike" dirty="0">
                              <a:effectLst/>
                            </a:rPr>
                            <a:t>　closed</a:t>
                          </a:r>
                          <a:endParaRPr lang="en-US" sz="1800" b="0" i="0" u="none" strike="noStrike" dirty="0">
                            <a:solidFill>
                              <a:srgbClr val="000000"/>
                            </a:solidFill>
                            <a:effectLst/>
                            <a:latin typeface="Arial"/>
                          </a:endParaRPr>
                        </a:p>
                      </a:txBody>
                      <a:tcPr marL="9268" marR="9268" marT="9268" marB="0" anchor="ctr">
                        <a:solidFill>
                          <a:schemeClr val="bg2"/>
                        </a:solidFill>
                      </a:tcPr>
                    </a:tc>
                    <a:tc>
                      <a:txBody>
                        <a:bodyPr/>
                        <a:lstStyle/>
                        <a:p>
                          <a:pPr algn="l" rtl="0" fontAlgn="ctr"/>
                          <a:r>
                            <a:rPr lang="en-US" sz="1800" u="none" strike="noStrike" dirty="0">
                              <a:effectLst/>
                            </a:rPr>
                            <a:t>fiscal expansion</a:t>
                          </a: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2"/>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2"/>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a:solidFill>
                              <a:srgbClr val="000000"/>
                            </a:solidFill>
                            <a:effectLst/>
                            <a:latin typeface="Tahoma"/>
                          </a:endParaRPr>
                        </a:p>
                      </a:txBody>
                      <a:tcPr marL="9268" marR="9268" marT="9268" marB="0" anchor="ctr">
                        <a:solidFill>
                          <a:schemeClr val="bg2"/>
                        </a:solidFill>
                      </a:tcPr>
                    </a:tc>
                    <a:extLst>
                      <a:ext uri="{0D108BD9-81ED-4DB2-BD59-A6C34878D82A}">
                        <a16:rowId xmlns:a16="http://schemas.microsoft.com/office/drawing/2014/main" val="10002"/>
                      </a:ext>
                    </a:extLst>
                  </a:tr>
                  <a:tr h="565322">
                    <a:tc vMerge="1">
                      <a:txBody>
                        <a:bodyPr/>
                        <a:lstStyle/>
                        <a:p>
                          <a:endParaRPr lang="zh-CN" altLang="en-US"/>
                        </a:p>
                      </a:txBody>
                      <a:tcPr/>
                    </a:tc>
                    <a:tc>
                      <a:txBody>
                        <a:bodyPr/>
                        <a:lstStyle/>
                        <a:p>
                          <a:pPr algn="l" rtl="0" fontAlgn="ctr"/>
                          <a:r>
                            <a:rPr lang="en-US" sz="1800" u="none" strike="noStrike" dirty="0">
                              <a:effectLst/>
                            </a:rPr>
                            <a:t>monetary expansion</a:t>
                          </a: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2"/>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bg2"/>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extLst>
                      <a:ext uri="{0D108BD9-81ED-4DB2-BD59-A6C34878D82A}">
                        <a16:rowId xmlns:a16="http://schemas.microsoft.com/office/drawing/2014/main" val="10003"/>
                      </a:ext>
                    </a:extLst>
                  </a:tr>
                  <a:tr h="565322">
                    <a:tc rowSpan="2">
                      <a:txBody>
                        <a:bodyPr/>
                        <a:lstStyle/>
                        <a:p>
                          <a:pPr algn="l" rtl="0" fontAlgn="ctr"/>
                          <a:r>
                            <a:rPr lang="en-US" sz="1800" u="none" strike="noStrike" dirty="0">
                              <a:effectLst/>
                            </a:rPr>
                            <a:t>　small open</a:t>
                          </a:r>
                          <a:endParaRPr lang="en-US" sz="1800" b="0" i="0" u="none" strike="noStrike" dirty="0">
                            <a:solidFill>
                              <a:srgbClr val="000000"/>
                            </a:solidFill>
                            <a:effectLst/>
                            <a:latin typeface="Arial"/>
                          </a:endParaRPr>
                        </a:p>
                      </a:txBody>
                      <a:tcPr marL="9268" marR="9268" marT="9268" marB="0" anchor="ctr">
                        <a:solidFill>
                          <a:schemeClr val="accent6">
                            <a:lumMod val="20000"/>
                            <a:lumOff val="80000"/>
                          </a:schemeClr>
                        </a:solidFill>
                      </a:tcPr>
                    </a:tc>
                    <a:tc>
                      <a:txBody>
                        <a:bodyPr/>
                        <a:lstStyle/>
                        <a:p>
                          <a:pPr algn="l" rtl="0" fontAlgn="ctr"/>
                          <a:r>
                            <a:rPr lang="en-US" sz="1800" u="none" strike="noStrike">
                              <a:effectLst/>
                            </a:rPr>
                            <a:t>fiscal expansion</a:t>
                          </a:r>
                          <a:endParaRPr lang="en-US" sz="1800" b="0" i="0" u="none" strike="noStrike">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b="0" i="0" u="none" strike="noStrike" dirty="0">
                              <a:solidFill>
                                <a:schemeClr val="dk1"/>
                              </a:solidFill>
                              <a:effectLst/>
                              <a:latin typeface="+mn-l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4"/>
                      </a:ext>
                    </a:extLst>
                  </a:tr>
                  <a:tr h="565322">
                    <a:tc vMerge="1">
                      <a:txBody>
                        <a:bodyPr/>
                        <a:lstStyle/>
                        <a:p>
                          <a:endParaRPr lang="zh-CN" altLang="en-US"/>
                        </a:p>
                      </a:txBody>
                      <a:tcPr/>
                    </a:tc>
                    <a:tc>
                      <a:txBody>
                        <a:bodyPr/>
                        <a:lstStyle/>
                        <a:p>
                          <a:pPr algn="l" rtl="0" fontAlgn="ctr"/>
                          <a:r>
                            <a:rPr lang="en-US" sz="1800" u="none" strike="noStrike" dirty="0">
                              <a:effectLst/>
                            </a:rPr>
                            <a:t>monetary expansion</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5"/>
                      </a:ext>
                    </a:extLst>
                  </a:tr>
                  <a:tr h="565322">
                    <a:tc rowSpan="2">
                      <a:txBody>
                        <a:bodyPr/>
                        <a:lstStyle/>
                        <a:p>
                          <a:pPr algn="l" rtl="0" fontAlgn="ctr"/>
                          <a:r>
                            <a:rPr lang="en-US" sz="1800" u="none" strike="noStrike" dirty="0">
                              <a:effectLst/>
                            </a:rPr>
                            <a:t>　large open</a:t>
                          </a:r>
                          <a:endParaRPr lang="en-US" sz="1800" b="0" i="0" u="none" strike="noStrike" dirty="0">
                            <a:solidFill>
                              <a:srgbClr val="000000"/>
                            </a:solidFill>
                            <a:effectLst/>
                            <a:latin typeface="Arial"/>
                          </a:endParaRPr>
                        </a:p>
                      </a:txBody>
                      <a:tcPr marL="9268" marR="9268" marT="9268" marB="0" anchor="ctr">
                        <a:solidFill>
                          <a:schemeClr val="accent2">
                            <a:lumMod val="20000"/>
                            <a:lumOff val="80000"/>
                          </a:schemeClr>
                        </a:solidFill>
                      </a:tcPr>
                    </a:tc>
                    <a:tc>
                      <a:txBody>
                        <a:bodyPr/>
                        <a:lstStyle/>
                        <a:p>
                          <a:pPr algn="l" rtl="0" fontAlgn="ctr"/>
                          <a:r>
                            <a:rPr lang="en-US" sz="1800" u="none" strike="noStrike" dirty="0">
                              <a:effectLst/>
                            </a:rPr>
                            <a:t>fiscal expansion</a:t>
                          </a:r>
                          <a:endParaRPr lang="en-US"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extLst>
                      <a:ext uri="{0D108BD9-81ED-4DB2-BD59-A6C34878D82A}">
                        <a16:rowId xmlns:a16="http://schemas.microsoft.com/office/drawing/2014/main" val="10006"/>
                      </a:ext>
                    </a:extLst>
                  </a:tr>
                  <a:tr h="565322">
                    <a:tc vMerge="1">
                      <a:txBody>
                        <a:bodyPr/>
                        <a:lstStyle/>
                        <a:p>
                          <a:endParaRPr lang="zh-CN" altLang="en-US"/>
                        </a:p>
                      </a:txBody>
                      <a:tcPr/>
                    </a:tc>
                    <a:tc>
                      <a:txBody>
                        <a:bodyPr/>
                        <a:lstStyle/>
                        <a:p>
                          <a:pPr algn="l" rtl="0" fontAlgn="ctr"/>
                          <a:r>
                            <a:rPr lang="en-US" sz="1800" u="none" strike="noStrike">
                              <a:effectLst/>
                            </a:rPr>
                            <a:t>monetary expansion</a:t>
                          </a:r>
                          <a:endParaRPr lang="en-US" sz="1800" b="0" i="0" u="none" strike="noStrike">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chemeClr val="tx2"/>
                                    </a:solidFill>
                                    <a:effectLst/>
                                    <a:latin typeface="Cambria Math" panose="02040503050406030204" pitchFamily="18" charset="0"/>
                                  </a:rPr>
                                  <m:t>−</m:t>
                                </m:r>
                              </m:oMath>
                            </m:oMathPara>
                          </a14:m>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14:m>
                            <m:oMathPara xmlns:m="http://schemas.openxmlformats.org/officeDocument/2006/math">
                              <m:oMathParaPr>
                                <m:jc m:val="centerGroup"/>
                              </m:oMathParaPr>
                              <m:oMath xmlns:m="http://schemas.openxmlformats.org/officeDocument/2006/math">
                                <m:r>
                                  <a:rPr lang="en-US" altLang="zh-CN" sz="1800" i="1" u="none" strike="noStrike" dirty="0" smtClean="0">
                                    <a:solidFill>
                                      <a:srgbClr val="C00000"/>
                                    </a:solidFill>
                                    <a:effectLst/>
                                    <a:latin typeface="Cambria Math" panose="02040503050406030204" pitchFamily="18" charset="0"/>
                                  </a:rPr>
                                  <m:t>+</m:t>
                                </m:r>
                              </m:oMath>
                            </m:oMathPara>
                          </a14:m>
                          <a:endParaRPr lang="en-US" altLang="zh-CN" sz="1800" b="0" i="0" u="none" strike="noStrike" dirty="0">
                            <a:solidFill>
                              <a:srgbClr val="C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mc:Choice>
        <mc:Fallback xmlns="">
          <p:graphicFrame>
            <p:nvGraphicFramePr>
              <p:cNvPr id="9" name="内容占位符 8"/>
              <p:cNvGraphicFramePr>
                <a:graphicFrameLocks noGrp="1"/>
              </p:cNvGraphicFramePr>
              <p:nvPr>
                <p:ph idx="1"/>
                <p:extLst>
                  <p:ext uri="{D42A27DB-BD31-4B8C-83A1-F6EECF244321}">
                    <p14:modId xmlns:p14="http://schemas.microsoft.com/office/powerpoint/2010/main" val="1966215540"/>
                  </p:ext>
                </p:extLst>
              </p:nvPr>
            </p:nvGraphicFramePr>
            <p:xfrm>
              <a:off x="457199" y="1875287"/>
              <a:ext cx="8229603" cy="3975789"/>
            </p:xfrm>
            <a:graphic>
              <a:graphicData uri="http://schemas.openxmlformats.org/drawingml/2006/table">
                <a:tbl>
                  <a:tblPr>
                    <a:tableStyleId>{5C22544A-7EE6-4342-B048-85BDC9FD1C3A}</a:tableStyleId>
                  </a:tblPr>
                  <a:tblGrid>
                    <a:gridCol w="1461131">
                      <a:extLst>
                        <a:ext uri="{9D8B030D-6E8A-4147-A177-3AD203B41FA5}">
                          <a16:colId xmlns:a16="http://schemas.microsoft.com/office/drawing/2014/main" val="20000"/>
                        </a:ext>
                      </a:extLst>
                    </a:gridCol>
                    <a:gridCol w="1464200">
                      <a:extLst>
                        <a:ext uri="{9D8B030D-6E8A-4147-A177-3AD203B41FA5}">
                          <a16:colId xmlns:a16="http://schemas.microsoft.com/office/drawing/2014/main" val="20001"/>
                        </a:ext>
                      </a:extLst>
                    </a:gridCol>
                    <a:gridCol w="663034">
                      <a:extLst>
                        <a:ext uri="{9D8B030D-6E8A-4147-A177-3AD203B41FA5}">
                          <a16:colId xmlns:a16="http://schemas.microsoft.com/office/drawing/2014/main" val="20002"/>
                        </a:ext>
                      </a:extLst>
                    </a:gridCol>
                    <a:gridCol w="663034">
                      <a:extLst>
                        <a:ext uri="{9D8B030D-6E8A-4147-A177-3AD203B41FA5}">
                          <a16:colId xmlns:a16="http://schemas.microsoft.com/office/drawing/2014/main" val="20003"/>
                        </a:ext>
                      </a:extLst>
                    </a:gridCol>
                    <a:gridCol w="663034">
                      <a:extLst>
                        <a:ext uri="{9D8B030D-6E8A-4147-A177-3AD203B41FA5}">
                          <a16:colId xmlns:a16="http://schemas.microsoft.com/office/drawing/2014/main" val="20004"/>
                        </a:ext>
                      </a:extLst>
                    </a:gridCol>
                    <a:gridCol w="663034">
                      <a:extLst>
                        <a:ext uri="{9D8B030D-6E8A-4147-A177-3AD203B41FA5}">
                          <a16:colId xmlns:a16="http://schemas.microsoft.com/office/drawing/2014/main" val="20005"/>
                        </a:ext>
                      </a:extLst>
                    </a:gridCol>
                    <a:gridCol w="663034">
                      <a:extLst>
                        <a:ext uri="{9D8B030D-6E8A-4147-A177-3AD203B41FA5}">
                          <a16:colId xmlns:a16="http://schemas.microsoft.com/office/drawing/2014/main" val="20006"/>
                        </a:ext>
                      </a:extLst>
                    </a:gridCol>
                    <a:gridCol w="663034">
                      <a:extLst>
                        <a:ext uri="{9D8B030D-6E8A-4147-A177-3AD203B41FA5}">
                          <a16:colId xmlns:a16="http://schemas.microsoft.com/office/drawing/2014/main" val="20007"/>
                        </a:ext>
                      </a:extLst>
                    </a:gridCol>
                    <a:gridCol w="663034">
                      <a:extLst>
                        <a:ext uri="{9D8B030D-6E8A-4147-A177-3AD203B41FA5}">
                          <a16:colId xmlns:a16="http://schemas.microsoft.com/office/drawing/2014/main" val="20008"/>
                        </a:ext>
                      </a:extLst>
                    </a:gridCol>
                    <a:gridCol w="663034">
                      <a:extLst>
                        <a:ext uri="{9D8B030D-6E8A-4147-A177-3AD203B41FA5}">
                          <a16:colId xmlns:a16="http://schemas.microsoft.com/office/drawing/2014/main" val="20009"/>
                        </a:ext>
                      </a:extLst>
                    </a:gridCol>
                  </a:tblGrid>
                  <a:tr h="296562">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l" rtl="0" fontAlgn="ctr"/>
                          <a:r>
                            <a:rPr lang="zh-CN" altLang="en-US" sz="1100" u="none" strike="noStrike">
                              <a:effectLst/>
                            </a:rPr>
                            <a:t>　</a:t>
                          </a:r>
                          <a:endParaRPr lang="zh-CN" altLang="en-US" sz="1100" b="0" i="0" u="none" strike="noStrike">
                            <a:solidFill>
                              <a:srgbClr val="000000"/>
                            </a:solidFill>
                            <a:effectLst/>
                            <a:latin typeface="Arial"/>
                          </a:endParaRPr>
                        </a:p>
                      </a:txBody>
                      <a:tcPr marL="9268" marR="9268" marT="9268" marB="0" anchor="ctr"/>
                    </a:tc>
                    <a:tc gridSpan="4">
                      <a:txBody>
                        <a:bodyPr/>
                        <a:lstStyle/>
                        <a:p>
                          <a:pPr algn="ctr" rtl="0" fontAlgn="ctr"/>
                          <a:r>
                            <a:rPr lang="en-US" sz="1800" u="none" strike="noStrike" dirty="0">
                              <a:effectLst/>
                            </a:rPr>
                            <a:t>Floating </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rtl="0" fontAlgn="ctr"/>
                          <a:r>
                            <a:rPr lang="en-US" sz="1800" u="none" strike="noStrike" dirty="0">
                              <a:effectLst/>
                            </a:rPr>
                            <a:t>Fixed</a:t>
                          </a:r>
                          <a:endParaRPr lang="en-US" sz="1800" b="0" i="0" u="none" strike="noStrike" dirty="0">
                            <a:solidFill>
                              <a:srgbClr val="000000"/>
                            </a:solidFill>
                            <a:effectLst/>
                            <a:latin typeface="Arial"/>
                          </a:endParaRPr>
                        </a:p>
                      </a:txBody>
                      <a:tcPr marL="9268" marR="9268" marT="9268" marB="0" anchor="ctr">
                        <a:solidFill>
                          <a:schemeClr val="accent6">
                            <a:lumMod val="40000"/>
                            <a:lumOff val="6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87295">
                    <a:tc>
                      <a:txBody>
                        <a:bodyPr/>
                        <a:lstStyle/>
                        <a:p>
                          <a:pPr algn="l" rtl="0" fontAlgn="ctr"/>
                          <a:r>
                            <a:rPr lang="zh-CN" altLang="en-US" sz="1100" u="none" strike="noStrike" dirty="0">
                              <a:effectLst/>
                            </a:rPr>
                            <a:t>　</a:t>
                          </a:r>
                          <a:endParaRPr lang="zh-CN" altLang="en-US" sz="1100" b="0" i="0" u="none" strike="noStrike" dirty="0">
                            <a:solidFill>
                              <a:srgbClr val="000000"/>
                            </a:solidFill>
                            <a:effectLst/>
                            <a:latin typeface="Arial"/>
                          </a:endParaRPr>
                        </a:p>
                      </a:txBody>
                      <a:tcPr marL="9268" marR="9268" marT="9268" marB="0" anchor="ctr"/>
                    </a:tc>
                    <a:tc>
                      <a:txBody>
                        <a:bodyPr/>
                        <a:lstStyle/>
                        <a:p>
                          <a:pPr algn="l" rtl="0" fontAlgn="ctr"/>
                          <a:r>
                            <a:rPr lang="en-US" sz="1800" u="none" strike="noStrike">
                              <a:effectLst/>
                            </a:rPr>
                            <a:t>Policy</a:t>
                          </a:r>
                          <a:endParaRPr lang="en-US" sz="1800" b="0" i="0" u="none" strike="noStrike">
                            <a:solidFill>
                              <a:srgbClr val="000000"/>
                            </a:solidFill>
                            <a:effectLst/>
                            <a:latin typeface="Tahoma"/>
                          </a:endParaRPr>
                        </a:p>
                      </a:txBody>
                      <a:tcPr marL="9268" marR="9268" marT="9268" marB="0" anchor="ctr"/>
                    </a:tc>
                    <a:tc>
                      <a:txBody>
                        <a:bodyPr/>
                        <a:lstStyle/>
                        <a:p>
                          <a:pPr algn="ctr" rtl="0" fontAlgn="ctr"/>
                          <a:r>
                            <a:rPr lang="en-US" sz="1800" u="none" strike="noStrike" dirty="0">
                              <a:effectLst/>
                            </a:rPr>
                            <a:t>Y</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r>
                            <a:rPr lang="en-US" sz="1800" u="none" strike="noStrike" dirty="0">
                              <a:effectLst/>
                            </a:rPr>
                            <a:t>r</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r>
                            <a:rPr lang="en-US" sz="1800" u="none" strike="noStrike">
                              <a:effectLst/>
                            </a:rPr>
                            <a:t>e</a:t>
                          </a:r>
                          <a:endParaRPr lang="en-US" sz="1800" b="0" i="0" u="none" strike="noStrike">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r>
                            <a:rPr lang="en-US" sz="1800" u="none" strike="noStrike" dirty="0">
                              <a:effectLst/>
                            </a:rPr>
                            <a:t>X</a:t>
                          </a:r>
                          <a:endParaRPr lang="en-US" sz="1800" b="0" i="0" u="none" strike="noStrike" dirty="0">
                            <a:solidFill>
                              <a:srgbClr val="000000"/>
                            </a:solidFill>
                            <a:effectLst/>
                            <a:latin typeface="Tahoma"/>
                          </a:endParaRPr>
                        </a:p>
                      </a:txBody>
                      <a:tcPr marL="9268" marR="9268" marT="9268" marB="0" anchor="ctr">
                        <a:solidFill>
                          <a:schemeClr val="accent1">
                            <a:lumMod val="40000"/>
                            <a:lumOff val="60000"/>
                          </a:schemeClr>
                        </a:solidFill>
                      </a:tcPr>
                    </a:tc>
                    <a:tc>
                      <a:txBody>
                        <a:bodyPr/>
                        <a:lstStyle/>
                        <a:p>
                          <a:pPr algn="ctr" rtl="0" fontAlgn="ctr"/>
                          <a:r>
                            <a:rPr lang="en-US" sz="1800" u="none" strike="noStrike" dirty="0">
                              <a:effectLst/>
                            </a:rPr>
                            <a:t>Y</a:t>
                          </a:r>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r>
                            <a:rPr lang="en-US" sz="1800" u="none" strike="noStrike" dirty="0">
                              <a:effectLst/>
                            </a:rPr>
                            <a:t>r</a:t>
                          </a:r>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r>
                            <a:rPr lang="en-US" sz="1800" u="none" strike="noStrike">
                              <a:effectLst/>
                            </a:rPr>
                            <a:t>e</a:t>
                          </a:r>
                          <a:endParaRPr lang="en-US" sz="1800" b="0" i="0" u="none" strike="noStrike">
                            <a:solidFill>
                              <a:srgbClr val="000000"/>
                            </a:solidFill>
                            <a:effectLst/>
                            <a:latin typeface="Tahoma"/>
                          </a:endParaRPr>
                        </a:p>
                      </a:txBody>
                      <a:tcPr marL="9268" marR="9268" marT="9268" marB="0" anchor="ctr">
                        <a:solidFill>
                          <a:schemeClr val="accent6">
                            <a:lumMod val="40000"/>
                            <a:lumOff val="60000"/>
                          </a:schemeClr>
                        </a:solidFill>
                      </a:tcPr>
                    </a:tc>
                    <a:tc>
                      <a:txBody>
                        <a:bodyPr/>
                        <a:lstStyle/>
                        <a:p>
                          <a:pPr algn="ctr" rtl="0" fontAlgn="ctr"/>
                          <a:r>
                            <a:rPr lang="en-US" sz="1800" u="none" strike="noStrike" dirty="0">
                              <a:effectLst/>
                            </a:rPr>
                            <a:t>X</a:t>
                          </a:r>
                          <a:endParaRPr lang="en-US" sz="1800" b="0" i="0" u="none" strike="noStrike" dirty="0">
                            <a:solidFill>
                              <a:srgbClr val="000000"/>
                            </a:solidFill>
                            <a:effectLst/>
                            <a:latin typeface="Tahoma"/>
                          </a:endParaRPr>
                        </a:p>
                      </a:txBody>
                      <a:tcPr marL="9268" marR="9268" marT="9268" marB="0" anchor="ctr">
                        <a:solidFill>
                          <a:schemeClr val="accent6">
                            <a:lumMod val="40000"/>
                            <a:lumOff val="60000"/>
                          </a:schemeClr>
                        </a:solidFill>
                      </a:tcPr>
                    </a:tc>
                    <a:extLst>
                      <a:ext uri="{0D108BD9-81ED-4DB2-BD59-A6C34878D82A}">
                        <a16:rowId xmlns:a16="http://schemas.microsoft.com/office/drawing/2014/main" val="10001"/>
                      </a:ext>
                    </a:extLst>
                  </a:tr>
                  <a:tr h="565322">
                    <a:tc rowSpan="2">
                      <a:txBody>
                        <a:bodyPr/>
                        <a:lstStyle/>
                        <a:p>
                          <a:pPr algn="l" rtl="0" fontAlgn="ctr"/>
                          <a:r>
                            <a:rPr lang="en-US" sz="1800" u="none" strike="noStrike" dirty="0">
                              <a:effectLst/>
                            </a:rPr>
                            <a:t>　closed</a:t>
                          </a:r>
                          <a:endParaRPr lang="en-US" sz="1800" b="0" i="0" u="none" strike="noStrike" dirty="0">
                            <a:solidFill>
                              <a:srgbClr val="000000"/>
                            </a:solidFill>
                            <a:effectLst/>
                            <a:latin typeface="Arial"/>
                          </a:endParaRPr>
                        </a:p>
                      </a:txBody>
                      <a:tcPr marL="9268" marR="9268" marT="9268" marB="0" anchor="ctr">
                        <a:solidFill>
                          <a:schemeClr val="bg2"/>
                        </a:solidFill>
                      </a:tcPr>
                    </a:tc>
                    <a:tc>
                      <a:txBody>
                        <a:bodyPr/>
                        <a:lstStyle/>
                        <a:p>
                          <a:pPr algn="l" rtl="0" fontAlgn="ctr"/>
                          <a:r>
                            <a:rPr lang="en-US" sz="1800" u="none" strike="noStrike" dirty="0">
                              <a:effectLst/>
                            </a:rPr>
                            <a:t>fiscal expansion</a:t>
                          </a: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endParaRPr lang="zh-CN"/>
                        </a:p>
                      </a:txBody>
                      <a:tcPr marL="9268" marR="9268" marT="9268" marB="0" anchor="ctr">
                        <a:blipFill>
                          <a:blip r:embed="rId2"/>
                          <a:stretch>
                            <a:fillRect l="-442202" t="-112903" r="-700917" b="-524731"/>
                          </a:stretch>
                        </a:blipFill>
                      </a:tcPr>
                    </a:tc>
                    <a:tc>
                      <a:txBody>
                        <a:bodyPr/>
                        <a:lstStyle/>
                        <a:p>
                          <a:endParaRPr lang="zh-CN"/>
                        </a:p>
                      </a:txBody>
                      <a:tcPr marL="9268" marR="9268" marT="9268" marB="0" anchor="ctr">
                        <a:blipFill>
                          <a:blip r:embed="rId2"/>
                          <a:stretch>
                            <a:fillRect l="-547222" t="-112903" r="-607407" b="-524731"/>
                          </a:stretch>
                        </a:blip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endParaRPr lang="zh-CN"/>
                        </a:p>
                      </a:txBody>
                      <a:tcPr marL="9268" marR="9268" marT="9268" marB="0" anchor="ctr">
                        <a:blipFill>
                          <a:blip r:embed="rId2"/>
                          <a:stretch>
                            <a:fillRect l="-841284" t="-112903" r="-301835" b="-524731"/>
                          </a:stretch>
                        </a:blipFill>
                      </a:tcPr>
                    </a:tc>
                    <a:tc>
                      <a:txBody>
                        <a:bodyPr/>
                        <a:lstStyle/>
                        <a:p>
                          <a:endParaRPr lang="zh-CN"/>
                        </a:p>
                      </a:txBody>
                      <a:tcPr marL="9268" marR="9268" marT="9268" marB="0" anchor="ctr">
                        <a:blipFill>
                          <a:blip r:embed="rId2"/>
                          <a:stretch>
                            <a:fillRect l="-941284" t="-112903" r="-201835" b="-524731"/>
                          </a:stretch>
                        </a:blip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a:solidFill>
                              <a:srgbClr val="000000"/>
                            </a:solidFill>
                            <a:effectLst/>
                            <a:latin typeface="Tahoma"/>
                          </a:endParaRPr>
                        </a:p>
                      </a:txBody>
                      <a:tcPr marL="9268" marR="9268" marT="9268" marB="0" anchor="ctr">
                        <a:solidFill>
                          <a:schemeClr val="bg2"/>
                        </a:solidFill>
                      </a:tcPr>
                    </a:tc>
                    <a:extLst>
                      <a:ext uri="{0D108BD9-81ED-4DB2-BD59-A6C34878D82A}">
                        <a16:rowId xmlns:a16="http://schemas.microsoft.com/office/drawing/2014/main" val="10002"/>
                      </a:ext>
                    </a:extLst>
                  </a:tr>
                  <a:tr h="565322">
                    <a:tc vMerge="1">
                      <a:txBody>
                        <a:bodyPr/>
                        <a:lstStyle/>
                        <a:p>
                          <a:endParaRPr lang="zh-CN" altLang="en-US"/>
                        </a:p>
                      </a:txBody>
                      <a:tcPr/>
                    </a:tc>
                    <a:tc>
                      <a:txBody>
                        <a:bodyPr/>
                        <a:lstStyle/>
                        <a:p>
                          <a:pPr algn="l" rtl="0" fontAlgn="ctr"/>
                          <a:r>
                            <a:rPr lang="en-US" sz="1800" u="none" strike="noStrike" dirty="0">
                              <a:effectLst/>
                            </a:rPr>
                            <a:t>monetary expansion</a:t>
                          </a: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endParaRPr lang="zh-CN"/>
                        </a:p>
                      </a:txBody>
                      <a:tcPr marL="9268" marR="9268" marT="9268" marB="0" anchor="ctr">
                        <a:blipFill>
                          <a:blip r:embed="rId2"/>
                          <a:stretch>
                            <a:fillRect l="-442202" t="-212903" r="-700917" b="-424731"/>
                          </a:stretch>
                        </a:blipFill>
                      </a:tcPr>
                    </a:tc>
                    <a:tc>
                      <a:txBody>
                        <a:bodyPr/>
                        <a:lstStyle/>
                        <a:p>
                          <a:endParaRPr lang="zh-CN"/>
                        </a:p>
                      </a:txBody>
                      <a:tcPr marL="9268" marR="9268" marT="9268" marB="0" anchor="ctr">
                        <a:blipFill>
                          <a:blip r:embed="rId2"/>
                          <a:stretch>
                            <a:fillRect l="-547222" t="-212903" r="-607407" b="-424731"/>
                          </a:stretch>
                        </a:blip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endParaRPr lang="zh-CN"/>
                        </a:p>
                      </a:txBody>
                      <a:tcPr marL="9268" marR="9268" marT="9268" marB="0" anchor="ctr">
                        <a:blipFill>
                          <a:blip r:embed="rId2"/>
                          <a:stretch>
                            <a:fillRect l="-841284" t="-212903" r="-301835" b="-424731"/>
                          </a:stretch>
                        </a:blipFill>
                      </a:tcPr>
                    </a:tc>
                    <a:tc>
                      <a:txBody>
                        <a:bodyPr/>
                        <a:lstStyle/>
                        <a:p>
                          <a:endParaRPr lang="zh-CN"/>
                        </a:p>
                      </a:txBody>
                      <a:tcPr marL="9268" marR="9268" marT="9268" marB="0" anchor="ctr">
                        <a:blipFill>
                          <a:blip r:embed="rId2"/>
                          <a:stretch>
                            <a:fillRect l="-941284" t="-212903" r="-201835" b="-424731"/>
                          </a:stretch>
                        </a:blip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tc>
                      <a:txBody>
                        <a:bodyPr/>
                        <a:lstStyle/>
                        <a:p>
                          <a:pPr algn="ctr" rtl="0" fontAlgn="ctr"/>
                          <a:endParaRPr lang="en-US" sz="1800" b="0" i="0" u="none" strike="noStrike" dirty="0">
                            <a:solidFill>
                              <a:srgbClr val="000000"/>
                            </a:solidFill>
                            <a:effectLst/>
                            <a:latin typeface="Tahoma"/>
                          </a:endParaRPr>
                        </a:p>
                      </a:txBody>
                      <a:tcPr marL="9268" marR="9268" marT="9268" marB="0" anchor="ctr">
                        <a:solidFill>
                          <a:schemeClr val="bg2"/>
                        </a:solidFill>
                      </a:tcPr>
                    </a:tc>
                    <a:extLst>
                      <a:ext uri="{0D108BD9-81ED-4DB2-BD59-A6C34878D82A}">
                        <a16:rowId xmlns:a16="http://schemas.microsoft.com/office/drawing/2014/main" val="10003"/>
                      </a:ext>
                    </a:extLst>
                  </a:tr>
                  <a:tr h="565322">
                    <a:tc rowSpan="2">
                      <a:txBody>
                        <a:bodyPr/>
                        <a:lstStyle/>
                        <a:p>
                          <a:pPr algn="l" rtl="0" fontAlgn="ctr"/>
                          <a:r>
                            <a:rPr lang="en-US" sz="1800" u="none" strike="noStrike" dirty="0">
                              <a:effectLst/>
                            </a:rPr>
                            <a:t>　small open</a:t>
                          </a:r>
                          <a:endParaRPr lang="en-US" sz="1800" b="0" i="0" u="none" strike="noStrike" dirty="0">
                            <a:solidFill>
                              <a:srgbClr val="000000"/>
                            </a:solidFill>
                            <a:effectLst/>
                            <a:latin typeface="Arial"/>
                          </a:endParaRPr>
                        </a:p>
                      </a:txBody>
                      <a:tcPr marL="9268" marR="9268" marT="9268" marB="0" anchor="ctr">
                        <a:solidFill>
                          <a:schemeClr val="accent6">
                            <a:lumMod val="20000"/>
                            <a:lumOff val="80000"/>
                          </a:schemeClr>
                        </a:solidFill>
                      </a:tcPr>
                    </a:tc>
                    <a:tc>
                      <a:txBody>
                        <a:bodyPr/>
                        <a:lstStyle/>
                        <a:p>
                          <a:pPr algn="l" rtl="0" fontAlgn="ctr"/>
                          <a:r>
                            <a:rPr lang="en-US" sz="1800" u="none" strike="noStrike">
                              <a:effectLst/>
                            </a:rPr>
                            <a:t>fiscal expansion</a:t>
                          </a:r>
                          <a:endParaRPr lang="en-US" sz="1800" b="0" i="0" u="none" strike="noStrike">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b="0" i="0" u="none" strike="noStrike" dirty="0">
                              <a:solidFill>
                                <a:schemeClr val="dk1"/>
                              </a:solidFill>
                              <a:effectLst/>
                              <a:latin typeface="+mn-l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endParaRPr lang="zh-CN"/>
                        </a:p>
                      </a:txBody>
                      <a:tcPr marL="9268" marR="9268" marT="9268" marB="0" anchor="ctr">
                        <a:blipFill>
                          <a:blip r:embed="rId2"/>
                          <a:stretch>
                            <a:fillRect l="-641284" t="-316304" r="-501835" b="-329348"/>
                          </a:stretch>
                        </a:blipFill>
                      </a:tcPr>
                    </a:tc>
                    <a:tc>
                      <a:txBody>
                        <a:bodyPr/>
                        <a:lstStyle/>
                        <a:p>
                          <a:endParaRPr lang="zh-CN"/>
                        </a:p>
                      </a:txBody>
                      <a:tcPr marL="9268" marR="9268" marT="9268" marB="0" anchor="ctr">
                        <a:blipFill>
                          <a:blip r:embed="rId2"/>
                          <a:stretch>
                            <a:fillRect l="-741284" t="-316304" r="-401835" b="-329348"/>
                          </a:stretch>
                        </a:blipFill>
                      </a:tcPr>
                    </a:tc>
                    <a:tc>
                      <a:txBody>
                        <a:bodyPr/>
                        <a:lstStyle/>
                        <a:p>
                          <a:endParaRPr lang="zh-CN"/>
                        </a:p>
                      </a:txBody>
                      <a:tcPr marL="9268" marR="9268" marT="9268" marB="0" anchor="ctr">
                        <a:blipFill>
                          <a:blip r:embed="rId2"/>
                          <a:stretch>
                            <a:fillRect l="-841284" t="-316304" r="-301835" b="-329348"/>
                          </a:stretch>
                        </a:blip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4"/>
                      </a:ext>
                    </a:extLst>
                  </a:tr>
                  <a:tr h="565322">
                    <a:tc vMerge="1">
                      <a:txBody>
                        <a:bodyPr/>
                        <a:lstStyle/>
                        <a:p>
                          <a:endParaRPr lang="zh-CN" altLang="en-US"/>
                        </a:p>
                      </a:txBody>
                      <a:tcPr/>
                    </a:tc>
                    <a:tc>
                      <a:txBody>
                        <a:bodyPr/>
                        <a:lstStyle/>
                        <a:p>
                          <a:pPr algn="l" rtl="0" fontAlgn="ctr"/>
                          <a:r>
                            <a:rPr lang="en-US" sz="1800" u="none" strike="noStrike" dirty="0">
                              <a:effectLst/>
                            </a:rPr>
                            <a:t>monetary expansion</a:t>
                          </a:r>
                          <a:endParaRPr lang="en-US"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endParaRPr lang="zh-CN"/>
                        </a:p>
                      </a:txBody>
                      <a:tcPr marL="9268" marR="9268" marT="9268" marB="0" anchor="ctr">
                        <a:blipFill>
                          <a:blip r:embed="rId2"/>
                          <a:stretch>
                            <a:fillRect l="-442202" t="-411828" r="-700917" b="-225806"/>
                          </a:stretch>
                        </a:blipFill>
                      </a:tcPr>
                    </a:tc>
                    <a:tc>
                      <a:txBody>
                        <a:bodyPr/>
                        <a:lstStyle/>
                        <a:p>
                          <a:pPr algn="ctr" rtl="0" fontAlgn="ctr"/>
                          <a:r>
                            <a:rPr lang="en-US" altLang="zh-CN" sz="1800" u="none" strike="noStrike" dirty="0">
                              <a:effectLst/>
                            </a:rPr>
                            <a:t>0</a:t>
                          </a: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endParaRPr lang="zh-CN"/>
                        </a:p>
                      </a:txBody>
                      <a:tcPr marL="9268" marR="9268" marT="9268" marB="0" anchor="ctr">
                        <a:blipFill>
                          <a:blip r:embed="rId2"/>
                          <a:stretch>
                            <a:fillRect l="-641284" t="-411828" r="-501835" b="-225806"/>
                          </a:stretch>
                        </a:blipFill>
                      </a:tcPr>
                    </a:tc>
                    <a:tc>
                      <a:txBody>
                        <a:bodyPr/>
                        <a:lstStyle/>
                        <a:p>
                          <a:endParaRPr lang="zh-CN"/>
                        </a:p>
                      </a:txBody>
                      <a:tcPr marL="9268" marR="9268" marT="9268" marB="0" anchor="ctr">
                        <a:blipFill>
                          <a:blip r:embed="rId2"/>
                          <a:stretch>
                            <a:fillRect l="-741284" t="-411828" r="-401835" b="-225806"/>
                          </a:stretch>
                        </a:blip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6">
                            <a:lumMod val="20000"/>
                            <a:lumOff val="80000"/>
                          </a:schemeClr>
                        </a:solidFill>
                      </a:tcPr>
                    </a:tc>
                    <a:extLst>
                      <a:ext uri="{0D108BD9-81ED-4DB2-BD59-A6C34878D82A}">
                        <a16:rowId xmlns:a16="http://schemas.microsoft.com/office/drawing/2014/main" val="10005"/>
                      </a:ext>
                    </a:extLst>
                  </a:tr>
                  <a:tr h="565322">
                    <a:tc rowSpan="2">
                      <a:txBody>
                        <a:bodyPr/>
                        <a:lstStyle/>
                        <a:p>
                          <a:pPr algn="l" rtl="0" fontAlgn="ctr"/>
                          <a:r>
                            <a:rPr lang="en-US" sz="1800" u="none" strike="noStrike" dirty="0">
                              <a:effectLst/>
                            </a:rPr>
                            <a:t>　large open</a:t>
                          </a:r>
                          <a:endParaRPr lang="en-US" sz="1800" b="0" i="0" u="none" strike="noStrike" dirty="0">
                            <a:solidFill>
                              <a:srgbClr val="000000"/>
                            </a:solidFill>
                            <a:effectLst/>
                            <a:latin typeface="Arial"/>
                          </a:endParaRPr>
                        </a:p>
                      </a:txBody>
                      <a:tcPr marL="9268" marR="9268" marT="9268" marB="0" anchor="ctr">
                        <a:solidFill>
                          <a:schemeClr val="accent2">
                            <a:lumMod val="20000"/>
                            <a:lumOff val="80000"/>
                          </a:schemeClr>
                        </a:solidFill>
                      </a:tcPr>
                    </a:tc>
                    <a:tc>
                      <a:txBody>
                        <a:bodyPr/>
                        <a:lstStyle/>
                        <a:p>
                          <a:pPr algn="l" rtl="0" fontAlgn="ctr"/>
                          <a:r>
                            <a:rPr lang="en-US" sz="1800" u="none" strike="noStrike" dirty="0">
                              <a:effectLst/>
                            </a:rPr>
                            <a:t>fiscal expansion</a:t>
                          </a:r>
                          <a:endParaRPr lang="en-US"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endParaRPr lang="zh-CN"/>
                        </a:p>
                      </a:txBody>
                      <a:tcPr marL="9268" marR="9268" marT="9268" marB="0" anchor="ctr">
                        <a:blipFill>
                          <a:blip r:embed="rId2"/>
                          <a:stretch>
                            <a:fillRect l="-442202" t="-511828" r="-700917" b="-125806"/>
                          </a:stretch>
                        </a:blipFill>
                      </a:tcPr>
                    </a:tc>
                    <a:tc>
                      <a:txBody>
                        <a:bodyPr/>
                        <a:lstStyle/>
                        <a:p>
                          <a:endParaRPr lang="zh-CN"/>
                        </a:p>
                      </a:txBody>
                      <a:tcPr marL="9268" marR="9268" marT="9268" marB="0" anchor="ctr">
                        <a:blipFill>
                          <a:blip r:embed="rId2"/>
                          <a:stretch>
                            <a:fillRect l="-547222" t="-511828" r="-607407" b="-125806"/>
                          </a:stretch>
                        </a:blipFill>
                      </a:tcPr>
                    </a:tc>
                    <a:tc>
                      <a:txBody>
                        <a:bodyPr/>
                        <a:lstStyle/>
                        <a:p>
                          <a:endParaRPr lang="zh-CN"/>
                        </a:p>
                      </a:txBody>
                      <a:tcPr marL="9268" marR="9268" marT="9268" marB="0" anchor="ctr">
                        <a:blipFill>
                          <a:blip r:embed="rId2"/>
                          <a:stretch>
                            <a:fillRect l="-641284" t="-511828" r="-501835" b="-125806"/>
                          </a:stretch>
                        </a:blipFill>
                      </a:tcPr>
                    </a:tc>
                    <a:tc>
                      <a:txBody>
                        <a:bodyPr/>
                        <a:lstStyle/>
                        <a:p>
                          <a:endParaRPr lang="zh-CN"/>
                        </a:p>
                      </a:txBody>
                      <a:tcPr marL="9268" marR="9268" marT="9268" marB="0" anchor="ctr">
                        <a:blipFill>
                          <a:blip r:embed="rId2"/>
                          <a:stretch>
                            <a:fillRect l="-741284" t="-511828" r="-401835" b="-125806"/>
                          </a:stretch>
                        </a:blip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extLst>
                      <a:ext uri="{0D108BD9-81ED-4DB2-BD59-A6C34878D82A}">
                        <a16:rowId xmlns:a16="http://schemas.microsoft.com/office/drawing/2014/main" val="10006"/>
                      </a:ext>
                    </a:extLst>
                  </a:tr>
                  <a:tr h="565322">
                    <a:tc vMerge="1">
                      <a:txBody>
                        <a:bodyPr/>
                        <a:lstStyle/>
                        <a:p>
                          <a:endParaRPr lang="zh-CN" altLang="en-US"/>
                        </a:p>
                      </a:txBody>
                      <a:tcPr/>
                    </a:tc>
                    <a:tc>
                      <a:txBody>
                        <a:bodyPr/>
                        <a:lstStyle/>
                        <a:p>
                          <a:pPr algn="l" rtl="0" fontAlgn="ctr"/>
                          <a:r>
                            <a:rPr lang="en-US" sz="1800" u="none" strike="noStrike">
                              <a:effectLst/>
                            </a:rPr>
                            <a:t>monetary expansion</a:t>
                          </a:r>
                          <a:endParaRPr lang="en-US" sz="1800" b="0" i="0" u="none" strike="noStrike">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endParaRPr lang="zh-CN"/>
                        </a:p>
                      </a:txBody>
                      <a:tcPr marL="9268" marR="9268" marT="9268" marB="0" anchor="ctr">
                        <a:blipFill>
                          <a:blip r:embed="rId2"/>
                          <a:stretch>
                            <a:fillRect l="-442202" t="-611828" r="-700917" b="-25806"/>
                          </a:stretch>
                        </a:blipFill>
                      </a:tcPr>
                    </a:tc>
                    <a:tc>
                      <a:txBody>
                        <a:bodyPr/>
                        <a:lstStyle/>
                        <a:p>
                          <a:endParaRPr lang="zh-CN"/>
                        </a:p>
                      </a:txBody>
                      <a:tcPr marL="9268" marR="9268" marT="9268" marB="0" anchor="ctr">
                        <a:blipFill>
                          <a:blip r:embed="rId2"/>
                          <a:stretch>
                            <a:fillRect l="-547222" t="-611828" r="-607407" b="-25806"/>
                          </a:stretch>
                        </a:blipFill>
                      </a:tcPr>
                    </a:tc>
                    <a:tc>
                      <a:txBody>
                        <a:bodyPr/>
                        <a:lstStyle/>
                        <a:p>
                          <a:endParaRPr lang="zh-CN"/>
                        </a:p>
                      </a:txBody>
                      <a:tcPr marL="9268" marR="9268" marT="9268" marB="0" anchor="ctr">
                        <a:blipFill>
                          <a:blip r:embed="rId2"/>
                          <a:stretch>
                            <a:fillRect l="-641284" t="-611828" r="-501835" b="-25806"/>
                          </a:stretch>
                        </a:blipFill>
                      </a:tcPr>
                    </a:tc>
                    <a:tc>
                      <a:txBody>
                        <a:bodyPr/>
                        <a:lstStyle/>
                        <a:p>
                          <a:endParaRPr lang="zh-CN"/>
                        </a:p>
                      </a:txBody>
                      <a:tcPr marL="9268" marR="9268" marT="9268" marB="0" anchor="ctr">
                        <a:blipFill>
                          <a:blip r:embed="rId2"/>
                          <a:stretch>
                            <a:fillRect l="-741284" t="-611828" r="-401835" b="-25806"/>
                          </a:stretch>
                        </a:blip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tc>
                      <a:txBody>
                        <a:bodyPr/>
                        <a:lstStyle/>
                        <a:p>
                          <a:pPr algn="ctr" rtl="0" fontAlgn="ctr"/>
                          <a:endParaRPr lang="en-US" altLang="zh-CN" sz="1800" b="0" i="0" u="none" strike="noStrike" dirty="0">
                            <a:solidFill>
                              <a:srgbClr val="000000"/>
                            </a:solidFill>
                            <a:effectLst/>
                            <a:latin typeface="Tahoma"/>
                          </a:endParaRPr>
                        </a:p>
                      </a:txBody>
                      <a:tcPr marL="9268" marR="9268" marT="9268"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32500443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Overview</a:t>
            </a:r>
          </a:p>
          <a:p>
            <a:r>
              <a:rPr lang="en-US" altLang="zh-CN" dirty="0"/>
              <a:t>The IS-LM Models</a:t>
            </a:r>
            <a:endParaRPr lang="en-US" altLang="zh-CN" b="1" dirty="0"/>
          </a:p>
          <a:p>
            <a:r>
              <a:rPr lang="en-US" altLang="zh-CN" dirty="0"/>
              <a:t>The AD-AS Model</a:t>
            </a:r>
          </a:p>
          <a:p>
            <a:pPr lvl="1"/>
            <a:r>
              <a:rPr lang="en-US" altLang="zh-CN" b="1" dirty="0"/>
              <a:t>Aggregate Demand</a:t>
            </a:r>
          </a:p>
          <a:p>
            <a:pPr lvl="1"/>
            <a:r>
              <a:rPr lang="en-US" altLang="zh-CN" dirty="0"/>
              <a:t>Aggregate Supply</a:t>
            </a:r>
          </a:p>
          <a:p>
            <a:pPr lvl="1"/>
            <a:r>
              <a:rPr lang="en-US" altLang="zh-CN" dirty="0"/>
              <a:t>Phillips Curve</a:t>
            </a:r>
          </a:p>
          <a:p>
            <a:pPr lvl="1"/>
            <a:r>
              <a:rPr lang="en-US" altLang="zh-CN" dirty="0"/>
              <a:t>Dynamic AD-AS Model</a:t>
            </a:r>
          </a:p>
          <a:p>
            <a:r>
              <a:rPr lang="en-US" altLang="zh-CN" dirty="0"/>
              <a:t>Keynes Theory</a:t>
            </a:r>
          </a:p>
          <a:p>
            <a:r>
              <a:rPr lang="en-US" altLang="zh-CN" dirty="0"/>
              <a:t>Concluding Remarks</a:t>
            </a:r>
          </a:p>
          <a:p>
            <a:endParaRPr lang="en-US" altLang="zh-CN" dirty="0"/>
          </a:p>
          <a:p>
            <a:endParaRPr lang="en-US" altLang="zh-CN" dirty="0"/>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1038468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Endogenizing the Price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24012"/>
                <a:ext cx="8229600" cy="4525963"/>
              </a:xfrm>
            </p:spPr>
            <p:txBody>
              <a:bodyPr>
                <a:normAutofit fontScale="85000" lnSpcReduction="10000"/>
              </a:bodyPr>
              <a:lstStyle/>
              <a:p>
                <a:r>
                  <a:rPr lang="en-US" altLang="zh-CN" dirty="0"/>
                  <a:t>To analyze inflation, we must allow price to change.</a:t>
                </a:r>
              </a:p>
              <a:p>
                <a:r>
                  <a:rPr lang="en-US" altLang="zh-CN" dirty="0"/>
                  <a:t>Now we take the </a:t>
                </a:r>
                <a:r>
                  <a:rPr lang="en-US" altLang="zh-CN" dirty="0">
                    <a:solidFill>
                      <a:srgbClr val="C00000"/>
                    </a:solidFill>
                  </a:rPr>
                  <a:t>medium-term view</a:t>
                </a:r>
                <a:r>
                  <a:rPr lang="en-US" altLang="zh-CN" dirty="0"/>
                  <a:t>: prices are subject to changes but not as flexible as in the long run.  </a:t>
                </a:r>
              </a:p>
              <a:p>
                <a:r>
                  <a:rPr lang="en-US" altLang="zh-CN" dirty="0"/>
                  <a:t>The price level is treated as endogenous.</a:t>
                </a:r>
              </a:p>
              <a:p>
                <a:r>
                  <a:rPr lang="en-US" altLang="zh-CN" dirty="0"/>
                  <a:t>In fact, we may reinterpret the IS-LM model as a special Keynesian AD-AS model:</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𝐶</m:t>
                      </m:r>
                      <m:d>
                        <m:dPr>
                          <m:ctrlPr>
                            <a:rPr lang="zh-CN" altLang="zh-CN" i="1">
                              <a:latin typeface="Cambria Math" panose="02040503050406030204" pitchFamily="18" charset="0"/>
                            </a:rPr>
                          </m:ctrlPr>
                        </m:dPr>
                        <m:e>
                          <m:r>
                            <a:rPr lang="en-US" altLang="zh-CN" i="1">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𝑇</m:t>
                          </m:r>
                        </m:e>
                      </m:d>
                      <m:r>
                        <a:rPr lang="en-US" altLang="zh-CN" i="1">
                          <a:latin typeface="Cambria Math" panose="02040503050406030204" pitchFamily="18" charset="0"/>
                        </a:rPr>
                        <m:t>+</m:t>
                      </m:r>
                      <m:r>
                        <a:rPr lang="en-US" altLang="zh-CN" i="1">
                          <a:latin typeface="Cambria Math" panose="02040503050406030204" pitchFamily="18" charset="0"/>
                        </a:rPr>
                        <m:t>𝐼</m:t>
                      </m:r>
                      <m:d>
                        <m:dPr>
                          <m:ctrlPr>
                            <a:rPr lang="zh-CN" altLang="zh-CN" i="1">
                              <a:latin typeface="Cambria Math" panose="02040503050406030204" pitchFamily="18" charset="0"/>
                            </a:rPr>
                          </m:ctrlPr>
                        </m:dPr>
                        <m:e>
                          <m:r>
                            <a:rPr lang="en-US" altLang="zh-CN" i="1">
                              <a:latin typeface="Cambria Math" panose="02040503050406030204" pitchFamily="18" charset="0"/>
                            </a:rPr>
                            <m:t>𝑟</m:t>
                          </m:r>
                        </m:e>
                      </m:d>
                      <m:r>
                        <a:rPr lang="en-US" altLang="zh-CN" i="1">
                          <a:latin typeface="Cambria Math" panose="02040503050406030204" pitchFamily="18" charset="0"/>
                        </a:rPr>
                        <m:t>+</m:t>
                      </m:r>
                      <m:r>
                        <a:rPr lang="en-US" altLang="zh-CN" i="1">
                          <a:latin typeface="Cambria Math" panose="02040503050406030204" pitchFamily="18" charset="0"/>
                        </a:rPr>
                        <m:t>𝐺</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f>
                        <m:fPr>
                          <m:ctrlPr>
                            <a:rPr lang="zh-CN" altLang="zh-CN" i="1">
                              <a:latin typeface="Cambria Math" panose="02040503050406030204" pitchFamily="18" charset="0"/>
                            </a:rPr>
                          </m:ctrlPr>
                        </m:fPr>
                        <m:num>
                          <m:r>
                            <a:rPr lang="en-US" altLang="zh-CN" i="1">
                              <a:latin typeface="Cambria Math" panose="02040503050406030204" pitchFamily="18" charset="0"/>
                            </a:rPr>
                            <m:t>𝑀</m:t>
                          </m:r>
                        </m:num>
                        <m:den>
                          <m:r>
                            <a:rPr lang="en-US" altLang="zh-CN" i="1">
                              <a:latin typeface="Cambria Math" panose="02040503050406030204" pitchFamily="18" charset="0"/>
                            </a:rPr>
                            <m:t>𝑃</m:t>
                          </m:r>
                        </m:den>
                      </m:f>
                      <m:r>
                        <a:rPr lang="en-US" altLang="zh-CN" i="1">
                          <a:latin typeface="Cambria Math" panose="02040503050406030204" pitchFamily="18" charset="0"/>
                        </a:rPr>
                        <m:t>=</m:t>
                      </m:r>
                      <m:r>
                        <a:rPr lang="en-US" altLang="zh-CN" i="1">
                          <a:latin typeface="Cambria Math" panose="02040503050406030204" pitchFamily="18" charset="0"/>
                        </a:rPr>
                        <m:t>𝐿</m:t>
                      </m:r>
                      <m:d>
                        <m:dPr>
                          <m:ctrlPr>
                            <a:rPr lang="zh-CN" altLang="zh-CN" i="1">
                              <a:latin typeface="Cambria Math" panose="02040503050406030204" pitchFamily="18" charset="0"/>
                            </a:rPr>
                          </m:ctrlPr>
                        </m:dPr>
                        <m:e>
                          <m:r>
                            <a:rPr lang="en-US" altLang="zh-CN" i="1">
                              <a:latin typeface="Cambria Math" panose="02040503050406030204" pitchFamily="18" charset="0"/>
                            </a:rPr>
                            <m:t>𝑟</m:t>
                          </m:r>
                          <m:r>
                            <a:rPr lang="en-US" altLang="zh-CN" i="1">
                              <a:latin typeface="Cambria Math" panose="02040503050406030204" pitchFamily="18" charset="0"/>
                            </a:rPr>
                            <m:t>,</m:t>
                          </m:r>
                          <m:r>
                            <a:rPr lang="en-US" altLang="zh-CN" i="1">
                              <a:latin typeface="Cambria Math" panose="02040503050406030204" pitchFamily="18" charset="0"/>
                            </a:rPr>
                            <m:t>𝑌</m:t>
                          </m:r>
                        </m:e>
                      </m:d>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𝑃</m:t>
                          </m:r>
                        </m:e>
                      </m:acc>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24012"/>
                <a:ext cx="8229600" cy="4525963"/>
              </a:xfrm>
              <a:blipFill>
                <a:blip r:embed="rId2"/>
                <a:stretch>
                  <a:fillRect l="-1259" t="-2019" r="-2074"/>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r>
              <a:rPr lang="en-US" altLang="zh-CN"/>
              <a:t>Intermediate Macroeconomics</a:t>
            </a:r>
            <a:endParaRPr lang="zh-CN" altLang="en-US"/>
          </a:p>
        </p:txBody>
      </p:sp>
      <p:sp>
        <p:nvSpPr>
          <p:cNvPr id="5" name="文本框 4"/>
          <p:cNvSpPr txBox="1"/>
          <p:nvPr/>
        </p:nvSpPr>
        <p:spPr>
          <a:xfrm>
            <a:off x="755576" y="4594396"/>
            <a:ext cx="1476164" cy="369332"/>
          </a:xfrm>
          <a:prstGeom prst="rect">
            <a:avLst/>
          </a:prstGeom>
          <a:noFill/>
        </p:spPr>
        <p:txBody>
          <a:bodyPr wrap="square" rtlCol="0">
            <a:spAutoFit/>
          </a:bodyPr>
          <a:lstStyle/>
          <a:p>
            <a:r>
              <a:rPr lang="en-US" altLang="zh-CN" dirty="0"/>
              <a:t>Demand side</a:t>
            </a:r>
            <a:endParaRPr lang="zh-CN" altLang="en-US" dirty="0"/>
          </a:p>
        </p:txBody>
      </p:sp>
      <p:sp>
        <p:nvSpPr>
          <p:cNvPr id="6" name="左大括号 5"/>
          <p:cNvSpPr/>
          <p:nvPr/>
        </p:nvSpPr>
        <p:spPr>
          <a:xfrm>
            <a:off x="2118556" y="4274827"/>
            <a:ext cx="370384" cy="9767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863588" y="5288897"/>
            <a:ext cx="1440160" cy="369332"/>
          </a:xfrm>
          <a:prstGeom prst="rect">
            <a:avLst/>
          </a:prstGeom>
          <a:noFill/>
        </p:spPr>
        <p:txBody>
          <a:bodyPr wrap="square" rtlCol="0">
            <a:spAutoFit/>
          </a:bodyPr>
          <a:lstStyle/>
          <a:p>
            <a:r>
              <a:rPr lang="en-US" altLang="zh-CN" dirty="0"/>
              <a:t>Supply side</a:t>
            </a:r>
            <a:endParaRPr lang="zh-CN" altLang="en-US" dirty="0"/>
          </a:p>
        </p:txBody>
      </p:sp>
    </p:spTree>
    <p:extLst>
      <p:ext uri="{BB962C8B-B14F-4D97-AF65-F5344CB8AC3E}">
        <p14:creationId xmlns:p14="http://schemas.microsoft.com/office/powerpoint/2010/main" val="306541973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19310</TotalTime>
  <Words>10905</Words>
  <Application>Microsoft Office PowerPoint</Application>
  <PresentationFormat>全屏显示(4:3)</PresentationFormat>
  <Paragraphs>1581</Paragraphs>
  <Slides>183</Slides>
  <Notes>14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183</vt:i4>
      </vt:variant>
    </vt:vector>
  </HeadingPairs>
  <TitlesOfParts>
    <vt:vector size="192" baseType="lpstr">
      <vt:lpstr>宋体</vt:lpstr>
      <vt:lpstr>Arial</vt:lpstr>
      <vt:lpstr>Calibri</vt:lpstr>
      <vt:lpstr>Cambria Math</vt:lpstr>
      <vt:lpstr>Tahoma</vt:lpstr>
      <vt:lpstr>Times New Roman</vt:lpstr>
      <vt:lpstr>Wingdings</vt:lpstr>
      <vt:lpstr>Office 主题​​</vt:lpstr>
      <vt:lpstr>工作表</vt:lpstr>
      <vt:lpstr>Economic Fluctuation</vt:lpstr>
      <vt:lpstr>Content</vt:lpstr>
      <vt:lpstr>Business Cycle</vt:lpstr>
      <vt:lpstr>Stylized Business Cycles</vt:lpstr>
      <vt:lpstr>Macroeconomic Fluctuations: China</vt:lpstr>
      <vt:lpstr>Macroeconomic Fluctuations: China</vt:lpstr>
      <vt:lpstr>Macroeconomic Fluctuations: China</vt:lpstr>
      <vt:lpstr>Macroeconomic Fluctuations: China</vt:lpstr>
      <vt:lpstr>Macroeconomic Fluctuations: US</vt:lpstr>
      <vt:lpstr>Macroeconomic Fluctuations: US</vt:lpstr>
      <vt:lpstr>Macroeconomic Fluctuations: US</vt:lpstr>
      <vt:lpstr>Some Facts About Business Cycle</vt:lpstr>
      <vt:lpstr>Identifying Recessions</vt:lpstr>
      <vt:lpstr>Forecasting Business Cycles</vt:lpstr>
      <vt:lpstr>The Conference Board Leading Economic Index</vt:lpstr>
      <vt:lpstr>Content</vt:lpstr>
      <vt:lpstr>The Keynesian Cross Model</vt:lpstr>
      <vt:lpstr>The Keynesian Cross</vt:lpstr>
      <vt:lpstr>Insights from the Keynesian Cross Equation</vt:lpstr>
      <vt:lpstr>The Government Purchase Multiplier</vt:lpstr>
      <vt:lpstr>The Effect of Fiscal Stimulus </vt:lpstr>
      <vt:lpstr>The Tax Multiplier</vt:lpstr>
      <vt:lpstr>The Limitation of Keynesian Cross</vt:lpstr>
      <vt:lpstr>Content</vt:lpstr>
      <vt:lpstr>The Sticky-Price Assumption</vt:lpstr>
      <vt:lpstr>Time Horizons in Macroeconomics</vt:lpstr>
      <vt:lpstr>Theories of Price Stickiness </vt:lpstr>
      <vt:lpstr>Content</vt:lpstr>
      <vt:lpstr>Overview of IS-LM </vt:lpstr>
      <vt:lpstr>The IS Equation</vt:lpstr>
      <vt:lpstr>The IS Curve</vt:lpstr>
      <vt:lpstr>The IS Curve</vt:lpstr>
      <vt:lpstr>The Effect of Fiscal Policy</vt:lpstr>
      <vt:lpstr>The effect of an increase in government spending</vt:lpstr>
      <vt:lpstr>The effect of an increase in government spending</vt:lpstr>
      <vt:lpstr>The LM Equation</vt:lpstr>
      <vt:lpstr>The LM Curve</vt:lpstr>
      <vt:lpstr>Moving Along The LM Curve</vt:lpstr>
      <vt:lpstr>How Monetary Policy Shifts the LM Curve</vt:lpstr>
      <vt:lpstr>How Monetary Policy Shifts the LM Curve</vt:lpstr>
      <vt:lpstr>The IS-LM Model</vt:lpstr>
      <vt:lpstr>The IS-LM Curves</vt:lpstr>
      <vt:lpstr>Virtual Experiments</vt:lpstr>
      <vt:lpstr>The Effect of Expansionary Fiscal and Monetary Policies</vt:lpstr>
      <vt:lpstr>Explain Recessions</vt:lpstr>
      <vt:lpstr>The IS-Shock Recession </vt:lpstr>
      <vt:lpstr>Case Study: the Great Depression (the US case)</vt:lpstr>
      <vt:lpstr>Unemployment Rate during the Great Depression </vt:lpstr>
      <vt:lpstr>Interest Rate and Inflation</vt:lpstr>
      <vt:lpstr>Explanation 1: IS-Shock</vt:lpstr>
      <vt:lpstr>The Debt-Deflation Theory</vt:lpstr>
      <vt:lpstr>The Role of Expectation</vt:lpstr>
      <vt:lpstr>Explanation 2: LM-Shock</vt:lpstr>
      <vt:lpstr>Policy Responses to Recessions</vt:lpstr>
      <vt:lpstr>Policy Analysis</vt:lpstr>
      <vt:lpstr>The Effect of Fiscal Policies</vt:lpstr>
      <vt:lpstr>The Effect of Monetary Policies</vt:lpstr>
      <vt:lpstr>Liquidity Trap</vt:lpstr>
      <vt:lpstr>When Fiscal Policy Becomes Ineffective</vt:lpstr>
      <vt:lpstr>Where Do Economists Stand</vt:lpstr>
      <vt:lpstr>The Role of Interest Rate</vt:lpstr>
      <vt:lpstr>The Interest-Rate Channel of Monetary Policy Transmission</vt:lpstr>
      <vt:lpstr>Interest Rate Policy</vt:lpstr>
      <vt:lpstr>Modeling Interest Rate Policy</vt:lpstr>
      <vt:lpstr>A Rate Cut</vt:lpstr>
      <vt:lpstr>Content</vt:lpstr>
      <vt:lpstr>Overview</vt:lpstr>
      <vt:lpstr>Key Assumptions</vt:lpstr>
      <vt:lpstr>Fixed Exchange Rate</vt:lpstr>
      <vt:lpstr>China’s Foreign Reserve</vt:lpstr>
      <vt:lpstr>Floating Exchange Rate</vt:lpstr>
      <vt:lpstr>Content</vt:lpstr>
      <vt:lpstr>Small Open Economy with Floating Exchange Rate</vt:lpstr>
      <vt:lpstr>IS-LM Curves of The Small Open Economy with Floating Exchange Rate</vt:lpstr>
      <vt:lpstr>Virtual Experiments</vt:lpstr>
      <vt:lpstr>A Summary of Virtual Experiments</vt:lpstr>
      <vt:lpstr>Content</vt:lpstr>
      <vt:lpstr>Small Open Economy with Fixed Exchange Rate</vt:lpstr>
      <vt:lpstr>The Challenge of Capital Flow</vt:lpstr>
      <vt:lpstr>The Impossible Trinity</vt:lpstr>
      <vt:lpstr>The Role of Foreign Exchange Reserve</vt:lpstr>
      <vt:lpstr>The IS-LM Model of The Small Open Economy with Fixed Exchange Rate</vt:lpstr>
      <vt:lpstr>Virtual Experiments</vt:lpstr>
      <vt:lpstr>IS-LM Curves of The Small Open Economy with Fixed Exchange Rate</vt:lpstr>
      <vt:lpstr>Foreign-Demand-Shock Recession</vt:lpstr>
      <vt:lpstr>China’s Slowdown in 2008-2009</vt:lpstr>
      <vt:lpstr>China’s Slowdown in 2008-2009</vt:lpstr>
      <vt:lpstr>The Effect of Fiscal Stimulus</vt:lpstr>
      <vt:lpstr>The Effect of Global Monetary Tightening</vt:lpstr>
      <vt:lpstr>The Asian Financial Crisis</vt:lpstr>
      <vt:lpstr>The Asian Financial Crisis</vt:lpstr>
      <vt:lpstr>Content</vt:lpstr>
      <vt:lpstr>A Model of Large Open Economy with Flexible Exchange Rate</vt:lpstr>
      <vt:lpstr>The IS-LM Curves of the Large Open Economy</vt:lpstr>
      <vt:lpstr>Virtual Experiments</vt:lpstr>
      <vt:lpstr>Summary of Virtual Experiments</vt:lpstr>
      <vt:lpstr>Summary of Policy Effects</vt:lpstr>
      <vt:lpstr>Content</vt:lpstr>
      <vt:lpstr>Endogenizing the Price</vt:lpstr>
      <vt:lpstr>The Aggregate Demand</vt:lpstr>
      <vt:lpstr>The Slope of the AD Curve</vt:lpstr>
      <vt:lpstr>The Graphical Derivation</vt:lpstr>
      <vt:lpstr>The Effect of Expansionary Fiscal and Monetary Policies</vt:lpstr>
      <vt:lpstr>The Effect of Expansionary Fiscal and Monetary Policies</vt:lpstr>
      <vt:lpstr>The Short-term Effect of Expansionary Policies</vt:lpstr>
      <vt:lpstr>The Long-term Effect of Expansionary Policies</vt:lpstr>
      <vt:lpstr>From Short-Run To Long-Run</vt:lpstr>
      <vt:lpstr>Stabilization Policy</vt:lpstr>
      <vt:lpstr>Shocks to Aggregate Demand</vt:lpstr>
      <vt:lpstr>Shocks to Aggregate Supply</vt:lpstr>
      <vt:lpstr>Stagflation</vt:lpstr>
      <vt:lpstr>Accommodate An Adverse Supply Shock</vt:lpstr>
      <vt:lpstr>Case Study: The Oil Shocks in 1970s and 1980s </vt:lpstr>
      <vt:lpstr>Content</vt:lpstr>
      <vt:lpstr>Aggregate Supply</vt:lpstr>
      <vt:lpstr>A General AS Curve</vt:lpstr>
      <vt:lpstr>The Imperfect-Information Argument</vt:lpstr>
      <vt:lpstr>A Linear Aggregate Supply Equation</vt:lpstr>
      <vt:lpstr>The Short-Run AS Curve</vt:lpstr>
      <vt:lpstr>The Sticky-Price Argument</vt:lpstr>
      <vt:lpstr>The Determinants of ϕ</vt:lpstr>
      <vt:lpstr>Demand-Shock Recession</vt:lpstr>
      <vt:lpstr>Demand-Shock Recession</vt:lpstr>
      <vt:lpstr>Policy Response to Demand-Shock Recessions</vt:lpstr>
      <vt:lpstr>Content</vt:lpstr>
      <vt:lpstr>Negative Correlation between Unemployment and Inflation</vt:lpstr>
      <vt:lpstr>Phillips Curve</vt:lpstr>
      <vt:lpstr>Derivation of The Phillips Curve</vt:lpstr>
      <vt:lpstr>How Inflation Changes</vt:lpstr>
      <vt:lpstr>Adaptive Expectation of Inflation</vt:lpstr>
      <vt:lpstr>Inflation Inertia</vt:lpstr>
      <vt:lpstr>The Trade-Off Between Inflation and Unemployment</vt:lpstr>
      <vt:lpstr>“Sacrifice Ratio”</vt:lpstr>
      <vt:lpstr>Rational Expectation</vt:lpstr>
      <vt:lpstr>Trade-off under Rational Expectation</vt:lpstr>
      <vt:lpstr>Natural Rate of Unemployment</vt:lpstr>
      <vt:lpstr>Content</vt:lpstr>
      <vt:lpstr>Static v.s. Dynamic</vt:lpstr>
      <vt:lpstr>A Simple Example</vt:lpstr>
      <vt:lpstr>A Numerical Illustration</vt:lpstr>
      <vt:lpstr>A More Useful Dynamic AD-AS Model</vt:lpstr>
      <vt:lpstr>The IS Equation </vt:lpstr>
      <vt:lpstr>The “Phillips-Curve” Equation</vt:lpstr>
      <vt:lpstr>The Monetary Policy Rule</vt:lpstr>
      <vt:lpstr>Putting Together</vt:lpstr>
      <vt:lpstr>Steady State</vt:lpstr>
      <vt:lpstr>Solution</vt:lpstr>
      <vt:lpstr>Calibration</vt:lpstr>
      <vt:lpstr>Simulation of A Demand Shock</vt:lpstr>
      <vt:lpstr>PowerPoint 演示文稿</vt:lpstr>
      <vt:lpstr>The Economy After A Demand Shock</vt:lpstr>
      <vt:lpstr>PowerPoint 演示文稿</vt:lpstr>
      <vt:lpstr>The Economy After A Supply Shock: Stagflation</vt:lpstr>
      <vt:lpstr>PowerPoint 演示文稿</vt:lpstr>
      <vt:lpstr>Explaining The Great Inflation in 1970s</vt:lpstr>
      <vt:lpstr>PowerPoint 演示文稿</vt:lpstr>
      <vt:lpstr>The Economy After A Hawkish Policy Shift on Inflation</vt:lpstr>
      <vt:lpstr>Content</vt:lpstr>
      <vt:lpstr>The need to study Keynes’ theory</vt:lpstr>
      <vt:lpstr>Keynes Aggregate Demand</vt:lpstr>
      <vt:lpstr>Keynes Aggregate Supply</vt:lpstr>
      <vt:lpstr>The Aggregation of AS</vt:lpstr>
      <vt:lpstr>The Shape of AS curve</vt:lpstr>
      <vt:lpstr>The Relationship between AD and AS curves</vt:lpstr>
      <vt:lpstr>The Keynes AD-AS Model</vt:lpstr>
      <vt:lpstr>Implications</vt:lpstr>
      <vt:lpstr>Content</vt:lpstr>
      <vt:lpstr>The Importance of Investment</vt:lpstr>
      <vt:lpstr>Paradox of Poverty in the Midst of Plenty</vt:lpstr>
      <vt:lpstr>The Determinants of Investment</vt:lpstr>
      <vt:lpstr>Marginal Efficiency of Capital</vt:lpstr>
      <vt:lpstr>The Demand Price of Capital</vt:lpstr>
      <vt:lpstr>Source of Instability</vt:lpstr>
      <vt:lpstr>When Does a Recession End?</vt:lpstr>
      <vt:lpstr>The Role of the Stock Market</vt:lpstr>
      <vt:lpstr>The Weaknesses of the Stock Market</vt:lpstr>
      <vt:lpstr>The Weaknesses of the Stock Market</vt:lpstr>
      <vt:lpstr>Summary of Keynes’ View</vt:lpstr>
      <vt:lpstr>Content</vt:lpstr>
      <vt:lpstr>Concluding Remarks on Business Cycles</vt:lpstr>
      <vt:lpstr>Minsky’s Financial Instability Hypothesis</vt:lpstr>
      <vt:lpstr>Minsky’s Financial Cycle</vt:lpstr>
      <vt:lpstr>Concluding Remarks on Business Cycles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Growth</dc:title>
  <dc:creator>Junhui Qian</dc:creator>
  <cp:lastModifiedBy>Junhui</cp:lastModifiedBy>
  <cp:revision>455</cp:revision>
  <dcterms:created xsi:type="dcterms:W3CDTF">2014-04-17T02:21:02Z</dcterms:created>
  <dcterms:modified xsi:type="dcterms:W3CDTF">2022-12-05T09:39:32Z</dcterms:modified>
</cp:coreProperties>
</file>