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314" r:id="rId6"/>
    <p:sldId id="283" r:id="rId7"/>
    <p:sldId id="261" r:id="rId8"/>
    <p:sldId id="262" r:id="rId9"/>
    <p:sldId id="263" r:id="rId10"/>
    <p:sldId id="264" r:id="rId11"/>
    <p:sldId id="332" r:id="rId12"/>
    <p:sldId id="265" r:id="rId13"/>
    <p:sldId id="266" r:id="rId14"/>
    <p:sldId id="316" r:id="rId15"/>
    <p:sldId id="267" r:id="rId16"/>
    <p:sldId id="268" r:id="rId17"/>
    <p:sldId id="269" r:id="rId18"/>
    <p:sldId id="270" r:id="rId19"/>
    <p:sldId id="310" r:id="rId20"/>
    <p:sldId id="271" r:id="rId21"/>
    <p:sldId id="311" r:id="rId22"/>
    <p:sldId id="274" r:id="rId23"/>
    <p:sldId id="275" r:id="rId24"/>
    <p:sldId id="276" r:id="rId25"/>
    <p:sldId id="301" r:id="rId26"/>
    <p:sldId id="277" r:id="rId27"/>
    <p:sldId id="302" r:id="rId28"/>
    <p:sldId id="279" r:id="rId29"/>
    <p:sldId id="280" r:id="rId30"/>
    <p:sldId id="282" r:id="rId31"/>
    <p:sldId id="284" r:id="rId32"/>
    <p:sldId id="285" r:id="rId33"/>
    <p:sldId id="286" r:id="rId34"/>
    <p:sldId id="287" r:id="rId35"/>
    <p:sldId id="318" r:id="rId36"/>
    <p:sldId id="289" r:id="rId37"/>
    <p:sldId id="288" r:id="rId38"/>
    <p:sldId id="291" r:id="rId39"/>
    <p:sldId id="290" r:id="rId40"/>
    <p:sldId id="292" r:id="rId41"/>
    <p:sldId id="293" r:id="rId42"/>
    <p:sldId id="319" r:id="rId43"/>
    <p:sldId id="294" r:id="rId44"/>
    <p:sldId id="295" r:id="rId45"/>
    <p:sldId id="297" r:id="rId46"/>
    <p:sldId id="296" r:id="rId47"/>
    <p:sldId id="300" r:id="rId48"/>
    <p:sldId id="304" r:id="rId49"/>
    <p:sldId id="309" r:id="rId50"/>
    <p:sldId id="320" r:id="rId51"/>
    <p:sldId id="321" r:id="rId52"/>
    <p:sldId id="322" r:id="rId53"/>
    <p:sldId id="305" r:id="rId54"/>
    <p:sldId id="330" r:id="rId55"/>
    <p:sldId id="326" r:id="rId56"/>
    <p:sldId id="315" r:id="rId57"/>
    <p:sldId id="324" r:id="rId58"/>
    <p:sldId id="317" r:id="rId59"/>
    <p:sldId id="328" r:id="rId60"/>
    <p:sldId id="327" r:id="rId61"/>
    <p:sldId id="329" r:id="rId62"/>
    <p:sldId id="313" r:id="rId63"/>
    <p:sldId id="312" r:id="rId64"/>
    <p:sldId id="306" r:id="rId65"/>
    <p:sldId id="331" r:id="rId66"/>
    <p:sldId id="308" r:id="rId6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6" autoAdjust="0"/>
    <p:restoredTop sz="70164" autoAdjust="0"/>
  </p:normalViewPr>
  <p:slideViewPr>
    <p:cSldViewPr>
      <p:cViewPr varScale="1">
        <p:scale>
          <a:sx n="69" d="100"/>
          <a:sy n="69" d="100"/>
        </p:scale>
        <p:origin x="6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Q\Documents\courses\EC311\2015\ec311\approaching_the_steady_sta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Q\Documents\courses\EC311\2015\ec311\approaching_the_steady_stat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hui\Documents\courses\EC311\data\China_C_NX_sha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hui\Documents\courses\EC311\data\China_Gini_coe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Cross-Country</a:t>
            </a:r>
            <a:r>
              <a:rPr lang="en-US" altLang="en-US" baseline="0"/>
              <a:t> </a:t>
            </a:r>
            <a:r>
              <a:rPr lang="en-US" altLang="en-US"/>
              <a:t>Growth in Real GDP per cap (X: 1978, Y:2011)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Growth in Real GDP per cap (X: 1978, Y:2011)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Sheet1!$B$2:$B$144</c:f>
              <c:numCache>
                <c:formatCode>0.0_ </c:formatCode>
                <c:ptCount val="143"/>
                <c:pt idx="0">
                  <c:v>2014.6150240345137</c:v>
                </c:pt>
                <c:pt idx="1">
                  <c:v>4283.7848779634141</c:v>
                </c:pt>
                <c:pt idx="2">
                  <c:v>3009.8720306423461</c:v>
                </c:pt>
                <c:pt idx="3">
                  <c:v>4893.8551272653376</c:v>
                </c:pt>
                <c:pt idx="4">
                  <c:v>18836.070493092106</c:v>
                </c:pt>
                <c:pt idx="5">
                  <c:v>15906.775345439408</c:v>
                </c:pt>
                <c:pt idx="6">
                  <c:v>615.23952739014919</c:v>
                </c:pt>
                <c:pt idx="7">
                  <c:v>18889.659552744797</c:v>
                </c:pt>
                <c:pt idx="8">
                  <c:v>1080.2148117343054</c:v>
                </c:pt>
                <c:pt idx="9">
                  <c:v>610.74428898584767</c:v>
                </c:pt>
                <c:pt idx="10">
                  <c:v>1085.8388466018255</c:v>
                </c:pt>
                <c:pt idx="11">
                  <c:v>5068.56645132021</c:v>
                </c:pt>
                <c:pt idx="12">
                  <c:v>15221.095915882934</c:v>
                </c:pt>
                <c:pt idx="13">
                  <c:v>12252.6314557803</c:v>
                </c:pt>
                <c:pt idx="14">
                  <c:v>3716.0655506550074</c:v>
                </c:pt>
                <c:pt idx="15">
                  <c:v>22000.910736729729</c:v>
                </c:pt>
                <c:pt idx="16">
                  <c:v>1895.064843881067</c:v>
                </c:pt>
                <c:pt idx="17">
                  <c:v>4788.6722876504691</c:v>
                </c:pt>
                <c:pt idx="18">
                  <c:v>10755.775574641846</c:v>
                </c:pt>
                <c:pt idx="19">
                  <c:v>95102.462260181986</c:v>
                </c:pt>
                <c:pt idx="20">
                  <c:v>1086.6619976816075</c:v>
                </c:pt>
                <c:pt idx="21">
                  <c:v>1555.1129554337037</c:v>
                </c:pt>
                <c:pt idx="22">
                  <c:v>849.04249021086412</c:v>
                </c:pt>
                <c:pt idx="23">
                  <c:v>21055.090544197799</c:v>
                </c:pt>
                <c:pt idx="24">
                  <c:v>25221.31535344015</c:v>
                </c:pt>
                <c:pt idx="25">
                  <c:v>5633.0741169581497</c:v>
                </c:pt>
                <c:pt idx="26">
                  <c:v>1233.5791215150264</c:v>
                </c:pt>
                <c:pt idx="27">
                  <c:v>2894.5296059479788</c:v>
                </c:pt>
                <c:pt idx="28">
                  <c:v>1857.7172483220988</c:v>
                </c:pt>
                <c:pt idx="29">
                  <c:v>602.69578615540297</c:v>
                </c:pt>
                <c:pt idx="30">
                  <c:v>1516.0333427412986</c:v>
                </c:pt>
                <c:pt idx="31">
                  <c:v>6301.7351477470784</c:v>
                </c:pt>
                <c:pt idx="32">
                  <c:v>1216.389509075387</c:v>
                </c:pt>
                <c:pt idx="33">
                  <c:v>855.3935327814271</c:v>
                </c:pt>
                <c:pt idx="34">
                  <c:v>7290.8139396840616</c:v>
                </c:pt>
                <c:pt idx="35">
                  <c:v>8457.0586156425143</c:v>
                </c:pt>
                <c:pt idx="36">
                  <c:v>16957.537725826729</c:v>
                </c:pt>
                <c:pt idx="37">
                  <c:v>3214.5357379946104</c:v>
                </c:pt>
                <c:pt idx="38">
                  <c:v>4189.4139914676989</c:v>
                </c:pt>
                <c:pt idx="39">
                  <c:v>19963.96196662389</c:v>
                </c:pt>
                <c:pt idx="40">
                  <c:v>3642.810556820828</c:v>
                </c:pt>
                <c:pt idx="41">
                  <c:v>4159.5213709852096</c:v>
                </c:pt>
                <c:pt idx="42">
                  <c:v>1095.1199883398915</c:v>
                </c:pt>
                <c:pt idx="43">
                  <c:v>12718.642501308505</c:v>
                </c:pt>
                <c:pt idx="44">
                  <c:v>588.21348606448407</c:v>
                </c:pt>
                <c:pt idx="45">
                  <c:v>15356.898082758298</c:v>
                </c:pt>
                <c:pt idx="46">
                  <c:v>4311.2580500978847</c:v>
                </c:pt>
                <c:pt idx="47">
                  <c:v>19549.710548955118</c:v>
                </c:pt>
                <c:pt idx="48">
                  <c:v>9832.2796743249746</c:v>
                </c:pt>
                <c:pt idx="49">
                  <c:v>15933.637358976899</c:v>
                </c:pt>
                <c:pt idx="50">
                  <c:v>1747.6562239368679</c:v>
                </c:pt>
                <c:pt idx="51">
                  <c:v>2008.8899616967949</c:v>
                </c:pt>
                <c:pt idx="52">
                  <c:v>1244.7749342873824</c:v>
                </c:pt>
                <c:pt idx="53">
                  <c:v>1100.0877038860554</c:v>
                </c:pt>
                <c:pt idx="54">
                  <c:v>644.45959393604903</c:v>
                </c:pt>
                <c:pt idx="55">
                  <c:v>11817.14163793413</c:v>
                </c:pt>
                <c:pt idx="56">
                  <c:v>2617.1359488091698</c:v>
                </c:pt>
                <c:pt idx="57">
                  <c:v>3521.1837522589281</c:v>
                </c:pt>
                <c:pt idx="58">
                  <c:v>11220.951663042908</c:v>
                </c:pt>
                <c:pt idx="59">
                  <c:v>2769.8283566730047</c:v>
                </c:pt>
                <c:pt idx="60">
                  <c:v>7797.4601361131508</c:v>
                </c:pt>
                <c:pt idx="61">
                  <c:v>1442.3591346335304</c:v>
                </c:pt>
                <c:pt idx="62">
                  <c:v>1200.2548228127785</c:v>
                </c:pt>
                <c:pt idx="63">
                  <c:v>11088.862317352228</c:v>
                </c:pt>
                <c:pt idx="64">
                  <c:v>4715.2570839001482</c:v>
                </c:pt>
                <c:pt idx="65">
                  <c:v>4542.2343672842544</c:v>
                </c:pt>
                <c:pt idx="66">
                  <c:v>23011.338995062386</c:v>
                </c:pt>
                <c:pt idx="67">
                  <c:v>14003.832869096081</c:v>
                </c:pt>
                <c:pt idx="68">
                  <c:v>15380.090867308052</c:v>
                </c:pt>
                <c:pt idx="69">
                  <c:v>4855.9161714785077</c:v>
                </c:pt>
                <c:pt idx="70">
                  <c:v>3089.8103236927136</c:v>
                </c:pt>
                <c:pt idx="71">
                  <c:v>16057.949642132729</c:v>
                </c:pt>
                <c:pt idx="72">
                  <c:v>1760.5997901428088</c:v>
                </c:pt>
                <c:pt idx="73">
                  <c:v>792.05419767925162</c:v>
                </c:pt>
                <c:pt idx="74">
                  <c:v>4132.0137127839989</c:v>
                </c:pt>
                <c:pt idx="75">
                  <c:v>4762.6753057962933</c:v>
                </c:pt>
                <c:pt idx="76">
                  <c:v>26044.434533483738</c:v>
                </c:pt>
                <c:pt idx="77">
                  <c:v>746.93461244261812</c:v>
                </c:pt>
                <c:pt idx="78">
                  <c:v>3056.4098955896934</c:v>
                </c:pt>
                <c:pt idx="79">
                  <c:v>1566.1353522615434</c:v>
                </c:pt>
                <c:pt idx="80">
                  <c:v>6610.7533981939887</c:v>
                </c:pt>
                <c:pt idx="81">
                  <c:v>2107.3326578233778</c:v>
                </c:pt>
                <c:pt idx="82">
                  <c:v>1018.1749863785782</c:v>
                </c:pt>
                <c:pt idx="83">
                  <c:v>24638.443342688512</c:v>
                </c:pt>
                <c:pt idx="84">
                  <c:v>10127.614289894002</c:v>
                </c:pt>
                <c:pt idx="85">
                  <c:v>2338.8418798677831</c:v>
                </c:pt>
                <c:pt idx="86">
                  <c:v>1007.5221990976698</c:v>
                </c:pt>
                <c:pt idx="87">
                  <c:v>1166.6592504243308</c:v>
                </c:pt>
                <c:pt idx="88">
                  <c:v>9046.4444726578167</c:v>
                </c:pt>
                <c:pt idx="89">
                  <c:v>450.6145365860213</c:v>
                </c:pt>
                <c:pt idx="90">
                  <c:v>7654.0699557850721</c:v>
                </c:pt>
                <c:pt idx="91">
                  <c:v>1184.7135383693562</c:v>
                </c:pt>
                <c:pt idx="92">
                  <c:v>457.21463707690668</c:v>
                </c:pt>
                <c:pt idx="93">
                  <c:v>1532.0010595917777</c:v>
                </c:pt>
                <c:pt idx="94">
                  <c:v>5219.7492911982463</c:v>
                </c:pt>
                <c:pt idx="95">
                  <c:v>833.99523621773983</c:v>
                </c:pt>
                <c:pt idx="96">
                  <c:v>4992.6880203308738</c:v>
                </c:pt>
                <c:pt idx="97">
                  <c:v>4223.1120744881446</c:v>
                </c:pt>
                <c:pt idx="98">
                  <c:v>849.7031410191986</c:v>
                </c:pt>
                <c:pt idx="99">
                  <c:v>2177.0884677382655</c:v>
                </c:pt>
                <c:pt idx="100">
                  <c:v>19127.215605805868</c:v>
                </c:pt>
                <c:pt idx="101">
                  <c:v>19104.176450883315</c:v>
                </c:pt>
                <c:pt idx="102">
                  <c:v>739.43277362764604</c:v>
                </c:pt>
                <c:pt idx="103">
                  <c:v>15156.008842636382</c:v>
                </c:pt>
                <c:pt idx="104">
                  <c:v>7125.7563499083599</c:v>
                </c:pt>
                <c:pt idx="105">
                  <c:v>1553.1167160180953</c:v>
                </c:pt>
                <c:pt idx="106">
                  <c:v>5171.3164656280242</c:v>
                </c:pt>
                <c:pt idx="107">
                  <c:v>3369.592832709191</c:v>
                </c:pt>
                <c:pt idx="108">
                  <c:v>2602.9668104993984</c:v>
                </c:pt>
                <c:pt idx="109">
                  <c:v>6129.5103645695463</c:v>
                </c:pt>
                <c:pt idx="110">
                  <c:v>8561.4177633685867</c:v>
                </c:pt>
                <c:pt idx="111">
                  <c:v>2746.6771698835682</c:v>
                </c:pt>
                <c:pt idx="112">
                  <c:v>77251.899971476189</c:v>
                </c:pt>
                <c:pt idx="113">
                  <c:v>5141.5717787152498</c:v>
                </c:pt>
                <c:pt idx="114">
                  <c:v>1053.7961468234625</c:v>
                </c:pt>
                <c:pt idx="115">
                  <c:v>24222.006373658536</c:v>
                </c:pt>
                <c:pt idx="116">
                  <c:v>1228.2330143573199</c:v>
                </c:pt>
                <c:pt idx="117">
                  <c:v>1543.1658377257493</c:v>
                </c:pt>
                <c:pt idx="118">
                  <c:v>9224.6086876539648</c:v>
                </c:pt>
                <c:pt idx="119">
                  <c:v>1153.3650410607029</c:v>
                </c:pt>
                <c:pt idx="120">
                  <c:v>1029.364535760978</c:v>
                </c:pt>
                <c:pt idx="121">
                  <c:v>1856.3049738088812</c:v>
                </c:pt>
                <c:pt idx="122">
                  <c:v>6091.0072245085457</c:v>
                </c:pt>
                <c:pt idx="123">
                  <c:v>17583.826015121518</c:v>
                </c:pt>
                <c:pt idx="124">
                  <c:v>2270.5767700288616</c:v>
                </c:pt>
                <c:pt idx="125">
                  <c:v>2799.5163284352266</c:v>
                </c:pt>
                <c:pt idx="126">
                  <c:v>1019.76851310959</c:v>
                </c:pt>
                <c:pt idx="127">
                  <c:v>1274.2281309657812</c:v>
                </c:pt>
                <c:pt idx="128">
                  <c:v>2743.188399982565</c:v>
                </c:pt>
                <c:pt idx="129">
                  <c:v>17120.599491320772</c:v>
                </c:pt>
                <c:pt idx="130">
                  <c:v>3275.2581237301915</c:v>
                </c:pt>
                <c:pt idx="131">
                  <c:v>7125.6652517246048</c:v>
                </c:pt>
                <c:pt idx="132">
                  <c:v>7249.5478082382442</c:v>
                </c:pt>
                <c:pt idx="133">
                  <c:v>1427.6828696715265</c:v>
                </c:pt>
                <c:pt idx="134">
                  <c:v>746.42885684651105</c:v>
                </c:pt>
                <c:pt idx="135">
                  <c:v>7465.9725850244067</c:v>
                </c:pt>
                <c:pt idx="136">
                  <c:v>25303.285184206867</c:v>
                </c:pt>
                <c:pt idx="137">
                  <c:v>3260.8553801967137</c:v>
                </c:pt>
                <c:pt idx="138">
                  <c:v>8528.0252834116018</c:v>
                </c:pt>
                <c:pt idx="139">
                  <c:v>851.69679701411997</c:v>
                </c:pt>
                <c:pt idx="140">
                  <c:v>5630.3224595711417</c:v>
                </c:pt>
                <c:pt idx="141">
                  <c:v>1555.7557511256066</c:v>
                </c:pt>
                <c:pt idx="142">
                  <c:v>2223.5594692523632</c:v>
                </c:pt>
              </c:numCache>
            </c:numRef>
          </c:xVal>
          <c:yVal>
            <c:numRef>
              <c:f>Sheet1!$C$2:$C$144</c:f>
              <c:numCache>
                <c:formatCode>0.0_ </c:formatCode>
                <c:ptCount val="143"/>
                <c:pt idx="0">
                  <c:v>4214.4522718482294</c:v>
                </c:pt>
                <c:pt idx="1">
                  <c:v>7364.7116278885369</c:v>
                </c:pt>
                <c:pt idx="2">
                  <c:v>14507.618210337159</c:v>
                </c:pt>
                <c:pt idx="3">
                  <c:v>12908.972326529929</c:v>
                </c:pt>
                <c:pt idx="4">
                  <c:v>38499.273104715212</c:v>
                </c:pt>
                <c:pt idx="5">
                  <c:v>37282.532187530196</c:v>
                </c:pt>
                <c:pt idx="6">
                  <c:v>490.1410660115622</c:v>
                </c:pt>
                <c:pt idx="7">
                  <c:v>35446.265576448553</c:v>
                </c:pt>
                <c:pt idx="8">
                  <c:v>1231.879442036701</c:v>
                </c:pt>
                <c:pt idx="9">
                  <c:v>1051.5152198540827</c:v>
                </c:pt>
                <c:pt idx="10">
                  <c:v>1554.2065857353271</c:v>
                </c:pt>
                <c:pt idx="11">
                  <c:v>12906.671758234306</c:v>
                </c:pt>
                <c:pt idx="12">
                  <c:v>20676.155322205308</c:v>
                </c:pt>
                <c:pt idx="13">
                  <c:v>19366.612458450469</c:v>
                </c:pt>
                <c:pt idx="14">
                  <c:v>7366.6397270962298</c:v>
                </c:pt>
                <c:pt idx="15">
                  <c:v>38923.08432462698</c:v>
                </c:pt>
                <c:pt idx="16">
                  <c:v>4166.7787520216871</c:v>
                </c:pt>
                <c:pt idx="17">
                  <c:v>9294.5329123416104</c:v>
                </c:pt>
                <c:pt idx="18">
                  <c:v>20642.244255955098</c:v>
                </c:pt>
                <c:pt idx="19">
                  <c:v>67543.787090023601</c:v>
                </c:pt>
                <c:pt idx="20">
                  <c:v>4607.0168327905076</c:v>
                </c:pt>
                <c:pt idx="21">
                  <c:v>11810.751074547776</c:v>
                </c:pt>
                <c:pt idx="22">
                  <c:v>617.29295516947684</c:v>
                </c:pt>
                <c:pt idx="23">
                  <c:v>35344.869473004328</c:v>
                </c:pt>
                <c:pt idx="24">
                  <c:v>44823.644226137381</c:v>
                </c:pt>
                <c:pt idx="25">
                  <c:v>15243.32965151039</c:v>
                </c:pt>
                <c:pt idx="26">
                  <c:v>8068.599071224894</c:v>
                </c:pt>
                <c:pt idx="27">
                  <c:v>1371.8295713508937</c:v>
                </c:pt>
                <c:pt idx="28">
                  <c:v>1857.527158333434</c:v>
                </c:pt>
                <c:pt idx="29">
                  <c:v>290.62882055980248</c:v>
                </c:pt>
                <c:pt idx="30">
                  <c:v>2426.8713318268406</c:v>
                </c:pt>
                <c:pt idx="31">
                  <c:v>8407.9210584496705</c:v>
                </c:pt>
                <c:pt idx="32">
                  <c:v>921.28410652396792</c:v>
                </c:pt>
                <c:pt idx="33">
                  <c:v>4125.8080584778218</c:v>
                </c:pt>
                <c:pt idx="34">
                  <c:v>10123.360004337177</c:v>
                </c:pt>
                <c:pt idx="35">
                  <c:v>28183.246409681327</c:v>
                </c:pt>
                <c:pt idx="36">
                  <c:v>34519.982787283814</c:v>
                </c:pt>
                <c:pt idx="37">
                  <c:v>2391.9854888948985</c:v>
                </c:pt>
                <c:pt idx="38">
                  <c:v>11329.308274843001</c:v>
                </c:pt>
                <c:pt idx="39">
                  <c:v>35641.169197863688</c:v>
                </c:pt>
                <c:pt idx="40">
                  <c:v>8726.598876104159</c:v>
                </c:pt>
                <c:pt idx="41">
                  <c:v>6828.0919357659577</c:v>
                </c:pt>
                <c:pt idx="42">
                  <c:v>4836.3664158410847</c:v>
                </c:pt>
                <c:pt idx="43">
                  <c:v>28740.77371179076</c:v>
                </c:pt>
                <c:pt idx="44">
                  <c:v>782.7051743543833</c:v>
                </c:pt>
                <c:pt idx="45">
                  <c:v>33747.326951754672</c:v>
                </c:pt>
                <c:pt idx="46">
                  <c:v>4644.7396441187875</c:v>
                </c:pt>
                <c:pt idx="47">
                  <c:v>31437.94022502692</c:v>
                </c:pt>
                <c:pt idx="48">
                  <c:v>12402.878794495335</c:v>
                </c:pt>
                <c:pt idx="49">
                  <c:v>32259.814570067774</c:v>
                </c:pt>
                <c:pt idx="50">
                  <c:v>2522.3658571784717</c:v>
                </c:pt>
                <c:pt idx="51">
                  <c:v>958.3188195828468</c:v>
                </c:pt>
                <c:pt idx="52">
                  <c:v>1236.2916170965309</c:v>
                </c:pt>
                <c:pt idx="53">
                  <c:v>906.66962567955625</c:v>
                </c:pt>
                <c:pt idx="54">
                  <c:v>9175.8248460438099</c:v>
                </c:pt>
                <c:pt idx="55">
                  <c:v>23698.648735021001</c:v>
                </c:pt>
                <c:pt idx="56">
                  <c:v>8502.4259510707598</c:v>
                </c:pt>
                <c:pt idx="57">
                  <c:v>4235.9042880832803</c:v>
                </c:pt>
                <c:pt idx="58">
                  <c:v>38568.793019616023</c:v>
                </c:pt>
                <c:pt idx="59">
                  <c:v>2919.8402547549631</c:v>
                </c:pt>
                <c:pt idx="60">
                  <c:v>18852.006263021623</c:v>
                </c:pt>
                <c:pt idx="61">
                  <c:v>4339.4887296242259</c:v>
                </c:pt>
                <c:pt idx="62">
                  <c:v>3601.6818022728071</c:v>
                </c:pt>
                <c:pt idx="63">
                  <c:v>36704.616800514035</c:v>
                </c:pt>
                <c:pt idx="64">
                  <c:v>11818.46668010453</c:v>
                </c:pt>
                <c:pt idx="65">
                  <c:v>4196.7069006275897</c:v>
                </c:pt>
                <c:pt idx="66">
                  <c:v>31921.616659498839</c:v>
                </c:pt>
                <c:pt idx="67">
                  <c:v>25081.192541476721</c:v>
                </c:pt>
                <c:pt idx="68">
                  <c:v>29089.054372512099</c:v>
                </c:pt>
                <c:pt idx="69">
                  <c:v>5078.143954294067</c:v>
                </c:pt>
                <c:pt idx="70">
                  <c:v>5092.4973947180561</c:v>
                </c:pt>
                <c:pt idx="71">
                  <c:v>30427.209080394092</c:v>
                </c:pt>
                <c:pt idx="72">
                  <c:v>1297.5743279011583</c:v>
                </c:pt>
                <c:pt idx="73">
                  <c:v>2347.9123899533479</c:v>
                </c:pt>
                <c:pt idx="74">
                  <c:v>12706.188173069895</c:v>
                </c:pt>
                <c:pt idx="75">
                  <c:v>27522.296188390555</c:v>
                </c:pt>
                <c:pt idx="76">
                  <c:v>63198.994860615981</c:v>
                </c:pt>
                <c:pt idx="77">
                  <c:v>2623.8654274179685</c:v>
                </c:pt>
                <c:pt idx="78">
                  <c:v>13158.620636274314</c:v>
                </c:pt>
                <c:pt idx="79">
                  <c:v>474.47061802445006</c:v>
                </c:pt>
                <c:pt idx="80">
                  <c:v>9197.707924980743</c:v>
                </c:pt>
                <c:pt idx="81">
                  <c:v>4701.0765306888525</c:v>
                </c:pt>
                <c:pt idx="82">
                  <c:v>1487.8242127513226</c:v>
                </c:pt>
                <c:pt idx="83">
                  <c:v>78130.59505592694</c:v>
                </c:pt>
                <c:pt idx="84">
                  <c:v>69471.51167786213</c:v>
                </c:pt>
                <c:pt idx="85">
                  <c:v>3647.4503500204228</c:v>
                </c:pt>
                <c:pt idx="86">
                  <c:v>759.41078296595344</c:v>
                </c:pt>
                <c:pt idx="87">
                  <c:v>10343.660905120516</c:v>
                </c:pt>
                <c:pt idx="88">
                  <c:v>12709.819335252208</c:v>
                </c:pt>
                <c:pt idx="89">
                  <c:v>941.06267789344622</c:v>
                </c:pt>
                <c:pt idx="90">
                  <c:v>23993.078770596261</c:v>
                </c:pt>
                <c:pt idx="91">
                  <c:v>5219.4694126739123</c:v>
                </c:pt>
                <c:pt idx="92">
                  <c:v>817.701715426281</c:v>
                </c:pt>
                <c:pt idx="93">
                  <c:v>2615.7464006653886</c:v>
                </c:pt>
                <c:pt idx="94">
                  <c:v>9645.0563304238585</c:v>
                </c:pt>
                <c:pt idx="95">
                  <c:v>802.26041169160715</c:v>
                </c:pt>
                <c:pt idx="96">
                  <c:v>13468.805902972763</c:v>
                </c:pt>
                <c:pt idx="97">
                  <c:v>5146.1422929726023</c:v>
                </c:pt>
                <c:pt idx="98">
                  <c:v>522.55709329874662</c:v>
                </c:pt>
                <c:pt idx="99">
                  <c:v>2338.8896487864149</c:v>
                </c:pt>
                <c:pt idx="100">
                  <c:v>38054.851691108881</c:v>
                </c:pt>
                <c:pt idx="101">
                  <c:v>52414.587211625621</c:v>
                </c:pt>
                <c:pt idx="102">
                  <c:v>1185.3762406022634</c:v>
                </c:pt>
                <c:pt idx="103">
                  <c:v>26666.532662522604</c:v>
                </c:pt>
                <c:pt idx="104">
                  <c:v>31054.637061709785</c:v>
                </c:pt>
                <c:pt idx="105">
                  <c:v>2472.8852293970212</c:v>
                </c:pt>
                <c:pt idx="106">
                  <c:v>12154.747391272085</c:v>
                </c:pt>
                <c:pt idx="107">
                  <c:v>8923.976678154153</c:v>
                </c:pt>
                <c:pt idx="108">
                  <c:v>3521.0547154341348</c:v>
                </c:pt>
                <c:pt idx="109">
                  <c:v>18430.429056943573</c:v>
                </c:pt>
                <c:pt idx="110">
                  <c:v>22289.899655863803</c:v>
                </c:pt>
                <c:pt idx="111">
                  <c:v>4351.2969247894043</c:v>
                </c:pt>
                <c:pt idx="112">
                  <c:v>124720.44396352807</c:v>
                </c:pt>
                <c:pt idx="113">
                  <c:v>13574.309839365063</c:v>
                </c:pt>
                <c:pt idx="114">
                  <c:v>1201.4976501708863</c:v>
                </c:pt>
                <c:pt idx="115">
                  <c:v>25556.481427375111</c:v>
                </c:pt>
                <c:pt idx="116">
                  <c:v>2373.9938323700708</c:v>
                </c:pt>
                <c:pt idx="117">
                  <c:v>1411.7157705241316</c:v>
                </c:pt>
                <c:pt idx="118">
                  <c:v>51643.665213101245</c:v>
                </c:pt>
                <c:pt idx="119">
                  <c:v>867.03304596084092</c:v>
                </c:pt>
                <c:pt idx="120">
                  <c:v>1116.5315118731203</c:v>
                </c:pt>
                <c:pt idx="121">
                  <c:v>1851.7322725216522</c:v>
                </c:pt>
                <c:pt idx="122">
                  <c:v>6699.64560723053</c:v>
                </c:pt>
                <c:pt idx="123">
                  <c:v>36100.791335685622</c:v>
                </c:pt>
                <c:pt idx="124">
                  <c:v>4239.2484553281311</c:v>
                </c:pt>
                <c:pt idx="125">
                  <c:v>3919.0155480797803</c:v>
                </c:pt>
                <c:pt idx="126">
                  <c:v>1851.1218654928168</c:v>
                </c:pt>
                <c:pt idx="127">
                  <c:v>946.68845823382446</c:v>
                </c:pt>
                <c:pt idx="128">
                  <c:v>8491.035235125355</c:v>
                </c:pt>
                <c:pt idx="129">
                  <c:v>20196.314920897243</c:v>
                </c:pt>
                <c:pt idx="130">
                  <c:v>6632.0378963413168</c:v>
                </c:pt>
                <c:pt idx="131">
                  <c:v>14437.29063912844</c:v>
                </c:pt>
                <c:pt idx="132">
                  <c:v>28413.563651706481</c:v>
                </c:pt>
                <c:pt idx="133">
                  <c:v>1269.3903307108919</c:v>
                </c:pt>
                <c:pt idx="134">
                  <c:v>1187.0323575622795</c:v>
                </c:pt>
                <c:pt idx="135">
                  <c:v>12625.061418123862</c:v>
                </c:pt>
                <c:pt idx="136">
                  <c:v>42646.207242254495</c:v>
                </c:pt>
                <c:pt idx="137">
                  <c:v>8091.7788822835273</c:v>
                </c:pt>
                <c:pt idx="138">
                  <c:v>10342.566407573409</c:v>
                </c:pt>
                <c:pt idx="139">
                  <c:v>3447.7657197840222</c:v>
                </c:pt>
                <c:pt idx="140">
                  <c:v>8457.4470831120852</c:v>
                </c:pt>
                <c:pt idx="141">
                  <c:v>2051.7131072532393</c:v>
                </c:pt>
                <c:pt idx="142">
                  <c:v>4347.786501231185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72-4001-B007-AAEB67137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6169408"/>
        <c:axId val="1176152544"/>
      </c:scatterChart>
      <c:valAx>
        <c:axId val="1176169408"/>
        <c:scaling>
          <c:logBase val="10"/>
          <c:orientation val="minMax"/>
          <c:min val="100"/>
        </c:scaling>
        <c:delete val="0"/>
        <c:axPos val="b"/>
        <c:numFmt formatCode="0.0_ " sourceLinked="1"/>
        <c:majorTickMark val="out"/>
        <c:minorTickMark val="none"/>
        <c:tickLblPos val="nextTo"/>
        <c:crossAx val="1176152544"/>
        <c:crosses val="autoZero"/>
        <c:crossBetween val="midCat"/>
      </c:valAx>
      <c:valAx>
        <c:axId val="1176152544"/>
        <c:scaling>
          <c:logBase val="10"/>
          <c:orientation val="minMax"/>
          <c:min val="100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crossAx val="11761694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'Too little capital'!$D$1</c:f>
              <c:strCache>
                <c:ptCount val="1"/>
                <c:pt idx="0">
                  <c:v>y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'Too little capital'!$D$2:$D$100</c:f>
              <c:numCache>
                <c:formatCode>General</c:formatCode>
                <c:ptCount val="9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 formatCode="0.000_ ">
                  <c:v>3</c:v>
                </c:pt>
                <c:pt idx="5" formatCode="0.000_ ">
                  <c:v>3.0983866769659336</c:v>
                </c:pt>
                <c:pt idx="6" formatCode="0.000_ ">
                  <c:v>3.1920515876913651</c:v>
                </c:pt>
                <c:pt idx="7" formatCode="0.000_ ">
                  <c:v>3.2812040165890863</c:v>
                </c:pt>
                <c:pt idx="8" formatCode="0.000_ ">
                  <c:v>3.36604691395216</c:v>
                </c:pt>
                <c:pt idx="9" formatCode="0.000_ ">
                  <c:v>3.4467764797285962</c:v>
                </c:pt>
                <c:pt idx="10" formatCode="0.000_ ">
                  <c:v>3.5235819177299579</c:v>
                </c:pt>
                <c:pt idx="11" formatCode="0.000_ ">
                  <c:v>3.5966453170591</c:v>
                </c:pt>
                <c:pt idx="12" formatCode="0.000_ ">
                  <c:v>3.6661416286854478</c:v>
                </c:pt>
                <c:pt idx="13" formatCode="0.000_ ">
                  <c:v>3.7322387131271593</c:v>
                </c:pt>
                <c:pt idx="14" formatCode="0.000_ ">
                  <c:v>3.7950974410615794</c:v>
                </c:pt>
                <c:pt idx="15" formatCode="0.000_ ">
                  <c:v>3.8548718330143901</c:v>
                </c:pt>
                <c:pt idx="16" formatCode="0.000_ ">
                  <c:v>3.9117092275088838</c:v>
                </c:pt>
                <c:pt idx="17" formatCode="0.000_ ">
                  <c:v>3.9657504694918431</c:v>
                </c:pt>
                <c:pt idx="18" formatCode="0.000_ ">
                  <c:v>4.0171301127039962</c:v>
                </c:pt>
                <c:pt idx="19" formatCode="0.000_ ">
                  <c:v>4.065976631082119</c:v>
                </c:pt>
                <c:pt idx="20" formatCode="0.000_ ">
                  <c:v>4.1124126353755361</c:v>
                </c:pt>
                <c:pt idx="21" formatCode="0.000_ ">
                  <c:v>4.1565550920112315</c:v>
                </c:pt>
                <c:pt idx="22" formatCode="0.000_ ">
                  <c:v>4.1985155419073612</c:v>
                </c:pt>
                <c:pt idx="23" formatCode="0.000_ ">
                  <c:v>4.2384003174579412</c:v>
                </c:pt>
                <c:pt idx="24" formatCode="0.000_ ">
                  <c:v>4.2763107563241691</c:v>
                </c:pt>
                <c:pt idx="25" formatCode="0.000_ ">
                  <c:v>4.3123434109948269</c:v>
                </c:pt>
                <c:pt idx="26" formatCode="0.000_ ">
                  <c:v>4.346590253337995</c:v>
                </c:pt>
                <c:pt idx="27" formatCode="0.000_ ">
                  <c:v>4.3791388735732699</c:v>
                </c:pt>
                <c:pt idx="28" formatCode="0.000_ ">
                  <c:v>4.4100726732587008</c:v>
                </c:pt>
                <c:pt idx="29" formatCode="0.000_ ">
                  <c:v>4.4394710520184928</c:v>
                </c:pt>
                <c:pt idx="30" formatCode="0.000_ ">
                  <c:v>4.4674095878426474</c:v>
                </c:pt>
                <c:pt idx="31" formatCode="0.000_ ">
                  <c:v>4.4939602108735777</c:v>
                </c:pt>
                <c:pt idx="32" formatCode="0.000_ ">
                  <c:v>4.5191913706613702</c:v>
                </c:pt>
                <c:pt idx="33" formatCode="0.000_ ">
                  <c:v>4.5431681969221502</c:v>
                </c:pt>
                <c:pt idx="34" formatCode="0.000_ ">
                  <c:v>4.5659526538755797</c:v>
                </c:pt>
                <c:pt idx="35" formatCode="0.000_ ">
                  <c:v>4.5876036882699331</c:v>
                </c:pt>
                <c:pt idx="36" formatCode="0.000_ ">
                  <c:v>4.6081773712282459</c:v>
                </c:pt>
                <c:pt idx="37" formatCode="0.000_ ">
                  <c:v>4.6277270340680401</c:v>
                </c:pt>
                <c:pt idx="38" formatCode="0.000_ ">
                  <c:v>4.6463033982612227</c:v>
                </c:pt>
                <c:pt idx="39" formatCode="0.000_ ">
                  <c:v>4.6639546997108603</c:v>
                </c:pt>
                <c:pt idx="40" formatCode="0.000_ ">
                  <c:v>4.6807268075283934</c:v>
                </c:pt>
                <c:pt idx="41" formatCode="0.000_ ">
                  <c:v>4.696663337499043</c:v>
                </c:pt>
                <c:pt idx="42" formatCode="0.000_ ">
                  <c:v>4.711805760425233</c:v>
                </c:pt>
                <c:pt idx="43" formatCode="0.000_ ">
                  <c:v>4.7261935055381921</c:v>
                </c:pt>
                <c:pt idx="44" formatCode="0.000_ ">
                  <c:v>4.739864059166818</c:v>
                </c:pt>
                <c:pt idx="45" formatCode="0.000_ ">
                  <c:v>4.7528530588507172</c:v>
                </c:pt>
                <c:pt idx="46" formatCode="0.000_ ">
                  <c:v>4.7651943830812735</c:v>
                </c:pt>
                <c:pt idx="47" formatCode="0.000_ ">
                  <c:v>4.7769202368508337</c:v>
                </c:pt>
                <c:pt idx="48" formatCode="0.000_ ">
                  <c:v>4.7880612331858226</c:v>
                </c:pt>
                <c:pt idx="49" formatCode="0.000_ ">
                  <c:v>4.7986464708348908</c:v>
                </c:pt>
                <c:pt idx="50" formatCode="0.000_ ">
                  <c:v>4.8087036082782211</c:v>
                </c:pt>
                <c:pt idx="51" formatCode="0.000_ ">
                  <c:v>4.8182589342189042</c:v>
                </c:pt>
                <c:pt idx="52" formatCode="0.000_ ">
                  <c:v>4.8273374347119882</c:v>
                </c:pt>
                <c:pt idx="53" formatCode="0.000_ ">
                  <c:v>4.8359628570813626</c:v>
                </c:pt>
                <c:pt idx="54" formatCode="0.000_ ">
                  <c:v>4.8441577707692556</c:v>
                </c:pt>
                <c:pt idx="55" formatCode="0.000_ ">
                  <c:v>4.8519436252576531</c:v>
                </c:pt>
                <c:pt idx="56" formatCode="0.000_ ">
                  <c:v>4.859340805195635</c:v>
                </c:pt>
                <c:pt idx="57" formatCode="0.000_ ">
                  <c:v>4.8663686828613022</c:v>
                </c:pt>
                <c:pt idx="58" formatCode="0.000_ ">
                  <c:v>4.8730456680817769</c:v>
                </c:pt>
                <c:pt idx="59" formatCode="0.000_ ">
                  <c:v>4.8793892557296967</c:v>
                </c:pt>
                <c:pt idx="60" formatCode="0.000_ ">
                  <c:v>4.8854160709096428</c:v>
                </c:pt>
                <c:pt idx="61" formatCode="0.000_ ">
                  <c:v>4.8911419119431416</c:v>
                </c:pt>
                <c:pt idx="62" formatCode="0.000_ ">
                  <c:v>4.8965817912561924</c:v>
                </c:pt>
                <c:pt idx="63" formatCode="0.000_ ">
                  <c:v>4.9017499742687445</c:v>
                </c:pt>
                <c:pt idx="64" formatCode="0.000_ ">
                  <c:v>4.906660016381168</c:v>
                </c:pt>
                <c:pt idx="65" formatCode="0.000_ ">
                  <c:v>4.9113247981485468</c:v>
                </c:pt>
                <c:pt idx="66" formatCode="0.000_ ">
                  <c:v>4.9157565587295151</c:v>
                </c:pt>
                <c:pt idx="67" formatCode="0.000_ ">
                  <c:v>4.9199669276924798</c:v>
                </c:pt>
                <c:pt idx="68" formatCode="0.000_ ">
                  <c:v>4.9239669552582539</c:v>
                </c:pt>
                <c:pt idx="69" formatCode="0.000_ ">
                  <c:v>4.9277671410545407</c:v>
                </c:pt>
                <c:pt idx="70" formatCode="0.000_ ">
                  <c:v>4.9313774614541952</c:v>
                </c:pt>
                <c:pt idx="71" formatCode="0.000_ ">
                  <c:v>4.934807395565878</c:v>
                </c:pt>
                <c:pt idx="72" formatCode="0.000_ ">
                  <c:v>4.9380659499424926</c:v>
                </c:pt>
                <c:pt idx="73" formatCode="0.000_ ">
                  <c:v>4.9411616820697697</c:v>
                </c:pt>
                <c:pt idx="74" formatCode="0.000_ ">
                  <c:v>4.9441027226943799</c:v>
                </c:pt>
                <c:pt idx="75" formatCode="0.000_ ">
                  <c:v>4.9468967970482032</c:v>
                </c:pt>
                <c:pt idx="76" formatCode="0.000_ ">
                  <c:v>4.9495512450226533</c:v>
                </c:pt>
                <c:pt idx="77" formatCode="0.000_ ">
                  <c:v>4.9520730403444269</c:v>
                </c:pt>
                <c:pt idx="78" formatCode="0.000_ ">
                  <c:v>4.9544688088015754</c:v>
                </c:pt>
                <c:pt idx="79" formatCode="0.000_ ">
                  <c:v>4.9567448455664653</c:v>
                </c:pt>
                <c:pt idx="80" formatCode="0.000_ ">
                  <c:v>4.9589071316599567</c:v>
                </c:pt>
                <c:pt idx="81" formatCode="0.000_ ">
                  <c:v>4.9609613495990024</c:v>
                </c:pt>
                <c:pt idx="82" formatCode="0.000_ ">
                  <c:v>4.9629128982678248</c:v>
                </c:pt>
                <c:pt idx="83" formatCode="0.000_ ">
                  <c:v>4.9647669070508975</c:v>
                </c:pt>
                <c:pt idx="84" formatCode="0.000_ ">
                  <c:v>4.9665282492641092</c:v>
                </c:pt>
                <c:pt idx="85" formatCode="0.000_ ">
                  <c:v>4.9682015549187044</c:v>
                </c:pt>
                <c:pt idx="86" formatCode="0.000_ ">
                  <c:v>4.9697912228509482</c:v>
                </c:pt>
                <c:pt idx="87" formatCode="0.000_ ">
                  <c:v>4.9713014322488194</c:v>
                </c:pt>
                <c:pt idx="88" formatCode="0.000_ ">
                  <c:v>4.9727361536055437</c:v>
                </c:pt>
                <c:pt idx="89" formatCode="0.000_ ">
                  <c:v>4.9740991591283006</c:v>
                </c:pt>
                <c:pt idx="90" formatCode="0.000_ ">
                  <c:v>4.9753940326290662</c:v>
                </c:pt>
                <c:pt idx="91" formatCode="0.000_ ">
                  <c:v>4.9766241789232355</c:v>
                </c:pt>
                <c:pt idx="92" formatCode="0.000_ ">
                  <c:v>4.9777928327603842</c:v>
                </c:pt>
                <c:pt idx="93" formatCode="0.000_ ">
                  <c:v>4.9789030673103865</c:v>
                </c:pt>
                <c:pt idx="94" formatCode="0.000_ ">
                  <c:v>4.9799578022269113</c:v>
                </c:pt>
                <c:pt idx="95" formatCode="0.000_ ">
                  <c:v>4.9809598113092699</c:v>
                </c:pt>
                <c:pt idx="96" formatCode="0.000_ ">
                  <c:v>4.9819117297825439</c:v>
                </c:pt>
                <c:pt idx="97" formatCode="0.000_ ">
                  <c:v>4.9828160612149519</c:v>
                </c:pt>
                <c:pt idx="98" formatCode="0.000_ ">
                  <c:v>4.9836751840904512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49-4B33-B6E1-01826FC3FCEE}"/>
            </c:ext>
          </c:extLst>
        </c:ser>
        <c:ser>
          <c:idx val="1"/>
          <c:order val="1"/>
          <c:tx>
            <c:strRef>
              <c:f>'Too little capital'!$E$1</c:f>
              <c:strCache>
                <c:ptCount val="1"/>
                <c:pt idx="0">
                  <c:v>c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'Too little capital'!$E$2:$E$100</c:f>
              <c:numCache>
                <c:formatCode>General</c:formatCode>
                <c:ptCount val="99"/>
                <c:pt idx="0">
                  <c:v>2.0999999999999996</c:v>
                </c:pt>
                <c:pt idx="1">
                  <c:v>2.0999999999999996</c:v>
                </c:pt>
                <c:pt idx="2">
                  <c:v>2.0999999999999996</c:v>
                </c:pt>
                <c:pt idx="3">
                  <c:v>2.0999999999999996</c:v>
                </c:pt>
                <c:pt idx="4" formatCode="0.000_ ">
                  <c:v>1.5</c:v>
                </c:pt>
                <c:pt idx="5" formatCode="0.000_ ">
                  <c:v>1.5491933384829668</c:v>
                </c:pt>
                <c:pt idx="6" formatCode="0.000_ ">
                  <c:v>1.5960257938456825</c:v>
                </c:pt>
                <c:pt idx="7" formatCode="0.000_ ">
                  <c:v>1.6406020082945432</c:v>
                </c:pt>
                <c:pt idx="8" formatCode="0.000_ ">
                  <c:v>1.68302345697608</c:v>
                </c:pt>
                <c:pt idx="9" formatCode="0.000_ ">
                  <c:v>1.7233882398642981</c:v>
                </c:pt>
                <c:pt idx="10" formatCode="0.000_ ">
                  <c:v>1.7617909588649789</c:v>
                </c:pt>
                <c:pt idx="11" formatCode="0.000_ ">
                  <c:v>1.79832265852955</c:v>
                </c:pt>
                <c:pt idx="12" formatCode="0.000_ ">
                  <c:v>1.8330708143427239</c:v>
                </c:pt>
                <c:pt idx="13" formatCode="0.000_ ">
                  <c:v>1.8661193565635796</c:v>
                </c:pt>
                <c:pt idx="14" formatCode="0.000_ ">
                  <c:v>1.8975487205307897</c:v>
                </c:pt>
                <c:pt idx="15" formatCode="0.000_ ">
                  <c:v>1.927435916507195</c:v>
                </c:pt>
                <c:pt idx="16" formatCode="0.000_ ">
                  <c:v>1.9558546137544419</c:v>
                </c:pt>
                <c:pt idx="17" formatCode="0.000_ ">
                  <c:v>1.9828752347459215</c:v>
                </c:pt>
                <c:pt idx="18" formatCode="0.000_ ">
                  <c:v>2.0085650563519981</c:v>
                </c:pt>
                <c:pt idx="19" formatCode="0.000_ ">
                  <c:v>2.0329883155410595</c:v>
                </c:pt>
                <c:pt idx="20" formatCode="0.000_ ">
                  <c:v>2.0562063176877681</c:v>
                </c:pt>
                <c:pt idx="21" formatCode="0.000_ ">
                  <c:v>2.0782775460056158</c:v>
                </c:pt>
                <c:pt idx="22" formatCode="0.000_ ">
                  <c:v>2.0992577709536806</c:v>
                </c:pt>
                <c:pt idx="23" formatCode="0.000_ ">
                  <c:v>2.1192001587289706</c:v>
                </c:pt>
                <c:pt idx="24" formatCode="0.000_ ">
                  <c:v>2.1381553781620846</c:v>
                </c:pt>
                <c:pt idx="25" formatCode="0.000_ ">
                  <c:v>2.1561717054974134</c:v>
                </c:pt>
                <c:pt idx="26" formatCode="0.000_ ">
                  <c:v>2.1732951266689975</c:v>
                </c:pt>
                <c:pt idx="27" formatCode="0.000_ ">
                  <c:v>2.189569436786635</c:v>
                </c:pt>
                <c:pt idx="28" formatCode="0.000_ ">
                  <c:v>2.2050363366293504</c:v>
                </c:pt>
                <c:pt idx="29" formatCode="0.000_ ">
                  <c:v>2.2197355260092464</c:v>
                </c:pt>
                <c:pt idx="30" formatCode="0.000_ ">
                  <c:v>2.2337047939213237</c:v>
                </c:pt>
                <c:pt idx="31" formatCode="0.000_ ">
                  <c:v>2.2469801054367888</c:v>
                </c:pt>
                <c:pt idx="32" formatCode="0.000_ ">
                  <c:v>2.2595956853306851</c:v>
                </c:pt>
                <c:pt idx="33" formatCode="0.000_ ">
                  <c:v>2.2715840984610751</c:v>
                </c:pt>
                <c:pt idx="34" formatCode="0.000_ ">
                  <c:v>2.2829763269377898</c:v>
                </c:pt>
                <c:pt idx="35" formatCode="0.000_ ">
                  <c:v>2.2938018441349666</c:v>
                </c:pt>
                <c:pt idx="36" formatCode="0.000_ ">
                  <c:v>2.3040886856141229</c:v>
                </c:pt>
                <c:pt idx="37" formatCode="0.000_ ">
                  <c:v>2.31386351703402</c:v>
                </c:pt>
                <c:pt idx="38" formatCode="0.000_ ">
                  <c:v>2.3231516991306114</c:v>
                </c:pt>
                <c:pt idx="39" formatCode="0.000_ ">
                  <c:v>2.3319773498554301</c:v>
                </c:pt>
                <c:pt idx="40" formatCode="0.000_ ">
                  <c:v>2.3403634037641967</c:v>
                </c:pt>
                <c:pt idx="41" formatCode="0.000_ ">
                  <c:v>2.3483316687495215</c:v>
                </c:pt>
                <c:pt idx="42" formatCode="0.000_ ">
                  <c:v>2.3559028802126165</c:v>
                </c:pt>
                <c:pt idx="43" formatCode="0.000_ ">
                  <c:v>2.363096752769096</c:v>
                </c:pt>
                <c:pt idx="44" formatCode="0.000_ ">
                  <c:v>2.369932029583409</c:v>
                </c:pt>
                <c:pt idx="45" formatCode="0.000_ ">
                  <c:v>2.3764265294253586</c:v>
                </c:pt>
                <c:pt idx="46" formatCode="0.000_ ">
                  <c:v>2.3825971915406368</c:v>
                </c:pt>
                <c:pt idx="47" formatCode="0.000_ ">
                  <c:v>2.3884601184254168</c:v>
                </c:pt>
                <c:pt idx="48" formatCode="0.000_ ">
                  <c:v>2.3940306165929113</c:v>
                </c:pt>
                <c:pt idx="49" formatCode="0.000_ ">
                  <c:v>2.3993232354174454</c:v>
                </c:pt>
                <c:pt idx="50" formatCode="0.000_ ">
                  <c:v>2.4043518041391105</c:v>
                </c:pt>
                <c:pt idx="51" formatCode="0.000_ ">
                  <c:v>2.4091294671094521</c:v>
                </c:pt>
                <c:pt idx="52" formatCode="0.000_ ">
                  <c:v>2.4136687173559941</c:v>
                </c:pt>
                <c:pt idx="53" formatCode="0.000_ ">
                  <c:v>2.4179814285406813</c:v>
                </c:pt>
                <c:pt idx="54" formatCode="0.000_ ">
                  <c:v>2.4220788853846278</c:v>
                </c:pt>
                <c:pt idx="55" formatCode="0.000_ ">
                  <c:v>2.4259718126288266</c:v>
                </c:pt>
                <c:pt idx="56" formatCode="0.000_ ">
                  <c:v>2.4296704025978175</c:v>
                </c:pt>
                <c:pt idx="57" formatCode="0.000_ ">
                  <c:v>2.4331843414306511</c:v>
                </c:pt>
                <c:pt idx="58" formatCode="0.000_ ">
                  <c:v>2.4365228340408884</c:v>
                </c:pt>
                <c:pt idx="59" formatCode="0.000_ ">
                  <c:v>2.4396946278648484</c:v>
                </c:pt>
                <c:pt idx="60" formatCode="0.000_ ">
                  <c:v>2.4427080354548214</c:v>
                </c:pt>
                <c:pt idx="61" formatCode="0.000_ ">
                  <c:v>2.4455709559715708</c:v>
                </c:pt>
                <c:pt idx="62" formatCode="0.000_ ">
                  <c:v>2.4482908956280962</c:v>
                </c:pt>
                <c:pt idx="63" formatCode="0.000_ ">
                  <c:v>2.4508749871343722</c:v>
                </c:pt>
                <c:pt idx="64" formatCode="0.000_ ">
                  <c:v>2.453330008190584</c:v>
                </c:pt>
                <c:pt idx="65" formatCode="0.000_ ">
                  <c:v>2.4556623990742734</c:v>
                </c:pt>
                <c:pt idx="66" formatCode="0.000_ ">
                  <c:v>2.4578782793647576</c:v>
                </c:pt>
                <c:pt idx="67" formatCode="0.000_ ">
                  <c:v>2.4599834638462399</c:v>
                </c:pt>
                <c:pt idx="68" formatCode="0.000_ ">
                  <c:v>2.4619834776291269</c:v>
                </c:pt>
                <c:pt idx="69" formatCode="0.000_ ">
                  <c:v>2.4638835705272704</c:v>
                </c:pt>
                <c:pt idx="70" formatCode="0.000_ ">
                  <c:v>2.4656887307270976</c:v>
                </c:pt>
                <c:pt idx="71" formatCode="0.000_ ">
                  <c:v>2.467403697782939</c:v>
                </c:pt>
                <c:pt idx="72" formatCode="0.000_ ">
                  <c:v>2.4690329749712463</c:v>
                </c:pt>
                <c:pt idx="73" formatCode="0.000_ ">
                  <c:v>2.4705808410348848</c:v>
                </c:pt>
                <c:pt idx="74" formatCode="0.000_ ">
                  <c:v>2.4720513613471899</c:v>
                </c:pt>
                <c:pt idx="75" formatCode="0.000_ ">
                  <c:v>2.4734483985241016</c:v>
                </c:pt>
                <c:pt idx="76" formatCode="0.000_ ">
                  <c:v>2.4747756225113267</c:v>
                </c:pt>
                <c:pt idx="77" formatCode="0.000_ ">
                  <c:v>2.4760365201722134</c:v>
                </c:pt>
                <c:pt idx="78" formatCode="0.000_ ">
                  <c:v>2.4772344044007877</c:v>
                </c:pt>
                <c:pt idx="79" formatCode="0.000_ ">
                  <c:v>2.4783724227832327</c:v>
                </c:pt>
                <c:pt idx="80" formatCode="0.000_ ">
                  <c:v>2.4794535658299783</c:v>
                </c:pt>
                <c:pt idx="81" formatCode="0.000_ ">
                  <c:v>2.4804806747995012</c:v>
                </c:pt>
                <c:pt idx="82" formatCode="0.000_ ">
                  <c:v>2.4814564491339124</c:v>
                </c:pt>
                <c:pt idx="83" formatCode="0.000_ ">
                  <c:v>2.4823834535254488</c:v>
                </c:pt>
                <c:pt idx="84" formatCode="0.000_ ">
                  <c:v>2.4832641246320546</c:v>
                </c:pt>
                <c:pt idx="85" formatCode="0.000_ ">
                  <c:v>2.4841007774593522</c:v>
                </c:pt>
                <c:pt idx="86" formatCode="0.000_ ">
                  <c:v>2.4848956114254741</c:v>
                </c:pt>
                <c:pt idx="87" formatCode="0.000_ ">
                  <c:v>2.4856507161244097</c:v>
                </c:pt>
                <c:pt idx="88" formatCode="0.000_ ">
                  <c:v>2.4863680768027718</c:v>
                </c:pt>
                <c:pt idx="89" formatCode="0.000_ ">
                  <c:v>2.4870495795641503</c:v>
                </c:pt>
                <c:pt idx="90" formatCode="0.000_ ">
                  <c:v>2.4876970163145331</c:v>
                </c:pt>
                <c:pt idx="91" formatCode="0.000_ ">
                  <c:v>2.4883120894616177</c:v>
                </c:pt>
                <c:pt idx="92" formatCode="0.000_ ">
                  <c:v>2.4888964163801921</c:v>
                </c:pt>
                <c:pt idx="93" formatCode="0.000_ ">
                  <c:v>2.4894515336551932</c:v>
                </c:pt>
                <c:pt idx="94" formatCode="0.000_ ">
                  <c:v>2.4899789011134557</c:v>
                </c:pt>
                <c:pt idx="95" formatCode="0.000_ ">
                  <c:v>2.490479905654635</c:v>
                </c:pt>
                <c:pt idx="96" formatCode="0.000_ ">
                  <c:v>2.490955864891272</c:v>
                </c:pt>
                <c:pt idx="97" formatCode="0.000_ ">
                  <c:v>2.491408030607476</c:v>
                </c:pt>
                <c:pt idx="98" formatCode="0.000_ ">
                  <c:v>2.4918375920452256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49-4B33-B6E1-01826FC3FCEE}"/>
            </c:ext>
          </c:extLst>
        </c:ser>
        <c:ser>
          <c:idx val="2"/>
          <c:order val="2"/>
          <c:tx>
            <c:strRef>
              <c:f>'Too little capital'!$F$1</c:f>
              <c:strCache>
                <c:ptCount val="1"/>
                <c:pt idx="0">
                  <c:v>i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'Too little capital'!$F$2:$F$100</c:f>
              <c:numCache>
                <c:formatCode>General</c:formatCode>
                <c:ptCount val="99"/>
                <c:pt idx="0">
                  <c:v>0.90000000000000036</c:v>
                </c:pt>
                <c:pt idx="1">
                  <c:v>0.90000000000000036</c:v>
                </c:pt>
                <c:pt idx="2">
                  <c:v>0.90000000000000036</c:v>
                </c:pt>
                <c:pt idx="3">
                  <c:v>0.90000000000000036</c:v>
                </c:pt>
                <c:pt idx="4" formatCode="0.000_ ">
                  <c:v>1.5</c:v>
                </c:pt>
                <c:pt idx="5" formatCode="0.000_ ">
                  <c:v>1.5491933384829668</c:v>
                </c:pt>
                <c:pt idx="6" formatCode="0.000_ ">
                  <c:v>1.5960257938456825</c:v>
                </c:pt>
                <c:pt idx="7" formatCode="0.000_ ">
                  <c:v>1.6406020082945432</c:v>
                </c:pt>
                <c:pt idx="8" formatCode="0.000_ ">
                  <c:v>1.68302345697608</c:v>
                </c:pt>
                <c:pt idx="9" formatCode="0.000_ ">
                  <c:v>1.7233882398642981</c:v>
                </c:pt>
                <c:pt idx="10" formatCode="0.000_ ">
                  <c:v>1.7617909588649789</c:v>
                </c:pt>
                <c:pt idx="11" formatCode="0.000_ ">
                  <c:v>1.79832265852955</c:v>
                </c:pt>
                <c:pt idx="12" formatCode="0.000_ ">
                  <c:v>1.8330708143427239</c:v>
                </c:pt>
                <c:pt idx="13" formatCode="0.000_ ">
                  <c:v>1.8661193565635796</c:v>
                </c:pt>
                <c:pt idx="14" formatCode="0.000_ ">
                  <c:v>1.8975487205307897</c:v>
                </c:pt>
                <c:pt idx="15" formatCode="0.000_ ">
                  <c:v>1.927435916507195</c:v>
                </c:pt>
                <c:pt idx="16" formatCode="0.000_ ">
                  <c:v>1.9558546137544419</c:v>
                </c:pt>
                <c:pt idx="17" formatCode="0.000_ ">
                  <c:v>1.9828752347459215</c:v>
                </c:pt>
                <c:pt idx="18" formatCode="0.000_ ">
                  <c:v>2.0085650563519981</c:v>
                </c:pt>
                <c:pt idx="19" formatCode="0.000_ ">
                  <c:v>2.0329883155410595</c:v>
                </c:pt>
                <c:pt idx="20" formatCode="0.000_ ">
                  <c:v>2.0562063176877681</c:v>
                </c:pt>
                <c:pt idx="21" formatCode="0.000_ ">
                  <c:v>2.0782775460056158</c:v>
                </c:pt>
                <c:pt idx="22" formatCode="0.000_ ">
                  <c:v>2.0992577709536806</c:v>
                </c:pt>
                <c:pt idx="23" formatCode="0.000_ ">
                  <c:v>2.1192001587289706</c:v>
                </c:pt>
                <c:pt idx="24" formatCode="0.000_ ">
                  <c:v>2.1381553781620846</c:v>
                </c:pt>
                <c:pt idx="25" formatCode="0.000_ ">
                  <c:v>2.1561717054974134</c:v>
                </c:pt>
                <c:pt idx="26" formatCode="0.000_ ">
                  <c:v>2.1732951266689975</c:v>
                </c:pt>
                <c:pt idx="27" formatCode="0.000_ ">
                  <c:v>2.189569436786635</c:v>
                </c:pt>
                <c:pt idx="28" formatCode="0.000_ ">
                  <c:v>2.2050363366293504</c:v>
                </c:pt>
                <c:pt idx="29" formatCode="0.000_ ">
                  <c:v>2.2197355260092464</c:v>
                </c:pt>
                <c:pt idx="30" formatCode="0.000_ ">
                  <c:v>2.2337047939213237</c:v>
                </c:pt>
                <c:pt idx="31" formatCode="0.000_ ">
                  <c:v>2.2469801054367888</c:v>
                </c:pt>
                <c:pt idx="32" formatCode="0.000_ ">
                  <c:v>2.2595956853306851</c:v>
                </c:pt>
                <c:pt idx="33" formatCode="0.000_ ">
                  <c:v>2.2715840984610751</c:v>
                </c:pt>
                <c:pt idx="34" formatCode="0.000_ ">
                  <c:v>2.2829763269377898</c:v>
                </c:pt>
                <c:pt idx="35" formatCode="0.000_ ">
                  <c:v>2.2938018441349666</c:v>
                </c:pt>
                <c:pt idx="36" formatCode="0.000_ ">
                  <c:v>2.3040886856141229</c:v>
                </c:pt>
                <c:pt idx="37" formatCode="0.000_ ">
                  <c:v>2.31386351703402</c:v>
                </c:pt>
                <c:pt idx="38" formatCode="0.000_ ">
                  <c:v>2.3231516991306114</c:v>
                </c:pt>
                <c:pt idx="39" formatCode="0.000_ ">
                  <c:v>2.3319773498554301</c:v>
                </c:pt>
                <c:pt idx="40" formatCode="0.000_ ">
                  <c:v>2.3403634037641967</c:v>
                </c:pt>
                <c:pt idx="41" formatCode="0.000_ ">
                  <c:v>2.3483316687495215</c:v>
                </c:pt>
                <c:pt idx="42" formatCode="0.000_ ">
                  <c:v>2.3559028802126165</c:v>
                </c:pt>
                <c:pt idx="43" formatCode="0.000_ ">
                  <c:v>2.363096752769096</c:v>
                </c:pt>
                <c:pt idx="44" formatCode="0.000_ ">
                  <c:v>2.369932029583409</c:v>
                </c:pt>
                <c:pt idx="45" formatCode="0.000_ ">
                  <c:v>2.3764265294253586</c:v>
                </c:pt>
                <c:pt idx="46" formatCode="0.000_ ">
                  <c:v>2.3825971915406368</c:v>
                </c:pt>
                <c:pt idx="47" formatCode="0.000_ ">
                  <c:v>2.3884601184254168</c:v>
                </c:pt>
                <c:pt idx="48" formatCode="0.000_ ">
                  <c:v>2.3940306165929113</c:v>
                </c:pt>
                <c:pt idx="49" formatCode="0.000_ ">
                  <c:v>2.3993232354174454</c:v>
                </c:pt>
                <c:pt idx="50" formatCode="0.000_ ">
                  <c:v>2.4043518041391105</c:v>
                </c:pt>
                <c:pt idx="51" formatCode="0.000_ ">
                  <c:v>2.4091294671094521</c:v>
                </c:pt>
                <c:pt idx="52" formatCode="0.000_ ">
                  <c:v>2.4136687173559941</c:v>
                </c:pt>
                <c:pt idx="53" formatCode="0.000_ ">
                  <c:v>2.4179814285406813</c:v>
                </c:pt>
                <c:pt idx="54" formatCode="0.000_ ">
                  <c:v>2.4220788853846278</c:v>
                </c:pt>
                <c:pt idx="55" formatCode="0.000_ ">
                  <c:v>2.4259718126288266</c:v>
                </c:pt>
                <c:pt idx="56" formatCode="0.000_ ">
                  <c:v>2.4296704025978175</c:v>
                </c:pt>
                <c:pt idx="57" formatCode="0.000_ ">
                  <c:v>2.4331843414306511</c:v>
                </c:pt>
                <c:pt idx="58" formatCode="0.000_ ">
                  <c:v>2.4365228340408884</c:v>
                </c:pt>
                <c:pt idx="59" formatCode="0.000_ ">
                  <c:v>2.4396946278648484</c:v>
                </c:pt>
                <c:pt idx="60" formatCode="0.000_ ">
                  <c:v>2.4427080354548214</c:v>
                </c:pt>
                <c:pt idx="61" formatCode="0.000_ ">
                  <c:v>2.4455709559715708</c:v>
                </c:pt>
                <c:pt idx="62" formatCode="0.000_ ">
                  <c:v>2.4482908956280962</c:v>
                </c:pt>
                <c:pt idx="63" formatCode="0.000_ ">
                  <c:v>2.4508749871343722</c:v>
                </c:pt>
                <c:pt idx="64" formatCode="0.000_ ">
                  <c:v>2.453330008190584</c:v>
                </c:pt>
                <c:pt idx="65" formatCode="0.000_ ">
                  <c:v>2.4556623990742734</c:v>
                </c:pt>
                <c:pt idx="66" formatCode="0.000_ ">
                  <c:v>2.4578782793647576</c:v>
                </c:pt>
                <c:pt idx="67" formatCode="0.000_ ">
                  <c:v>2.4599834638462399</c:v>
                </c:pt>
                <c:pt idx="68" formatCode="0.000_ ">
                  <c:v>2.4619834776291269</c:v>
                </c:pt>
                <c:pt idx="69" formatCode="0.000_ ">
                  <c:v>2.4638835705272704</c:v>
                </c:pt>
                <c:pt idx="70" formatCode="0.000_ ">
                  <c:v>2.4656887307270976</c:v>
                </c:pt>
                <c:pt idx="71" formatCode="0.000_ ">
                  <c:v>2.467403697782939</c:v>
                </c:pt>
                <c:pt idx="72" formatCode="0.000_ ">
                  <c:v>2.4690329749712463</c:v>
                </c:pt>
                <c:pt idx="73" formatCode="0.000_ ">
                  <c:v>2.4705808410348848</c:v>
                </c:pt>
                <c:pt idx="74" formatCode="0.000_ ">
                  <c:v>2.4720513613471899</c:v>
                </c:pt>
                <c:pt idx="75" formatCode="0.000_ ">
                  <c:v>2.4734483985241016</c:v>
                </c:pt>
                <c:pt idx="76" formatCode="0.000_ ">
                  <c:v>2.4747756225113267</c:v>
                </c:pt>
                <c:pt idx="77" formatCode="0.000_ ">
                  <c:v>2.4760365201722134</c:v>
                </c:pt>
                <c:pt idx="78" formatCode="0.000_ ">
                  <c:v>2.4772344044007877</c:v>
                </c:pt>
                <c:pt idx="79" formatCode="0.000_ ">
                  <c:v>2.4783724227832327</c:v>
                </c:pt>
                <c:pt idx="80" formatCode="0.000_ ">
                  <c:v>2.4794535658299783</c:v>
                </c:pt>
                <c:pt idx="81" formatCode="0.000_ ">
                  <c:v>2.4804806747995012</c:v>
                </c:pt>
                <c:pt idx="82" formatCode="0.000_ ">
                  <c:v>2.4814564491339124</c:v>
                </c:pt>
                <c:pt idx="83" formatCode="0.000_ ">
                  <c:v>2.4823834535254488</c:v>
                </c:pt>
                <c:pt idx="84" formatCode="0.000_ ">
                  <c:v>2.4832641246320546</c:v>
                </c:pt>
                <c:pt idx="85" formatCode="0.000_ ">
                  <c:v>2.4841007774593522</c:v>
                </c:pt>
                <c:pt idx="86" formatCode="0.000_ ">
                  <c:v>2.4848956114254741</c:v>
                </c:pt>
                <c:pt idx="87" formatCode="0.000_ ">
                  <c:v>2.4856507161244097</c:v>
                </c:pt>
                <c:pt idx="88" formatCode="0.000_ ">
                  <c:v>2.4863680768027718</c:v>
                </c:pt>
                <c:pt idx="89" formatCode="0.000_ ">
                  <c:v>2.4870495795641503</c:v>
                </c:pt>
                <c:pt idx="90" formatCode="0.000_ ">
                  <c:v>2.4876970163145331</c:v>
                </c:pt>
                <c:pt idx="91" formatCode="0.000_ ">
                  <c:v>2.4883120894616177</c:v>
                </c:pt>
                <c:pt idx="92" formatCode="0.000_ ">
                  <c:v>2.4888964163801921</c:v>
                </c:pt>
                <c:pt idx="93" formatCode="0.000_ ">
                  <c:v>2.4894515336551932</c:v>
                </c:pt>
                <c:pt idx="94" formatCode="0.000_ ">
                  <c:v>2.4899789011134557</c:v>
                </c:pt>
                <c:pt idx="95" formatCode="0.000_ ">
                  <c:v>2.490479905654635</c:v>
                </c:pt>
                <c:pt idx="96" formatCode="0.000_ ">
                  <c:v>2.490955864891272</c:v>
                </c:pt>
                <c:pt idx="97" formatCode="0.000_ ">
                  <c:v>2.491408030607476</c:v>
                </c:pt>
                <c:pt idx="98" formatCode="0.000_ ">
                  <c:v>2.4918375920452256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49-4B33-B6E1-01826FC3F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159072"/>
        <c:axId val="1176163424"/>
      </c:lineChart>
      <c:catAx>
        <c:axId val="1176159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76163424"/>
        <c:crosses val="autoZero"/>
        <c:auto val="1"/>
        <c:lblAlgn val="ctr"/>
        <c:lblOffset val="100"/>
        <c:tickLblSkip val="10"/>
        <c:noMultiLvlLbl val="0"/>
      </c:catAx>
      <c:valAx>
        <c:axId val="117616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159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'Too much capital'!$D$1</c:f>
              <c:strCache>
                <c:ptCount val="1"/>
                <c:pt idx="0">
                  <c:v>y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'Too much capital'!$D$2:$D$100</c:f>
              <c:numCache>
                <c:formatCode>General</c:formatCode>
                <c:ptCount val="9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 formatCode="0.000_ ">
                  <c:v>7</c:v>
                </c:pt>
                <c:pt idx="5" formatCode="0.000_ ">
                  <c:v>6.8992753242641358</c:v>
                </c:pt>
                <c:pt idx="6" formatCode="0.000_ ">
                  <c:v>6.8036488491200124</c:v>
                </c:pt>
                <c:pt idx="7" formatCode="0.000_ ">
                  <c:v>6.7128606659515038</c:v>
                </c:pt>
                <c:pt idx="8" formatCode="0.000_ ">
                  <c:v>6.6266642303203156</c:v>
                </c:pt>
                <c:pt idx="9" formatCode="0.000_ ">
                  <c:v>6.5448256702853609</c:v>
                </c:pt>
                <c:pt idx="10" formatCode="0.000_ ">
                  <c:v>6.4671231304287282</c:v>
                </c:pt>
                <c:pt idx="11" formatCode="0.000_ ">
                  <c:v>6.3933461497816628</c:v>
                </c:pt>
                <c:pt idx="12" formatCode="0.000_ ">
                  <c:v>6.3232950719325158</c:v>
                </c:pt>
                <c:pt idx="13" formatCode="0.000_ ">
                  <c:v>6.2567804856826879</c:v>
                </c:pt>
                <c:pt idx="14" formatCode="0.000_ ">
                  <c:v>6.1936226946964625</c:v>
                </c:pt>
                <c:pt idx="15" formatCode="0.000_ ">
                  <c:v>6.1336512146666271</c:v>
                </c:pt>
                <c:pt idx="16" formatCode="0.000_ ">
                  <c:v>6.0767042965900986</c:v>
                </c:pt>
                <c:pt idx="17" formatCode="0.000_ ">
                  <c:v>6.0226284748166199</c:v>
                </c:pt>
                <c:pt idx="18" formatCode="0.000_ ">
                  <c:v>5.9712781385992288</c:v>
                </c:pt>
                <c:pt idx="19" formatCode="0.000_ ">
                  <c:v>5.9225151259377444</c:v>
                </c:pt>
                <c:pt idx="20" formatCode="0.000_ ">
                  <c:v>5.8762083385661299</c:v>
                </c:pt>
                <c:pt idx="21" formatCode="0.000_ ">
                  <c:v>5.8322333769915078</c:v>
                </c:pt>
                <c:pt idx="22" formatCode="0.000_ ">
                  <c:v>5.7904721945468447</c:v>
                </c:pt>
                <c:pt idx="23" formatCode="0.000_ ">
                  <c:v>5.7508127694710742</c:v>
                </c:pt>
                <c:pt idx="24" formatCode="0.000_ ">
                  <c:v>5.7131487940798404</c:v>
                </c:pt>
                <c:pt idx="25" formatCode="0.000_ ">
                  <c:v>5.6773793801371308</c:v>
                </c:pt>
                <c:pt idx="26" formatCode="0.000_ ">
                  <c:v>5.643408779582975</c:v>
                </c:pt>
                <c:pt idx="27" formatCode="0.000_ ">
                  <c:v>5.6111461198152979</c:v>
                </c:pt>
                <c:pt idx="28" formatCode="0.000_ ">
                  <c:v>5.5805051527647658</c:v>
                </c:pt>
                <c:pt idx="29" formatCode="0.000_ ">
                  <c:v>5.551404017040471</c:v>
                </c:pt>
                <c:pt idx="30" formatCode="0.000_ ">
                  <c:v>5.5237650124613378</c:v>
                </c:pt>
                <c:pt idx="31" formatCode="0.000_ ">
                  <c:v>5.4975143863234655</c:v>
                </c:pt>
                <c:pt idx="32" formatCode="0.000_ ">
                  <c:v>5.4725821307872442</c:v>
                </c:pt>
                <c:pt idx="33" formatCode="0.000_ ">
                  <c:v>5.4489017908000772</c:v>
                </c:pt>
                <c:pt idx="34" formatCode="0.000_ ">
                  <c:v>5.4264102820009752</c:v>
                </c:pt>
                <c:pt idx="35" formatCode="0.000_ ">
                  <c:v>5.4050477180822192</c:v>
                </c:pt>
                <c:pt idx="36" formatCode="0.000_ ">
                  <c:v>5.3847572471108052</c:v>
                </c:pt>
                <c:pt idx="37" formatCode="0.000_ ">
                  <c:v>5.3654848963384945</c:v>
                </c:pt>
                <c:pt idx="38" formatCode="0.000_ ">
                  <c:v>5.3471794250541187</c:v>
                </c:pt>
                <c:pt idx="39" formatCode="0.000_ ">
                  <c:v>5.3297921850553376</c:v>
                </c:pt>
                <c:pt idx="40" formatCode="0.000_ ">
                  <c:v>5.3132769883393927</c:v>
                </c:pt>
                <c:pt idx="41" formatCode="0.000_ ">
                  <c:v>5.2975899816336227</c:v>
                </c:pt>
                <c:pt idx="42" formatCode="0.000_ ">
                  <c:v>5.2826895274065881</c:v>
                </c:pt>
                <c:pt idx="43" formatCode="0.000_ ">
                  <c:v>5.2685360910197261</c:v>
                </c:pt>
                <c:pt idx="44" formatCode="0.000_ ">
                  <c:v>5.2550921336975183</c:v>
                </c:pt>
                <c:pt idx="45" formatCode="0.000_ ">
                  <c:v>5.2423220110112787</c:v>
                </c:pt>
                <c:pt idx="46" formatCode="0.000_ ">
                  <c:v>5.2301918765878606</c:v>
                </c:pt>
                <c:pt idx="47" formatCode="0.000_ ">
                  <c:v>5.2186695907699514</c:v>
                </c:pt>
                <c:pt idx="48" formatCode="0.000_ ">
                  <c:v>5.2077246339691659</c:v>
                </c:pt>
                <c:pt idx="49" formatCode="0.000_ ">
                  <c:v>5.1973280244668931</c:v>
                </c:pt>
                <c:pt idx="50" formatCode="0.000_ ">
                  <c:v>5.1874522404308925</c:v>
                </c:pt>
                <c:pt idx="51" formatCode="0.000_ ">
                  <c:v>5.1780711459279685</c:v>
                </c:pt>
                <c:pt idx="52" formatCode="0.000_ ">
                  <c:v>5.1691599207247005</c:v>
                </c:pt>
                <c:pt idx="53" formatCode="0.000_ ">
                  <c:v>5.1606949936792699</c:v>
                </c:pt>
                <c:pt idx="54" formatCode="0.000_ ">
                  <c:v>5.1526539795378543</c:v>
                </c:pt>
                <c:pt idx="55" formatCode="0.000_ ">
                  <c:v>5.1450156189589444</c:v>
                </c:pt>
                <c:pt idx="56" formatCode="0.000_ ">
                  <c:v>5.1377597215982966</c:v>
                </c:pt>
                <c:pt idx="57" formatCode="0.000_ ">
                  <c:v>5.1308671120960803</c:v>
                </c:pt>
                <c:pt idx="58" formatCode="0.000_ ">
                  <c:v>5.1243195788161273</c:v>
                </c:pt>
                <c:pt idx="59" formatCode="0.000_ ">
                  <c:v>5.1180998251951406</c:v>
                </c:pt>
                <c:pt idx="60" formatCode="0.000_ ">
                  <c:v>5.1121914235671815</c:v>
                </c:pt>
                <c:pt idx="61" formatCode="0.000_ ">
                  <c:v>5.106578771335859</c:v>
                </c:pt>
                <c:pt idx="62" formatCode="0.000_ ">
                  <c:v>5.1012470493733373</c:v>
                </c:pt>
                <c:pt idx="63" formatCode="0.000_ ">
                  <c:v>5.0961821825316278</c:v>
                </c:pt>
                <c:pt idx="64" formatCode="0.000_ ">
                  <c:v>5.0913708021576429</c:v>
                </c:pt>
                <c:pt idx="65" formatCode="0.000_ ">
                  <c:v>5.0868002105091419</c:v>
                </c:pt>
                <c:pt idx="66" formatCode="0.000_ ">
                  <c:v>5.0824583469741134</c:v>
                </c:pt>
                <c:pt idx="67" formatCode="0.000_ ">
                  <c:v>5.0783337560011947</c:v>
                </c:pt>
                <c:pt idx="68" formatCode="0.000_ ">
                  <c:v>5.0744155566535625</c:v>
                </c:pt>
                <c:pt idx="69" formatCode="0.000_ ">
                  <c:v>5.0706934137032675</c:v>
                </c:pt>
                <c:pt idx="70" formatCode="0.000_ ">
                  <c:v>5.0671575101873394</c:v>
                </c:pt>
                <c:pt idx="71" formatCode="0.000_ ">
                  <c:v>5.0637985213510257</c:v>
                </c:pt>
                <c:pt idx="72" formatCode="0.000_ ">
                  <c:v>5.060607589907427</c:v>
                </c:pt>
                <c:pt idx="73" formatCode="0.000_ ">
                  <c:v>5.0575763025464591</c:v>
                </c:pt>
                <c:pt idx="74" formatCode="0.000_ ">
                  <c:v>5.0546966676295018</c:v>
                </c:pt>
                <c:pt idx="75" formatCode="0.000_ ">
                  <c:v>5.0519610940094406</c:v>
                </c:pt>
                <c:pt idx="76" formatCode="0.000_ ">
                  <c:v>5.0493623709188542</c:v>
                </c:pt>
                <c:pt idx="77" formatCode="0.000_ ">
                  <c:v>5.0468936488721035</c:v>
                </c:pt>
                <c:pt idx="78" formatCode="0.000_ ">
                  <c:v>5.0445484215298269</c:v>
                </c:pt>
                <c:pt idx="79" formatCode="0.000_ ">
                  <c:v>5.0423205084770322</c:v>
                </c:pt>
                <c:pt idx="80" formatCode="0.000_ ">
                  <c:v>5.0402040388684446</c:v>
                </c:pt>
                <c:pt idx="81" formatCode="0.000_ ">
                  <c:v>5.0381934358971803</c:v>
                </c:pt>
                <c:pt idx="82" formatCode="0.000_ ">
                  <c:v>5.036283402045032</c:v>
                </c:pt>
                <c:pt idx="83" formatCode="0.000_ ">
                  <c:v>5.0344689050748306</c:v>
                </c:pt>
                <c:pt idx="84" formatCode="0.000_ ">
                  <c:v>5.0327451647273218</c:v>
                </c:pt>
                <c:pt idx="85" formatCode="0.000_ ">
                  <c:v>5.0311076400869501</c:v>
                </c:pt>
                <c:pt idx="86" formatCode="0.000_ ">
                  <c:v>5.0295520175827413</c:v>
                </c:pt>
                <c:pt idx="87" formatCode="0.000_ ">
                  <c:v>5.0280741995922194</c:v>
                </c:pt>
                <c:pt idx="88" formatCode="0.000_ ">
                  <c:v>5.0266702936178893</c:v>
                </c:pt>
                <c:pt idx="89" formatCode="0.000_ ">
                  <c:v>5.0253366020074166</c:v>
                </c:pt>
                <c:pt idx="90" formatCode="0.000_ ">
                  <c:v>5.024069612190063</c:v>
                </c:pt>
                <c:pt idx="91" formatCode="0.000_ ">
                  <c:v>5.022865987403355</c:v>
                </c:pt>
                <c:pt idx="92" formatCode="0.000_ ">
                  <c:v>5.0217225578852727</c:v>
                </c:pt>
                <c:pt idx="93" formatCode="0.000_ ">
                  <c:v>5.0206363125085112</c:v>
                </c:pt>
                <c:pt idx="94" formatCode="0.000_ ">
                  <c:v>5.0196043908345418</c:v>
                </c:pt>
                <c:pt idx="95" formatCode="0.000_ ">
                  <c:v>5.0186240755663443</c:v>
                </c:pt>
                <c:pt idx="96" formatCode="0.000_ ">
                  <c:v>5.0176927853797402</c:v>
                </c:pt>
                <c:pt idx="97" formatCode="0.000_ ">
                  <c:v>5.0168080681142841</c:v>
                </c:pt>
                <c:pt idx="98" formatCode="0.000_ ">
                  <c:v>5.0159675943056152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69-4E98-B45E-BD076901C037}"/>
            </c:ext>
          </c:extLst>
        </c:ser>
        <c:ser>
          <c:idx val="1"/>
          <c:order val="1"/>
          <c:tx>
            <c:strRef>
              <c:f>'Too much capital'!$E$1</c:f>
              <c:strCache>
                <c:ptCount val="1"/>
                <c:pt idx="0">
                  <c:v>c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'Too much capital'!$E$2:$E$100</c:f>
              <c:numCache>
                <c:formatCode>General</c:formatCode>
                <c:ptCount val="99"/>
                <c:pt idx="0">
                  <c:v>2.1000000000000005</c:v>
                </c:pt>
                <c:pt idx="1">
                  <c:v>2.1000000000000005</c:v>
                </c:pt>
                <c:pt idx="2">
                  <c:v>2.1000000000000005</c:v>
                </c:pt>
                <c:pt idx="3">
                  <c:v>2.1000000000000005</c:v>
                </c:pt>
                <c:pt idx="4" formatCode="0.000_ ">
                  <c:v>3.5</c:v>
                </c:pt>
                <c:pt idx="5" formatCode="0.000_ ">
                  <c:v>3.4496376621320679</c:v>
                </c:pt>
                <c:pt idx="6" formatCode="0.000_ ">
                  <c:v>3.4018244245600062</c:v>
                </c:pt>
                <c:pt idx="7" formatCode="0.000_ ">
                  <c:v>3.3564303329757519</c:v>
                </c:pt>
                <c:pt idx="8" formatCode="0.000_ ">
                  <c:v>3.3133321151601578</c:v>
                </c:pt>
                <c:pt idx="9" formatCode="0.000_ ">
                  <c:v>3.2724128351426804</c:v>
                </c:pt>
                <c:pt idx="10" formatCode="0.000_ ">
                  <c:v>3.2335615652143641</c:v>
                </c:pt>
                <c:pt idx="11" formatCode="0.000_ ">
                  <c:v>3.1966730748908314</c:v>
                </c:pt>
                <c:pt idx="12" formatCode="0.000_ ">
                  <c:v>3.1616475359662579</c:v>
                </c:pt>
                <c:pt idx="13" formatCode="0.000_ ">
                  <c:v>3.1283902428413439</c:v>
                </c:pt>
                <c:pt idx="14" formatCode="0.000_ ">
                  <c:v>3.0968113473482313</c:v>
                </c:pt>
                <c:pt idx="15" formatCode="0.000_ ">
                  <c:v>3.0668256073333136</c:v>
                </c:pt>
                <c:pt idx="16" formatCode="0.000_ ">
                  <c:v>3.0383521482950493</c:v>
                </c:pt>
                <c:pt idx="17" formatCode="0.000_ ">
                  <c:v>3.0113142374083099</c:v>
                </c:pt>
                <c:pt idx="18" formatCode="0.000_ ">
                  <c:v>2.9856390692996144</c:v>
                </c:pt>
                <c:pt idx="19" formatCode="0.000_ ">
                  <c:v>2.9612575629688722</c:v>
                </c:pt>
                <c:pt idx="20" formatCode="0.000_ ">
                  <c:v>2.9381041692830649</c:v>
                </c:pt>
                <c:pt idx="21" formatCode="0.000_ ">
                  <c:v>2.9161166884957539</c:v>
                </c:pt>
                <c:pt idx="22" formatCode="0.000_ ">
                  <c:v>2.8952360972734223</c:v>
                </c:pt>
                <c:pt idx="23" formatCode="0.000_ ">
                  <c:v>2.8754063847355371</c:v>
                </c:pt>
                <c:pt idx="24" formatCode="0.000_ ">
                  <c:v>2.8565743970399202</c:v>
                </c:pt>
                <c:pt idx="25" formatCode="0.000_ ">
                  <c:v>2.8386896900685654</c:v>
                </c:pt>
                <c:pt idx="26" formatCode="0.000_ ">
                  <c:v>2.8217043897914875</c:v>
                </c:pt>
                <c:pt idx="27" formatCode="0.000_ ">
                  <c:v>2.8055730599076489</c:v>
                </c:pt>
                <c:pt idx="28" formatCode="0.000_ ">
                  <c:v>2.7902525763823829</c:v>
                </c:pt>
                <c:pt idx="29" formatCode="0.000_ ">
                  <c:v>2.7757020085202355</c:v>
                </c:pt>
                <c:pt idx="30" formatCode="0.000_ ">
                  <c:v>2.7618825062306689</c:v>
                </c:pt>
                <c:pt idx="31" formatCode="0.000_ ">
                  <c:v>2.7487571931617327</c:v>
                </c:pt>
                <c:pt idx="32" formatCode="0.000_ ">
                  <c:v>2.7362910653936221</c:v>
                </c:pt>
                <c:pt idx="33" formatCode="0.000_ ">
                  <c:v>2.7244508954000386</c:v>
                </c:pt>
                <c:pt idx="34" formatCode="0.000_ ">
                  <c:v>2.7132051410004876</c:v>
                </c:pt>
                <c:pt idx="35" formatCode="0.000_ ">
                  <c:v>2.7025238590411096</c:v>
                </c:pt>
                <c:pt idx="36" formatCode="0.000_ ">
                  <c:v>2.6923786235554026</c:v>
                </c:pt>
                <c:pt idx="37" formatCode="0.000_ ">
                  <c:v>2.6827424481692472</c:v>
                </c:pt>
                <c:pt idx="38" formatCode="0.000_ ">
                  <c:v>2.6735897125270593</c:v>
                </c:pt>
                <c:pt idx="39" formatCode="0.000_ ">
                  <c:v>2.6648960925276688</c:v>
                </c:pt>
                <c:pt idx="40" formatCode="0.000_ ">
                  <c:v>2.6566384941696963</c:v>
                </c:pt>
                <c:pt idx="41" formatCode="0.000_ ">
                  <c:v>2.6487949908168114</c:v>
                </c:pt>
                <c:pt idx="42" formatCode="0.000_ ">
                  <c:v>2.6413447637032941</c:v>
                </c:pt>
                <c:pt idx="43" formatCode="0.000_ ">
                  <c:v>2.634268045509863</c:v>
                </c:pt>
                <c:pt idx="44" formatCode="0.000_ ">
                  <c:v>2.6275460668487591</c:v>
                </c:pt>
                <c:pt idx="45" formatCode="0.000_ ">
                  <c:v>2.6211610055056394</c:v>
                </c:pt>
                <c:pt idx="46" formatCode="0.000_ ">
                  <c:v>2.6150959382939303</c:v>
                </c:pt>
                <c:pt idx="47" formatCode="0.000_ ">
                  <c:v>2.6093347953849757</c:v>
                </c:pt>
                <c:pt idx="48" formatCode="0.000_ ">
                  <c:v>2.6038623169845829</c:v>
                </c:pt>
                <c:pt idx="49" formatCode="0.000_ ">
                  <c:v>2.5986640122334466</c:v>
                </c:pt>
                <c:pt idx="50" formatCode="0.000_ ">
                  <c:v>2.5937261202154462</c:v>
                </c:pt>
                <c:pt idx="51" formatCode="0.000_ ">
                  <c:v>2.5890355729639842</c:v>
                </c:pt>
                <c:pt idx="52" formatCode="0.000_ ">
                  <c:v>2.5845799603623503</c:v>
                </c:pt>
                <c:pt idx="53" formatCode="0.000_ ">
                  <c:v>2.5803474968396349</c:v>
                </c:pt>
                <c:pt idx="54" formatCode="0.000_ ">
                  <c:v>2.5763269897689272</c:v>
                </c:pt>
                <c:pt idx="55" formatCode="0.000_ ">
                  <c:v>2.5725078094794722</c:v>
                </c:pt>
                <c:pt idx="56" formatCode="0.000_ ">
                  <c:v>2.5688798607991483</c:v>
                </c:pt>
                <c:pt idx="57" formatCode="0.000_ ">
                  <c:v>2.5654335560480401</c:v>
                </c:pt>
                <c:pt idx="58" formatCode="0.000_ ">
                  <c:v>2.5621597894080637</c:v>
                </c:pt>
                <c:pt idx="59" formatCode="0.000_ ">
                  <c:v>2.5590499125975703</c:v>
                </c:pt>
                <c:pt idx="60" formatCode="0.000_ ">
                  <c:v>2.5560957117835907</c:v>
                </c:pt>
                <c:pt idx="61" formatCode="0.000_ ">
                  <c:v>2.5532893856679295</c:v>
                </c:pt>
                <c:pt idx="62" formatCode="0.000_ ">
                  <c:v>2.5506235246866686</c:v>
                </c:pt>
                <c:pt idx="63" formatCode="0.000_ ">
                  <c:v>2.5480910912658139</c:v>
                </c:pt>
                <c:pt idx="64" formatCode="0.000_ ">
                  <c:v>2.5456854010788215</c:v>
                </c:pt>
                <c:pt idx="65" formatCode="0.000_ ">
                  <c:v>2.5434001052545709</c:v>
                </c:pt>
                <c:pt idx="66" formatCode="0.000_ ">
                  <c:v>2.5412291734870567</c:v>
                </c:pt>
                <c:pt idx="67" formatCode="0.000_ ">
                  <c:v>2.5391668780005974</c:v>
                </c:pt>
                <c:pt idx="68" formatCode="0.000_ ">
                  <c:v>2.5372077783267812</c:v>
                </c:pt>
                <c:pt idx="69" formatCode="0.000_ ">
                  <c:v>2.5353467068516338</c:v>
                </c:pt>
                <c:pt idx="70" formatCode="0.000_ ">
                  <c:v>2.5335787550936697</c:v>
                </c:pt>
                <c:pt idx="71" formatCode="0.000_ ">
                  <c:v>2.5318992606755129</c:v>
                </c:pt>
                <c:pt idx="72" formatCode="0.000_ ">
                  <c:v>2.5303037949537135</c:v>
                </c:pt>
                <c:pt idx="73" formatCode="0.000_ ">
                  <c:v>2.5287881512732295</c:v>
                </c:pt>
                <c:pt idx="74" formatCode="0.000_ ">
                  <c:v>2.5273483338147509</c:v>
                </c:pt>
                <c:pt idx="75" formatCode="0.000_ ">
                  <c:v>2.5259805470047203</c:v>
                </c:pt>
                <c:pt idx="76" formatCode="0.000_ ">
                  <c:v>2.5246811854594271</c:v>
                </c:pt>
                <c:pt idx="77" formatCode="0.000_ ">
                  <c:v>2.5234468244360517</c:v>
                </c:pt>
                <c:pt idx="78" formatCode="0.000_ ">
                  <c:v>2.5222742107649134</c:v>
                </c:pt>
                <c:pt idx="79" formatCode="0.000_ ">
                  <c:v>2.5211602542385161</c:v>
                </c:pt>
                <c:pt idx="80" formatCode="0.000_ ">
                  <c:v>2.5201020194342223</c:v>
                </c:pt>
                <c:pt idx="81" formatCode="0.000_ ">
                  <c:v>2.5190967179485901</c:v>
                </c:pt>
                <c:pt idx="82" formatCode="0.000_ ">
                  <c:v>2.518141701022516</c:v>
                </c:pt>
                <c:pt idx="83" formatCode="0.000_ ">
                  <c:v>2.5172344525374153</c:v>
                </c:pt>
                <c:pt idx="84" formatCode="0.000_ ">
                  <c:v>2.5163725823636609</c:v>
                </c:pt>
                <c:pt idx="85" formatCode="0.000_ ">
                  <c:v>2.5155538200434751</c:v>
                </c:pt>
                <c:pt idx="86" formatCode="0.000_ ">
                  <c:v>2.5147760087913706</c:v>
                </c:pt>
                <c:pt idx="87" formatCode="0.000_ ">
                  <c:v>2.5140370997961097</c:v>
                </c:pt>
                <c:pt idx="88" formatCode="0.000_ ">
                  <c:v>2.5133351468089447</c:v>
                </c:pt>
                <c:pt idx="89" formatCode="0.000_ ">
                  <c:v>2.5126683010037083</c:v>
                </c:pt>
                <c:pt idx="90" formatCode="0.000_ ">
                  <c:v>2.5120348060950315</c:v>
                </c:pt>
                <c:pt idx="91" formatCode="0.000_ ">
                  <c:v>2.5114329937016775</c:v>
                </c:pt>
                <c:pt idx="92" formatCode="0.000_ ">
                  <c:v>2.5108612789426363</c:v>
                </c:pt>
                <c:pt idx="93" formatCode="0.000_ ">
                  <c:v>2.5103181562542556</c:v>
                </c:pt>
                <c:pt idx="94" formatCode="0.000_ ">
                  <c:v>2.5098021954172709</c:v>
                </c:pt>
                <c:pt idx="95" formatCode="0.000_ ">
                  <c:v>2.5093120377831721</c:v>
                </c:pt>
                <c:pt idx="96" formatCode="0.000_ ">
                  <c:v>2.5088463926898701</c:v>
                </c:pt>
                <c:pt idx="97" formatCode="0.000_ ">
                  <c:v>2.5084040340571421</c:v>
                </c:pt>
                <c:pt idx="98" formatCode="0.000_ ">
                  <c:v>2.5079837971528076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9-4E98-B45E-BD076901C037}"/>
            </c:ext>
          </c:extLst>
        </c:ser>
        <c:ser>
          <c:idx val="2"/>
          <c:order val="2"/>
          <c:tx>
            <c:strRef>
              <c:f>'Too much capital'!$F$1</c:f>
              <c:strCache>
                <c:ptCount val="1"/>
                <c:pt idx="0">
                  <c:v>i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'Too much capital'!$F$2:$F$100</c:f>
              <c:numCache>
                <c:formatCode>General</c:formatCode>
                <c:ptCount val="99"/>
                <c:pt idx="0">
                  <c:v>4.8999999999999995</c:v>
                </c:pt>
                <c:pt idx="1">
                  <c:v>4.8999999999999995</c:v>
                </c:pt>
                <c:pt idx="2">
                  <c:v>4.8999999999999995</c:v>
                </c:pt>
                <c:pt idx="3">
                  <c:v>4.8999999999999995</c:v>
                </c:pt>
                <c:pt idx="4" formatCode="0.000_ ">
                  <c:v>3.5</c:v>
                </c:pt>
                <c:pt idx="5" formatCode="0.000_ ">
                  <c:v>3.4496376621320679</c:v>
                </c:pt>
                <c:pt idx="6" formatCode="0.000_ ">
                  <c:v>3.4018244245600062</c:v>
                </c:pt>
                <c:pt idx="7" formatCode="0.000_ ">
                  <c:v>3.3564303329757519</c:v>
                </c:pt>
                <c:pt idx="8" formatCode="0.000_ ">
                  <c:v>3.3133321151601578</c:v>
                </c:pt>
                <c:pt idx="9" formatCode="0.000_ ">
                  <c:v>3.2724128351426804</c:v>
                </c:pt>
                <c:pt idx="10" formatCode="0.000_ ">
                  <c:v>3.2335615652143641</c:v>
                </c:pt>
                <c:pt idx="11" formatCode="0.000_ ">
                  <c:v>3.1966730748908314</c:v>
                </c:pt>
                <c:pt idx="12" formatCode="0.000_ ">
                  <c:v>3.1616475359662579</c:v>
                </c:pt>
                <c:pt idx="13" formatCode="0.000_ ">
                  <c:v>3.1283902428413439</c:v>
                </c:pt>
                <c:pt idx="14" formatCode="0.000_ ">
                  <c:v>3.0968113473482313</c:v>
                </c:pt>
                <c:pt idx="15" formatCode="0.000_ ">
                  <c:v>3.0668256073333136</c:v>
                </c:pt>
                <c:pt idx="16" formatCode="0.000_ ">
                  <c:v>3.0383521482950493</c:v>
                </c:pt>
                <c:pt idx="17" formatCode="0.000_ ">
                  <c:v>3.0113142374083099</c:v>
                </c:pt>
                <c:pt idx="18" formatCode="0.000_ ">
                  <c:v>2.9856390692996144</c:v>
                </c:pt>
                <c:pt idx="19" formatCode="0.000_ ">
                  <c:v>2.9612575629688722</c:v>
                </c:pt>
                <c:pt idx="20" formatCode="0.000_ ">
                  <c:v>2.9381041692830649</c:v>
                </c:pt>
                <c:pt idx="21" formatCode="0.000_ ">
                  <c:v>2.9161166884957539</c:v>
                </c:pt>
                <c:pt idx="22" formatCode="0.000_ ">
                  <c:v>2.8952360972734223</c:v>
                </c:pt>
                <c:pt idx="23" formatCode="0.000_ ">
                  <c:v>2.8754063847355371</c:v>
                </c:pt>
                <c:pt idx="24" formatCode="0.000_ ">
                  <c:v>2.8565743970399202</c:v>
                </c:pt>
                <c:pt idx="25" formatCode="0.000_ ">
                  <c:v>2.8386896900685654</c:v>
                </c:pt>
                <c:pt idx="26" formatCode="0.000_ ">
                  <c:v>2.8217043897914875</c:v>
                </c:pt>
                <c:pt idx="27" formatCode="0.000_ ">
                  <c:v>2.8055730599076489</c:v>
                </c:pt>
                <c:pt idx="28" formatCode="0.000_ ">
                  <c:v>2.7902525763823829</c:v>
                </c:pt>
                <c:pt idx="29" formatCode="0.000_ ">
                  <c:v>2.7757020085202355</c:v>
                </c:pt>
                <c:pt idx="30" formatCode="0.000_ ">
                  <c:v>2.7618825062306689</c:v>
                </c:pt>
                <c:pt idx="31" formatCode="0.000_ ">
                  <c:v>2.7487571931617327</c:v>
                </c:pt>
                <c:pt idx="32" formatCode="0.000_ ">
                  <c:v>2.7362910653936221</c:v>
                </c:pt>
                <c:pt idx="33" formatCode="0.000_ ">
                  <c:v>2.7244508954000386</c:v>
                </c:pt>
                <c:pt idx="34" formatCode="0.000_ ">
                  <c:v>2.7132051410004876</c:v>
                </c:pt>
                <c:pt idx="35" formatCode="0.000_ ">
                  <c:v>2.7025238590411096</c:v>
                </c:pt>
                <c:pt idx="36" formatCode="0.000_ ">
                  <c:v>2.6923786235554026</c:v>
                </c:pt>
                <c:pt idx="37" formatCode="0.000_ ">
                  <c:v>2.6827424481692472</c:v>
                </c:pt>
                <c:pt idx="38" formatCode="0.000_ ">
                  <c:v>2.6735897125270593</c:v>
                </c:pt>
                <c:pt idx="39" formatCode="0.000_ ">
                  <c:v>2.6648960925276688</c:v>
                </c:pt>
                <c:pt idx="40" formatCode="0.000_ ">
                  <c:v>2.6566384941696963</c:v>
                </c:pt>
                <c:pt idx="41" formatCode="0.000_ ">
                  <c:v>2.6487949908168114</c:v>
                </c:pt>
                <c:pt idx="42" formatCode="0.000_ ">
                  <c:v>2.6413447637032941</c:v>
                </c:pt>
                <c:pt idx="43" formatCode="0.000_ ">
                  <c:v>2.634268045509863</c:v>
                </c:pt>
                <c:pt idx="44" formatCode="0.000_ ">
                  <c:v>2.6275460668487591</c:v>
                </c:pt>
                <c:pt idx="45" formatCode="0.000_ ">
                  <c:v>2.6211610055056394</c:v>
                </c:pt>
                <c:pt idx="46" formatCode="0.000_ ">
                  <c:v>2.6150959382939303</c:v>
                </c:pt>
                <c:pt idx="47" formatCode="0.000_ ">
                  <c:v>2.6093347953849757</c:v>
                </c:pt>
                <c:pt idx="48" formatCode="0.000_ ">
                  <c:v>2.6038623169845829</c:v>
                </c:pt>
                <c:pt idx="49" formatCode="0.000_ ">
                  <c:v>2.5986640122334466</c:v>
                </c:pt>
                <c:pt idx="50" formatCode="0.000_ ">
                  <c:v>2.5937261202154462</c:v>
                </c:pt>
                <c:pt idx="51" formatCode="0.000_ ">
                  <c:v>2.5890355729639842</c:v>
                </c:pt>
                <c:pt idx="52" formatCode="0.000_ ">
                  <c:v>2.5845799603623503</c:v>
                </c:pt>
                <c:pt idx="53" formatCode="0.000_ ">
                  <c:v>2.5803474968396349</c:v>
                </c:pt>
                <c:pt idx="54" formatCode="0.000_ ">
                  <c:v>2.5763269897689272</c:v>
                </c:pt>
                <c:pt idx="55" formatCode="0.000_ ">
                  <c:v>2.5725078094794722</c:v>
                </c:pt>
                <c:pt idx="56" formatCode="0.000_ ">
                  <c:v>2.5688798607991483</c:v>
                </c:pt>
                <c:pt idx="57" formatCode="0.000_ ">
                  <c:v>2.5654335560480401</c:v>
                </c:pt>
                <c:pt idx="58" formatCode="0.000_ ">
                  <c:v>2.5621597894080637</c:v>
                </c:pt>
                <c:pt idx="59" formatCode="0.000_ ">
                  <c:v>2.5590499125975703</c:v>
                </c:pt>
                <c:pt idx="60" formatCode="0.000_ ">
                  <c:v>2.5560957117835907</c:v>
                </c:pt>
                <c:pt idx="61" formatCode="0.000_ ">
                  <c:v>2.5532893856679295</c:v>
                </c:pt>
                <c:pt idx="62" formatCode="0.000_ ">
                  <c:v>2.5506235246866686</c:v>
                </c:pt>
                <c:pt idx="63" formatCode="0.000_ ">
                  <c:v>2.5480910912658139</c:v>
                </c:pt>
                <c:pt idx="64" formatCode="0.000_ ">
                  <c:v>2.5456854010788215</c:v>
                </c:pt>
                <c:pt idx="65" formatCode="0.000_ ">
                  <c:v>2.5434001052545709</c:v>
                </c:pt>
                <c:pt idx="66" formatCode="0.000_ ">
                  <c:v>2.5412291734870567</c:v>
                </c:pt>
                <c:pt idx="67" formatCode="0.000_ ">
                  <c:v>2.5391668780005974</c:v>
                </c:pt>
                <c:pt idx="68" formatCode="0.000_ ">
                  <c:v>2.5372077783267812</c:v>
                </c:pt>
                <c:pt idx="69" formatCode="0.000_ ">
                  <c:v>2.5353467068516338</c:v>
                </c:pt>
                <c:pt idx="70" formatCode="0.000_ ">
                  <c:v>2.5335787550936697</c:v>
                </c:pt>
                <c:pt idx="71" formatCode="0.000_ ">
                  <c:v>2.5318992606755129</c:v>
                </c:pt>
                <c:pt idx="72" formatCode="0.000_ ">
                  <c:v>2.5303037949537135</c:v>
                </c:pt>
                <c:pt idx="73" formatCode="0.000_ ">
                  <c:v>2.5287881512732295</c:v>
                </c:pt>
                <c:pt idx="74" formatCode="0.000_ ">
                  <c:v>2.5273483338147509</c:v>
                </c:pt>
                <c:pt idx="75" formatCode="0.000_ ">
                  <c:v>2.5259805470047203</c:v>
                </c:pt>
                <c:pt idx="76" formatCode="0.000_ ">
                  <c:v>2.5246811854594271</c:v>
                </c:pt>
                <c:pt idx="77" formatCode="0.000_ ">
                  <c:v>2.5234468244360517</c:v>
                </c:pt>
                <c:pt idx="78" formatCode="0.000_ ">
                  <c:v>2.5222742107649134</c:v>
                </c:pt>
                <c:pt idx="79" formatCode="0.000_ ">
                  <c:v>2.5211602542385161</c:v>
                </c:pt>
                <c:pt idx="80" formatCode="0.000_ ">
                  <c:v>2.5201020194342223</c:v>
                </c:pt>
                <c:pt idx="81" formatCode="0.000_ ">
                  <c:v>2.5190967179485901</c:v>
                </c:pt>
                <c:pt idx="82" formatCode="0.000_ ">
                  <c:v>2.518141701022516</c:v>
                </c:pt>
                <c:pt idx="83" formatCode="0.000_ ">
                  <c:v>2.5172344525374153</c:v>
                </c:pt>
                <c:pt idx="84" formatCode="0.000_ ">
                  <c:v>2.5163725823636609</c:v>
                </c:pt>
                <c:pt idx="85" formatCode="0.000_ ">
                  <c:v>2.5155538200434751</c:v>
                </c:pt>
                <c:pt idx="86" formatCode="0.000_ ">
                  <c:v>2.5147760087913706</c:v>
                </c:pt>
                <c:pt idx="87" formatCode="0.000_ ">
                  <c:v>2.5140370997961097</c:v>
                </c:pt>
                <c:pt idx="88" formatCode="0.000_ ">
                  <c:v>2.5133351468089447</c:v>
                </c:pt>
                <c:pt idx="89" formatCode="0.000_ ">
                  <c:v>2.5126683010037083</c:v>
                </c:pt>
                <c:pt idx="90" formatCode="0.000_ ">
                  <c:v>2.5120348060950315</c:v>
                </c:pt>
                <c:pt idx="91" formatCode="0.000_ ">
                  <c:v>2.5114329937016775</c:v>
                </c:pt>
                <c:pt idx="92" formatCode="0.000_ ">
                  <c:v>2.5108612789426363</c:v>
                </c:pt>
                <c:pt idx="93" formatCode="0.000_ ">
                  <c:v>2.5103181562542556</c:v>
                </c:pt>
                <c:pt idx="94" formatCode="0.000_ ">
                  <c:v>2.5098021954172709</c:v>
                </c:pt>
                <c:pt idx="95" formatCode="0.000_ ">
                  <c:v>2.5093120377831721</c:v>
                </c:pt>
                <c:pt idx="96" formatCode="0.000_ ">
                  <c:v>2.5088463926898701</c:v>
                </c:pt>
                <c:pt idx="97" formatCode="0.000_ ">
                  <c:v>2.5084040340571421</c:v>
                </c:pt>
                <c:pt idx="98" formatCode="0.000_ ">
                  <c:v>2.5079837971528076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9-4E98-B45E-BD076901C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165600"/>
        <c:axId val="1176169952"/>
      </c:lineChart>
      <c:catAx>
        <c:axId val="117616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6169952"/>
        <c:crosses val="autoZero"/>
        <c:auto val="1"/>
        <c:lblAlgn val="ctr"/>
        <c:lblOffset val="100"/>
        <c:tickLblSkip val="10"/>
        <c:noMultiLvlLbl val="0"/>
      </c:catAx>
      <c:valAx>
        <c:axId val="117616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1656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Share of Consumption and Net Export in GDP (%)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China_C_NX_share!$B$1</c:f>
              <c:strCache>
                <c:ptCount val="1"/>
                <c:pt idx="0">
                  <c:v>Consumption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China_C_NX_share!$A$2:$A$22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China_C_NX_share!$B$2:$B$22</c:f>
              <c:numCache>
                <c:formatCode>General</c:formatCode>
                <c:ptCount val="21"/>
                <c:pt idx="0">
                  <c:v>46.957676560000003</c:v>
                </c:pt>
                <c:pt idx="1">
                  <c:v>45.71558546</c:v>
                </c:pt>
                <c:pt idx="2">
                  <c:v>45.057665470000003</c:v>
                </c:pt>
                <c:pt idx="3">
                  <c:v>42.793521830000003</c:v>
                </c:pt>
                <c:pt idx="4">
                  <c:v>40.732861370000002</c:v>
                </c:pt>
                <c:pt idx="5">
                  <c:v>39.515441199999998</c:v>
                </c:pt>
                <c:pt idx="6">
                  <c:v>37.724637430000001</c:v>
                </c:pt>
                <c:pt idx="7">
                  <c:v>36.314792240000003</c:v>
                </c:pt>
                <c:pt idx="8">
                  <c:v>35.418467900000003</c:v>
                </c:pt>
                <c:pt idx="9">
                  <c:v>35.415446109999998</c:v>
                </c:pt>
                <c:pt idx="10">
                  <c:v>34.630010210000002</c:v>
                </c:pt>
                <c:pt idx="11">
                  <c:v>35.19676218</c:v>
                </c:pt>
                <c:pt idx="12">
                  <c:v>35.356340250000002</c:v>
                </c:pt>
                <c:pt idx="13">
                  <c:v>35.629958539999997</c:v>
                </c:pt>
                <c:pt idx="14">
                  <c:v>36.53843251</c:v>
                </c:pt>
                <c:pt idx="15">
                  <c:v>37.596417969999997</c:v>
                </c:pt>
                <c:pt idx="16">
                  <c:v>38.69647415</c:v>
                </c:pt>
                <c:pt idx="17">
                  <c:v>38.684701060000002</c:v>
                </c:pt>
                <c:pt idx="18">
                  <c:v>38.669396550000002</c:v>
                </c:pt>
                <c:pt idx="19">
                  <c:v>38.786308679999998</c:v>
                </c:pt>
                <c:pt idx="20">
                  <c:v>37.739529699999999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C-47DC-900A-AE0D66D43301}"/>
            </c:ext>
          </c:extLst>
        </c:ser>
        <c:ser>
          <c:idx val="1"/>
          <c:order val="1"/>
          <c:tx>
            <c:strRef>
              <c:f>China_C_NX_share!$C$1</c:f>
              <c:strCache>
                <c:ptCount val="1"/>
                <c:pt idx="0">
                  <c:v>Net Export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China_C_NX_share!$A$2:$A$22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China_C_NX_share!$C$2:$C$22</c:f>
              <c:numCache>
                <c:formatCode>General</c:formatCode>
                <c:ptCount val="21"/>
                <c:pt idx="0">
                  <c:v>2.3878083229999998</c:v>
                </c:pt>
                <c:pt idx="1">
                  <c:v>2.10592545</c:v>
                </c:pt>
                <c:pt idx="2">
                  <c:v>2.5502747490000002</c:v>
                </c:pt>
                <c:pt idx="3">
                  <c:v>2.1618563480000001</c:v>
                </c:pt>
                <c:pt idx="4">
                  <c:v>2.6250103239999998</c:v>
                </c:pt>
                <c:pt idx="5">
                  <c:v>5.4402573829999996</c:v>
                </c:pt>
                <c:pt idx="6">
                  <c:v>7.5841470580000001</c:v>
                </c:pt>
                <c:pt idx="7">
                  <c:v>8.6591907710000005</c:v>
                </c:pt>
                <c:pt idx="8">
                  <c:v>7.6168623809999998</c:v>
                </c:pt>
                <c:pt idx="9">
                  <c:v>4.3253548019999997</c:v>
                </c:pt>
                <c:pt idx="10">
                  <c:v>3.685909364</c:v>
                </c:pt>
                <c:pt idx="11">
                  <c:v>2.414430072</c:v>
                </c:pt>
                <c:pt idx="12">
                  <c:v>2.7152032720000001</c:v>
                </c:pt>
                <c:pt idx="13">
                  <c:v>2.440218448</c:v>
                </c:pt>
                <c:pt idx="14">
                  <c:v>2.1051421769999998</c:v>
                </c:pt>
                <c:pt idx="15">
                  <c:v>3.228825042</c:v>
                </c:pt>
                <c:pt idx="16">
                  <c:v>2.2756089739999998</c:v>
                </c:pt>
                <c:pt idx="17">
                  <c:v>1.758593957</c:v>
                </c:pt>
                <c:pt idx="18">
                  <c:v>0.77029502599999999</c:v>
                </c:pt>
                <c:pt idx="19">
                  <c:v>1.488045571</c:v>
                </c:pt>
                <c:pt idx="20">
                  <c:v>2.5859314489999998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8C-47DC-900A-AE0D66D43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5159343"/>
        <c:axId val="406818175"/>
      </c:lineChart>
      <c:catAx>
        <c:axId val="204515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6818175"/>
        <c:crosses val="autoZero"/>
        <c:auto val="1"/>
        <c:lblAlgn val="ctr"/>
        <c:lblOffset val="100"/>
        <c:noMultiLvlLbl val="0"/>
      </c:catAx>
      <c:valAx>
        <c:axId val="40681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4515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Gini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0.47899999999999998</c:v>
                </c:pt>
                <c:pt idx="1">
                  <c:v>0.47299999999999998</c:v>
                </c:pt>
                <c:pt idx="2">
                  <c:v>0.48499999999999999</c:v>
                </c:pt>
                <c:pt idx="3">
                  <c:v>0.48699999999999999</c:v>
                </c:pt>
                <c:pt idx="4">
                  <c:v>0.48399999999999999</c:v>
                </c:pt>
                <c:pt idx="5">
                  <c:v>0.49099999999999999</c:v>
                </c:pt>
                <c:pt idx="6">
                  <c:v>0.49</c:v>
                </c:pt>
                <c:pt idx="7">
                  <c:v>0.48099999999999998</c:v>
                </c:pt>
                <c:pt idx="8">
                  <c:v>0.47699999999999998</c:v>
                </c:pt>
                <c:pt idx="9">
                  <c:v>0.47399999999999998</c:v>
                </c:pt>
                <c:pt idx="10">
                  <c:v>0.47299999999999998</c:v>
                </c:pt>
                <c:pt idx="11">
                  <c:v>0.46899999999999997</c:v>
                </c:pt>
                <c:pt idx="12">
                  <c:v>0.46200000000000002</c:v>
                </c:pt>
                <c:pt idx="13">
                  <c:v>0.46500000000000002</c:v>
                </c:pt>
                <c:pt idx="14">
                  <c:v>0.46700000000000003</c:v>
                </c:pt>
                <c:pt idx="15">
                  <c:v>0.46800000000000003</c:v>
                </c:pt>
                <c:pt idx="16">
                  <c:v>0.46500000000000002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38-4035-91D6-39300A160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083231"/>
        <c:axId val="521612511"/>
      </c:lineChart>
      <c:dateAx>
        <c:axId val="55008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21612511"/>
        <c:crosses val="autoZero"/>
        <c:auto val="0"/>
        <c:lblOffset val="100"/>
        <c:baseTimeUnit val="days"/>
      </c:dateAx>
      <c:valAx>
        <c:axId val="52161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008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6FCE6-ABC6-45F9-A562-A1C4CCD6F4D8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8670-8549-48E6-9371-CB5AF6E125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21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Contrast total factor productivity to labor productivity Y/L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95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47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area of NQP represents “surplus” to the capitalists. The area of OQPM represents labor income of industrial workers.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462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Reading:</a:t>
            </a:r>
            <a:r>
              <a:rPr lang="zh-CN" altLang="en-US" baseline="0" dirty="0"/>
              <a:t> </a:t>
            </a:r>
            <a:r>
              <a:rPr lang="en-US" altLang="zh-CN" dirty="0"/>
              <a:t>International Trade and Factor Mobility, International Economics, Robert A. Mundell, New York: Macmillan, 1968, pp. 85-99.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1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equalize the return to labor: labor to capital (migration to industrialized countries or regions), capital to labor (industrialization)</a:t>
            </a:r>
          </a:p>
          <a:p>
            <a:endParaRPr lang="en-US" altLang="zh-CN" dirty="0"/>
          </a:p>
          <a:p>
            <a:r>
              <a:rPr lang="en-US" altLang="zh-CN" dirty="0"/>
              <a:t>The Lewis model can be thought of as generalizing the Solow model without technological progress. Before reaching the Lewis turning point, the economy is not in steady-state. And this period can be very long, in which both capital and industrial labor increases. </a:t>
            </a:r>
          </a:p>
          <a:p>
            <a:endParaRPr lang="en-US" altLang="zh-CN" dirty="0"/>
          </a:p>
          <a:p>
            <a:r>
              <a:rPr lang="en-US" altLang="zh-CN" dirty="0"/>
              <a:t>To maintain high return to labor in the capitalist sector, external market for industrial goods is required. Otherwise, stagnant wage could not support expanding consumption of industrial goods.</a:t>
            </a:r>
          </a:p>
          <a:p>
            <a:endParaRPr lang="en-US" altLang="zh-CN" dirty="0"/>
          </a:p>
          <a:p>
            <a:r>
              <a:rPr lang="en-US" altLang="zh-CN" dirty="0"/>
              <a:t>The Lewis model implies that before the turning point, real wage should stagnate and the labor’s share of national income should decline. No evidence, however, supports these. </a:t>
            </a:r>
          </a:p>
          <a:p>
            <a:endParaRPr lang="en-US" altLang="zh-CN" dirty="0"/>
          </a:p>
          <a:p>
            <a:r>
              <a:rPr lang="en-US" altLang="zh-CN" dirty="0"/>
              <a:t>The Lewis model also implies urbanization, which has empirical support.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11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Kuznets curve conjecture is related with the Lewis model.</a:t>
            </a:r>
            <a:r>
              <a:rPr lang="en-US" altLang="zh-CN" baseline="0" dirty="0"/>
              <a:t> In the first stage, wages are kept low and wealth is concentrated in capitalists. After the Lewis turning point, wages start to rise and inequality may decline.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362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36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f: </a:t>
            </a:r>
            <a:r>
              <a:rPr lang="zh-CN" altLang="en-US" dirty="0"/>
              <a:t>人均生产函数，个体生产函数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8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Saving increases the per</a:t>
            </a:r>
            <a:r>
              <a:rPr lang="en-US" altLang="zh-CN" baseline="0" dirty="0"/>
              <a:t> cap capital (k), depreciation decreases k, and population growth dilutes k.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8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Note that population growth has an analogous</a:t>
                </a:r>
                <a:r>
                  <a:rPr lang="en-US" altLang="zh-CN" baseline="0" dirty="0"/>
                  <a:t> </a:t>
                </a:r>
                <a:r>
                  <a:rPr lang="en-US" altLang="zh-CN" dirty="0"/>
                  <a:t>effect on</a:t>
                </a:r>
                <a:r>
                  <a:rPr lang="en-US" altLang="zh-CN" baseline="0" dirty="0"/>
                  <a:t> steady-state capital stock as depreciation. Both reduce per capita capital stock. </a:t>
                </a:r>
              </a:p>
              <a:p>
                <a:endParaRPr lang="en-US" altLang="zh-CN" baseline="0" dirty="0"/>
              </a:p>
              <a:p>
                <a:r>
                  <a:rPr lang="en-US" altLang="zh-CN" baseline="0" dirty="0"/>
                  <a:t>Steady-state: </a:t>
                </a:r>
                <a:r>
                  <a:rPr lang="zh-CN" altLang="en-US" baseline="0" dirty="0"/>
                  <a:t>稳态</a:t>
                </a:r>
                <a:endParaRPr lang="en-US" altLang="zh-CN" baseline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：人均资本存量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Note that population growth has an analogous</a:t>
                </a:r>
                <a:r>
                  <a:rPr lang="en-US" altLang="zh-CN" baseline="0" dirty="0" smtClean="0"/>
                  <a:t> </a:t>
                </a:r>
                <a:r>
                  <a:rPr lang="en-US" altLang="zh-CN" dirty="0" smtClean="0"/>
                  <a:t>effect on</a:t>
                </a:r>
                <a:r>
                  <a:rPr lang="en-US" altLang="zh-CN" baseline="0" dirty="0" smtClean="0"/>
                  <a:t> steady-state capital stock as depreciation. Both reduce per capita capital stock. </a:t>
                </a:r>
                <a:endParaRPr lang="en-US" altLang="zh-CN" baseline="0" dirty="0" smtClean="0"/>
              </a:p>
              <a:p>
                <a:endParaRPr lang="en-US" altLang="zh-CN" baseline="0" dirty="0" smtClean="0"/>
              </a:p>
              <a:p>
                <a:r>
                  <a:rPr lang="en-US" altLang="zh-CN" baseline="0" dirty="0" smtClean="0"/>
                  <a:t>Steady-state: </a:t>
                </a:r>
                <a:r>
                  <a:rPr lang="zh-CN" altLang="en-US" baseline="0" dirty="0" smtClean="0"/>
                  <a:t>稳态</a:t>
                </a:r>
                <a:endParaRPr lang="en-US" altLang="zh-CN" baseline="0" dirty="0" smtClean="0"/>
              </a:p>
              <a:p>
                <a:r>
                  <a:rPr lang="en-US" altLang="zh-CN" i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>
                    <a:latin typeface="Cambria Math" panose="02040503050406030204" pitchFamily="18" charset="0"/>
                  </a:rPr>
                  <a:t>∗</a:t>
                </a:r>
                <a:r>
                  <a:rPr lang="zh-CN" altLang="en-US" dirty="0" smtClean="0"/>
                  <a:t>：人均资本存量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44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资本存量的黄金率水平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32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Data generally</a:t>
            </a:r>
            <a:r>
              <a:rPr lang="en-US" altLang="zh-CN" baseline="0" dirty="0"/>
              <a:t> supports the prediction. However, one should be cautious about </a:t>
            </a:r>
            <a:r>
              <a:rPr lang="en-US" altLang="zh-CN" dirty="0"/>
              <a:t>the causality from higher pop growth to lower income. Population growth is itself endogenous. People in wealthy countries tend to have less children.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35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Labor-augmenting</a:t>
            </a:r>
            <a:r>
              <a:rPr lang="en-US" altLang="zh-CN" baseline="0" dirty="0"/>
              <a:t>: </a:t>
            </a:r>
            <a:r>
              <a:rPr lang="zh-CN" altLang="en-US" baseline="0" dirty="0"/>
              <a:t>劳动改善型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34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/>
              <a:t>output per effective worker</a:t>
            </a:r>
            <a:r>
              <a:rPr lang="zh-CN" altLang="en-US" i="0" dirty="0"/>
              <a:t>：有效人均产出</a:t>
            </a:r>
            <a:endParaRPr lang="en-US" altLang="zh-CN" i="0" dirty="0"/>
          </a:p>
          <a:p>
            <a:r>
              <a:rPr lang="en-US" altLang="zh-CN" i="0" dirty="0"/>
              <a:t>“per effective worker production function”: </a:t>
            </a:r>
            <a:r>
              <a:rPr lang="zh-CN" altLang="en-US" i="0" dirty="0"/>
              <a:t>有效人均生产函数</a:t>
            </a:r>
            <a:endParaRPr lang="en-US" altLang="zh-CN" i="0" dirty="0"/>
          </a:p>
          <a:p>
            <a:r>
              <a:rPr lang="en-US" altLang="zh-CN" i="0" dirty="0">
                <a:ea typeface="宋体" charset="-122"/>
              </a:rPr>
              <a:t>effective individual production function: </a:t>
            </a:r>
            <a:r>
              <a:rPr lang="zh-CN" altLang="en-US" i="0" dirty="0">
                <a:ea typeface="宋体" charset="-122"/>
              </a:rPr>
              <a:t>有效个体生产函数</a:t>
            </a:r>
            <a:endParaRPr lang="en-US" altLang="zh-CN" i="0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630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steady-state is characterized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𝑠𝑓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</a:rPr>
                      <m:t>,1−</m:t>
                    </m:r>
                    <m:r>
                      <a:rPr lang="en-US" altLang="zh-CN" b="0" i="1" smtClean="0">
                        <a:latin typeface="Cambria Math"/>
                      </a:rPr>
                      <m:t>𝑢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steady-state is characterized by </a:t>
                </a:r>
                <a:r>
                  <a:rPr lang="en-US" altLang="zh-CN" b="0" i="0" smtClean="0">
                    <a:latin typeface="Cambria Math"/>
                  </a:rPr>
                  <a:t>𝑠𝑓(𝑘^∗,𝑢)=(𝛿+𝑛+𝑔(𝑢)) 𝑘^∗</a:t>
                </a:r>
                <a:r>
                  <a:rPr lang="en-US" altLang="zh-CN" dirty="0" smtClean="0"/>
                  <a:t>, where </a:t>
                </a:r>
                <a:r>
                  <a:rPr lang="en-US" altLang="zh-CN" b="0" i="0" smtClean="0">
                    <a:latin typeface="Cambria Math"/>
                  </a:rPr>
                  <a:t>𝑓</a:t>
                </a:r>
                <a:r>
                  <a:rPr lang="en-US" altLang="zh-CN" b="0" i="0" smtClean="0">
                    <a:latin typeface="Cambria Math"/>
                  </a:rPr>
                  <a:t>(</a:t>
                </a:r>
                <a:r>
                  <a:rPr lang="en-US" altLang="zh-CN" b="0" i="0" smtClean="0">
                    <a:latin typeface="Cambria Math"/>
                  </a:rPr>
                  <a:t>𝑘</a:t>
                </a:r>
                <a:r>
                  <a:rPr lang="en-US" altLang="zh-CN" b="0" i="0" smtClean="0">
                    <a:latin typeface="Cambria Math"/>
                  </a:rPr>
                  <a:t>,𝑢)</a:t>
                </a:r>
                <a:r>
                  <a:rPr lang="en-US" altLang="zh-CN" b="0" i="0" smtClean="0">
                    <a:latin typeface="Cambria Math"/>
                  </a:rPr>
                  <a:t>=𝐹(𝑘,1−𝑢)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8670-8549-48E6-9371-CB5AF6E1255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4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EBDE-E35C-48DA-A6D4-1A45C1E3934C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5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E25-4349-4379-88CF-A35FC0CE1E6C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8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3BAB-AC5E-46FE-AA42-A3D41F9F2DA2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5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E71-BC7F-470F-87CF-2A987BAA01B4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18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EEAF-9C93-479A-915D-D1618182383E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41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CD41-B871-4C7E-B667-CDB7904BD118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9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EE3A-912E-4A3A-8270-2AAD916813EE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17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09B-4711-48E9-BBCA-3C9D024DFA1F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1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A402-990A-4CE6-8D0C-DC4BB9823B7C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67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A1BE-3892-40AB-B5C0-11155D230AAB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F474-54D0-4EB5-BE27-AFD011DD586F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F31A-0957-4E61-9C20-D5F984694388}" type="datetime1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Intermediate Macroeconomics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A62A-F6A7-41DD-BCCA-5263EC25D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30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0.png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Economic Growth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Junhui</a:t>
            </a:r>
            <a:r>
              <a:rPr lang="en-US" altLang="zh-CN" dirty="0"/>
              <a:t> Qian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22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Accumulation of Capital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600200"/>
                <a:ext cx="5698976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Investment causes capital to rise and depreciation causes capital to wear out. We assume that the aggregate capital accumulation is described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b="0" i="1" dirty="0" smtClean="0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zh-CN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CN" b="0" i="1" dirty="0" smtClean="0">
                        <a:latin typeface="Cambria Math"/>
                      </a:rPr>
                      <m:t>=</m:t>
                    </m:r>
                    <m:r>
                      <a:rPr lang="en-US" altLang="zh-CN" b="0" i="1" dirty="0" smtClean="0">
                        <a:latin typeface="Cambria Math"/>
                      </a:rPr>
                      <m:t>𝑠𝐹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/>
                      </a:rPr>
                      <m:t>−</m:t>
                    </m:r>
                    <m:r>
                      <a:rPr lang="en-US" altLang="zh-CN" b="0" i="1" dirty="0" smtClean="0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Similarly, the evolution of the population is characterized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600200"/>
                <a:ext cx="5698976" cy="4525963"/>
              </a:xfrm>
              <a:blipFill>
                <a:blip r:embed="rId3"/>
                <a:stretch>
                  <a:fillRect l="-2139" t="-2695" r="-3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0783EDA-FD5B-4409-9F47-AFD533A017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184" y="1600200"/>
                <a:ext cx="2458616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Notation:</a:t>
                </a:r>
              </a:p>
              <a:p>
                <a:pPr marL="514350" indent="-514350">
                  <a:buFont typeface="+mj-ea"/>
                  <a:buAutoNum type="circleNumDbPlai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514350" indent="-514350">
                  <a:buFont typeface="+mj-ea"/>
                  <a:buAutoNum type="circleNumDbPlain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0783EDA-FD5B-4409-9F47-AFD533A0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600200"/>
                <a:ext cx="2458616" cy="4525963"/>
              </a:xfrm>
              <a:prstGeom prst="rect">
                <a:avLst/>
              </a:prstGeom>
              <a:blipFill>
                <a:blip r:embed="rId4"/>
                <a:stretch>
                  <a:fillRect l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63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0002D0-3087-48B9-AFA3-088D6B42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Accumulation of Capital per capita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3E66A6-AF3E-4E35-8E3D-D722A6B35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, the capital per cap at time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CN" dirty="0"/>
                  <a:t> . We have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i="1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i="1" dirty="0">
                        <a:latin typeface="Cambria Math"/>
                      </a:rPr>
                      <m:t>=</m:t>
                    </m:r>
                    <m:r>
                      <a:rPr lang="en-US" altLang="zh-CN" i="1" dirty="0">
                        <a:latin typeface="Cambria Math"/>
                      </a:rPr>
                      <m:t>𝑠𝑓</m:t>
                    </m:r>
                    <m:r>
                      <a:rPr lang="en-US" altLang="zh-CN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)−(</m:t>
                    </m:r>
                    <m:r>
                      <a:rPr lang="en-US" altLang="zh-CN" i="1" dirty="0">
                        <a:latin typeface="Cambria Math"/>
                      </a:rPr>
                      <m:t>𝛿</m:t>
                    </m:r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a:rPr lang="en-US" altLang="zh-CN" i="1" dirty="0">
                        <a:latin typeface="Cambria Math"/>
                      </a:rPr>
                      <m:t>𝑛</m:t>
                    </m:r>
                    <m:r>
                      <a:rPr lang="en-US" altLang="zh-CN" i="1" dirty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3E66A6-AF3E-4E35-8E3D-D722A6B35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r="-2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C12320-AE95-4AF0-A97B-698F42B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6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Steady State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/>
                  <a:t>On one hand, as capital accumulates, MPK declines and the growth rate of investment declines. </a:t>
                </a:r>
              </a:p>
              <a:p>
                <a:r>
                  <a:rPr lang="en-US" altLang="zh-CN" dirty="0"/>
                  <a:t>On the other hand, both capital stock depreciates and population grows at constant speed.</a:t>
                </a:r>
              </a:p>
              <a:p>
                <a:r>
                  <a:rPr lang="en-US" altLang="zh-CN" dirty="0"/>
                  <a:t>Eventually, new investment would equal depreciation and dilution of population growth,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=(</m:t>
                      </m:r>
                      <m:r>
                        <a:rPr lang="en-US" altLang="zh-CN" b="0" i="1" smtClean="0">
                          <a:latin typeface="Cambria Math"/>
                        </a:rPr>
                        <m:t>𝛿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𝑛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b="0" dirty="0"/>
                  <a:t>At this level of capital,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, the economy reaches a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steady state</a:t>
                </a:r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does not increase or decrease. We call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the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stead-state level of capital per capita</a:t>
                </a:r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2156" r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93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 Graphic Illustration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339752" y="5517232"/>
            <a:ext cx="45365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339752" y="220486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>
          <a:xfrm>
            <a:off x="2354317" y="3331779"/>
            <a:ext cx="4004442" cy="2196662"/>
          </a:xfrm>
          <a:custGeom>
            <a:avLst/>
            <a:gdLst>
              <a:gd name="connsiteX0" fmla="*/ 0 w 4004442"/>
              <a:gd name="connsiteY0" fmla="*/ 2196662 h 2196662"/>
              <a:gd name="connsiteX1" fmla="*/ 1072055 w 4004442"/>
              <a:gd name="connsiteY1" fmla="*/ 1040524 h 2196662"/>
              <a:gd name="connsiteX2" fmla="*/ 4004442 w 4004442"/>
              <a:gd name="connsiteY2" fmla="*/ 0 h 2196662"/>
              <a:gd name="connsiteX3" fmla="*/ 4004442 w 4004442"/>
              <a:gd name="connsiteY3" fmla="*/ 0 h 219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42" h="2196662">
                <a:moveTo>
                  <a:pt x="0" y="2196662"/>
                </a:moveTo>
                <a:cubicBezTo>
                  <a:pt x="202324" y="1801648"/>
                  <a:pt x="404648" y="1406634"/>
                  <a:pt x="1072055" y="1040524"/>
                </a:cubicBezTo>
                <a:cubicBezTo>
                  <a:pt x="1739462" y="674414"/>
                  <a:pt x="4004442" y="0"/>
                  <a:pt x="4004442" y="0"/>
                </a:cubicBezTo>
                <a:lnTo>
                  <a:pt x="4004442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354317" y="2276872"/>
            <a:ext cx="3873867" cy="32515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0868" y="1876182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868" y="1876182"/>
                <a:ext cx="115212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10868" y="3331779"/>
                <a:ext cx="8025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i="1" dirty="0"/>
                  <a:t>s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868" y="3331779"/>
                <a:ext cx="80250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870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527906" y="5147900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06" y="5147900"/>
                <a:ext cx="37093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354317" y="1953706"/>
            <a:ext cx="171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Investment</a:t>
            </a:r>
          </a:p>
          <a:p>
            <a:r>
              <a:rPr lang="en-US" altLang="zh-CN" dirty="0"/>
              <a:t>Depreciation</a:t>
            </a:r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4067944" y="4118680"/>
            <a:ext cx="0" cy="14097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861308" y="5521053"/>
                <a:ext cx="4952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08" y="5521053"/>
                <a:ext cx="4952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5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Stability of Steady-State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is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stable</a:t>
                </a:r>
                <a:r>
                  <a:rPr lang="en-US" altLang="zh-CN" dirty="0"/>
                  <a:t> steady-state.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would get back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after a perturbation. </a:t>
                </a:r>
              </a:p>
              <a:p>
                <a:pPr lvl="1"/>
                <a:r>
                  <a:rPr lang="en-US" altLang="zh-CN" dirty="0"/>
                  <a:t>If a shock pushes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below (above)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: Since the new investment is higher (lower) than the depreciation and the dilution,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would increase (decrease) until it reaches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95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1703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zh-CN" dirty="0"/>
                  <a:t>. Then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r>
                      <a:rPr lang="en-US" altLang="zh-CN" b="0" i="1" smtClean="0">
                        <a:latin typeface="Cambria Math"/>
                      </a:rPr>
                      <m:t>=0,</m:t>
                    </m:r>
                    <m:r>
                      <a:rPr lang="en-US" altLang="zh-CN" b="0" i="1" smtClean="0">
                        <a:latin typeface="Cambria Math"/>
                      </a:rPr>
                      <m:t>𝑠</m:t>
                    </m:r>
                    <m:r>
                      <a:rPr lang="en-US" altLang="zh-CN" b="0" i="1" smtClean="0">
                        <a:latin typeface="Cambria Math"/>
                      </a:rPr>
                      <m:t>=0.3, </m:t>
                    </m:r>
                    <m:r>
                      <a:rPr lang="en-US" altLang="zh-CN" b="0" i="1" smtClean="0">
                        <a:latin typeface="Cambria Math"/>
                      </a:rPr>
                      <m:t>𝛿</m:t>
                    </m:r>
                    <m:r>
                      <a:rPr lang="en-US" altLang="zh-CN" b="0" i="1" smtClean="0">
                        <a:latin typeface="Cambria Math"/>
                      </a:rPr>
                      <m:t>=0.1,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=4.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Each year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Δ</m:t>
                    </m:r>
                    <m:r>
                      <a:rPr lang="en-US" altLang="zh-CN" b="0" i="1" smtClean="0">
                        <a:latin typeface="Cambria Math"/>
                      </a:rPr>
                      <m:t>𝑡</m:t>
                    </m:r>
                    <m:r>
                      <a:rPr lang="en-US" altLang="zh-CN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dirty="0"/>
                  <a:t>), the capital stock changes by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Δ</m:t>
                    </m:r>
                    <m:r>
                      <a:rPr lang="en-US" altLang="zh-CN" i="1">
                        <a:latin typeface="Cambria Math"/>
                      </a:rPr>
                      <m:t>𝑘</m:t>
                    </m:r>
                    <m:r>
                      <a:rPr lang="en-US" altLang="zh-CN" i="1">
                        <a:latin typeface="Cambria Math"/>
                      </a:rPr>
                      <m:t>=0.3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sub>
                      <m: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altLang="zh-CN" i="1">
                        <a:latin typeface="Cambria Math"/>
                      </a:rPr>
                      <m:t>−0.1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Solving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0.3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=0.1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, we obtain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=9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17032"/>
              </a:xfrm>
              <a:blipFill>
                <a:blip r:embed="rId2"/>
                <a:stretch>
                  <a:fillRect l="-1259" t="-3115" r="-2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1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Approaching the Steady State: A Numerical Illustration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73757"/>
              </p:ext>
            </p:extLst>
          </p:nvPr>
        </p:nvGraphicFramePr>
        <p:xfrm>
          <a:off x="1443712" y="2060848"/>
          <a:ext cx="6181725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工作表" r:id="rId3" imgW="6705728" imgH="4124299" progId="Excel.Sheet.12">
                  <p:embed/>
                </p:oleObj>
              </mc:Choice>
              <mc:Fallback>
                <p:oleObj name="工作表" r:id="rId3" imgW="6705728" imgH="4124299" progId="Excel.Shee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712" y="2060848"/>
                        <a:ext cx="6181725" cy="380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2824" y="1602604"/>
                <a:ext cx="6048672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Assumptions: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zh-CN" dirty="0"/>
                  <a:t>, s=0.3,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𝛿</m:t>
                    </m:r>
                    <m:r>
                      <a:rPr lang="en-US" altLang="zh-CN" b="0" i="1" smtClean="0">
                        <a:latin typeface="Cambria Math"/>
                      </a:rPr>
                      <m:t>=0.1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=4.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24" y="1602604"/>
                <a:ext cx="6048672" cy="379656"/>
              </a:xfrm>
              <a:prstGeom prst="rect">
                <a:avLst/>
              </a:prstGeom>
              <a:blipFill rotWithShape="1">
                <a:blip r:embed="rId6"/>
                <a:stretch>
                  <a:fillRect l="-907" t="-4839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9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Implications of Solow Model I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If the economy is already at the steady state, per capita income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) ceases to grow. But the total income continues to grow as the population grows,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𝑛𝑡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If the initial level of capital is below the steady-state level, there will be a convergence (or, catch-up) period to the steady-state level.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4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Role of Saving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/>
                  <a:t>To see the effect of a change in the saving rate,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CN" dirty="0"/>
                  <a:t>, we examine the equation characterizing the steady state,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𝑠𝑓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=(</m:t>
                      </m:r>
                      <m:r>
                        <a:rPr lang="en-US" altLang="zh-CN" b="0" i="1" smtClean="0">
                          <a:latin typeface="Cambria Math"/>
                        </a:rPr>
                        <m:t>𝛿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𝑛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Fix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𝛿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/>
                  <a:t>. Using the implicit function theorem,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−(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We must have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&lt;</m:t>
                    </m:r>
                    <m:r>
                      <a:rPr lang="en-US" altLang="zh-CN" b="0" i="1" smtClean="0">
                        <a:latin typeface="Cambria Math"/>
                      </a:rPr>
                      <m:t>𝛿</m:t>
                    </m:r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/>
                  <a:t>, otherwise the curve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𝑠𝑓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cannot cross with the line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𝛿</m:t>
                    </m:r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dirty="0"/>
                  <a:t> 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. 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altLang="zh-CN" i="1" smtClean="0">
                            <a:latin typeface="Cambria Math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must be positive. </a:t>
                </a:r>
              </a:p>
              <a:p>
                <a:r>
                  <a:rPr lang="en-US" altLang="zh-CN" dirty="0"/>
                  <a:t>An increase in saving rate would lead to a higher level of steady-state capital and income.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37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Graphic Illustration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339752" y="5517232"/>
            <a:ext cx="45365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339752" y="220486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>
            <a:off x="2354317" y="3331779"/>
            <a:ext cx="4004442" cy="2196662"/>
          </a:xfrm>
          <a:custGeom>
            <a:avLst/>
            <a:gdLst>
              <a:gd name="connsiteX0" fmla="*/ 0 w 4004442"/>
              <a:gd name="connsiteY0" fmla="*/ 2196662 h 2196662"/>
              <a:gd name="connsiteX1" fmla="*/ 1072055 w 4004442"/>
              <a:gd name="connsiteY1" fmla="*/ 1040524 h 2196662"/>
              <a:gd name="connsiteX2" fmla="*/ 4004442 w 4004442"/>
              <a:gd name="connsiteY2" fmla="*/ 0 h 2196662"/>
              <a:gd name="connsiteX3" fmla="*/ 4004442 w 4004442"/>
              <a:gd name="connsiteY3" fmla="*/ 0 h 219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42" h="2196662">
                <a:moveTo>
                  <a:pt x="0" y="2196662"/>
                </a:moveTo>
                <a:cubicBezTo>
                  <a:pt x="202324" y="1801648"/>
                  <a:pt x="404648" y="1406634"/>
                  <a:pt x="1072055" y="1040524"/>
                </a:cubicBezTo>
                <a:cubicBezTo>
                  <a:pt x="1739462" y="674414"/>
                  <a:pt x="4004442" y="0"/>
                  <a:pt x="4004442" y="0"/>
                </a:cubicBezTo>
                <a:lnTo>
                  <a:pt x="4004442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354317" y="2708920"/>
            <a:ext cx="4004442" cy="2819521"/>
          </a:xfrm>
          <a:custGeom>
            <a:avLst/>
            <a:gdLst>
              <a:gd name="connsiteX0" fmla="*/ 0 w 4004442"/>
              <a:gd name="connsiteY0" fmla="*/ 2196662 h 2196662"/>
              <a:gd name="connsiteX1" fmla="*/ 1072055 w 4004442"/>
              <a:gd name="connsiteY1" fmla="*/ 1040524 h 2196662"/>
              <a:gd name="connsiteX2" fmla="*/ 4004442 w 4004442"/>
              <a:gd name="connsiteY2" fmla="*/ 0 h 2196662"/>
              <a:gd name="connsiteX3" fmla="*/ 4004442 w 4004442"/>
              <a:gd name="connsiteY3" fmla="*/ 0 h 219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42" h="2196662">
                <a:moveTo>
                  <a:pt x="0" y="2196662"/>
                </a:moveTo>
                <a:cubicBezTo>
                  <a:pt x="202324" y="1801648"/>
                  <a:pt x="404648" y="1406634"/>
                  <a:pt x="1072055" y="1040524"/>
                </a:cubicBezTo>
                <a:cubicBezTo>
                  <a:pt x="1739462" y="674414"/>
                  <a:pt x="4004442" y="0"/>
                  <a:pt x="4004442" y="0"/>
                </a:cubicBezTo>
                <a:lnTo>
                  <a:pt x="4004442" y="0"/>
                </a:lnTo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4" idx="0"/>
          </p:cNvCxnSpPr>
          <p:nvPr/>
        </p:nvCxnSpPr>
        <p:spPr>
          <a:xfrm flipV="1">
            <a:off x="2354317" y="2276872"/>
            <a:ext cx="3873867" cy="32515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10868" y="1876182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𝛿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𝑛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r>
                        <a:rPr lang="en-US" altLang="zh-CN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868" y="1876182"/>
                <a:ext cx="11521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10868" y="3331779"/>
                <a:ext cx="8025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868" y="3331779"/>
                <a:ext cx="802505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7634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21412" y="2674294"/>
                <a:ext cx="812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12" y="2674294"/>
                <a:ext cx="812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6716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527906" y="5147900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06" y="5147900"/>
                <a:ext cx="37093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354317" y="1953706"/>
            <a:ext cx="171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Investment</a:t>
            </a:r>
          </a:p>
          <a:p>
            <a:r>
              <a:rPr lang="en-US" altLang="zh-CN" dirty="0"/>
              <a:t>Depreciation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5436096" y="3068960"/>
            <a:ext cx="216024" cy="447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76056" y="3292702"/>
            <a:ext cx="0" cy="223573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067944" y="4118680"/>
            <a:ext cx="0" cy="14097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861308" y="5521053"/>
                <a:ext cx="4952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08" y="5521053"/>
                <a:ext cx="49523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4828441" y="5528441"/>
                <a:ext cx="4952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41" y="5528441"/>
                <a:ext cx="49523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/>
          <p:cNvCxnSpPr/>
          <p:nvPr/>
        </p:nvCxnSpPr>
        <p:spPr>
          <a:xfrm>
            <a:off x="4291250" y="5713107"/>
            <a:ext cx="6006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5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</a:p>
          <a:p>
            <a:r>
              <a:rPr lang="en-US" altLang="zh-CN" dirty="0"/>
              <a:t>Solow Model I (accumulation of capital and population growth )</a:t>
            </a:r>
          </a:p>
          <a:p>
            <a:r>
              <a:rPr lang="en-US" altLang="zh-CN" dirty="0"/>
              <a:t>Solow Model II (considering technological progress)</a:t>
            </a:r>
          </a:p>
          <a:p>
            <a:r>
              <a:rPr lang="en-US" altLang="zh-CN" dirty="0"/>
              <a:t>Endogenous growth models</a:t>
            </a:r>
          </a:p>
          <a:p>
            <a:r>
              <a:rPr lang="en-US" altLang="zh-CN" dirty="0"/>
              <a:t>Economic growth accounting</a:t>
            </a:r>
          </a:p>
          <a:p>
            <a:r>
              <a:rPr lang="en-US" altLang="zh-CN" dirty="0"/>
              <a:t>Other growth topics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2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Golden-Rule Level of Capital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At steady states, the consumption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−(</m:t>
                      </m:r>
                      <m:r>
                        <a:rPr lang="en-US" altLang="zh-CN" b="0" i="1" smtClean="0">
                          <a:latin typeface="Cambria Math"/>
                        </a:rPr>
                        <m:t>𝛿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𝑛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level of capital that corresponds to the maximum consumption, which we call the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golden-rule level of capital</a:t>
                </a:r>
                <a:r>
                  <a:rPr lang="en-US" altLang="zh-CN" dirty="0"/>
                  <a:t>, must satisfy the first-order condition: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𝑔𝑜𝑙𝑑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𝛿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𝑛</m:t>
                      </m:r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At the golden-rule level, marginal product of capital (MPK) equals the depreciation rate plus the population growth rate.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Graphic Illustration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339752" y="5517232"/>
            <a:ext cx="45365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339752" y="220486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2354317" y="2708920"/>
            <a:ext cx="4004442" cy="2819521"/>
          </a:xfrm>
          <a:custGeom>
            <a:avLst/>
            <a:gdLst>
              <a:gd name="connsiteX0" fmla="*/ 0 w 4004442"/>
              <a:gd name="connsiteY0" fmla="*/ 2196662 h 2196662"/>
              <a:gd name="connsiteX1" fmla="*/ 1072055 w 4004442"/>
              <a:gd name="connsiteY1" fmla="*/ 1040524 h 2196662"/>
              <a:gd name="connsiteX2" fmla="*/ 4004442 w 4004442"/>
              <a:gd name="connsiteY2" fmla="*/ 0 h 2196662"/>
              <a:gd name="connsiteX3" fmla="*/ 4004442 w 4004442"/>
              <a:gd name="connsiteY3" fmla="*/ 0 h 219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42" h="2196662">
                <a:moveTo>
                  <a:pt x="0" y="2196662"/>
                </a:moveTo>
                <a:cubicBezTo>
                  <a:pt x="202324" y="1801648"/>
                  <a:pt x="404648" y="1406634"/>
                  <a:pt x="1072055" y="1040524"/>
                </a:cubicBezTo>
                <a:cubicBezTo>
                  <a:pt x="1739462" y="674414"/>
                  <a:pt x="4004442" y="0"/>
                  <a:pt x="4004442" y="0"/>
                </a:cubicBezTo>
                <a:lnTo>
                  <a:pt x="4004442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8" idx="0"/>
          </p:cNvCxnSpPr>
          <p:nvPr/>
        </p:nvCxnSpPr>
        <p:spPr>
          <a:xfrm flipV="1">
            <a:off x="2354317" y="2276872"/>
            <a:ext cx="3873867" cy="32515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7520" y="187101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520" y="1871012"/>
                <a:ext cx="122413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9663" y="2780928"/>
                <a:ext cx="835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663" y="2780928"/>
                <a:ext cx="8355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527906" y="5147900"/>
                <a:ext cx="466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06" y="5147900"/>
                <a:ext cx="4667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354317" y="1953706"/>
            <a:ext cx="214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Steady-state output (depreciation)</a:t>
            </a:r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3186156" y="4197567"/>
            <a:ext cx="0" cy="134401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938540" y="5551392"/>
                <a:ext cx="697355" cy="399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𝑔𝑜𝑙𝑑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40" y="5551392"/>
                <a:ext cx="697355" cy="399148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连接符 23"/>
          <p:cNvCxnSpPr/>
          <p:nvPr/>
        </p:nvCxnSpPr>
        <p:spPr>
          <a:xfrm flipV="1">
            <a:off x="2558664" y="3641828"/>
            <a:ext cx="1296144" cy="11114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大括号 27"/>
          <p:cNvSpPr/>
          <p:nvPr/>
        </p:nvSpPr>
        <p:spPr>
          <a:xfrm>
            <a:off x="3195181" y="4210185"/>
            <a:ext cx="115987" cy="566772"/>
          </a:xfrm>
          <a:prstGeom prst="rightBrace">
            <a:avLst>
              <a:gd name="adj1" fmla="val 25000"/>
              <a:gd name="adj2" fmla="val 48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155205" y="4118680"/>
                <a:ext cx="697355" cy="413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𝑔𝑜𝑙𝑑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05" y="4118680"/>
                <a:ext cx="697355" cy="413255"/>
              </a:xfrm>
              <a:prstGeom prst="rect">
                <a:avLst/>
              </a:prstGeom>
              <a:blipFill rotWithShape="1">
                <a:blip r:embed="rId6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/>
          <p:cNvCxnSpPr/>
          <p:nvPr/>
        </p:nvCxnSpPr>
        <p:spPr>
          <a:xfrm>
            <a:off x="2771800" y="5332566"/>
            <a:ext cx="4143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3186156" y="5332566"/>
            <a:ext cx="4497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720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How The Golden-Rule Level of Capital Might Be Achieved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Recall that the steady-state level of capital is an increasing function of the saving rate,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𝑠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We might adjust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achieve the golden-rule level of capital. </a:t>
                </a:r>
              </a:p>
              <a:p>
                <a:pPr lvl="1"/>
                <a:r>
                  <a:rPr lang="en-US" altLang="zh-CN" dirty="0"/>
                  <a:t>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𝑔𝑜𝑙𝑑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.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𝑑𝑠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CN" dirty="0"/>
                  <a:t>, we might increase the saving rate to achieve the golden-rule level. </a:t>
                </a:r>
              </a:p>
              <a:p>
                <a:pPr lvl="1"/>
                <a:r>
                  <a:rPr lang="en-US" altLang="zh-CN" dirty="0"/>
                  <a:t>If the initial level of capital is higher than the golden-rule level, then we might decrease the saving rate to achieve the golden-rule level.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 r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6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r>
                      <a:rPr lang="en-US" altLang="zh-CN" b="0" i="0" smtClean="0">
                        <a:latin typeface="Cambria Math"/>
                      </a:rPr>
                      <m:t>=0,</m:t>
                    </m:r>
                    <m:r>
                      <a:rPr lang="en-US" altLang="zh-CN" b="0" i="1" smtClean="0">
                        <a:latin typeface="Cambria Math"/>
                      </a:rPr>
                      <m:t>𝛿</m:t>
                    </m:r>
                    <m:r>
                      <a:rPr lang="en-US" altLang="zh-CN" b="0" i="1" smtClean="0">
                        <a:latin typeface="Cambria Math"/>
                      </a:rPr>
                      <m:t>=0.1, </m:t>
                    </m:r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1/2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Then solving for the steady-state level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>
                          <a:latin typeface="Cambria Math"/>
                        </a:rPr>
                        <m:t>s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=0.1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       we obtain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=10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𝑠</m:t>
                    </m:r>
                    <m:r>
                      <a:rPr lang="en-US" altLang="zh-CN" i="1">
                        <a:latin typeface="Cambria Math"/>
                      </a:rPr>
                      <m:t>=0.3,</m:t>
                    </m:r>
                  </m:oMath>
                </a14:m>
                <a:r>
                  <a:rPr lang="en-US" altLang="zh-CN" dirty="0"/>
                  <a:t> we obtain the steady-state level of capital in this economy.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=9.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golden-rule level, however, is obtained from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𝑔𝑜𝑙𝑑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−1/2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=0.1,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       which gives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𝑔𝑜𝑙𝑑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=25. 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𝑔𝑜𝑙𝑑</m:t>
                        </m:r>
                      </m:sub>
                    </m:sSub>
                  </m:oMath>
                </a14:m>
                <a:r>
                  <a:rPr lang="en-US" altLang="zh-CN" dirty="0"/>
                  <a:t> denote the saving rate that achieves the golden-rule. We solve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10</m:t>
                    </m:r>
                    <m:r>
                      <a:rPr lang="en-US" altLang="zh-CN" b="0" i="1" smtClean="0">
                        <a:latin typeface="Cambria Math"/>
                      </a:rPr>
                      <m:t>0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𝑔𝑜𝑙𝑑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/>
                      </a:rPr>
                      <m:t>=25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𝑔𝑜𝑙𝑑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=0.5.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40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Dealing with Too Little Capital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793965"/>
              </p:ext>
            </p:extLst>
          </p:nvPr>
        </p:nvGraphicFramePr>
        <p:xfrm>
          <a:off x="1179513" y="1865313"/>
          <a:ext cx="6783387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工作表" r:id="rId3" imgW="7000977" imgH="4124315" progId="Excel.Sheet.12">
                  <p:embed/>
                </p:oleObj>
              </mc:Choice>
              <mc:Fallback>
                <p:oleObj name="工作表" r:id="rId3" imgW="7000977" imgH="4124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9513" y="1865313"/>
                        <a:ext cx="6783387" cy="399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36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Approaching The Golden Rule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60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189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Dealing with Too Much Capital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5" name="对象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03179925"/>
              </p:ext>
            </p:extLst>
          </p:nvPr>
        </p:nvGraphicFramePr>
        <p:xfrm>
          <a:off x="1179513" y="1865313"/>
          <a:ext cx="6783387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工作表" r:id="rId3" imgW="7000977" imgH="4124315" progId="Excel.Sheet.12">
                  <p:embed/>
                </p:oleObj>
              </mc:Choice>
              <mc:Fallback>
                <p:oleObj name="工作表" r:id="rId3" imgW="7000977" imgH="4124315" progId="Excel.Sheet.12">
                  <p:embed/>
                  <p:pic>
                    <p:nvPicPr>
                      <p:cNvPr id="0" name="内容占位符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865313"/>
                        <a:ext cx="6783387" cy="399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903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Approaching The Golden Rule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8443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2916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Effect of Population Growth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To see the effect of a change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/>
                  <a:t>, we still examine the equation characterizing the steady state,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𝑠𝑓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=(</m:t>
                      </m:r>
                      <m:r>
                        <a:rPr lang="en-US" altLang="zh-CN" i="1">
                          <a:latin typeface="Cambria Math"/>
                        </a:rPr>
                        <m:t>𝛿</m:t>
                      </m:r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r>
                        <a:rPr lang="en-US" altLang="zh-CN" i="1">
                          <a:latin typeface="Cambria Math"/>
                        </a:rPr>
                        <m:t>𝑛</m:t>
                      </m:r>
                      <m:r>
                        <a:rPr lang="en-US" altLang="zh-CN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Fixing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dirty="0"/>
                  <a:t> and using the implicit function theorem,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&lt;0</m:t>
                      </m:r>
                      <m:r>
                        <a:rPr lang="en-US" altLang="zh-CN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Hence higher population growth leads to lower steady-state capital per cap.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48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Graphic Illustration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339752" y="5517232"/>
            <a:ext cx="45365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339752" y="220486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2354317" y="2708920"/>
            <a:ext cx="4004442" cy="2819521"/>
          </a:xfrm>
          <a:custGeom>
            <a:avLst/>
            <a:gdLst>
              <a:gd name="connsiteX0" fmla="*/ 0 w 4004442"/>
              <a:gd name="connsiteY0" fmla="*/ 2196662 h 2196662"/>
              <a:gd name="connsiteX1" fmla="*/ 1072055 w 4004442"/>
              <a:gd name="connsiteY1" fmla="*/ 1040524 h 2196662"/>
              <a:gd name="connsiteX2" fmla="*/ 4004442 w 4004442"/>
              <a:gd name="connsiteY2" fmla="*/ 0 h 2196662"/>
              <a:gd name="connsiteX3" fmla="*/ 4004442 w 4004442"/>
              <a:gd name="connsiteY3" fmla="*/ 0 h 219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42" h="2196662">
                <a:moveTo>
                  <a:pt x="0" y="2196662"/>
                </a:moveTo>
                <a:cubicBezTo>
                  <a:pt x="202324" y="1801648"/>
                  <a:pt x="404648" y="1406634"/>
                  <a:pt x="1072055" y="1040524"/>
                </a:cubicBezTo>
                <a:cubicBezTo>
                  <a:pt x="1739462" y="674414"/>
                  <a:pt x="4004442" y="0"/>
                  <a:pt x="4004442" y="0"/>
                </a:cubicBezTo>
                <a:lnTo>
                  <a:pt x="4004442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8" idx="0"/>
          </p:cNvCxnSpPr>
          <p:nvPr/>
        </p:nvCxnSpPr>
        <p:spPr>
          <a:xfrm flipV="1">
            <a:off x="2354317" y="2276872"/>
            <a:ext cx="3873867" cy="32515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0868" y="1876182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𝛿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r>
                        <a:rPr lang="en-US" altLang="zh-CN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868" y="1876182"/>
                <a:ext cx="115212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58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21412" y="2674294"/>
                <a:ext cx="812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𝑠𝑓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12" y="2674294"/>
                <a:ext cx="8129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527906" y="5147900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06" y="5147900"/>
                <a:ext cx="37093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354317" y="1953706"/>
            <a:ext cx="171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Investment</a:t>
            </a:r>
          </a:p>
          <a:p>
            <a:r>
              <a:rPr lang="en-US" altLang="zh-CN" dirty="0"/>
              <a:t>Depreciation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5076056" y="3292702"/>
            <a:ext cx="0" cy="223573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595702" y="5528441"/>
                <a:ext cx="4952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2" y="5528441"/>
                <a:ext cx="49523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28441" y="5528441"/>
                <a:ext cx="4952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41" y="5528441"/>
                <a:ext cx="49523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/>
          <p:cNvCxnSpPr/>
          <p:nvPr/>
        </p:nvCxnSpPr>
        <p:spPr>
          <a:xfrm flipV="1">
            <a:off x="2354317" y="2276872"/>
            <a:ext cx="2721739" cy="325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58740" y="1953791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𝛿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  <m:r>
                        <a:rPr lang="en-US" altLang="zh-CN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40" y="1953791"/>
                <a:ext cx="115212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587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/>
          <p:cNvCxnSpPr/>
          <p:nvPr/>
        </p:nvCxnSpPr>
        <p:spPr>
          <a:xfrm flipH="1" flipV="1">
            <a:off x="4828441" y="2674294"/>
            <a:ext cx="607655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750870" y="3872257"/>
            <a:ext cx="0" cy="16561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4090932" y="5713107"/>
            <a:ext cx="6678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4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Importance of Economic Growth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For poor countries, a stagnant economy means a persistent </a:t>
            </a:r>
            <a:r>
              <a:rPr lang="en-US" altLang="zh-CN" u="sng" dirty="0"/>
              <a:t>absolute poverty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In relative terms, a slight but persistent difference in growth rate results in huge income gaps. </a:t>
            </a:r>
          </a:p>
          <a:p>
            <a:r>
              <a:rPr lang="en-US" altLang="zh-CN" dirty="0"/>
              <a:t>The following table illustrates how three different growth rates (from the same income per cap, 100 ) lead to starkly different outcomes. 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56128"/>
              </p:ext>
            </p:extLst>
          </p:nvPr>
        </p:nvGraphicFramePr>
        <p:xfrm>
          <a:off x="1043608" y="436510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Years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134.8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134.4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242.7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1921.9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215.9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1006.3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219976.1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753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</a:p>
          <a:p>
            <a:r>
              <a:rPr lang="en-US" altLang="zh-CN" dirty="0"/>
              <a:t>Solow Model I (accumulation of capital and population growth )</a:t>
            </a:r>
          </a:p>
          <a:p>
            <a:r>
              <a:rPr lang="en-US" altLang="zh-CN" b="1" dirty="0"/>
              <a:t>Solow Model II (considering technological progress)</a:t>
            </a:r>
          </a:p>
          <a:p>
            <a:r>
              <a:rPr lang="en-US" altLang="zh-CN" dirty="0"/>
              <a:t>Endogenous growth models</a:t>
            </a:r>
          </a:p>
          <a:p>
            <a:r>
              <a:rPr lang="en-US" altLang="zh-CN" dirty="0"/>
              <a:t>Economic growth accounting</a:t>
            </a:r>
          </a:p>
          <a:p>
            <a:r>
              <a:rPr lang="en-US" altLang="zh-CN" dirty="0"/>
              <a:t>Other growth topics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503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Solow Model II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/>
                  <a:t>The first Solow model fails to allow sustainable growth in per capita output/income. </a:t>
                </a:r>
              </a:p>
              <a:p>
                <a:r>
                  <a:rPr lang="en-US" altLang="zh-CN" dirty="0"/>
                  <a:t>The second Solow model introduce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technological progress </a:t>
                </a:r>
                <a:r>
                  <a:rPr lang="en-US" altLang="zh-CN" dirty="0"/>
                  <a:t>as the engine for sustainable growth. </a:t>
                </a:r>
              </a:p>
              <a:p>
                <a:r>
                  <a:rPr lang="en-US" altLang="zh-CN" dirty="0"/>
                  <a:t>We assume:</a:t>
                </a:r>
              </a:p>
              <a:p>
                <a:pPr lvl="1"/>
                <a:r>
                  <a:rPr lang="en-US" altLang="zh-CN" dirty="0"/>
                  <a:t>Closed economy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dirty="0"/>
                  <a:t>), minimal government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𝐺</m:t>
                    </m:r>
                    <m:r>
                      <a:rPr lang="en-US" altLang="zh-CN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dirty="0"/>
                  <a:t>).</a:t>
                </a:r>
              </a:p>
              <a:p>
                <a:pPr lvl="1"/>
                <a:r>
                  <a:rPr lang="en-US" altLang="zh-CN" dirty="0"/>
                  <a:t>Labor-augmenting production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, where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𝐹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is a constant-return-to-scale function,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𝑔𝑡</m:t>
                        </m:r>
                      </m:sup>
                    </m:sSup>
                  </m:oMath>
                </a14:m>
                <a:r>
                  <a:rPr lang="en-US" altLang="zh-CN" dirty="0"/>
                  <a:t> is technology level, which grows at a constant rate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𝑔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dirty="0"/>
                  <a:t> and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𝑛𝑡</m:t>
                        </m:r>
                      </m:sup>
                    </m:sSup>
                  </m:oMath>
                </a14:m>
                <a:r>
                  <a:rPr lang="en-US" altLang="zh-CN" dirty="0"/>
                  <a:t> denotes population,  which grows at a constant rate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The saving rate is constant: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𝑠𝑌</m:t>
                    </m:r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Capital depreciates at constant rate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084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Output Per Effective Worker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. </m:t>
                    </m:r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is called the output per effective worker.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is the amount of capital per effective worker.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As in the first Solow model, we define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≡</m:t>
                    </m:r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dirty="0"/>
                  <a:t> and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i="1" dirty="0">
                    <a:ea typeface="宋体" charset="-122"/>
                  </a:rPr>
                  <a:t>f(k) </a:t>
                </a:r>
                <a:r>
                  <a:rPr lang="en-US" altLang="zh-CN" dirty="0">
                    <a:ea typeface="宋体" charset="-122"/>
                  </a:rPr>
                  <a:t>is</a:t>
                </a:r>
                <a:r>
                  <a:rPr lang="en-US" altLang="zh-CN" i="1" dirty="0">
                    <a:ea typeface="宋体" charset="-122"/>
                  </a:rPr>
                  <a:t> </a:t>
                </a:r>
                <a:r>
                  <a:rPr lang="en-US" altLang="zh-CN" dirty="0">
                    <a:ea typeface="宋体" charset="-122"/>
                  </a:rPr>
                  <a:t>the</a:t>
                </a:r>
                <a:r>
                  <a:rPr lang="en-US" altLang="zh-CN" i="1" dirty="0">
                    <a:ea typeface="宋体" charset="-122"/>
                  </a:rPr>
                  <a:t> “effective individual production function” </a:t>
                </a:r>
                <a:r>
                  <a:rPr lang="en-US" altLang="zh-CN" dirty="0">
                    <a:ea typeface="宋体" charset="-122"/>
                  </a:rPr>
                  <a:t>or </a:t>
                </a:r>
                <a:r>
                  <a:rPr lang="en-US" altLang="zh-CN" dirty="0"/>
                  <a:t>“per effective worker production function,” how much output one effective worker could produce using 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units of capital. We assume</a:t>
                </a:r>
                <a:r>
                  <a:rPr lang="en-US" altLang="zh-CN" dirty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=0,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&gt;0,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&lt;0</m:t>
                      </m:r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u="sng" dirty="0"/>
                  <a:t>marginal product of capital </a:t>
                </a:r>
                <a:r>
                  <a:rPr lang="en-US" altLang="zh-CN" dirty="0"/>
                  <a:t>(MPK).</a:t>
                </a:r>
              </a:p>
              <a:p>
                <a:r>
                  <a:rPr lang="en-US" altLang="zh-CN" dirty="0"/>
                  <a:t>We also assume: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=∞, 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943" r="-1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17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Accumulation of Capital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Note that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i="1" dirty="0">
                        <a:latin typeface="Cambria Math"/>
                      </a:rPr>
                      <m:t>=</m:t>
                    </m:r>
                    <m:r>
                      <a:rPr lang="en-US" altLang="zh-CN" b="0" i="1" dirty="0" smtClean="0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altLang="zh-CN" dirty="0"/>
                  <a:t> And as previously, we have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i="1" dirty="0">
                        <a:latin typeface="Cambria Math"/>
                      </a:rPr>
                      <m:t>=</m:t>
                    </m:r>
                    <m:r>
                      <a:rPr lang="en-US" altLang="zh-CN" i="1" dirty="0">
                        <a:latin typeface="Cambria Math"/>
                      </a:rPr>
                      <m:t>𝑠𝐹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i="1" dirty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/>
                      </a:rPr>
                      <m:t>−</m:t>
                    </m:r>
                    <m:r>
                      <a:rPr lang="en-US" altLang="zh-CN" i="1" dirty="0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altLang="zh-CN" i="1" dirty="0">
                          <a:latin typeface="Cambria Math"/>
                        </a:rPr>
                        <m:t>=</m:t>
                      </m:r>
                      <m:r>
                        <a:rPr lang="en-US" altLang="zh-CN" i="1" dirty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i="1" dirty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the dynamics of capital accumulation is characterized by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altLang="zh-CN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CN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=</m:t>
                    </m:r>
                    <m:r>
                      <a:rPr lang="en-US" altLang="zh-CN" i="1" dirty="0">
                        <a:latin typeface="Cambria Math"/>
                      </a:rPr>
                      <m:t>𝑠𝑓</m:t>
                    </m:r>
                    <m:r>
                      <a:rPr lang="en-US" altLang="zh-CN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)−(</m:t>
                    </m:r>
                    <m:r>
                      <a:rPr lang="en-US" altLang="zh-CN" i="1" dirty="0">
                        <a:latin typeface="Cambria Math"/>
                      </a:rPr>
                      <m:t>𝛿</m:t>
                    </m:r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a:rPr lang="en-US" altLang="zh-CN" i="1" dirty="0">
                        <a:latin typeface="Cambria Math"/>
                      </a:rPr>
                      <m:t>𝑛</m:t>
                    </m:r>
                    <m:r>
                      <a:rPr lang="en-US" altLang="zh-CN" b="0" i="1" dirty="0" smtClean="0">
                        <a:latin typeface="Cambria Math"/>
                      </a:rPr>
                      <m:t>+</m:t>
                    </m:r>
                    <m:r>
                      <a:rPr lang="en-US" altLang="zh-CN" b="0" i="1" dirty="0" smtClean="0">
                        <a:latin typeface="Cambria Math"/>
                      </a:rPr>
                      <m:t>𝑔</m:t>
                    </m:r>
                    <m:r>
                      <a:rPr lang="en-US" altLang="zh-CN" i="1" dirty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083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Steady State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The steady state capital per effective worker,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, is then characterized by the following equation,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/>
                        </a:rPr>
                        <m:t>𝑠𝑓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i="1" dirty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/>
                            </a:rPr>
                            <m:t>𝛿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𝑔</m:t>
                          </m:r>
                        </m:e>
                      </m:d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i="1" dirty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At steady state, the capital per effective worker is a constant,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We have the following implications:</a:t>
                </a:r>
              </a:p>
              <a:p>
                <a:pPr lvl="1"/>
                <a:r>
                  <a:rPr lang="en-US" altLang="zh-CN" dirty="0"/>
                  <a:t>Total output,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, grows at the constant rate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b="0" i="1" smtClean="0">
                        <a:latin typeface="Cambria Math"/>
                      </a:rPr>
                      <m:t>𝑔</m:t>
                    </m:r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Per capita output,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b="0" dirty="0"/>
                  <a:t>, grows at the constant rate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CN" b="0" dirty="0"/>
                  <a:t>.</a:t>
                </a:r>
              </a:p>
              <a:p>
                <a:r>
                  <a:rPr lang="en-US" altLang="zh-CN" dirty="0"/>
                  <a:t>Thus the Solow Model II, incorporating the factor of technological progress, is able to explain sustained growth in per capita terms.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790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Balanced Growth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steady state of the Solow model describes a “balanced growth” path.</a:t>
                </a:r>
              </a:p>
              <a:p>
                <a:r>
                  <a:rPr lang="en-US" altLang="zh-CN" dirty="0"/>
                  <a:t>Many important ratios remain constant</a:t>
                </a:r>
              </a:p>
              <a:p>
                <a:pPr lvl="1"/>
                <a:r>
                  <a:rPr lang="en-US" altLang="zh-CN" dirty="0"/>
                  <a:t>Investment ratio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Capital intensity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Many grow together at the same speed</a:t>
                </a:r>
              </a:p>
              <a:p>
                <a:pPr lvl="1"/>
                <a:r>
                  <a:rPr lang="en-US" altLang="zh-CN" dirty="0"/>
                  <a:t>Capital per capita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Labor productivity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392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Real Wage and Real Rental Price of Capital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/>
                  <a:t>Recall that in a competitive economy, </a:t>
                </a:r>
                <a:r>
                  <a:rPr lang="en-US" altLang="zh-CN" u="sng" dirty="0"/>
                  <a:t>the real wage</a:t>
                </a:r>
                <a:r>
                  <a:rPr lang="en-US" altLang="zh-CN" dirty="0"/>
                  <a:t> equals marginal product of labor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𝑀𝑃𝐿</m:t>
                    </m:r>
                  </m:oMath>
                </a14:m>
                <a:r>
                  <a:rPr lang="en-US" altLang="zh-CN" dirty="0"/>
                  <a:t>) and </a:t>
                </a:r>
                <a:r>
                  <a:rPr lang="en-US" altLang="zh-CN" u="sng" dirty="0"/>
                  <a:t>the real rental price of capital</a:t>
                </a:r>
                <a:r>
                  <a:rPr lang="en-US" altLang="zh-CN" dirty="0"/>
                  <a:t> equals the marginal product of capital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𝑀𝑃</m:t>
                    </m:r>
                    <m:r>
                      <a:rPr lang="en-US" altLang="zh-CN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zh-CN" dirty="0"/>
                  <a:t>). At the steady state,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𝑀𝑃𝐿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𝐿𝑓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𝑀𝑃</m:t>
                      </m:r>
                      <m:r>
                        <a:rPr lang="en-US" altLang="zh-CN" b="0" i="1" smtClean="0">
                          <a:latin typeface="Cambria Math"/>
                        </a:rPr>
                        <m:t>𝐾</m:t>
                      </m:r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𝐿𝑓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b="0" i="1" smtClean="0">
                          <a:latin typeface="Cambria Math"/>
                        </a:rPr>
                        <m:t>′(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Hence the Solow Model II implies that the real wage grows with the technological progress and that the real return to capital remains constant.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137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Exercises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would be the impact of an increase in saving rate on the steady-state capital per capita?</a:t>
            </a:r>
          </a:p>
          <a:p>
            <a:r>
              <a:rPr lang="en-US" altLang="zh-CN" dirty="0"/>
              <a:t>What would be the Golden-rule level of capital per effective worker?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999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</a:p>
          <a:p>
            <a:r>
              <a:rPr lang="en-US" altLang="zh-CN" dirty="0"/>
              <a:t>Solow Model I (accumulation of capital and population growth )</a:t>
            </a:r>
          </a:p>
          <a:p>
            <a:r>
              <a:rPr lang="en-US" altLang="zh-CN" dirty="0"/>
              <a:t>Solow Model II (considering technological progress)</a:t>
            </a:r>
          </a:p>
          <a:p>
            <a:r>
              <a:rPr lang="en-US" altLang="zh-CN" b="1" dirty="0"/>
              <a:t>Endogenous growth models</a:t>
            </a:r>
          </a:p>
          <a:p>
            <a:r>
              <a:rPr lang="en-US" altLang="zh-CN" dirty="0"/>
              <a:t>Economic growth accounting</a:t>
            </a:r>
          </a:p>
          <a:p>
            <a:r>
              <a:rPr lang="en-US" altLang="zh-CN" dirty="0"/>
              <a:t>Other growth topics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992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Endogenous Models Do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In the Solow model, technological progress is assumed. </a:t>
            </a:r>
          </a:p>
          <a:p>
            <a:r>
              <a:rPr lang="en-US" altLang="zh-CN" dirty="0"/>
              <a:t>Endogenous models treat the technology progress as an outcome of economic activities, or in other words, as an endogenous process. </a:t>
            </a:r>
          </a:p>
          <a:p>
            <a:r>
              <a:rPr lang="en-US" altLang="zh-CN" dirty="0"/>
              <a:t>In this part of the lecture, we introduce two simple endogenous models.</a:t>
            </a:r>
          </a:p>
          <a:p>
            <a:pPr lvl="1"/>
            <a:r>
              <a:rPr lang="en-US" altLang="zh-CN" dirty="0"/>
              <a:t>A </a:t>
            </a:r>
            <a:r>
              <a:rPr lang="en-US" altLang="zh-CN"/>
              <a:t>basic AK model</a:t>
            </a:r>
            <a:endParaRPr lang="en-US" altLang="zh-CN" dirty="0"/>
          </a:p>
          <a:p>
            <a:pPr lvl="1"/>
            <a:r>
              <a:rPr lang="en-US" altLang="zh-CN" dirty="0"/>
              <a:t>Two-sector model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9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Growth Performances of 143 Economies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3883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127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AK 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/>
                  <a:t>The basic model assumes </a:t>
                </a:r>
              </a:p>
              <a:p>
                <a:pPr lvl="1"/>
                <a:r>
                  <a:rPr lang="en-US" altLang="zh-CN" b="0" dirty="0"/>
                  <a:t>Constant population.</a:t>
                </a:r>
              </a:p>
              <a:p>
                <a:pPr lvl="1"/>
                <a:r>
                  <a:rPr lang="en-US" altLang="zh-CN" b="0" dirty="0"/>
                  <a:t>A linear technology,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output,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capital stock that includes “knowledge”,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𝐴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constant measuring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average product of capital</a:t>
                </a:r>
                <a:r>
                  <a:rPr lang="en-US" altLang="zh-CN" dirty="0"/>
                  <a:t> or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marginal product of capital</a:t>
                </a:r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The capital accumulation follows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−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pPr marL="514350" indent="-457200"/>
                <a:r>
                  <a:rPr lang="en-US" altLang="zh-CN" dirty="0"/>
                  <a:t>It is obvious that 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𝑠𝐴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−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𝛿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50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Implication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As long as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𝑠𝐴</m:t>
                    </m:r>
                    <m:r>
                      <a:rPr lang="en-US" altLang="zh-CN" b="0" i="1" dirty="0" smtClean="0">
                        <a:latin typeface="Cambria Math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dirty="0"/>
                  <a:t>, sustained growth is achieved. The sustained growth depends on high saving and investment. </a:t>
                </a:r>
              </a:p>
              <a:p>
                <a:r>
                  <a:rPr lang="en-US" altLang="zh-CN" dirty="0"/>
                  <a:t>This is possible because this model enjoys the constant return to capital. </a:t>
                </a:r>
              </a:p>
              <a:p>
                <a:pPr lvl="1"/>
                <a:r>
                  <a:rPr lang="en-US" altLang="zh-CN" dirty="0"/>
                  <a:t>The capital stock in this model should be understood to include “knowledge” or human capital.   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66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Determines Growth Rate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Saving rate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Average product of capital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Quality of capital</a:t>
                </a:r>
                <a:endParaRPr lang="en-US" altLang="zh-CN" b="0" dirty="0"/>
              </a:p>
              <a:p>
                <a:r>
                  <a:rPr lang="en-US" altLang="zh-CN" dirty="0"/>
                  <a:t>Depreciation rate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 importance of investment in education and research.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76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Two-Sector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The two-sector model assumes that the economy has two sectors, the manufacturing sector that produces goods and the university sector that produces knowledge. </a:t>
                </a:r>
              </a:p>
              <a:p>
                <a:r>
                  <a:rPr lang="en-US" altLang="zh-CN" dirty="0"/>
                  <a:t>The production function in manufacturing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     w</a:t>
                </a:r>
                <a:r>
                  <a:rPr lang="en-US" altLang="zh-CN" b="0" dirty="0"/>
                  <a:t>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zh-CN" b="0" dirty="0"/>
                  <a:t> is the fraction of the labor force in universities. </a:t>
                </a:r>
              </a:p>
              <a:p>
                <a:r>
                  <a:rPr lang="en-US" altLang="zh-CN" b="0" dirty="0"/>
                  <a:t>Production function in research universities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     where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b="0" dirty="0"/>
                  <a:t> is describes how the growth in knowledge depends on the fraction of labor force in universities. </a:t>
                </a:r>
              </a:p>
              <a:p>
                <a:r>
                  <a:rPr lang="en-US" altLang="zh-CN" dirty="0"/>
                  <a:t>Capital accumulation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−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888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Steady State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𝐸𝐿</m:t>
                        </m:r>
                      </m:den>
                    </m:f>
                  </m:oMath>
                </a14:m>
                <a:r>
                  <a:rPr lang="en-US" altLang="zh-CN" dirty="0"/>
                  <a:t>. The steady-state is characterized by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𝑠𝑓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𝛿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𝐹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𝑘</m:t>
                    </m:r>
                    <m:r>
                      <a:rPr lang="en-US" altLang="zh-CN" i="1">
                        <a:latin typeface="Cambria Math"/>
                      </a:rPr>
                      <m:t>,1−</m:t>
                    </m:r>
                    <m:r>
                      <a:rPr lang="en-US" altLang="zh-CN" i="1">
                        <a:latin typeface="Cambria Math"/>
                      </a:rPr>
                      <m:t>𝑢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Obviously, the two-sector model allows sustainable growth. </a:t>
                </a:r>
              </a:p>
              <a:p>
                <a:r>
                  <a:rPr lang="en-US" altLang="zh-CN" dirty="0"/>
                  <a:t>At the steady state, the growth rate of the economy is not exogenously given, but dependent 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𝑢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how knowledge and innovations are produced in “universities”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dirty="0"/>
                  <a:t>).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539" r="-1481" b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07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</a:p>
          <a:p>
            <a:r>
              <a:rPr lang="en-US" altLang="zh-CN" dirty="0"/>
              <a:t>Solow Model I (accumulation of capital and population growth )</a:t>
            </a:r>
          </a:p>
          <a:p>
            <a:r>
              <a:rPr lang="en-US" altLang="zh-CN" dirty="0"/>
              <a:t>Solow Model II (considering technological progress)</a:t>
            </a:r>
          </a:p>
          <a:p>
            <a:r>
              <a:rPr lang="en-US" altLang="zh-CN" dirty="0"/>
              <a:t>Endogenous growth models</a:t>
            </a:r>
          </a:p>
          <a:p>
            <a:r>
              <a:rPr lang="en-US" altLang="zh-CN" b="1" dirty="0"/>
              <a:t>Economic growth accounting</a:t>
            </a:r>
          </a:p>
          <a:p>
            <a:r>
              <a:rPr lang="en-US" altLang="zh-CN" dirty="0"/>
              <a:t>Other growth topics</a:t>
            </a:r>
            <a:endParaRPr lang="zh-CN" altLang="en-US" dirty="0"/>
          </a:p>
          <a:p>
            <a:endParaRPr lang="zh-CN" alt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43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Accounting for Economic Growth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Where does economic growth come from?</a:t>
            </a:r>
          </a:p>
          <a:p>
            <a:pPr lvl="1"/>
            <a:r>
              <a:rPr lang="en-US" altLang="zh-CN" dirty="0"/>
              <a:t>Increases in the factors of production</a:t>
            </a:r>
          </a:p>
          <a:p>
            <a:pPr lvl="2"/>
            <a:r>
              <a:rPr lang="en-US" altLang="zh-CN" dirty="0"/>
              <a:t>Capital (K)</a:t>
            </a:r>
          </a:p>
          <a:p>
            <a:pPr lvl="2"/>
            <a:r>
              <a:rPr lang="en-US" altLang="zh-CN" dirty="0"/>
              <a:t>Labor (L)</a:t>
            </a:r>
          </a:p>
          <a:p>
            <a:pPr lvl="1"/>
            <a:r>
              <a:rPr lang="en-US" altLang="zh-CN" dirty="0"/>
              <a:t>Technological progress</a:t>
            </a:r>
            <a:endParaRPr lang="zh-CN" altLang="en-US" dirty="0"/>
          </a:p>
          <a:p>
            <a:r>
              <a:rPr lang="en-US" altLang="zh-CN" dirty="0"/>
              <a:t>How much does each element contribute to economic growth?</a:t>
            </a:r>
          </a:p>
          <a:p>
            <a:pPr lvl="1"/>
            <a:r>
              <a:rPr lang="en-US" altLang="zh-CN" dirty="0"/>
              <a:t>If the growth comes not from technological progress, it would be considered not sustainable.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742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Technological Progress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𝐹</m:t>
                    </m:r>
                    <m:r>
                      <a:rPr lang="en-US" altLang="zh-CN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/>
                  <a:t> is called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total factor productivity</a:t>
                </a:r>
                <a:r>
                  <a:rPr lang="en-US" altLang="zh-CN" sz="2400" dirty="0"/>
                  <a:t>. </a:t>
                </a:r>
              </a:p>
              <a:p>
                <a:r>
                  <a:rPr lang="en-US" altLang="zh-CN" sz="2400" dirty="0"/>
                  <a:t>Some derivation leads to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the equation of growth accounting</a:t>
                </a:r>
                <a:r>
                  <a:rPr lang="en-US" altLang="zh-CN" sz="2400" dirty="0"/>
                  <a:t>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which is called the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Solow residual</a:t>
                </a:r>
                <a:r>
                  <a:rPr lang="en-US" altLang="zh-CN" sz="2400" dirty="0"/>
                  <a:t>, measures technological progress. It is the changes in output that cannot be explained by changes in inputs. </a:t>
                </a:r>
              </a:p>
              <a:p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 r="-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slide </a:t>
            </a:r>
            <a:fld id="{FCE988D4-971E-49E7-8B02-533434062E4A}" type="slidenum">
              <a:rPr lang="en-US" altLang="zh-CN" smtClean="0"/>
              <a:pPr/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1533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</a:p>
          <a:p>
            <a:r>
              <a:rPr lang="en-US" altLang="zh-CN" dirty="0"/>
              <a:t>Solow Model I (accumulation of capital and population growth )</a:t>
            </a:r>
          </a:p>
          <a:p>
            <a:r>
              <a:rPr lang="en-US" altLang="zh-CN" dirty="0"/>
              <a:t>Solow Model II (considering technological progress)</a:t>
            </a:r>
          </a:p>
          <a:p>
            <a:r>
              <a:rPr lang="en-US" altLang="zh-CN" dirty="0"/>
              <a:t>Endogenous growth models</a:t>
            </a:r>
          </a:p>
          <a:p>
            <a:r>
              <a:rPr lang="en-US" altLang="zh-CN" dirty="0"/>
              <a:t>Economic growth accounting</a:t>
            </a:r>
          </a:p>
          <a:p>
            <a:r>
              <a:rPr lang="en-US" altLang="zh-CN" b="1" dirty="0"/>
              <a:t>Other growth topics</a:t>
            </a:r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237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Creative Destruction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In </a:t>
            </a:r>
            <a:r>
              <a:rPr lang="en-US" altLang="zh-CN" i="1" dirty="0"/>
              <a:t>Capitalism, Socialism, and Democracy </a:t>
            </a:r>
            <a:r>
              <a:rPr lang="en-US" altLang="zh-CN" dirty="0"/>
              <a:t>by Joseph Schumpeter (1883-1950), economic growth is achieved in a process of creative destruction. </a:t>
            </a:r>
          </a:p>
          <a:p>
            <a:r>
              <a:rPr lang="en-US" altLang="zh-CN" dirty="0"/>
              <a:t>Entrepreneurs come up with new products, new technology, new managerial and marketing ideas, and other innovations, which would drive uncreative incumbents out of the market. </a:t>
            </a:r>
          </a:p>
          <a:p>
            <a:r>
              <a:rPr lang="en-US" altLang="zh-CN" dirty="0"/>
              <a:t>These entrepreneurs would become the new incumbents. A new generation of entrepreneurs enter the market with new ideas…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56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Growth and Fluctuations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339752" y="5517232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339752" y="220486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331017" y="2602153"/>
            <a:ext cx="4833271" cy="263625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6621878" y="2267491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878" y="2267491"/>
                <a:ext cx="115212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197942" y="5517232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942" y="5517232"/>
                <a:ext cx="33457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3"/>
          <p:cNvSpPr txBox="1"/>
          <p:nvPr/>
        </p:nvSpPr>
        <p:spPr>
          <a:xfrm>
            <a:off x="1482938" y="2263171"/>
            <a:ext cx="171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Output</a:t>
            </a:r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2348488" y="2780928"/>
            <a:ext cx="4849454" cy="2366973"/>
          </a:xfrm>
          <a:custGeom>
            <a:avLst/>
            <a:gdLst>
              <a:gd name="connsiteX0" fmla="*/ 0 w 4820355"/>
              <a:gd name="connsiteY0" fmla="*/ 2371755 h 2371755"/>
              <a:gd name="connsiteX1" fmla="*/ 767644 w 4820355"/>
              <a:gd name="connsiteY1" fmla="*/ 1750866 h 2371755"/>
              <a:gd name="connsiteX2" fmla="*/ 1648178 w 4820355"/>
              <a:gd name="connsiteY2" fmla="*/ 1626688 h 2371755"/>
              <a:gd name="connsiteX3" fmla="*/ 2483555 w 4820355"/>
              <a:gd name="connsiteY3" fmla="*/ 1367044 h 2371755"/>
              <a:gd name="connsiteX4" fmla="*/ 3556000 w 4820355"/>
              <a:gd name="connsiteY4" fmla="*/ 170421 h 2371755"/>
              <a:gd name="connsiteX5" fmla="*/ 4820355 w 4820355"/>
              <a:gd name="connsiteY5" fmla="*/ 34955 h 237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0355" h="2371755">
                <a:moveTo>
                  <a:pt x="0" y="2371755"/>
                </a:moveTo>
                <a:cubicBezTo>
                  <a:pt x="246474" y="2123399"/>
                  <a:pt x="492948" y="1875044"/>
                  <a:pt x="767644" y="1750866"/>
                </a:cubicBezTo>
                <a:cubicBezTo>
                  <a:pt x="1042340" y="1626688"/>
                  <a:pt x="1362193" y="1690658"/>
                  <a:pt x="1648178" y="1626688"/>
                </a:cubicBezTo>
                <a:cubicBezTo>
                  <a:pt x="1934163" y="1562718"/>
                  <a:pt x="2165585" y="1609755"/>
                  <a:pt x="2483555" y="1367044"/>
                </a:cubicBezTo>
                <a:cubicBezTo>
                  <a:pt x="2801525" y="1124333"/>
                  <a:pt x="3166533" y="392436"/>
                  <a:pt x="3556000" y="170421"/>
                </a:cubicBezTo>
                <a:cubicBezTo>
                  <a:pt x="3945467" y="-51594"/>
                  <a:pt x="4382911" y="-8320"/>
                  <a:pt x="4820355" y="349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5292080" y="263250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32503"/>
                <a:ext cx="57606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/>
          <p:cNvCxnSpPr/>
          <p:nvPr/>
        </p:nvCxnSpPr>
        <p:spPr>
          <a:xfrm>
            <a:off x="3196565" y="4509120"/>
            <a:ext cx="0" cy="288032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3196565" y="414908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3196565" y="4797152"/>
            <a:ext cx="0" cy="30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2987824" y="3942345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942345"/>
                <a:ext cx="108012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623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Necessary Conditions for Creative Destruction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Entrepreneurs</a:t>
            </a:r>
          </a:p>
          <a:p>
            <a:pPr lvl="1"/>
            <a:r>
              <a:rPr lang="en-US" altLang="zh-CN" dirty="0"/>
              <a:t>Economic freedom</a:t>
            </a:r>
          </a:p>
          <a:p>
            <a:pPr lvl="1"/>
            <a:r>
              <a:rPr lang="en-US" altLang="zh-CN" dirty="0"/>
              <a:t>Inclusive society</a:t>
            </a:r>
          </a:p>
          <a:p>
            <a:pPr lvl="1"/>
            <a:r>
              <a:rPr lang="en-US" altLang="zh-CN" dirty="0"/>
              <a:t>Protection of property rights</a:t>
            </a:r>
          </a:p>
          <a:p>
            <a:r>
              <a:rPr lang="en-US" altLang="zh-CN" dirty="0"/>
              <a:t>Market economy</a:t>
            </a:r>
          </a:p>
          <a:p>
            <a:pPr lvl="1"/>
            <a:r>
              <a:rPr lang="en-US" altLang="zh-CN" dirty="0"/>
              <a:t>Let market pick “winners”</a:t>
            </a:r>
          </a:p>
          <a:p>
            <a:pPr lvl="1"/>
            <a:r>
              <a:rPr lang="en-US" altLang="zh-CN" dirty="0"/>
              <a:t>Ensure a level “playground”</a:t>
            </a:r>
          </a:p>
          <a:p>
            <a:pPr lvl="1"/>
            <a:r>
              <a:rPr lang="en-US" altLang="zh-CN" dirty="0"/>
              <a:t>Market should be big enough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757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Limits of Creative Destruction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Monopoly</a:t>
            </a:r>
            <a:endParaRPr lang="en-US" altLang="zh-CN" dirty="0"/>
          </a:p>
          <a:p>
            <a:r>
              <a:rPr lang="en-US" altLang="zh-CN" dirty="0"/>
              <a:t>Social gain is not guaranteed.</a:t>
            </a:r>
          </a:p>
          <a:p>
            <a:r>
              <a:rPr lang="en-US" altLang="zh-CN" dirty="0"/>
              <a:t>Gain is not evenly distributed.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088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Rein In Creative Destruction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government has responsibility to rein in creative destruction and avoid its excesses. </a:t>
            </a:r>
          </a:p>
          <a:p>
            <a:pPr lvl="1"/>
            <a:r>
              <a:rPr lang="en-US" altLang="zh-CN" dirty="0"/>
              <a:t>Anti-monopoly</a:t>
            </a:r>
          </a:p>
          <a:p>
            <a:pPr lvl="1"/>
            <a:r>
              <a:rPr lang="en-US" altLang="zh-CN" dirty="0"/>
              <a:t>Actively update and enforce laws to ensure a level playing ground</a:t>
            </a:r>
          </a:p>
          <a:p>
            <a:pPr lvl="1"/>
            <a:r>
              <a:rPr lang="en-US" altLang="zh-CN" dirty="0"/>
              <a:t>Welfare programs to </a:t>
            </a:r>
            <a:r>
              <a:rPr lang="en-US" altLang="zh-CN"/>
              <a:t>help losers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356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Lewis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This is named after British economist Arthur Lewis (1915-1991), who was best known for his theory of economic development. 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pic>
        <p:nvPicPr>
          <p:cNvPr id="8194" name="Picture 2" descr="https://upload.wikimedia.org/wikipedia/en/8/84/Arthur_Lewis_%28Nobel_photo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5241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95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Lewis Assumptions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In the Lewis model, there are two sectors in an under-developed economy: </a:t>
            </a:r>
            <a:r>
              <a:rPr lang="en-US" altLang="zh-CN" i="1" dirty="0"/>
              <a:t>capitalist</a:t>
            </a:r>
            <a:r>
              <a:rPr lang="en-US" altLang="zh-CN" dirty="0"/>
              <a:t> and </a:t>
            </a:r>
            <a:r>
              <a:rPr lang="en-US" altLang="zh-CN" i="1" dirty="0"/>
              <a:t>subsistence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The latter is endowed with an unlimited supply of labor. </a:t>
            </a:r>
          </a:p>
          <a:p>
            <a:pPr lvl="1"/>
            <a:r>
              <a:rPr lang="en-US" altLang="zh-CN" dirty="0"/>
              <a:t>MPL in the subsistence sector is around zero.</a:t>
            </a:r>
          </a:p>
          <a:p>
            <a:r>
              <a:rPr lang="en-US" altLang="zh-CN" dirty="0"/>
              <a:t>Employing only a small fraction of population, the industrial sector maintains a high MPL (real wage) compared to the countryside.</a:t>
            </a:r>
          </a:p>
          <a:p>
            <a:pPr lvl="1"/>
            <a:r>
              <a:rPr lang="en-US" altLang="zh-CN" dirty="0"/>
              <a:t>Although higher than in the subsistence sector, the industrial wage is low compared with the level in high-income countries. 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850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Why not expand employment until the MPL reaches zero?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Labor is not available at a zero wage.</a:t>
            </a:r>
          </a:p>
          <a:p>
            <a:r>
              <a:rPr lang="en-US" altLang="zh-CN" dirty="0"/>
              <a:t>To attract labor from the countryside, the industrialists must offer higher wages</a:t>
            </a:r>
          </a:p>
          <a:p>
            <a:pPr lvl="1"/>
            <a:r>
              <a:rPr lang="en-US" altLang="zh-CN" dirty="0"/>
              <a:t>To offset Higher living costs in the city</a:t>
            </a:r>
          </a:p>
          <a:p>
            <a:pPr lvl="1"/>
            <a:r>
              <a:rPr lang="en-US" altLang="zh-CN" dirty="0"/>
              <a:t>To elevate social image of industrial workers</a:t>
            </a:r>
          </a:p>
          <a:p>
            <a:r>
              <a:rPr lang="en-US" altLang="zh-CN" dirty="0"/>
              <a:t>Industrialists are also willing to pay more than MPL.</a:t>
            </a:r>
          </a:p>
          <a:p>
            <a:pPr lvl="1"/>
            <a:r>
              <a:rPr lang="en-US" altLang="zh-CN" dirty="0"/>
              <a:t>“efficiency wage”</a:t>
            </a:r>
          </a:p>
          <a:p>
            <a:pPr lvl="1"/>
            <a:r>
              <a:rPr lang="en-US" altLang="zh-CN" dirty="0"/>
              <a:t>It’s normal for the rich, in ancient times, to pay high wages to their servants.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1691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Lewis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339752" y="5517232"/>
            <a:ext cx="45365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339752" y="220486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39752" y="3565978"/>
            <a:ext cx="3680048" cy="159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388163" y="5469027"/>
            <a:ext cx="137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Employment</a:t>
            </a:r>
            <a:endParaRPr lang="zh-CN" altLang="en-US" dirty="0"/>
          </a:p>
        </p:txBody>
      </p:sp>
      <p:sp>
        <p:nvSpPr>
          <p:cNvPr id="12" name="TextBox 13"/>
          <p:cNvSpPr txBox="1"/>
          <p:nvPr/>
        </p:nvSpPr>
        <p:spPr>
          <a:xfrm>
            <a:off x="1187624" y="2083472"/>
            <a:ext cx="171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Real Wage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4499992" y="3581960"/>
            <a:ext cx="0" cy="194335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250080" y="5476489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997427" y="5476489"/>
            <a:ext cx="36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979712" y="3366553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Q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471318" y="3260834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450521" y="5469027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997152" y="2534893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2344366" y="2723745"/>
            <a:ext cx="3200400" cy="2801566"/>
          </a:xfrm>
          <a:custGeom>
            <a:avLst/>
            <a:gdLst>
              <a:gd name="connsiteX0" fmla="*/ 0 w 3200400"/>
              <a:gd name="connsiteY0" fmla="*/ 0 h 2801566"/>
              <a:gd name="connsiteX1" fmla="*/ 1400783 w 3200400"/>
              <a:gd name="connsiteY1" fmla="*/ 243191 h 2801566"/>
              <a:gd name="connsiteX2" fmla="*/ 2159540 w 3200400"/>
              <a:gd name="connsiteY2" fmla="*/ 875489 h 2801566"/>
              <a:gd name="connsiteX3" fmla="*/ 3200400 w 3200400"/>
              <a:gd name="connsiteY3" fmla="*/ 2801566 h 280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801566">
                <a:moveTo>
                  <a:pt x="0" y="0"/>
                </a:moveTo>
                <a:cubicBezTo>
                  <a:pt x="520430" y="48638"/>
                  <a:pt x="1040860" y="97276"/>
                  <a:pt x="1400783" y="243191"/>
                </a:cubicBezTo>
                <a:cubicBezTo>
                  <a:pt x="1760706" y="389106"/>
                  <a:pt x="1859604" y="449093"/>
                  <a:pt x="2159540" y="875489"/>
                </a:cubicBezTo>
                <a:cubicBezTo>
                  <a:pt x="2459476" y="1301885"/>
                  <a:pt x="2829938" y="2051725"/>
                  <a:pt x="3200400" y="28015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61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Industrialization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The capitalist sector uses cheap labor from the subsistence sector, resulting in high return to capital.</a:t>
            </a:r>
          </a:p>
          <a:p>
            <a:r>
              <a:rPr lang="en-US" altLang="zh-CN" dirty="0"/>
              <a:t>They reinvest their profit and accumulate more capital, leading to higher demand for labor. </a:t>
            </a:r>
          </a:p>
          <a:p>
            <a:r>
              <a:rPr lang="en-US" altLang="zh-CN" dirty="0"/>
              <a:t>Hence more migration into the industrial sector, more profit for the industrialists to invest. The economic development thus goes into a virtual cycle. </a:t>
            </a:r>
          </a:p>
          <a:p>
            <a:r>
              <a:rPr lang="en-US" altLang="zh-CN" dirty="0"/>
              <a:t>As more and more people work in the industrial sector, the average labor productivity increases, hence “technological progress”.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631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Industrialization in the Lewis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339752" y="5517232"/>
            <a:ext cx="45365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339752" y="220486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39752" y="3565978"/>
            <a:ext cx="3680048" cy="159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388163" y="5129475"/>
            <a:ext cx="137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Employment</a:t>
            </a:r>
            <a:endParaRPr lang="zh-CN" altLang="en-US" dirty="0"/>
          </a:p>
        </p:txBody>
      </p:sp>
      <p:sp>
        <p:nvSpPr>
          <p:cNvPr id="9" name="TextBox 13"/>
          <p:cNvSpPr txBox="1"/>
          <p:nvPr/>
        </p:nvSpPr>
        <p:spPr>
          <a:xfrm>
            <a:off x="1187624" y="2083472"/>
            <a:ext cx="171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Real Wage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4499992" y="3581960"/>
            <a:ext cx="0" cy="194335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50080" y="5476489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997427" y="5476489"/>
            <a:ext cx="36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979712" y="3366553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Q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471318" y="3260834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450521" y="5469027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997152" y="2534893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7" name="任意多边形 16"/>
          <p:cNvSpPr/>
          <p:nvPr/>
        </p:nvSpPr>
        <p:spPr>
          <a:xfrm>
            <a:off x="2344366" y="2723745"/>
            <a:ext cx="3200400" cy="2801566"/>
          </a:xfrm>
          <a:custGeom>
            <a:avLst/>
            <a:gdLst>
              <a:gd name="connsiteX0" fmla="*/ 0 w 3200400"/>
              <a:gd name="connsiteY0" fmla="*/ 0 h 2801566"/>
              <a:gd name="connsiteX1" fmla="*/ 1400783 w 3200400"/>
              <a:gd name="connsiteY1" fmla="*/ 243191 h 2801566"/>
              <a:gd name="connsiteX2" fmla="*/ 2159540 w 3200400"/>
              <a:gd name="connsiteY2" fmla="*/ 875489 h 2801566"/>
              <a:gd name="connsiteX3" fmla="*/ 3200400 w 3200400"/>
              <a:gd name="connsiteY3" fmla="*/ 2801566 h 280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801566">
                <a:moveTo>
                  <a:pt x="0" y="0"/>
                </a:moveTo>
                <a:cubicBezTo>
                  <a:pt x="520430" y="48638"/>
                  <a:pt x="1040860" y="97276"/>
                  <a:pt x="1400783" y="243191"/>
                </a:cubicBezTo>
                <a:cubicBezTo>
                  <a:pt x="1760706" y="389106"/>
                  <a:pt x="1859604" y="449093"/>
                  <a:pt x="2159540" y="875489"/>
                </a:cubicBezTo>
                <a:cubicBezTo>
                  <a:pt x="2459476" y="1301885"/>
                  <a:pt x="2829938" y="2051725"/>
                  <a:pt x="3200400" y="28015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2335139" y="2719559"/>
            <a:ext cx="4053024" cy="2801566"/>
          </a:xfrm>
          <a:custGeom>
            <a:avLst/>
            <a:gdLst>
              <a:gd name="connsiteX0" fmla="*/ 0 w 3200400"/>
              <a:gd name="connsiteY0" fmla="*/ 0 h 2801566"/>
              <a:gd name="connsiteX1" fmla="*/ 1400783 w 3200400"/>
              <a:gd name="connsiteY1" fmla="*/ 243191 h 2801566"/>
              <a:gd name="connsiteX2" fmla="*/ 2159540 w 3200400"/>
              <a:gd name="connsiteY2" fmla="*/ 875489 h 2801566"/>
              <a:gd name="connsiteX3" fmla="*/ 3200400 w 3200400"/>
              <a:gd name="connsiteY3" fmla="*/ 2801566 h 280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801566">
                <a:moveTo>
                  <a:pt x="0" y="0"/>
                </a:moveTo>
                <a:cubicBezTo>
                  <a:pt x="520430" y="48638"/>
                  <a:pt x="1040860" y="97276"/>
                  <a:pt x="1400783" y="243191"/>
                </a:cubicBezTo>
                <a:cubicBezTo>
                  <a:pt x="1760706" y="389106"/>
                  <a:pt x="1859604" y="449093"/>
                  <a:pt x="2159540" y="875489"/>
                </a:cubicBezTo>
                <a:cubicBezTo>
                  <a:pt x="2459476" y="1301885"/>
                  <a:pt x="2829938" y="2051725"/>
                  <a:pt x="3200400" y="280156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986103" y="3260834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P’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076056" y="3581960"/>
            <a:ext cx="0" cy="1943351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913637" y="5481518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M’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47603" y="5476489"/>
            <a:ext cx="4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R’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37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Urbanization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 more and more people migrate to the city for industrial jobs, “urbanization” takes place.</a:t>
            </a:r>
          </a:p>
          <a:p>
            <a:r>
              <a:rPr lang="en-US" altLang="zh-CN" dirty="0"/>
              <a:t>Urbanization may progress faster than industrialization.</a:t>
            </a:r>
          </a:p>
          <a:p>
            <a:pPr lvl="1"/>
            <a:r>
              <a:rPr lang="en-US" altLang="zh-CN" dirty="0"/>
              <a:t>Slums, petty trade, “reserve army of labor”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56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</a:p>
          <a:p>
            <a:r>
              <a:rPr lang="en-US" altLang="zh-CN" b="1" dirty="0"/>
              <a:t>Solow Model I (accumulation of capital and population growth )</a:t>
            </a:r>
          </a:p>
          <a:p>
            <a:r>
              <a:rPr lang="en-US" altLang="zh-CN" dirty="0"/>
              <a:t>Solow Model II (considering technological progress)</a:t>
            </a:r>
          </a:p>
          <a:p>
            <a:r>
              <a:rPr lang="en-US" altLang="zh-CN" dirty="0"/>
              <a:t>Endogenous growth models</a:t>
            </a:r>
          </a:p>
          <a:p>
            <a:r>
              <a:rPr lang="en-US" altLang="zh-CN" dirty="0"/>
              <a:t>Economic growth accounting</a:t>
            </a:r>
          </a:p>
          <a:p>
            <a:r>
              <a:rPr lang="en-US" altLang="zh-CN" dirty="0"/>
              <a:t>Other growth topics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5032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Lewis Turning Point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 soon as the excess labor in the subsistence sector is fully absorbed in the capitalist sector, wages start to rise. This is called the Lewis Turning Point. </a:t>
            </a:r>
          </a:p>
          <a:p>
            <a:r>
              <a:rPr lang="en-US" altLang="zh-CN" dirty="0"/>
              <a:t>More balanced growth after LTP.</a:t>
            </a:r>
          </a:p>
          <a:p>
            <a:pPr lvl="1"/>
            <a:r>
              <a:rPr lang="en-US" altLang="zh-CN" dirty="0"/>
              <a:t>Investment growth declines</a:t>
            </a:r>
          </a:p>
          <a:p>
            <a:pPr lvl="1"/>
            <a:r>
              <a:rPr lang="en-US" altLang="zh-CN" dirty="0"/>
              <a:t>Consumption picks up as real wages rise</a:t>
            </a:r>
          </a:p>
          <a:p>
            <a:pPr lvl="1"/>
            <a:r>
              <a:rPr lang="en-US" altLang="zh-CN" dirty="0"/>
              <a:t>Less dependent on foreign demand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884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China’s Experience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9989BACA-D317-4836-8A0B-CC46D1964B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1543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Migration, Outsourcing, and International Trade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The Lewis model describes a </a:t>
            </a:r>
            <a:r>
              <a:rPr lang="en-US" altLang="zh-CN" dirty="0">
                <a:solidFill>
                  <a:srgbClr val="C00000"/>
                </a:solidFill>
              </a:rPr>
              <a:t>non-steady state</a:t>
            </a:r>
            <a:r>
              <a:rPr lang="en-US" altLang="zh-CN" dirty="0"/>
              <a:t>, where return to labor is not equalized (in capitalist and subsistence sectors).</a:t>
            </a:r>
          </a:p>
          <a:p>
            <a:r>
              <a:rPr lang="en-US" altLang="zh-CN" dirty="0"/>
              <a:t>To equalize the return to labor: </a:t>
            </a:r>
          </a:p>
          <a:p>
            <a:pPr lvl="1"/>
            <a:r>
              <a:rPr lang="en-US" altLang="zh-CN" dirty="0"/>
              <a:t>labor to capital (migration to industrialized countries or regions) </a:t>
            </a:r>
          </a:p>
          <a:p>
            <a:pPr lvl="1"/>
            <a:r>
              <a:rPr lang="en-US" altLang="zh-CN" dirty="0"/>
              <a:t>capital to labor (outsourcing, globalization of supply chain, industrialization of the third-world)</a:t>
            </a:r>
          </a:p>
          <a:p>
            <a:r>
              <a:rPr lang="en-US" altLang="zh-CN" dirty="0"/>
              <a:t>International trade is a substitute of factor mobility.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109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Industrialization and De-industrialization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Lewis model implies both urbanization and industrialization for one developing economy.</a:t>
            </a:r>
          </a:p>
          <a:p>
            <a:r>
              <a:rPr lang="en-US" altLang="zh-CN" dirty="0"/>
              <a:t>Internationally, industrialization have peaked in some advanced countries.</a:t>
            </a:r>
          </a:p>
          <a:p>
            <a:pPr lvl="1"/>
            <a:r>
              <a:rPr lang="en-US" altLang="zh-CN" dirty="0"/>
              <a:t>Manufacturing may be outsourced to developing countries</a:t>
            </a:r>
          </a:p>
          <a:p>
            <a:pPr lvl="1"/>
            <a:r>
              <a:rPr lang="en-US" altLang="zh-CN" dirty="0"/>
              <a:t>Service becomes an increasingly important sector. 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70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Kuznets Curve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This is named after Jewish-American economist Simon Kuznets (1901-1985). </a:t>
            </a:r>
          </a:p>
          <a:p>
            <a:r>
              <a:rPr lang="en-US" altLang="zh-CN" dirty="0"/>
              <a:t>The Kuznets curve is a conjecture that as an economy grows</a:t>
            </a:r>
            <a:r>
              <a:rPr lang="en-US" altLang="zh-CN"/>
              <a:t>, the market force </a:t>
            </a:r>
            <a:r>
              <a:rPr lang="en-US" altLang="zh-CN" dirty="0"/>
              <a:t>first increases and </a:t>
            </a:r>
            <a:r>
              <a:rPr lang="en-US" altLang="zh-CN"/>
              <a:t>then decreases </a:t>
            </a:r>
            <a:r>
              <a:rPr lang="en-US" altLang="zh-CN" dirty="0"/>
              <a:t>inequality (e.g., Gini coefficient). 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292080" y="5517232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292080" y="2348880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>
            <a:off x="5660570" y="3352800"/>
            <a:ext cx="2367813" cy="1669143"/>
          </a:xfrm>
          <a:custGeom>
            <a:avLst/>
            <a:gdLst>
              <a:gd name="connsiteX0" fmla="*/ 0 w 1204686"/>
              <a:gd name="connsiteY0" fmla="*/ 1669143 h 1669143"/>
              <a:gd name="connsiteX1" fmla="*/ 551543 w 1204686"/>
              <a:gd name="connsiteY1" fmla="*/ 0 h 1669143"/>
              <a:gd name="connsiteX2" fmla="*/ 1204686 w 1204686"/>
              <a:gd name="connsiteY2" fmla="*/ 1669143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4686" h="1669143">
                <a:moveTo>
                  <a:pt x="0" y="1669143"/>
                </a:moveTo>
                <a:cubicBezTo>
                  <a:pt x="175381" y="834571"/>
                  <a:pt x="350762" y="0"/>
                  <a:pt x="551543" y="0"/>
                </a:cubicBezTo>
                <a:cubicBezTo>
                  <a:pt x="752324" y="0"/>
                  <a:pt x="978505" y="834571"/>
                  <a:pt x="1204686" y="16691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16216" y="56612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Income per capita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22725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Inequality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71870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FEFA95D-4627-4A67-B983-9AC8CA84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China’s Income Inequality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B7AD33-07A2-4BEB-A8EA-A8D8901C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419604C7-E06D-41FD-B6B1-59AF52E9D9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4073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Environmental Kuznets Curve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The Environment Kuznets curve is a conjecture that as an economy grows, the natural environment first deteriorates, due to industrial pollution, and then get better, due to an increasing public awareness and state regulation.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292080" y="5517232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292080" y="2348880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>
            <a:off x="5660570" y="3352800"/>
            <a:ext cx="2367813" cy="1669143"/>
          </a:xfrm>
          <a:custGeom>
            <a:avLst/>
            <a:gdLst>
              <a:gd name="connsiteX0" fmla="*/ 0 w 1204686"/>
              <a:gd name="connsiteY0" fmla="*/ 1669143 h 1669143"/>
              <a:gd name="connsiteX1" fmla="*/ 551543 w 1204686"/>
              <a:gd name="connsiteY1" fmla="*/ 0 h 1669143"/>
              <a:gd name="connsiteX2" fmla="*/ 1204686 w 1204686"/>
              <a:gd name="connsiteY2" fmla="*/ 1669143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4686" h="1669143">
                <a:moveTo>
                  <a:pt x="0" y="1669143"/>
                </a:moveTo>
                <a:cubicBezTo>
                  <a:pt x="175381" y="834571"/>
                  <a:pt x="350762" y="0"/>
                  <a:pt x="551543" y="0"/>
                </a:cubicBezTo>
                <a:cubicBezTo>
                  <a:pt x="752324" y="0"/>
                  <a:pt x="978505" y="834571"/>
                  <a:pt x="1204686" y="16691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16216" y="56612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Income per capita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Pollution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77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Solow Model I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The first Solow model characterizes the role of factor inputs in economic growth. </a:t>
                </a:r>
              </a:p>
              <a:p>
                <a:r>
                  <a:rPr lang="en-US" altLang="zh-CN" dirty="0"/>
                  <a:t>We assume:</a:t>
                </a:r>
              </a:p>
              <a:p>
                <a:pPr lvl="1"/>
                <a:r>
                  <a:rPr lang="en-US" altLang="zh-CN" dirty="0"/>
                  <a:t>Closed economy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dirty="0"/>
                  <a:t>), minimal government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𝐺</m:t>
                    </m:r>
                    <m:r>
                      <a:rPr lang="en-US" altLang="zh-CN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dirty="0"/>
                  <a:t>).</a:t>
                </a:r>
              </a:p>
              <a:p>
                <a:pPr lvl="1"/>
                <a:r>
                  <a:rPr lang="en-US" altLang="zh-CN" dirty="0"/>
                  <a:t>Fixed and constant-return-to-scale technology,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𝑌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dirty="0"/>
                  <a:t>The saving rate is constant: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/>
                      </a:rPr>
                      <m:t>𝑌</m:t>
                    </m:r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Capital depreciates at constant rate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Population grows at constant rate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𝑛𝑡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77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Per Capita Output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. </m:t>
                    </m:r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is the output per cap.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is the amount of capital per cap.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Define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≡</m:t>
                    </m:r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i="1" dirty="0">
                    <a:ea typeface="宋体" charset="-122"/>
                  </a:rPr>
                  <a:t>f(k) </a:t>
                </a:r>
                <a:r>
                  <a:rPr lang="en-US" altLang="zh-CN" dirty="0">
                    <a:ea typeface="宋体" charset="-122"/>
                  </a:rPr>
                  <a:t>is</a:t>
                </a:r>
                <a:r>
                  <a:rPr lang="en-US" altLang="zh-CN" i="1" dirty="0">
                    <a:ea typeface="宋体" charset="-122"/>
                  </a:rPr>
                  <a:t> </a:t>
                </a:r>
                <a:r>
                  <a:rPr lang="en-US" altLang="zh-CN" dirty="0">
                    <a:ea typeface="宋体" charset="-122"/>
                  </a:rPr>
                  <a:t>the</a:t>
                </a:r>
                <a:r>
                  <a:rPr lang="en-US" altLang="zh-CN" i="1" dirty="0">
                    <a:ea typeface="宋体" charset="-122"/>
                  </a:rPr>
                  <a:t> </a:t>
                </a:r>
                <a:r>
                  <a:rPr lang="en-US" altLang="zh-CN" dirty="0"/>
                  <a:t>“individual production function,” how much output one worker could produce using 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units of capital. We assume</a:t>
                </a:r>
                <a:r>
                  <a:rPr lang="en-US" altLang="zh-CN" dirty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=0,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&gt;0,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&lt;0</m:t>
                      </m:r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u="sng" dirty="0"/>
                  <a:t>marginal product of capital </a:t>
                </a:r>
                <a:r>
                  <a:rPr lang="en-US" altLang="zh-CN" dirty="0"/>
                  <a:t>(MPK).</a:t>
                </a:r>
              </a:p>
              <a:p>
                <a:r>
                  <a:rPr lang="en-US" altLang="zh-CN" dirty="0"/>
                  <a:t>We also assume: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=∞, 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66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Per Capita Demand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Without government spending and net export, the demand for goods and services is composed of consumption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zh-CN" dirty="0"/>
                  <a:t>) and investment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CN" dirty="0"/>
                  <a:t>). </a:t>
                </a:r>
              </a:p>
              <a:p>
                <a:r>
                  <a:rPr lang="en-US" altLang="zh-CN" dirty="0"/>
                  <a:t>In per cap terms,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𝑐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𝑖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    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𝑐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𝐶</m:t>
                    </m:r>
                    <m:r>
                      <a:rPr lang="en-US" altLang="zh-CN" b="0" i="1" smtClean="0">
                        <a:latin typeface="Cambria Math"/>
                      </a:rPr>
                      <m:t>/</m:t>
                    </m:r>
                    <m:r>
                      <a:rPr lang="en-US" altLang="zh-CN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</a:t>
                </a:r>
                <a:r>
                  <a:rPr lang="en-US" altLang="zh-CN" u="sng" dirty="0"/>
                  <a:t>per cap investment </a:t>
                </a:r>
                <a:r>
                  <a:rPr lang="en-US" altLang="zh-CN" dirty="0"/>
                  <a:t>is a constant fraction of the out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𝑖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r>
                        <a:rPr lang="en-US" altLang="zh-CN" b="0" i="1" smtClean="0">
                          <a:latin typeface="Cambria Math"/>
                        </a:rPr>
                        <m:t>𝑐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𝑠𝑦</m:t>
                      </m:r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Intermediate Macroeconomics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84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3997</Words>
  <Application>Microsoft Office PowerPoint</Application>
  <PresentationFormat>全屏显示(4:3)</PresentationFormat>
  <Paragraphs>521</Paragraphs>
  <Slides>66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2" baseType="lpstr">
      <vt:lpstr>宋体</vt:lpstr>
      <vt:lpstr>Arial</vt:lpstr>
      <vt:lpstr>Calibri</vt:lpstr>
      <vt:lpstr>Cambria Math</vt:lpstr>
      <vt:lpstr>Office 主题​​</vt:lpstr>
      <vt:lpstr>工作表</vt:lpstr>
      <vt:lpstr>Economic Growth</vt:lpstr>
      <vt:lpstr>Content</vt:lpstr>
      <vt:lpstr>The Importance of Economic Growth</vt:lpstr>
      <vt:lpstr>Growth Performances of 143 Economies</vt:lpstr>
      <vt:lpstr>Growth and Fluctuations</vt:lpstr>
      <vt:lpstr>Content</vt:lpstr>
      <vt:lpstr>Solow Model I</vt:lpstr>
      <vt:lpstr>The Per Capita Output</vt:lpstr>
      <vt:lpstr>The Per Capita Demand</vt:lpstr>
      <vt:lpstr>Accumulation of Capital</vt:lpstr>
      <vt:lpstr>Accumulation of Capital per capita</vt:lpstr>
      <vt:lpstr>Steady State</vt:lpstr>
      <vt:lpstr>A Graphic Illustration</vt:lpstr>
      <vt:lpstr>Stability of Steady-State</vt:lpstr>
      <vt:lpstr>An Example</vt:lpstr>
      <vt:lpstr>Approaching the Steady State: A Numerical Illustration</vt:lpstr>
      <vt:lpstr>Implications of Solow Model I</vt:lpstr>
      <vt:lpstr>The Role of Saving</vt:lpstr>
      <vt:lpstr>A Graphic Illustration</vt:lpstr>
      <vt:lpstr>The Golden-Rule Level of Capital</vt:lpstr>
      <vt:lpstr>A Graphic Illustration</vt:lpstr>
      <vt:lpstr>How The Golden-Rule Level of Capital Might Be Achieved</vt:lpstr>
      <vt:lpstr>An Example </vt:lpstr>
      <vt:lpstr>Dealing with Too Little Capital</vt:lpstr>
      <vt:lpstr>Approaching The Golden Rule</vt:lpstr>
      <vt:lpstr>Dealing with Too Much Capital</vt:lpstr>
      <vt:lpstr>Approaching The Golden Rule</vt:lpstr>
      <vt:lpstr>The Effect of Population Growth</vt:lpstr>
      <vt:lpstr>A Graphic Illustration</vt:lpstr>
      <vt:lpstr>Content</vt:lpstr>
      <vt:lpstr>Solow Model II</vt:lpstr>
      <vt:lpstr>Output Per Effective Worker</vt:lpstr>
      <vt:lpstr>The Accumulation of Capital</vt:lpstr>
      <vt:lpstr>The Steady State</vt:lpstr>
      <vt:lpstr>Balanced Growth Path</vt:lpstr>
      <vt:lpstr>Real Wage and Real Rental Price of Capital</vt:lpstr>
      <vt:lpstr>Exercises</vt:lpstr>
      <vt:lpstr>Content</vt:lpstr>
      <vt:lpstr>What Endogenous Models Do</vt:lpstr>
      <vt:lpstr>The AK Model</vt:lpstr>
      <vt:lpstr>The Implication</vt:lpstr>
      <vt:lpstr>What Determines Growth Rate</vt:lpstr>
      <vt:lpstr>A Two-Sector Model</vt:lpstr>
      <vt:lpstr>The Steady State</vt:lpstr>
      <vt:lpstr>Content</vt:lpstr>
      <vt:lpstr>Accounting for Economic Growth</vt:lpstr>
      <vt:lpstr>Technological Progress</vt:lpstr>
      <vt:lpstr>Content</vt:lpstr>
      <vt:lpstr>Creative Destruction</vt:lpstr>
      <vt:lpstr>Necessary Conditions for Creative Destruction</vt:lpstr>
      <vt:lpstr>Limits of Creative Destruction</vt:lpstr>
      <vt:lpstr>To Rein In Creative Destruction</vt:lpstr>
      <vt:lpstr>The Lewis Model</vt:lpstr>
      <vt:lpstr>Lewis Assumptions</vt:lpstr>
      <vt:lpstr>Why not expand employment until the MPL reaches zero?</vt:lpstr>
      <vt:lpstr>The Lewis Model</vt:lpstr>
      <vt:lpstr>Industrialization</vt:lpstr>
      <vt:lpstr>Industrialization in the Lewis Model</vt:lpstr>
      <vt:lpstr>Urbanization</vt:lpstr>
      <vt:lpstr>Lewis Turning Point</vt:lpstr>
      <vt:lpstr>China’s Experience</vt:lpstr>
      <vt:lpstr>Migration, Outsourcing, and International Trade</vt:lpstr>
      <vt:lpstr>Industrialization and De-industrialization</vt:lpstr>
      <vt:lpstr>Kuznets Curve</vt:lpstr>
      <vt:lpstr>China’s Income Inequality</vt:lpstr>
      <vt:lpstr>Environmental Kuznets Curve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Growth</dc:title>
  <dc:creator>Junhui Qian</dc:creator>
  <cp:lastModifiedBy>Junhui</cp:lastModifiedBy>
  <cp:revision>151</cp:revision>
  <dcterms:created xsi:type="dcterms:W3CDTF">2014-04-17T02:21:02Z</dcterms:created>
  <dcterms:modified xsi:type="dcterms:W3CDTF">2021-11-20T09:06:35Z</dcterms:modified>
</cp:coreProperties>
</file>