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60" r:id="rId2"/>
    <p:sldId id="261" r:id="rId3"/>
    <p:sldId id="262" r:id="rId4"/>
    <p:sldId id="309" r:id="rId5"/>
    <p:sldId id="263" r:id="rId6"/>
    <p:sldId id="303" r:id="rId7"/>
    <p:sldId id="280" r:id="rId8"/>
    <p:sldId id="281" r:id="rId9"/>
    <p:sldId id="291" r:id="rId10"/>
    <p:sldId id="282" r:id="rId11"/>
    <p:sldId id="285" r:id="rId12"/>
    <p:sldId id="286" r:id="rId13"/>
    <p:sldId id="290" r:id="rId14"/>
    <p:sldId id="283" r:id="rId15"/>
    <p:sldId id="284" r:id="rId16"/>
    <p:sldId id="287" r:id="rId17"/>
    <p:sldId id="288" r:id="rId18"/>
    <p:sldId id="289" r:id="rId19"/>
    <p:sldId id="304" r:id="rId20"/>
    <p:sldId id="307" r:id="rId21"/>
    <p:sldId id="275" r:id="rId22"/>
    <p:sldId id="306" r:id="rId23"/>
    <p:sldId id="308" r:id="rId24"/>
    <p:sldId id="276" r:id="rId25"/>
    <p:sldId id="305" r:id="rId26"/>
    <p:sldId id="310" r:id="rId27"/>
    <p:sldId id="277" r:id="rId28"/>
    <p:sldId id="279" r:id="rId29"/>
    <p:sldId id="311" r:id="rId30"/>
    <p:sldId id="312" r:id="rId31"/>
    <p:sldId id="301" r:id="rId32"/>
    <p:sldId id="292" r:id="rId33"/>
    <p:sldId id="293" r:id="rId34"/>
    <p:sldId id="294" r:id="rId35"/>
    <p:sldId id="295" r:id="rId36"/>
    <p:sldId id="297" r:id="rId37"/>
    <p:sldId id="296" r:id="rId38"/>
    <p:sldId id="298" r:id="rId39"/>
    <p:sldId id="299" r:id="rId40"/>
    <p:sldId id="300" r:id="rId41"/>
    <p:sldId id="302" r:id="rId42"/>
    <p:sldId id="278" r:id="rId4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72" autoAdjust="0"/>
    <p:restoredTop sz="90629" autoAdjust="0"/>
  </p:normalViewPr>
  <p:slideViewPr>
    <p:cSldViewPr>
      <p:cViewPr varScale="1">
        <p:scale>
          <a:sx n="62" d="100"/>
          <a:sy n="62" d="100"/>
        </p:scale>
        <p:origin x="1404" y="48"/>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3192"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20Qian\Documents\courses\EC311\data\yield_curv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Interest</a:t>
            </a:r>
            <a:r>
              <a:rPr lang="en-US" altLang="zh-CN" baseline="0"/>
              <a:t> Rates on Chinese Government Bond</a:t>
            </a:r>
            <a:endParaRPr lang="zh-CN" alt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Sheet2!$B$1</c:f>
              <c:strCache>
                <c:ptCount val="1"/>
                <c:pt idx="0">
                  <c:v>1Y</c:v>
                </c:pt>
              </c:strCache>
            </c:strRef>
          </c:tx>
          <c:spPr>
            <a:ln w="28575" cap="rnd">
              <a:solidFill>
                <a:schemeClr val="accent1"/>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Sheet2!$B$2:$B$214</c:f>
              <c:numCache>
                <c:formatCode>General</c:formatCode>
                <c:ptCount val="213"/>
                <c:pt idx="0">
                  <c:v>2.5960999999999999</c:v>
                </c:pt>
                <c:pt idx="1">
                  <c:v>2.6179000000000001</c:v>
                </c:pt>
                <c:pt idx="2">
                  <c:v>2.6183000000000001</c:v>
                </c:pt>
                <c:pt idx="3">
                  <c:v>2.6429</c:v>
                </c:pt>
                <c:pt idx="4">
                  <c:v>2.6789999999999998</c:v>
                </c:pt>
                <c:pt idx="5">
                  <c:v>2.6901999999999999</c:v>
                </c:pt>
                <c:pt idx="6">
                  <c:v>2.4377</c:v>
                </c:pt>
                <c:pt idx="7">
                  <c:v>2.4053</c:v>
                </c:pt>
                <c:pt idx="8">
                  <c:v>2.3873000000000002</c:v>
                </c:pt>
                <c:pt idx="9">
                  <c:v>2.6</c:v>
                </c:pt>
                <c:pt idx="10">
                  <c:v>2.4826000000000001</c:v>
                </c:pt>
                <c:pt idx="11">
                  <c:v>2.8054000000000001</c:v>
                </c:pt>
                <c:pt idx="12">
                  <c:v>2.9657</c:v>
                </c:pt>
                <c:pt idx="13">
                  <c:v>2.8451</c:v>
                </c:pt>
                <c:pt idx="14">
                  <c:v>2.8410000000000002</c:v>
                </c:pt>
                <c:pt idx="15">
                  <c:v>3.1589999999999998</c:v>
                </c:pt>
                <c:pt idx="16">
                  <c:v>3.1488</c:v>
                </c:pt>
                <c:pt idx="17">
                  <c:v>2.9965000000000002</c:v>
                </c:pt>
                <c:pt idx="18">
                  <c:v>3.3220999999999998</c:v>
                </c:pt>
                <c:pt idx="19">
                  <c:v>3.2313999999999998</c:v>
                </c:pt>
                <c:pt idx="20">
                  <c:v>3.4701</c:v>
                </c:pt>
                <c:pt idx="21">
                  <c:v>3.7909000000000002</c:v>
                </c:pt>
                <c:pt idx="22">
                  <c:v>3.6404000000000001</c:v>
                </c:pt>
                <c:pt idx="23">
                  <c:v>3.5682999999999998</c:v>
                </c:pt>
                <c:pt idx="24">
                  <c:v>3.4660000000000002</c:v>
                </c:pt>
                <c:pt idx="25">
                  <c:v>3.3883000000000001</c:v>
                </c:pt>
                <c:pt idx="26">
                  <c:v>3.3974000000000002</c:v>
                </c:pt>
                <c:pt idx="27">
                  <c:v>3.46</c:v>
                </c:pt>
                <c:pt idx="28">
                  <c:v>3.4542000000000002</c:v>
                </c:pt>
                <c:pt idx="29">
                  <c:v>3.1671999999999998</c:v>
                </c:pt>
                <c:pt idx="30">
                  <c:v>2.8632</c:v>
                </c:pt>
                <c:pt idx="31">
                  <c:v>2.7121</c:v>
                </c:pt>
                <c:pt idx="32">
                  <c:v>2.6757</c:v>
                </c:pt>
                <c:pt idx="33">
                  <c:v>2.6503000000000001</c:v>
                </c:pt>
                <c:pt idx="34">
                  <c:v>2.3010000000000002</c:v>
                </c:pt>
                <c:pt idx="35">
                  <c:v>2.1711</c:v>
                </c:pt>
                <c:pt idx="36">
                  <c:v>2.1583999999999999</c:v>
                </c:pt>
                <c:pt idx="37">
                  <c:v>2.1160000000000001</c:v>
                </c:pt>
                <c:pt idx="38">
                  <c:v>2.2393999999999998</c:v>
                </c:pt>
                <c:pt idx="39">
                  <c:v>2.3900999999999999</c:v>
                </c:pt>
                <c:pt idx="40">
                  <c:v>2.3201000000000001</c:v>
                </c:pt>
                <c:pt idx="41">
                  <c:v>2.3069999999999999</c:v>
                </c:pt>
                <c:pt idx="42">
                  <c:v>2.0861000000000001</c:v>
                </c:pt>
                <c:pt idx="43">
                  <c:v>2.2576000000000001</c:v>
                </c:pt>
                <c:pt idx="44">
                  <c:v>2.3214000000000001</c:v>
                </c:pt>
                <c:pt idx="45">
                  <c:v>2.2978999999999998</c:v>
                </c:pt>
                <c:pt idx="46">
                  <c:v>2.5754000000000001</c:v>
                </c:pt>
                <c:pt idx="47">
                  <c:v>2.3513000000000002</c:v>
                </c:pt>
                <c:pt idx="48">
                  <c:v>2.3919000000000001</c:v>
                </c:pt>
                <c:pt idx="49">
                  <c:v>2.2519</c:v>
                </c:pt>
                <c:pt idx="50">
                  <c:v>2.2530000000000001</c:v>
                </c:pt>
                <c:pt idx="51">
                  <c:v>1.7378</c:v>
                </c:pt>
                <c:pt idx="52">
                  <c:v>1.9387000000000001</c:v>
                </c:pt>
                <c:pt idx="53">
                  <c:v>2.694</c:v>
                </c:pt>
                <c:pt idx="54">
                  <c:v>3.2235999999999998</c:v>
                </c:pt>
                <c:pt idx="55">
                  <c:v>3.0396000000000001</c:v>
                </c:pt>
                <c:pt idx="56">
                  <c:v>3.0962999999999998</c:v>
                </c:pt>
                <c:pt idx="57">
                  <c:v>3.2585999999999999</c:v>
                </c:pt>
                <c:pt idx="58">
                  <c:v>3.0347</c:v>
                </c:pt>
                <c:pt idx="59">
                  <c:v>3.3555000000000001</c:v>
                </c:pt>
                <c:pt idx="60">
                  <c:v>3.7401</c:v>
                </c:pt>
                <c:pt idx="61">
                  <c:v>3.8102999999999998</c:v>
                </c:pt>
                <c:pt idx="62">
                  <c:v>3.738</c:v>
                </c:pt>
                <c:pt idx="63">
                  <c:v>3.3814000000000002</c:v>
                </c:pt>
                <c:pt idx="64">
                  <c:v>3.3589000000000002</c:v>
                </c:pt>
                <c:pt idx="65">
                  <c:v>3.5773999999999999</c:v>
                </c:pt>
                <c:pt idx="66">
                  <c:v>3.0901000000000001</c:v>
                </c:pt>
                <c:pt idx="67">
                  <c:v>3.2774999999999999</c:v>
                </c:pt>
                <c:pt idx="68">
                  <c:v>3.6093999999999999</c:v>
                </c:pt>
                <c:pt idx="69">
                  <c:v>4.2188999999999997</c:v>
                </c:pt>
                <c:pt idx="70">
                  <c:v>3.9786999999999999</c:v>
                </c:pt>
                <c:pt idx="71">
                  <c:v>3.9752000000000001</c:v>
                </c:pt>
                <c:pt idx="72">
                  <c:v>3.5451000000000001</c:v>
                </c:pt>
                <c:pt idx="73">
                  <c:v>3.6185999999999998</c:v>
                </c:pt>
                <c:pt idx="74">
                  <c:v>3.4908000000000001</c:v>
                </c:pt>
                <c:pt idx="75">
                  <c:v>3.4811999999999999</c:v>
                </c:pt>
                <c:pt idx="76">
                  <c:v>2.8681999999999999</c:v>
                </c:pt>
                <c:pt idx="77">
                  <c:v>2.7841999999999998</c:v>
                </c:pt>
                <c:pt idx="78">
                  <c:v>2.6789999999999998</c:v>
                </c:pt>
                <c:pt idx="79">
                  <c:v>2.7612000000000001</c:v>
                </c:pt>
                <c:pt idx="80">
                  <c:v>2.8047</c:v>
                </c:pt>
                <c:pt idx="81">
                  <c:v>2.9049999999999998</c:v>
                </c:pt>
                <c:pt idx="82">
                  <c:v>2.8834</c:v>
                </c:pt>
                <c:pt idx="83">
                  <c:v>2.9327000000000001</c:v>
                </c:pt>
                <c:pt idx="84">
                  <c:v>2.7921</c:v>
                </c:pt>
                <c:pt idx="85">
                  <c:v>2.6806000000000001</c:v>
                </c:pt>
                <c:pt idx="86">
                  <c:v>2.3077000000000001</c:v>
                </c:pt>
                <c:pt idx="87">
                  <c:v>2.3420000000000001</c:v>
                </c:pt>
                <c:pt idx="88">
                  <c:v>2.2307000000000001</c:v>
                </c:pt>
                <c:pt idx="89">
                  <c:v>2.8561999999999999</c:v>
                </c:pt>
                <c:pt idx="90">
                  <c:v>2.8355000000000001</c:v>
                </c:pt>
                <c:pt idx="91">
                  <c:v>2.9474999999999998</c:v>
                </c:pt>
                <c:pt idx="92">
                  <c:v>2.7658</c:v>
                </c:pt>
                <c:pt idx="93">
                  <c:v>2.7166999999999999</c:v>
                </c:pt>
                <c:pt idx="94">
                  <c:v>2.7366000000000001</c:v>
                </c:pt>
                <c:pt idx="95">
                  <c:v>3.1398000000000001</c:v>
                </c:pt>
                <c:pt idx="96">
                  <c:v>3.6069</c:v>
                </c:pt>
                <c:pt idx="97">
                  <c:v>3.9174000000000002</c:v>
                </c:pt>
                <c:pt idx="98">
                  <c:v>3.7339000000000002</c:v>
                </c:pt>
                <c:pt idx="99">
                  <c:v>3.4742000000000002</c:v>
                </c:pt>
                <c:pt idx="100">
                  <c:v>3.0348000000000002</c:v>
                </c:pt>
                <c:pt idx="101">
                  <c:v>2.8094000000000001</c:v>
                </c:pt>
                <c:pt idx="102">
                  <c:v>2.8734000000000002</c:v>
                </c:pt>
                <c:pt idx="103">
                  <c:v>3</c:v>
                </c:pt>
                <c:pt idx="104">
                  <c:v>3.1526999999999998</c:v>
                </c:pt>
                <c:pt idx="105">
                  <c:v>3.3</c:v>
                </c:pt>
                <c:pt idx="106">
                  <c:v>2.7925</c:v>
                </c:pt>
                <c:pt idx="107">
                  <c:v>2.0430000000000001</c:v>
                </c:pt>
                <c:pt idx="108">
                  <c:v>1.9459</c:v>
                </c:pt>
                <c:pt idx="109">
                  <c:v>1.9162999999999999</c:v>
                </c:pt>
                <c:pt idx="110">
                  <c:v>1.9318</c:v>
                </c:pt>
                <c:pt idx="111">
                  <c:v>2.1345999999999998</c:v>
                </c:pt>
                <c:pt idx="112">
                  <c:v>1.8162</c:v>
                </c:pt>
                <c:pt idx="113">
                  <c:v>1.5891999999999999</c:v>
                </c:pt>
                <c:pt idx="114">
                  <c:v>1.5501</c:v>
                </c:pt>
                <c:pt idx="115">
                  <c:v>1.6294</c:v>
                </c:pt>
                <c:pt idx="116">
                  <c:v>1.6529</c:v>
                </c:pt>
                <c:pt idx="117">
                  <c:v>1.4953000000000001</c:v>
                </c:pt>
                <c:pt idx="118">
                  <c:v>1.4821</c:v>
                </c:pt>
                <c:pt idx="119">
                  <c:v>1.5170999999999999</c:v>
                </c:pt>
                <c:pt idx="120">
                  <c:v>1.4455</c:v>
                </c:pt>
                <c:pt idx="121">
                  <c:v>1.6023000000000001</c:v>
                </c:pt>
                <c:pt idx="122">
                  <c:v>1.6408</c:v>
                </c:pt>
                <c:pt idx="123">
                  <c:v>0.98099999999999998</c:v>
                </c:pt>
                <c:pt idx="124">
                  <c:v>0.96050000000000002</c:v>
                </c:pt>
                <c:pt idx="125">
                  <c:v>1.0005999999999999</c:v>
                </c:pt>
                <c:pt idx="126">
                  <c:v>0.96699999999999997</c:v>
                </c:pt>
                <c:pt idx="127">
                  <c:v>1.0119</c:v>
                </c:pt>
                <c:pt idx="128">
                  <c:v>1.0884</c:v>
                </c:pt>
                <c:pt idx="129">
                  <c:v>1.1020000000000001</c:v>
                </c:pt>
                <c:pt idx="130">
                  <c:v>1.8991</c:v>
                </c:pt>
                <c:pt idx="131">
                  <c:v>2.5270000000000001</c:v>
                </c:pt>
                <c:pt idx="132">
                  <c:v>3.3481000000000001</c:v>
                </c:pt>
                <c:pt idx="133">
                  <c:v>3.4870000000000001</c:v>
                </c:pt>
                <c:pt idx="134">
                  <c:v>3.5405000000000002</c:v>
                </c:pt>
                <c:pt idx="135">
                  <c:v>3.5467</c:v>
                </c:pt>
                <c:pt idx="136">
                  <c:v>3.359</c:v>
                </c:pt>
                <c:pt idx="137">
                  <c:v>3.2250000000000001</c:v>
                </c:pt>
                <c:pt idx="138">
                  <c:v>3.1080999999999999</c:v>
                </c:pt>
                <c:pt idx="139">
                  <c:v>3.31</c:v>
                </c:pt>
                <c:pt idx="140">
                  <c:v>3.43</c:v>
                </c:pt>
                <c:pt idx="141">
                  <c:v>3.6774</c:v>
                </c:pt>
                <c:pt idx="142">
                  <c:v>3.77</c:v>
                </c:pt>
                <c:pt idx="143">
                  <c:v>3.36</c:v>
                </c:pt>
                <c:pt idx="144">
                  <c:v>3.1766000000000001</c:v>
                </c:pt>
                <c:pt idx="145">
                  <c:v>2.8258000000000001</c:v>
                </c:pt>
                <c:pt idx="146">
                  <c:v>2.8525</c:v>
                </c:pt>
                <c:pt idx="147">
                  <c:v>2.68</c:v>
                </c:pt>
                <c:pt idx="148">
                  <c:v>2.4900000000000002</c:v>
                </c:pt>
                <c:pt idx="149">
                  <c:v>2.2879</c:v>
                </c:pt>
                <c:pt idx="150">
                  <c:v>2.25</c:v>
                </c:pt>
                <c:pt idx="151">
                  <c:v>2.1349999999999998</c:v>
                </c:pt>
                <c:pt idx="152">
                  <c:v>2.0699999999999998</c:v>
                </c:pt>
                <c:pt idx="153">
                  <c:v>2.089</c:v>
                </c:pt>
                <c:pt idx="154">
                  <c:v>2.0508000000000002</c:v>
                </c:pt>
                <c:pt idx="155">
                  <c:v>2.0104000000000002</c:v>
                </c:pt>
                <c:pt idx="156">
                  <c:v>2.0150000000000001</c:v>
                </c:pt>
                <c:pt idx="157">
                  <c:v>2.0310000000000001</c:v>
                </c:pt>
                <c:pt idx="158">
                  <c:v>2.23</c:v>
                </c:pt>
                <c:pt idx="159">
                  <c:v>2.0099999999999998</c:v>
                </c:pt>
                <c:pt idx="160">
                  <c:v>1.7373000000000001</c:v>
                </c:pt>
                <c:pt idx="161">
                  <c:v>1.7250000000000001</c:v>
                </c:pt>
                <c:pt idx="162">
                  <c:v>1.71</c:v>
                </c:pt>
                <c:pt idx="163">
                  <c:v>1.7030000000000001</c:v>
                </c:pt>
                <c:pt idx="164">
                  <c:v>1.6571</c:v>
                </c:pt>
                <c:pt idx="165">
                  <c:v>1.7782</c:v>
                </c:pt>
                <c:pt idx="166">
                  <c:v>1.7849999999999999</c:v>
                </c:pt>
                <c:pt idx="167">
                  <c:v>1.4259999999999999</c:v>
                </c:pt>
                <c:pt idx="168">
                  <c:v>1.3576999999999999</c:v>
                </c:pt>
                <c:pt idx="169">
                  <c:v>1.4272</c:v>
                </c:pt>
                <c:pt idx="170">
                  <c:v>1.6114999999999999</c:v>
                </c:pt>
                <c:pt idx="171">
                  <c:v>2.1057999999999999</c:v>
                </c:pt>
                <c:pt idx="172">
                  <c:v>2.4216000000000002</c:v>
                </c:pt>
                <c:pt idx="173">
                  <c:v>2.6852999999999998</c:v>
                </c:pt>
                <c:pt idx="174">
                  <c:v>2.6000999999999999</c:v>
                </c:pt>
                <c:pt idx="175">
                  <c:v>2.7235</c:v>
                </c:pt>
                <c:pt idx="176">
                  <c:v>2.8151000000000002</c:v>
                </c:pt>
                <c:pt idx="177">
                  <c:v>2.9201999999999999</c:v>
                </c:pt>
                <c:pt idx="178">
                  <c:v>3.0084</c:v>
                </c:pt>
                <c:pt idx="179">
                  <c:v>3.2635000000000001</c:v>
                </c:pt>
                <c:pt idx="180">
                  <c:v>2.9554</c:v>
                </c:pt>
                <c:pt idx="181">
                  <c:v>3.0396999999999998</c:v>
                </c:pt>
                <c:pt idx="182">
                  <c:v>2.7406999999999999</c:v>
                </c:pt>
                <c:pt idx="183">
                  <c:v>3.0914000000000001</c:v>
                </c:pt>
                <c:pt idx="184">
                  <c:v>3.0514999999999999</c:v>
                </c:pt>
                <c:pt idx="185">
                  <c:v>2.8361999999999998</c:v>
                </c:pt>
                <c:pt idx="186">
                  <c:v>2.395</c:v>
                </c:pt>
                <c:pt idx="187">
                  <c:v>2.4287000000000001</c:v>
                </c:pt>
                <c:pt idx="188">
                  <c:v>2.3698000000000001</c:v>
                </c:pt>
                <c:pt idx="189">
                  <c:v>1.9805999999999999</c:v>
                </c:pt>
                <c:pt idx="190">
                  <c:v>2.0038999999999998</c:v>
                </c:pt>
                <c:pt idx="191">
                  <c:v>2.7334000000000001</c:v>
                </c:pt>
                <c:pt idx="192">
                  <c:v>2.3224999999999998</c:v>
                </c:pt>
                <c:pt idx="193">
                  <c:v>2.5642999999999998</c:v>
                </c:pt>
                <c:pt idx="194">
                  <c:v>2.3117000000000001</c:v>
                </c:pt>
                <c:pt idx="195">
                  <c:v>2.0457999999999998</c:v>
                </c:pt>
                <c:pt idx="196">
                  <c:v>2.0392000000000001</c:v>
                </c:pt>
                <c:pt idx="197">
                  <c:v>2.1879</c:v>
                </c:pt>
                <c:pt idx="198">
                  <c:v>2.0499999999999998</c:v>
                </c:pt>
                <c:pt idx="199">
                  <c:v>1.2908999999999999</c:v>
                </c:pt>
                <c:pt idx="200">
                  <c:v>2.1187</c:v>
                </c:pt>
                <c:pt idx="201">
                  <c:v>2.0945999999999998</c:v>
                </c:pt>
                <c:pt idx="202">
                  <c:v>1.6541999999999999</c:v>
                </c:pt>
                <c:pt idx="203">
                  <c:v>2.0243000000000002</c:v>
                </c:pt>
                <c:pt idx="204">
                  <c:v>1.6107</c:v>
                </c:pt>
                <c:pt idx="205">
                  <c:v>1.8121</c:v>
                </c:pt>
                <c:pt idx="206">
                  <c:v>1.7807999999999999</c:v>
                </c:pt>
                <c:pt idx="207">
                  <c:v>1.7864</c:v>
                </c:pt>
                <c:pt idx="208">
                  <c:v>1.8519000000000001</c:v>
                </c:pt>
                <c:pt idx="209">
                  <c:v>1.9305000000000001</c:v>
                </c:pt>
                <c:pt idx="210">
                  <c:v>1.875</c:v>
                </c:pt>
                <c:pt idx="211">
                  <c:v>2.056</c:v>
                </c:pt>
                <c:pt idx="212">
                  <c:v>2.3163999999999998</c:v>
                </c:pt>
              </c:numCache>
            </c:numRef>
          </c:val>
          <c:smooth val="0"/>
          <c:extLst>
            <c:ext xmlns:c16="http://schemas.microsoft.com/office/drawing/2014/chart" uri="{C3380CC4-5D6E-409C-BE32-E72D297353CC}">
              <c16:uniqueId val="{00000000-F342-4132-93EC-EB52DE7D539E}"/>
            </c:ext>
          </c:extLst>
        </c:ser>
        <c:ser>
          <c:idx val="1"/>
          <c:order val="1"/>
          <c:tx>
            <c:strRef>
              <c:f>Sheet2!$C$1</c:f>
              <c:strCache>
                <c:ptCount val="1"/>
                <c:pt idx="0">
                  <c:v>5Y</c:v>
                </c:pt>
              </c:strCache>
            </c:strRef>
          </c:tx>
          <c:spPr>
            <a:ln w="28575" cap="rnd">
              <a:solidFill>
                <a:schemeClr val="accent2"/>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Sheet2!$C$2:$C$214</c:f>
              <c:numCache>
                <c:formatCode>General</c:formatCode>
                <c:ptCount val="213"/>
                <c:pt idx="0">
                  <c:v>2.9769000000000001</c:v>
                </c:pt>
                <c:pt idx="1">
                  <c:v>2.9626999999999999</c:v>
                </c:pt>
                <c:pt idx="2">
                  <c:v>2.9994000000000001</c:v>
                </c:pt>
                <c:pt idx="3">
                  <c:v>3.0569999999999999</c:v>
                </c:pt>
                <c:pt idx="4">
                  <c:v>3.0731000000000002</c:v>
                </c:pt>
                <c:pt idx="5">
                  <c:v>3.1949000000000001</c:v>
                </c:pt>
                <c:pt idx="6">
                  <c:v>2.9577</c:v>
                </c:pt>
                <c:pt idx="7">
                  <c:v>3.0466000000000002</c:v>
                </c:pt>
                <c:pt idx="8">
                  <c:v>2.8942999999999999</c:v>
                </c:pt>
                <c:pt idx="9">
                  <c:v>2.9676</c:v>
                </c:pt>
                <c:pt idx="10">
                  <c:v>3.1353</c:v>
                </c:pt>
                <c:pt idx="11">
                  <c:v>3.3129</c:v>
                </c:pt>
                <c:pt idx="12">
                  <c:v>3.4565000000000001</c:v>
                </c:pt>
                <c:pt idx="13">
                  <c:v>3.3462000000000001</c:v>
                </c:pt>
                <c:pt idx="14">
                  <c:v>3.2248999999999999</c:v>
                </c:pt>
                <c:pt idx="15">
                  <c:v>3.3506999999999998</c:v>
                </c:pt>
                <c:pt idx="16">
                  <c:v>3.4382999999999999</c:v>
                </c:pt>
                <c:pt idx="17">
                  <c:v>3.2711000000000001</c:v>
                </c:pt>
                <c:pt idx="18">
                  <c:v>3.6608999999999998</c:v>
                </c:pt>
                <c:pt idx="19">
                  <c:v>3.7002999999999999</c:v>
                </c:pt>
                <c:pt idx="20">
                  <c:v>3.8336999999999999</c:v>
                </c:pt>
                <c:pt idx="21">
                  <c:v>3.8445</c:v>
                </c:pt>
                <c:pt idx="22">
                  <c:v>3.8443999999999998</c:v>
                </c:pt>
                <c:pt idx="23">
                  <c:v>3.8826000000000001</c:v>
                </c:pt>
                <c:pt idx="24">
                  <c:v>3.6166</c:v>
                </c:pt>
                <c:pt idx="25">
                  <c:v>3.6124000000000001</c:v>
                </c:pt>
                <c:pt idx="26">
                  <c:v>3.5628000000000002</c:v>
                </c:pt>
                <c:pt idx="27">
                  <c:v>3.4931000000000001</c:v>
                </c:pt>
                <c:pt idx="28">
                  <c:v>3.5758000000000001</c:v>
                </c:pt>
                <c:pt idx="29">
                  <c:v>3.3416999999999999</c:v>
                </c:pt>
                <c:pt idx="30">
                  <c:v>3.0781999999999998</c:v>
                </c:pt>
                <c:pt idx="31">
                  <c:v>2.9998999999999998</c:v>
                </c:pt>
                <c:pt idx="32">
                  <c:v>3.0375000000000001</c:v>
                </c:pt>
                <c:pt idx="33">
                  <c:v>2.8540000000000001</c:v>
                </c:pt>
                <c:pt idx="34">
                  <c:v>2.7282000000000002</c:v>
                </c:pt>
                <c:pt idx="35">
                  <c:v>2.4518</c:v>
                </c:pt>
                <c:pt idx="36">
                  <c:v>2.5489000000000002</c:v>
                </c:pt>
                <c:pt idx="37">
                  <c:v>2.5712999999999999</c:v>
                </c:pt>
                <c:pt idx="38">
                  <c:v>2.5827</c:v>
                </c:pt>
                <c:pt idx="39">
                  <c:v>2.6865000000000001</c:v>
                </c:pt>
                <c:pt idx="40">
                  <c:v>2.7513000000000001</c:v>
                </c:pt>
                <c:pt idx="41">
                  <c:v>2.7282000000000002</c:v>
                </c:pt>
                <c:pt idx="42">
                  <c:v>2.472</c:v>
                </c:pt>
                <c:pt idx="43">
                  <c:v>2.6454</c:v>
                </c:pt>
                <c:pt idx="44">
                  <c:v>2.7492000000000001</c:v>
                </c:pt>
                <c:pt idx="45">
                  <c:v>2.7014</c:v>
                </c:pt>
                <c:pt idx="46">
                  <c:v>2.8843000000000001</c:v>
                </c:pt>
                <c:pt idx="47">
                  <c:v>2.9112</c:v>
                </c:pt>
                <c:pt idx="48">
                  <c:v>3.0529000000000002</c:v>
                </c:pt>
                <c:pt idx="49">
                  <c:v>3.1345000000000001</c:v>
                </c:pt>
                <c:pt idx="50">
                  <c:v>3.1798000000000002</c:v>
                </c:pt>
                <c:pt idx="51">
                  <c:v>3.2084000000000001</c:v>
                </c:pt>
                <c:pt idx="52">
                  <c:v>3.2924000000000002</c:v>
                </c:pt>
                <c:pt idx="53">
                  <c:v>3.2532999999999999</c:v>
                </c:pt>
                <c:pt idx="54">
                  <c:v>3.4624999999999999</c:v>
                </c:pt>
                <c:pt idx="55">
                  <c:v>3.2164000000000001</c:v>
                </c:pt>
                <c:pt idx="56">
                  <c:v>3.4117000000000002</c:v>
                </c:pt>
                <c:pt idx="57">
                  <c:v>3.5125999999999999</c:v>
                </c:pt>
                <c:pt idx="58">
                  <c:v>3.4036</c:v>
                </c:pt>
                <c:pt idx="59">
                  <c:v>3.5571000000000002</c:v>
                </c:pt>
                <c:pt idx="60">
                  <c:v>3.9098000000000002</c:v>
                </c:pt>
                <c:pt idx="61">
                  <c:v>3.9708999999999999</c:v>
                </c:pt>
                <c:pt idx="62">
                  <c:v>4.0014000000000003</c:v>
                </c:pt>
                <c:pt idx="63">
                  <c:v>3.8439999999999999</c:v>
                </c:pt>
                <c:pt idx="64">
                  <c:v>3.9339</c:v>
                </c:pt>
                <c:pt idx="65">
                  <c:v>4.0353000000000003</c:v>
                </c:pt>
                <c:pt idx="66">
                  <c:v>4.1595000000000004</c:v>
                </c:pt>
                <c:pt idx="67">
                  <c:v>4.0922999999999998</c:v>
                </c:pt>
                <c:pt idx="68">
                  <c:v>4.2184999999999997</c:v>
                </c:pt>
                <c:pt idx="69">
                  <c:v>4.4583000000000004</c:v>
                </c:pt>
                <c:pt idx="70">
                  <c:v>4.2611999999999997</c:v>
                </c:pt>
                <c:pt idx="71">
                  <c:v>4.0654000000000003</c:v>
                </c:pt>
                <c:pt idx="72">
                  <c:v>3.8755000000000002</c:v>
                </c:pt>
                <c:pt idx="73">
                  <c:v>3.9180999999999999</c:v>
                </c:pt>
                <c:pt idx="74">
                  <c:v>3.6551</c:v>
                </c:pt>
                <c:pt idx="75">
                  <c:v>3.2909000000000002</c:v>
                </c:pt>
                <c:pt idx="76">
                  <c:v>3.1573000000000002</c:v>
                </c:pt>
                <c:pt idx="77">
                  <c:v>3.1328999999999998</c:v>
                </c:pt>
                <c:pt idx="78">
                  <c:v>3.2972000000000001</c:v>
                </c:pt>
                <c:pt idx="79">
                  <c:v>3.2978000000000001</c:v>
                </c:pt>
                <c:pt idx="80">
                  <c:v>3.2652999999999999</c:v>
                </c:pt>
                <c:pt idx="81">
                  <c:v>3.2227000000000001</c:v>
                </c:pt>
                <c:pt idx="82">
                  <c:v>3.2635999999999998</c:v>
                </c:pt>
                <c:pt idx="83">
                  <c:v>3.2151999999999998</c:v>
                </c:pt>
                <c:pt idx="84">
                  <c:v>3.1738</c:v>
                </c:pt>
                <c:pt idx="85">
                  <c:v>3.1063000000000001</c:v>
                </c:pt>
                <c:pt idx="86">
                  <c:v>2.8614000000000002</c:v>
                </c:pt>
                <c:pt idx="87">
                  <c:v>2.9142999999999999</c:v>
                </c:pt>
                <c:pt idx="88">
                  <c:v>2.7959999999999998</c:v>
                </c:pt>
                <c:pt idx="89">
                  <c:v>3.1507999999999998</c:v>
                </c:pt>
                <c:pt idx="90">
                  <c:v>3.1236000000000002</c:v>
                </c:pt>
                <c:pt idx="91">
                  <c:v>3.2029000000000001</c:v>
                </c:pt>
                <c:pt idx="92">
                  <c:v>3.0501999999999998</c:v>
                </c:pt>
                <c:pt idx="93">
                  <c:v>3.0406</c:v>
                </c:pt>
                <c:pt idx="94">
                  <c:v>3.3026</c:v>
                </c:pt>
                <c:pt idx="95">
                  <c:v>3.5804</c:v>
                </c:pt>
                <c:pt idx="96">
                  <c:v>3.7216999999999998</c:v>
                </c:pt>
                <c:pt idx="97">
                  <c:v>4.0130999999999997</c:v>
                </c:pt>
                <c:pt idx="98">
                  <c:v>3.7913999999999999</c:v>
                </c:pt>
                <c:pt idx="99">
                  <c:v>3.5550000000000002</c:v>
                </c:pt>
                <c:pt idx="100">
                  <c:v>3.4156</c:v>
                </c:pt>
                <c:pt idx="101">
                  <c:v>3.4321000000000002</c:v>
                </c:pt>
                <c:pt idx="102">
                  <c:v>3.5074000000000001</c:v>
                </c:pt>
                <c:pt idx="103">
                  <c:v>3.5849000000000002</c:v>
                </c:pt>
                <c:pt idx="104">
                  <c:v>3.6086999999999998</c:v>
                </c:pt>
                <c:pt idx="105">
                  <c:v>3.5417000000000001</c:v>
                </c:pt>
                <c:pt idx="106">
                  <c:v>3.7054999999999998</c:v>
                </c:pt>
                <c:pt idx="107">
                  <c:v>3.1545000000000001</c:v>
                </c:pt>
                <c:pt idx="108">
                  <c:v>2.7448999999999999</c:v>
                </c:pt>
                <c:pt idx="109">
                  <c:v>2.6294</c:v>
                </c:pt>
                <c:pt idx="110">
                  <c:v>2.6667000000000001</c:v>
                </c:pt>
                <c:pt idx="111">
                  <c:v>2.6305999999999998</c:v>
                </c:pt>
                <c:pt idx="112">
                  <c:v>2.4885000000000002</c:v>
                </c:pt>
                <c:pt idx="113">
                  <c:v>2.6387</c:v>
                </c:pt>
                <c:pt idx="114">
                  <c:v>2.7923</c:v>
                </c:pt>
                <c:pt idx="115">
                  <c:v>2.8654000000000002</c:v>
                </c:pt>
                <c:pt idx="116">
                  <c:v>3.0013000000000001</c:v>
                </c:pt>
                <c:pt idx="117">
                  <c:v>2.9592000000000001</c:v>
                </c:pt>
                <c:pt idx="118">
                  <c:v>2.9763999999999999</c:v>
                </c:pt>
                <c:pt idx="119">
                  <c:v>3.1013999999999999</c:v>
                </c:pt>
                <c:pt idx="120">
                  <c:v>2.9443000000000001</c:v>
                </c:pt>
                <c:pt idx="121">
                  <c:v>2.9089</c:v>
                </c:pt>
                <c:pt idx="122">
                  <c:v>2.9365000000000001</c:v>
                </c:pt>
                <c:pt idx="123">
                  <c:v>2.4573</c:v>
                </c:pt>
                <c:pt idx="124">
                  <c:v>2.3752</c:v>
                </c:pt>
                <c:pt idx="125">
                  <c:v>2.4542000000000002</c:v>
                </c:pt>
                <c:pt idx="126">
                  <c:v>2.4498000000000002</c:v>
                </c:pt>
                <c:pt idx="127">
                  <c:v>2.3942000000000001</c:v>
                </c:pt>
                <c:pt idx="128">
                  <c:v>2.2610000000000001</c:v>
                </c:pt>
                <c:pt idx="129">
                  <c:v>1.8084</c:v>
                </c:pt>
                <c:pt idx="130">
                  <c:v>2.4416000000000002</c:v>
                </c:pt>
                <c:pt idx="131">
                  <c:v>2.78</c:v>
                </c:pt>
                <c:pt idx="132">
                  <c:v>3.5278999999999998</c:v>
                </c:pt>
                <c:pt idx="133">
                  <c:v>3.9285000000000001</c:v>
                </c:pt>
                <c:pt idx="134">
                  <c:v>4.1802999999999999</c:v>
                </c:pt>
                <c:pt idx="135">
                  <c:v>4.2430000000000003</c:v>
                </c:pt>
                <c:pt idx="136">
                  <c:v>3.8740000000000001</c:v>
                </c:pt>
                <c:pt idx="137">
                  <c:v>3.7915000000000001</c:v>
                </c:pt>
                <c:pt idx="138">
                  <c:v>3.7873000000000001</c:v>
                </c:pt>
                <c:pt idx="139">
                  <c:v>3.9291</c:v>
                </c:pt>
                <c:pt idx="140">
                  <c:v>3.956</c:v>
                </c:pt>
                <c:pt idx="141">
                  <c:v>4.2328999999999999</c:v>
                </c:pt>
                <c:pt idx="142">
                  <c:v>4.234</c:v>
                </c:pt>
                <c:pt idx="143">
                  <c:v>4.0968</c:v>
                </c:pt>
                <c:pt idx="144">
                  <c:v>3.93</c:v>
                </c:pt>
                <c:pt idx="145">
                  <c:v>3.6629999999999998</c:v>
                </c:pt>
                <c:pt idx="146">
                  <c:v>3.7564000000000002</c:v>
                </c:pt>
                <c:pt idx="147">
                  <c:v>3.9013</c:v>
                </c:pt>
                <c:pt idx="148">
                  <c:v>3.4740000000000002</c:v>
                </c:pt>
                <c:pt idx="149">
                  <c:v>3.1362000000000001</c:v>
                </c:pt>
                <c:pt idx="150">
                  <c:v>2.8228</c:v>
                </c:pt>
                <c:pt idx="151">
                  <c:v>2.7162000000000002</c:v>
                </c:pt>
                <c:pt idx="152">
                  <c:v>2.6855000000000002</c:v>
                </c:pt>
                <c:pt idx="153">
                  <c:v>2.5834999999999999</c:v>
                </c:pt>
                <c:pt idx="154">
                  <c:v>2.5428999999999999</c:v>
                </c:pt>
                <c:pt idx="155">
                  <c:v>2.5089000000000001</c:v>
                </c:pt>
                <c:pt idx="156">
                  <c:v>2.633</c:v>
                </c:pt>
                <c:pt idx="157">
                  <c:v>2.75</c:v>
                </c:pt>
                <c:pt idx="158">
                  <c:v>2.7799</c:v>
                </c:pt>
                <c:pt idx="159">
                  <c:v>2.72</c:v>
                </c:pt>
                <c:pt idx="160">
                  <c:v>2.4500000000000002</c:v>
                </c:pt>
                <c:pt idx="161">
                  <c:v>2.54</c:v>
                </c:pt>
                <c:pt idx="162">
                  <c:v>2.5669</c:v>
                </c:pt>
                <c:pt idx="163">
                  <c:v>2.3197999999999999</c:v>
                </c:pt>
                <c:pt idx="164">
                  <c:v>2.3287</c:v>
                </c:pt>
                <c:pt idx="165">
                  <c:v>2.4710000000000001</c:v>
                </c:pt>
                <c:pt idx="166">
                  <c:v>2.5821000000000001</c:v>
                </c:pt>
                <c:pt idx="167">
                  <c:v>2.2643</c:v>
                </c:pt>
                <c:pt idx="168">
                  <c:v>2.3412000000000002</c:v>
                </c:pt>
                <c:pt idx="169">
                  <c:v>2.5510999999999999</c:v>
                </c:pt>
                <c:pt idx="170">
                  <c:v>2.5430000000000001</c:v>
                </c:pt>
                <c:pt idx="171">
                  <c:v>2.9178000000000002</c:v>
                </c:pt>
                <c:pt idx="172">
                  <c:v>3.1598000000000002</c:v>
                </c:pt>
                <c:pt idx="173">
                  <c:v>3.383</c:v>
                </c:pt>
                <c:pt idx="174">
                  <c:v>3.3694000000000002</c:v>
                </c:pt>
                <c:pt idx="175">
                  <c:v>3.8443999999999998</c:v>
                </c:pt>
                <c:pt idx="176">
                  <c:v>3.9091</c:v>
                </c:pt>
                <c:pt idx="177">
                  <c:v>3.9619</c:v>
                </c:pt>
                <c:pt idx="178">
                  <c:v>4.2451999999999996</c:v>
                </c:pt>
                <c:pt idx="179">
                  <c:v>4.0682</c:v>
                </c:pt>
                <c:pt idx="180">
                  <c:v>4.0872000000000002</c:v>
                </c:pt>
                <c:pt idx="181">
                  <c:v>4.26</c:v>
                </c:pt>
                <c:pt idx="182">
                  <c:v>3.6863000000000001</c:v>
                </c:pt>
                <c:pt idx="183">
                  <c:v>3.7079</c:v>
                </c:pt>
                <c:pt idx="184">
                  <c:v>3.8422000000000001</c:v>
                </c:pt>
                <c:pt idx="185">
                  <c:v>3.5562999999999998</c:v>
                </c:pt>
                <c:pt idx="186">
                  <c:v>3.1644999999999999</c:v>
                </c:pt>
                <c:pt idx="187">
                  <c:v>3.1934999999999998</c:v>
                </c:pt>
                <c:pt idx="188">
                  <c:v>3.1261000000000001</c:v>
                </c:pt>
                <c:pt idx="189">
                  <c:v>2.6974</c:v>
                </c:pt>
                <c:pt idx="190">
                  <c:v>2.9982000000000002</c:v>
                </c:pt>
                <c:pt idx="191">
                  <c:v>3.0607000000000002</c:v>
                </c:pt>
                <c:pt idx="192">
                  <c:v>2.8163999999999998</c:v>
                </c:pt>
                <c:pt idx="193">
                  <c:v>2.6776</c:v>
                </c:pt>
                <c:pt idx="194">
                  <c:v>2.6345000000000001</c:v>
                </c:pt>
                <c:pt idx="195">
                  <c:v>2.5686</c:v>
                </c:pt>
                <c:pt idx="196">
                  <c:v>2.4531999999999998</c:v>
                </c:pt>
                <c:pt idx="197">
                  <c:v>2.4931000000000001</c:v>
                </c:pt>
                <c:pt idx="198">
                  <c:v>2.4941</c:v>
                </c:pt>
                <c:pt idx="199">
                  <c:v>2.2631000000000001</c:v>
                </c:pt>
                <c:pt idx="200">
                  <c:v>2.6379999999999999</c:v>
                </c:pt>
                <c:pt idx="201">
                  <c:v>2.6667000000000001</c:v>
                </c:pt>
                <c:pt idx="202">
                  <c:v>2.6564999999999999</c:v>
                </c:pt>
                <c:pt idx="203">
                  <c:v>2.5247000000000002</c:v>
                </c:pt>
                <c:pt idx="204">
                  <c:v>2.4134000000000002</c:v>
                </c:pt>
                <c:pt idx="205">
                  <c:v>2.4542999999999999</c:v>
                </c:pt>
                <c:pt idx="206">
                  <c:v>2.3378999999999999</c:v>
                </c:pt>
                <c:pt idx="207">
                  <c:v>2.1842999999999999</c:v>
                </c:pt>
                <c:pt idx="208">
                  <c:v>2.1114999999999999</c:v>
                </c:pt>
                <c:pt idx="209">
                  <c:v>2.1998000000000002</c:v>
                </c:pt>
                <c:pt idx="210">
                  <c:v>2.3792</c:v>
                </c:pt>
                <c:pt idx="211">
                  <c:v>2.5964</c:v>
                </c:pt>
                <c:pt idx="212">
                  <c:v>2.7524000000000002</c:v>
                </c:pt>
              </c:numCache>
            </c:numRef>
          </c:val>
          <c:smooth val="0"/>
          <c:extLst>
            <c:ext xmlns:c16="http://schemas.microsoft.com/office/drawing/2014/chart" uri="{C3380CC4-5D6E-409C-BE32-E72D297353CC}">
              <c16:uniqueId val="{00000001-F342-4132-93EC-EB52DE7D539E}"/>
            </c:ext>
          </c:extLst>
        </c:ser>
        <c:ser>
          <c:idx val="2"/>
          <c:order val="2"/>
          <c:tx>
            <c:strRef>
              <c:f>Sheet2!$D$1</c:f>
              <c:strCache>
                <c:ptCount val="1"/>
                <c:pt idx="0">
                  <c:v>10Y</c:v>
                </c:pt>
              </c:strCache>
            </c:strRef>
          </c:tx>
          <c:spPr>
            <a:ln w="28575" cap="rnd">
              <a:solidFill>
                <a:schemeClr val="accent3"/>
              </a:solidFill>
              <a:round/>
            </a:ln>
            <a:effectLst/>
          </c:spPr>
          <c:marker>
            <c:symbol val="none"/>
          </c:marker>
          <c:cat>
            <c:numRef>
              <c:f>Sheet2!$A$2:$A$214</c:f>
              <c:numCache>
                <c:formatCode>mmm\-yy</c:formatCode>
                <c:ptCount val="213"/>
                <c:pt idx="0">
                  <c:v>43709</c:v>
                </c:pt>
                <c:pt idx="1">
                  <c:v>43678</c:v>
                </c:pt>
                <c:pt idx="2">
                  <c:v>43647</c:v>
                </c:pt>
                <c:pt idx="3">
                  <c:v>43617</c:v>
                </c:pt>
                <c:pt idx="4">
                  <c:v>43586</c:v>
                </c:pt>
                <c:pt idx="5">
                  <c:v>43556</c:v>
                </c:pt>
                <c:pt idx="6">
                  <c:v>43525</c:v>
                </c:pt>
                <c:pt idx="7">
                  <c:v>43497</c:v>
                </c:pt>
                <c:pt idx="8">
                  <c:v>43466</c:v>
                </c:pt>
                <c:pt idx="9">
                  <c:v>43435</c:v>
                </c:pt>
                <c:pt idx="10">
                  <c:v>43405</c:v>
                </c:pt>
                <c:pt idx="11">
                  <c:v>43374</c:v>
                </c:pt>
                <c:pt idx="12">
                  <c:v>43344</c:v>
                </c:pt>
                <c:pt idx="13">
                  <c:v>43313</c:v>
                </c:pt>
                <c:pt idx="14">
                  <c:v>43282</c:v>
                </c:pt>
                <c:pt idx="15">
                  <c:v>43252</c:v>
                </c:pt>
                <c:pt idx="16">
                  <c:v>43221</c:v>
                </c:pt>
                <c:pt idx="17">
                  <c:v>43191</c:v>
                </c:pt>
                <c:pt idx="18">
                  <c:v>43160</c:v>
                </c:pt>
                <c:pt idx="19">
                  <c:v>43132</c:v>
                </c:pt>
                <c:pt idx="20">
                  <c:v>43101</c:v>
                </c:pt>
                <c:pt idx="21">
                  <c:v>43070</c:v>
                </c:pt>
                <c:pt idx="22">
                  <c:v>43040</c:v>
                </c:pt>
                <c:pt idx="23">
                  <c:v>43009</c:v>
                </c:pt>
                <c:pt idx="24">
                  <c:v>42979</c:v>
                </c:pt>
                <c:pt idx="25">
                  <c:v>42948</c:v>
                </c:pt>
                <c:pt idx="26">
                  <c:v>42917</c:v>
                </c:pt>
                <c:pt idx="27">
                  <c:v>42887</c:v>
                </c:pt>
                <c:pt idx="28">
                  <c:v>42856</c:v>
                </c:pt>
                <c:pt idx="29">
                  <c:v>42826</c:v>
                </c:pt>
                <c:pt idx="30">
                  <c:v>42795</c:v>
                </c:pt>
                <c:pt idx="31">
                  <c:v>42767</c:v>
                </c:pt>
                <c:pt idx="32">
                  <c:v>42736</c:v>
                </c:pt>
                <c:pt idx="33">
                  <c:v>42705</c:v>
                </c:pt>
                <c:pt idx="34">
                  <c:v>42675</c:v>
                </c:pt>
                <c:pt idx="35">
                  <c:v>42644</c:v>
                </c:pt>
                <c:pt idx="36">
                  <c:v>42614</c:v>
                </c:pt>
                <c:pt idx="37">
                  <c:v>42583</c:v>
                </c:pt>
                <c:pt idx="38">
                  <c:v>42552</c:v>
                </c:pt>
                <c:pt idx="39">
                  <c:v>42522</c:v>
                </c:pt>
                <c:pt idx="40">
                  <c:v>42491</c:v>
                </c:pt>
                <c:pt idx="41">
                  <c:v>42461</c:v>
                </c:pt>
                <c:pt idx="42">
                  <c:v>42430</c:v>
                </c:pt>
                <c:pt idx="43">
                  <c:v>42401</c:v>
                </c:pt>
                <c:pt idx="44">
                  <c:v>42370</c:v>
                </c:pt>
                <c:pt idx="45">
                  <c:v>42339</c:v>
                </c:pt>
                <c:pt idx="46">
                  <c:v>42309</c:v>
                </c:pt>
                <c:pt idx="47">
                  <c:v>42278</c:v>
                </c:pt>
                <c:pt idx="48">
                  <c:v>42248</c:v>
                </c:pt>
                <c:pt idx="49">
                  <c:v>42217</c:v>
                </c:pt>
                <c:pt idx="50">
                  <c:v>42186</c:v>
                </c:pt>
                <c:pt idx="51">
                  <c:v>42156</c:v>
                </c:pt>
                <c:pt idx="52">
                  <c:v>42125</c:v>
                </c:pt>
                <c:pt idx="53">
                  <c:v>42095</c:v>
                </c:pt>
                <c:pt idx="54">
                  <c:v>42064</c:v>
                </c:pt>
                <c:pt idx="55">
                  <c:v>42036</c:v>
                </c:pt>
                <c:pt idx="56">
                  <c:v>42005</c:v>
                </c:pt>
                <c:pt idx="57">
                  <c:v>41974</c:v>
                </c:pt>
                <c:pt idx="58">
                  <c:v>41944</c:v>
                </c:pt>
                <c:pt idx="59">
                  <c:v>41913</c:v>
                </c:pt>
                <c:pt idx="60">
                  <c:v>41883</c:v>
                </c:pt>
                <c:pt idx="61">
                  <c:v>41852</c:v>
                </c:pt>
                <c:pt idx="62">
                  <c:v>41821</c:v>
                </c:pt>
                <c:pt idx="63">
                  <c:v>41791</c:v>
                </c:pt>
                <c:pt idx="64">
                  <c:v>41760</c:v>
                </c:pt>
                <c:pt idx="65">
                  <c:v>41730</c:v>
                </c:pt>
                <c:pt idx="66">
                  <c:v>41699</c:v>
                </c:pt>
                <c:pt idx="67">
                  <c:v>41671</c:v>
                </c:pt>
                <c:pt idx="68">
                  <c:v>41640</c:v>
                </c:pt>
                <c:pt idx="69">
                  <c:v>41609</c:v>
                </c:pt>
                <c:pt idx="70">
                  <c:v>41579</c:v>
                </c:pt>
                <c:pt idx="71">
                  <c:v>41548</c:v>
                </c:pt>
                <c:pt idx="72">
                  <c:v>41518</c:v>
                </c:pt>
                <c:pt idx="73">
                  <c:v>41487</c:v>
                </c:pt>
                <c:pt idx="74">
                  <c:v>41456</c:v>
                </c:pt>
                <c:pt idx="75">
                  <c:v>41426</c:v>
                </c:pt>
                <c:pt idx="76">
                  <c:v>41395</c:v>
                </c:pt>
                <c:pt idx="77">
                  <c:v>41365</c:v>
                </c:pt>
                <c:pt idx="78">
                  <c:v>41334</c:v>
                </c:pt>
                <c:pt idx="79">
                  <c:v>41306</c:v>
                </c:pt>
                <c:pt idx="80">
                  <c:v>41275</c:v>
                </c:pt>
                <c:pt idx="81">
                  <c:v>41244</c:v>
                </c:pt>
                <c:pt idx="82">
                  <c:v>41214</c:v>
                </c:pt>
                <c:pt idx="83">
                  <c:v>41183</c:v>
                </c:pt>
                <c:pt idx="84">
                  <c:v>41153</c:v>
                </c:pt>
                <c:pt idx="85">
                  <c:v>41122</c:v>
                </c:pt>
                <c:pt idx="86">
                  <c:v>41091</c:v>
                </c:pt>
                <c:pt idx="87">
                  <c:v>41061</c:v>
                </c:pt>
                <c:pt idx="88">
                  <c:v>41030</c:v>
                </c:pt>
                <c:pt idx="89">
                  <c:v>41000</c:v>
                </c:pt>
                <c:pt idx="90">
                  <c:v>40969</c:v>
                </c:pt>
                <c:pt idx="91">
                  <c:v>40940</c:v>
                </c:pt>
                <c:pt idx="92">
                  <c:v>40909</c:v>
                </c:pt>
                <c:pt idx="93">
                  <c:v>40878</c:v>
                </c:pt>
                <c:pt idx="94">
                  <c:v>40848</c:v>
                </c:pt>
                <c:pt idx="95">
                  <c:v>40817</c:v>
                </c:pt>
                <c:pt idx="96">
                  <c:v>40787</c:v>
                </c:pt>
                <c:pt idx="97">
                  <c:v>40756</c:v>
                </c:pt>
                <c:pt idx="98">
                  <c:v>40725</c:v>
                </c:pt>
                <c:pt idx="99">
                  <c:v>40695</c:v>
                </c:pt>
                <c:pt idx="100">
                  <c:v>40664</c:v>
                </c:pt>
                <c:pt idx="101">
                  <c:v>40634</c:v>
                </c:pt>
                <c:pt idx="102">
                  <c:v>40603</c:v>
                </c:pt>
                <c:pt idx="103">
                  <c:v>40575</c:v>
                </c:pt>
                <c:pt idx="104">
                  <c:v>40544</c:v>
                </c:pt>
                <c:pt idx="105">
                  <c:v>40513</c:v>
                </c:pt>
                <c:pt idx="106">
                  <c:v>40483</c:v>
                </c:pt>
                <c:pt idx="107">
                  <c:v>40452</c:v>
                </c:pt>
                <c:pt idx="108">
                  <c:v>40422</c:v>
                </c:pt>
                <c:pt idx="109">
                  <c:v>40391</c:v>
                </c:pt>
                <c:pt idx="110">
                  <c:v>40360</c:v>
                </c:pt>
                <c:pt idx="111">
                  <c:v>40330</c:v>
                </c:pt>
                <c:pt idx="112">
                  <c:v>40299</c:v>
                </c:pt>
                <c:pt idx="113">
                  <c:v>40269</c:v>
                </c:pt>
                <c:pt idx="114">
                  <c:v>40238</c:v>
                </c:pt>
                <c:pt idx="115">
                  <c:v>40210</c:v>
                </c:pt>
                <c:pt idx="116">
                  <c:v>40179</c:v>
                </c:pt>
                <c:pt idx="117">
                  <c:v>40148</c:v>
                </c:pt>
                <c:pt idx="118">
                  <c:v>40118</c:v>
                </c:pt>
                <c:pt idx="119">
                  <c:v>40087</c:v>
                </c:pt>
                <c:pt idx="120">
                  <c:v>40057</c:v>
                </c:pt>
                <c:pt idx="121">
                  <c:v>40026</c:v>
                </c:pt>
                <c:pt idx="122">
                  <c:v>39995</c:v>
                </c:pt>
                <c:pt idx="123">
                  <c:v>39965</c:v>
                </c:pt>
                <c:pt idx="124">
                  <c:v>39934</c:v>
                </c:pt>
                <c:pt idx="125">
                  <c:v>39904</c:v>
                </c:pt>
                <c:pt idx="126">
                  <c:v>39873</c:v>
                </c:pt>
                <c:pt idx="127">
                  <c:v>39845</c:v>
                </c:pt>
                <c:pt idx="128">
                  <c:v>39814</c:v>
                </c:pt>
                <c:pt idx="129">
                  <c:v>39783</c:v>
                </c:pt>
                <c:pt idx="130">
                  <c:v>39753</c:v>
                </c:pt>
                <c:pt idx="131">
                  <c:v>39722</c:v>
                </c:pt>
                <c:pt idx="132">
                  <c:v>39692</c:v>
                </c:pt>
                <c:pt idx="133">
                  <c:v>39661</c:v>
                </c:pt>
                <c:pt idx="134">
                  <c:v>39630</c:v>
                </c:pt>
                <c:pt idx="135">
                  <c:v>39600</c:v>
                </c:pt>
                <c:pt idx="136">
                  <c:v>39569</c:v>
                </c:pt>
                <c:pt idx="137">
                  <c:v>39539</c:v>
                </c:pt>
                <c:pt idx="138">
                  <c:v>39508</c:v>
                </c:pt>
                <c:pt idx="139">
                  <c:v>39479</c:v>
                </c:pt>
                <c:pt idx="140">
                  <c:v>39448</c:v>
                </c:pt>
                <c:pt idx="141">
                  <c:v>39417</c:v>
                </c:pt>
                <c:pt idx="142">
                  <c:v>39387</c:v>
                </c:pt>
                <c:pt idx="143">
                  <c:v>39356</c:v>
                </c:pt>
                <c:pt idx="144">
                  <c:v>39326</c:v>
                </c:pt>
                <c:pt idx="145">
                  <c:v>39295</c:v>
                </c:pt>
                <c:pt idx="146">
                  <c:v>39264</c:v>
                </c:pt>
                <c:pt idx="147">
                  <c:v>39234</c:v>
                </c:pt>
                <c:pt idx="148">
                  <c:v>39203</c:v>
                </c:pt>
                <c:pt idx="149">
                  <c:v>39173</c:v>
                </c:pt>
                <c:pt idx="150">
                  <c:v>39142</c:v>
                </c:pt>
                <c:pt idx="151">
                  <c:v>39114</c:v>
                </c:pt>
                <c:pt idx="152">
                  <c:v>39083</c:v>
                </c:pt>
                <c:pt idx="153">
                  <c:v>39052</c:v>
                </c:pt>
                <c:pt idx="154">
                  <c:v>39022</c:v>
                </c:pt>
                <c:pt idx="155">
                  <c:v>38991</c:v>
                </c:pt>
                <c:pt idx="156">
                  <c:v>38961</c:v>
                </c:pt>
                <c:pt idx="157">
                  <c:v>38930</c:v>
                </c:pt>
                <c:pt idx="158">
                  <c:v>38899</c:v>
                </c:pt>
                <c:pt idx="159">
                  <c:v>38869</c:v>
                </c:pt>
                <c:pt idx="160">
                  <c:v>38838</c:v>
                </c:pt>
                <c:pt idx="161">
                  <c:v>38808</c:v>
                </c:pt>
                <c:pt idx="162">
                  <c:v>38777</c:v>
                </c:pt>
                <c:pt idx="163">
                  <c:v>38749</c:v>
                </c:pt>
                <c:pt idx="164">
                  <c:v>38718</c:v>
                </c:pt>
                <c:pt idx="165">
                  <c:v>38687</c:v>
                </c:pt>
                <c:pt idx="166">
                  <c:v>38657</c:v>
                </c:pt>
                <c:pt idx="167">
                  <c:v>38626</c:v>
                </c:pt>
                <c:pt idx="168">
                  <c:v>38596</c:v>
                </c:pt>
                <c:pt idx="169">
                  <c:v>38565</c:v>
                </c:pt>
                <c:pt idx="170">
                  <c:v>38534</c:v>
                </c:pt>
                <c:pt idx="171">
                  <c:v>38504</c:v>
                </c:pt>
                <c:pt idx="172">
                  <c:v>38473</c:v>
                </c:pt>
                <c:pt idx="173">
                  <c:v>38443</c:v>
                </c:pt>
                <c:pt idx="174">
                  <c:v>38412</c:v>
                </c:pt>
                <c:pt idx="175">
                  <c:v>38384</c:v>
                </c:pt>
                <c:pt idx="176">
                  <c:v>38353</c:v>
                </c:pt>
                <c:pt idx="177">
                  <c:v>38322</c:v>
                </c:pt>
                <c:pt idx="178">
                  <c:v>38292</c:v>
                </c:pt>
                <c:pt idx="179">
                  <c:v>38261</c:v>
                </c:pt>
                <c:pt idx="180">
                  <c:v>38231</c:v>
                </c:pt>
                <c:pt idx="181">
                  <c:v>38200</c:v>
                </c:pt>
                <c:pt idx="182">
                  <c:v>38169</c:v>
                </c:pt>
                <c:pt idx="183">
                  <c:v>38139</c:v>
                </c:pt>
                <c:pt idx="184">
                  <c:v>38108</c:v>
                </c:pt>
                <c:pt idx="185">
                  <c:v>38078</c:v>
                </c:pt>
                <c:pt idx="186">
                  <c:v>38047</c:v>
                </c:pt>
                <c:pt idx="187">
                  <c:v>38018</c:v>
                </c:pt>
                <c:pt idx="188">
                  <c:v>37987</c:v>
                </c:pt>
                <c:pt idx="189">
                  <c:v>37956</c:v>
                </c:pt>
                <c:pt idx="190">
                  <c:v>37926</c:v>
                </c:pt>
                <c:pt idx="191">
                  <c:v>37895</c:v>
                </c:pt>
                <c:pt idx="192">
                  <c:v>37865</c:v>
                </c:pt>
                <c:pt idx="193">
                  <c:v>37834</c:v>
                </c:pt>
                <c:pt idx="194">
                  <c:v>37803</c:v>
                </c:pt>
                <c:pt idx="195">
                  <c:v>37773</c:v>
                </c:pt>
                <c:pt idx="196">
                  <c:v>37742</c:v>
                </c:pt>
                <c:pt idx="197">
                  <c:v>37712</c:v>
                </c:pt>
                <c:pt idx="198">
                  <c:v>37681</c:v>
                </c:pt>
                <c:pt idx="199">
                  <c:v>37653</c:v>
                </c:pt>
                <c:pt idx="200">
                  <c:v>37622</c:v>
                </c:pt>
                <c:pt idx="201">
                  <c:v>37591</c:v>
                </c:pt>
                <c:pt idx="202">
                  <c:v>37561</c:v>
                </c:pt>
                <c:pt idx="203">
                  <c:v>37530</c:v>
                </c:pt>
                <c:pt idx="204">
                  <c:v>37500</c:v>
                </c:pt>
                <c:pt idx="205">
                  <c:v>37469</c:v>
                </c:pt>
                <c:pt idx="206">
                  <c:v>37438</c:v>
                </c:pt>
                <c:pt idx="207">
                  <c:v>37408</c:v>
                </c:pt>
                <c:pt idx="208">
                  <c:v>37377</c:v>
                </c:pt>
                <c:pt idx="209">
                  <c:v>37347</c:v>
                </c:pt>
                <c:pt idx="210">
                  <c:v>37316</c:v>
                </c:pt>
                <c:pt idx="211">
                  <c:v>37288</c:v>
                </c:pt>
                <c:pt idx="212">
                  <c:v>37257</c:v>
                </c:pt>
              </c:numCache>
            </c:numRef>
          </c:cat>
          <c:val>
            <c:numRef>
              <c:f>Sheet2!$D$2:$D$214</c:f>
              <c:numCache>
                <c:formatCode>General</c:formatCode>
                <c:ptCount val="213"/>
                <c:pt idx="0">
                  <c:v>3.0926</c:v>
                </c:pt>
                <c:pt idx="1">
                  <c:v>3.0573000000000001</c:v>
                </c:pt>
                <c:pt idx="2">
                  <c:v>3.1551999999999998</c:v>
                </c:pt>
                <c:pt idx="3">
                  <c:v>3.2254</c:v>
                </c:pt>
                <c:pt idx="4">
                  <c:v>3.2751000000000001</c:v>
                </c:pt>
                <c:pt idx="5">
                  <c:v>3.3868999999999998</c:v>
                </c:pt>
                <c:pt idx="6">
                  <c:v>3.0682999999999998</c:v>
                </c:pt>
                <c:pt idx="7">
                  <c:v>3.1730999999999998</c:v>
                </c:pt>
                <c:pt idx="8">
                  <c:v>3.1036999999999999</c:v>
                </c:pt>
                <c:pt idx="9">
                  <c:v>3.2265000000000001</c:v>
                </c:pt>
                <c:pt idx="10">
                  <c:v>3.355</c:v>
                </c:pt>
                <c:pt idx="11">
                  <c:v>3.5085999999999999</c:v>
                </c:pt>
                <c:pt idx="12">
                  <c:v>3.6103000000000001</c:v>
                </c:pt>
                <c:pt idx="13">
                  <c:v>3.5750999999999999</c:v>
                </c:pt>
                <c:pt idx="14">
                  <c:v>3.4811999999999999</c:v>
                </c:pt>
                <c:pt idx="15">
                  <c:v>3.4756</c:v>
                </c:pt>
                <c:pt idx="16">
                  <c:v>3.6128999999999998</c:v>
                </c:pt>
                <c:pt idx="17">
                  <c:v>3.6217000000000001</c:v>
                </c:pt>
                <c:pt idx="18">
                  <c:v>3.7406999999999999</c:v>
                </c:pt>
                <c:pt idx="19">
                  <c:v>3.8201999999999998</c:v>
                </c:pt>
                <c:pt idx="20">
                  <c:v>3.9140000000000001</c:v>
                </c:pt>
                <c:pt idx="21">
                  <c:v>3.8807</c:v>
                </c:pt>
                <c:pt idx="22">
                  <c:v>3.8900999999999999</c:v>
                </c:pt>
                <c:pt idx="23">
                  <c:v>3.8917000000000002</c:v>
                </c:pt>
                <c:pt idx="24">
                  <c:v>3.6135999999999999</c:v>
                </c:pt>
                <c:pt idx="25">
                  <c:v>3.6265000000000001</c:v>
                </c:pt>
                <c:pt idx="26">
                  <c:v>3.6259999999999999</c:v>
                </c:pt>
                <c:pt idx="27">
                  <c:v>3.5682999999999998</c:v>
                </c:pt>
                <c:pt idx="28">
                  <c:v>3.6101999999999999</c:v>
                </c:pt>
                <c:pt idx="29">
                  <c:v>3.4668000000000001</c:v>
                </c:pt>
                <c:pt idx="30">
                  <c:v>3.2827999999999999</c:v>
                </c:pt>
                <c:pt idx="31">
                  <c:v>3.2921</c:v>
                </c:pt>
                <c:pt idx="32">
                  <c:v>3.3464999999999998</c:v>
                </c:pt>
                <c:pt idx="33">
                  <c:v>3.0114999999999998</c:v>
                </c:pt>
                <c:pt idx="34">
                  <c:v>2.9502000000000002</c:v>
                </c:pt>
                <c:pt idx="35">
                  <c:v>2.7425000000000002</c:v>
                </c:pt>
                <c:pt idx="36">
                  <c:v>2.7258</c:v>
                </c:pt>
                <c:pt idx="37">
                  <c:v>2.7425000000000002</c:v>
                </c:pt>
                <c:pt idx="38">
                  <c:v>2.7768000000000002</c:v>
                </c:pt>
                <c:pt idx="39">
                  <c:v>2.8411</c:v>
                </c:pt>
                <c:pt idx="40">
                  <c:v>2.9851000000000001</c:v>
                </c:pt>
                <c:pt idx="41">
                  <c:v>2.8913000000000002</c:v>
                </c:pt>
                <c:pt idx="42">
                  <c:v>2.8418999999999999</c:v>
                </c:pt>
                <c:pt idx="43">
                  <c:v>2.8502000000000001</c:v>
                </c:pt>
                <c:pt idx="44">
                  <c:v>2.8418999999999999</c:v>
                </c:pt>
                <c:pt idx="45">
                  <c:v>2.8212000000000002</c:v>
                </c:pt>
                <c:pt idx="46">
                  <c:v>3.0404</c:v>
                </c:pt>
                <c:pt idx="47">
                  <c:v>3.06</c:v>
                </c:pt>
                <c:pt idx="48">
                  <c:v>3.2362000000000002</c:v>
                </c:pt>
                <c:pt idx="49">
                  <c:v>3.3252000000000002</c:v>
                </c:pt>
                <c:pt idx="50">
                  <c:v>3.4752000000000001</c:v>
                </c:pt>
                <c:pt idx="51">
                  <c:v>3.5975999999999999</c:v>
                </c:pt>
                <c:pt idx="52">
                  <c:v>3.5954000000000002</c:v>
                </c:pt>
                <c:pt idx="53">
                  <c:v>3.3502999999999998</c:v>
                </c:pt>
                <c:pt idx="54">
                  <c:v>3.6482999999999999</c:v>
                </c:pt>
                <c:pt idx="55">
                  <c:v>3.3601999999999999</c:v>
                </c:pt>
                <c:pt idx="56">
                  <c:v>3.5019</c:v>
                </c:pt>
                <c:pt idx="57">
                  <c:v>3.6219000000000001</c:v>
                </c:pt>
                <c:pt idx="58">
                  <c:v>3.5249000000000001</c:v>
                </c:pt>
                <c:pt idx="59">
                  <c:v>3.7559</c:v>
                </c:pt>
                <c:pt idx="60">
                  <c:v>3.9824000000000002</c:v>
                </c:pt>
                <c:pt idx="61">
                  <c:v>4.2361000000000004</c:v>
                </c:pt>
                <c:pt idx="62">
                  <c:v>4.2655000000000003</c:v>
                </c:pt>
                <c:pt idx="63">
                  <c:v>4.0612000000000004</c:v>
                </c:pt>
                <c:pt idx="64">
                  <c:v>4.0713999999999997</c:v>
                </c:pt>
                <c:pt idx="65">
                  <c:v>4.3002000000000002</c:v>
                </c:pt>
                <c:pt idx="66">
                  <c:v>4.5004</c:v>
                </c:pt>
                <c:pt idx="67">
                  <c:v>4.4276</c:v>
                </c:pt>
                <c:pt idx="68">
                  <c:v>4.5019</c:v>
                </c:pt>
                <c:pt idx="69">
                  <c:v>4.5518000000000001</c:v>
                </c:pt>
                <c:pt idx="70">
                  <c:v>4.3612000000000002</c:v>
                </c:pt>
                <c:pt idx="71">
                  <c:v>4.1806000000000001</c:v>
                </c:pt>
                <c:pt idx="72">
                  <c:v>3.9954000000000001</c:v>
                </c:pt>
                <c:pt idx="73">
                  <c:v>4.0354000000000001</c:v>
                </c:pt>
                <c:pt idx="74">
                  <c:v>3.7214</c:v>
                </c:pt>
                <c:pt idx="75">
                  <c:v>3.5125000000000002</c:v>
                </c:pt>
                <c:pt idx="76">
                  <c:v>3.4399000000000002</c:v>
                </c:pt>
                <c:pt idx="77">
                  <c:v>3.4314</c:v>
                </c:pt>
                <c:pt idx="78">
                  <c:v>3.5392000000000001</c:v>
                </c:pt>
                <c:pt idx="79">
                  <c:v>3.5956999999999999</c:v>
                </c:pt>
                <c:pt idx="80">
                  <c:v>3.6053999999999999</c:v>
                </c:pt>
                <c:pt idx="81">
                  <c:v>3.5737999999999999</c:v>
                </c:pt>
                <c:pt idx="82">
                  <c:v>3.5331999999999999</c:v>
                </c:pt>
                <c:pt idx="83">
                  <c:v>3.5739000000000001</c:v>
                </c:pt>
                <c:pt idx="84">
                  <c:v>3.4573999999999998</c:v>
                </c:pt>
                <c:pt idx="85">
                  <c:v>3.3927999999999998</c:v>
                </c:pt>
                <c:pt idx="86">
                  <c:v>3.2915000000000001</c:v>
                </c:pt>
                <c:pt idx="87">
                  <c:v>3.3252999999999999</c:v>
                </c:pt>
                <c:pt idx="88">
                  <c:v>3.3443000000000001</c:v>
                </c:pt>
                <c:pt idx="89">
                  <c:v>3.5390999999999999</c:v>
                </c:pt>
                <c:pt idx="90">
                  <c:v>3.5004</c:v>
                </c:pt>
                <c:pt idx="91">
                  <c:v>3.5339999999999998</c:v>
                </c:pt>
                <c:pt idx="92">
                  <c:v>3.4064000000000001</c:v>
                </c:pt>
                <c:pt idx="93">
                  <c:v>3.4211</c:v>
                </c:pt>
                <c:pt idx="94">
                  <c:v>3.6091000000000002</c:v>
                </c:pt>
                <c:pt idx="95">
                  <c:v>3.7606999999999999</c:v>
                </c:pt>
                <c:pt idx="96">
                  <c:v>3.8605</c:v>
                </c:pt>
                <c:pt idx="97">
                  <c:v>4.1050000000000004</c:v>
                </c:pt>
                <c:pt idx="98">
                  <c:v>4.0476999999999999</c:v>
                </c:pt>
                <c:pt idx="99">
                  <c:v>3.8856999999999999</c:v>
                </c:pt>
                <c:pt idx="100">
                  <c:v>3.8311000000000002</c:v>
                </c:pt>
                <c:pt idx="101">
                  <c:v>3.8713000000000002</c:v>
                </c:pt>
                <c:pt idx="102">
                  <c:v>3.9119999999999999</c:v>
                </c:pt>
                <c:pt idx="103">
                  <c:v>3.9314</c:v>
                </c:pt>
                <c:pt idx="104">
                  <c:v>4.0186999999999999</c:v>
                </c:pt>
                <c:pt idx="105">
                  <c:v>3.8799000000000001</c:v>
                </c:pt>
                <c:pt idx="106">
                  <c:v>3.9710000000000001</c:v>
                </c:pt>
                <c:pt idx="107">
                  <c:v>3.6821000000000002</c:v>
                </c:pt>
                <c:pt idx="108">
                  <c:v>3.3182999999999998</c:v>
                </c:pt>
                <c:pt idx="109">
                  <c:v>3.2301000000000002</c:v>
                </c:pt>
                <c:pt idx="110">
                  <c:v>3.2995999999999999</c:v>
                </c:pt>
                <c:pt idx="111">
                  <c:v>3.2789999999999999</c:v>
                </c:pt>
                <c:pt idx="112">
                  <c:v>3.2429999999999999</c:v>
                </c:pt>
                <c:pt idx="113">
                  <c:v>3.3565</c:v>
                </c:pt>
                <c:pt idx="114">
                  <c:v>3.4817999999999998</c:v>
                </c:pt>
                <c:pt idx="115">
                  <c:v>3.3753000000000002</c:v>
                </c:pt>
                <c:pt idx="116">
                  <c:v>3.58</c:v>
                </c:pt>
                <c:pt idx="117">
                  <c:v>3.6421999999999999</c:v>
                </c:pt>
                <c:pt idx="118">
                  <c:v>3.5569000000000002</c:v>
                </c:pt>
                <c:pt idx="119">
                  <c:v>3.6886000000000001</c:v>
                </c:pt>
                <c:pt idx="120">
                  <c:v>3.5131999999999999</c:v>
                </c:pt>
                <c:pt idx="121">
                  <c:v>3.4805000000000001</c:v>
                </c:pt>
                <c:pt idx="122">
                  <c:v>3.5030000000000001</c:v>
                </c:pt>
                <c:pt idx="123">
                  <c:v>3.2403</c:v>
                </c:pt>
                <c:pt idx="124">
                  <c:v>3.0409000000000002</c:v>
                </c:pt>
                <c:pt idx="125">
                  <c:v>3.1072000000000002</c:v>
                </c:pt>
                <c:pt idx="126">
                  <c:v>3.1612</c:v>
                </c:pt>
                <c:pt idx="127">
                  <c:v>3.1507999999999998</c:v>
                </c:pt>
                <c:pt idx="128">
                  <c:v>3.0367999999999999</c:v>
                </c:pt>
                <c:pt idx="129">
                  <c:v>2.7521</c:v>
                </c:pt>
                <c:pt idx="130">
                  <c:v>2.9904999999999999</c:v>
                </c:pt>
                <c:pt idx="131">
                  <c:v>3.0750999999999999</c:v>
                </c:pt>
                <c:pt idx="132">
                  <c:v>3.7155</c:v>
                </c:pt>
                <c:pt idx="133">
                  <c:v>4.2233999999999998</c:v>
                </c:pt>
                <c:pt idx="134">
                  <c:v>4.4401000000000002</c:v>
                </c:pt>
                <c:pt idx="135">
                  <c:v>4.5285000000000002</c:v>
                </c:pt>
                <c:pt idx="136">
                  <c:v>4.1589</c:v>
                </c:pt>
                <c:pt idx="137">
                  <c:v>4.0724999999999998</c:v>
                </c:pt>
                <c:pt idx="138">
                  <c:v>4.0460000000000003</c:v>
                </c:pt>
                <c:pt idx="139">
                  <c:v>4.1283000000000003</c:v>
                </c:pt>
                <c:pt idx="140">
                  <c:v>4.1936999999999998</c:v>
                </c:pt>
                <c:pt idx="141">
                  <c:v>4.4253</c:v>
                </c:pt>
                <c:pt idx="142">
                  <c:v>4.5086000000000004</c:v>
                </c:pt>
                <c:pt idx="143">
                  <c:v>4.4936999999999996</c:v>
                </c:pt>
                <c:pt idx="144">
                  <c:v>4.3876999999999997</c:v>
                </c:pt>
                <c:pt idx="145">
                  <c:v>4.2743000000000002</c:v>
                </c:pt>
                <c:pt idx="146">
                  <c:v>4.3400999999999996</c:v>
                </c:pt>
                <c:pt idx="147">
                  <c:v>4.45</c:v>
                </c:pt>
                <c:pt idx="148">
                  <c:v>4.0599999999999996</c:v>
                </c:pt>
                <c:pt idx="149">
                  <c:v>3.5916000000000001</c:v>
                </c:pt>
                <c:pt idx="150">
                  <c:v>3.4338000000000002</c:v>
                </c:pt>
                <c:pt idx="151">
                  <c:v>3.1465999999999998</c:v>
                </c:pt>
                <c:pt idx="152">
                  <c:v>3.0670999999999999</c:v>
                </c:pt>
                <c:pt idx="153">
                  <c:v>3.0268999999999999</c:v>
                </c:pt>
                <c:pt idx="154">
                  <c:v>2.9781</c:v>
                </c:pt>
                <c:pt idx="155">
                  <c:v>2.9512</c:v>
                </c:pt>
                <c:pt idx="156">
                  <c:v>2.9990000000000001</c:v>
                </c:pt>
                <c:pt idx="157">
                  <c:v>3.238</c:v>
                </c:pt>
                <c:pt idx="158">
                  <c:v>3.26</c:v>
                </c:pt>
                <c:pt idx="159">
                  <c:v>3.165</c:v>
                </c:pt>
                <c:pt idx="160">
                  <c:v>3.02</c:v>
                </c:pt>
                <c:pt idx="161">
                  <c:v>3</c:v>
                </c:pt>
                <c:pt idx="162">
                  <c:v>2.94</c:v>
                </c:pt>
                <c:pt idx="163">
                  <c:v>2.9266000000000001</c:v>
                </c:pt>
                <c:pt idx="164">
                  <c:v>2.9794999999999998</c:v>
                </c:pt>
                <c:pt idx="165">
                  <c:v>3.1215999999999999</c:v>
                </c:pt>
                <c:pt idx="166">
                  <c:v>3.3254999999999999</c:v>
                </c:pt>
                <c:pt idx="167">
                  <c:v>3.0613000000000001</c:v>
                </c:pt>
                <c:pt idx="168">
                  <c:v>3.2404000000000002</c:v>
                </c:pt>
                <c:pt idx="169">
                  <c:v>3.5608</c:v>
                </c:pt>
                <c:pt idx="170">
                  <c:v>3.3874</c:v>
                </c:pt>
                <c:pt idx="171">
                  <c:v>3.653</c:v>
                </c:pt>
                <c:pt idx="172">
                  <c:v>3.8469000000000002</c:v>
                </c:pt>
                <c:pt idx="173">
                  <c:v>4.0441000000000003</c:v>
                </c:pt>
                <c:pt idx="174">
                  <c:v>4.1203000000000003</c:v>
                </c:pt>
                <c:pt idx="175">
                  <c:v>4.8334000000000001</c:v>
                </c:pt>
                <c:pt idx="176">
                  <c:v>4.8982000000000001</c:v>
                </c:pt>
                <c:pt idx="177">
                  <c:v>4.7332000000000001</c:v>
                </c:pt>
                <c:pt idx="178">
                  <c:v>5.3418999999999999</c:v>
                </c:pt>
                <c:pt idx="179">
                  <c:v>4.8246000000000002</c:v>
                </c:pt>
                <c:pt idx="180">
                  <c:v>5.1265999999999998</c:v>
                </c:pt>
                <c:pt idx="181">
                  <c:v>5.1676000000000002</c:v>
                </c:pt>
                <c:pt idx="182">
                  <c:v>4.6017999999999999</c:v>
                </c:pt>
                <c:pt idx="183">
                  <c:v>4.3479999999999999</c:v>
                </c:pt>
                <c:pt idx="184">
                  <c:v>4.6123000000000003</c:v>
                </c:pt>
                <c:pt idx="185">
                  <c:v>4.2840999999999996</c:v>
                </c:pt>
                <c:pt idx="186">
                  <c:v>3.9169</c:v>
                </c:pt>
                <c:pt idx="187">
                  <c:v>3.8105000000000002</c:v>
                </c:pt>
                <c:pt idx="188">
                  <c:v>3.8706</c:v>
                </c:pt>
                <c:pt idx="189">
                  <c:v>3.3601999999999999</c:v>
                </c:pt>
                <c:pt idx="190">
                  <c:v>3.9329999999999998</c:v>
                </c:pt>
                <c:pt idx="191">
                  <c:v>3.3235000000000001</c:v>
                </c:pt>
                <c:pt idx="192">
                  <c:v>3.2368999999999999</c:v>
                </c:pt>
                <c:pt idx="193">
                  <c:v>2.831</c:v>
                </c:pt>
                <c:pt idx="194">
                  <c:v>2.9293999999999998</c:v>
                </c:pt>
                <c:pt idx="195">
                  <c:v>3.0821000000000001</c:v>
                </c:pt>
                <c:pt idx="196">
                  <c:v>2.8717000000000001</c:v>
                </c:pt>
                <c:pt idx="197">
                  <c:v>2.8340000000000001</c:v>
                </c:pt>
                <c:pt idx="198">
                  <c:v>2.9228000000000001</c:v>
                </c:pt>
                <c:pt idx="199">
                  <c:v>3.1225000000000001</c:v>
                </c:pt>
                <c:pt idx="200">
                  <c:v>3.0983999999999998</c:v>
                </c:pt>
                <c:pt idx="201">
                  <c:v>3.1776</c:v>
                </c:pt>
                <c:pt idx="202">
                  <c:v>3.5247999999999999</c:v>
                </c:pt>
                <c:pt idx="203">
                  <c:v>2.9977999999999998</c:v>
                </c:pt>
                <c:pt idx="204">
                  <c:v>3.1396999999999999</c:v>
                </c:pt>
                <c:pt idx="205">
                  <c:v>3.0594999999999999</c:v>
                </c:pt>
                <c:pt idx="206">
                  <c:v>2.8690000000000002</c:v>
                </c:pt>
                <c:pt idx="207">
                  <c:v>2.5798000000000001</c:v>
                </c:pt>
                <c:pt idx="208">
                  <c:v>2.3809999999999998</c:v>
                </c:pt>
                <c:pt idx="209">
                  <c:v>2.5022000000000002</c:v>
                </c:pt>
                <c:pt idx="210">
                  <c:v>2.8551000000000002</c:v>
                </c:pt>
                <c:pt idx="211">
                  <c:v>3.1315</c:v>
                </c:pt>
                <c:pt idx="212">
                  <c:v>3.2185999999999999</c:v>
                </c:pt>
              </c:numCache>
            </c:numRef>
          </c:val>
          <c:smooth val="0"/>
          <c:extLst>
            <c:ext xmlns:c16="http://schemas.microsoft.com/office/drawing/2014/chart" uri="{C3380CC4-5D6E-409C-BE32-E72D297353CC}">
              <c16:uniqueId val="{00000002-F342-4132-93EC-EB52DE7D539E}"/>
            </c:ext>
          </c:extLst>
        </c:ser>
        <c:dLbls>
          <c:showLegendKey val="0"/>
          <c:showVal val="0"/>
          <c:showCatName val="0"/>
          <c:showSerName val="0"/>
          <c:showPercent val="0"/>
          <c:showBubbleSize val="0"/>
        </c:dLbls>
        <c:smooth val="0"/>
        <c:axId val="1797502304"/>
        <c:axId val="1797489792"/>
      </c:lineChart>
      <c:dateAx>
        <c:axId val="1797502304"/>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797489792"/>
        <c:crosses val="autoZero"/>
        <c:auto val="1"/>
        <c:lblOffset val="100"/>
        <c:baseTimeUnit val="months"/>
      </c:dateAx>
      <c:valAx>
        <c:axId val="1797489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797502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6D6D89-D3BD-4211-B2E4-64B914BBCABA}" type="datetimeFigureOut">
              <a:rPr lang="zh-CN" altLang="en-US" smtClean="0"/>
              <a:t>2022/9/11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1A2620-BDDA-47A1-8DD8-BEF0288ED30F}" type="slidenum">
              <a:rPr lang="zh-CN" altLang="en-US" smtClean="0"/>
              <a:t>‹#›</a:t>
            </a:fld>
            <a:endParaRPr lang="zh-CN" altLang="en-US"/>
          </a:p>
        </p:txBody>
      </p:sp>
    </p:spTree>
    <p:extLst>
      <p:ext uri="{BB962C8B-B14F-4D97-AF65-F5344CB8AC3E}">
        <p14:creationId xmlns:p14="http://schemas.microsoft.com/office/powerpoint/2010/main" val="8474177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48AC4-7519-4399-B4AC-DE6CCE21CB83}" type="datetimeFigureOut">
              <a:rPr lang="zh-CN" altLang="en-US" smtClean="0"/>
              <a:t>2022/9/11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67B1A3-A40F-4E91-81B2-BBFE0796D8BB}" type="slidenum">
              <a:rPr lang="zh-CN" altLang="en-US" smtClean="0"/>
              <a:t>‹#›</a:t>
            </a:fld>
            <a:endParaRPr lang="zh-CN" altLang="en-US"/>
          </a:p>
        </p:txBody>
      </p:sp>
    </p:spTree>
    <p:extLst>
      <p:ext uri="{BB962C8B-B14F-4D97-AF65-F5344CB8AC3E}">
        <p14:creationId xmlns:p14="http://schemas.microsoft.com/office/powerpoint/2010/main" val="12315753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67B1A3-A40F-4E91-81B2-BBFE0796D8BB}" type="slidenum">
              <a:rPr lang="zh-CN" altLang="en-US" smtClean="0"/>
              <a:t>1</a:t>
            </a:fld>
            <a:endParaRPr lang="zh-CN" altLang="en-US"/>
          </a:p>
        </p:txBody>
      </p:sp>
    </p:spTree>
    <p:extLst>
      <p:ext uri="{BB962C8B-B14F-4D97-AF65-F5344CB8AC3E}">
        <p14:creationId xmlns:p14="http://schemas.microsoft.com/office/powerpoint/2010/main" val="2381499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John Maynard Keynes (</a:t>
            </a:r>
            <a:r>
              <a:rPr lang="en-US" altLang="zh-CN" sz="1200" b="0" i="0" kern="1200" dirty="0">
                <a:solidFill>
                  <a:schemeClr val="tx1"/>
                </a:solidFill>
                <a:effectLst/>
                <a:latin typeface="+mn-lt"/>
                <a:ea typeface="+mn-ea"/>
                <a:cs typeface="+mn-cs"/>
              </a:rPr>
              <a:t>1883-1946)</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34</a:t>
            </a:fld>
            <a:endParaRPr lang="zh-CN" altLang="en-US"/>
          </a:p>
        </p:txBody>
      </p:sp>
    </p:spTree>
    <p:extLst>
      <p:ext uri="{BB962C8B-B14F-4D97-AF65-F5344CB8AC3E}">
        <p14:creationId xmlns:p14="http://schemas.microsoft.com/office/powerpoint/2010/main" val="2258987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Samuelson's book “Foundations of Economic Analysis”, which is derived from his PhD dissertation, is considered his magnum opus. The book proposes two general hypotheses as sufficient for economic explanations:</a:t>
            </a:r>
          </a:p>
          <a:p>
            <a:r>
              <a:rPr lang="en-US" altLang="zh-CN" dirty="0"/>
              <a:t>1. maximizing behavior of agents (including consumers as to utility and business firms as to profit) and</a:t>
            </a:r>
          </a:p>
          <a:p>
            <a:r>
              <a:rPr lang="en-US" altLang="zh-CN" dirty="0"/>
              <a:t>2. economic systems (including a market and an economy) in stable equilibrium.</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35</a:t>
            </a:fld>
            <a:endParaRPr lang="zh-CN" altLang="en-US"/>
          </a:p>
        </p:txBody>
      </p:sp>
    </p:spTree>
    <p:extLst>
      <p:ext uri="{BB962C8B-B14F-4D97-AF65-F5344CB8AC3E}">
        <p14:creationId xmlns:p14="http://schemas.microsoft.com/office/powerpoint/2010/main" val="2231948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William Phillips</a:t>
            </a:r>
            <a:r>
              <a:rPr lang="en-US" altLang="zh-CN" dirty="0"/>
              <a:t> (18 November 1914 – 4 March 1975), a very interesting person.</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36</a:t>
            </a:fld>
            <a:endParaRPr lang="zh-CN" altLang="en-US"/>
          </a:p>
        </p:txBody>
      </p:sp>
    </p:spTree>
    <p:extLst>
      <p:ext uri="{BB962C8B-B14F-4D97-AF65-F5344CB8AC3E}">
        <p14:creationId xmlns:p14="http://schemas.microsoft.com/office/powerpoint/2010/main" val="3577296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Friedman (and Phelps) argues that there is no long-run trade-off between inflation and unemployment, because people can form expectations of future inflation. </a:t>
            </a:r>
          </a:p>
          <a:p>
            <a:r>
              <a:rPr lang="en-US" altLang="zh-CN" dirty="0"/>
              <a:t>In contradiction to his contemporary Keynesians, Friedman argues that monetary policy matters and that fiscal policy may fail. </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37</a:t>
            </a:fld>
            <a:endParaRPr lang="zh-CN" altLang="en-US"/>
          </a:p>
        </p:txBody>
      </p:sp>
    </p:spTree>
    <p:extLst>
      <p:ext uri="{BB962C8B-B14F-4D97-AF65-F5344CB8AC3E}">
        <p14:creationId xmlns:p14="http://schemas.microsoft.com/office/powerpoint/2010/main" val="2545977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Wicksell</a:t>
            </a:r>
            <a:r>
              <a:rPr lang="en-US" altLang="zh-CN" baseline="0" dirty="0"/>
              <a:t> </a:t>
            </a:r>
            <a:r>
              <a:rPr lang="en-US" altLang="zh-CN" dirty="0"/>
              <a:t>advocates to use the interest rate to maintain price stability. Michael Woodford calls his own framework 'neo-</a:t>
            </a:r>
            <a:r>
              <a:rPr lang="en-US" altLang="zh-CN" dirty="0" err="1"/>
              <a:t>Wicksellian</a:t>
            </a:r>
            <a:r>
              <a:rPr lang="en-US" altLang="zh-CN" dirty="0"/>
              <a:t>', and he titled his textbook on monetary policy in homage to Wicksell's work.</a:t>
            </a:r>
          </a:p>
          <a:p>
            <a:endParaRPr lang="en-US" altLang="zh-CN" dirty="0"/>
          </a:p>
          <a:p>
            <a:r>
              <a:rPr lang="en-US" altLang="zh-CN" dirty="0" err="1"/>
              <a:t>Kalecki</a:t>
            </a:r>
            <a:r>
              <a:rPr lang="en-US" altLang="zh-CN" dirty="0"/>
              <a:t>,</a:t>
            </a:r>
            <a:r>
              <a:rPr lang="en-US" altLang="zh-CN" baseline="0" dirty="0"/>
              <a:t> Polish, developed many similar ideas with Keynes before Keynes. He worked for the economic planning in Poland. But soon he lost influence. </a:t>
            </a:r>
          </a:p>
          <a:p>
            <a:endParaRPr lang="en-US" altLang="zh-CN" baseline="0" dirty="0"/>
          </a:p>
          <a:p>
            <a:r>
              <a:rPr lang="zh-CN" altLang="en-US" baseline="0" dirty="0"/>
              <a:t>摘自</a:t>
            </a:r>
            <a:r>
              <a:rPr lang="en-US" altLang="zh-CN" baseline="0" dirty="0"/>
              <a:t>《</a:t>
            </a:r>
            <a:r>
              <a:rPr lang="zh-CN" altLang="en-US" sz="1200" b="0" i="0" kern="1200" dirty="0">
                <a:solidFill>
                  <a:schemeClr val="tx1"/>
                </a:solidFill>
                <a:effectLst/>
                <a:latin typeface="+mn-lt"/>
                <a:ea typeface="+mn-ea"/>
                <a:cs typeface="+mn-cs"/>
              </a:rPr>
              <a:t>中国“明斯基时刻”会到来吗？</a:t>
            </a:r>
            <a:r>
              <a:rPr lang="en-US" altLang="zh-CN" baseline="0" dirty="0"/>
              <a:t>》</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对冲融资（</a:t>
            </a:r>
            <a:r>
              <a:rPr lang="en-US" altLang="zh-CN" sz="1200" b="0" i="0" kern="1200" dirty="0">
                <a:solidFill>
                  <a:schemeClr val="tx1"/>
                </a:solidFill>
                <a:effectLst/>
                <a:latin typeface="+mn-lt"/>
                <a:ea typeface="+mn-ea"/>
                <a:cs typeface="+mn-cs"/>
              </a:rPr>
              <a:t>hedge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投机融资（</a:t>
            </a:r>
            <a:r>
              <a:rPr lang="en-US" altLang="zh-CN" sz="1200" b="0" i="0" kern="1200" dirty="0">
                <a:solidFill>
                  <a:schemeClr val="tx1"/>
                </a:solidFill>
                <a:effectLst/>
                <a:latin typeface="+mn-lt"/>
                <a:ea typeface="+mn-ea"/>
                <a:cs typeface="+mn-cs"/>
              </a:rPr>
              <a:t>speculative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和庞氏融资（</a:t>
            </a:r>
            <a:r>
              <a:rPr lang="en-US" altLang="zh-CN" sz="1200" b="0" i="0" kern="1200" dirty="0">
                <a:solidFill>
                  <a:schemeClr val="tx1"/>
                </a:solidFill>
                <a:effectLst/>
                <a:latin typeface="+mn-lt"/>
                <a:ea typeface="+mn-ea"/>
                <a:cs typeface="+mn-cs"/>
              </a:rPr>
              <a:t>Ponzi finance</a:t>
            </a:r>
            <a:r>
              <a:rPr lang="zh-CN" altLang="en-US" sz="1200" b="0" i="0" kern="1200" dirty="0">
                <a:solidFill>
                  <a:schemeClr val="tx1"/>
                </a:solidFill>
                <a:effectLst/>
                <a:latin typeface="+mn-lt"/>
                <a:ea typeface="+mn-ea"/>
                <a:cs typeface="+mn-cs"/>
              </a:rPr>
              <a:t>）。</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在“对冲融资”中，借款人能用（所投资资产的）现金流还本付息；在“投机融资”中，借款人能用现金流付息，但是需要借新债还旧债，不断对债务作“展期”（</a:t>
            </a:r>
            <a:r>
              <a:rPr lang="en-US" altLang="zh-CN" sz="1200" b="0" i="0" kern="1200" dirty="0">
                <a:solidFill>
                  <a:schemeClr val="tx1"/>
                </a:solidFill>
                <a:effectLst/>
                <a:latin typeface="+mn-lt"/>
                <a:ea typeface="+mn-ea"/>
                <a:cs typeface="+mn-cs"/>
              </a:rPr>
              <a:t>roll over</a:t>
            </a:r>
            <a:r>
              <a:rPr lang="zh-CN" altLang="en-US" sz="1200" b="0" i="0" kern="1200" dirty="0">
                <a:solidFill>
                  <a:schemeClr val="tx1"/>
                </a:solidFill>
                <a:effectLst/>
                <a:latin typeface="+mn-lt"/>
                <a:ea typeface="+mn-ea"/>
                <a:cs typeface="+mn-cs"/>
              </a:rPr>
              <a:t>）；在“庞氏融资”中，借款人的现金流既不能还本也不能付息，需要（所投资）资产价格不断上涨，才有希望偿债或展期。</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经济周期底部，因为不久前经历过经济或金融危机，人们还十分谨慎，于是“对冲融资”居多。随着经济不断复苏，恐惧渐渐消退，人们开始变得乐观，于是“投机融资”越来越多。融资活动的繁荣进一步推动经济繁荣，资产价格（房地产，股市）不断上涨，人们渐渐相信资产价格会永远上涨。基于此信念，“庞氏融资”越来越多。</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到某个时刻，往往伴随资产价格突然下跌，“庞氏融资”首先崩盘。他们的清盘（变卖资产）导致资产价格进一步下跌，打击投资者信心，进而投融资活动跳水，“投机融资”跟着崩盘。甚至那些较为谨慎的对冲融资者，也因为经济萧条而难以为继。</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这个时刻，就叫做“明斯基时刻”。“明斯基时刻”最近的例子，是</a:t>
            </a:r>
            <a:r>
              <a:rPr lang="en-US" altLang="zh-CN" sz="1200" b="0" i="0" kern="1200" dirty="0">
                <a:solidFill>
                  <a:schemeClr val="tx1"/>
                </a:solidFill>
                <a:effectLst/>
                <a:latin typeface="+mn-lt"/>
                <a:ea typeface="+mn-ea"/>
                <a:cs typeface="+mn-cs"/>
              </a:rPr>
              <a:t>2007-2008</a:t>
            </a:r>
            <a:r>
              <a:rPr lang="zh-CN" altLang="en-US" sz="1200" b="0" i="0" kern="1200" dirty="0">
                <a:solidFill>
                  <a:schemeClr val="tx1"/>
                </a:solidFill>
                <a:effectLst/>
                <a:latin typeface="+mn-lt"/>
                <a:ea typeface="+mn-ea"/>
                <a:cs typeface="+mn-cs"/>
              </a:rPr>
              <a:t>的全球金融危机。次级贷及其衍生品的繁荣建立在“房价永远上涨”的假设基础上，房价在</a:t>
            </a:r>
            <a:r>
              <a:rPr lang="en-US" altLang="zh-CN" sz="1200" b="0" i="0" kern="1200" dirty="0">
                <a:solidFill>
                  <a:schemeClr val="tx1"/>
                </a:solidFill>
                <a:effectLst/>
                <a:latin typeface="+mn-lt"/>
                <a:ea typeface="+mn-ea"/>
                <a:cs typeface="+mn-cs"/>
              </a:rPr>
              <a:t>2006</a:t>
            </a:r>
            <a:r>
              <a:rPr lang="zh-CN" altLang="en-US" sz="1200" b="0" i="0" kern="1200" dirty="0">
                <a:solidFill>
                  <a:schemeClr val="tx1"/>
                </a:solidFill>
                <a:effectLst/>
                <a:latin typeface="+mn-lt"/>
                <a:ea typeface="+mn-ea"/>
                <a:cs typeface="+mn-cs"/>
              </a:rPr>
              <a:t>年见顶后缓慢回落，逐渐引爆了巨大的次级贷泡沫。</a:t>
            </a:r>
          </a:p>
          <a:p>
            <a:endParaRPr lang="en-US" altLang="zh-CN" baseline="0" dirty="0"/>
          </a:p>
          <a:p>
            <a:endParaRPr lang="en-US" altLang="zh-CN" baseline="0"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40</a:t>
            </a:fld>
            <a:endParaRPr lang="zh-CN" altLang="en-US"/>
          </a:p>
        </p:txBody>
      </p:sp>
    </p:spTree>
    <p:extLst>
      <p:ext uri="{BB962C8B-B14F-4D97-AF65-F5344CB8AC3E}">
        <p14:creationId xmlns:p14="http://schemas.microsoft.com/office/powerpoint/2010/main" val="1652982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philosopher Isaiah Berlin distinguished between two styles of thinking, which he identified with the hedgehog and the fox. The hedgehog is captivated by a single big idea, which he</a:t>
            </a:r>
            <a:r>
              <a:rPr lang="en-US" altLang="zh-CN" baseline="0" dirty="0"/>
              <a:t> </a:t>
            </a:r>
            <a:r>
              <a:rPr lang="en-US" altLang="zh-CN" dirty="0"/>
              <a:t>applies unremittingly. The fox, by contrast, lacks a grand vision and holds many different views about the world—some of them even</a:t>
            </a:r>
            <a:r>
              <a:rPr lang="en-US" altLang="zh-CN" baseline="0" dirty="0"/>
              <a:t> </a:t>
            </a:r>
            <a:r>
              <a:rPr lang="en-US" altLang="zh-CN" dirty="0"/>
              <a:t>contradictory. </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41</a:t>
            </a:fld>
            <a:endParaRPr lang="zh-CN" altLang="en-US"/>
          </a:p>
        </p:txBody>
      </p:sp>
    </p:spTree>
    <p:extLst>
      <p:ext uri="{BB962C8B-B14F-4D97-AF65-F5344CB8AC3E}">
        <p14:creationId xmlns:p14="http://schemas.microsoft.com/office/powerpoint/2010/main" val="1967091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42</a:t>
            </a:fld>
            <a:endParaRPr lang="zh-CN" altLang="en-US"/>
          </a:p>
        </p:txBody>
      </p:sp>
    </p:spTree>
    <p:extLst>
      <p:ext uri="{BB962C8B-B14F-4D97-AF65-F5344CB8AC3E}">
        <p14:creationId xmlns:p14="http://schemas.microsoft.com/office/powerpoint/2010/main" val="244998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fact that macroeconomics</a:t>
            </a:r>
            <a:r>
              <a:rPr lang="en-US" altLang="zh-CN" baseline="0" dirty="0"/>
              <a:t> studies the economy as a whole has an important implication: it is more reasonable to take a behavioral approach. </a:t>
            </a:r>
          </a:p>
          <a:p>
            <a:endParaRPr lang="en-US" altLang="zh-CN" baseline="0" dirty="0"/>
          </a:p>
          <a:p>
            <a:r>
              <a:rPr lang="en-US" altLang="zh-CN" dirty="0"/>
              <a:t>Fallacy of composition.</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a:t>
            </a:fld>
            <a:endParaRPr lang="zh-CN" altLang="en-US"/>
          </a:p>
        </p:txBody>
      </p:sp>
    </p:spTree>
    <p:extLst>
      <p:ext uri="{BB962C8B-B14F-4D97-AF65-F5344CB8AC3E}">
        <p14:creationId xmlns:p14="http://schemas.microsoft.com/office/powerpoint/2010/main" val="282855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George A. </a:t>
            </a:r>
            <a:r>
              <a:rPr lang="en-US" altLang="zh-CN" dirty="0" err="1"/>
              <a:t>Akerlof</a:t>
            </a:r>
            <a:r>
              <a:rPr lang="en-US" altLang="zh-CN" dirty="0"/>
              <a:t> once said, “If there is any subject in economics which should be behavioral, it is macroeconomics.”</a:t>
            </a:r>
          </a:p>
          <a:p>
            <a:endParaRPr lang="en-US" altLang="zh-CN" dirty="0"/>
          </a:p>
          <a:p>
            <a:r>
              <a:rPr lang="zh-CN" altLang="en-US" dirty="0"/>
              <a:t>原因有二：</a:t>
            </a:r>
            <a:endParaRPr lang="en-US" altLang="zh-CN" dirty="0"/>
          </a:p>
          <a:p>
            <a:pPr marL="228600" indent="-228600">
              <a:buAutoNum type="arabicPeriod"/>
            </a:pPr>
            <a:r>
              <a:rPr lang="en-US" altLang="zh-CN" dirty="0"/>
              <a:t>Even when everyone in the economy behaves rationally, they as a whole may exhibit strong irrationality.</a:t>
            </a:r>
          </a:p>
          <a:p>
            <a:pPr marL="228600" indent="-228600">
              <a:buAutoNum type="arabicPeriod"/>
            </a:pPr>
            <a:r>
              <a:rPr lang="en-US" altLang="zh-CN" dirty="0"/>
              <a:t>The economy as a whole has structural constraints that individuals do not have. For example, a rational individual may smooth his consumption to the extent that the variation of current income has a small effect on current consumption. In macroeconomics, however, the current total consumption must depend crucially on the current total income for the simple fact that consumption expenditure generates income to the sellers of consumption goods.</a:t>
            </a:r>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4</a:t>
            </a:fld>
            <a:endParaRPr lang="zh-CN" altLang="en-US"/>
          </a:p>
        </p:txBody>
      </p:sp>
    </p:spTree>
    <p:extLst>
      <p:ext uri="{BB962C8B-B14F-4D97-AF65-F5344CB8AC3E}">
        <p14:creationId xmlns:p14="http://schemas.microsoft.com/office/powerpoint/2010/main" val="2174637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8</a:t>
            </a:fld>
            <a:endParaRPr lang="zh-CN" altLang="en-US"/>
          </a:p>
        </p:txBody>
      </p:sp>
    </p:spTree>
    <p:extLst>
      <p:ext uri="{BB962C8B-B14F-4D97-AF65-F5344CB8AC3E}">
        <p14:creationId xmlns:p14="http://schemas.microsoft.com/office/powerpoint/2010/main" val="62472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An </a:t>
            </a:r>
            <a:r>
              <a:rPr lang="en-US" altLang="zh-CN"/>
              <a:t>interesting</a:t>
            </a:r>
            <a:r>
              <a:rPr lang="en-US" altLang="zh-CN" baseline="0"/>
              <a:t> piece:</a:t>
            </a:r>
          </a:p>
          <a:p>
            <a:r>
              <a:rPr lang="en-US" altLang="zh-CN" dirty="0"/>
              <a:t>https://conversableeconomist.blogspot.com/2021/06/the-social-nature-of-government-actions.html</a:t>
            </a:r>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16</a:t>
            </a:fld>
            <a:endParaRPr lang="zh-CN" altLang="en-US"/>
          </a:p>
        </p:txBody>
      </p:sp>
    </p:spTree>
    <p:extLst>
      <p:ext uri="{BB962C8B-B14F-4D97-AF65-F5344CB8AC3E}">
        <p14:creationId xmlns:p14="http://schemas.microsoft.com/office/powerpoint/2010/main" val="924883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model</a:t>
            </a:r>
            <a:r>
              <a:rPr lang="en-US" altLang="zh-CN" baseline="0" dirty="0"/>
              <a:t> may be proposed to explain why money supply and inflation are correlated.</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20</a:t>
            </a:fld>
            <a:endParaRPr lang="zh-CN" altLang="en-US"/>
          </a:p>
        </p:txBody>
      </p:sp>
    </p:spTree>
    <p:extLst>
      <p:ext uri="{BB962C8B-B14F-4D97-AF65-F5344CB8AC3E}">
        <p14:creationId xmlns:p14="http://schemas.microsoft.com/office/powerpoint/2010/main" val="4187442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natural science, new</a:t>
            </a:r>
            <a:r>
              <a:rPr lang="en-US" altLang="zh-CN" baseline="0" dirty="0"/>
              <a:t> models supersede old ones when the former are more general, meaning that new models can explain facts that old models can explain, as well as new facts that old models fail to explain.</a:t>
            </a:r>
          </a:p>
          <a:p>
            <a:endParaRPr lang="en-US" altLang="zh-CN" baseline="0" dirty="0"/>
          </a:p>
          <a:p>
            <a:r>
              <a:rPr lang="en-US" altLang="zh-CN" baseline="0" dirty="0"/>
              <a:t>In economics, new models add to the ever-richer set of models, each of which may give us insight in some particular settings. </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21</a:t>
            </a:fld>
            <a:endParaRPr lang="zh-CN" altLang="en-US"/>
          </a:p>
        </p:txBody>
      </p:sp>
    </p:spTree>
    <p:extLst>
      <p:ext uri="{BB962C8B-B14F-4D97-AF65-F5344CB8AC3E}">
        <p14:creationId xmlns:p14="http://schemas.microsoft.com/office/powerpoint/2010/main" val="2547177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"Good economists are scarce because the gift for using ‘vigilant observation’ to choose good models, although it does not require a highly specialized intellectual technique, appears to be a very rare one."</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22</a:t>
            </a:fld>
            <a:endParaRPr lang="zh-CN" altLang="en-US"/>
          </a:p>
        </p:txBody>
      </p:sp>
    </p:spTree>
    <p:extLst>
      <p:ext uri="{BB962C8B-B14F-4D97-AF65-F5344CB8AC3E}">
        <p14:creationId xmlns:p14="http://schemas.microsoft.com/office/powerpoint/2010/main" val="832653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With structural</a:t>
            </a:r>
            <a:r>
              <a:rPr lang="en-US" altLang="zh-CN" baseline="0" dirty="0"/>
              <a:t> models, we can talk about causality. </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28</a:t>
            </a:fld>
            <a:endParaRPr lang="zh-CN" altLang="en-US"/>
          </a:p>
        </p:txBody>
      </p:sp>
    </p:spTree>
    <p:extLst>
      <p:ext uri="{BB962C8B-B14F-4D97-AF65-F5344CB8AC3E}">
        <p14:creationId xmlns:p14="http://schemas.microsoft.com/office/powerpoint/2010/main" val="4259537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EB6462D-2749-454C-905B-C7B921320684}" type="datetime1">
              <a:rPr lang="zh-CN" altLang="en-US" smtClean="0"/>
              <a:t>2022/9/11</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5798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B6D789D-9C25-4C64-8FA6-66F760936539}" type="datetime1">
              <a:rPr lang="zh-CN" altLang="en-US" smtClean="0"/>
              <a:t>2022/9/11</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06495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9A48043-0A27-4E4B-968B-9D05B9A60077}" type="datetime1">
              <a:rPr lang="zh-CN" altLang="en-US" smtClean="0"/>
              <a:t>2022/9/11</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2389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DAA0ED2-F0B4-4A94-90F4-9DA546123000}" type="datetime1">
              <a:rPr lang="zh-CN" altLang="en-US" smtClean="0"/>
              <a:t>2022/9/11</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48355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1C53159-AE77-416A-A120-80DE0C7EF782}" type="datetime1">
              <a:rPr lang="zh-CN" altLang="en-US" smtClean="0"/>
              <a:t>2022/9/11</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81438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0AF397E-8D7C-44BB-A8EF-8C28503E4E88}" type="datetime1">
              <a:rPr lang="zh-CN" altLang="en-US" smtClean="0"/>
              <a:t>2022/9/11</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31320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1CD4F91-C8E3-4CA6-997F-8B3C1992872A}" type="datetime1">
              <a:rPr lang="zh-CN" altLang="en-US" smtClean="0"/>
              <a:t>2022/9/11</a:t>
            </a:fld>
            <a:endParaRPr lang="zh-CN" altLang="en-US"/>
          </a:p>
        </p:txBody>
      </p:sp>
      <p:sp>
        <p:nvSpPr>
          <p:cNvPr id="8" name="页脚占位符 7"/>
          <p:cNvSpPr>
            <a:spLocks noGrp="1"/>
          </p:cNvSpPr>
          <p:nvPr>
            <p:ph type="ftr" sz="quarter" idx="11"/>
          </p:nvPr>
        </p:nvSpPr>
        <p:spPr/>
        <p:txBody>
          <a:bodyPr/>
          <a:lstStyle/>
          <a:p>
            <a:r>
              <a:rPr lang="en-US" altLang="zh-CN"/>
              <a:t>Intermediate Macroeconomics </a:t>
            </a:r>
            <a:endParaRPr lang="zh-CN" altLang="en-US"/>
          </a:p>
        </p:txBody>
      </p:sp>
      <p:sp>
        <p:nvSpPr>
          <p:cNvPr id="9" name="灯片编号占位符 8"/>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3385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A81A672-0070-43E5-B680-A49D0BD6D354}" type="datetime1">
              <a:rPr lang="zh-CN" altLang="en-US" smtClean="0"/>
              <a:t>2022/9/11</a:t>
            </a:fld>
            <a:endParaRPr lang="zh-CN" altLang="en-US"/>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9441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9A9DC40-5EC0-4BFC-8581-8C8A7C55FA86}" type="datetime1">
              <a:rPr lang="zh-CN" altLang="en-US" smtClean="0"/>
              <a:t>2022/9/11</a:t>
            </a:fld>
            <a:endParaRPr lang="zh-CN" altLang="en-US"/>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7109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6389917-F62B-4F3B-8ABA-E509663D5A9F}" type="datetime1">
              <a:rPr lang="zh-CN" altLang="en-US" smtClean="0"/>
              <a:t>2022/9/11</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75543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A3896CB-A859-483F-9C0E-0A611697D276}" type="datetime1">
              <a:rPr lang="zh-CN" altLang="en-US" smtClean="0"/>
              <a:t>2022/9/11</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160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18726-37EF-4F25-B42E-60BFFBDB3408}" type="datetime1">
              <a:rPr lang="zh-CN" altLang="en-US" smtClean="0"/>
              <a:t>2022/9/11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 </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0255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Introduction</a:t>
            </a:r>
            <a:endParaRPr lang="zh-CN" altLang="en-US" dirty="0"/>
          </a:p>
        </p:txBody>
      </p:sp>
      <p:sp>
        <p:nvSpPr>
          <p:cNvPr id="3" name="副标题 2"/>
          <p:cNvSpPr>
            <a:spLocks noGrp="1"/>
          </p:cNvSpPr>
          <p:nvPr>
            <p:ph type="subTitle" idx="1"/>
          </p:nvPr>
        </p:nvSpPr>
        <p:spPr/>
        <p:txBody>
          <a:bodyPr/>
          <a:lstStyle/>
          <a:p>
            <a:r>
              <a:rPr lang="en-US" altLang="zh-CN" dirty="0" err="1"/>
              <a:t>Junhui</a:t>
            </a:r>
            <a:r>
              <a:rPr lang="en-US" altLang="zh-CN" dirty="0"/>
              <a:t> </a:t>
            </a:r>
            <a:r>
              <a:rPr lang="en-US" altLang="zh-CN" dirty="0" err="1"/>
              <a:t>Qian</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a:t>
            </a:fld>
            <a:endParaRPr lang="zh-CN" altLang="en-US"/>
          </a:p>
        </p:txBody>
      </p:sp>
    </p:spTree>
    <p:extLst>
      <p:ext uri="{BB962C8B-B14F-4D97-AF65-F5344CB8AC3E}">
        <p14:creationId xmlns:p14="http://schemas.microsoft.com/office/powerpoint/2010/main" val="334728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Market Economy</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t>A market economy relies on the market to solve these problems.</a:t>
            </a:r>
          </a:p>
          <a:p>
            <a:pPr lvl="1"/>
            <a:r>
              <a:rPr lang="en-US" altLang="zh-CN" dirty="0"/>
              <a:t>As demand for some goods and services increases, consumers bid up their prices, which induce suppliers to produce more. </a:t>
            </a:r>
          </a:p>
          <a:p>
            <a:pPr lvl="1"/>
            <a:r>
              <a:rPr lang="en-US" altLang="zh-CN" dirty="0"/>
              <a:t>To produce more of the demanded goods and services, suppliers bid up prices of required inputs (labor, capital, land, energy, metals, etc.). The increased prices then lead to re-allocation of  these resources for production. </a:t>
            </a:r>
          </a:p>
          <a:p>
            <a:pPr lvl="1"/>
            <a:r>
              <a:rPr lang="en-US" altLang="zh-CN" dirty="0"/>
              <a:t>Workers receive their compensation for the supply of labor; Owners of capital get paid for the supply of capital; And owners of the firms claim the residual profit. All of them are consumers of goods and services in the economy.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10</a:t>
            </a:fld>
            <a:endParaRPr lang="zh-CN" altLang="en-US"/>
          </a:p>
        </p:txBody>
      </p:sp>
    </p:spTree>
    <p:extLst>
      <p:ext uri="{BB962C8B-B14F-4D97-AF65-F5344CB8AC3E}">
        <p14:creationId xmlns:p14="http://schemas.microsoft.com/office/powerpoint/2010/main" val="1136893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Price: the “Invisible Hand”</a:t>
            </a:r>
            <a:endParaRPr lang="zh-CN" altLang="en-US" dirty="0"/>
          </a:p>
        </p:txBody>
      </p:sp>
      <p:sp>
        <p:nvSpPr>
          <p:cNvPr id="3" name="内容占位符 2"/>
          <p:cNvSpPr>
            <a:spLocks noGrp="1"/>
          </p:cNvSpPr>
          <p:nvPr>
            <p:ph idx="1"/>
          </p:nvPr>
        </p:nvSpPr>
        <p:spPr/>
        <p:txBody>
          <a:bodyPr>
            <a:normAutofit fontScale="92500"/>
          </a:bodyPr>
          <a:lstStyle/>
          <a:p>
            <a:r>
              <a:rPr lang="en-US" altLang="zh-CN" dirty="0"/>
              <a:t>In a market economy, price plays a crucial role.</a:t>
            </a:r>
          </a:p>
          <a:p>
            <a:pPr lvl="1"/>
            <a:r>
              <a:rPr lang="en-US" altLang="zh-CN" dirty="0"/>
              <a:t>For the first problem an economy must solve, prices signal the supply and demand condition in the market of consumer goods and services.</a:t>
            </a:r>
          </a:p>
          <a:p>
            <a:pPr lvl="1"/>
            <a:r>
              <a:rPr lang="en-US" altLang="zh-CN" dirty="0"/>
              <a:t>For the second problem, prices signal the relative scarcity of resources and the reward for being used.    </a:t>
            </a:r>
          </a:p>
          <a:p>
            <a:pPr lvl="1"/>
            <a:r>
              <a:rPr lang="en-US" altLang="zh-CN" dirty="0"/>
              <a:t>Invisibly and without any coercion, prices direct resources to be used in producing millions of goods and services demanded by millions of consumers with different tastes and preferences.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11</a:t>
            </a:fld>
            <a:endParaRPr lang="zh-CN" altLang="en-US"/>
          </a:p>
        </p:txBody>
      </p:sp>
    </p:spTree>
    <p:extLst>
      <p:ext uri="{BB962C8B-B14F-4D97-AF65-F5344CB8AC3E}">
        <p14:creationId xmlns:p14="http://schemas.microsoft.com/office/powerpoint/2010/main" val="4193527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Limitations of Market Economy</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The market alone would under-supply public goods and over-supply public </a:t>
            </a:r>
            <a:r>
              <a:rPr lang="en-US" altLang="zh-CN" dirty="0" err="1"/>
              <a:t>bads</a:t>
            </a:r>
            <a:r>
              <a:rPr lang="en-US" altLang="zh-CN" dirty="0"/>
              <a:t> (pollution). </a:t>
            </a:r>
          </a:p>
          <a:p>
            <a:r>
              <a:rPr lang="en-US" altLang="zh-CN" dirty="0"/>
              <a:t>Monopolies may lead to under-supply of goods and services with distortionary prices. </a:t>
            </a:r>
          </a:p>
          <a:p>
            <a:r>
              <a:rPr lang="en-US" altLang="zh-CN" dirty="0"/>
              <a:t>Without proper regulation of the financial industry, the market may experience violent boom-bust cycles.  </a:t>
            </a:r>
          </a:p>
          <a:p>
            <a:r>
              <a:rPr lang="en-US" altLang="zh-CN" dirty="0"/>
              <a:t>Distribution of income and wealth in a pure market economy may be dangerously unequal.</a:t>
            </a:r>
          </a:p>
          <a:p>
            <a:pPr lvl="1"/>
            <a:r>
              <a:rPr lang="en-US" altLang="zh-CN" dirty="0"/>
              <a:t>Recommended reading: </a:t>
            </a:r>
            <a:r>
              <a:rPr lang="en-US" altLang="zh-CN" i="1" dirty="0"/>
              <a:t>Capital in the 21</a:t>
            </a:r>
            <a:r>
              <a:rPr lang="en-US" altLang="zh-CN" i="1" baseline="30000" dirty="0"/>
              <a:t>st</a:t>
            </a:r>
            <a:r>
              <a:rPr lang="en-US" altLang="zh-CN" i="1" dirty="0"/>
              <a:t> Century</a:t>
            </a:r>
            <a:r>
              <a:rPr lang="en-US" altLang="zh-CN" dirty="0"/>
              <a:t>, by T. Piketty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12</a:t>
            </a:fld>
            <a:endParaRPr lang="zh-CN" altLang="en-US"/>
          </a:p>
        </p:txBody>
      </p:sp>
    </p:spTree>
    <p:extLst>
      <p:ext uri="{BB962C8B-B14F-4D97-AF65-F5344CB8AC3E}">
        <p14:creationId xmlns:p14="http://schemas.microsoft.com/office/powerpoint/2010/main" val="3037933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Moral Limits of Market</a:t>
            </a:r>
            <a:endParaRPr lang="zh-CN" altLang="en-US" dirty="0"/>
          </a:p>
        </p:txBody>
      </p:sp>
      <p:sp>
        <p:nvSpPr>
          <p:cNvPr id="3" name="内容占位符 2"/>
          <p:cNvSpPr>
            <a:spLocks noGrp="1"/>
          </p:cNvSpPr>
          <p:nvPr>
            <p:ph idx="1"/>
          </p:nvPr>
        </p:nvSpPr>
        <p:spPr/>
        <p:txBody>
          <a:bodyPr/>
          <a:lstStyle/>
          <a:p>
            <a:r>
              <a:rPr lang="en-US" altLang="zh-CN" dirty="0"/>
              <a:t>There are things money should not buy (e.g., human being, political rights).</a:t>
            </a:r>
          </a:p>
          <a:p>
            <a:r>
              <a:rPr lang="en-US" altLang="zh-CN" dirty="0"/>
              <a:t>Market value of labor can be unfair. </a:t>
            </a:r>
          </a:p>
          <a:p>
            <a:pPr lvl="1"/>
            <a:r>
              <a:rPr lang="en-US" altLang="zh-CN" dirty="0"/>
              <a:t>Salary of “super-managers” </a:t>
            </a:r>
            <a:r>
              <a:rPr lang="en-US" altLang="zh-CN" dirty="0" err="1"/>
              <a:t>v.s</a:t>
            </a:r>
            <a:r>
              <a:rPr lang="en-US" altLang="zh-CN" dirty="0"/>
              <a:t>. nurses</a:t>
            </a:r>
          </a:p>
          <a:p>
            <a:pPr lvl="1"/>
            <a:r>
              <a:rPr lang="en-US" altLang="zh-CN" dirty="0"/>
              <a:t>Professor of finance </a:t>
            </a:r>
            <a:r>
              <a:rPr lang="en-US" altLang="zh-CN" dirty="0" err="1"/>
              <a:t>v.s</a:t>
            </a:r>
            <a:r>
              <a:rPr lang="en-US" altLang="zh-CN" dirty="0"/>
              <a:t>. mathematics</a:t>
            </a:r>
          </a:p>
          <a:p>
            <a:r>
              <a:rPr lang="en-US" altLang="zh-CN" dirty="0"/>
              <a:t>Recommend reading: </a:t>
            </a:r>
            <a:r>
              <a:rPr lang="en-US" altLang="zh-CN" i="1" dirty="0"/>
              <a:t>What Money Can’t Buy: The Moral Limits of Markets</a:t>
            </a:r>
            <a:r>
              <a:rPr lang="en-US" altLang="zh-CN" dirty="0"/>
              <a:t>, by M.J. </a:t>
            </a:r>
            <a:r>
              <a:rPr lang="en-US" altLang="zh-CN" dirty="0" err="1"/>
              <a:t>Sandel</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13</a:t>
            </a:fld>
            <a:endParaRPr lang="zh-CN" altLang="en-US"/>
          </a:p>
        </p:txBody>
      </p:sp>
    </p:spTree>
    <p:extLst>
      <p:ext uri="{BB962C8B-B14F-4D97-AF65-F5344CB8AC3E}">
        <p14:creationId xmlns:p14="http://schemas.microsoft.com/office/powerpoint/2010/main" val="167955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Planned Economy</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a:t>From 1953 to 1978, China experimented planned economy similar with the former Soviet Union. </a:t>
            </a:r>
          </a:p>
          <a:p>
            <a:r>
              <a:rPr lang="en-US" altLang="zh-CN" dirty="0"/>
              <a:t>The planned economy relies on the government to determine what and how much goods and services to be produced, how resources are used in production, and how to distribute final goods and services among peasants, workers and cadres in every ranks. </a:t>
            </a:r>
          </a:p>
          <a:p>
            <a:r>
              <a:rPr lang="en-US" altLang="zh-CN" dirty="0"/>
              <a:t>Without markets and prices, the economic planning turned out to be a disaster resulting in huge waste in the use of labor and capital, extreme scarcity of consumer goods, stagnation of living standards.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14</a:t>
            </a:fld>
            <a:endParaRPr lang="zh-CN" altLang="en-US"/>
          </a:p>
        </p:txBody>
      </p:sp>
    </p:spTree>
    <p:extLst>
      <p:ext uri="{BB962C8B-B14F-4D97-AF65-F5344CB8AC3E}">
        <p14:creationId xmlns:p14="http://schemas.microsoft.com/office/powerpoint/2010/main" val="106250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Economy</a:t>
            </a:r>
            <a:endParaRPr lang="zh-CN" altLang="en-US" dirty="0"/>
          </a:p>
        </p:txBody>
      </p:sp>
      <p:sp>
        <p:nvSpPr>
          <p:cNvPr id="3" name="内容占位符 2"/>
          <p:cNvSpPr>
            <a:spLocks noGrp="1"/>
          </p:cNvSpPr>
          <p:nvPr>
            <p:ph idx="1"/>
          </p:nvPr>
        </p:nvSpPr>
        <p:spPr/>
        <p:txBody>
          <a:bodyPr>
            <a:normAutofit fontScale="92500"/>
          </a:bodyPr>
          <a:lstStyle/>
          <a:p>
            <a:r>
              <a:rPr lang="en-US" altLang="zh-CN" dirty="0"/>
              <a:t>Since 1978, China started reforming and opening its economy. </a:t>
            </a:r>
          </a:p>
          <a:p>
            <a:r>
              <a:rPr lang="en-US" altLang="zh-CN" dirty="0"/>
              <a:t>The spirit of the reform was to let market play a more and more important role in the economy. </a:t>
            </a:r>
          </a:p>
          <a:p>
            <a:r>
              <a:rPr lang="en-US" altLang="zh-CN" dirty="0"/>
              <a:t>In 2001, China joined WTO (World Trade Organization), almost fully opening itself.</a:t>
            </a:r>
          </a:p>
          <a:p>
            <a:r>
              <a:rPr lang="en-US" altLang="zh-CN" dirty="0"/>
              <a:t>What we have now is a mixed economy, where both the market and the government play important roles in the economy. </a:t>
            </a:r>
          </a:p>
          <a:p>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15</a:t>
            </a:fld>
            <a:endParaRPr lang="zh-CN" altLang="en-US"/>
          </a:p>
        </p:txBody>
      </p:sp>
    </p:spTree>
    <p:extLst>
      <p:ext uri="{BB962C8B-B14F-4D97-AF65-F5344CB8AC3E}">
        <p14:creationId xmlns:p14="http://schemas.microsoft.com/office/powerpoint/2010/main" val="413560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The Roles of Government in Mixed Economy</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a:t>Provide public goods (defense, public security, protection of environment, etc.)</a:t>
            </a:r>
          </a:p>
          <a:p>
            <a:r>
              <a:rPr lang="en-US" altLang="zh-CN" dirty="0"/>
              <a:t>Conduct public investment (infrastructure, education, basic research, etc.)</a:t>
            </a:r>
          </a:p>
          <a:p>
            <a:r>
              <a:rPr lang="en-US" altLang="zh-CN" dirty="0"/>
              <a:t>Make transfer payments (less developed areas; the retired, the unemployed, etc.)</a:t>
            </a:r>
          </a:p>
          <a:p>
            <a:r>
              <a:rPr lang="en-US" altLang="zh-CN" dirty="0"/>
              <a:t>Financial regulation (banks, securities, insurance)</a:t>
            </a:r>
          </a:p>
          <a:p>
            <a:r>
              <a:rPr lang="en-US" altLang="zh-CN" dirty="0"/>
              <a:t>Conduct monetary and fiscal policy</a:t>
            </a:r>
          </a:p>
          <a:p>
            <a:r>
              <a:rPr lang="en-US" altLang="zh-CN" dirty="0"/>
              <a:t>Directly manage state-owned enterprises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16</a:t>
            </a:fld>
            <a:endParaRPr lang="zh-CN" altLang="en-US"/>
          </a:p>
        </p:txBody>
      </p:sp>
    </p:spTree>
    <p:extLst>
      <p:ext uri="{BB962C8B-B14F-4D97-AF65-F5344CB8AC3E}">
        <p14:creationId xmlns:p14="http://schemas.microsoft.com/office/powerpoint/2010/main" val="163935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What macroeconomics is about</a:t>
            </a:r>
          </a:p>
          <a:p>
            <a:r>
              <a:rPr lang="en-US" altLang="zh-CN" dirty="0"/>
              <a:t>How the economy works</a:t>
            </a:r>
          </a:p>
          <a:p>
            <a:r>
              <a:rPr lang="en-US" altLang="zh-CN" b="1" dirty="0"/>
              <a:t>Macroeconomic modeling</a:t>
            </a:r>
          </a:p>
          <a:p>
            <a:r>
              <a:rPr lang="en-US" altLang="zh-CN" dirty="0"/>
              <a:t>History of macroeconomic thought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17</a:t>
            </a:fld>
            <a:endParaRPr lang="zh-CN" altLang="en-US"/>
          </a:p>
        </p:txBody>
      </p:sp>
    </p:spTree>
    <p:extLst>
      <p:ext uri="{BB962C8B-B14F-4D97-AF65-F5344CB8AC3E}">
        <p14:creationId xmlns:p14="http://schemas.microsoft.com/office/powerpoint/2010/main" val="512170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Macroeconomic Variables</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a:t>We “know” the economy, in an objective way, through macroeconomic variables (e.g., GDP, (un)employment, inflation, interest rates, exchange rates, etc.), which are measurements of the economy from different perspectives. </a:t>
            </a:r>
          </a:p>
          <a:p>
            <a:r>
              <a:rPr lang="en-US" altLang="zh-CN" dirty="0"/>
              <a:t>We “understand” the economy using models that characterize causal relationships among macroeconomic variables. </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18</a:t>
            </a:fld>
            <a:endParaRPr lang="zh-CN" altLang="en-US"/>
          </a:p>
        </p:txBody>
      </p:sp>
    </p:spTree>
    <p:extLst>
      <p:ext uri="{BB962C8B-B14F-4D97-AF65-F5344CB8AC3E}">
        <p14:creationId xmlns:p14="http://schemas.microsoft.com/office/powerpoint/2010/main" val="2233342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Endogenous vs. Exogenous Variables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In economic models, we must have both endogenous variables and exogenous variables.</a:t>
            </a:r>
          </a:p>
          <a:p>
            <a:pPr lvl="1"/>
            <a:r>
              <a:rPr lang="en-US" altLang="zh-CN" dirty="0"/>
              <a:t>Endogenous variable: also called “dependent variable”, a variable whose value is determined by the solution of a model.</a:t>
            </a:r>
          </a:p>
          <a:p>
            <a:pPr lvl="1"/>
            <a:r>
              <a:rPr lang="en-US" altLang="zh-CN" dirty="0"/>
              <a:t>Exogenous variable: also called “independent variable”, a variable whose value is determined outside the model.</a:t>
            </a:r>
          </a:p>
          <a:p>
            <a:r>
              <a:rPr lang="en-US" altLang="zh-CN" dirty="0"/>
              <a:t>What is economic explanation? Associate variations in endogenous variables with variations in some exogenous variables.</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19</a:t>
            </a:fld>
            <a:endParaRPr lang="zh-CN" altLang="en-US"/>
          </a:p>
        </p:txBody>
      </p:sp>
    </p:spTree>
    <p:extLst>
      <p:ext uri="{BB962C8B-B14F-4D97-AF65-F5344CB8AC3E}">
        <p14:creationId xmlns:p14="http://schemas.microsoft.com/office/powerpoint/2010/main" val="129425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What macroeconomics is about</a:t>
            </a:r>
          </a:p>
          <a:p>
            <a:r>
              <a:rPr lang="en-US" altLang="zh-CN" dirty="0"/>
              <a:t>How the economy works</a:t>
            </a:r>
          </a:p>
          <a:p>
            <a:r>
              <a:rPr lang="en-US" altLang="zh-CN" dirty="0"/>
              <a:t>Macroeconomic modeling</a:t>
            </a:r>
          </a:p>
          <a:p>
            <a:r>
              <a:rPr lang="en-US" altLang="zh-CN" dirty="0"/>
              <a:t>History of macroeconomic thought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a:t>
            </a:fld>
            <a:endParaRPr lang="zh-CN" altLang="en-US"/>
          </a:p>
        </p:txBody>
      </p:sp>
    </p:spTree>
    <p:extLst>
      <p:ext uri="{BB962C8B-B14F-4D97-AF65-F5344CB8AC3E}">
        <p14:creationId xmlns:p14="http://schemas.microsoft.com/office/powerpoint/2010/main" val="189899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The Graphic Illustration of a Macroeconomic Model</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20</a:t>
            </a:fld>
            <a:endParaRPr lang="zh-CN" altLang="en-US"/>
          </a:p>
        </p:txBody>
      </p:sp>
      <p:sp>
        <p:nvSpPr>
          <p:cNvPr id="6" name="椭圆 5"/>
          <p:cNvSpPr/>
          <p:nvPr/>
        </p:nvSpPr>
        <p:spPr>
          <a:xfrm>
            <a:off x="3315680" y="2413512"/>
            <a:ext cx="5072744"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563888" y="3380974"/>
            <a:ext cx="2092052" cy="369332"/>
          </a:xfrm>
          <a:prstGeom prst="rect">
            <a:avLst/>
          </a:prstGeom>
          <a:noFill/>
          <a:ln>
            <a:solidFill>
              <a:schemeClr val="accent1">
                <a:shade val="50000"/>
              </a:schemeClr>
            </a:solidFill>
          </a:ln>
        </p:spPr>
        <p:txBody>
          <a:bodyPr wrap="square" rtlCol="0">
            <a:spAutoFit/>
          </a:bodyPr>
          <a:lstStyle/>
          <a:p>
            <a:r>
              <a:rPr lang="en-US" altLang="zh-CN" dirty="0"/>
              <a:t>Investment</a:t>
            </a:r>
            <a:endParaRPr lang="zh-CN" altLang="en-US" dirty="0"/>
          </a:p>
        </p:txBody>
      </p:sp>
      <p:cxnSp>
        <p:nvCxnSpPr>
          <p:cNvPr id="20" name="直接箭头连接符 19"/>
          <p:cNvCxnSpPr/>
          <p:nvPr/>
        </p:nvCxnSpPr>
        <p:spPr>
          <a:xfrm flipV="1">
            <a:off x="3211488" y="3563827"/>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014258" y="3380974"/>
            <a:ext cx="2092052" cy="369332"/>
          </a:xfrm>
          <a:prstGeom prst="rect">
            <a:avLst/>
          </a:prstGeom>
          <a:noFill/>
          <a:ln>
            <a:solidFill>
              <a:schemeClr val="accent1">
                <a:shade val="50000"/>
              </a:schemeClr>
            </a:solidFill>
          </a:ln>
        </p:spPr>
        <p:txBody>
          <a:bodyPr wrap="square" rtlCol="0">
            <a:spAutoFit/>
          </a:bodyPr>
          <a:lstStyle/>
          <a:p>
            <a:r>
              <a:rPr lang="en-US" altLang="zh-CN" dirty="0"/>
              <a:t>Inflation</a:t>
            </a:r>
            <a:endParaRPr lang="zh-CN" altLang="en-US" dirty="0"/>
          </a:p>
        </p:txBody>
      </p:sp>
      <p:cxnSp>
        <p:nvCxnSpPr>
          <p:cNvPr id="17" name="直接箭头连接符 16"/>
          <p:cNvCxnSpPr/>
          <p:nvPr/>
        </p:nvCxnSpPr>
        <p:spPr>
          <a:xfrm flipV="1">
            <a:off x="5655940" y="3558871"/>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4629825" y="4142610"/>
            <a:ext cx="2592288" cy="369332"/>
          </a:xfrm>
          <a:prstGeom prst="rect">
            <a:avLst/>
          </a:prstGeom>
          <a:noFill/>
          <a:ln>
            <a:noFill/>
          </a:ln>
        </p:spPr>
        <p:txBody>
          <a:bodyPr wrap="square" rtlCol="0">
            <a:spAutoFit/>
          </a:bodyPr>
          <a:lstStyle/>
          <a:p>
            <a:r>
              <a:rPr lang="en-US" altLang="zh-CN" i="1" dirty="0"/>
              <a:t>Endogenous variables</a:t>
            </a:r>
            <a:endParaRPr lang="zh-CN" altLang="en-US" i="1" dirty="0"/>
          </a:p>
        </p:txBody>
      </p:sp>
      <p:sp>
        <p:nvSpPr>
          <p:cNvPr id="22" name="文本框 21"/>
          <p:cNvSpPr txBox="1"/>
          <p:nvPr/>
        </p:nvSpPr>
        <p:spPr>
          <a:xfrm>
            <a:off x="1113518" y="3381998"/>
            <a:ext cx="2092052" cy="369332"/>
          </a:xfrm>
          <a:prstGeom prst="rect">
            <a:avLst/>
          </a:prstGeom>
          <a:noFill/>
          <a:ln>
            <a:solidFill>
              <a:schemeClr val="accent1">
                <a:shade val="50000"/>
              </a:schemeClr>
            </a:solidFill>
          </a:ln>
        </p:spPr>
        <p:txBody>
          <a:bodyPr wrap="square" rtlCol="0">
            <a:spAutoFit/>
          </a:bodyPr>
          <a:lstStyle/>
          <a:p>
            <a:r>
              <a:rPr lang="en-US" altLang="zh-CN" dirty="0"/>
              <a:t>Money supply</a:t>
            </a:r>
            <a:endParaRPr lang="zh-CN" altLang="en-US" dirty="0"/>
          </a:p>
        </p:txBody>
      </p:sp>
      <p:sp>
        <p:nvSpPr>
          <p:cNvPr id="23" name="椭圆 22"/>
          <p:cNvSpPr/>
          <p:nvPr/>
        </p:nvSpPr>
        <p:spPr>
          <a:xfrm>
            <a:off x="827584" y="2391197"/>
            <a:ext cx="2488096"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043608" y="4000461"/>
            <a:ext cx="2592288" cy="369332"/>
          </a:xfrm>
          <a:prstGeom prst="rect">
            <a:avLst/>
          </a:prstGeom>
          <a:noFill/>
          <a:ln>
            <a:noFill/>
          </a:ln>
        </p:spPr>
        <p:txBody>
          <a:bodyPr wrap="square" rtlCol="0">
            <a:spAutoFit/>
          </a:bodyPr>
          <a:lstStyle/>
          <a:p>
            <a:r>
              <a:rPr lang="en-US" altLang="zh-CN" i="1" dirty="0"/>
              <a:t>Exogenous variables</a:t>
            </a:r>
            <a:endParaRPr lang="zh-CN" altLang="en-US" i="1" dirty="0"/>
          </a:p>
        </p:txBody>
      </p:sp>
    </p:spTree>
    <p:extLst>
      <p:ext uri="{BB962C8B-B14F-4D97-AF65-F5344CB8AC3E}">
        <p14:creationId xmlns:p14="http://schemas.microsoft.com/office/powerpoint/2010/main" val="2082320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dirty="0"/>
              <a:t>Macroeconomic Modeling</a:t>
            </a:r>
            <a:endParaRPr lang="zh-CN" altLang="en-US" dirty="0"/>
          </a:p>
        </p:txBody>
      </p:sp>
      <p:sp>
        <p:nvSpPr>
          <p:cNvPr id="6" name="内容占位符 5"/>
          <p:cNvSpPr>
            <a:spLocks noGrp="1"/>
          </p:cNvSpPr>
          <p:nvPr>
            <p:ph idx="1"/>
          </p:nvPr>
        </p:nvSpPr>
        <p:spPr/>
        <p:txBody>
          <a:bodyPr>
            <a:normAutofit fontScale="62500" lnSpcReduction="20000"/>
          </a:bodyPr>
          <a:lstStyle/>
          <a:p>
            <a:r>
              <a:rPr lang="en-US" altLang="zh-CN" dirty="0"/>
              <a:t>Professional economists approach economic problems by scientific modeling.</a:t>
            </a:r>
          </a:p>
          <a:p>
            <a:pPr lvl="1"/>
            <a:r>
              <a:rPr lang="en-US" altLang="zh-CN" dirty="0"/>
              <a:t>From data we summarize empirical facts (phenomenon) to be explained. These empirical facts are usually some statistics of some endogenous variables. For example, the average growth rate of real income. </a:t>
            </a:r>
          </a:p>
          <a:p>
            <a:pPr lvl="1"/>
            <a:r>
              <a:rPr lang="en-US" altLang="zh-CN" dirty="0"/>
              <a:t>To explain, we conjecture a model (that is, a toy economy) that has</a:t>
            </a:r>
          </a:p>
          <a:p>
            <a:pPr lvl="2"/>
            <a:r>
              <a:rPr lang="en-US" altLang="zh-CN" dirty="0"/>
              <a:t>Endogenous variables, exogenous variables</a:t>
            </a:r>
          </a:p>
          <a:p>
            <a:pPr lvl="2"/>
            <a:r>
              <a:rPr lang="en-US" altLang="zh-CN" dirty="0"/>
              <a:t>A functional relationship</a:t>
            </a:r>
          </a:p>
          <a:p>
            <a:pPr lvl="1"/>
            <a:r>
              <a:rPr lang="en-US" altLang="zh-CN" dirty="0"/>
              <a:t>A successful model explains the empirical facts about the endogenous variable using the exogenous variables, under some reasonable assumptions.</a:t>
            </a:r>
          </a:p>
          <a:p>
            <a:pPr lvl="1"/>
            <a:r>
              <a:rPr lang="en-US" altLang="zh-CN" dirty="0"/>
              <a:t>However, a successful model in one setting will probably fail in another setting, where the assumptions of the model no longer hold.</a:t>
            </a:r>
          </a:p>
          <a:p>
            <a:pPr lvl="1"/>
            <a:r>
              <a:rPr lang="en-US" altLang="zh-CN" dirty="0"/>
              <a:t>Then new models, with modified assumptions, are proposed to explain new phenomena in the new setting. </a:t>
            </a:r>
          </a:p>
          <a:p>
            <a:pPr lvl="1"/>
            <a:r>
              <a:rPr lang="en-US" altLang="zh-CN" dirty="0"/>
              <a:t>This dynamic process goes on.  </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21</a:t>
            </a:fld>
            <a:endParaRPr lang="zh-CN" altLang="en-US" dirty="0"/>
          </a:p>
        </p:txBody>
      </p:sp>
    </p:spTree>
    <p:extLst>
      <p:ext uri="{BB962C8B-B14F-4D97-AF65-F5344CB8AC3E}">
        <p14:creationId xmlns:p14="http://schemas.microsoft.com/office/powerpoint/2010/main" val="1184666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Art of Using Models</a:t>
            </a:r>
            <a:endParaRPr lang="zh-CN" altLang="en-US" dirty="0"/>
          </a:p>
        </p:txBody>
      </p:sp>
      <p:sp>
        <p:nvSpPr>
          <p:cNvPr id="3" name="内容占位符 2"/>
          <p:cNvSpPr>
            <a:spLocks noGrp="1"/>
          </p:cNvSpPr>
          <p:nvPr>
            <p:ph idx="1"/>
          </p:nvPr>
        </p:nvSpPr>
        <p:spPr/>
        <p:txBody>
          <a:bodyPr>
            <a:normAutofit/>
          </a:bodyPr>
          <a:lstStyle/>
          <a:p>
            <a:r>
              <a:rPr lang="en-US" altLang="zh-CN" dirty="0"/>
              <a:t>It takes </a:t>
            </a:r>
            <a:r>
              <a:rPr lang="en-US" altLang="zh-CN" b="1" dirty="0"/>
              <a:t>science</a:t>
            </a:r>
            <a:r>
              <a:rPr lang="en-US" altLang="zh-CN" dirty="0"/>
              <a:t> to propose and evaluate models. But it takes </a:t>
            </a:r>
            <a:r>
              <a:rPr lang="en-US" altLang="zh-CN" b="1" dirty="0"/>
              <a:t>art</a:t>
            </a:r>
            <a:r>
              <a:rPr lang="en-US" altLang="zh-CN" dirty="0"/>
              <a:t> to choose an appropriate model in a particular setting.</a:t>
            </a:r>
          </a:p>
          <a:p>
            <a:r>
              <a:rPr lang="en-US" altLang="zh-CN" dirty="0"/>
              <a:t>Keynes: </a:t>
            </a:r>
          </a:p>
          <a:p>
            <a:pPr marL="400050" lvl="1" indent="0">
              <a:buNone/>
            </a:pPr>
            <a:r>
              <a:rPr lang="en-US" altLang="zh-CN" i="1" dirty="0"/>
              <a:t>Economics is a science of thinking in terms of models joined to the art of choosing models which are relevant to the contemporary world.</a:t>
            </a:r>
          </a:p>
          <a:p>
            <a:pPr marL="400050" lvl="1" indent="0">
              <a:buNone/>
            </a:pPr>
            <a:endParaRPr lang="en-US" altLang="zh-CN" i="1"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22</a:t>
            </a:fld>
            <a:endParaRPr lang="zh-CN" altLang="en-US"/>
          </a:p>
        </p:txBody>
      </p:sp>
    </p:spTree>
    <p:extLst>
      <p:ext uri="{BB962C8B-B14F-4D97-AF65-F5344CB8AC3E}">
        <p14:creationId xmlns:p14="http://schemas.microsoft.com/office/powerpoint/2010/main" val="3035251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It Depends!</a:t>
            </a:r>
            <a:endParaRPr lang="zh-CN" altLang="en-US" dirty="0"/>
          </a:p>
        </p:txBody>
      </p:sp>
      <p:sp>
        <p:nvSpPr>
          <p:cNvPr id="3" name="内容占位符 2"/>
          <p:cNvSpPr>
            <a:spLocks noGrp="1"/>
          </p:cNvSpPr>
          <p:nvPr>
            <p:ph idx="1"/>
          </p:nvPr>
        </p:nvSpPr>
        <p:spPr/>
        <p:txBody>
          <a:bodyPr/>
          <a:lstStyle/>
          <a:p>
            <a:r>
              <a:rPr lang="en-US" altLang="zh-CN" dirty="0"/>
              <a:t>The default answer to an economic question should be: it depends.</a:t>
            </a:r>
          </a:p>
          <a:p>
            <a:pPr lvl="1"/>
            <a:r>
              <a:rPr lang="en-US" altLang="zh-CN" dirty="0"/>
              <a:t>There’s no definite answer, since the setting where an economic question arises is almost always complex, so that there is uncertainty on whether a model’s assumptions actually hold.</a:t>
            </a:r>
          </a:p>
          <a:p>
            <a:pPr lvl="1"/>
            <a:r>
              <a:rPr lang="en-US" altLang="zh-CN" dirty="0"/>
              <a:t>It’s important to have observations that are as accurate and complete as possible.</a:t>
            </a:r>
          </a:p>
          <a:p>
            <a:pPr lvl="1"/>
            <a:r>
              <a:rPr lang="en-US" altLang="zh-CN" dirty="0"/>
              <a:t>It’s important to be humble.</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23</a:t>
            </a:fld>
            <a:endParaRPr lang="zh-CN" altLang="en-US"/>
          </a:p>
        </p:txBody>
      </p:sp>
    </p:spTree>
    <p:extLst>
      <p:ext uri="{BB962C8B-B14F-4D97-AF65-F5344CB8AC3E}">
        <p14:creationId xmlns:p14="http://schemas.microsoft.com/office/powerpoint/2010/main" val="86827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Example: Analyzing the Fluctuation of Interest Rate</a:t>
            </a:r>
            <a:endParaRPr lang="zh-CN" altLang="en-US" dirty="0"/>
          </a:p>
        </p:txBody>
      </p:sp>
      <p:sp>
        <p:nvSpPr>
          <p:cNvPr id="3" name="内容占位符 2"/>
          <p:cNvSpPr>
            <a:spLocks noGrp="1"/>
          </p:cNvSpPr>
          <p:nvPr>
            <p:ph idx="1"/>
          </p:nvPr>
        </p:nvSpPr>
        <p:spPr/>
        <p:txBody>
          <a:bodyPr>
            <a:normAutofit/>
          </a:bodyPr>
          <a:lstStyle/>
          <a:p>
            <a:r>
              <a:rPr lang="en-US" altLang="zh-CN" dirty="0"/>
              <a:t>Consider the Chinese government bond market, where a term structure of interest rate is determined.</a:t>
            </a:r>
          </a:p>
          <a:p>
            <a:r>
              <a:rPr lang="en-US" altLang="zh-CN" dirty="0"/>
              <a:t>The government bond price (or equivalently, the risk-free interest rate) would be the endogenous variable in our model. </a:t>
            </a:r>
          </a:p>
          <a:p>
            <a:r>
              <a:rPr lang="en-US" altLang="zh-CN" dirty="0"/>
              <a:t>The empirical fact is that the interest rates (or bond prices) fluctuate over time. </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24</a:t>
            </a:fld>
            <a:endParaRPr lang="zh-CN" altLang="en-US"/>
          </a:p>
        </p:txBody>
      </p:sp>
    </p:spTree>
    <p:extLst>
      <p:ext uri="{BB962C8B-B14F-4D97-AF65-F5344CB8AC3E}">
        <p14:creationId xmlns:p14="http://schemas.microsoft.com/office/powerpoint/2010/main" val="3644711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a:t>Example: Analyzing the Fluctuation of Interest Rate</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25</a:t>
            </a:fld>
            <a:endParaRPr lang="zh-CN" altLang="en-US"/>
          </a:p>
        </p:txBody>
      </p:sp>
      <p:graphicFrame>
        <p:nvGraphicFramePr>
          <p:cNvPr id="6" name="内容占位符 5"/>
          <p:cNvGraphicFramePr>
            <a:graphicFrameLocks noGrp="1"/>
          </p:cNvGraphicFramePr>
          <p:nvPr>
            <p:ph idx="1"/>
            <p:extLst>
              <p:ext uri="{D42A27DB-BD31-4B8C-83A1-F6EECF244321}">
                <p14:modId xmlns:p14="http://schemas.microsoft.com/office/powerpoint/2010/main" val="411523976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9168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a:extLst>
              <a:ext uri="{FF2B5EF4-FFF2-40B4-BE49-F238E27FC236}">
                <a16:creationId xmlns:a16="http://schemas.microsoft.com/office/drawing/2014/main" id="{6809489D-D0D0-40C1-8B92-154CF8F13C68}"/>
              </a:ext>
            </a:extLst>
          </p:cNvPr>
          <p:cNvSpPr>
            <a:spLocks noGrp="1"/>
          </p:cNvSpPr>
          <p:nvPr>
            <p:ph type="title"/>
          </p:nvPr>
        </p:nvSpPr>
        <p:spPr/>
        <p:txBody>
          <a:bodyPr/>
          <a:lstStyle/>
          <a:p>
            <a:r>
              <a:rPr lang="en-US" altLang="zh-CN" dirty="0"/>
              <a:t>The Supply and Demand Model</a:t>
            </a:r>
            <a:endParaRPr lang="zh-CN" altLang="en-US" dirty="0"/>
          </a:p>
        </p:txBody>
      </p:sp>
      <p:sp>
        <p:nvSpPr>
          <p:cNvPr id="15" name="内容占位符 14">
            <a:extLst>
              <a:ext uri="{FF2B5EF4-FFF2-40B4-BE49-F238E27FC236}">
                <a16:creationId xmlns:a16="http://schemas.microsoft.com/office/drawing/2014/main" id="{C8CFC517-3AA7-4A46-BCC4-46C2CC07A827}"/>
              </a:ext>
            </a:extLst>
          </p:cNvPr>
          <p:cNvSpPr>
            <a:spLocks noGrp="1"/>
          </p:cNvSpPr>
          <p:nvPr>
            <p:ph sz="half" idx="1"/>
          </p:nvPr>
        </p:nvSpPr>
        <p:spPr/>
        <p:txBody>
          <a:bodyPr>
            <a:normAutofit fontScale="85000" lnSpcReduction="20000"/>
          </a:bodyPr>
          <a:lstStyle/>
          <a:p>
            <a:r>
              <a:rPr lang="en-US" altLang="zh-CN" dirty="0"/>
              <a:t>An obvious choice is the model of supply and demand in the bond market.</a:t>
            </a:r>
          </a:p>
          <a:p>
            <a:pPr lvl="1"/>
            <a:r>
              <a:rPr lang="en-US" altLang="zh-CN" dirty="0"/>
              <a:t>Endogenous variables: price and quantity of government bonds</a:t>
            </a:r>
          </a:p>
          <a:p>
            <a:pPr lvl="1"/>
            <a:r>
              <a:rPr lang="en-US" altLang="zh-CN" dirty="0"/>
              <a:t>Exogenous variables may include </a:t>
            </a:r>
          </a:p>
          <a:p>
            <a:pPr lvl="2"/>
            <a:r>
              <a:rPr lang="en-US" altLang="zh-CN" dirty="0"/>
              <a:t>Demand side: the monetary policy of the US Fed, domestic inflation expectation, etc.  </a:t>
            </a:r>
          </a:p>
          <a:p>
            <a:pPr lvl="2"/>
            <a:r>
              <a:rPr lang="en-US" altLang="zh-CN" dirty="0"/>
              <a:t>Supply side: bond issuance, which is related to government deficit.</a:t>
            </a:r>
          </a:p>
          <a:p>
            <a:pPr lvl="1"/>
            <a:r>
              <a:rPr lang="en-US" altLang="zh-CN" dirty="0"/>
              <a:t>Exogenous variables shifting the supply and demand curves. </a:t>
            </a:r>
          </a:p>
          <a:p>
            <a:endParaRPr lang="zh-CN" altLang="en-US" dirty="0"/>
          </a:p>
        </p:txBody>
      </p:sp>
      <p:sp>
        <p:nvSpPr>
          <p:cNvPr id="4" name="页脚占位符 3">
            <a:extLst>
              <a:ext uri="{FF2B5EF4-FFF2-40B4-BE49-F238E27FC236}">
                <a16:creationId xmlns:a16="http://schemas.microsoft.com/office/drawing/2014/main" id="{9ABD7275-7457-4127-A030-8FA13AF9D0E1}"/>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9DB1A8B4-AB30-4542-88C4-916FC405021E}"/>
              </a:ext>
            </a:extLst>
          </p:cNvPr>
          <p:cNvSpPr>
            <a:spLocks noGrp="1"/>
          </p:cNvSpPr>
          <p:nvPr>
            <p:ph type="sldNum" sz="quarter" idx="12"/>
          </p:nvPr>
        </p:nvSpPr>
        <p:spPr/>
        <p:txBody>
          <a:bodyPr/>
          <a:lstStyle/>
          <a:p>
            <a:fld id="{0DECF43B-50A2-411C-BEC8-FEE402C7F19F}" type="slidenum">
              <a:rPr lang="zh-CN" altLang="en-US" smtClean="0"/>
              <a:t>26</a:t>
            </a:fld>
            <a:endParaRPr lang="zh-CN" altLang="en-US"/>
          </a:p>
        </p:txBody>
      </p:sp>
      <p:cxnSp>
        <p:nvCxnSpPr>
          <p:cNvPr id="17" name="直接箭头连接符 16">
            <a:extLst>
              <a:ext uri="{FF2B5EF4-FFF2-40B4-BE49-F238E27FC236}">
                <a16:creationId xmlns:a16="http://schemas.microsoft.com/office/drawing/2014/main" id="{2B76CB37-50D3-475F-8E44-BFD7221856BB}"/>
              </a:ext>
            </a:extLst>
          </p:cNvPr>
          <p:cNvCxnSpPr>
            <a:cxnSpLocks/>
          </p:cNvCxnSpPr>
          <p:nvPr/>
        </p:nvCxnSpPr>
        <p:spPr>
          <a:xfrm>
            <a:off x="5151414" y="5023448"/>
            <a:ext cx="345303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E1F94E02-1C3E-4A1B-8EA8-03A13555CA54}"/>
              </a:ext>
            </a:extLst>
          </p:cNvPr>
          <p:cNvCxnSpPr>
            <a:cxnSpLocks/>
          </p:cNvCxnSpPr>
          <p:nvPr/>
        </p:nvCxnSpPr>
        <p:spPr>
          <a:xfrm flipV="1">
            <a:off x="5148064" y="1916832"/>
            <a:ext cx="0" cy="31066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文本框 18">
            <a:extLst>
              <a:ext uri="{FF2B5EF4-FFF2-40B4-BE49-F238E27FC236}">
                <a16:creationId xmlns:a16="http://schemas.microsoft.com/office/drawing/2014/main" id="{A1FA6431-ACC5-42EF-AFB2-11B642543F55}"/>
              </a:ext>
            </a:extLst>
          </p:cNvPr>
          <p:cNvSpPr txBox="1"/>
          <p:nvPr/>
        </p:nvSpPr>
        <p:spPr>
          <a:xfrm>
            <a:off x="4788024" y="1916832"/>
            <a:ext cx="356688" cy="369332"/>
          </a:xfrm>
          <a:prstGeom prst="rect">
            <a:avLst/>
          </a:prstGeom>
          <a:noFill/>
        </p:spPr>
        <p:txBody>
          <a:bodyPr wrap="square" rtlCol="0">
            <a:spAutoFit/>
          </a:bodyPr>
          <a:lstStyle/>
          <a:p>
            <a:r>
              <a:rPr lang="en-US" altLang="zh-CN" i="1" dirty="0"/>
              <a:t>P</a:t>
            </a:r>
            <a:endParaRPr lang="zh-CN" altLang="en-US" i="1" dirty="0"/>
          </a:p>
        </p:txBody>
      </p:sp>
      <p:sp>
        <p:nvSpPr>
          <p:cNvPr id="20" name="文本框 19">
            <a:extLst>
              <a:ext uri="{FF2B5EF4-FFF2-40B4-BE49-F238E27FC236}">
                <a16:creationId xmlns:a16="http://schemas.microsoft.com/office/drawing/2014/main" id="{8EA0771F-411D-4830-AF7B-AB146139425F}"/>
              </a:ext>
            </a:extLst>
          </p:cNvPr>
          <p:cNvSpPr txBox="1"/>
          <p:nvPr/>
        </p:nvSpPr>
        <p:spPr>
          <a:xfrm>
            <a:off x="8330112" y="5028987"/>
            <a:ext cx="356688" cy="369332"/>
          </a:xfrm>
          <a:prstGeom prst="rect">
            <a:avLst/>
          </a:prstGeom>
          <a:noFill/>
        </p:spPr>
        <p:txBody>
          <a:bodyPr wrap="square" rtlCol="0">
            <a:spAutoFit/>
          </a:bodyPr>
          <a:lstStyle/>
          <a:p>
            <a:r>
              <a:rPr lang="en-US" altLang="zh-CN" i="1" dirty="0"/>
              <a:t>Y</a:t>
            </a:r>
            <a:endParaRPr lang="zh-CN" altLang="en-US" i="1" dirty="0"/>
          </a:p>
        </p:txBody>
      </p:sp>
      <p:sp>
        <p:nvSpPr>
          <p:cNvPr id="21" name="任意多边形: 形状 20">
            <a:extLst>
              <a:ext uri="{FF2B5EF4-FFF2-40B4-BE49-F238E27FC236}">
                <a16:creationId xmlns:a16="http://schemas.microsoft.com/office/drawing/2014/main" id="{0C00D4A5-9444-42D3-BFB0-B55D48F119C8}"/>
              </a:ext>
            </a:extLst>
          </p:cNvPr>
          <p:cNvSpPr/>
          <p:nvPr/>
        </p:nvSpPr>
        <p:spPr>
          <a:xfrm>
            <a:off x="5696125" y="2491530"/>
            <a:ext cx="2558642" cy="2105637"/>
          </a:xfrm>
          <a:custGeom>
            <a:avLst/>
            <a:gdLst>
              <a:gd name="connsiteX0" fmla="*/ 0 w 2558642"/>
              <a:gd name="connsiteY0" fmla="*/ 0 h 2105637"/>
              <a:gd name="connsiteX1" fmla="*/ 1048624 w 2558642"/>
              <a:gd name="connsiteY1" fmla="*/ 1166070 h 2105637"/>
              <a:gd name="connsiteX2" fmla="*/ 2558642 w 2558642"/>
              <a:gd name="connsiteY2" fmla="*/ 2105637 h 2105637"/>
            </a:gdLst>
            <a:ahLst/>
            <a:cxnLst>
              <a:cxn ang="0">
                <a:pos x="connsiteX0" y="connsiteY0"/>
              </a:cxn>
              <a:cxn ang="0">
                <a:pos x="connsiteX1" y="connsiteY1"/>
              </a:cxn>
              <a:cxn ang="0">
                <a:pos x="connsiteX2" y="connsiteY2"/>
              </a:cxn>
            </a:cxnLst>
            <a:rect l="l" t="t" r="r" b="b"/>
            <a:pathLst>
              <a:path w="2558642" h="2105637">
                <a:moveTo>
                  <a:pt x="0" y="0"/>
                </a:moveTo>
                <a:cubicBezTo>
                  <a:pt x="311092" y="407565"/>
                  <a:pt x="622184" y="815131"/>
                  <a:pt x="1048624" y="1166070"/>
                </a:cubicBezTo>
                <a:cubicBezTo>
                  <a:pt x="1475064" y="1517009"/>
                  <a:pt x="2016853" y="1811323"/>
                  <a:pt x="2558642" y="210563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a:extLst>
              <a:ext uri="{FF2B5EF4-FFF2-40B4-BE49-F238E27FC236}">
                <a16:creationId xmlns:a16="http://schemas.microsoft.com/office/drawing/2014/main" id="{4EFCC9AA-0BD4-4310-90CE-A50C1A3EFCE0}"/>
              </a:ext>
            </a:extLst>
          </p:cNvPr>
          <p:cNvSpPr/>
          <p:nvPr/>
        </p:nvSpPr>
        <p:spPr>
          <a:xfrm>
            <a:off x="5528345" y="2485991"/>
            <a:ext cx="2644043" cy="2060841"/>
          </a:xfrm>
          <a:custGeom>
            <a:avLst/>
            <a:gdLst>
              <a:gd name="connsiteX0" fmla="*/ 0 w 2516697"/>
              <a:gd name="connsiteY0" fmla="*/ 2290194 h 2290194"/>
              <a:gd name="connsiteX1" fmla="*/ 1266738 w 2516697"/>
              <a:gd name="connsiteY1" fmla="*/ 1426128 h 2290194"/>
              <a:gd name="connsiteX2" fmla="*/ 2516697 w 2516697"/>
              <a:gd name="connsiteY2" fmla="*/ 0 h 2290194"/>
            </a:gdLst>
            <a:ahLst/>
            <a:cxnLst>
              <a:cxn ang="0">
                <a:pos x="connsiteX0" y="connsiteY0"/>
              </a:cxn>
              <a:cxn ang="0">
                <a:pos x="connsiteX1" y="connsiteY1"/>
              </a:cxn>
              <a:cxn ang="0">
                <a:pos x="connsiteX2" y="connsiteY2"/>
              </a:cxn>
            </a:cxnLst>
            <a:rect l="l" t="t" r="r" b="b"/>
            <a:pathLst>
              <a:path w="2516697" h="2290194">
                <a:moveTo>
                  <a:pt x="0" y="2290194"/>
                </a:moveTo>
                <a:cubicBezTo>
                  <a:pt x="423644" y="2049010"/>
                  <a:pt x="847288" y="1807827"/>
                  <a:pt x="1266738" y="1426128"/>
                </a:cubicBezTo>
                <a:cubicBezTo>
                  <a:pt x="1686188" y="1044429"/>
                  <a:pt x="2101442" y="522214"/>
                  <a:pt x="2516697"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C4517DBF-01D3-4D19-AB0B-F8052228001F}"/>
              </a:ext>
            </a:extLst>
          </p:cNvPr>
          <p:cNvSpPr txBox="1"/>
          <p:nvPr/>
        </p:nvSpPr>
        <p:spPr>
          <a:xfrm>
            <a:off x="7013798" y="2356805"/>
            <a:ext cx="1673002" cy="307777"/>
          </a:xfrm>
          <a:prstGeom prst="rect">
            <a:avLst/>
          </a:prstGeom>
          <a:noFill/>
        </p:spPr>
        <p:txBody>
          <a:bodyPr wrap="square" rtlCol="0">
            <a:spAutoFit/>
          </a:bodyPr>
          <a:lstStyle/>
          <a:p>
            <a:r>
              <a:rPr lang="en-US" altLang="zh-CN" sz="1400" dirty="0"/>
              <a:t>Supply curve</a:t>
            </a:r>
            <a:endParaRPr lang="zh-CN" altLang="en-US" sz="1400" dirty="0"/>
          </a:p>
        </p:txBody>
      </p:sp>
      <p:sp>
        <p:nvSpPr>
          <p:cNvPr id="24" name="文本框 23">
            <a:extLst>
              <a:ext uri="{FF2B5EF4-FFF2-40B4-BE49-F238E27FC236}">
                <a16:creationId xmlns:a16="http://schemas.microsoft.com/office/drawing/2014/main" id="{0B259F44-7F16-4E6B-9E19-8CF4080DAEF6}"/>
              </a:ext>
            </a:extLst>
          </p:cNvPr>
          <p:cNvSpPr txBox="1"/>
          <p:nvPr/>
        </p:nvSpPr>
        <p:spPr>
          <a:xfrm>
            <a:off x="7418266" y="3911528"/>
            <a:ext cx="1302182" cy="307777"/>
          </a:xfrm>
          <a:prstGeom prst="rect">
            <a:avLst/>
          </a:prstGeom>
          <a:noFill/>
        </p:spPr>
        <p:txBody>
          <a:bodyPr wrap="square" rtlCol="0">
            <a:spAutoFit/>
          </a:bodyPr>
          <a:lstStyle/>
          <a:p>
            <a:r>
              <a:rPr lang="en-US" altLang="zh-CN" sz="1400" dirty="0"/>
              <a:t>Demand curve</a:t>
            </a:r>
            <a:endParaRPr lang="zh-CN" altLang="en-US" sz="1400" dirty="0"/>
          </a:p>
        </p:txBody>
      </p:sp>
    </p:spTree>
    <p:extLst>
      <p:ext uri="{BB962C8B-B14F-4D97-AF65-F5344CB8AC3E}">
        <p14:creationId xmlns:p14="http://schemas.microsoft.com/office/powerpoint/2010/main" val="2305793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Application of Macro Models</a:t>
            </a:r>
            <a:endParaRPr lang="zh-CN" altLang="en-US" dirty="0"/>
          </a:p>
        </p:txBody>
      </p:sp>
      <p:sp>
        <p:nvSpPr>
          <p:cNvPr id="3" name="内容占位符 2"/>
          <p:cNvSpPr>
            <a:spLocks noGrp="1"/>
          </p:cNvSpPr>
          <p:nvPr>
            <p:ph idx="1"/>
          </p:nvPr>
        </p:nvSpPr>
        <p:spPr/>
        <p:txBody>
          <a:bodyPr/>
          <a:lstStyle/>
          <a:p>
            <a:r>
              <a:rPr lang="en-US" altLang="zh-CN" dirty="0"/>
              <a:t>To explain macroeconomic phenomena</a:t>
            </a:r>
          </a:p>
          <a:p>
            <a:r>
              <a:rPr lang="en-US" altLang="zh-CN" dirty="0"/>
              <a:t>To make forecasts on trends in the economy and the financial markets</a:t>
            </a:r>
          </a:p>
          <a:p>
            <a:r>
              <a:rPr lang="en-US" altLang="zh-CN" dirty="0"/>
              <a:t>To analyze policies, old or new</a:t>
            </a:r>
          </a:p>
          <a:p>
            <a:pPr lvl="1"/>
            <a:r>
              <a:rPr lang="en-US" altLang="zh-CN" dirty="0"/>
              <a:t>Treatment-effect analysis</a:t>
            </a:r>
          </a:p>
          <a:p>
            <a:pPr lvl="1"/>
            <a:r>
              <a:rPr lang="en-US" altLang="zh-CN" dirty="0"/>
              <a:t>Counter-factual analysis</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27</a:t>
            </a:fld>
            <a:endParaRPr lang="zh-CN" altLang="en-US"/>
          </a:p>
        </p:txBody>
      </p:sp>
    </p:spTree>
    <p:extLst>
      <p:ext uri="{BB962C8B-B14F-4D97-AF65-F5344CB8AC3E}">
        <p14:creationId xmlns:p14="http://schemas.microsoft.com/office/powerpoint/2010/main" val="3112724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Structural Model</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sz="half" idx="1"/>
              </p:nvPr>
            </p:nvSpPr>
            <p:spPr>
              <a:xfrm>
                <a:off x="457200" y="1600200"/>
                <a:ext cx="5987008" cy="4525963"/>
              </a:xfrm>
            </p:spPr>
            <p:txBody>
              <a:bodyPr>
                <a:normAutofit fontScale="85000" lnSpcReduction="20000"/>
              </a:bodyPr>
              <a:lstStyle/>
              <a:p>
                <a:r>
                  <a:rPr lang="en-US" altLang="zh-CN" dirty="0"/>
                  <a:t>The model of supply and demand in the previous example is an example of structural model. </a:t>
                </a:r>
              </a:p>
              <a:p>
                <a:pPr lvl="1"/>
                <a:r>
                  <a:rPr lang="en-US" altLang="zh-CN" i="1" dirty="0"/>
                  <a:t>A priori </a:t>
                </a:r>
                <a:r>
                  <a:rPr lang="en-US" altLang="zh-CN" dirty="0"/>
                  <a:t>assumptions (“structure”): supply and demand curves, equilibrium</a:t>
                </a:r>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𝑌</m:t>
                          </m:r>
                        </m:e>
                        <m:sup>
                          <m:r>
                            <a:rPr lang="en-US" altLang="zh-CN" b="0" i="1" smtClean="0">
                              <a:latin typeface="Cambria Math" panose="02040503050406030204" pitchFamily="18" charset="0"/>
                            </a:rPr>
                            <m:t>𝑠</m:t>
                          </m:r>
                        </m:sup>
                      </m:sSup>
                      <m:r>
                        <a:rPr lang="en-US" altLang="zh-CN" b="0" i="1" smtClean="0">
                          <a:latin typeface="Cambria Math" panose="02040503050406030204" pitchFamily="18" charset="0"/>
                        </a:rPr>
                        <m:t>=</m:t>
                      </m:r>
                      <m:r>
                        <a:rPr lang="en-US" altLang="zh-CN" b="0" i="1" smtClean="0">
                          <a:latin typeface="Cambria Math" panose="02040503050406030204" pitchFamily="18" charset="0"/>
                        </a:rPr>
                        <m:t>𝑓</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𝑃</m:t>
                          </m:r>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𝑋</m:t>
                              </m:r>
                            </m:e>
                            <m:sup>
                              <m:r>
                                <a:rPr lang="en-US" altLang="zh-CN" b="0" i="1" smtClean="0">
                                  <a:latin typeface="Cambria Math" panose="02040503050406030204" pitchFamily="18" charset="0"/>
                                </a:rPr>
                                <m:t>𝑠</m:t>
                              </m:r>
                            </m:sup>
                          </m:sSup>
                          <m:r>
                            <a:rPr lang="en-US" altLang="zh-CN" b="0" i="1" smtClean="0">
                              <a:latin typeface="Cambria Math" panose="02040503050406030204" pitchFamily="18" charset="0"/>
                            </a:rPr>
                            <m:t> </m:t>
                          </m:r>
                        </m:e>
                      </m:d>
                    </m:oMath>
                  </m:oMathPara>
                </a14:m>
                <a:endParaRPr lang="en-US" altLang="zh-CN" b="0" dirty="0"/>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b="0" i="1" smtClean="0">
                              <a:latin typeface="Cambria Math" panose="02040503050406030204" pitchFamily="18" charset="0"/>
                            </a:rPr>
                            <m:t>𝑑</m:t>
                          </m:r>
                        </m:sup>
                      </m:sSup>
                      <m:r>
                        <a:rPr lang="en-US" altLang="zh-CN" i="1">
                          <a:latin typeface="Cambria Math" panose="02040503050406030204" pitchFamily="18" charset="0"/>
                        </a:rPr>
                        <m:t>=</m:t>
                      </m:r>
                      <m:r>
                        <a:rPr lang="en-US" altLang="zh-CN" b="0" i="1" smtClean="0">
                          <a:latin typeface="Cambria Math" panose="02040503050406030204" pitchFamily="18" charset="0"/>
                        </a:rPr>
                        <m:t>𝑔</m:t>
                      </m:r>
                      <m:d>
                        <m:dPr>
                          <m:ctrlPr>
                            <a:rPr lang="en-US" altLang="zh-CN" i="1">
                              <a:latin typeface="Cambria Math" panose="02040503050406030204" pitchFamily="18" charset="0"/>
                            </a:rPr>
                          </m:ctrlPr>
                        </m:dPr>
                        <m:e>
                          <m:r>
                            <a:rPr lang="en-US" altLang="zh-CN" i="1">
                              <a:latin typeface="Cambria Math" panose="02040503050406030204" pitchFamily="18" charset="0"/>
                            </a:rPr>
                            <m:t>𝑃</m:t>
                          </m:r>
                          <m:r>
                            <a:rPr lang="en-US" altLang="zh-CN" i="1">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𝑋</m:t>
                              </m:r>
                            </m:e>
                            <m:sup>
                              <m:r>
                                <a:rPr lang="en-US" altLang="zh-CN" b="0" i="1" smtClean="0">
                                  <a:latin typeface="Cambria Math" panose="02040503050406030204" pitchFamily="18" charset="0"/>
                                </a:rPr>
                                <m:t>𝑑</m:t>
                              </m:r>
                            </m:sup>
                          </m:sSup>
                          <m:r>
                            <a:rPr lang="en-US" altLang="zh-CN" i="1" smtClean="0">
                              <a:latin typeface="Cambria Math" panose="02040503050406030204" pitchFamily="18" charset="0"/>
                            </a:rPr>
                            <m:t> </m:t>
                          </m:r>
                        </m:e>
                      </m:d>
                    </m:oMath>
                  </m:oMathPara>
                </a14:m>
                <a:endParaRPr lang="en-US" altLang="zh-CN" dirty="0"/>
              </a:p>
              <a:p>
                <a:pPr marL="457200" lvl="1" indent="0">
                  <a:buNone/>
                </a:pPr>
                <a14:m>
                  <m:oMathPara xmlns:m="http://schemas.openxmlformats.org/officeDocument/2006/math">
                    <m:oMathParaPr>
                      <m:jc m:val="centerGroup"/>
                    </m:oMathParaPr>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𝑠</m:t>
                          </m:r>
                        </m:sup>
                      </m:sSup>
                      <m:r>
                        <a:rPr lang="en-US" altLang="zh-CN" i="1">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𝑌</m:t>
                          </m:r>
                        </m:e>
                        <m:sup>
                          <m:r>
                            <a:rPr lang="en-US" altLang="zh-CN" b="0" i="1" smtClean="0">
                              <a:latin typeface="Cambria Math" panose="02040503050406030204" pitchFamily="18" charset="0"/>
                            </a:rPr>
                            <m:t>𝑑</m:t>
                          </m:r>
                        </m:sup>
                      </m:sSup>
                    </m:oMath>
                  </m:oMathPara>
                </a14:m>
                <a:endParaRPr lang="en-US" altLang="zh-CN" dirty="0"/>
              </a:p>
              <a:p>
                <a:pPr lvl="1"/>
                <a:r>
                  <a:rPr lang="en-US" altLang="zh-CN" dirty="0"/>
                  <a:t>The model characterize a causal relationship between endogenous variable (</a:t>
                </a:r>
                <a14:m>
                  <m:oMath xmlns:m="http://schemas.openxmlformats.org/officeDocument/2006/math">
                    <m:r>
                      <a:rPr lang="en-US" altLang="zh-CN" i="1">
                        <a:latin typeface="Cambria Math" panose="02040503050406030204" pitchFamily="18" charset="0"/>
                      </a:rPr>
                      <m:t>𝑃</m:t>
                    </m:r>
                  </m:oMath>
                </a14:m>
                <a:r>
                  <a:rPr lang="en-US" altLang="zh-CN" dirty="0"/>
                  <a:t>) using the variation in the exogenous variables (e.g., </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i="1">
                            <a:latin typeface="Cambria Math" panose="02040503050406030204" pitchFamily="18" charset="0"/>
                          </a:rPr>
                          <m:t>𝑠</m:t>
                        </m:r>
                      </m:sup>
                    </m:sSup>
                    <m:r>
                      <a:rPr lang="en-US" altLang="zh-CN" i="1">
                        <a:latin typeface="Cambria Math" panose="02040503050406030204" pitchFamily="18" charset="0"/>
                      </a:rPr>
                      <m:t> </m:t>
                    </m:r>
                  </m:oMath>
                </a14:m>
                <a:r>
                  <a:rPr lang="en-US" altLang="zh-CN" dirty="0"/>
                  <a:t>on the supply side and </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i="1">
                            <a:latin typeface="Cambria Math" panose="02040503050406030204" pitchFamily="18" charset="0"/>
                          </a:rPr>
                          <m:t>𝑑</m:t>
                        </m:r>
                      </m:sup>
                    </m:sSup>
                    <m:r>
                      <a:rPr lang="en-US" altLang="zh-CN" i="1">
                        <a:latin typeface="Cambria Math" panose="02040503050406030204" pitchFamily="18" charset="0"/>
                      </a:rPr>
                      <m:t> </m:t>
                    </m:r>
                  </m:oMath>
                </a14:m>
                <a:r>
                  <a:rPr lang="en-US" altLang="zh-CN" dirty="0"/>
                  <a:t>on the demand side).</a:t>
                </a:r>
              </a:p>
              <a:p>
                <a:r>
                  <a:rPr lang="en-US" altLang="zh-CN" dirty="0"/>
                  <a:t>“Structural approach”: building structural models to explain something. </a:t>
                </a:r>
              </a:p>
              <a:p>
                <a:pPr lvl="1"/>
                <a:endParaRPr lang="en-US" altLang="zh-CN" dirty="0"/>
              </a:p>
              <a:p>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sz="half" idx="1"/>
              </p:nvPr>
            </p:nvSpPr>
            <p:spPr>
              <a:xfrm>
                <a:off x="457200" y="1600200"/>
                <a:ext cx="5987008" cy="4525963"/>
              </a:xfrm>
              <a:blipFill>
                <a:blip r:embed="rId3"/>
                <a:stretch>
                  <a:fillRect l="-1324" t="-256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 name="内容占位符 5">
                <a:extLst>
                  <a:ext uri="{FF2B5EF4-FFF2-40B4-BE49-F238E27FC236}">
                    <a16:creationId xmlns:a16="http://schemas.microsoft.com/office/drawing/2014/main" id="{A7B617BD-CF82-4F8A-B750-53D4D97226CE}"/>
                  </a:ext>
                </a:extLst>
              </p:cNvPr>
              <p:cNvSpPr>
                <a:spLocks noGrp="1"/>
              </p:cNvSpPr>
              <p:nvPr>
                <p:ph sz="half" idx="2"/>
              </p:nvPr>
            </p:nvSpPr>
            <p:spPr>
              <a:xfrm>
                <a:off x="6444208" y="1600200"/>
                <a:ext cx="2592288" cy="4525963"/>
              </a:xfrm>
            </p:spPr>
            <p:txBody>
              <a:bodyPr>
                <a:normAutofit fontScale="85000" lnSpcReduction="20000"/>
              </a:bodyPr>
              <a:lstStyle/>
              <a:p>
                <a:endParaRPr lang="en-US" altLang="zh-CN" i="1" dirty="0">
                  <a:latin typeface="Cambria Math" panose="02040503050406030204" pitchFamily="18" charset="0"/>
                </a:endParaRPr>
              </a:p>
              <a:p>
                <a:endParaRPr lang="en-US" altLang="zh-CN" i="1" dirty="0">
                  <a:latin typeface="Cambria Math" panose="02040503050406030204" pitchFamily="18" charset="0"/>
                </a:endParaRPr>
              </a:p>
              <a:p>
                <a14:m>
                  <m:oMath xmlns:m="http://schemas.openxmlformats.org/officeDocument/2006/math">
                    <m:r>
                      <a:rPr lang="en-US" altLang="zh-CN" i="1" smtClean="0">
                        <a:latin typeface="Cambria Math" panose="02040503050406030204" pitchFamily="18" charset="0"/>
                      </a:rPr>
                      <m:t>𝑃</m:t>
                    </m:r>
                  </m:oMath>
                </a14:m>
                <a:r>
                  <a:rPr lang="en-US" altLang="zh-CN" dirty="0"/>
                  <a:t>: bond price</a:t>
                </a:r>
              </a:p>
              <a:p>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𝑠</m:t>
                        </m:r>
                      </m:sup>
                    </m:sSup>
                  </m:oMath>
                </a14:m>
                <a:r>
                  <a:rPr lang="en-US" altLang="zh-CN" dirty="0"/>
                  <a:t>: supply</a:t>
                </a:r>
              </a:p>
              <a:p>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i="1">
                            <a:latin typeface="Cambria Math" panose="02040503050406030204" pitchFamily="18" charset="0"/>
                          </a:rPr>
                          <m:t>𝑠</m:t>
                        </m:r>
                      </m:sup>
                    </m:sSup>
                  </m:oMath>
                </a14:m>
                <a:r>
                  <a:rPr lang="en-US" altLang="zh-CN" dirty="0"/>
                  <a:t>: supply-side exogenous variables</a:t>
                </a:r>
              </a:p>
              <a:p>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b="0" i="1" smtClean="0">
                            <a:latin typeface="Cambria Math" panose="02040503050406030204" pitchFamily="18" charset="0"/>
                          </a:rPr>
                          <m:t>𝑑</m:t>
                        </m:r>
                      </m:sup>
                    </m:sSup>
                  </m:oMath>
                </a14:m>
                <a:r>
                  <a:rPr lang="en-US" altLang="zh-CN" dirty="0"/>
                  <a:t>: demand</a:t>
                </a:r>
              </a:p>
              <a:p>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𝑋</m:t>
                        </m:r>
                      </m:e>
                      <m:sup>
                        <m:r>
                          <a:rPr lang="en-US" altLang="zh-CN" b="0" i="1" smtClean="0">
                            <a:latin typeface="Cambria Math" panose="02040503050406030204" pitchFamily="18" charset="0"/>
                          </a:rPr>
                          <m:t>𝑑</m:t>
                        </m:r>
                      </m:sup>
                    </m:sSup>
                  </m:oMath>
                </a14:m>
                <a:r>
                  <a:rPr lang="en-US" altLang="zh-CN" dirty="0"/>
                  <a:t>: demand-side exogenous variables</a:t>
                </a:r>
              </a:p>
              <a:p>
                <a:endParaRPr lang="en-US" altLang="zh-CN" dirty="0"/>
              </a:p>
              <a:p>
                <a:endParaRPr lang="zh-CN" altLang="en-US" dirty="0"/>
              </a:p>
            </p:txBody>
          </p:sp>
        </mc:Choice>
        <mc:Fallback xmlns="">
          <p:sp>
            <p:nvSpPr>
              <p:cNvPr id="6" name="内容占位符 5">
                <a:extLst>
                  <a:ext uri="{FF2B5EF4-FFF2-40B4-BE49-F238E27FC236}">
                    <a16:creationId xmlns:a16="http://schemas.microsoft.com/office/drawing/2014/main" id="{A7B617BD-CF82-4F8A-B750-53D4D97226CE}"/>
                  </a:ext>
                </a:extLst>
              </p:cNvPr>
              <p:cNvSpPr>
                <a:spLocks noGrp="1" noRot="1" noChangeAspect="1" noMove="1" noResize="1" noEditPoints="1" noAdjustHandles="1" noChangeArrowheads="1" noChangeShapeType="1" noTextEdit="1"/>
              </p:cNvSpPr>
              <p:nvPr>
                <p:ph sz="half" idx="2"/>
              </p:nvPr>
            </p:nvSpPr>
            <p:spPr>
              <a:xfrm>
                <a:off x="6444208" y="1600200"/>
                <a:ext cx="2592288" cy="4525963"/>
              </a:xfrm>
              <a:blipFill>
                <a:blip r:embed="rId4"/>
                <a:stretch>
                  <a:fillRect l="-3059"/>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28</a:t>
            </a:fld>
            <a:endParaRPr lang="zh-CN" altLang="en-US"/>
          </a:p>
        </p:txBody>
      </p:sp>
    </p:spTree>
    <p:extLst>
      <p:ext uri="{BB962C8B-B14F-4D97-AF65-F5344CB8AC3E}">
        <p14:creationId xmlns:p14="http://schemas.microsoft.com/office/powerpoint/2010/main" val="16957166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D272A0-1E43-457D-AB5E-932048B1904F}"/>
              </a:ext>
            </a:extLst>
          </p:cNvPr>
          <p:cNvSpPr>
            <a:spLocks noGrp="1"/>
          </p:cNvSpPr>
          <p:nvPr>
            <p:ph type="title"/>
          </p:nvPr>
        </p:nvSpPr>
        <p:spPr/>
        <p:txBody>
          <a:bodyPr/>
          <a:lstStyle/>
          <a:p>
            <a:r>
              <a:rPr lang="en-US" altLang="zh-CN" dirty="0"/>
              <a:t>Reduced Model</a:t>
            </a:r>
            <a:endParaRPr lang="zh-CN" altLang="en-US" dirty="0"/>
          </a:p>
        </p:txBody>
      </p:sp>
      <p:sp>
        <p:nvSpPr>
          <p:cNvPr id="3" name="内容占位符 2">
            <a:extLst>
              <a:ext uri="{FF2B5EF4-FFF2-40B4-BE49-F238E27FC236}">
                <a16:creationId xmlns:a16="http://schemas.microsoft.com/office/drawing/2014/main" id="{DD4057C4-B98D-4C8A-8A1B-03B28ADD53C0}"/>
              </a:ext>
            </a:extLst>
          </p:cNvPr>
          <p:cNvSpPr>
            <a:spLocks noGrp="1"/>
          </p:cNvSpPr>
          <p:nvPr>
            <p:ph idx="1"/>
          </p:nvPr>
        </p:nvSpPr>
        <p:spPr/>
        <p:txBody>
          <a:bodyPr>
            <a:normAutofit lnSpcReduction="10000"/>
          </a:bodyPr>
          <a:lstStyle/>
          <a:p>
            <a:r>
              <a:rPr lang="en-US" altLang="zh-CN" dirty="0"/>
              <a:t>If without a structural model, we may still make forecasts based on the correlations between </a:t>
            </a:r>
            <a:r>
              <a:rPr lang="en-US" altLang="zh-CN" dirty="0">
                <a:solidFill>
                  <a:srgbClr val="FF0000"/>
                </a:solidFill>
              </a:rPr>
              <a:t>endogenous</a:t>
            </a:r>
            <a:r>
              <a:rPr lang="en-US" altLang="zh-CN" dirty="0"/>
              <a:t> and </a:t>
            </a:r>
            <a:r>
              <a:rPr lang="en-US" altLang="zh-CN" dirty="0">
                <a:solidFill>
                  <a:srgbClr val="FF0000"/>
                </a:solidFill>
              </a:rPr>
              <a:t>exogenous</a:t>
            </a:r>
            <a:r>
              <a:rPr lang="en-US" altLang="zh-CN" dirty="0"/>
              <a:t> variables or </a:t>
            </a:r>
            <a:r>
              <a:rPr lang="en-US" altLang="zh-CN" dirty="0">
                <a:solidFill>
                  <a:srgbClr val="FF0000"/>
                </a:solidFill>
              </a:rPr>
              <a:t>predetermined</a:t>
            </a:r>
            <a:r>
              <a:rPr lang="en-US" altLang="zh-CN" dirty="0"/>
              <a:t> variables. The set of correlations  constitutes a reduced model. </a:t>
            </a:r>
          </a:p>
          <a:p>
            <a:r>
              <a:rPr lang="en-US" altLang="zh-CN" dirty="0"/>
              <a:t>Reduced models are often </a:t>
            </a:r>
            <a:r>
              <a:rPr lang="en-US" altLang="zh-CN" dirty="0">
                <a:solidFill>
                  <a:srgbClr val="FF0000"/>
                </a:solidFill>
              </a:rPr>
              <a:t>data-driven</a:t>
            </a:r>
            <a:r>
              <a:rPr lang="en-US" altLang="zh-CN" dirty="0"/>
              <a:t>.</a:t>
            </a:r>
          </a:p>
          <a:p>
            <a:r>
              <a:rPr lang="en-US" altLang="zh-CN" dirty="0"/>
              <a:t>The reduced model is nothing but statistical associations, which does not lead to </a:t>
            </a:r>
            <a:r>
              <a:rPr lang="en-US" altLang="zh-CN" dirty="0">
                <a:solidFill>
                  <a:srgbClr val="FF0000"/>
                </a:solidFill>
              </a:rPr>
              <a:t>causal explanations</a:t>
            </a:r>
            <a:r>
              <a:rPr lang="en-US" altLang="zh-CN" dirty="0"/>
              <a:t>.</a:t>
            </a:r>
          </a:p>
          <a:p>
            <a:endParaRPr lang="en-US" altLang="zh-CN" dirty="0"/>
          </a:p>
          <a:p>
            <a:endParaRPr lang="zh-CN" altLang="en-US" dirty="0"/>
          </a:p>
        </p:txBody>
      </p:sp>
      <p:sp>
        <p:nvSpPr>
          <p:cNvPr id="4" name="页脚占位符 3">
            <a:extLst>
              <a:ext uri="{FF2B5EF4-FFF2-40B4-BE49-F238E27FC236}">
                <a16:creationId xmlns:a16="http://schemas.microsoft.com/office/drawing/2014/main" id="{688E53E3-C0A9-443E-91B5-4D2421636CF4}"/>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3C5541F7-614A-4962-9EB4-B10269DA087B}"/>
              </a:ext>
            </a:extLst>
          </p:cNvPr>
          <p:cNvSpPr>
            <a:spLocks noGrp="1"/>
          </p:cNvSpPr>
          <p:nvPr>
            <p:ph type="sldNum" sz="quarter" idx="12"/>
          </p:nvPr>
        </p:nvSpPr>
        <p:spPr/>
        <p:txBody>
          <a:bodyPr/>
          <a:lstStyle/>
          <a:p>
            <a:fld id="{0DECF43B-50A2-411C-BEC8-FEE402C7F19F}" type="slidenum">
              <a:rPr lang="zh-CN" altLang="en-US" smtClean="0"/>
              <a:t>29</a:t>
            </a:fld>
            <a:endParaRPr lang="zh-CN" altLang="en-US"/>
          </a:p>
        </p:txBody>
      </p:sp>
    </p:spTree>
    <p:extLst>
      <p:ext uri="{BB962C8B-B14F-4D97-AF65-F5344CB8AC3E}">
        <p14:creationId xmlns:p14="http://schemas.microsoft.com/office/powerpoint/2010/main" val="2991081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Macroeconomics</a:t>
            </a:r>
            <a:endParaRPr lang="zh-CN" altLang="en-US" dirty="0"/>
          </a:p>
        </p:txBody>
      </p:sp>
      <p:sp>
        <p:nvSpPr>
          <p:cNvPr id="3" name="内容占位符 2"/>
          <p:cNvSpPr>
            <a:spLocks noGrp="1"/>
          </p:cNvSpPr>
          <p:nvPr>
            <p:ph idx="1"/>
          </p:nvPr>
        </p:nvSpPr>
        <p:spPr/>
        <p:txBody>
          <a:bodyPr/>
          <a:lstStyle/>
          <a:p>
            <a:r>
              <a:rPr lang="en-US" altLang="zh-CN" dirty="0"/>
              <a:t>With microeconomics, macroeconomics (macro) is one of the two pillars of economics.</a:t>
            </a:r>
          </a:p>
          <a:p>
            <a:r>
              <a:rPr lang="en-US" altLang="zh-CN" dirty="0"/>
              <a:t>Macroeconomics studies the performance, structure, behavior, and policy-making of an economy </a:t>
            </a:r>
            <a:r>
              <a:rPr lang="en-US" altLang="zh-CN" u="sng" dirty="0"/>
              <a:t>as a whole</a:t>
            </a:r>
            <a:r>
              <a:rPr lang="en-US" altLang="zh-CN" dirty="0"/>
              <a:t>. </a:t>
            </a:r>
          </a:p>
          <a:p>
            <a:pPr marL="0" indent="0">
              <a:buNone/>
            </a:pP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a:t>
            </a:fld>
            <a:endParaRPr lang="zh-CN" altLang="en-US"/>
          </a:p>
        </p:txBody>
      </p:sp>
    </p:spTree>
    <p:extLst>
      <p:ext uri="{BB962C8B-B14F-4D97-AF65-F5344CB8AC3E}">
        <p14:creationId xmlns:p14="http://schemas.microsoft.com/office/powerpoint/2010/main" val="204544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79D276-F1A5-40F4-B902-3E1D66340A51}"/>
              </a:ext>
            </a:extLst>
          </p:cNvPr>
          <p:cNvSpPr>
            <a:spLocks noGrp="1"/>
          </p:cNvSpPr>
          <p:nvPr>
            <p:ph type="title"/>
          </p:nvPr>
        </p:nvSpPr>
        <p:spPr/>
        <p:txBody>
          <a:bodyPr>
            <a:normAutofit fontScale="90000"/>
          </a:bodyPr>
          <a:lstStyle/>
          <a:p>
            <a:r>
              <a:rPr lang="en-US" altLang="zh-CN" dirty="0"/>
              <a:t>Structural Model </a:t>
            </a:r>
            <a:r>
              <a:rPr lang="en-US" altLang="zh-CN" dirty="0" err="1"/>
              <a:t>v.s</a:t>
            </a:r>
            <a:r>
              <a:rPr lang="en-US" altLang="zh-CN" dirty="0"/>
              <a:t>. Reduced Model</a:t>
            </a:r>
            <a:endParaRPr lang="zh-CN" altLang="en-US" dirty="0"/>
          </a:p>
        </p:txBody>
      </p:sp>
      <p:sp>
        <p:nvSpPr>
          <p:cNvPr id="3" name="内容占位符 2">
            <a:extLst>
              <a:ext uri="{FF2B5EF4-FFF2-40B4-BE49-F238E27FC236}">
                <a16:creationId xmlns:a16="http://schemas.microsoft.com/office/drawing/2014/main" id="{8A140936-77DF-4906-B60A-0D146C745F37}"/>
              </a:ext>
            </a:extLst>
          </p:cNvPr>
          <p:cNvSpPr>
            <a:spLocks noGrp="1"/>
          </p:cNvSpPr>
          <p:nvPr>
            <p:ph idx="1"/>
          </p:nvPr>
        </p:nvSpPr>
        <p:spPr/>
        <p:txBody>
          <a:bodyPr>
            <a:normAutofit fontScale="77500" lnSpcReduction="20000"/>
          </a:bodyPr>
          <a:lstStyle/>
          <a:p>
            <a:r>
              <a:rPr lang="en-US" altLang="zh-CN" dirty="0"/>
              <a:t>The solution of a structural model is in the form of a reduced model. We call it </a:t>
            </a:r>
            <a:r>
              <a:rPr lang="en-US" altLang="zh-CN" dirty="0">
                <a:solidFill>
                  <a:srgbClr val="FF0000"/>
                </a:solidFill>
              </a:rPr>
              <a:t>reduced-form</a:t>
            </a:r>
            <a:r>
              <a:rPr lang="en-US" altLang="zh-CN" dirty="0"/>
              <a:t> model.</a:t>
            </a:r>
          </a:p>
          <a:p>
            <a:r>
              <a:rPr lang="en-US" altLang="zh-CN" dirty="0"/>
              <a:t>Structural models are highly simplified, omitting factors that may be informative for short-term forecasting. Hence structural models are in general inappropriate for forecasting.</a:t>
            </a:r>
          </a:p>
          <a:p>
            <a:r>
              <a:rPr lang="en-US" altLang="zh-CN" dirty="0"/>
              <a:t>Reduced models (often data-driven) are more flexible and often yield more accurate predictions.</a:t>
            </a:r>
          </a:p>
          <a:p>
            <a:r>
              <a:rPr lang="en-US" altLang="zh-CN" dirty="0"/>
              <a:t>As time goes by, correlations in the reduced model may change, leading to erroneous predictions. This point is known as the “Lucas Critique”, which was raised by Robert Lucas, the winner of 1995 Nobel Prize in economics.</a:t>
            </a:r>
          </a:p>
          <a:p>
            <a:pPr marL="0" indent="0">
              <a:buNone/>
            </a:pPr>
            <a:r>
              <a:rPr lang="en-US" altLang="zh-CN" dirty="0"/>
              <a:t>  </a:t>
            </a:r>
            <a:endParaRPr lang="zh-CN" altLang="en-US" dirty="0"/>
          </a:p>
          <a:p>
            <a:endParaRPr lang="zh-CN" altLang="en-US" dirty="0"/>
          </a:p>
        </p:txBody>
      </p:sp>
      <p:sp>
        <p:nvSpPr>
          <p:cNvPr id="4" name="页脚占位符 3">
            <a:extLst>
              <a:ext uri="{FF2B5EF4-FFF2-40B4-BE49-F238E27FC236}">
                <a16:creationId xmlns:a16="http://schemas.microsoft.com/office/drawing/2014/main" id="{C9547FE2-FCDE-402B-A773-0C62D346231E}"/>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204B9F81-2837-41A8-BCD3-3BB3AAF1A5C4}"/>
              </a:ext>
            </a:extLst>
          </p:cNvPr>
          <p:cNvSpPr>
            <a:spLocks noGrp="1"/>
          </p:cNvSpPr>
          <p:nvPr>
            <p:ph type="sldNum" sz="quarter" idx="12"/>
          </p:nvPr>
        </p:nvSpPr>
        <p:spPr/>
        <p:txBody>
          <a:bodyPr/>
          <a:lstStyle/>
          <a:p>
            <a:fld id="{0DECF43B-50A2-411C-BEC8-FEE402C7F19F}" type="slidenum">
              <a:rPr lang="zh-CN" altLang="en-US" smtClean="0"/>
              <a:t>30</a:t>
            </a:fld>
            <a:endParaRPr lang="zh-CN" altLang="en-US"/>
          </a:p>
        </p:txBody>
      </p:sp>
    </p:spTree>
    <p:extLst>
      <p:ext uri="{BB962C8B-B14F-4D97-AF65-F5344CB8AC3E}">
        <p14:creationId xmlns:p14="http://schemas.microsoft.com/office/powerpoint/2010/main" val="2428039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lstStyle/>
          <a:p>
            <a:r>
              <a:rPr lang="en-US" altLang="zh-CN" dirty="0"/>
              <a:t>What macroeconomics is about</a:t>
            </a:r>
          </a:p>
          <a:p>
            <a:r>
              <a:rPr lang="en-US" altLang="zh-CN" dirty="0"/>
              <a:t>How the economy works</a:t>
            </a:r>
          </a:p>
          <a:p>
            <a:r>
              <a:rPr lang="en-US" altLang="zh-CN" dirty="0"/>
              <a:t>Macroeconomic modeling</a:t>
            </a:r>
          </a:p>
          <a:p>
            <a:r>
              <a:rPr lang="en-US" altLang="zh-CN" b="1" dirty="0"/>
              <a:t>History of macroeconomic thought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31</a:t>
            </a:fld>
            <a:endParaRPr lang="zh-CN" altLang="en-US"/>
          </a:p>
        </p:txBody>
      </p:sp>
    </p:spTree>
    <p:extLst>
      <p:ext uri="{BB962C8B-B14F-4D97-AF65-F5344CB8AC3E}">
        <p14:creationId xmlns:p14="http://schemas.microsoft.com/office/powerpoint/2010/main" val="2029938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History of Macroeconomic Thought</a:t>
            </a:r>
            <a:endParaRPr lang="zh-CN" altLang="en-US" dirty="0"/>
          </a:p>
        </p:txBody>
      </p:sp>
      <p:sp>
        <p:nvSpPr>
          <p:cNvPr id="3" name="内容占位符 2"/>
          <p:cNvSpPr>
            <a:spLocks noGrp="1"/>
          </p:cNvSpPr>
          <p:nvPr>
            <p:ph idx="1"/>
          </p:nvPr>
        </p:nvSpPr>
        <p:spPr/>
        <p:txBody>
          <a:bodyPr/>
          <a:lstStyle/>
          <a:p>
            <a:r>
              <a:rPr lang="en-US" altLang="zh-CN" dirty="0"/>
              <a:t>Classical</a:t>
            </a:r>
          </a:p>
          <a:p>
            <a:r>
              <a:rPr lang="en-US" altLang="zh-CN" dirty="0"/>
              <a:t>Keynes</a:t>
            </a:r>
          </a:p>
          <a:p>
            <a:r>
              <a:rPr lang="en-US" altLang="zh-CN" dirty="0"/>
              <a:t>Keynesian (Neoclassical synthesis)</a:t>
            </a:r>
          </a:p>
          <a:p>
            <a:r>
              <a:rPr lang="en-US" altLang="zh-CN" dirty="0"/>
              <a:t>Monetarism </a:t>
            </a:r>
          </a:p>
          <a:p>
            <a:r>
              <a:rPr lang="en-US" altLang="zh-CN" dirty="0"/>
              <a:t>New classical</a:t>
            </a:r>
          </a:p>
          <a:p>
            <a:r>
              <a:rPr lang="en-US" altLang="zh-CN" dirty="0"/>
              <a:t>New Keynesian</a:t>
            </a:r>
          </a:p>
          <a:p>
            <a:r>
              <a:rPr lang="en-US" altLang="zh-CN" dirty="0"/>
              <a:t>Other schools</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32</a:t>
            </a:fld>
            <a:endParaRPr lang="zh-CN" altLang="en-US"/>
          </a:p>
        </p:txBody>
      </p:sp>
    </p:spTree>
    <p:extLst>
      <p:ext uri="{BB962C8B-B14F-4D97-AF65-F5344CB8AC3E}">
        <p14:creationId xmlns:p14="http://schemas.microsoft.com/office/powerpoint/2010/main" val="2837242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Classical Thought</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lnSpcReduction="10000"/>
              </a:bodyPr>
              <a:lstStyle/>
              <a:p>
                <a:r>
                  <a:rPr lang="en-US" altLang="zh-CN" dirty="0"/>
                  <a:t>Key assumptions: rational individuals, flexible prices and wages, markets clear.</a:t>
                </a:r>
              </a:p>
              <a:p>
                <a:pPr lvl="1"/>
                <a:r>
                  <a:rPr lang="en-US" altLang="zh-CN" dirty="0"/>
                  <a:t>No need to worry about demand. (demand automatically accommodates supply, supply creates demand.) </a:t>
                </a:r>
              </a:p>
              <a:p>
                <a:pPr lvl="1"/>
                <a:r>
                  <a:rPr lang="en-US" altLang="zh-CN" dirty="0"/>
                  <a:t>Quantity theory of money (David Hume, Irving Fisher)</a:t>
                </a:r>
              </a:p>
              <a:p>
                <a:pPr marL="400050" lvl="1" indent="0">
                  <a:buNone/>
                </a:pPr>
                <a14:m>
                  <m:oMathPara xmlns:m="http://schemas.openxmlformats.org/officeDocument/2006/math">
                    <m:oMathParaPr>
                      <m:jc m:val="centerGroup"/>
                    </m:oMathParaPr>
                    <m:oMath xmlns:m="http://schemas.openxmlformats.org/officeDocument/2006/math">
                      <m:r>
                        <a:rPr lang="en-US" altLang="zh-CN" b="0" i="1" smtClean="0">
                          <a:latin typeface="Cambria Math"/>
                        </a:rPr>
                        <m:t>𝑀𝑉</m:t>
                      </m:r>
                      <m:r>
                        <a:rPr lang="en-US" altLang="zh-CN" b="0" i="1" smtClean="0">
                          <a:latin typeface="Cambria Math"/>
                        </a:rPr>
                        <m:t>=</m:t>
                      </m:r>
                      <m:r>
                        <a:rPr lang="en-US" altLang="zh-CN" b="0" i="1" smtClean="0">
                          <a:latin typeface="Cambria Math"/>
                        </a:rPr>
                        <m:t>𝑃𝑌</m:t>
                      </m:r>
                    </m:oMath>
                  </m:oMathPara>
                </a14:m>
                <a:endParaRPr lang="en-US" altLang="zh-CN" dirty="0"/>
              </a:p>
              <a:p>
                <a:pPr lvl="1"/>
                <a:r>
                  <a:rPr lang="en-US" altLang="zh-CN" dirty="0"/>
                  <a:t>Money is a “veil”: money is exogenously given and does not have any impact on real activities. </a:t>
                </a:r>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2"/>
                <a:stretch>
                  <a:fillRect l="-1704" t="-2830" r="-1852"/>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33</a:t>
            </a:fld>
            <a:endParaRPr lang="zh-CN" altLang="en-US"/>
          </a:p>
        </p:txBody>
      </p:sp>
    </p:spTree>
    <p:extLst>
      <p:ext uri="{BB962C8B-B14F-4D97-AF65-F5344CB8AC3E}">
        <p14:creationId xmlns:p14="http://schemas.microsoft.com/office/powerpoint/2010/main" val="1002047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Keynesian Revolution</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a:t>Macroeconomics began with the publication of John Maynard Keynes's </a:t>
            </a:r>
            <a:r>
              <a:rPr lang="en-US" altLang="zh-CN" i="1" dirty="0"/>
              <a:t>General Theory of Employment, Interest and Money</a:t>
            </a:r>
            <a:r>
              <a:rPr lang="en-US" altLang="zh-CN" dirty="0"/>
              <a:t>, in the depth of the Great Depression.</a:t>
            </a:r>
          </a:p>
          <a:p>
            <a:r>
              <a:rPr lang="en-US" altLang="zh-CN" dirty="0"/>
              <a:t>Keynes offers a theory that explains why the Great Depression can occur and what governments can do.  </a:t>
            </a:r>
          </a:p>
          <a:p>
            <a:r>
              <a:rPr lang="en-US" altLang="zh-CN" dirty="0"/>
              <a:t>Keynesian theory does not assume imperfect markets and rationality of individuals. </a:t>
            </a:r>
          </a:p>
          <a:p>
            <a:pPr lvl="1"/>
            <a:r>
              <a:rPr lang="en-US" altLang="zh-CN" dirty="0"/>
              <a:t>“Sticky price” (wage)</a:t>
            </a:r>
          </a:p>
          <a:p>
            <a:pPr lvl="1"/>
            <a:r>
              <a:rPr lang="en-US" altLang="zh-CN" dirty="0"/>
              <a:t>“Animal spirits”</a:t>
            </a:r>
          </a:p>
          <a:p>
            <a:pPr lvl="1"/>
            <a:r>
              <a:rPr lang="en-US" altLang="zh-CN" dirty="0"/>
              <a:t>“Beauty contest”</a:t>
            </a:r>
          </a:p>
          <a:p>
            <a:pPr lvl="1"/>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34</a:t>
            </a:fld>
            <a:endParaRPr lang="zh-CN" altLang="en-US"/>
          </a:p>
        </p:txBody>
      </p:sp>
    </p:spTree>
    <p:extLst>
      <p:ext uri="{BB962C8B-B14F-4D97-AF65-F5344CB8AC3E}">
        <p14:creationId xmlns:p14="http://schemas.microsoft.com/office/powerpoint/2010/main" val="40404216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Neoclassical Synthesis</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a:t>The neo-Keynesians, notably Paul Samuelson (1915–2009), combine Keynes's macroeconomics with neoclassical microeconomics (general equilibrium analysis).</a:t>
            </a:r>
          </a:p>
          <a:p>
            <a:r>
              <a:rPr lang="en-US" altLang="zh-CN" dirty="0"/>
              <a:t>Samuelson establishes a new pattern for economic teaching and research: economic theories expressed in formal, mathematical models.</a:t>
            </a:r>
          </a:p>
          <a:p>
            <a:r>
              <a:rPr lang="en-US" altLang="zh-CN" dirty="0"/>
              <a:t>Large-scale econometric models are developed for macroeconomic forecasts and policy evaluation (e.g., Jan Tinbergen (1903 –1994), Lawrence Klein (1920-2013)).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35</a:t>
            </a:fld>
            <a:endParaRPr lang="zh-CN" altLang="en-US"/>
          </a:p>
        </p:txBody>
      </p:sp>
    </p:spTree>
    <p:extLst>
      <p:ext uri="{BB962C8B-B14F-4D97-AF65-F5344CB8AC3E}">
        <p14:creationId xmlns:p14="http://schemas.microsoft.com/office/powerpoint/2010/main" val="4251559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The Phillips Curve</a:t>
            </a:r>
            <a:endParaRPr lang="zh-CN" altLang="en-US" dirty="0"/>
          </a:p>
        </p:txBody>
      </p:sp>
      <p:sp>
        <p:nvSpPr>
          <p:cNvPr id="3" name="内容占位符 2"/>
          <p:cNvSpPr>
            <a:spLocks noGrp="1"/>
          </p:cNvSpPr>
          <p:nvPr>
            <p:ph sz="half" idx="1"/>
          </p:nvPr>
        </p:nvSpPr>
        <p:spPr/>
        <p:txBody>
          <a:bodyPr>
            <a:normAutofit fontScale="92500" lnSpcReduction="10000"/>
          </a:bodyPr>
          <a:lstStyle/>
          <a:p>
            <a:r>
              <a:rPr lang="en-US" altLang="zh-CN" dirty="0"/>
              <a:t>One of these equations is called the Phillips curve, which postulate an inverse relationship between inflation and unemployment. </a:t>
            </a:r>
          </a:p>
          <a:p>
            <a:r>
              <a:rPr lang="en-US" altLang="zh-CN" dirty="0"/>
              <a:t>The Phillips curve gives support to policies that combat unemployment by creating inflation using fiscal and monetary policies.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36</a:t>
            </a:fld>
            <a:endParaRPr lang="zh-CN" altLang="en-US"/>
          </a:p>
        </p:txBody>
      </p:sp>
      <p:pic>
        <p:nvPicPr>
          <p:cNvPr id="1026" name="Picture 2" descr="https://upload.wikimedia.org/wikipedia/commons/c/cf/Phillips_curv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131859" y="1308223"/>
            <a:ext cx="3184557" cy="4525963"/>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5333256" y="5664498"/>
            <a:ext cx="3168352" cy="461665"/>
          </a:xfrm>
          <a:prstGeom prst="rect">
            <a:avLst/>
          </a:prstGeom>
          <a:noFill/>
        </p:spPr>
        <p:txBody>
          <a:bodyPr wrap="square" rtlCol="0">
            <a:spAutoFit/>
          </a:bodyPr>
          <a:lstStyle/>
          <a:p>
            <a:r>
              <a:rPr lang="en-US" altLang="zh-CN" sz="1200" dirty="0"/>
              <a:t>Data of United Kingdom 1913–1948 from Phillips (1958)</a:t>
            </a:r>
            <a:endParaRPr lang="zh-CN" altLang="en-US" sz="1200" dirty="0"/>
          </a:p>
        </p:txBody>
      </p:sp>
    </p:spTree>
    <p:extLst>
      <p:ext uri="{BB962C8B-B14F-4D97-AF65-F5344CB8AC3E}">
        <p14:creationId xmlns:p14="http://schemas.microsoft.com/office/powerpoint/2010/main" val="1517309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Monetarism</a:t>
            </a:r>
            <a:endParaRPr lang="zh-CN" altLang="en-US" dirty="0"/>
          </a:p>
        </p:txBody>
      </p:sp>
      <p:sp>
        <p:nvSpPr>
          <p:cNvPr id="3" name="内容占位符 2"/>
          <p:cNvSpPr>
            <a:spLocks noGrp="1"/>
          </p:cNvSpPr>
          <p:nvPr>
            <p:ph idx="1"/>
          </p:nvPr>
        </p:nvSpPr>
        <p:spPr/>
        <p:txBody>
          <a:bodyPr>
            <a:normAutofit/>
          </a:bodyPr>
          <a:lstStyle/>
          <a:p>
            <a:r>
              <a:rPr lang="en-US" altLang="zh-CN" dirty="0"/>
              <a:t>Monetarism is championed by Milton Friedman (1921-2006). </a:t>
            </a:r>
          </a:p>
          <a:p>
            <a:pPr lvl="1"/>
            <a:r>
              <a:rPr lang="en-US" altLang="zh-CN" dirty="0"/>
              <a:t>Revive the quantity theory of money</a:t>
            </a:r>
          </a:p>
          <a:p>
            <a:pPr lvl="1"/>
            <a:r>
              <a:rPr lang="en-US" altLang="zh-CN" dirty="0"/>
              <a:t>Propose rule-based monetary policy: stable growth of money supply</a:t>
            </a:r>
          </a:p>
          <a:p>
            <a:pPr lvl="1"/>
            <a:r>
              <a:rPr lang="en-US" altLang="zh-CN" dirty="0"/>
              <a:t>Refutation of Phillips curve</a:t>
            </a:r>
          </a:p>
          <a:p>
            <a:pPr lvl="1"/>
            <a:r>
              <a:rPr lang="en-US" altLang="zh-CN" dirty="0"/>
              <a:t>Permanent income hypothesis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37</a:t>
            </a:fld>
            <a:endParaRPr lang="zh-CN" altLang="en-US"/>
          </a:p>
        </p:txBody>
      </p:sp>
    </p:spTree>
    <p:extLst>
      <p:ext uri="{BB962C8B-B14F-4D97-AF65-F5344CB8AC3E}">
        <p14:creationId xmlns:p14="http://schemas.microsoft.com/office/powerpoint/2010/main" val="3923417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New Classical Macroeconomics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a:t>New classical economists, notably Robert Lucas, further challenged the Keynesians.</a:t>
            </a:r>
          </a:p>
          <a:p>
            <a:pPr lvl="1"/>
            <a:r>
              <a:rPr lang="en-US" altLang="zh-CN" dirty="0"/>
              <a:t>Micro-foundation of macroeconomics (e.g., optimizing rational representative agent)</a:t>
            </a:r>
          </a:p>
          <a:p>
            <a:pPr lvl="1"/>
            <a:r>
              <a:rPr lang="en-US" altLang="zh-CN" dirty="0"/>
              <a:t>Critique of large-scale econometric models</a:t>
            </a:r>
          </a:p>
          <a:p>
            <a:pPr lvl="1"/>
            <a:r>
              <a:rPr lang="en-US" altLang="zh-CN" dirty="0"/>
              <a:t>Rational expectation of individuals</a:t>
            </a:r>
          </a:p>
          <a:p>
            <a:r>
              <a:rPr lang="en-US" altLang="zh-CN" dirty="0"/>
              <a:t>Real business cycle (RBC) theories (Edward C. Prescott and Finn E. </a:t>
            </a:r>
            <a:r>
              <a:rPr lang="en-US" altLang="zh-CN" dirty="0" err="1"/>
              <a:t>Kydland</a:t>
            </a:r>
            <a:r>
              <a:rPr lang="en-US" altLang="zh-CN" dirty="0"/>
              <a:t>) </a:t>
            </a:r>
          </a:p>
          <a:p>
            <a:pPr lvl="1"/>
            <a:r>
              <a:rPr lang="en-US" altLang="zh-CN" dirty="0"/>
              <a:t>Methodology: dynamic Stochastic General Equilibrium, DSGE</a:t>
            </a:r>
          </a:p>
          <a:p>
            <a:pPr lvl="1"/>
            <a:r>
              <a:rPr lang="en-US" altLang="zh-CN" dirty="0"/>
              <a:t>Policy: business cycles are efficient responses to exogenous shocks.</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38</a:t>
            </a:fld>
            <a:endParaRPr lang="zh-CN" altLang="en-US"/>
          </a:p>
        </p:txBody>
      </p:sp>
    </p:spTree>
    <p:extLst>
      <p:ext uri="{BB962C8B-B14F-4D97-AF65-F5344CB8AC3E}">
        <p14:creationId xmlns:p14="http://schemas.microsoft.com/office/powerpoint/2010/main" val="41716309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New Keynesianism</a:t>
            </a:r>
            <a:endParaRPr lang="zh-CN" altLang="en-US" dirty="0"/>
          </a:p>
        </p:txBody>
      </p:sp>
      <p:sp>
        <p:nvSpPr>
          <p:cNvPr id="3" name="内容占位符 2"/>
          <p:cNvSpPr>
            <a:spLocks noGrp="1"/>
          </p:cNvSpPr>
          <p:nvPr>
            <p:ph idx="1"/>
          </p:nvPr>
        </p:nvSpPr>
        <p:spPr/>
        <p:txBody>
          <a:bodyPr>
            <a:normAutofit/>
          </a:bodyPr>
          <a:lstStyle/>
          <a:p>
            <a:r>
              <a:rPr lang="en-US" altLang="zh-CN" dirty="0"/>
              <a:t>As a response to the criticism of the lack of “micro-foundation”, New Keynesians study whether and how market imperfections occur.</a:t>
            </a:r>
          </a:p>
          <a:p>
            <a:pPr lvl="1"/>
            <a:r>
              <a:rPr lang="en-US" altLang="zh-CN" dirty="0"/>
              <a:t>Monopolistic competition</a:t>
            </a:r>
          </a:p>
          <a:p>
            <a:pPr lvl="1"/>
            <a:r>
              <a:rPr lang="en-US" altLang="zh-CN" dirty="0"/>
              <a:t>Sticky price</a:t>
            </a:r>
          </a:p>
          <a:p>
            <a:pPr lvl="1"/>
            <a:r>
              <a:rPr lang="en-US" altLang="zh-CN" dirty="0"/>
              <a:t>Asymmetric information</a:t>
            </a:r>
          </a:p>
          <a:p>
            <a:r>
              <a:rPr lang="en-US" altLang="zh-CN" dirty="0"/>
              <a:t>Key figures: Joseph E. Stiglitz, Guillermo Calvo, Michael Woodford,</a:t>
            </a:r>
            <a:r>
              <a:rPr lang="zh-CN" altLang="en-US" dirty="0"/>
              <a:t> </a:t>
            </a:r>
            <a:r>
              <a:rPr lang="en-US" altLang="zh-CN" dirty="0"/>
              <a:t>Gregory Mankiw, etc.</a:t>
            </a:r>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39</a:t>
            </a:fld>
            <a:endParaRPr lang="zh-CN" altLang="en-US"/>
          </a:p>
        </p:txBody>
      </p:sp>
    </p:spTree>
    <p:extLst>
      <p:ext uri="{BB962C8B-B14F-4D97-AF65-F5344CB8AC3E}">
        <p14:creationId xmlns:p14="http://schemas.microsoft.com/office/powerpoint/2010/main" val="1535802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B27C0F-3292-4282-8238-D87F42445780}"/>
              </a:ext>
            </a:extLst>
          </p:cNvPr>
          <p:cNvSpPr>
            <a:spLocks noGrp="1"/>
          </p:cNvSpPr>
          <p:nvPr>
            <p:ph type="title"/>
          </p:nvPr>
        </p:nvSpPr>
        <p:spPr/>
        <p:txBody>
          <a:bodyPr/>
          <a:lstStyle/>
          <a:p>
            <a:r>
              <a:rPr lang="en-US" altLang="zh-CN" dirty="0"/>
              <a:t>Individual </a:t>
            </a:r>
            <a:r>
              <a:rPr lang="en-US" altLang="zh-CN" dirty="0" err="1"/>
              <a:t>v.s</a:t>
            </a:r>
            <a:r>
              <a:rPr lang="en-US" altLang="zh-CN" dirty="0"/>
              <a:t>. Whole</a:t>
            </a:r>
            <a:endParaRPr lang="zh-CN" altLang="en-US" dirty="0"/>
          </a:p>
        </p:txBody>
      </p:sp>
      <p:sp>
        <p:nvSpPr>
          <p:cNvPr id="3" name="内容占位符 2">
            <a:extLst>
              <a:ext uri="{FF2B5EF4-FFF2-40B4-BE49-F238E27FC236}">
                <a16:creationId xmlns:a16="http://schemas.microsoft.com/office/drawing/2014/main" id="{506EE6E2-355C-4821-8233-5B0347219015}"/>
              </a:ext>
            </a:extLst>
          </p:cNvPr>
          <p:cNvSpPr>
            <a:spLocks noGrp="1"/>
          </p:cNvSpPr>
          <p:nvPr>
            <p:ph idx="1"/>
          </p:nvPr>
        </p:nvSpPr>
        <p:spPr/>
        <p:txBody>
          <a:bodyPr>
            <a:normAutofit fontScale="92500" lnSpcReduction="20000"/>
          </a:bodyPr>
          <a:lstStyle/>
          <a:p>
            <a:r>
              <a:rPr lang="en-US" altLang="zh-CN" dirty="0"/>
              <a:t>Microeconomics studies individuals’ behavior, while macroeconomics studies the economy as a whole.</a:t>
            </a:r>
          </a:p>
          <a:p>
            <a:pPr lvl="1"/>
            <a:r>
              <a:rPr lang="en-US" altLang="zh-CN" dirty="0"/>
              <a:t>Macroeconomics is built on aggregate concepts such as aggregate supply/demand, general price level, etc.</a:t>
            </a:r>
          </a:p>
          <a:p>
            <a:pPr lvl="1"/>
            <a:r>
              <a:rPr lang="en-US" altLang="zh-CN" dirty="0"/>
              <a:t>The aggregate concept is not necessarily the sum of the corresponding individual concept (e.g., the price level).</a:t>
            </a:r>
          </a:p>
          <a:p>
            <a:pPr lvl="1"/>
            <a:r>
              <a:rPr lang="en-US" altLang="zh-CN" dirty="0"/>
              <a:t>Laws of microeconomics do not automatically carry to macroeconomics (e.g., the AD curve).</a:t>
            </a:r>
          </a:p>
          <a:p>
            <a:pPr lvl="1"/>
            <a:r>
              <a:rPr lang="en-US" altLang="zh-CN" dirty="0" smtClean="0"/>
              <a:t>It </a:t>
            </a:r>
            <a:r>
              <a:rPr lang="en-US" altLang="zh-CN" dirty="0"/>
              <a:t>is often more reasonable to use the behavioral approach in macroeconomic modeling.</a:t>
            </a:r>
          </a:p>
          <a:p>
            <a:pPr lvl="1"/>
            <a:endParaRPr lang="zh-CN" altLang="en-US" dirty="0"/>
          </a:p>
        </p:txBody>
      </p:sp>
      <p:sp>
        <p:nvSpPr>
          <p:cNvPr id="4" name="页脚占位符 3">
            <a:extLst>
              <a:ext uri="{FF2B5EF4-FFF2-40B4-BE49-F238E27FC236}">
                <a16:creationId xmlns:a16="http://schemas.microsoft.com/office/drawing/2014/main" id="{78EF1104-1783-412D-BF6B-69B84BBDF62C}"/>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711AE75F-7172-4B6E-BDC9-295A266E549A}"/>
              </a:ext>
            </a:extLst>
          </p:cNvPr>
          <p:cNvSpPr>
            <a:spLocks noGrp="1"/>
          </p:cNvSpPr>
          <p:nvPr>
            <p:ph type="sldNum" sz="quarter" idx="12"/>
          </p:nvPr>
        </p:nvSpPr>
        <p:spPr/>
        <p:txBody>
          <a:bodyPr/>
          <a:lstStyle/>
          <a:p>
            <a:fld id="{0DECF43B-50A2-411C-BEC8-FEE402C7F19F}" type="slidenum">
              <a:rPr lang="zh-CN" altLang="en-US" smtClean="0"/>
              <a:t>4</a:t>
            </a:fld>
            <a:endParaRPr lang="zh-CN" altLang="en-US"/>
          </a:p>
        </p:txBody>
      </p:sp>
    </p:spTree>
    <p:extLst>
      <p:ext uri="{BB962C8B-B14F-4D97-AF65-F5344CB8AC3E}">
        <p14:creationId xmlns:p14="http://schemas.microsoft.com/office/powerpoint/2010/main" val="15674171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Other Schools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Knut Wicksell (1851-1926, forerunner of the Stockholm School)</a:t>
            </a:r>
          </a:p>
          <a:p>
            <a:r>
              <a:rPr lang="en-US" altLang="zh-CN" dirty="0" err="1"/>
              <a:t>Michał</a:t>
            </a:r>
            <a:r>
              <a:rPr lang="en-US" altLang="zh-CN" dirty="0"/>
              <a:t> </a:t>
            </a:r>
            <a:r>
              <a:rPr lang="en-US" altLang="zh-CN" dirty="0" err="1"/>
              <a:t>Kalecki</a:t>
            </a:r>
            <a:r>
              <a:rPr lang="en-US" altLang="zh-CN" dirty="0"/>
              <a:t> (1899-1970)</a:t>
            </a:r>
          </a:p>
          <a:p>
            <a:r>
              <a:rPr lang="en-US" altLang="zh-CN" dirty="0"/>
              <a:t>Stockholm school (Gunnar Myrdal (1898-1987), </a:t>
            </a:r>
            <a:r>
              <a:rPr lang="en-US" altLang="zh-CN" dirty="0" err="1"/>
              <a:t>Bertil</a:t>
            </a:r>
            <a:r>
              <a:rPr lang="en-US" altLang="zh-CN" dirty="0"/>
              <a:t> Ohlin (1899-1979), etc.)</a:t>
            </a:r>
          </a:p>
          <a:p>
            <a:r>
              <a:rPr lang="en-US" altLang="zh-CN" dirty="0"/>
              <a:t>Austrian business cycle theory (Carl </a:t>
            </a:r>
            <a:r>
              <a:rPr lang="en-US" altLang="zh-CN" dirty="0" err="1"/>
              <a:t>Menger</a:t>
            </a:r>
            <a:r>
              <a:rPr lang="en-US" altLang="zh-CN" dirty="0"/>
              <a:t>, </a:t>
            </a:r>
            <a:r>
              <a:rPr lang="de-DE" altLang="zh-CN" dirty="0"/>
              <a:t>Ludwig von Mises (1881-</a:t>
            </a:r>
            <a:r>
              <a:rPr lang="zh-CN" altLang="en-US" dirty="0"/>
              <a:t> </a:t>
            </a:r>
            <a:r>
              <a:rPr lang="en-US" altLang="zh-CN" dirty="0"/>
              <a:t>1973</a:t>
            </a:r>
            <a:r>
              <a:rPr lang="de-DE" altLang="zh-CN" dirty="0"/>
              <a:t>), Friedrich Hayek (1899-</a:t>
            </a:r>
            <a:r>
              <a:rPr lang="en-US" altLang="zh-CN" dirty="0"/>
              <a:t>1992</a:t>
            </a:r>
            <a:r>
              <a:rPr lang="de-DE" altLang="zh-CN" dirty="0"/>
              <a:t>), etc.)</a:t>
            </a:r>
          </a:p>
          <a:p>
            <a:r>
              <a:rPr lang="en-US" altLang="zh-CN" dirty="0"/>
              <a:t>Post Keynesian economics (Hyman Minsky (1919-</a:t>
            </a:r>
            <a:r>
              <a:rPr lang="zh-CN" altLang="en-US" dirty="0"/>
              <a:t> </a:t>
            </a:r>
            <a:r>
              <a:rPr lang="en-US" altLang="zh-CN" dirty="0"/>
              <a:t>1996), Modern Monetary Theory, etc.)</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40</a:t>
            </a:fld>
            <a:endParaRPr lang="zh-CN" altLang="en-US"/>
          </a:p>
        </p:txBody>
      </p:sp>
    </p:spTree>
    <p:extLst>
      <p:ext uri="{BB962C8B-B14F-4D97-AF65-F5344CB8AC3E}">
        <p14:creationId xmlns:p14="http://schemas.microsoft.com/office/powerpoint/2010/main" val="730048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What Do We Believe?</a:t>
            </a:r>
            <a:endParaRPr lang="zh-CN" altLang="en-US" dirty="0"/>
          </a:p>
        </p:txBody>
      </p:sp>
      <p:sp>
        <p:nvSpPr>
          <p:cNvPr id="3" name="内容占位符 2"/>
          <p:cNvSpPr>
            <a:spLocks noGrp="1"/>
          </p:cNvSpPr>
          <p:nvPr>
            <p:ph idx="1"/>
          </p:nvPr>
        </p:nvSpPr>
        <p:spPr/>
        <p:txBody>
          <a:bodyPr>
            <a:normAutofit fontScale="92500"/>
          </a:bodyPr>
          <a:lstStyle/>
          <a:p>
            <a:r>
              <a:rPr lang="en-US" altLang="zh-CN" dirty="0"/>
              <a:t>We should not religiously believe in any school of thought. </a:t>
            </a:r>
          </a:p>
          <a:p>
            <a:r>
              <a:rPr lang="en-US" altLang="zh-CN" dirty="0"/>
              <a:t>A model is in a sense always wrong, since it is a theoretical abstraction. It is valuable as long as it sheds light on some question in some particular setting. </a:t>
            </a:r>
          </a:p>
          <a:p>
            <a:r>
              <a:rPr lang="en-US" altLang="zh-CN" dirty="0"/>
              <a:t>It’s dangerous to be captivated by a single big idea (e.g., free market, or omnipotent government) and try to use it in every problem.</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41</a:t>
            </a:fld>
            <a:endParaRPr lang="zh-CN" altLang="en-US"/>
          </a:p>
        </p:txBody>
      </p:sp>
    </p:spTree>
    <p:extLst>
      <p:ext uri="{BB962C8B-B14F-4D97-AF65-F5344CB8AC3E}">
        <p14:creationId xmlns:p14="http://schemas.microsoft.com/office/powerpoint/2010/main" val="1547911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Concluding Remarks</a:t>
            </a:r>
            <a:endParaRPr lang="zh-CN" altLang="en-US" dirty="0"/>
          </a:p>
        </p:txBody>
      </p:sp>
      <p:sp>
        <p:nvSpPr>
          <p:cNvPr id="3" name="内容占位符 2"/>
          <p:cNvSpPr>
            <a:spLocks noGrp="1"/>
          </p:cNvSpPr>
          <p:nvPr>
            <p:ph idx="1"/>
          </p:nvPr>
        </p:nvSpPr>
        <p:spPr/>
        <p:txBody>
          <a:bodyPr>
            <a:normAutofit fontScale="92500" lnSpcReduction="20000"/>
          </a:bodyPr>
          <a:lstStyle/>
          <a:p>
            <a:r>
              <a:rPr lang="en-US" altLang="zh-CN" dirty="0"/>
              <a:t>Macroeconomics is the study of the economy as a whole. </a:t>
            </a:r>
          </a:p>
          <a:p>
            <a:r>
              <a:rPr lang="en-US" altLang="zh-CN" dirty="0"/>
              <a:t>Our economy can be characterized as a mixed economy, where both market and government play important roles. </a:t>
            </a:r>
          </a:p>
          <a:p>
            <a:r>
              <a:rPr lang="en-US" altLang="zh-CN" dirty="0"/>
              <a:t>To explain, evaluate, or/and predict, professional economists rely on models.</a:t>
            </a:r>
          </a:p>
          <a:p>
            <a:r>
              <a:rPr lang="en-US" altLang="zh-CN" dirty="0"/>
              <a:t>It takes science to propose and evaluate models. But it takes art to choose an appropriate model in a particular setting.</a:t>
            </a:r>
          </a:p>
          <a:p>
            <a:r>
              <a:rPr lang="en-US" altLang="zh-CN" dirty="0"/>
              <a:t>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42</a:t>
            </a:fld>
            <a:endParaRPr lang="zh-CN" altLang="en-US"/>
          </a:p>
        </p:txBody>
      </p:sp>
    </p:spTree>
    <p:extLst>
      <p:ext uri="{BB962C8B-B14F-4D97-AF65-F5344CB8AC3E}">
        <p14:creationId xmlns:p14="http://schemas.microsoft.com/office/powerpoint/2010/main" val="288902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Objectives of Macroeconomics </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a:t>To understand causes and consequences of “business cycles”.</a:t>
            </a:r>
          </a:p>
          <a:p>
            <a:r>
              <a:rPr lang="en-US" altLang="zh-CN" dirty="0"/>
              <a:t>To understand why some countries achieve long-term economic growth while others do not.</a:t>
            </a:r>
          </a:p>
          <a:p>
            <a:r>
              <a:rPr lang="en-US" altLang="zh-CN" dirty="0"/>
              <a:t>Macroeconomic policy making</a:t>
            </a:r>
          </a:p>
          <a:p>
            <a:pPr lvl="1"/>
            <a:r>
              <a:rPr lang="en-US" altLang="zh-CN" dirty="0"/>
              <a:t>Fiscal policy</a:t>
            </a:r>
          </a:p>
          <a:p>
            <a:pPr lvl="1"/>
            <a:r>
              <a:rPr lang="en-US" altLang="zh-CN" dirty="0"/>
              <a:t>Monetary policy </a:t>
            </a:r>
          </a:p>
          <a:p>
            <a:r>
              <a:rPr lang="en-US" altLang="zh-CN" dirty="0"/>
              <a:t>Macroeconomic forecasting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5</a:t>
            </a:fld>
            <a:endParaRPr lang="zh-CN" altLang="en-US"/>
          </a:p>
        </p:txBody>
      </p:sp>
    </p:spTree>
    <p:extLst>
      <p:ext uri="{BB962C8B-B14F-4D97-AF65-F5344CB8AC3E}">
        <p14:creationId xmlns:p14="http://schemas.microsoft.com/office/powerpoint/2010/main" val="422509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Why Macroeconomics Is Important</a:t>
            </a:r>
            <a:endParaRPr lang="zh-CN" altLang="en-US" dirty="0"/>
          </a:p>
        </p:txBody>
      </p:sp>
      <p:sp>
        <p:nvSpPr>
          <p:cNvPr id="3" name="内容占位符 2"/>
          <p:cNvSpPr>
            <a:spLocks noGrp="1"/>
          </p:cNvSpPr>
          <p:nvPr>
            <p:ph idx="1"/>
          </p:nvPr>
        </p:nvSpPr>
        <p:spPr/>
        <p:txBody>
          <a:bodyPr>
            <a:normAutofit fontScale="85000" lnSpcReduction="10000"/>
          </a:bodyPr>
          <a:lstStyle/>
          <a:p>
            <a:r>
              <a:rPr lang="en-US" altLang="zh-CN" dirty="0"/>
              <a:t>With a better understanding of why economy grows and why recessions occur, better policy making is possible. </a:t>
            </a:r>
          </a:p>
          <a:p>
            <a:r>
              <a:rPr lang="en-US" altLang="zh-CN" dirty="0"/>
              <a:t>A stably growing economy leads not only to a better living for millions of people, but also to a better society. </a:t>
            </a:r>
          </a:p>
          <a:p>
            <a:r>
              <a:rPr lang="en-US" altLang="zh-CN" dirty="0"/>
              <a:t>Paul Samuelson: “</a:t>
            </a:r>
            <a:r>
              <a:rPr lang="en-US" altLang="zh-CN" i="1" dirty="0"/>
              <a:t>It is not too much to say that the widespread creation of dictatorships and the resulting World War II stemmed in no small measure from the world's failure to meet this basic economic problem [the Great Depression] adequately.</a:t>
            </a:r>
            <a:r>
              <a:rPr lang="en-US" altLang="zh-CN" dirty="0"/>
              <a:t>”</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6</a:t>
            </a:fld>
            <a:endParaRPr lang="zh-CN" altLang="en-US"/>
          </a:p>
        </p:txBody>
      </p:sp>
    </p:spTree>
    <p:extLst>
      <p:ext uri="{BB962C8B-B14F-4D97-AF65-F5344CB8AC3E}">
        <p14:creationId xmlns:p14="http://schemas.microsoft.com/office/powerpoint/2010/main" val="378604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Content</a:t>
            </a:r>
            <a:endParaRPr lang="zh-CN" altLang="en-US" dirty="0"/>
          </a:p>
        </p:txBody>
      </p:sp>
      <p:sp>
        <p:nvSpPr>
          <p:cNvPr id="3" name="内容占位符 2"/>
          <p:cNvSpPr>
            <a:spLocks noGrp="1"/>
          </p:cNvSpPr>
          <p:nvPr>
            <p:ph idx="1"/>
          </p:nvPr>
        </p:nvSpPr>
        <p:spPr/>
        <p:txBody>
          <a:bodyPr>
            <a:normAutofit/>
          </a:bodyPr>
          <a:lstStyle/>
          <a:p>
            <a:r>
              <a:rPr lang="en-US" altLang="zh-CN" dirty="0"/>
              <a:t>What macroeconomics is about</a:t>
            </a:r>
          </a:p>
          <a:p>
            <a:r>
              <a:rPr lang="en-US" altLang="zh-CN" b="1" dirty="0"/>
              <a:t>How the economy works</a:t>
            </a:r>
          </a:p>
          <a:p>
            <a:pPr lvl="1"/>
            <a:r>
              <a:rPr lang="en-US" altLang="zh-CN" b="1" dirty="0"/>
              <a:t>Market economy</a:t>
            </a:r>
          </a:p>
          <a:p>
            <a:pPr lvl="1"/>
            <a:r>
              <a:rPr lang="en-US" altLang="zh-CN" b="1" dirty="0"/>
              <a:t>Planned economy</a:t>
            </a:r>
          </a:p>
          <a:p>
            <a:pPr lvl="1"/>
            <a:r>
              <a:rPr lang="en-US" altLang="zh-CN" b="1" dirty="0"/>
              <a:t>Mixed economy</a:t>
            </a:r>
          </a:p>
          <a:p>
            <a:r>
              <a:rPr lang="en-US" altLang="zh-CN" dirty="0"/>
              <a:t>Macroeconomic modeling</a:t>
            </a:r>
          </a:p>
          <a:p>
            <a:r>
              <a:rPr lang="en-US" altLang="zh-CN" dirty="0"/>
              <a:t>History of macroeconomic thought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7</a:t>
            </a:fld>
            <a:endParaRPr lang="zh-CN" altLang="en-US"/>
          </a:p>
        </p:txBody>
      </p:sp>
    </p:spTree>
    <p:extLst>
      <p:ext uri="{BB962C8B-B14F-4D97-AF65-F5344CB8AC3E}">
        <p14:creationId xmlns:p14="http://schemas.microsoft.com/office/powerpoint/2010/main" val="3446009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Problems An Economy Must Solve</a:t>
            </a:r>
            <a:endParaRPr lang="zh-CN" altLang="en-US" dirty="0"/>
          </a:p>
        </p:txBody>
      </p:sp>
      <p:sp>
        <p:nvSpPr>
          <p:cNvPr id="3" name="内容占位符 2"/>
          <p:cNvSpPr>
            <a:spLocks noGrp="1"/>
          </p:cNvSpPr>
          <p:nvPr>
            <p:ph idx="1"/>
          </p:nvPr>
        </p:nvSpPr>
        <p:spPr/>
        <p:txBody>
          <a:bodyPr/>
          <a:lstStyle/>
          <a:p>
            <a:r>
              <a:rPr lang="en-US" altLang="zh-CN" dirty="0"/>
              <a:t>Production</a:t>
            </a:r>
          </a:p>
          <a:p>
            <a:pPr lvl="1"/>
            <a:r>
              <a:rPr lang="en-US" altLang="zh-CN" dirty="0"/>
              <a:t>What goods and services should be produced, and in what quantity?</a:t>
            </a:r>
          </a:p>
          <a:p>
            <a:pPr lvl="1"/>
            <a:r>
              <a:rPr lang="en-US" altLang="zh-CN" dirty="0"/>
              <a:t>How should resources, which are scarce and have alternative uses, be used in producing these goods and services?</a:t>
            </a:r>
          </a:p>
          <a:p>
            <a:r>
              <a:rPr lang="en-US" altLang="zh-CN" dirty="0"/>
              <a:t>Distribution</a:t>
            </a:r>
          </a:p>
          <a:p>
            <a:pPr lvl="1"/>
            <a:r>
              <a:rPr lang="en-US" altLang="zh-CN" dirty="0"/>
              <a:t>For whom are they to be produced?</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8</a:t>
            </a:fld>
            <a:endParaRPr lang="zh-CN" altLang="en-US"/>
          </a:p>
        </p:txBody>
      </p:sp>
    </p:spTree>
    <p:extLst>
      <p:ext uri="{BB962C8B-B14F-4D97-AF65-F5344CB8AC3E}">
        <p14:creationId xmlns:p14="http://schemas.microsoft.com/office/powerpoint/2010/main" val="216170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dirty="0"/>
              <a:t>Some Stylized Forms of Economy</a:t>
            </a:r>
            <a:endParaRPr lang="zh-CN" altLang="en-US" dirty="0"/>
          </a:p>
        </p:txBody>
      </p:sp>
      <p:sp>
        <p:nvSpPr>
          <p:cNvPr id="3" name="内容占位符 2"/>
          <p:cNvSpPr>
            <a:spLocks noGrp="1"/>
          </p:cNvSpPr>
          <p:nvPr>
            <p:ph idx="1"/>
          </p:nvPr>
        </p:nvSpPr>
        <p:spPr/>
        <p:txBody>
          <a:bodyPr/>
          <a:lstStyle/>
          <a:p>
            <a:r>
              <a:rPr lang="en-US" altLang="zh-CN" dirty="0"/>
              <a:t>The economy of instinct (e.g., bees)</a:t>
            </a:r>
          </a:p>
          <a:p>
            <a:r>
              <a:rPr lang="en-US" altLang="zh-CN" dirty="0"/>
              <a:t>The tribal economy</a:t>
            </a:r>
          </a:p>
          <a:p>
            <a:r>
              <a:rPr lang="en-US" altLang="zh-CN" dirty="0"/>
              <a:t>The market economy</a:t>
            </a:r>
          </a:p>
          <a:p>
            <a:r>
              <a:rPr lang="en-US" altLang="zh-CN" dirty="0"/>
              <a:t>The planned economy (or command economy)</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9</a:t>
            </a:fld>
            <a:endParaRPr lang="zh-CN" altLang="en-US"/>
          </a:p>
        </p:txBody>
      </p:sp>
    </p:spTree>
    <p:extLst>
      <p:ext uri="{BB962C8B-B14F-4D97-AF65-F5344CB8AC3E}">
        <p14:creationId xmlns:p14="http://schemas.microsoft.com/office/powerpoint/2010/main" val="19850454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7168</TotalTime>
  <Words>3457</Words>
  <Application>Microsoft Office PowerPoint</Application>
  <PresentationFormat>全屏显示(4:3)</PresentationFormat>
  <Paragraphs>381</Paragraphs>
  <Slides>42</Slides>
  <Notes>16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42</vt:i4>
      </vt:variant>
    </vt:vector>
  </HeadingPairs>
  <TitlesOfParts>
    <vt:vector size="47" baseType="lpstr">
      <vt:lpstr>宋体</vt:lpstr>
      <vt:lpstr>Arial</vt:lpstr>
      <vt:lpstr>Calibri</vt:lpstr>
      <vt:lpstr>Cambria Math</vt:lpstr>
      <vt:lpstr>Office 主题​​</vt:lpstr>
      <vt:lpstr>Introduction</vt:lpstr>
      <vt:lpstr>Content</vt:lpstr>
      <vt:lpstr>Macroeconomics</vt:lpstr>
      <vt:lpstr>Individual v.s. Whole</vt:lpstr>
      <vt:lpstr>Objectives of Macroeconomics </vt:lpstr>
      <vt:lpstr>Why Macroeconomics Is Important</vt:lpstr>
      <vt:lpstr>Content</vt:lpstr>
      <vt:lpstr>Problems An Economy Must Solve</vt:lpstr>
      <vt:lpstr>Some Stylized Forms of Economy</vt:lpstr>
      <vt:lpstr>Market Economy</vt:lpstr>
      <vt:lpstr>Price: the “Invisible Hand”</vt:lpstr>
      <vt:lpstr>Limitations of Market Economy</vt:lpstr>
      <vt:lpstr>Moral Limits of Market</vt:lpstr>
      <vt:lpstr>Planned Economy</vt:lpstr>
      <vt:lpstr>Mixed Economy</vt:lpstr>
      <vt:lpstr>The Roles of Government in Mixed Economy</vt:lpstr>
      <vt:lpstr>Content</vt:lpstr>
      <vt:lpstr>Macroeconomic Variables</vt:lpstr>
      <vt:lpstr>Endogenous vs. Exogenous Variables</vt:lpstr>
      <vt:lpstr>The Graphic Illustration of a Macroeconomic Model</vt:lpstr>
      <vt:lpstr>Macroeconomic Modeling</vt:lpstr>
      <vt:lpstr>The Art of Using Models</vt:lpstr>
      <vt:lpstr>It Depends!</vt:lpstr>
      <vt:lpstr>Example: Analyzing the Fluctuation of Interest Rate</vt:lpstr>
      <vt:lpstr>Example: Analyzing the Fluctuation of Interest Rate</vt:lpstr>
      <vt:lpstr>The Supply and Demand Model</vt:lpstr>
      <vt:lpstr>The Application of Macro Models</vt:lpstr>
      <vt:lpstr>Structural Model</vt:lpstr>
      <vt:lpstr>Reduced Model</vt:lpstr>
      <vt:lpstr>Structural Model v.s. Reduced Model</vt:lpstr>
      <vt:lpstr>Content</vt:lpstr>
      <vt:lpstr>History of Macroeconomic Thought</vt:lpstr>
      <vt:lpstr>Classical Thought</vt:lpstr>
      <vt:lpstr>Keynesian Revolution</vt:lpstr>
      <vt:lpstr>Neoclassical Synthesis</vt:lpstr>
      <vt:lpstr>The Phillips Curve</vt:lpstr>
      <vt:lpstr>Monetarism</vt:lpstr>
      <vt:lpstr>New Classical Macroeconomics</vt:lpstr>
      <vt:lpstr>New Keynesianism</vt:lpstr>
      <vt:lpstr>Other Schools</vt:lpstr>
      <vt:lpstr>What Do We Believe?</vt:lpstr>
      <vt:lpstr>Concluding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钱军辉</dc:creator>
  <cp:lastModifiedBy>Junhui Qian</cp:lastModifiedBy>
  <cp:revision>168</cp:revision>
  <dcterms:created xsi:type="dcterms:W3CDTF">2013-02-18T13:33:00Z</dcterms:created>
  <dcterms:modified xsi:type="dcterms:W3CDTF">2022-09-11T09:13:11Z</dcterms:modified>
</cp:coreProperties>
</file>