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5" r:id="rId3"/>
    <p:sldId id="271" r:id="rId4"/>
    <p:sldId id="266" r:id="rId5"/>
    <p:sldId id="274" r:id="rId6"/>
    <p:sldId id="264" r:id="rId7"/>
    <p:sldId id="272" r:id="rId8"/>
    <p:sldId id="267" r:id="rId9"/>
    <p:sldId id="269" r:id="rId10"/>
    <p:sldId id="273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1725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8BEA17-EBF0-4742-B266-6DEB965940FE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BAC3748-F372-4579-B5BF-B73B0AF57F4A}">
      <dgm:prSet phldrT="[文本]" custT="1"/>
      <dgm:spPr/>
      <dgm:t>
        <a:bodyPr/>
        <a:lstStyle/>
        <a:p>
          <a:r>
            <a:rPr lang="zh-CN" altLang="en-US" sz="3600" dirty="0"/>
            <a:t>投资自己</a:t>
          </a:r>
        </a:p>
      </dgm:t>
    </dgm:pt>
    <dgm:pt modelId="{7105E6A7-D96B-40D3-9E2C-8A79BADE2C6F}" type="parTrans" cxnId="{867B61DD-78FC-407D-B000-647FD63A4FB9}">
      <dgm:prSet/>
      <dgm:spPr/>
      <dgm:t>
        <a:bodyPr/>
        <a:lstStyle/>
        <a:p>
          <a:endParaRPr lang="zh-CN" altLang="en-US"/>
        </a:p>
      </dgm:t>
    </dgm:pt>
    <dgm:pt modelId="{20BDD81F-5396-4869-B211-4A866676E14A}" type="sibTrans" cxnId="{867B61DD-78FC-407D-B000-647FD63A4FB9}">
      <dgm:prSet/>
      <dgm:spPr/>
      <dgm:t>
        <a:bodyPr/>
        <a:lstStyle/>
        <a:p>
          <a:endParaRPr lang="zh-CN" altLang="en-US"/>
        </a:p>
      </dgm:t>
    </dgm:pt>
    <dgm:pt modelId="{9AB731B2-A1FA-4CCF-9721-3CC3B0824A16}">
      <dgm:prSet phldrT="[文本]" custT="1"/>
      <dgm:spPr/>
      <dgm:t>
        <a:bodyPr/>
        <a:lstStyle/>
        <a:p>
          <a:r>
            <a:rPr lang="zh-CN" altLang="en-US" sz="3600" dirty="0"/>
            <a:t>投资企业</a:t>
          </a:r>
        </a:p>
      </dgm:t>
    </dgm:pt>
    <dgm:pt modelId="{B102CB81-488B-4F6B-BC70-CC1183403A51}" type="parTrans" cxnId="{247092E0-6D9B-4721-93E3-F1FE34663BDA}">
      <dgm:prSet/>
      <dgm:spPr/>
      <dgm:t>
        <a:bodyPr/>
        <a:lstStyle/>
        <a:p>
          <a:endParaRPr lang="zh-CN" altLang="en-US"/>
        </a:p>
      </dgm:t>
    </dgm:pt>
    <dgm:pt modelId="{7129E265-FABD-45ED-9ECE-41D70E4E64AC}" type="sibTrans" cxnId="{247092E0-6D9B-4721-93E3-F1FE34663BDA}">
      <dgm:prSet/>
      <dgm:spPr/>
      <dgm:t>
        <a:bodyPr/>
        <a:lstStyle/>
        <a:p>
          <a:endParaRPr lang="zh-CN" altLang="en-US"/>
        </a:p>
      </dgm:t>
    </dgm:pt>
    <dgm:pt modelId="{5A54B514-C513-45DE-8CB9-565EA20A7C9B}">
      <dgm:prSet phldrT="[文本]" custT="1"/>
      <dgm:spPr/>
      <dgm:t>
        <a:bodyPr/>
        <a:lstStyle/>
        <a:p>
          <a:r>
            <a:rPr lang="zh-CN" altLang="en-US" sz="3600" dirty="0"/>
            <a:t>收获自由</a:t>
          </a:r>
        </a:p>
      </dgm:t>
    </dgm:pt>
    <dgm:pt modelId="{9694068D-34B8-4445-9EA3-AA02920D1D86}" type="parTrans" cxnId="{B7FEF133-7AFA-4B80-8017-CFFD7A62B7CA}">
      <dgm:prSet/>
      <dgm:spPr/>
      <dgm:t>
        <a:bodyPr/>
        <a:lstStyle/>
        <a:p>
          <a:endParaRPr lang="zh-CN" altLang="en-US"/>
        </a:p>
      </dgm:t>
    </dgm:pt>
    <dgm:pt modelId="{07F276A2-2C2B-4851-A1D5-684F19B3CEF4}" type="sibTrans" cxnId="{B7FEF133-7AFA-4B80-8017-CFFD7A62B7CA}">
      <dgm:prSet/>
      <dgm:spPr/>
      <dgm:t>
        <a:bodyPr/>
        <a:lstStyle/>
        <a:p>
          <a:endParaRPr lang="zh-CN" altLang="en-US"/>
        </a:p>
      </dgm:t>
    </dgm:pt>
    <dgm:pt modelId="{55276053-C3C8-4033-B746-FC804014E013}" type="pres">
      <dgm:prSet presAssocID="{E08BEA17-EBF0-4742-B266-6DEB965940FE}" presName="rootnode" presStyleCnt="0">
        <dgm:presLayoutVars>
          <dgm:chMax/>
          <dgm:chPref/>
          <dgm:dir/>
          <dgm:animLvl val="lvl"/>
        </dgm:presLayoutVars>
      </dgm:prSet>
      <dgm:spPr/>
    </dgm:pt>
    <dgm:pt modelId="{926B7DEF-87B4-422B-B3AC-B54CA12B7A3E}" type="pres">
      <dgm:prSet presAssocID="{BBAC3748-F372-4579-B5BF-B73B0AF57F4A}" presName="composite" presStyleCnt="0"/>
      <dgm:spPr/>
    </dgm:pt>
    <dgm:pt modelId="{5DC199DE-CAA8-40D1-9BCB-BF315CA8CCDE}" type="pres">
      <dgm:prSet presAssocID="{BBAC3748-F372-4579-B5BF-B73B0AF57F4A}" presName="LShape" presStyleLbl="alignNode1" presStyleIdx="0" presStyleCnt="5"/>
      <dgm:spPr/>
    </dgm:pt>
    <dgm:pt modelId="{CF6656F3-F912-4797-A41D-44BB18081159}" type="pres">
      <dgm:prSet presAssocID="{BBAC3748-F372-4579-B5BF-B73B0AF57F4A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254245E3-20A0-4BAC-9D5C-CF19F75845E4}" type="pres">
      <dgm:prSet presAssocID="{BBAC3748-F372-4579-B5BF-B73B0AF57F4A}" presName="Triangle" presStyleLbl="alignNode1" presStyleIdx="1" presStyleCnt="5"/>
      <dgm:spPr/>
    </dgm:pt>
    <dgm:pt modelId="{B03AC4E5-DE6E-4442-944E-B905217CB764}" type="pres">
      <dgm:prSet presAssocID="{20BDD81F-5396-4869-B211-4A866676E14A}" presName="sibTrans" presStyleCnt="0"/>
      <dgm:spPr/>
    </dgm:pt>
    <dgm:pt modelId="{B9ACE430-25AC-4B18-BD9A-3673AC663433}" type="pres">
      <dgm:prSet presAssocID="{20BDD81F-5396-4869-B211-4A866676E14A}" presName="space" presStyleCnt="0"/>
      <dgm:spPr/>
    </dgm:pt>
    <dgm:pt modelId="{C8F160DD-D68F-4B03-B078-7E6586E2B686}" type="pres">
      <dgm:prSet presAssocID="{9AB731B2-A1FA-4CCF-9721-3CC3B0824A16}" presName="composite" presStyleCnt="0"/>
      <dgm:spPr/>
    </dgm:pt>
    <dgm:pt modelId="{65753EF9-AA5B-456B-A556-B955A003A3C2}" type="pres">
      <dgm:prSet presAssocID="{9AB731B2-A1FA-4CCF-9721-3CC3B0824A16}" presName="LShape" presStyleLbl="alignNode1" presStyleIdx="2" presStyleCnt="5"/>
      <dgm:spPr/>
    </dgm:pt>
    <dgm:pt modelId="{8479F02E-0FFE-40F4-945C-E99E85396ADA}" type="pres">
      <dgm:prSet presAssocID="{9AB731B2-A1FA-4CCF-9721-3CC3B0824A16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2274515-AB52-4D42-B0FE-D750CD7AC403}" type="pres">
      <dgm:prSet presAssocID="{9AB731B2-A1FA-4CCF-9721-3CC3B0824A16}" presName="Triangle" presStyleLbl="alignNode1" presStyleIdx="3" presStyleCnt="5"/>
      <dgm:spPr/>
    </dgm:pt>
    <dgm:pt modelId="{1F239C37-98D9-4B93-8663-806BAA693075}" type="pres">
      <dgm:prSet presAssocID="{7129E265-FABD-45ED-9ECE-41D70E4E64AC}" presName="sibTrans" presStyleCnt="0"/>
      <dgm:spPr/>
    </dgm:pt>
    <dgm:pt modelId="{838A1607-3385-4652-95C3-4D1E431B8289}" type="pres">
      <dgm:prSet presAssocID="{7129E265-FABD-45ED-9ECE-41D70E4E64AC}" presName="space" presStyleCnt="0"/>
      <dgm:spPr/>
    </dgm:pt>
    <dgm:pt modelId="{D12771B0-3EA5-4799-86F3-077562AC8F21}" type="pres">
      <dgm:prSet presAssocID="{5A54B514-C513-45DE-8CB9-565EA20A7C9B}" presName="composite" presStyleCnt="0"/>
      <dgm:spPr/>
    </dgm:pt>
    <dgm:pt modelId="{62E7B64A-18AF-41C8-8FEE-9EA8435D58D7}" type="pres">
      <dgm:prSet presAssocID="{5A54B514-C513-45DE-8CB9-565EA20A7C9B}" presName="LShape" presStyleLbl="alignNode1" presStyleIdx="4" presStyleCnt="5"/>
      <dgm:spPr/>
    </dgm:pt>
    <dgm:pt modelId="{4FF4CA3A-111F-4D78-A3DF-EBD040230A0C}" type="pres">
      <dgm:prSet presAssocID="{5A54B514-C513-45DE-8CB9-565EA20A7C9B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600532A-E317-4E02-995C-D16E778EC58C}" type="presOf" srcId="{BBAC3748-F372-4579-B5BF-B73B0AF57F4A}" destId="{CF6656F3-F912-4797-A41D-44BB18081159}" srcOrd="0" destOrd="0" presId="urn:microsoft.com/office/officeart/2009/3/layout/StepUpProcess"/>
    <dgm:cxn modelId="{B7FEF133-7AFA-4B80-8017-CFFD7A62B7CA}" srcId="{E08BEA17-EBF0-4742-B266-6DEB965940FE}" destId="{5A54B514-C513-45DE-8CB9-565EA20A7C9B}" srcOrd="2" destOrd="0" parTransId="{9694068D-34B8-4445-9EA3-AA02920D1D86}" sibTransId="{07F276A2-2C2B-4851-A1D5-684F19B3CEF4}"/>
    <dgm:cxn modelId="{8DC2BE3B-1E31-4243-BEA8-92E665F47CC6}" type="presOf" srcId="{E08BEA17-EBF0-4742-B266-6DEB965940FE}" destId="{55276053-C3C8-4033-B746-FC804014E013}" srcOrd="0" destOrd="0" presId="urn:microsoft.com/office/officeart/2009/3/layout/StepUpProcess"/>
    <dgm:cxn modelId="{0EB5DD81-09CF-4F21-8C91-4821318080B6}" type="presOf" srcId="{9AB731B2-A1FA-4CCF-9721-3CC3B0824A16}" destId="{8479F02E-0FFE-40F4-945C-E99E85396ADA}" srcOrd="0" destOrd="0" presId="urn:microsoft.com/office/officeart/2009/3/layout/StepUpProcess"/>
    <dgm:cxn modelId="{70FC38AC-EDC0-4A1E-9780-4F33936610D0}" type="presOf" srcId="{5A54B514-C513-45DE-8CB9-565EA20A7C9B}" destId="{4FF4CA3A-111F-4D78-A3DF-EBD040230A0C}" srcOrd="0" destOrd="0" presId="urn:microsoft.com/office/officeart/2009/3/layout/StepUpProcess"/>
    <dgm:cxn modelId="{867B61DD-78FC-407D-B000-647FD63A4FB9}" srcId="{E08BEA17-EBF0-4742-B266-6DEB965940FE}" destId="{BBAC3748-F372-4579-B5BF-B73B0AF57F4A}" srcOrd="0" destOrd="0" parTransId="{7105E6A7-D96B-40D3-9E2C-8A79BADE2C6F}" sibTransId="{20BDD81F-5396-4869-B211-4A866676E14A}"/>
    <dgm:cxn modelId="{247092E0-6D9B-4721-93E3-F1FE34663BDA}" srcId="{E08BEA17-EBF0-4742-B266-6DEB965940FE}" destId="{9AB731B2-A1FA-4CCF-9721-3CC3B0824A16}" srcOrd="1" destOrd="0" parTransId="{B102CB81-488B-4F6B-BC70-CC1183403A51}" sibTransId="{7129E265-FABD-45ED-9ECE-41D70E4E64AC}"/>
    <dgm:cxn modelId="{E9AE8A2F-4D6E-4330-839C-83C8CB3AA73E}" type="presParOf" srcId="{55276053-C3C8-4033-B746-FC804014E013}" destId="{926B7DEF-87B4-422B-B3AC-B54CA12B7A3E}" srcOrd="0" destOrd="0" presId="urn:microsoft.com/office/officeart/2009/3/layout/StepUpProcess"/>
    <dgm:cxn modelId="{C8F59A95-AC94-454E-9BE1-DA81015488E2}" type="presParOf" srcId="{926B7DEF-87B4-422B-B3AC-B54CA12B7A3E}" destId="{5DC199DE-CAA8-40D1-9BCB-BF315CA8CCDE}" srcOrd="0" destOrd="0" presId="urn:microsoft.com/office/officeart/2009/3/layout/StepUpProcess"/>
    <dgm:cxn modelId="{F0497512-9D0D-42B8-BBC5-F3297DB99680}" type="presParOf" srcId="{926B7DEF-87B4-422B-B3AC-B54CA12B7A3E}" destId="{CF6656F3-F912-4797-A41D-44BB18081159}" srcOrd="1" destOrd="0" presId="urn:microsoft.com/office/officeart/2009/3/layout/StepUpProcess"/>
    <dgm:cxn modelId="{819610E9-CF8D-40F3-B421-7D117A08A1D5}" type="presParOf" srcId="{926B7DEF-87B4-422B-B3AC-B54CA12B7A3E}" destId="{254245E3-20A0-4BAC-9D5C-CF19F75845E4}" srcOrd="2" destOrd="0" presId="urn:microsoft.com/office/officeart/2009/3/layout/StepUpProcess"/>
    <dgm:cxn modelId="{A4EEAC1D-0956-480C-88D4-25582D2E9216}" type="presParOf" srcId="{55276053-C3C8-4033-B746-FC804014E013}" destId="{B03AC4E5-DE6E-4442-944E-B905217CB764}" srcOrd="1" destOrd="0" presId="urn:microsoft.com/office/officeart/2009/3/layout/StepUpProcess"/>
    <dgm:cxn modelId="{5AAA8FDA-4815-4580-B2EB-17546F9935C2}" type="presParOf" srcId="{B03AC4E5-DE6E-4442-944E-B905217CB764}" destId="{B9ACE430-25AC-4B18-BD9A-3673AC663433}" srcOrd="0" destOrd="0" presId="urn:microsoft.com/office/officeart/2009/3/layout/StepUpProcess"/>
    <dgm:cxn modelId="{CD6E4CB3-BE2F-4A6A-B35F-8B5A9478DEFE}" type="presParOf" srcId="{55276053-C3C8-4033-B746-FC804014E013}" destId="{C8F160DD-D68F-4B03-B078-7E6586E2B686}" srcOrd="2" destOrd="0" presId="urn:microsoft.com/office/officeart/2009/3/layout/StepUpProcess"/>
    <dgm:cxn modelId="{4F162E46-1511-42D5-8EC3-B2F1739EF877}" type="presParOf" srcId="{C8F160DD-D68F-4B03-B078-7E6586E2B686}" destId="{65753EF9-AA5B-456B-A556-B955A003A3C2}" srcOrd="0" destOrd="0" presId="urn:microsoft.com/office/officeart/2009/3/layout/StepUpProcess"/>
    <dgm:cxn modelId="{006FE508-DAB4-4594-842B-EB547B40B73F}" type="presParOf" srcId="{C8F160DD-D68F-4B03-B078-7E6586E2B686}" destId="{8479F02E-0FFE-40F4-945C-E99E85396ADA}" srcOrd="1" destOrd="0" presId="urn:microsoft.com/office/officeart/2009/3/layout/StepUpProcess"/>
    <dgm:cxn modelId="{58680772-93E8-40FB-BA49-402ECDC84169}" type="presParOf" srcId="{C8F160DD-D68F-4B03-B078-7E6586E2B686}" destId="{62274515-AB52-4D42-B0FE-D750CD7AC403}" srcOrd="2" destOrd="0" presId="urn:microsoft.com/office/officeart/2009/3/layout/StepUpProcess"/>
    <dgm:cxn modelId="{399DCD34-0E95-45ED-AAFF-7BC2DF610D49}" type="presParOf" srcId="{55276053-C3C8-4033-B746-FC804014E013}" destId="{1F239C37-98D9-4B93-8663-806BAA693075}" srcOrd="3" destOrd="0" presId="urn:microsoft.com/office/officeart/2009/3/layout/StepUpProcess"/>
    <dgm:cxn modelId="{54E95DAC-8A8D-465D-BD37-B6BF024E9C92}" type="presParOf" srcId="{1F239C37-98D9-4B93-8663-806BAA693075}" destId="{838A1607-3385-4652-95C3-4D1E431B8289}" srcOrd="0" destOrd="0" presId="urn:microsoft.com/office/officeart/2009/3/layout/StepUpProcess"/>
    <dgm:cxn modelId="{DFC5DC47-DC7B-4A5D-B781-9C72E6FD86FC}" type="presParOf" srcId="{55276053-C3C8-4033-B746-FC804014E013}" destId="{D12771B0-3EA5-4799-86F3-077562AC8F21}" srcOrd="4" destOrd="0" presId="urn:microsoft.com/office/officeart/2009/3/layout/StepUpProcess"/>
    <dgm:cxn modelId="{5E6D685C-061C-48EE-A1A6-B31237DC2E19}" type="presParOf" srcId="{D12771B0-3EA5-4799-86F3-077562AC8F21}" destId="{62E7B64A-18AF-41C8-8FEE-9EA8435D58D7}" srcOrd="0" destOrd="0" presId="urn:microsoft.com/office/officeart/2009/3/layout/StepUpProcess"/>
    <dgm:cxn modelId="{54061B8A-28B6-4CF4-B11A-44CA68BAB82C}" type="presParOf" srcId="{D12771B0-3EA5-4799-86F3-077562AC8F21}" destId="{4FF4CA3A-111F-4D78-A3DF-EBD040230A0C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199DE-CAA8-40D1-9BCB-BF315CA8CCDE}">
      <dsp:nvSpPr>
        <dsp:cNvPr id="0" name=""/>
        <dsp:cNvSpPr/>
      </dsp:nvSpPr>
      <dsp:spPr>
        <a:xfrm rot="5400000">
          <a:off x="513948" y="1312414"/>
          <a:ext cx="1538357" cy="255979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6656F3-F912-4797-A41D-44BB18081159}">
      <dsp:nvSpPr>
        <dsp:cNvPr id="0" name=""/>
        <dsp:cNvSpPr/>
      </dsp:nvSpPr>
      <dsp:spPr>
        <a:xfrm>
          <a:off x="257157" y="2077240"/>
          <a:ext cx="2310994" cy="20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600" kern="1200" dirty="0"/>
            <a:t>投资自己</a:t>
          </a:r>
        </a:p>
      </dsp:txBody>
      <dsp:txXfrm>
        <a:off x="257157" y="2077240"/>
        <a:ext cx="2310994" cy="2025722"/>
      </dsp:txXfrm>
    </dsp:sp>
    <dsp:sp modelId="{254245E3-20A0-4BAC-9D5C-CF19F75845E4}">
      <dsp:nvSpPr>
        <dsp:cNvPr id="0" name=""/>
        <dsp:cNvSpPr/>
      </dsp:nvSpPr>
      <dsp:spPr>
        <a:xfrm>
          <a:off x="2132115" y="1123959"/>
          <a:ext cx="436036" cy="43603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753EF9-AA5B-456B-A556-B955A003A3C2}">
      <dsp:nvSpPr>
        <dsp:cNvPr id="0" name=""/>
        <dsp:cNvSpPr/>
      </dsp:nvSpPr>
      <dsp:spPr>
        <a:xfrm rot="5400000">
          <a:off x="3343056" y="612348"/>
          <a:ext cx="1538357" cy="255979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79F02E-0FFE-40F4-945C-E99E85396ADA}">
      <dsp:nvSpPr>
        <dsp:cNvPr id="0" name=""/>
        <dsp:cNvSpPr/>
      </dsp:nvSpPr>
      <dsp:spPr>
        <a:xfrm>
          <a:off x="3086266" y="1377174"/>
          <a:ext cx="2310994" cy="20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600" kern="1200" dirty="0"/>
            <a:t>投资企业</a:t>
          </a:r>
        </a:p>
      </dsp:txBody>
      <dsp:txXfrm>
        <a:off x="3086266" y="1377174"/>
        <a:ext cx="2310994" cy="2025722"/>
      </dsp:txXfrm>
    </dsp:sp>
    <dsp:sp modelId="{62274515-AB52-4D42-B0FE-D750CD7AC403}">
      <dsp:nvSpPr>
        <dsp:cNvPr id="0" name=""/>
        <dsp:cNvSpPr/>
      </dsp:nvSpPr>
      <dsp:spPr>
        <a:xfrm>
          <a:off x="4961224" y="423894"/>
          <a:ext cx="436036" cy="436036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E7B64A-18AF-41C8-8FEE-9EA8435D58D7}">
      <dsp:nvSpPr>
        <dsp:cNvPr id="0" name=""/>
        <dsp:cNvSpPr/>
      </dsp:nvSpPr>
      <dsp:spPr>
        <a:xfrm rot="5400000">
          <a:off x="6172165" y="-87716"/>
          <a:ext cx="1538357" cy="2559791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F4CA3A-111F-4D78-A3DF-EBD040230A0C}">
      <dsp:nvSpPr>
        <dsp:cNvPr id="0" name=""/>
        <dsp:cNvSpPr/>
      </dsp:nvSpPr>
      <dsp:spPr>
        <a:xfrm>
          <a:off x="5915374" y="677109"/>
          <a:ext cx="2310994" cy="20257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3600" kern="1200" dirty="0"/>
            <a:t>收获自由</a:t>
          </a:r>
        </a:p>
      </dsp:txBody>
      <dsp:txXfrm>
        <a:off x="5915374" y="677109"/>
        <a:ext cx="2310994" cy="20257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5754E-0660-40D8-8565-CC2BE8AB094A}" type="datetimeFigureOut">
              <a:rPr lang="zh-CN" altLang="en-US" smtClean="0"/>
              <a:t>2025/6/16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BB084-E0E5-4A60-835A-7A2F5C1832A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65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7933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7949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BBB084-E0E5-4A60-835A-7A2F5C1832A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6288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2025/6/16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2" name="组合 11"/>
          <p:cNvGrpSpPr/>
          <p:nvPr userDrawn="1"/>
        </p:nvGrpSpPr>
        <p:grpSpPr>
          <a:xfrm>
            <a:off x="6858016" y="6000768"/>
            <a:ext cx="2089150" cy="471487"/>
            <a:chOff x="250825" y="6237288"/>
            <a:chExt cx="2089150" cy="471487"/>
          </a:xfrm>
        </p:grpSpPr>
        <p:pic>
          <p:nvPicPr>
            <p:cNvPr id="8" name="Picture 15" descr="newequisaccreditedhisresolution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98513" y="6237288"/>
              <a:ext cx="576262" cy="404812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6" descr="WEB-Accredited-AMBA-Logo"/>
            <p:cNvPicPr>
              <a:picLocks noChangeAspect="1" noChangeArrowheads="1"/>
            </p:cNvPicPr>
            <p:nvPr userDrawn="1"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74788" y="6348413"/>
              <a:ext cx="865187" cy="288925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E:\安泰VI规范\AACSB\复件 low_res_blue.jpg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50825" y="6276975"/>
              <a:ext cx="433388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2025/6/16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2025/6/16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2025/6/16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BA538-819B-4335-AE34-79175476C36E}" type="datetimeFigureOut">
              <a:rPr lang="zh-CN" altLang="en-US" smtClean="0"/>
              <a:t>2025/6/16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BA538-819B-4335-AE34-79175476C36E}" type="datetimeFigureOut">
              <a:rPr lang="zh-CN" altLang="en-US" smtClean="0"/>
              <a:t>2025/6/16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74211-49EE-4519-94ED-84567EC4E95C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7" name="组合 6"/>
          <p:cNvGrpSpPr/>
          <p:nvPr userDrawn="1"/>
        </p:nvGrpSpPr>
        <p:grpSpPr>
          <a:xfrm>
            <a:off x="6858016" y="6000768"/>
            <a:ext cx="2089150" cy="471487"/>
            <a:chOff x="250825" y="6237288"/>
            <a:chExt cx="2089150" cy="471487"/>
          </a:xfrm>
        </p:grpSpPr>
        <p:pic>
          <p:nvPicPr>
            <p:cNvPr id="8" name="Picture 15" descr="newequisaccreditedhisresolution"/>
            <p:cNvPicPr>
              <a:picLocks noChangeAspect="1" noChangeArrowheads="1"/>
            </p:cNvPicPr>
            <p:nvPr userDrawn="1"/>
          </p:nvPicPr>
          <p:blipFill>
            <a:blip r:embed="rId13"/>
            <a:srcRect/>
            <a:stretch>
              <a:fillRect/>
            </a:stretch>
          </p:blipFill>
          <p:spPr bwMode="auto">
            <a:xfrm>
              <a:off x="798513" y="6237288"/>
              <a:ext cx="576262" cy="404812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6" descr="WEB-Accredited-AMBA-Logo"/>
            <p:cNvPicPr>
              <a:picLocks noChangeAspect="1" noChangeArrowheads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1474788" y="6348413"/>
              <a:ext cx="865187" cy="288925"/>
            </a:xfrm>
            <a:prstGeom prst="rect">
              <a:avLst/>
            </a:prstGeom>
            <a:solidFill>
              <a:srgbClr val="C8DECF"/>
            </a:solidFill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E:\安泰VI规范\AACSB\复件 low_res_blue.jpg"/>
            <p:cNvPicPr>
              <a:picLocks noChangeAspect="1" noChangeArrowheads="1"/>
            </p:cNvPicPr>
            <p:nvPr userDrawn="1"/>
          </p:nvPicPr>
          <p:blipFill>
            <a:blip r:embed="rId15"/>
            <a:srcRect/>
            <a:stretch>
              <a:fillRect/>
            </a:stretch>
          </p:blipFill>
          <p:spPr bwMode="auto">
            <a:xfrm>
              <a:off x="250825" y="6276975"/>
              <a:ext cx="433388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33" y="116632"/>
            <a:ext cx="33242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结束语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钱军辉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F9D0F496-AA08-4F81-8766-98804BCDA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祝大家好运！</a:t>
            </a:r>
          </a:p>
        </p:txBody>
      </p:sp>
      <p:graphicFrame>
        <p:nvGraphicFramePr>
          <p:cNvPr id="8" name="内容占位符 7">
            <a:extLst>
              <a:ext uri="{FF2B5EF4-FFF2-40B4-BE49-F238E27FC236}">
                <a16:creationId xmlns:a16="http://schemas.microsoft.com/office/drawing/2014/main" id="{E6CE6A3C-0456-43CE-B5DA-CA6C1C8A41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701222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7323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>
            <a:extLst>
              <a:ext uri="{FF2B5EF4-FFF2-40B4-BE49-F238E27FC236}">
                <a16:creationId xmlns:a16="http://schemas.microsoft.com/office/drawing/2014/main" id="{F635A9D9-76ED-4B8A-A03D-DC10072F37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投资成功需要什么？</a:t>
            </a:r>
          </a:p>
        </p:txBody>
      </p:sp>
    </p:spTree>
    <p:extLst>
      <p:ext uri="{BB962C8B-B14F-4D97-AF65-F5344CB8AC3E}">
        <p14:creationId xmlns:p14="http://schemas.microsoft.com/office/powerpoint/2010/main" val="1590681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E7A84D-FDE8-44F7-AA64-8F9B43D13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节俭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EB2C821-8101-4E13-820A-4F5F878B0CC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CN" altLang="en-US" dirty="0"/>
              <a:t>如何得到第一个一百万？</a:t>
            </a:r>
            <a:endParaRPr lang="en-US" altLang="zh-CN" dirty="0"/>
          </a:p>
          <a:p>
            <a:pPr marL="400050" lvl="1" indent="0">
              <a:buNone/>
            </a:pPr>
            <a:r>
              <a:rPr lang="zh-CN" altLang="en-US" dirty="0"/>
              <a:t>答：省钱。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养成省钱的习惯，生活会简化，人会更理性。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i="1" dirty="0"/>
          </a:p>
        </p:txBody>
      </p:sp>
      <p:sp>
        <p:nvSpPr>
          <p:cNvPr id="9" name="内容占位符 8">
            <a:extLst>
              <a:ext uri="{FF2B5EF4-FFF2-40B4-BE49-F238E27FC236}">
                <a16:creationId xmlns:a16="http://schemas.microsoft.com/office/drawing/2014/main" id="{BC5DD827-E140-4FC6-A6E6-E75D972EF1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Benjamin Franklin: </a:t>
            </a:r>
          </a:p>
          <a:p>
            <a:endParaRPr lang="en-US" altLang="zh-CN" dirty="0"/>
          </a:p>
          <a:p>
            <a:pPr marL="400050" lvl="1" indent="0">
              <a:buNone/>
            </a:pPr>
            <a:r>
              <a:rPr lang="zh-CN" altLang="en-US" dirty="0"/>
              <a:t>小心小的花费，小洞会让大船沉没。</a:t>
            </a:r>
            <a:r>
              <a:rPr lang="en-US" altLang="zh-CN" dirty="0"/>
              <a:t>Beware of little expenses; a small leak will sink a great ship.</a:t>
            </a:r>
            <a:endParaRPr lang="zh-CN" altLang="en-US" dirty="0"/>
          </a:p>
          <a:p>
            <a:endParaRPr lang="en-US" altLang="zh-CN" dirty="0"/>
          </a:p>
          <a:p>
            <a:r>
              <a:rPr lang="en-US" altLang="zh-CN" dirty="0"/>
              <a:t>Warren Buffett: </a:t>
            </a:r>
          </a:p>
          <a:p>
            <a:endParaRPr lang="en-US" altLang="zh-CN" dirty="0"/>
          </a:p>
          <a:p>
            <a:pPr marL="400050" lvl="1" indent="0">
              <a:buNone/>
            </a:pPr>
            <a:r>
              <a:rPr lang="zh-CN" altLang="en-US" dirty="0"/>
              <a:t>不要先花后存，要先存后花。</a:t>
            </a:r>
            <a:r>
              <a:rPr lang="en-US" altLang="zh-CN" dirty="0"/>
              <a:t>Do not save what is left after spending, but spend what is left after saving.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6461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DE6A43-5A6F-45D7-AAB7-29C01120C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自律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6EF5AA2-A054-4FB1-91DF-5AC63E07DC5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自己是最大的敌人。想办法防止自己做蠢事。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用决策流程来约束自己。</a:t>
            </a:r>
          </a:p>
          <a:p>
            <a:endParaRPr lang="en-US" altLang="zh-CN" dirty="0"/>
          </a:p>
          <a:p>
            <a:r>
              <a:rPr lang="zh-CN" altLang="en-US" dirty="0"/>
              <a:t>谨慎用杠杆。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6825B32-EFB1-47D8-B921-255D28DFF7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Benjamin Graham: </a:t>
            </a:r>
          </a:p>
          <a:p>
            <a:pPr marL="400050" lvl="1" indent="0">
              <a:buNone/>
            </a:pPr>
            <a:endParaRPr lang="en-US" altLang="zh-CN" dirty="0"/>
          </a:p>
          <a:p>
            <a:pPr marL="400050" lvl="1" indent="0">
              <a:buNone/>
            </a:pPr>
            <a:r>
              <a:rPr lang="zh-CN" altLang="en-US" dirty="0"/>
              <a:t>投资者的主要问题，甚至可以说最大的敌人，很可能是自己。</a:t>
            </a:r>
            <a:r>
              <a:rPr lang="en-US" altLang="zh-CN" dirty="0"/>
              <a:t>The investor’s chief problem – and even his worst enemy – is likely to be himself.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0957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A6E0C0-41C4-4A8E-8525-EC3D76832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健康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DBCF17A-9AB3-44E9-ACE8-3CC1AB64D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复利需要长寿，长寿需要健康。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理性决策需要健康。</a:t>
            </a:r>
            <a:endParaRPr lang="en-US" altLang="zh-CN" dirty="0"/>
          </a:p>
          <a:p>
            <a:pPr lvl="1"/>
            <a:r>
              <a:rPr lang="zh-CN" altLang="en-US" dirty="0"/>
              <a:t>健康的身体、充足的睡眠是理性决策的基础。</a:t>
            </a:r>
            <a:endParaRPr lang="en-US" altLang="zh-CN" dirty="0"/>
          </a:p>
          <a:p>
            <a:pPr lvl="1"/>
            <a:r>
              <a:rPr lang="zh-CN" altLang="en-US" dirty="0"/>
              <a:t>避免在情绪低落或亢奋时做决策。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如何保持健康？</a:t>
            </a:r>
            <a:endParaRPr lang="en-US" altLang="zh-CN" dirty="0"/>
          </a:p>
          <a:p>
            <a:pPr lvl="1"/>
            <a:r>
              <a:rPr lang="zh-CN" altLang="en-US" dirty="0"/>
              <a:t>与市场保持距离。</a:t>
            </a:r>
            <a:endParaRPr lang="en-US" altLang="zh-CN" dirty="0"/>
          </a:p>
          <a:p>
            <a:pPr lvl="1"/>
            <a:r>
              <a:rPr lang="zh-CN" altLang="en-US" dirty="0"/>
              <a:t>避免压力，主动缓解压力。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08097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学习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学而时习之，不亦乐乎？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反复阅读投资经典、投资人传记。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阅读招股书和年报。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从失败中吸取教训。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46573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542717-8341-4D1E-92C4-688753184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谦卑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7C20C4-68AC-4DBB-976A-E55B047CAEB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/>
              <a:t>你，我，以及众多专家，都不能预测未来。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不依赖预测未来，但要尽可能地知道现在。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不怕未来的不测，但要为之做好准备。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不追求聪明，努力不做蠢事。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BF4775A-B0BF-4F89-8C65-CED9C585317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/>
              <a:t>Charlie Munger:</a:t>
            </a:r>
          </a:p>
          <a:p>
            <a:pPr marL="400050" lvl="1" indent="0">
              <a:buNone/>
            </a:pPr>
            <a:endParaRPr lang="en-US" altLang="zh-CN" dirty="0"/>
          </a:p>
          <a:p>
            <a:pPr marL="400050" lvl="1" indent="0">
              <a:buNone/>
            </a:pPr>
            <a:r>
              <a:rPr lang="zh-CN" altLang="en-US" dirty="0"/>
              <a:t>知道自己不知道什么，比才华横溢更重要。</a:t>
            </a:r>
            <a:r>
              <a:rPr lang="en-US" altLang="zh-CN" dirty="0"/>
              <a:t>Knowing what you don’t know is more useful than being brilliant.</a:t>
            </a:r>
          </a:p>
          <a:p>
            <a:pPr marL="400050" lvl="1" indent="0">
              <a:buNone/>
            </a:pP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9759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7D05E9-6EB3-4690-AC16-43530F63D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简化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9E66F0-278C-4FF3-985B-682C0855892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买股票是买生意。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关注基本面。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集中持股。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减少交易，做个偷懒的资本家。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5968479-6BD5-41F6-8B60-F5DA9334E5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Warren Buffett: </a:t>
            </a:r>
          </a:p>
          <a:p>
            <a:pPr marL="400050" lvl="1" indent="0">
              <a:buNone/>
            </a:pPr>
            <a:endParaRPr lang="en-US" altLang="zh-CN" dirty="0"/>
          </a:p>
          <a:p>
            <a:pPr marL="400050" lvl="1" indent="0">
              <a:buNone/>
            </a:pPr>
            <a:r>
              <a:rPr lang="zh-CN" altLang="en-US" dirty="0"/>
              <a:t>闲不住的手是投资回报的敌人。</a:t>
            </a:r>
            <a:r>
              <a:rPr lang="en-US" altLang="zh-CN" dirty="0"/>
              <a:t>Activity is the enemy of investment returns.</a:t>
            </a:r>
          </a:p>
          <a:p>
            <a:pPr marL="400050" lvl="1" indent="0">
              <a:buNone/>
            </a:pPr>
            <a:endParaRPr lang="en-US" altLang="zh-CN" dirty="0"/>
          </a:p>
          <a:p>
            <a:pPr marL="400050" lvl="1" indent="0">
              <a:buNone/>
            </a:pPr>
            <a:r>
              <a:rPr lang="zh-CN" altLang="en-US" dirty="0"/>
              <a:t>投资是简单的，但不容易。</a:t>
            </a:r>
            <a:r>
              <a:rPr lang="en-US" altLang="zh-CN" dirty="0"/>
              <a:t>Investing is simple, but not easy.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4622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51EDA3-2846-4749-AEDF-8AF289E7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智慧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C81DABB-9ED0-425B-9E8F-D49F7916E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接受市场的非理性，保持自己的理性。</a:t>
            </a:r>
          </a:p>
          <a:p>
            <a:endParaRPr lang="en-US" altLang="zh-CN" dirty="0"/>
          </a:p>
          <a:p>
            <a:r>
              <a:rPr lang="zh-CN" altLang="en-US" dirty="0"/>
              <a:t>接受不确定性。尽人事，听天命。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保持乐观，尤其在危机中。</a:t>
            </a:r>
          </a:p>
          <a:p>
            <a:endParaRPr lang="en-US" altLang="zh-CN" dirty="0"/>
          </a:p>
          <a:p>
            <a:r>
              <a:rPr lang="zh-CN" altLang="en-US" dirty="0"/>
              <a:t>知足常乐。</a:t>
            </a:r>
          </a:p>
        </p:txBody>
      </p:sp>
    </p:spTree>
    <p:extLst>
      <p:ext uri="{BB962C8B-B14F-4D97-AF65-F5344CB8AC3E}">
        <p14:creationId xmlns:p14="http://schemas.microsoft.com/office/powerpoint/2010/main" val="529818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2652</TotalTime>
  <Words>412</Words>
  <Application>Microsoft Office PowerPoint</Application>
  <PresentationFormat>全屏显示(4:3)</PresentationFormat>
  <Paragraphs>83</Paragraphs>
  <Slides>10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宋体</vt:lpstr>
      <vt:lpstr>Arial</vt:lpstr>
      <vt:lpstr>Calibri</vt:lpstr>
      <vt:lpstr>Office 主题</vt:lpstr>
      <vt:lpstr>结束语</vt:lpstr>
      <vt:lpstr>投资成功需要什么？</vt:lpstr>
      <vt:lpstr>节俭</vt:lpstr>
      <vt:lpstr>自律</vt:lpstr>
      <vt:lpstr>健康</vt:lpstr>
      <vt:lpstr>学习</vt:lpstr>
      <vt:lpstr>谦卑</vt:lpstr>
      <vt:lpstr>简化</vt:lpstr>
      <vt:lpstr>智慧</vt:lpstr>
      <vt:lpstr>祝大家好运！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Junhui</cp:lastModifiedBy>
  <cp:revision>71</cp:revision>
  <dcterms:created xsi:type="dcterms:W3CDTF">2011-12-09T08:32:57Z</dcterms:created>
  <dcterms:modified xsi:type="dcterms:W3CDTF">2025-06-16T06:50:24Z</dcterms:modified>
</cp:coreProperties>
</file>