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Ex3.xml" ContentType="application/vnd.ms-office.chartex+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4" r:id="rId3"/>
    <p:sldId id="281" r:id="rId4"/>
    <p:sldId id="282" r:id="rId5"/>
    <p:sldId id="279" r:id="rId6"/>
    <p:sldId id="280" r:id="rId7"/>
    <p:sldId id="297" r:id="rId8"/>
    <p:sldId id="298" r:id="rId9"/>
    <p:sldId id="283" r:id="rId10"/>
    <p:sldId id="285" r:id="rId11"/>
    <p:sldId id="296" r:id="rId12"/>
    <p:sldId id="284" r:id="rId13"/>
    <p:sldId id="257" r:id="rId14"/>
    <p:sldId id="286" r:id="rId15"/>
    <p:sldId id="287" r:id="rId16"/>
    <p:sldId id="288" r:id="rId17"/>
    <p:sldId id="268" r:id="rId18"/>
    <p:sldId id="269" r:id="rId19"/>
    <p:sldId id="272" r:id="rId20"/>
    <p:sldId id="274" r:id="rId21"/>
    <p:sldId id="273" r:id="rId22"/>
    <p:sldId id="275" r:id="rId23"/>
    <p:sldId id="289" r:id="rId24"/>
    <p:sldId id="290" r:id="rId25"/>
    <p:sldId id="271" r:id="rId26"/>
    <p:sldId id="291" r:id="rId27"/>
    <p:sldId id="292" r:id="rId28"/>
    <p:sldId id="293" r:id="rId29"/>
    <p:sldId id="294" r:id="rId30"/>
    <p:sldId id="295" r:id="rId31"/>
    <p:sldId id="277" r:id="rId32"/>
    <p:sldId id="265" r:id="rId33"/>
    <p:sldId id="278" r:id="rId34"/>
    <p:sldId id="266" r:id="rId35"/>
    <p:sldId id="267"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85" autoAdjust="0"/>
  </p:normalViewPr>
  <p:slideViewPr>
    <p:cSldViewPr>
      <p:cViewPr varScale="1">
        <p:scale>
          <a:sx n="102" d="100"/>
          <a:sy n="102" d="100"/>
        </p:scale>
        <p:origin x="1841" y="5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nvestment\&#23450;&#25237;A&#32929;.xlsx"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24037;&#20316;&#31807;1"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24037;&#20316;&#31807;1"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Junhui\Documents\courses\Investment\resources\portfolio%20and%20risk%20management\Super_manag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定投</a:t>
            </a:r>
            <a:r>
              <a:rPr lang="en-US" altLang="zh-CN"/>
              <a:t>A</a:t>
            </a:r>
            <a:r>
              <a:rPr lang="zh-CN" altLang="en-US"/>
              <a:t>股指数基金（每年</a:t>
            </a:r>
            <a:r>
              <a:rPr lang="en-US" altLang="zh-CN"/>
              <a:t>1000</a:t>
            </a:r>
            <a:r>
              <a:rPr lang="zh-CN" altLang="en-US"/>
              <a:t>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Sheet1!$H$1</c:f>
              <c:strCache>
                <c:ptCount val="1"/>
                <c:pt idx="0">
                  <c:v>定投沪深300</c:v>
                </c:pt>
              </c:strCache>
            </c:strRef>
          </c:tx>
          <c:spPr>
            <a:ln w="28575" cap="rnd">
              <a:solidFill>
                <a:schemeClr val="accent1"/>
              </a:solidFill>
              <a:round/>
            </a:ln>
            <a:effectLst/>
          </c:spPr>
          <c:marker>
            <c:symbol val="none"/>
          </c:marker>
          <c:cat>
            <c:numRef>
              <c:f>Sheet1!$A$2:$A$21</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Sheet1!$H$2:$H$21</c:f>
              <c:numCache>
                <c:formatCode>General</c:formatCode>
                <c:ptCount val="20"/>
                <c:pt idx="0">
                  <c:v>1000</c:v>
                </c:pt>
                <c:pt idx="1">
                  <c:v>1923.45</c:v>
                </c:pt>
                <c:pt idx="2">
                  <c:v>5251.2941929720064</c:v>
                </c:pt>
                <c:pt idx="3">
                  <c:v>14734.537989984861</c:v>
                </c:pt>
                <c:pt idx="4">
                  <c:v>6017.2086131029628</c:v>
                </c:pt>
                <c:pt idx="5">
                  <c:v>12836.593366250028</c:v>
                </c:pt>
                <c:pt idx="6">
                  <c:v>12230.367808054782</c:v>
                </c:pt>
                <c:pt idx="7">
                  <c:v>10170.996970221919</c:v>
                </c:pt>
                <c:pt idx="8">
                  <c:v>11939.369583168376</c:v>
                </c:pt>
                <c:pt idx="9">
                  <c:v>12026.413250310081</c:v>
                </c:pt>
                <c:pt idx="10">
                  <c:v>19239.188665705264</c:v>
                </c:pt>
                <c:pt idx="11">
                  <c:v>21313.328742807513</c:v>
                </c:pt>
                <c:pt idx="12">
                  <c:v>19908.824230767164</c:v>
                </c:pt>
                <c:pt idx="13">
                  <c:v>25243.971188185129</c:v>
                </c:pt>
                <c:pt idx="14">
                  <c:v>19854.773027453157</c:v>
                </c:pt>
                <c:pt idx="15">
                  <c:v>28016.31411449489</c:v>
                </c:pt>
                <c:pt idx="16">
                  <c:v>36639.762333879989</c:v>
                </c:pt>
                <c:pt idx="17">
                  <c:v>35734.966321473315</c:v>
                </c:pt>
                <c:pt idx="18">
                  <c:v>29004.49514089142</c:v>
                </c:pt>
                <c:pt idx="19">
                  <c:v>29018.307994819363</c:v>
                </c:pt>
              </c:numCache>
            </c:numRef>
          </c:val>
          <c:smooth val="0"/>
          <c:extLst>
            <c:ext xmlns:c16="http://schemas.microsoft.com/office/drawing/2014/chart" uri="{C3380CC4-5D6E-409C-BE32-E72D297353CC}">
              <c16:uniqueId val="{00000000-81B8-4918-9E2C-F834C83F4BC7}"/>
            </c:ext>
          </c:extLst>
        </c:ser>
        <c:ser>
          <c:idx val="1"/>
          <c:order val="1"/>
          <c:tx>
            <c:strRef>
              <c:f>Sheet1!$I$1</c:f>
              <c:strCache>
                <c:ptCount val="1"/>
                <c:pt idx="0">
                  <c:v>定投中证500</c:v>
                </c:pt>
              </c:strCache>
            </c:strRef>
          </c:tx>
          <c:spPr>
            <a:ln w="28575" cap="rnd">
              <a:solidFill>
                <a:schemeClr val="accent2"/>
              </a:solidFill>
              <a:round/>
            </a:ln>
            <a:effectLst/>
          </c:spPr>
          <c:marker>
            <c:symbol val="none"/>
          </c:marker>
          <c:cat>
            <c:numRef>
              <c:f>Sheet1!$A$2:$A$21</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Sheet1!$I$2:$I$21</c:f>
              <c:numCache>
                <c:formatCode>General</c:formatCode>
                <c:ptCount val="20"/>
                <c:pt idx="0">
                  <c:v>1000</c:v>
                </c:pt>
                <c:pt idx="1">
                  <c:v>1860.13</c:v>
                </c:pt>
                <c:pt idx="2">
                  <c:v>4732.9978020764311</c:v>
                </c:pt>
                <c:pt idx="3">
                  <c:v>14566.016815197607</c:v>
                </c:pt>
                <c:pt idx="4">
                  <c:v>6709.7926250906894</c:v>
                </c:pt>
                <c:pt idx="5">
                  <c:v>16517.49605383438</c:v>
                </c:pt>
                <c:pt idx="6">
                  <c:v>19180.09099133499</c:v>
                </c:pt>
                <c:pt idx="7">
                  <c:v>13692.019366657092</c:v>
                </c:pt>
                <c:pt idx="8">
                  <c:v>14730.118301091692</c:v>
                </c:pt>
                <c:pt idx="9">
                  <c:v>18217.798070341894</c:v>
                </c:pt>
                <c:pt idx="10">
                  <c:v>26323.981083541694</c:v>
                </c:pt>
                <c:pt idx="11">
                  <c:v>38674.02835403107</c:v>
                </c:pt>
                <c:pt idx="12">
                  <c:v>32799.640602224514</c:v>
                </c:pt>
                <c:pt idx="13">
                  <c:v>33732.560746595344</c:v>
                </c:pt>
                <c:pt idx="14">
                  <c:v>23492.834939134267</c:v>
                </c:pt>
                <c:pt idx="15">
                  <c:v>30690.75798108464</c:v>
                </c:pt>
                <c:pt idx="16">
                  <c:v>38096.439794698941</c:v>
                </c:pt>
                <c:pt idx="17">
                  <c:v>45033.625777645961</c:v>
                </c:pt>
                <c:pt idx="18">
                  <c:v>36885.853108165262</c:v>
                </c:pt>
                <c:pt idx="19">
                  <c:v>36905.600807973162</c:v>
                </c:pt>
              </c:numCache>
            </c:numRef>
          </c:val>
          <c:smooth val="0"/>
          <c:extLst>
            <c:ext xmlns:c16="http://schemas.microsoft.com/office/drawing/2014/chart" uri="{C3380CC4-5D6E-409C-BE32-E72D297353CC}">
              <c16:uniqueId val="{00000001-81B8-4918-9E2C-F834C83F4BC7}"/>
            </c:ext>
          </c:extLst>
        </c:ser>
        <c:dLbls>
          <c:showLegendKey val="0"/>
          <c:showVal val="0"/>
          <c:showCatName val="0"/>
          <c:showSerName val="0"/>
          <c:showPercent val="0"/>
          <c:showBubbleSize val="0"/>
        </c:dLbls>
        <c:smooth val="0"/>
        <c:axId val="1058314816"/>
        <c:axId val="611164608"/>
      </c:lineChart>
      <c:catAx>
        <c:axId val="105831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11164608"/>
        <c:crosses val="autoZero"/>
        <c:auto val="1"/>
        <c:lblAlgn val="ctr"/>
        <c:lblOffset val="100"/>
        <c:noMultiLvlLbl val="0"/>
      </c:catAx>
      <c:valAx>
        <c:axId val="61116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58314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Sheet3!$A$2:$A$7</cx:f>
        <cx:lvl ptCount="6">
          <cx:pt idx="0">BAC</cx:pt>
          <cx:pt idx="1">GOOG</cx:pt>
          <cx:pt idx="2">BRKB</cx:pt>
          <cx:pt idx="3">GOOGL</cx:pt>
          <cx:pt idx="4">AAPL</cx:pt>
          <cx:pt idx="5">EWBC</cx:pt>
        </cx:lvl>
      </cx:strDim>
      <cx:numDim type="size">
        <cx:f>Sheet3!$B$2:$B$7</cx:f>
        <cx:lvl ptCount="6" formatCode="G/通用格式">
          <cx:pt idx="0">0.28960000000000002</cx:pt>
          <cx:pt idx="1">0.2056</cx:pt>
          <cx:pt idx="2">0.1709</cx:pt>
          <cx:pt idx="3">0.1699</cx:pt>
          <cx:pt idx="4">0.082199999999999995</cx:pt>
          <cx:pt idx="5">0.081799999999999998</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Himalaya Capital Management (Li Lu)</a:t>
            </a:r>
            <a:endPar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endParaRPr>
          </a:p>
        </cx:rich>
      </cx:tx>
    </cx:title>
    <cx:plotArea>
      <cx:plotAreaRegion>
        <cx:series layoutId="treemap" uniqueId="{1EED40C6-B316-42B6-A124-AF69AD9F9D5F}">
          <cx:tx>
            <cx:txData>
              <cx:f>Sheet3!$B$1</cx:f>
              <cx:v>% of Portfolio</cx:v>
            </cx:txData>
          </cx:tx>
          <cx:dataLabels pos="inEnd">
            <cx:visibility seriesName="0" categoryName="1" value="0"/>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Sheet2!$A$2:$A$49</cx:f>
        <cx:lvl ptCount="48">
          <cx:pt idx="0">AAPL</cx:pt>
          <cx:pt idx="1">BAC</cx:pt>
          <cx:pt idx="2">AXP</cx:pt>
          <cx:pt idx="3">KO</cx:pt>
          <cx:pt idx="4">CVX</cx:pt>
          <cx:pt idx="5">OXY</cx:pt>
          <cx:pt idx="6">KHC</cx:pt>
          <cx:pt idx="7">MCO</cx:pt>
          <cx:pt idx="8">DVA</cx:pt>
          <cx:pt idx="9">VRSN</cx:pt>
          <cx:pt idx="10">HPQ</cx:pt>
          <cx:pt idx="11">C</cx:pt>
          <cx:pt idx="12">KR</cx:pt>
          <cx:pt idx="13">V</cx:pt>
          <cx:pt idx="14">MA</cx:pt>
          <cx:pt idx="15">AON</cx:pt>
          <cx:pt idx="16">PARA</cx:pt>
          <cx:pt idx="17">LSXMK</cx:pt>
          <cx:pt idx="18">CHTR</cx:pt>
          <cx:pt idx="19">AMZN</cx:pt>
          <cx:pt idx="20">COF</cx:pt>
          <cx:pt idx="21">ATVI</cx:pt>
          <cx:pt idx="22">SNOW</cx:pt>
          <cx:pt idx="23">GM</cx:pt>
          <cx:pt idx="24">NU</cx:pt>
          <cx:pt idx="25">ALLY</cx:pt>
          <cx:pt idx="26">TMUS</cx:pt>
          <cx:pt idx="27">DHI</cx:pt>
          <cx:pt idx="28">LSXMA</cx:pt>
          <cx:pt idx="29">MKL</cx:pt>
          <cx:pt idx="30">CE</cx:pt>
          <cx:pt idx="31">FWONK</cx:pt>
          <cx:pt idx="32">LPX</cx:pt>
          <cx:pt idx="33">FND</cx:pt>
          <cx:pt idx="34">GL</cx:pt>
          <cx:pt idx="35">STNE</cx:pt>
          <cx:pt idx="36">NVR</cx:pt>
          <cx:pt idx="37">JNJ</cx:pt>
          <cx:pt idx="38">PG</cx:pt>
          <cx:pt idx="39">MDLZ</cx:pt>
          <cx:pt idx="40">DEO</cx:pt>
          <cx:pt idx="41">LILA</cx:pt>
          <cx:pt idx="42">VOO</cx:pt>
          <cx:pt idx="43">SPY</cx:pt>
          <cx:pt idx="44">LENB</cx:pt>
          <cx:pt idx="45">JEF</cx:pt>
          <cx:pt idx="46">LILAK</cx:pt>
          <cx:pt idx="47">UPS</cx:pt>
        </cx:lvl>
      </cx:strDim>
      <cx:numDim type="size">
        <cx:f>Sheet2!$B$2:$B$49</cx:f>
        <cx:lvl ptCount="48" formatCode="G/通用格式">
          <cx:pt idx="0">0.51000000000000001</cx:pt>
          <cx:pt idx="1">0.085099999999999995</cx:pt>
          <cx:pt idx="2">0.075899999999999995</cx:pt>
          <cx:pt idx="3">0.069199999999999998</cx:pt>
          <cx:pt idx="4">0.055599999999999997</cx:pt>
          <cx:pt idx="5">0.041000000000000002</cx:pt>
          <cx:pt idx="6">0.0332</cx:pt>
          <cx:pt idx="7">0.0246</cx:pt>
          <cx:pt idx="8">0.0104</cx:pt>
          <cx:pt idx="9">0.0083000000000000001</cx:pt>
          <cx:pt idx="10">0.0076</cx:pt>
          <cx:pt idx="11">0.0073000000000000001</cx:pt>
          <cx:pt idx="12">0.0067000000000000002</cx:pt>
          <cx:pt idx="13">0.0057000000000000002</cx:pt>
          <cx:pt idx="14">0.0044999999999999997</cx:pt>
          <cx:pt idx="15">0.0043</cx:pt>
          <cx:pt idx="16">0.0043</cx:pt>
          <cx:pt idx="17">0.0041000000000000003</cx:pt>
          <cx:pt idx="18">0.0040000000000000001</cx:pt>
          <cx:pt idx="19">0.0040000000000000001</cx:pt>
          <cx:pt idx="20">0.0038999999999999998</cx:pt>
          <cx:pt idx="21">0.0035000000000000001</cx:pt>
          <cx:pt idx="22">0.0030999999999999999</cx:pt>
          <cx:pt idx="23">0.0023999999999999998</cx:pt>
          <cx:pt idx="24">0.0023999999999999998</cx:pt>
          <cx:pt idx="25">0.0022000000000000001</cx:pt>
          <cx:pt idx="26">0.0020999999999999999</cx:pt>
          <cx:pt idx="27">0.0020999999999999999</cx:pt>
          <cx:pt idx="28">0.0019</cx:pt>
          <cx:pt idx="29">0.0019</cx:pt>
          <cx:pt idx="30">0.0018</cx:pt>
          <cx:pt idx="31">0.0016999999999999999</cx:pt>
          <cx:pt idx="32">0.0015</cx:pt>
          <cx:pt idx="33">0.0014</cx:pt>
          <cx:pt idx="34">0.00080000000000000004</cx:pt>
          <cx:pt idx="35">0.00040000000000000002</cx:pt>
          <cx:pt idx="36">0.00020000000000000001</cx:pt>
          <cx:pt idx="37">0.00020000000000000001</cx:pt>
          <cx:pt idx="38">0.0001</cx:pt>
          <cx:pt idx="39">0.0001</cx:pt>
          <cx:pt idx="40">0.0001</cx:pt>
          <cx:pt idx="41">5.7142857142914293e-05</cx:pt>
          <cx:pt idx="42">5.7142857142914293e-05</cx:pt>
          <cx:pt idx="43">5.7142857142914293e-05</cx:pt>
          <cx:pt idx="44">5.7142857142914293e-05</cx:pt>
          <cx:pt idx="45">5.7142857142914293e-05</cx:pt>
          <cx:pt idx="46">5.7142857142914293e-05</cx:pt>
          <cx:pt idx="47">5.7142857142914293e-05</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Berkshire Hathaway's Equity Portfolio (2023.6)</a:t>
            </a:r>
            <a:endPar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endParaRPr>
          </a:p>
        </cx:rich>
      </cx:tx>
    </cx:title>
    <cx:plotArea>
      <cx:plotAreaRegion>
        <cx:series layoutId="treemap" uniqueId="{87765D29-5DFF-4BFD-A61A-E75773A99EBA}">
          <cx:tx>
            <cx:txData>
              <cx:f>Sheet2!$B$1</cx:f>
              <cx:v>% of Portfolio</cx:v>
            </cx:txData>
          </cx:tx>
          <cx:dataLabels pos="inEnd">
            <cx:visibility seriesName="0" categoryName="1" value="0"/>
          </cx:dataLabels>
          <cx:dataId val="0"/>
          <cx:layoutPr>
            <cx:parentLabelLayout val="overlapping"/>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Sheet2!$C$2:$C$79</cx:f>
        <cx:lvl ptCount="78" formatCode="G/通用格式">
          <cx:pt idx="0">24</cx:pt>
          <cx:pt idx="1">9</cx:pt>
          <cx:pt idx="2">8</cx:pt>
          <cx:pt idx="3">23</cx:pt>
          <cx:pt idx="4">8</cx:pt>
          <cx:pt idx="5">45</cx:pt>
          <cx:pt idx="6">22</cx:pt>
          <cx:pt idx="7">11</cx:pt>
          <cx:pt idx="8">9</cx:pt>
          <cx:pt idx="9">15</cx:pt>
          <cx:pt idx="10">29</cx:pt>
          <cx:pt idx="11">4</cx:pt>
          <cx:pt idx="12">41</cx:pt>
          <cx:pt idx="13">10</cx:pt>
          <cx:pt idx="14">33</cx:pt>
          <cx:pt idx="15">102</cx:pt>
          <cx:pt idx="16">18</cx:pt>
          <cx:pt idx="17">5</cx:pt>
          <cx:pt idx="18">45</cx:pt>
          <cx:pt idx="19">17</cx:pt>
          <cx:pt idx="20">41</cx:pt>
          <cx:pt idx="21">93</cx:pt>
          <cx:pt idx="22">36</cx:pt>
          <cx:pt idx="23">39</cx:pt>
          <cx:pt idx="24">6</cx:pt>
          <cx:pt idx="25">79</cx:pt>
          <cx:pt idx="26">385</cx:pt>
          <cx:pt idx="27">53</cx:pt>
          <cx:pt idx="28">18</cx:pt>
          <cx:pt idx="29">59</cx:pt>
          <cx:pt idx="30">32</cx:pt>
          <cx:pt idx="31">8</cx:pt>
          <cx:pt idx="32">29</cx:pt>
          <cx:pt idx="33">10</cx:pt>
          <cx:pt idx="34">12</cx:pt>
          <cx:pt idx="35">37</cx:pt>
          <cx:pt idx="36">35</cx:pt>
          <cx:pt idx="37">113</cx:pt>
          <cx:pt idx="38">82</cx:pt>
          <cx:pt idx="39">23</cx:pt>
          <cx:pt idx="40">43</cx:pt>
          <cx:pt idx="41">10</cx:pt>
          <cx:pt idx="42">43</cx:pt>
          <cx:pt idx="43">390</cx:pt>
          <cx:pt idx="44">54</cx:pt>
          <cx:pt idx="45">6</cx:pt>
          <cx:pt idx="46">29</cx:pt>
          <cx:pt idx="47">47</cx:pt>
          <cx:pt idx="48">21</cx:pt>
          <cx:pt idx="49">68</cx:pt>
          <cx:pt idx="50">31</cx:pt>
          <cx:pt idx="51">2</cx:pt>
          <cx:pt idx="52">8</cx:pt>
          <cx:pt idx="53">4</cx:pt>
          <cx:pt idx="54">10</cx:pt>
          <cx:pt idx="55">99</cx:pt>
          <cx:pt idx="56">60</cx:pt>
          <cx:pt idx="57">39</cx:pt>
          <cx:pt idx="58">98</cx:pt>
          <cx:pt idx="59">8</cx:pt>
          <cx:pt idx="60">22</cx:pt>
          <cx:pt idx="61">28</cx:pt>
          <cx:pt idx="62">29</cx:pt>
          <cx:pt idx="63">52</cx:pt>
          <cx:pt idx="64">39</cx:pt>
          <cx:pt idx="65">58</cx:pt>
          <cx:pt idx="66">131</cx:pt>
          <cx:pt idx="67">83</cx:pt>
          <cx:pt idx="68">96</cx:pt>
          <cx:pt idx="69">10</cx:pt>
          <cx:pt idx="70">84</cx:pt>
          <cx:pt idx="71">8</cx:pt>
          <cx:pt idx="72">9</cx:pt>
          <cx:pt idx="73">85</cx:pt>
          <cx:pt idx="74">29</cx:pt>
          <cx:pt idx="75">48</cx:pt>
          <cx:pt idx="76">38</cx:pt>
          <cx:pt idx="77">70</cx:pt>
        </cx:lvl>
      </cx:numDim>
    </cx:data>
  </cx:chartData>
  <cx:chart>
    <cx:title pos="t" align="ctr" overlay="0">
      <cx:tx>
        <cx:rich>
          <a:bodyPr spcFirstLastPara="1" vertOverflow="ellipsis" horzOverflow="overflow" wrap="square" lIns="0" tIns="0" rIns="0" bIns="0" anchor="ctr" anchorCtr="1"/>
          <a:lstStyle/>
          <a:p>
            <a:pPr algn="ctr" rtl="0">
              <a:defRPr/>
            </a:pP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Number of Stocks in Super Manager's Portfolio</a:t>
            </a:r>
            <a:endPar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endParaRPr>
          </a:p>
        </cx:rich>
      </cx:tx>
    </cx:title>
    <cx:plotArea>
      <cx:plotAreaRegion>
        <cx:series layoutId="clusteredColumn" uniqueId="{2A75FE6B-845C-413C-A17C-BEE1F8AAAB55}">
          <cx:tx>
            <cx:txData>
              <cx:f>Sheet2!$C$1</cx:f>
              <cx:v>Number of stocks</cx:v>
            </cx:txData>
          </cx:tx>
          <cx:dataId val="0"/>
          <cx:layoutPr>
            <cx:binning intervalClosed="r" underflow="0" overflow="100">
              <cx:binSize val="8"/>
            </cx:binning>
          </cx:layoutPr>
        </cx:series>
      </cx:plotAreaRegion>
      <cx:axis id="0">
        <cx:catScaling gapWidth="0"/>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D0A20-70C9-47AC-9C55-CC15172C578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A12B311B-796F-4F31-8EF0-1FD01584A472}">
      <dgm:prSet phldrT="[文本]"/>
      <dgm:spPr/>
      <dgm:t>
        <a:bodyPr/>
        <a:lstStyle/>
        <a:p>
          <a:r>
            <a:rPr lang="zh-CN" altLang="en-US" dirty="0"/>
            <a:t>投资研究</a:t>
          </a:r>
        </a:p>
      </dgm:t>
    </dgm:pt>
    <dgm:pt modelId="{6CD5F2DF-4D5B-4245-A9BF-30D3F8EC29DB}" type="parTrans" cxnId="{4010B20A-2C2A-419E-8CDC-3B6A0F1EFDCB}">
      <dgm:prSet/>
      <dgm:spPr/>
      <dgm:t>
        <a:bodyPr/>
        <a:lstStyle/>
        <a:p>
          <a:endParaRPr lang="zh-CN" altLang="en-US"/>
        </a:p>
      </dgm:t>
    </dgm:pt>
    <dgm:pt modelId="{16C659CF-18BD-4D7C-8A99-72A2642184A0}" type="sibTrans" cxnId="{4010B20A-2C2A-419E-8CDC-3B6A0F1EFDCB}">
      <dgm:prSet/>
      <dgm:spPr/>
      <dgm:t>
        <a:bodyPr/>
        <a:lstStyle/>
        <a:p>
          <a:endParaRPr lang="zh-CN" altLang="en-US"/>
        </a:p>
      </dgm:t>
    </dgm:pt>
    <dgm:pt modelId="{31A5CBE8-B0D6-4DC7-B62F-527697051110}">
      <dgm:prSet phldrT="[文本]"/>
      <dgm:spPr/>
      <dgm:t>
        <a:bodyPr/>
        <a:lstStyle/>
        <a:p>
          <a:r>
            <a:rPr lang="zh-CN" altLang="en-US" dirty="0"/>
            <a:t>建仓</a:t>
          </a:r>
        </a:p>
      </dgm:t>
    </dgm:pt>
    <dgm:pt modelId="{571DA549-6281-427E-BC61-D866B41CDA7A}" type="parTrans" cxnId="{3AA25183-9EDC-45EA-B343-BA4F0F8985D2}">
      <dgm:prSet/>
      <dgm:spPr/>
      <dgm:t>
        <a:bodyPr/>
        <a:lstStyle/>
        <a:p>
          <a:endParaRPr lang="zh-CN" altLang="en-US"/>
        </a:p>
      </dgm:t>
    </dgm:pt>
    <dgm:pt modelId="{0125B0FF-55C9-4186-9440-BE98E40E2C8D}" type="sibTrans" cxnId="{3AA25183-9EDC-45EA-B343-BA4F0F8985D2}">
      <dgm:prSet/>
      <dgm:spPr/>
      <dgm:t>
        <a:bodyPr/>
        <a:lstStyle/>
        <a:p>
          <a:endParaRPr lang="zh-CN" altLang="en-US"/>
        </a:p>
      </dgm:t>
    </dgm:pt>
    <dgm:pt modelId="{B4C8BAF5-9E9B-4B4E-A9C4-ED2C29728F21}">
      <dgm:prSet phldrT="[文本]"/>
      <dgm:spPr/>
      <dgm:t>
        <a:bodyPr/>
        <a:lstStyle/>
        <a:p>
          <a:r>
            <a:rPr lang="zh-CN" altLang="en-US" dirty="0"/>
            <a:t>组合管理</a:t>
          </a:r>
        </a:p>
      </dgm:t>
    </dgm:pt>
    <dgm:pt modelId="{77CEC58E-E320-4950-AAD5-30B617BB4486}" type="parTrans" cxnId="{0FDE6D9E-BD52-48F4-8E61-095D2437C6BC}">
      <dgm:prSet/>
      <dgm:spPr/>
      <dgm:t>
        <a:bodyPr/>
        <a:lstStyle/>
        <a:p>
          <a:endParaRPr lang="zh-CN" altLang="en-US"/>
        </a:p>
      </dgm:t>
    </dgm:pt>
    <dgm:pt modelId="{276AA098-C690-4EA8-984F-70748DBE64A8}" type="sibTrans" cxnId="{0FDE6D9E-BD52-48F4-8E61-095D2437C6BC}">
      <dgm:prSet/>
      <dgm:spPr/>
      <dgm:t>
        <a:bodyPr/>
        <a:lstStyle/>
        <a:p>
          <a:endParaRPr lang="zh-CN" altLang="en-US"/>
        </a:p>
      </dgm:t>
    </dgm:pt>
    <dgm:pt modelId="{B93BEF77-9472-49CC-99B0-230F902E6667}" type="pres">
      <dgm:prSet presAssocID="{1CDD0A20-70C9-47AC-9C55-CC15172C5788}" presName="Name0" presStyleCnt="0">
        <dgm:presLayoutVars>
          <dgm:dir/>
          <dgm:resizeHandles val="exact"/>
        </dgm:presLayoutVars>
      </dgm:prSet>
      <dgm:spPr/>
    </dgm:pt>
    <dgm:pt modelId="{15782C8B-DE02-4A56-90E6-D7EE764E0E16}" type="pres">
      <dgm:prSet presAssocID="{A12B311B-796F-4F31-8EF0-1FD01584A472}" presName="node" presStyleLbl="node1" presStyleIdx="0" presStyleCnt="3">
        <dgm:presLayoutVars>
          <dgm:bulletEnabled val="1"/>
        </dgm:presLayoutVars>
      </dgm:prSet>
      <dgm:spPr/>
    </dgm:pt>
    <dgm:pt modelId="{A4AF4677-DA26-4EB2-AE79-F349B16A4C9D}" type="pres">
      <dgm:prSet presAssocID="{16C659CF-18BD-4D7C-8A99-72A2642184A0}" presName="sibTrans" presStyleLbl="sibTrans2D1" presStyleIdx="0" presStyleCnt="2"/>
      <dgm:spPr/>
    </dgm:pt>
    <dgm:pt modelId="{A648C794-1A74-4D6A-9697-7B0E6DD7BA03}" type="pres">
      <dgm:prSet presAssocID="{16C659CF-18BD-4D7C-8A99-72A2642184A0}" presName="connectorText" presStyleLbl="sibTrans2D1" presStyleIdx="0" presStyleCnt="2"/>
      <dgm:spPr/>
    </dgm:pt>
    <dgm:pt modelId="{820931D6-2AAF-4FED-B7EB-7B4701138910}" type="pres">
      <dgm:prSet presAssocID="{31A5CBE8-B0D6-4DC7-B62F-527697051110}" presName="node" presStyleLbl="node1" presStyleIdx="1" presStyleCnt="3">
        <dgm:presLayoutVars>
          <dgm:bulletEnabled val="1"/>
        </dgm:presLayoutVars>
      </dgm:prSet>
      <dgm:spPr/>
    </dgm:pt>
    <dgm:pt modelId="{306C2DA1-7739-481E-8B8F-E9FBFD9E4E94}" type="pres">
      <dgm:prSet presAssocID="{0125B0FF-55C9-4186-9440-BE98E40E2C8D}" presName="sibTrans" presStyleLbl="sibTrans2D1" presStyleIdx="1" presStyleCnt="2"/>
      <dgm:spPr/>
    </dgm:pt>
    <dgm:pt modelId="{ADA7A55B-196E-4950-A23D-5E0A327DE0E3}" type="pres">
      <dgm:prSet presAssocID="{0125B0FF-55C9-4186-9440-BE98E40E2C8D}" presName="connectorText" presStyleLbl="sibTrans2D1" presStyleIdx="1" presStyleCnt="2"/>
      <dgm:spPr/>
    </dgm:pt>
    <dgm:pt modelId="{38DF5194-0D44-4869-95D5-93141E3EF0DA}" type="pres">
      <dgm:prSet presAssocID="{B4C8BAF5-9E9B-4B4E-A9C4-ED2C29728F21}" presName="node" presStyleLbl="node1" presStyleIdx="2" presStyleCnt="3">
        <dgm:presLayoutVars>
          <dgm:bulletEnabled val="1"/>
        </dgm:presLayoutVars>
      </dgm:prSet>
      <dgm:spPr/>
    </dgm:pt>
  </dgm:ptLst>
  <dgm:cxnLst>
    <dgm:cxn modelId="{4010B20A-2C2A-419E-8CDC-3B6A0F1EFDCB}" srcId="{1CDD0A20-70C9-47AC-9C55-CC15172C5788}" destId="{A12B311B-796F-4F31-8EF0-1FD01584A472}" srcOrd="0" destOrd="0" parTransId="{6CD5F2DF-4D5B-4245-A9BF-30D3F8EC29DB}" sibTransId="{16C659CF-18BD-4D7C-8A99-72A2642184A0}"/>
    <dgm:cxn modelId="{AE7C9B0C-7853-414C-97AA-433241CC0E16}" type="presOf" srcId="{A12B311B-796F-4F31-8EF0-1FD01584A472}" destId="{15782C8B-DE02-4A56-90E6-D7EE764E0E16}" srcOrd="0" destOrd="0" presId="urn:microsoft.com/office/officeart/2005/8/layout/process1"/>
    <dgm:cxn modelId="{EEA9C311-1584-4088-B416-1182A5D3D2E7}" type="presOf" srcId="{31A5CBE8-B0D6-4DC7-B62F-527697051110}" destId="{820931D6-2AAF-4FED-B7EB-7B4701138910}" srcOrd="0" destOrd="0" presId="urn:microsoft.com/office/officeart/2005/8/layout/process1"/>
    <dgm:cxn modelId="{E7DA731F-DE2F-4054-B890-C1BE16763D5E}" type="presOf" srcId="{16C659CF-18BD-4D7C-8A99-72A2642184A0}" destId="{A648C794-1A74-4D6A-9697-7B0E6DD7BA03}" srcOrd="1" destOrd="0" presId="urn:microsoft.com/office/officeart/2005/8/layout/process1"/>
    <dgm:cxn modelId="{1362CB2C-BF0C-4468-A35E-D9FBB260C9B6}" type="presOf" srcId="{16C659CF-18BD-4D7C-8A99-72A2642184A0}" destId="{A4AF4677-DA26-4EB2-AE79-F349B16A4C9D}" srcOrd="0" destOrd="0" presId="urn:microsoft.com/office/officeart/2005/8/layout/process1"/>
    <dgm:cxn modelId="{4970E83B-E4A6-42BA-8857-1CBC8F26CEF2}" type="presOf" srcId="{0125B0FF-55C9-4186-9440-BE98E40E2C8D}" destId="{306C2DA1-7739-481E-8B8F-E9FBFD9E4E94}" srcOrd="0" destOrd="0" presId="urn:microsoft.com/office/officeart/2005/8/layout/process1"/>
    <dgm:cxn modelId="{B3895B6A-C95E-4D98-8E6D-5C711348DF65}" type="presOf" srcId="{1CDD0A20-70C9-47AC-9C55-CC15172C5788}" destId="{B93BEF77-9472-49CC-99B0-230F902E6667}" srcOrd="0" destOrd="0" presId="urn:microsoft.com/office/officeart/2005/8/layout/process1"/>
    <dgm:cxn modelId="{F3FF1455-7F7E-4765-BFAA-9CC13FBFA1B1}" type="presOf" srcId="{0125B0FF-55C9-4186-9440-BE98E40E2C8D}" destId="{ADA7A55B-196E-4950-A23D-5E0A327DE0E3}" srcOrd="1" destOrd="0" presId="urn:microsoft.com/office/officeart/2005/8/layout/process1"/>
    <dgm:cxn modelId="{3AA25183-9EDC-45EA-B343-BA4F0F8985D2}" srcId="{1CDD0A20-70C9-47AC-9C55-CC15172C5788}" destId="{31A5CBE8-B0D6-4DC7-B62F-527697051110}" srcOrd="1" destOrd="0" parTransId="{571DA549-6281-427E-BC61-D866B41CDA7A}" sibTransId="{0125B0FF-55C9-4186-9440-BE98E40E2C8D}"/>
    <dgm:cxn modelId="{0FDE6D9E-BD52-48F4-8E61-095D2437C6BC}" srcId="{1CDD0A20-70C9-47AC-9C55-CC15172C5788}" destId="{B4C8BAF5-9E9B-4B4E-A9C4-ED2C29728F21}" srcOrd="2" destOrd="0" parTransId="{77CEC58E-E320-4950-AAD5-30B617BB4486}" sibTransId="{276AA098-C690-4EA8-984F-70748DBE64A8}"/>
    <dgm:cxn modelId="{7A3C78EF-0AEE-4CD4-A4AC-CC5BC42817E0}" type="presOf" srcId="{B4C8BAF5-9E9B-4B4E-A9C4-ED2C29728F21}" destId="{38DF5194-0D44-4869-95D5-93141E3EF0DA}" srcOrd="0" destOrd="0" presId="urn:microsoft.com/office/officeart/2005/8/layout/process1"/>
    <dgm:cxn modelId="{2869D998-3451-4EAC-8846-EB5DCF52B0ED}" type="presParOf" srcId="{B93BEF77-9472-49CC-99B0-230F902E6667}" destId="{15782C8B-DE02-4A56-90E6-D7EE764E0E16}" srcOrd="0" destOrd="0" presId="urn:microsoft.com/office/officeart/2005/8/layout/process1"/>
    <dgm:cxn modelId="{90072877-9733-461D-8309-5542AB9C69D1}" type="presParOf" srcId="{B93BEF77-9472-49CC-99B0-230F902E6667}" destId="{A4AF4677-DA26-4EB2-AE79-F349B16A4C9D}" srcOrd="1" destOrd="0" presId="urn:microsoft.com/office/officeart/2005/8/layout/process1"/>
    <dgm:cxn modelId="{83FFBBE2-3CFD-43C7-B63A-3BC4737E380A}" type="presParOf" srcId="{A4AF4677-DA26-4EB2-AE79-F349B16A4C9D}" destId="{A648C794-1A74-4D6A-9697-7B0E6DD7BA03}" srcOrd="0" destOrd="0" presId="urn:microsoft.com/office/officeart/2005/8/layout/process1"/>
    <dgm:cxn modelId="{A4A71421-E4A2-48BC-9F09-AFE29880B643}" type="presParOf" srcId="{B93BEF77-9472-49CC-99B0-230F902E6667}" destId="{820931D6-2AAF-4FED-B7EB-7B4701138910}" srcOrd="2" destOrd="0" presId="urn:microsoft.com/office/officeart/2005/8/layout/process1"/>
    <dgm:cxn modelId="{2C6D35B0-8D2D-4926-823D-18FC1D535FCE}" type="presParOf" srcId="{B93BEF77-9472-49CC-99B0-230F902E6667}" destId="{306C2DA1-7739-481E-8B8F-E9FBFD9E4E94}" srcOrd="3" destOrd="0" presId="urn:microsoft.com/office/officeart/2005/8/layout/process1"/>
    <dgm:cxn modelId="{E6C0A468-7D18-4575-A244-613EB7F093DF}" type="presParOf" srcId="{306C2DA1-7739-481E-8B8F-E9FBFD9E4E94}" destId="{ADA7A55B-196E-4950-A23D-5E0A327DE0E3}" srcOrd="0" destOrd="0" presId="urn:microsoft.com/office/officeart/2005/8/layout/process1"/>
    <dgm:cxn modelId="{3DC5F5BC-97E9-4129-BB69-F3535FCB6A17}" type="presParOf" srcId="{B93BEF77-9472-49CC-99B0-230F902E6667}" destId="{38DF5194-0D44-4869-95D5-93141E3EF0D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82C8B-DE02-4A56-90E6-D7EE764E0E16}">
      <dsp:nvSpPr>
        <dsp:cNvPr id="0" name=""/>
        <dsp:cNvSpPr/>
      </dsp:nvSpPr>
      <dsp:spPr>
        <a:xfrm>
          <a:off x="3549" y="1899947"/>
          <a:ext cx="1060921" cy="726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投资研究</a:t>
          </a:r>
        </a:p>
      </dsp:txBody>
      <dsp:txXfrm>
        <a:off x="24815" y="1921213"/>
        <a:ext cx="1018389" cy="683536"/>
      </dsp:txXfrm>
    </dsp:sp>
    <dsp:sp modelId="{A4AF4677-DA26-4EB2-AE79-F349B16A4C9D}">
      <dsp:nvSpPr>
        <dsp:cNvPr id="0" name=""/>
        <dsp:cNvSpPr/>
      </dsp:nvSpPr>
      <dsp:spPr>
        <a:xfrm>
          <a:off x="1170562" y="2131427"/>
          <a:ext cx="224915" cy="2631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170562" y="2184049"/>
        <a:ext cx="157441" cy="157864"/>
      </dsp:txXfrm>
    </dsp:sp>
    <dsp:sp modelId="{820931D6-2AAF-4FED-B7EB-7B4701138910}">
      <dsp:nvSpPr>
        <dsp:cNvPr id="0" name=""/>
        <dsp:cNvSpPr/>
      </dsp:nvSpPr>
      <dsp:spPr>
        <a:xfrm>
          <a:off x="1488839" y="1899947"/>
          <a:ext cx="1060921" cy="726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建仓</a:t>
          </a:r>
        </a:p>
      </dsp:txBody>
      <dsp:txXfrm>
        <a:off x="1510105" y="1921213"/>
        <a:ext cx="1018389" cy="683536"/>
      </dsp:txXfrm>
    </dsp:sp>
    <dsp:sp modelId="{306C2DA1-7739-481E-8B8F-E9FBFD9E4E94}">
      <dsp:nvSpPr>
        <dsp:cNvPr id="0" name=""/>
        <dsp:cNvSpPr/>
      </dsp:nvSpPr>
      <dsp:spPr>
        <a:xfrm>
          <a:off x="2655852" y="2131427"/>
          <a:ext cx="224915" cy="2631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2655852" y="2184049"/>
        <a:ext cx="157441" cy="157864"/>
      </dsp:txXfrm>
    </dsp:sp>
    <dsp:sp modelId="{38DF5194-0D44-4869-95D5-93141E3EF0DA}">
      <dsp:nvSpPr>
        <dsp:cNvPr id="0" name=""/>
        <dsp:cNvSpPr/>
      </dsp:nvSpPr>
      <dsp:spPr>
        <a:xfrm>
          <a:off x="2974129" y="1899947"/>
          <a:ext cx="1060921" cy="726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组合管理</a:t>
          </a:r>
        </a:p>
      </dsp:txBody>
      <dsp:txXfrm>
        <a:off x="2995395" y="1921213"/>
        <a:ext cx="1018389" cy="6835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2025/6/16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35</a:t>
            </a:fld>
            <a:endParaRPr lang="zh-CN" altLang="en-US"/>
          </a:p>
        </p:txBody>
      </p:sp>
    </p:spTree>
    <p:extLst>
      <p:ext uri="{BB962C8B-B14F-4D97-AF65-F5344CB8AC3E}">
        <p14:creationId xmlns:p14="http://schemas.microsoft.com/office/powerpoint/2010/main" val="163228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从图中可知：</a:t>
            </a:r>
            <a:br>
              <a:rPr lang="zh-CN" altLang="en-US" dirty="0"/>
            </a:b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交易策略是“</a:t>
            </a:r>
            <a:r>
              <a:rPr lang="en-US" altLang="zh-CN" sz="1200" b="0" i="0" kern="1200" dirty="0">
                <a:solidFill>
                  <a:schemeClr val="tx1"/>
                </a:solidFill>
                <a:effectLst/>
                <a:latin typeface="+mn-lt"/>
                <a:ea typeface="+mn-ea"/>
                <a:cs typeface="+mn-cs"/>
              </a:rPr>
              <a:t>Buy Write”</a:t>
            </a:r>
            <a:r>
              <a:rPr lang="zh-CN" altLang="en-US" sz="1200" b="0" i="0" kern="1200" dirty="0">
                <a:solidFill>
                  <a:schemeClr val="tx1"/>
                </a:solidFill>
                <a:effectLst/>
                <a:latin typeface="+mn-lt"/>
                <a:ea typeface="+mn-ea"/>
                <a:cs typeface="+mn-cs"/>
              </a:rPr>
              <a:t>（备兑开仓 ），即买入股票同时卖出看涨期权。买入英伟达（</a:t>
            </a:r>
            <a:r>
              <a:rPr lang="en-US" altLang="zh-CN" sz="1200" b="0" i="0" kern="1200" dirty="0">
                <a:solidFill>
                  <a:schemeClr val="tx1"/>
                </a:solidFill>
                <a:effectLst/>
                <a:latin typeface="+mn-lt"/>
                <a:ea typeface="+mn-ea"/>
                <a:cs typeface="+mn-cs"/>
              </a:rPr>
              <a:t>NVDA</a:t>
            </a:r>
            <a:r>
              <a:rPr lang="zh-CN" altLang="en-US" sz="1200" b="0" i="0" kern="1200" dirty="0">
                <a:solidFill>
                  <a:schemeClr val="tx1"/>
                </a:solidFill>
                <a:effectLst/>
                <a:latin typeface="+mn-lt"/>
                <a:ea typeface="+mn-ea"/>
                <a:cs typeface="+mn-cs"/>
              </a:rPr>
              <a:t>）股票数量为</a:t>
            </a:r>
            <a:r>
              <a:rPr lang="en-US" altLang="zh-CN" sz="1200" b="0" i="0" kern="1200" dirty="0">
                <a:solidFill>
                  <a:schemeClr val="tx1"/>
                </a:solidFill>
                <a:effectLst/>
                <a:latin typeface="+mn-lt"/>
                <a:ea typeface="+mn-ea"/>
                <a:cs typeface="+mn-cs"/>
              </a:rPr>
              <a:t>10000</a:t>
            </a:r>
            <a:r>
              <a:rPr lang="zh-CN" altLang="en-US" sz="1200" b="0" i="0" kern="1200" dirty="0">
                <a:solidFill>
                  <a:schemeClr val="tx1"/>
                </a:solidFill>
                <a:effectLst/>
                <a:latin typeface="+mn-lt"/>
                <a:ea typeface="+mn-ea"/>
                <a:cs typeface="+mn-cs"/>
              </a:rPr>
              <a:t>股，当前股价为</a:t>
            </a:r>
            <a:r>
              <a:rPr lang="en-US" altLang="zh-CN" sz="1200" b="0" i="0" kern="1200" dirty="0">
                <a:solidFill>
                  <a:schemeClr val="tx1"/>
                </a:solidFill>
                <a:effectLst/>
                <a:latin typeface="+mn-lt"/>
                <a:ea typeface="+mn-ea"/>
                <a:cs typeface="+mn-cs"/>
              </a:rPr>
              <a:t>116.7602</a:t>
            </a:r>
            <a:r>
              <a:rPr lang="zh-CN" altLang="en-US" sz="1200" b="0" i="0" kern="1200" dirty="0">
                <a:solidFill>
                  <a:schemeClr val="tx1"/>
                </a:solidFill>
                <a:effectLst/>
                <a:latin typeface="+mn-lt"/>
                <a:ea typeface="+mn-ea"/>
                <a:cs typeface="+mn-cs"/>
              </a:rPr>
              <a:t>美元 。</a:t>
            </a:r>
            <a:br>
              <a:rPr lang="zh-CN" altLang="en-US" dirty="0"/>
            </a:b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卖出</a:t>
            </a:r>
            <a:r>
              <a:rPr lang="en-US" altLang="zh-CN" sz="1200" b="0" i="0" kern="1200" dirty="0">
                <a:solidFill>
                  <a:schemeClr val="tx1"/>
                </a:solidFill>
                <a:effectLst/>
                <a:latin typeface="+mn-lt"/>
                <a:ea typeface="+mn-ea"/>
                <a:cs typeface="+mn-cs"/>
              </a:rPr>
              <a:t>100</a:t>
            </a:r>
            <a:r>
              <a:rPr lang="zh-CN" altLang="en-US" sz="1200" b="0" i="0" kern="1200" dirty="0">
                <a:solidFill>
                  <a:schemeClr val="tx1"/>
                </a:solidFill>
                <a:effectLst/>
                <a:latin typeface="+mn-lt"/>
                <a:ea typeface="+mn-ea"/>
                <a:cs typeface="+mn-cs"/>
              </a:rPr>
              <a:t>份</a:t>
            </a:r>
            <a:r>
              <a:rPr lang="en-US" altLang="zh-CN" sz="1200" b="0" i="0" kern="1200" dirty="0">
                <a:solidFill>
                  <a:schemeClr val="tx1"/>
                </a:solidFill>
                <a:effectLst/>
                <a:latin typeface="+mn-lt"/>
                <a:ea typeface="+mn-ea"/>
                <a:cs typeface="+mn-cs"/>
              </a:rPr>
              <a:t>2026</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20</a:t>
            </a:r>
            <a:r>
              <a:rPr lang="zh-CN" altLang="en-US" sz="1200" b="0" i="0" kern="1200" dirty="0">
                <a:solidFill>
                  <a:schemeClr val="tx1"/>
                </a:solidFill>
                <a:effectLst/>
                <a:latin typeface="+mn-lt"/>
                <a:ea typeface="+mn-ea"/>
                <a:cs typeface="+mn-cs"/>
              </a:rPr>
              <a:t>日到期、行权价（</a:t>
            </a:r>
            <a:r>
              <a:rPr lang="en-US" altLang="zh-CN" sz="1200" b="0" i="0" kern="1200" dirty="0">
                <a:solidFill>
                  <a:schemeClr val="tx1"/>
                </a:solidFill>
                <a:effectLst/>
                <a:latin typeface="+mn-lt"/>
                <a:ea typeface="+mn-ea"/>
                <a:cs typeface="+mn-cs"/>
              </a:rPr>
              <a:t>Strike Price</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120</a:t>
            </a:r>
            <a:r>
              <a:rPr lang="zh-CN" altLang="en-US" sz="1200" b="0" i="0" kern="1200" dirty="0">
                <a:solidFill>
                  <a:schemeClr val="tx1"/>
                </a:solidFill>
                <a:effectLst/>
                <a:latin typeface="+mn-lt"/>
                <a:ea typeface="+mn-ea"/>
                <a:cs typeface="+mn-cs"/>
              </a:rPr>
              <a:t>美元的看涨期权（</a:t>
            </a:r>
            <a:r>
              <a:rPr lang="en-US" altLang="zh-CN" sz="1200" b="0" i="0" kern="1200" dirty="0">
                <a:solidFill>
                  <a:schemeClr val="tx1"/>
                </a:solidFill>
                <a:effectLst/>
                <a:latin typeface="+mn-lt"/>
                <a:ea typeface="+mn-ea"/>
                <a:cs typeface="+mn-cs"/>
              </a:rPr>
              <a:t>Call </a:t>
            </a:r>
            <a:r>
              <a:rPr lang="zh-CN" altLang="en-US" sz="1200" b="0" i="0" kern="1200" dirty="0">
                <a:solidFill>
                  <a:schemeClr val="tx1"/>
                </a:solidFill>
                <a:effectLst/>
                <a:latin typeface="+mn-lt"/>
                <a:ea typeface="+mn-ea"/>
                <a:cs typeface="+mn-cs"/>
              </a:rPr>
              <a:t>），期权卖价（</a:t>
            </a:r>
            <a:r>
              <a:rPr lang="en-US" altLang="zh-CN" sz="1200" b="0" i="0" kern="1200" dirty="0">
                <a:solidFill>
                  <a:schemeClr val="tx1"/>
                </a:solidFill>
                <a:effectLst/>
                <a:latin typeface="+mn-lt"/>
                <a:ea typeface="+mn-ea"/>
                <a:cs typeface="+mn-cs"/>
              </a:rPr>
              <a:t>Ask</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24.35</a:t>
            </a:r>
            <a:r>
              <a:rPr lang="zh-CN" altLang="en-US" sz="1200" b="0" i="0" kern="1200" dirty="0">
                <a:solidFill>
                  <a:schemeClr val="tx1"/>
                </a:solidFill>
                <a:effectLst/>
                <a:latin typeface="+mn-lt"/>
                <a:ea typeface="+mn-ea"/>
                <a:cs typeface="+mn-cs"/>
              </a:rPr>
              <a:t>美元 。每份期权合约一般对应</a:t>
            </a:r>
            <a:r>
              <a:rPr lang="en-US" altLang="zh-CN" sz="1200" b="0" i="0" kern="1200" dirty="0">
                <a:solidFill>
                  <a:schemeClr val="tx1"/>
                </a:solidFill>
                <a:effectLst/>
                <a:latin typeface="+mn-lt"/>
                <a:ea typeface="+mn-ea"/>
                <a:cs typeface="+mn-cs"/>
              </a:rPr>
              <a:t>100</a:t>
            </a:r>
            <a:r>
              <a:rPr lang="zh-CN" altLang="en-US" sz="1200" b="0" i="0" kern="1200" dirty="0">
                <a:solidFill>
                  <a:schemeClr val="tx1"/>
                </a:solidFill>
                <a:effectLst/>
                <a:latin typeface="+mn-lt"/>
                <a:ea typeface="+mn-ea"/>
                <a:cs typeface="+mn-cs"/>
              </a:rPr>
              <a:t>股股票。</a:t>
            </a:r>
            <a:br>
              <a:rPr lang="zh-CN" altLang="en-US" dirty="0"/>
            </a:br>
            <a:r>
              <a:rPr lang="zh-CN" altLang="en-US" sz="1200" b="0" i="0" kern="1200" dirty="0">
                <a:solidFill>
                  <a:schemeClr val="tx1"/>
                </a:solidFill>
                <a:effectLst/>
                <a:latin typeface="+mn-lt"/>
                <a:ea typeface="+mn-ea"/>
                <a:cs typeface="+mn-cs"/>
              </a:rPr>
              <a:t>股价到</a:t>
            </a:r>
            <a:r>
              <a:rPr lang="en-US" altLang="zh-CN" sz="1200" b="0" i="0" kern="1200" dirty="0">
                <a:solidFill>
                  <a:schemeClr val="tx1"/>
                </a:solidFill>
                <a:effectLst/>
                <a:latin typeface="+mn-lt"/>
                <a:ea typeface="+mn-ea"/>
                <a:cs typeface="+mn-cs"/>
              </a:rPr>
              <a:t>50</a:t>
            </a:r>
            <a:r>
              <a:rPr lang="zh-CN" altLang="en-US" sz="1200" b="0" i="0" kern="1200" dirty="0">
                <a:solidFill>
                  <a:schemeClr val="tx1"/>
                </a:solidFill>
                <a:effectLst/>
                <a:latin typeface="+mn-lt"/>
                <a:ea typeface="+mn-ea"/>
                <a:cs typeface="+mn-cs"/>
              </a:rPr>
              <a:t>美元时收益计算</a:t>
            </a:r>
            <a:br>
              <a:rPr lang="zh-CN" altLang="en-US" dirty="0"/>
            </a:b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股票部分：</a:t>
            </a:r>
            <a:br>
              <a:rPr lang="zh-CN" altLang="en-US" dirty="0"/>
            </a:br>
            <a:r>
              <a:rPr lang="zh-CN" altLang="en-US" sz="1200" b="0" i="0" kern="1200" dirty="0">
                <a:solidFill>
                  <a:schemeClr val="tx1"/>
                </a:solidFill>
                <a:effectLst/>
                <a:latin typeface="+mn-lt"/>
                <a:ea typeface="+mn-ea"/>
                <a:cs typeface="+mn-cs"/>
              </a:rPr>
              <a:t>买入股票成本为</a:t>
            </a:r>
            <a:r>
              <a:rPr lang="en-US" altLang="zh-CN" sz="1200" b="0" i="0" kern="1200" dirty="0">
                <a:solidFill>
                  <a:schemeClr val="tx1"/>
                </a:solidFill>
                <a:effectLst/>
                <a:latin typeface="+mn-lt"/>
                <a:ea typeface="+mn-ea"/>
                <a:cs typeface="+mn-cs"/>
              </a:rPr>
              <a:t>116.7602×10000 = 1167602</a:t>
            </a:r>
            <a:r>
              <a:rPr lang="zh-CN" altLang="en-US" sz="1200" b="0" i="0" kern="1200" dirty="0">
                <a:solidFill>
                  <a:schemeClr val="tx1"/>
                </a:solidFill>
                <a:effectLst/>
                <a:latin typeface="+mn-lt"/>
                <a:ea typeface="+mn-ea"/>
                <a:cs typeface="+mn-cs"/>
              </a:rPr>
              <a:t>美元。</a:t>
            </a:r>
            <a:br>
              <a:rPr lang="zh-CN" altLang="en-US" dirty="0"/>
            </a:br>
            <a:r>
              <a:rPr lang="zh-CN" altLang="en-US" sz="1200" b="0" i="0" kern="1200" dirty="0">
                <a:solidFill>
                  <a:schemeClr val="tx1"/>
                </a:solidFill>
                <a:effectLst/>
                <a:latin typeface="+mn-lt"/>
                <a:ea typeface="+mn-ea"/>
                <a:cs typeface="+mn-cs"/>
              </a:rPr>
              <a:t>当股价跌到</a:t>
            </a:r>
            <a:r>
              <a:rPr lang="en-US" altLang="zh-CN" sz="1200" b="0" i="0" kern="1200" dirty="0">
                <a:solidFill>
                  <a:schemeClr val="tx1"/>
                </a:solidFill>
                <a:effectLst/>
                <a:latin typeface="+mn-lt"/>
                <a:ea typeface="+mn-ea"/>
                <a:cs typeface="+mn-cs"/>
              </a:rPr>
              <a:t>50</a:t>
            </a:r>
            <a:r>
              <a:rPr lang="zh-CN" altLang="en-US" sz="1200" b="0" i="0" kern="1200" dirty="0">
                <a:solidFill>
                  <a:schemeClr val="tx1"/>
                </a:solidFill>
                <a:effectLst/>
                <a:latin typeface="+mn-lt"/>
                <a:ea typeface="+mn-ea"/>
                <a:cs typeface="+mn-cs"/>
              </a:rPr>
              <a:t>美元时，股票价值变为</a:t>
            </a:r>
            <a:r>
              <a:rPr lang="en-US" altLang="zh-CN" sz="1200" b="0" i="0" kern="1200" dirty="0">
                <a:solidFill>
                  <a:schemeClr val="tx1"/>
                </a:solidFill>
                <a:effectLst/>
                <a:latin typeface="+mn-lt"/>
                <a:ea typeface="+mn-ea"/>
                <a:cs typeface="+mn-cs"/>
              </a:rPr>
              <a:t>50×10000 = 500000</a:t>
            </a:r>
            <a:r>
              <a:rPr lang="zh-CN" altLang="en-US" sz="1200" b="0" i="0" kern="1200" dirty="0">
                <a:solidFill>
                  <a:schemeClr val="tx1"/>
                </a:solidFill>
                <a:effectLst/>
                <a:latin typeface="+mn-lt"/>
                <a:ea typeface="+mn-ea"/>
                <a:cs typeface="+mn-cs"/>
              </a:rPr>
              <a:t>美元。</a:t>
            </a:r>
            <a:br>
              <a:rPr lang="zh-CN" altLang="en-US" dirty="0"/>
            </a:br>
            <a:r>
              <a:rPr lang="zh-CN" altLang="en-US" sz="1200" b="0" i="0" kern="1200" dirty="0">
                <a:solidFill>
                  <a:schemeClr val="tx1"/>
                </a:solidFill>
                <a:effectLst/>
                <a:latin typeface="+mn-lt"/>
                <a:ea typeface="+mn-ea"/>
                <a:cs typeface="+mn-cs"/>
              </a:rPr>
              <a:t>股票亏损为</a:t>
            </a:r>
            <a:r>
              <a:rPr lang="en-US" altLang="zh-CN" sz="1200" b="0" i="0" kern="1200" dirty="0">
                <a:solidFill>
                  <a:schemeClr val="tx1"/>
                </a:solidFill>
                <a:effectLst/>
                <a:latin typeface="+mn-lt"/>
                <a:ea typeface="+mn-ea"/>
                <a:cs typeface="+mn-cs"/>
              </a:rPr>
              <a:t>1167602 - 500000= 667602</a:t>
            </a:r>
            <a:r>
              <a:rPr lang="zh-CN" altLang="en-US" sz="1200" b="0" i="0" kern="1200" dirty="0">
                <a:solidFill>
                  <a:schemeClr val="tx1"/>
                </a:solidFill>
                <a:effectLst/>
                <a:latin typeface="+mn-lt"/>
                <a:ea typeface="+mn-ea"/>
                <a:cs typeface="+mn-cs"/>
              </a:rPr>
              <a:t>美元。</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如果股价跌到</a:t>
            </a:r>
            <a:r>
              <a:rPr lang="en-US" altLang="zh-CN" sz="1200" b="0" i="0" kern="1200" dirty="0">
                <a:solidFill>
                  <a:schemeClr val="tx1"/>
                </a:solidFill>
                <a:effectLst/>
                <a:latin typeface="+mn-lt"/>
                <a:ea typeface="+mn-ea"/>
                <a:cs typeface="+mn-cs"/>
              </a:rPr>
              <a:t>116.76-24.35 = 92.41</a:t>
            </a:r>
            <a:r>
              <a:rPr lang="zh-CN" altLang="en-US" sz="1200" b="0" i="0" kern="1200" dirty="0">
                <a:solidFill>
                  <a:schemeClr val="tx1"/>
                </a:solidFill>
                <a:effectLst/>
                <a:latin typeface="+mn-lt"/>
                <a:ea typeface="+mn-ea"/>
                <a:cs typeface="+mn-cs"/>
              </a:rPr>
              <a:t>，每股亏损为</a:t>
            </a:r>
            <a:r>
              <a:rPr lang="en-US" altLang="zh-CN" sz="1200" b="0" i="0" kern="1200" dirty="0">
                <a:solidFill>
                  <a:schemeClr val="tx1"/>
                </a:solidFill>
                <a:effectLst/>
                <a:latin typeface="+mn-lt"/>
                <a:ea typeface="+mn-ea"/>
                <a:cs typeface="+mn-cs"/>
              </a:rPr>
              <a:t>116.76-92.41=24.35.</a:t>
            </a:r>
          </a:p>
          <a:p>
            <a:br>
              <a:rPr lang="zh-CN" altLang="en-US" dirty="0"/>
            </a:b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期权部分：</a:t>
            </a:r>
            <a:br>
              <a:rPr lang="zh-CN" altLang="en-US" dirty="0"/>
            </a:br>
            <a:r>
              <a:rPr lang="zh-CN" altLang="en-US" sz="1200" b="0" i="0" kern="1200" dirty="0">
                <a:solidFill>
                  <a:schemeClr val="tx1"/>
                </a:solidFill>
                <a:effectLst/>
                <a:latin typeface="+mn-lt"/>
                <a:ea typeface="+mn-ea"/>
                <a:cs typeface="+mn-cs"/>
              </a:rPr>
              <a:t>由于股价</a:t>
            </a:r>
            <a:r>
              <a:rPr lang="en-US" altLang="zh-CN" sz="1200" b="0" i="0" kern="1200" dirty="0">
                <a:solidFill>
                  <a:schemeClr val="tx1"/>
                </a:solidFill>
                <a:effectLst/>
                <a:latin typeface="+mn-lt"/>
                <a:ea typeface="+mn-ea"/>
                <a:cs typeface="+mn-cs"/>
              </a:rPr>
              <a:t>50</a:t>
            </a:r>
            <a:r>
              <a:rPr lang="zh-CN" altLang="en-US" sz="1200" b="0" i="0" kern="1200" dirty="0">
                <a:solidFill>
                  <a:schemeClr val="tx1"/>
                </a:solidFill>
                <a:effectLst/>
                <a:latin typeface="+mn-lt"/>
                <a:ea typeface="+mn-ea"/>
                <a:cs typeface="+mn-cs"/>
              </a:rPr>
              <a:t>美元低于行权价</a:t>
            </a:r>
            <a:r>
              <a:rPr lang="en-US" altLang="zh-CN" sz="1200" b="0" i="0" kern="1200" dirty="0">
                <a:solidFill>
                  <a:schemeClr val="tx1"/>
                </a:solidFill>
                <a:effectLst/>
                <a:latin typeface="+mn-lt"/>
                <a:ea typeface="+mn-ea"/>
                <a:cs typeface="+mn-cs"/>
              </a:rPr>
              <a:t>120</a:t>
            </a:r>
            <a:r>
              <a:rPr lang="zh-CN" altLang="en-US" sz="1200" b="0" i="0" kern="1200" dirty="0">
                <a:solidFill>
                  <a:schemeClr val="tx1"/>
                </a:solidFill>
                <a:effectLst/>
                <a:latin typeface="+mn-lt"/>
                <a:ea typeface="+mn-ea"/>
                <a:cs typeface="+mn-cs"/>
              </a:rPr>
              <a:t>美元，期权买方不会行权。</a:t>
            </a:r>
            <a:br>
              <a:rPr lang="zh-CN" altLang="en-US" dirty="0"/>
            </a:br>
            <a:r>
              <a:rPr lang="zh-CN" altLang="en-US" sz="1200" b="0" i="0" kern="1200" dirty="0">
                <a:solidFill>
                  <a:schemeClr val="tx1"/>
                </a:solidFill>
                <a:effectLst/>
                <a:latin typeface="+mn-lt"/>
                <a:ea typeface="+mn-ea"/>
                <a:cs typeface="+mn-cs"/>
              </a:rPr>
              <a:t>卖出期权获得的收入为</a:t>
            </a:r>
            <a:r>
              <a:rPr lang="en-US" altLang="zh-CN" sz="1200" b="0" i="0" kern="1200" dirty="0">
                <a:solidFill>
                  <a:schemeClr val="tx1"/>
                </a:solidFill>
                <a:effectLst/>
                <a:latin typeface="+mn-lt"/>
                <a:ea typeface="+mn-ea"/>
                <a:cs typeface="+mn-cs"/>
              </a:rPr>
              <a:t>24.35×100×100 = 243500</a:t>
            </a:r>
            <a:r>
              <a:rPr lang="zh-CN" altLang="en-US" sz="1200" b="0" i="0" kern="1200" dirty="0">
                <a:solidFill>
                  <a:schemeClr val="tx1"/>
                </a:solidFill>
                <a:effectLst/>
                <a:latin typeface="+mn-lt"/>
                <a:ea typeface="+mn-ea"/>
                <a:cs typeface="+mn-cs"/>
              </a:rPr>
              <a:t>美元（</a:t>
            </a:r>
            <a:r>
              <a:rPr lang="en-US" altLang="zh-CN" sz="1200" b="0" i="0" kern="1200" dirty="0">
                <a:solidFill>
                  <a:schemeClr val="tx1"/>
                </a:solidFill>
                <a:effectLst/>
                <a:latin typeface="+mn-lt"/>
                <a:ea typeface="+mn-ea"/>
                <a:cs typeface="+mn-cs"/>
              </a:rPr>
              <a:t>100</a:t>
            </a:r>
            <a:r>
              <a:rPr lang="zh-CN" altLang="en-US" sz="1200" b="0" i="0" kern="1200" dirty="0">
                <a:solidFill>
                  <a:schemeClr val="tx1"/>
                </a:solidFill>
                <a:effectLst/>
                <a:latin typeface="+mn-lt"/>
                <a:ea typeface="+mn-ea"/>
                <a:cs typeface="+mn-cs"/>
              </a:rPr>
              <a:t>是期权合约份数，另一个</a:t>
            </a:r>
            <a:r>
              <a:rPr lang="en-US" altLang="zh-CN" sz="1200" b="0" i="0" kern="1200" dirty="0">
                <a:solidFill>
                  <a:schemeClr val="tx1"/>
                </a:solidFill>
                <a:effectLst/>
                <a:latin typeface="+mn-lt"/>
                <a:ea typeface="+mn-ea"/>
                <a:cs typeface="+mn-cs"/>
              </a:rPr>
              <a:t>100</a:t>
            </a:r>
            <a:r>
              <a:rPr lang="zh-CN" altLang="en-US" sz="1200" b="0" i="0" kern="1200" dirty="0">
                <a:solidFill>
                  <a:schemeClr val="tx1"/>
                </a:solidFill>
                <a:effectLst/>
                <a:latin typeface="+mn-lt"/>
                <a:ea typeface="+mn-ea"/>
                <a:cs typeface="+mn-cs"/>
              </a:rPr>
              <a:t>是每份合约对应股数 ）。</a:t>
            </a:r>
            <a:br>
              <a:rPr lang="zh-CN" altLang="en-US" dirty="0"/>
            </a:b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综合收益：</a:t>
            </a:r>
            <a:br>
              <a:rPr lang="zh-CN" altLang="en-US" dirty="0"/>
            </a:br>
            <a:r>
              <a:rPr lang="zh-CN" altLang="en-US" sz="1200" b="0" i="0" kern="1200" dirty="0">
                <a:solidFill>
                  <a:schemeClr val="tx1"/>
                </a:solidFill>
                <a:effectLst/>
                <a:latin typeface="+mn-lt"/>
                <a:ea typeface="+mn-ea"/>
                <a:cs typeface="+mn-cs"/>
              </a:rPr>
              <a:t>总收益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期权收益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股票收益 </a:t>
            </a:r>
            <a:r>
              <a:rPr lang="en-US" altLang="zh-CN" sz="1200" b="0" i="0" kern="1200" dirty="0">
                <a:solidFill>
                  <a:schemeClr val="tx1"/>
                </a:solidFill>
                <a:effectLst/>
                <a:latin typeface="+mn-lt"/>
                <a:ea typeface="+mn-ea"/>
                <a:cs typeface="+mn-cs"/>
              </a:rPr>
              <a:t>= 243500- 667602=-424102</a:t>
            </a:r>
            <a:r>
              <a:rPr lang="zh-CN" altLang="en-US" sz="1200" b="0" i="0" kern="1200" dirty="0">
                <a:solidFill>
                  <a:schemeClr val="tx1"/>
                </a:solidFill>
                <a:effectLst/>
                <a:latin typeface="+mn-lt"/>
                <a:ea typeface="+mn-ea"/>
                <a:cs typeface="+mn-cs"/>
              </a:rPr>
              <a:t>美元。即亏损</a:t>
            </a:r>
            <a:r>
              <a:rPr lang="en-US" altLang="zh-CN" sz="1200" b="0" i="0" kern="1200" dirty="0">
                <a:solidFill>
                  <a:schemeClr val="tx1"/>
                </a:solidFill>
                <a:effectLst/>
                <a:latin typeface="+mn-lt"/>
                <a:ea typeface="+mn-ea"/>
                <a:cs typeface="+mn-cs"/>
              </a:rPr>
              <a:t>424102</a:t>
            </a:r>
            <a:r>
              <a:rPr lang="zh-CN" altLang="en-US" sz="1200" b="0" i="0" kern="1200" dirty="0">
                <a:solidFill>
                  <a:schemeClr val="tx1"/>
                </a:solidFill>
                <a:effectLst/>
                <a:latin typeface="+mn-lt"/>
                <a:ea typeface="+mn-ea"/>
                <a:cs typeface="+mn-cs"/>
              </a:rPr>
              <a:t>美元。</a:t>
            </a:r>
            <a:br>
              <a:rPr lang="zh-CN" altLang="en-US" dirty="0"/>
            </a:br>
            <a:r>
              <a:rPr lang="zh-CN" altLang="en-US" sz="1200" b="0" i="0" kern="1200" dirty="0">
                <a:solidFill>
                  <a:schemeClr val="tx1"/>
                </a:solidFill>
                <a:effectLst/>
                <a:latin typeface="+mn-lt"/>
                <a:ea typeface="+mn-ea"/>
                <a:cs typeface="+mn-cs"/>
              </a:rPr>
              <a:t>股价到</a:t>
            </a:r>
            <a:r>
              <a:rPr lang="en-US" altLang="zh-CN" sz="1200" b="0" i="0" kern="1200" dirty="0">
                <a:solidFill>
                  <a:schemeClr val="tx1"/>
                </a:solidFill>
                <a:effectLst/>
                <a:latin typeface="+mn-lt"/>
                <a:ea typeface="+mn-ea"/>
                <a:cs typeface="+mn-cs"/>
              </a:rPr>
              <a:t>160</a:t>
            </a:r>
            <a:r>
              <a:rPr lang="zh-CN" altLang="en-US" sz="1200" b="0" i="0" kern="1200" dirty="0">
                <a:solidFill>
                  <a:schemeClr val="tx1"/>
                </a:solidFill>
                <a:effectLst/>
                <a:latin typeface="+mn-lt"/>
                <a:ea typeface="+mn-ea"/>
                <a:cs typeface="+mn-cs"/>
              </a:rPr>
              <a:t>美元时收益计算</a:t>
            </a:r>
            <a:br>
              <a:rPr lang="zh-CN" altLang="en-US" dirty="0"/>
            </a:b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股票部分：</a:t>
            </a:r>
            <a:br>
              <a:rPr lang="zh-CN" altLang="en-US" dirty="0"/>
            </a:br>
            <a:r>
              <a:rPr lang="zh-CN" altLang="en-US" sz="1200" b="0" i="0" kern="1200" dirty="0">
                <a:solidFill>
                  <a:schemeClr val="tx1"/>
                </a:solidFill>
                <a:effectLst/>
                <a:latin typeface="+mn-lt"/>
                <a:ea typeface="+mn-ea"/>
                <a:cs typeface="+mn-cs"/>
              </a:rPr>
              <a:t>买入股票成本</a:t>
            </a:r>
            <a:r>
              <a:rPr lang="en-US" altLang="zh-CN" sz="1200" b="0" i="0" kern="1200" dirty="0">
                <a:solidFill>
                  <a:schemeClr val="tx1"/>
                </a:solidFill>
                <a:effectLst/>
                <a:latin typeface="+mn-lt"/>
                <a:ea typeface="+mn-ea"/>
                <a:cs typeface="+mn-cs"/>
              </a:rPr>
              <a:t>116.7602×10000 = 1167602</a:t>
            </a:r>
            <a:r>
              <a:rPr lang="zh-CN" altLang="en-US" sz="1200" b="0" i="0" kern="1200" dirty="0">
                <a:solidFill>
                  <a:schemeClr val="tx1"/>
                </a:solidFill>
                <a:effectLst/>
                <a:latin typeface="+mn-lt"/>
                <a:ea typeface="+mn-ea"/>
                <a:cs typeface="+mn-cs"/>
              </a:rPr>
              <a:t>美元。</a:t>
            </a:r>
            <a:br>
              <a:rPr lang="zh-CN" altLang="en-US" dirty="0"/>
            </a:br>
            <a:r>
              <a:rPr lang="zh-CN" altLang="en-US" sz="1200" b="0" i="0" kern="1200" dirty="0">
                <a:solidFill>
                  <a:schemeClr val="tx1"/>
                </a:solidFill>
                <a:effectLst/>
                <a:latin typeface="+mn-lt"/>
                <a:ea typeface="+mn-ea"/>
                <a:cs typeface="+mn-cs"/>
              </a:rPr>
              <a:t>因为期权行权价为</a:t>
            </a:r>
            <a:r>
              <a:rPr lang="en-US" altLang="zh-CN" sz="1200" b="0" i="0" kern="1200" dirty="0">
                <a:solidFill>
                  <a:schemeClr val="tx1"/>
                </a:solidFill>
                <a:effectLst/>
                <a:latin typeface="+mn-lt"/>
                <a:ea typeface="+mn-ea"/>
                <a:cs typeface="+mn-cs"/>
              </a:rPr>
              <a:t>120</a:t>
            </a:r>
            <a:r>
              <a:rPr lang="zh-CN" altLang="en-US" sz="1200" b="0" i="0" kern="1200" dirty="0">
                <a:solidFill>
                  <a:schemeClr val="tx1"/>
                </a:solidFill>
                <a:effectLst/>
                <a:latin typeface="+mn-lt"/>
                <a:ea typeface="+mn-ea"/>
                <a:cs typeface="+mn-cs"/>
              </a:rPr>
              <a:t>美元，股票需按</a:t>
            </a:r>
            <a:r>
              <a:rPr lang="en-US" altLang="zh-CN" sz="1200" b="0" i="0" kern="1200" dirty="0">
                <a:solidFill>
                  <a:schemeClr val="tx1"/>
                </a:solidFill>
                <a:effectLst/>
                <a:latin typeface="+mn-lt"/>
                <a:ea typeface="+mn-ea"/>
                <a:cs typeface="+mn-cs"/>
              </a:rPr>
              <a:t>120</a:t>
            </a:r>
            <a:r>
              <a:rPr lang="zh-CN" altLang="en-US" sz="1200" b="0" i="0" kern="1200" dirty="0">
                <a:solidFill>
                  <a:schemeClr val="tx1"/>
                </a:solidFill>
                <a:effectLst/>
                <a:latin typeface="+mn-lt"/>
                <a:ea typeface="+mn-ea"/>
                <a:cs typeface="+mn-cs"/>
              </a:rPr>
              <a:t>美元每股交割给期权买方 ，股票收益为</a:t>
            </a:r>
            <a:r>
              <a:rPr lang="en-US" altLang="zh-CN" sz="1200" b="0" i="0" kern="1200" dirty="0">
                <a:solidFill>
                  <a:schemeClr val="tx1"/>
                </a:solidFill>
                <a:effectLst/>
                <a:latin typeface="+mn-lt"/>
                <a:ea typeface="+mn-ea"/>
                <a:cs typeface="+mn-cs"/>
              </a:rPr>
              <a:t>(120 - 116.7602)×10000 = 32398</a:t>
            </a:r>
            <a:r>
              <a:rPr lang="zh-CN" altLang="en-US" sz="1200" b="0" i="0" kern="1200" dirty="0">
                <a:solidFill>
                  <a:schemeClr val="tx1"/>
                </a:solidFill>
                <a:effectLst/>
                <a:latin typeface="+mn-lt"/>
                <a:ea typeface="+mn-ea"/>
                <a:cs typeface="+mn-cs"/>
              </a:rPr>
              <a:t>美元。</a:t>
            </a:r>
            <a:br>
              <a:rPr lang="zh-CN" altLang="en-US" dirty="0"/>
            </a:b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期权部分：</a:t>
            </a:r>
            <a:br>
              <a:rPr lang="zh-CN" altLang="en-US" dirty="0"/>
            </a:br>
            <a:r>
              <a:rPr lang="zh-CN" altLang="en-US" sz="1200" b="0" i="0" kern="1200" dirty="0">
                <a:solidFill>
                  <a:schemeClr val="tx1"/>
                </a:solidFill>
                <a:effectLst/>
                <a:latin typeface="+mn-lt"/>
                <a:ea typeface="+mn-ea"/>
                <a:cs typeface="+mn-cs"/>
              </a:rPr>
              <a:t>卖出期权获得收入</a:t>
            </a:r>
            <a:r>
              <a:rPr lang="en-US" altLang="zh-CN" sz="1200" b="0" i="0" kern="1200" dirty="0">
                <a:solidFill>
                  <a:schemeClr val="tx1"/>
                </a:solidFill>
                <a:effectLst/>
                <a:latin typeface="+mn-lt"/>
                <a:ea typeface="+mn-ea"/>
                <a:cs typeface="+mn-cs"/>
              </a:rPr>
              <a:t>24.35×100×100 = 243500</a:t>
            </a:r>
            <a:r>
              <a:rPr lang="zh-CN" altLang="en-US" sz="1200" b="0" i="0" kern="1200" dirty="0">
                <a:solidFill>
                  <a:schemeClr val="tx1"/>
                </a:solidFill>
                <a:effectLst/>
                <a:latin typeface="+mn-lt"/>
                <a:ea typeface="+mn-ea"/>
                <a:cs typeface="+mn-cs"/>
              </a:rPr>
              <a:t>美元。</a:t>
            </a:r>
            <a:br>
              <a:rPr lang="zh-CN" altLang="en-US" dirty="0"/>
            </a:b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综合收益：</a:t>
            </a:r>
            <a:br>
              <a:rPr lang="zh-CN" altLang="en-US" dirty="0"/>
            </a:br>
            <a:r>
              <a:rPr lang="zh-CN" altLang="en-US" sz="1200" b="0" i="0" kern="1200" dirty="0">
                <a:solidFill>
                  <a:schemeClr val="tx1"/>
                </a:solidFill>
                <a:effectLst/>
                <a:latin typeface="+mn-lt"/>
                <a:ea typeface="+mn-ea"/>
                <a:cs typeface="+mn-cs"/>
              </a:rPr>
              <a:t>总收益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期权收益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股票收益 </a:t>
            </a:r>
            <a:r>
              <a:rPr lang="en-US" altLang="zh-CN" sz="1200" b="0" i="0" kern="1200" dirty="0">
                <a:solidFill>
                  <a:schemeClr val="tx1"/>
                </a:solidFill>
                <a:effectLst/>
                <a:latin typeface="+mn-lt"/>
                <a:ea typeface="+mn-ea"/>
                <a:cs typeface="+mn-cs"/>
              </a:rPr>
              <a:t>= 243500 + 32398=275898</a:t>
            </a:r>
            <a:r>
              <a:rPr lang="zh-CN" altLang="en-US" sz="1200" b="0" i="0" kern="1200" dirty="0">
                <a:solidFill>
                  <a:schemeClr val="tx1"/>
                </a:solidFill>
                <a:effectLst/>
                <a:latin typeface="+mn-lt"/>
                <a:ea typeface="+mn-ea"/>
                <a:cs typeface="+mn-cs"/>
              </a:rPr>
              <a:t>美元。即盈利</a:t>
            </a:r>
            <a:r>
              <a:rPr lang="en-US" altLang="zh-CN" sz="1200" b="0" i="0" kern="1200" dirty="0">
                <a:solidFill>
                  <a:schemeClr val="tx1"/>
                </a:solidFill>
                <a:effectLst/>
                <a:latin typeface="+mn-lt"/>
                <a:ea typeface="+mn-ea"/>
                <a:cs typeface="+mn-cs"/>
              </a:rPr>
              <a:t>275898</a:t>
            </a:r>
            <a:r>
              <a:rPr lang="zh-CN" altLang="en-US" sz="1200" b="0" i="0" kern="1200" dirty="0">
                <a:solidFill>
                  <a:schemeClr val="tx1"/>
                </a:solidFill>
                <a:effectLst/>
                <a:latin typeface="+mn-lt"/>
                <a:ea typeface="+mn-ea"/>
                <a:cs typeface="+mn-cs"/>
              </a:rPr>
              <a:t>美元。</a:t>
            </a:r>
            <a:endParaRPr lang="zh-CN" altLang="en-US" dirty="0"/>
          </a:p>
        </p:txBody>
      </p:sp>
      <p:sp>
        <p:nvSpPr>
          <p:cNvPr id="4" name="灯片编号占位符 3"/>
          <p:cNvSpPr>
            <a:spLocks noGrp="1"/>
          </p:cNvSpPr>
          <p:nvPr>
            <p:ph type="sldNum" sz="quarter" idx="5"/>
          </p:nvPr>
        </p:nvSpPr>
        <p:spPr/>
        <p:txBody>
          <a:bodyPr/>
          <a:lstStyle/>
          <a:p>
            <a:fld id="{FCA79311-2598-40B1-9B96-4440A1848183}" type="slidenum">
              <a:rPr lang="zh-CN" altLang="en-US" smtClean="0"/>
              <a:t>13</a:t>
            </a:fld>
            <a:endParaRPr lang="zh-CN" altLang="en-US"/>
          </a:p>
        </p:txBody>
      </p:sp>
    </p:spTree>
    <p:extLst>
      <p:ext uri="{BB962C8B-B14F-4D97-AF65-F5344CB8AC3E}">
        <p14:creationId xmlns:p14="http://schemas.microsoft.com/office/powerpoint/2010/main" val="29431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18</a:t>
            </a:fld>
            <a:endParaRPr lang="zh-CN" altLang="en-US"/>
          </a:p>
        </p:txBody>
      </p:sp>
    </p:spTree>
    <p:extLst>
      <p:ext uri="{BB962C8B-B14F-4D97-AF65-F5344CB8AC3E}">
        <p14:creationId xmlns:p14="http://schemas.microsoft.com/office/powerpoint/2010/main" val="250967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为什么分散？</a:t>
            </a:r>
            <a:endParaRPr lang="en-US" altLang="zh-CN" dirty="0"/>
          </a:p>
          <a:p>
            <a:r>
              <a:rPr lang="zh-CN" altLang="en-US" dirty="0"/>
              <a:t>从财富保值角度看：未来充满不确定性，我们无法保证任何一个投资绝对不出问题。</a:t>
            </a:r>
            <a:endParaRPr lang="en-US" altLang="zh-CN" dirty="0"/>
          </a:p>
          <a:p>
            <a:r>
              <a:rPr lang="zh-CN" altLang="en-US" dirty="0"/>
              <a:t>从收益风险比角度看：分散降低组合风险，但不降低预期收益，因此提高收益风险比。</a:t>
            </a:r>
            <a:endParaRPr lang="en-US" altLang="zh-CN" dirty="0"/>
          </a:p>
          <a:p>
            <a:endParaRPr lang="en-US" altLang="zh-CN" dirty="0"/>
          </a:p>
          <a:p>
            <a:r>
              <a:rPr lang="en-US" altLang="zh-CN" dirty="0"/>
              <a:t>Harry Markowitz:</a:t>
            </a:r>
            <a:r>
              <a:rPr lang="zh-CN" altLang="en-US" dirty="0"/>
              <a:t> </a:t>
            </a:r>
            <a:r>
              <a:rPr lang="en-US" altLang="zh-CN" dirty="0"/>
              <a:t>Diversification is the only free lunch in investing.</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Keynes defended his large bet on Elder Dempster: “Sorry to have gone too large on Elder Dempster. I was suffering from my chronic delusion that one good share is safer than 10 bad ones.”</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25</a:t>
            </a:fld>
            <a:endParaRPr lang="zh-CN" altLang="en-US"/>
          </a:p>
        </p:txBody>
      </p:sp>
    </p:spTree>
    <p:extLst>
      <p:ext uri="{BB962C8B-B14F-4D97-AF65-F5344CB8AC3E}">
        <p14:creationId xmlns:p14="http://schemas.microsoft.com/office/powerpoint/2010/main" val="38712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28</a:t>
            </a:fld>
            <a:endParaRPr lang="zh-CN" altLang="en-US"/>
          </a:p>
        </p:txBody>
      </p:sp>
    </p:spTree>
    <p:extLst>
      <p:ext uri="{BB962C8B-B14F-4D97-AF65-F5344CB8AC3E}">
        <p14:creationId xmlns:p14="http://schemas.microsoft.com/office/powerpoint/2010/main" val="254399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a:solidFill>
                  <a:schemeClr val="tx1"/>
                </a:solidFill>
                <a:effectLst/>
                <a:latin typeface="+mn-lt"/>
                <a:ea typeface="+mn-ea"/>
                <a:cs typeface="+mn-cs"/>
              </a:rPr>
              <a:t>data source: https://hedgefollow.com/funds</a:t>
            </a:r>
            <a:r>
              <a:rPr lang="en-US" altLang="zh-CN" dirty="0"/>
              <a:t> </a:t>
            </a:r>
          </a:p>
          <a:p>
            <a:endParaRPr lang="en-US" altLang="zh-CN"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31</a:t>
            </a:fld>
            <a:endParaRPr lang="zh-CN" altLang="en-US"/>
          </a:p>
        </p:txBody>
      </p:sp>
    </p:spTree>
    <p:extLst>
      <p:ext uri="{BB962C8B-B14F-4D97-AF65-F5344CB8AC3E}">
        <p14:creationId xmlns:p14="http://schemas.microsoft.com/office/powerpoint/2010/main" val="397859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Robert G. Kirby, 1984, The Coffee Can portfolio, The Journal of Portfolio Management, 11 (1) 76-80.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Kirby told the following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potential impact of this process was brought home to me dramatically as the result of an experience with one woman client. Her husband, a lawyer, handled her financial affairs and was our primary contact. I had worked with the client for about ten years, when her husband suddenly died. She inherited his estate and called us to say that she would be adding his securities to the portfolio under our management. When we received the list of assets, I was amused to find that he had secretly been piggybacking our recommendations for his wife‘s portfolio. Then, when I looked at the total value of the estate, 1 was also shocked. The husband had applied a small twist of his own to our advice: He paid no attention whatsoever to the sale recommendations. He simply put about $5,000 in every purchase recommendation. Then he would toss the certificate in his safe-deposit box and forget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Needless to say, he had an odd-looking portfolio. He owned a number of small holdings with values of less than $2,000. He had several large holdings with values in excess of $100,000. There was one jumbo holding worth over $800,000 that exceeded the total value of his wife’s portfolio and came from a small commitment in a company called Haloid; this later turned out to be a zillion shares of Xerox.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好处：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 </a:t>
            </a:r>
            <a:r>
              <a:rPr lang="zh-CN" altLang="en-US" dirty="0"/>
              <a:t>风险分散</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 </a:t>
            </a:r>
            <a:r>
              <a:rPr lang="zh-CN" altLang="en-US" dirty="0"/>
              <a:t>风险收益不对称：每个投资最多亏损</a:t>
            </a:r>
            <a:r>
              <a:rPr lang="en-US" altLang="zh-CN" dirty="0"/>
              <a:t>2%</a:t>
            </a:r>
            <a:r>
              <a:rPr lang="zh-CN" altLang="en-US" dirty="0"/>
              <a:t>，而收益上不封顶。</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3 </a:t>
            </a:r>
            <a:r>
              <a:rPr lang="zh-CN" altLang="en-US" dirty="0"/>
              <a:t>帮助投资者长期持有，避免被自己的本能伤害。</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坏处：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 </a:t>
            </a:r>
            <a:r>
              <a:rPr lang="zh-CN" altLang="en-US" dirty="0"/>
              <a:t>需要靠谱的选股</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32</a:t>
            </a:fld>
            <a:endParaRPr lang="zh-CN" altLang="en-US"/>
          </a:p>
        </p:txBody>
      </p:sp>
    </p:spTree>
    <p:extLst>
      <p:ext uri="{BB962C8B-B14F-4D97-AF65-F5344CB8AC3E}">
        <p14:creationId xmlns:p14="http://schemas.microsoft.com/office/powerpoint/2010/main" val="53008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巴菲特的组合共有</a:t>
            </a:r>
            <a:r>
              <a:rPr lang="en-US" altLang="zh-CN" dirty="0"/>
              <a:t>48</a:t>
            </a:r>
            <a:r>
              <a:rPr lang="zh-CN" altLang="en-US" dirty="0"/>
              <a:t>只股票。</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33</a:t>
            </a:fld>
            <a:endParaRPr lang="zh-CN" altLang="en-US"/>
          </a:p>
        </p:txBody>
      </p:sp>
    </p:spTree>
    <p:extLst>
      <p:ext uri="{BB962C8B-B14F-4D97-AF65-F5344CB8AC3E}">
        <p14:creationId xmlns:p14="http://schemas.microsoft.com/office/powerpoint/2010/main" val="61686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https://www.dataroma.com/m/managers.php</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34</a:t>
            </a:fld>
            <a:endParaRPr lang="zh-CN" altLang="en-US"/>
          </a:p>
        </p:txBody>
      </p:sp>
    </p:spTree>
    <p:extLst>
      <p:ext uri="{BB962C8B-B14F-4D97-AF65-F5344CB8AC3E}">
        <p14:creationId xmlns:p14="http://schemas.microsoft.com/office/powerpoint/2010/main" val="1670514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2025/6/16</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2025/6/16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2025/6/16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2025/6/16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2025/6/16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2025/6/16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2025/6/16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交易和组合管理</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7B467-F9A7-4A37-8038-889C82C290A0}"/>
              </a:ext>
            </a:extLst>
          </p:cNvPr>
          <p:cNvSpPr>
            <a:spLocks noGrp="1"/>
          </p:cNvSpPr>
          <p:nvPr>
            <p:ph type="title"/>
          </p:nvPr>
        </p:nvSpPr>
        <p:spPr/>
        <p:txBody>
          <a:bodyPr/>
          <a:lstStyle/>
          <a:p>
            <a:r>
              <a:rPr lang="en-US" altLang="zh-CN" dirty="0"/>
              <a:t>Sell</a:t>
            </a:r>
            <a:r>
              <a:rPr lang="zh-CN" altLang="en-US" dirty="0"/>
              <a:t> </a:t>
            </a:r>
            <a:r>
              <a:rPr lang="en-US" altLang="zh-CN" dirty="0"/>
              <a:t>Put</a:t>
            </a:r>
            <a:r>
              <a:rPr lang="zh-CN" altLang="en-US" dirty="0"/>
              <a:t>策略</a:t>
            </a:r>
          </a:p>
        </p:txBody>
      </p:sp>
      <p:sp>
        <p:nvSpPr>
          <p:cNvPr id="3" name="内容占位符 2">
            <a:extLst>
              <a:ext uri="{FF2B5EF4-FFF2-40B4-BE49-F238E27FC236}">
                <a16:creationId xmlns:a16="http://schemas.microsoft.com/office/drawing/2014/main" id="{C3F926E5-CEE7-48F8-AAD7-EB2A0685E6A3}"/>
              </a:ext>
            </a:extLst>
          </p:cNvPr>
          <p:cNvSpPr>
            <a:spLocks noGrp="1"/>
          </p:cNvSpPr>
          <p:nvPr>
            <p:ph sz="half" idx="1"/>
          </p:nvPr>
        </p:nvSpPr>
        <p:spPr/>
        <p:txBody>
          <a:bodyPr>
            <a:normAutofit fontScale="85000" lnSpcReduction="20000"/>
          </a:bodyPr>
          <a:lstStyle/>
          <a:p>
            <a:r>
              <a:rPr lang="zh-CN" altLang="en-US" dirty="0"/>
              <a:t>给定一个非常看好的股票，但是价格不够便宜。</a:t>
            </a:r>
            <a:endParaRPr lang="en-US" altLang="zh-CN" dirty="0"/>
          </a:p>
          <a:p>
            <a:r>
              <a:rPr lang="zh-CN" altLang="en-US" dirty="0"/>
              <a:t>比如腾讯控股，当前价格为</a:t>
            </a:r>
            <a:r>
              <a:rPr lang="en-US" altLang="zh-CN" dirty="0"/>
              <a:t>505</a:t>
            </a:r>
            <a:r>
              <a:rPr lang="zh-CN" altLang="en-US" dirty="0"/>
              <a:t>港币，你希望以</a:t>
            </a:r>
            <a:r>
              <a:rPr lang="en-US" altLang="zh-CN" dirty="0"/>
              <a:t>450</a:t>
            </a:r>
            <a:r>
              <a:rPr lang="zh-CN" altLang="en-US" dirty="0"/>
              <a:t>港币买入。</a:t>
            </a:r>
            <a:endParaRPr lang="en-US" altLang="zh-CN" dirty="0"/>
          </a:p>
          <a:p>
            <a:r>
              <a:rPr lang="zh-CN" altLang="en-US" dirty="0"/>
              <a:t>可以考虑</a:t>
            </a:r>
            <a:r>
              <a:rPr lang="en-US" altLang="zh-CN" dirty="0"/>
              <a:t>Sell 7</a:t>
            </a:r>
            <a:r>
              <a:rPr lang="zh-CN" altLang="en-US" dirty="0"/>
              <a:t>月份到期的行权价为</a:t>
            </a:r>
            <a:r>
              <a:rPr lang="en-US" altLang="zh-CN" dirty="0"/>
              <a:t>450</a:t>
            </a:r>
            <a:r>
              <a:rPr lang="zh-CN" altLang="en-US" dirty="0"/>
              <a:t>的</a:t>
            </a:r>
            <a:r>
              <a:rPr lang="en-US" altLang="zh-CN" dirty="0"/>
              <a:t>put.</a:t>
            </a:r>
          </a:p>
          <a:p>
            <a:pPr lvl="1"/>
            <a:r>
              <a:rPr lang="zh-CN" altLang="en-US" dirty="0"/>
              <a:t>当前</a:t>
            </a:r>
            <a:r>
              <a:rPr lang="en-US" altLang="zh-CN" dirty="0"/>
              <a:t>put</a:t>
            </a:r>
            <a:r>
              <a:rPr lang="zh-CN" altLang="en-US" dirty="0"/>
              <a:t>的最高买价为</a:t>
            </a:r>
            <a:r>
              <a:rPr lang="en-US" altLang="zh-CN" dirty="0"/>
              <a:t>2.22</a:t>
            </a:r>
            <a:r>
              <a:rPr lang="zh-CN" altLang="en-US" dirty="0"/>
              <a:t>（右图）。</a:t>
            </a:r>
            <a:endParaRPr lang="en-US" altLang="zh-CN" dirty="0"/>
          </a:p>
          <a:p>
            <a:pPr lvl="1"/>
            <a:r>
              <a:rPr lang="zh-CN" altLang="en-US" dirty="0"/>
              <a:t>如果</a:t>
            </a:r>
            <a:r>
              <a:rPr lang="en-US" altLang="zh-CN" dirty="0"/>
              <a:t>7</a:t>
            </a:r>
            <a:r>
              <a:rPr lang="zh-CN" altLang="en-US" dirty="0"/>
              <a:t>月</a:t>
            </a:r>
            <a:r>
              <a:rPr lang="en-US" altLang="zh-CN" dirty="0"/>
              <a:t>30</a:t>
            </a:r>
            <a:r>
              <a:rPr lang="zh-CN" altLang="en-US" dirty="0"/>
              <a:t>日腾讯股价低于</a:t>
            </a:r>
            <a:r>
              <a:rPr lang="en-US" altLang="zh-CN" dirty="0"/>
              <a:t>450</a:t>
            </a:r>
            <a:r>
              <a:rPr lang="zh-CN" altLang="en-US" dirty="0"/>
              <a:t>，买入，成本为</a:t>
            </a:r>
            <a:r>
              <a:rPr lang="en-US" altLang="zh-CN" dirty="0"/>
              <a:t>447.78</a:t>
            </a:r>
            <a:r>
              <a:rPr lang="zh-CN" altLang="en-US" dirty="0"/>
              <a:t>港币。</a:t>
            </a:r>
            <a:r>
              <a:rPr lang="en-US" altLang="zh-CN" dirty="0"/>
              <a:t> </a:t>
            </a:r>
          </a:p>
          <a:p>
            <a:pPr lvl="1"/>
            <a:r>
              <a:rPr lang="zh-CN" altLang="en-US" dirty="0"/>
              <a:t>如果高于</a:t>
            </a:r>
            <a:r>
              <a:rPr lang="en-US" altLang="zh-CN" dirty="0"/>
              <a:t>450</a:t>
            </a:r>
            <a:r>
              <a:rPr lang="zh-CN" altLang="en-US" dirty="0"/>
              <a:t>，每手</a:t>
            </a:r>
            <a:r>
              <a:rPr lang="en-US" altLang="zh-CN" dirty="0"/>
              <a:t>put</a:t>
            </a:r>
            <a:r>
              <a:rPr lang="zh-CN" altLang="en-US" dirty="0"/>
              <a:t>（对应</a:t>
            </a:r>
            <a:r>
              <a:rPr lang="en-US" altLang="zh-CN" dirty="0"/>
              <a:t>100</a:t>
            </a:r>
            <a:r>
              <a:rPr lang="zh-CN" altLang="en-US" dirty="0"/>
              <a:t>股正股）赚</a:t>
            </a:r>
            <a:r>
              <a:rPr lang="en-US" altLang="zh-CN" dirty="0"/>
              <a:t>222</a:t>
            </a:r>
            <a:r>
              <a:rPr lang="zh-CN" altLang="en-US" dirty="0"/>
              <a:t>港币。</a:t>
            </a:r>
          </a:p>
        </p:txBody>
      </p:sp>
      <p:pic>
        <p:nvPicPr>
          <p:cNvPr id="5" name="内容占位符 4">
            <a:extLst>
              <a:ext uri="{FF2B5EF4-FFF2-40B4-BE49-F238E27FC236}">
                <a16:creationId xmlns:a16="http://schemas.microsoft.com/office/drawing/2014/main" id="{89DEBC51-4FDE-45DE-895E-C2B7AFBDB448}"/>
              </a:ext>
            </a:extLst>
          </p:cNvPr>
          <p:cNvPicPr>
            <a:picLocks noGrp="1" noChangeAspect="1"/>
          </p:cNvPicPr>
          <p:nvPr>
            <p:ph sz="half" idx="2"/>
          </p:nvPr>
        </p:nvPicPr>
        <p:blipFill>
          <a:blip r:embed="rId2"/>
          <a:stretch>
            <a:fillRect/>
          </a:stretch>
        </p:blipFill>
        <p:spPr>
          <a:xfrm>
            <a:off x="4648200" y="1952905"/>
            <a:ext cx="4038600" cy="3820553"/>
          </a:xfrm>
          <a:prstGeom prst="rect">
            <a:avLst/>
          </a:prstGeom>
        </p:spPr>
      </p:pic>
      <p:sp>
        <p:nvSpPr>
          <p:cNvPr id="6" name="椭圆 5">
            <a:extLst>
              <a:ext uri="{FF2B5EF4-FFF2-40B4-BE49-F238E27FC236}">
                <a16:creationId xmlns:a16="http://schemas.microsoft.com/office/drawing/2014/main" id="{4173C0D5-453E-4531-B016-DE3D2CE68247}"/>
              </a:ext>
            </a:extLst>
          </p:cNvPr>
          <p:cNvSpPr/>
          <p:nvPr/>
        </p:nvSpPr>
        <p:spPr>
          <a:xfrm>
            <a:off x="8100392" y="2564904"/>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2C5ED08D-C9A7-45EE-AB97-995676C6697C}"/>
              </a:ext>
            </a:extLst>
          </p:cNvPr>
          <p:cNvSpPr/>
          <p:nvPr/>
        </p:nvSpPr>
        <p:spPr>
          <a:xfrm>
            <a:off x="6084168" y="4653136"/>
            <a:ext cx="100811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1532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8241B-EEF0-4E0E-9E02-98755BD3E470}"/>
              </a:ext>
            </a:extLst>
          </p:cNvPr>
          <p:cNvSpPr>
            <a:spLocks noGrp="1"/>
          </p:cNvSpPr>
          <p:nvPr>
            <p:ph type="title"/>
          </p:nvPr>
        </p:nvSpPr>
        <p:spPr/>
        <p:txBody>
          <a:bodyPr/>
          <a:lstStyle/>
          <a:p>
            <a:r>
              <a:rPr lang="en-US" altLang="zh-CN" dirty="0"/>
              <a:t>Sell Put</a:t>
            </a:r>
            <a:r>
              <a:rPr lang="zh-CN" altLang="en-US" dirty="0"/>
              <a:t>的风险</a:t>
            </a:r>
          </a:p>
        </p:txBody>
      </p:sp>
      <p:sp>
        <p:nvSpPr>
          <p:cNvPr id="3" name="内容占位符 2">
            <a:extLst>
              <a:ext uri="{FF2B5EF4-FFF2-40B4-BE49-F238E27FC236}">
                <a16:creationId xmlns:a16="http://schemas.microsoft.com/office/drawing/2014/main" id="{8B240184-A1FA-41CD-8951-A2D4E76468AF}"/>
              </a:ext>
            </a:extLst>
          </p:cNvPr>
          <p:cNvSpPr>
            <a:spLocks noGrp="1"/>
          </p:cNvSpPr>
          <p:nvPr>
            <p:ph idx="1"/>
          </p:nvPr>
        </p:nvSpPr>
        <p:spPr/>
        <p:txBody>
          <a:bodyPr/>
          <a:lstStyle/>
          <a:p>
            <a:r>
              <a:rPr lang="en-US" altLang="zh-CN" dirty="0"/>
              <a:t>Sell put </a:t>
            </a:r>
            <a:r>
              <a:rPr lang="zh-CN" altLang="en-US" dirty="0"/>
              <a:t>貌似无本买卖，风险是什么？</a:t>
            </a:r>
            <a:endParaRPr lang="en-US" altLang="zh-CN" dirty="0"/>
          </a:p>
          <a:p>
            <a:endParaRPr lang="en-US" altLang="zh-CN" dirty="0"/>
          </a:p>
          <a:p>
            <a:r>
              <a:rPr lang="zh-CN" altLang="en-US" dirty="0"/>
              <a:t>对正股的持有者，</a:t>
            </a:r>
            <a:r>
              <a:rPr lang="en-US" altLang="zh-CN" dirty="0"/>
              <a:t>put</a:t>
            </a:r>
            <a:r>
              <a:rPr lang="zh-CN" altLang="en-US" dirty="0"/>
              <a:t>是一种保险。</a:t>
            </a:r>
            <a:r>
              <a:rPr lang="en-US" altLang="zh-CN" dirty="0"/>
              <a:t>Sell put</a:t>
            </a:r>
            <a:r>
              <a:rPr lang="zh-CN" altLang="en-US" dirty="0"/>
              <a:t>相当于卖保险。</a:t>
            </a:r>
          </a:p>
        </p:txBody>
      </p:sp>
    </p:spTree>
    <p:extLst>
      <p:ext uri="{BB962C8B-B14F-4D97-AF65-F5344CB8AC3E}">
        <p14:creationId xmlns:p14="http://schemas.microsoft.com/office/powerpoint/2010/main" val="377408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60BE03E-29AD-400B-9AA1-96D1F7704BE9}"/>
              </a:ext>
            </a:extLst>
          </p:cNvPr>
          <p:cNvSpPr>
            <a:spLocks noGrp="1"/>
          </p:cNvSpPr>
          <p:nvPr>
            <p:ph type="title"/>
          </p:nvPr>
        </p:nvSpPr>
        <p:spPr/>
        <p:txBody>
          <a:bodyPr/>
          <a:lstStyle/>
          <a:p>
            <a:r>
              <a:rPr lang="en-US" altLang="zh-CN" dirty="0"/>
              <a:t>Buy Write </a:t>
            </a:r>
            <a:r>
              <a:rPr lang="zh-CN" altLang="en-US" dirty="0"/>
              <a:t>策略</a:t>
            </a:r>
          </a:p>
        </p:txBody>
      </p:sp>
      <p:sp>
        <p:nvSpPr>
          <p:cNvPr id="6" name="内容占位符 5">
            <a:extLst>
              <a:ext uri="{FF2B5EF4-FFF2-40B4-BE49-F238E27FC236}">
                <a16:creationId xmlns:a16="http://schemas.microsoft.com/office/drawing/2014/main" id="{0E336BF3-4E28-42F8-A6BB-C9F0FA4305C5}"/>
              </a:ext>
            </a:extLst>
          </p:cNvPr>
          <p:cNvSpPr>
            <a:spLocks noGrp="1"/>
          </p:cNvSpPr>
          <p:nvPr>
            <p:ph idx="1"/>
          </p:nvPr>
        </p:nvSpPr>
        <p:spPr/>
        <p:txBody>
          <a:bodyPr/>
          <a:lstStyle/>
          <a:p>
            <a:r>
              <a:rPr lang="zh-CN" altLang="en-US" dirty="0"/>
              <a:t>在买股票的同时，以较高</a:t>
            </a:r>
            <a:r>
              <a:rPr lang="zh-CN" altLang="en-US" dirty="0">
                <a:solidFill>
                  <a:srgbClr val="C00000"/>
                </a:solidFill>
              </a:rPr>
              <a:t>执行价格</a:t>
            </a:r>
            <a:r>
              <a:rPr lang="zh-CN" altLang="en-US" dirty="0"/>
              <a:t>卖较远</a:t>
            </a:r>
            <a:r>
              <a:rPr lang="zh-CN" altLang="en-US" dirty="0">
                <a:solidFill>
                  <a:srgbClr val="C00000"/>
                </a:solidFill>
              </a:rPr>
              <a:t>到期日</a:t>
            </a:r>
            <a:r>
              <a:rPr lang="zh-CN" altLang="en-US" dirty="0"/>
              <a:t>的</a:t>
            </a:r>
            <a:r>
              <a:rPr lang="zh-CN" altLang="en-US" dirty="0">
                <a:solidFill>
                  <a:srgbClr val="C00000"/>
                </a:solidFill>
              </a:rPr>
              <a:t>看涨期权</a:t>
            </a:r>
            <a:r>
              <a:rPr lang="zh-CN" altLang="en-US" dirty="0"/>
              <a:t>，即</a:t>
            </a:r>
            <a:endParaRPr lang="en-US" altLang="zh-CN" dirty="0"/>
          </a:p>
          <a:p>
            <a:pPr lvl="1"/>
            <a:r>
              <a:rPr lang="zh-CN" altLang="en-US" dirty="0"/>
              <a:t>做多正股</a:t>
            </a:r>
            <a:endParaRPr lang="en-US" altLang="zh-CN" dirty="0"/>
          </a:p>
          <a:p>
            <a:pPr lvl="1"/>
            <a:r>
              <a:rPr lang="zh-CN" altLang="en-US" dirty="0"/>
              <a:t>做空看涨期权</a:t>
            </a:r>
            <a:endParaRPr lang="en-US" altLang="zh-CN" dirty="0"/>
          </a:p>
          <a:p>
            <a:r>
              <a:rPr lang="zh-CN" altLang="en-US" dirty="0"/>
              <a:t>目的：降低买入成本。</a:t>
            </a:r>
            <a:endParaRPr lang="en-US" altLang="zh-CN" dirty="0"/>
          </a:p>
          <a:p>
            <a:r>
              <a:rPr lang="zh-CN" altLang="en-US" dirty="0"/>
              <a:t>代价：限制盈利空间。</a:t>
            </a:r>
          </a:p>
        </p:txBody>
      </p:sp>
    </p:spTree>
    <p:extLst>
      <p:ext uri="{BB962C8B-B14F-4D97-AF65-F5344CB8AC3E}">
        <p14:creationId xmlns:p14="http://schemas.microsoft.com/office/powerpoint/2010/main" val="361997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9D133B-5092-4C82-A15C-D601220ED540}"/>
              </a:ext>
            </a:extLst>
          </p:cNvPr>
          <p:cNvSpPr>
            <a:spLocks noGrp="1"/>
          </p:cNvSpPr>
          <p:nvPr>
            <p:ph type="title"/>
          </p:nvPr>
        </p:nvSpPr>
        <p:spPr/>
        <p:txBody>
          <a:bodyPr/>
          <a:lstStyle/>
          <a:p>
            <a:r>
              <a:rPr lang="zh-CN" altLang="en-US" dirty="0"/>
              <a:t>段永平“买” 英伟达</a:t>
            </a:r>
          </a:p>
        </p:txBody>
      </p:sp>
      <p:pic>
        <p:nvPicPr>
          <p:cNvPr id="6" name="Picture 2" descr="https://xqimg.imedao.com/195aa68c7a75c8cf3fc48932.jpg!raw.jpg">
            <a:extLst>
              <a:ext uri="{FF2B5EF4-FFF2-40B4-BE49-F238E27FC236}">
                <a16:creationId xmlns:a16="http://schemas.microsoft.com/office/drawing/2014/main" id="{17F97669-3B60-4B94-A2C4-222CE32CCC83}"/>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4"/>
          <p:cNvSpPr>
            <a:spLocks noGrp="1"/>
          </p:cNvSpPr>
          <p:nvPr>
            <p:ph sz="half" idx="1"/>
          </p:nvPr>
        </p:nvSpPr>
        <p:spPr/>
        <p:txBody>
          <a:bodyPr>
            <a:normAutofit fontScale="85000" lnSpcReduction="20000"/>
          </a:bodyPr>
          <a:lstStyle/>
          <a:p>
            <a:r>
              <a:rPr lang="en-US" altLang="zh-CN" dirty="0"/>
              <a:t>2025.3.18</a:t>
            </a:r>
            <a:r>
              <a:rPr lang="zh-CN" altLang="en-US" dirty="0"/>
              <a:t>，段永平在雪球网发贴“买”英伟达（</a:t>
            </a:r>
            <a:r>
              <a:rPr lang="en-US" altLang="zh-CN" dirty="0"/>
              <a:t>NVDA</a:t>
            </a:r>
            <a:r>
              <a:rPr lang="zh-CN" altLang="en-US" dirty="0"/>
              <a:t>）：</a:t>
            </a:r>
            <a:r>
              <a:rPr lang="en-US" altLang="zh-CN" dirty="0"/>
              <a:t> </a:t>
            </a:r>
          </a:p>
          <a:p>
            <a:pPr lvl="1"/>
            <a:r>
              <a:rPr lang="zh-CN" altLang="en-US" dirty="0"/>
              <a:t>买入</a:t>
            </a:r>
            <a:r>
              <a:rPr lang="en-US" altLang="zh-CN" dirty="0"/>
              <a:t>NVDA 10000</a:t>
            </a:r>
            <a:r>
              <a:rPr lang="zh-CN" altLang="en-US" dirty="0"/>
              <a:t>股，股价约</a:t>
            </a:r>
            <a:r>
              <a:rPr lang="en-US" altLang="zh-CN" dirty="0"/>
              <a:t>$116.76.</a:t>
            </a:r>
          </a:p>
          <a:p>
            <a:pPr lvl="1"/>
            <a:r>
              <a:rPr lang="zh-CN" altLang="en-US" dirty="0"/>
              <a:t>卖出</a:t>
            </a:r>
            <a:r>
              <a:rPr lang="en-US" altLang="zh-CN" dirty="0"/>
              <a:t>100</a:t>
            </a:r>
            <a:r>
              <a:rPr lang="zh-CN" altLang="en-US" dirty="0"/>
              <a:t>份</a:t>
            </a:r>
            <a:r>
              <a:rPr lang="en-US" altLang="zh-CN" dirty="0"/>
              <a:t>2026</a:t>
            </a:r>
            <a:r>
              <a:rPr lang="zh-CN" altLang="en-US" dirty="0"/>
              <a:t>年</a:t>
            </a:r>
            <a:r>
              <a:rPr lang="en-US" altLang="zh-CN" dirty="0"/>
              <a:t>3</a:t>
            </a:r>
            <a:r>
              <a:rPr lang="zh-CN" altLang="en-US" dirty="0"/>
              <a:t>月</a:t>
            </a:r>
            <a:r>
              <a:rPr lang="en-US" altLang="zh-CN" dirty="0"/>
              <a:t>20</a:t>
            </a:r>
            <a:r>
              <a:rPr lang="zh-CN" altLang="en-US" dirty="0"/>
              <a:t>日到期、行权价为</a:t>
            </a:r>
            <a:r>
              <a:rPr lang="en-US" altLang="zh-CN" dirty="0"/>
              <a:t>120</a:t>
            </a:r>
            <a:r>
              <a:rPr lang="zh-CN" altLang="en-US" dirty="0"/>
              <a:t>美元的看涨期权，单价</a:t>
            </a:r>
            <a:r>
              <a:rPr lang="en-US" altLang="zh-CN" dirty="0"/>
              <a:t>$24.35.</a:t>
            </a:r>
          </a:p>
          <a:p>
            <a:r>
              <a:rPr lang="zh-CN" altLang="en-US" dirty="0"/>
              <a:t>如果</a:t>
            </a:r>
            <a:r>
              <a:rPr lang="en-US" altLang="zh-CN" dirty="0"/>
              <a:t>2026.3.20</a:t>
            </a:r>
            <a:r>
              <a:rPr lang="zh-CN" altLang="en-US" dirty="0"/>
              <a:t>股价高于</a:t>
            </a:r>
            <a:r>
              <a:rPr lang="en-US" altLang="zh-CN" dirty="0"/>
              <a:t>120</a:t>
            </a:r>
            <a:r>
              <a:rPr lang="zh-CN" altLang="en-US" dirty="0"/>
              <a:t>，段永平每股获利</a:t>
            </a:r>
            <a:r>
              <a:rPr lang="en-US" altLang="zh-CN" dirty="0"/>
              <a:t>24.35+(120-116.76).</a:t>
            </a:r>
          </a:p>
          <a:p>
            <a:r>
              <a:rPr lang="zh-CN" altLang="en-US" dirty="0"/>
              <a:t>如果</a:t>
            </a:r>
            <a:r>
              <a:rPr lang="en-US" altLang="zh-CN" dirty="0"/>
              <a:t>2026.3.20</a:t>
            </a:r>
            <a:r>
              <a:rPr lang="zh-CN" altLang="en-US" dirty="0"/>
              <a:t>股价低于</a:t>
            </a:r>
            <a:r>
              <a:rPr lang="en-US" altLang="zh-CN" dirty="0"/>
              <a:t>120</a:t>
            </a:r>
            <a:r>
              <a:rPr lang="zh-CN" altLang="en-US" dirty="0"/>
              <a:t>，段永平拥有成本为</a:t>
            </a:r>
            <a:r>
              <a:rPr lang="en-US" altLang="zh-CN" dirty="0"/>
              <a:t>(116.76-24.35)</a:t>
            </a:r>
            <a:r>
              <a:rPr lang="zh-CN" altLang="en-US" dirty="0"/>
              <a:t>的</a:t>
            </a:r>
            <a:r>
              <a:rPr lang="en-US" altLang="zh-CN" dirty="0"/>
              <a:t>10000</a:t>
            </a:r>
            <a:r>
              <a:rPr lang="zh-CN" altLang="en-US" dirty="0"/>
              <a:t>股</a:t>
            </a:r>
            <a:r>
              <a:rPr lang="en-US" altLang="zh-CN" dirty="0"/>
              <a:t>DVDA</a:t>
            </a:r>
            <a:r>
              <a:rPr lang="zh-CN" altLang="en-US" dirty="0"/>
              <a:t>。</a:t>
            </a:r>
            <a:endParaRPr lang="en-US" altLang="zh-CN" dirty="0"/>
          </a:p>
          <a:p>
            <a:endParaRPr lang="zh-CN" altLang="en-US" dirty="0"/>
          </a:p>
        </p:txBody>
      </p:sp>
    </p:spTree>
    <p:extLst>
      <p:ext uri="{BB962C8B-B14F-4D97-AF65-F5344CB8AC3E}">
        <p14:creationId xmlns:p14="http://schemas.microsoft.com/office/powerpoint/2010/main" val="64974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买</a:t>
            </a:r>
            <a:r>
              <a:rPr lang="en-US" altLang="zh-CN" dirty="0"/>
              <a:t>Call, </a:t>
            </a:r>
            <a:r>
              <a:rPr lang="zh-CN" altLang="en-US" dirty="0"/>
              <a:t>买</a:t>
            </a:r>
            <a:r>
              <a:rPr lang="en-US" altLang="zh-CN" dirty="0"/>
              <a:t>Put?</a:t>
            </a:r>
            <a:endParaRPr lang="zh-CN" altLang="en-US" dirty="0"/>
          </a:p>
        </p:txBody>
      </p:sp>
      <p:sp>
        <p:nvSpPr>
          <p:cNvPr id="3" name="内容占位符 2"/>
          <p:cNvSpPr>
            <a:spLocks noGrp="1"/>
          </p:cNvSpPr>
          <p:nvPr>
            <p:ph sz="half" idx="1"/>
          </p:nvPr>
        </p:nvSpPr>
        <p:spPr>
          <a:xfrm>
            <a:off x="457200" y="1600200"/>
            <a:ext cx="3178696" cy="4525963"/>
          </a:xfrm>
        </p:spPr>
        <p:txBody>
          <a:bodyPr>
            <a:normAutofit/>
          </a:bodyPr>
          <a:lstStyle/>
          <a:p>
            <a:r>
              <a:rPr lang="zh-CN" altLang="en-US" dirty="0"/>
              <a:t>对于期权多头：</a:t>
            </a:r>
            <a:endParaRPr lang="en-US" altLang="zh-CN" dirty="0"/>
          </a:p>
          <a:p>
            <a:pPr lvl="1"/>
            <a:r>
              <a:rPr lang="en-US" altLang="zh-CN" dirty="0"/>
              <a:t>THETA &lt; 0, </a:t>
            </a:r>
            <a:r>
              <a:rPr lang="zh-CN" altLang="en-US" dirty="0"/>
              <a:t>所以时间在期权空方。</a:t>
            </a:r>
            <a:endParaRPr lang="en-US" altLang="zh-CN" dirty="0"/>
          </a:p>
          <a:p>
            <a:pPr lvl="1"/>
            <a:r>
              <a:rPr lang="en-US" altLang="zh-CN" dirty="0"/>
              <a:t>GAMMA &gt; 0, </a:t>
            </a:r>
            <a:r>
              <a:rPr lang="zh-CN" altLang="en-US" dirty="0"/>
              <a:t>期权多头有不对称收益。</a:t>
            </a:r>
            <a:endParaRPr lang="en-US" altLang="zh-CN" dirty="0"/>
          </a:p>
          <a:p>
            <a:pPr lvl="1"/>
            <a:r>
              <a:rPr lang="en-US" altLang="zh-CN" dirty="0"/>
              <a:t>VEGA &gt; 0, </a:t>
            </a:r>
            <a:r>
              <a:rPr lang="zh-CN" altLang="en-US" dirty="0"/>
              <a:t>期权多头做多波动率。</a:t>
            </a:r>
            <a:endParaRPr lang="en-US" altLang="zh-CN" dirty="0"/>
          </a:p>
        </p:txBody>
      </p:sp>
      <p:sp>
        <p:nvSpPr>
          <p:cNvPr id="4" name="内容占位符 3"/>
          <p:cNvSpPr>
            <a:spLocks noGrp="1"/>
          </p:cNvSpPr>
          <p:nvPr>
            <p:ph sz="half" idx="2"/>
          </p:nvPr>
        </p:nvSpPr>
        <p:spPr>
          <a:xfrm>
            <a:off x="4211960" y="1600200"/>
            <a:ext cx="4474840" cy="4525963"/>
          </a:xfrm>
        </p:spPr>
        <p:txBody>
          <a:bodyPr>
            <a:normAutofit/>
          </a:bodyPr>
          <a:lstStyle/>
          <a:p>
            <a:r>
              <a:rPr lang="zh-CN" altLang="en-US" dirty="0"/>
              <a:t>期权价值变化 </a:t>
            </a:r>
            <a:r>
              <a:rPr lang="en-US" altLang="zh-CN" dirty="0"/>
              <a:t>= </a:t>
            </a:r>
          </a:p>
          <a:p>
            <a:pPr marL="0" indent="0">
              <a:buNone/>
            </a:pPr>
            <a:endParaRPr lang="en-US" altLang="zh-CN" sz="2400" dirty="0"/>
          </a:p>
          <a:p>
            <a:pPr marL="0" indent="0">
              <a:buNone/>
            </a:pPr>
            <a:r>
              <a:rPr lang="en-US" altLang="zh-CN" sz="2400" dirty="0"/>
              <a:t>      DELTA*</a:t>
            </a:r>
            <a:r>
              <a:rPr lang="zh-CN" altLang="en-US" sz="2400" dirty="0"/>
              <a:t>股价变化</a:t>
            </a:r>
            <a:endParaRPr lang="en-US" altLang="zh-CN" sz="2400" dirty="0"/>
          </a:p>
          <a:p>
            <a:pPr marL="0" indent="0">
              <a:buNone/>
            </a:pPr>
            <a:r>
              <a:rPr lang="en-US" altLang="zh-CN" sz="2400" dirty="0"/>
              <a:t>    + 0.5*GAMMA*</a:t>
            </a:r>
            <a:r>
              <a:rPr lang="zh-CN" altLang="en-US" sz="2400" dirty="0"/>
              <a:t>股价变化平方</a:t>
            </a:r>
            <a:r>
              <a:rPr lang="en-US" altLang="zh-CN" sz="2400" dirty="0"/>
              <a:t> </a:t>
            </a:r>
          </a:p>
          <a:p>
            <a:pPr marL="0" indent="0">
              <a:buNone/>
            </a:pPr>
            <a:r>
              <a:rPr lang="en-US" altLang="zh-CN" sz="2400" dirty="0"/>
              <a:t>    + VEGA*</a:t>
            </a:r>
            <a:r>
              <a:rPr lang="zh-CN" altLang="en-US" sz="2400" dirty="0"/>
              <a:t>股价波动率</a:t>
            </a:r>
            <a:endParaRPr lang="en-US" altLang="zh-CN" sz="2400" dirty="0"/>
          </a:p>
          <a:p>
            <a:pPr marL="0" indent="0">
              <a:buNone/>
            </a:pPr>
            <a:r>
              <a:rPr lang="en-US" altLang="zh-CN" sz="2400" dirty="0"/>
              <a:t>    + </a:t>
            </a:r>
            <a:r>
              <a:rPr lang="en-US" altLang="zh-CN" sz="2400" dirty="0">
                <a:solidFill>
                  <a:srgbClr val="C00000"/>
                </a:solidFill>
              </a:rPr>
              <a:t>THETA*</a:t>
            </a:r>
            <a:r>
              <a:rPr lang="zh-CN" altLang="en-US" sz="2400" dirty="0">
                <a:solidFill>
                  <a:srgbClr val="C00000"/>
                </a:solidFill>
              </a:rPr>
              <a:t>时间</a:t>
            </a:r>
            <a:endParaRPr lang="en-US" altLang="zh-CN" sz="2400" dirty="0">
              <a:solidFill>
                <a:srgbClr val="C00000"/>
              </a:solidFill>
            </a:endParaRPr>
          </a:p>
          <a:p>
            <a:pPr marL="0" indent="0">
              <a:buNone/>
            </a:pPr>
            <a:r>
              <a:rPr lang="en-US" altLang="zh-CN" sz="2400" dirty="0"/>
              <a:t>    + …</a:t>
            </a:r>
          </a:p>
          <a:p>
            <a:pPr marL="0" indent="0">
              <a:buNone/>
            </a:pPr>
            <a:endParaRPr lang="en-US" altLang="zh-CN" dirty="0"/>
          </a:p>
          <a:p>
            <a:endParaRPr lang="zh-CN" altLang="en-US" dirty="0"/>
          </a:p>
        </p:txBody>
      </p:sp>
    </p:spTree>
    <p:extLst>
      <p:ext uri="{BB962C8B-B14F-4D97-AF65-F5344CB8AC3E}">
        <p14:creationId xmlns:p14="http://schemas.microsoft.com/office/powerpoint/2010/main" val="255936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增强回报</a:t>
            </a:r>
          </a:p>
        </p:txBody>
      </p:sp>
      <p:sp>
        <p:nvSpPr>
          <p:cNvPr id="6" name="内容占位符 5"/>
          <p:cNvSpPr>
            <a:spLocks noGrp="1"/>
          </p:cNvSpPr>
          <p:nvPr>
            <p:ph idx="1"/>
          </p:nvPr>
        </p:nvSpPr>
        <p:spPr/>
        <p:txBody>
          <a:bodyPr/>
          <a:lstStyle/>
          <a:p>
            <a:r>
              <a:rPr lang="zh-CN" altLang="en-US" dirty="0"/>
              <a:t>正股“做波段”或“做</a:t>
            </a:r>
            <a:r>
              <a:rPr lang="en-US" altLang="zh-CN" dirty="0"/>
              <a:t>T</a:t>
            </a:r>
            <a:r>
              <a:rPr lang="zh-CN" altLang="en-US" dirty="0"/>
              <a:t>”。</a:t>
            </a:r>
            <a:endParaRPr lang="en-US" altLang="zh-CN" dirty="0"/>
          </a:p>
          <a:p>
            <a:endParaRPr lang="en-US" altLang="zh-CN" dirty="0"/>
          </a:p>
          <a:p>
            <a:r>
              <a:rPr lang="zh-CN" altLang="en-US" dirty="0"/>
              <a:t>卖 </a:t>
            </a:r>
            <a:r>
              <a:rPr lang="en-US" altLang="zh-CN" dirty="0"/>
              <a:t>call or put</a:t>
            </a:r>
          </a:p>
          <a:p>
            <a:pPr lvl="1"/>
            <a:r>
              <a:rPr lang="zh-CN" altLang="en-US" dirty="0"/>
              <a:t>股价上涨，卖短期（</a:t>
            </a:r>
            <a:r>
              <a:rPr lang="en-US" altLang="zh-CN" dirty="0"/>
              <a:t>1</a:t>
            </a:r>
            <a:r>
              <a:rPr lang="zh-CN" altLang="en-US" dirty="0"/>
              <a:t>月）看涨期权，行权价高于现价。</a:t>
            </a:r>
            <a:endParaRPr lang="en-US" altLang="zh-CN" dirty="0"/>
          </a:p>
          <a:p>
            <a:pPr lvl="1"/>
            <a:r>
              <a:rPr lang="zh-CN" altLang="en-US" dirty="0"/>
              <a:t>股价下跌，卖短期看跌期权，行权价低于现价。</a:t>
            </a:r>
            <a:r>
              <a:rPr lang="en-US" altLang="zh-CN" dirty="0"/>
              <a:t> </a:t>
            </a:r>
          </a:p>
          <a:p>
            <a:pPr lvl="1"/>
            <a:r>
              <a:rPr lang="zh-CN" altLang="en-US" dirty="0"/>
              <a:t>希望期权到期作废。</a:t>
            </a:r>
          </a:p>
        </p:txBody>
      </p:sp>
    </p:spTree>
    <p:extLst>
      <p:ext uri="{BB962C8B-B14F-4D97-AF65-F5344CB8AC3E}">
        <p14:creationId xmlns:p14="http://schemas.microsoft.com/office/powerpoint/2010/main" val="179572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引论</a:t>
            </a:r>
            <a:endParaRPr lang="en-US" altLang="zh-CN" dirty="0"/>
          </a:p>
          <a:p>
            <a:r>
              <a:rPr lang="zh-CN" altLang="en-US" dirty="0"/>
              <a:t>交易策略</a:t>
            </a:r>
            <a:endParaRPr lang="en-US" altLang="zh-CN" dirty="0"/>
          </a:p>
          <a:p>
            <a:r>
              <a:rPr lang="zh-CN" altLang="en-US" dirty="0">
                <a:solidFill>
                  <a:srgbClr val="C00000"/>
                </a:solidFill>
              </a:rPr>
              <a:t>组合管理</a:t>
            </a:r>
            <a:endParaRPr lang="en-US" altLang="zh-CN" dirty="0">
              <a:solidFill>
                <a:srgbClr val="C00000"/>
              </a:solidFill>
            </a:endParaRPr>
          </a:p>
          <a:p>
            <a:pPr lvl="1"/>
            <a:r>
              <a:rPr lang="zh-CN" altLang="en-US" dirty="0">
                <a:solidFill>
                  <a:srgbClr val="C00000"/>
                </a:solidFill>
              </a:rPr>
              <a:t>组合引论</a:t>
            </a:r>
            <a:endParaRPr lang="en-US" altLang="zh-CN" dirty="0">
              <a:solidFill>
                <a:srgbClr val="C00000"/>
              </a:solidFill>
            </a:endParaRPr>
          </a:p>
          <a:p>
            <a:pPr lvl="1"/>
            <a:r>
              <a:rPr lang="zh-CN" altLang="en-US" dirty="0"/>
              <a:t>分散的作用</a:t>
            </a:r>
            <a:endParaRPr lang="en-US" altLang="zh-CN" dirty="0"/>
          </a:p>
          <a:p>
            <a:pPr lvl="1"/>
            <a:r>
              <a:rPr lang="zh-CN" altLang="en-US" dirty="0"/>
              <a:t>组合管理实践</a:t>
            </a:r>
            <a:endParaRPr lang="en-US" altLang="zh-CN" dirty="0"/>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269472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B4397-6498-4CBB-8517-8D11DA4408ED}"/>
              </a:ext>
            </a:extLst>
          </p:cNvPr>
          <p:cNvSpPr>
            <a:spLocks noGrp="1"/>
          </p:cNvSpPr>
          <p:nvPr>
            <p:ph type="title"/>
          </p:nvPr>
        </p:nvSpPr>
        <p:spPr/>
        <p:txBody>
          <a:bodyPr/>
          <a:lstStyle/>
          <a:p>
            <a:r>
              <a:rPr lang="zh-CN" altLang="en-US" dirty="0"/>
              <a:t>投资组合</a:t>
            </a:r>
          </a:p>
        </p:txBody>
      </p:sp>
      <p:sp>
        <p:nvSpPr>
          <p:cNvPr id="3" name="内容占位符 2">
            <a:extLst>
              <a:ext uri="{FF2B5EF4-FFF2-40B4-BE49-F238E27FC236}">
                <a16:creationId xmlns:a16="http://schemas.microsoft.com/office/drawing/2014/main" id="{366DB8B6-6FC7-48F7-B1D2-F0FDCB56C31C}"/>
              </a:ext>
            </a:extLst>
          </p:cNvPr>
          <p:cNvSpPr>
            <a:spLocks noGrp="1"/>
          </p:cNvSpPr>
          <p:nvPr>
            <p:ph sz="half" idx="1"/>
          </p:nvPr>
        </p:nvSpPr>
        <p:spPr/>
        <p:txBody>
          <a:bodyPr>
            <a:normAutofit/>
          </a:bodyPr>
          <a:lstStyle/>
          <a:p>
            <a:r>
              <a:rPr lang="zh-CN" altLang="en-US" dirty="0"/>
              <a:t>投资组合（</a:t>
            </a:r>
            <a:r>
              <a:rPr lang="en-US" altLang="zh-CN" dirty="0"/>
              <a:t>Portfolio</a:t>
            </a:r>
            <a:r>
              <a:rPr lang="zh-CN" altLang="en-US" dirty="0"/>
              <a:t>）是为了实现某种财务目标而挑选和管理的一篮子股票、债券等证券及现金。</a:t>
            </a:r>
            <a:endParaRPr lang="en-US" altLang="zh-CN" dirty="0"/>
          </a:p>
          <a:p>
            <a:pPr lvl="1"/>
            <a:r>
              <a:rPr lang="zh-CN" altLang="en-US" dirty="0"/>
              <a:t>财富保值</a:t>
            </a:r>
            <a:endParaRPr lang="en-US" altLang="zh-CN" dirty="0"/>
          </a:p>
          <a:p>
            <a:pPr lvl="1"/>
            <a:r>
              <a:rPr lang="zh-CN" altLang="en-US" dirty="0"/>
              <a:t>资产收入</a:t>
            </a:r>
            <a:endParaRPr lang="en-US" altLang="zh-CN" dirty="0"/>
          </a:p>
          <a:p>
            <a:pPr lvl="1"/>
            <a:r>
              <a:rPr lang="zh-CN" altLang="en-US" dirty="0"/>
              <a:t>财富成长</a:t>
            </a:r>
            <a:endParaRPr lang="en-US" altLang="zh-CN" dirty="0"/>
          </a:p>
          <a:p>
            <a:pPr lvl="1"/>
            <a:endParaRPr lang="en-US" altLang="zh-CN" dirty="0"/>
          </a:p>
          <a:p>
            <a:endParaRPr lang="zh-CN" altLang="en-US" dirty="0"/>
          </a:p>
        </p:txBody>
      </p:sp>
      <p:pic>
        <p:nvPicPr>
          <p:cNvPr id="1026" name="Picture 2" descr="How risky is your stock portfolio? | by Jatin Jhalani | Medium">
            <a:extLst>
              <a:ext uri="{FF2B5EF4-FFF2-40B4-BE49-F238E27FC236}">
                <a16:creationId xmlns:a16="http://schemas.microsoft.com/office/drawing/2014/main" id="{862BE445-BCDC-400A-9D7A-583B40CF0E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73332"/>
            <a:ext cx="4038600" cy="297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1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6EFDE-3C38-41FA-95E3-13DEC351A2A5}"/>
              </a:ext>
            </a:extLst>
          </p:cNvPr>
          <p:cNvSpPr>
            <a:spLocks noGrp="1"/>
          </p:cNvSpPr>
          <p:nvPr>
            <p:ph type="title"/>
          </p:nvPr>
        </p:nvSpPr>
        <p:spPr/>
        <p:txBody>
          <a:bodyPr>
            <a:normAutofit/>
          </a:bodyPr>
          <a:lstStyle/>
          <a:p>
            <a:r>
              <a:rPr lang="zh-CN" altLang="en-US" dirty="0"/>
              <a:t>大类资产配置（</a:t>
            </a:r>
            <a:r>
              <a:rPr lang="en-US" altLang="zh-CN" dirty="0"/>
              <a:t>Asset Allocation</a:t>
            </a:r>
            <a:r>
              <a:rPr lang="zh-CN" altLang="en-US" dirty="0"/>
              <a:t>）</a:t>
            </a:r>
          </a:p>
        </p:txBody>
      </p:sp>
      <p:sp>
        <p:nvSpPr>
          <p:cNvPr id="3" name="内容占位符 2">
            <a:extLst>
              <a:ext uri="{FF2B5EF4-FFF2-40B4-BE49-F238E27FC236}">
                <a16:creationId xmlns:a16="http://schemas.microsoft.com/office/drawing/2014/main" id="{057F32A0-1EE8-4096-8176-8C4C8F399A03}"/>
              </a:ext>
            </a:extLst>
          </p:cNvPr>
          <p:cNvSpPr>
            <a:spLocks noGrp="1"/>
          </p:cNvSpPr>
          <p:nvPr>
            <p:ph idx="1"/>
          </p:nvPr>
        </p:nvSpPr>
        <p:spPr/>
        <p:txBody>
          <a:bodyPr>
            <a:normAutofit fontScale="92500" lnSpcReduction="10000"/>
          </a:bodyPr>
          <a:lstStyle/>
          <a:p>
            <a:r>
              <a:rPr lang="zh-CN" altLang="en-US" dirty="0"/>
              <a:t>多少比例的股票</a:t>
            </a:r>
            <a:endParaRPr lang="en-US" altLang="zh-CN" dirty="0"/>
          </a:p>
          <a:p>
            <a:pPr lvl="1"/>
            <a:r>
              <a:rPr lang="zh-CN" altLang="en-US" dirty="0"/>
              <a:t>多少成长股</a:t>
            </a:r>
            <a:endParaRPr lang="en-US" altLang="zh-CN" dirty="0"/>
          </a:p>
          <a:p>
            <a:pPr lvl="1"/>
            <a:r>
              <a:rPr lang="zh-CN" altLang="en-US" dirty="0"/>
              <a:t>多少收息股</a:t>
            </a:r>
            <a:endParaRPr lang="en-US" altLang="zh-CN" dirty="0"/>
          </a:p>
          <a:p>
            <a:endParaRPr lang="en-US" altLang="zh-CN" dirty="0"/>
          </a:p>
          <a:p>
            <a:r>
              <a:rPr lang="zh-CN" altLang="en-US" dirty="0"/>
              <a:t>多少比例的债券</a:t>
            </a:r>
            <a:endParaRPr lang="en-US" altLang="zh-CN" dirty="0"/>
          </a:p>
          <a:p>
            <a:endParaRPr lang="en-US" altLang="zh-CN" dirty="0"/>
          </a:p>
          <a:p>
            <a:r>
              <a:rPr lang="zh-CN" altLang="en-US" dirty="0"/>
              <a:t>多少比例的现金</a:t>
            </a:r>
            <a:endParaRPr lang="en-US" altLang="zh-CN" dirty="0"/>
          </a:p>
          <a:p>
            <a:endParaRPr lang="en-US" altLang="zh-CN" dirty="0"/>
          </a:p>
          <a:p>
            <a:r>
              <a:rPr lang="zh-CN" altLang="en-US" dirty="0"/>
              <a:t>多少其他资产</a:t>
            </a:r>
          </a:p>
        </p:txBody>
      </p:sp>
    </p:spTree>
    <p:extLst>
      <p:ext uri="{BB962C8B-B14F-4D97-AF65-F5344CB8AC3E}">
        <p14:creationId xmlns:p14="http://schemas.microsoft.com/office/powerpoint/2010/main" val="2152177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3D560-CE74-451E-89FF-1F0089DBF101}"/>
              </a:ext>
            </a:extLst>
          </p:cNvPr>
          <p:cNvSpPr>
            <a:spLocks noGrp="1"/>
          </p:cNvSpPr>
          <p:nvPr>
            <p:ph type="title"/>
          </p:nvPr>
        </p:nvSpPr>
        <p:spPr/>
        <p:txBody>
          <a:bodyPr/>
          <a:lstStyle/>
          <a:p>
            <a:r>
              <a:rPr lang="zh-CN" altLang="en-US" dirty="0"/>
              <a:t>动态管理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09729C5-EC44-4AE7-B923-AE0CE9683F21}"/>
                  </a:ext>
                </a:extLst>
              </p:cNvPr>
              <p:cNvSpPr>
                <a:spLocks noGrp="1"/>
              </p:cNvSpPr>
              <p:nvPr>
                <p:ph sz="half" idx="1"/>
              </p:nvPr>
            </p:nvSpPr>
            <p:spPr/>
            <p:txBody>
              <a:bodyPr/>
              <a:lstStyle/>
              <a:p>
                <a:r>
                  <a:rPr lang="zh-CN" altLang="en-US" dirty="0"/>
                  <a:t>资产配置的动态调整</a:t>
                </a:r>
                <a:endParaRPr lang="en-US" altLang="zh-CN" dirty="0"/>
              </a:p>
              <a:p>
                <a:pPr lvl="1"/>
                <a:r>
                  <a:rPr lang="zh-CN" altLang="en-US" dirty="0"/>
                  <a:t>随财务目标改变而改变。</a:t>
                </a:r>
                <a:endParaRPr lang="en-US" altLang="zh-CN" dirty="0"/>
              </a:p>
              <a:p>
                <a:pPr marL="400050" lvl="1" indent="0" algn="ctr">
                  <a:buNone/>
                </a:pPr>
                <a:r>
                  <a:rPr lang="zh-CN" altLang="en-US" dirty="0">
                    <a:solidFill>
                      <a:srgbClr val="C00000"/>
                    </a:solidFill>
                  </a:rPr>
                  <a:t>激进 </a:t>
                </a:r>
                <a14:m>
                  <m:oMath xmlns:m="http://schemas.openxmlformats.org/officeDocument/2006/math">
                    <m:r>
                      <a:rPr lang="en-US" altLang="zh-CN" b="0" i="1" smtClean="0">
                        <a:solidFill>
                          <a:srgbClr val="C00000"/>
                        </a:solidFill>
                        <a:latin typeface="Cambria Math" panose="02040503050406030204" pitchFamily="18" charset="0"/>
                      </a:rPr>
                      <m:t>⇒</m:t>
                    </m:r>
                  </m:oMath>
                </a14:m>
                <a:r>
                  <a:rPr lang="zh-CN" altLang="en-US" dirty="0">
                    <a:solidFill>
                      <a:srgbClr val="C00000"/>
                    </a:solidFill>
                  </a:rPr>
                  <a:t> 平衡 </a:t>
                </a:r>
                <a14:m>
                  <m:oMath xmlns:m="http://schemas.openxmlformats.org/officeDocument/2006/math">
                    <m:r>
                      <a:rPr lang="en-US" altLang="zh-CN" i="1">
                        <a:solidFill>
                          <a:srgbClr val="C00000"/>
                        </a:solidFill>
                        <a:latin typeface="Cambria Math" panose="02040503050406030204" pitchFamily="18" charset="0"/>
                      </a:rPr>
                      <m:t>⇒</m:t>
                    </m:r>
                  </m:oMath>
                </a14:m>
                <a:r>
                  <a:rPr lang="zh-CN" altLang="en-US" dirty="0">
                    <a:solidFill>
                      <a:srgbClr val="C00000"/>
                    </a:solidFill>
                  </a:rPr>
                  <a:t> 保守</a:t>
                </a:r>
                <a:endParaRPr lang="en-US" altLang="zh-CN" dirty="0">
                  <a:solidFill>
                    <a:srgbClr val="C00000"/>
                  </a:solidFill>
                </a:endParaRPr>
              </a:p>
              <a:p>
                <a:pPr lvl="1"/>
                <a:endParaRPr lang="en-US" altLang="zh-CN" dirty="0"/>
              </a:p>
              <a:p>
                <a:pPr lvl="1"/>
                <a:r>
                  <a:rPr lang="zh-CN" altLang="en-US" dirty="0"/>
                  <a:t>基于经济和金融周期的调整</a:t>
                </a:r>
                <a:endParaRPr lang="en-US" altLang="zh-CN" dirty="0"/>
              </a:p>
              <a:p>
                <a:endParaRPr lang="en-US" altLang="zh-CN" dirty="0"/>
              </a:p>
              <a:p>
                <a:r>
                  <a:rPr lang="zh-CN" altLang="en-US" dirty="0"/>
                  <a:t>组合再平衡 （</a:t>
                </a:r>
                <a:r>
                  <a:rPr lang="en-US" altLang="zh-CN" dirty="0"/>
                  <a:t>Rebalancing</a:t>
                </a:r>
                <a:r>
                  <a:rPr lang="zh-CN" altLang="en-US" dirty="0"/>
                  <a:t>）</a:t>
                </a:r>
              </a:p>
            </p:txBody>
          </p:sp>
        </mc:Choice>
        <mc:Fallback xmlns="">
          <p:sp>
            <p:nvSpPr>
              <p:cNvPr id="3" name="内容占位符 2">
                <a:extLst>
                  <a:ext uri="{FF2B5EF4-FFF2-40B4-BE49-F238E27FC236}">
                    <a16:creationId xmlns:a16="http://schemas.microsoft.com/office/drawing/2014/main" id="{109729C5-EC44-4AE7-B923-AE0CE9683F21}"/>
                  </a:ext>
                </a:extLst>
              </p:cNvPr>
              <p:cNvSpPr>
                <a:spLocks noGrp="1" noRot="1" noChangeAspect="1" noMove="1" noResize="1" noEditPoints="1" noAdjustHandles="1" noChangeArrowheads="1" noChangeShapeType="1" noTextEdit="1"/>
              </p:cNvSpPr>
              <p:nvPr>
                <p:ph sz="half" idx="1"/>
              </p:nvPr>
            </p:nvSpPr>
            <p:spPr>
              <a:blipFill>
                <a:blip r:embed="rId2"/>
                <a:stretch>
                  <a:fillRect l="-2715" t="-2022" r="-8145"/>
                </a:stretch>
              </a:blipFill>
            </p:spPr>
            <p:txBody>
              <a:bodyPr/>
              <a:lstStyle/>
              <a:p>
                <a:r>
                  <a:rPr lang="zh-CN" altLang="en-US">
                    <a:noFill/>
                  </a:rPr>
                  <a:t> </a:t>
                </a:r>
              </a:p>
            </p:txBody>
          </p:sp>
        </mc:Fallback>
      </mc:AlternateContent>
      <p:pic>
        <p:nvPicPr>
          <p:cNvPr id="5" name="内容占位符 11">
            <a:extLst>
              <a:ext uri="{FF2B5EF4-FFF2-40B4-BE49-F238E27FC236}">
                <a16:creationId xmlns:a16="http://schemas.microsoft.com/office/drawing/2014/main" id="{41084B11-E4AF-49E3-B2D8-EF5B9CD93635}"/>
              </a:ext>
            </a:extLst>
          </p:cNvPr>
          <p:cNvPicPr>
            <a:picLocks noGrp="1" noChangeAspect="1"/>
          </p:cNvPicPr>
          <p:nvPr>
            <p:ph sz="half" idx="2"/>
          </p:nvPr>
        </p:nvPicPr>
        <p:blipFill>
          <a:blip r:embed="rId3"/>
          <a:stretch>
            <a:fillRect/>
          </a:stretch>
        </p:blipFill>
        <p:spPr>
          <a:xfrm>
            <a:off x="4648200" y="2769917"/>
            <a:ext cx="4038600" cy="2186529"/>
          </a:xfrm>
          <a:prstGeom prst="rect">
            <a:avLst/>
          </a:prstGeom>
        </p:spPr>
      </p:pic>
    </p:spTree>
    <p:extLst>
      <p:ext uri="{BB962C8B-B14F-4D97-AF65-F5344CB8AC3E}">
        <p14:creationId xmlns:p14="http://schemas.microsoft.com/office/powerpoint/2010/main" val="179214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引论</a:t>
            </a:r>
            <a:endParaRPr lang="en-US" altLang="zh-CN" dirty="0"/>
          </a:p>
          <a:p>
            <a:r>
              <a:rPr lang="zh-CN" altLang="en-US" dirty="0"/>
              <a:t>交易策略</a:t>
            </a:r>
            <a:endParaRPr lang="en-US" altLang="zh-CN" dirty="0"/>
          </a:p>
          <a:p>
            <a:r>
              <a:rPr lang="zh-CN" altLang="en-US" dirty="0"/>
              <a:t>组合管理</a:t>
            </a:r>
            <a:endParaRPr lang="en-US" altLang="zh-CN" dirty="0"/>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84657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20EAD4-DBF1-47D4-B9CC-4A68789D0670}"/>
              </a:ext>
            </a:extLst>
          </p:cNvPr>
          <p:cNvSpPr>
            <a:spLocks noGrp="1"/>
          </p:cNvSpPr>
          <p:nvPr>
            <p:ph type="title"/>
          </p:nvPr>
        </p:nvSpPr>
        <p:spPr/>
        <p:txBody>
          <a:bodyPr/>
          <a:lstStyle/>
          <a:p>
            <a:r>
              <a:rPr lang="zh-CN" altLang="en-US" dirty="0"/>
              <a:t>主动和被动管理</a:t>
            </a:r>
          </a:p>
        </p:txBody>
      </p:sp>
      <p:sp>
        <p:nvSpPr>
          <p:cNvPr id="5" name="文本占位符 4">
            <a:extLst>
              <a:ext uri="{FF2B5EF4-FFF2-40B4-BE49-F238E27FC236}">
                <a16:creationId xmlns:a16="http://schemas.microsoft.com/office/drawing/2014/main" id="{72CAF6CA-EBB0-421E-9EE5-13E299219778}"/>
              </a:ext>
            </a:extLst>
          </p:cNvPr>
          <p:cNvSpPr>
            <a:spLocks noGrp="1"/>
          </p:cNvSpPr>
          <p:nvPr>
            <p:ph type="body" idx="1"/>
          </p:nvPr>
        </p:nvSpPr>
        <p:spPr/>
        <p:txBody>
          <a:bodyPr/>
          <a:lstStyle/>
          <a:p>
            <a:r>
              <a:rPr lang="zh-CN" altLang="en-US" dirty="0"/>
              <a:t>主动管理</a:t>
            </a:r>
          </a:p>
        </p:txBody>
      </p:sp>
      <p:sp>
        <p:nvSpPr>
          <p:cNvPr id="6" name="内容占位符 5">
            <a:extLst>
              <a:ext uri="{FF2B5EF4-FFF2-40B4-BE49-F238E27FC236}">
                <a16:creationId xmlns:a16="http://schemas.microsoft.com/office/drawing/2014/main" id="{9FAA60EF-5AB2-4558-B047-9ABD43B2EF86}"/>
              </a:ext>
            </a:extLst>
          </p:cNvPr>
          <p:cNvSpPr>
            <a:spLocks noGrp="1"/>
          </p:cNvSpPr>
          <p:nvPr>
            <p:ph sz="half" idx="2"/>
          </p:nvPr>
        </p:nvSpPr>
        <p:spPr/>
        <p:txBody>
          <a:bodyPr/>
          <a:lstStyle/>
          <a:p>
            <a:r>
              <a:rPr lang="zh-CN" altLang="en-US" dirty="0"/>
              <a:t>基于对经济和金融周期的判断，对组合动态调整。</a:t>
            </a:r>
            <a:endParaRPr lang="en-US" altLang="zh-CN" dirty="0"/>
          </a:p>
          <a:p>
            <a:r>
              <a:rPr lang="zh-CN" altLang="en-US" dirty="0"/>
              <a:t>主动挑选股票，决定买入仓位。</a:t>
            </a:r>
            <a:endParaRPr lang="en-US" altLang="zh-CN" dirty="0"/>
          </a:p>
          <a:p>
            <a:r>
              <a:rPr lang="zh-CN" altLang="en-US" dirty="0"/>
              <a:t>监测股票表现，择时卖出（实现收益或亏损）。</a:t>
            </a:r>
            <a:endParaRPr lang="en-US" altLang="zh-CN" dirty="0"/>
          </a:p>
          <a:p>
            <a:r>
              <a:rPr lang="zh-CN" altLang="en-US" dirty="0"/>
              <a:t>寻找和研究新的股票，优进劣出。</a:t>
            </a:r>
          </a:p>
        </p:txBody>
      </p:sp>
      <p:sp>
        <p:nvSpPr>
          <p:cNvPr id="7" name="文本占位符 6">
            <a:extLst>
              <a:ext uri="{FF2B5EF4-FFF2-40B4-BE49-F238E27FC236}">
                <a16:creationId xmlns:a16="http://schemas.microsoft.com/office/drawing/2014/main" id="{0085EC2E-ED56-40C0-8134-72743C8EB30B}"/>
              </a:ext>
            </a:extLst>
          </p:cNvPr>
          <p:cNvSpPr>
            <a:spLocks noGrp="1"/>
          </p:cNvSpPr>
          <p:nvPr>
            <p:ph type="body" sz="quarter" idx="3"/>
          </p:nvPr>
        </p:nvSpPr>
        <p:spPr/>
        <p:txBody>
          <a:bodyPr/>
          <a:lstStyle/>
          <a:p>
            <a:r>
              <a:rPr lang="zh-CN" altLang="en-US" dirty="0"/>
              <a:t>被动管理</a:t>
            </a:r>
          </a:p>
        </p:txBody>
      </p:sp>
      <p:sp>
        <p:nvSpPr>
          <p:cNvPr id="8" name="内容占位符 7">
            <a:extLst>
              <a:ext uri="{FF2B5EF4-FFF2-40B4-BE49-F238E27FC236}">
                <a16:creationId xmlns:a16="http://schemas.microsoft.com/office/drawing/2014/main" id="{944856AE-4D9C-4AAD-AF7E-550D3554ABEB}"/>
              </a:ext>
            </a:extLst>
          </p:cNvPr>
          <p:cNvSpPr>
            <a:spLocks noGrp="1"/>
          </p:cNvSpPr>
          <p:nvPr>
            <p:ph sz="quarter" idx="4"/>
          </p:nvPr>
        </p:nvSpPr>
        <p:spPr/>
        <p:txBody>
          <a:bodyPr/>
          <a:lstStyle/>
          <a:p>
            <a:r>
              <a:rPr lang="zh-CN" altLang="en-US" dirty="0"/>
              <a:t>按一定规则配置大类资产。</a:t>
            </a:r>
            <a:endParaRPr lang="en-US" altLang="zh-CN" dirty="0"/>
          </a:p>
          <a:p>
            <a:r>
              <a:rPr lang="zh-CN" altLang="en-US" dirty="0"/>
              <a:t>不选个股，采用股票和债券指数基金。</a:t>
            </a:r>
            <a:endParaRPr lang="en-US" altLang="zh-CN" dirty="0"/>
          </a:p>
          <a:p>
            <a:r>
              <a:rPr lang="zh-CN" altLang="en-US" dirty="0"/>
              <a:t>按一定规则对组合进行再平衡。</a:t>
            </a:r>
          </a:p>
        </p:txBody>
      </p:sp>
    </p:spTree>
    <p:extLst>
      <p:ext uri="{BB962C8B-B14F-4D97-AF65-F5344CB8AC3E}">
        <p14:creationId xmlns:p14="http://schemas.microsoft.com/office/powerpoint/2010/main" val="201056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72B0BC-C032-4708-BD1D-E2200945F1E8}"/>
              </a:ext>
            </a:extLst>
          </p:cNvPr>
          <p:cNvSpPr>
            <a:spLocks noGrp="1"/>
          </p:cNvSpPr>
          <p:nvPr>
            <p:ph type="title"/>
          </p:nvPr>
        </p:nvSpPr>
        <p:spPr/>
        <p:txBody>
          <a:bodyPr>
            <a:normAutofit/>
          </a:bodyPr>
          <a:lstStyle/>
          <a:p>
            <a:r>
              <a:rPr lang="zh-CN" altLang="en-US" dirty="0"/>
              <a:t>股票</a:t>
            </a:r>
            <a:r>
              <a:rPr lang="en-US" altLang="zh-CN" dirty="0"/>
              <a:t>-</a:t>
            </a:r>
            <a:r>
              <a:rPr lang="zh-CN" altLang="en-US" dirty="0"/>
              <a:t>债券组合</a:t>
            </a:r>
          </a:p>
        </p:txBody>
      </p:sp>
      <p:sp>
        <p:nvSpPr>
          <p:cNvPr id="3" name="内容占位符 2">
            <a:extLst>
              <a:ext uri="{FF2B5EF4-FFF2-40B4-BE49-F238E27FC236}">
                <a16:creationId xmlns:a16="http://schemas.microsoft.com/office/drawing/2014/main" id="{54F6A0C4-7362-4970-8AFD-51E7CFD0F772}"/>
              </a:ext>
            </a:extLst>
          </p:cNvPr>
          <p:cNvSpPr>
            <a:spLocks noGrp="1"/>
          </p:cNvSpPr>
          <p:nvPr>
            <p:ph sz="half" idx="1"/>
          </p:nvPr>
        </p:nvSpPr>
        <p:spPr/>
        <p:txBody>
          <a:bodyPr>
            <a:normAutofit lnSpcReduction="10000"/>
          </a:bodyPr>
          <a:lstStyle/>
          <a:p>
            <a:r>
              <a:rPr lang="zh-CN" altLang="en-US" dirty="0"/>
              <a:t>激进组合</a:t>
            </a:r>
            <a:endParaRPr lang="en-US" altLang="zh-CN" dirty="0"/>
          </a:p>
          <a:p>
            <a:pPr marL="0" indent="0">
              <a:buNone/>
            </a:pPr>
            <a:r>
              <a:rPr lang="zh-CN" altLang="en-US" dirty="0"/>
              <a:t>股票</a:t>
            </a:r>
            <a:r>
              <a:rPr lang="en-US" altLang="zh-CN" dirty="0"/>
              <a:t>80%</a:t>
            </a:r>
            <a:r>
              <a:rPr lang="zh-CN" altLang="en-US" dirty="0"/>
              <a:t>、债券</a:t>
            </a:r>
            <a:r>
              <a:rPr lang="en-US" altLang="zh-CN" dirty="0"/>
              <a:t>20%</a:t>
            </a:r>
          </a:p>
          <a:p>
            <a:endParaRPr lang="en-US" altLang="zh-CN" dirty="0"/>
          </a:p>
          <a:p>
            <a:r>
              <a:rPr lang="zh-CN" altLang="en-US" dirty="0"/>
              <a:t>平衡组合</a:t>
            </a:r>
            <a:endParaRPr lang="en-US" altLang="zh-CN" dirty="0"/>
          </a:p>
          <a:p>
            <a:pPr marL="0" indent="0">
              <a:buNone/>
            </a:pPr>
            <a:r>
              <a:rPr lang="zh-CN" altLang="en-US" dirty="0"/>
              <a:t>股票</a:t>
            </a:r>
            <a:r>
              <a:rPr lang="en-US" altLang="zh-CN" dirty="0"/>
              <a:t>50%</a:t>
            </a:r>
            <a:r>
              <a:rPr lang="zh-CN" altLang="en-US" dirty="0"/>
              <a:t>、债券</a:t>
            </a:r>
            <a:r>
              <a:rPr lang="en-US" altLang="zh-CN" dirty="0"/>
              <a:t>50%</a:t>
            </a:r>
          </a:p>
          <a:p>
            <a:endParaRPr lang="en-US" altLang="zh-CN" dirty="0"/>
          </a:p>
          <a:p>
            <a:r>
              <a:rPr lang="zh-CN" altLang="en-US" dirty="0"/>
              <a:t>保守组合</a:t>
            </a:r>
            <a:endParaRPr lang="en-US" altLang="zh-CN" dirty="0"/>
          </a:p>
          <a:p>
            <a:pPr marL="0" indent="0">
              <a:buNone/>
            </a:pPr>
            <a:r>
              <a:rPr lang="zh-CN" altLang="en-US" dirty="0"/>
              <a:t>股票</a:t>
            </a:r>
            <a:r>
              <a:rPr lang="en-US" altLang="zh-CN" dirty="0"/>
              <a:t>20%</a:t>
            </a:r>
            <a:r>
              <a:rPr lang="zh-CN" altLang="en-US" dirty="0"/>
              <a:t>、债券</a:t>
            </a:r>
            <a:r>
              <a:rPr lang="en-US" altLang="zh-CN" dirty="0"/>
              <a:t>80%</a:t>
            </a:r>
          </a:p>
          <a:p>
            <a:endParaRPr lang="zh-CN" altLang="en-US" dirty="0"/>
          </a:p>
        </p:txBody>
      </p:sp>
      <p:sp>
        <p:nvSpPr>
          <p:cNvPr id="4" name="内容占位符 3">
            <a:extLst>
              <a:ext uri="{FF2B5EF4-FFF2-40B4-BE49-F238E27FC236}">
                <a16:creationId xmlns:a16="http://schemas.microsoft.com/office/drawing/2014/main" id="{9D7B6C03-5169-45CA-A0EB-FCF898404F3F}"/>
              </a:ext>
            </a:extLst>
          </p:cNvPr>
          <p:cNvSpPr>
            <a:spLocks noGrp="1"/>
          </p:cNvSpPr>
          <p:nvPr>
            <p:ph sz="half" idx="2"/>
          </p:nvPr>
        </p:nvSpPr>
        <p:spPr/>
        <p:txBody>
          <a:bodyPr>
            <a:normAutofit lnSpcReduction="10000"/>
          </a:bodyPr>
          <a:lstStyle/>
          <a:p>
            <a:r>
              <a:rPr lang="zh-CN" altLang="en-US" dirty="0"/>
              <a:t>再平衡，以平衡组合为例：</a:t>
            </a:r>
            <a:endParaRPr lang="en-US" altLang="zh-CN" dirty="0"/>
          </a:p>
          <a:p>
            <a:endParaRPr lang="en-US" altLang="zh-CN" dirty="0"/>
          </a:p>
          <a:p>
            <a:r>
              <a:rPr lang="en-US" altLang="zh-CN" dirty="0"/>
              <a:t>T0:</a:t>
            </a:r>
            <a:r>
              <a:rPr lang="zh-CN" altLang="en-US" dirty="0"/>
              <a:t> </a:t>
            </a:r>
            <a:r>
              <a:rPr lang="en-US" altLang="zh-CN" dirty="0"/>
              <a:t>10</a:t>
            </a:r>
            <a:r>
              <a:rPr lang="zh-CN" altLang="en-US" dirty="0"/>
              <a:t>万元股票、</a:t>
            </a:r>
            <a:r>
              <a:rPr lang="en-US" altLang="zh-CN" dirty="0"/>
              <a:t>10</a:t>
            </a:r>
            <a:r>
              <a:rPr lang="zh-CN" altLang="en-US" dirty="0"/>
              <a:t>万债券。</a:t>
            </a:r>
            <a:endParaRPr lang="en-US" altLang="zh-CN" dirty="0"/>
          </a:p>
          <a:p>
            <a:r>
              <a:rPr lang="en-US" altLang="zh-CN" dirty="0"/>
              <a:t>T1: </a:t>
            </a:r>
            <a:r>
              <a:rPr lang="zh-CN" altLang="en-US" dirty="0"/>
              <a:t>股票市值上涨到</a:t>
            </a:r>
            <a:r>
              <a:rPr lang="en-US" altLang="zh-CN" dirty="0"/>
              <a:t>15</a:t>
            </a:r>
            <a:r>
              <a:rPr lang="zh-CN" altLang="en-US" dirty="0"/>
              <a:t>万元，债券不变。</a:t>
            </a:r>
            <a:endParaRPr lang="en-US" altLang="zh-CN" dirty="0"/>
          </a:p>
          <a:p>
            <a:pPr marL="400050" lvl="1" indent="0">
              <a:buNone/>
            </a:pPr>
            <a:r>
              <a:rPr lang="zh-CN" altLang="en-US" dirty="0">
                <a:solidFill>
                  <a:srgbClr val="C00000"/>
                </a:solidFill>
              </a:rPr>
              <a:t>再平衡：</a:t>
            </a:r>
            <a:r>
              <a:rPr lang="zh-CN" altLang="en-US" dirty="0"/>
              <a:t>抛</a:t>
            </a:r>
            <a:r>
              <a:rPr lang="en-US" altLang="zh-CN" dirty="0"/>
              <a:t>2.5</a:t>
            </a:r>
            <a:r>
              <a:rPr lang="zh-CN" altLang="en-US" dirty="0"/>
              <a:t>万元股票，买入</a:t>
            </a:r>
            <a:r>
              <a:rPr lang="en-US" altLang="zh-CN" dirty="0"/>
              <a:t>2.5</a:t>
            </a:r>
            <a:r>
              <a:rPr lang="zh-CN" altLang="en-US" dirty="0"/>
              <a:t>万元债券。于是股票和债券市值保持</a:t>
            </a:r>
            <a:r>
              <a:rPr lang="en-US" altLang="zh-CN" dirty="0"/>
              <a:t>50%-50%</a:t>
            </a:r>
            <a:r>
              <a:rPr lang="zh-CN" altLang="en-US" dirty="0"/>
              <a:t>比例，各</a:t>
            </a:r>
            <a:r>
              <a:rPr lang="en-US" altLang="zh-CN" dirty="0"/>
              <a:t>12.5</a:t>
            </a:r>
            <a:r>
              <a:rPr lang="zh-CN" altLang="en-US" dirty="0"/>
              <a:t>万元。</a:t>
            </a:r>
          </a:p>
        </p:txBody>
      </p:sp>
    </p:spTree>
    <p:extLst>
      <p:ext uri="{BB962C8B-B14F-4D97-AF65-F5344CB8AC3E}">
        <p14:creationId xmlns:p14="http://schemas.microsoft.com/office/powerpoint/2010/main" val="1741885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111CE-0104-4636-A961-B7615B9D96FE}"/>
              </a:ext>
            </a:extLst>
          </p:cNvPr>
          <p:cNvSpPr>
            <a:spLocks noGrp="1"/>
          </p:cNvSpPr>
          <p:nvPr>
            <p:ph type="title"/>
          </p:nvPr>
        </p:nvSpPr>
        <p:spPr/>
        <p:txBody>
          <a:bodyPr/>
          <a:lstStyle/>
          <a:p>
            <a:r>
              <a:rPr lang="zh-CN" altLang="en-US" dirty="0"/>
              <a:t>适合大多数人的被动投资</a:t>
            </a:r>
          </a:p>
        </p:txBody>
      </p:sp>
      <p:sp>
        <p:nvSpPr>
          <p:cNvPr id="3" name="内容占位符 2">
            <a:extLst>
              <a:ext uri="{FF2B5EF4-FFF2-40B4-BE49-F238E27FC236}">
                <a16:creationId xmlns:a16="http://schemas.microsoft.com/office/drawing/2014/main" id="{7F528E6D-10AE-459A-B5FE-85A3AEE01266}"/>
              </a:ext>
            </a:extLst>
          </p:cNvPr>
          <p:cNvSpPr>
            <a:spLocks noGrp="1"/>
          </p:cNvSpPr>
          <p:nvPr>
            <p:ph sz="half" idx="1"/>
          </p:nvPr>
        </p:nvSpPr>
        <p:spPr/>
        <p:txBody>
          <a:bodyPr>
            <a:normAutofit fontScale="85000" lnSpcReduction="10000"/>
          </a:bodyPr>
          <a:lstStyle/>
          <a:p>
            <a:r>
              <a:rPr lang="zh-CN" altLang="en-US" dirty="0"/>
              <a:t>指数基金定投</a:t>
            </a:r>
            <a:endParaRPr lang="en-US" altLang="zh-CN" dirty="0"/>
          </a:p>
          <a:p>
            <a:pPr lvl="1"/>
            <a:r>
              <a:rPr lang="zh-CN" altLang="en-US" dirty="0"/>
              <a:t>固定标的（如沪深</a:t>
            </a:r>
            <a:r>
              <a:rPr lang="en-US" altLang="zh-CN" dirty="0"/>
              <a:t>300</a:t>
            </a:r>
            <a:r>
              <a:rPr lang="zh-CN" altLang="en-US" dirty="0"/>
              <a:t>、</a:t>
            </a:r>
            <a:r>
              <a:rPr lang="en-US" altLang="zh-CN" dirty="0"/>
              <a:t>S&amp;P 500</a:t>
            </a:r>
            <a:r>
              <a:rPr lang="zh-CN" altLang="en-US" dirty="0"/>
              <a:t>指数基金）</a:t>
            </a:r>
            <a:endParaRPr lang="en-US" altLang="zh-CN" dirty="0"/>
          </a:p>
          <a:p>
            <a:pPr lvl="1"/>
            <a:r>
              <a:rPr lang="zh-CN" altLang="en-US" dirty="0"/>
              <a:t>固定频率（月、季度、年）</a:t>
            </a:r>
            <a:endParaRPr lang="en-US" altLang="zh-CN" dirty="0"/>
          </a:p>
          <a:p>
            <a:pPr lvl="1"/>
            <a:r>
              <a:rPr lang="zh-CN" altLang="en-US" dirty="0"/>
              <a:t>固定日期（如最后一个周四）</a:t>
            </a:r>
            <a:endParaRPr lang="en-US" altLang="zh-CN" dirty="0"/>
          </a:p>
          <a:p>
            <a:pPr lvl="1"/>
            <a:r>
              <a:rPr lang="zh-CN" altLang="en-US" dirty="0"/>
              <a:t>固定时间（如收盘集合竞价）</a:t>
            </a:r>
            <a:endParaRPr lang="en-US" altLang="zh-CN" dirty="0"/>
          </a:p>
          <a:p>
            <a:pPr lvl="1"/>
            <a:r>
              <a:rPr lang="zh-CN" altLang="en-US" dirty="0"/>
              <a:t>固定数额（如</a:t>
            </a:r>
            <a:r>
              <a:rPr lang="en-US" altLang="zh-CN" dirty="0"/>
              <a:t>5000</a:t>
            </a:r>
            <a:r>
              <a:rPr lang="zh-CN" altLang="en-US" dirty="0"/>
              <a:t>元）</a:t>
            </a:r>
            <a:endParaRPr lang="en-US" altLang="zh-CN" dirty="0"/>
          </a:p>
          <a:p>
            <a:r>
              <a:rPr lang="zh-CN" altLang="en-US" dirty="0"/>
              <a:t>好处</a:t>
            </a:r>
            <a:endParaRPr lang="en-US" altLang="zh-CN" dirty="0"/>
          </a:p>
          <a:p>
            <a:pPr lvl="1"/>
            <a:r>
              <a:rPr lang="zh-CN" altLang="en-US" dirty="0"/>
              <a:t>低成本（时间成本、管理费）</a:t>
            </a:r>
            <a:endParaRPr lang="en-US" altLang="zh-CN" dirty="0"/>
          </a:p>
          <a:p>
            <a:pPr lvl="1"/>
            <a:r>
              <a:rPr lang="zh-CN" altLang="en-US" dirty="0"/>
              <a:t>必然战胜指数</a:t>
            </a:r>
            <a:endParaRPr lang="en-US" altLang="zh-CN" dirty="0"/>
          </a:p>
          <a:p>
            <a:pPr marL="457200" lvl="1" indent="0">
              <a:buNone/>
            </a:pPr>
            <a:r>
              <a:rPr lang="zh-CN" altLang="en-US" dirty="0">
                <a:solidFill>
                  <a:srgbClr val="C00000"/>
                </a:solidFill>
              </a:rPr>
              <a:t>价高时，买到的股数少</a:t>
            </a:r>
            <a:endParaRPr lang="en-US" altLang="zh-CN" dirty="0">
              <a:solidFill>
                <a:srgbClr val="C00000"/>
              </a:solidFill>
            </a:endParaRPr>
          </a:p>
          <a:p>
            <a:pPr marL="457200" lvl="1" indent="0">
              <a:buNone/>
            </a:pPr>
            <a:r>
              <a:rPr lang="zh-CN" altLang="en-US" dirty="0">
                <a:solidFill>
                  <a:srgbClr val="C00000"/>
                </a:solidFill>
              </a:rPr>
              <a:t>价低时，买到的股数多。</a:t>
            </a:r>
          </a:p>
        </p:txBody>
      </p:sp>
      <p:graphicFrame>
        <p:nvGraphicFramePr>
          <p:cNvPr id="5" name="内容占位符 4">
            <a:extLst>
              <a:ext uri="{FF2B5EF4-FFF2-40B4-BE49-F238E27FC236}">
                <a16:creationId xmlns:a16="http://schemas.microsoft.com/office/drawing/2014/main" id="{357DF80C-F287-4E3A-BC21-5CD014A0A5C3}"/>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7086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引论</a:t>
            </a:r>
            <a:endParaRPr lang="en-US" altLang="zh-CN" dirty="0"/>
          </a:p>
          <a:p>
            <a:r>
              <a:rPr lang="zh-CN" altLang="en-US" dirty="0"/>
              <a:t>交易策略</a:t>
            </a:r>
            <a:endParaRPr lang="en-US" altLang="zh-CN" dirty="0"/>
          </a:p>
          <a:p>
            <a:r>
              <a:rPr lang="zh-CN" altLang="en-US" dirty="0">
                <a:solidFill>
                  <a:srgbClr val="C00000"/>
                </a:solidFill>
              </a:rPr>
              <a:t>组合管理</a:t>
            </a:r>
            <a:endParaRPr lang="en-US" altLang="zh-CN" dirty="0">
              <a:solidFill>
                <a:srgbClr val="C00000"/>
              </a:solidFill>
            </a:endParaRPr>
          </a:p>
          <a:p>
            <a:pPr lvl="1"/>
            <a:r>
              <a:rPr lang="zh-CN" altLang="en-US" dirty="0"/>
              <a:t>组合引论</a:t>
            </a:r>
            <a:endParaRPr lang="en-US" altLang="zh-CN" dirty="0"/>
          </a:p>
          <a:p>
            <a:pPr lvl="1"/>
            <a:r>
              <a:rPr lang="zh-CN" altLang="en-US" dirty="0">
                <a:solidFill>
                  <a:schemeClr val="accent2"/>
                </a:solidFill>
              </a:rPr>
              <a:t>分散的作用</a:t>
            </a:r>
            <a:endParaRPr lang="en-US" altLang="zh-CN" dirty="0">
              <a:solidFill>
                <a:schemeClr val="accent2"/>
              </a:solidFill>
            </a:endParaRPr>
          </a:p>
          <a:p>
            <a:pPr lvl="1"/>
            <a:r>
              <a:rPr lang="zh-CN" altLang="en-US" dirty="0"/>
              <a:t>组合管理实践</a:t>
            </a:r>
            <a:endParaRPr lang="en-US" altLang="zh-CN" dirty="0"/>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24766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分散的作用</a:t>
            </a:r>
          </a:p>
        </p:txBody>
      </p:sp>
      <mc:AlternateContent xmlns:mc="http://schemas.openxmlformats.org/markup-compatibility/2006">
        <mc:Choice xmlns:a14="http://schemas.microsoft.com/office/drawing/2010/main" Requires="a14">
          <p:sp>
            <p:nvSpPr>
              <p:cNvPr id="3" name="内容占位符 2"/>
              <p:cNvSpPr>
                <a:spLocks noGrp="1"/>
              </p:cNvSpPr>
              <p:nvPr>
                <p:ph sz="half" idx="1"/>
              </p:nvPr>
            </p:nvSpPr>
            <p:spPr/>
            <p:txBody>
              <a:bodyPr/>
              <a:lstStyle/>
              <a:p>
                <a:r>
                  <a:rPr lang="zh-CN" altLang="en-US" dirty="0"/>
                  <a:t>假设</a:t>
                </a:r>
                <a14:m>
                  <m:oMath xmlns:m="http://schemas.openxmlformats.org/officeDocument/2006/math">
                    <m:r>
                      <a:rPr lang="en-US" altLang="zh-CN" i="1">
                        <a:latin typeface="Cambria Math" panose="02040503050406030204" pitchFamily="18" charset="0"/>
                      </a:rPr>
                      <m:t>𝑛</m:t>
                    </m:r>
                  </m:oMath>
                </a14:m>
                <a:r>
                  <a:rPr lang="zh-CN" altLang="en-US" dirty="0"/>
                  <a:t>只股票的收益率独立同分布：</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𝑁</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𝜎</m:t>
                              </m:r>
                            </m:e>
                            <m:sup>
                              <m:r>
                                <a:rPr lang="en-US" altLang="zh-CN" b="0" i="1" smtClean="0">
                                  <a:latin typeface="Cambria Math" panose="02040503050406030204" pitchFamily="18" charset="0"/>
                                </a:rPr>
                                <m:t>2</m:t>
                              </m:r>
                            </m:sup>
                          </m:sSup>
                        </m:e>
                      </m:d>
                      <m:r>
                        <a:rPr lang="en-US" altLang="zh-CN" b="0" i="1" smtClean="0">
                          <a:latin typeface="Cambria Math" panose="02040503050406030204" pitchFamily="18" charset="0"/>
                        </a:rPr>
                        <m:t>.</m:t>
                      </m:r>
                    </m:oMath>
                  </m:oMathPara>
                </a14:m>
                <a:endParaRPr lang="en-US" altLang="zh-CN" dirty="0"/>
              </a:p>
              <a:p>
                <a:pPr lvl="1"/>
                <a:r>
                  <a:rPr lang="zh-CN" altLang="en-US" dirty="0"/>
                  <a:t>预期收益率均为</a:t>
                </a:r>
                <a:r>
                  <a:rPr lang="en-US" altLang="zh-CN" dirty="0"/>
                  <a:t>10%</a:t>
                </a:r>
              </a:p>
              <a:p>
                <a:pPr lvl="1"/>
                <a:r>
                  <a:rPr lang="zh-CN" altLang="en-US" dirty="0"/>
                  <a:t>波动率为</a:t>
                </a:r>
                <a14:m>
                  <m:oMath xmlns:m="http://schemas.openxmlformats.org/officeDocument/2006/math">
                    <m:r>
                      <a:rPr lang="en-US" altLang="zh-CN" i="1">
                        <a:latin typeface="Cambria Math" panose="02040503050406030204" pitchFamily="18" charset="0"/>
                      </a:rPr>
                      <m:t>𝜎</m:t>
                    </m:r>
                  </m:oMath>
                </a14:m>
                <a:endParaRPr lang="en-US" altLang="zh-CN" dirty="0"/>
              </a:p>
              <a:p>
                <a:r>
                  <a:rPr lang="zh-CN" altLang="en-US" dirty="0"/>
                  <a:t>那么随着</a:t>
                </a:r>
                <a14:m>
                  <m:oMath xmlns:m="http://schemas.openxmlformats.org/officeDocument/2006/math">
                    <m:r>
                      <a:rPr lang="en-US" altLang="zh-CN" i="1">
                        <a:latin typeface="Cambria Math" panose="02040503050406030204" pitchFamily="18" charset="0"/>
                      </a:rPr>
                      <m:t>𝑛</m:t>
                    </m:r>
                    <m:r>
                      <a:rPr lang="en-US" altLang="zh-CN" b="0" i="1" smtClean="0">
                        <a:latin typeface="Cambria Math" panose="02040503050406030204" pitchFamily="18" charset="0"/>
                      </a:rPr>
                      <m:t>→∞</m:t>
                    </m:r>
                  </m:oMath>
                </a14:m>
                <a:r>
                  <a:rPr lang="zh-CN" altLang="en-US" dirty="0"/>
                  <a:t>，等权组合 </a:t>
                </a:r>
                <a14:m>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e>
                    </m:nary>
                  </m:oMath>
                </a14:m>
                <a:r>
                  <a:rPr lang="zh-CN" altLang="en-US" dirty="0"/>
                  <a:t> 收敛到</a:t>
                </a:r>
                <a:r>
                  <a:rPr lang="en-US" altLang="zh-CN" dirty="0"/>
                  <a:t>0.1</a:t>
                </a:r>
                <a:r>
                  <a:rPr lang="zh-CN" altLang="en-US" dirty="0"/>
                  <a:t>，没有风险！</a:t>
                </a:r>
              </a:p>
            </p:txBody>
          </p:sp>
        </mc:Choice>
        <mc:Fallback>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2715" t="-1752" r="-2262"/>
                </a:stretch>
              </a:blipFill>
            </p:spPr>
            <p:txBody>
              <a:bodyPr/>
              <a:lstStyle/>
              <a:p>
                <a:r>
                  <a:rPr lang="zh-CN" altLang="en-US">
                    <a:noFill/>
                  </a:rPr>
                  <a:t> </a:t>
                </a:r>
              </a:p>
            </p:txBody>
          </p:sp>
        </mc:Fallback>
      </mc:AlternateContent>
      <p:sp>
        <p:nvSpPr>
          <p:cNvPr id="4" name="内容占位符 3"/>
          <p:cNvSpPr>
            <a:spLocks noGrp="1"/>
          </p:cNvSpPr>
          <p:nvPr>
            <p:ph sz="half" idx="2"/>
          </p:nvPr>
        </p:nvSpPr>
        <p:spPr>
          <a:xfrm>
            <a:off x="4932040" y="1600200"/>
            <a:ext cx="4211960" cy="4525963"/>
          </a:xfrm>
        </p:spPr>
        <p:txBody>
          <a:bodyPr/>
          <a:lstStyle/>
          <a:p>
            <a:pPr marL="0" indent="0">
              <a:buNone/>
            </a:pPr>
            <a:endParaRPr lang="en-US" altLang="zh-CN" dirty="0"/>
          </a:p>
          <a:p>
            <a:pPr marL="0" indent="0">
              <a:buNone/>
            </a:pPr>
            <a:endParaRPr lang="en-US" altLang="zh-CN" dirty="0"/>
          </a:p>
          <a:p>
            <a:pPr marL="0" indent="0">
              <a:buNone/>
            </a:pPr>
            <a:r>
              <a:rPr lang="en-US" altLang="zh-CN" dirty="0"/>
              <a:t>Harry Markowitz:</a:t>
            </a:r>
            <a:r>
              <a:rPr lang="zh-CN" altLang="en-US" dirty="0"/>
              <a:t> </a:t>
            </a:r>
            <a:endParaRPr lang="en-US" altLang="zh-CN" dirty="0"/>
          </a:p>
          <a:p>
            <a:pPr marL="0" indent="0">
              <a:buNone/>
            </a:pPr>
            <a:endParaRPr lang="en-US" altLang="zh-CN" dirty="0"/>
          </a:p>
          <a:p>
            <a:pPr marL="0" indent="0">
              <a:buNone/>
            </a:pPr>
            <a:r>
              <a:rPr lang="zh-CN" altLang="en-US" dirty="0"/>
              <a:t>分散是投资界唯一的免费午餐。</a:t>
            </a:r>
            <a:r>
              <a:rPr lang="en-US" altLang="zh-CN" i="1" dirty="0"/>
              <a:t>Diversification is the only free lunch in investing.</a:t>
            </a:r>
          </a:p>
          <a:p>
            <a:pPr marL="0" indent="0">
              <a:buNone/>
            </a:pPr>
            <a:endParaRPr lang="zh-CN" altLang="en-US" dirty="0"/>
          </a:p>
        </p:txBody>
      </p:sp>
    </p:spTree>
    <p:extLst>
      <p:ext uri="{BB962C8B-B14F-4D97-AF65-F5344CB8AC3E}">
        <p14:creationId xmlns:p14="http://schemas.microsoft.com/office/powerpoint/2010/main" val="1182112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4B25E-683B-4E5C-AD33-91FA5101E830}"/>
              </a:ext>
            </a:extLst>
          </p:cNvPr>
          <p:cNvSpPr>
            <a:spLocks noGrp="1"/>
          </p:cNvSpPr>
          <p:nvPr>
            <p:ph type="title"/>
          </p:nvPr>
        </p:nvSpPr>
        <p:spPr/>
        <p:txBody>
          <a:bodyPr/>
          <a:lstStyle/>
          <a:p>
            <a:r>
              <a:rPr lang="zh-CN" altLang="en-US" dirty="0"/>
              <a:t>为什么分散？</a:t>
            </a:r>
            <a:endParaRPr lang="en-US" altLang="zh-CN" dirty="0"/>
          </a:p>
        </p:txBody>
      </p:sp>
      <p:sp>
        <p:nvSpPr>
          <p:cNvPr id="3" name="内容占位符 2">
            <a:extLst>
              <a:ext uri="{FF2B5EF4-FFF2-40B4-BE49-F238E27FC236}">
                <a16:creationId xmlns:a16="http://schemas.microsoft.com/office/drawing/2014/main" id="{59207096-0E26-46F0-846C-A87B7E7B987B}"/>
              </a:ext>
            </a:extLst>
          </p:cNvPr>
          <p:cNvSpPr>
            <a:spLocks noGrp="1"/>
          </p:cNvSpPr>
          <p:nvPr>
            <p:ph sz="half" idx="1"/>
          </p:nvPr>
        </p:nvSpPr>
        <p:spPr/>
        <p:txBody>
          <a:bodyPr/>
          <a:lstStyle/>
          <a:p>
            <a:r>
              <a:rPr lang="zh-CN" altLang="en-US" dirty="0"/>
              <a:t>财富保值角度</a:t>
            </a:r>
            <a:endParaRPr lang="en-US" altLang="zh-CN" dirty="0"/>
          </a:p>
          <a:p>
            <a:pPr marL="0" indent="0" algn="ctr">
              <a:buNone/>
            </a:pPr>
            <a:r>
              <a:rPr lang="zh-CN" altLang="en-US" dirty="0">
                <a:solidFill>
                  <a:srgbClr val="C00000"/>
                </a:solidFill>
              </a:rPr>
              <a:t>不把鸡蛋放一个篮子</a:t>
            </a:r>
            <a:endParaRPr lang="en-US" altLang="zh-CN" dirty="0">
              <a:solidFill>
                <a:srgbClr val="C00000"/>
              </a:solidFill>
            </a:endParaRPr>
          </a:p>
          <a:p>
            <a:endParaRPr lang="en-US" altLang="zh-CN" dirty="0"/>
          </a:p>
          <a:p>
            <a:r>
              <a:rPr lang="zh-CN" altLang="en-US" dirty="0"/>
              <a:t>“收益</a:t>
            </a:r>
            <a:r>
              <a:rPr lang="en-US" altLang="zh-CN" dirty="0"/>
              <a:t>/</a:t>
            </a:r>
            <a:r>
              <a:rPr lang="zh-CN" altLang="en-US" dirty="0"/>
              <a:t>风险比”角度</a:t>
            </a:r>
            <a:endParaRPr lang="en-US" altLang="zh-CN" dirty="0"/>
          </a:p>
          <a:p>
            <a:endParaRPr lang="en-US" altLang="zh-CN" dirty="0"/>
          </a:p>
          <a:p>
            <a:r>
              <a:rPr lang="zh-CN" altLang="en-US" dirty="0"/>
              <a:t>安全边际角度</a:t>
            </a:r>
            <a:endParaRPr lang="en-US" altLang="zh-CN" dirty="0"/>
          </a:p>
          <a:p>
            <a:endParaRPr lang="en-US" altLang="zh-CN" dirty="0"/>
          </a:p>
          <a:p>
            <a:endParaRPr lang="en-US" altLang="zh-CN" dirty="0"/>
          </a:p>
          <a:p>
            <a:endParaRPr lang="zh-CN" altLang="en-US" dirty="0"/>
          </a:p>
        </p:txBody>
      </p:sp>
      <p:pic>
        <p:nvPicPr>
          <p:cNvPr id="4106" name="Picture 10" descr="高鸣咨询:鸡蛋不能放在一个篮子里面，篮子也不要放在同一个地方_手机搜狐网">
            <a:extLst>
              <a:ext uri="{FF2B5EF4-FFF2-40B4-BE49-F238E27FC236}">
                <a16:creationId xmlns:a16="http://schemas.microsoft.com/office/drawing/2014/main" id="{97C6B5E5-D26A-4B44-9B9B-3ECAE6A7558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19076"/>
            <a:ext cx="4038600" cy="288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39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为什么不能过度分散？</a:t>
            </a:r>
          </a:p>
        </p:txBody>
      </p:sp>
      <mc:AlternateContent xmlns:mc="http://schemas.openxmlformats.org/markup-compatibility/2006" xmlns:a14="http://schemas.microsoft.com/office/drawing/2010/main">
        <mc:Choice Requires="a14">
          <p:sp>
            <p:nvSpPr>
              <p:cNvPr id="5" name="内容占位符 4"/>
              <p:cNvSpPr>
                <a:spLocks noGrp="1"/>
              </p:cNvSpPr>
              <p:nvPr>
                <p:ph idx="1"/>
              </p:nvPr>
            </p:nvSpPr>
            <p:spPr/>
            <p:txBody>
              <a:bodyPr>
                <a:normAutofit lnSpcReduction="10000"/>
              </a:bodyPr>
              <a:lstStyle/>
              <a:p>
                <a:r>
                  <a:rPr lang="zh-CN" altLang="en-US" dirty="0"/>
                  <a:t>研究：广度牺牲深度。</a:t>
                </a:r>
                <a:endParaRPr lang="en-US" altLang="zh-CN" dirty="0"/>
              </a:p>
              <a:p>
                <a:endParaRPr lang="en-US" altLang="zh-CN" dirty="0"/>
              </a:p>
              <a:p>
                <a:r>
                  <a:rPr lang="zh-CN" altLang="en-US" dirty="0"/>
                  <a:t>公司质地：个人能理解的优秀公司很少，</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r>
                  <a:rPr lang="zh-CN" altLang="en-US" dirty="0"/>
                  <a:t> 必然包括越来越多平庸的公司。</a:t>
                </a:r>
                <a:endParaRPr lang="en-US" altLang="zh-CN" dirty="0"/>
              </a:p>
              <a:p>
                <a:pPr marL="400050" lvl="1" indent="0">
                  <a:buNone/>
                </a:pPr>
                <a:endParaRPr lang="en-US" altLang="zh-CN" dirty="0"/>
              </a:p>
              <a:p>
                <a:pPr marL="400050" lvl="1" indent="0">
                  <a:buNone/>
                </a:pPr>
                <a:r>
                  <a:rPr lang="en-US" altLang="zh-CN" dirty="0"/>
                  <a:t>Keynes: “I was suffering from my chronic delusion that one good share is safer than 10 bad ones.”</a:t>
                </a:r>
              </a:p>
              <a:p>
                <a:endParaRPr lang="en-US" altLang="zh-CN" dirty="0"/>
              </a:p>
              <a:p>
                <a:r>
                  <a:rPr lang="zh-CN" altLang="en-US" dirty="0"/>
                  <a:t>分散的好处边际递减。</a:t>
                </a:r>
                <a:endParaRPr lang="en-US" altLang="zh-CN" dirty="0"/>
              </a:p>
              <a:p>
                <a:endParaRPr lang="zh-CN" altLang="en-US" dirty="0"/>
              </a:p>
            </p:txBody>
          </p:sp>
        </mc:Choice>
        <mc:Fallback xmlns="">
          <p:sp>
            <p:nvSpPr>
              <p:cNvPr id="5" name="内容占位符 4"/>
              <p:cNvSpPr>
                <a:spLocks noGrp="1" noRot="1" noChangeAspect="1" noMove="1" noResize="1" noEditPoints="1" noAdjustHandles="1" noChangeArrowheads="1" noChangeShapeType="1" noTextEdit="1"/>
              </p:cNvSpPr>
              <p:nvPr>
                <p:ph idx="1"/>
              </p:nvPr>
            </p:nvSpPr>
            <p:spPr>
              <a:blipFill>
                <a:blip r:embed="rId2"/>
                <a:stretch>
                  <a:fillRect l="-1704" t="-3504" b="-18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1419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多少股票合适？</a:t>
            </a:r>
          </a:p>
        </p:txBody>
      </p:sp>
      <p:sp>
        <p:nvSpPr>
          <p:cNvPr id="3" name="内容占位符 2"/>
          <p:cNvSpPr>
            <a:spLocks noGrp="1"/>
          </p:cNvSpPr>
          <p:nvPr>
            <p:ph sz="half" idx="1"/>
          </p:nvPr>
        </p:nvSpPr>
        <p:spPr/>
        <p:txBody>
          <a:bodyPr>
            <a:normAutofit fontScale="92500" lnSpcReduction="20000"/>
          </a:bodyPr>
          <a:lstStyle/>
          <a:p>
            <a:r>
              <a:rPr lang="zh-CN" altLang="en-US" dirty="0"/>
              <a:t>一个仿真实验：</a:t>
            </a:r>
            <a:endParaRPr lang="en-US" altLang="zh-CN" dirty="0"/>
          </a:p>
          <a:p>
            <a:pPr lvl="1"/>
            <a:r>
              <a:rPr lang="zh-CN" altLang="en-US" dirty="0"/>
              <a:t>假设有</a:t>
            </a:r>
            <a:r>
              <a:rPr lang="en-US" altLang="zh-CN" dirty="0"/>
              <a:t>N</a:t>
            </a:r>
            <a:r>
              <a:rPr lang="zh-CN" altLang="en-US" dirty="0"/>
              <a:t>个股票，相互独立，收益分布相同</a:t>
            </a:r>
            <a:endParaRPr lang="en-US" altLang="zh-CN" dirty="0"/>
          </a:p>
          <a:p>
            <a:pPr lvl="1"/>
            <a:r>
              <a:rPr lang="zh-CN" altLang="en-US" dirty="0"/>
              <a:t>都有</a:t>
            </a:r>
            <a:r>
              <a:rPr lang="en-US" altLang="zh-CN" dirty="0"/>
              <a:t>75%</a:t>
            </a:r>
            <a:r>
              <a:rPr lang="zh-CN" altLang="en-US" dirty="0"/>
              <a:t>的可能性赚钱，且如果赚钱，收益在</a:t>
            </a:r>
            <a:r>
              <a:rPr lang="en-US" altLang="zh-CN" dirty="0"/>
              <a:t>50%</a:t>
            </a:r>
            <a:r>
              <a:rPr lang="zh-CN" altLang="en-US" dirty="0"/>
              <a:t>左右。</a:t>
            </a:r>
            <a:endParaRPr lang="en-US" altLang="zh-CN" dirty="0"/>
          </a:p>
          <a:p>
            <a:pPr lvl="1"/>
            <a:r>
              <a:rPr lang="zh-CN" altLang="en-US" dirty="0"/>
              <a:t>都有</a:t>
            </a:r>
            <a:r>
              <a:rPr lang="en-US" altLang="zh-CN" dirty="0"/>
              <a:t>25%</a:t>
            </a:r>
            <a:r>
              <a:rPr lang="zh-CN" altLang="en-US" dirty="0"/>
              <a:t>的可能性亏钱，且如果亏钱，亏损</a:t>
            </a:r>
            <a:r>
              <a:rPr lang="en-US" altLang="zh-CN" dirty="0"/>
              <a:t>30%</a:t>
            </a:r>
            <a:r>
              <a:rPr lang="zh-CN" altLang="en-US" dirty="0"/>
              <a:t>左右。</a:t>
            </a:r>
            <a:endParaRPr lang="en-US" altLang="zh-CN" dirty="0"/>
          </a:p>
          <a:p>
            <a:pPr lvl="1"/>
            <a:r>
              <a:rPr lang="zh-CN" altLang="en-US" dirty="0"/>
              <a:t>构建等权组合，仿真组合收益：上帝掷骰子</a:t>
            </a:r>
            <a:r>
              <a:rPr lang="en-US" altLang="zh-CN" dirty="0"/>
              <a:t>1000</a:t>
            </a:r>
            <a:r>
              <a:rPr lang="zh-CN" altLang="en-US" dirty="0"/>
              <a:t>次，得到组合收益的分布。</a:t>
            </a:r>
            <a:endParaRPr lang="en-US" altLang="zh-CN" dirty="0"/>
          </a:p>
          <a:p>
            <a:pPr lvl="1"/>
            <a:endParaRPr lang="en-US" altLang="zh-CN" dirty="0"/>
          </a:p>
          <a:p>
            <a:r>
              <a:rPr lang="zh-CN" altLang="en-US" dirty="0"/>
              <a:t>让</a:t>
            </a:r>
            <a:r>
              <a:rPr lang="en-US" altLang="zh-CN" dirty="0"/>
              <a:t>N = 1, 2, 4, 6, …, 100. </a:t>
            </a:r>
          </a:p>
          <a:p>
            <a:pPr lvl="1"/>
            <a:endParaRPr lang="en-US" altLang="zh-CN" dirty="0"/>
          </a:p>
          <a:p>
            <a:pPr lvl="1"/>
            <a:endParaRPr lang="zh-CN" altLang="en-US" dirty="0"/>
          </a:p>
        </p:txBody>
      </p:sp>
      <p:sp>
        <p:nvSpPr>
          <p:cNvPr id="13" name="任意多边形 12"/>
          <p:cNvSpPr/>
          <p:nvPr/>
        </p:nvSpPr>
        <p:spPr>
          <a:xfrm>
            <a:off x="5260369" y="1988840"/>
            <a:ext cx="3200063" cy="2954171"/>
          </a:xfrm>
          <a:custGeom>
            <a:avLst/>
            <a:gdLst>
              <a:gd name="connsiteX0" fmla="*/ 0 w 2455523"/>
              <a:gd name="connsiteY0" fmla="*/ 976045 h 977186"/>
              <a:gd name="connsiteX1" fmla="*/ 400692 w 2455523"/>
              <a:gd name="connsiteY1" fmla="*/ 934948 h 977186"/>
              <a:gd name="connsiteX2" fmla="*/ 750013 w 2455523"/>
              <a:gd name="connsiteY2" fmla="*/ 729465 h 977186"/>
              <a:gd name="connsiteX3" fmla="*/ 1212350 w 2455523"/>
              <a:gd name="connsiteY3" fmla="*/ 0 h 977186"/>
              <a:gd name="connsiteX4" fmla="*/ 1654139 w 2455523"/>
              <a:gd name="connsiteY4" fmla="*/ 729465 h 977186"/>
              <a:gd name="connsiteX5" fmla="*/ 2157573 w 2455523"/>
              <a:gd name="connsiteY5" fmla="*/ 945222 h 977186"/>
              <a:gd name="connsiteX6" fmla="*/ 2445249 w 2455523"/>
              <a:gd name="connsiteY6" fmla="*/ 976045 h 977186"/>
              <a:gd name="connsiteX7" fmla="*/ 2445249 w 2455523"/>
              <a:gd name="connsiteY7" fmla="*/ 976045 h 977186"/>
              <a:gd name="connsiteX8" fmla="*/ 2455523 w 2455523"/>
              <a:gd name="connsiteY8" fmla="*/ 976045 h 9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5523" h="977186">
                <a:moveTo>
                  <a:pt x="0" y="976045"/>
                </a:moveTo>
                <a:cubicBezTo>
                  <a:pt x="137845" y="976045"/>
                  <a:pt x="275690" y="976045"/>
                  <a:pt x="400692" y="934948"/>
                </a:cubicBezTo>
                <a:cubicBezTo>
                  <a:pt x="525694" y="893851"/>
                  <a:pt x="614737" y="885290"/>
                  <a:pt x="750013" y="729465"/>
                </a:cubicBezTo>
                <a:cubicBezTo>
                  <a:pt x="885289" y="573640"/>
                  <a:pt x="1061662" y="0"/>
                  <a:pt x="1212350" y="0"/>
                </a:cubicBezTo>
                <a:cubicBezTo>
                  <a:pt x="1363038" y="0"/>
                  <a:pt x="1496602" y="571928"/>
                  <a:pt x="1654139" y="729465"/>
                </a:cubicBezTo>
                <a:cubicBezTo>
                  <a:pt x="1811676" y="887002"/>
                  <a:pt x="2025721" y="904125"/>
                  <a:pt x="2157573" y="945222"/>
                </a:cubicBezTo>
                <a:cubicBezTo>
                  <a:pt x="2289425" y="986319"/>
                  <a:pt x="2445249" y="976045"/>
                  <a:pt x="2445249" y="976045"/>
                </a:cubicBezTo>
                <a:lnTo>
                  <a:pt x="2445249" y="976045"/>
                </a:lnTo>
                <a:lnTo>
                  <a:pt x="2455523" y="97604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6012160"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740352"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cxnSpLocks/>
          </p:cNvCxnSpPr>
          <p:nvPr/>
        </p:nvCxnSpPr>
        <p:spPr>
          <a:xfrm>
            <a:off x="5580112" y="4609394"/>
            <a:ext cx="288032" cy="259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298067" y="4291933"/>
            <a:ext cx="864096" cy="369332"/>
          </a:xfrm>
          <a:prstGeom prst="rect">
            <a:avLst/>
          </a:prstGeom>
          <a:noFill/>
        </p:spPr>
        <p:txBody>
          <a:bodyPr wrap="square" rtlCol="0">
            <a:spAutoFit/>
          </a:bodyPr>
          <a:lstStyle/>
          <a:p>
            <a:r>
              <a:rPr lang="en-US" altLang="zh-CN" dirty="0"/>
              <a:t>5%</a:t>
            </a:r>
            <a:endParaRPr lang="zh-CN" altLang="en-US" dirty="0"/>
          </a:p>
        </p:txBody>
      </p:sp>
      <p:cxnSp>
        <p:nvCxnSpPr>
          <p:cNvPr id="22" name="直接箭头连接符 21"/>
          <p:cNvCxnSpPr>
            <a:cxnSpLocks/>
          </p:cNvCxnSpPr>
          <p:nvPr/>
        </p:nvCxnSpPr>
        <p:spPr>
          <a:xfrm flipH="1">
            <a:off x="7884368" y="4533258"/>
            <a:ext cx="184314" cy="335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7928052" y="4241476"/>
            <a:ext cx="864096" cy="369332"/>
          </a:xfrm>
          <a:prstGeom prst="rect">
            <a:avLst/>
          </a:prstGeom>
          <a:noFill/>
        </p:spPr>
        <p:txBody>
          <a:bodyPr wrap="square" rtlCol="0">
            <a:spAutoFit/>
          </a:bodyPr>
          <a:lstStyle/>
          <a:p>
            <a:r>
              <a:rPr lang="en-US" altLang="zh-CN" dirty="0"/>
              <a:t>5%</a:t>
            </a:r>
            <a:endParaRPr lang="zh-CN" altLang="en-US" dirty="0"/>
          </a:p>
        </p:txBody>
      </p:sp>
      <p:sp>
        <p:nvSpPr>
          <p:cNvPr id="25" name="文本框 24"/>
          <p:cNvSpPr txBox="1"/>
          <p:nvPr/>
        </p:nvSpPr>
        <p:spPr>
          <a:xfrm>
            <a:off x="6516216" y="3789040"/>
            <a:ext cx="720080" cy="369332"/>
          </a:xfrm>
          <a:prstGeom prst="rect">
            <a:avLst/>
          </a:prstGeom>
          <a:noFill/>
        </p:spPr>
        <p:txBody>
          <a:bodyPr wrap="square" rtlCol="0">
            <a:spAutoFit/>
          </a:bodyPr>
          <a:lstStyle/>
          <a:p>
            <a:r>
              <a:rPr lang="en-US" altLang="zh-CN" dirty="0"/>
              <a:t>90%</a:t>
            </a:r>
            <a:endParaRPr lang="zh-CN" altLang="en-US" dirty="0"/>
          </a:p>
        </p:txBody>
      </p:sp>
      <p:cxnSp>
        <p:nvCxnSpPr>
          <p:cNvPr id="7" name="直接箭头连接符 6">
            <a:extLst>
              <a:ext uri="{FF2B5EF4-FFF2-40B4-BE49-F238E27FC236}">
                <a16:creationId xmlns:a16="http://schemas.microsoft.com/office/drawing/2014/main" id="{B8FF1AEE-DC9D-4D95-9ECB-9F4D683637FB}"/>
              </a:ext>
            </a:extLst>
          </p:cNvPr>
          <p:cNvCxnSpPr/>
          <p:nvPr/>
        </p:nvCxnSpPr>
        <p:spPr>
          <a:xfrm>
            <a:off x="4932040" y="4936020"/>
            <a:ext cx="4176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03CB5937-4CA9-466E-88FC-79876A9CE5EC}"/>
              </a:ext>
            </a:extLst>
          </p:cNvPr>
          <p:cNvSpPr txBox="1"/>
          <p:nvPr/>
        </p:nvSpPr>
        <p:spPr>
          <a:xfrm>
            <a:off x="5400092" y="5222625"/>
            <a:ext cx="1224136" cy="369332"/>
          </a:xfrm>
          <a:prstGeom prst="rect">
            <a:avLst/>
          </a:prstGeom>
          <a:noFill/>
        </p:spPr>
        <p:txBody>
          <a:bodyPr wrap="square" rtlCol="0">
            <a:spAutoFit/>
          </a:bodyPr>
          <a:lstStyle/>
          <a:p>
            <a:r>
              <a:rPr lang="en-US" altLang="zh-CN" dirty="0"/>
              <a:t>5%</a:t>
            </a:r>
            <a:r>
              <a:rPr lang="zh-CN" altLang="en-US" dirty="0"/>
              <a:t>分位数</a:t>
            </a:r>
          </a:p>
        </p:txBody>
      </p:sp>
      <p:sp>
        <p:nvSpPr>
          <p:cNvPr id="21" name="文本框 20">
            <a:extLst>
              <a:ext uri="{FF2B5EF4-FFF2-40B4-BE49-F238E27FC236}">
                <a16:creationId xmlns:a16="http://schemas.microsoft.com/office/drawing/2014/main" id="{C88A8083-B3EA-461D-9529-423AC7C9E996}"/>
              </a:ext>
            </a:extLst>
          </p:cNvPr>
          <p:cNvSpPr txBox="1"/>
          <p:nvPr/>
        </p:nvSpPr>
        <p:spPr>
          <a:xfrm>
            <a:off x="7161378" y="5234793"/>
            <a:ext cx="1445979" cy="369332"/>
          </a:xfrm>
          <a:prstGeom prst="rect">
            <a:avLst/>
          </a:prstGeom>
          <a:noFill/>
        </p:spPr>
        <p:txBody>
          <a:bodyPr wrap="square" rtlCol="0">
            <a:spAutoFit/>
          </a:bodyPr>
          <a:lstStyle/>
          <a:p>
            <a:r>
              <a:rPr lang="en-US" altLang="zh-CN" dirty="0"/>
              <a:t>95%</a:t>
            </a:r>
            <a:r>
              <a:rPr lang="zh-CN" altLang="en-US" dirty="0"/>
              <a:t>分位数</a:t>
            </a:r>
          </a:p>
        </p:txBody>
      </p:sp>
      <p:cxnSp>
        <p:nvCxnSpPr>
          <p:cNvPr id="14" name="直接箭头连接符 13">
            <a:extLst>
              <a:ext uri="{FF2B5EF4-FFF2-40B4-BE49-F238E27FC236}">
                <a16:creationId xmlns:a16="http://schemas.microsoft.com/office/drawing/2014/main" id="{01A8F285-74BF-4EEE-BC85-A59A4F52B3C1}"/>
              </a:ext>
            </a:extLst>
          </p:cNvPr>
          <p:cNvCxnSpPr>
            <a:cxnSpLocks/>
            <a:stCxn id="11" idx="0"/>
          </p:cNvCxnSpPr>
          <p:nvPr/>
        </p:nvCxnSpPr>
        <p:spPr>
          <a:xfrm flipV="1">
            <a:off x="6012160" y="4980403"/>
            <a:ext cx="0" cy="242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19177735-B0CE-4BF6-B92D-520150CAEC42}"/>
              </a:ext>
            </a:extLst>
          </p:cNvPr>
          <p:cNvCxnSpPr/>
          <p:nvPr/>
        </p:nvCxnSpPr>
        <p:spPr>
          <a:xfrm flipV="1">
            <a:off x="7740352" y="4980403"/>
            <a:ext cx="0" cy="230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945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多少股票合适？</a:t>
            </a:r>
          </a:p>
        </p:txBody>
      </p:sp>
      <p:pic>
        <p:nvPicPr>
          <p:cNvPr id="5" name="内容占位符 4">
            <a:extLst>
              <a:ext uri="{FF2B5EF4-FFF2-40B4-BE49-F238E27FC236}">
                <a16:creationId xmlns:a16="http://schemas.microsoft.com/office/drawing/2014/main" id="{7C691458-A014-442F-8191-8E68ABB031CC}"/>
              </a:ext>
            </a:extLst>
          </p:cNvPr>
          <p:cNvPicPr>
            <a:picLocks noGrp="1" noChangeAspect="1"/>
          </p:cNvPicPr>
          <p:nvPr>
            <p:ph idx="1"/>
          </p:nvPr>
        </p:nvPicPr>
        <p:blipFill>
          <a:blip r:embed="rId3"/>
          <a:stretch>
            <a:fillRect/>
          </a:stretch>
        </p:blipFill>
        <p:spPr>
          <a:xfrm>
            <a:off x="1905000" y="1862931"/>
            <a:ext cx="5334000" cy="4000500"/>
          </a:xfrm>
          <a:prstGeom prst="rect">
            <a:avLst/>
          </a:prstGeom>
        </p:spPr>
      </p:pic>
    </p:spTree>
    <p:extLst>
      <p:ext uri="{BB962C8B-B14F-4D97-AF65-F5344CB8AC3E}">
        <p14:creationId xmlns:p14="http://schemas.microsoft.com/office/powerpoint/2010/main" val="1968947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实验观察</a:t>
            </a:r>
          </a:p>
        </p:txBody>
      </p:sp>
      <p:sp>
        <p:nvSpPr>
          <p:cNvPr id="3" name="内容占位符 2"/>
          <p:cNvSpPr>
            <a:spLocks noGrp="1"/>
          </p:cNvSpPr>
          <p:nvPr>
            <p:ph idx="1"/>
          </p:nvPr>
        </p:nvSpPr>
        <p:spPr/>
        <p:txBody>
          <a:bodyPr/>
          <a:lstStyle/>
          <a:p>
            <a:r>
              <a:rPr lang="zh-CN" altLang="en-US" dirty="0"/>
              <a:t>股票个数超过</a:t>
            </a:r>
            <a:r>
              <a:rPr lang="en-US" altLang="zh-CN" dirty="0"/>
              <a:t>5</a:t>
            </a:r>
            <a:r>
              <a:rPr lang="zh-CN" altLang="en-US" dirty="0"/>
              <a:t>，已经有</a:t>
            </a:r>
            <a:r>
              <a:rPr lang="en-US" altLang="zh-CN" dirty="0"/>
              <a:t>95%</a:t>
            </a:r>
            <a:r>
              <a:rPr lang="zh-CN" altLang="en-US" dirty="0"/>
              <a:t>的可能性不亏钱。</a:t>
            </a:r>
          </a:p>
          <a:p>
            <a:r>
              <a:rPr lang="zh-CN" altLang="en-US" dirty="0"/>
              <a:t>随着股票个数上升，虽然收益下限（收益分布的</a:t>
            </a:r>
            <a:r>
              <a:rPr lang="en-US" altLang="zh-CN" dirty="0"/>
              <a:t>5%</a:t>
            </a:r>
            <a:r>
              <a:rPr lang="zh-CN" altLang="en-US" dirty="0"/>
              <a:t>分位数）在上升，但是收益上限（收益分布的</a:t>
            </a:r>
            <a:r>
              <a:rPr lang="en-US" altLang="zh-CN" dirty="0"/>
              <a:t>95%</a:t>
            </a:r>
            <a:r>
              <a:rPr lang="zh-CN" altLang="en-US" dirty="0"/>
              <a:t>分位数）也在下降。</a:t>
            </a:r>
            <a:endParaRPr lang="en-US" altLang="zh-CN" dirty="0"/>
          </a:p>
          <a:p>
            <a:r>
              <a:rPr lang="zh-CN" altLang="en-US" dirty="0"/>
              <a:t>股票个数超过</a:t>
            </a:r>
            <a:r>
              <a:rPr lang="en-US" altLang="zh-CN" dirty="0"/>
              <a:t>20</a:t>
            </a:r>
            <a:r>
              <a:rPr lang="zh-CN" altLang="en-US" dirty="0"/>
              <a:t>以后，风险边际下降幅度（即分散的边际收益）有限。</a:t>
            </a:r>
            <a:endParaRPr lang="en-US" altLang="zh-CN" dirty="0"/>
          </a:p>
          <a:p>
            <a:pPr marL="0" indent="0">
              <a:buNone/>
            </a:pPr>
            <a:endParaRPr lang="en-US" altLang="zh-CN" dirty="0"/>
          </a:p>
          <a:p>
            <a:endParaRPr lang="en-US" altLang="zh-CN" dirty="0"/>
          </a:p>
        </p:txBody>
      </p:sp>
    </p:spTree>
    <p:extLst>
      <p:ext uri="{BB962C8B-B14F-4D97-AF65-F5344CB8AC3E}">
        <p14:creationId xmlns:p14="http://schemas.microsoft.com/office/powerpoint/2010/main" val="187966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5EEE1A-4D31-41D4-BCF5-82D866EEA992}"/>
              </a:ext>
            </a:extLst>
          </p:cNvPr>
          <p:cNvSpPr>
            <a:spLocks noGrp="1"/>
          </p:cNvSpPr>
          <p:nvPr>
            <p:ph type="title"/>
          </p:nvPr>
        </p:nvSpPr>
        <p:spPr/>
        <p:txBody>
          <a:bodyPr/>
          <a:lstStyle/>
          <a:p>
            <a:r>
              <a:rPr lang="zh-CN" altLang="en-US" dirty="0"/>
              <a:t>引论</a:t>
            </a:r>
          </a:p>
        </p:txBody>
      </p:sp>
      <p:sp>
        <p:nvSpPr>
          <p:cNvPr id="3" name="内容占位符 2">
            <a:extLst>
              <a:ext uri="{FF2B5EF4-FFF2-40B4-BE49-F238E27FC236}">
                <a16:creationId xmlns:a16="http://schemas.microsoft.com/office/drawing/2014/main" id="{8AD2BD35-D5A7-4BCA-804D-1090E1699009}"/>
              </a:ext>
            </a:extLst>
          </p:cNvPr>
          <p:cNvSpPr>
            <a:spLocks noGrp="1"/>
          </p:cNvSpPr>
          <p:nvPr>
            <p:ph sz="half" idx="1"/>
          </p:nvPr>
        </p:nvSpPr>
        <p:spPr/>
        <p:txBody>
          <a:bodyPr>
            <a:normAutofit fontScale="92500" lnSpcReduction="20000"/>
          </a:bodyPr>
          <a:lstStyle/>
          <a:p>
            <a:r>
              <a:rPr lang="zh-CN" altLang="en-US" dirty="0"/>
              <a:t>投资研究（投研）寻求“真相”</a:t>
            </a:r>
            <a:endParaRPr lang="en-US" altLang="zh-CN" dirty="0"/>
          </a:p>
          <a:p>
            <a:pPr lvl="1"/>
            <a:r>
              <a:rPr lang="zh-CN" altLang="en-US" dirty="0"/>
              <a:t>胜率</a:t>
            </a:r>
            <a:endParaRPr lang="en-US" altLang="zh-CN" dirty="0"/>
          </a:p>
          <a:p>
            <a:pPr lvl="1"/>
            <a:r>
              <a:rPr lang="zh-CN" altLang="en-US" dirty="0"/>
              <a:t>赔率</a:t>
            </a:r>
            <a:endParaRPr lang="en-US" altLang="zh-CN" dirty="0"/>
          </a:p>
          <a:p>
            <a:r>
              <a:rPr lang="zh-CN" altLang="en-US" dirty="0"/>
              <a:t>投研做得好，投资未必成功</a:t>
            </a:r>
            <a:endParaRPr lang="en-US" altLang="zh-CN" dirty="0"/>
          </a:p>
          <a:p>
            <a:pPr lvl="1"/>
            <a:r>
              <a:rPr lang="zh-CN" altLang="en-US" dirty="0"/>
              <a:t>糟糕的组合</a:t>
            </a:r>
            <a:endParaRPr lang="en-US" altLang="zh-CN" dirty="0"/>
          </a:p>
          <a:p>
            <a:pPr lvl="1"/>
            <a:r>
              <a:rPr lang="zh-CN" altLang="en-US" dirty="0"/>
              <a:t>不稳定的组合</a:t>
            </a:r>
            <a:endParaRPr lang="en-US" altLang="zh-CN" dirty="0"/>
          </a:p>
          <a:p>
            <a:r>
              <a:rPr lang="zh-CN" altLang="en-US" dirty="0"/>
              <a:t>投研接近科学探索，组合管理接近生活艺术。</a:t>
            </a:r>
            <a:endParaRPr lang="en-US" altLang="zh-CN" dirty="0"/>
          </a:p>
          <a:p>
            <a:pPr lvl="1"/>
            <a:r>
              <a:rPr lang="zh-CN" altLang="en-US" dirty="0"/>
              <a:t>认识自己</a:t>
            </a:r>
            <a:endParaRPr lang="en-US" altLang="zh-CN" dirty="0"/>
          </a:p>
          <a:p>
            <a:pPr lvl="1"/>
            <a:r>
              <a:rPr lang="zh-CN" altLang="en-US" dirty="0"/>
              <a:t>寻找适合自己的风格</a:t>
            </a:r>
          </a:p>
        </p:txBody>
      </p:sp>
      <p:graphicFrame>
        <p:nvGraphicFramePr>
          <p:cNvPr id="5" name="内容占位符 4">
            <a:extLst>
              <a:ext uri="{FF2B5EF4-FFF2-40B4-BE49-F238E27FC236}">
                <a16:creationId xmlns:a16="http://schemas.microsoft.com/office/drawing/2014/main" id="{7D0EDE92-7037-4780-B3FD-CF5F5B314FE2}"/>
              </a:ext>
            </a:extLst>
          </p:cNvPr>
          <p:cNvGraphicFramePr>
            <a:graphicFrameLocks noGrp="1"/>
          </p:cNvGraphicFramePr>
          <p:nvPr>
            <p:ph sz="half" idx="2"/>
            <p:extLst>
              <p:ext uri="{D42A27DB-BD31-4B8C-83A1-F6EECF244321}">
                <p14:modId xmlns:p14="http://schemas.microsoft.com/office/powerpoint/2010/main" val="40903276"/>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908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引论</a:t>
            </a:r>
            <a:endParaRPr lang="en-US" altLang="zh-CN" dirty="0"/>
          </a:p>
          <a:p>
            <a:r>
              <a:rPr lang="zh-CN" altLang="en-US" dirty="0"/>
              <a:t>交易策略</a:t>
            </a:r>
            <a:endParaRPr lang="en-US" altLang="zh-CN" dirty="0"/>
          </a:p>
          <a:p>
            <a:r>
              <a:rPr lang="zh-CN" altLang="en-US" dirty="0">
                <a:solidFill>
                  <a:srgbClr val="C00000"/>
                </a:solidFill>
              </a:rPr>
              <a:t>组合管理</a:t>
            </a:r>
            <a:endParaRPr lang="en-US" altLang="zh-CN" dirty="0">
              <a:solidFill>
                <a:srgbClr val="C00000"/>
              </a:solidFill>
            </a:endParaRPr>
          </a:p>
          <a:p>
            <a:pPr lvl="1"/>
            <a:r>
              <a:rPr lang="zh-CN" altLang="en-US" dirty="0"/>
              <a:t>组合引论</a:t>
            </a:r>
            <a:endParaRPr lang="en-US" altLang="zh-CN" dirty="0"/>
          </a:p>
          <a:p>
            <a:pPr lvl="1"/>
            <a:r>
              <a:rPr lang="zh-CN" altLang="en-US" dirty="0"/>
              <a:t>分散的作用</a:t>
            </a:r>
            <a:endParaRPr lang="en-US" altLang="zh-CN" dirty="0"/>
          </a:p>
          <a:p>
            <a:pPr lvl="1"/>
            <a:r>
              <a:rPr lang="zh-CN" altLang="en-US" dirty="0">
                <a:solidFill>
                  <a:schemeClr val="accent2"/>
                </a:solidFill>
              </a:rPr>
              <a:t>组合管理实践</a:t>
            </a:r>
            <a:endParaRPr lang="en-US" altLang="zh-CN" dirty="0">
              <a:solidFill>
                <a:schemeClr val="accent2"/>
              </a:solidFill>
            </a:endParaRPr>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3741804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A3F71D-C3A5-4953-B5D6-48642FA44429}"/>
              </a:ext>
            </a:extLst>
          </p:cNvPr>
          <p:cNvSpPr>
            <a:spLocks noGrp="1"/>
          </p:cNvSpPr>
          <p:nvPr>
            <p:ph type="title"/>
          </p:nvPr>
        </p:nvSpPr>
        <p:spPr/>
        <p:txBody>
          <a:bodyPr/>
          <a:lstStyle/>
          <a:p>
            <a:r>
              <a:rPr lang="zh-CN" altLang="en-US" dirty="0"/>
              <a:t>集中持仓</a:t>
            </a:r>
          </a:p>
        </p:txBody>
      </p:sp>
      <p:sp>
        <p:nvSpPr>
          <p:cNvPr id="3" name="内容占位符 2">
            <a:extLst>
              <a:ext uri="{FF2B5EF4-FFF2-40B4-BE49-F238E27FC236}">
                <a16:creationId xmlns:a16="http://schemas.microsoft.com/office/drawing/2014/main" id="{9514F4C3-065D-4949-89F7-171203C38319}"/>
              </a:ext>
            </a:extLst>
          </p:cNvPr>
          <p:cNvSpPr>
            <a:spLocks noGrp="1"/>
          </p:cNvSpPr>
          <p:nvPr>
            <p:ph sz="half" idx="1"/>
          </p:nvPr>
        </p:nvSpPr>
        <p:spPr/>
        <p:txBody>
          <a:bodyPr>
            <a:normAutofit fontScale="85000" lnSpcReduction="20000"/>
          </a:bodyPr>
          <a:lstStyle/>
          <a:p>
            <a:r>
              <a:rPr lang="zh-CN" altLang="en-US" dirty="0"/>
              <a:t>持有若干重仓股</a:t>
            </a:r>
            <a:endParaRPr lang="en-US" altLang="zh-CN" dirty="0"/>
          </a:p>
          <a:p>
            <a:pPr lvl="1"/>
            <a:r>
              <a:rPr lang="zh-CN" altLang="en-US" dirty="0"/>
              <a:t>买入时慎重</a:t>
            </a:r>
            <a:endParaRPr lang="en-US" altLang="zh-CN" dirty="0"/>
          </a:p>
          <a:p>
            <a:pPr lvl="2"/>
            <a:r>
              <a:rPr lang="zh-CN" altLang="en-US" dirty="0"/>
              <a:t>遵守选股流程</a:t>
            </a:r>
            <a:endParaRPr lang="en-US" altLang="zh-CN" dirty="0"/>
          </a:p>
          <a:p>
            <a:pPr lvl="2"/>
            <a:r>
              <a:rPr lang="zh-CN" altLang="en-US" dirty="0"/>
              <a:t>深入调查研究</a:t>
            </a:r>
            <a:endParaRPr lang="en-US" altLang="zh-CN" dirty="0"/>
          </a:p>
          <a:p>
            <a:pPr lvl="2"/>
            <a:r>
              <a:rPr lang="zh-CN" altLang="en-US" dirty="0"/>
              <a:t>讲究买入策略</a:t>
            </a:r>
            <a:endParaRPr lang="en-US" altLang="zh-CN" dirty="0"/>
          </a:p>
          <a:p>
            <a:r>
              <a:rPr lang="zh-CN" altLang="en-US" dirty="0"/>
              <a:t>买入后持续跟踪</a:t>
            </a:r>
            <a:endParaRPr lang="en-US" altLang="zh-CN" dirty="0"/>
          </a:p>
          <a:p>
            <a:pPr marL="400050" lvl="1" indent="0">
              <a:buNone/>
            </a:pPr>
            <a:endParaRPr lang="en-US" altLang="zh-CN" dirty="0"/>
          </a:p>
          <a:p>
            <a:pPr marL="400050" lvl="1" indent="0">
              <a:buNone/>
            </a:pPr>
            <a:r>
              <a:rPr lang="en-US" altLang="zh-CN" dirty="0"/>
              <a:t>Andrew Carnegie: The wise man put all his eggs in one basket and watches the basket. </a:t>
            </a:r>
            <a:endParaRPr lang="zh-CN" altLang="en-US" dirty="0"/>
          </a:p>
          <a:p>
            <a:endParaRPr lang="en-US" altLang="zh-CN" dirty="0"/>
          </a:p>
          <a:p>
            <a:r>
              <a:rPr lang="zh-CN" altLang="en-US" dirty="0"/>
              <a:t>长期持有，除非</a:t>
            </a:r>
            <a:endParaRPr lang="en-US" altLang="zh-CN" dirty="0"/>
          </a:p>
          <a:p>
            <a:pPr lvl="1"/>
            <a:r>
              <a:rPr lang="zh-CN" altLang="en-US" dirty="0"/>
              <a:t>基本面变化</a:t>
            </a:r>
            <a:endParaRPr lang="en-US" altLang="zh-CN" dirty="0"/>
          </a:p>
          <a:p>
            <a:pPr lvl="1"/>
            <a:r>
              <a:rPr lang="zh-CN" altLang="en-US" dirty="0"/>
              <a:t>出现更好的标的</a:t>
            </a:r>
            <a:endParaRPr lang="en-US" altLang="zh-CN" dirty="0"/>
          </a:p>
          <a:p>
            <a:pPr lvl="1"/>
            <a:endParaRPr lang="zh-CN" altLang="en-US" dirty="0"/>
          </a:p>
        </p:txBody>
      </p:sp>
      <mc:AlternateContent xmlns:mc="http://schemas.openxmlformats.org/markup-compatibility/2006" xmlns:cx1="http://schemas.microsoft.com/office/drawing/2015/9/8/chartex">
        <mc:Choice Requires="cx1">
          <p:graphicFrame>
            <p:nvGraphicFramePr>
              <p:cNvPr id="5" name="内容占位符 4">
                <a:extLst>
                  <a:ext uri="{FF2B5EF4-FFF2-40B4-BE49-F238E27FC236}">
                    <a16:creationId xmlns:a16="http://schemas.microsoft.com/office/drawing/2014/main" id="{4282742A-8EB1-4E80-9B61-6AC2A8D208CF}"/>
                  </a:ext>
                </a:extLst>
              </p:cNvPr>
              <p:cNvGraphicFramePr>
                <a:graphicFrameLocks noGrp="1"/>
              </p:cNvGraphicFramePr>
              <p:nvPr>
                <p:ph sz="half" idx="2"/>
              </p:nvPr>
            </p:nvGraphicFramePr>
            <p:xfrm>
              <a:off x="4648200" y="1600200"/>
              <a:ext cx="4038600" cy="452596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内容占位符 4">
                <a:extLst>
                  <a:ext uri="{FF2B5EF4-FFF2-40B4-BE49-F238E27FC236}">
                    <a16:creationId xmlns:a16="http://schemas.microsoft.com/office/drawing/2014/main" id="{4282742A-8EB1-4E80-9B61-6AC2A8D208CF}"/>
                  </a:ext>
                </a:extLst>
              </p:cNvPr>
              <p:cNvPicPr>
                <a:picLocks noGrp="1" noRot="1" noChangeAspect="1" noMove="1" noResize="1" noEditPoints="1" noAdjustHandles="1" noChangeArrowheads="1" noChangeShapeType="1"/>
              </p:cNvPicPr>
              <p:nvPr/>
            </p:nvPicPr>
            <p:blipFill>
              <a:blip r:embed="rId4"/>
              <a:stretch>
                <a:fillRect/>
              </a:stretch>
            </p:blipFill>
            <p:spPr>
              <a:xfrm>
                <a:off x="4648200" y="1600200"/>
                <a:ext cx="4038600" cy="4525963"/>
              </a:xfrm>
              <a:prstGeom prst="rect">
                <a:avLst/>
              </a:prstGeom>
            </p:spPr>
          </p:pic>
        </mc:Fallback>
      </mc:AlternateContent>
    </p:spTree>
    <p:extLst>
      <p:ext uri="{BB962C8B-B14F-4D97-AF65-F5344CB8AC3E}">
        <p14:creationId xmlns:p14="http://schemas.microsoft.com/office/powerpoint/2010/main" val="3241312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DADA8D-F3EB-4158-9363-2D27CA14EF8F}"/>
              </a:ext>
            </a:extLst>
          </p:cNvPr>
          <p:cNvSpPr>
            <a:spLocks noGrp="1"/>
          </p:cNvSpPr>
          <p:nvPr>
            <p:ph type="title"/>
          </p:nvPr>
        </p:nvSpPr>
        <p:spPr/>
        <p:txBody>
          <a:bodyPr/>
          <a:lstStyle/>
          <a:p>
            <a:r>
              <a:rPr lang="zh-CN" altLang="en-US" dirty="0"/>
              <a:t>咖啡罐组合</a:t>
            </a:r>
          </a:p>
        </p:txBody>
      </p:sp>
      <p:sp>
        <p:nvSpPr>
          <p:cNvPr id="3" name="内容占位符 2">
            <a:extLst>
              <a:ext uri="{FF2B5EF4-FFF2-40B4-BE49-F238E27FC236}">
                <a16:creationId xmlns:a16="http://schemas.microsoft.com/office/drawing/2014/main" id="{8D5DD902-5672-4620-9842-4B0691B0A77C}"/>
              </a:ext>
            </a:extLst>
          </p:cNvPr>
          <p:cNvSpPr>
            <a:spLocks noGrp="1"/>
          </p:cNvSpPr>
          <p:nvPr>
            <p:ph sz="half" idx="1"/>
          </p:nvPr>
        </p:nvSpPr>
        <p:spPr/>
        <p:txBody>
          <a:bodyPr/>
          <a:lstStyle/>
          <a:p>
            <a:r>
              <a:rPr lang="en-US" altLang="zh-CN" dirty="0"/>
              <a:t>Robert Kirby</a:t>
            </a:r>
            <a:r>
              <a:rPr lang="zh-CN" altLang="en-US" dirty="0"/>
              <a:t>在</a:t>
            </a:r>
            <a:r>
              <a:rPr lang="en-US" altLang="zh-CN" dirty="0"/>
              <a:t>1984</a:t>
            </a:r>
            <a:r>
              <a:rPr lang="zh-CN" altLang="en-US" dirty="0"/>
              <a:t>年提出。</a:t>
            </a:r>
            <a:endParaRPr lang="en-US" altLang="zh-CN" dirty="0"/>
          </a:p>
          <a:p>
            <a:r>
              <a:rPr lang="zh-CN" altLang="en-US" dirty="0"/>
              <a:t>微小仓位买入好公司股票，长期持有。</a:t>
            </a:r>
            <a:endParaRPr lang="en-US" altLang="zh-CN" dirty="0"/>
          </a:p>
          <a:p>
            <a:pPr lvl="1"/>
            <a:r>
              <a:rPr lang="zh-CN" altLang="en-US" dirty="0"/>
              <a:t>例如：每个股票占</a:t>
            </a:r>
            <a:r>
              <a:rPr lang="en-US" altLang="zh-CN" dirty="0"/>
              <a:t>2%</a:t>
            </a:r>
            <a:r>
              <a:rPr lang="zh-CN" altLang="en-US" dirty="0"/>
              <a:t>，持有</a:t>
            </a:r>
            <a:r>
              <a:rPr lang="en-US" altLang="zh-CN" dirty="0"/>
              <a:t>10</a:t>
            </a:r>
            <a:r>
              <a:rPr lang="zh-CN" altLang="en-US" dirty="0"/>
              <a:t>年以上。</a:t>
            </a:r>
            <a:endParaRPr lang="en-US" altLang="zh-CN" dirty="0"/>
          </a:p>
          <a:p>
            <a:endParaRPr lang="zh-CN" altLang="en-US" dirty="0"/>
          </a:p>
        </p:txBody>
      </p:sp>
      <p:pic>
        <p:nvPicPr>
          <p:cNvPr id="5" name="内容占位符 4">
            <a:extLst>
              <a:ext uri="{FF2B5EF4-FFF2-40B4-BE49-F238E27FC236}">
                <a16:creationId xmlns:a16="http://schemas.microsoft.com/office/drawing/2014/main" id="{A4E48564-D340-4DE5-8123-3073A2F49070}"/>
              </a:ext>
            </a:extLst>
          </p:cNvPr>
          <p:cNvPicPr>
            <a:picLocks noGrp="1" noChangeAspect="1"/>
          </p:cNvPicPr>
          <p:nvPr>
            <p:ph sz="half" idx="2"/>
          </p:nvPr>
        </p:nvPicPr>
        <p:blipFill>
          <a:blip r:embed="rId3"/>
          <a:stretch>
            <a:fillRect/>
          </a:stretch>
        </p:blipFill>
        <p:spPr>
          <a:xfrm>
            <a:off x="4741696" y="1600200"/>
            <a:ext cx="3851607" cy="4525963"/>
          </a:xfrm>
          <a:prstGeom prst="rect">
            <a:avLst/>
          </a:prstGeom>
        </p:spPr>
      </p:pic>
    </p:spTree>
    <p:extLst>
      <p:ext uri="{BB962C8B-B14F-4D97-AF65-F5344CB8AC3E}">
        <p14:creationId xmlns:p14="http://schemas.microsoft.com/office/powerpoint/2010/main" val="2764104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3312B-6022-4E49-B0E0-A992104E85DE}"/>
              </a:ext>
            </a:extLst>
          </p:cNvPr>
          <p:cNvSpPr>
            <a:spLocks noGrp="1"/>
          </p:cNvSpPr>
          <p:nvPr>
            <p:ph type="title"/>
          </p:nvPr>
        </p:nvSpPr>
        <p:spPr/>
        <p:txBody>
          <a:bodyPr/>
          <a:lstStyle/>
          <a:p>
            <a:r>
              <a:rPr lang="zh-CN" altLang="en-US" dirty="0"/>
              <a:t>混合型</a:t>
            </a:r>
          </a:p>
        </p:txBody>
      </p:sp>
      <p:sp>
        <p:nvSpPr>
          <p:cNvPr id="3" name="内容占位符 2">
            <a:extLst>
              <a:ext uri="{FF2B5EF4-FFF2-40B4-BE49-F238E27FC236}">
                <a16:creationId xmlns:a16="http://schemas.microsoft.com/office/drawing/2014/main" id="{A3A51C46-0417-4FF6-9B32-9783C44C6E9B}"/>
              </a:ext>
            </a:extLst>
          </p:cNvPr>
          <p:cNvSpPr>
            <a:spLocks noGrp="1"/>
          </p:cNvSpPr>
          <p:nvPr>
            <p:ph sz="half" idx="1"/>
          </p:nvPr>
        </p:nvSpPr>
        <p:spPr/>
        <p:txBody>
          <a:bodyPr/>
          <a:lstStyle/>
          <a:p>
            <a:r>
              <a:rPr lang="zh-CN" altLang="en-US" dirty="0"/>
              <a:t>若干重仓股（大将）</a:t>
            </a:r>
            <a:endParaRPr lang="en-US" altLang="zh-CN" dirty="0"/>
          </a:p>
          <a:p>
            <a:pPr lvl="1"/>
            <a:r>
              <a:rPr lang="zh-CN" altLang="en-US" dirty="0"/>
              <a:t>前</a:t>
            </a:r>
            <a:r>
              <a:rPr lang="en-US" altLang="zh-CN" dirty="0"/>
              <a:t>5</a:t>
            </a:r>
            <a:r>
              <a:rPr lang="zh-CN" altLang="en-US" dirty="0"/>
              <a:t>名占</a:t>
            </a:r>
            <a:r>
              <a:rPr lang="en-US" altLang="zh-CN" dirty="0"/>
              <a:t>50%</a:t>
            </a:r>
            <a:r>
              <a:rPr lang="zh-CN" altLang="en-US" dirty="0"/>
              <a:t>甚至更高。</a:t>
            </a:r>
            <a:endParaRPr lang="en-US" altLang="zh-CN" dirty="0"/>
          </a:p>
          <a:p>
            <a:r>
              <a:rPr lang="zh-CN" altLang="en-US" dirty="0"/>
              <a:t>有众多小仓位（小将）</a:t>
            </a:r>
            <a:endParaRPr lang="en-US" altLang="zh-CN" dirty="0"/>
          </a:p>
          <a:p>
            <a:pPr lvl="1"/>
            <a:r>
              <a:rPr lang="zh-CN" altLang="en-US" dirty="0"/>
              <a:t>每个占</a:t>
            </a:r>
            <a:r>
              <a:rPr lang="en-US" altLang="zh-CN" dirty="0"/>
              <a:t>2%</a:t>
            </a:r>
            <a:r>
              <a:rPr lang="zh-CN" altLang="en-US" dirty="0"/>
              <a:t>甚至更低。</a:t>
            </a:r>
            <a:endParaRPr lang="en-US" altLang="zh-CN" dirty="0"/>
          </a:p>
          <a:p>
            <a:endParaRPr lang="zh-CN" altLang="en-US" dirty="0"/>
          </a:p>
        </p:txBody>
      </p:sp>
      <mc:AlternateContent xmlns:mc="http://schemas.openxmlformats.org/markup-compatibility/2006" xmlns:cx1="http://schemas.microsoft.com/office/drawing/2015/9/8/chartex">
        <mc:Choice Requires="cx1">
          <p:graphicFrame>
            <p:nvGraphicFramePr>
              <p:cNvPr id="5" name="内容占位符 4">
                <a:extLst>
                  <a:ext uri="{FF2B5EF4-FFF2-40B4-BE49-F238E27FC236}">
                    <a16:creationId xmlns:a16="http://schemas.microsoft.com/office/drawing/2014/main" id="{58CBF4DA-0BE6-4443-ABB9-44617CAA0EED}"/>
                  </a:ext>
                </a:extLst>
              </p:cNvPr>
              <p:cNvGraphicFramePr>
                <a:graphicFrameLocks noGrp="1"/>
              </p:cNvGraphicFramePr>
              <p:nvPr>
                <p:ph sz="half" idx="2"/>
                <p:extLst>
                  <p:ext uri="{D42A27DB-BD31-4B8C-83A1-F6EECF244321}">
                    <p14:modId xmlns:p14="http://schemas.microsoft.com/office/powerpoint/2010/main" val="4122035660"/>
                  </p:ext>
                </p:extLst>
              </p:nvPr>
            </p:nvGraphicFramePr>
            <p:xfrm>
              <a:off x="4648200" y="1600200"/>
              <a:ext cx="4038600" cy="452596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内容占位符 4">
                <a:extLst>
                  <a:ext uri="{FF2B5EF4-FFF2-40B4-BE49-F238E27FC236}">
                    <a16:creationId xmlns:a16="http://schemas.microsoft.com/office/drawing/2014/main" id="{58CBF4DA-0BE6-4443-ABB9-44617CAA0EED}"/>
                  </a:ext>
                </a:extLst>
              </p:cNvPr>
              <p:cNvPicPr>
                <a:picLocks noGrp="1" noRot="1" noChangeAspect="1" noMove="1" noResize="1" noEditPoints="1" noAdjustHandles="1" noChangeArrowheads="1" noChangeShapeType="1"/>
              </p:cNvPicPr>
              <p:nvPr/>
            </p:nvPicPr>
            <p:blipFill>
              <a:blip r:embed="rId4"/>
              <a:stretch>
                <a:fillRect/>
              </a:stretch>
            </p:blipFill>
            <p:spPr>
              <a:xfrm>
                <a:off x="4648200" y="1600200"/>
                <a:ext cx="4038600" cy="4525963"/>
              </a:xfrm>
              <a:prstGeom prst="rect">
                <a:avLst/>
              </a:prstGeom>
            </p:spPr>
          </p:pic>
        </mc:Fallback>
      </mc:AlternateContent>
    </p:spTree>
    <p:extLst>
      <p:ext uri="{BB962C8B-B14F-4D97-AF65-F5344CB8AC3E}">
        <p14:creationId xmlns:p14="http://schemas.microsoft.com/office/powerpoint/2010/main" val="1660508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0EC816-0BDF-410A-9569-76BB58FBE33A}"/>
              </a:ext>
            </a:extLst>
          </p:cNvPr>
          <p:cNvSpPr>
            <a:spLocks noGrp="1"/>
          </p:cNvSpPr>
          <p:nvPr>
            <p:ph type="title"/>
          </p:nvPr>
        </p:nvSpPr>
        <p:spPr/>
        <p:txBody>
          <a:bodyPr/>
          <a:lstStyle/>
          <a:p>
            <a:r>
              <a:rPr lang="zh-CN" altLang="en-US" dirty="0"/>
              <a:t>知名基金经理买多少股票</a:t>
            </a:r>
          </a:p>
        </p:txBody>
      </p:sp>
      <mc:AlternateContent xmlns:mc="http://schemas.openxmlformats.org/markup-compatibility/2006" xmlns:cx1="http://schemas.microsoft.com/office/drawing/2015/9/8/chartex">
        <mc:Choice Requires="cx1">
          <p:graphicFrame>
            <p:nvGraphicFramePr>
              <p:cNvPr id="8" name="内容占位符 7">
                <a:extLst>
                  <a:ext uri="{FF2B5EF4-FFF2-40B4-BE49-F238E27FC236}">
                    <a16:creationId xmlns:a16="http://schemas.microsoft.com/office/drawing/2014/main" id="{2B720F75-251E-42B0-A3D0-B3AE028037CF}"/>
                  </a:ext>
                </a:extLst>
              </p:cNvPr>
              <p:cNvGraphicFramePr>
                <a:graphicFrameLocks noGrp="1"/>
              </p:cNvGraphicFramePr>
              <p:nvPr>
                <p:ph idx="1"/>
              </p:nvPr>
            </p:nvGraphicFramePr>
            <p:xfrm>
              <a:off x="457200" y="1600200"/>
              <a:ext cx="8229600" cy="452596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内容占位符 7">
                <a:extLst>
                  <a:ext uri="{FF2B5EF4-FFF2-40B4-BE49-F238E27FC236}">
                    <a16:creationId xmlns:a16="http://schemas.microsoft.com/office/drawing/2014/main" id="{2B720F75-251E-42B0-A3D0-B3AE028037CF}"/>
                  </a:ext>
                </a:extLst>
              </p:cNvPr>
              <p:cNvPicPr>
                <a:picLocks noGrp="1" noRot="1" noChangeAspect="1" noMove="1" noResize="1" noEditPoints="1" noAdjustHandles="1" noChangeArrowheads="1" noChangeShapeType="1"/>
              </p:cNvPicPr>
              <p:nvPr/>
            </p:nvPicPr>
            <p:blipFill>
              <a:blip r:embed="rId4"/>
              <a:stretch>
                <a:fillRect/>
              </a:stretch>
            </p:blipFill>
            <p:spPr>
              <a:xfrm>
                <a:off x="4648200" y="1600200"/>
                <a:ext cx="4038600" cy="4525963"/>
              </a:xfrm>
              <a:prstGeom prst="rect">
                <a:avLst/>
              </a:prstGeom>
            </p:spPr>
          </p:pic>
        </mc:Fallback>
      </mc:AlternateContent>
    </p:spTree>
    <p:extLst>
      <p:ext uri="{BB962C8B-B14F-4D97-AF65-F5344CB8AC3E}">
        <p14:creationId xmlns:p14="http://schemas.microsoft.com/office/powerpoint/2010/main" val="4015125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9C79C7-3A4D-4CD7-A237-43115CA614C0}"/>
              </a:ext>
            </a:extLst>
          </p:cNvPr>
          <p:cNvSpPr>
            <a:spLocks noGrp="1"/>
          </p:cNvSpPr>
          <p:nvPr>
            <p:ph type="title"/>
          </p:nvPr>
        </p:nvSpPr>
        <p:spPr/>
        <p:txBody>
          <a:bodyPr/>
          <a:lstStyle/>
          <a:p>
            <a:r>
              <a:rPr lang="zh-CN" altLang="en-US" dirty="0"/>
              <a:t>小结</a:t>
            </a:r>
          </a:p>
        </p:txBody>
      </p:sp>
      <p:sp>
        <p:nvSpPr>
          <p:cNvPr id="3" name="内容占位符 2">
            <a:extLst>
              <a:ext uri="{FF2B5EF4-FFF2-40B4-BE49-F238E27FC236}">
                <a16:creationId xmlns:a16="http://schemas.microsoft.com/office/drawing/2014/main" id="{BAE02C49-DE6E-41FE-9F16-AA0F3FAB9F47}"/>
              </a:ext>
            </a:extLst>
          </p:cNvPr>
          <p:cNvSpPr>
            <a:spLocks noGrp="1"/>
          </p:cNvSpPr>
          <p:nvPr>
            <p:ph idx="1"/>
          </p:nvPr>
        </p:nvSpPr>
        <p:spPr/>
        <p:txBody>
          <a:bodyPr/>
          <a:lstStyle/>
          <a:p>
            <a:r>
              <a:rPr lang="zh-CN" altLang="en-US" dirty="0"/>
              <a:t>认识自己</a:t>
            </a:r>
            <a:endParaRPr lang="en-US" altLang="zh-CN" dirty="0"/>
          </a:p>
          <a:p>
            <a:pPr lvl="1"/>
            <a:r>
              <a:rPr lang="zh-CN" altLang="en-US" dirty="0"/>
              <a:t>财务目标是什么？</a:t>
            </a:r>
            <a:endParaRPr lang="en-US" altLang="zh-CN" dirty="0"/>
          </a:p>
          <a:p>
            <a:pPr lvl="1"/>
            <a:r>
              <a:rPr lang="zh-CN" altLang="en-US" dirty="0"/>
              <a:t>愿意承受多少风险？</a:t>
            </a:r>
            <a:endParaRPr lang="en-US" altLang="zh-CN" dirty="0"/>
          </a:p>
          <a:p>
            <a:pPr lvl="1"/>
            <a:r>
              <a:rPr lang="zh-CN" altLang="en-US" dirty="0"/>
              <a:t>能承受多少风险？</a:t>
            </a:r>
            <a:endParaRPr lang="en-US" altLang="zh-CN" dirty="0"/>
          </a:p>
          <a:p>
            <a:pPr lvl="1"/>
            <a:r>
              <a:rPr lang="zh-CN" altLang="en-US" dirty="0"/>
              <a:t>能投入多少时间研究和跟踪？</a:t>
            </a:r>
            <a:endParaRPr lang="en-US" altLang="zh-CN" dirty="0"/>
          </a:p>
          <a:p>
            <a:pPr lvl="1"/>
            <a:r>
              <a:rPr lang="zh-CN" altLang="en-US" dirty="0"/>
              <a:t>对自己的判断有多少信心？</a:t>
            </a:r>
            <a:endParaRPr lang="en-US" altLang="zh-CN" dirty="0"/>
          </a:p>
          <a:p>
            <a:pPr lvl="1"/>
            <a:r>
              <a:rPr lang="zh-CN" altLang="en-US" dirty="0"/>
              <a:t>未来用钱计划</a:t>
            </a:r>
          </a:p>
        </p:txBody>
      </p:sp>
    </p:spTree>
    <p:extLst>
      <p:ext uri="{BB962C8B-B14F-4D97-AF65-F5344CB8AC3E}">
        <p14:creationId xmlns:p14="http://schemas.microsoft.com/office/powerpoint/2010/main" val="287251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引论</a:t>
            </a:r>
            <a:endParaRPr lang="en-US" altLang="zh-CN" dirty="0"/>
          </a:p>
          <a:p>
            <a:r>
              <a:rPr lang="zh-CN" altLang="en-US" dirty="0">
                <a:solidFill>
                  <a:srgbClr val="C00000"/>
                </a:solidFill>
              </a:rPr>
              <a:t>交易策略</a:t>
            </a:r>
            <a:endParaRPr lang="en-US" altLang="zh-CN" dirty="0">
              <a:solidFill>
                <a:srgbClr val="C00000"/>
              </a:solidFill>
            </a:endParaRPr>
          </a:p>
          <a:p>
            <a:pPr lvl="1"/>
            <a:r>
              <a:rPr lang="zh-CN" altLang="en-US" dirty="0">
                <a:solidFill>
                  <a:srgbClr val="C00000"/>
                </a:solidFill>
              </a:rPr>
              <a:t>买入策略</a:t>
            </a:r>
            <a:endParaRPr lang="en-US" altLang="zh-CN" dirty="0">
              <a:solidFill>
                <a:srgbClr val="C00000"/>
              </a:solidFill>
            </a:endParaRPr>
          </a:p>
          <a:p>
            <a:pPr lvl="1"/>
            <a:r>
              <a:rPr lang="zh-CN" altLang="en-US" dirty="0">
                <a:solidFill>
                  <a:srgbClr val="C00000"/>
                </a:solidFill>
              </a:rPr>
              <a:t>增强回报</a:t>
            </a:r>
            <a:endParaRPr lang="en-US" altLang="zh-CN" dirty="0">
              <a:solidFill>
                <a:srgbClr val="C00000"/>
              </a:solidFill>
            </a:endParaRPr>
          </a:p>
          <a:p>
            <a:r>
              <a:rPr lang="zh-CN" altLang="en-US" dirty="0"/>
              <a:t>组合管理</a:t>
            </a:r>
            <a:endParaRPr lang="en-US" altLang="zh-CN" dirty="0"/>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423657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25D055-E648-48C5-83BD-3FFEE95E5ECB}"/>
              </a:ext>
            </a:extLst>
          </p:cNvPr>
          <p:cNvSpPr>
            <a:spLocks noGrp="1"/>
          </p:cNvSpPr>
          <p:nvPr>
            <p:ph type="title"/>
          </p:nvPr>
        </p:nvSpPr>
        <p:spPr/>
        <p:txBody>
          <a:bodyPr/>
          <a:lstStyle/>
          <a:p>
            <a:r>
              <a:rPr lang="zh-CN" altLang="en-US" dirty="0"/>
              <a:t>建仓策略</a:t>
            </a:r>
          </a:p>
        </p:txBody>
      </p:sp>
      <p:sp>
        <p:nvSpPr>
          <p:cNvPr id="3" name="内容占位符 2">
            <a:extLst>
              <a:ext uri="{FF2B5EF4-FFF2-40B4-BE49-F238E27FC236}">
                <a16:creationId xmlns:a16="http://schemas.microsoft.com/office/drawing/2014/main" id="{DAF3D3F8-B500-4228-B27D-0580BA40933D}"/>
              </a:ext>
            </a:extLst>
          </p:cNvPr>
          <p:cNvSpPr>
            <a:spLocks noGrp="1"/>
          </p:cNvSpPr>
          <p:nvPr>
            <p:ph idx="1"/>
          </p:nvPr>
        </p:nvSpPr>
        <p:spPr/>
        <p:txBody>
          <a:bodyPr/>
          <a:lstStyle/>
          <a:p>
            <a:r>
              <a:rPr lang="zh-CN" altLang="en-US" dirty="0"/>
              <a:t>给定目标仓位，比如</a:t>
            </a:r>
            <a:r>
              <a:rPr lang="en-US" altLang="zh-CN" dirty="0"/>
              <a:t>10%</a:t>
            </a:r>
            <a:r>
              <a:rPr lang="zh-CN" altLang="en-US" dirty="0"/>
              <a:t>，如何买入？</a:t>
            </a:r>
            <a:endParaRPr lang="en-US" altLang="zh-CN" dirty="0"/>
          </a:p>
          <a:p>
            <a:pPr lvl="1"/>
            <a:endParaRPr lang="en-US" altLang="zh-CN" dirty="0"/>
          </a:p>
          <a:p>
            <a:pPr lvl="1"/>
            <a:r>
              <a:rPr lang="zh-CN" altLang="en-US" dirty="0"/>
              <a:t>固定数量买入，不加仓，不减仓。</a:t>
            </a:r>
            <a:endParaRPr lang="en-US" altLang="zh-CN" dirty="0"/>
          </a:p>
          <a:p>
            <a:pPr lvl="1"/>
            <a:endParaRPr lang="en-US" altLang="zh-CN" dirty="0"/>
          </a:p>
          <a:p>
            <a:pPr lvl="1"/>
            <a:r>
              <a:rPr lang="zh-CN" altLang="en-US" dirty="0"/>
              <a:t>分期买入，比如分三批，</a:t>
            </a:r>
            <a:r>
              <a:rPr lang="en-US" altLang="zh-CN" dirty="0"/>
              <a:t> 50%, 30%, 20%</a:t>
            </a:r>
          </a:p>
          <a:p>
            <a:pPr marL="971550" lvl="1" indent="-514350">
              <a:buFont typeface="+mj-ea"/>
              <a:buAutoNum type="circleNumDbPlain"/>
            </a:pPr>
            <a:r>
              <a:rPr lang="zh-CN" altLang="en-US" dirty="0"/>
              <a:t>无条件</a:t>
            </a:r>
            <a:endParaRPr lang="en-US" altLang="zh-CN" dirty="0"/>
          </a:p>
          <a:p>
            <a:pPr marL="971550" lvl="1" indent="-514350">
              <a:buFont typeface="+mj-ea"/>
              <a:buAutoNum type="circleNumDbPlain"/>
            </a:pPr>
            <a:r>
              <a:rPr lang="zh-CN" altLang="en-US" dirty="0"/>
              <a:t>有条件（左侧建仓，右侧建仓）</a:t>
            </a:r>
          </a:p>
        </p:txBody>
      </p:sp>
    </p:spTree>
    <p:extLst>
      <p:ext uri="{BB962C8B-B14F-4D97-AF65-F5344CB8AC3E}">
        <p14:creationId xmlns:p14="http://schemas.microsoft.com/office/powerpoint/2010/main" val="380974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0D7AF7-1724-4A74-979C-5460268546AD}"/>
              </a:ext>
            </a:extLst>
          </p:cNvPr>
          <p:cNvSpPr>
            <a:spLocks noGrp="1"/>
          </p:cNvSpPr>
          <p:nvPr>
            <p:ph type="title"/>
          </p:nvPr>
        </p:nvSpPr>
        <p:spPr/>
        <p:txBody>
          <a:bodyPr/>
          <a:lstStyle/>
          <a:p>
            <a:r>
              <a:rPr lang="zh-CN" altLang="en-US" dirty="0"/>
              <a:t>期权（</a:t>
            </a:r>
            <a:r>
              <a:rPr lang="en-US" altLang="zh-CN" dirty="0"/>
              <a:t>Options</a:t>
            </a:r>
            <a:r>
              <a:rPr lang="zh-CN" altLang="en-US" dirty="0"/>
              <a: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85A8A27-5662-414D-9344-D23EC46853FC}"/>
                  </a:ext>
                </a:extLst>
              </p:cNvPr>
              <p:cNvSpPr>
                <a:spLocks noGrp="1"/>
              </p:cNvSpPr>
              <p:nvPr>
                <p:ph sz="half" idx="1"/>
              </p:nvPr>
            </p:nvSpPr>
            <p:spPr/>
            <p:txBody>
              <a:bodyPr>
                <a:normAutofit/>
              </a:bodyPr>
              <a:lstStyle/>
              <a:p>
                <a:r>
                  <a:rPr lang="zh-CN" altLang="en-US" dirty="0"/>
                  <a:t>看涨期权（</a:t>
                </a:r>
                <a:r>
                  <a:rPr lang="en-US" altLang="zh-CN" dirty="0"/>
                  <a:t>Calls</a:t>
                </a:r>
                <a:r>
                  <a:rPr lang="zh-CN" altLang="en-US" dirty="0"/>
                  <a:t>）：</a:t>
                </a:r>
                <a:endParaRPr lang="en-US" altLang="zh-CN" dirty="0"/>
              </a:p>
              <a:p>
                <a:pPr marL="400050" lvl="1" indent="0">
                  <a:buNone/>
                </a:pPr>
                <a:r>
                  <a:rPr lang="zh-CN" altLang="en-US" sz="2200" dirty="0"/>
                  <a:t>在一定</a:t>
                </a:r>
                <a:r>
                  <a:rPr lang="zh-CN" altLang="en-US" sz="2200" dirty="0">
                    <a:solidFill>
                      <a:srgbClr val="C00000"/>
                    </a:solidFill>
                  </a:rPr>
                  <a:t>时间点</a:t>
                </a:r>
                <a:r>
                  <a:rPr lang="zh-CN" altLang="en-US" sz="2200" dirty="0"/>
                  <a:t>，  </a:t>
                </a:r>
                <a:r>
                  <a:rPr lang="en-US" altLang="zh-CN" sz="2200" dirty="0"/>
                  <a:t>-- </a:t>
                </a:r>
                <a:r>
                  <a:rPr lang="zh-CN" altLang="en-US" sz="2200" dirty="0"/>
                  <a:t>到期日 </a:t>
                </a:r>
                <a14:m>
                  <m:oMath xmlns:m="http://schemas.openxmlformats.org/officeDocument/2006/math">
                    <m:r>
                      <a:rPr lang="en-US" altLang="zh-CN" sz="2200" b="0" i="1" smtClean="0">
                        <a:latin typeface="Cambria Math" panose="02040503050406030204" pitchFamily="18" charset="0"/>
                      </a:rPr>
                      <m:t>𝑇</m:t>
                    </m:r>
                  </m:oMath>
                </a14:m>
                <a:endParaRPr lang="en-US" altLang="zh-CN" sz="2200" dirty="0"/>
              </a:p>
              <a:p>
                <a:pPr marL="400050" lvl="1" indent="0">
                  <a:buNone/>
                </a:pPr>
                <a:r>
                  <a:rPr lang="zh-CN" altLang="en-US" sz="2200" dirty="0"/>
                  <a:t>以</a:t>
                </a:r>
                <a:r>
                  <a:rPr lang="zh-CN" altLang="en-US" sz="2200" dirty="0">
                    <a:solidFill>
                      <a:srgbClr val="C00000"/>
                    </a:solidFill>
                  </a:rPr>
                  <a:t>某个价格      </a:t>
                </a:r>
                <a:r>
                  <a:rPr lang="en-US" altLang="zh-CN" sz="2200" dirty="0"/>
                  <a:t>-- </a:t>
                </a:r>
                <a:r>
                  <a:rPr lang="zh-CN" altLang="en-US" sz="2200" dirty="0"/>
                  <a:t>执行价格 </a:t>
                </a:r>
                <a14:m>
                  <m:oMath xmlns:m="http://schemas.openxmlformats.org/officeDocument/2006/math">
                    <m:r>
                      <a:rPr lang="en-US" altLang="zh-CN" sz="2200" b="0" i="1" smtClean="0">
                        <a:latin typeface="Cambria Math" panose="02040503050406030204" pitchFamily="18" charset="0"/>
                      </a:rPr>
                      <m:t>𝐾</m:t>
                    </m:r>
                  </m:oMath>
                </a14:m>
                <a:r>
                  <a:rPr lang="zh-CN" altLang="en-US" sz="2200" dirty="0"/>
                  <a:t> </a:t>
                </a:r>
                <a:endParaRPr lang="en-US" altLang="zh-CN" sz="2200" dirty="0">
                  <a:solidFill>
                    <a:srgbClr val="C00000"/>
                  </a:solidFill>
                </a:endParaRPr>
              </a:p>
              <a:p>
                <a:pPr marL="400050" lvl="1" indent="0">
                  <a:buNone/>
                </a:pPr>
                <a:r>
                  <a:rPr lang="zh-CN" altLang="en-US" sz="2200" dirty="0">
                    <a:solidFill>
                      <a:srgbClr val="C00000"/>
                    </a:solidFill>
                  </a:rPr>
                  <a:t>买入</a:t>
                </a:r>
                <a:endParaRPr lang="en-US" altLang="zh-CN" sz="2200" dirty="0">
                  <a:solidFill>
                    <a:srgbClr val="C00000"/>
                  </a:solidFill>
                </a:endParaRPr>
              </a:p>
              <a:p>
                <a:pPr marL="400050" lvl="1" indent="0">
                  <a:buNone/>
                </a:pPr>
                <a:r>
                  <a:rPr lang="zh-CN" altLang="en-US" sz="2200" dirty="0">
                    <a:solidFill>
                      <a:srgbClr val="C00000"/>
                    </a:solidFill>
                  </a:rPr>
                  <a:t>某个股票                </a:t>
                </a:r>
                <a:r>
                  <a:rPr lang="en-US" altLang="zh-CN" sz="2200" dirty="0"/>
                  <a:t>-- </a:t>
                </a:r>
                <a:r>
                  <a:rPr lang="zh-CN" altLang="en-US" sz="2200" dirty="0"/>
                  <a:t>正股</a:t>
                </a:r>
                <a:endParaRPr lang="en-US" altLang="zh-CN" sz="2200" dirty="0">
                  <a:solidFill>
                    <a:srgbClr val="C00000"/>
                  </a:solidFill>
                </a:endParaRPr>
              </a:p>
              <a:p>
                <a:pPr marL="400050" lvl="1" indent="0">
                  <a:buNone/>
                </a:pPr>
                <a:r>
                  <a:rPr lang="zh-CN" altLang="en-US" sz="2200" dirty="0"/>
                  <a:t>的</a:t>
                </a:r>
                <a:r>
                  <a:rPr lang="zh-CN" altLang="en-US" sz="2200" dirty="0">
                    <a:solidFill>
                      <a:srgbClr val="C00000"/>
                    </a:solidFill>
                  </a:rPr>
                  <a:t>权利</a:t>
                </a:r>
                <a:r>
                  <a:rPr lang="zh-CN" altLang="en-US" sz="2200" dirty="0"/>
                  <a:t>。                </a:t>
                </a:r>
                <a:endParaRPr lang="en-US" altLang="zh-CN" sz="2200" dirty="0"/>
              </a:p>
              <a:p>
                <a:pPr marL="457200" indent="-457200"/>
                <a:endParaRPr lang="en-US" altLang="zh-CN" sz="2200" dirty="0"/>
              </a:p>
              <a:p>
                <a:pPr marL="457200" indent="-457200"/>
                <a:r>
                  <a:rPr lang="zh-CN" altLang="en-US" sz="2200" dirty="0"/>
                  <a:t>假设股价为</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𝑃</m:t>
                        </m:r>
                      </m:e>
                      <m:sub>
                        <m:r>
                          <a:rPr lang="en-US" altLang="zh-CN" sz="2200" b="0" i="1" smtClean="0">
                            <a:latin typeface="Cambria Math" panose="02040503050406030204" pitchFamily="18" charset="0"/>
                          </a:rPr>
                          <m:t>𝑡</m:t>
                        </m:r>
                      </m:sub>
                    </m:sSub>
                  </m:oMath>
                </a14:m>
                <a:r>
                  <a:rPr lang="zh-CN" altLang="en-US" sz="2200" dirty="0"/>
                  <a:t>，该权利在到期日的价值为：</a:t>
                </a:r>
                <a:endParaRPr lang="en-US" altLang="zh-CN" sz="2200" dirty="0"/>
              </a:p>
              <a:p>
                <a:pPr marL="0" indent="0">
                  <a:buNone/>
                </a:pPr>
                <a14:m>
                  <m:oMathPara xmlns:m="http://schemas.openxmlformats.org/officeDocument/2006/math">
                    <m:oMathParaPr>
                      <m:jc m:val="centerGroup"/>
                    </m:oMathParaPr>
                    <m:oMath xmlns:m="http://schemas.openxmlformats.org/officeDocument/2006/math">
                      <m:func>
                        <m:funcPr>
                          <m:ctrlPr>
                            <a:rPr lang="en-US" altLang="zh-CN" sz="2200" b="0" i="1" smtClean="0">
                              <a:latin typeface="Cambria Math" panose="02040503050406030204" pitchFamily="18" charset="0"/>
                            </a:rPr>
                          </m:ctrlPr>
                        </m:funcPr>
                        <m:fName>
                          <m:r>
                            <m:rPr>
                              <m:sty m:val="p"/>
                            </m:rPr>
                            <a:rPr lang="en-US" altLang="zh-CN" sz="2200" b="0" i="0" smtClean="0">
                              <a:latin typeface="Cambria Math" panose="02040503050406030204" pitchFamily="18" charset="0"/>
                            </a:rPr>
                            <m:t>max</m:t>
                          </m:r>
                        </m:fName>
                        <m:e>
                          <m:r>
                            <a:rPr lang="en-US" altLang="zh-CN" sz="2200" b="0" i="1" smtClean="0">
                              <a:latin typeface="Cambria Math" panose="02040503050406030204" pitchFamily="18" charset="0"/>
                            </a:rPr>
                            <m:t>(</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𝑃</m:t>
                              </m:r>
                            </m:e>
                            <m:sub>
                              <m:r>
                                <a:rPr lang="en-US" altLang="zh-CN" sz="2200" b="0" i="1" smtClean="0">
                                  <a:latin typeface="Cambria Math" panose="02040503050406030204" pitchFamily="18" charset="0"/>
                                </a:rPr>
                                <m:t>𝑇</m:t>
                              </m:r>
                            </m:sub>
                          </m:sSub>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𝐾</m:t>
                          </m:r>
                          <m:r>
                            <a:rPr lang="en-US" altLang="zh-CN" sz="2200" b="0" i="1" smtClean="0">
                              <a:latin typeface="Cambria Math" panose="02040503050406030204" pitchFamily="18" charset="0"/>
                            </a:rPr>
                            <m:t>,0)</m:t>
                          </m:r>
                        </m:e>
                      </m:func>
                    </m:oMath>
                  </m:oMathPara>
                </a14:m>
                <a:endParaRPr lang="en-US" altLang="zh-CN" sz="2200" dirty="0"/>
              </a:p>
              <a:p>
                <a:endParaRPr lang="en-US" altLang="zh-CN" dirty="0"/>
              </a:p>
              <a:p>
                <a:pPr marL="457200" lvl="1" indent="0">
                  <a:buNone/>
                </a:pPr>
                <a:endParaRPr lang="en-US" altLang="zh-CN" dirty="0"/>
              </a:p>
            </p:txBody>
          </p:sp>
        </mc:Choice>
        <mc:Fallback xmlns="">
          <p:sp>
            <p:nvSpPr>
              <p:cNvPr id="3" name="内容占位符 2">
                <a:extLst>
                  <a:ext uri="{FF2B5EF4-FFF2-40B4-BE49-F238E27FC236}">
                    <a16:creationId xmlns:a16="http://schemas.microsoft.com/office/drawing/2014/main" id="{185A8A27-5662-414D-9344-D23EC46853FC}"/>
                  </a:ext>
                </a:extLst>
              </p:cNvPr>
              <p:cNvSpPr>
                <a:spLocks noGrp="1" noRot="1" noChangeAspect="1" noMove="1" noResize="1" noEditPoints="1" noAdjustHandles="1" noChangeArrowheads="1" noChangeShapeType="1" noTextEdit="1"/>
              </p:cNvSpPr>
              <p:nvPr>
                <p:ph sz="half" idx="1"/>
              </p:nvPr>
            </p:nvSpPr>
            <p:spPr>
              <a:blipFill>
                <a:blip r:embed="rId2"/>
                <a:stretch>
                  <a:fillRect l="-2715" t="-2022" r="-3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CC4925D2-A2A4-4FA6-BA75-65A2449B0516}"/>
                  </a:ext>
                </a:extLst>
              </p:cNvPr>
              <p:cNvSpPr>
                <a:spLocks noGrp="1"/>
              </p:cNvSpPr>
              <p:nvPr>
                <p:ph sz="half" idx="2"/>
              </p:nvPr>
            </p:nvSpPr>
            <p:spPr>
              <a:xfrm>
                <a:off x="4788024" y="2420888"/>
                <a:ext cx="3898776" cy="3705275"/>
              </a:xfrm>
            </p:spPr>
            <p:txBody>
              <a:bodyPr>
                <a:normAutofit/>
              </a:bodyPr>
              <a:lstStyle/>
              <a:p>
                <a:pPr marL="0" indent="0">
                  <a:buNone/>
                </a:pPr>
                <a:r>
                  <a:rPr lang="zh-CN" altLang="en-US" dirty="0"/>
                  <a:t>头寸（</a:t>
                </a:r>
                <a:r>
                  <a:rPr lang="en-US" altLang="zh-CN" dirty="0"/>
                  <a:t>Position</a:t>
                </a:r>
                <a:r>
                  <a:rPr lang="zh-CN" altLang="en-US" dirty="0"/>
                  <a:t>）</a:t>
                </a:r>
                <a:endParaRPr lang="en-US" altLang="zh-CN" dirty="0"/>
              </a:p>
              <a:p>
                <a:pPr lvl="1"/>
                <a:r>
                  <a:rPr lang="zh-CN" altLang="en-US" dirty="0"/>
                  <a:t>多头（</a:t>
                </a:r>
                <a:r>
                  <a:rPr lang="en-US" altLang="zh-CN" dirty="0"/>
                  <a:t>Long</a:t>
                </a:r>
                <a:r>
                  <a:rPr lang="zh-CN" altLang="en-US" dirty="0"/>
                  <a:t>），成本</a:t>
                </a:r>
                <a14:m>
                  <m:oMath xmlns:m="http://schemas.openxmlformats.org/officeDocument/2006/math">
                    <m:r>
                      <a:rPr lang="en-US" altLang="zh-CN" b="0" i="1" smtClean="0">
                        <a:latin typeface="Cambria Math" panose="02040503050406030204" pitchFamily="18" charset="0"/>
                      </a:rPr>
                      <m:t>𝑐</m:t>
                    </m:r>
                    <m:r>
                      <a:rPr lang="en-US" altLang="zh-CN" i="1">
                        <a:latin typeface="Cambria Math" panose="02040503050406030204" pitchFamily="18" charset="0"/>
                      </a:rPr>
                      <m:t> </m:t>
                    </m:r>
                  </m:oMath>
                </a14:m>
                <a:endParaRPr lang="en-US" altLang="zh-CN" dirty="0"/>
              </a:p>
              <a:p>
                <a:pPr marL="857250" lvl="2" indent="0">
                  <a:buNone/>
                </a:pPr>
                <a:r>
                  <a:rPr lang="zh-CN" altLang="en-US" dirty="0"/>
                  <a:t>如果</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𝑇</m:t>
                        </m:r>
                      </m:sub>
                    </m:sSub>
                    <m:r>
                      <a:rPr lang="en-US" altLang="zh-CN" i="1">
                        <a:latin typeface="Cambria Math" panose="02040503050406030204" pitchFamily="18" charset="0"/>
                      </a:rPr>
                      <m:t>&gt;</m:t>
                    </m:r>
                    <m:r>
                      <a:rPr lang="en-US" altLang="zh-CN" i="1">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oMath>
                </a14:m>
                <a:r>
                  <a:rPr lang="en-US" altLang="zh-CN" dirty="0"/>
                  <a:t> </a:t>
                </a:r>
                <a:r>
                  <a:rPr lang="zh-CN" altLang="en-US" dirty="0"/>
                  <a:t>获利，收益上不封顶。</a:t>
                </a:r>
                <a:endParaRPr lang="en-US" altLang="zh-CN" dirty="0"/>
              </a:p>
              <a:p>
                <a:pPr marL="857250" lvl="2" indent="0">
                  <a:buNone/>
                </a:pPr>
                <a:r>
                  <a:rPr lang="zh-CN" altLang="en-US" dirty="0"/>
                  <a:t>如果</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𝑇</m:t>
                        </m:r>
                      </m:sub>
                    </m:sSub>
                    <m:r>
                      <a:rPr lang="en-US" altLang="zh-CN" b="0" i="1" smtClean="0">
                        <a:latin typeface="Cambria Math" panose="02040503050406030204" pitchFamily="18" charset="0"/>
                      </a:rPr>
                      <m:t>≤</m:t>
                    </m:r>
                    <m:r>
                      <a:rPr lang="en-US" altLang="zh-CN" i="1">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oMath>
                </a14:m>
                <a:r>
                  <a:rPr lang="en-US" altLang="zh-CN" dirty="0"/>
                  <a:t> </a:t>
                </a:r>
                <a:r>
                  <a:rPr lang="zh-CN" altLang="en-US" dirty="0"/>
                  <a:t>亏损，亏损最多为</a:t>
                </a:r>
                <a14:m>
                  <m:oMath xmlns:m="http://schemas.openxmlformats.org/officeDocument/2006/math">
                    <m:r>
                      <a:rPr lang="en-US" altLang="zh-CN" i="1">
                        <a:latin typeface="Cambria Math" panose="02040503050406030204" pitchFamily="18" charset="0"/>
                      </a:rPr>
                      <m:t>𝑐</m:t>
                    </m:r>
                    <m:r>
                      <a:rPr lang="en-US" altLang="zh-CN" i="1">
                        <a:latin typeface="Cambria Math" panose="02040503050406030204" pitchFamily="18" charset="0"/>
                      </a:rPr>
                      <m:t> </m:t>
                    </m:r>
                  </m:oMath>
                </a14:m>
                <a:r>
                  <a:rPr lang="zh-CN" altLang="en-US" dirty="0"/>
                  <a:t>。</a:t>
                </a:r>
                <a:endParaRPr lang="en-US" altLang="zh-CN" dirty="0"/>
              </a:p>
              <a:p>
                <a:pPr lvl="1"/>
                <a:r>
                  <a:rPr lang="zh-CN" altLang="en-US" dirty="0"/>
                  <a:t>空头（</a:t>
                </a:r>
                <a:r>
                  <a:rPr lang="en-US" altLang="zh-CN" dirty="0"/>
                  <a:t>Short</a:t>
                </a:r>
                <a:r>
                  <a:rPr lang="zh-CN" altLang="en-US" dirty="0"/>
                  <a:t>）？</a:t>
                </a:r>
                <a:endParaRPr lang="en-US" altLang="zh-CN" dirty="0"/>
              </a:p>
              <a:p>
                <a:endParaRPr lang="zh-CN" altLang="en-US" dirty="0"/>
              </a:p>
            </p:txBody>
          </p:sp>
        </mc:Choice>
        <mc:Fallback xmlns="">
          <p:sp>
            <p:nvSpPr>
              <p:cNvPr id="5" name="内容占位符 4">
                <a:extLst>
                  <a:ext uri="{FF2B5EF4-FFF2-40B4-BE49-F238E27FC236}">
                    <a16:creationId xmlns:a16="http://schemas.microsoft.com/office/drawing/2014/main" id="{CC4925D2-A2A4-4FA6-BA75-65A2449B0516}"/>
                  </a:ext>
                </a:extLst>
              </p:cNvPr>
              <p:cNvSpPr>
                <a:spLocks noGrp="1" noRot="1" noChangeAspect="1" noMove="1" noResize="1" noEditPoints="1" noAdjustHandles="1" noChangeArrowheads="1" noChangeShapeType="1" noTextEdit="1"/>
              </p:cNvSpPr>
              <p:nvPr>
                <p:ph sz="half" idx="2"/>
              </p:nvPr>
            </p:nvSpPr>
            <p:spPr>
              <a:xfrm>
                <a:off x="4788024" y="2420888"/>
                <a:ext cx="3898776" cy="3705275"/>
              </a:xfrm>
              <a:blipFill>
                <a:blip r:embed="rId3"/>
                <a:stretch>
                  <a:fillRect l="-3125" t="-2303" r="-313"/>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BF7B9DA7-3B62-49BA-A722-C6D79B4F27AC}"/>
              </a:ext>
            </a:extLst>
          </p:cNvPr>
          <p:cNvSpPr/>
          <p:nvPr/>
        </p:nvSpPr>
        <p:spPr>
          <a:xfrm>
            <a:off x="4788024" y="2348880"/>
            <a:ext cx="4038600" cy="28803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841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2DBC8A-F853-4371-B9F7-73A911390205}"/>
              </a:ext>
            </a:extLst>
          </p:cNvPr>
          <p:cNvSpPr>
            <a:spLocks noGrp="1"/>
          </p:cNvSpPr>
          <p:nvPr>
            <p:ph type="title"/>
          </p:nvPr>
        </p:nvSpPr>
        <p:spPr/>
        <p:txBody>
          <a:bodyPr/>
          <a:lstStyle/>
          <a:p>
            <a:r>
              <a:rPr lang="zh-CN" altLang="en-US" dirty="0"/>
              <a:t>看涨期权多头</a:t>
            </a:r>
          </a:p>
        </p:txBody>
      </p:sp>
      <p:sp>
        <p:nvSpPr>
          <p:cNvPr id="8" name="内容占位符 7">
            <a:extLst>
              <a:ext uri="{FF2B5EF4-FFF2-40B4-BE49-F238E27FC236}">
                <a16:creationId xmlns:a16="http://schemas.microsoft.com/office/drawing/2014/main" id="{03CDE790-DCC7-4D76-B957-73FE1D69EA34}"/>
              </a:ext>
            </a:extLst>
          </p:cNvPr>
          <p:cNvSpPr>
            <a:spLocks noGrp="1"/>
          </p:cNvSpPr>
          <p:nvPr>
            <p:ph sz="half" idx="1"/>
          </p:nvPr>
        </p:nvSpPr>
        <p:spPr/>
        <p:txBody>
          <a:bodyPr/>
          <a:lstStyle/>
          <a:p>
            <a:r>
              <a:rPr lang="zh-CN" altLang="en-US" dirty="0"/>
              <a:t>右图为腾讯控股（</a:t>
            </a:r>
            <a:r>
              <a:rPr lang="en-US" altLang="zh-CN" dirty="0"/>
              <a:t>0700.HK</a:t>
            </a:r>
            <a:r>
              <a:rPr lang="zh-CN" altLang="en-US" dirty="0"/>
              <a:t>）</a:t>
            </a:r>
            <a:r>
              <a:rPr lang="en-US" altLang="zh-CN" dirty="0"/>
              <a:t>2025.7.30</a:t>
            </a:r>
            <a:r>
              <a:rPr lang="zh-CN" altLang="en-US" dirty="0"/>
              <a:t>到期的行权价为</a:t>
            </a:r>
            <a:r>
              <a:rPr lang="en-US" altLang="zh-CN" dirty="0"/>
              <a:t>600</a:t>
            </a:r>
            <a:r>
              <a:rPr lang="zh-CN" altLang="en-US" dirty="0"/>
              <a:t>港币的看涨期权的买单。</a:t>
            </a:r>
            <a:endParaRPr lang="en-US" altLang="zh-CN" dirty="0"/>
          </a:p>
          <a:p>
            <a:endParaRPr lang="en-US" altLang="zh-CN" dirty="0"/>
          </a:p>
          <a:p>
            <a:r>
              <a:rPr lang="zh-CN" altLang="en-US" dirty="0"/>
              <a:t>如果按最低要价</a:t>
            </a:r>
            <a:r>
              <a:rPr lang="en-US" altLang="zh-CN" dirty="0"/>
              <a:t>2.12</a:t>
            </a:r>
            <a:r>
              <a:rPr lang="zh-CN" altLang="en-US" dirty="0"/>
              <a:t>买入，每手（</a:t>
            </a:r>
            <a:r>
              <a:rPr lang="en-US" altLang="zh-CN" dirty="0"/>
              <a:t>100</a:t>
            </a:r>
            <a:r>
              <a:rPr lang="zh-CN" altLang="en-US" dirty="0"/>
              <a:t>正股）最大损失为</a:t>
            </a:r>
            <a:r>
              <a:rPr lang="en-US" altLang="zh-CN" dirty="0"/>
              <a:t>212</a:t>
            </a:r>
            <a:r>
              <a:rPr lang="zh-CN" altLang="en-US" dirty="0"/>
              <a:t>，最大回报是无穷大。</a:t>
            </a:r>
          </a:p>
        </p:txBody>
      </p:sp>
      <p:pic>
        <p:nvPicPr>
          <p:cNvPr id="9" name="内容占位符 5">
            <a:extLst>
              <a:ext uri="{FF2B5EF4-FFF2-40B4-BE49-F238E27FC236}">
                <a16:creationId xmlns:a16="http://schemas.microsoft.com/office/drawing/2014/main" id="{62B6D16B-FE32-4942-B17F-6144B96A22BF}"/>
              </a:ext>
            </a:extLst>
          </p:cNvPr>
          <p:cNvPicPr>
            <a:picLocks noGrp="1" noChangeAspect="1"/>
          </p:cNvPicPr>
          <p:nvPr>
            <p:ph sz="half" idx="2"/>
          </p:nvPr>
        </p:nvPicPr>
        <p:blipFill>
          <a:blip r:embed="rId2"/>
          <a:stretch>
            <a:fillRect/>
          </a:stretch>
        </p:blipFill>
        <p:spPr>
          <a:xfrm>
            <a:off x="4648200" y="1737603"/>
            <a:ext cx="4038600" cy="4251157"/>
          </a:xfrm>
          <a:prstGeom prst="rect">
            <a:avLst/>
          </a:prstGeom>
        </p:spPr>
      </p:pic>
    </p:spTree>
    <p:extLst>
      <p:ext uri="{BB962C8B-B14F-4D97-AF65-F5344CB8AC3E}">
        <p14:creationId xmlns:p14="http://schemas.microsoft.com/office/powerpoint/2010/main" val="334889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B1E9F5-CC48-4E7A-97E0-4F2326A41FA7}"/>
              </a:ext>
            </a:extLst>
          </p:cNvPr>
          <p:cNvSpPr>
            <a:spLocks noGrp="1"/>
          </p:cNvSpPr>
          <p:nvPr>
            <p:ph type="title"/>
          </p:nvPr>
        </p:nvSpPr>
        <p:spPr/>
        <p:txBody>
          <a:bodyPr/>
          <a:lstStyle/>
          <a:p>
            <a:r>
              <a:rPr lang="zh-CN" altLang="en-US" dirty="0"/>
              <a:t>看涨期权空头</a:t>
            </a:r>
          </a:p>
        </p:txBody>
      </p:sp>
      <p:sp>
        <p:nvSpPr>
          <p:cNvPr id="3" name="内容占位符 2">
            <a:extLst>
              <a:ext uri="{FF2B5EF4-FFF2-40B4-BE49-F238E27FC236}">
                <a16:creationId xmlns:a16="http://schemas.microsoft.com/office/drawing/2014/main" id="{11D23398-1484-4EA0-A8E2-ABC010FC9312}"/>
              </a:ext>
            </a:extLst>
          </p:cNvPr>
          <p:cNvSpPr>
            <a:spLocks noGrp="1"/>
          </p:cNvSpPr>
          <p:nvPr>
            <p:ph sz="half" idx="1"/>
          </p:nvPr>
        </p:nvSpPr>
        <p:spPr/>
        <p:txBody>
          <a:bodyPr/>
          <a:lstStyle/>
          <a:p>
            <a:r>
              <a:rPr lang="zh-CN" altLang="en-US" dirty="0"/>
              <a:t>右图为腾讯控股（</a:t>
            </a:r>
            <a:r>
              <a:rPr lang="en-US" altLang="zh-CN" dirty="0"/>
              <a:t>0700.HK</a:t>
            </a:r>
            <a:r>
              <a:rPr lang="zh-CN" altLang="en-US" dirty="0"/>
              <a:t>）</a:t>
            </a:r>
            <a:r>
              <a:rPr lang="en-US" altLang="zh-CN" dirty="0"/>
              <a:t>2025.7.30</a:t>
            </a:r>
            <a:r>
              <a:rPr lang="zh-CN" altLang="en-US" dirty="0"/>
              <a:t>到期的行权价为</a:t>
            </a:r>
            <a:r>
              <a:rPr lang="en-US" altLang="zh-CN" dirty="0"/>
              <a:t>600</a:t>
            </a:r>
            <a:r>
              <a:rPr lang="zh-CN" altLang="en-US" dirty="0"/>
              <a:t>港币的看涨期权的卖单。</a:t>
            </a:r>
            <a:endParaRPr lang="en-US" altLang="zh-CN" dirty="0"/>
          </a:p>
          <a:p>
            <a:endParaRPr lang="en-US" altLang="zh-CN" dirty="0"/>
          </a:p>
          <a:p>
            <a:r>
              <a:rPr lang="zh-CN" altLang="en-US" dirty="0"/>
              <a:t>如果按最高买价</a:t>
            </a:r>
            <a:r>
              <a:rPr lang="en-US" altLang="zh-CN" dirty="0"/>
              <a:t>1.78</a:t>
            </a:r>
            <a:r>
              <a:rPr lang="zh-CN" altLang="en-US" dirty="0"/>
              <a:t>卖出，每手（</a:t>
            </a:r>
            <a:r>
              <a:rPr lang="en-US" altLang="zh-CN" dirty="0"/>
              <a:t>100</a:t>
            </a:r>
            <a:r>
              <a:rPr lang="zh-CN" altLang="en-US" dirty="0"/>
              <a:t>正股）最大损失为无穷大，最大回报是</a:t>
            </a:r>
            <a:r>
              <a:rPr lang="en-US" altLang="zh-CN" dirty="0"/>
              <a:t>178</a:t>
            </a:r>
            <a:r>
              <a:rPr lang="zh-CN" altLang="en-US" dirty="0"/>
              <a:t>港币。</a:t>
            </a:r>
          </a:p>
          <a:p>
            <a:endParaRPr lang="zh-CN" altLang="en-US" dirty="0"/>
          </a:p>
        </p:txBody>
      </p:sp>
      <p:pic>
        <p:nvPicPr>
          <p:cNvPr id="5" name="内容占位符 4">
            <a:extLst>
              <a:ext uri="{FF2B5EF4-FFF2-40B4-BE49-F238E27FC236}">
                <a16:creationId xmlns:a16="http://schemas.microsoft.com/office/drawing/2014/main" id="{3C49212E-CDA2-4E36-B930-78CC4E3A436A}"/>
              </a:ext>
            </a:extLst>
          </p:cNvPr>
          <p:cNvPicPr>
            <a:picLocks noGrp="1" noChangeAspect="1"/>
          </p:cNvPicPr>
          <p:nvPr>
            <p:ph sz="half" idx="2"/>
          </p:nvPr>
        </p:nvPicPr>
        <p:blipFill>
          <a:blip r:embed="rId2"/>
          <a:stretch>
            <a:fillRect/>
          </a:stretch>
        </p:blipFill>
        <p:spPr>
          <a:xfrm>
            <a:off x="4648200" y="1801715"/>
            <a:ext cx="4038600" cy="4122932"/>
          </a:xfrm>
          <a:prstGeom prst="rect">
            <a:avLst/>
          </a:prstGeom>
        </p:spPr>
      </p:pic>
    </p:spTree>
    <p:extLst>
      <p:ext uri="{BB962C8B-B14F-4D97-AF65-F5344CB8AC3E}">
        <p14:creationId xmlns:p14="http://schemas.microsoft.com/office/powerpoint/2010/main" val="313185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27B692-6BA3-4FE1-A0D8-B33FA9BA7D61}"/>
              </a:ext>
            </a:extLst>
          </p:cNvPr>
          <p:cNvSpPr>
            <a:spLocks noGrp="1"/>
          </p:cNvSpPr>
          <p:nvPr>
            <p:ph type="title"/>
          </p:nvPr>
        </p:nvSpPr>
        <p:spPr/>
        <p:txBody>
          <a:bodyPr/>
          <a:lstStyle/>
          <a:p>
            <a:r>
              <a:rPr lang="zh-CN" altLang="en-US" dirty="0"/>
              <a:t>看跌期权</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0DCE5EA-5AB3-4FF8-8B3B-426A42F89E63}"/>
                  </a:ext>
                </a:extLst>
              </p:cNvPr>
              <p:cNvSpPr>
                <a:spLocks noGrp="1"/>
              </p:cNvSpPr>
              <p:nvPr>
                <p:ph sz="half" idx="1"/>
              </p:nvPr>
            </p:nvSpPr>
            <p:spPr/>
            <p:txBody>
              <a:bodyPr>
                <a:normAutofit/>
              </a:bodyPr>
              <a:lstStyle/>
              <a:p>
                <a:r>
                  <a:rPr lang="zh-CN" altLang="en-US" dirty="0"/>
                  <a:t>看跌期权（</a:t>
                </a:r>
                <a:r>
                  <a:rPr lang="en-US" altLang="zh-CN" dirty="0"/>
                  <a:t>Puts</a:t>
                </a:r>
                <a:r>
                  <a:rPr lang="zh-CN" altLang="en-US" dirty="0"/>
                  <a:t>）：在一定</a:t>
                </a:r>
                <a:r>
                  <a:rPr lang="zh-CN" altLang="en-US" dirty="0">
                    <a:solidFill>
                      <a:srgbClr val="C00000"/>
                    </a:solidFill>
                  </a:rPr>
                  <a:t>时间点</a:t>
                </a:r>
                <a14:m>
                  <m:oMath xmlns:m="http://schemas.openxmlformats.org/officeDocument/2006/math">
                    <m:d>
                      <m:dPr>
                        <m:ctrlPr>
                          <a:rPr lang="en-US" altLang="zh-CN" b="0" i="1" smtClean="0">
                            <a:latin typeface="Cambria Math" panose="02040503050406030204" pitchFamily="18" charset="0"/>
                          </a:rPr>
                        </m:ctrlPr>
                      </m:dPr>
                      <m:e>
                        <m:r>
                          <a:rPr lang="en-US" altLang="zh-CN" i="1">
                            <a:latin typeface="Cambria Math" panose="02040503050406030204" pitchFamily="18" charset="0"/>
                          </a:rPr>
                          <m:t>𝑇</m:t>
                        </m:r>
                      </m:e>
                    </m:d>
                  </m:oMath>
                </a14:m>
                <a:r>
                  <a:rPr lang="zh-CN" altLang="en-US" dirty="0"/>
                  <a:t>，以</a:t>
                </a:r>
                <a:r>
                  <a:rPr lang="zh-CN" altLang="en-US" dirty="0">
                    <a:solidFill>
                      <a:srgbClr val="C00000"/>
                    </a:solidFill>
                  </a:rPr>
                  <a:t>某个价格</a:t>
                </a:r>
                <a14:m>
                  <m:oMath xmlns:m="http://schemas.openxmlformats.org/officeDocument/2006/math">
                    <m:d>
                      <m:dPr>
                        <m:ctrlPr>
                          <a:rPr lang="en-US" altLang="zh-CN" b="0" i="1" smtClean="0">
                            <a:latin typeface="Cambria Math" panose="02040503050406030204" pitchFamily="18" charset="0"/>
                          </a:rPr>
                        </m:ctrlPr>
                      </m:dPr>
                      <m:e>
                        <m:r>
                          <a:rPr lang="en-US" altLang="zh-CN" i="1">
                            <a:latin typeface="Cambria Math" panose="02040503050406030204" pitchFamily="18" charset="0"/>
                          </a:rPr>
                          <m:t>𝐾</m:t>
                        </m:r>
                      </m:e>
                    </m:d>
                    <m:r>
                      <a:rPr lang="en-US" altLang="zh-CN" i="1">
                        <a:latin typeface="Cambria Math" panose="02040503050406030204" pitchFamily="18" charset="0"/>
                      </a:rPr>
                      <m:t> </m:t>
                    </m:r>
                  </m:oMath>
                </a14:m>
                <a:r>
                  <a:rPr lang="zh-CN" altLang="en-US" dirty="0">
                    <a:solidFill>
                      <a:srgbClr val="C00000"/>
                    </a:solidFill>
                  </a:rPr>
                  <a:t>卖出</a:t>
                </a:r>
                <a:r>
                  <a:rPr lang="zh-CN" altLang="en-US" dirty="0"/>
                  <a:t>某个股票的</a:t>
                </a:r>
                <a:r>
                  <a:rPr lang="zh-CN" altLang="en-US" dirty="0">
                    <a:solidFill>
                      <a:srgbClr val="C00000"/>
                    </a:solidFill>
                  </a:rPr>
                  <a:t>权利</a:t>
                </a:r>
                <a:r>
                  <a:rPr lang="zh-CN" altLang="en-US" dirty="0"/>
                  <a:t>。</a:t>
                </a:r>
              </a:p>
              <a:p>
                <a:pPr marL="457200" indent="-457200"/>
                <a:r>
                  <a:rPr lang="zh-CN" altLang="en-US" dirty="0"/>
                  <a:t>假设股价为</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𝑡</m:t>
                        </m:r>
                      </m:sub>
                    </m:sSub>
                  </m:oMath>
                </a14:m>
                <a:r>
                  <a:rPr lang="zh-CN" altLang="en-US" dirty="0"/>
                  <a:t>，该权利在到期日的价值为：</a:t>
                </a:r>
                <a:endParaRPr lang="en-US" altLang="zh-CN" dirty="0"/>
              </a:p>
              <a:p>
                <a:pPr marL="0" indent="0">
                  <a:buNone/>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𝑇</m:t>
                              </m:r>
                            </m:sub>
                          </m:sSub>
                          <m:r>
                            <a:rPr lang="en-US" altLang="zh-CN" i="1">
                              <a:latin typeface="Cambria Math" panose="02040503050406030204" pitchFamily="18" charset="0"/>
                            </a:rPr>
                            <m:t>,0)</m:t>
                          </m:r>
                        </m:e>
                      </m:func>
                      <m:r>
                        <a:rPr lang="en-US" altLang="zh-CN" b="0" i="1" smtClean="0">
                          <a:latin typeface="Cambria Math" panose="02040503050406030204" pitchFamily="18" charset="0"/>
                        </a:rPr>
                        <m:t>.</m:t>
                      </m:r>
                    </m:oMath>
                  </m:oMathPara>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60DCE5EA-5AB3-4FF8-8B3B-426A42F89E63}"/>
                  </a:ext>
                </a:extLst>
              </p:cNvPr>
              <p:cNvSpPr>
                <a:spLocks noGrp="1" noRot="1" noChangeAspect="1" noMove="1" noResize="1" noEditPoints="1" noAdjustHandles="1" noChangeArrowheads="1" noChangeShapeType="1" noTextEdit="1"/>
              </p:cNvSpPr>
              <p:nvPr>
                <p:ph sz="half" idx="1"/>
              </p:nvPr>
            </p:nvSpPr>
            <p:spPr>
              <a:blipFill>
                <a:blip r:embed="rId2"/>
                <a:stretch>
                  <a:fillRect l="-2715" t="-2022" r="-67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849BE5A3-D5F7-4EAC-B8DE-BF5DF6426DA1}"/>
                  </a:ext>
                </a:extLst>
              </p:cNvPr>
              <p:cNvSpPr>
                <a:spLocks noGrp="1"/>
              </p:cNvSpPr>
              <p:nvPr>
                <p:ph sz="half" idx="2"/>
              </p:nvPr>
            </p:nvSpPr>
            <p:spPr/>
            <p:txBody>
              <a:bodyPr>
                <a:normAutofit/>
              </a:bodyPr>
              <a:lstStyle/>
              <a:p>
                <a:endParaRPr lang="en-US" altLang="zh-CN" dirty="0"/>
              </a:p>
              <a:p>
                <a:pPr marL="0" indent="0">
                  <a:buNone/>
                </a:pPr>
                <a:r>
                  <a:rPr lang="zh-CN" altLang="en-US" sz="2400" dirty="0"/>
                  <a:t>头寸（</a:t>
                </a:r>
                <a:r>
                  <a:rPr lang="en-US" altLang="zh-CN" sz="2400" dirty="0"/>
                  <a:t>Position</a:t>
                </a:r>
                <a:r>
                  <a:rPr lang="zh-CN" altLang="en-US" sz="2400" dirty="0"/>
                  <a:t>），成本</a:t>
                </a:r>
                <a14:m>
                  <m:oMath xmlns:m="http://schemas.openxmlformats.org/officeDocument/2006/math">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oMath>
                </a14:m>
                <a:endParaRPr lang="en-US" altLang="zh-CN" sz="2400" dirty="0"/>
              </a:p>
              <a:p>
                <a:pPr lvl="1"/>
                <a:r>
                  <a:rPr lang="zh-CN" altLang="en-US" dirty="0"/>
                  <a:t>多头（</a:t>
                </a:r>
                <a:r>
                  <a:rPr lang="en-US" altLang="zh-CN" dirty="0"/>
                  <a:t>Long</a:t>
                </a:r>
                <a:r>
                  <a:rPr lang="zh-CN" altLang="en-US" dirty="0"/>
                  <a:t>）：</a:t>
                </a:r>
                <a:endParaRPr lang="en-US" altLang="zh-CN" dirty="0"/>
              </a:p>
              <a:p>
                <a:pPr lvl="2">
                  <a:buFont typeface="Wingdings" panose="05000000000000000000" pitchFamily="2" charset="2"/>
                  <a:buChar char="Ø"/>
                </a:pPr>
                <a:r>
                  <a:rPr lang="zh-CN" altLang="en-US" dirty="0"/>
                  <a:t>如果</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𝑇</m:t>
                        </m:r>
                      </m:sub>
                    </m:sSub>
                    <m:r>
                      <a:rPr lang="en-US" altLang="zh-CN" i="1">
                        <a:latin typeface="Cambria Math" panose="02040503050406030204" pitchFamily="18" charset="0"/>
                      </a:rPr>
                      <m:t>&lt;</m:t>
                    </m:r>
                    <m:r>
                      <a:rPr lang="en-US" altLang="zh-CN" i="1">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oMath>
                </a14:m>
                <a:r>
                  <a:rPr lang="en-US" altLang="zh-CN" dirty="0"/>
                  <a:t> </a:t>
                </a:r>
                <a:r>
                  <a:rPr lang="zh-CN" altLang="en-US" dirty="0"/>
                  <a:t>获利，最大收益</a:t>
                </a:r>
                <a14:m>
                  <m:oMath xmlns:m="http://schemas.openxmlformats.org/officeDocument/2006/math">
                    <m:d>
                      <m:dPr>
                        <m:ctrlPr>
                          <a:rPr lang="en-US" altLang="zh-CN" b="0" i="1" smtClean="0">
                            <a:latin typeface="Cambria Math" panose="02040503050406030204" pitchFamily="18" charset="0"/>
                          </a:rPr>
                        </m:ctrlPr>
                      </m:dPr>
                      <m:e>
                        <m:r>
                          <a:rPr lang="en-US" altLang="zh-CN" i="1" smtClean="0">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e>
                    </m:d>
                  </m:oMath>
                </a14:m>
                <a:r>
                  <a:rPr lang="zh-CN" altLang="en-US" dirty="0"/>
                  <a:t>。</a:t>
                </a:r>
                <a:endParaRPr lang="en-US" altLang="zh-CN" dirty="0"/>
              </a:p>
              <a:p>
                <a:pPr lvl="2">
                  <a:buFont typeface="Wingdings" panose="05000000000000000000" pitchFamily="2" charset="2"/>
                  <a:buChar char="Ø"/>
                </a:pPr>
                <a:r>
                  <a:rPr lang="zh-CN" altLang="en-US" dirty="0"/>
                  <a:t>如果</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𝑇</m:t>
                        </m:r>
                      </m:sub>
                    </m:sSub>
                    <m:r>
                      <a:rPr lang="en-US" altLang="zh-CN" b="0" i="1" smtClean="0">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r>
                      <a:rPr lang="en-US" altLang="zh-CN" i="1">
                        <a:latin typeface="Cambria Math" panose="02040503050406030204" pitchFamily="18" charset="0"/>
                      </a:rPr>
                      <m:t>𝑝</m:t>
                    </m:r>
                  </m:oMath>
                </a14:m>
                <a:r>
                  <a:rPr lang="en-US" altLang="zh-CN" dirty="0"/>
                  <a:t> </a:t>
                </a:r>
                <a:r>
                  <a:rPr lang="zh-CN" altLang="en-US" dirty="0"/>
                  <a:t>亏损，最大亏损</a:t>
                </a:r>
                <a14:m>
                  <m:oMath xmlns:m="http://schemas.openxmlformats.org/officeDocument/2006/math">
                    <m:r>
                      <a:rPr lang="en-US" altLang="zh-CN" b="0" i="1" smtClean="0">
                        <a:latin typeface="Cambria Math" panose="02040503050406030204" pitchFamily="18" charset="0"/>
                      </a:rPr>
                      <m:t>𝑝</m:t>
                    </m:r>
                  </m:oMath>
                </a14:m>
                <a:r>
                  <a:rPr lang="zh-CN" altLang="en-US" dirty="0"/>
                  <a:t>。</a:t>
                </a:r>
                <a:endParaRPr lang="en-US" altLang="zh-CN" dirty="0"/>
              </a:p>
              <a:p>
                <a:pPr lvl="1"/>
                <a:r>
                  <a:rPr lang="zh-CN" altLang="en-US" dirty="0"/>
                  <a:t>空头（</a:t>
                </a:r>
                <a:r>
                  <a:rPr lang="en-US" altLang="zh-CN" dirty="0"/>
                  <a:t>Short</a:t>
                </a:r>
                <a:r>
                  <a:rPr lang="zh-CN" altLang="en-US" dirty="0"/>
                  <a:t>）？</a:t>
                </a:r>
                <a:endParaRPr lang="en-US" altLang="zh-CN" dirty="0"/>
              </a:p>
              <a:p>
                <a:endParaRPr lang="zh-CN" altLang="en-US" dirty="0"/>
              </a:p>
            </p:txBody>
          </p:sp>
        </mc:Choice>
        <mc:Fallback xmlns="">
          <p:sp>
            <p:nvSpPr>
              <p:cNvPr id="4" name="内容占位符 3">
                <a:extLst>
                  <a:ext uri="{FF2B5EF4-FFF2-40B4-BE49-F238E27FC236}">
                    <a16:creationId xmlns:a16="http://schemas.microsoft.com/office/drawing/2014/main" id="{849BE5A3-D5F7-4EAC-B8DE-BF5DF6426DA1}"/>
                  </a:ext>
                </a:extLst>
              </p:cNvPr>
              <p:cNvSpPr>
                <a:spLocks noGrp="1" noRot="1" noChangeAspect="1" noMove="1" noResize="1" noEditPoints="1" noAdjustHandles="1" noChangeArrowheads="1" noChangeShapeType="1" noTextEdit="1"/>
              </p:cNvSpPr>
              <p:nvPr>
                <p:ph sz="half" idx="2"/>
              </p:nvPr>
            </p:nvSpPr>
            <p:spPr>
              <a:blipFill>
                <a:blip r:embed="rId3"/>
                <a:stretch>
                  <a:fillRect l="-2417"/>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5E75C670-F6B2-48C2-91D1-8042B478AEA5}"/>
              </a:ext>
            </a:extLst>
          </p:cNvPr>
          <p:cNvSpPr/>
          <p:nvPr/>
        </p:nvSpPr>
        <p:spPr>
          <a:xfrm>
            <a:off x="4648200" y="1988840"/>
            <a:ext cx="4178424" cy="32689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2901157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3989</TotalTime>
  <Words>2536</Words>
  <Application>Microsoft Office PowerPoint</Application>
  <PresentationFormat>全屏显示(4:3)</PresentationFormat>
  <Paragraphs>312</Paragraphs>
  <Slides>35</Slides>
  <Notes>10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等线</vt:lpstr>
      <vt:lpstr>宋体</vt:lpstr>
      <vt:lpstr>Arial</vt:lpstr>
      <vt:lpstr>Calibri</vt:lpstr>
      <vt:lpstr>Cambria Math</vt:lpstr>
      <vt:lpstr>Wingdings</vt:lpstr>
      <vt:lpstr>Office 主题</vt:lpstr>
      <vt:lpstr>交易和组合管理</vt:lpstr>
      <vt:lpstr>内容</vt:lpstr>
      <vt:lpstr>引论</vt:lpstr>
      <vt:lpstr>内容</vt:lpstr>
      <vt:lpstr>建仓策略</vt:lpstr>
      <vt:lpstr>期权（Options）</vt:lpstr>
      <vt:lpstr>看涨期权多头</vt:lpstr>
      <vt:lpstr>看涨期权空头</vt:lpstr>
      <vt:lpstr>看跌期权</vt:lpstr>
      <vt:lpstr>Sell Put策略</vt:lpstr>
      <vt:lpstr>Sell Put的风险</vt:lpstr>
      <vt:lpstr>Buy Write 策略</vt:lpstr>
      <vt:lpstr>段永平“买” 英伟达</vt:lpstr>
      <vt:lpstr>买Call, 买Put?</vt:lpstr>
      <vt:lpstr>增强回报</vt:lpstr>
      <vt:lpstr>内容</vt:lpstr>
      <vt:lpstr>投资组合</vt:lpstr>
      <vt:lpstr>大类资产配置（Asset Allocation）</vt:lpstr>
      <vt:lpstr>动态管理</vt:lpstr>
      <vt:lpstr>主动和被动管理</vt:lpstr>
      <vt:lpstr>股票-债券组合</vt:lpstr>
      <vt:lpstr>适合大多数人的被动投资</vt:lpstr>
      <vt:lpstr>内容</vt:lpstr>
      <vt:lpstr>分散的作用</vt:lpstr>
      <vt:lpstr>为什么分散？</vt:lpstr>
      <vt:lpstr>为什么不能过度分散？</vt:lpstr>
      <vt:lpstr>多少股票合适？</vt:lpstr>
      <vt:lpstr>多少股票合适？</vt:lpstr>
      <vt:lpstr>实验观察</vt:lpstr>
      <vt:lpstr>内容</vt:lpstr>
      <vt:lpstr>集中持仓</vt:lpstr>
      <vt:lpstr>咖啡罐组合</vt:lpstr>
      <vt:lpstr>混合型</vt:lpstr>
      <vt:lpstr>知名基金经理买多少股票</vt:lpstr>
      <vt:lpstr>小结</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116</cp:revision>
  <dcterms:created xsi:type="dcterms:W3CDTF">2011-12-09T08:32:57Z</dcterms:created>
  <dcterms:modified xsi:type="dcterms:W3CDTF">2025-06-16T08:41:47Z</dcterms:modified>
</cp:coreProperties>
</file>