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61" r:id="rId3"/>
    <p:sldId id="262" r:id="rId4"/>
    <p:sldId id="287" r:id="rId5"/>
    <p:sldId id="263" r:id="rId6"/>
    <p:sldId id="264" r:id="rId7"/>
    <p:sldId id="269" r:id="rId8"/>
    <p:sldId id="266" r:id="rId9"/>
    <p:sldId id="267" r:id="rId10"/>
    <p:sldId id="268" r:id="rId11"/>
    <p:sldId id="322" r:id="rId12"/>
    <p:sldId id="265" r:id="rId13"/>
    <p:sldId id="270" r:id="rId14"/>
    <p:sldId id="272" r:id="rId15"/>
    <p:sldId id="274" r:id="rId16"/>
    <p:sldId id="273" r:id="rId17"/>
    <p:sldId id="275" r:id="rId18"/>
    <p:sldId id="296" r:id="rId19"/>
    <p:sldId id="278" r:id="rId20"/>
    <p:sldId id="271" r:id="rId21"/>
    <p:sldId id="279" r:id="rId22"/>
    <p:sldId id="280" r:id="rId23"/>
    <p:sldId id="277" r:id="rId24"/>
    <p:sldId id="281" r:id="rId25"/>
    <p:sldId id="282" r:id="rId26"/>
    <p:sldId id="283" r:id="rId27"/>
    <p:sldId id="284" r:id="rId28"/>
    <p:sldId id="285" r:id="rId29"/>
    <p:sldId id="286" r:id="rId30"/>
    <p:sldId id="297" r:id="rId31"/>
    <p:sldId id="289" r:id="rId32"/>
    <p:sldId id="312" r:id="rId33"/>
    <p:sldId id="295" r:id="rId34"/>
    <p:sldId id="290" r:id="rId35"/>
    <p:sldId id="291" r:id="rId36"/>
    <p:sldId id="292" r:id="rId37"/>
    <p:sldId id="293" r:id="rId38"/>
    <p:sldId id="294" r:id="rId39"/>
    <p:sldId id="313" r:id="rId40"/>
    <p:sldId id="315" r:id="rId41"/>
    <p:sldId id="314" r:id="rId42"/>
    <p:sldId id="301" r:id="rId43"/>
    <p:sldId id="302" r:id="rId44"/>
    <p:sldId id="303" r:id="rId45"/>
    <p:sldId id="304" r:id="rId46"/>
    <p:sldId id="305" r:id="rId47"/>
    <p:sldId id="308" r:id="rId48"/>
    <p:sldId id="306" r:id="rId49"/>
    <p:sldId id="307" r:id="rId50"/>
    <p:sldId id="309" r:id="rId51"/>
    <p:sldId id="321" r:id="rId52"/>
    <p:sldId id="310" r:id="rId53"/>
    <p:sldId id="316" r:id="rId54"/>
    <p:sldId id="323" r:id="rId55"/>
    <p:sldId id="311" r:id="rId56"/>
    <p:sldId id="317" r:id="rId57"/>
    <p:sldId id="318" r:id="rId58"/>
    <p:sldId id="320" r:id="rId59"/>
    <p:sldId id="298" r:id="rId60"/>
    <p:sldId id="299" r:id="rId61"/>
    <p:sldId id="300"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94" autoAdjust="0"/>
  </p:normalViewPr>
  <p:slideViewPr>
    <p:cSldViewPr>
      <p:cViewPr varScale="1">
        <p:scale>
          <a:sx n="101" d="100"/>
          <a:sy n="101" d="100"/>
        </p:scale>
        <p:origin x="2599" y="5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Investment\Case\OXY\&#36130;&#21153;&#20998;&#26512;-OX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Investment\Case\OXY\&#36130;&#21153;&#20998;&#26512;-OX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Junhui\Documents\courses\Investment\Case\OXY\oil-price-cpi.xls"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Investment\Case\&#26032;&#22478;\&#36130;&#21153;&#20998;&#26512;-&#26032;&#22478;&#25511;&#3292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Investment\Case\&#26032;&#21644;&#25104;\&#36130;&#21153;&#20998;&#26512;-&#26032;&#21644;&#2510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中远海控股价和集运运价</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file!$B$1</c:f>
              <c:strCache>
                <c:ptCount val="1"/>
                <c:pt idx="0">
                  <c:v>中远海控月末收盘价</c:v>
                </c:pt>
              </c:strCache>
            </c:strRef>
          </c:tx>
          <c:spPr>
            <a:ln w="28575" cap="rnd">
              <a:solidFill>
                <a:schemeClr val="accent1"/>
              </a:solidFill>
              <a:round/>
            </a:ln>
            <a:effectLst/>
          </c:spPr>
          <c:marker>
            <c:symbol val="none"/>
          </c:marker>
          <c:cat>
            <c:numRef>
              <c:f>file!$A$2:$A$124</c:f>
              <c:numCache>
                <c:formatCode>yyyy\-mm\-dd</c:formatCode>
                <c:ptCount val="123"/>
                <c:pt idx="0">
                  <c:v>41486</c:v>
                </c:pt>
                <c:pt idx="1">
                  <c:v>41516</c:v>
                </c:pt>
                <c:pt idx="2">
                  <c:v>41547</c:v>
                </c:pt>
                <c:pt idx="3">
                  <c:v>41578</c:v>
                </c:pt>
                <c:pt idx="4">
                  <c:v>41607</c:v>
                </c:pt>
                <c:pt idx="5">
                  <c:v>41639</c:v>
                </c:pt>
                <c:pt idx="6">
                  <c:v>41669</c:v>
                </c:pt>
                <c:pt idx="7">
                  <c:v>41698</c:v>
                </c:pt>
                <c:pt idx="8">
                  <c:v>41729</c:v>
                </c:pt>
                <c:pt idx="9">
                  <c:v>41759</c:v>
                </c:pt>
                <c:pt idx="10">
                  <c:v>41789</c:v>
                </c:pt>
                <c:pt idx="11">
                  <c:v>41820</c:v>
                </c:pt>
                <c:pt idx="12">
                  <c:v>41851</c:v>
                </c:pt>
                <c:pt idx="13">
                  <c:v>41880</c:v>
                </c:pt>
                <c:pt idx="14">
                  <c:v>41912</c:v>
                </c:pt>
                <c:pt idx="15">
                  <c:v>41943</c:v>
                </c:pt>
                <c:pt idx="16">
                  <c:v>41971</c:v>
                </c:pt>
                <c:pt idx="17">
                  <c:v>42004</c:v>
                </c:pt>
                <c:pt idx="18">
                  <c:v>42034</c:v>
                </c:pt>
                <c:pt idx="19">
                  <c:v>42062</c:v>
                </c:pt>
                <c:pt idx="20">
                  <c:v>42094</c:v>
                </c:pt>
                <c:pt idx="21">
                  <c:v>42124</c:v>
                </c:pt>
                <c:pt idx="22">
                  <c:v>42153</c:v>
                </c:pt>
                <c:pt idx="23">
                  <c:v>42185</c:v>
                </c:pt>
                <c:pt idx="24">
                  <c:v>42216</c:v>
                </c:pt>
                <c:pt idx="25">
                  <c:v>42247</c:v>
                </c:pt>
                <c:pt idx="26">
                  <c:v>42277</c:v>
                </c:pt>
                <c:pt idx="27">
                  <c:v>42307</c:v>
                </c:pt>
                <c:pt idx="28">
                  <c:v>42338</c:v>
                </c:pt>
                <c:pt idx="29">
                  <c:v>42369</c:v>
                </c:pt>
                <c:pt idx="30">
                  <c:v>42398</c:v>
                </c:pt>
                <c:pt idx="31">
                  <c:v>42429</c:v>
                </c:pt>
                <c:pt idx="32">
                  <c:v>42460</c:v>
                </c:pt>
                <c:pt idx="33">
                  <c:v>42489</c:v>
                </c:pt>
                <c:pt idx="34">
                  <c:v>42521</c:v>
                </c:pt>
                <c:pt idx="35">
                  <c:v>42551</c:v>
                </c:pt>
                <c:pt idx="36">
                  <c:v>42580</c:v>
                </c:pt>
                <c:pt idx="37">
                  <c:v>42613</c:v>
                </c:pt>
                <c:pt idx="38">
                  <c:v>42643</c:v>
                </c:pt>
                <c:pt idx="39">
                  <c:v>42674</c:v>
                </c:pt>
                <c:pt idx="40">
                  <c:v>42704</c:v>
                </c:pt>
                <c:pt idx="41">
                  <c:v>42734</c:v>
                </c:pt>
                <c:pt idx="42">
                  <c:v>42761</c:v>
                </c:pt>
                <c:pt idx="43">
                  <c:v>42794</c:v>
                </c:pt>
                <c:pt idx="44">
                  <c:v>42825</c:v>
                </c:pt>
                <c:pt idx="45">
                  <c:v>42853</c:v>
                </c:pt>
                <c:pt idx="46">
                  <c:v>42886</c:v>
                </c:pt>
                <c:pt idx="47">
                  <c:v>42916</c:v>
                </c:pt>
                <c:pt idx="48">
                  <c:v>42947</c:v>
                </c:pt>
                <c:pt idx="49">
                  <c:v>42978</c:v>
                </c:pt>
                <c:pt idx="50">
                  <c:v>43007</c:v>
                </c:pt>
                <c:pt idx="51">
                  <c:v>43039</c:v>
                </c:pt>
                <c:pt idx="52">
                  <c:v>43069</c:v>
                </c:pt>
                <c:pt idx="53">
                  <c:v>43098</c:v>
                </c:pt>
                <c:pt idx="54">
                  <c:v>43131</c:v>
                </c:pt>
                <c:pt idx="55">
                  <c:v>43159</c:v>
                </c:pt>
                <c:pt idx="56">
                  <c:v>43189</c:v>
                </c:pt>
                <c:pt idx="57">
                  <c:v>43217</c:v>
                </c:pt>
                <c:pt idx="58">
                  <c:v>43251</c:v>
                </c:pt>
                <c:pt idx="59">
                  <c:v>43280</c:v>
                </c:pt>
                <c:pt idx="60">
                  <c:v>43312</c:v>
                </c:pt>
                <c:pt idx="61">
                  <c:v>43343</c:v>
                </c:pt>
                <c:pt idx="62">
                  <c:v>43371</c:v>
                </c:pt>
                <c:pt idx="63">
                  <c:v>43404</c:v>
                </c:pt>
                <c:pt idx="64">
                  <c:v>43434</c:v>
                </c:pt>
                <c:pt idx="65">
                  <c:v>43462</c:v>
                </c:pt>
                <c:pt idx="66">
                  <c:v>43496</c:v>
                </c:pt>
                <c:pt idx="67">
                  <c:v>43524</c:v>
                </c:pt>
                <c:pt idx="68">
                  <c:v>43553</c:v>
                </c:pt>
                <c:pt idx="69">
                  <c:v>43585</c:v>
                </c:pt>
                <c:pt idx="70">
                  <c:v>43616</c:v>
                </c:pt>
                <c:pt idx="71">
                  <c:v>43644</c:v>
                </c:pt>
                <c:pt idx="72">
                  <c:v>43677</c:v>
                </c:pt>
                <c:pt idx="73">
                  <c:v>43707</c:v>
                </c:pt>
                <c:pt idx="74">
                  <c:v>43738</c:v>
                </c:pt>
                <c:pt idx="75">
                  <c:v>43769</c:v>
                </c:pt>
                <c:pt idx="76">
                  <c:v>43798</c:v>
                </c:pt>
                <c:pt idx="77">
                  <c:v>43830</c:v>
                </c:pt>
                <c:pt idx="78">
                  <c:v>43853</c:v>
                </c:pt>
                <c:pt idx="79">
                  <c:v>43889</c:v>
                </c:pt>
                <c:pt idx="80">
                  <c:v>43921</c:v>
                </c:pt>
                <c:pt idx="81">
                  <c:v>43951</c:v>
                </c:pt>
                <c:pt idx="82">
                  <c:v>43980</c:v>
                </c:pt>
                <c:pt idx="83">
                  <c:v>44012</c:v>
                </c:pt>
                <c:pt idx="84">
                  <c:v>44043</c:v>
                </c:pt>
                <c:pt idx="85">
                  <c:v>44074</c:v>
                </c:pt>
                <c:pt idx="86">
                  <c:v>44104</c:v>
                </c:pt>
                <c:pt idx="87">
                  <c:v>44134</c:v>
                </c:pt>
                <c:pt idx="88">
                  <c:v>44165</c:v>
                </c:pt>
                <c:pt idx="89">
                  <c:v>44196</c:v>
                </c:pt>
                <c:pt idx="90">
                  <c:v>44225</c:v>
                </c:pt>
                <c:pt idx="91">
                  <c:v>44253</c:v>
                </c:pt>
                <c:pt idx="92">
                  <c:v>44286</c:v>
                </c:pt>
                <c:pt idx="93">
                  <c:v>44316</c:v>
                </c:pt>
                <c:pt idx="94">
                  <c:v>44347</c:v>
                </c:pt>
                <c:pt idx="95">
                  <c:v>44377</c:v>
                </c:pt>
                <c:pt idx="96">
                  <c:v>44407</c:v>
                </c:pt>
                <c:pt idx="97">
                  <c:v>44439</c:v>
                </c:pt>
                <c:pt idx="98">
                  <c:v>44469</c:v>
                </c:pt>
                <c:pt idx="99">
                  <c:v>44498</c:v>
                </c:pt>
                <c:pt idx="100">
                  <c:v>44530</c:v>
                </c:pt>
                <c:pt idx="101">
                  <c:v>44561</c:v>
                </c:pt>
                <c:pt idx="102">
                  <c:v>44589</c:v>
                </c:pt>
                <c:pt idx="103">
                  <c:v>44620</c:v>
                </c:pt>
                <c:pt idx="104">
                  <c:v>44651</c:v>
                </c:pt>
                <c:pt idx="105">
                  <c:v>44680</c:v>
                </c:pt>
                <c:pt idx="106">
                  <c:v>44712</c:v>
                </c:pt>
                <c:pt idx="107">
                  <c:v>44742</c:v>
                </c:pt>
                <c:pt idx="108">
                  <c:v>44771</c:v>
                </c:pt>
                <c:pt idx="109">
                  <c:v>44804</c:v>
                </c:pt>
                <c:pt idx="110">
                  <c:v>44834</c:v>
                </c:pt>
                <c:pt idx="111">
                  <c:v>44865</c:v>
                </c:pt>
                <c:pt idx="112">
                  <c:v>44895</c:v>
                </c:pt>
                <c:pt idx="113">
                  <c:v>44925</c:v>
                </c:pt>
                <c:pt idx="114">
                  <c:v>44957</c:v>
                </c:pt>
                <c:pt idx="115">
                  <c:v>44985</c:v>
                </c:pt>
                <c:pt idx="116">
                  <c:v>45016</c:v>
                </c:pt>
                <c:pt idx="117">
                  <c:v>45044</c:v>
                </c:pt>
                <c:pt idx="118">
                  <c:v>45077</c:v>
                </c:pt>
                <c:pt idx="119">
                  <c:v>45107</c:v>
                </c:pt>
                <c:pt idx="120">
                  <c:v>45138</c:v>
                </c:pt>
                <c:pt idx="121">
                  <c:v>45169</c:v>
                </c:pt>
                <c:pt idx="122">
                  <c:v>45197</c:v>
                </c:pt>
              </c:numCache>
            </c:numRef>
          </c:cat>
          <c:val>
            <c:numRef>
              <c:f>file!$B$2:$B$124</c:f>
              <c:numCache>
                <c:formatCode>General</c:formatCode>
                <c:ptCount val="123"/>
                <c:pt idx="0">
                  <c:v>1.45</c:v>
                </c:pt>
                <c:pt idx="1">
                  <c:v>1.7</c:v>
                </c:pt>
                <c:pt idx="2">
                  <c:v>1.85</c:v>
                </c:pt>
                <c:pt idx="3">
                  <c:v>1.67</c:v>
                </c:pt>
                <c:pt idx="4">
                  <c:v>1.8</c:v>
                </c:pt>
                <c:pt idx="5">
                  <c:v>1.76</c:v>
                </c:pt>
                <c:pt idx="6">
                  <c:v>1.68</c:v>
                </c:pt>
                <c:pt idx="7">
                  <c:v>1.74</c:v>
                </c:pt>
                <c:pt idx="8">
                  <c:v>1.92</c:v>
                </c:pt>
                <c:pt idx="9">
                  <c:v>1.64</c:v>
                </c:pt>
                <c:pt idx="10">
                  <c:v>1.6</c:v>
                </c:pt>
                <c:pt idx="11">
                  <c:v>1.6</c:v>
                </c:pt>
                <c:pt idx="12">
                  <c:v>1.76</c:v>
                </c:pt>
                <c:pt idx="13">
                  <c:v>1.78</c:v>
                </c:pt>
                <c:pt idx="14">
                  <c:v>2.17</c:v>
                </c:pt>
                <c:pt idx="15">
                  <c:v>2.19</c:v>
                </c:pt>
                <c:pt idx="16">
                  <c:v>2.85</c:v>
                </c:pt>
                <c:pt idx="17">
                  <c:v>3.84</c:v>
                </c:pt>
                <c:pt idx="18">
                  <c:v>3.43</c:v>
                </c:pt>
                <c:pt idx="19">
                  <c:v>3.31</c:v>
                </c:pt>
                <c:pt idx="20">
                  <c:v>3.97</c:v>
                </c:pt>
                <c:pt idx="21">
                  <c:v>8.17</c:v>
                </c:pt>
                <c:pt idx="22">
                  <c:v>7.14</c:v>
                </c:pt>
                <c:pt idx="23">
                  <c:v>6.66</c:v>
                </c:pt>
                <c:pt idx="24">
                  <c:v>5.4</c:v>
                </c:pt>
                <c:pt idx="25">
                  <c:v>6.21</c:v>
                </c:pt>
                <c:pt idx="26">
                  <c:v>6.21</c:v>
                </c:pt>
                <c:pt idx="27">
                  <c:v>6.21</c:v>
                </c:pt>
                <c:pt idx="28">
                  <c:v>6.21</c:v>
                </c:pt>
                <c:pt idx="29">
                  <c:v>4.82</c:v>
                </c:pt>
                <c:pt idx="30">
                  <c:v>2.92</c:v>
                </c:pt>
                <c:pt idx="31">
                  <c:v>2.95</c:v>
                </c:pt>
                <c:pt idx="32">
                  <c:v>3.25</c:v>
                </c:pt>
                <c:pt idx="33">
                  <c:v>3.03</c:v>
                </c:pt>
                <c:pt idx="34">
                  <c:v>2.84</c:v>
                </c:pt>
                <c:pt idx="35">
                  <c:v>2.71</c:v>
                </c:pt>
                <c:pt idx="36">
                  <c:v>2.75</c:v>
                </c:pt>
                <c:pt idx="37">
                  <c:v>2.74</c:v>
                </c:pt>
                <c:pt idx="38">
                  <c:v>2.7</c:v>
                </c:pt>
                <c:pt idx="39">
                  <c:v>2.81</c:v>
                </c:pt>
                <c:pt idx="40">
                  <c:v>3.19</c:v>
                </c:pt>
                <c:pt idx="41">
                  <c:v>2.8</c:v>
                </c:pt>
                <c:pt idx="42">
                  <c:v>2.89</c:v>
                </c:pt>
                <c:pt idx="43">
                  <c:v>3.26</c:v>
                </c:pt>
                <c:pt idx="44">
                  <c:v>3.16</c:v>
                </c:pt>
                <c:pt idx="45">
                  <c:v>2.94</c:v>
                </c:pt>
                <c:pt idx="46">
                  <c:v>2.86</c:v>
                </c:pt>
                <c:pt idx="47">
                  <c:v>2.86</c:v>
                </c:pt>
                <c:pt idx="48">
                  <c:v>3.88</c:v>
                </c:pt>
                <c:pt idx="49">
                  <c:v>4.16</c:v>
                </c:pt>
                <c:pt idx="50">
                  <c:v>3.68</c:v>
                </c:pt>
                <c:pt idx="51">
                  <c:v>3.7</c:v>
                </c:pt>
                <c:pt idx="52">
                  <c:v>3.36</c:v>
                </c:pt>
                <c:pt idx="53">
                  <c:v>3.61</c:v>
                </c:pt>
                <c:pt idx="54">
                  <c:v>3.87</c:v>
                </c:pt>
                <c:pt idx="55">
                  <c:v>3.22</c:v>
                </c:pt>
                <c:pt idx="56">
                  <c:v>3.14</c:v>
                </c:pt>
                <c:pt idx="57">
                  <c:v>3.01</c:v>
                </c:pt>
                <c:pt idx="58">
                  <c:v>3.27</c:v>
                </c:pt>
                <c:pt idx="59">
                  <c:v>2.63</c:v>
                </c:pt>
                <c:pt idx="60">
                  <c:v>2.41</c:v>
                </c:pt>
                <c:pt idx="61">
                  <c:v>2.1800000000000002</c:v>
                </c:pt>
                <c:pt idx="62">
                  <c:v>2.1800000000000002</c:v>
                </c:pt>
                <c:pt idx="63">
                  <c:v>2.02</c:v>
                </c:pt>
                <c:pt idx="64">
                  <c:v>2.19</c:v>
                </c:pt>
                <c:pt idx="65">
                  <c:v>2.16</c:v>
                </c:pt>
                <c:pt idx="66">
                  <c:v>2.2400000000000002</c:v>
                </c:pt>
                <c:pt idx="67">
                  <c:v>2.67</c:v>
                </c:pt>
                <c:pt idx="68">
                  <c:v>2.82</c:v>
                </c:pt>
                <c:pt idx="69">
                  <c:v>3.06</c:v>
                </c:pt>
                <c:pt idx="70">
                  <c:v>2.5499999999999998</c:v>
                </c:pt>
                <c:pt idx="71">
                  <c:v>2.68</c:v>
                </c:pt>
                <c:pt idx="72">
                  <c:v>2.5</c:v>
                </c:pt>
                <c:pt idx="73">
                  <c:v>2.4500000000000002</c:v>
                </c:pt>
                <c:pt idx="74">
                  <c:v>2.54</c:v>
                </c:pt>
                <c:pt idx="75">
                  <c:v>2.46</c:v>
                </c:pt>
                <c:pt idx="76">
                  <c:v>2.5299999999999998</c:v>
                </c:pt>
                <c:pt idx="77">
                  <c:v>2.81</c:v>
                </c:pt>
                <c:pt idx="78">
                  <c:v>2.54</c:v>
                </c:pt>
                <c:pt idx="79">
                  <c:v>2.16</c:v>
                </c:pt>
                <c:pt idx="80">
                  <c:v>2.19</c:v>
                </c:pt>
                <c:pt idx="81">
                  <c:v>1.92</c:v>
                </c:pt>
                <c:pt idx="82">
                  <c:v>1.69</c:v>
                </c:pt>
                <c:pt idx="83">
                  <c:v>1.85</c:v>
                </c:pt>
                <c:pt idx="84">
                  <c:v>2.31</c:v>
                </c:pt>
                <c:pt idx="85">
                  <c:v>2.9</c:v>
                </c:pt>
                <c:pt idx="86">
                  <c:v>3.06</c:v>
                </c:pt>
                <c:pt idx="87">
                  <c:v>3.49</c:v>
                </c:pt>
                <c:pt idx="88">
                  <c:v>5.3</c:v>
                </c:pt>
                <c:pt idx="89">
                  <c:v>6.52</c:v>
                </c:pt>
                <c:pt idx="90">
                  <c:v>6.63</c:v>
                </c:pt>
                <c:pt idx="91">
                  <c:v>6.75</c:v>
                </c:pt>
                <c:pt idx="92">
                  <c:v>7.22</c:v>
                </c:pt>
                <c:pt idx="93">
                  <c:v>9.76</c:v>
                </c:pt>
                <c:pt idx="94">
                  <c:v>11.41</c:v>
                </c:pt>
                <c:pt idx="95">
                  <c:v>16.309999999999999</c:v>
                </c:pt>
                <c:pt idx="96">
                  <c:v>12.26</c:v>
                </c:pt>
                <c:pt idx="97">
                  <c:v>14.4</c:v>
                </c:pt>
                <c:pt idx="98">
                  <c:v>12</c:v>
                </c:pt>
                <c:pt idx="99">
                  <c:v>11.48</c:v>
                </c:pt>
                <c:pt idx="100">
                  <c:v>12.06</c:v>
                </c:pt>
                <c:pt idx="101">
                  <c:v>12.97</c:v>
                </c:pt>
                <c:pt idx="102">
                  <c:v>11.19</c:v>
                </c:pt>
                <c:pt idx="103">
                  <c:v>12.16</c:v>
                </c:pt>
                <c:pt idx="104">
                  <c:v>10.76</c:v>
                </c:pt>
                <c:pt idx="105">
                  <c:v>10.02</c:v>
                </c:pt>
                <c:pt idx="106">
                  <c:v>10.66</c:v>
                </c:pt>
                <c:pt idx="107">
                  <c:v>10.24</c:v>
                </c:pt>
                <c:pt idx="108">
                  <c:v>10.11</c:v>
                </c:pt>
                <c:pt idx="109">
                  <c:v>10.46</c:v>
                </c:pt>
                <c:pt idx="110">
                  <c:v>8.1199999999999992</c:v>
                </c:pt>
                <c:pt idx="111">
                  <c:v>8.2799999999999994</c:v>
                </c:pt>
                <c:pt idx="112">
                  <c:v>9.31</c:v>
                </c:pt>
                <c:pt idx="113">
                  <c:v>8.9700000000000006</c:v>
                </c:pt>
                <c:pt idx="114">
                  <c:v>9.27</c:v>
                </c:pt>
                <c:pt idx="115">
                  <c:v>9.4</c:v>
                </c:pt>
                <c:pt idx="116">
                  <c:v>9.6199999999999992</c:v>
                </c:pt>
                <c:pt idx="117">
                  <c:v>9.69</c:v>
                </c:pt>
                <c:pt idx="118">
                  <c:v>9.1</c:v>
                </c:pt>
                <c:pt idx="119">
                  <c:v>9.4</c:v>
                </c:pt>
                <c:pt idx="120">
                  <c:v>10.119999999999999</c:v>
                </c:pt>
                <c:pt idx="121">
                  <c:v>9.8000000000000007</c:v>
                </c:pt>
                <c:pt idx="122">
                  <c:v>9.81</c:v>
                </c:pt>
              </c:numCache>
            </c:numRef>
          </c:val>
          <c:smooth val="0"/>
          <c:extLst>
            <c:ext xmlns:c16="http://schemas.microsoft.com/office/drawing/2014/chart" uri="{C3380CC4-5D6E-409C-BE32-E72D297353CC}">
              <c16:uniqueId val="{00000000-79F9-4EBA-ACD8-B3FCEBB62891}"/>
            </c:ext>
          </c:extLst>
        </c:ser>
        <c:dLbls>
          <c:showLegendKey val="0"/>
          <c:showVal val="0"/>
          <c:showCatName val="0"/>
          <c:showSerName val="0"/>
          <c:showPercent val="0"/>
          <c:showBubbleSize val="0"/>
        </c:dLbls>
        <c:marker val="1"/>
        <c:smooth val="0"/>
        <c:axId val="1868555407"/>
        <c:axId val="1865441183"/>
      </c:lineChart>
      <c:lineChart>
        <c:grouping val="standard"/>
        <c:varyColors val="0"/>
        <c:ser>
          <c:idx val="1"/>
          <c:order val="1"/>
          <c:tx>
            <c:strRef>
              <c:f>file!$C$1</c:f>
              <c:strCache>
                <c:ptCount val="1"/>
                <c:pt idx="0">
                  <c:v>中国出口集装箱运价指数:综合指数</c:v>
                </c:pt>
              </c:strCache>
            </c:strRef>
          </c:tx>
          <c:spPr>
            <a:ln w="28575" cap="rnd">
              <a:solidFill>
                <a:schemeClr val="accent2"/>
              </a:solidFill>
              <a:round/>
            </a:ln>
            <a:effectLst/>
          </c:spPr>
          <c:marker>
            <c:symbol val="none"/>
          </c:marker>
          <c:val>
            <c:numRef>
              <c:f>file!$C$2:$C$124</c:f>
              <c:numCache>
                <c:formatCode>0.00_ </c:formatCode>
                <c:ptCount val="123"/>
                <c:pt idx="0">
                  <c:v>1051.7</c:v>
                </c:pt>
                <c:pt idx="1">
                  <c:v>1115.9000000000001</c:v>
                </c:pt>
                <c:pt idx="2">
                  <c:v>1112.7</c:v>
                </c:pt>
                <c:pt idx="3">
                  <c:v>1027.7</c:v>
                </c:pt>
                <c:pt idx="4">
                  <c:v>1031.0999999999999</c:v>
                </c:pt>
                <c:pt idx="5">
                  <c:v>1060.8</c:v>
                </c:pt>
                <c:pt idx="6">
                  <c:v>1122.5</c:v>
                </c:pt>
                <c:pt idx="7">
                  <c:v>1151.5</c:v>
                </c:pt>
                <c:pt idx="8">
                  <c:v>1078.4000000000001</c:v>
                </c:pt>
                <c:pt idx="9">
                  <c:v>1067.2</c:v>
                </c:pt>
                <c:pt idx="10">
                  <c:v>1091.2</c:v>
                </c:pt>
                <c:pt idx="11">
                  <c:v>1100.8</c:v>
                </c:pt>
                <c:pt idx="12">
                  <c:v>1092.4000000000001</c:v>
                </c:pt>
                <c:pt idx="13">
                  <c:v>1106.4000000000001</c:v>
                </c:pt>
                <c:pt idx="14">
                  <c:v>1109.5999999999999</c:v>
                </c:pt>
                <c:pt idx="15">
                  <c:v>1038.4000000000001</c:v>
                </c:pt>
                <c:pt idx="16">
                  <c:v>1043</c:v>
                </c:pt>
                <c:pt idx="17">
                  <c:v>1036.8</c:v>
                </c:pt>
                <c:pt idx="18">
                  <c:v>1060.5</c:v>
                </c:pt>
                <c:pt idx="19">
                  <c:v>1071.5999999999999</c:v>
                </c:pt>
                <c:pt idx="20">
                  <c:v>1052.4000000000001</c:v>
                </c:pt>
                <c:pt idx="21">
                  <c:v>959.4</c:v>
                </c:pt>
                <c:pt idx="22">
                  <c:v>887.5</c:v>
                </c:pt>
                <c:pt idx="23">
                  <c:v>847.6</c:v>
                </c:pt>
                <c:pt idx="24">
                  <c:v>818.4</c:v>
                </c:pt>
                <c:pt idx="25">
                  <c:v>822.2</c:v>
                </c:pt>
                <c:pt idx="26">
                  <c:v>822.9</c:v>
                </c:pt>
                <c:pt idx="27">
                  <c:v>769.8</c:v>
                </c:pt>
                <c:pt idx="28">
                  <c:v>757</c:v>
                </c:pt>
                <c:pt idx="29">
                  <c:v>722.3</c:v>
                </c:pt>
                <c:pt idx="30">
                  <c:v>760.5</c:v>
                </c:pt>
                <c:pt idx="31">
                  <c:v>766.6</c:v>
                </c:pt>
                <c:pt idx="32">
                  <c:v>704.2</c:v>
                </c:pt>
                <c:pt idx="33">
                  <c:v>644.20000000000005</c:v>
                </c:pt>
                <c:pt idx="34">
                  <c:v>651.5</c:v>
                </c:pt>
                <c:pt idx="35">
                  <c:v>658.1</c:v>
                </c:pt>
                <c:pt idx="36">
                  <c:v>670.2</c:v>
                </c:pt>
                <c:pt idx="37">
                  <c:v>670.2</c:v>
                </c:pt>
                <c:pt idx="38">
                  <c:v>670.2</c:v>
                </c:pt>
                <c:pt idx="39">
                  <c:v>670.2</c:v>
                </c:pt>
                <c:pt idx="40">
                  <c:v>762.2</c:v>
                </c:pt>
                <c:pt idx="41">
                  <c:v>777.3</c:v>
                </c:pt>
                <c:pt idx="42">
                  <c:v>838.8</c:v>
                </c:pt>
                <c:pt idx="43">
                  <c:v>860.7</c:v>
                </c:pt>
                <c:pt idx="44">
                  <c:v>789.41</c:v>
                </c:pt>
                <c:pt idx="45">
                  <c:v>799.2</c:v>
                </c:pt>
                <c:pt idx="46">
                  <c:v>834.3</c:v>
                </c:pt>
                <c:pt idx="47">
                  <c:v>845.48</c:v>
                </c:pt>
                <c:pt idx="48">
                  <c:v>862.95</c:v>
                </c:pt>
                <c:pt idx="49">
                  <c:v>859.09</c:v>
                </c:pt>
                <c:pt idx="50">
                  <c:v>826.92</c:v>
                </c:pt>
                <c:pt idx="51">
                  <c:v>778.11</c:v>
                </c:pt>
                <c:pt idx="52">
                  <c:v>784.65</c:v>
                </c:pt>
                <c:pt idx="53">
                  <c:v>768.4</c:v>
                </c:pt>
                <c:pt idx="54">
                  <c:v>793.19</c:v>
                </c:pt>
                <c:pt idx="55">
                  <c:v>836.03</c:v>
                </c:pt>
                <c:pt idx="56">
                  <c:v>816.77</c:v>
                </c:pt>
                <c:pt idx="57">
                  <c:v>753.26</c:v>
                </c:pt>
                <c:pt idx="58">
                  <c:v>764.84</c:v>
                </c:pt>
                <c:pt idx="59">
                  <c:v>803.05</c:v>
                </c:pt>
                <c:pt idx="60">
                  <c:v>820.31</c:v>
                </c:pt>
                <c:pt idx="61">
                  <c:v>830.22</c:v>
                </c:pt>
                <c:pt idx="62">
                  <c:v>853.97</c:v>
                </c:pt>
                <c:pt idx="63">
                  <c:v>834.55</c:v>
                </c:pt>
                <c:pt idx="64">
                  <c:v>853.76</c:v>
                </c:pt>
                <c:pt idx="65">
                  <c:v>849.69</c:v>
                </c:pt>
                <c:pt idx="66">
                  <c:v>856.43</c:v>
                </c:pt>
                <c:pt idx="67">
                  <c:v>886.56</c:v>
                </c:pt>
                <c:pt idx="68">
                  <c:v>830.81</c:v>
                </c:pt>
                <c:pt idx="69">
                  <c:v>799.65</c:v>
                </c:pt>
                <c:pt idx="70">
                  <c:v>799.9</c:v>
                </c:pt>
                <c:pt idx="71">
                  <c:v>808.62</c:v>
                </c:pt>
                <c:pt idx="72">
                  <c:v>816.69</c:v>
                </c:pt>
                <c:pt idx="73">
                  <c:v>826.6</c:v>
                </c:pt>
                <c:pt idx="74">
                  <c:v>821.62</c:v>
                </c:pt>
                <c:pt idx="75">
                  <c:v>784.22</c:v>
                </c:pt>
                <c:pt idx="76">
                  <c:v>815.27</c:v>
                </c:pt>
                <c:pt idx="77">
                  <c:v>841.46</c:v>
                </c:pt>
                <c:pt idx="78">
                  <c:v>927.91</c:v>
                </c:pt>
                <c:pt idx="79">
                  <c:v>930.68</c:v>
                </c:pt>
                <c:pt idx="80">
                  <c:v>899.61</c:v>
                </c:pt>
                <c:pt idx="81">
                  <c:v>882.25</c:v>
                </c:pt>
                <c:pt idx="82">
                  <c:v>837.74</c:v>
                </c:pt>
                <c:pt idx="83">
                  <c:v>840.88</c:v>
                </c:pt>
                <c:pt idx="84">
                  <c:v>861.05</c:v>
                </c:pt>
                <c:pt idx="85">
                  <c:v>879.06</c:v>
                </c:pt>
                <c:pt idx="86">
                  <c:v>965.7</c:v>
                </c:pt>
                <c:pt idx="87">
                  <c:v>1051.77</c:v>
                </c:pt>
                <c:pt idx="88">
                  <c:v>1125.02</c:v>
                </c:pt>
                <c:pt idx="89">
                  <c:v>1446.08</c:v>
                </c:pt>
                <c:pt idx="90">
                  <c:v>1906.13</c:v>
                </c:pt>
                <c:pt idx="91">
                  <c:v>2063.25</c:v>
                </c:pt>
                <c:pt idx="92">
                  <c:v>1913.6</c:v>
                </c:pt>
                <c:pt idx="93">
                  <c:v>1895.6</c:v>
                </c:pt>
                <c:pt idx="94">
                  <c:v>2180.4299999999998</c:v>
                </c:pt>
                <c:pt idx="95">
                  <c:v>2483.6</c:v>
                </c:pt>
                <c:pt idx="96">
                  <c:v>2781.55</c:v>
                </c:pt>
                <c:pt idx="97">
                  <c:v>3027.91</c:v>
                </c:pt>
                <c:pt idx="98">
                  <c:v>3173.57</c:v>
                </c:pt>
                <c:pt idx="99">
                  <c:v>3291.25</c:v>
                </c:pt>
                <c:pt idx="100">
                  <c:v>3240.72</c:v>
                </c:pt>
                <c:pt idx="101">
                  <c:v>3265.41</c:v>
                </c:pt>
                <c:pt idx="102">
                  <c:v>3510.83</c:v>
                </c:pt>
                <c:pt idx="103">
                  <c:v>3504.56</c:v>
                </c:pt>
                <c:pt idx="104">
                  <c:v>3332.65</c:v>
                </c:pt>
                <c:pt idx="105">
                  <c:v>3131.53</c:v>
                </c:pt>
                <c:pt idx="106">
                  <c:v>3117.94</c:v>
                </c:pt>
                <c:pt idx="107">
                  <c:v>3228.37</c:v>
                </c:pt>
                <c:pt idx="108">
                  <c:v>3239.69</c:v>
                </c:pt>
                <c:pt idx="109">
                  <c:v>3033.6</c:v>
                </c:pt>
                <c:pt idx="110">
                  <c:v>2593.35</c:v>
                </c:pt>
                <c:pt idx="111">
                  <c:v>1949.49</c:v>
                </c:pt>
                <c:pt idx="112">
                  <c:v>1683.88</c:v>
                </c:pt>
                <c:pt idx="113">
                  <c:v>1358.63</c:v>
                </c:pt>
                <c:pt idx="114">
                  <c:v>1206.01</c:v>
                </c:pt>
                <c:pt idx="115">
                  <c:v>1103.73</c:v>
                </c:pt>
                <c:pt idx="116">
                  <c:v>1001.27</c:v>
                </c:pt>
                <c:pt idx="117">
                  <c:v>948.48</c:v>
                </c:pt>
                <c:pt idx="118">
                  <c:v>952.11</c:v>
                </c:pt>
                <c:pt idx="119">
                  <c:v>918.89</c:v>
                </c:pt>
                <c:pt idx="120">
                  <c:v>869.89</c:v>
                </c:pt>
                <c:pt idx="121">
                  <c:v>880.79</c:v>
                </c:pt>
                <c:pt idx="122">
                  <c:v>876.46</c:v>
                </c:pt>
              </c:numCache>
            </c:numRef>
          </c:val>
          <c:smooth val="0"/>
          <c:extLst>
            <c:ext xmlns:c16="http://schemas.microsoft.com/office/drawing/2014/chart" uri="{C3380CC4-5D6E-409C-BE32-E72D297353CC}">
              <c16:uniqueId val="{00000001-79F9-4EBA-ACD8-B3FCEBB62891}"/>
            </c:ext>
          </c:extLst>
        </c:ser>
        <c:dLbls>
          <c:showLegendKey val="0"/>
          <c:showVal val="0"/>
          <c:showCatName val="0"/>
          <c:showSerName val="0"/>
          <c:showPercent val="0"/>
          <c:showBubbleSize val="0"/>
        </c:dLbls>
        <c:marker val="1"/>
        <c:smooth val="0"/>
        <c:axId val="1873673471"/>
        <c:axId val="1865436191"/>
      </c:lineChart>
      <c:dateAx>
        <c:axId val="1868555407"/>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5441183"/>
        <c:crosses val="autoZero"/>
        <c:auto val="1"/>
        <c:lblOffset val="100"/>
        <c:baseTimeUnit val="days"/>
      </c:dateAx>
      <c:valAx>
        <c:axId val="1865441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8555407"/>
        <c:crosses val="autoZero"/>
        <c:crossBetween val="between"/>
      </c:valAx>
      <c:valAx>
        <c:axId val="1865436191"/>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73673471"/>
        <c:crosses val="max"/>
        <c:crossBetween val="between"/>
      </c:valAx>
      <c:catAx>
        <c:axId val="1873673471"/>
        <c:scaling>
          <c:orientation val="minMax"/>
        </c:scaling>
        <c:delete val="1"/>
        <c:axPos val="b"/>
        <c:majorTickMark val="out"/>
        <c:minorTickMark val="none"/>
        <c:tickLblPos val="nextTo"/>
        <c:crossAx val="18654361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股价和估值</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中远海控股价</c:v>
                </c:pt>
              </c:strCache>
            </c:strRef>
          </c:tx>
          <c:spPr>
            <a:ln w="28575" cap="rnd">
              <a:solidFill>
                <a:schemeClr val="accent1"/>
              </a:solidFill>
              <a:round/>
            </a:ln>
            <a:effectLst/>
          </c:spPr>
          <c:marker>
            <c:symbol val="none"/>
          </c:marker>
          <c:cat>
            <c:numRef>
              <c:f>Sheet1!$A$2:$A$62</c:f>
              <c:numCache>
                <c:formatCode>yyyy\-mm\-dd</c:formatCode>
                <c:ptCount val="61"/>
                <c:pt idx="0">
                  <c:v>43404</c:v>
                </c:pt>
                <c:pt idx="1">
                  <c:v>43434</c:v>
                </c:pt>
                <c:pt idx="2">
                  <c:v>43462</c:v>
                </c:pt>
                <c:pt idx="3">
                  <c:v>43496</c:v>
                </c:pt>
                <c:pt idx="4">
                  <c:v>43524</c:v>
                </c:pt>
                <c:pt idx="5">
                  <c:v>43553</c:v>
                </c:pt>
                <c:pt idx="6">
                  <c:v>43585</c:v>
                </c:pt>
                <c:pt idx="7">
                  <c:v>43616</c:v>
                </c:pt>
                <c:pt idx="8">
                  <c:v>43644</c:v>
                </c:pt>
                <c:pt idx="9">
                  <c:v>43677</c:v>
                </c:pt>
                <c:pt idx="10">
                  <c:v>43707</c:v>
                </c:pt>
                <c:pt idx="11">
                  <c:v>43738</c:v>
                </c:pt>
                <c:pt idx="12">
                  <c:v>43769</c:v>
                </c:pt>
                <c:pt idx="13">
                  <c:v>43798</c:v>
                </c:pt>
                <c:pt idx="14">
                  <c:v>43830</c:v>
                </c:pt>
                <c:pt idx="15">
                  <c:v>43853</c:v>
                </c:pt>
                <c:pt idx="16">
                  <c:v>43889</c:v>
                </c:pt>
                <c:pt idx="17">
                  <c:v>43921</c:v>
                </c:pt>
                <c:pt idx="18">
                  <c:v>43951</c:v>
                </c:pt>
                <c:pt idx="19">
                  <c:v>43980</c:v>
                </c:pt>
                <c:pt idx="20">
                  <c:v>44012</c:v>
                </c:pt>
                <c:pt idx="21">
                  <c:v>44043</c:v>
                </c:pt>
                <c:pt idx="22">
                  <c:v>44074</c:v>
                </c:pt>
                <c:pt idx="23">
                  <c:v>44104</c:v>
                </c:pt>
                <c:pt idx="24">
                  <c:v>44134</c:v>
                </c:pt>
                <c:pt idx="25">
                  <c:v>44165</c:v>
                </c:pt>
                <c:pt idx="26">
                  <c:v>44196</c:v>
                </c:pt>
                <c:pt idx="27">
                  <c:v>44225</c:v>
                </c:pt>
                <c:pt idx="28">
                  <c:v>44253</c:v>
                </c:pt>
                <c:pt idx="29">
                  <c:v>44286</c:v>
                </c:pt>
                <c:pt idx="30">
                  <c:v>44316</c:v>
                </c:pt>
                <c:pt idx="31">
                  <c:v>44347</c:v>
                </c:pt>
                <c:pt idx="32">
                  <c:v>44377</c:v>
                </c:pt>
                <c:pt idx="33">
                  <c:v>44407</c:v>
                </c:pt>
                <c:pt idx="34">
                  <c:v>44439</c:v>
                </c:pt>
                <c:pt idx="35">
                  <c:v>44469</c:v>
                </c:pt>
                <c:pt idx="36">
                  <c:v>44498</c:v>
                </c:pt>
                <c:pt idx="37">
                  <c:v>44530</c:v>
                </c:pt>
                <c:pt idx="38">
                  <c:v>44561</c:v>
                </c:pt>
                <c:pt idx="39">
                  <c:v>44589</c:v>
                </c:pt>
                <c:pt idx="40">
                  <c:v>44620</c:v>
                </c:pt>
                <c:pt idx="41">
                  <c:v>44651</c:v>
                </c:pt>
                <c:pt idx="42">
                  <c:v>44680</c:v>
                </c:pt>
                <c:pt idx="43">
                  <c:v>44712</c:v>
                </c:pt>
                <c:pt idx="44">
                  <c:v>44742</c:v>
                </c:pt>
                <c:pt idx="45">
                  <c:v>44771</c:v>
                </c:pt>
                <c:pt idx="46">
                  <c:v>44804</c:v>
                </c:pt>
                <c:pt idx="47">
                  <c:v>44834</c:v>
                </c:pt>
                <c:pt idx="48">
                  <c:v>44865</c:v>
                </c:pt>
                <c:pt idx="49">
                  <c:v>44895</c:v>
                </c:pt>
                <c:pt idx="50">
                  <c:v>44925</c:v>
                </c:pt>
                <c:pt idx="51">
                  <c:v>44957</c:v>
                </c:pt>
                <c:pt idx="52">
                  <c:v>44985</c:v>
                </c:pt>
                <c:pt idx="53">
                  <c:v>45016</c:v>
                </c:pt>
                <c:pt idx="54">
                  <c:v>45044</c:v>
                </c:pt>
                <c:pt idx="55">
                  <c:v>45077</c:v>
                </c:pt>
                <c:pt idx="56">
                  <c:v>45107</c:v>
                </c:pt>
                <c:pt idx="57">
                  <c:v>45138</c:v>
                </c:pt>
                <c:pt idx="58">
                  <c:v>45169</c:v>
                </c:pt>
                <c:pt idx="59">
                  <c:v>45197</c:v>
                </c:pt>
                <c:pt idx="60">
                  <c:v>45225</c:v>
                </c:pt>
              </c:numCache>
            </c:numRef>
          </c:cat>
          <c:val>
            <c:numRef>
              <c:f>Sheet1!$B$2:$B$62</c:f>
              <c:numCache>
                <c:formatCode>General</c:formatCode>
                <c:ptCount val="61"/>
                <c:pt idx="0">
                  <c:v>2.02</c:v>
                </c:pt>
                <c:pt idx="1">
                  <c:v>2.19</c:v>
                </c:pt>
                <c:pt idx="2">
                  <c:v>2.16</c:v>
                </c:pt>
                <c:pt idx="3">
                  <c:v>2.2400000000000002</c:v>
                </c:pt>
                <c:pt idx="4">
                  <c:v>2.67</c:v>
                </c:pt>
                <c:pt idx="5">
                  <c:v>2.82</c:v>
                </c:pt>
                <c:pt idx="6">
                  <c:v>3.06</c:v>
                </c:pt>
                <c:pt idx="7">
                  <c:v>2.5499999999999998</c:v>
                </c:pt>
                <c:pt idx="8">
                  <c:v>2.68</c:v>
                </c:pt>
                <c:pt idx="9">
                  <c:v>2.5</c:v>
                </c:pt>
                <c:pt idx="10">
                  <c:v>2.4500000000000002</c:v>
                </c:pt>
                <c:pt idx="11">
                  <c:v>2.54</c:v>
                </c:pt>
                <c:pt idx="12">
                  <c:v>2.46</c:v>
                </c:pt>
                <c:pt idx="13">
                  <c:v>2.5299999999999998</c:v>
                </c:pt>
                <c:pt idx="14">
                  <c:v>2.81</c:v>
                </c:pt>
                <c:pt idx="15">
                  <c:v>2.54</c:v>
                </c:pt>
                <c:pt idx="16">
                  <c:v>2.16</c:v>
                </c:pt>
                <c:pt idx="17">
                  <c:v>2.19</c:v>
                </c:pt>
                <c:pt idx="18">
                  <c:v>1.92</c:v>
                </c:pt>
                <c:pt idx="19">
                  <c:v>1.69</c:v>
                </c:pt>
                <c:pt idx="20">
                  <c:v>1.85</c:v>
                </c:pt>
                <c:pt idx="21">
                  <c:v>2.31</c:v>
                </c:pt>
                <c:pt idx="22">
                  <c:v>2.9</c:v>
                </c:pt>
                <c:pt idx="23">
                  <c:v>3.06</c:v>
                </c:pt>
                <c:pt idx="24">
                  <c:v>3.49</c:v>
                </c:pt>
                <c:pt idx="25">
                  <c:v>5.3</c:v>
                </c:pt>
                <c:pt idx="26">
                  <c:v>6.52</c:v>
                </c:pt>
                <c:pt idx="27">
                  <c:v>6.63</c:v>
                </c:pt>
                <c:pt idx="28">
                  <c:v>6.75</c:v>
                </c:pt>
                <c:pt idx="29">
                  <c:v>7.22</c:v>
                </c:pt>
                <c:pt idx="30">
                  <c:v>9.76</c:v>
                </c:pt>
                <c:pt idx="31">
                  <c:v>11.41</c:v>
                </c:pt>
                <c:pt idx="32">
                  <c:v>16.309999999999999</c:v>
                </c:pt>
                <c:pt idx="33">
                  <c:v>12.26</c:v>
                </c:pt>
                <c:pt idx="34">
                  <c:v>14.4</c:v>
                </c:pt>
                <c:pt idx="35">
                  <c:v>12</c:v>
                </c:pt>
                <c:pt idx="36">
                  <c:v>11.48</c:v>
                </c:pt>
                <c:pt idx="37">
                  <c:v>12.06</c:v>
                </c:pt>
                <c:pt idx="38">
                  <c:v>12.97</c:v>
                </c:pt>
                <c:pt idx="39">
                  <c:v>11.19</c:v>
                </c:pt>
                <c:pt idx="40">
                  <c:v>12.16</c:v>
                </c:pt>
                <c:pt idx="41">
                  <c:v>10.76</c:v>
                </c:pt>
                <c:pt idx="42">
                  <c:v>10.02</c:v>
                </c:pt>
                <c:pt idx="43">
                  <c:v>10.66</c:v>
                </c:pt>
                <c:pt idx="44">
                  <c:v>10.24</c:v>
                </c:pt>
                <c:pt idx="45">
                  <c:v>10.11</c:v>
                </c:pt>
                <c:pt idx="46">
                  <c:v>10.46</c:v>
                </c:pt>
                <c:pt idx="47">
                  <c:v>8.1199999999999992</c:v>
                </c:pt>
                <c:pt idx="48">
                  <c:v>8.2799999999999994</c:v>
                </c:pt>
                <c:pt idx="49">
                  <c:v>9.31</c:v>
                </c:pt>
                <c:pt idx="50">
                  <c:v>8.9700000000000006</c:v>
                </c:pt>
                <c:pt idx="51">
                  <c:v>9.27</c:v>
                </c:pt>
                <c:pt idx="52">
                  <c:v>9.4</c:v>
                </c:pt>
                <c:pt idx="53">
                  <c:v>9.6199999999999992</c:v>
                </c:pt>
                <c:pt idx="54">
                  <c:v>9.69</c:v>
                </c:pt>
                <c:pt idx="55">
                  <c:v>9.1</c:v>
                </c:pt>
                <c:pt idx="56">
                  <c:v>9.4</c:v>
                </c:pt>
                <c:pt idx="57">
                  <c:v>10.119999999999999</c:v>
                </c:pt>
                <c:pt idx="58">
                  <c:v>9.8000000000000007</c:v>
                </c:pt>
                <c:pt idx="59">
                  <c:v>9.81</c:v>
                </c:pt>
                <c:pt idx="60">
                  <c:v>9.74</c:v>
                </c:pt>
              </c:numCache>
            </c:numRef>
          </c:val>
          <c:smooth val="0"/>
          <c:extLst>
            <c:ext xmlns:c16="http://schemas.microsoft.com/office/drawing/2014/chart" uri="{C3380CC4-5D6E-409C-BE32-E72D297353CC}">
              <c16:uniqueId val="{00000000-558F-40DB-998A-E2388B5CDA6E}"/>
            </c:ext>
          </c:extLst>
        </c:ser>
        <c:dLbls>
          <c:showLegendKey val="0"/>
          <c:showVal val="0"/>
          <c:showCatName val="0"/>
          <c:showSerName val="0"/>
          <c:showPercent val="0"/>
          <c:showBubbleSize val="0"/>
        </c:dLbls>
        <c:marker val="1"/>
        <c:smooth val="0"/>
        <c:axId val="2011479343"/>
        <c:axId val="1778205647"/>
      </c:lineChart>
      <c:lineChart>
        <c:grouping val="standard"/>
        <c:varyColors val="0"/>
        <c:ser>
          <c:idx val="1"/>
          <c:order val="1"/>
          <c:tx>
            <c:strRef>
              <c:f>Sheet1!$C$1</c:f>
              <c:strCache>
                <c:ptCount val="1"/>
                <c:pt idx="0">
                  <c:v>中远海控PE (TTM)</c:v>
                </c:pt>
              </c:strCache>
            </c:strRef>
          </c:tx>
          <c:spPr>
            <a:ln w="28575" cap="rnd">
              <a:solidFill>
                <a:schemeClr val="accent2"/>
              </a:solidFill>
              <a:round/>
            </a:ln>
            <a:effectLst/>
          </c:spPr>
          <c:marker>
            <c:symbol val="none"/>
          </c:marker>
          <c:val>
            <c:numRef>
              <c:f>Sheet1!$C$2:$C$62</c:f>
              <c:numCache>
                <c:formatCode>General</c:formatCode>
                <c:ptCount val="61"/>
                <c:pt idx="0">
                  <c:v>49.1</c:v>
                </c:pt>
                <c:pt idx="1">
                  <c:v>53.11</c:v>
                </c:pt>
                <c:pt idx="2">
                  <c:v>52.33</c:v>
                </c:pt>
                <c:pt idx="3">
                  <c:v>65.290000000000006</c:v>
                </c:pt>
                <c:pt idx="4">
                  <c:v>77.88</c:v>
                </c:pt>
                <c:pt idx="5">
                  <c:v>82.08</c:v>
                </c:pt>
                <c:pt idx="6">
                  <c:v>40.450000000000003</c:v>
                </c:pt>
                <c:pt idx="7">
                  <c:v>33.75</c:v>
                </c:pt>
                <c:pt idx="8">
                  <c:v>35.44</c:v>
                </c:pt>
                <c:pt idx="9">
                  <c:v>33.11</c:v>
                </c:pt>
                <c:pt idx="10">
                  <c:v>32.4</c:v>
                </c:pt>
                <c:pt idx="11">
                  <c:v>24.05</c:v>
                </c:pt>
                <c:pt idx="12">
                  <c:v>22.75</c:v>
                </c:pt>
                <c:pt idx="13">
                  <c:v>23.35</c:v>
                </c:pt>
                <c:pt idx="14">
                  <c:v>26.01</c:v>
                </c:pt>
                <c:pt idx="15">
                  <c:v>23.45</c:v>
                </c:pt>
                <c:pt idx="16">
                  <c:v>19.940000000000001</c:v>
                </c:pt>
                <c:pt idx="17">
                  <c:v>7.45</c:v>
                </c:pt>
                <c:pt idx="18">
                  <c:v>6.93</c:v>
                </c:pt>
                <c:pt idx="19">
                  <c:v>6.08</c:v>
                </c:pt>
                <c:pt idx="20">
                  <c:v>6.68</c:v>
                </c:pt>
                <c:pt idx="21">
                  <c:v>8.34</c:v>
                </c:pt>
                <c:pt idx="22">
                  <c:v>10.01</c:v>
                </c:pt>
                <c:pt idx="23">
                  <c:v>10.54</c:v>
                </c:pt>
                <c:pt idx="24">
                  <c:v>12.03</c:v>
                </c:pt>
                <c:pt idx="25">
                  <c:v>14.29</c:v>
                </c:pt>
                <c:pt idx="26">
                  <c:v>17.59</c:v>
                </c:pt>
                <c:pt idx="27">
                  <c:v>17.88</c:v>
                </c:pt>
                <c:pt idx="28">
                  <c:v>18.21</c:v>
                </c:pt>
                <c:pt idx="29">
                  <c:v>16.7</c:v>
                </c:pt>
                <c:pt idx="30">
                  <c:v>8.93</c:v>
                </c:pt>
                <c:pt idx="31">
                  <c:v>10.44</c:v>
                </c:pt>
                <c:pt idx="32">
                  <c:v>14.92</c:v>
                </c:pt>
                <c:pt idx="33">
                  <c:v>11.27</c:v>
                </c:pt>
                <c:pt idx="34">
                  <c:v>7.24</c:v>
                </c:pt>
                <c:pt idx="35">
                  <c:v>6.03</c:v>
                </c:pt>
                <c:pt idx="36">
                  <c:v>5.77</c:v>
                </c:pt>
                <c:pt idx="37">
                  <c:v>3.78</c:v>
                </c:pt>
                <c:pt idx="38">
                  <c:v>4.0599999999999996</c:v>
                </c:pt>
                <c:pt idx="39">
                  <c:v>3.5</c:v>
                </c:pt>
                <c:pt idx="40">
                  <c:v>3.81</c:v>
                </c:pt>
                <c:pt idx="41">
                  <c:v>2.78</c:v>
                </c:pt>
                <c:pt idx="42">
                  <c:v>2.59</c:v>
                </c:pt>
                <c:pt idx="43">
                  <c:v>2.42</c:v>
                </c:pt>
                <c:pt idx="44">
                  <c:v>2.19</c:v>
                </c:pt>
                <c:pt idx="45">
                  <c:v>2.17</c:v>
                </c:pt>
                <c:pt idx="46">
                  <c:v>1.95</c:v>
                </c:pt>
                <c:pt idx="47">
                  <c:v>1.52</c:v>
                </c:pt>
                <c:pt idx="48">
                  <c:v>1.52</c:v>
                </c:pt>
                <c:pt idx="49">
                  <c:v>1.71</c:v>
                </c:pt>
                <c:pt idx="50">
                  <c:v>1.39</c:v>
                </c:pt>
                <c:pt idx="51">
                  <c:v>1.44</c:v>
                </c:pt>
                <c:pt idx="52">
                  <c:v>1.46</c:v>
                </c:pt>
                <c:pt idx="53">
                  <c:v>1.62</c:v>
                </c:pt>
                <c:pt idx="54">
                  <c:v>1.63</c:v>
                </c:pt>
                <c:pt idx="55">
                  <c:v>1.89</c:v>
                </c:pt>
                <c:pt idx="56">
                  <c:v>1.71</c:v>
                </c:pt>
                <c:pt idx="57">
                  <c:v>1.84</c:v>
                </c:pt>
                <c:pt idx="58">
                  <c:v>2.58</c:v>
                </c:pt>
                <c:pt idx="59">
                  <c:v>2.58</c:v>
                </c:pt>
                <c:pt idx="60">
                  <c:v>2.56</c:v>
                </c:pt>
              </c:numCache>
            </c:numRef>
          </c:val>
          <c:smooth val="0"/>
          <c:extLst>
            <c:ext xmlns:c16="http://schemas.microsoft.com/office/drawing/2014/chart" uri="{C3380CC4-5D6E-409C-BE32-E72D297353CC}">
              <c16:uniqueId val="{00000001-558F-40DB-998A-E2388B5CDA6E}"/>
            </c:ext>
          </c:extLst>
        </c:ser>
        <c:dLbls>
          <c:showLegendKey val="0"/>
          <c:showVal val="0"/>
          <c:showCatName val="0"/>
          <c:showSerName val="0"/>
          <c:showPercent val="0"/>
          <c:showBubbleSize val="0"/>
        </c:dLbls>
        <c:marker val="1"/>
        <c:smooth val="0"/>
        <c:axId val="2024588863"/>
        <c:axId val="1778195247"/>
      </c:lineChart>
      <c:dateAx>
        <c:axId val="2011479343"/>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8205647"/>
        <c:crosses val="autoZero"/>
        <c:auto val="1"/>
        <c:lblOffset val="100"/>
        <c:baseTimeUnit val="days"/>
      </c:dateAx>
      <c:valAx>
        <c:axId val="1778205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11479343"/>
        <c:crosses val="autoZero"/>
        <c:crossBetween val="between"/>
      </c:valAx>
      <c:valAx>
        <c:axId val="177819524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4588863"/>
        <c:crosses val="max"/>
        <c:crossBetween val="between"/>
      </c:valAx>
      <c:catAx>
        <c:axId val="2024588863"/>
        <c:scaling>
          <c:orientation val="minMax"/>
        </c:scaling>
        <c:delete val="1"/>
        <c:axPos val="b"/>
        <c:majorTickMark val="out"/>
        <c:minorTickMark val="none"/>
        <c:tickLblPos val="nextTo"/>
        <c:crossAx val="17781952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东方海外国际股价和集运运价</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file!$D$1</c:f>
              <c:strCache>
                <c:ptCount val="1"/>
                <c:pt idx="0">
                  <c:v>东方海外月末收盘价</c:v>
                </c:pt>
              </c:strCache>
            </c:strRef>
          </c:tx>
          <c:spPr>
            <a:ln w="28575" cap="rnd">
              <a:solidFill>
                <a:schemeClr val="accent2"/>
              </a:solidFill>
              <a:round/>
            </a:ln>
            <a:effectLst/>
          </c:spPr>
          <c:marker>
            <c:symbol val="none"/>
          </c:marker>
          <c:cat>
            <c:numRef>
              <c:f>file!$A$2:$A$125</c:f>
              <c:numCache>
                <c:formatCode>yyyy\-mm\-dd</c:formatCode>
                <c:ptCount val="124"/>
                <c:pt idx="0">
                  <c:v>41486</c:v>
                </c:pt>
                <c:pt idx="1">
                  <c:v>41516</c:v>
                </c:pt>
                <c:pt idx="2">
                  <c:v>41547</c:v>
                </c:pt>
                <c:pt idx="3">
                  <c:v>41578</c:v>
                </c:pt>
                <c:pt idx="4">
                  <c:v>41607</c:v>
                </c:pt>
                <c:pt idx="5">
                  <c:v>41639</c:v>
                </c:pt>
                <c:pt idx="6">
                  <c:v>41669</c:v>
                </c:pt>
                <c:pt idx="7">
                  <c:v>41698</c:v>
                </c:pt>
                <c:pt idx="8">
                  <c:v>41729</c:v>
                </c:pt>
                <c:pt idx="9">
                  <c:v>41759</c:v>
                </c:pt>
                <c:pt idx="10">
                  <c:v>41789</c:v>
                </c:pt>
                <c:pt idx="11">
                  <c:v>41820</c:v>
                </c:pt>
                <c:pt idx="12">
                  <c:v>41851</c:v>
                </c:pt>
                <c:pt idx="13">
                  <c:v>41880</c:v>
                </c:pt>
                <c:pt idx="14">
                  <c:v>41912</c:v>
                </c:pt>
                <c:pt idx="15">
                  <c:v>41943</c:v>
                </c:pt>
                <c:pt idx="16">
                  <c:v>41971</c:v>
                </c:pt>
                <c:pt idx="17">
                  <c:v>42004</c:v>
                </c:pt>
                <c:pt idx="18">
                  <c:v>42034</c:v>
                </c:pt>
                <c:pt idx="19">
                  <c:v>42062</c:v>
                </c:pt>
                <c:pt idx="20">
                  <c:v>42094</c:v>
                </c:pt>
                <c:pt idx="21">
                  <c:v>42124</c:v>
                </c:pt>
                <c:pt idx="22">
                  <c:v>42153</c:v>
                </c:pt>
                <c:pt idx="23">
                  <c:v>42185</c:v>
                </c:pt>
                <c:pt idx="24">
                  <c:v>42216</c:v>
                </c:pt>
                <c:pt idx="25">
                  <c:v>42247</c:v>
                </c:pt>
                <c:pt idx="26">
                  <c:v>42277</c:v>
                </c:pt>
                <c:pt idx="27">
                  <c:v>42307</c:v>
                </c:pt>
                <c:pt idx="28">
                  <c:v>42338</c:v>
                </c:pt>
                <c:pt idx="29">
                  <c:v>42369</c:v>
                </c:pt>
                <c:pt idx="30">
                  <c:v>42398</c:v>
                </c:pt>
                <c:pt idx="31">
                  <c:v>42429</c:v>
                </c:pt>
                <c:pt idx="32">
                  <c:v>42460</c:v>
                </c:pt>
                <c:pt idx="33">
                  <c:v>42489</c:v>
                </c:pt>
                <c:pt idx="34">
                  <c:v>42521</c:v>
                </c:pt>
                <c:pt idx="35">
                  <c:v>42551</c:v>
                </c:pt>
                <c:pt idx="36">
                  <c:v>42580</c:v>
                </c:pt>
                <c:pt idx="37">
                  <c:v>42613</c:v>
                </c:pt>
                <c:pt idx="38">
                  <c:v>42643</c:v>
                </c:pt>
                <c:pt idx="39">
                  <c:v>42674</c:v>
                </c:pt>
                <c:pt idx="40">
                  <c:v>42704</c:v>
                </c:pt>
                <c:pt idx="41">
                  <c:v>42734</c:v>
                </c:pt>
                <c:pt idx="42">
                  <c:v>42761</c:v>
                </c:pt>
                <c:pt idx="43">
                  <c:v>42794</c:v>
                </c:pt>
                <c:pt idx="44">
                  <c:v>42825</c:v>
                </c:pt>
                <c:pt idx="45">
                  <c:v>42853</c:v>
                </c:pt>
                <c:pt idx="46">
                  <c:v>42886</c:v>
                </c:pt>
                <c:pt idx="47">
                  <c:v>42916</c:v>
                </c:pt>
                <c:pt idx="48">
                  <c:v>42947</c:v>
                </c:pt>
                <c:pt idx="49">
                  <c:v>42978</c:v>
                </c:pt>
                <c:pt idx="50">
                  <c:v>43007</c:v>
                </c:pt>
                <c:pt idx="51">
                  <c:v>43039</c:v>
                </c:pt>
                <c:pt idx="52">
                  <c:v>43069</c:v>
                </c:pt>
                <c:pt idx="53">
                  <c:v>43098</c:v>
                </c:pt>
                <c:pt idx="54">
                  <c:v>43131</c:v>
                </c:pt>
                <c:pt idx="55">
                  <c:v>43159</c:v>
                </c:pt>
                <c:pt idx="56">
                  <c:v>43189</c:v>
                </c:pt>
                <c:pt idx="57">
                  <c:v>43217</c:v>
                </c:pt>
                <c:pt idx="58">
                  <c:v>43251</c:v>
                </c:pt>
                <c:pt idx="59">
                  <c:v>43280</c:v>
                </c:pt>
                <c:pt idx="60">
                  <c:v>43312</c:v>
                </c:pt>
                <c:pt idx="61">
                  <c:v>43343</c:v>
                </c:pt>
                <c:pt idx="62">
                  <c:v>43371</c:v>
                </c:pt>
                <c:pt idx="63">
                  <c:v>43404</c:v>
                </c:pt>
                <c:pt idx="64">
                  <c:v>43434</c:v>
                </c:pt>
                <c:pt idx="65">
                  <c:v>43462</c:v>
                </c:pt>
                <c:pt idx="66">
                  <c:v>43496</c:v>
                </c:pt>
                <c:pt idx="67">
                  <c:v>43524</c:v>
                </c:pt>
                <c:pt idx="68">
                  <c:v>43553</c:v>
                </c:pt>
                <c:pt idx="69">
                  <c:v>43585</c:v>
                </c:pt>
                <c:pt idx="70">
                  <c:v>43616</c:v>
                </c:pt>
                <c:pt idx="71">
                  <c:v>43644</c:v>
                </c:pt>
                <c:pt idx="72">
                  <c:v>43677</c:v>
                </c:pt>
                <c:pt idx="73">
                  <c:v>43707</c:v>
                </c:pt>
                <c:pt idx="74">
                  <c:v>43738</c:v>
                </c:pt>
                <c:pt idx="75">
                  <c:v>43769</c:v>
                </c:pt>
                <c:pt idx="76">
                  <c:v>43798</c:v>
                </c:pt>
                <c:pt idx="77">
                  <c:v>43830</c:v>
                </c:pt>
                <c:pt idx="78">
                  <c:v>43853</c:v>
                </c:pt>
                <c:pt idx="79">
                  <c:v>43889</c:v>
                </c:pt>
                <c:pt idx="80">
                  <c:v>43921</c:v>
                </c:pt>
                <c:pt idx="81">
                  <c:v>43951</c:v>
                </c:pt>
                <c:pt idx="82">
                  <c:v>43980</c:v>
                </c:pt>
                <c:pt idx="83">
                  <c:v>44012</c:v>
                </c:pt>
                <c:pt idx="84">
                  <c:v>44043</c:v>
                </c:pt>
                <c:pt idx="85">
                  <c:v>44074</c:v>
                </c:pt>
                <c:pt idx="86">
                  <c:v>44104</c:v>
                </c:pt>
                <c:pt idx="87">
                  <c:v>44134</c:v>
                </c:pt>
                <c:pt idx="88">
                  <c:v>44165</c:v>
                </c:pt>
                <c:pt idx="89">
                  <c:v>44196</c:v>
                </c:pt>
                <c:pt idx="90">
                  <c:v>44225</c:v>
                </c:pt>
                <c:pt idx="91">
                  <c:v>44253</c:v>
                </c:pt>
                <c:pt idx="92">
                  <c:v>44286</c:v>
                </c:pt>
                <c:pt idx="93">
                  <c:v>44316</c:v>
                </c:pt>
                <c:pt idx="94">
                  <c:v>44347</c:v>
                </c:pt>
                <c:pt idx="95">
                  <c:v>44377</c:v>
                </c:pt>
                <c:pt idx="96">
                  <c:v>44407</c:v>
                </c:pt>
                <c:pt idx="97">
                  <c:v>44439</c:v>
                </c:pt>
                <c:pt idx="98">
                  <c:v>44469</c:v>
                </c:pt>
                <c:pt idx="99">
                  <c:v>44498</c:v>
                </c:pt>
                <c:pt idx="100">
                  <c:v>44530</c:v>
                </c:pt>
                <c:pt idx="101">
                  <c:v>44561</c:v>
                </c:pt>
                <c:pt idx="102">
                  <c:v>44589</c:v>
                </c:pt>
                <c:pt idx="103">
                  <c:v>44620</c:v>
                </c:pt>
                <c:pt idx="104">
                  <c:v>44651</c:v>
                </c:pt>
                <c:pt idx="105">
                  <c:v>44680</c:v>
                </c:pt>
                <c:pt idx="106">
                  <c:v>44712</c:v>
                </c:pt>
                <c:pt idx="107">
                  <c:v>44742</c:v>
                </c:pt>
                <c:pt idx="108">
                  <c:v>44771</c:v>
                </c:pt>
                <c:pt idx="109">
                  <c:v>44804</c:v>
                </c:pt>
                <c:pt idx="110">
                  <c:v>44834</c:v>
                </c:pt>
                <c:pt idx="111">
                  <c:v>44865</c:v>
                </c:pt>
                <c:pt idx="112">
                  <c:v>44895</c:v>
                </c:pt>
                <c:pt idx="113">
                  <c:v>44925</c:v>
                </c:pt>
                <c:pt idx="114">
                  <c:v>44957</c:v>
                </c:pt>
                <c:pt idx="115">
                  <c:v>44985</c:v>
                </c:pt>
                <c:pt idx="116">
                  <c:v>45016</c:v>
                </c:pt>
                <c:pt idx="117">
                  <c:v>45044</c:v>
                </c:pt>
                <c:pt idx="118">
                  <c:v>45077</c:v>
                </c:pt>
                <c:pt idx="119">
                  <c:v>45107</c:v>
                </c:pt>
                <c:pt idx="120">
                  <c:v>45138</c:v>
                </c:pt>
                <c:pt idx="121">
                  <c:v>45169</c:v>
                </c:pt>
                <c:pt idx="122">
                  <c:v>45197</c:v>
                </c:pt>
                <c:pt idx="123">
                  <c:v>45225</c:v>
                </c:pt>
              </c:numCache>
            </c:numRef>
          </c:cat>
          <c:val>
            <c:numRef>
              <c:f>file!$D$2:$D$125</c:f>
              <c:numCache>
                <c:formatCode>General</c:formatCode>
                <c:ptCount val="124"/>
                <c:pt idx="0">
                  <c:v>11.053000000000001</c:v>
                </c:pt>
                <c:pt idx="1">
                  <c:v>10.962999999999999</c:v>
                </c:pt>
                <c:pt idx="2">
                  <c:v>11.695</c:v>
                </c:pt>
                <c:pt idx="3">
                  <c:v>10.282999999999999</c:v>
                </c:pt>
                <c:pt idx="4">
                  <c:v>10.526999999999999</c:v>
                </c:pt>
                <c:pt idx="5">
                  <c:v>10</c:v>
                </c:pt>
                <c:pt idx="6">
                  <c:v>8.3190000000000008</c:v>
                </c:pt>
                <c:pt idx="7">
                  <c:v>9.7949999999999999</c:v>
                </c:pt>
                <c:pt idx="8">
                  <c:v>9.1530000000000005</c:v>
                </c:pt>
                <c:pt idx="9">
                  <c:v>9.5380000000000003</c:v>
                </c:pt>
                <c:pt idx="10">
                  <c:v>10.233000000000001</c:v>
                </c:pt>
                <c:pt idx="11">
                  <c:v>9.782</c:v>
                </c:pt>
                <c:pt idx="12">
                  <c:v>10.672000000000001</c:v>
                </c:pt>
                <c:pt idx="13">
                  <c:v>11.87</c:v>
                </c:pt>
                <c:pt idx="14">
                  <c:v>11.223000000000001</c:v>
                </c:pt>
                <c:pt idx="15">
                  <c:v>11.523</c:v>
                </c:pt>
                <c:pt idx="16">
                  <c:v>12.215</c:v>
                </c:pt>
                <c:pt idx="17">
                  <c:v>11.836</c:v>
                </c:pt>
                <c:pt idx="18">
                  <c:v>13.285</c:v>
                </c:pt>
                <c:pt idx="19">
                  <c:v>12.789</c:v>
                </c:pt>
                <c:pt idx="20">
                  <c:v>12.345000000000001</c:v>
                </c:pt>
                <c:pt idx="21">
                  <c:v>12.449</c:v>
                </c:pt>
                <c:pt idx="22">
                  <c:v>11.275</c:v>
                </c:pt>
                <c:pt idx="23">
                  <c:v>10.409000000000001</c:v>
                </c:pt>
                <c:pt idx="24">
                  <c:v>10.054</c:v>
                </c:pt>
                <c:pt idx="25">
                  <c:v>10.093999999999999</c:v>
                </c:pt>
                <c:pt idx="26">
                  <c:v>9.718</c:v>
                </c:pt>
                <c:pt idx="27">
                  <c:v>9.9179999999999993</c:v>
                </c:pt>
                <c:pt idx="28">
                  <c:v>9.5839999999999996</c:v>
                </c:pt>
                <c:pt idx="29">
                  <c:v>9.9719999999999995</c:v>
                </c:pt>
                <c:pt idx="30">
                  <c:v>7.71</c:v>
                </c:pt>
                <c:pt idx="31">
                  <c:v>7.5629999999999997</c:v>
                </c:pt>
                <c:pt idx="32">
                  <c:v>8.0180000000000007</c:v>
                </c:pt>
                <c:pt idx="33">
                  <c:v>7.9109999999999996</c:v>
                </c:pt>
                <c:pt idx="34">
                  <c:v>8.1110000000000007</c:v>
                </c:pt>
                <c:pt idx="35">
                  <c:v>7.0880000000000001</c:v>
                </c:pt>
                <c:pt idx="36">
                  <c:v>7.3979999999999997</c:v>
                </c:pt>
                <c:pt idx="37">
                  <c:v>7.0750000000000002</c:v>
                </c:pt>
                <c:pt idx="38">
                  <c:v>7.3710000000000004</c:v>
                </c:pt>
                <c:pt idx="39">
                  <c:v>7.8150000000000004</c:v>
                </c:pt>
                <c:pt idx="40">
                  <c:v>8.3260000000000005</c:v>
                </c:pt>
                <c:pt idx="41">
                  <c:v>8.6489999999999991</c:v>
                </c:pt>
                <c:pt idx="42">
                  <c:v>10.827999999999999</c:v>
                </c:pt>
                <c:pt idx="43">
                  <c:v>12.254</c:v>
                </c:pt>
                <c:pt idx="44">
                  <c:v>11.164</c:v>
                </c:pt>
                <c:pt idx="45">
                  <c:v>11.164</c:v>
                </c:pt>
                <c:pt idx="46">
                  <c:v>13.303000000000001</c:v>
                </c:pt>
                <c:pt idx="47">
                  <c:v>15.065</c:v>
                </c:pt>
                <c:pt idx="48">
                  <c:v>19.571000000000002</c:v>
                </c:pt>
                <c:pt idx="49">
                  <c:v>19.521999999999998</c:v>
                </c:pt>
                <c:pt idx="50">
                  <c:v>19.777999999999999</c:v>
                </c:pt>
                <c:pt idx="51">
                  <c:v>20.25</c:v>
                </c:pt>
                <c:pt idx="52">
                  <c:v>19.952999999999999</c:v>
                </c:pt>
                <c:pt idx="53">
                  <c:v>20.331</c:v>
                </c:pt>
                <c:pt idx="54">
                  <c:v>19.859000000000002</c:v>
                </c:pt>
                <c:pt idx="55">
                  <c:v>19.71</c:v>
                </c:pt>
                <c:pt idx="56">
                  <c:v>19.143999999999998</c:v>
                </c:pt>
                <c:pt idx="57">
                  <c:v>20.141999999999999</c:v>
                </c:pt>
                <c:pt idx="58">
                  <c:v>19.952999999999999</c:v>
                </c:pt>
                <c:pt idx="59">
                  <c:v>20.6</c:v>
                </c:pt>
                <c:pt idx="60">
                  <c:v>22.257999999999999</c:v>
                </c:pt>
                <c:pt idx="61">
                  <c:v>13.738</c:v>
                </c:pt>
                <c:pt idx="62">
                  <c:v>13.859</c:v>
                </c:pt>
                <c:pt idx="63">
                  <c:v>12.403</c:v>
                </c:pt>
                <c:pt idx="64">
                  <c:v>13.199</c:v>
                </c:pt>
                <c:pt idx="65">
                  <c:v>14.291</c:v>
                </c:pt>
                <c:pt idx="66">
                  <c:v>13.994</c:v>
                </c:pt>
                <c:pt idx="67">
                  <c:v>14.141999999999999</c:v>
                </c:pt>
                <c:pt idx="68">
                  <c:v>13.441000000000001</c:v>
                </c:pt>
                <c:pt idx="69">
                  <c:v>14.291</c:v>
                </c:pt>
                <c:pt idx="70">
                  <c:v>13.351000000000001</c:v>
                </c:pt>
                <c:pt idx="71">
                  <c:v>12.013</c:v>
                </c:pt>
                <c:pt idx="72">
                  <c:v>11.194000000000001</c:v>
                </c:pt>
                <c:pt idx="73">
                  <c:v>9.5559999999999992</c:v>
                </c:pt>
                <c:pt idx="74">
                  <c:v>9.64</c:v>
                </c:pt>
                <c:pt idx="75">
                  <c:v>9.9719999999999995</c:v>
                </c:pt>
                <c:pt idx="76">
                  <c:v>12.215999999999999</c:v>
                </c:pt>
                <c:pt idx="77">
                  <c:v>13.409000000000001</c:v>
                </c:pt>
                <c:pt idx="78">
                  <c:v>13.071999999999999</c:v>
                </c:pt>
                <c:pt idx="79">
                  <c:v>12.167999999999999</c:v>
                </c:pt>
                <c:pt idx="80">
                  <c:v>10.802</c:v>
                </c:pt>
                <c:pt idx="81">
                  <c:v>11.529</c:v>
                </c:pt>
                <c:pt idx="82">
                  <c:v>11.47</c:v>
                </c:pt>
                <c:pt idx="83">
                  <c:v>12.598000000000001</c:v>
                </c:pt>
                <c:pt idx="84">
                  <c:v>13.012</c:v>
                </c:pt>
                <c:pt idx="85">
                  <c:v>12.598000000000001</c:v>
                </c:pt>
                <c:pt idx="86">
                  <c:v>12.413</c:v>
                </c:pt>
                <c:pt idx="87">
                  <c:v>12.736000000000001</c:v>
                </c:pt>
                <c:pt idx="88">
                  <c:v>22.506</c:v>
                </c:pt>
                <c:pt idx="89">
                  <c:v>29.463999999999999</c:v>
                </c:pt>
                <c:pt idx="90">
                  <c:v>25.206</c:v>
                </c:pt>
                <c:pt idx="91">
                  <c:v>28.646000000000001</c:v>
                </c:pt>
                <c:pt idx="92">
                  <c:v>43.53</c:v>
                </c:pt>
                <c:pt idx="93">
                  <c:v>47.826000000000001</c:v>
                </c:pt>
                <c:pt idx="94">
                  <c:v>45.642000000000003</c:v>
                </c:pt>
                <c:pt idx="95">
                  <c:v>70.951999999999998</c:v>
                </c:pt>
                <c:pt idx="96">
                  <c:v>59.9</c:v>
                </c:pt>
                <c:pt idx="97">
                  <c:v>84.450999999999993</c:v>
                </c:pt>
                <c:pt idx="98">
                  <c:v>69.06</c:v>
                </c:pt>
                <c:pt idx="99">
                  <c:v>73.402000000000001</c:v>
                </c:pt>
                <c:pt idx="100">
                  <c:v>76.16</c:v>
                </c:pt>
                <c:pt idx="101">
                  <c:v>97.715999999999994</c:v>
                </c:pt>
                <c:pt idx="102">
                  <c:v>98.072999999999993</c:v>
                </c:pt>
                <c:pt idx="103">
                  <c:v>112.375</c:v>
                </c:pt>
                <c:pt idx="104">
                  <c:v>106.961</c:v>
                </c:pt>
                <c:pt idx="105">
                  <c:v>112.682</c:v>
                </c:pt>
                <c:pt idx="106">
                  <c:v>136.59399999999999</c:v>
                </c:pt>
                <c:pt idx="107">
                  <c:v>117.89</c:v>
                </c:pt>
                <c:pt idx="108">
                  <c:v>154.73099999999999</c:v>
                </c:pt>
                <c:pt idx="109">
                  <c:v>124.578</c:v>
                </c:pt>
                <c:pt idx="110">
                  <c:v>99.013999999999996</c:v>
                </c:pt>
                <c:pt idx="111">
                  <c:v>82.596000000000004</c:v>
                </c:pt>
                <c:pt idx="112">
                  <c:v>105.279</c:v>
                </c:pt>
                <c:pt idx="113">
                  <c:v>101.535</c:v>
                </c:pt>
                <c:pt idx="114">
                  <c:v>93.397999999999996</c:v>
                </c:pt>
                <c:pt idx="115">
                  <c:v>90.733000000000004</c:v>
                </c:pt>
                <c:pt idx="116">
                  <c:v>108.16</c:v>
                </c:pt>
                <c:pt idx="117">
                  <c:v>114.35299999999999</c:v>
                </c:pt>
                <c:pt idx="118">
                  <c:v>89.968000000000004</c:v>
                </c:pt>
                <c:pt idx="119">
                  <c:v>99.063999999999993</c:v>
                </c:pt>
                <c:pt idx="120">
                  <c:v>122.44</c:v>
                </c:pt>
                <c:pt idx="121">
                  <c:v>105.2</c:v>
                </c:pt>
                <c:pt idx="122">
                  <c:v>104.5</c:v>
                </c:pt>
                <c:pt idx="123">
                  <c:v>98.5</c:v>
                </c:pt>
              </c:numCache>
            </c:numRef>
          </c:val>
          <c:smooth val="0"/>
          <c:extLst>
            <c:ext xmlns:c16="http://schemas.microsoft.com/office/drawing/2014/chart" uri="{C3380CC4-5D6E-409C-BE32-E72D297353CC}">
              <c16:uniqueId val="{00000000-8FEA-48DF-A611-08E2A1E79B18}"/>
            </c:ext>
          </c:extLst>
        </c:ser>
        <c:dLbls>
          <c:showLegendKey val="0"/>
          <c:showVal val="0"/>
          <c:showCatName val="0"/>
          <c:showSerName val="0"/>
          <c:showPercent val="0"/>
          <c:showBubbleSize val="0"/>
        </c:dLbls>
        <c:marker val="1"/>
        <c:smooth val="0"/>
        <c:axId val="2021511599"/>
        <c:axId val="1778198159"/>
      </c:lineChart>
      <c:lineChart>
        <c:grouping val="standard"/>
        <c:varyColors val="0"/>
        <c:ser>
          <c:idx val="0"/>
          <c:order val="0"/>
          <c:tx>
            <c:strRef>
              <c:f>file!$C$1</c:f>
              <c:strCache>
                <c:ptCount val="1"/>
                <c:pt idx="0">
                  <c:v>中国出口集装箱运价指数:综合指数</c:v>
                </c:pt>
              </c:strCache>
            </c:strRef>
          </c:tx>
          <c:spPr>
            <a:ln w="28575" cap="rnd">
              <a:solidFill>
                <a:schemeClr val="accent1"/>
              </a:solidFill>
              <a:round/>
            </a:ln>
            <a:effectLst/>
          </c:spPr>
          <c:marker>
            <c:symbol val="none"/>
          </c:marker>
          <c:cat>
            <c:numRef>
              <c:f>file!$A$2:$A$125</c:f>
              <c:numCache>
                <c:formatCode>yyyy\-mm\-dd</c:formatCode>
                <c:ptCount val="124"/>
                <c:pt idx="0">
                  <c:v>41486</c:v>
                </c:pt>
                <c:pt idx="1">
                  <c:v>41516</c:v>
                </c:pt>
                <c:pt idx="2">
                  <c:v>41547</c:v>
                </c:pt>
                <c:pt idx="3">
                  <c:v>41578</c:v>
                </c:pt>
                <c:pt idx="4">
                  <c:v>41607</c:v>
                </c:pt>
                <c:pt idx="5">
                  <c:v>41639</c:v>
                </c:pt>
                <c:pt idx="6">
                  <c:v>41669</c:v>
                </c:pt>
                <c:pt idx="7">
                  <c:v>41698</c:v>
                </c:pt>
                <c:pt idx="8">
                  <c:v>41729</c:v>
                </c:pt>
                <c:pt idx="9">
                  <c:v>41759</c:v>
                </c:pt>
                <c:pt idx="10">
                  <c:v>41789</c:v>
                </c:pt>
                <c:pt idx="11">
                  <c:v>41820</c:v>
                </c:pt>
                <c:pt idx="12">
                  <c:v>41851</c:v>
                </c:pt>
                <c:pt idx="13">
                  <c:v>41880</c:v>
                </c:pt>
                <c:pt idx="14">
                  <c:v>41912</c:v>
                </c:pt>
                <c:pt idx="15">
                  <c:v>41943</c:v>
                </c:pt>
                <c:pt idx="16">
                  <c:v>41971</c:v>
                </c:pt>
                <c:pt idx="17">
                  <c:v>42004</c:v>
                </c:pt>
                <c:pt idx="18">
                  <c:v>42034</c:v>
                </c:pt>
                <c:pt idx="19">
                  <c:v>42062</c:v>
                </c:pt>
                <c:pt idx="20">
                  <c:v>42094</c:v>
                </c:pt>
                <c:pt idx="21">
                  <c:v>42124</c:v>
                </c:pt>
                <c:pt idx="22">
                  <c:v>42153</c:v>
                </c:pt>
                <c:pt idx="23">
                  <c:v>42185</c:v>
                </c:pt>
                <c:pt idx="24">
                  <c:v>42216</c:v>
                </c:pt>
                <c:pt idx="25">
                  <c:v>42247</c:v>
                </c:pt>
                <c:pt idx="26">
                  <c:v>42277</c:v>
                </c:pt>
                <c:pt idx="27">
                  <c:v>42307</c:v>
                </c:pt>
                <c:pt idx="28">
                  <c:v>42338</c:v>
                </c:pt>
                <c:pt idx="29">
                  <c:v>42369</c:v>
                </c:pt>
                <c:pt idx="30">
                  <c:v>42398</c:v>
                </c:pt>
                <c:pt idx="31">
                  <c:v>42429</c:v>
                </c:pt>
                <c:pt idx="32">
                  <c:v>42460</c:v>
                </c:pt>
                <c:pt idx="33">
                  <c:v>42489</c:v>
                </c:pt>
                <c:pt idx="34">
                  <c:v>42521</c:v>
                </c:pt>
                <c:pt idx="35">
                  <c:v>42551</c:v>
                </c:pt>
                <c:pt idx="36">
                  <c:v>42580</c:v>
                </c:pt>
                <c:pt idx="37">
                  <c:v>42613</c:v>
                </c:pt>
                <c:pt idx="38">
                  <c:v>42643</c:v>
                </c:pt>
                <c:pt idx="39">
                  <c:v>42674</c:v>
                </c:pt>
                <c:pt idx="40">
                  <c:v>42704</c:v>
                </c:pt>
                <c:pt idx="41">
                  <c:v>42734</c:v>
                </c:pt>
                <c:pt idx="42">
                  <c:v>42761</c:v>
                </c:pt>
                <c:pt idx="43">
                  <c:v>42794</c:v>
                </c:pt>
                <c:pt idx="44">
                  <c:v>42825</c:v>
                </c:pt>
                <c:pt idx="45">
                  <c:v>42853</c:v>
                </c:pt>
                <c:pt idx="46">
                  <c:v>42886</c:v>
                </c:pt>
                <c:pt idx="47">
                  <c:v>42916</c:v>
                </c:pt>
                <c:pt idx="48">
                  <c:v>42947</c:v>
                </c:pt>
                <c:pt idx="49">
                  <c:v>42978</c:v>
                </c:pt>
                <c:pt idx="50">
                  <c:v>43007</c:v>
                </c:pt>
                <c:pt idx="51">
                  <c:v>43039</c:v>
                </c:pt>
                <c:pt idx="52">
                  <c:v>43069</c:v>
                </c:pt>
                <c:pt idx="53">
                  <c:v>43098</c:v>
                </c:pt>
                <c:pt idx="54">
                  <c:v>43131</c:v>
                </c:pt>
                <c:pt idx="55">
                  <c:v>43159</c:v>
                </c:pt>
                <c:pt idx="56">
                  <c:v>43189</c:v>
                </c:pt>
                <c:pt idx="57">
                  <c:v>43217</c:v>
                </c:pt>
                <c:pt idx="58">
                  <c:v>43251</c:v>
                </c:pt>
                <c:pt idx="59">
                  <c:v>43280</c:v>
                </c:pt>
                <c:pt idx="60">
                  <c:v>43312</c:v>
                </c:pt>
                <c:pt idx="61">
                  <c:v>43343</c:v>
                </c:pt>
                <c:pt idx="62">
                  <c:v>43371</c:v>
                </c:pt>
                <c:pt idx="63">
                  <c:v>43404</c:v>
                </c:pt>
                <c:pt idx="64">
                  <c:v>43434</c:v>
                </c:pt>
                <c:pt idx="65">
                  <c:v>43462</c:v>
                </c:pt>
                <c:pt idx="66">
                  <c:v>43496</c:v>
                </c:pt>
                <c:pt idx="67">
                  <c:v>43524</c:v>
                </c:pt>
                <c:pt idx="68">
                  <c:v>43553</c:v>
                </c:pt>
                <c:pt idx="69">
                  <c:v>43585</c:v>
                </c:pt>
                <c:pt idx="70">
                  <c:v>43616</c:v>
                </c:pt>
                <c:pt idx="71">
                  <c:v>43644</c:v>
                </c:pt>
                <c:pt idx="72">
                  <c:v>43677</c:v>
                </c:pt>
                <c:pt idx="73">
                  <c:v>43707</c:v>
                </c:pt>
                <c:pt idx="74">
                  <c:v>43738</c:v>
                </c:pt>
                <c:pt idx="75">
                  <c:v>43769</c:v>
                </c:pt>
                <c:pt idx="76">
                  <c:v>43798</c:v>
                </c:pt>
                <c:pt idx="77">
                  <c:v>43830</c:v>
                </c:pt>
                <c:pt idx="78">
                  <c:v>43853</c:v>
                </c:pt>
                <c:pt idx="79">
                  <c:v>43889</c:v>
                </c:pt>
                <c:pt idx="80">
                  <c:v>43921</c:v>
                </c:pt>
                <c:pt idx="81">
                  <c:v>43951</c:v>
                </c:pt>
                <c:pt idx="82">
                  <c:v>43980</c:v>
                </c:pt>
                <c:pt idx="83">
                  <c:v>44012</c:v>
                </c:pt>
                <c:pt idx="84">
                  <c:v>44043</c:v>
                </c:pt>
                <c:pt idx="85">
                  <c:v>44074</c:v>
                </c:pt>
                <c:pt idx="86">
                  <c:v>44104</c:v>
                </c:pt>
                <c:pt idx="87">
                  <c:v>44134</c:v>
                </c:pt>
                <c:pt idx="88">
                  <c:v>44165</c:v>
                </c:pt>
                <c:pt idx="89">
                  <c:v>44196</c:v>
                </c:pt>
                <c:pt idx="90">
                  <c:v>44225</c:v>
                </c:pt>
                <c:pt idx="91">
                  <c:v>44253</c:v>
                </c:pt>
                <c:pt idx="92">
                  <c:v>44286</c:v>
                </c:pt>
                <c:pt idx="93">
                  <c:v>44316</c:v>
                </c:pt>
                <c:pt idx="94">
                  <c:v>44347</c:v>
                </c:pt>
                <c:pt idx="95">
                  <c:v>44377</c:v>
                </c:pt>
                <c:pt idx="96">
                  <c:v>44407</c:v>
                </c:pt>
                <c:pt idx="97">
                  <c:v>44439</c:v>
                </c:pt>
                <c:pt idx="98">
                  <c:v>44469</c:v>
                </c:pt>
                <c:pt idx="99">
                  <c:v>44498</c:v>
                </c:pt>
                <c:pt idx="100">
                  <c:v>44530</c:v>
                </c:pt>
                <c:pt idx="101">
                  <c:v>44561</c:v>
                </c:pt>
                <c:pt idx="102">
                  <c:v>44589</c:v>
                </c:pt>
                <c:pt idx="103">
                  <c:v>44620</c:v>
                </c:pt>
                <c:pt idx="104">
                  <c:v>44651</c:v>
                </c:pt>
                <c:pt idx="105">
                  <c:v>44680</c:v>
                </c:pt>
                <c:pt idx="106">
                  <c:v>44712</c:v>
                </c:pt>
                <c:pt idx="107">
                  <c:v>44742</c:v>
                </c:pt>
                <c:pt idx="108">
                  <c:v>44771</c:v>
                </c:pt>
                <c:pt idx="109">
                  <c:v>44804</c:v>
                </c:pt>
                <c:pt idx="110">
                  <c:v>44834</c:v>
                </c:pt>
                <c:pt idx="111">
                  <c:v>44865</c:v>
                </c:pt>
                <c:pt idx="112">
                  <c:v>44895</c:v>
                </c:pt>
                <c:pt idx="113">
                  <c:v>44925</c:v>
                </c:pt>
                <c:pt idx="114">
                  <c:v>44957</c:v>
                </c:pt>
                <c:pt idx="115">
                  <c:v>44985</c:v>
                </c:pt>
                <c:pt idx="116">
                  <c:v>45016</c:v>
                </c:pt>
                <c:pt idx="117">
                  <c:v>45044</c:v>
                </c:pt>
                <c:pt idx="118">
                  <c:v>45077</c:v>
                </c:pt>
                <c:pt idx="119">
                  <c:v>45107</c:v>
                </c:pt>
                <c:pt idx="120">
                  <c:v>45138</c:v>
                </c:pt>
                <c:pt idx="121">
                  <c:v>45169</c:v>
                </c:pt>
                <c:pt idx="122">
                  <c:v>45197</c:v>
                </c:pt>
                <c:pt idx="123">
                  <c:v>45225</c:v>
                </c:pt>
              </c:numCache>
            </c:numRef>
          </c:cat>
          <c:val>
            <c:numRef>
              <c:f>file!$C$2:$C$125</c:f>
              <c:numCache>
                <c:formatCode>0.00_ </c:formatCode>
                <c:ptCount val="124"/>
                <c:pt idx="0">
                  <c:v>1051.7</c:v>
                </c:pt>
                <c:pt idx="1">
                  <c:v>1115.9000000000001</c:v>
                </c:pt>
                <c:pt idx="2">
                  <c:v>1112.7</c:v>
                </c:pt>
                <c:pt idx="3">
                  <c:v>1027.7</c:v>
                </c:pt>
                <c:pt idx="4">
                  <c:v>1031.0999999999999</c:v>
                </c:pt>
                <c:pt idx="5">
                  <c:v>1060.8</c:v>
                </c:pt>
                <c:pt idx="6">
                  <c:v>1122.5</c:v>
                </c:pt>
                <c:pt idx="7">
                  <c:v>1151.5</c:v>
                </c:pt>
                <c:pt idx="8">
                  <c:v>1078.4000000000001</c:v>
                </c:pt>
                <c:pt idx="9">
                  <c:v>1067.2</c:v>
                </c:pt>
                <c:pt idx="10">
                  <c:v>1091.2</c:v>
                </c:pt>
                <c:pt idx="11">
                  <c:v>1100.8</c:v>
                </c:pt>
                <c:pt idx="12">
                  <c:v>1092.4000000000001</c:v>
                </c:pt>
                <c:pt idx="13">
                  <c:v>1106.4000000000001</c:v>
                </c:pt>
                <c:pt idx="14">
                  <c:v>1109.5999999999999</c:v>
                </c:pt>
                <c:pt idx="15">
                  <c:v>1038.4000000000001</c:v>
                </c:pt>
                <c:pt idx="16">
                  <c:v>1043</c:v>
                </c:pt>
                <c:pt idx="17">
                  <c:v>1036.8</c:v>
                </c:pt>
                <c:pt idx="18">
                  <c:v>1060.5</c:v>
                </c:pt>
                <c:pt idx="19">
                  <c:v>1071.5999999999999</c:v>
                </c:pt>
                <c:pt idx="20">
                  <c:v>1052.4000000000001</c:v>
                </c:pt>
                <c:pt idx="21">
                  <c:v>959.4</c:v>
                </c:pt>
                <c:pt idx="22">
                  <c:v>887.5</c:v>
                </c:pt>
                <c:pt idx="23">
                  <c:v>847.6</c:v>
                </c:pt>
                <c:pt idx="24">
                  <c:v>818.4</c:v>
                </c:pt>
                <c:pt idx="25">
                  <c:v>822.2</c:v>
                </c:pt>
                <c:pt idx="26">
                  <c:v>822.9</c:v>
                </c:pt>
                <c:pt idx="27">
                  <c:v>769.8</c:v>
                </c:pt>
                <c:pt idx="28">
                  <c:v>757</c:v>
                </c:pt>
                <c:pt idx="29">
                  <c:v>722.3</c:v>
                </c:pt>
                <c:pt idx="30">
                  <c:v>760.5</c:v>
                </c:pt>
                <c:pt idx="31">
                  <c:v>766.6</c:v>
                </c:pt>
                <c:pt idx="32">
                  <c:v>704.2</c:v>
                </c:pt>
                <c:pt idx="33">
                  <c:v>644.20000000000005</c:v>
                </c:pt>
                <c:pt idx="34">
                  <c:v>651.5</c:v>
                </c:pt>
                <c:pt idx="35">
                  <c:v>658.1</c:v>
                </c:pt>
                <c:pt idx="36">
                  <c:v>670.2</c:v>
                </c:pt>
                <c:pt idx="37">
                  <c:v>670.2</c:v>
                </c:pt>
                <c:pt idx="38">
                  <c:v>670.2</c:v>
                </c:pt>
                <c:pt idx="39">
                  <c:v>670.2</c:v>
                </c:pt>
                <c:pt idx="40">
                  <c:v>762.2</c:v>
                </c:pt>
                <c:pt idx="41">
                  <c:v>777.3</c:v>
                </c:pt>
                <c:pt idx="42">
                  <c:v>838.8</c:v>
                </c:pt>
                <c:pt idx="43">
                  <c:v>860.7</c:v>
                </c:pt>
                <c:pt idx="44">
                  <c:v>789.41</c:v>
                </c:pt>
                <c:pt idx="45">
                  <c:v>799.2</c:v>
                </c:pt>
                <c:pt idx="46">
                  <c:v>834.3</c:v>
                </c:pt>
                <c:pt idx="47">
                  <c:v>845.48</c:v>
                </c:pt>
                <c:pt idx="48">
                  <c:v>862.95</c:v>
                </c:pt>
                <c:pt idx="49">
                  <c:v>859.09</c:v>
                </c:pt>
                <c:pt idx="50">
                  <c:v>826.92</c:v>
                </c:pt>
                <c:pt idx="51">
                  <c:v>778.11</c:v>
                </c:pt>
                <c:pt idx="52">
                  <c:v>784.65</c:v>
                </c:pt>
                <c:pt idx="53">
                  <c:v>768.4</c:v>
                </c:pt>
                <c:pt idx="54">
                  <c:v>793.19</c:v>
                </c:pt>
                <c:pt idx="55">
                  <c:v>836.03</c:v>
                </c:pt>
                <c:pt idx="56">
                  <c:v>816.77</c:v>
                </c:pt>
                <c:pt idx="57">
                  <c:v>753.26</c:v>
                </c:pt>
                <c:pt idx="58">
                  <c:v>764.84</c:v>
                </c:pt>
                <c:pt idx="59">
                  <c:v>803.05</c:v>
                </c:pt>
                <c:pt idx="60">
                  <c:v>820.31</c:v>
                </c:pt>
                <c:pt idx="61">
                  <c:v>830.22</c:v>
                </c:pt>
                <c:pt idx="62">
                  <c:v>853.97</c:v>
                </c:pt>
                <c:pt idx="63">
                  <c:v>834.55</c:v>
                </c:pt>
                <c:pt idx="64">
                  <c:v>853.76</c:v>
                </c:pt>
                <c:pt idx="65">
                  <c:v>849.69</c:v>
                </c:pt>
                <c:pt idx="66">
                  <c:v>856.43</c:v>
                </c:pt>
                <c:pt idx="67">
                  <c:v>886.56</c:v>
                </c:pt>
                <c:pt idx="68">
                  <c:v>830.81</c:v>
                </c:pt>
                <c:pt idx="69">
                  <c:v>799.65</c:v>
                </c:pt>
                <c:pt idx="70">
                  <c:v>799.9</c:v>
                </c:pt>
                <c:pt idx="71">
                  <c:v>808.62</c:v>
                </c:pt>
                <c:pt idx="72">
                  <c:v>816.69</c:v>
                </c:pt>
                <c:pt idx="73">
                  <c:v>826.6</c:v>
                </c:pt>
                <c:pt idx="74">
                  <c:v>821.62</c:v>
                </c:pt>
                <c:pt idx="75">
                  <c:v>784.22</c:v>
                </c:pt>
                <c:pt idx="76">
                  <c:v>815.27</c:v>
                </c:pt>
                <c:pt idx="77">
                  <c:v>841.46</c:v>
                </c:pt>
                <c:pt idx="78">
                  <c:v>927.91</c:v>
                </c:pt>
                <c:pt idx="79">
                  <c:v>930.68</c:v>
                </c:pt>
                <c:pt idx="80">
                  <c:v>899.61</c:v>
                </c:pt>
                <c:pt idx="81">
                  <c:v>882.25</c:v>
                </c:pt>
                <c:pt idx="82">
                  <c:v>837.74</c:v>
                </c:pt>
                <c:pt idx="83">
                  <c:v>840.88</c:v>
                </c:pt>
                <c:pt idx="84">
                  <c:v>861.05</c:v>
                </c:pt>
                <c:pt idx="85">
                  <c:v>879.06</c:v>
                </c:pt>
                <c:pt idx="86">
                  <c:v>965.7</c:v>
                </c:pt>
                <c:pt idx="87">
                  <c:v>1051.77</c:v>
                </c:pt>
                <c:pt idx="88">
                  <c:v>1125.02</c:v>
                </c:pt>
                <c:pt idx="89">
                  <c:v>1446.08</c:v>
                </c:pt>
                <c:pt idx="90">
                  <c:v>1906.13</c:v>
                </c:pt>
                <c:pt idx="91">
                  <c:v>2063.25</c:v>
                </c:pt>
                <c:pt idx="92">
                  <c:v>1913.6</c:v>
                </c:pt>
                <c:pt idx="93">
                  <c:v>1895.6</c:v>
                </c:pt>
                <c:pt idx="94">
                  <c:v>2180.4299999999998</c:v>
                </c:pt>
                <c:pt idx="95">
                  <c:v>2483.6</c:v>
                </c:pt>
                <c:pt idx="96">
                  <c:v>2781.55</c:v>
                </c:pt>
                <c:pt idx="97">
                  <c:v>3027.91</c:v>
                </c:pt>
                <c:pt idx="98">
                  <c:v>3173.57</c:v>
                </c:pt>
                <c:pt idx="99">
                  <c:v>3291.25</c:v>
                </c:pt>
                <c:pt idx="100">
                  <c:v>3240.72</c:v>
                </c:pt>
                <c:pt idx="101">
                  <c:v>3265.41</c:v>
                </c:pt>
                <c:pt idx="102">
                  <c:v>3510.83</c:v>
                </c:pt>
                <c:pt idx="103">
                  <c:v>3504.56</c:v>
                </c:pt>
                <c:pt idx="104">
                  <c:v>3332.65</c:v>
                </c:pt>
                <c:pt idx="105">
                  <c:v>3131.53</c:v>
                </c:pt>
                <c:pt idx="106">
                  <c:v>3117.94</c:v>
                </c:pt>
                <c:pt idx="107">
                  <c:v>3228.37</c:v>
                </c:pt>
                <c:pt idx="108">
                  <c:v>3239.69</c:v>
                </c:pt>
                <c:pt idx="109">
                  <c:v>3033.6</c:v>
                </c:pt>
                <c:pt idx="110">
                  <c:v>2593.35</c:v>
                </c:pt>
                <c:pt idx="111">
                  <c:v>1949.49</c:v>
                </c:pt>
                <c:pt idx="112">
                  <c:v>1683.88</c:v>
                </c:pt>
                <c:pt idx="113">
                  <c:v>1358.63</c:v>
                </c:pt>
                <c:pt idx="114">
                  <c:v>1206.01</c:v>
                </c:pt>
                <c:pt idx="115">
                  <c:v>1103.73</c:v>
                </c:pt>
                <c:pt idx="116">
                  <c:v>1001.27</c:v>
                </c:pt>
                <c:pt idx="117">
                  <c:v>948.48</c:v>
                </c:pt>
                <c:pt idx="118">
                  <c:v>952.11</c:v>
                </c:pt>
                <c:pt idx="119">
                  <c:v>918.89</c:v>
                </c:pt>
                <c:pt idx="120">
                  <c:v>869.89</c:v>
                </c:pt>
                <c:pt idx="121">
                  <c:v>880.79</c:v>
                </c:pt>
                <c:pt idx="122">
                  <c:v>876.46</c:v>
                </c:pt>
              </c:numCache>
            </c:numRef>
          </c:val>
          <c:smooth val="0"/>
          <c:extLst>
            <c:ext xmlns:c16="http://schemas.microsoft.com/office/drawing/2014/chart" uri="{C3380CC4-5D6E-409C-BE32-E72D297353CC}">
              <c16:uniqueId val="{00000001-8FEA-48DF-A611-08E2A1E79B18}"/>
            </c:ext>
          </c:extLst>
        </c:ser>
        <c:dLbls>
          <c:showLegendKey val="0"/>
          <c:showVal val="0"/>
          <c:showCatName val="0"/>
          <c:showSerName val="0"/>
          <c:showPercent val="0"/>
          <c:showBubbleSize val="0"/>
        </c:dLbls>
        <c:marker val="1"/>
        <c:smooth val="0"/>
        <c:axId val="2025051183"/>
        <c:axId val="1778178191"/>
      </c:lineChart>
      <c:dateAx>
        <c:axId val="2021511599"/>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8198159"/>
        <c:crosses val="autoZero"/>
        <c:auto val="1"/>
        <c:lblOffset val="100"/>
        <c:baseTimeUnit val="days"/>
      </c:dateAx>
      <c:valAx>
        <c:axId val="1778198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1511599"/>
        <c:crosses val="autoZero"/>
        <c:crossBetween val="between"/>
      </c:valAx>
      <c:valAx>
        <c:axId val="1778178191"/>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5051183"/>
        <c:crosses val="max"/>
        <c:crossBetween val="between"/>
      </c:valAx>
      <c:dateAx>
        <c:axId val="2025051183"/>
        <c:scaling>
          <c:orientation val="minMax"/>
        </c:scaling>
        <c:delete val="1"/>
        <c:axPos val="b"/>
        <c:numFmt formatCode="yyyy\-mm\-dd" sourceLinked="1"/>
        <c:majorTickMark val="out"/>
        <c:minorTickMark val="none"/>
        <c:tickLblPos val="nextTo"/>
        <c:crossAx val="1778178191"/>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股价和估值</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东方海外股价</c:v>
                </c:pt>
              </c:strCache>
            </c:strRef>
          </c:tx>
          <c:spPr>
            <a:ln w="28575" cap="rnd">
              <a:solidFill>
                <a:schemeClr val="accent1"/>
              </a:solidFill>
              <a:round/>
            </a:ln>
            <a:effectLst/>
          </c:spPr>
          <c:marker>
            <c:symbol val="none"/>
          </c:marker>
          <c:cat>
            <c:numRef>
              <c:f>Sheet1!$A$2:$A$62</c:f>
              <c:numCache>
                <c:formatCode>yyyy\-mm\-dd</c:formatCode>
                <c:ptCount val="61"/>
                <c:pt idx="0">
                  <c:v>43404</c:v>
                </c:pt>
                <c:pt idx="1">
                  <c:v>43434</c:v>
                </c:pt>
                <c:pt idx="2">
                  <c:v>43462</c:v>
                </c:pt>
                <c:pt idx="3">
                  <c:v>43496</c:v>
                </c:pt>
                <c:pt idx="4">
                  <c:v>43524</c:v>
                </c:pt>
                <c:pt idx="5">
                  <c:v>43553</c:v>
                </c:pt>
                <c:pt idx="6">
                  <c:v>43585</c:v>
                </c:pt>
                <c:pt idx="7">
                  <c:v>43616</c:v>
                </c:pt>
                <c:pt idx="8">
                  <c:v>43644</c:v>
                </c:pt>
                <c:pt idx="9">
                  <c:v>43677</c:v>
                </c:pt>
                <c:pt idx="10">
                  <c:v>43707</c:v>
                </c:pt>
                <c:pt idx="11">
                  <c:v>43738</c:v>
                </c:pt>
                <c:pt idx="12">
                  <c:v>43769</c:v>
                </c:pt>
                <c:pt idx="13">
                  <c:v>43798</c:v>
                </c:pt>
                <c:pt idx="14">
                  <c:v>43830</c:v>
                </c:pt>
                <c:pt idx="15">
                  <c:v>43853</c:v>
                </c:pt>
                <c:pt idx="16">
                  <c:v>43889</c:v>
                </c:pt>
                <c:pt idx="17">
                  <c:v>43921</c:v>
                </c:pt>
                <c:pt idx="18">
                  <c:v>43951</c:v>
                </c:pt>
                <c:pt idx="19">
                  <c:v>43980</c:v>
                </c:pt>
                <c:pt idx="20">
                  <c:v>44012</c:v>
                </c:pt>
                <c:pt idx="21">
                  <c:v>44043</c:v>
                </c:pt>
                <c:pt idx="22">
                  <c:v>44074</c:v>
                </c:pt>
                <c:pt idx="23">
                  <c:v>44104</c:v>
                </c:pt>
                <c:pt idx="24">
                  <c:v>44134</c:v>
                </c:pt>
                <c:pt idx="25">
                  <c:v>44165</c:v>
                </c:pt>
                <c:pt idx="26">
                  <c:v>44196</c:v>
                </c:pt>
                <c:pt idx="27">
                  <c:v>44225</c:v>
                </c:pt>
                <c:pt idx="28">
                  <c:v>44253</c:v>
                </c:pt>
                <c:pt idx="29">
                  <c:v>44286</c:v>
                </c:pt>
                <c:pt idx="30">
                  <c:v>44316</c:v>
                </c:pt>
                <c:pt idx="31">
                  <c:v>44347</c:v>
                </c:pt>
                <c:pt idx="32">
                  <c:v>44377</c:v>
                </c:pt>
                <c:pt idx="33">
                  <c:v>44407</c:v>
                </c:pt>
                <c:pt idx="34">
                  <c:v>44439</c:v>
                </c:pt>
                <c:pt idx="35">
                  <c:v>44469</c:v>
                </c:pt>
                <c:pt idx="36">
                  <c:v>44498</c:v>
                </c:pt>
                <c:pt idx="37">
                  <c:v>44530</c:v>
                </c:pt>
                <c:pt idx="38">
                  <c:v>44561</c:v>
                </c:pt>
                <c:pt idx="39">
                  <c:v>44589</c:v>
                </c:pt>
                <c:pt idx="40">
                  <c:v>44620</c:v>
                </c:pt>
                <c:pt idx="41">
                  <c:v>44651</c:v>
                </c:pt>
                <c:pt idx="42">
                  <c:v>44680</c:v>
                </c:pt>
                <c:pt idx="43">
                  <c:v>44712</c:v>
                </c:pt>
                <c:pt idx="44">
                  <c:v>44742</c:v>
                </c:pt>
                <c:pt idx="45">
                  <c:v>44771</c:v>
                </c:pt>
                <c:pt idx="46">
                  <c:v>44804</c:v>
                </c:pt>
                <c:pt idx="47">
                  <c:v>44834</c:v>
                </c:pt>
                <c:pt idx="48">
                  <c:v>44865</c:v>
                </c:pt>
                <c:pt idx="49">
                  <c:v>44895</c:v>
                </c:pt>
                <c:pt idx="50">
                  <c:v>44925</c:v>
                </c:pt>
                <c:pt idx="51">
                  <c:v>44957</c:v>
                </c:pt>
                <c:pt idx="52">
                  <c:v>44985</c:v>
                </c:pt>
                <c:pt idx="53">
                  <c:v>45016</c:v>
                </c:pt>
                <c:pt idx="54">
                  <c:v>45044</c:v>
                </c:pt>
                <c:pt idx="55">
                  <c:v>45077</c:v>
                </c:pt>
                <c:pt idx="56">
                  <c:v>45107</c:v>
                </c:pt>
                <c:pt idx="57">
                  <c:v>45138</c:v>
                </c:pt>
                <c:pt idx="58">
                  <c:v>45169</c:v>
                </c:pt>
                <c:pt idx="59">
                  <c:v>45197</c:v>
                </c:pt>
                <c:pt idx="60">
                  <c:v>45225</c:v>
                </c:pt>
              </c:numCache>
            </c:numRef>
          </c:cat>
          <c:val>
            <c:numRef>
              <c:f>Sheet1!$D$2:$D$62</c:f>
              <c:numCache>
                <c:formatCode>General</c:formatCode>
                <c:ptCount val="61"/>
                <c:pt idx="0">
                  <c:v>12.403</c:v>
                </c:pt>
                <c:pt idx="1">
                  <c:v>13.199</c:v>
                </c:pt>
                <c:pt idx="2">
                  <c:v>14.291</c:v>
                </c:pt>
                <c:pt idx="3">
                  <c:v>13.994</c:v>
                </c:pt>
                <c:pt idx="4">
                  <c:v>14.141999999999999</c:v>
                </c:pt>
                <c:pt idx="5">
                  <c:v>13.441000000000001</c:v>
                </c:pt>
                <c:pt idx="6">
                  <c:v>14.291</c:v>
                </c:pt>
                <c:pt idx="7">
                  <c:v>13.351000000000001</c:v>
                </c:pt>
                <c:pt idx="8">
                  <c:v>12.013</c:v>
                </c:pt>
                <c:pt idx="9">
                  <c:v>11.194000000000001</c:v>
                </c:pt>
                <c:pt idx="10">
                  <c:v>9.5559999999999992</c:v>
                </c:pt>
                <c:pt idx="11">
                  <c:v>9.64</c:v>
                </c:pt>
                <c:pt idx="12">
                  <c:v>9.9719999999999995</c:v>
                </c:pt>
                <c:pt idx="13">
                  <c:v>12.215999999999999</c:v>
                </c:pt>
                <c:pt idx="14">
                  <c:v>13.409000000000001</c:v>
                </c:pt>
                <c:pt idx="15">
                  <c:v>13.071999999999999</c:v>
                </c:pt>
                <c:pt idx="16">
                  <c:v>12.167999999999999</c:v>
                </c:pt>
                <c:pt idx="17">
                  <c:v>10.802</c:v>
                </c:pt>
                <c:pt idx="18">
                  <c:v>11.529</c:v>
                </c:pt>
                <c:pt idx="19">
                  <c:v>11.47</c:v>
                </c:pt>
                <c:pt idx="20">
                  <c:v>12.598000000000001</c:v>
                </c:pt>
                <c:pt idx="21">
                  <c:v>13.012</c:v>
                </c:pt>
                <c:pt idx="22">
                  <c:v>12.598000000000001</c:v>
                </c:pt>
                <c:pt idx="23">
                  <c:v>12.413</c:v>
                </c:pt>
                <c:pt idx="24">
                  <c:v>12.736000000000001</c:v>
                </c:pt>
                <c:pt idx="25">
                  <c:v>22.506</c:v>
                </c:pt>
                <c:pt idx="26">
                  <c:v>29.463999999999999</c:v>
                </c:pt>
                <c:pt idx="27">
                  <c:v>25.206</c:v>
                </c:pt>
                <c:pt idx="28">
                  <c:v>28.646000000000001</c:v>
                </c:pt>
                <c:pt idx="29">
                  <c:v>43.53</c:v>
                </c:pt>
                <c:pt idx="30">
                  <c:v>47.826000000000001</c:v>
                </c:pt>
                <c:pt idx="31">
                  <c:v>45.642000000000003</c:v>
                </c:pt>
                <c:pt idx="32">
                  <c:v>70.951999999999998</c:v>
                </c:pt>
                <c:pt idx="33">
                  <c:v>59.9</c:v>
                </c:pt>
                <c:pt idx="34">
                  <c:v>84.450999999999993</c:v>
                </c:pt>
                <c:pt idx="35">
                  <c:v>69.06</c:v>
                </c:pt>
                <c:pt idx="36">
                  <c:v>73.402000000000001</c:v>
                </c:pt>
                <c:pt idx="37">
                  <c:v>76.16</c:v>
                </c:pt>
                <c:pt idx="38">
                  <c:v>97.715999999999994</c:v>
                </c:pt>
                <c:pt idx="39">
                  <c:v>98.072999999999993</c:v>
                </c:pt>
                <c:pt idx="40">
                  <c:v>112.375</c:v>
                </c:pt>
                <c:pt idx="41">
                  <c:v>106.961</c:v>
                </c:pt>
                <c:pt idx="42">
                  <c:v>112.682</c:v>
                </c:pt>
                <c:pt idx="43">
                  <c:v>136.59399999999999</c:v>
                </c:pt>
                <c:pt idx="44">
                  <c:v>117.89</c:v>
                </c:pt>
                <c:pt idx="45">
                  <c:v>154.73099999999999</c:v>
                </c:pt>
                <c:pt idx="46">
                  <c:v>124.578</c:v>
                </c:pt>
                <c:pt idx="47">
                  <c:v>99.013999999999996</c:v>
                </c:pt>
                <c:pt idx="48">
                  <c:v>82.596000000000004</c:v>
                </c:pt>
                <c:pt idx="49">
                  <c:v>105.279</c:v>
                </c:pt>
                <c:pt idx="50">
                  <c:v>101.535</c:v>
                </c:pt>
                <c:pt idx="51">
                  <c:v>93.397999999999996</c:v>
                </c:pt>
                <c:pt idx="52">
                  <c:v>90.733000000000004</c:v>
                </c:pt>
                <c:pt idx="53">
                  <c:v>108.16</c:v>
                </c:pt>
                <c:pt idx="54">
                  <c:v>114.35299999999999</c:v>
                </c:pt>
                <c:pt idx="55">
                  <c:v>89.968000000000004</c:v>
                </c:pt>
                <c:pt idx="56">
                  <c:v>99.063999999999993</c:v>
                </c:pt>
                <c:pt idx="57">
                  <c:v>122.44</c:v>
                </c:pt>
                <c:pt idx="58">
                  <c:v>105.2</c:v>
                </c:pt>
                <c:pt idx="59">
                  <c:v>104.5</c:v>
                </c:pt>
                <c:pt idx="60">
                  <c:v>98.5</c:v>
                </c:pt>
              </c:numCache>
            </c:numRef>
          </c:val>
          <c:smooth val="0"/>
          <c:extLst>
            <c:ext xmlns:c16="http://schemas.microsoft.com/office/drawing/2014/chart" uri="{C3380CC4-5D6E-409C-BE32-E72D297353CC}">
              <c16:uniqueId val="{00000000-210C-422C-82DE-C335926D3CD7}"/>
            </c:ext>
          </c:extLst>
        </c:ser>
        <c:dLbls>
          <c:showLegendKey val="0"/>
          <c:showVal val="0"/>
          <c:showCatName val="0"/>
          <c:showSerName val="0"/>
          <c:showPercent val="0"/>
          <c:showBubbleSize val="0"/>
        </c:dLbls>
        <c:marker val="1"/>
        <c:smooth val="0"/>
        <c:axId val="307272559"/>
        <c:axId val="11041583"/>
      </c:lineChart>
      <c:lineChart>
        <c:grouping val="standard"/>
        <c:varyColors val="0"/>
        <c:ser>
          <c:idx val="1"/>
          <c:order val="1"/>
          <c:tx>
            <c:strRef>
              <c:f>Sheet1!$E$1</c:f>
              <c:strCache>
                <c:ptCount val="1"/>
                <c:pt idx="0">
                  <c:v>东方海外PE (TTM)</c:v>
                </c:pt>
              </c:strCache>
            </c:strRef>
          </c:tx>
          <c:spPr>
            <a:ln w="28575" cap="rnd">
              <a:solidFill>
                <a:schemeClr val="accent2"/>
              </a:solidFill>
              <a:round/>
            </a:ln>
            <a:effectLst/>
          </c:spPr>
          <c:marker>
            <c:symbol val="none"/>
          </c:marker>
          <c:val>
            <c:numRef>
              <c:f>Sheet1!$E$2:$E$62</c:f>
              <c:numCache>
                <c:formatCode>General</c:formatCode>
                <c:ptCount val="61"/>
                <c:pt idx="0">
                  <c:v>49.75</c:v>
                </c:pt>
                <c:pt idx="1">
                  <c:v>52.94</c:v>
                </c:pt>
                <c:pt idx="2">
                  <c:v>57.32</c:v>
                </c:pt>
                <c:pt idx="3">
                  <c:v>56.13</c:v>
                </c:pt>
                <c:pt idx="4">
                  <c:v>56.73</c:v>
                </c:pt>
                <c:pt idx="5">
                  <c:v>36.82</c:v>
                </c:pt>
                <c:pt idx="6">
                  <c:v>39.15</c:v>
                </c:pt>
                <c:pt idx="7">
                  <c:v>36.119999999999997</c:v>
                </c:pt>
                <c:pt idx="8">
                  <c:v>32.5</c:v>
                </c:pt>
                <c:pt idx="9">
                  <c:v>30.28</c:v>
                </c:pt>
                <c:pt idx="10">
                  <c:v>10.89</c:v>
                </c:pt>
                <c:pt idx="11">
                  <c:v>10.82</c:v>
                </c:pt>
                <c:pt idx="12">
                  <c:v>11.2</c:v>
                </c:pt>
                <c:pt idx="13">
                  <c:v>13.72</c:v>
                </c:pt>
                <c:pt idx="14">
                  <c:v>11.76</c:v>
                </c:pt>
                <c:pt idx="15">
                  <c:v>11.46</c:v>
                </c:pt>
                <c:pt idx="16">
                  <c:v>10.67</c:v>
                </c:pt>
                <c:pt idx="17">
                  <c:v>1.81</c:v>
                </c:pt>
                <c:pt idx="18">
                  <c:v>1.94</c:v>
                </c:pt>
                <c:pt idx="19">
                  <c:v>1.82</c:v>
                </c:pt>
                <c:pt idx="20">
                  <c:v>2</c:v>
                </c:pt>
                <c:pt idx="21">
                  <c:v>2.06</c:v>
                </c:pt>
                <c:pt idx="22">
                  <c:v>2.06</c:v>
                </c:pt>
                <c:pt idx="23">
                  <c:v>2.0099999999999998</c:v>
                </c:pt>
                <c:pt idx="24">
                  <c:v>2.06</c:v>
                </c:pt>
                <c:pt idx="25">
                  <c:v>3.64</c:v>
                </c:pt>
                <c:pt idx="26">
                  <c:v>4.7699999999999996</c:v>
                </c:pt>
                <c:pt idx="27">
                  <c:v>4.08</c:v>
                </c:pt>
                <c:pt idx="28">
                  <c:v>4.72</c:v>
                </c:pt>
                <c:pt idx="29">
                  <c:v>10.42</c:v>
                </c:pt>
                <c:pt idx="30">
                  <c:v>11.45</c:v>
                </c:pt>
                <c:pt idx="31">
                  <c:v>9.85</c:v>
                </c:pt>
                <c:pt idx="32">
                  <c:v>15.31</c:v>
                </c:pt>
                <c:pt idx="33">
                  <c:v>12.93</c:v>
                </c:pt>
                <c:pt idx="34">
                  <c:v>4.55</c:v>
                </c:pt>
                <c:pt idx="35">
                  <c:v>3.18</c:v>
                </c:pt>
                <c:pt idx="36">
                  <c:v>3.38</c:v>
                </c:pt>
                <c:pt idx="37">
                  <c:v>3.51</c:v>
                </c:pt>
                <c:pt idx="38">
                  <c:v>4.51</c:v>
                </c:pt>
                <c:pt idx="39">
                  <c:v>4.5199999999999996</c:v>
                </c:pt>
                <c:pt idx="40">
                  <c:v>5.18</c:v>
                </c:pt>
                <c:pt idx="41">
                  <c:v>2.4900000000000002</c:v>
                </c:pt>
                <c:pt idx="42">
                  <c:v>2.62</c:v>
                </c:pt>
                <c:pt idx="43">
                  <c:v>2.86</c:v>
                </c:pt>
                <c:pt idx="44">
                  <c:v>2.4700000000000002</c:v>
                </c:pt>
                <c:pt idx="45">
                  <c:v>3.24</c:v>
                </c:pt>
                <c:pt idx="46">
                  <c:v>1.85</c:v>
                </c:pt>
                <c:pt idx="47">
                  <c:v>1.1599999999999999</c:v>
                </c:pt>
                <c:pt idx="48">
                  <c:v>0.97</c:v>
                </c:pt>
                <c:pt idx="49">
                  <c:v>1.23</c:v>
                </c:pt>
                <c:pt idx="50">
                  <c:v>1.19</c:v>
                </c:pt>
                <c:pt idx="51">
                  <c:v>1.0900000000000001</c:v>
                </c:pt>
                <c:pt idx="52">
                  <c:v>1.06</c:v>
                </c:pt>
                <c:pt idx="53">
                  <c:v>1.28</c:v>
                </c:pt>
                <c:pt idx="54">
                  <c:v>1.35</c:v>
                </c:pt>
                <c:pt idx="55">
                  <c:v>0.81</c:v>
                </c:pt>
                <c:pt idx="56">
                  <c:v>0.89</c:v>
                </c:pt>
                <c:pt idx="57">
                  <c:v>1.1000000000000001</c:v>
                </c:pt>
                <c:pt idx="58">
                  <c:v>1.63</c:v>
                </c:pt>
                <c:pt idx="59">
                  <c:v>1.62</c:v>
                </c:pt>
                <c:pt idx="60">
                  <c:v>1.52</c:v>
                </c:pt>
              </c:numCache>
            </c:numRef>
          </c:val>
          <c:smooth val="0"/>
          <c:extLst>
            <c:ext xmlns:c16="http://schemas.microsoft.com/office/drawing/2014/chart" uri="{C3380CC4-5D6E-409C-BE32-E72D297353CC}">
              <c16:uniqueId val="{00000001-210C-422C-82DE-C335926D3CD7}"/>
            </c:ext>
          </c:extLst>
        </c:ser>
        <c:dLbls>
          <c:showLegendKey val="0"/>
          <c:showVal val="0"/>
          <c:showCatName val="0"/>
          <c:showSerName val="0"/>
          <c:showPercent val="0"/>
          <c:showBubbleSize val="0"/>
        </c:dLbls>
        <c:marker val="1"/>
        <c:smooth val="0"/>
        <c:axId val="307276559"/>
        <c:axId val="11030351"/>
      </c:lineChart>
      <c:dateAx>
        <c:axId val="307272559"/>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041583"/>
        <c:crosses val="autoZero"/>
        <c:auto val="1"/>
        <c:lblOffset val="100"/>
        <c:baseTimeUnit val="days"/>
      </c:dateAx>
      <c:valAx>
        <c:axId val="11041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272559"/>
        <c:crosses val="autoZero"/>
        <c:crossBetween val="between"/>
      </c:valAx>
      <c:valAx>
        <c:axId val="1103035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276559"/>
        <c:crosses val="max"/>
        <c:crossBetween val="between"/>
      </c:valAx>
      <c:catAx>
        <c:axId val="307276559"/>
        <c:scaling>
          <c:orientation val="minMax"/>
        </c:scaling>
        <c:delete val="1"/>
        <c:axPos val="b"/>
        <c:majorTickMark val="out"/>
        <c:minorTickMark val="none"/>
        <c:tickLblPos val="nextTo"/>
        <c:crossAx val="110303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  销售毛利率</c:v>
                </c:pt>
              </c:strCache>
            </c:strRef>
          </c:tx>
          <c:spPr>
            <a:ln w="28575" cap="rnd">
              <a:solidFill>
                <a:schemeClr val="accent1"/>
              </a:solidFill>
              <a:round/>
            </a:ln>
            <a:effectLst/>
          </c:spPr>
          <c:marker>
            <c:symbol val="none"/>
          </c:marker>
          <c:cat>
            <c:numRef>
              <c:f>Sheet2!$A$7:$A$21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Sheet2!$B$7:$B$21</c:f>
              <c:numCache>
                <c:formatCode>General</c:formatCode>
                <c:ptCount val="15"/>
                <c:pt idx="0">
                  <c:v>0.51352060908374897</c:v>
                </c:pt>
                <c:pt idx="1">
                  <c:v>0.54150131584443795</c:v>
                </c:pt>
                <c:pt idx="2">
                  <c:v>0.48887142147939766</c:v>
                </c:pt>
                <c:pt idx="3">
                  <c:v>0.47213248824371296</c:v>
                </c:pt>
                <c:pt idx="4">
                  <c:v>0.42709196354598178</c:v>
                </c:pt>
                <c:pt idx="5">
                  <c:v>0.17083333333333334</c:v>
                </c:pt>
                <c:pt idx="6">
                  <c:v>6.2735381565906842E-2</c:v>
                </c:pt>
                <c:pt idx="7">
                  <c:v>0.23281100095938601</c:v>
                </c:pt>
                <c:pt idx="8">
                  <c:v>0.40838195691202872</c:v>
                </c:pt>
                <c:pt idx="9">
                  <c:v>0.41068013534055803</c:v>
                </c:pt>
                <c:pt idx="10">
                  <c:v>0.23802571733393227</c:v>
                </c:pt>
                <c:pt idx="11">
                  <c:v>0.44602404068423485</c:v>
                </c:pt>
                <c:pt idx="12">
                  <c:v>0.61164492001965387</c:v>
                </c:pt>
                <c:pt idx="13">
                  <c:v>0.48126128039069965</c:v>
                </c:pt>
                <c:pt idx="14">
                  <c:v>0.43012160898035545</c:v>
                </c:pt>
              </c:numCache>
            </c:numRef>
          </c:val>
          <c:smooth val="0"/>
          <c:extLst>
            <c:ext xmlns:c16="http://schemas.microsoft.com/office/drawing/2014/chart" uri="{C3380CC4-5D6E-409C-BE32-E72D297353CC}">
              <c16:uniqueId val="{00000000-FFA2-41B6-BA5A-8CED46BAD8EF}"/>
            </c:ext>
          </c:extLst>
        </c:ser>
        <c:ser>
          <c:idx val="1"/>
          <c:order val="1"/>
          <c:tx>
            <c:strRef>
              <c:f>Sheet2!$C$1</c:f>
              <c:strCache>
                <c:ptCount val="1"/>
                <c:pt idx="0">
                  <c:v>  销售净利率</c:v>
                </c:pt>
              </c:strCache>
            </c:strRef>
          </c:tx>
          <c:spPr>
            <a:ln w="28575" cap="rnd">
              <a:solidFill>
                <a:schemeClr val="accent2"/>
              </a:solidFill>
              <a:round/>
            </a:ln>
            <a:effectLst/>
          </c:spPr>
          <c:marker>
            <c:symbol val="none"/>
          </c:marker>
          <c:cat>
            <c:numRef>
              <c:f>Sheet2!$A$7:$A$21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Sheet2!$C$7:$C$21</c:f>
              <c:numCache>
                <c:formatCode>General</c:formatCode>
                <c:ptCount val="15"/>
                <c:pt idx="0">
                  <c:v>0.24368600682593858</c:v>
                </c:pt>
                <c:pt idx="1">
                  <c:v>0.2773716529512511</c:v>
                </c:pt>
                <c:pt idx="2">
                  <c:v>0.1917507860334271</c:v>
                </c:pt>
                <c:pt idx="3">
                  <c:v>0.24215906767532203</c:v>
                </c:pt>
                <c:pt idx="4">
                  <c:v>-6.7315658657829333E-3</c:v>
                </c:pt>
                <c:pt idx="5">
                  <c:v>-0.65272435897435899</c:v>
                </c:pt>
                <c:pt idx="6">
                  <c:v>-9.9306243805748262E-2</c:v>
                </c:pt>
                <c:pt idx="7">
                  <c:v>0.10481291973137193</c:v>
                </c:pt>
                <c:pt idx="8">
                  <c:v>0.23176615798922801</c:v>
                </c:pt>
                <c:pt idx="9">
                  <c:v>-2.4861472073750796E-2</c:v>
                </c:pt>
                <c:pt idx="10">
                  <c:v>-0.75989668145319778</c:v>
                </c:pt>
                <c:pt idx="11">
                  <c:v>0.10748959778085991</c:v>
                </c:pt>
                <c:pt idx="12">
                  <c:v>0.36315990609816018</c:v>
                </c:pt>
                <c:pt idx="13">
                  <c:v>0.1661889089429168</c:v>
                </c:pt>
                <c:pt idx="14">
                  <c:v>0.10836295603367634</c:v>
                </c:pt>
              </c:numCache>
            </c:numRef>
          </c:val>
          <c:smooth val="0"/>
          <c:extLst>
            <c:ext xmlns:c16="http://schemas.microsoft.com/office/drawing/2014/chart" uri="{C3380CC4-5D6E-409C-BE32-E72D297353CC}">
              <c16:uniqueId val="{00000001-FFA2-41B6-BA5A-8CED46BAD8EF}"/>
            </c:ext>
          </c:extLst>
        </c:ser>
        <c:ser>
          <c:idx val="2"/>
          <c:order val="2"/>
          <c:tx>
            <c:strRef>
              <c:f>Sheet2!$D$1</c:f>
              <c:strCache>
                <c:ptCount val="1"/>
                <c:pt idx="0">
                  <c:v>ROIC</c:v>
                </c:pt>
              </c:strCache>
            </c:strRef>
          </c:tx>
          <c:spPr>
            <a:ln w="28575" cap="rnd">
              <a:solidFill>
                <a:schemeClr val="accent3"/>
              </a:solidFill>
              <a:round/>
            </a:ln>
            <a:effectLst/>
          </c:spPr>
          <c:marker>
            <c:symbol val="none"/>
          </c:marker>
          <c:cat>
            <c:numRef>
              <c:f>Sheet2!$A$7:$A$21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Sheet2!$D$7:$D$21</c:f>
              <c:numCache>
                <c:formatCode>General</c:formatCode>
                <c:ptCount val="15"/>
                <c:pt idx="0">
                  <c:v>0.10995408718701188</c:v>
                </c:pt>
                <c:pt idx="1">
                  <c:v>0.14116004251682956</c:v>
                </c:pt>
                <c:pt idx="2">
                  <c:v>8.4232484534599333E-2</c:v>
                </c:pt>
                <c:pt idx="3">
                  <c:v>0.10110579134790683</c:v>
                </c:pt>
                <c:pt idx="4">
                  <c:v>-4.0814505876842783E-3</c:v>
                </c:pt>
                <c:pt idx="5">
                  <c:v>-0.23126673884551827</c:v>
                </c:pt>
                <c:pt idx="6">
                  <c:v>-2.2973619752808355E-2</c:v>
                </c:pt>
                <c:pt idx="7">
                  <c:v>4.5481100660162414E-2</c:v>
                </c:pt>
                <c:pt idx="8">
                  <c:v>0.12894496896967558</c:v>
                </c:pt>
                <c:pt idx="9">
                  <c:v>3.6841935171121093E-3</c:v>
                </c:pt>
                <c:pt idx="10">
                  <c:v>-0.17032569024600897</c:v>
                </c:pt>
                <c:pt idx="11">
                  <c:v>6.4766562237334763E-2</c:v>
                </c:pt>
                <c:pt idx="12">
                  <c:v>0.22013349891338094</c:v>
                </c:pt>
                <c:pt idx="13">
                  <c:v>8.3728999269539806E-2</c:v>
                </c:pt>
                <c:pt idx="14">
                  <c:v>5.1046452271567129E-2</c:v>
                </c:pt>
              </c:numCache>
            </c:numRef>
          </c:val>
          <c:smooth val="0"/>
          <c:extLst>
            <c:ext xmlns:c16="http://schemas.microsoft.com/office/drawing/2014/chart" uri="{C3380CC4-5D6E-409C-BE32-E72D297353CC}">
              <c16:uniqueId val="{00000002-FFA2-41B6-BA5A-8CED46BAD8EF}"/>
            </c:ext>
          </c:extLst>
        </c:ser>
        <c:dLbls>
          <c:showLegendKey val="0"/>
          <c:showVal val="0"/>
          <c:showCatName val="0"/>
          <c:showSerName val="0"/>
          <c:showPercent val="0"/>
          <c:showBubbleSize val="0"/>
        </c:dLbls>
        <c:smooth val="0"/>
        <c:axId val="260103136"/>
        <c:axId val="1364322480"/>
      </c:lineChart>
      <c:catAx>
        <c:axId val="26010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64322480"/>
        <c:crossesAt val="-0.8"/>
        <c:auto val="1"/>
        <c:lblAlgn val="ctr"/>
        <c:lblOffset val="100"/>
        <c:noMultiLvlLbl val="0"/>
      </c:catAx>
      <c:valAx>
        <c:axId val="1364322480"/>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010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Sheet2!$F$1</c:f>
              <c:strCache>
                <c:ptCount val="1"/>
                <c:pt idx="0">
                  <c:v>自由现金流/净利润</c:v>
                </c:pt>
              </c:strCache>
            </c:strRef>
          </c:tx>
          <c:spPr>
            <a:ln w="28575" cap="rnd">
              <a:solidFill>
                <a:schemeClr val="accent1"/>
              </a:solidFill>
              <a:round/>
            </a:ln>
            <a:effectLst/>
          </c:spPr>
          <c:marker>
            <c:symbol val="none"/>
          </c:marker>
          <c:cat>
            <c:numRef>
              <c:f>Sheet2!$A$7:$A$21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Sheet2!$F$7:$F$21</c:f>
              <c:numCache>
                <c:formatCode>General</c:formatCode>
                <c:ptCount val="15"/>
                <c:pt idx="0">
                  <c:v>1.1940397350993377</c:v>
                </c:pt>
                <c:pt idx="1">
                  <c:v>0.70344114606409691</c:v>
                </c:pt>
                <c:pt idx="2">
                  <c:v>0.23618964767290127</c:v>
                </c:pt>
                <c:pt idx="3">
                  <c:v>0.65898695578519395</c:v>
                </c:pt>
                <c:pt idx="4">
                  <c:v>3.470779220779221</c:v>
                </c:pt>
                <c:pt idx="5">
                  <c:v>0.24536977902669563</c:v>
                </c:pt>
                <c:pt idx="6">
                  <c:v>-1.1602787456445993</c:v>
                </c:pt>
                <c:pt idx="7">
                  <c:v>1.0655987795575896</c:v>
                </c:pt>
                <c:pt idx="8">
                  <c:v>0.65214233841684821</c:v>
                </c:pt>
                <c:pt idx="9">
                  <c:v>-1.5292353823088456</c:v>
                </c:pt>
                <c:pt idx="10">
                  <c:v>-9.5745398152518368E-2</c:v>
                </c:pt>
                <c:pt idx="11">
                  <c:v>3.2575366063738156</c:v>
                </c:pt>
                <c:pt idx="12">
                  <c:v>0.92551112447384243</c:v>
                </c:pt>
                <c:pt idx="13">
                  <c:v>1.2857751277683134</c:v>
                </c:pt>
                <c:pt idx="14">
                  <c:v>1.4466623036649215</c:v>
                </c:pt>
              </c:numCache>
            </c:numRef>
          </c:val>
          <c:smooth val="0"/>
          <c:extLst>
            <c:ext xmlns:c16="http://schemas.microsoft.com/office/drawing/2014/chart" uri="{C3380CC4-5D6E-409C-BE32-E72D297353CC}">
              <c16:uniqueId val="{00000000-950C-4B86-BF8B-4DB49A022E4E}"/>
            </c:ext>
          </c:extLst>
        </c:ser>
        <c:dLbls>
          <c:showLegendKey val="0"/>
          <c:showVal val="0"/>
          <c:showCatName val="0"/>
          <c:showSerName val="0"/>
          <c:showPercent val="0"/>
          <c:showBubbleSize val="0"/>
        </c:dLbls>
        <c:smooth val="0"/>
        <c:axId val="2010007872"/>
        <c:axId val="1659699680"/>
      </c:lineChart>
      <c:catAx>
        <c:axId val="201000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59699680"/>
        <c:crossesAt val="-2"/>
        <c:auto val="1"/>
        <c:lblAlgn val="ctr"/>
        <c:lblOffset val="100"/>
        <c:noMultiLvlLbl val="0"/>
      </c:catAx>
      <c:valAx>
        <c:axId val="165969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10007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'FRED Graph'!$E$23</c:f>
              <c:strCache>
                <c:ptCount val="1"/>
                <c:pt idx="0">
                  <c:v>Inflation-adjusted WTI</c:v>
                </c:pt>
              </c:strCache>
            </c:strRef>
          </c:tx>
          <c:spPr>
            <a:ln w="28575" cap="rnd">
              <a:solidFill>
                <a:schemeClr val="accent1"/>
              </a:solidFill>
              <a:round/>
            </a:ln>
            <a:effectLst/>
          </c:spPr>
          <c:marker>
            <c:symbol val="none"/>
          </c:marker>
          <c:cat>
            <c:numRef>
              <c:f>'FRED Graph'!$A$24:$A$963</c:f>
              <c:numCache>
                <c:formatCode>yyyy\-mm\-dd</c:formatCode>
                <c:ptCount val="940"/>
                <c:pt idx="0">
                  <c:v>17168</c:v>
                </c:pt>
                <c:pt idx="1">
                  <c:v>17199</c:v>
                </c:pt>
                <c:pt idx="2">
                  <c:v>17227</c:v>
                </c:pt>
                <c:pt idx="3">
                  <c:v>17258</c:v>
                </c:pt>
                <c:pt idx="4">
                  <c:v>17288</c:v>
                </c:pt>
                <c:pt idx="5">
                  <c:v>17319</c:v>
                </c:pt>
                <c:pt idx="6">
                  <c:v>17349</c:v>
                </c:pt>
                <c:pt idx="7">
                  <c:v>17380</c:v>
                </c:pt>
                <c:pt idx="8">
                  <c:v>17411</c:v>
                </c:pt>
                <c:pt idx="9">
                  <c:v>17441</c:v>
                </c:pt>
                <c:pt idx="10">
                  <c:v>17472</c:v>
                </c:pt>
                <c:pt idx="11">
                  <c:v>17502</c:v>
                </c:pt>
                <c:pt idx="12">
                  <c:v>17533</c:v>
                </c:pt>
                <c:pt idx="13">
                  <c:v>17564</c:v>
                </c:pt>
                <c:pt idx="14">
                  <c:v>17593</c:v>
                </c:pt>
                <c:pt idx="15">
                  <c:v>17624</c:v>
                </c:pt>
                <c:pt idx="16">
                  <c:v>17654</c:v>
                </c:pt>
                <c:pt idx="17">
                  <c:v>17685</c:v>
                </c:pt>
                <c:pt idx="18">
                  <c:v>17715</c:v>
                </c:pt>
                <c:pt idx="19">
                  <c:v>17746</c:v>
                </c:pt>
                <c:pt idx="20">
                  <c:v>17777</c:v>
                </c:pt>
                <c:pt idx="21">
                  <c:v>17807</c:v>
                </c:pt>
                <c:pt idx="22">
                  <c:v>17838</c:v>
                </c:pt>
                <c:pt idx="23">
                  <c:v>17868</c:v>
                </c:pt>
                <c:pt idx="24">
                  <c:v>17899</c:v>
                </c:pt>
                <c:pt idx="25">
                  <c:v>17930</c:v>
                </c:pt>
                <c:pt idx="26">
                  <c:v>17958</c:v>
                </c:pt>
                <c:pt idx="27">
                  <c:v>17989</c:v>
                </c:pt>
                <c:pt idx="28">
                  <c:v>18019</c:v>
                </c:pt>
                <c:pt idx="29">
                  <c:v>18050</c:v>
                </c:pt>
                <c:pt idx="30">
                  <c:v>18080</c:v>
                </c:pt>
                <c:pt idx="31">
                  <c:v>18111</c:v>
                </c:pt>
                <c:pt idx="32">
                  <c:v>18142</c:v>
                </c:pt>
                <c:pt idx="33">
                  <c:v>18172</c:v>
                </c:pt>
                <c:pt idx="34">
                  <c:v>18203</c:v>
                </c:pt>
                <c:pt idx="35">
                  <c:v>18233</c:v>
                </c:pt>
                <c:pt idx="36">
                  <c:v>18264</c:v>
                </c:pt>
                <c:pt idx="37">
                  <c:v>18295</c:v>
                </c:pt>
                <c:pt idx="38">
                  <c:v>18323</c:v>
                </c:pt>
                <c:pt idx="39">
                  <c:v>18354</c:v>
                </c:pt>
                <c:pt idx="40">
                  <c:v>18384</c:v>
                </c:pt>
                <c:pt idx="41">
                  <c:v>18415</c:v>
                </c:pt>
                <c:pt idx="42">
                  <c:v>18445</c:v>
                </c:pt>
                <c:pt idx="43">
                  <c:v>18476</c:v>
                </c:pt>
                <c:pt idx="44">
                  <c:v>18507</c:v>
                </c:pt>
                <c:pt idx="45">
                  <c:v>18537</c:v>
                </c:pt>
                <c:pt idx="46">
                  <c:v>18568</c:v>
                </c:pt>
                <c:pt idx="47">
                  <c:v>18598</c:v>
                </c:pt>
                <c:pt idx="48">
                  <c:v>18629</c:v>
                </c:pt>
                <c:pt idx="49">
                  <c:v>18660</c:v>
                </c:pt>
                <c:pt idx="50">
                  <c:v>18688</c:v>
                </c:pt>
                <c:pt idx="51">
                  <c:v>18719</c:v>
                </c:pt>
                <c:pt idx="52">
                  <c:v>18749</c:v>
                </c:pt>
                <c:pt idx="53">
                  <c:v>18780</c:v>
                </c:pt>
                <c:pt idx="54">
                  <c:v>18810</c:v>
                </c:pt>
                <c:pt idx="55">
                  <c:v>18841</c:v>
                </c:pt>
                <c:pt idx="56">
                  <c:v>18872</c:v>
                </c:pt>
                <c:pt idx="57">
                  <c:v>18902</c:v>
                </c:pt>
                <c:pt idx="58">
                  <c:v>18933</c:v>
                </c:pt>
                <c:pt idx="59">
                  <c:v>18963</c:v>
                </c:pt>
                <c:pt idx="60">
                  <c:v>18994</c:v>
                </c:pt>
                <c:pt idx="61">
                  <c:v>19025</c:v>
                </c:pt>
                <c:pt idx="62">
                  <c:v>19054</c:v>
                </c:pt>
                <c:pt idx="63">
                  <c:v>19085</c:v>
                </c:pt>
                <c:pt idx="64">
                  <c:v>19115</c:v>
                </c:pt>
                <c:pt idx="65">
                  <c:v>19146</c:v>
                </c:pt>
                <c:pt idx="66">
                  <c:v>19176</c:v>
                </c:pt>
                <c:pt idx="67">
                  <c:v>19207</c:v>
                </c:pt>
                <c:pt idx="68">
                  <c:v>19238</c:v>
                </c:pt>
                <c:pt idx="69">
                  <c:v>19268</c:v>
                </c:pt>
                <c:pt idx="70">
                  <c:v>19299</c:v>
                </c:pt>
                <c:pt idx="71">
                  <c:v>19329</c:v>
                </c:pt>
                <c:pt idx="72">
                  <c:v>19360</c:v>
                </c:pt>
                <c:pt idx="73">
                  <c:v>19391</c:v>
                </c:pt>
                <c:pt idx="74">
                  <c:v>19419</c:v>
                </c:pt>
                <c:pt idx="75">
                  <c:v>19450</c:v>
                </c:pt>
                <c:pt idx="76">
                  <c:v>19480</c:v>
                </c:pt>
                <c:pt idx="77">
                  <c:v>19511</c:v>
                </c:pt>
                <c:pt idx="78">
                  <c:v>19541</c:v>
                </c:pt>
                <c:pt idx="79">
                  <c:v>19572</c:v>
                </c:pt>
                <c:pt idx="80">
                  <c:v>19603</c:v>
                </c:pt>
                <c:pt idx="81">
                  <c:v>19633</c:v>
                </c:pt>
                <c:pt idx="82">
                  <c:v>19664</c:v>
                </c:pt>
                <c:pt idx="83">
                  <c:v>19694</c:v>
                </c:pt>
                <c:pt idx="84">
                  <c:v>19725</c:v>
                </c:pt>
                <c:pt idx="85">
                  <c:v>19756</c:v>
                </c:pt>
                <c:pt idx="86">
                  <c:v>19784</c:v>
                </c:pt>
                <c:pt idx="87">
                  <c:v>19815</c:v>
                </c:pt>
                <c:pt idx="88">
                  <c:v>19845</c:v>
                </c:pt>
                <c:pt idx="89">
                  <c:v>19876</c:v>
                </c:pt>
                <c:pt idx="90">
                  <c:v>19906</c:v>
                </c:pt>
                <c:pt idx="91">
                  <c:v>19937</c:v>
                </c:pt>
                <c:pt idx="92">
                  <c:v>19968</c:v>
                </c:pt>
                <c:pt idx="93">
                  <c:v>19998</c:v>
                </c:pt>
                <c:pt idx="94">
                  <c:v>20029</c:v>
                </c:pt>
                <c:pt idx="95">
                  <c:v>20059</c:v>
                </c:pt>
                <c:pt idx="96">
                  <c:v>20090</c:v>
                </c:pt>
                <c:pt idx="97">
                  <c:v>20121</c:v>
                </c:pt>
                <c:pt idx="98">
                  <c:v>20149</c:v>
                </c:pt>
                <c:pt idx="99">
                  <c:v>20180</c:v>
                </c:pt>
                <c:pt idx="100">
                  <c:v>20210</c:v>
                </c:pt>
                <c:pt idx="101">
                  <c:v>20241</c:v>
                </c:pt>
                <c:pt idx="102">
                  <c:v>20271</c:v>
                </c:pt>
                <c:pt idx="103">
                  <c:v>20302</c:v>
                </c:pt>
                <c:pt idx="104">
                  <c:v>20333</c:v>
                </c:pt>
                <c:pt idx="105">
                  <c:v>20363</c:v>
                </c:pt>
                <c:pt idx="106">
                  <c:v>20394</c:v>
                </c:pt>
                <c:pt idx="107">
                  <c:v>20424</c:v>
                </c:pt>
                <c:pt idx="108">
                  <c:v>20455</c:v>
                </c:pt>
                <c:pt idx="109">
                  <c:v>20486</c:v>
                </c:pt>
                <c:pt idx="110">
                  <c:v>20515</c:v>
                </c:pt>
                <c:pt idx="111">
                  <c:v>20546</c:v>
                </c:pt>
                <c:pt idx="112">
                  <c:v>20576</c:v>
                </c:pt>
                <c:pt idx="113">
                  <c:v>20607</c:v>
                </c:pt>
                <c:pt idx="114">
                  <c:v>20637</c:v>
                </c:pt>
                <c:pt idx="115">
                  <c:v>20668</c:v>
                </c:pt>
                <c:pt idx="116">
                  <c:v>20699</c:v>
                </c:pt>
                <c:pt idx="117">
                  <c:v>20729</c:v>
                </c:pt>
                <c:pt idx="118">
                  <c:v>20760</c:v>
                </c:pt>
                <c:pt idx="119">
                  <c:v>20790</c:v>
                </c:pt>
                <c:pt idx="120">
                  <c:v>20821</c:v>
                </c:pt>
                <c:pt idx="121">
                  <c:v>20852</c:v>
                </c:pt>
                <c:pt idx="122">
                  <c:v>20880</c:v>
                </c:pt>
                <c:pt idx="123">
                  <c:v>20911</c:v>
                </c:pt>
                <c:pt idx="124">
                  <c:v>20941</c:v>
                </c:pt>
                <c:pt idx="125">
                  <c:v>20972</c:v>
                </c:pt>
                <c:pt idx="126">
                  <c:v>21002</c:v>
                </c:pt>
                <c:pt idx="127">
                  <c:v>21033</c:v>
                </c:pt>
                <c:pt idx="128">
                  <c:v>21064</c:v>
                </c:pt>
                <c:pt idx="129">
                  <c:v>21094</c:v>
                </c:pt>
                <c:pt idx="130">
                  <c:v>21125</c:v>
                </c:pt>
                <c:pt idx="131">
                  <c:v>21155</c:v>
                </c:pt>
                <c:pt idx="132">
                  <c:v>21186</c:v>
                </c:pt>
                <c:pt idx="133">
                  <c:v>21217</c:v>
                </c:pt>
                <c:pt idx="134">
                  <c:v>21245</c:v>
                </c:pt>
                <c:pt idx="135">
                  <c:v>21276</c:v>
                </c:pt>
                <c:pt idx="136">
                  <c:v>21306</c:v>
                </c:pt>
                <c:pt idx="137">
                  <c:v>21337</c:v>
                </c:pt>
                <c:pt idx="138">
                  <c:v>21367</c:v>
                </c:pt>
                <c:pt idx="139">
                  <c:v>21398</c:v>
                </c:pt>
                <c:pt idx="140">
                  <c:v>21429</c:v>
                </c:pt>
                <c:pt idx="141">
                  <c:v>21459</c:v>
                </c:pt>
                <c:pt idx="142">
                  <c:v>21490</c:v>
                </c:pt>
                <c:pt idx="143">
                  <c:v>21520</c:v>
                </c:pt>
                <c:pt idx="144">
                  <c:v>21551</c:v>
                </c:pt>
                <c:pt idx="145">
                  <c:v>21582</c:v>
                </c:pt>
                <c:pt idx="146">
                  <c:v>21610</c:v>
                </c:pt>
                <c:pt idx="147">
                  <c:v>21641</c:v>
                </c:pt>
                <c:pt idx="148">
                  <c:v>21671</c:v>
                </c:pt>
                <c:pt idx="149">
                  <c:v>21702</c:v>
                </c:pt>
                <c:pt idx="150">
                  <c:v>21732</c:v>
                </c:pt>
                <c:pt idx="151">
                  <c:v>21763</c:v>
                </c:pt>
                <c:pt idx="152">
                  <c:v>21794</c:v>
                </c:pt>
                <c:pt idx="153">
                  <c:v>21824</c:v>
                </c:pt>
                <c:pt idx="154">
                  <c:v>21855</c:v>
                </c:pt>
                <c:pt idx="155">
                  <c:v>21885</c:v>
                </c:pt>
                <c:pt idx="156">
                  <c:v>21916</c:v>
                </c:pt>
                <c:pt idx="157">
                  <c:v>21947</c:v>
                </c:pt>
                <c:pt idx="158">
                  <c:v>21976</c:v>
                </c:pt>
                <c:pt idx="159">
                  <c:v>22007</c:v>
                </c:pt>
                <c:pt idx="160">
                  <c:v>22037</c:v>
                </c:pt>
                <c:pt idx="161">
                  <c:v>22068</c:v>
                </c:pt>
                <c:pt idx="162">
                  <c:v>22098</c:v>
                </c:pt>
                <c:pt idx="163">
                  <c:v>22129</c:v>
                </c:pt>
                <c:pt idx="164">
                  <c:v>22160</c:v>
                </c:pt>
                <c:pt idx="165">
                  <c:v>22190</c:v>
                </c:pt>
                <c:pt idx="166">
                  <c:v>22221</c:v>
                </c:pt>
                <c:pt idx="167">
                  <c:v>22251</c:v>
                </c:pt>
                <c:pt idx="168">
                  <c:v>22282</c:v>
                </c:pt>
                <c:pt idx="169">
                  <c:v>22313</c:v>
                </c:pt>
                <c:pt idx="170">
                  <c:v>22341</c:v>
                </c:pt>
                <c:pt idx="171">
                  <c:v>22372</c:v>
                </c:pt>
                <c:pt idx="172">
                  <c:v>22402</c:v>
                </c:pt>
                <c:pt idx="173">
                  <c:v>22433</c:v>
                </c:pt>
                <c:pt idx="174">
                  <c:v>22463</c:v>
                </c:pt>
                <c:pt idx="175">
                  <c:v>22494</c:v>
                </c:pt>
                <c:pt idx="176">
                  <c:v>22525</c:v>
                </c:pt>
                <c:pt idx="177">
                  <c:v>22555</c:v>
                </c:pt>
                <c:pt idx="178">
                  <c:v>22586</c:v>
                </c:pt>
                <c:pt idx="179">
                  <c:v>22616</c:v>
                </c:pt>
                <c:pt idx="180">
                  <c:v>22647</c:v>
                </c:pt>
                <c:pt idx="181">
                  <c:v>22678</c:v>
                </c:pt>
                <c:pt idx="182">
                  <c:v>22706</c:v>
                </c:pt>
                <c:pt idx="183">
                  <c:v>22737</c:v>
                </c:pt>
                <c:pt idx="184">
                  <c:v>22767</c:v>
                </c:pt>
                <c:pt idx="185">
                  <c:v>22798</c:v>
                </c:pt>
                <c:pt idx="186">
                  <c:v>22828</c:v>
                </c:pt>
                <c:pt idx="187">
                  <c:v>22859</c:v>
                </c:pt>
                <c:pt idx="188">
                  <c:v>22890</c:v>
                </c:pt>
                <c:pt idx="189">
                  <c:v>22920</c:v>
                </c:pt>
                <c:pt idx="190">
                  <c:v>22951</c:v>
                </c:pt>
                <c:pt idx="191">
                  <c:v>22981</c:v>
                </c:pt>
                <c:pt idx="192">
                  <c:v>23012</c:v>
                </c:pt>
                <c:pt idx="193">
                  <c:v>23043</c:v>
                </c:pt>
                <c:pt idx="194">
                  <c:v>23071</c:v>
                </c:pt>
                <c:pt idx="195">
                  <c:v>23102</c:v>
                </c:pt>
                <c:pt idx="196">
                  <c:v>23132</c:v>
                </c:pt>
                <c:pt idx="197">
                  <c:v>23163</c:v>
                </c:pt>
                <c:pt idx="198">
                  <c:v>23193</c:v>
                </c:pt>
                <c:pt idx="199">
                  <c:v>23224</c:v>
                </c:pt>
                <c:pt idx="200">
                  <c:v>23255</c:v>
                </c:pt>
                <c:pt idx="201">
                  <c:v>23285</c:v>
                </c:pt>
                <c:pt idx="202">
                  <c:v>23316</c:v>
                </c:pt>
                <c:pt idx="203">
                  <c:v>23346</c:v>
                </c:pt>
                <c:pt idx="204">
                  <c:v>23377</c:v>
                </c:pt>
                <c:pt idx="205">
                  <c:v>23408</c:v>
                </c:pt>
                <c:pt idx="206">
                  <c:v>23437</c:v>
                </c:pt>
                <c:pt idx="207">
                  <c:v>23468</c:v>
                </c:pt>
                <c:pt idx="208">
                  <c:v>23498</c:v>
                </c:pt>
                <c:pt idx="209">
                  <c:v>23529</c:v>
                </c:pt>
                <c:pt idx="210">
                  <c:v>23559</c:v>
                </c:pt>
                <c:pt idx="211">
                  <c:v>23590</c:v>
                </c:pt>
                <c:pt idx="212">
                  <c:v>23621</c:v>
                </c:pt>
                <c:pt idx="213">
                  <c:v>23651</c:v>
                </c:pt>
                <c:pt idx="214">
                  <c:v>23682</c:v>
                </c:pt>
                <c:pt idx="215">
                  <c:v>23712</c:v>
                </c:pt>
                <c:pt idx="216">
                  <c:v>23743</c:v>
                </c:pt>
                <c:pt idx="217">
                  <c:v>23774</c:v>
                </c:pt>
                <c:pt idx="218">
                  <c:v>23802</c:v>
                </c:pt>
                <c:pt idx="219">
                  <c:v>23833</c:v>
                </c:pt>
                <c:pt idx="220">
                  <c:v>23863</c:v>
                </c:pt>
                <c:pt idx="221">
                  <c:v>23894</c:v>
                </c:pt>
                <c:pt idx="222">
                  <c:v>23924</c:v>
                </c:pt>
                <c:pt idx="223">
                  <c:v>23955</c:v>
                </c:pt>
                <c:pt idx="224">
                  <c:v>23986</c:v>
                </c:pt>
                <c:pt idx="225">
                  <c:v>24016</c:v>
                </c:pt>
                <c:pt idx="226">
                  <c:v>24047</c:v>
                </c:pt>
                <c:pt idx="227">
                  <c:v>24077</c:v>
                </c:pt>
                <c:pt idx="228">
                  <c:v>24108</c:v>
                </c:pt>
                <c:pt idx="229">
                  <c:v>24139</c:v>
                </c:pt>
                <c:pt idx="230">
                  <c:v>24167</c:v>
                </c:pt>
                <c:pt idx="231">
                  <c:v>24198</c:v>
                </c:pt>
                <c:pt idx="232">
                  <c:v>24228</c:v>
                </c:pt>
                <c:pt idx="233">
                  <c:v>24259</c:v>
                </c:pt>
                <c:pt idx="234">
                  <c:v>24289</c:v>
                </c:pt>
                <c:pt idx="235">
                  <c:v>24320</c:v>
                </c:pt>
                <c:pt idx="236">
                  <c:v>24351</c:v>
                </c:pt>
                <c:pt idx="237">
                  <c:v>24381</c:v>
                </c:pt>
                <c:pt idx="238">
                  <c:v>24412</c:v>
                </c:pt>
                <c:pt idx="239">
                  <c:v>24442</c:v>
                </c:pt>
                <c:pt idx="240">
                  <c:v>24473</c:v>
                </c:pt>
                <c:pt idx="241">
                  <c:v>24504</c:v>
                </c:pt>
                <c:pt idx="242">
                  <c:v>24532</c:v>
                </c:pt>
                <c:pt idx="243">
                  <c:v>24563</c:v>
                </c:pt>
                <c:pt idx="244">
                  <c:v>24593</c:v>
                </c:pt>
                <c:pt idx="245">
                  <c:v>24624</c:v>
                </c:pt>
                <c:pt idx="246">
                  <c:v>24654</c:v>
                </c:pt>
                <c:pt idx="247">
                  <c:v>24685</c:v>
                </c:pt>
                <c:pt idx="248">
                  <c:v>24716</c:v>
                </c:pt>
                <c:pt idx="249">
                  <c:v>24746</c:v>
                </c:pt>
                <c:pt idx="250">
                  <c:v>24777</c:v>
                </c:pt>
                <c:pt idx="251">
                  <c:v>24807</c:v>
                </c:pt>
                <c:pt idx="252">
                  <c:v>24838</c:v>
                </c:pt>
                <c:pt idx="253">
                  <c:v>24869</c:v>
                </c:pt>
                <c:pt idx="254">
                  <c:v>24898</c:v>
                </c:pt>
                <c:pt idx="255">
                  <c:v>24929</c:v>
                </c:pt>
                <c:pt idx="256">
                  <c:v>24959</c:v>
                </c:pt>
                <c:pt idx="257">
                  <c:v>24990</c:v>
                </c:pt>
                <c:pt idx="258">
                  <c:v>25020</c:v>
                </c:pt>
                <c:pt idx="259">
                  <c:v>25051</c:v>
                </c:pt>
                <c:pt idx="260">
                  <c:v>25082</c:v>
                </c:pt>
                <c:pt idx="261">
                  <c:v>25112</c:v>
                </c:pt>
                <c:pt idx="262">
                  <c:v>25143</c:v>
                </c:pt>
                <c:pt idx="263">
                  <c:v>25173</c:v>
                </c:pt>
                <c:pt idx="264">
                  <c:v>25204</c:v>
                </c:pt>
                <c:pt idx="265">
                  <c:v>25235</c:v>
                </c:pt>
                <c:pt idx="266">
                  <c:v>25263</c:v>
                </c:pt>
                <c:pt idx="267">
                  <c:v>25294</c:v>
                </c:pt>
                <c:pt idx="268">
                  <c:v>25324</c:v>
                </c:pt>
                <c:pt idx="269">
                  <c:v>25355</c:v>
                </c:pt>
                <c:pt idx="270">
                  <c:v>25385</c:v>
                </c:pt>
                <c:pt idx="271">
                  <c:v>25416</c:v>
                </c:pt>
                <c:pt idx="272">
                  <c:v>25447</c:v>
                </c:pt>
                <c:pt idx="273">
                  <c:v>25477</c:v>
                </c:pt>
                <c:pt idx="274">
                  <c:v>25508</c:v>
                </c:pt>
                <c:pt idx="275">
                  <c:v>25538</c:v>
                </c:pt>
                <c:pt idx="276">
                  <c:v>25569</c:v>
                </c:pt>
                <c:pt idx="277">
                  <c:v>25600</c:v>
                </c:pt>
                <c:pt idx="278">
                  <c:v>25628</c:v>
                </c:pt>
                <c:pt idx="279">
                  <c:v>25659</c:v>
                </c:pt>
                <c:pt idx="280">
                  <c:v>25689</c:v>
                </c:pt>
                <c:pt idx="281">
                  <c:v>25720</c:v>
                </c:pt>
                <c:pt idx="282">
                  <c:v>25750</c:v>
                </c:pt>
                <c:pt idx="283">
                  <c:v>25781</c:v>
                </c:pt>
                <c:pt idx="284">
                  <c:v>25812</c:v>
                </c:pt>
                <c:pt idx="285">
                  <c:v>25842</c:v>
                </c:pt>
                <c:pt idx="286">
                  <c:v>25873</c:v>
                </c:pt>
                <c:pt idx="287">
                  <c:v>25903</c:v>
                </c:pt>
                <c:pt idx="288">
                  <c:v>25934</c:v>
                </c:pt>
                <c:pt idx="289">
                  <c:v>25965</c:v>
                </c:pt>
                <c:pt idx="290">
                  <c:v>25993</c:v>
                </c:pt>
                <c:pt idx="291">
                  <c:v>26024</c:v>
                </c:pt>
                <c:pt idx="292">
                  <c:v>26054</c:v>
                </c:pt>
                <c:pt idx="293">
                  <c:v>26085</c:v>
                </c:pt>
                <c:pt idx="294">
                  <c:v>26115</c:v>
                </c:pt>
                <c:pt idx="295">
                  <c:v>26146</c:v>
                </c:pt>
                <c:pt idx="296">
                  <c:v>26177</c:v>
                </c:pt>
                <c:pt idx="297">
                  <c:v>26207</c:v>
                </c:pt>
                <c:pt idx="298">
                  <c:v>26238</c:v>
                </c:pt>
                <c:pt idx="299">
                  <c:v>26268</c:v>
                </c:pt>
                <c:pt idx="300">
                  <c:v>26299</c:v>
                </c:pt>
                <c:pt idx="301">
                  <c:v>26330</c:v>
                </c:pt>
                <c:pt idx="302">
                  <c:v>26359</c:v>
                </c:pt>
                <c:pt idx="303">
                  <c:v>26390</c:v>
                </c:pt>
                <c:pt idx="304">
                  <c:v>26420</c:v>
                </c:pt>
                <c:pt idx="305">
                  <c:v>26451</c:v>
                </c:pt>
                <c:pt idx="306">
                  <c:v>26481</c:v>
                </c:pt>
                <c:pt idx="307">
                  <c:v>26512</c:v>
                </c:pt>
                <c:pt idx="308">
                  <c:v>26543</c:v>
                </c:pt>
                <c:pt idx="309">
                  <c:v>26573</c:v>
                </c:pt>
                <c:pt idx="310">
                  <c:v>26604</c:v>
                </c:pt>
                <c:pt idx="311">
                  <c:v>26634</c:v>
                </c:pt>
                <c:pt idx="312">
                  <c:v>26665</c:v>
                </c:pt>
                <c:pt idx="313">
                  <c:v>26696</c:v>
                </c:pt>
                <c:pt idx="314">
                  <c:v>26724</c:v>
                </c:pt>
                <c:pt idx="315">
                  <c:v>26755</c:v>
                </c:pt>
                <c:pt idx="316">
                  <c:v>26785</c:v>
                </c:pt>
                <c:pt idx="317">
                  <c:v>26816</c:v>
                </c:pt>
                <c:pt idx="318">
                  <c:v>26846</c:v>
                </c:pt>
                <c:pt idx="319">
                  <c:v>26877</c:v>
                </c:pt>
                <c:pt idx="320">
                  <c:v>26908</c:v>
                </c:pt>
                <c:pt idx="321">
                  <c:v>26938</c:v>
                </c:pt>
                <c:pt idx="322">
                  <c:v>26969</c:v>
                </c:pt>
                <c:pt idx="323">
                  <c:v>26999</c:v>
                </c:pt>
                <c:pt idx="324">
                  <c:v>27030</c:v>
                </c:pt>
                <c:pt idx="325">
                  <c:v>27061</c:v>
                </c:pt>
                <c:pt idx="326">
                  <c:v>27089</c:v>
                </c:pt>
                <c:pt idx="327">
                  <c:v>27120</c:v>
                </c:pt>
                <c:pt idx="328">
                  <c:v>27150</c:v>
                </c:pt>
                <c:pt idx="329">
                  <c:v>27181</c:v>
                </c:pt>
                <c:pt idx="330">
                  <c:v>27211</c:v>
                </c:pt>
                <c:pt idx="331">
                  <c:v>27242</c:v>
                </c:pt>
                <c:pt idx="332">
                  <c:v>27273</c:v>
                </c:pt>
                <c:pt idx="333">
                  <c:v>27303</c:v>
                </c:pt>
                <c:pt idx="334">
                  <c:v>27334</c:v>
                </c:pt>
                <c:pt idx="335">
                  <c:v>27364</c:v>
                </c:pt>
                <c:pt idx="336">
                  <c:v>27395</c:v>
                </c:pt>
                <c:pt idx="337">
                  <c:v>27426</c:v>
                </c:pt>
                <c:pt idx="338">
                  <c:v>27454</c:v>
                </c:pt>
                <c:pt idx="339">
                  <c:v>27485</c:v>
                </c:pt>
                <c:pt idx="340">
                  <c:v>27515</c:v>
                </c:pt>
                <c:pt idx="341">
                  <c:v>27546</c:v>
                </c:pt>
                <c:pt idx="342">
                  <c:v>27576</c:v>
                </c:pt>
                <c:pt idx="343">
                  <c:v>27607</c:v>
                </c:pt>
                <c:pt idx="344">
                  <c:v>27638</c:v>
                </c:pt>
                <c:pt idx="345">
                  <c:v>27668</c:v>
                </c:pt>
                <c:pt idx="346">
                  <c:v>27699</c:v>
                </c:pt>
                <c:pt idx="347">
                  <c:v>27729</c:v>
                </c:pt>
                <c:pt idx="348">
                  <c:v>27760</c:v>
                </c:pt>
                <c:pt idx="349">
                  <c:v>27791</c:v>
                </c:pt>
                <c:pt idx="350">
                  <c:v>27820</c:v>
                </c:pt>
                <c:pt idx="351">
                  <c:v>27851</c:v>
                </c:pt>
                <c:pt idx="352">
                  <c:v>27881</c:v>
                </c:pt>
                <c:pt idx="353">
                  <c:v>27912</c:v>
                </c:pt>
                <c:pt idx="354">
                  <c:v>27942</c:v>
                </c:pt>
                <c:pt idx="355">
                  <c:v>27973</c:v>
                </c:pt>
                <c:pt idx="356">
                  <c:v>28004</c:v>
                </c:pt>
                <c:pt idx="357">
                  <c:v>28034</c:v>
                </c:pt>
                <c:pt idx="358">
                  <c:v>28065</c:v>
                </c:pt>
                <c:pt idx="359">
                  <c:v>28095</c:v>
                </c:pt>
                <c:pt idx="360">
                  <c:v>28126</c:v>
                </c:pt>
                <c:pt idx="361">
                  <c:v>28157</c:v>
                </c:pt>
                <c:pt idx="362">
                  <c:v>28185</c:v>
                </c:pt>
                <c:pt idx="363">
                  <c:v>28216</c:v>
                </c:pt>
                <c:pt idx="364">
                  <c:v>28246</c:v>
                </c:pt>
                <c:pt idx="365">
                  <c:v>28277</c:v>
                </c:pt>
                <c:pt idx="366">
                  <c:v>28307</c:v>
                </c:pt>
                <c:pt idx="367">
                  <c:v>28338</c:v>
                </c:pt>
                <c:pt idx="368">
                  <c:v>28369</c:v>
                </c:pt>
                <c:pt idx="369">
                  <c:v>28399</c:v>
                </c:pt>
                <c:pt idx="370">
                  <c:v>28430</c:v>
                </c:pt>
                <c:pt idx="371">
                  <c:v>28460</c:v>
                </c:pt>
                <c:pt idx="372">
                  <c:v>28491</c:v>
                </c:pt>
                <c:pt idx="373">
                  <c:v>28522</c:v>
                </c:pt>
                <c:pt idx="374">
                  <c:v>28550</c:v>
                </c:pt>
                <c:pt idx="375">
                  <c:v>28581</c:v>
                </c:pt>
                <c:pt idx="376">
                  <c:v>28611</c:v>
                </c:pt>
                <c:pt idx="377">
                  <c:v>28642</c:v>
                </c:pt>
                <c:pt idx="378">
                  <c:v>28672</c:v>
                </c:pt>
                <c:pt idx="379">
                  <c:v>28703</c:v>
                </c:pt>
                <c:pt idx="380">
                  <c:v>28734</c:v>
                </c:pt>
                <c:pt idx="381">
                  <c:v>28764</c:v>
                </c:pt>
                <c:pt idx="382">
                  <c:v>28795</c:v>
                </c:pt>
                <c:pt idx="383">
                  <c:v>28825</c:v>
                </c:pt>
                <c:pt idx="384">
                  <c:v>28856</c:v>
                </c:pt>
                <c:pt idx="385">
                  <c:v>28887</c:v>
                </c:pt>
                <c:pt idx="386">
                  <c:v>28915</c:v>
                </c:pt>
                <c:pt idx="387">
                  <c:v>28946</c:v>
                </c:pt>
                <c:pt idx="388">
                  <c:v>28976</c:v>
                </c:pt>
                <c:pt idx="389">
                  <c:v>29007</c:v>
                </c:pt>
                <c:pt idx="390">
                  <c:v>29037</c:v>
                </c:pt>
                <c:pt idx="391">
                  <c:v>29068</c:v>
                </c:pt>
                <c:pt idx="392">
                  <c:v>29099</c:v>
                </c:pt>
                <c:pt idx="393">
                  <c:v>29129</c:v>
                </c:pt>
                <c:pt idx="394">
                  <c:v>29160</c:v>
                </c:pt>
                <c:pt idx="395">
                  <c:v>29190</c:v>
                </c:pt>
                <c:pt idx="396">
                  <c:v>29221</c:v>
                </c:pt>
                <c:pt idx="397">
                  <c:v>29252</c:v>
                </c:pt>
                <c:pt idx="398">
                  <c:v>29281</c:v>
                </c:pt>
                <c:pt idx="399">
                  <c:v>29312</c:v>
                </c:pt>
                <c:pt idx="400">
                  <c:v>29342</c:v>
                </c:pt>
                <c:pt idx="401">
                  <c:v>29373</c:v>
                </c:pt>
                <c:pt idx="402">
                  <c:v>29403</c:v>
                </c:pt>
                <c:pt idx="403">
                  <c:v>29434</c:v>
                </c:pt>
                <c:pt idx="404">
                  <c:v>29465</c:v>
                </c:pt>
                <c:pt idx="405">
                  <c:v>29495</c:v>
                </c:pt>
                <c:pt idx="406">
                  <c:v>29526</c:v>
                </c:pt>
                <c:pt idx="407">
                  <c:v>29556</c:v>
                </c:pt>
                <c:pt idx="408">
                  <c:v>29587</c:v>
                </c:pt>
                <c:pt idx="409">
                  <c:v>29618</c:v>
                </c:pt>
                <c:pt idx="410">
                  <c:v>29646</c:v>
                </c:pt>
                <c:pt idx="411">
                  <c:v>29677</c:v>
                </c:pt>
                <c:pt idx="412">
                  <c:v>29707</c:v>
                </c:pt>
                <c:pt idx="413">
                  <c:v>29738</c:v>
                </c:pt>
                <c:pt idx="414">
                  <c:v>29768</c:v>
                </c:pt>
                <c:pt idx="415">
                  <c:v>29799</c:v>
                </c:pt>
                <c:pt idx="416">
                  <c:v>29830</c:v>
                </c:pt>
                <c:pt idx="417">
                  <c:v>29860</c:v>
                </c:pt>
                <c:pt idx="418">
                  <c:v>29891</c:v>
                </c:pt>
                <c:pt idx="419">
                  <c:v>29921</c:v>
                </c:pt>
                <c:pt idx="420">
                  <c:v>29952</c:v>
                </c:pt>
                <c:pt idx="421">
                  <c:v>29983</c:v>
                </c:pt>
                <c:pt idx="422">
                  <c:v>30011</c:v>
                </c:pt>
                <c:pt idx="423">
                  <c:v>30042</c:v>
                </c:pt>
                <c:pt idx="424">
                  <c:v>30072</c:v>
                </c:pt>
                <c:pt idx="425">
                  <c:v>30103</c:v>
                </c:pt>
                <c:pt idx="426">
                  <c:v>30133</c:v>
                </c:pt>
                <c:pt idx="427">
                  <c:v>30164</c:v>
                </c:pt>
                <c:pt idx="428">
                  <c:v>30195</c:v>
                </c:pt>
                <c:pt idx="429">
                  <c:v>30225</c:v>
                </c:pt>
                <c:pt idx="430">
                  <c:v>30256</c:v>
                </c:pt>
                <c:pt idx="431">
                  <c:v>30286</c:v>
                </c:pt>
                <c:pt idx="432">
                  <c:v>30317</c:v>
                </c:pt>
                <c:pt idx="433">
                  <c:v>30348</c:v>
                </c:pt>
                <c:pt idx="434">
                  <c:v>30376</c:v>
                </c:pt>
                <c:pt idx="435">
                  <c:v>30407</c:v>
                </c:pt>
                <c:pt idx="436">
                  <c:v>30437</c:v>
                </c:pt>
                <c:pt idx="437">
                  <c:v>30468</c:v>
                </c:pt>
                <c:pt idx="438">
                  <c:v>30498</c:v>
                </c:pt>
                <c:pt idx="439">
                  <c:v>30529</c:v>
                </c:pt>
                <c:pt idx="440">
                  <c:v>30560</c:v>
                </c:pt>
                <c:pt idx="441">
                  <c:v>30590</c:v>
                </c:pt>
                <c:pt idx="442">
                  <c:v>30621</c:v>
                </c:pt>
                <c:pt idx="443">
                  <c:v>30651</c:v>
                </c:pt>
                <c:pt idx="444">
                  <c:v>30682</c:v>
                </c:pt>
                <c:pt idx="445">
                  <c:v>30713</c:v>
                </c:pt>
                <c:pt idx="446">
                  <c:v>30742</c:v>
                </c:pt>
                <c:pt idx="447">
                  <c:v>30773</c:v>
                </c:pt>
                <c:pt idx="448">
                  <c:v>30803</c:v>
                </c:pt>
                <c:pt idx="449">
                  <c:v>30834</c:v>
                </c:pt>
                <c:pt idx="450">
                  <c:v>30864</c:v>
                </c:pt>
                <c:pt idx="451">
                  <c:v>30895</c:v>
                </c:pt>
                <c:pt idx="452">
                  <c:v>30926</c:v>
                </c:pt>
                <c:pt idx="453">
                  <c:v>30956</c:v>
                </c:pt>
                <c:pt idx="454">
                  <c:v>30987</c:v>
                </c:pt>
                <c:pt idx="455">
                  <c:v>31017</c:v>
                </c:pt>
                <c:pt idx="456">
                  <c:v>31048</c:v>
                </c:pt>
                <c:pt idx="457">
                  <c:v>31079</c:v>
                </c:pt>
                <c:pt idx="458">
                  <c:v>31107</c:v>
                </c:pt>
                <c:pt idx="459">
                  <c:v>31138</c:v>
                </c:pt>
                <c:pt idx="460">
                  <c:v>31168</c:v>
                </c:pt>
                <c:pt idx="461">
                  <c:v>31199</c:v>
                </c:pt>
                <c:pt idx="462">
                  <c:v>31229</c:v>
                </c:pt>
                <c:pt idx="463">
                  <c:v>31260</c:v>
                </c:pt>
                <c:pt idx="464">
                  <c:v>31291</c:v>
                </c:pt>
                <c:pt idx="465">
                  <c:v>31321</c:v>
                </c:pt>
                <c:pt idx="466">
                  <c:v>31352</c:v>
                </c:pt>
                <c:pt idx="467">
                  <c:v>31382</c:v>
                </c:pt>
                <c:pt idx="468">
                  <c:v>31413</c:v>
                </c:pt>
                <c:pt idx="469">
                  <c:v>31444</c:v>
                </c:pt>
                <c:pt idx="470">
                  <c:v>31472</c:v>
                </c:pt>
                <c:pt idx="471">
                  <c:v>31503</c:v>
                </c:pt>
                <c:pt idx="472">
                  <c:v>31533</c:v>
                </c:pt>
                <c:pt idx="473">
                  <c:v>31564</c:v>
                </c:pt>
                <c:pt idx="474">
                  <c:v>31594</c:v>
                </c:pt>
                <c:pt idx="475">
                  <c:v>31625</c:v>
                </c:pt>
                <c:pt idx="476">
                  <c:v>31656</c:v>
                </c:pt>
                <c:pt idx="477">
                  <c:v>31686</c:v>
                </c:pt>
                <c:pt idx="478">
                  <c:v>31717</c:v>
                </c:pt>
                <c:pt idx="479">
                  <c:v>31747</c:v>
                </c:pt>
                <c:pt idx="480">
                  <c:v>31778</c:v>
                </c:pt>
                <c:pt idx="481">
                  <c:v>31809</c:v>
                </c:pt>
                <c:pt idx="482">
                  <c:v>31837</c:v>
                </c:pt>
                <c:pt idx="483">
                  <c:v>31868</c:v>
                </c:pt>
                <c:pt idx="484">
                  <c:v>31898</c:v>
                </c:pt>
                <c:pt idx="485">
                  <c:v>31929</c:v>
                </c:pt>
                <c:pt idx="486">
                  <c:v>31959</c:v>
                </c:pt>
                <c:pt idx="487">
                  <c:v>31990</c:v>
                </c:pt>
                <c:pt idx="488">
                  <c:v>32021</c:v>
                </c:pt>
                <c:pt idx="489">
                  <c:v>32051</c:v>
                </c:pt>
                <c:pt idx="490">
                  <c:v>32082</c:v>
                </c:pt>
                <c:pt idx="491">
                  <c:v>32112</c:v>
                </c:pt>
                <c:pt idx="492">
                  <c:v>32143</c:v>
                </c:pt>
                <c:pt idx="493">
                  <c:v>32174</c:v>
                </c:pt>
                <c:pt idx="494">
                  <c:v>32203</c:v>
                </c:pt>
                <c:pt idx="495">
                  <c:v>32234</c:v>
                </c:pt>
                <c:pt idx="496">
                  <c:v>32264</c:v>
                </c:pt>
                <c:pt idx="497">
                  <c:v>32295</c:v>
                </c:pt>
                <c:pt idx="498">
                  <c:v>32325</c:v>
                </c:pt>
                <c:pt idx="499">
                  <c:v>32356</c:v>
                </c:pt>
                <c:pt idx="500">
                  <c:v>32387</c:v>
                </c:pt>
                <c:pt idx="501">
                  <c:v>32417</c:v>
                </c:pt>
                <c:pt idx="502">
                  <c:v>32448</c:v>
                </c:pt>
                <c:pt idx="503">
                  <c:v>32478</c:v>
                </c:pt>
                <c:pt idx="504">
                  <c:v>32509</c:v>
                </c:pt>
                <c:pt idx="505">
                  <c:v>32540</c:v>
                </c:pt>
                <c:pt idx="506">
                  <c:v>32568</c:v>
                </c:pt>
                <c:pt idx="507">
                  <c:v>32599</c:v>
                </c:pt>
                <c:pt idx="508">
                  <c:v>32629</c:v>
                </c:pt>
                <c:pt idx="509">
                  <c:v>32660</c:v>
                </c:pt>
                <c:pt idx="510">
                  <c:v>32690</c:v>
                </c:pt>
                <c:pt idx="511">
                  <c:v>32721</c:v>
                </c:pt>
                <c:pt idx="512">
                  <c:v>32752</c:v>
                </c:pt>
                <c:pt idx="513">
                  <c:v>32782</c:v>
                </c:pt>
                <c:pt idx="514">
                  <c:v>32813</c:v>
                </c:pt>
                <c:pt idx="515">
                  <c:v>32843</c:v>
                </c:pt>
                <c:pt idx="516">
                  <c:v>32874</c:v>
                </c:pt>
                <c:pt idx="517">
                  <c:v>32905</c:v>
                </c:pt>
                <c:pt idx="518">
                  <c:v>32933</c:v>
                </c:pt>
                <c:pt idx="519">
                  <c:v>32964</c:v>
                </c:pt>
                <c:pt idx="520">
                  <c:v>32994</c:v>
                </c:pt>
                <c:pt idx="521">
                  <c:v>33025</c:v>
                </c:pt>
                <c:pt idx="522">
                  <c:v>33055</c:v>
                </c:pt>
                <c:pt idx="523">
                  <c:v>33086</c:v>
                </c:pt>
                <c:pt idx="524">
                  <c:v>33117</c:v>
                </c:pt>
                <c:pt idx="525">
                  <c:v>33147</c:v>
                </c:pt>
                <c:pt idx="526">
                  <c:v>33178</c:v>
                </c:pt>
                <c:pt idx="527">
                  <c:v>33208</c:v>
                </c:pt>
                <c:pt idx="528">
                  <c:v>33239</c:v>
                </c:pt>
                <c:pt idx="529">
                  <c:v>33270</c:v>
                </c:pt>
                <c:pt idx="530">
                  <c:v>33298</c:v>
                </c:pt>
                <c:pt idx="531">
                  <c:v>33329</c:v>
                </c:pt>
                <c:pt idx="532">
                  <c:v>33359</c:v>
                </c:pt>
                <c:pt idx="533">
                  <c:v>33390</c:v>
                </c:pt>
                <c:pt idx="534">
                  <c:v>33420</c:v>
                </c:pt>
                <c:pt idx="535">
                  <c:v>33451</c:v>
                </c:pt>
                <c:pt idx="536">
                  <c:v>33482</c:v>
                </c:pt>
                <c:pt idx="537">
                  <c:v>33512</c:v>
                </c:pt>
                <c:pt idx="538">
                  <c:v>33543</c:v>
                </c:pt>
                <c:pt idx="539">
                  <c:v>33573</c:v>
                </c:pt>
                <c:pt idx="540">
                  <c:v>33604</c:v>
                </c:pt>
                <c:pt idx="541">
                  <c:v>33635</c:v>
                </c:pt>
                <c:pt idx="542">
                  <c:v>33664</c:v>
                </c:pt>
                <c:pt idx="543">
                  <c:v>33695</c:v>
                </c:pt>
                <c:pt idx="544">
                  <c:v>33725</c:v>
                </c:pt>
                <c:pt idx="545">
                  <c:v>33756</c:v>
                </c:pt>
                <c:pt idx="546">
                  <c:v>33786</c:v>
                </c:pt>
                <c:pt idx="547">
                  <c:v>33817</c:v>
                </c:pt>
                <c:pt idx="548">
                  <c:v>33848</c:v>
                </c:pt>
                <c:pt idx="549">
                  <c:v>33878</c:v>
                </c:pt>
                <c:pt idx="550">
                  <c:v>33909</c:v>
                </c:pt>
                <c:pt idx="551">
                  <c:v>33939</c:v>
                </c:pt>
                <c:pt idx="552">
                  <c:v>33970</c:v>
                </c:pt>
                <c:pt idx="553">
                  <c:v>34001</c:v>
                </c:pt>
                <c:pt idx="554">
                  <c:v>34029</c:v>
                </c:pt>
                <c:pt idx="555">
                  <c:v>34060</c:v>
                </c:pt>
                <c:pt idx="556">
                  <c:v>34090</c:v>
                </c:pt>
                <c:pt idx="557">
                  <c:v>34121</c:v>
                </c:pt>
                <c:pt idx="558">
                  <c:v>34151</c:v>
                </c:pt>
                <c:pt idx="559">
                  <c:v>34182</c:v>
                </c:pt>
                <c:pt idx="560">
                  <c:v>34213</c:v>
                </c:pt>
                <c:pt idx="561">
                  <c:v>34243</c:v>
                </c:pt>
                <c:pt idx="562">
                  <c:v>34274</c:v>
                </c:pt>
                <c:pt idx="563">
                  <c:v>34304</c:v>
                </c:pt>
                <c:pt idx="564">
                  <c:v>34335</c:v>
                </c:pt>
                <c:pt idx="565">
                  <c:v>34366</c:v>
                </c:pt>
                <c:pt idx="566">
                  <c:v>34394</c:v>
                </c:pt>
                <c:pt idx="567">
                  <c:v>34425</c:v>
                </c:pt>
                <c:pt idx="568">
                  <c:v>34455</c:v>
                </c:pt>
                <c:pt idx="569">
                  <c:v>34486</c:v>
                </c:pt>
                <c:pt idx="570">
                  <c:v>34516</c:v>
                </c:pt>
                <c:pt idx="571">
                  <c:v>34547</c:v>
                </c:pt>
                <c:pt idx="572">
                  <c:v>34578</c:v>
                </c:pt>
                <c:pt idx="573">
                  <c:v>34608</c:v>
                </c:pt>
                <c:pt idx="574">
                  <c:v>34639</c:v>
                </c:pt>
                <c:pt idx="575">
                  <c:v>34669</c:v>
                </c:pt>
                <c:pt idx="576">
                  <c:v>34700</c:v>
                </c:pt>
                <c:pt idx="577">
                  <c:v>34731</c:v>
                </c:pt>
                <c:pt idx="578">
                  <c:v>34759</c:v>
                </c:pt>
                <c:pt idx="579">
                  <c:v>34790</c:v>
                </c:pt>
                <c:pt idx="580">
                  <c:v>34820</c:v>
                </c:pt>
                <c:pt idx="581">
                  <c:v>34851</c:v>
                </c:pt>
                <c:pt idx="582">
                  <c:v>34881</c:v>
                </c:pt>
                <c:pt idx="583">
                  <c:v>34912</c:v>
                </c:pt>
                <c:pt idx="584">
                  <c:v>34943</c:v>
                </c:pt>
                <c:pt idx="585">
                  <c:v>34973</c:v>
                </c:pt>
                <c:pt idx="586">
                  <c:v>35004</c:v>
                </c:pt>
                <c:pt idx="587">
                  <c:v>35034</c:v>
                </c:pt>
                <c:pt idx="588">
                  <c:v>35065</c:v>
                </c:pt>
                <c:pt idx="589">
                  <c:v>35096</c:v>
                </c:pt>
                <c:pt idx="590">
                  <c:v>35125</c:v>
                </c:pt>
                <c:pt idx="591">
                  <c:v>35156</c:v>
                </c:pt>
                <c:pt idx="592">
                  <c:v>35186</c:v>
                </c:pt>
                <c:pt idx="593">
                  <c:v>35217</c:v>
                </c:pt>
                <c:pt idx="594">
                  <c:v>35247</c:v>
                </c:pt>
                <c:pt idx="595">
                  <c:v>35278</c:v>
                </c:pt>
                <c:pt idx="596">
                  <c:v>35309</c:v>
                </c:pt>
                <c:pt idx="597">
                  <c:v>35339</c:v>
                </c:pt>
                <c:pt idx="598">
                  <c:v>35370</c:v>
                </c:pt>
                <c:pt idx="599">
                  <c:v>35400</c:v>
                </c:pt>
                <c:pt idx="600">
                  <c:v>35431</c:v>
                </c:pt>
                <c:pt idx="601">
                  <c:v>35462</c:v>
                </c:pt>
                <c:pt idx="602">
                  <c:v>35490</c:v>
                </c:pt>
                <c:pt idx="603">
                  <c:v>35521</c:v>
                </c:pt>
                <c:pt idx="604">
                  <c:v>35551</c:v>
                </c:pt>
                <c:pt idx="605">
                  <c:v>35582</c:v>
                </c:pt>
                <c:pt idx="606">
                  <c:v>35612</c:v>
                </c:pt>
                <c:pt idx="607">
                  <c:v>35643</c:v>
                </c:pt>
                <c:pt idx="608">
                  <c:v>35674</c:v>
                </c:pt>
                <c:pt idx="609">
                  <c:v>35704</c:v>
                </c:pt>
                <c:pt idx="610">
                  <c:v>35735</c:v>
                </c:pt>
                <c:pt idx="611">
                  <c:v>35765</c:v>
                </c:pt>
                <c:pt idx="612">
                  <c:v>35796</c:v>
                </c:pt>
                <c:pt idx="613">
                  <c:v>35827</c:v>
                </c:pt>
                <c:pt idx="614">
                  <c:v>35855</c:v>
                </c:pt>
                <c:pt idx="615">
                  <c:v>35886</c:v>
                </c:pt>
                <c:pt idx="616">
                  <c:v>35916</c:v>
                </c:pt>
                <c:pt idx="617">
                  <c:v>35947</c:v>
                </c:pt>
                <c:pt idx="618">
                  <c:v>35977</c:v>
                </c:pt>
                <c:pt idx="619">
                  <c:v>36008</c:v>
                </c:pt>
                <c:pt idx="620">
                  <c:v>36039</c:v>
                </c:pt>
                <c:pt idx="621">
                  <c:v>36069</c:v>
                </c:pt>
                <c:pt idx="622">
                  <c:v>36100</c:v>
                </c:pt>
                <c:pt idx="623">
                  <c:v>36130</c:v>
                </c:pt>
                <c:pt idx="624">
                  <c:v>36161</c:v>
                </c:pt>
                <c:pt idx="625">
                  <c:v>36192</c:v>
                </c:pt>
                <c:pt idx="626">
                  <c:v>36220</c:v>
                </c:pt>
                <c:pt idx="627">
                  <c:v>36251</c:v>
                </c:pt>
                <c:pt idx="628">
                  <c:v>36281</c:v>
                </c:pt>
                <c:pt idx="629">
                  <c:v>36312</c:v>
                </c:pt>
                <c:pt idx="630">
                  <c:v>36342</c:v>
                </c:pt>
                <c:pt idx="631">
                  <c:v>36373</c:v>
                </c:pt>
                <c:pt idx="632">
                  <c:v>36404</c:v>
                </c:pt>
                <c:pt idx="633">
                  <c:v>36434</c:v>
                </c:pt>
                <c:pt idx="634">
                  <c:v>36465</c:v>
                </c:pt>
                <c:pt idx="635">
                  <c:v>36495</c:v>
                </c:pt>
                <c:pt idx="636">
                  <c:v>36526</c:v>
                </c:pt>
                <c:pt idx="637">
                  <c:v>36557</c:v>
                </c:pt>
                <c:pt idx="638">
                  <c:v>36586</c:v>
                </c:pt>
                <c:pt idx="639">
                  <c:v>36617</c:v>
                </c:pt>
                <c:pt idx="640">
                  <c:v>36647</c:v>
                </c:pt>
                <c:pt idx="641">
                  <c:v>36678</c:v>
                </c:pt>
                <c:pt idx="642">
                  <c:v>36708</c:v>
                </c:pt>
                <c:pt idx="643">
                  <c:v>36739</c:v>
                </c:pt>
                <c:pt idx="644">
                  <c:v>36770</c:v>
                </c:pt>
                <c:pt idx="645">
                  <c:v>36800</c:v>
                </c:pt>
                <c:pt idx="646">
                  <c:v>36831</c:v>
                </c:pt>
                <c:pt idx="647">
                  <c:v>36861</c:v>
                </c:pt>
                <c:pt idx="648">
                  <c:v>36892</c:v>
                </c:pt>
                <c:pt idx="649">
                  <c:v>36923</c:v>
                </c:pt>
                <c:pt idx="650">
                  <c:v>36951</c:v>
                </c:pt>
                <c:pt idx="651">
                  <c:v>36982</c:v>
                </c:pt>
                <c:pt idx="652">
                  <c:v>37012</c:v>
                </c:pt>
                <c:pt idx="653">
                  <c:v>37043</c:v>
                </c:pt>
                <c:pt idx="654">
                  <c:v>37073</c:v>
                </c:pt>
                <c:pt idx="655">
                  <c:v>37104</c:v>
                </c:pt>
                <c:pt idx="656">
                  <c:v>37135</c:v>
                </c:pt>
                <c:pt idx="657">
                  <c:v>37165</c:v>
                </c:pt>
                <c:pt idx="658">
                  <c:v>37196</c:v>
                </c:pt>
                <c:pt idx="659">
                  <c:v>37226</c:v>
                </c:pt>
                <c:pt idx="660">
                  <c:v>37257</c:v>
                </c:pt>
                <c:pt idx="661">
                  <c:v>37288</c:v>
                </c:pt>
                <c:pt idx="662">
                  <c:v>37316</c:v>
                </c:pt>
                <c:pt idx="663">
                  <c:v>37347</c:v>
                </c:pt>
                <c:pt idx="664">
                  <c:v>37377</c:v>
                </c:pt>
                <c:pt idx="665">
                  <c:v>37408</c:v>
                </c:pt>
                <c:pt idx="666">
                  <c:v>37438</c:v>
                </c:pt>
                <c:pt idx="667">
                  <c:v>37469</c:v>
                </c:pt>
                <c:pt idx="668">
                  <c:v>37500</c:v>
                </c:pt>
                <c:pt idx="669">
                  <c:v>37530</c:v>
                </c:pt>
                <c:pt idx="670">
                  <c:v>37561</c:v>
                </c:pt>
                <c:pt idx="671">
                  <c:v>37591</c:v>
                </c:pt>
                <c:pt idx="672">
                  <c:v>37622</c:v>
                </c:pt>
                <c:pt idx="673">
                  <c:v>37653</c:v>
                </c:pt>
                <c:pt idx="674">
                  <c:v>37681</c:v>
                </c:pt>
                <c:pt idx="675">
                  <c:v>37712</c:v>
                </c:pt>
                <c:pt idx="676">
                  <c:v>37742</c:v>
                </c:pt>
                <c:pt idx="677">
                  <c:v>37773</c:v>
                </c:pt>
                <c:pt idx="678">
                  <c:v>37803</c:v>
                </c:pt>
                <c:pt idx="679">
                  <c:v>37834</c:v>
                </c:pt>
                <c:pt idx="680">
                  <c:v>37865</c:v>
                </c:pt>
                <c:pt idx="681">
                  <c:v>37895</c:v>
                </c:pt>
                <c:pt idx="682">
                  <c:v>37926</c:v>
                </c:pt>
                <c:pt idx="683">
                  <c:v>37956</c:v>
                </c:pt>
                <c:pt idx="684">
                  <c:v>37987</c:v>
                </c:pt>
                <c:pt idx="685">
                  <c:v>38018</c:v>
                </c:pt>
                <c:pt idx="686">
                  <c:v>38047</c:v>
                </c:pt>
                <c:pt idx="687">
                  <c:v>38078</c:v>
                </c:pt>
                <c:pt idx="688">
                  <c:v>38108</c:v>
                </c:pt>
                <c:pt idx="689">
                  <c:v>38139</c:v>
                </c:pt>
                <c:pt idx="690">
                  <c:v>38169</c:v>
                </c:pt>
                <c:pt idx="691">
                  <c:v>38200</c:v>
                </c:pt>
                <c:pt idx="692">
                  <c:v>38231</c:v>
                </c:pt>
                <c:pt idx="693">
                  <c:v>38261</c:v>
                </c:pt>
                <c:pt idx="694">
                  <c:v>38292</c:v>
                </c:pt>
                <c:pt idx="695">
                  <c:v>38322</c:v>
                </c:pt>
                <c:pt idx="696">
                  <c:v>38353</c:v>
                </c:pt>
                <c:pt idx="697">
                  <c:v>38384</c:v>
                </c:pt>
                <c:pt idx="698">
                  <c:v>38412</c:v>
                </c:pt>
                <c:pt idx="699">
                  <c:v>38443</c:v>
                </c:pt>
                <c:pt idx="700">
                  <c:v>38473</c:v>
                </c:pt>
                <c:pt idx="701">
                  <c:v>38504</c:v>
                </c:pt>
                <c:pt idx="702">
                  <c:v>38534</c:v>
                </c:pt>
                <c:pt idx="703">
                  <c:v>38565</c:v>
                </c:pt>
                <c:pt idx="704">
                  <c:v>38596</c:v>
                </c:pt>
                <c:pt idx="705">
                  <c:v>38626</c:v>
                </c:pt>
                <c:pt idx="706">
                  <c:v>38657</c:v>
                </c:pt>
                <c:pt idx="707">
                  <c:v>38687</c:v>
                </c:pt>
                <c:pt idx="708">
                  <c:v>38718</c:v>
                </c:pt>
                <c:pt idx="709">
                  <c:v>38749</c:v>
                </c:pt>
                <c:pt idx="710">
                  <c:v>38777</c:v>
                </c:pt>
                <c:pt idx="711">
                  <c:v>38808</c:v>
                </c:pt>
                <c:pt idx="712">
                  <c:v>38838</c:v>
                </c:pt>
                <c:pt idx="713">
                  <c:v>38869</c:v>
                </c:pt>
                <c:pt idx="714">
                  <c:v>38899</c:v>
                </c:pt>
                <c:pt idx="715">
                  <c:v>38930</c:v>
                </c:pt>
                <c:pt idx="716">
                  <c:v>38961</c:v>
                </c:pt>
                <c:pt idx="717">
                  <c:v>38991</c:v>
                </c:pt>
                <c:pt idx="718">
                  <c:v>39022</c:v>
                </c:pt>
                <c:pt idx="719">
                  <c:v>39052</c:v>
                </c:pt>
                <c:pt idx="720">
                  <c:v>39083</c:v>
                </c:pt>
                <c:pt idx="721">
                  <c:v>39114</c:v>
                </c:pt>
                <c:pt idx="722">
                  <c:v>39142</c:v>
                </c:pt>
                <c:pt idx="723">
                  <c:v>39173</c:v>
                </c:pt>
                <c:pt idx="724">
                  <c:v>39203</c:v>
                </c:pt>
                <c:pt idx="725">
                  <c:v>39234</c:v>
                </c:pt>
                <c:pt idx="726">
                  <c:v>39264</c:v>
                </c:pt>
                <c:pt idx="727">
                  <c:v>39295</c:v>
                </c:pt>
                <c:pt idx="728">
                  <c:v>39326</c:v>
                </c:pt>
                <c:pt idx="729">
                  <c:v>39356</c:v>
                </c:pt>
                <c:pt idx="730">
                  <c:v>39387</c:v>
                </c:pt>
                <c:pt idx="731">
                  <c:v>39417</c:v>
                </c:pt>
                <c:pt idx="732">
                  <c:v>39448</c:v>
                </c:pt>
                <c:pt idx="733">
                  <c:v>39479</c:v>
                </c:pt>
                <c:pt idx="734">
                  <c:v>39508</c:v>
                </c:pt>
                <c:pt idx="735">
                  <c:v>39539</c:v>
                </c:pt>
                <c:pt idx="736">
                  <c:v>39569</c:v>
                </c:pt>
                <c:pt idx="737">
                  <c:v>39600</c:v>
                </c:pt>
                <c:pt idx="738">
                  <c:v>39630</c:v>
                </c:pt>
                <c:pt idx="739">
                  <c:v>39661</c:v>
                </c:pt>
                <c:pt idx="740">
                  <c:v>39692</c:v>
                </c:pt>
                <c:pt idx="741">
                  <c:v>39722</c:v>
                </c:pt>
                <c:pt idx="742">
                  <c:v>39753</c:v>
                </c:pt>
                <c:pt idx="743">
                  <c:v>39783</c:v>
                </c:pt>
                <c:pt idx="744">
                  <c:v>39814</c:v>
                </c:pt>
                <c:pt idx="745">
                  <c:v>39845</c:v>
                </c:pt>
                <c:pt idx="746">
                  <c:v>39873</c:v>
                </c:pt>
                <c:pt idx="747">
                  <c:v>39904</c:v>
                </c:pt>
                <c:pt idx="748">
                  <c:v>39934</c:v>
                </c:pt>
                <c:pt idx="749">
                  <c:v>39965</c:v>
                </c:pt>
                <c:pt idx="750">
                  <c:v>39995</c:v>
                </c:pt>
                <c:pt idx="751">
                  <c:v>40026</c:v>
                </c:pt>
                <c:pt idx="752">
                  <c:v>40057</c:v>
                </c:pt>
                <c:pt idx="753">
                  <c:v>40087</c:v>
                </c:pt>
                <c:pt idx="754">
                  <c:v>40118</c:v>
                </c:pt>
                <c:pt idx="755">
                  <c:v>40148</c:v>
                </c:pt>
                <c:pt idx="756">
                  <c:v>40179</c:v>
                </c:pt>
                <c:pt idx="757">
                  <c:v>40210</c:v>
                </c:pt>
                <c:pt idx="758">
                  <c:v>40238</c:v>
                </c:pt>
                <c:pt idx="759">
                  <c:v>40269</c:v>
                </c:pt>
                <c:pt idx="760">
                  <c:v>40299</c:v>
                </c:pt>
                <c:pt idx="761">
                  <c:v>40330</c:v>
                </c:pt>
                <c:pt idx="762">
                  <c:v>40360</c:v>
                </c:pt>
                <c:pt idx="763">
                  <c:v>40391</c:v>
                </c:pt>
                <c:pt idx="764">
                  <c:v>40422</c:v>
                </c:pt>
                <c:pt idx="765">
                  <c:v>40452</c:v>
                </c:pt>
                <c:pt idx="766">
                  <c:v>40483</c:v>
                </c:pt>
                <c:pt idx="767">
                  <c:v>40513</c:v>
                </c:pt>
                <c:pt idx="768">
                  <c:v>40544</c:v>
                </c:pt>
                <c:pt idx="769">
                  <c:v>40575</c:v>
                </c:pt>
                <c:pt idx="770">
                  <c:v>40603</c:v>
                </c:pt>
                <c:pt idx="771">
                  <c:v>40634</c:v>
                </c:pt>
                <c:pt idx="772">
                  <c:v>40664</c:v>
                </c:pt>
                <c:pt idx="773">
                  <c:v>40695</c:v>
                </c:pt>
                <c:pt idx="774">
                  <c:v>40725</c:v>
                </c:pt>
                <c:pt idx="775">
                  <c:v>40756</c:v>
                </c:pt>
                <c:pt idx="776">
                  <c:v>40787</c:v>
                </c:pt>
                <c:pt idx="777">
                  <c:v>40817</c:v>
                </c:pt>
                <c:pt idx="778">
                  <c:v>40848</c:v>
                </c:pt>
                <c:pt idx="779">
                  <c:v>40878</c:v>
                </c:pt>
                <c:pt idx="780">
                  <c:v>40909</c:v>
                </c:pt>
                <c:pt idx="781">
                  <c:v>40940</c:v>
                </c:pt>
                <c:pt idx="782">
                  <c:v>40969</c:v>
                </c:pt>
                <c:pt idx="783">
                  <c:v>41000</c:v>
                </c:pt>
                <c:pt idx="784">
                  <c:v>41030</c:v>
                </c:pt>
                <c:pt idx="785">
                  <c:v>41061</c:v>
                </c:pt>
                <c:pt idx="786">
                  <c:v>41091</c:v>
                </c:pt>
                <c:pt idx="787">
                  <c:v>41122</c:v>
                </c:pt>
                <c:pt idx="788">
                  <c:v>41153</c:v>
                </c:pt>
                <c:pt idx="789">
                  <c:v>41183</c:v>
                </c:pt>
                <c:pt idx="790">
                  <c:v>41214</c:v>
                </c:pt>
                <c:pt idx="791">
                  <c:v>41244</c:v>
                </c:pt>
                <c:pt idx="792">
                  <c:v>41275</c:v>
                </c:pt>
                <c:pt idx="793">
                  <c:v>41306</c:v>
                </c:pt>
                <c:pt idx="794">
                  <c:v>41334</c:v>
                </c:pt>
                <c:pt idx="795">
                  <c:v>41365</c:v>
                </c:pt>
                <c:pt idx="796">
                  <c:v>41395</c:v>
                </c:pt>
                <c:pt idx="797">
                  <c:v>41426</c:v>
                </c:pt>
                <c:pt idx="798">
                  <c:v>41456</c:v>
                </c:pt>
                <c:pt idx="799">
                  <c:v>41487</c:v>
                </c:pt>
                <c:pt idx="800">
                  <c:v>41518</c:v>
                </c:pt>
                <c:pt idx="801">
                  <c:v>41548</c:v>
                </c:pt>
                <c:pt idx="802">
                  <c:v>41579</c:v>
                </c:pt>
                <c:pt idx="803">
                  <c:v>41609</c:v>
                </c:pt>
                <c:pt idx="804">
                  <c:v>41640</c:v>
                </c:pt>
                <c:pt idx="805">
                  <c:v>41671</c:v>
                </c:pt>
                <c:pt idx="806">
                  <c:v>41699</c:v>
                </c:pt>
                <c:pt idx="807">
                  <c:v>41730</c:v>
                </c:pt>
                <c:pt idx="808">
                  <c:v>41760</c:v>
                </c:pt>
                <c:pt idx="809">
                  <c:v>41791</c:v>
                </c:pt>
                <c:pt idx="810">
                  <c:v>41821</c:v>
                </c:pt>
                <c:pt idx="811">
                  <c:v>41852</c:v>
                </c:pt>
                <c:pt idx="812">
                  <c:v>41883</c:v>
                </c:pt>
                <c:pt idx="813">
                  <c:v>41913</c:v>
                </c:pt>
                <c:pt idx="814">
                  <c:v>41944</c:v>
                </c:pt>
                <c:pt idx="815">
                  <c:v>41974</c:v>
                </c:pt>
                <c:pt idx="816">
                  <c:v>42005</c:v>
                </c:pt>
                <c:pt idx="817">
                  <c:v>42036</c:v>
                </c:pt>
                <c:pt idx="818">
                  <c:v>42064</c:v>
                </c:pt>
                <c:pt idx="819">
                  <c:v>42095</c:v>
                </c:pt>
                <c:pt idx="820">
                  <c:v>42125</c:v>
                </c:pt>
                <c:pt idx="821">
                  <c:v>42156</c:v>
                </c:pt>
                <c:pt idx="822">
                  <c:v>42186</c:v>
                </c:pt>
                <c:pt idx="823">
                  <c:v>42217</c:v>
                </c:pt>
                <c:pt idx="824">
                  <c:v>42248</c:v>
                </c:pt>
                <c:pt idx="825">
                  <c:v>42278</c:v>
                </c:pt>
                <c:pt idx="826">
                  <c:v>42309</c:v>
                </c:pt>
                <c:pt idx="827">
                  <c:v>42339</c:v>
                </c:pt>
                <c:pt idx="828">
                  <c:v>42370</c:v>
                </c:pt>
                <c:pt idx="829">
                  <c:v>42401</c:v>
                </c:pt>
                <c:pt idx="830">
                  <c:v>42430</c:v>
                </c:pt>
                <c:pt idx="831">
                  <c:v>42461</c:v>
                </c:pt>
                <c:pt idx="832">
                  <c:v>42491</c:v>
                </c:pt>
                <c:pt idx="833">
                  <c:v>42522</c:v>
                </c:pt>
                <c:pt idx="834">
                  <c:v>42552</c:v>
                </c:pt>
                <c:pt idx="835">
                  <c:v>42583</c:v>
                </c:pt>
                <c:pt idx="836">
                  <c:v>42614</c:v>
                </c:pt>
                <c:pt idx="837">
                  <c:v>42644</c:v>
                </c:pt>
                <c:pt idx="838">
                  <c:v>42675</c:v>
                </c:pt>
                <c:pt idx="839">
                  <c:v>42705</c:v>
                </c:pt>
                <c:pt idx="840">
                  <c:v>42736</c:v>
                </c:pt>
                <c:pt idx="841">
                  <c:v>42767</c:v>
                </c:pt>
                <c:pt idx="842">
                  <c:v>42795</c:v>
                </c:pt>
                <c:pt idx="843">
                  <c:v>42826</c:v>
                </c:pt>
                <c:pt idx="844">
                  <c:v>42856</c:v>
                </c:pt>
                <c:pt idx="845">
                  <c:v>42887</c:v>
                </c:pt>
                <c:pt idx="846">
                  <c:v>42917</c:v>
                </c:pt>
                <c:pt idx="847">
                  <c:v>42948</c:v>
                </c:pt>
                <c:pt idx="848">
                  <c:v>42979</c:v>
                </c:pt>
                <c:pt idx="849">
                  <c:v>43009</c:v>
                </c:pt>
                <c:pt idx="850">
                  <c:v>43040</c:v>
                </c:pt>
                <c:pt idx="851">
                  <c:v>43070</c:v>
                </c:pt>
                <c:pt idx="852">
                  <c:v>43101</c:v>
                </c:pt>
                <c:pt idx="853">
                  <c:v>43132</c:v>
                </c:pt>
                <c:pt idx="854">
                  <c:v>43160</c:v>
                </c:pt>
                <c:pt idx="855">
                  <c:v>43191</c:v>
                </c:pt>
                <c:pt idx="856">
                  <c:v>43221</c:v>
                </c:pt>
                <c:pt idx="857">
                  <c:v>43252</c:v>
                </c:pt>
                <c:pt idx="858">
                  <c:v>43282</c:v>
                </c:pt>
                <c:pt idx="859">
                  <c:v>43313</c:v>
                </c:pt>
                <c:pt idx="860">
                  <c:v>43344</c:v>
                </c:pt>
                <c:pt idx="861">
                  <c:v>43374</c:v>
                </c:pt>
                <c:pt idx="862">
                  <c:v>43405</c:v>
                </c:pt>
                <c:pt idx="863">
                  <c:v>43435</c:v>
                </c:pt>
                <c:pt idx="864">
                  <c:v>43466</c:v>
                </c:pt>
                <c:pt idx="865">
                  <c:v>43497</c:v>
                </c:pt>
                <c:pt idx="866">
                  <c:v>43525</c:v>
                </c:pt>
                <c:pt idx="867">
                  <c:v>43556</c:v>
                </c:pt>
                <c:pt idx="868">
                  <c:v>43586</c:v>
                </c:pt>
                <c:pt idx="869">
                  <c:v>43617</c:v>
                </c:pt>
                <c:pt idx="870">
                  <c:v>43647</c:v>
                </c:pt>
                <c:pt idx="871">
                  <c:v>43678</c:v>
                </c:pt>
                <c:pt idx="872">
                  <c:v>43709</c:v>
                </c:pt>
                <c:pt idx="873">
                  <c:v>43739</c:v>
                </c:pt>
                <c:pt idx="874">
                  <c:v>43770</c:v>
                </c:pt>
                <c:pt idx="875">
                  <c:v>43800</c:v>
                </c:pt>
                <c:pt idx="876">
                  <c:v>43831</c:v>
                </c:pt>
                <c:pt idx="877">
                  <c:v>43862</c:v>
                </c:pt>
                <c:pt idx="878">
                  <c:v>43891</c:v>
                </c:pt>
                <c:pt idx="879">
                  <c:v>43922</c:v>
                </c:pt>
                <c:pt idx="880">
                  <c:v>43952</c:v>
                </c:pt>
                <c:pt idx="881">
                  <c:v>43983</c:v>
                </c:pt>
                <c:pt idx="882">
                  <c:v>44013</c:v>
                </c:pt>
                <c:pt idx="883">
                  <c:v>44044</c:v>
                </c:pt>
                <c:pt idx="884">
                  <c:v>44075</c:v>
                </c:pt>
                <c:pt idx="885">
                  <c:v>44105</c:v>
                </c:pt>
                <c:pt idx="886">
                  <c:v>44136</c:v>
                </c:pt>
                <c:pt idx="887">
                  <c:v>44166</c:v>
                </c:pt>
                <c:pt idx="888">
                  <c:v>44197</c:v>
                </c:pt>
                <c:pt idx="889">
                  <c:v>44228</c:v>
                </c:pt>
                <c:pt idx="890">
                  <c:v>44256</c:v>
                </c:pt>
                <c:pt idx="891">
                  <c:v>44287</c:v>
                </c:pt>
                <c:pt idx="892">
                  <c:v>44317</c:v>
                </c:pt>
                <c:pt idx="893">
                  <c:v>44348</c:v>
                </c:pt>
                <c:pt idx="894">
                  <c:v>44378</c:v>
                </c:pt>
                <c:pt idx="895">
                  <c:v>44409</c:v>
                </c:pt>
                <c:pt idx="896">
                  <c:v>44440</c:v>
                </c:pt>
                <c:pt idx="897">
                  <c:v>44470</c:v>
                </c:pt>
                <c:pt idx="898">
                  <c:v>44501</c:v>
                </c:pt>
                <c:pt idx="899">
                  <c:v>44531</c:v>
                </c:pt>
                <c:pt idx="900">
                  <c:v>44562</c:v>
                </c:pt>
                <c:pt idx="901">
                  <c:v>44593</c:v>
                </c:pt>
                <c:pt idx="902">
                  <c:v>44621</c:v>
                </c:pt>
                <c:pt idx="903">
                  <c:v>44652</c:v>
                </c:pt>
                <c:pt idx="904">
                  <c:v>44682</c:v>
                </c:pt>
                <c:pt idx="905">
                  <c:v>44713</c:v>
                </c:pt>
                <c:pt idx="906">
                  <c:v>44743</c:v>
                </c:pt>
                <c:pt idx="907">
                  <c:v>44774</c:v>
                </c:pt>
                <c:pt idx="908">
                  <c:v>44805</c:v>
                </c:pt>
                <c:pt idx="909">
                  <c:v>44835</c:v>
                </c:pt>
                <c:pt idx="910">
                  <c:v>44866</c:v>
                </c:pt>
                <c:pt idx="911">
                  <c:v>44896</c:v>
                </c:pt>
                <c:pt idx="912">
                  <c:v>44927</c:v>
                </c:pt>
                <c:pt idx="913">
                  <c:v>44958</c:v>
                </c:pt>
                <c:pt idx="914">
                  <c:v>44986</c:v>
                </c:pt>
                <c:pt idx="915">
                  <c:v>45017</c:v>
                </c:pt>
                <c:pt idx="916">
                  <c:v>45047</c:v>
                </c:pt>
                <c:pt idx="917">
                  <c:v>45078</c:v>
                </c:pt>
                <c:pt idx="918">
                  <c:v>45108</c:v>
                </c:pt>
                <c:pt idx="919">
                  <c:v>45139</c:v>
                </c:pt>
                <c:pt idx="920">
                  <c:v>45170</c:v>
                </c:pt>
                <c:pt idx="921">
                  <c:v>45200</c:v>
                </c:pt>
                <c:pt idx="922">
                  <c:v>45231</c:v>
                </c:pt>
                <c:pt idx="923">
                  <c:v>45261</c:v>
                </c:pt>
                <c:pt idx="924">
                  <c:v>45292</c:v>
                </c:pt>
                <c:pt idx="925">
                  <c:v>45323</c:v>
                </c:pt>
                <c:pt idx="926">
                  <c:v>45352</c:v>
                </c:pt>
                <c:pt idx="927">
                  <c:v>45383</c:v>
                </c:pt>
                <c:pt idx="928">
                  <c:v>45413</c:v>
                </c:pt>
                <c:pt idx="929">
                  <c:v>45444</c:v>
                </c:pt>
                <c:pt idx="930">
                  <c:v>45474</c:v>
                </c:pt>
                <c:pt idx="931">
                  <c:v>45505</c:v>
                </c:pt>
                <c:pt idx="932">
                  <c:v>45536</c:v>
                </c:pt>
                <c:pt idx="933">
                  <c:v>45566</c:v>
                </c:pt>
                <c:pt idx="934">
                  <c:v>45597</c:v>
                </c:pt>
                <c:pt idx="935">
                  <c:v>45627</c:v>
                </c:pt>
                <c:pt idx="936">
                  <c:v>45658</c:v>
                </c:pt>
                <c:pt idx="937">
                  <c:v>45689</c:v>
                </c:pt>
                <c:pt idx="938">
                  <c:v>45717</c:v>
                </c:pt>
                <c:pt idx="939">
                  <c:v>45748</c:v>
                </c:pt>
              </c:numCache>
            </c:numRef>
          </c:cat>
          <c:val>
            <c:numRef>
              <c:f>'FRED Graph'!$E$24:$E$963</c:f>
              <c:numCache>
                <c:formatCode>General</c:formatCode>
                <c:ptCount val="940"/>
                <c:pt idx="0">
                  <c:v>5.8826815642458099</c:v>
                </c:pt>
                <c:pt idx="1">
                  <c:v>5.8445883441258095</c:v>
                </c:pt>
                <c:pt idx="2">
                  <c:v>5.7436363636363641</c:v>
                </c:pt>
                <c:pt idx="3">
                  <c:v>6.6300000000000008</c:v>
                </c:pt>
                <c:pt idx="4">
                  <c:v>6.6451025056947612</c:v>
                </c:pt>
                <c:pt idx="5">
                  <c:v>6.6059782608695663</c:v>
                </c:pt>
                <c:pt idx="6">
                  <c:v>6.5614035087719298</c:v>
                </c:pt>
                <c:pt idx="7">
                  <c:v>6.5116071428571436</c:v>
                </c:pt>
                <c:pt idx="8">
                  <c:v>6.3861646234676011</c:v>
                </c:pt>
                <c:pt idx="9">
                  <c:v>6.3666521169794859</c:v>
                </c:pt>
                <c:pt idx="10">
                  <c:v>7.0017346053772762</c:v>
                </c:pt>
                <c:pt idx="11">
                  <c:v>6.8970525416488666</c:v>
                </c:pt>
                <c:pt idx="12">
                  <c:v>8.465371621621621</c:v>
                </c:pt>
                <c:pt idx="13">
                  <c:v>8.4689480354879585</c:v>
                </c:pt>
                <c:pt idx="14">
                  <c:v>8.5302127659574474</c:v>
                </c:pt>
                <c:pt idx="15">
                  <c:v>8.4156171284634755</c:v>
                </c:pt>
                <c:pt idx="16">
                  <c:v>8.3490212411495204</c:v>
                </c:pt>
                <c:pt idx="17">
                  <c:v>8.3006211180124225</c:v>
                </c:pt>
                <c:pt idx="18">
                  <c:v>8.2155737704918028</c:v>
                </c:pt>
                <c:pt idx="19">
                  <c:v>8.2054850593532542</c:v>
                </c:pt>
                <c:pt idx="20">
                  <c:v>8.2290640394088665</c:v>
                </c:pt>
                <c:pt idx="21">
                  <c:v>8.2459893048128343</c:v>
                </c:pt>
                <c:pt idx="22">
                  <c:v>8.2971854304635766</c:v>
                </c:pt>
                <c:pt idx="23">
                  <c:v>8.3351351351351344</c:v>
                </c:pt>
                <c:pt idx="24">
                  <c:v>8.3490212411495204</c:v>
                </c:pt>
                <c:pt idx="25">
                  <c:v>8.3839397741530739</c:v>
                </c:pt>
                <c:pt idx="26">
                  <c:v>8.3839397741530739</c:v>
                </c:pt>
                <c:pt idx="27">
                  <c:v>8.3804347826086936</c:v>
                </c:pt>
                <c:pt idx="28">
                  <c:v>8.3839397741530739</c:v>
                </c:pt>
                <c:pt idx="29">
                  <c:v>8.3804347826086936</c:v>
                </c:pt>
                <c:pt idx="30">
                  <c:v>8.4582278481012665</c:v>
                </c:pt>
                <c:pt idx="31">
                  <c:v>8.4582278481012665</c:v>
                </c:pt>
                <c:pt idx="32">
                  <c:v>8.4404210526315797</c:v>
                </c:pt>
                <c:pt idx="33">
                  <c:v>8.4689480354879585</c:v>
                </c:pt>
                <c:pt idx="34">
                  <c:v>8.4582278481012665</c:v>
                </c:pt>
                <c:pt idx="35">
                  <c:v>8.4904701397712827</c:v>
                </c:pt>
                <c:pt idx="36">
                  <c:v>8.5265844321565289</c:v>
                </c:pt>
                <c:pt idx="37">
                  <c:v>8.4904701397712827</c:v>
                </c:pt>
                <c:pt idx="38">
                  <c:v>8.4796954314720807</c:v>
                </c:pt>
                <c:pt idx="39">
                  <c:v>8.4761099365750532</c:v>
                </c:pt>
                <c:pt idx="40">
                  <c:v>8.4333193100546904</c:v>
                </c:pt>
                <c:pt idx="41">
                  <c:v>8.3944723618090435</c:v>
                </c:pt>
                <c:pt idx="42">
                  <c:v>8.3282093892812625</c:v>
                </c:pt>
                <c:pt idx="43">
                  <c:v>8.2834710743801647</c:v>
                </c:pt>
                <c:pt idx="44">
                  <c:v>8.2358258011503693</c:v>
                </c:pt>
                <c:pt idx="45">
                  <c:v>8.1820408163265306</c:v>
                </c:pt>
                <c:pt idx="46">
                  <c:v>8.148780487804876</c:v>
                </c:pt>
                <c:pt idx="47">
                  <c:v>8.0248198558847061</c:v>
                </c:pt>
                <c:pt idx="48">
                  <c:v>7.8983451536643026</c:v>
                </c:pt>
                <c:pt idx="49">
                  <c:v>7.7607433217189312</c:v>
                </c:pt>
                <c:pt idx="50">
                  <c:v>7.7457496136012365</c:v>
                </c:pt>
                <c:pt idx="51">
                  <c:v>7.7337962962962958</c:v>
                </c:pt>
                <c:pt idx="52">
                  <c:v>7.7129665255867632</c:v>
                </c:pt>
                <c:pt idx="53">
                  <c:v>7.730813729271115</c:v>
                </c:pt>
                <c:pt idx="54">
                  <c:v>7.7367811655731371</c:v>
                </c:pt>
                <c:pt idx="55">
                  <c:v>7.7517401392111376</c:v>
                </c:pt>
                <c:pt idx="56">
                  <c:v>7.7011140991164035</c:v>
                </c:pt>
                <c:pt idx="57">
                  <c:v>7.6628440366972468</c:v>
                </c:pt>
                <c:pt idx="58">
                  <c:v>7.6162613981762917</c:v>
                </c:pt>
                <c:pt idx="59">
                  <c:v>7.573101624480544</c:v>
                </c:pt>
                <c:pt idx="60">
                  <c:v>7.5788279773156892</c:v>
                </c:pt>
                <c:pt idx="61">
                  <c:v>7.5903067020068153</c:v>
                </c:pt>
                <c:pt idx="62">
                  <c:v>7.5960591133004929</c:v>
                </c:pt>
                <c:pt idx="63">
                  <c:v>7.5759637188208613</c:v>
                </c:pt>
                <c:pt idx="64">
                  <c:v>7.573101624480544</c:v>
                </c:pt>
                <c:pt idx="65">
                  <c:v>7.5559743686392755</c:v>
                </c:pt>
                <c:pt idx="66">
                  <c:v>7.513493253373313</c:v>
                </c:pt>
                <c:pt idx="67">
                  <c:v>7.510678156612963</c:v>
                </c:pt>
                <c:pt idx="68">
                  <c:v>7.5276004506196017</c:v>
                </c:pt>
                <c:pt idx="69">
                  <c:v>7.510678156612963</c:v>
                </c:pt>
                <c:pt idx="70">
                  <c:v>7.510678156612963</c:v>
                </c:pt>
                <c:pt idx="71">
                  <c:v>7.5050542867839747</c:v>
                </c:pt>
                <c:pt idx="72">
                  <c:v>7.524774774774774</c:v>
                </c:pt>
                <c:pt idx="73">
                  <c:v>7.5389244076720576</c:v>
                </c:pt>
                <c:pt idx="74">
                  <c:v>7.5276004506196017</c:v>
                </c:pt>
                <c:pt idx="75">
                  <c:v>7.510678156612963</c:v>
                </c:pt>
                <c:pt idx="76">
                  <c:v>7.5078651685393254</c:v>
                </c:pt>
                <c:pt idx="77">
                  <c:v>8.2166604407919301</c:v>
                </c:pt>
                <c:pt idx="78">
                  <c:v>8.2105263157894743</c:v>
                </c:pt>
                <c:pt idx="79">
                  <c:v>8.1921787709497202</c:v>
                </c:pt>
                <c:pt idx="80">
                  <c:v>8.1799925622908134</c:v>
                </c:pt>
                <c:pt idx="81">
                  <c:v>8.1617810760667897</c:v>
                </c:pt>
                <c:pt idx="82">
                  <c:v>8.1921787709497202</c:v>
                </c:pt>
                <c:pt idx="83">
                  <c:v>8.1860811313732782</c:v>
                </c:pt>
                <c:pt idx="84">
                  <c:v>8.1648106904231614</c:v>
                </c:pt>
                <c:pt idx="85">
                  <c:v>8.1496850685439064</c:v>
                </c:pt>
                <c:pt idx="86">
                  <c:v>8.1678425547716298</c:v>
                </c:pt>
                <c:pt idx="87">
                  <c:v>8.1891288160833948</c:v>
                </c:pt>
                <c:pt idx="88">
                  <c:v>8.1678425547716298</c:v>
                </c:pt>
                <c:pt idx="89">
                  <c:v>8.1648106904231614</c:v>
                </c:pt>
                <c:pt idx="90">
                  <c:v>8.1891288160833948</c:v>
                </c:pt>
                <c:pt idx="91">
                  <c:v>8.1921787709497202</c:v>
                </c:pt>
                <c:pt idx="92">
                  <c:v>8.2044013427825444</c:v>
                </c:pt>
                <c:pt idx="93">
                  <c:v>8.2320359281437128</c:v>
                </c:pt>
                <c:pt idx="94">
                  <c:v>8.2135922330097078</c:v>
                </c:pt>
                <c:pt idx="95">
                  <c:v>8.2166604407919301</c:v>
                </c:pt>
                <c:pt idx="96">
                  <c:v>8.2166604407919301</c:v>
                </c:pt>
                <c:pt idx="97">
                  <c:v>8.2013422818791941</c:v>
                </c:pt>
                <c:pt idx="98">
                  <c:v>8.2105263157894743</c:v>
                </c:pt>
                <c:pt idx="99">
                  <c:v>8.2105263157894743</c:v>
                </c:pt>
                <c:pt idx="100">
                  <c:v>8.2166604407919301</c:v>
                </c:pt>
                <c:pt idx="101">
                  <c:v>8.2351179333582909</c:v>
                </c:pt>
                <c:pt idx="102">
                  <c:v>8.2197309417040341</c:v>
                </c:pt>
                <c:pt idx="103">
                  <c:v>8.2320359281437128</c:v>
                </c:pt>
                <c:pt idx="104">
                  <c:v>8.1921787709497202</c:v>
                </c:pt>
                <c:pt idx="105">
                  <c:v>8.2013422818791941</c:v>
                </c:pt>
                <c:pt idx="106">
                  <c:v>8.1830357142857135</c:v>
                </c:pt>
                <c:pt idx="107">
                  <c:v>8.1860811313732782</c:v>
                </c:pt>
                <c:pt idx="108">
                  <c:v>8.1982855013045093</c:v>
                </c:pt>
                <c:pt idx="109">
                  <c:v>8.1891288160833948</c:v>
                </c:pt>
                <c:pt idx="110">
                  <c:v>8.1799925622908134</c:v>
                </c:pt>
                <c:pt idx="111">
                  <c:v>8.1678425547716298</c:v>
                </c:pt>
                <c:pt idx="112">
                  <c:v>8.1376248612652589</c:v>
                </c:pt>
                <c:pt idx="113">
                  <c:v>8.101657458563535</c:v>
                </c:pt>
                <c:pt idx="114">
                  <c:v>8.0600952729937703</c:v>
                </c:pt>
                <c:pt idx="115">
                  <c:v>8.0541926034419618</c:v>
                </c:pt>
                <c:pt idx="116">
                  <c:v>8.0424131627056656</c:v>
                </c:pt>
                <c:pt idx="117">
                  <c:v>7.9956379498364223</c:v>
                </c:pt>
                <c:pt idx="118">
                  <c:v>7.9956379498364223</c:v>
                </c:pt>
                <c:pt idx="119">
                  <c:v>7.9609120521172629</c:v>
                </c:pt>
                <c:pt idx="120">
                  <c:v>7.9494036863028539</c:v>
                </c:pt>
                <c:pt idx="121">
                  <c:v>8.6136690647482013</c:v>
                </c:pt>
                <c:pt idx="122">
                  <c:v>8.5951184493898065</c:v>
                </c:pt>
                <c:pt idx="123">
                  <c:v>8.5735767991407084</c:v>
                </c:pt>
                <c:pt idx="124">
                  <c:v>8.5521428571428562</c:v>
                </c:pt>
                <c:pt idx="125">
                  <c:v>8.5186766275346848</c:v>
                </c:pt>
                <c:pt idx="126">
                  <c:v>8.494501596310748</c:v>
                </c:pt>
                <c:pt idx="127">
                  <c:v>8.4674681753889658</c:v>
                </c:pt>
                <c:pt idx="128">
                  <c:v>8.4555084745762716</c:v>
                </c:pt>
                <c:pt idx="129">
                  <c:v>8.4555084745762716</c:v>
                </c:pt>
                <c:pt idx="130">
                  <c:v>8.4287222808870101</c:v>
                </c:pt>
                <c:pt idx="131">
                  <c:v>8.2191780821917817</c:v>
                </c:pt>
                <c:pt idx="132">
                  <c:v>8.3610335195530716</c:v>
                </c:pt>
                <c:pt idx="133">
                  <c:v>8.3435540069686418</c:v>
                </c:pt>
                <c:pt idx="134">
                  <c:v>8.2944232767578789</c:v>
                </c:pt>
                <c:pt idx="135">
                  <c:v>8.2743607463718032</c:v>
                </c:pt>
                <c:pt idx="136">
                  <c:v>8.2743607463718032</c:v>
                </c:pt>
                <c:pt idx="137">
                  <c:v>8.2829470771359386</c:v>
                </c:pt>
                <c:pt idx="138">
                  <c:v>8.2886812045690554</c:v>
                </c:pt>
                <c:pt idx="139">
                  <c:v>8.2743607463718032</c:v>
                </c:pt>
                <c:pt idx="140">
                  <c:v>8.2829470771359386</c:v>
                </c:pt>
                <c:pt idx="141">
                  <c:v>8.2829470771359386</c:v>
                </c:pt>
                <c:pt idx="142">
                  <c:v>8.0829015544041454</c:v>
                </c:pt>
                <c:pt idx="143">
                  <c:v>8.0773213669313098</c:v>
                </c:pt>
                <c:pt idx="144">
                  <c:v>8.0661840744570821</c:v>
                </c:pt>
                <c:pt idx="145">
                  <c:v>8.068965517241379</c:v>
                </c:pt>
                <c:pt idx="146">
                  <c:v>7.9965481532619966</c:v>
                </c:pt>
                <c:pt idx="147">
                  <c:v>7.9937888198757765</c:v>
                </c:pt>
                <c:pt idx="148">
                  <c:v>7.9772727272727284</c:v>
                </c:pt>
                <c:pt idx="149">
                  <c:v>7.9580900034352462</c:v>
                </c:pt>
                <c:pt idx="150">
                  <c:v>7.9471698113207552</c:v>
                </c:pt>
                <c:pt idx="151">
                  <c:v>7.938999314599041</c:v>
                </c:pt>
                <c:pt idx="152">
                  <c:v>7.9200000000000008</c:v>
                </c:pt>
                <c:pt idx="153">
                  <c:v>7.8930153321976153</c:v>
                </c:pt>
                <c:pt idx="154">
                  <c:v>7.8930153321976153</c:v>
                </c:pt>
                <c:pt idx="155">
                  <c:v>7.8769126147568853</c:v>
                </c:pt>
                <c:pt idx="156">
                  <c:v>7.8876404494382024</c:v>
                </c:pt>
                <c:pt idx="157">
                  <c:v>7.8769126147568853</c:v>
                </c:pt>
                <c:pt idx="158">
                  <c:v>7.8769126147568853</c:v>
                </c:pt>
                <c:pt idx="159">
                  <c:v>7.8422477995937712</c:v>
                </c:pt>
                <c:pt idx="160">
                  <c:v>7.8342915116672307</c:v>
                </c:pt>
                <c:pt idx="161">
                  <c:v>7.8237082066869306</c:v>
                </c:pt>
                <c:pt idx="162">
                  <c:v>7.8395939086294426</c:v>
                </c:pt>
                <c:pt idx="163">
                  <c:v>7.8237082066869306</c:v>
                </c:pt>
                <c:pt idx="164">
                  <c:v>7.8237082066869306</c:v>
                </c:pt>
                <c:pt idx="165">
                  <c:v>7.7868907563025216</c:v>
                </c:pt>
                <c:pt idx="166">
                  <c:v>7.7790463398253866</c:v>
                </c:pt>
                <c:pt idx="167">
                  <c:v>7.7712177121771218</c:v>
                </c:pt>
                <c:pt idx="168">
                  <c:v>7.7634048257372656</c:v>
                </c:pt>
                <c:pt idx="169">
                  <c:v>7.7634048257372656</c:v>
                </c:pt>
                <c:pt idx="170">
                  <c:v>7.7634048257372656</c:v>
                </c:pt>
                <c:pt idx="171">
                  <c:v>7.7712177121771218</c:v>
                </c:pt>
                <c:pt idx="172">
                  <c:v>7.7634048257372656</c:v>
                </c:pt>
                <c:pt idx="173">
                  <c:v>7.7634048257372656</c:v>
                </c:pt>
                <c:pt idx="174">
                  <c:v>7.742647058823529</c:v>
                </c:pt>
                <c:pt idx="175">
                  <c:v>7.7374749498998003</c:v>
                </c:pt>
                <c:pt idx="176">
                  <c:v>7.7271514342895262</c:v>
                </c:pt>
                <c:pt idx="177">
                  <c:v>7.7271514342895262</c:v>
                </c:pt>
                <c:pt idx="178">
                  <c:v>7.7271514342895262</c:v>
                </c:pt>
                <c:pt idx="179">
                  <c:v>7.7194268577140956</c:v>
                </c:pt>
                <c:pt idx="180">
                  <c:v>7.7117177097203733</c:v>
                </c:pt>
                <c:pt idx="181">
                  <c:v>7.6937894387246768</c:v>
                </c:pt>
                <c:pt idx="182">
                  <c:v>7.6784885647994701</c:v>
                </c:pt>
                <c:pt idx="183">
                  <c:v>7.6683217477656411</c:v>
                </c:pt>
                <c:pt idx="184">
                  <c:v>7.6607142857142865</c:v>
                </c:pt>
                <c:pt idx="185">
                  <c:v>7.6683217477656411</c:v>
                </c:pt>
                <c:pt idx="186">
                  <c:v>7.6657842488418275</c:v>
                </c:pt>
                <c:pt idx="187">
                  <c:v>7.6505944517833555</c:v>
                </c:pt>
                <c:pt idx="188">
                  <c:v>7.6153846153846159</c:v>
                </c:pt>
                <c:pt idx="189">
                  <c:v>7.6254114549045431</c:v>
                </c:pt>
                <c:pt idx="190">
                  <c:v>7.6254114549045431</c:v>
                </c:pt>
                <c:pt idx="191">
                  <c:v>7.6254114549045431</c:v>
                </c:pt>
                <c:pt idx="192">
                  <c:v>7.6103810775295662</c:v>
                </c:pt>
                <c:pt idx="193">
                  <c:v>7.6003937007874027</c:v>
                </c:pt>
                <c:pt idx="194">
                  <c:v>7.5929203539823007</c:v>
                </c:pt>
                <c:pt idx="195">
                  <c:v>7.6003937007874027</c:v>
                </c:pt>
                <c:pt idx="196">
                  <c:v>7.5929203539823007</c:v>
                </c:pt>
                <c:pt idx="197">
                  <c:v>7.5681149950996414</c:v>
                </c:pt>
                <c:pt idx="198">
                  <c:v>7.5483870967741939</c:v>
                </c:pt>
                <c:pt idx="199">
                  <c:v>7.5336585365853663</c:v>
                </c:pt>
                <c:pt idx="200">
                  <c:v>7.5410156250000009</c:v>
                </c:pt>
                <c:pt idx="201">
                  <c:v>7.5336585365853663</c:v>
                </c:pt>
                <c:pt idx="202">
                  <c:v>7.5263157894736841</c:v>
                </c:pt>
                <c:pt idx="203">
                  <c:v>7.5019430051813485</c:v>
                </c:pt>
                <c:pt idx="204">
                  <c:v>7.4873949579831933</c:v>
                </c:pt>
                <c:pt idx="205">
                  <c:v>7.4946619217081851</c:v>
                </c:pt>
                <c:pt idx="206">
                  <c:v>7.4873949579831933</c:v>
                </c:pt>
                <c:pt idx="207">
                  <c:v>7.4849757673667217</c:v>
                </c:pt>
                <c:pt idx="208">
                  <c:v>7.4777275661717235</c:v>
                </c:pt>
                <c:pt idx="209">
                  <c:v>7.4704933892292811</c:v>
                </c:pt>
                <c:pt idx="210">
                  <c:v>7.3423597678916828</c:v>
                </c:pt>
                <c:pt idx="211">
                  <c:v>7.3352657004830908</c:v>
                </c:pt>
                <c:pt idx="212">
                  <c:v>7.3281853281853291</c:v>
                </c:pt>
                <c:pt idx="213">
                  <c:v>7.3187660668380454</c:v>
                </c:pt>
                <c:pt idx="214">
                  <c:v>7.2976610060877922</c:v>
                </c:pt>
                <c:pt idx="215">
                  <c:v>7.2883199999999997</c:v>
                </c:pt>
                <c:pt idx="216">
                  <c:v>7.281329923273657</c:v>
                </c:pt>
                <c:pt idx="217">
                  <c:v>7.281329923273657</c:v>
                </c:pt>
                <c:pt idx="218">
                  <c:v>7.2743532417757901</c:v>
                </c:pt>
                <c:pt idx="219">
                  <c:v>7.2581261950286802</c:v>
                </c:pt>
                <c:pt idx="220">
                  <c:v>7.2350698856416775</c:v>
                </c:pt>
                <c:pt idx="221">
                  <c:v>7.2053147738057577</c:v>
                </c:pt>
                <c:pt idx="222">
                  <c:v>7.2121595946801769</c:v>
                </c:pt>
                <c:pt idx="223">
                  <c:v>7.2190174326465923</c:v>
                </c:pt>
                <c:pt idx="224">
                  <c:v>7.203036053130929</c:v>
                </c:pt>
                <c:pt idx="225">
                  <c:v>7.1962085308056869</c:v>
                </c:pt>
                <c:pt idx="226">
                  <c:v>7.1735433070866144</c:v>
                </c:pt>
                <c:pt idx="227">
                  <c:v>7.1510204081632649</c:v>
                </c:pt>
                <c:pt idx="228">
                  <c:v>7.1442910915934759</c:v>
                </c:pt>
                <c:pt idx="229">
                  <c:v>7.0997506234413965</c:v>
                </c:pt>
                <c:pt idx="230">
                  <c:v>7.0776880049720319</c:v>
                </c:pt>
                <c:pt idx="231">
                  <c:v>7.055762081784386</c:v>
                </c:pt>
                <c:pt idx="232">
                  <c:v>7.0404945904173104</c:v>
                </c:pt>
                <c:pt idx="233">
                  <c:v>7.0339715873996287</c:v>
                </c:pt>
                <c:pt idx="234">
                  <c:v>7.0187981510015405</c:v>
                </c:pt>
                <c:pt idx="235">
                  <c:v>6.9758039816232777</c:v>
                </c:pt>
                <c:pt idx="236">
                  <c:v>7.0735877862595427</c:v>
                </c:pt>
                <c:pt idx="237">
                  <c:v>7.0520547945205481</c:v>
                </c:pt>
                <c:pt idx="238">
                  <c:v>7.0456204379562042</c:v>
                </c:pt>
                <c:pt idx="239">
                  <c:v>7.0370595382746055</c:v>
                </c:pt>
                <c:pt idx="240">
                  <c:v>7.0413373860182373</c:v>
                </c:pt>
                <c:pt idx="241">
                  <c:v>7.0909090909090908</c:v>
                </c:pt>
                <c:pt idx="242">
                  <c:v>7.0909090909090908</c:v>
                </c:pt>
                <c:pt idx="243">
                  <c:v>7.0694864048338371</c:v>
                </c:pt>
                <c:pt idx="244">
                  <c:v>7.0694864048338371</c:v>
                </c:pt>
                <c:pt idx="245">
                  <c:v>7.0270270270270272</c:v>
                </c:pt>
                <c:pt idx="246">
                  <c:v>7.0059880239520957</c:v>
                </c:pt>
                <c:pt idx="247">
                  <c:v>7.1480597014925378</c:v>
                </c:pt>
                <c:pt idx="248">
                  <c:v>7.1267857142857132</c:v>
                </c:pt>
                <c:pt idx="249">
                  <c:v>7.1056379821958453</c:v>
                </c:pt>
                <c:pt idx="250">
                  <c:v>7.0637168141592923</c:v>
                </c:pt>
                <c:pt idx="251">
                  <c:v>7.0429411764705874</c:v>
                </c:pt>
                <c:pt idx="252">
                  <c:v>7.0222873900293248</c:v>
                </c:pt>
                <c:pt idx="253">
                  <c:v>7.0017543859649107</c:v>
                </c:pt>
                <c:pt idx="254">
                  <c:v>6.9813411078717209</c:v>
                </c:pt>
                <c:pt idx="255">
                  <c:v>6.9610465116279068</c:v>
                </c:pt>
                <c:pt idx="256">
                  <c:v>6.9408695652173913</c:v>
                </c:pt>
                <c:pt idx="257">
                  <c:v>6.9008645533141202</c:v>
                </c:pt>
                <c:pt idx="258">
                  <c:v>6.8613180515759318</c:v>
                </c:pt>
                <c:pt idx="259">
                  <c:v>6.8417142857142847</c:v>
                </c:pt>
                <c:pt idx="260">
                  <c:v>6.822222222222222</c:v>
                </c:pt>
                <c:pt idx="261">
                  <c:v>6.7835694050991506</c:v>
                </c:pt>
                <c:pt idx="262">
                  <c:v>6.7644067796610168</c:v>
                </c:pt>
                <c:pt idx="263">
                  <c:v>6.7264044943820211</c:v>
                </c:pt>
                <c:pt idx="264">
                  <c:v>6.7075630252100833</c:v>
                </c:pt>
                <c:pt idx="265">
                  <c:v>6.6888268156424582</c:v>
                </c:pt>
                <c:pt idx="266">
                  <c:v>7.0221606648199444</c:v>
                </c:pt>
                <c:pt idx="267">
                  <c:v>7.1983471074380176</c:v>
                </c:pt>
                <c:pt idx="268">
                  <c:v>7.1785714285714288</c:v>
                </c:pt>
                <c:pt idx="269">
                  <c:v>7.139344262295082</c:v>
                </c:pt>
                <c:pt idx="270">
                  <c:v>7.1005434782608701</c:v>
                </c:pt>
                <c:pt idx="271">
                  <c:v>7.0813008130081307</c:v>
                </c:pt>
                <c:pt idx="272">
                  <c:v>7.0431266846361185</c:v>
                </c:pt>
                <c:pt idx="273">
                  <c:v>7.0053619302949066</c:v>
                </c:pt>
                <c:pt idx="274">
                  <c:v>6.968</c:v>
                </c:pt>
                <c:pt idx="275">
                  <c:v>6.9310344827586201</c:v>
                </c:pt>
                <c:pt idx="276">
                  <c:v>6.894459102902375</c:v>
                </c:pt>
                <c:pt idx="277">
                  <c:v>6.8582677165354324</c:v>
                </c:pt>
                <c:pt idx="278">
                  <c:v>6.8224543080939952</c:v>
                </c:pt>
                <c:pt idx="279">
                  <c:v>6.7870129870129867</c:v>
                </c:pt>
                <c:pt idx="280">
                  <c:v>6.7694300518134716</c:v>
                </c:pt>
                <c:pt idx="281">
                  <c:v>6.7345360824742277</c:v>
                </c:pt>
                <c:pt idx="282">
                  <c:v>6.6370179948586117</c:v>
                </c:pt>
                <c:pt idx="283">
                  <c:v>6.62</c:v>
                </c:pt>
                <c:pt idx="284">
                  <c:v>6.586224489795919</c:v>
                </c:pt>
                <c:pt idx="285">
                  <c:v>6.5527918781725889</c:v>
                </c:pt>
                <c:pt idx="286">
                  <c:v>6.5196969696969704</c:v>
                </c:pt>
                <c:pt idx="287">
                  <c:v>6.9768844221105537</c:v>
                </c:pt>
                <c:pt idx="288">
                  <c:v>6.9593984962406026</c:v>
                </c:pt>
                <c:pt idx="289">
                  <c:v>6.9593984962406026</c:v>
                </c:pt>
                <c:pt idx="290">
                  <c:v>6.9420000000000011</c:v>
                </c:pt>
                <c:pt idx="291">
                  <c:v>6.924688279301745</c:v>
                </c:pt>
                <c:pt idx="292">
                  <c:v>6.8903225806451625</c:v>
                </c:pt>
                <c:pt idx="293">
                  <c:v>6.8562962962962954</c:v>
                </c:pt>
                <c:pt idx="294">
                  <c:v>6.8394088669950737</c:v>
                </c:pt>
                <c:pt idx="295">
                  <c:v>6.8226044226044227</c:v>
                </c:pt>
                <c:pt idx="296">
                  <c:v>6.805882352941178</c:v>
                </c:pt>
                <c:pt idx="297">
                  <c:v>6.7892420537897307</c:v>
                </c:pt>
                <c:pt idx="298">
                  <c:v>6.7726829268292681</c:v>
                </c:pt>
                <c:pt idx="299">
                  <c:v>6.7562043795620434</c:v>
                </c:pt>
                <c:pt idx="300">
                  <c:v>6.7398058252427182</c:v>
                </c:pt>
                <c:pt idx="301">
                  <c:v>6.707246376811594</c:v>
                </c:pt>
                <c:pt idx="302">
                  <c:v>6.707246376811594</c:v>
                </c:pt>
                <c:pt idx="303">
                  <c:v>6.6910843373493973</c:v>
                </c:pt>
                <c:pt idx="304">
                  <c:v>6.6749999999999998</c:v>
                </c:pt>
                <c:pt idx="305">
                  <c:v>6.6589928057553962</c:v>
                </c:pt>
                <c:pt idx="306">
                  <c:v>6.6430622009569378</c:v>
                </c:pt>
                <c:pt idx="307">
                  <c:v>6.6272076372315043</c:v>
                </c:pt>
                <c:pt idx="308">
                  <c:v>6.5957244655581952</c:v>
                </c:pt>
                <c:pt idx="309">
                  <c:v>6.5800947867298571</c:v>
                </c:pt>
                <c:pt idx="310">
                  <c:v>6.5490566037735851</c:v>
                </c:pt>
                <c:pt idx="311">
                  <c:v>6.5336470588235303</c:v>
                </c:pt>
                <c:pt idx="312">
                  <c:v>6.503044496487119</c:v>
                </c:pt>
                <c:pt idx="313">
                  <c:v>6.4576744186046504</c:v>
                </c:pt>
                <c:pt idx="314">
                  <c:v>6.3981566820276496</c:v>
                </c:pt>
                <c:pt idx="315">
                  <c:v>6.354233409610984</c:v>
                </c:pt>
                <c:pt idx="316">
                  <c:v>6.3252847380410024</c:v>
                </c:pt>
                <c:pt idx="317">
                  <c:v>6.2823529411764705</c:v>
                </c:pt>
                <c:pt idx="318">
                  <c:v>6.2823529411764705</c:v>
                </c:pt>
                <c:pt idx="319">
                  <c:v>7.4706666666666663</c:v>
                </c:pt>
                <c:pt idx="320">
                  <c:v>7.4376106194690248</c:v>
                </c:pt>
                <c:pt idx="321">
                  <c:v>7.3723684210526308</c:v>
                </c:pt>
                <c:pt idx="322">
                  <c:v>7.3241830065359466</c:v>
                </c:pt>
                <c:pt idx="323">
                  <c:v>7.2609071274298049</c:v>
                </c:pt>
                <c:pt idx="324">
                  <c:v>16.850000000000001</c:v>
                </c:pt>
                <c:pt idx="325">
                  <c:v>16.671881606765329</c:v>
                </c:pt>
                <c:pt idx="326">
                  <c:v>16.497489539748955</c:v>
                </c:pt>
                <c:pt idx="327">
                  <c:v>16.394594594594594</c:v>
                </c:pt>
                <c:pt idx="328">
                  <c:v>16.225925925925925</c:v>
                </c:pt>
                <c:pt idx="329">
                  <c:v>16.0934693877551</c:v>
                </c:pt>
                <c:pt idx="330">
                  <c:v>15.995537525354969</c:v>
                </c:pt>
                <c:pt idx="331">
                  <c:v>15.803206412825652</c:v>
                </c:pt>
                <c:pt idx="332">
                  <c:v>15.584584980237153</c:v>
                </c:pt>
                <c:pt idx="333">
                  <c:v>17.068235294117645</c:v>
                </c:pt>
                <c:pt idx="334">
                  <c:v>16.902524271844662</c:v>
                </c:pt>
                <c:pt idx="335">
                  <c:v>16.772254335260115</c:v>
                </c:pt>
                <c:pt idx="336">
                  <c:v>16.643977055449334</c:v>
                </c:pt>
                <c:pt idx="337">
                  <c:v>16.549049429657792</c:v>
                </c:pt>
                <c:pt idx="338">
                  <c:v>16.486363636363638</c:v>
                </c:pt>
                <c:pt idx="339">
                  <c:v>16.424150943396224</c:v>
                </c:pt>
                <c:pt idx="340">
                  <c:v>16.393220338983049</c:v>
                </c:pt>
                <c:pt idx="341">
                  <c:v>16.270654205607478</c:v>
                </c:pt>
                <c:pt idx="342">
                  <c:v>16.12</c:v>
                </c:pt>
                <c:pt idx="343">
                  <c:v>16.06051660516605</c:v>
                </c:pt>
                <c:pt idx="344">
                  <c:v>15.942857142857141</c:v>
                </c:pt>
                <c:pt idx="345">
                  <c:v>15.855737704918035</c:v>
                </c:pt>
                <c:pt idx="346">
                  <c:v>15.741048824593131</c:v>
                </c:pt>
                <c:pt idx="347">
                  <c:v>15.656115107913669</c:v>
                </c:pt>
                <c:pt idx="348">
                  <c:v>15.6</c:v>
                </c:pt>
                <c:pt idx="349">
                  <c:v>16.786046511627905</c:v>
                </c:pt>
                <c:pt idx="350">
                  <c:v>16.853571428571428</c:v>
                </c:pt>
                <c:pt idx="351">
                  <c:v>16.920855614973263</c:v>
                </c:pt>
                <c:pt idx="352">
                  <c:v>16.830851063829787</c:v>
                </c:pt>
                <c:pt idx="353">
                  <c:v>16.74179894179894</c:v>
                </c:pt>
                <c:pt idx="354">
                  <c:v>16.653684210526318</c:v>
                </c:pt>
                <c:pt idx="355">
                  <c:v>16.566492146596861</c:v>
                </c:pt>
                <c:pt idx="356">
                  <c:v>18.822916666666668</c:v>
                </c:pt>
                <c:pt idx="357">
                  <c:v>18.725388601036268</c:v>
                </c:pt>
                <c:pt idx="358">
                  <c:v>18.66092943201377</c:v>
                </c:pt>
                <c:pt idx="359">
                  <c:v>18.565068493150687</c:v>
                </c:pt>
                <c:pt idx="360">
                  <c:v>18.470187393526405</c:v>
                </c:pt>
                <c:pt idx="361">
                  <c:v>18.283305227655987</c:v>
                </c:pt>
                <c:pt idx="362">
                  <c:v>18.191275167785236</c:v>
                </c:pt>
                <c:pt idx="363">
                  <c:v>18.07</c:v>
                </c:pt>
                <c:pt idx="364">
                  <c:v>18.009966777408639</c:v>
                </c:pt>
                <c:pt idx="365">
                  <c:v>17.920661157024792</c:v>
                </c:pt>
                <c:pt idx="366">
                  <c:v>17.832236842105264</c:v>
                </c:pt>
                <c:pt idx="367">
                  <c:v>18.957446808510639</c:v>
                </c:pt>
                <c:pt idx="368">
                  <c:v>18.895595432300162</c:v>
                </c:pt>
                <c:pt idx="369">
                  <c:v>18.803571428571431</c:v>
                </c:pt>
                <c:pt idx="370">
                  <c:v>18.68225806451613</c:v>
                </c:pt>
                <c:pt idx="371">
                  <c:v>18.592295345104336</c:v>
                </c:pt>
                <c:pt idx="372">
                  <c:v>18.473684210526315</c:v>
                </c:pt>
                <c:pt idx="373">
                  <c:v>18.385714285714286</c:v>
                </c:pt>
                <c:pt idx="374">
                  <c:v>18.269716088328074</c:v>
                </c:pt>
                <c:pt idx="375">
                  <c:v>18.12676056338028</c:v>
                </c:pt>
                <c:pt idx="376">
                  <c:v>17.958139534883721</c:v>
                </c:pt>
                <c:pt idx="377">
                  <c:v>17.82</c:v>
                </c:pt>
                <c:pt idx="378">
                  <c:v>17.683969465648854</c:v>
                </c:pt>
                <c:pt idx="379">
                  <c:v>17.576631259484063</c:v>
                </c:pt>
                <c:pt idx="380">
                  <c:v>17.418045112781954</c:v>
                </c:pt>
                <c:pt idx="381">
                  <c:v>17.262295081967213</c:v>
                </c:pt>
                <c:pt idx="382">
                  <c:v>17.16</c:v>
                </c:pt>
                <c:pt idx="383">
                  <c:v>17.058910162002942</c:v>
                </c:pt>
                <c:pt idx="384">
                  <c:v>16.909489051094891</c:v>
                </c:pt>
                <c:pt idx="385">
                  <c:v>17.865606936416182</c:v>
                </c:pt>
                <c:pt idx="386">
                  <c:v>17.686695278969957</c:v>
                </c:pt>
                <c:pt idx="387">
                  <c:v>17.511331444759207</c:v>
                </c:pt>
                <c:pt idx="388">
                  <c:v>19.77310924369748</c:v>
                </c:pt>
                <c:pt idx="389">
                  <c:v>20.634349030470915</c:v>
                </c:pt>
                <c:pt idx="390">
                  <c:v>23.239726027397261</c:v>
                </c:pt>
                <c:pt idx="391">
                  <c:v>28.046132971506104</c:v>
                </c:pt>
                <c:pt idx="392">
                  <c:v>29.879032258064516</c:v>
                </c:pt>
                <c:pt idx="393">
                  <c:v>30.079787234042552</c:v>
                </c:pt>
                <c:pt idx="394">
                  <c:v>31.815789473684212</c:v>
                </c:pt>
                <c:pt idx="395">
                  <c:v>32.964889466840049</c:v>
                </c:pt>
                <c:pt idx="396">
                  <c:v>32.5</c:v>
                </c:pt>
                <c:pt idx="397">
                  <c:v>36.531645569620252</c:v>
                </c:pt>
                <c:pt idx="398">
                  <c:v>37.003745318352067</c:v>
                </c:pt>
                <c:pt idx="399">
                  <c:v>38.084054388133495</c:v>
                </c:pt>
                <c:pt idx="400">
                  <c:v>37.71113831089351</c:v>
                </c:pt>
                <c:pt idx="401">
                  <c:v>37.345454545454544</c:v>
                </c:pt>
                <c:pt idx="402">
                  <c:v>37.300242130750604</c:v>
                </c:pt>
                <c:pt idx="403">
                  <c:v>35.625</c:v>
                </c:pt>
                <c:pt idx="404">
                  <c:v>33.468414779499398</c:v>
                </c:pt>
                <c:pt idx="405">
                  <c:v>33.152302243211331</c:v>
                </c:pt>
                <c:pt idx="406">
                  <c:v>32.803738317757016</c:v>
                </c:pt>
                <c:pt idx="407">
                  <c:v>33.402777777777779</c:v>
                </c:pt>
                <c:pt idx="408">
                  <c:v>33.990825688073393</c:v>
                </c:pt>
                <c:pt idx="409">
                  <c:v>33.68181818181818</c:v>
                </c:pt>
                <c:pt idx="410">
                  <c:v>33.453724604966141</c:v>
                </c:pt>
                <c:pt idx="411">
                  <c:v>33.265993265993266</c:v>
                </c:pt>
                <c:pt idx="412">
                  <c:v>33.043478260869563</c:v>
                </c:pt>
                <c:pt idx="413">
                  <c:v>31.027624309392262</c:v>
                </c:pt>
                <c:pt idx="414">
                  <c:v>30.688524590163933</c:v>
                </c:pt>
                <c:pt idx="415">
                  <c:v>30.455531453362255</c:v>
                </c:pt>
                <c:pt idx="416">
                  <c:v>30.161117078410314</c:v>
                </c:pt>
                <c:pt idx="417">
                  <c:v>29.229122055674519</c:v>
                </c:pt>
                <c:pt idx="418">
                  <c:v>29.936034115138593</c:v>
                </c:pt>
                <c:pt idx="419">
                  <c:v>29.011689691817217</c:v>
                </c:pt>
                <c:pt idx="420">
                  <c:v>27.969279661016948</c:v>
                </c:pt>
                <c:pt idx="421">
                  <c:v>25.994508975712773</c:v>
                </c:pt>
                <c:pt idx="422">
                  <c:v>23.457655755015839</c:v>
                </c:pt>
                <c:pt idx="423">
                  <c:v>27.464210526315796</c:v>
                </c:pt>
                <c:pt idx="424">
                  <c:v>29.223566214807089</c:v>
                </c:pt>
                <c:pt idx="425">
                  <c:v>28.200618556701031</c:v>
                </c:pt>
                <c:pt idx="426">
                  <c:v>27.327999999999996</c:v>
                </c:pt>
                <c:pt idx="427">
                  <c:v>27.104401228249746</c:v>
                </c:pt>
                <c:pt idx="428">
                  <c:v>28.445649948822929</c:v>
                </c:pt>
                <c:pt idx="429">
                  <c:v>28.369418960244648</c:v>
                </c:pt>
                <c:pt idx="430">
                  <c:v>27.180612244897958</c:v>
                </c:pt>
                <c:pt idx="431">
                  <c:v>25.324053224155577</c:v>
                </c:pt>
                <c:pt idx="432">
                  <c:v>24.850051072522984</c:v>
                </c:pt>
                <c:pt idx="433">
                  <c:v>23.041836734693877</c:v>
                </c:pt>
                <c:pt idx="434">
                  <c:v>22.914984709480123</c:v>
                </c:pt>
                <c:pt idx="435">
                  <c:v>24.16578947368421</c:v>
                </c:pt>
                <c:pt idx="436">
                  <c:v>23.588709677419352</c:v>
                </c:pt>
                <c:pt idx="437">
                  <c:v>24.325955734406435</c:v>
                </c:pt>
                <c:pt idx="438">
                  <c:v>24.744288577154311</c:v>
                </c:pt>
                <c:pt idx="439">
                  <c:v>24.864935064935068</c:v>
                </c:pt>
                <c:pt idx="440">
                  <c:v>24.169123505976092</c:v>
                </c:pt>
                <c:pt idx="441">
                  <c:v>23.531547619047618</c:v>
                </c:pt>
                <c:pt idx="442">
                  <c:v>23.021958456973298</c:v>
                </c:pt>
                <c:pt idx="443">
                  <c:v>22.492307692307691</c:v>
                </c:pt>
                <c:pt idx="444">
                  <c:v>22.681880509304605</c:v>
                </c:pt>
                <c:pt idx="445">
                  <c:v>22.917251461988304</c:v>
                </c:pt>
                <c:pt idx="446">
                  <c:v>23.31737609329446</c:v>
                </c:pt>
                <c:pt idx="447">
                  <c:v>23.119109390125846</c:v>
                </c:pt>
                <c:pt idx="448">
                  <c:v>23.00057971014493</c:v>
                </c:pt>
                <c:pt idx="449">
                  <c:v>22.540270009643201</c:v>
                </c:pt>
                <c:pt idx="450">
                  <c:v>21.543285302593659</c:v>
                </c:pt>
                <c:pt idx="451">
                  <c:v>21.853448275862068</c:v>
                </c:pt>
                <c:pt idx="452">
                  <c:v>21.836275071633235</c:v>
                </c:pt>
                <c:pt idx="453">
                  <c:v>21.347954329210278</c:v>
                </c:pt>
                <c:pt idx="454">
                  <c:v>20.813333333333336</c:v>
                </c:pt>
                <c:pt idx="455">
                  <c:v>18.800587677725115</c:v>
                </c:pt>
                <c:pt idx="456">
                  <c:v>18.92145695364238</c:v>
                </c:pt>
                <c:pt idx="457">
                  <c:v>20.010705550329256</c:v>
                </c:pt>
                <c:pt idx="458">
                  <c:v>20.623258426966292</c:v>
                </c:pt>
                <c:pt idx="459">
                  <c:v>20.998037383177568</c:v>
                </c:pt>
                <c:pt idx="460">
                  <c:v>20.098824626865671</c:v>
                </c:pt>
                <c:pt idx="461">
                  <c:v>19.694455813953489</c:v>
                </c:pt>
                <c:pt idx="462">
                  <c:v>19.79259052924791</c:v>
                </c:pt>
                <c:pt idx="463">
                  <c:v>20.063855421686746</c:v>
                </c:pt>
                <c:pt idx="464">
                  <c:v>20.412044403330253</c:v>
                </c:pt>
                <c:pt idx="465">
                  <c:v>21.234691244239631</c:v>
                </c:pt>
                <c:pt idx="466">
                  <c:v>22.049669724770641</c:v>
                </c:pt>
                <c:pt idx="467">
                  <c:v>19.395287671232879</c:v>
                </c:pt>
                <c:pt idx="468">
                  <c:v>16.28489535941765</c:v>
                </c:pt>
                <c:pt idx="469">
                  <c:v>10.979726526891522</c:v>
                </c:pt>
                <c:pt idx="470">
                  <c:v>9.0211182401466559</c:v>
                </c:pt>
                <c:pt idx="471">
                  <c:v>9.2186384544618214</c:v>
                </c:pt>
                <c:pt idx="472">
                  <c:v>11.051669724770644</c:v>
                </c:pt>
                <c:pt idx="473">
                  <c:v>9.6031261425959773</c:v>
                </c:pt>
                <c:pt idx="474">
                  <c:v>8.2452054794520553</c:v>
                </c:pt>
                <c:pt idx="475">
                  <c:v>10.740656934306571</c:v>
                </c:pt>
                <c:pt idx="476">
                  <c:v>10.574672727272727</c:v>
                </c:pt>
                <c:pt idx="477">
                  <c:v>10.512304900181487</c:v>
                </c:pt>
                <c:pt idx="478">
                  <c:v>10.744076086956522</c:v>
                </c:pt>
                <c:pt idx="479">
                  <c:v>11.317039711191336</c:v>
                </c:pt>
                <c:pt idx="480">
                  <c:v>13.062549371633752</c:v>
                </c:pt>
                <c:pt idx="481">
                  <c:v>12.366976744186045</c:v>
                </c:pt>
                <c:pt idx="482">
                  <c:v>12.725401069518716</c:v>
                </c:pt>
                <c:pt idx="483">
                  <c:v>12.902874889086069</c:v>
                </c:pt>
                <c:pt idx="484">
                  <c:v>13.401504424778761</c:v>
                </c:pt>
                <c:pt idx="485">
                  <c:v>13.767859030837004</c:v>
                </c:pt>
                <c:pt idx="486">
                  <c:v>14.636994727592269</c:v>
                </c:pt>
                <c:pt idx="487">
                  <c:v>13.835275590551182</c:v>
                </c:pt>
                <c:pt idx="488">
                  <c:v>13.278360941586747</c:v>
                </c:pt>
                <c:pt idx="489">
                  <c:v>13.462121739130433</c:v>
                </c:pt>
                <c:pt idx="490">
                  <c:v>12.788214904679377</c:v>
                </c:pt>
                <c:pt idx="491">
                  <c:v>11.633200692041523</c:v>
                </c:pt>
                <c:pt idx="492">
                  <c:v>11.538620689655172</c:v>
                </c:pt>
                <c:pt idx="493">
                  <c:v>11.253614457831326</c:v>
                </c:pt>
                <c:pt idx="494">
                  <c:v>10.857733905579398</c:v>
                </c:pt>
                <c:pt idx="495">
                  <c:v>11.896331058020477</c:v>
                </c:pt>
                <c:pt idx="496">
                  <c:v>11.575863829787233</c:v>
                </c:pt>
                <c:pt idx="497">
                  <c:v>10.926610169491527</c:v>
                </c:pt>
                <c:pt idx="498">
                  <c:v>10.201215189873418</c:v>
                </c:pt>
                <c:pt idx="499">
                  <c:v>10.175394957983194</c:v>
                </c:pt>
                <c:pt idx="500">
                  <c:v>9.44289539748954</c:v>
                </c:pt>
                <c:pt idx="501">
                  <c:v>8.9761801501251046</c:v>
                </c:pt>
                <c:pt idx="502">
                  <c:v>9.0623940149625941</c:v>
                </c:pt>
                <c:pt idx="503">
                  <c:v>10.511582435791217</c:v>
                </c:pt>
                <c:pt idx="504">
                  <c:v>11.573217821782178</c:v>
                </c:pt>
                <c:pt idx="505">
                  <c:v>11.434440789473685</c:v>
                </c:pt>
                <c:pt idx="506">
                  <c:v>12.411702127659575</c:v>
                </c:pt>
                <c:pt idx="507">
                  <c:v>13.331600324939075</c:v>
                </c:pt>
                <c:pt idx="508">
                  <c:v>12.631333872271624</c:v>
                </c:pt>
                <c:pt idx="509">
                  <c:v>12.57365028203062</c:v>
                </c:pt>
                <c:pt idx="510">
                  <c:v>12.307084337349396</c:v>
                </c:pt>
                <c:pt idx="511">
                  <c:v>11.604144578313251</c:v>
                </c:pt>
                <c:pt idx="512">
                  <c:v>12.246250000000002</c:v>
                </c:pt>
                <c:pt idx="513">
                  <c:v>12.496794258373207</c:v>
                </c:pt>
                <c:pt idx="514">
                  <c:v>12.279269261318507</c:v>
                </c:pt>
                <c:pt idx="515">
                  <c:v>13.023467933491688</c:v>
                </c:pt>
                <c:pt idx="516">
                  <c:v>13.850964705882353</c:v>
                </c:pt>
                <c:pt idx="517">
                  <c:v>13.472062500000002</c:v>
                </c:pt>
                <c:pt idx="518">
                  <c:v>12.384167962674962</c:v>
                </c:pt>
                <c:pt idx="519">
                  <c:v>11.244344453064391</c:v>
                </c:pt>
                <c:pt idx="520">
                  <c:v>11.018481797056545</c:v>
                </c:pt>
                <c:pt idx="521">
                  <c:v>10.130392609699769</c:v>
                </c:pt>
                <c:pt idx="522">
                  <c:v>11.139954022988507</c:v>
                </c:pt>
                <c:pt idx="523">
                  <c:v>16.106170212765957</c:v>
                </c:pt>
                <c:pt idx="524">
                  <c:v>19.830837735849055</c:v>
                </c:pt>
                <c:pt idx="525">
                  <c:v>21.003868065967012</c:v>
                </c:pt>
                <c:pt idx="526">
                  <c:v>18.843679880329095</c:v>
                </c:pt>
                <c:pt idx="527">
                  <c:v>15.888867362146051</c:v>
                </c:pt>
                <c:pt idx="528">
                  <c:v>14.452873051224945</c:v>
                </c:pt>
                <c:pt idx="529">
                  <c:v>11.875326409495548</c:v>
                </c:pt>
                <c:pt idx="530">
                  <c:v>11.491691394658753</c:v>
                </c:pt>
                <c:pt idx="531">
                  <c:v>12.02216136195411</c:v>
                </c:pt>
                <c:pt idx="532">
                  <c:v>12.217699115044248</c:v>
                </c:pt>
                <c:pt idx="533">
                  <c:v>11.582426470588235</c:v>
                </c:pt>
                <c:pt idx="534">
                  <c:v>12.26696035242291</c:v>
                </c:pt>
                <c:pt idx="535">
                  <c:v>12.384070278184479</c:v>
                </c:pt>
                <c:pt idx="536">
                  <c:v>12.444131386861313</c:v>
                </c:pt>
                <c:pt idx="537">
                  <c:v>13.205422740524783</c:v>
                </c:pt>
                <c:pt idx="538">
                  <c:v>12.716037735849055</c:v>
                </c:pt>
                <c:pt idx="539">
                  <c:v>11.015383502170767</c:v>
                </c:pt>
                <c:pt idx="540">
                  <c:v>10.614316702819956</c:v>
                </c:pt>
                <c:pt idx="541">
                  <c:v>10.689826839826841</c:v>
                </c:pt>
                <c:pt idx="542">
                  <c:v>10.607102803738318</c:v>
                </c:pt>
                <c:pt idx="543">
                  <c:v>11.326786226685796</c:v>
                </c:pt>
                <c:pt idx="544">
                  <c:v>11.691624910522551</c:v>
                </c:pt>
                <c:pt idx="545">
                  <c:v>12.457173447537475</c:v>
                </c:pt>
                <c:pt idx="546">
                  <c:v>12.079729537366548</c:v>
                </c:pt>
                <c:pt idx="547">
                  <c:v>11.827414772727272</c:v>
                </c:pt>
                <c:pt idx="548">
                  <c:v>12.107413182140327</c:v>
                </c:pt>
                <c:pt idx="549">
                  <c:v>11.938348623853212</c:v>
                </c:pt>
                <c:pt idx="550">
                  <c:v>11.16591133004926</c:v>
                </c:pt>
                <c:pt idx="551">
                  <c:v>10.637709065354883</c:v>
                </c:pt>
                <c:pt idx="552">
                  <c:v>10.419117647058822</c:v>
                </c:pt>
                <c:pt idx="553">
                  <c:v>10.93035639412998</c:v>
                </c:pt>
                <c:pt idx="554">
                  <c:v>11.075129099790649</c:v>
                </c:pt>
                <c:pt idx="555">
                  <c:v>10.994853963838663</c:v>
                </c:pt>
                <c:pt idx="556">
                  <c:v>10.785852981969489</c:v>
                </c:pt>
                <c:pt idx="557">
                  <c:v>10.308108108108108</c:v>
                </c:pt>
                <c:pt idx="558">
                  <c:v>9.6439307958477496</c:v>
                </c:pt>
                <c:pt idx="559">
                  <c:v>9.7009806629834259</c:v>
                </c:pt>
                <c:pt idx="560">
                  <c:v>9.421324137931034</c:v>
                </c:pt>
                <c:pt idx="561">
                  <c:v>9.7205357142857132</c:v>
                </c:pt>
                <c:pt idx="562">
                  <c:v>8.9213835616438359</c:v>
                </c:pt>
                <c:pt idx="563">
                  <c:v>7.7360218728639767</c:v>
                </c:pt>
                <c:pt idx="564">
                  <c:v>7.9972658920027335</c:v>
                </c:pt>
                <c:pt idx="565">
                  <c:v>7.8584867075664633</c:v>
                </c:pt>
                <c:pt idx="566">
                  <c:v>7.7734874235214146</c:v>
                </c:pt>
                <c:pt idx="567">
                  <c:v>8.6796195652173918</c:v>
                </c:pt>
                <c:pt idx="568">
                  <c:v>9.4551864406779664</c:v>
                </c:pt>
                <c:pt idx="569">
                  <c:v>10.057200811359026</c:v>
                </c:pt>
                <c:pt idx="570">
                  <c:v>10.328167115902964</c:v>
                </c:pt>
                <c:pt idx="571">
                  <c:v>9.621744966442952</c:v>
                </c:pt>
                <c:pt idx="572">
                  <c:v>9.1217682518419299</c:v>
                </c:pt>
                <c:pt idx="573">
                  <c:v>9.246184738955824</c:v>
                </c:pt>
                <c:pt idx="574">
                  <c:v>9.4245660881174906</c:v>
                </c:pt>
                <c:pt idx="575">
                  <c:v>8.9172551632245174</c:v>
                </c:pt>
                <c:pt idx="576">
                  <c:v>9.3237209302325574</c:v>
                </c:pt>
                <c:pt idx="577">
                  <c:v>9.5781312127236582</c:v>
                </c:pt>
                <c:pt idx="578">
                  <c:v>9.5694444444444464</c:v>
                </c:pt>
                <c:pt idx="579">
                  <c:v>10.209881422924902</c:v>
                </c:pt>
                <c:pt idx="580">
                  <c:v>10.123076923076923</c:v>
                </c:pt>
                <c:pt idx="581">
                  <c:v>9.4275590551181097</c:v>
                </c:pt>
                <c:pt idx="582">
                  <c:v>8.842726081258192</c:v>
                </c:pt>
                <c:pt idx="583">
                  <c:v>9.1977763243950292</c:v>
                </c:pt>
                <c:pt idx="584">
                  <c:v>9.287655127367735</c:v>
                </c:pt>
                <c:pt idx="585">
                  <c:v>8.8620195439739433</c:v>
                </c:pt>
                <c:pt idx="586">
                  <c:v>9.1296031229668184</c:v>
                </c:pt>
                <c:pt idx="587">
                  <c:v>9.6499025341130586</c:v>
                </c:pt>
                <c:pt idx="588">
                  <c:v>9.5193277310924369</c:v>
                </c:pt>
                <c:pt idx="589">
                  <c:v>9.596516129032258</c:v>
                </c:pt>
                <c:pt idx="590">
                  <c:v>10.714340836012861</c:v>
                </c:pt>
                <c:pt idx="591">
                  <c:v>11.777450352338246</c:v>
                </c:pt>
                <c:pt idx="592">
                  <c:v>10.597826086956522</c:v>
                </c:pt>
                <c:pt idx="593">
                  <c:v>10.179323548181237</c:v>
                </c:pt>
                <c:pt idx="594">
                  <c:v>10.592101910828026</c:v>
                </c:pt>
                <c:pt idx="595">
                  <c:v>10.896183206106871</c:v>
                </c:pt>
                <c:pt idx="596">
                  <c:v>11.86569435637286</c:v>
                </c:pt>
                <c:pt idx="597">
                  <c:v>12.276864728192162</c:v>
                </c:pt>
                <c:pt idx="598">
                  <c:v>11.653308128544424</c:v>
                </c:pt>
                <c:pt idx="599">
                  <c:v>12.44764299182904</c:v>
                </c:pt>
                <c:pt idx="600">
                  <c:v>12.316562107904641</c:v>
                </c:pt>
                <c:pt idx="601">
                  <c:v>10.847714464621166</c:v>
                </c:pt>
                <c:pt idx="602">
                  <c:v>10.24543178973717</c:v>
                </c:pt>
                <c:pt idx="603">
                  <c:v>9.6195121951219491</c:v>
                </c:pt>
                <c:pt idx="604">
                  <c:v>10.160975609756095</c:v>
                </c:pt>
                <c:pt idx="605">
                  <c:v>9.3337078651685417</c:v>
                </c:pt>
                <c:pt idx="606">
                  <c:v>9.5457605985037386</c:v>
                </c:pt>
                <c:pt idx="607">
                  <c:v>9.6675373134328346</c:v>
                </c:pt>
                <c:pt idx="608">
                  <c:v>9.5758064516129036</c:v>
                </c:pt>
                <c:pt idx="609">
                  <c:v>10.26798761609907</c:v>
                </c:pt>
                <c:pt idx="610">
                  <c:v>9.7294990723562176</c:v>
                </c:pt>
                <c:pt idx="611">
                  <c:v>8.8316440049443745</c:v>
                </c:pt>
                <c:pt idx="612">
                  <c:v>8.0455555555555556</c:v>
                </c:pt>
                <c:pt idx="613">
                  <c:v>7.7325925925925914</c:v>
                </c:pt>
                <c:pt idx="614">
                  <c:v>7.2318518518518511</c:v>
                </c:pt>
                <c:pt idx="615">
                  <c:v>7.4249075215782989</c:v>
                </c:pt>
                <c:pt idx="616">
                  <c:v>7.1284132841328409</c:v>
                </c:pt>
                <c:pt idx="617">
                  <c:v>6.5447174447174445</c:v>
                </c:pt>
                <c:pt idx="618">
                  <c:v>6.7294117647058833</c:v>
                </c:pt>
                <c:pt idx="619">
                  <c:v>6.377478580171358</c:v>
                </c:pt>
                <c:pt idx="620">
                  <c:v>7.1321100917431188</c:v>
                </c:pt>
                <c:pt idx="621">
                  <c:v>6.8482001220256254</c:v>
                </c:pt>
                <c:pt idx="622">
                  <c:v>6.1078610603290668</c:v>
                </c:pt>
                <c:pt idx="623">
                  <c:v>5.3518248175182475</c:v>
                </c:pt>
                <c:pt idx="624">
                  <c:v>5.9056466302367943</c:v>
                </c:pt>
                <c:pt idx="625">
                  <c:v>5.6877959927140251</c:v>
                </c:pt>
                <c:pt idx="626">
                  <c:v>6.9385922330097083</c:v>
                </c:pt>
                <c:pt idx="627">
                  <c:v>8.1526220614828215</c:v>
                </c:pt>
                <c:pt idx="628">
                  <c:v>8.3403614457831328</c:v>
                </c:pt>
                <c:pt idx="629">
                  <c:v>8.4061445783132527</c:v>
                </c:pt>
                <c:pt idx="630">
                  <c:v>9.390881823635274</c:v>
                </c:pt>
                <c:pt idx="631">
                  <c:v>9.9238779174147229</c:v>
                </c:pt>
                <c:pt idx="632">
                  <c:v>11.100357568533967</c:v>
                </c:pt>
                <c:pt idx="633">
                  <c:v>10.505175490779299</c:v>
                </c:pt>
                <c:pt idx="634">
                  <c:v>11.565676959619953</c:v>
                </c:pt>
                <c:pt idx="635">
                  <c:v>12.05118483412322</c:v>
                </c:pt>
                <c:pt idx="636">
                  <c:v>12.522386296515061</c:v>
                </c:pt>
                <c:pt idx="637">
                  <c:v>13.466470588235296</c:v>
                </c:pt>
                <c:pt idx="638">
                  <c:v>13.634035087719298</c:v>
                </c:pt>
                <c:pt idx="639">
                  <c:v>11.747922761849033</c:v>
                </c:pt>
                <c:pt idx="640">
                  <c:v>13.112383177570095</c:v>
                </c:pt>
                <c:pt idx="641">
                  <c:v>14.417770034843207</c:v>
                </c:pt>
                <c:pt idx="642">
                  <c:v>13.445628257093228</c:v>
                </c:pt>
                <c:pt idx="643">
                  <c:v>14.100521134916042</c:v>
                </c:pt>
                <c:pt idx="644">
                  <c:v>15.22258064516129</c:v>
                </c:pt>
                <c:pt idx="645">
                  <c:v>14.837492811960896</c:v>
                </c:pt>
                <c:pt idx="646">
                  <c:v>15.402985074626864</c:v>
                </c:pt>
                <c:pt idx="647">
                  <c:v>12.714089347079039</c:v>
                </c:pt>
                <c:pt idx="648">
                  <c:v>13.139179954441913</c:v>
                </c:pt>
                <c:pt idx="649">
                  <c:v>13.122613636363637</c:v>
                </c:pt>
                <c:pt idx="650">
                  <c:v>12.065417376490629</c:v>
                </c:pt>
                <c:pt idx="651">
                  <c:v>12.120068027210884</c:v>
                </c:pt>
                <c:pt idx="652">
                  <c:v>12.599661590524533</c:v>
                </c:pt>
                <c:pt idx="653">
                  <c:v>12.114800225098481</c:v>
                </c:pt>
                <c:pt idx="654">
                  <c:v>11.629650507328073</c:v>
                </c:pt>
                <c:pt idx="655">
                  <c:v>12.078128523111612</c:v>
                </c:pt>
                <c:pt idx="656">
                  <c:v>11.334306569343067</c:v>
                </c:pt>
                <c:pt idx="657">
                  <c:v>9.7543918918918919</c:v>
                </c:pt>
                <c:pt idx="658">
                  <c:v>8.6437183098591568</c:v>
                </c:pt>
                <c:pt idx="659">
                  <c:v>8.4990980834272829</c:v>
                </c:pt>
                <c:pt idx="660">
                  <c:v>8.6339898705683744</c:v>
                </c:pt>
                <c:pt idx="661">
                  <c:v>9.088314606741573</c:v>
                </c:pt>
                <c:pt idx="662">
                  <c:v>10.670924369747901</c:v>
                </c:pt>
                <c:pt idx="663">
                  <c:v>11.428109313998883</c:v>
                </c:pt>
                <c:pt idx="664">
                  <c:v>11.741281337047354</c:v>
                </c:pt>
                <c:pt idx="665">
                  <c:v>11.083296213808463</c:v>
                </c:pt>
                <c:pt idx="666">
                  <c:v>11.674000000000001</c:v>
                </c:pt>
                <c:pt idx="667">
                  <c:v>12.263933518005539</c:v>
                </c:pt>
                <c:pt idx="668">
                  <c:v>12.800110619469026</c:v>
                </c:pt>
                <c:pt idx="669">
                  <c:v>12.418874172185433</c:v>
                </c:pt>
                <c:pt idx="670">
                  <c:v>11.289586776859503</c:v>
                </c:pt>
                <c:pt idx="671">
                  <c:v>12.622442244224422</c:v>
                </c:pt>
                <c:pt idx="672">
                  <c:v>14.07075575027382</c:v>
                </c:pt>
                <c:pt idx="673">
                  <c:v>15.238888888888887</c:v>
                </c:pt>
                <c:pt idx="674">
                  <c:v>14.230016313213701</c:v>
                </c:pt>
                <c:pt idx="675">
                  <c:v>12.0278384279476</c:v>
                </c:pt>
                <c:pt idx="676">
                  <c:v>12.000656096227447</c:v>
                </c:pt>
                <c:pt idx="677">
                  <c:v>13.086619333697431</c:v>
                </c:pt>
                <c:pt idx="678">
                  <c:v>13.060860097985847</c:v>
                </c:pt>
                <c:pt idx="679">
                  <c:v>13.355121951219513</c:v>
                </c:pt>
                <c:pt idx="680">
                  <c:v>11.921231766612641</c:v>
                </c:pt>
                <c:pt idx="681">
                  <c:v>12.794699837750134</c:v>
                </c:pt>
                <c:pt idx="682">
                  <c:v>13.108216216216215</c:v>
                </c:pt>
                <c:pt idx="683">
                  <c:v>13.518598382749326</c:v>
                </c:pt>
                <c:pt idx="684">
                  <c:v>14.34814814814815</c:v>
                </c:pt>
                <c:pt idx="685">
                  <c:v>14.513765399035888</c:v>
                </c:pt>
                <c:pt idx="686">
                  <c:v>15.324853019775521</c:v>
                </c:pt>
                <c:pt idx="687">
                  <c:v>15.271184631803628</c:v>
                </c:pt>
                <c:pt idx="688">
                  <c:v>16.694155154091394</c:v>
                </c:pt>
                <c:pt idx="689">
                  <c:v>15.699100052938062</c:v>
                </c:pt>
                <c:pt idx="690">
                  <c:v>16.783818085668958</c:v>
                </c:pt>
                <c:pt idx="691">
                  <c:v>18.527061310782241</c:v>
                </c:pt>
                <c:pt idx="692">
                  <c:v>18.883561643835616</c:v>
                </c:pt>
                <c:pt idx="693">
                  <c:v>21.719811320754715</c:v>
                </c:pt>
                <c:pt idx="694">
                  <c:v>19.717683881064165</c:v>
                </c:pt>
                <c:pt idx="695">
                  <c:v>17.630359937402194</c:v>
                </c:pt>
                <c:pt idx="696">
                  <c:v>19.068475991649272</c:v>
                </c:pt>
                <c:pt idx="697">
                  <c:v>19.447297297297297</c:v>
                </c:pt>
                <c:pt idx="698">
                  <c:v>21.937752459865354</c:v>
                </c:pt>
                <c:pt idx="699">
                  <c:v>21.358389261744964</c:v>
                </c:pt>
                <c:pt idx="700">
                  <c:v>20.076136363636362</c:v>
                </c:pt>
                <c:pt idx="701">
                  <c:v>22.655033557046977</c:v>
                </c:pt>
                <c:pt idx="702">
                  <c:v>23.492047203694202</c:v>
                </c:pt>
                <c:pt idx="703">
                  <c:v>25.842223355430903</c:v>
                </c:pt>
                <c:pt idx="704">
                  <c:v>25.726659959758546</c:v>
                </c:pt>
                <c:pt idx="705">
                  <c:v>24.43425414364641</c:v>
                </c:pt>
                <c:pt idx="706">
                  <c:v>22.95507319535588</c:v>
                </c:pt>
                <c:pt idx="707">
                  <c:v>23.400000000000002</c:v>
                </c:pt>
                <c:pt idx="708">
                  <c:v>25.638635223281486</c:v>
                </c:pt>
                <c:pt idx="709">
                  <c:v>24.108024072216647</c:v>
                </c:pt>
                <c:pt idx="710">
                  <c:v>24.567851777666501</c:v>
                </c:pt>
                <c:pt idx="711">
                  <c:v>27.084304932735428</c:v>
                </c:pt>
                <c:pt idx="712">
                  <c:v>27.487928464977642</c:v>
                </c:pt>
                <c:pt idx="713">
                  <c:v>27.427552031714566</c:v>
                </c:pt>
                <c:pt idx="714">
                  <c:v>28.60512567767373</c:v>
                </c:pt>
                <c:pt idx="715">
                  <c:v>27.958292443572127</c:v>
                </c:pt>
                <c:pt idx="716">
                  <c:v>24.565384615384612</c:v>
                </c:pt>
                <c:pt idx="717">
                  <c:v>22.747102526002973</c:v>
                </c:pt>
                <c:pt idx="718">
                  <c:v>22.925049504950493</c:v>
                </c:pt>
                <c:pt idx="719">
                  <c:v>23.82245199409158</c:v>
                </c:pt>
                <c:pt idx="720">
                  <c:v>20.92274266726308</c:v>
                </c:pt>
                <c:pt idx="721">
                  <c:v>22.633161301695178</c:v>
                </c:pt>
                <c:pt idx="722">
                  <c:v>23.010015198160634</c:v>
                </c:pt>
                <c:pt idx="723">
                  <c:v>24.232943507654053</c:v>
                </c:pt>
                <c:pt idx="724">
                  <c:v>23.94079949698919</c:v>
                </c:pt>
                <c:pt idx="725">
                  <c:v>25.398534989432239</c:v>
                </c:pt>
                <c:pt idx="726">
                  <c:v>27.870695510180493</c:v>
                </c:pt>
                <c:pt idx="727">
                  <c:v>27.18977979168573</c:v>
                </c:pt>
                <c:pt idx="728">
                  <c:v>29.895131553079164</c:v>
                </c:pt>
                <c:pt idx="729">
                  <c:v>32.141115732109562</c:v>
                </c:pt>
                <c:pt idx="730">
                  <c:v>35.00554938956715</c:v>
                </c:pt>
                <c:pt idx="731">
                  <c:v>33.838303104826316</c:v>
                </c:pt>
                <c:pt idx="732">
                  <c:v>34.170539274369148</c:v>
                </c:pt>
                <c:pt idx="733">
                  <c:v>34.968286731205943</c:v>
                </c:pt>
                <c:pt idx="734">
                  <c:v>38.574641130392415</c:v>
                </c:pt>
                <c:pt idx="735">
                  <c:v>41.041310261659696</c:v>
                </c:pt>
                <c:pt idx="736">
                  <c:v>45.446358871417416</c:v>
                </c:pt>
                <c:pt idx="737">
                  <c:v>48.038240988122119</c:v>
                </c:pt>
                <c:pt idx="738">
                  <c:v>47.523103334916172</c:v>
                </c:pt>
                <c:pt idx="739">
                  <c:v>41.591202158306274</c:v>
                </c:pt>
                <c:pt idx="740">
                  <c:v>37.026275031181896</c:v>
                </c:pt>
                <c:pt idx="741">
                  <c:v>27.552247747643957</c:v>
                </c:pt>
                <c:pt idx="742">
                  <c:v>21.01926784985433</c:v>
                </c:pt>
                <c:pt idx="743">
                  <c:v>15.135242528311528</c:v>
                </c:pt>
                <c:pt idx="744">
                  <c:v>15.362024790853713</c:v>
                </c:pt>
                <c:pt idx="745">
                  <c:v>14.360170188759078</c:v>
                </c:pt>
                <c:pt idx="746">
                  <c:v>17.611896750511775</c:v>
                </c:pt>
                <c:pt idx="747">
                  <c:v>18.2579016402691</c:v>
                </c:pt>
                <c:pt idx="748">
                  <c:v>21.661987963684503</c:v>
                </c:pt>
                <c:pt idx="749">
                  <c:v>25.303971320824996</c:v>
                </c:pt>
                <c:pt idx="750">
                  <c:v>23.280925458491289</c:v>
                </c:pt>
                <c:pt idx="751">
                  <c:v>25.726658776021726</c:v>
                </c:pt>
                <c:pt idx="752">
                  <c:v>25.098929403644011</c:v>
                </c:pt>
                <c:pt idx="753">
                  <c:v>27.315076971396106</c:v>
                </c:pt>
                <c:pt idx="754">
                  <c:v>28.035390408499591</c:v>
                </c:pt>
                <c:pt idx="755">
                  <c:v>26.664274179077694</c:v>
                </c:pt>
                <c:pt idx="756">
                  <c:v>28.052858088722136</c:v>
                </c:pt>
                <c:pt idx="757">
                  <c:v>27.433415715133862</c:v>
                </c:pt>
                <c:pt idx="758">
                  <c:v>29.154048943423831</c:v>
                </c:pt>
                <c:pt idx="759">
                  <c:v>30.30979333311868</c:v>
                </c:pt>
                <c:pt idx="760">
                  <c:v>26.50614386304018</c:v>
                </c:pt>
                <c:pt idx="761">
                  <c:v>27.059516848604272</c:v>
                </c:pt>
                <c:pt idx="762">
                  <c:v>27.374646722272008</c:v>
                </c:pt>
                <c:pt idx="763">
                  <c:v>27.495766853429878</c:v>
                </c:pt>
                <c:pt idx="764">
                  <c:v>26.911831405337303</c:v>
                </c:pt>
                <c:pt idx="765">
                  <c:v>29.165201908370808</c:v>
                </c:pt>
                <c:pt idx="766">
                  <c:v>29.887153331208161</c:v>
                </c:pt>
                <c:pt idx="767">
                  <c:v>31.501143002286003</c:v>
                </c:pt>
                <c:pt idx="768">
                  <c:v>31.533317961724695</c:v>
                </c:pt>
                <c:pt idx="769">
                  <c:v>31.488521753237976</c:v>
                </c:pt>
                <c:pt idx="770">
                  <c:v>35.998493584283068</c:v>
                </c:pt>
                <c:pt idx="771">
                  <c:v>38.301597997260068</c:v>
                </c:pt>
                <c:pt idx="772">
                  <c:v>35.158047383076962</c:v>
                </c:pt>
                <c:pt idx="773">
                  <c:v>33.409339608373443</c:v>
                </c:pt>
                <c:pt idx="774">
                  <c:v>33.633487876838437</c:v>
                </c:pt>
                <c:pt idx="775">
                  <c:v>29.781341494697177</c:v>
                </c:pt>
                <c:pt idx="776">
                  <c:v>29.468969139044205</c:v>
                </c:pt>
                <c:pt idx="777">
                  <c:v>29.724277839029767</c:v>
                </c:pt>
                <c:pt idx="778">
                  <c:v>33.377705584828909</c:v>
                </c:pt>
                <c:pt idx="779">
                  <c:v>33.836627454086951</c:v>
                </c:pt>
                <c:pt idx="780">
                  <c:v>34.316412250594709</c:v>
                </c:pt>
                <c:pt idx="781">
                  <c:v>34.929859982744198</c:v>
                </c:pt>
                <c:pt idx="782">
                  <c:v>36.200028845271348</c:v>
                </c:pt>
                <c:pt idx="783">
                  <c:v>35.166654304127199</c:v>
                </c:pt>
                <c:pt idx="784">
                  <c:v>32.296371434942486</c:v>
                </c:pt>
                <c:pt idx="785">
                  <c:v>28.128249111690675</c:v>
                </c:pt>
                <c:pt idx="786">
                  <c:v>30.003674701430509</c:v>
                </c:pt>
                <c:pt idx="787">
                  <c:v>31.943910437634287</c:v>
                </c:pt>
                <c:pt idx="788">
                  <c:v>31.981299915589897</c:v>
                </c:pt>
                <c:pt idx="789">
                  <c:v>30.161113461521854</c:v>
                </c:pt>
                <c:pt idx="790">
                  <c:v>29.230310185125123</c:v>
                </c:pt>
                <c:pt idx="791">
                  <c:v>29.770219832973648</c:v>
                </c:pt>
                <c:pt idx="792">
                  <c:v>31.879540225916028</c:v>
                </c:pt>
                <c:pt idx="793">
                  <c:v>31.918329848843243</c:v>
                </c:pt>
                <c:pt idx="794">
                  <c:v>31.2460715854005</c:v>
                </c:pt>
                <c:pt idx="795">
                  <c:v>30.981677933709236</c:v>
                </c:pt>
                <c:pt idx="796">
                  <c:v>31.887120352921389</c:v>
                </c:pt>
                <c:pt idx="797">
                  <c:v>32.146959495794704</c:v>
                </c:pt>
                <c:pt idx="798">
                  <c:v>35.034693001288105</c:v>
                </c:pt>
                <c:pt idx="799">
                  <c:v>35.606109930779247</c:v>
                </c:pt>
                <c:pt idx="800">
                  <c:v>35.499177885109447</c:v>
                </c:pt>
                <c:pt idx="801">
                  <c:v>33.560806097514003</c:v>
                </c:pt>
                <c:pt idx="802">
                  <c:v>31.273302007689022</c:v>
                </c:pt>
                <c:pt idx="803">
                  <c:v>32.443645380220602</c:v>
                </c:pt>
                <c:pt idx="804">
                  <c:v>31.367345550984329</c:v>
                </c:pt>
                <c:pt idx="805">
                  <c:v>33.385948451901321</c:v>
                </c:pt>
                <c:pt idx="806">
                  <c:v>33.311302048909454</c:v>
                </c:pt>
                <c:pt idx="807">
                  <c:v>33.66823417967759</c:v>
                </c:pt>
                <c:pt idx="808">
                  <c:v>33.640500088638262</c:v>
                </c:pt>
                <c:pt idx="809">
                  <c:v>34.783059549552974</c:v>
                </c:pt>
                <c:pt idx="810">
                  <c:v>34.021423338301801</c:v>
                </c:pt>
                <c:pt idx="811">
                  <c:v>31.711109239450856</c:v>
                </c:pt>
                <c:pt idx="812">
                  <c:v>30.615091145668842</c:v>
                </c:pt>
                <c:pt idx="813">
                  <c:v>27.726908983700461</c:v>
                </c:pt>
                <c:pt idx="814">
                  <c:v>24.945333631526314</c:v>
                </c:pt>
                <c:pt idx="815">
                  <c:v>19.574945397287639</c:v>
                </c:pt>
                <c:pt idx="816">
                  <c:v>15.689912970133802</c:v>
                </c:pt>
                <c:pt idx="817">
                  <c:v>16.7638585547841</c:v>
                </c:pt>
                <c:pt idx="818">
                  <c:v>15.806522697223448</c:v>
                </c:pt>
                <c:pt idx="819">
                  <c:v>17.979273734029853</c:v>
                </c:pt>
                <c:pt idx="820">
                  <c:v>19.506499972573955</c:v>
                </c:pt>
                <c:pt idx="821">
                  <c:v>19.633168810512629</c:v>
                </c:pt>
                <c:pt idx="822">
                  <c:v>16.679129872203131</c:v>
                </c:pt>
                <c:pt idx="823">
                  <c:v>14.047884116908159</c:v>
                </c:pt>
                <c:pt idx="824">
                  <c:v>14.936715256549528</c:v>
                </c:pt>
                <c:pt idx="825">
                  <c:v>15.164743640975379</c:v>
                </c:pt>
                <c:pt idx="826">
                  <c:v>13.907914140586596</c:v>
                </c:pt>
                <c:pt idx="827">
                  <c:v>12.20057116179693</c:v>
                </c:pt>
                <c:pt idx="828">
                  <c:v>10.397724403750022</c:v>
                </c:pt>
                <c:pt idx="829">
                  <c:v>9.9646071392456257</c:v>
                </c:pt>
                <c:pt idx="830">
                  <c:v>12.302167338709676</c:v>
                </c:pt>
                <c:pt idx="831">
                  <c:v>13.299608355091383</c:v>
                </c:pt>
                <c:pt idx="832">
                  <c:v>15.208822952366244</c:v>
                </c:pt>
                <c:pt idx="833">
                  <c:v>15.832355071558807</c:v>
                </c:pt>
                <c:pt idx="834">
                  <c:v>14.505145751163052</c:v>
                </c:pt>
                <c:pt idx="835">
                  <c:v>14.501070485771894</c:v>
                </c:pt>
                <c:pt idx="836">
                  <c:v>14.611901681759381</c:v>
                </c:pt>
                <c:pt idx="837">
                  <c:v>16.06198369329158</c:v>
                </c:pt>
                <c:pt idx="838">
                  <c:v>14.715278523794963</c:v>
                </c:pt>
                <c:pt idx="839">
                  <c:v>16.706685295317698</c:v>
                </c:pt>
                <c:pt idx="840">
                  <c:v>16.809102775656971</c:v>
                </c:pt>
                <c:pt idx="841">
                  <c:v>17.092448546347221</c:v>
                </c:pt>
                <c:pt idx="842">
                  <c:v>15.776409230315057</c:v>
                </c:pt>
                <c:pt idx="843">
                  <c:v>16.309558423050621</c:v>
                </c:pt>
                <c:pt idx="844">
                  <c:v>15.497450861461287</c:v>
                </c:pt>
                <c:pt idx="845">
                  <c:v>14.433145071120521</c:v>
                </c:pt>
                <c:pt idx="846">
                  <c:v>14.891481025044731</c:v>
                </c:pt>
                <c:pt idx="847">
                  <c:v>15.282951917547301</c:v>
                </c:pt>
                <c:pt idx="848">
                  <c:v>15.768701686042972</c:v>
                </c:pt>
                <c:pt idx="849">
                  <c:v>16.313121893068857</c:v>
                </c:pt>
                <c:pt idx="850">
                  <c:v>17.865773766195954</c:v>
                </c:pt>
                <c:pt idx="851">
                  <c:v>18.218518593248724</c:v>
                </c:pt>
                <c:pt idx="852">
                  <c:v>19.965522645353392</c:v>
                </c:pt>
                <c:pt idx="853">
                  <c:v>19.452408337307489</c:v>
                </c:pt>
                <c:pt idx="854">
                  <c:v>19.604931544172739</c:v>
                </c:pt>
                <c:pt idx="855">
                  <c:v>20.651248666211082</c:v>
                </c:pt>
                <c:pt idx="856">
                  <c:v>21.764809084819294</c:v>
                </c:pt>
                <c:pt idx="857">
                  <c:v>21.08956329824953</c:v>
                </c:pt>
                <c:pt idx="858">
                  <c:v>22.038739879146863</c:v>
                </c:pt>
                <c:pt idx="859">
                  <c:v>21.094400050861665</c:v>
                </c:pt>
                <c:pt idx="860">
                  <c:v>21.722168909755656</c:v>
                </c:pt>
                <c:pt idx="861">
                  <c:v>21.831927586916276</c:v>
                </c:pt>
                <c:pt idx="862">
                  <c:v>17.58901636618447</c:v>
                </c:pt>
                <c:pt idx="863">
                  <c:v>15.281108689029818</c:v>
                </c:pt>
                <c:pt idx="864">
                  <c:v>15.868008124769858</c:v>
                </c:pt>
                <c:pt idx="865">
                  <c:v>16.919773092424968</c:v>
                </c:pt>
                <c:pt idx="866">
                  <c:v>17.837633761606437</c:v>
                </c:pt>
                <c:pt idx="867">
                  <c:v>19.515814961231502</c:v>
                </c:pt>
                <c:pt idx="868">
                  <c:v>18.585250062672348</c:v>
                </c:pt>
                <c:pt idx="869">
                  <c:v>16.70557534294883</c:v>
                </c:pt>
                <c:pt idx="870">
                  <c:v>17.487353499972638</c:v>
                </c:pt>
                <c:pt idx="871">
                  <c:v>16.697573778687374</c:v>
                </c:pt>
                <c:pt idx="872">
                  <c:v>17.322856140077214</c:v>
                </c:pt>
                <c:pt idx="873">
                  <c:v>16.367093776127241</c:v>
                </c:pt>
                <c:pt idx="874">
                  <c:v>17.249717890948855</c:v>
                </c:pt>
                <c:pt idx="875">
                  <c:v>18.059157870316668</c:v>
                </c:pt>
                <c:pt idx="876">
                  <c:v>17.314135539716045</c:v>
                </c:pt>
                <c:pt idx="877">
                  <c:v>15.20586306653809</c:v>
                </c:pt>
                <c:pt idx="878">
                  <c:v>8.8283296393310486</c:v>
                </c:pt>
                <c:pt idx="879">
                  <c:v>5.0419478815148118</c:v>
                </c:pt>
                <c:pt idx="880">
                  <c:v>8.7086105659846282</c:v>
                </c:pt>
                <c:pt idx="881">
                  <c:v>11.625259685187636</c:v>
                </c:pt>
                <c:pt idx="882">
                  <c:v>12.290905431349477</c:v>
                </c:pt>
                <c:pt idx="883">
                  <c:v>12.735504172515389</c:v>
                </c:pt>
                <c:pt idx="884">
                  <c:v>11.889137182352105</c:v>
                </c:pt>
                <c:pt idx="885">
                  <c:v>11.805515540548326</c:v>
                </c:pt>
                <c:pt idx="886">
                  <c:v>12.239116020405426</c:v>
                </c:pt>
                <c:pt idx="887">
                  <c:v>13.995916731859033</c:v>
                </c:pt>
                <c:pt idx="888">
                  <c:v>15.443251002326386</c:v>
                </c:pt>
                <c:pt idx="889">
                  <c:v>17.471895831515369</c:v>
                </c:pt>
                <c:pt idx="890">
                  <c:v>18.356787126152081</c:v>
                </c:pt>
                <c:pt idx="891">
                  <c:v>18.05592123769339</c:v>
                </c:pt>
                <c:pt idx="892">
                  <c:v>18.938838467384986</c:v>
                </c:pt>
                <c:pt idx="893">
                  <c:v>20.56680580695209</c:v>
                </c:pt>
                <c:pt idx="894">
                  <c:v>20.790248745242955</c:v>
                </c:pt>
                <c:pt idx="895">
                  <c:v>19.369023875168654</c:v>
                </c:pt>
                <c:pt idx="896">
                  <c:v>20.401033795474955</c:v>
                </c:pt>
                <c:pt idx="897">
                  <c:v>22.982989064398542</c:v>
                </c:pt>
                <c:pt idx="898">
                  <c:v>22.141924654979487</c:v>
                </c:pt>
                <c:pt idx="899">
                  <c:v>19.919018824384093</c:v>
                </c:pt>
                <c:pt idx="900">
                  <c:v>22.974141897487808</c:v>
                </c:pt>
                <c:pt idx="901">
                  <c:v>25.122291538529129</c:v>
                </c:pt>
                <c:pt idx="902">
                  <c:v>29.439900927758664</c:v>
                </c:pt>
                <c:pt idx="903">
                  <c:v>27.509823897540389</c:v>
                </c:pt>
                <c:pt idx="904">
                  <c:v>29.333777321583664</c:v>
                </c:pt>
                <c:pt idx="905">
                  <c:v>30.35706539420887</c:v>
                </c:pt>
                <c:pt idx="906">
                  <c:v>26.874482945683869</c:v>
                </c:pt>
                <c:pt idx="907">
                  <c:v>24.753389663981135</c:v>
                </c:pt>
                <c:pt idx="908">
                  <c:v>22.172113311809895</c:v>
                </c:pt>
                <c:pt idx="909">
                  <c:v>22.917386795713792</c:v>
                </c:pt>
                <c:pt idx="910">
                  <c:v>22.031080520106592</c:v>
                </c:pt>
                <c:pt idx="911">
                  <c:v>19.953682632325773</c:v>
                </c:pt>
                <c:pt idx="912">
                  <c:v>20.280373831775702</c:v>
                </c:pt>
                <c:pt idx="913">
                  <c:v>19.878000238824981</c:v>
                </c:pt>
                <c:pt idx="914">
                  <c:v>18.94902251999881</c:v>
                </c:pt>
                <c:pt idx="915">
                  <c:v>20.46206473000548</c:v>
                </c:pt>
                <c:pt idx="916">
                  <c:v>18.407337562146409</c:v>
                </c:pt>
                <c:pt idx="917">
                  <c:v>18.018803087152541</c:v>
                </c:pt>
                <c:pt idx="918">
                  <c:v>19.478554897165271</c:v>
                </c:pt>
                <c:pt idx="919">
                  <c:v>20.737118554377439</c:v>
                </c:pt>
                <c:pt idx="920">
                  <c:v>22.69398192430069</c:v>
                </c:pt>
                <c:pt idx="921">
                  <c:v>21.71251377363458</c:v>
                </c:pt>
                <c:pt idx="922">
                  <c:v>19.669184353770202</c:v>
                </c:pt>
                <c:pt idx="923">
                  <c:v>18.165093040957458</c:v>
                </c:pt>
                <c:pt idx="924">
                  <c:v>18.669502960031508</c:v>
                </c:pt>
                <c:pt idx="925">
                  <c:v>19.373227617338969</c:v>
                </c:pt>
                <c:pt idx="926">
                  <c:v>20.313033671144833</c:v>
                </c:pt>
                <c:pt idx="927">
                  <c:v>21.268241879009377</c:v>
                </c:pt>
                <c:pt idx="928">
                  <c:v>19.932170913968196</c:v>
                </c:pt>
                <c:pt idx="929">
                  <c:v>19.870469547888902</c:v>
                </c:pt>
                <c:pt idx="930">
                  <c:v>20.347869348079829</c:v>
                </c:pt>
                <c:pt idx="931">
                  <c:v>19.039954668593676</c:v>
                </c:pt>
                <c:pt idx="932">
                  <c:v>17.400992850586466</c:v>
                </c:pt>
                <c:pt idx="933">
                  <c:v>17.794235083849866</c:v>
                </c:pt>
                <c:pt idx="934">
                  <c:v>17.241640833120027</c:v>
                </c:pt>
                <c:pt idx="935">
                  <c:v>17.220744136547829</c:v>
                </c:pt>
                <c:pt idx="936">
                  <c:v>18.51450706079239</c:v>
                </c:pt>
                <c:pt idx="937">
                  <c:v>17.447705417871941</c:v>
                </c:pt>
                <c:pt idx="938">
                  <c:v>16.653536285843902</c:v>
                </c:pt>
                <c:pt idx="939">
                  <c:v>15.47235429459823</c:v>
                </c:pt>
              </c:numCache>
            </c:numRef>
          </c:val>
          <c:smooth val="0"/>
          <c:extLst>
            <c:ext xmlns:c16="http://schemas.microsoft.com/office/drawing/2014/chart" uri="{C3380CC4-5D6E-409C-BE32-E72D297353CC}">
              <c16:uniqueId val="{00000000-8FF7-4231-BF86-06A5C5238D5A}"/>
            </c:ext>
          </c:extLst>
        </c:ser>
        <c:dLbls>
          <c:showLegendKey val="0"/>
          <c:showVal val="0"/>
          <c:showCatName val="0"/>
          <c:showSerName val="0"/>
          <c:showPercent val="0"/>
          <c:showBubbleSize val="0"/>
        </c:dLbls>
        <c:smooth val="0"/>
        <c:axId val="359238864"/>
        <c:axId val="1"/>
      </c:lineChart>
      <c:dateAx>
        <c:axId val="35923886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923886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新城控股债务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Sheet2!$B$1</c:f>
              <c:strCache>
                <c:ptCount val="1"/>
                <c:pt idx="0">
                  <c:v>短期借款</c:v>
                </c:pt>
              </c:strCache>
            </c:strRef>
          </c:tx>
          <c:spPr>
            <a:solidFill>
              <a:schemeClr val="accent1"/>
            </a:solidFill>
            <a:ln>
              <a:noFill/>
            </a:ln>
            <a:effectLst/>
          </c:spPr>
          <c:invertIfNegative val="0"/>
          <c:cat>
            <c:numRef>
              <c:f>Sheet2!$A$9:$A$14</c:f>
              <c:numCache>
                <c:formatCode>General</c:formatCode>
                <c:ptCount val="6"/>
                <c:pt idx="0">
                  <c:v>2019</c:v>
                </c:pt>
                <c:pt idx="1">
                  <c:v>2020</c:v>
                </c:pt>
                <c:pt idx="2">
                  <c:v>2021</c:v>
                </c:pt>
                <c:pt idx="3">
                  <c:v>2022</c:v>
                </c:pt>
                <c:pt idx="4">
                  <c:v>2023</c:v>
                </c:pt>
                <c:pt idx="5">
                  <c:v>2024</c:v>
                </c:pt>
              </c:numCache>
            </c:numRef>
          </c:cat>
          <c:val>
            <c:numRef>
              <c:f>Sheet2!$B$9:$B$14</c:f>
              <c:numCache>
                <c:formatCode>General</c:formatCode>
                <c:ptCount val="6"/>
                <c:pt idx="0">
                  <c:v>67000</c:v>
                </c:pt>
                <c:pt idx="1">
                  <c:v>44970</c:v>
                </c:pt>
                <c:pt idx="2">
                  <c:v>55889.7</c:v>
                </c:pt>
                <c:pt idx="3">
                  <c:v>166558.31</c:v>
                </c:pt>
                <c:pt idx="4">
                  <c:v>126417.75</c:v>
                </c:pt>
                <c:pt idx="5">
                  <c:v>36404.11</c:v>
                </c:pt>
              </c:numCache>
            </c:numRef>
          </c:val>
          <c:extLst>
            <c:ext xmlns:c16="http://schemas.microsoft.com/office/drawing/2014/chart" uri="{C3380CC4-5D6E-409C-BE32-E72D297353CC}">
              <c16:uniqueId val="{00000000-CA60-4456-8E37-BC71A9DDF215}"/>
            </c:ext>
          </c:extLst>
        </c:ser>
        <c:ser>
          <c:idx val="1"/>
          <c:order val="1"/>
          <c:tx>
            <c:strRef>
              <c:f>Sheet2!$C$1</c:f>
              <c:strCache>
                <c:ptCount val="1"/>
                <c:pt idx="0">
                  <c:v>长期借款</c:v>
                </c:pt>
              </c:strCache>
            </c:strRef>
          </c:tx>
          <c:spPr>
            <a:solidFill>
              <a:schemeClr val="accent2"/>
            </a:solidFill>
            <a:ln>
              <a:noFill/>
            </a:ln>
            <a:effectLst/>
          </c:spPr>
          <c:invertIfNegative val="0"/>
          <c:cat>
            <c:numRef>
              <c:f>Sheet2!$A$9:$A$14</c:f>
              <c:numCache>
                <c:formatCode>General</c:formatCode>
                <c:ptCount val="6"/>
                <c:pt idx="0">
                  <c:v>2019</c:v>
                </c:pt>
                <c:pt idx="1">
                  <c:v>2020</c:v>
                </c:pt>
                <c:pt idx="2">
                  <c:v>2021</c:v>
                </c:pt>
                <c:pt idx="3">
                  <c:v>2022</c:v>
                </c:pt>
                <c:pt idx="4">
                  <c:v>2023</c:v>
                </c:pt>
                <c:pt idx="5">
                  <c:v>2024</c:v>
                </c:pt>
              </c:numCache>
            </c:numRef>
          </c:cat>
          <c:val>
            <c:numRef>
              <c:f>Sheet2!$C$9:$C$14</c:f>
              <c:numCache>
                <c:formatCode>General</c:formatCode>
                <c:ptCount val="6"/>
                <c:pt idx="0">
                  <c:v>4347332.66</c:v>
                </c:pt>
                <c:pt idx="1">
                  <c:v>6776318.4699999997</c:v>
                </c:pt>
                <c:pt idx="2">
                  <c:v>6116267.2400000002</c:v>
                </c:pt>
                <c:pt idx="3">
                  <c:v>3995603.08</c:v>
                </c:pt>
                <c:pt idx="4">
                  <c:v>3629547.22</c:v>
                </c:pt>
                <c:pt idx="5">
                  <c:v>4166172.2800000003</c:v>
                </c:pt>
              </c:numCache>
            </c:numRef>
          </c:val>
          <c:extLst>
            <c:ext xmlns:c16="http://schemas.microsoft.com/office/drawing/2014/chart" uri="{C3380CC4-5D6E-409C-BE32-E72D297353CC}">
              <c16:uniqueId val="{00000001-CA60-4456-8E37-BC71A9DDF215}"/>
            </c:ext>
          </c:extLst>
        </c:ser>
        <c:ser>
          <c:idx val="2"/>
          <c:order val="2"/>
          <c:tx>
            <c:strRef>
              <c:f>Sheet2!$D$1</c:f>
              <c:strCache>
                <c:ptCount val="1"/>
                <c:pt idx="0">
                  <c:v>应付账款</c:v>
                </c:pt>
              </c:strCache>
            </c:strRef>
          </c:tx>
          <c:spPr>
            <a:solidFill>
              <a:schemeClr val="accent3"/>
            </a:solidFill>
            <a:ln>
              <a:noFill/>
            </a:ln>
            <a:effectLst/>
          </c:spPr>
          <c:invertIfNegative val="0"/>
          <c:cat>
            <c:numRef>
              <c:f>Sheet2!$A$9:$A$14</c:f>
              <c:numCache>
                <c:formatCode>General</c:formatCode>
                <c:ptCount val="6"/>
                <c:pt idx="0">
                  <c:v>2019</c:v>
                </c:pt>
                <c:pt idx="1">
                  <c:v>2020</c:v>
                </c:pt>
                <c:pt idx="2">
                  <c:v>2021</c:v>
                </c:pt>
                <c:pt idx="3">
                  <c:v>2022</c:v>
                </c:pt>
                <c:pt idx="4">
                  <c:v>2023</c:v>
                </c:pt>
                <c:pt idx="5">
                  <c:v>2024</c:v>
                </c:pt>
              </c:numCache>
            </c:numRef>
          </c:cat>
          <c:val>
            <c:numRef>
              <c:f>Sheet2!$D$9:$D$14</c:f>
              <c:numCache>
                <c:formatCode>General</c:formatCode>
                <c:ptCount val="6"/>
                <c:pt idx="0">
                  <c:v>3904330.62</c:v>
                </c:pt>
                <c:pt idx="1">
                  <c:v>5782814.2000000002</c:v>
                </c:pt>
                <c:pt idx="2">
                  <c:v>5992752.4000000004</c:v>
                </c:pt>
                <c:pt idx="3">
                  <c:v>5036491.79</c:v>
                </c:pt>
                <c:pt idx="4">
                  <c:v>4842795.49</c:v>
                </c:pt>
                <c:pt idx="5">
                  <c:v>4569042.54</c:v>
                </c:pt>
              </c:numCache>
            </c:numRef>
          </c:val>
          <c:extLst>
            <c:ext xmlns:c16="http://schemas.microsoft.com/office/drawing/2014/chart" uri="{C3380CC4-5D6E-409C-BE32-E72D297353CC}">
              <c16:uniqueId val="{00000002-CA60-4456-8E37-BC71A9DDF215}"/>
            </c:ext>
          </c:extLst>
        </c:ser>
        <c:dLbls>
          <c:showLegendKey val="0"/>
          <c:showVal val="0"/>
          <c:showCatName val="0"/>
          <c:showSerName val="0"/>
          <c:showPercent val="0"/>
          <c:showBubbleSize val="0"/>
        </c:dLbls>
        <c:gapWidth val="150"/>
        <c:overlap val="100"/>
        <c:axId val="699067136"/>
        <c:axId val="345110720"/>
      </c:barChart>
      <c:lineChart>
        <c:grouping val="standard"/>
        <c:varyColors val="0"/>
        <c:ser>
          <c:idx val="3"/>
          <c:order val="3"/>
          <c:tx>
            <c:strRef>
              <c:f>Sheet2!$E$1</c:f>
              <c:strCache>
                <c:ptCount val="1"/>
                <c:pt idx="0">
                  <c:v>融资成本</c:v>
                </c:pt>
              </c:strCache>
            </c:strRef>
          </c:tx>
          <c:spPr>
            <a:ln w="28575" cap="rnd">
              <a:solidFill>
                <a:schemeClr val="accent4"/>
              </a:solidFill>
              <a:round/>
            </a:ln>
            <a:effectLst/>
          </c:spPr>
          <c:marker>
            <c:symbol val="none"/>
          </c:marker>
          <c:cat>
            <c:numRef>
              <c:f>Sheet2!$A$9:$A$14</c:f>
              <c:numCache>
                <c:formatCode>General</c:formatCode>
                <c:ptCount val="6"/>
                <c:pt idx="0">
                  <c:v>2019</c:v>
                </c:pt>
                <c:pt idx="1">
                  <c:v>2020</c:v>
                </c:pt>
                <c:pt idx="2">
                  <c:v>2021</c:v>
                </c:pt>
                <c:pt idx="3">
                  <c:v>2022</c:v>
                </c:pt>
                <c:pt idx="4">
                  <c:v>2023</c:v>
                </c:pt>
                <c:pt idx="5">
                  <c:v>2024</c:v>
                </c:pt>
              </c:numCache>
            </c:numRef>
          </c:cat>
          <c:val>
            <c:numRef>
              <c:f>Sheet2!$E$9:$E$14</c:f>
              <c:numCache>
                <c:formatCode>0.00%</c:formatCode>
                <c:ptCount val="6"/>
                <c:pt idx="0">
                  <c:v>6.7299999999999999E-2</c:v>
                </c:pt>
                <c:pt idx="1">
                  <c:v>6.7199999999999996E-2</c:v>
                </c:pt>
                <c:pt idx="2">
                  <c:v>6.5699999999999995E-2</c:v>
                </c:pt>
                <c:pt idx="3">
                  <c:v>6.5199999999999994E-2</c:v>
                </c:pt>
                <c:pt idx="4">
                  <c:v>6.2E-2</c:v>
                </c:pt>
                <c:pt idx="5">
                  <c:v>5.9200000000000003E-2</c:v>
                </c:pt>
              </c:numCache>
            </c:numRef>
          </c:val>
          <c:smooth val="0"/>
          <c:extLst>
            <c:ext xmlns:c16="http://schemas.microsoft.com/office/drawing/2014/chart" uri="{C3380CC4-5D6E-409C-BE32-E72D297353CC}">
              <c16:uniqueId val="{00000003-CA60-4456-8E37-BC71A9DDF215}"/>
            </c:ext>
          </c:extLst>
        </c:ser>
        <c:dLbls>
          <c:showLegendKey val="0"/>
          <c:showVal val="0"/>
          <c:showCatName val="0"/>
          <c:showSerName val="0"/>
          <c:showPercent val="0"/>
          <c:showBubbleSize val="0"/>
        </c:dLbls>
        <c:marker val="1"/>
        <c:smooth val="0"/>
        <c:axId val="1213208064"/>
        <c:axId val="349032912"/>
      </c:lineChart>
      <c:catAx>
        <c:axId val="69906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5110720"/>
        <c:crosses val="autoZero"/>
        <c:auto val="1"/>
        <c:lblAlgn val="ctr"/>
        <c:lblOffset val="100"/>
        <c:noMultiLvlLbl val="0"/>
      </c:catAx>
      <c:valAx>
        <c:axId val="3451107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99067136"/>
        <c:crosses val="autoZero"/>
        <c:crossBetween val="between"/>
      </c:valAx>
      <c:valAx>
        <c:axId val="349032912"/>
        <c:scaling>
          <c:orientation val="minMax"/>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13208064"/>
        <c:crosses val="max"/>
        <c:crossBetween val="between"/>
      </c:valAx>
      <c:catAx>
        <c:axId val="1213208064"/>
        <c:scaling>
          <c:orientation val="minMax"/>
        </c:scaling>
        <c:delete val="1"/>
        <c:axPos val="b"/>
        <c:numFmt formatCode="General" sourceLinked="1"/>
        <c:majorTickMark val="out"/>
        <c:minorTickMark val="none"/>
        <c:tickLblPos val="nextTo"/>
        <c:crossAx val="3490329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新和成的资本管理</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Sheet1!$B$95</c:f>
              <c:strCache>
                <c:ptCount val="1"/>
                <c:pt idx="0">
                  <c:v>ROE</c:v>
                </c:pt>
              </c:strCache>
            </c:strRef>
          </c:tx>
          <c:spPr>
            <a:ln w="28575" cap="rnd">
              <a:solidFill>
                <a:schemeClr val="accent1"/>
              </a:solidFill>
              <a:round/>
            </a:ln>
            <a:effectLst/>
          </c:spPr>
          <c:marker>
            <c:symbol val="none"/>
          </c:marker>
          <c:cat>
            <c:numRef>
              <c:f>Sheet1!$D$94:$T$94</c:f>
              <c:numCache>
                <c:formatCode>General</c:formatCode>
                <c:ptCount val="17"/>
                <c:pt idx="0">
                  <c:v>2024</c:v>
                </c:pt>
                <c:pt idx="1">
                  <c:v>2023</c:v>
                </c:pt>
                <c:pt idx="2">
                  <c:v>2022</c:v>
                </c:pt>
                <c:pt idx="3">
                  <c:v>2021</c:v>
                </c:pt>
                <c:pt idx="4">
                  <c:v>2020</c:v>
                </c:pt>
                <c:pt idx="5">
                  <c:v>2019</c:v>
                </c:pt>
                <c:pt idx="6">
                  <c:v>2018</c:v>
                </c:pt>
                <c:pt idx="7">
                  <c:v>2017</c:v>
                </c:pt>
                <c:pt idx="8">
                  <c:v>2016</c:v>
                </c:pt>
                <c:pt idx="9">
                  <c:v>2015</c:v>
                </c:pt>
                <c:pt idx="10">
                  <c:v>2014</c:v>
                </c:pt>
                <c:pt idx="11">
                  <c:v>2013</c:v>
                </c:pt>
                <c:pt idx="12">
                  <c:v>2012</c:v>
                </c:pt>
                <c:pt idx="13">
                  <c:v>2011</c:v>
                </c:pt>
                <c:pt idx="14">
                  <c:v>2010</c:v>
                </c:pt>
                <c:pt idx="15">
                  <c:v>2009</c:v>
                </c:pt>
                <c:pt idx="16">
                  <c:v>2008</c:v>
                </c:pt>
              </c:numCache>
            </c:numRef>
          </c:cat>
          <c:val>
            <c:numRef>
              <c:f>Sheet1!$D$95:$T$95</c:f>
              <c:numCache>
                <c:formatCode>0.0%</c:formatCode>
                <c:ptCount val="17"/>
                <c:pt idx="0">
                  <c:v>0.20012093982193221</c:v>
                </c:pt>
                <c:pt idx="1">
                  <c:v>0.10902139554627194</c:v>
                </c:pt>
                <c:pt idx="2">
                  <c:v>0.1535649024758769</c:v>
                </c:pt>
                <c:pt idx="3">
                  <c:v>0.19835572675083846</c:v>
                </c:pt>
                <c:pt idx="4">
                  <c:v>0.18430456768544148</c:v>
                </c:pt>
                <c:pt idx="5">
                  <c:v>0.12871559580262545</c:v>
                </c:pt>
                <c:pt idx="6">
                  <c:v>0.19169159993551427</c:v>
                </c:pt>
                <c:pt idx="7">
                  <c:v>0.13037251090290033</c:v>
                </c:pt>
                <c:pt idx="8">
                  <c:v>0.15551557904418489</c:v>
                </c:pt>
                <c:pt idx="9">
                  <c:v>5.7582222878258212E-2</c:v>
                </c:pt>
                <c:pt idx="10">
                  <c:v>0.11648001512152273</c:v>
                </c:pt>
                <c:pt idx="11">
                  <c:v>0.13712380914028047</c:v>
                </c:pt>
                <c:pt idx="12">
                  <c:v>0.14895459919944215</c:v>
                </c:pt>
                <c:pt idx="13">
                  <c:v>0.20773264514130532</c:v>
                </c:pt>
                <c:pt idx="14">
                  <c:v>0.23023424558306849</c:v>
                </c:pt>
                <c:pt idx="15">
                  <c:v>0.38099131774286987</c:v>
                </c:pt>
                <c:pt idx="16">
                  <c:v>0.77791317802047677</c:v>
                </c:pt>
              </c:numCache>
            </c:numRef>
          </c:val>
          <c:smooth val="0"/>
          <c:extLst>
            <c:ext xmlns:c16="http://schemas.microsoft.com/office/drawing/2014/chart" uri="{C3380CC4-5D6E-409C-BE32-E72D297353CC}">
              <c16:uniqueId val="{00000000-6DAD-4252-A498-1E6191FFFE2B}"/>
            </c:ext>
          </c:extLst>
        </c:ser>
        <c:ser>
          <c:idx val="1"/>
          <c:order val="1"/>
          <c:tx>
            <c:strRef>
              <c:f>Sheet1!$B$96:$C$96</c:f>
              <c:strCache>
                <c:ptCount val="2"/>
                <c:pt idx="0">
                  <c:v>资本开支/营收</c:v>
                </c:pt>
              </c:strCache>
            </c:strRef>
          </c:tx>
          <c:spPr>
            <a:ln w="28575" cap="rnd">
              <a:solidFill>
                <a:schemeClr val="accent2"/>
              </a:solidFill>
              <a:round/>
            </a:ln>
            <a:effectLst/>
          </c:spPr>
          <c:marker>
            <c:symbol val="none"/>
          </c:marker>
          <c:cat>
            <c:numRef>
              <c:f>Sheet1!$D$94:$T$94</c:f>
              <c:numCache>
                <c:formatCode>General</c:formatCode>
                <c:ptCount val="17"/>
                <c:pt idx="0">
                  <c:v>2024</c:v>
                </c:pt>
                <c:pt idx="1">
                  <c:v>2023</c:v>
                </c:pt>
                <c:pt idx="2">
                  <c:v>2022</c:v>
                </c:pt>
                <c:pt idx="3">
                  <c:v>2021</c:v>
                </c:pt>
                <c:pt idx="4">
                  <c:v>2020</c:v>
                </c:pt>
                <c:pt idx="5">
                  <c:v>2019</c:v>
                </c:pt>
                <c:pt idx="6">
                  <c:v>2018</c:v>
                </c:pt>
                <c:pt idx="7">
                  <c:v>2017</c:v>
                </c:pt>
                <c:pt idx="8">
                  <c:v>2016</c:v>
                </c:pt>
                <c:pt idx="9">
                  <c:v>2015</c:v>
                </c:pt>
                <c:pt idx="10">
                  <c:v>2014</c:v>
                </c:pt>
                <c:pt idx="11">
                  <c:v>2013</c:v>
                </c:pt>
                <c:pt idx="12">
                  <c:v>2012</c:v>
                </c:pt>
                <c:pt idx="13">
                  <c:v>2011</c:v>
                </c:pt>
                <c:pt idx="14">
                  <c:v>2010</c:v>
                </c:pt>
                <c:pt idx="15">
                  <c:v>2009</c:v>
                </c:pt>
                <c:pt idx="16">
                  <c:v>2008</c:v>
                </c:pt>
              </c:numCache>
            </c:numRef>
          </c:cat>
          <c:val>
            <c:numRef>
              <c:f>Sheet1!$D$96:$T$96</c:f>
              <c:numCache>
                <c:formatCode>0.0%</c:formatCode>
                <c:ptCount val="17"/>
                <c:pt idx="0">
                  <c:v>7.4031906071786016E-2</c:v>
                </c:pt>
                <c:pt idx="1">
                  <c:v>0.29408334064872133</c:v>
                </c:pt>
                <c:pt idx="2">
                  <c:v>0.30952031683927095</c:v>
                </c:pt>
                <c:pt idx="3">
                  <c:v>0.23467543302893773</c:v>
                </c:pt>
                <c:pt idx="4">
                  <c:v>0.22812776284824662</c:v>
                </c:pt>
                <c:pt idx="5">
                  <c:v>0.60042039984107554</c:v>
                </c:pt>
                <c:pt idx="6">
                  <c:v>0.56597488971376209</c:v>
                </c:pt>
                <c:pt idx="7">
                  <c:v>0.16291367646194177</c:v>
                </c:pt>
                <c:pt idx="8">
                  <c:v>0.26257976717005194</c:v>
                </c:pt>
                <c:pt idx="9">
                  <c:v>0.29983262451200682</c:v>
                </c:pt>
                <c:pt idx="10">
                  <c:v>0.17565493587594014</c:v>
                </c:pt>
                <c:pt idx="11">
                  <c:v>0.17816685065686755</c:v>
                </c:pt>
                <c:pt idx="12">
                  <c:v>0.18886627604785183</c:v>
                </c:pt>
                <c:pt idx="13">
                  <c:v>0.14345817316057763</c:v>
                </c:pt>
                <c:pt idx="14">
                  <c:v>0.12136299237016292</c:v>
                </c:pt>
                <c:pt idx="15">
                  <c:v>0.15875025860654307</c:v>
                </c:pt>
                <c:pt idx="16">
                  <c:v>0.11686107593921634</c:v>
                </c:pt>
              </c:numCache>
            </c:numRef>
          </c:val>
          <c:smooth val="0"/>
          <c:extLst>
            <c:ext xmlns:c16="http://schemas.microsoft.com/office/drawing/2014/chart" uri="{C3380CC4-5D6E-409C-BE32-E72D297353CC}">
              <c16:uniqueId val="{00000001-6DAD-4252-A498-1E6191FFFE2B}"/>
            </c:ext>
          </c:extLst>
        </c:ser>
        <c:ser>
          <c:idx val="2"/>
          <c:order val="2"/>
          <c:tx>
            <c:strRef>
              <c:f>Sheet1!$B$97:$C$97</c:f>
              <c:strCache>
                <c:ptCount val="2"/>
                <c:pt idx="0">
                  <c:v>营收增速</c:v>
                </c:pt>
              </c:strCache>
            </c:strRef>
          </c:tx>
          <c:spPr>
            <a:ln w="28575" cap="rnd">
              <a:solidFill>
                <a:schemeClr val="accent3"/>
              </a:solidFill>
              <a:round/>
            </a:ln>
            <a:effectLst/>
          </c:spPr>
          <c:marker>
            <c:symbol val="none"/>
          </c:marker>
          <c:cat>
            <c:numRef>
              <c:f>Sheet1!$D$94:$T$94</c:f>
              <c:numCache>
                <c:formatCode>General</c:formatCode>
                <c:ptCount val="17"/>
                <c:pt idx="0">
                  <c:v>2024</c:v>
                </c:pt>
                <c:pt idx="1">
                  <c:v>2023</c:v>
                </c:pt>
                <c:pt idx="2">
                  <c:v>2022</c:v>
                </c:pt>
                <c:pt idx="3">
                  <c:v>2021</c:v>
                </c:pt>
                <c:pt idx="4">
                  <c:v>2020</c:v>
                </c:pt>
                <c:pt idx="5">
                  <c:v>2019</c:v>
                </c:pt>
                <c:pt idx="6">
                  <c:v>2018</c:v>
                </c:pt>
                <c:pt idx="7">
                  <c:v>2017</c:v>
                </c:pt>
                <c:pt idx="8">
                  <c:v>2016</c:v>
                </c:pt>
                <c:pt idx="9">
                  <c:v>2015</c:v>
                </c:pt>
                <c:pt idx="10">
                  <c:v>2014</c:v>
                </c:pt>
                <c:pt idx="11">
                  <c:v>2013</c:v>
                </c:pt>
                <c:pt idx="12">
                  <c:v>2012</c:v>
                </c:pt>
                <c:pt idx="13">
                  <c:v>2011</c:v>
                </c:pt>
                <c:pt idx="14">
                  <c:v>2010</c:v>
                </c:pt>
                <c:pt idx="15">
                  <c:v>2009</c:v>
                </c:pt>
                <c:pt idx="16">
                  <c:v>2008</c:v>
                </c:pt>
              </c:numCache>
            </c:numRef>
          </c:cat>
          <c:val>
            <c:numRef>
              <c:f>Sheet1!$D$97:$T$97</c:f>
              <c:numCache>
                <c:formatCode>0.0%</c:formatCode>
                <c:ptCount val="17"/>
                <c:pt idx="0">
                  <c:v>0.42953324561042017</c:v>
                </c:pt>
                <c:pt idx="1">
                  <c:v>-5.1302133821594542E-2</c:v>
                </c:pt>
                <c:pt idx="2">
                  <c:v>7.676686962825241E-2</c:v>
                </c:pt>
                <c:pt idx="3">
                  <c:v>0.43473608767444261</c:v>
                </c:pt>
                <c:pt idx="4">
                  <c:v>0.35337981141513897</c:v>
                </c:pt>
                <c:pt idx="5">
                  <c:v>-0.12234850853095636</c:v>
                </c:pt>
                <c:pt idx="6">
                  <c:v>0.39265934470872543</c:v>
                </c:pt>
                <c:pt idx="7">
                  <c:v>0.32767036563194418</c:v>
                </c:pt>
                <c:pt idx="8">
                  <c:v>0.22857409321490962</c:v>
                </c:pt>
                <c:pt idx="9">
                  <c:v>-8.2048279418814984E-2</c:v>
                </c:pt>
                <c:pt idx="10">
                  <c:v>-1.7327093595198906E-2</c:v>
                </c:pt>
                <c:pt idx="11">
                  <c:v>0.16693690549213902</c:v>
                </c:pt>
                <c:pt idx="12">
                  <c:v>-4.5366607923986724E-2</c:v>
                </c:pt>
                <c:pt idx="13">
                  <c:v>0.10412210548998346</c:v>
                </c:pt>
                <c:pt idx="14">
                  <c:v>0.1887494456952481</c:v>
                </c:pt>
                <c:pt idx="15">
                  <c:v>-0.12545015976796103</c:v>
                </c:pt>
                <c:pt idx="16">
                  <c:v>0</c:v>
                </c:pt>
              </c:numCache>
            </c:numRef>
          </c:val>
          <c:smooth val="0"/>
          <c:extLst>
            <c:ext xmlns:c16="http://schemas.microsoft.com/office/drawing/2014/chart" uri="{C3380CC4-5D6E-409C-BE32-E72D297353CC}">
              <c16:uniqueId val="{00000002-6DAD-4252-A498-1E6191FFFE2B}"/>
            </c:ext>
          </c:extLst>
        </c:ser>
        <c:ser>
          <c:idx val="3"/>
          <c:order val="3"/>
          <c:tx>
            <c:strRef>
              <c:f>Sheet1!$B$98:$C$98</c:f>
              <c:strCache>
                <c:ptCount val="2"/>
                <c:pt idx="0">
                  <c:v>毛利率</c:v>
                </c:pt>
              </c:strCache>
            </c:strRef>
          </c:tx>
          <c:spPr>
            <a:ln w="28575" cap="rnd">
              <a:solidFill>
                <a:schemeClr val="accent4"/>
              </a:solidFill>
              <a:round/>
            </a:ln>
            <a:effectLst/>
          </c:spPr>
          <c:marker>
            <c:symbol val="none"/>
          </c:marker>
          <c:cat>
            <c:numRef>
              <c:f>Sheet1!$D$94:$T$94</c:f>
              <c:numCache>
                <c:formatCode>General</c:formatCode>
                <c:ptCount val="17"/>
                <c:pt idx="0">
                  <c:v>2024</c:v>
                </c:pt>
                <c:pt idx="1">
                  <c:v>2023</c:v>
                </c:pt>
                <c:pt idx="2">
                  <c:v>2022</c:v>
                </c:pt>
                <c:pt idx="3">
                  <c:v>2021</c:v>
                </c:pt>
                <c:pt idx="4">
                  <c:v>2020</c:v>
                </c:pt>
                <c:pt idx="5">
                  <c:v>2019</c:v>
                </c:pt>
                <c:pt idx="6">
                  <c:v>2018</c:v>
                </c:pt>
                <c:pt idx="7">
                  <c:v>2017</c:v>
                </c:pt>
                <c:pt idx="8">
                  <c:v>2016</c:v>
                </c:pt>
                <c:pt idx="9">
                  <c:v>2015</c:v>
                </c:pt>
                <c:pt idx="10">
                  <c:v>2014</c:v>
                </c:pt>
                <c:pt idx="11">
                  <c:v>2013</c:v>
                </c:pt>
                <c:pt idx="12">
                  <c:v>2012</c:v>
                </c:pt>
                <c:pt idx="13">
                  <c:v>2011</c:v>
                </c:pt>
                <c:pt idx="14">
                  <c:v>2010</c:v>
                </c:pt>
                <c:pt idx="15">
                  <c:v>2009</c:v>
                </c:pt>
                <c:pt idx="16">
                  <c:v>2008</c:v>
                </c:pt>
              </c:numCache>
            </c:numRef>
          </c:cat>
          <c:val>
            <c:numRef>
              <c:f>Sheet1!$D$98:$T$98</c:f>
              <c:numCache>
                <c:formatCode>0%</c:formatCode>
                <c:ptCount val="17"/>
                <c:pt idx="0">
                  <c:v>0.41775853595238138</c:v>
                </c:pt>
                <c:pt idx="1">
                  <c:v>0.32977437888055972</c:v>
                </c:pt>
                <c:pt idx="2">
                  <c:v>0.36937926837684115</c:v>
                </c:pt>
                <c:pt idx="3">
                  <c:v>0.44503994127147989</c:v>
                </c:pt>
                <c:pt idx="4">
                  <c:v>0.54166905983433677</c:v>
                </c:pt>
                <c:pt idx="5">
                  <c:v>0.47281392010471512</c:v>
                </c:pt>
                <c:pt idx="6">
                  <c:v>0.53374189458929344</c:v>
                </c:pt>
                <c:pt idx="7">
                  <c:v>0.50469109742153306</c:v>
                </c:pt>
                <c:pt idx="8">
                  <c:v>0.45427602837677411</c:v>
                </c:pt>
                <c:pt idx="9">
                  <c:v>0.27218827884996982</c:v>
                </c:pt>
                <c:pt idx="10">
                  <c:v>0.39975304314682358</c:v>
                </c:pt>
                <c:pt idx="11">
                  <c:v>0.37993087229242561</c:v>
                </c:pt>
                <c:pt idx="12">
                  <c:v>0.43684671343903586</c:v>
                </c:pt>
                <c:pt idx="13">
                  <c:v>0.47105355145753863</c:v>
                </c:pt>
                <c:pt idx="14">
                  <c:v>0.51840134960935935</c:v>
                </c:pt>
                <c:pt idx="15">
                  <c:v>0.54984685110045961</c:v>
                </c:pt>
                <c:pt idx="16">
                  <c:v>0.64724803900153005</c:v>
                </c:pt>
              </c:numCache>
            </c:numRef>
          </c:val>
          <c:smooth val="0"/>
          <c:extLst>
            <c:ext xmlns:c16="http://schemas.microsoft.com/office/drawing/2014/chart" uri="{C3380CC4-5D6E-409C-BE32-E72D297353CC}">
              <c16:uniqueId val="{00000003-6DAD-4252-A498-1E6191FFFE2B}"/>
            </c:ext>
          </c:extLst>
        </c:ser>
        <c:dLbls>
          <c:showLegendKey val="0"/>
          <c:showVal val="0"/>
          <c:showCatName val="0"/>
          <c:showSerName val="0"/>
          <c:showPercent val="0"/>
          <c:showBubbleSize val="0"/>
        </c:dLbls>
        <c:smooth val="0"/>
        <c:axId val="1189984768"/>
        <c:axId val="920649584"/>
      </c:lineChart>
      <c:dateAx>
        <c:axId val="118998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649584"/>
        <c:crossesAt val="-0.2"/>
        <c:auto val="0"/>
        <c:lblOffset val="100"/>
        <c:baseTimeUnit val="days"/>
      </c:dateAx>
      <c:valAx>
        <c:axId val="920649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8998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2C8B6-A259-4644-BC4B-0F8441C384F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0DE24694-3416-4BB3-B33C-1221A45B5297}">
      <dgm:prSet phldrT="[文本]"/>
      <dgm:spPr/>
      <dgm:t>
        <a:bodyPr/>
        <a:lstStyle/>
        <a:p>
          <a:r>
            <a:rPr lang="zh-CN" altLang="en-US" dirty="0"/>
            <a:t>价格</a:t>
          </a:r>
        </a:p>
      </dgm:t>
    </dgm:pt>
    <dgm:pt modelId="{87CBA527-7710-4D17-A2EB-239100A41B17}" type="parTrans" cxnId="{FA534FF2-2D45-42B5-88B5-11236389B283}">
      <dgm:prSet/>
      <dgm:spPr/>
      <dgm:t>
        <a:bodyPr/>
        <a:lstStyle/>
        <a:p>
          <a:endParaRPr lang="zh-CN" altLang="en-US"/>
        </a:p>
      </dgm:t>
    </dgm:pt>
    <dgm:pt modelId="{43F836FA-D463-4EDD-B42F-73119C406395}" type="sibTrans" cxnId="{FA534FF2-2D45-42B5-88B5-11236389B283}">
      <dgm:prSet/>
      <dgm:spPr/>
      <dgm:t>
        <a:bodyPr/>
        <a:lstStyle/>
        <a:p>
          <a:endParaRPr lang="zh-CN" altLang="en-US"/>
        </a:p>
      </dgm:t>
    </dgm:pt>
    <dgm:pt modelId="{313BF222-577D-4E90-BF50-A8D1216B3605}">
      <dgm:prSet phldrT="[文本]"/>
      <dgm:spPr/>
      <dgm:t>
        <a:bodyPr/>
        <a:lstStyle/>
        <a:p>
          <a:r>
            <a:rPr lang="zh-CN" altLang="en-US" dirty="0"/>
            <a:t>资本开支</a:t>
          </a:r>
        </a:p>
      </dgm:t>
    </dgm:pt>
    <dgm:pt modelId="{3CE36874-1157-49F1-86DC-98957E50825D}" type="parTrans" cxnId="{A1A1A72B-DD33-4A89-B15A-1F4E78759A1B}">
      <dgm:prSet/>
      <dgm:spPr/>
      <dgm:t>
        <a:bodyPr/>
        <a:lstStyle/>
        <a:p>
          <a:endParaRPr lang="zh-CN" altLang="en-US"/>
        </a:p>
      </dgm:t>
    </dgm:pt>
    <dgm:pt modelId="{BF4A328D-0D9E-4363-8573-2DFED7E5B1B4}" type="sibTrans" cxnId="{A1A1A72B-DD33-4A89-B15A-1F4E78759A1B}">
      <dgm:prSet/>
      <dgm:spPr/>
      <dgm:t>
        <a:bodyPr/>
        <a:lstStyle/>
        <a:p>
          <a:endParaRPr lang="zh-CN" altLang="en-US"/>
        </a:p>
      </dgm:t>
    </dgm:pt>
    <dgm:pt modelId="{FB20B60E-A3B2-42ED-B1C8-F940F1508187}">
      <dgm:prSet phldrT="[文本]"/>
      <dgm:spPr/>
      <dgm:t>
        <a:bodyPr/>
        <a:lstStyle/>
        <a:p>
          <a:r>
            <a:rPr lang="zh-CN" altLang="en-US" dirty="0"/>
            <a:t>实际产能</a:t>
          </a:r>
        </a:p>
      </dgm:t>
    </dgm:pt>
    <dgm:pt modelId="{2BD10D8C-D22C-4824-A563-E13E9EA5011E}" type="parTrans" cxnId="{B4556ED1-BA2B-4B00-89FB-655E4EAEDB6F}">
      <dgm:prSet/>
      <dgm:spPr/>
      <dgm:t>
        <a:bodyPr/>
        <a:lstStyle/>
        <a:p>
          <a:endParaRPr lang="zh-CN" altLang="en-US"/>
        </a:p>
      </dgm:t>
    </dgm:pt>
    <dgm:pt modelId="{ABB54D38-50D9-4643-A2BE-A25717547A35}" type="sibTrans" cxnId="{B4556ED1-BA2B-4B00-89FB-655E4EAEDB6F}">
      <dgm:prSet/>
      <dgm:spPr/>
      <dgm:t>
        <a:bodyPr/>
        <a:lstStyle/>
        <a:p>
          <a:endParaRPr lang="zh-CN" altLang="en-US"/>
        </a:p>
      </dgm:t>
    </dgm:pt>
    <dgm:pt modelId="{43EAF81E-1A27-4993-B8C4-76D1FDAD5AA9}" type="pres">
      <dgm:prSet presAssocID="{9D82C8B6-A259-4644-BC4B-0F8441C384FA}" presName="cycle" presStyleCnt="0">
        <dgm:presLayoutVars>
          <dgm:dir/>
          <dgm:resizeHandles val="exact"/>
        </dgm:presLayoutVars>
      </dgm:prSet>
      <dgm:spPr/>
    </dgm:pt>
    <dgm:pt modelId="{4C9EFBDB-5719-4C9C-AFF6-5768E2EB88D8}" type="pres">
      <dgm:prSet presAssocID="{0DE24694-3416-4BB3-B33C-1221A45B5297}" presName="node" presStyleLbl="node1" presStyleIdx="0" presStyleCnt="3">
        <dgm:presLayoutVars>
          <dgm:bulletEnabled val="1"/>
        </dgm:presLayoutVars>
      </dgm:prSet>
      <dgm:spPr/>
    </dgm:pt>
    <dgm:pt modelId="{8479A54E-5448-42F8-9210-D33D4C596993}" type="pres">
      <dgm:prSet presAssocID="{0DE24694-3416-4BB3-B33C-1221A45B5297}" presName="spNode" presStyleCnt="0"/>
      <dgm:spPr/>
    </dgm:pt>
    <dgm:pt modelId="{BB9858A0-3351-4A29-92ED-30D608A3CD78}" type="pres">
      <dgm:prSet presAssocID="{43F836FA-D463-4EDD-B42F-73119C406395}" presName="sibTrans" presStyleLbl="sibTrans1D1" presStyleIdx="0" presStyleCnt="3"/>
      <dgm:spPr/>
    </dgm:pt>
    <dgm:pt modelId="{80B36F96-3C38-47CB-B0EA-F2CFDFBDBBEF}" type="pres">
      <dgm:prSet presAssocID="{313BF222-577D-4E90-BF50-A8D1216B3605}" presName="node" presStyleLbl="node1" presStyleIdx="1" presStyleCnt="3">
        <dgm:presLayoutVars>
          <dgm:bulletEnabled val="1"/>
        </dgm:presLayoutVars>
      </dgm:prSet>
      <dgm:spPr/>
    </dgm:pt>
    <dgm:pt modelId="{EB826E1F-811B-4389-86E5-0A21E1B99DC4}" type="pres">
      <dgm:prSet presAssocID="{313BF222-577D-4E90-BF50-A8D1216B3605}" presName="spNode" presStyleCnt="0"/>
      <dgm:spPr/>
    </dgm:pt>
    <dgm:pt modelId="{46F2D559-6B07-42E2-A123-6C69288735FE}" type="pres">
      <dgm:prSet presAssocID="{BF4A328D-0D9E-4363-8573-2DFED7E5B1B4}" presName="sibTrans" presStyleLbl="sibTrans1D1" presStyleIdx="1" presStyleCnt="3"/>
      <dgm:spPr/>
    </dgm:pt>
    <dgm:pt modelId="{60466E11-0091-4932-B936-47B52B506F5C}" type="pres">
      <dgm:prSet presAssocID="{FB20B60E-A3B2-42ED-B1C8-F940F1508187}" presName="node" presStyleLbl="node1" presStyleIdx="2" presStyleCnt="3">
        <dgm:presLayoutVars>
          <dgm:bulletEnabled val="1"/>
        </dgm:presLayoutVars>
      </dgm:prSet>
      <dgm:spPr/>
    </dgm:pt>
    <dgm:pt modelId="{45A872EA-90E3-4162-BEF9-65894806621E}" type="pres">
      <dgm:prSet presAssocID="{FB20B60E-A3B2-42ED-B1C8-F940F1508187}" presName="spNode" presStyleCnt="0"/>
      <dgm:spPr/>
    </dgm:pt>
    <dgm:pt modelId="{9D29E79E-7C3C-4320-8F75-FED3B5DB9E8F}" type="pres">
      <dgm:prSet presAssocID="{ABB54D38-50D9-4643-A2BE-A25717547A35}" presName="sibTrans" presStyleLbl="sibTrans1D1" presStyleIdx="2" presStyleCnt="3"/>
      <dgm:spPr/>
    </dgm:pt>
  </dgm:ptLst>
  <dgm:cxnLst>
    <dgm:cxn modelId="{A59BC507-F62B-4E97-947F-A6C56EE69609}" type="presOf" srcId="{BF4A328D-0D9E-4363-8573-2DFED7E5B1B4}" destId="{46F2D559-6B07-42E2-A123-6C69288735FE}" srcOrd="0" destOrd="0" presId="urn:microsoft.com/office/officeart/2005/8/layout/cycle5"/>
    <dgm:cxn modelId="{2EB9A010-8063-4568-AAC7-D8DB3AA214A1}" type="presOf" srcId="{43F836FA-D463-4EDD-B42F-73119C406395}" destId="{BB9858A0-3351-4A29-92ED-30D608A3CD78}" srcOrd="0" destOrd="0" presId="urn:microsoft.com/office/officeart/2005/8/layout/cycle5"/>
    <dgm:cxn modelId="{07C1AB20-F5A9-4EB3-A136-2C59A1E45323}" type="presOf" srcId="{0DE24694-3416-4BB3-B33C-1221A45B5297}" destId="{4C9EFBDB-5719-4C9C-AFF6-5768E2EB88D8}" srcOrd="0" destOrd="0" presId="urn:microsoft.com/office/officeart/2005/8/layout/cycle5"/>
    <dgm:cxn modelId="{A1A1A72B-DD33-4A89-B15A-1F4E78759A1B}" srcId="{9D82C8B6-A259-4644-BC4B-0F8441C384FA}" destId="{313BF222-577D-4E90-BF50-A8D1216B3605}" srcOrd="1" destOrd="0" parTransId="{3CE36874-1157-49F1-86DC-98957E50825D}" sibTransId="{BF4A328D-0D9E-4363-8573-2DFED7E5B1B4}"/>
    <dgm:cxn modelId="{1F26BB69-6C2A-40FD-8A4F-6E0DD25FA755}" type="presOf" srcId="{FB20B60E-A3B2-42ED-B1C8-F940F1508187}" destId="{60466E11-0091-4932-B936-47B52B506F5C}" srcOrd="0" destOrd="0" presId="urn:microsoft.com/office/officeart/2005/8/layout/cycle5"/>
    <dgm:cxn modelId="{1F1A199F-7C86-4DD8-B12B-59DF50915F11}" type="presOf" srcId="{ABB54D38-50D9-4643-A2BE-A25717547A35}" destId="{9D29E79E-7C3C-4320-8F75-FED3B5DB9E8F}" srcOrd="0" destOrd="0" presId="urn:microsoft.com/office/officeart/2005/8/layout/cycle5"/>
    <dgm:cxn modelId="{C8B2B5BA-474F-4F92-895E-D3A3B3707E8A}" type="presOf" srcId="{9D82C8B6-A259-4644-BC4B-0F8441C384FA}" destId="{43EAF81E-1A27-4993-B8C4-76D1FDAD5AA9}" srcOrd="0" destOrd="0" presId="urn:microsoft.com/office/officeart/2005/8/layout/cycle5"/>
    <dgm:cxn modelId="{B4556ED1-BA2B-4B00-89FB-655E4EAEDB6F}" srcId="{9D82C8B6-A259-4644-BC4B-0F8441C384FA}" destId="{FB20B60E-A3B2-42ED-B1C8-F940F1508187}" srcOrd="2" destOrd="0" parTransId="{2BD10D8C-D22C-4824-A563-E13E9EA5011E}" sibTransId="{ABB54D38-50D9-4643-A2BE-A25717547A35}"/>
    <dgm:cxn modelId="{E4557ED6-266D-4225-8AA9-7502FA7EAED4}" type="presOf" srcId="{313BF222-577D-4E90-BF50-A8D1216B3605}" destId="{80B36F96-3C38-47CB-B0EA-F2CFDFBDBBEF}" srcOrd="0" destOrd="0" presId="urn:microsoft.com/office/officeart/2005/8/layout/cycle5"/>
    <dgm:cxn modelId="{FA534FF2-2D45-42B5-88B5-11236389B283}" srcId="{9D82C8B6-A259-4644-BC4B-0F8441C384FA}" destId="{0DE24694-3416-4BB3-B33C-1221A45B5297}" srcOrd="0" destOrd="0" parTransId="{87CBA527-7710-4D17-A2EB-239100A41B17}" sibTransId="{43F836FA-D463-4EDD-B42F-73119C406395}"/>
    <dgm:cxn modelId="{702E8C1F-4F40-4BB6-857B-EADAB2A0B901}" type="presParOf" srcId="{43EAF81E-1A27-4993-B8C4-76D1FDAD5AA9}" destId="{4C9EFBDB-5719-4C9C-AFF6-5768E2EB88D8}" srcOrd="0" destOrd="0" presId="urn:microsoft.com/office/officeart/2005/8/layout/cycle5"/>
    <dgm:cxn modelId="{73D9E3B7-1E9D-460C-B2DE-6E02D49DF105}" type="presParOf" srcId="{43EAF81E-1A27-4993-B8C4-76D1FDAD5AA9}" destId="{8479A54E-5448-42F8-9210-D33D4C596993}" srcOrd="1" destOrd="0" presId="urn:microsoft.com/office/officeart/2005/8/layout/cycle5"/>
    <dgm:cxn modelId="{C7E4CE48-66C8-48A3-86E2-D8AFBECBEDB2}" type="presParOf" srcId="{43EAF81E-1A27-4993-B8C4-76D1FDAD5AA9}" destId="{BB9858A0-3351-4A29-92ED-30D608A3CD78}" srcOrd="2" destOrd="0" presId="urn:microsoft.com/office/officeart/2005/8/layout/cycle5"/>
    <dgm:cxn modelId="{F367D1AE-AFB7-4ECC-A47E-E3007B8C045C}" type="presParOf" srcId="{43EAF81E-1A27-4993-B8C4-76D1FDAD5AA9}" destId="{80B36F96-3C38-47CB-B0EA-F2CFDFBDBBEF}" srcOrd="3" destOrd="0" presId="urn:microsoft.com/office/officeart/2005/8/layout/cycle5"/>
    <dgm:cxn modelId="{D1DF405C-413B-46FD-8094-B82B880CB110}" type="presParOf" srcId="{43EAF81E-1A27-4993-B8C4-76D1FDAD5AA9}" destId="{EB826E1F-811B-4389-86E5-0A21E1B99DC4}" srcOrd="4" destOrd="0" presId="urn:microsoft.com/office/officeart/2005/8/layout/cycle5"/>
    <dgm:cxn modelId="{A1C84FAB-FBA7-40C3-84A3-E08E83A943A7}" type="presParOf" srcId="{43EAF81E-1A27-4993-B8C4-76D1FDAD5AA9}" destId="{46F2D559-6B07-42E2-A123-6C69288735FE}" srcOrd="5" destOrd="0" presId="urn:microsoft.com/office/officeart/2005/8/layout/cycle5"/>
    <dgm:cxn modelId="{5A432880-6BDC-409D-A119-A1C0A014F5CC}" type="presParOf" srcId="{43EAF81E-1A27-4993-B8C4-76D1FDAD5AA9}" destId="{60466E11-0091-4932-B936-47B52B506F5C}" srcOrd="6" destOrd="0" presId="urn:microsoft.com/office/officeart/2005/8/layout/cycle5"/>
    <dgm:cxn modelId="{168E94C4-4651-407B-9A34-02DBEF96265C}" type="presParOf" srcId="{43EAF81E-1A27-4993-B8C4-76D1FDAD5AA9}" destId="{45A872EA-90E3-4162-BEF9-65894806621E}" srcOrd="7" destOrd="0" presId="urn:microsoft.com/office/officeart/2005/8/layout/cycle5"/>
    <dgm:cxn modelId="{1F408140-890F-4970-A8D3-F1DACA6E4E58}" type="presParOf" srcId="{43EAF81E-1A27-4993-B8C4-76D1FDAD5AA9}" destId="{9D29E79E-7C3C-4320-8F75-FED3B5DB9E8F}"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EFBDB-5719-4C9C-AFF6-5768E2EB88D8}">
      <dsp:nvSpPr>
        <dsp:cNvPr id="0" name=""/>
        <dsp:cNvSpPr/>
      </dsp:nvSpPr>
      <dsp:spPr>
        <a:xfrm>
          <a:off x="1212763" y="504726"/>
          <a:ext cx="1613073" cy="1048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价格</a:t>
          </a:r>
        </a:p>
      </dsp:txBody>
      <dsp:txXfrm>
        <a:off x="1263946" y="555909"/>
        <a:ext cx="1510707" cy="946131"/>
      </dsp:txXfrm>
    </dsp:sp>
    <dsp:sp modelId="{BB9858A0-3351-4A29-92ED-30D608A3CD78}">
      <dsp:nvSpPr>
        <dsp:cNvPr id="0" name=""/>
        <dsp:cNvSpPr/>
      </dsp:nvSpPr>
      <dsp:spPr>
        <a:xfrm>
          <a:off x="619953" y="1028975"/>
          <a:ext cx="2798692" cy="2798692"/>
        </a:xfrm>
        <a:custGeom>
          <a:avLst/>
          <a:gdLst/>
          <a:ahLst/>
          <a:cxnLst/>
          <a:rect l="0" t="0" r="0" b="0"/>
          <a:pathLst>
            <a:path>
              <a:moveTo>
                <a:pt x="2422768" y="444999"/>
              </a:moveTo>
              <a:arcTo wR="1399346" hR="1399346" stAng="19020017" swAng="23037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B36F96-3C38-47CB-B0EA-F2CFDFBDBBEF}">
      <dsp:nvSpPr>
        <dsp:cNvPr id="0" name=""/>
        <dsp:cNvSpPr/>
      </dsp:nvSpPr>
      <dsp:spPr>
        <a:xfrm>
          <a:off x="2424632" y="2603745"/>
          <a:ext cx="1613073" cy="1048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资本开支</a:t>
          </a:r>
        </a:p>
      </dsp:txBody>
      <dsp:txXfrm>
        <a:off x="2475815" y="2654928"/>
        <a:ext cx="1510707" cy="946131"/>
      </dsp:txXfrm>
    </dsp:sp>
    <dsp:sp modelId="{46F2D559-6B07-42E2-A123-6C69288735FE}">
      <dsp:nvSpPr>
        <dsp:cNvPr id="0" name=""/>
        <dsp:cNvSpPr/>
      </dsp:nvSpPr>
      <dsp:spPr>
        <a:xfrm>
          <a:off x="619953" y="1028975"/>
          <a:ext cx="2798692" cy="2798692"/>
        </a:xfrm>
        <a:custGeom>
          <a:avLst/>
          <a:gdLst/>
          <a:ahLst/>
          <a:cxnLst/>
          <a:rect l="0" t="0" r="0" b="0"/>
          <a:pathLst>
            <a:path>
              <a:moveTo>
                <a:pt x="1829155" y="2731050"/>
              </a:moveTo>
              <a:arcTo wR="1399346" hR="1399346" stAng="4326747" swAng="214650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466E11-0091-4932-B936-47B52B506F5C}">
      <dsp:nvSpPr>
        <dsp:cNvPr id="0" name=""/>
        <dsp:cNvSpPr/>
      </dsp:nvSpPr>
      <dsp:spPr>
        <a:xfrm>
          <a:off x="893" y="2603745"/>
          <a:ext cx="1613073" cy="1048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实际产能</a:t>
          </a:r>
        </a:p>
      </dsp:txBody>
      <dsp:txXfrm>
        <a:off x="52076" y="2654928"/>
        <a:ext cx="1510707" cy="946131"/>
      </dsp:txXfrm>
    </dsp:sp>
    <dsp:sp modelId="{9D29E79E-7C3C-4320-8F75-FED3B5DB9E8F}">
      <dsp:nvSpPr>
        <dsp:cNvPr id="0" name=""/>
        <dsp:cNvSpPr/>
      </dsp:nvSpPr>
      <dsp:spPr>
        <a:xfrm>
          <a:off x="619953" y="1028975"/>
          <a:ext cx="2798692" cy="2798692"/>
        </a:xfrm>
        <a:custGeom>
          <a:avLst/>
          <a:gdLst/>
          <a:ahLst/>
          <a:cxnLst/>
          <a:rect l="0" t="0" r="0" b="0"/>
          <a:pathLst>
            <a:path>
              <a:moveTo>
                <a:pt x="4513" y="1287041"/>
              </a:moveTo>
              <a:arcTo wR="1399346" hR="1399346" stAng="11076194" swAng="23037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2025/6/2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2008 letter:</a:t>
            </a:r>
          </a:p>
          <a:p>
            <a:endParaRPr lang="en-US" altLang="zh-CN" dirty="0"/>
          </a:p>
          <a:p>
            <a:r>
              <a:rPr lang="en-US" altLang="zh-CN" dirty="0"/>
              <a:t>But there’s another less pleasant reality: During 2008 I did some dumb things in investments. I made at least one major mistake of commission and several lesser ones that also hurt. I will tell you more about these later. Furthermore, I made some errors of omission, sucking my thumb when new facts came in that should have caused me to re-examine my thinking and promptly take action.</a:t>
            </a:r>
          </a:p>
          <a:p>
            <a:endParaRPr lang="en-US" altLang="zh-CN" dirty="0"/>
          </a:p>
          <a:p>
            <a:r>
              <a:rPr lang="en-US" altLang="zh-CN" dirty="0"/>
              <a:t>I told you in an earlier part of this report that last year I made a major mistake of commission (and maybe more; this one sticks out). Without urging from Charlie or anyone else, I bought a large amount of ConocoPhillips stock when oil and gas prices were near their peak. I in no way anticipated the dramatic fall in energy prices that occurred in the last half of the year. I still believe the odds are good that oil sells far higher in the future than the current $40-$50 price. But so far I have been dead wrong. Even if prices should rise, moreover, the terrible timing of my purchase has cost Berkshire several billion dollars.</a:t>
            </a:r>
          </a:p>
          <a:p>
            <a:endParaRPr lang="en-US" altLang="zh-CN" dirty="0"/>
          </a:p>
          <a:p>
            <a:r>
              <a:rPr lang="en-US" altLang="zh-CN" dirty="0"/>
              <a:t>In 2009 letter:</a:t>
            </a:r>
          </a:p>
          <a:p>
            <a:r>
              <a:rPr lang="en-US" altLang="zh-CN" dirty="0"/>
              <a:t>In 2009, our largest sales were in ConocoPhillips, Moody’s, Procter &amp; Gamble and Johnson &amp; Johnson (sales of the latter occurring after we had built our position earlier in the year). Charlie and I believe that all of these stocks will likely trade higher in the future. We made some sales early in 2009 to raise cash for our Dow and Swiss Re purchases and late in the year made other sales in anticipation of our BNSF purchase.</a:t>
            </a:r>
          </a:p>
          <a:p>
            <a:endParaRPr lang="en-US" altLang="zh-CN" dirty="0"/>
          </a:p>
          <a:p>
            <a:r>
              <a:rPr lang="en-US" altLang="zh-CN" dirty="0"/>
              <a:t>An article about this failure:</a:t>
            </a:r>
          </a:p>
          <a:p>
            <a:r>
              <a:rPr lang="en-US" altLang="zh-CN" dirty="0"/>
              <a:t>https://www.fool.com/investing/general/2014/09/14/lessons-from-this-huge-warren-buffett-failure.aspx</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22</a:t>
            </a:fld>
            <a:endParaRPr lang="zh-CN" altLang="en-US"/>
          </a:p>
        </p:txBody>
      </p:sp>
    </p:spTree>
    <p:extLst>
      <p:ext uri="{BB962C8B-B14F-4D97-AF65-F5344CB8AC3E}">
        <p14:creationId xmlns:p14="http://schemas.microsoft.com/office/powerpoint/2010/main" val="88661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2023.10.28: Warren Buffett's position in Chevron is currently worth $19.1 Billion. That's 6.15% of their entire equity portfolio (5th largest holding). The investor owns 6.23% of the outstanding Chevron stock. The first Chevron trade was made in Q4 2020. Since then Warren Buffett bought shares five more times and sold shares on five occasions. The stake costed the investor $15.4 Billion, netting the investor a gain of 24% so far.</a:t>
            </a:r>
          </a:p>
          <a:p>
            <a:br>
              <a:rPr lang="en-US" altLang="zh-CN" sz="1200" b="1" i="0" kern="1200" dirty="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203185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During the fourth quarter of 2022, Occidental completed its</a:t>
            </a:r>
          </a:p>
          <a:p>
            <a:r>
              <a:rPr lang="en-US" altLang="zh-CN" dirty="0"/>
              <a:t>$3.0 billion share repurchase program. In February 2023, the Board authorized a new share repurchase program of up to</a:t>
            </a:r>
          </a:p>
          <a:p>
            <a:r>
              <a:rPr lang="en-US" altLang="zh-CN" dirty="0"/>
              <a:t>$3.0 billion of Occidental’s shares of common stock. Occidental anticipates that a higher percentage of excess free cash</a:t>
            </a:r>
          </a:p>
          <a:p>
            <a:r>
              <a:rPr lang="en-US" altLang="zh-CN" dirty="0"/>
              <a:t>flow is expected to be allocated to shareholder returns in 2023 with the intention to begin redeeming the preferred stock.</a:t>
            </a:r>
          </a:p>
          <a:p>
            <a:r>
              <a:rPr lang="en-US" altLang="zh-CN" dirty="0"/>
              <a:t>Occidental’s preferred stock includes a mandatory redemption provision that obligates Occidental to redeem the preferred at</a:t>
            </a:r>
          </a:p>
          <a:p>
            <a:r>
              <a:rPr lang="en-US" altLang="zh-CN" dirty="0"/>
              <a:t>110% of the par value on a dollar-for-dollar basis for every dollar distributed to common shareholders above $4.00 per</a:t>
            </a:r>
          </a:p>
          <a:p>
            <a:r>
              <a:rPr lang="en-US" altLang="zh-CN" dirty="0"/>
              <a:t>share, on a trailing 12-month basis.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371952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其他可以讨论的周期股：联邦制药</a:t>
            </a:r>
            <a:r>
              <a:rPr lang="en-US" altLang="zh-CN" dirty="0"/>
              <a:t>/</a:t>
            </a:r>
            <a:r>
              <a:rPr lang="zh-CN" altLang="en-US" dirty="0"/>
              <a:t>川宁生物，券商，煤炭，电力</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172587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来自天齐锂业</a:t>
            </a:r>
            <a:r>
              <a:rPr lang="en-US" altLang="zh-CN" dirty="0"/>
              <a:t>H 2022</a:t>
            </a:r>
            <a:r>
              <a:rPr lang="zh-CN" altLang="en-US" dirty="0"/>
              <a:t>招股书</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322298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https://www.metal.com/price/New%20Energy/Lithium</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Spodumene Concentrate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254961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https://medium.com/prime-movers-lab/who-controls-lithium-7588d168761d</a:t>
            </a:r>
          </a:p>
          <a:p>
            <a:endParaRPr lang="en-US" altLang="zh-CN" dirty="0"/>
          </a:p>
          <a:p>
            <a:r>
              <a:rPr lang="en-US" altLang="zh-CN" dirty="0"/>
              <a:t>https://medium.com/prime-movers-lab/lithium-from-rocks-into-roadsters-3dadae19e715</a:t>
            </a:r>
          </a:p>
          <a:p>
            <a:endParaRPr lang="en-US" altLang="zh-CN" dirty="0"/>
          </a:p>
          <a:p>
            <a:r>
              <a:rPr lang="zh-CN" altLang="en-US" dirty="0"/>
              <a:t>拥有锂矿资源和锂盐产能的国内其他上市公司：盐湖股份，藏格矿业等。</a:t>
            </a:r>
            <a:endParaRPr lang="en-US" altLang="zh-CN" dirty="0"/>
          </a:p>
          <a:p>
            <a:endParaRPr lang="en-US" altLang="zh-CN" dirty="0"/>
          </a:p>
          <a:p>
            <a:r>
              <a:rPr lang="zh-CN" altLang="en-US" dirty="0"/>
              <a:t>中矿资源的矿在津巴布韦。</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38</a:t>
            </a:fld>
            <a:endParaRPr lang="zh-CN" altLang="en-US"/>
          </a:p>
        </p:txBody>
      </p:sp>
    </p:spTree>
    <p:extLst>
      <p:ext uri="{BB962C8B-B14F-4D97-AF65-F5344CB8AC3E}">
        <p14:creationId xmlns:p14="http://schemas.microsoft.com/office/powerpoint/2010/main" val="4082758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从趋势上来 看，锂盐行业从 </a:t>
            </a:r>
            <a:r>
              <a:rPr lang="en-US" altLang="zh-CN" dirty="0"/>
              <a:t>2023 </a:t>
            </a:r>
            <a:r>
              <a:rPr lang="zh-CN" altLang="en-US" dirty="0"/>
              <a:t>年开始供过于求，这是因为 </a:t>
            </a:r>
            <a:r>
              <a:rPr lang="en-US" altLang="zh-CN" dirty="0"/>
              <a:t>2022 </a:t>
            </a:r>
            <a:r>
              <a:rPr lang="zh-CN" altLang="en-US" dirty="0"/>
              <a:t>年下半年锂盐价格 暴涨，吸引了很多新的市场参与者进入到这一行业，造成了产能的快速扩 张，进而影响到了价格。但是目前来看，锂盐价格已经进入到磨底期。 </a:t>
            </a:r>
            <a:endParaRPr lang="en-US" altLang="zh-CN" dirty="0"/>
          </a:p>
          <a:p>
            <a:endParaRPr lang="en-US" altLang="zh-CN" dirty="0"/>
          </a:p>
          <a:p>
            <a:r>
              <a:rPr lang="en-US" altLang="zh-CN" dirty="0"/>
              <a:t>Greenbush: 2023 </a:t>
            </a:r>
            <a:r>
              <a:rPr lang="zh-CN" altLang="en-US" dirty="0"/>
              <a:t>年全球锂精矿 产量最大的锂矿项目，占 </a:t>
            </a:r>
            <a:r>
              <a:rPr lang="en-US" altLang="zh-CN" dirty="0"/>
              <a:t>2023 </a:t>
            </a:r>
            <a:r>
              <a:rPr lang="zh-CN" altLang="en-US" dirty="0"/>
              <a:t>年全球在产硬岩锂矿总产量的 </a:t>
            </a:r>
            <a:r>
              <a:rPr lang="en-US" altLang="zh-CN" dirty="0"/>
              <a:t>30%</a:t>
            </a:r>
            <a:r>
              <a:rPr lang="zh-CN" altLang="en-US" dirty="0"/>
              <a:t>。</a:t>
            </a:r>
            <a:endParaRPr lang="en-US" altLang="zh-CN" dirty="0"/>
          </a:p>
          <a:p>
            <a:r>
              <a:rPr lang="en-US" altLang="zh-CN" dirty="0"/>
              <a:t>SQM </a:t>
            </a:r>
            <a:r>
              <a:rPr lang="zh-CN" altLang="en-US" dirty="0"/>
              <a:t>所拥有的阿塔卡马盐湖总产量占全球所有锂资源总产量的 </a:t>
            </a:r>
            <a:r>
              <a:rPr lang="en-US" altLang="zh-CN" dirty="0"/>
              <a:t>16.9%</a:t>
            </a:r>
            <a:r>
              <a:rPr lang="zh-CN" altLang="en-US" dirty="0"/>
              <a:t>。</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1042905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美元</a:t>
            </a:r>
            <a:r>
              <a:rPr lang="en-US" altLang="zh-CN" dirty="0"/>
              <a:t>/</a:t>
            </a:r>
            <a:r>
              <a:rPr lang="zh-CN" altLang="en-US" dirty="0"/>
              <a:t>吨</a:t>
            </a:r>
            <a:r>
              <a:rPr lang="en-US" altLang="zh-CN" dirty="0"/>
              <a:t>LCE</a:t>
            </a:r>
            <a:r>
              <a:rPr lang="zh-CN" altLang="en-US" dirty="0"/>
              <a:t>是一种用于衡量和报价锂产品价格的单位。这里的</a:t>
            </a:r>
            <a:r>
              <a:rPr lang="en-US" altLang="zh-CN" dirty="0"/>
              <a:t>"LCE"</a:t>
            </a:r>
            <a:r>
              <a:rPr lang="zh-CN" altLang="en-US" dirty="0"/>
              <a:t>是</a:t>
            </a:r>
            <a:r>
              <a:rPr lang="en-US" altLang="zh-CN" dirty="0"/>
              <a:t>"Lithium Carbonate Equivalent"</a:t>
            </a:r>
            <a:r>
              <a:rPr lang="zh-CN" altLang="en-US" dirty="0"/>
              <a:t>（碳酸锂当量）的缩写。</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174652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其他可以讨论的周期股：联邦制药</a:t>
            </a:r>
            <a:r>
              <a:rPr lang="en-US" altLang="zh-CN" dirty="0"/>
              <a:t>/</a:t>
            </a:r>
            <a:r>
              <a:rPr lang="zh-CN" altLang="en-US" dirty="0"/>
              <a:t>川宁生物，券商</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42</a:t>
            </a:fld>
            <a:endParaRPr lang="zh-CN" altLang="en-US"/>
          </a:p>
        </p:txBody>
      </p:sp>
    </p:spTree>
    <p:extLst>
      <p:ext uri="{BB962C8B-B14F-4D97-AF65-F5344CB8AC3E}">
        <p14:creationId xmlns:p14="http://schemas.microsoft.com/office/powerpoint/2010/main" val="116069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a:t>
            </a:fld>
            <a:endParaRPr lang="zh-CN" altLang="en-US"/>
          </a:p>
        </p:txBody>
      </p:sp>
    </p:spTree>
    <p:extLst>
      <p:ext uri="{BB962C8B-B14F-4D97-AF65-F5344CB8AC3E}">
        <p14:creationId xmlns:p14="http://schemas.microsoft.com/office/powerpoint/2010/main" val="189898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影子银行包括信托、明股实债合作方等。</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45</a:t>
            </a:fld>
            <a:endParaRPr lang="zh-CN" altLang="en-US"/>
          </a:p>
        </p:txBody>
      </p:sp>
    </p:spTree>
    <p:extLst>
      <p:ext uri="{BB962C8B-B14F-4D97-AF65-F5344CB8AC3E}">
        <p14:creationId xmlns:p14="http://schemas.microsoft.com/office/powerpoint/2010/main" val="316065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低杠杆的港资开发商，提前去杠杆的内资（如绿城）</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52</a:t>
            </a:fld>
            <a:endParaRPr lang="zh-CN" altLang="en-US"/>
          </a:p>
        </p:txBody>
      </p:sp>
    </p:spTree>
    <p:extLst>
      <p:ext uri="{BB962C8B-B14F-4D97-AF65-F5344CB8AC3E}">
        <p14:creationId xmlns:p14="http://schemas.microsoft.com/office/powerpoint/2010/main" val="83818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2024</a:t>
            </a:r>
            <a:r>
              <a:rPr lang="zh-CN" altLang="en-US" dirty="0"/>
              <a:t>年，公司在全国 </a:t>
            </a:r>
            <a:r>
              <a:rPr lang="en-US" altLang="zh-CN" dirty="0"/>
              <a:t>136 </a:t>
            </a:r>
            <a:r>
              <a:rPr lang="zh-CN" altLang="en-US" dirty="0"/>
              <a:t>个城市布局 </a:t>
            </a:r>
            <a:r>
              <a:rPr lang="en-US" altLang="zh-CN" dirty="0"/>
              <a:t>200 </a:t>
            </a:r>
            <a:r>
              <a:rPr lang="zh-CN" altLang="en-US" dirty="0"/>
              <a:t>座吾悦广场，已开业及委托管理在营数量达 </a:t>
            </a:r>
            <a:r>
              <a:rPr lang="en-US" altLang="zh-CN" dirty="0"/>
              <a:t>173 </a:t>
            </a:r>
            <a:r>
              <a:rPr lang="zh-CN" altLang="en-US" dirty="0"/>
              <a:t>座，开业面积 达 </a:t>
            </a:r>
            <a:r>
              <a:rPr lang="en-US" altLang="zh-CN" dirty="0"/>
              <a:t>1,601.07 </a:t>
            </a:r>
            <a:r>
              <a:rPr lang="zh-CN" altLang="en-US" dirty="0"/>
              <a:t>万平方米，出租率达 </a:t>
            </a:r>
            <a:r>
              <a:rPr lang="en-US" altLang="zh-CN" dirty="0"/>
              <a:t>97.97%</a:t>
            </a:r>
            <a:r>
              <a:rPr lang="zh-CN" altLang="en-US" dirty="0"/>
              <a:t>。报告期内，吾悦广场客流总量达 </a:t>
            </a:r>
            <a:r>
              <a:rPr lang="en-US" altLang="zh-CN" dirty="0"/>
              <a:t>17.66 </a:t>
            </a:r>
            <a:r>
              <a:rPr lang="zh-CN" altLang="en-US" dirty="0"/>
              <a:t>亿人次，同比增长 </a:t>
            </a:r>
            <a:r>
              <a:rPr lang="en-US" altLang="zh-CN" dirty="0"/>
              <a:t>19%</a:t>
            </a:r>
            <a:r>
              <a:rPr lang="zh-CN" altLang="en-US" dirty="0"/>
              <a:t>；总销售额 </a:t>
            </a:r>
            <a:r>
              <a:rPr lang="en-US" altLang="zh-CN" dirty="0"/>
              <a:t>905 </a:t>
            </a:r>
            <a:r>
              <a:rPr lang="zh-CN" altLang="en-US" dirty="0"/>
              <a:t>亿元（不含车辆销售），同比增长 </a:t>
            </a:r>
            <a:r>
              <a:rPr lang="en-US" altLang="zh-CN" dirty="0"/>
              <a:t>19%</a:t>
            </a:r>
            <a:r>
              <a:rPr lang="zh-CN" altLang="en-US" dirty="0"/>
              <a:t>，含车辆总销售额为 </a:t>
            </a:r>
            <a:r>
              <a:rPr lang="en-US" altLang="zh-CN" dirty="0"/>
              <a:t>966 </a:t>
            </a:r>
            <a:r>
              <a:rPr lang="zh-CN" altLang="en-US" dirty="0"/>
              <a:t>亿元；截至报告期 末，会员人数 </a:t>
            </a:r>
            <a:r>
              <a:rPr lang="en-US" altLang="zh-CN" dirty="0"/>
              <a:t>4,370 </a:t>
            </a:r>
            <a:r>
              <a:rPr lang="zh-CN" altLang="en-US" dirty="0"/>
              <a:t>万人，较 </a:t>
            </a:r>
            <a:r>
              <a:rPr lang="en-US" altLang="zh-CN" dirty="0"/>
              <a:t>2023 </a:t>
            </a:r>
            <a:r>
              <a:rPr lang="zh-CN" altLang="en-US" dirty="0"/>
              <a:t>年末增长 </a:t>
            </a:r>
            <a:r>
              <a:rPr lang="en-US" altLang="zh-CN" dirty="0"/>
              <a:t>32%</a:t>
            </a:r>
            <a:r>
              <a:rPr lang="zh-CN" altLang="en-US" dirty="0"/>
              <a:t>。 </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53</a:t>
            </a:fld>
            <a:endParaRPr lang="zh-CN" altLang="en-US"/>
          </a:p>
        </p:txBody>
      </p:sp>
    </p:spTree>
    <p:extLst>
      <p:ext uri="{BB962C8B-B14F-4D97-AF65-F5344CB8AC3E}">
        <p14:creationId xmlns:p14="http://schemas.microsoft.com/office/powerpoint/2010/main" val="1288393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54</a:t>
            </a:fld>
            <a:endParaRPr lang="zh-CN" altLang="en-US"/>
          </a:p>
        </p:txBody>
      </p:sp>
    </p:spTree>
    <p:extLst>
      <p:ext uri="{BB962C8B-B14F-4D97-AF65-F5344CB8AC3E}">
        <p14:creationId xmlns:p14="http://schemas.microsoft.com/office/powerpoint/2010/main" val="384979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413273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周期长度的影响因素：</a:t>
            </a:r>
            <a:endParaRPr lang="en-US" altLang="zh-CN" dirty="0"/>
          </a:p>
          <a:p>
            <a:r>
              <a:rPr lang="zh-CN" altLang="en-US" dirty="0"/>
              <a:t>产能扩张的技术难度</a:t>
            </a:r>
            <a:endParaRPr lang="en-US" altLang="zh-CN" dirty="0"/>
          </a:p>
          <a:p>
            <a:r>
              <a:rPr lang="zh-CN" altLang="en-US" dirty="0"/>
              <a:t>产能扩张的环保限制</a:t>
            </a:r>
            <a:endParaRPr lang="en-US" altLang="zh-CN" dirty="0"/>
          </a:p>
          <a:p>
            <a:r>
              <a:rPr lang="zh-CN" altLang="en-US" dirty="0"/>
              <a:t>国家产业政策</a:t>
            </a:r>
          </a:p>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6</a:t>
            </a:fld>
            <a:endParaRPr lang="zh-CN" altLang="en-US"/>
          </a:p>
        </p:txBody>
      </p:sp>
    </p:spTree>
    <p:extLst>
      <p:ext uri="{BB962C8B-B14F-4D97-AF65-F5344CB8AC3E}">
        <p14:creationId xmlns:p14="http://schemas.microsoft.com/office/powerpoint/2010/main" val="218519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7</a:t>
            </a:fld>
            <a:endParaRPr lang="zh-CN" altLang="en-US"/>
          </a:p>
        </p:txBody>
      </p:sp>
    </p:spTree>
    <p:extLst>
      <p:ext uri="{BB962C8B-B14F-4D97-AF65-F5344CB8AC3E}">
        <p14:creationId xmlns:p14="http://schemas.microsoft.com/office/powerpoint/2010/main" val="337287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2007</a:t>
            </a:r>
            <a:r>
              <a:rPr lang="zh-CN" altLang="en-US" dirty="0"/>
              <a:t>年的订单：</a:t>
            </a:r>
            <a:r>
              <a:rPr lang="en-US" altLang="zh-CN" dirty="0"/>
              <a:t>2010</a:t>
            </a:r>
            <a:r>
              <a:rPr lang="zh-CN" altLang="en-US" dirty="0"/>
              <a:t>年开始交付</a:t>
            </a:r>
            <a:endParaRPr lang="en-US" altLang="zh-CN" dirty="0"/>
          </a:p>
          <a:p>
            <a:endParaRPr lang="en-US" altLang="zh-CN" dirty="0"/>
          </a:p>
          <a:p>
            <a:r>
              <a:rPr lang="en-US" altLang="zh-CN" dirty="0"/>
              <a:t>2013</a:t>
            </a:r>
            <a:r>
              <a:rPr lang="zh-CN" altLang="en-US" dirty="0"/>
              <a:t>年纷纷定造万箱大船，</a:t>
            </a:r>
            <a:r>
              <a:rPr lang="en-US" altLang="zh-CN" dirty="0"/>
              <a:t>2015</a:t>
            </a:r>
            <a:r>
              <a:rPr lang="zh-CN" altLang="en-US" dirty="0"/>
              <a:t>年开始交付市场，运价大跌，次后一直在</a:t>
            </a:r>
            <a:r>
              <a:rPr lang="en-US" altLang="zh-CN" dirty="0"/>
              <a:t>800</a:t>
            </a:r>
            <a:r>
              <a:rPr lang="zh-CN" altLang="en-US" dirty="0"/>
              <a:t>左右，直到疫情爆发。</a:t>
            </a:r>
            <a:endParaRPr lang="en-US" altLang="zh-CN" dirty="0"/>
          </a:p>
          <a:p>
            <a:endParaRPr lang="en-US" altLang="zh-CN" dirty="0"/>
          </a:p>
          <a:p>
            <a:r>
              <a:rPr lang="en-US" altLang="zh-CN" dirty="0"/>
              <a:t>2017</a:t>
            </a:r>
            <a:r>
              <a:rPr lang="zh-CN" altLang="en-US" dirty="0"/>
              <a:t>年</a:t>
            </a:r>
            <a:r>
              <a:rPr lang="en-US" altLang="zh-CN" dirty="0"/>
              <a:t>7</a:t>
            </a:r>
            <a:r>
              <a:rPr lang="zh-CN" altLang="en-US" dirty="0"/>
              <a:t>月，中远收购东方海外国际</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10</a:t>
            </a:fld>
            <a:endParaRPr lang="zh-CN" altLang="en-US"/>
          </a:p>
        </p:txBody>
      </p:sp>
    </p:spTree>
    <p:extLst>
      <p:ext uri="{BB962C8B-B14F-4D97-AF65-F5344CB8AC3E}">
        <p14:creationId xmlns:p14="http://schemas.microsoft.com/office/powerpoint/2010/main" val="242413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330916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20</a:t>
            </a:fld>
            <a:endParaRPr lang="zh-CN" altLang="en-US"/>
          </a:p>
        </p:txBody>
      </p:sp>
    </p:spTree>
    <p:extLst>
      <p:ext uri="{BB962C8B-B14F-4D97-AF65-F5344CB8AC3E}">
        <p14:creationId xmlns:p14="http://schemas.microsoft.com/office/powerpoint/2010/main" val="409355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2007 letter (page 16):</a:t>
            </a:r>
          </a:p>
          <a:p>
            <a:endParaRPr lang="en-US" altLang="zh-CN" sz="1200" b="0" i="0" kern="1200" dirty="0">
              <a:solidFill>
                <a:schemeClr val="tx1"/>
              </a:solidFill>
              <a:effectLst/>
              <a:latin typeface="+mn-lt"/>
              <a:ea typeface="+mn-ea"/>
              <a:cs typeface="+mn-cs"/>
            </a:endParaRPr>
          </a:p>
          <a:p>
            <a:r>
              <a:rPr lang="en-US" altLang="zh-CN" dirty="0"/>
              <a:t>We made one large sale last year. In 2002 and 2003 Berkshire bought 1.3% of PetroChina for $488 million, a price that valued the entire business at about $37 billion. Charlie and I then felt that the company was worth about $100 billion. By 2007, two factors had materially increased its value: the price of oil had climbed significantly, and PetroChina’s management had done a great job in building oil and gas reserves. In the second half of last year, the market value of the company rose to $275 billion, about what we thought it was worth compared to other giant oil companies. So we sold our holdings for $4 billion. </a:t>
            </a:r>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中石油。巴菲特第一次买入中石油</a:t>
            </a:r>
            <a:r>
              <a:rPr lang="en-US" altLang="zh-CN" sz="1200" b="0" i="0" kern="1200" dirty="0">
                <a:solidFill>
                  <a:schemeClr val="tx1"/>
                </a:solidFill>
                <a:effectLst/>
                <a:latin typeface="+mn-lt"/>
                <a:ea typeface="+mn-ea"/>
                <a:cs typeface="+mn-cs"/>
              </a:rPr>
              <a:t>H</a:t>
            </a:r>
            <a:r>
              <a:rPr lang="zh-CN" altLang="en-US" sz="1200" b="0" i="0" kern="1200" dirty="0">
                <a:solidFill>
                  <a:schemeClr val="tx1"/>
                </a:solidFill>
                <a:effectLst/>
                <a:latin typeface="+mn-lt"/>
                <a:ea typeface="+mn-ea"/>
                <a:cs typeface="+mn-cs"/>
              </a:rPr>
              <a:t>股的时间是</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月份，我们把中石油</a:t>
            </a:r>
            <a:r>
              <a:rPr lang="en-US" altLang="zh-CN" sz="1200" b="0" i="0" kern="1200" dirty="0">
                <a:solidFill>
                  <a:schemeClr val="tx1"/>
                </a:solidFill>
                <a:effectLst/>
                <a:latin typeface="+mn-lt"/>
                <a:ea typeface="+mn-ea"/>
                <a:cs typeface="+mn-cs"/>
              </a:rPr>
              <a:t>2002</a:t>
            </a:r>
            <a:r>
              <a:rPr lang="zh-CN" altLang="en-US" sz="1200" b="0" i="0" kern="1200" dirty="0">
                <a:solidFill>
                  <a:schemeClr val="tx1"/>
                </a:solidFill>
                <a:effectLst/>
                <a:latin typeface="+mn-lt"/>
                <a:ea typeface="+mn-ea"/>
                <a:cs typeface="+mn-cs"/>
              </a:rPr>
              <a:t>年的年报数据拿出来分享一下。根据中石油</a:t>
            </a:r>
            <a:r>
              <a:rPr lang="en-US" altLang="zh-CN" sz="1200" b="0" i="0" kern="1200" dirty="0">
                <a:solidFill>
                  <a:schemeClr val="tx1"/>
                </a:solidFill>
                <a:effectLst/>
                <a:latin typeface="+mn-lt"/>
                <a:ea typeface="+mn-ea"/>
                <a:cs typeface="+mn-cs"/>
              </a:rPr>
              <a:t>00857 2002</a:t>
            </a:r>
            <a:r>
              <a:rPr lang="zh-CN" altLang="en-US" sz="1200" b="0" i="0" kern="1200" dirty="0">
                <a:solidFill>
                  <a:schemeClr val="tx1"/>
                </a:solidFill>
                <a:effectLst/>
                <a:latin typeface="+mn-lt"/>
                <a:ea typeface="+mn-ea"/>
                <a:cs typeface="+mn-cs"/>
              </a:rPr>
              <a:t>年报，中石油的</a:t>
            </a:r>
            <a:r>
              <a:rPr lang="en-US" altLang="zh-CN" sz="1200" b="0" i="0" kern="1200" dirty="0">
                <a:solidFill>
                  <a:schemeClr val="tx1"/>
                </a:solidFill>
                <a:effectLst/>
                <a:latin typeface="+mn-lt"/>
                <a:ea typeface="+mn-ea"/>
                <a:cs typeface="+mn-cs"/>
              </a:rPr>
              <a:t>PE</a:t>
            </a:r>
            <a:r>
              <a:rPr lang="zh-CN" altLang="en-US" sz="1200" b="0" i="0" kern="1200" dirty="0">
                <a:solidFill>
                  <a:schemeClr val="tx1"/>
                </a:solidFill>
                <a:effectLst/>
                <a:latin typeface="+mn-lt"/>
                <a:ea typeface="+mn-ea"/>
                <a:cs typeface="+mn-cs"/>
              </a:rPr>
              <a:t>是</a:t>
            </a:r>
            <a:r>
              <a:rPr lang="en-US" altLang="zh-CN" sz="1200" b="0" i="0" kern="1200" dirty="0">
                <a:solidFill>
                  <a:schemeClr val="tx1"/>
                </a:solidFill>
                <a:effectLst/>
                <a:latin typeface="+mn-lt"/>
                <a:ea typeface="+mn-ea"/>
                <a:cs typeface="+mn-cs"/>
              </a:rPr>
              <a:t>6.2</a:t>
            </a:r>
            <a:r>
              <a:rPr lang="zh-CN" altLang="en-US" sz="1200" b="0" i="0" kern="1200" dirty="0">
                <a:solidFill>
                  <a:schemeClr val="tx1"/>
                </a:solidFill>
                <a:effectLst/>
                <a:latin typeface="+mn-lt"/>
                <a:ea typeface="+mn-ea"/>
                <a:cs typeface="+mn-cs"/>
              </a:rPr>
              <a:t>倍，</a:t>
            </a:r>
            <a:r>
              <a:rPr lang="en-US" altLang="zh-CN" sz="1200" b="0" i="0" kern="1200" dirty="0">
                <a:solidFill>
                  <a:schemeClr val="tx1"/>
                </a:solidFill>
                <a:effectLst/>
                <a:latin typeface="+mn-lt"/>
                <a:ea typeface="+mn-ea"/>
                <a:cs typeface="+mn-cs"/>
              </a:rPr>
              <a:t>PB</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0.9</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ROE</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14.8%</a:t>
            </a:r>
            <a:r>
              <a:rPr lang="zh-CN" altLang="en-US" sz="1200" b="0" i="0" kern="1200" dirty="0">
                <a:solidFill>
                  <a:schemeClr val="tx1"/>
                </a:solidFill>
                <a:effectLst/>
                <a:latin typeface="+mn-lt"/>
                <a:ea typeface="+mn-ea"/>
                <a:cs typeface="+mn-cs"/>
              </a:rPr>
              <a:t>。不能说这个这个经营数据是严重低估的。巴菲特在</a:t>
            </a:r>
            <a:r>
              <a:rPr lang="en-US" altLang="zh-CN" sz="1200" b="0" i="0" kern="1200" dirty="0">
                <a:solidFill>
                  <a:schemeClr val="tx1"/>
                </a:solidFill>
                <a:effectLst/>
                <a:latin typeface="+mn-lt"/>
                <a:ea typeface="+mn-ea"/>
                <a:cs typeface="+mn-cs"/>
              </a:rPr>
              <a:t>2007</a:t>
            </a:r>
            <a:r>
              <a:rPr lang="zh-CN" altLang="en-US" sz="1200" b="0" i="0" kern="1200" dirty="0">
                <a:solidFill>
                  <a:schemeClr val="tx1"/>
                </a:solidFill>
                <a:effectLst/>
                <a:latin typeface="+mn-lt"/>
                <a:ea typeface="+mn-ea"/>
                <a:cs typeface="+mn-cs"/>
              </a:rPr>
              <a:t>年的年报中提到，他和芒格认为中石油的市值至少值</a:t>
            </a:r>
            <a:r>
              <a:rPr lang="en-US" altLang="zh-CN" sz="1200" b="0" i="0" kern="1200" dirty="0">
                <a:solidFill>
                  <a:schemeClr val="tx1"/>
                </a:solidFill>
                <a:effectLst/>
                <a:latin typeface="+mn-lt"/>
                <a:ea typeface="+mn-ea"/>
                <a:cs typeface="+mn-cs"/>
              </a:rPr>
              <a:t>1000</a:t>
            </a:r>
            <a:r>
              <a:rPr lang="zh-CN" altLang="en-US" sz="1200" b="0" i="0" kern="1200" dirty="0">
                <a:solidFill>
                  <a:schemeClr val="tx1"/>
                </a:solidFill>
                <a:effectLst/>
                <a:latin typeface="+mn-lt"/>
                <a:ea typeface="+mn-ea"/>
                <a:cs typeface="+mn-cs"/>
              </a:rPr>
              <a:t>亿美元，而</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年初中石油的市值是</a:t>
            </a:r>
            <a:r>
              <a:rPr lang="en-US" altLang="zh-CN" sz="1200" b="0" i="0" kern="1200" dirty="0">
                <a:solidFill>
                  <a:schemeClr val="tx1"/>
                </a:solidFill>
                <a:effectLst/>
                <a:latin typeface="+mn-lt"/>
                <a:ea typeface="+mn-ea"/>
                <a:cs typeface="+mn-cs"/>
              </a:rPr>
              <a:t>370</a:t>
            </a:r>
            <a:r>
              <a:rPr lang="zh-CN" altLang="en-US" sz="1200" b="0" i="0" kern="1200" dirty="0">
                <a:solidFill>
                  <a:schemeClr val="tx1"/>
                </a:solidFill>
                <a:effectLst/>
                <a:latin typeface="+mn-lt"/>
                <a:ea typeface="+mn-ea"/>
                <a:cs typeface="+mn-cs"/>
              </a:rPr>
              <a:t>亿美元。</a:t>
            </a:r>
          </a:p>
          <a:p>
            <a:r>
              <a:rPr lang="zh-CN" altLang="en-US" sz="1200" b="0" i="0" kern="1200" dirty="0">
                <a:solidFill>
                  <a:schemeClr val="tx1"/>
                </a:solidFill>
                <a:effectLst/>
                <a:latin typeface="+mn-lt"/>
                <a:ea typeface="+mn-ea"/>
                <a:cs typeface="+mn-cs"/>
              </a:rPr>
              <a:t>对巴菲特投资中石油的分析报告是很多的。我还有看到有些分析师用中石油探明的石油储量，减去未来的生产费用，开发费用，所得税支出，得出未来的净现金流量，然后折现出来中石油现在的价值。这样复杂的计算模式，可以参考一下，但如果根据这个估值来下注就麻烦了。</a:t>
            </a:r>
          </a:p>
          <a:p>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年，石油价格在</a:t>
            </a:r>
            <a:r>
              <a:rPr lang="en-US" altLang="zh-CN" sz="1200" b="0" i="0" kern="1200" dirty="0">
                <a:solidFill>
                  <a:schemeClr val="tx1"/>
                </a:solidFill>
                <a:effectLst/>
                <a:latin typeface="+mn-lt"/>
                <a:ea typeface="+mn-ea"/>
                <a:cs typeface="+mn-cs"/>
              </a:rPr>
              <a:t>25-30</a:t>
            </a:r>
            <a:r>
              <a:rPr lang="zh-CN" altLang="en-US" sz="1200" b="0" i="0" kern="1200" dirty="0">
                <a:solidFill>
                  <a:schemeClr val="tx1"/>
                </a:solidFill>
                <a:effectLst/>
                <a:latin typeface="+mn-lt"/>
                <a:ea typeface="+mn-ea"/>
                <a:cs typeface="+mn-cs"/>
              </a:rPr>
              <a:t>美元每桶，</a:t>
            </a:r>
            <a:r>
              <a:rPr lang="en-US" altLang="zh-CN" sz="1200" b="0" i="0" kern="1200" dirty="0">
                <a:solidFill>
                  <a:schemeClr val="tx1"/>
                </a:solidFill>
                <a:effectLst/>
                <a:latin typeface="+mn-lt"/>
                <a:ea typeface="+mn-ea"/>
                <a:cs typeface="+mn-cs"/>
              </a:rPr>
              <a:t>1999</a:t>
            </a:r>
            <a:r>
              <a:rPr lang="zh-CN" altLang="en-US" sz="1200" b="0" i="0" kern="1200" dirty="0">
                <a:solidFill>
                  <a:schemeClr val="tx1"/>
                </a:solidFill>
                <a:effectLst/>
                <a:latin typeface="+mn-lt"/>
                <a:ea typeface="+mn-ea"/>
                <a:cs typeface="+mn-cs"/>
              </a:rPr>
              <a:t>到</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石油价格横盘了四年。中国等新兴国家的石油需求越来越大，原油价格上涨的概率远远大于下跌的概率。我一直强调分析一家具体的公司，一定要放到时代大背景里面。离开了这个时代大背景，任何分析给人一种盲人摸象的感觉。作为投资老江湖的巴菲特和芒格，肯定看到了这个石油的价格未来上涨的概率远大于下跌的概率。从</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年开始，石油价格一路走高，并在</a:t>
            </a:r>
            <a:r>
              <a:rPr lang="en-US" altLang="zh-CN" sz="1200" b="0" i="0" kern="1200" dirty="0">
                <a:solidFill>
                  <a:schemeClr val="tx1"/>
                </a:solidFill>
                <a:effectLst/>
                <a:latin typeface="+mn-lt"/>
                <a:ea typeface="+mn-ea"/>
                <a:cs typeface="+mn-cs"/>
              </a:rPr>
              <a:t>2007</a:t>
            </a:r>
            <a:r>
              <a:rPr lang="zh-CN" altLang="en-US" sz="1200" b="0" i="0" kern="1200" dirty="0">
                <a:solidFill>
                  <a:schemeClr val="tx1"/>
                </a:solidFill>
                <a:effectLst/>
                <a:latin typeface="+mn-lt"/>
                <a:ea typeface="+mn-ea"/>
                <a:cs typeface="+mn-cs"/>
              </a:rPr>
              <a:t>年破百美元，到达阶段性的高点。</a:t>
            </a:r>
          </a:p>
          <a:p>
            <a:r>
              <a:rPr lang="zh-CN" altLang="en-US" sz="1200" b="0" i="0" kern="1200" dirty="0">
                <a:solidFill>
                  <a:schemeClr val="tx1"/>
                </a:solidFill>
                <a:effectLst/>
                <a:latin typeface="+mn-lt"/>
                <a:ea typeface="+mn-ea"/>
                <a:cs typeface="+mn-cs"/>
              </a:rPr>
              <a:t>典型的周期股，并且买到了石油价格周期的底部，根据油价未来的走势来下注才是巴菲特买入中石油最重要的原因。</a:t>
            </a:r>
          </a:p>
          <a:p>
            <a:r>
              <a:rPr lang="zh-CN" altLang="en-US" sz="1200" b="0" i="0" kern="1200" dirty="0">
                <a:solidFill>
                  <a:schemeClr val="tx1"/>
                </a:solidFill>
                <a:effectLst/>
                <a:latin typeface="+mn-lt"/>
                <a:ea typeface="+mn-ea"/>
                <a:cs typeface="+mn-cs"/>
              </a:rPr>
              <a:t>我们重新设想一下，如果来到</a:t>
            </a:r>
            <a:r>
              <a:rPr lang="en-US" altLang="zh-CN" sz="1200" b="0" i="0" kern="1200" dirty="0">
                <a:solidFill>
                  <a:schemeClr val="tx1"/>
                </a:solidFill>
                <a:effectLst/>
                <a:latin typeface="+mn-lt"/>
                <a:ea typeface="+mn-ea"/>
                <a:cs typeface="+mn-cs"/>
              </a:rPr>
              <a:t>2008</a:t>
            </a:r>
            <a:r>
              <a:rPr lang="zh-CN" altLang="en-US" sz="1200" b="0" i="0" kern="1200" dirty="0">
                <a:solidFill>
                  <a:schemeClr val="tx1"/>
                </a:solidFill>
                <a:effectLst/>
                <a:latin typeface="+mn-lt"/>
                <a:ea typeface="+mn-ea"/>
                <a:cs typeface="+mn-cs"/>
              </a:rPr>
              <a:t>年，石油的价格来到</a:t>
            </a:r>
            <a:r>
              <a:rPr lang="en-US" altLang="zh-CN" sz="1200" b="0" i="0" kern="1200" dirty="0">
                <a:solidFill>
                  <a:schemeClr val="tx1"/>
                </a:solidFill>
                <a:effectLst/>
                <a:latin typeface="+mn-lt"/>
                <a:ea typeface="+mn-ea"/>
                <a:cs typeface="+mn-cs"/>
              </a:rPr>
              <a:t>120</a:t>
            </a:r>
            <a:r>
              <a:rPr lang="zh-CN" altLang="en-US" sz="1200" b="0" i="0" kern="1200" dirty="0">
                <a:solidFill>
                  <a:schemeClr val="tx1"/>
                </a:solidFill>
                <a:effectLst/>
                <a:latin typeface="+mn-lt"/>
                <a:ea typeface="+mn-ea"/>
                <a:cs typeface="+mn-cs"/>
              </a:rPr>
              <a:t>美元每桶，也就是石油价格来到了周期顶部。一家</a:t>
            </a:r>
            <a:r>
              <a:rPr lang="en-US" altLang="zh-CN" sz="1200" b="0" i="0" kern="1200" dirty="0">
                <a:solidFill>
                  <a:schemeClr val="tx1"/>
                </a:solidFill>
                <a:effectLst/>
                <a:latin typeface="+mn-lt"/>
                <a:ea typeface="+mn-ea"/>
                <a:cs typeface="+mn-cs"/>
              </a:rPr>
              <a:t>PE</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6.2</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PB</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0.9</a:t>
            </a:r>
            <a:r>
              <a:rPr lang="zh-CN" altLang="en-US" sz="1200" b="0" i="0" kern="1200" dirty="0">
                <a:solidFill>
                  <a:schemeClr val="tx1"/>
                </a:solidFill>
                <a:effectLst/>
                <a:latin typeface="+mn-lt"/>
                <a:ea typeface="+mn-ea"/>
                <a:cs typeface="+mn-cs"/>
              </a:rPr>
              <a:t>的石油公司还是好的下注对象吗？这可能就要打一个大大的问号了</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https://xueqiu.com/2105875935/264022443</a:t>
            </a:r>
            <a:br>
              <a:rPr lang="zh-CN" altLang="en-US" dirty="0"/>
            </a:br>
            <a:endParaRPr lang="zh-CN" altLang="en-US" sz="1200" b="0" i="0" kern="1200" dirty="0">
              <a:solidFill>
                <a:schemeClr val="tx1"/>
              </a:solidFill>
              <a:effectLst/>
              <a:latin typeface="+mn-lt"/>
              <a:ea typeface="+mn-ea"/>
              <a:cs typeface="+mn-cs"/>
            </a:endParaRPr>
          </a:p>
          <a:p>
            <a:br>
              <a:rPr lang="zh-CN" altLang="en-US" dirty="0"/>
            </a:br>
            <a:br>
              <a:rPr lang="zh-CN" altLang="en-US" dirty="0"/>
            </a:b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347297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2025/6/2</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2025/6/2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周期股</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9AF596E-8E79-44E4-996F-B5EAA3A9A68F}"/>
              </a:ext>
            </a:extLst>
          </p:cNvPr>
          <p:cNvSpPr>
            <a:spLocks noGrp="1"/>
          </p:cNvSpPr>
          <p:nvPr>
            <p:ph type="title"/>
          </p:nvPr>
        </p:nvSpPr>
        <p:spPr/>
        <p:txBody>
          <a:bodyPr/>
          <a:lstStyle/>
          <a:p>
            <a:r>
              <a:rPr lang="en-US" altLang="zh-CN" dirty="0"/>
              <a:t>2002-2020</a:t>
            </a:r>
            <a:r>
              <a:rPr lang="zh-CN" altLang="en-US" dirty="0"/>
              <a:t>周期变化</a:t>
            </a:r>
          </a:p>
        </p:txBody>
      </p:sp>
      <p:pic>
        <p:nvPicPr>
          <p:cNvPr id="7" name="内容占位符 6">
            <a:extLst>
              <a:ext uri="{FF2B5EF4-FFF2-40B4-BE49-F238E27FC236}">
                <a16:creationId xmlns:a16="http://schemas.microsoft.com/office/drawing/2014/main" id="{1C82A719-EF69-4774-90A2-679D95FABBD1}"/>
              </a:ext>
            </a:extLst>
          </p:cNvPr>
          <p:cNvPicPr>
            <a:picLocks noGrp="1" noChangeAspect="1"/>
          </p:cNvPicPr>
          <p:nvPr>
            <p:ph idx="1"/>
          </p:nvPr>
        </p:nvPicPr>
        <p:blipFill>
          <a:blip r:embed="rId3"/>
          <a:stretch>
            <a:fillRect/>
          </a:stretch>
        </p:blipFill>
        <p:spPr>
          <a:xfrm>
            <a:off x="457200" y="1971926"/>
            <a:ext cx="8229600" cy="3782510"/>
          </a:xfrm>
          <a:prstGeom prst="rect">
            <a:avLst/>
          </a:prstGeom>
        </p:spPr>
      </p:pic>
    </p:spTree>
    <p:extLst>
      <p:ext uri="{BB962C8B-B14F-4D97-AF65-F5344CB8AC3E}">
        <p14:creationId xmlns:p14="http://schemas.microsoft.com/office/powerpoint/2010/main" val="368891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89EC13-42F0-421B-9DDE-B0E753533396}"/>
              </a:ext>
            </a:extLst>
          </p:cNvPr>
          <p:cNvSpPr>
            <a:spLocks noGrp="1"/>
          </p:cNvSpPr>
          <p:nvPr>
            <p:ph type="title"/>
          </p:nvPr>
        </p:nvSpPr>
        <p:spPr/>
        <p:txBody>
          <a:bodyPr/>
          <a:lstStyle/>
          <a:p>
            <a:r>
              <a:rPr lang="zh-CN" altLang="en-US" dirty="0"/>
              <a:t>上海出口集装箱运价指数</a:t>
            </a:r>
          </a:p>
        </p:txBody>
      </p:sp>
      <p:pic>
        <p:nvPicPr>
          <p:cNvPr id="4" name="内容占位符 5">
            <a:extLst>
              <a:ext uri="{FF2B5EF4-FFF2-40B4-BE49-F238E27FC236}">
                <a16:creationId xmlns:a16="http://schemas.microsoft.com/office/drawing/2014/main" id="{752522D4-BA74-4097-908D-513699B60B81}"/>
              </a:ext>
            </a:extLst>
          </p:cNvPr>
          <p:cNvPicPr>
            <a:picLocks noGrp="1" noChangeAspect="1"/>
          </p:cNvPicPr>
          <p:nvPr>
            <p:ph idx="1"/>
          </p:nvPr>
        </p:nvPicPr>
        <p:blipFill>
          <a:blip r:embed="rId2"/>
          <a:stretch>
            <a:fillRect/>
          </a:stretch>
        </p:blipFill>
        <p:spPr>
          <a:xfrm>
            <a:off x="1437134" y="1600200"/>
            <a:ext cx="6269732" cy="4525963"/>
          </a:xfrm>
          <a:prstGeom prst="rect">
            <a:avLst/>
          </a:prstGeom>
        </p:spPr>
      </p:pic>
      <p:cxnSp>
        <p:nvCxnSpPr>
          <p:cNvPr id="6" name="直接箭头连接符 5">
            <a:extLst>
              <a:ext uri="{FF2B5EF4-FFF2-40B4-BE49-F238E27FC236}">
                <a16:creationId xmlns:a16="http://schemas.microsoft.com/office/drawing/2014/main" id="{28550E4E-52DC-4148-A3EA-587DA9FF7906}"/>
              </a:ext>
            </a:extLst>
          </p:cNvPr>
          <p:cNvCxnSpPr/>
          <p:nvPr/>
        </p:nvCxnSpPr>
        <p:spPr>
          <a:xfrm>
            <a:off x="2267744" y="4437112"/>
            <a:ext cx="432048" cy="43204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9DD7C299-23F8-412F-A5C2-E96AC56AEBE6}"/>
              </a:ext>
            </a:extLst>
          </p:cNvPr>
          <p:cNvCxnSpPr/>
          <p:nvPr/>
        </p:nvCxnSpPr>
        <p:spPr>
          <a:xfrm>
            <a:off x="3707904" y="4725144"/>
            <a:ext cx="432048" cy="43204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96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D4E2AB-C219-4E92-A654-34936FBEC2FF}"/>
              </a:ext>
            </a:extLst>
          </p:cNvPr>
          <p:cNvSpPr>
            <a:spLocks noGrp="1"/>
          </p:cNvSpPr>
          <p:nvPr>
            <p:ph type="title"/>
          </p:nvPr>
        </p:nvSpPr>
        <p:spPr/>
        <p:txBody>
          <a:bodyPr/>
          <a:lstStyle/>
          <a:p>
            <a:r>
              <a:rPr lang="zh-CN" altLang="en-US" dirty="0"/>
              <a:t>集运股</a:t>
            </a:r>
          </a:p>
        </p:txBody>
      </p:sp>
      <p:sp>
        <p:nvSpPr>
          <p:cNvPr id="3" name="内容占位符 2">
            <a:extLst>
              <a:ext uri="{FF2B5EF4-FFF2-40B4-BE49-F238E27FC236}">
                <a16:creationId xmlns:a16="http://schemas.microsoft.com/office/drawing/2014/main" id="{55406607-A41D-4023-8B15-EE9136FBFBEE}"/>
              </a:ext>
            </a:extLst>
          </p:cNvPr>
          <p:cNvSpPr>
            <a:spLocks noGrp="1"/>
          </p:cNvSpPr>
          <p:nvPr>
            <p:ph sz="half" idx="1"/>
          </p:nvPr>
        </p:nvSpPr>
        <p:spPr>
          <a:xfrm>
            <a:off x="457200" y="1600201"/>
            <a:ext cx="5410944" cy="1108720"/>
          </a:xfrm>
        </p:spPr>
        <p:txBody>
          <a:bodyPr/>
          <a:lstStyle/>
          <a:p>
            <a:r>
              <a:rPr lang="zh-CN" altLang="en-US" dirty="0"/>
              <a:t>成本稳定，营收随运价大幅波动，公认“周期之王”。</a:t>
            </a:r>
          </a:p>
        </p:txBody>
      </p:sp>
      <p:pic>
        <p:nvPicPr>
          <p:cNvPr id="8" name="内容占位符 7">
            <a:extLst>
              <a:ext uri="{FF2B5EF4-FFF2-40B4-BE49-F238E27FC236}">
                <a16:creationId xmlns:a16="http://schemas.microsoft.com/office/drawing/2014/main" id="{5355D9CE-E2EE-4BF3-9214-1B2E8847A41B}"/>
              </a:ext>
            </a:extLst>
          </p:cNvPr>
          <p:cNvPicPr>
            <a:picLocks noGrp="1" noChangeAspect="1"/>
          </p:cNvPicPr>
          <p:nvPr>
            <p:ph sz="half" idx="2"/>
          </p:nvPr>
        </p:nvPicPr>
        <p:blipFill>
          <a:blip r:embed="rId2"/>
          <a:stretch>
            <a:fillRect/>
          </a:stretch>
        </p:blipFill>
        <p:spPr>
          <a:xfrm>
            <a:off x="2771800" y="2564904"/>
            <a:ext cx="5987008" cy="3397584"/>
          </a:xfrm>
          <a:prstGeom prst="rect">
            <a:avLst/>
          </a:prstGeom>
        </p:spPr>
      </p:pic>
      <p:cxnSp>
        <p:nvCxnSpPr>
          <p:cNvPr id="12" name="直接箭头连接符 11">
            <a:extLst>
              <a:ext uri="{FF2B5EF4-FFF2-40B4-BE49-F238E27FC236}">
                <a16:creationId xmlns:a16="http://schemas.microsoft.com/office/drawing/2014/main" id="{5ED4845D-4913-4D11-89A5-4E61455A7263}"/>
              </a:ext>
            </a:extLst>
          </p:cNvPr>
          <p:cNvCxnSpPr/>
          <p:nvPr/>
        </p:nvCxnSpPr>
        <p:spPr>
          <a:xfrm flipV="1">
            <a:off x="7308304" y="3068960"/>
            <a:ext cx="432048" cy="20162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38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A5A83-50AB-443D-B120-82DAA507AB97}"/>
              </a:ext>
            </a:extLst>
          </p:cNvPr>
          <p:cNvSpPr>
            <a:spLocks noGrp="1"/>
          </p:cNvSpPr>
          <p:nvPr>
            <p:ph type="title"/>
          </p:nvPr>
        </p:nvSpPr>
        <p:spPr/>
        <p:txBody>
          <a:bodyPr/>
          <a:lstStyle/>
          <a:p>
            <a:r>
              <a:rPr lang="zh-CN" altLang="en-US" dirty="0"/>
              <a:t>疫情如何催生集运股行情</a:t>
            </a:r>
          </a:p>
        </p:txBody>
      </p:sp>
      <p:sp>
        <p:nvSpPr>
          <p:cNvPr id="3" name="内容占位符 2">
            <a:extLst>
              <a:ext uri="{FF2B5EF4-FFF2-40B4-BE49-F238E27FC236}">
                <a16:creationId xmlns:a16="http://schemas.microsoft.com/office/drawing/2014/main" id="{14BCC535-F697-410A-884E-D47F254C314F}"/>
              </a:ext>
            </a:extLst>
          </p:cNvPr>
          <p:cNvSpPr>
            <a:spLocks noGrp="1"/>
          </p:cNvSpPr>
          <p:nvPr>
            <p:ph sz="half" idx="1"/>
          </p:nvPr>
        </p:nvSpPr>
        <p:spPr/>
        <p:txBody>
          <a:bodyPr>
            <a:normAutofit lnSpcReduction="10000"/>
          </a:bodyPr>
          <a:lstStyle/>
          <a:p>
            <a:r>
              <a:rPr lang="zh-CN" altLang="en-US" dirty="0"/>
              <a:t>“中国制造”的需求放大</a:t>
            </a:r>
            <a:endParaRPr lang="en-US" altLang="zh-CN" dirty="0"/>
          </a:p>
          <a:p>
            <a:pPr lvl="1"/>
            <a:r>
              <a:rPr lang="zh-CN" altLang="en-US" dirty="0"/>
              <a:t>欧美的财政和货币刺激</a:t>
            </a:r>
            <a:endParaRPr lang="en-US" altLang="zh-CN" dirty="0"/>
          </a:p>
          <a:p>
            <a:pPr lvl="1"/>
            <a:r>
              <a:rPr lang="zh-CN" altLang="en-US" dirty="0"/>
              <a:t>疫情对全球供应链的冲击</a:t>
            </a:r>
            <a:endParaRPr lang="en-US" altLang="zh-CN" dirty="0"/>
          </a:p>
          <a:p>
            <a:pPr lvl="1"/>
            <a:r>
              <a:rPr lang="en-US" altLang="zh-CN" dirty="0"/>
              <a:t>2020-2021</a:t>
            </a:r>
            <a:r>
              <a:rPr lang="zh-CN" altLang="en-US" dirty="0"/>
              <a:t>中国制造独善其身</a:t>
            </a:r>
            <a:endParaRPr lang="en-US" altLang="zh-CN" dirty="0"/>
          </a:p>
          <a:p>
            <a:pPr lvl="1"/>
            <a:r>
              <a:rPr lang="zh-CN" altLang="en-US" dirty="0"/>
              <a:t>欧美民众网购激增</a:t>
            </a:r>
            <a:endParaRPr lang="en-US" altLang="zh-CN" dirty="0"/>
          </a:p>
          <a:p>
            <a:r>
              <a:rPr lang="zh-CN" altLang="en-US" dirty="0"/>
              <a:t>集运运能受限于港口拥堵、集装箱短缺、运河堵塞等。</a:t>
            </a:r>
          </a:p>
        </p:txBody>
      </p:sp>
      <p:pic>
        <p:nvPicPr>
          <p:cNvPr id="6" name="内容占位符 5">
            <a:extLst>
              <a:ext uri="{FF2B5EF4-FFF2-40B4-BE49-F238E27FC236}">
                <a16:creationId xmlns:a16="http://schemas.microsoft.com/office/drawing/2014/main" id="{9E4B0912-0D09-4D04-9B15-ED56723E9F08}"/>
              </a:ext>
            </a:extLst>
          </p:cNvPr>
          <p:cNvPicPr>
            <a:picLocks noGrp="1" noChangeAspect="1"/>
          </p:cNvPicPr>
          <p:nvPr>
            <p:ph sz="half" idx="2"/>
          </p:nvPr>
        </p:nvPicPr>
        <p:blipFill>
          <a:blip r:embed="rId2"/>
          <a:stretch>
            <a:fillRect/>
          </a:stretch>
        </p:blipFill>
        <p:spPr>
          <a:xfrm>
            <a:off x="4648200" y="2405499"/>
            <a:ext cx="4038600" cy="2915364"/>
          </a:xfrm>
          <a:prstGeom prst="rect">
            <a:avLst/>
          </a:prstGeom>
        </p:spPr>
      </p:pic>
      <p:cxnSp>
        <p:nvCxnSpPr>
          <p:cNvPr id="8" name="直接箭头连接符 7">
            <a:extLst>
              <a:ext uri="{FF2B5EF4-FFF2-40B4-BE49-F238E27FC236}">
                <a16:creationId xmlns:a16="http://schemas.microsoft.com/office/drawing/2014/main" id="{E57F4E9B-D0AF-485A-8D18-C4B9FA10CBC7}"/>
              </a:ext>
            </a:extLst>
          </p:cNvPr>
          <p:cNvCxnSpPr>
            <a:cxnSpLocks/>
          </p:cNvCxnSpPr>
          <p:nvPr/>
        </p:nvCxnSpPr>
        <p:spPr>
          <a:xfrm flipV="1">
            <a:off x="7236296" y="3140968"/>
            <a:ext cx="144016" cy="12961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10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A52837C-027B-4FC6-A458-CA88888B9D3D}"/>
              </a:ext>
            </a:extLst>
          </p:cNvPr>
          <p:cNvSpPr>
            <a:spLocks noGrp="1"/>
          </p:cNvSpPr>
          <p:nvPr>
            <p:ph type="title"/>
          </p:nvPr>
        </p:nvSpPr>
        <p:spPr/>
        <p:txBody>
          <a:bodyPr/>
          <a:lstStyle/>
          <a:p>
            <a:r>
              <a:rPr lang="zh-CN" altLang="en-US" dirty="0"/>
              <a:t>中远海控</a:t>
            </a:r>
          </a:p>
        </p:txBody>
      </p:sp>
      <p:graphicFrame>
        <p:nvGraphicFramePr>
          <p:cNvPr id="9" name="内容占位符 8">
            <a:extLst>
              <a:ext uri="{FF2B5EF4-FFF2-40B4-BE49-F238E27FC236}">
                <a16:creationId xmlns:a16="http://schemas.microsoft.com/office/drawing/2014/main" id="{C3AC6E74-1FA8-43E0-A4CE-6C31333EFF9B}"/>
              </a:ext>
            </a:extLst>
          </p:cNvPr>
          <p:cNvGraphicFramePr>
            <a:graphicFrameLocks noGrp="1"/>
          </p:cNvGraphicFramePr>
          <p:nvPr>
            <p:ph idx="1"/>
            <p:extLst>
              <p:ext uri="{D42A27DB-BD31-4B8C-83A1-F6EECF244321}">
                <p14:modId xmlns:p14="http://schemas.microsoft.com/office/powerpoint/2010/main" val="398928751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612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83C928-9EEA-40AE-AB6D-5F4193E69C9A}"/>
              </a:ext>
            </a:extLst>
          </p:cNvPr>
          <p:cNvSpPr>
            <a:spLocks noGrp="1"/>
          </p:cNvSpPr>
          <p:nvPr>
            <p:ph type="title"/>
          </p:nvPr>
        </p:nvSpPr>
        <p:spPr/>
        <p:txBody>
          <a:bodyPr/>
          <a:lstStyle/>
          <a:p>
            <a:r>
              <a:rPr lang="zh-CN" altLang="en-US" dirty="0"/>
              <a:t>股价和估值</a:t>
            </a:r>
          </a:p>
        </p:txBody>
      </p:sp>
      <p:graphicFrame>
        <p:nvGraphicFramePr>
          <p:cNvPr id="4" name="内容占位符 3">
            <a:extLst>
              <a:ext uri="{FF2B5EF4-FFF2-40B4-BE49-F238E27FC236}">
                <a16:creationId xmlns:a16="http://schemas.microsoft.com/office/drawing/2014/main" id="{802F579D-741E-40DF-AF23-653D94E73FD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457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15B2A1-CA95-44FB-992F-83CAFB256F98}"/>
              </a:ext>
            </a:extLst>
          </p:cNvPr>
          <p:cNvSpPr>
            <a:spLocks noGrp="1"/>
          </p:cNvSpPr>
          <p:nvPr>
            <p:ph type="title"/>
          </p:nvPr>
        </p:nvSpPr>
        <p:spPr/>
        <p:txBody>
          <a:bodyPr/>
          <a:lstStyle/>
          <a:p>
            <a:r>
              <a:rPr lang="zh-CN" altLang="en-US" dirty="0"/>
              <a:t>东方海外国际</a:t>
            </a:r>
          </a:p>
        </p:txBody>
      </p:sp>
      <p:graphicFrame>
        <p:nvGraphicFramePr>
          <p:cNvPr id="4" name="内容占位符 3">
            <a:extLst>
              <a:ext uri="{FF2B5EF4-FFF2-40B4-BE49-F238E27FC236}">
                <a16:creationId xmlns:a16="http://schemas.microsoft.com/office/drawing/2014/main" id="{0514C4A2-AE8B-4CF0-BCBA-C1B5EF233FFB}"/>
              </a:ext>
            </a:extLst>
          </p:cNvPr>
          <p:cNvGraphicFramePr>
            <a:graphicFrameLocks noGrp="1"/>
          </p:cNvGraphicFramePr>
          <p:nvPr>
            <p:ph idx="1"/>
            <p:extLst>
              <p:ext uri="{D42A27DB-BD31-4B8C-83A1-F6EECF244321}">
                <p14:modId xmlns:p14="http://schemas.microsoft.com/office/powerpoint/2010/main" val="35499532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61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193715-FC13-458B-9A8B-3A866070195C}"/>
              </a:ext>
            </a:extLst>
          </p:cNvPr>
          <p:cNvSpPr>
            <a:spLocks noGrp="1"/>
          </p:cNvSpPr>
          <p:nvPr>
            <p:ph type="title"/>
          </p:nvPr>
        </p:nvSpPr>
        <p:spPr/>
        <p:txBody>
          <a:bodyPr/>
          <a:lstStyle/>
          <a:p>
            <a:r>
              <a:rPr lang="zh-CN" altLang="en-US" dirty="0"/>
              <a:t>股价和估值</a:t>
            </a:r>
          </a:p>
        </p:txBody>
      </p:sp>
      <p:graphicFrame>
        <p:nvGraphicFramePr>
          <p:cNvPr id="4" name="内容占位符 3">
            <a:extLst>
              <a:ext uri="{FF2B5EF4-FFF2-40B4-BE49-F238E27FC236}">
                <a16:creationId xmlns:a16="http://schemas.microsoft.com/office/drawing/2014/main" id="{C9071FBC-0811-480E-9D21-9013DB91A56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976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t>集运</a:t>
            </a:r>
            <a:endParaRPr lang="en-US" altLang="zh-CN" dirty="0"/>
          </a:p>
          <a:p>
            <a:pPr lvl="1"/>
            <a:r>
              <a:rPr lang="zh-CN" altLang="en-US" dirty="0">
                <a:solidFill>
                  <a:srgbClr val="C00000"/>
                </a:solidFill>
              </a:rPr>
              <a:t>石油</a:t>
            </a:r>
            <a:endParaRPr lang="en-US" altLang="zh-CN" dirty="0">
              <a:solidFill>
                <a:srgbClr val="C00000"/>
              </a:solidFill>
            </a:endParaRPr>
          </a:p>
          <a:p>
            <a:pPr lvl="1"/>
            <a:r>
              <a:rPr lang="zh-CN" altLang="en-US" dirty="0"/>
              <a:t>锂矿</a:t>
            </a:r>
            <a:endParaRPr lang="en-US" altLang="zh-CN" dirty="0"/>
          </a:p>
          <a:p>
            <a:pPr lvl="1"/>
            <a:r>
              <a:rPr lang="zh-CN" altLang="en-US" dirty="0"/>
              <a:t>房地产</a:t>
            </a:r>
            <a:endParaRPr lang="en-US" altLang="zh-CN" dirty="0"/>
          </a:p>
          <a:p>
            <a:r>
              <a:rPr lang="zh-CN" altLang="en-US" dirty="0"/>
              <a:t>伪周期</a:t>
            </a:r>
            <a:endParaRPr lang="en-US" altLang="zh-CN" dirty="0"/>
          </a:p>
          <a:p>
            <a:r>
              <a:rPr lang="zh-CN" altLang="en-US" dirty="0"/>
              <a:t>小结</a:t>
            </a:r>
          </a:p>
        </p:txBody>
      </p:sp>
    </p:spTree>
    <p:extLst>
      <p:ext uri="{BB962C8B-B14F-4D97-AF65-F5344CB8AC3E}">
        <p14:creationId xmlns:p14="http://schemas.microsoft.com/office/powerpoint/2010/main" val="297376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C052E4-9662-4D92-8374-EB78DDB7EDA6}"/>
              </a:ext>
            </a:extLst>
          </p:cNvPr>
          <p:cNvSpPr>
            <a:spLocks noGrp="1"/>
          </p:cNvSpPr>
          <p:nvPr>
            <p:ph type="title"/>
          </p:nvPr>
        </p:nvSpPr>
        <p:spPr/>
        <p:txBody>
          <a:bodyPr/>
          <a:lstStyle/>
          <a:p>
            <a:r>
              <a:rPr lang="zh-CN" altLang="en-US" dirty="0"/>
              <a:t>原油价格</a:t>
            </a:r>
          </a:p>
        </p:txBody>
      </p:sp>
      <p:pic>
        <p:nvPicPr>
          <p:cNvPr id="4" name="内容占位符 3">
            <a:extLst>
              <a:ext uri="{FF2B5EF4-FFF2-40B4-BE49-F238E27FC236}">
                <a16:creationId xmlns:a16="http://schemas.microsoft.com/office/drawing/2014/main" id="{7794E2C7-7D12-4064-817D-E042D7601CF0}"/>
              </a:ext>
            </a:extLst>
          </p:cNvPr>
          <p:cNvPicPr>
            <a:picLocks noGrp="1" noChangeAspect="1"/>
          </p:cNvPicPr>
          <p:nvPr>
            <p:ph idx="1"/>
          </p:nvPr>
        </p:nvPicPr>
        <p:blipFill>
          <a:blip r:embed="rId2"/>
          <a:stretch>
            <a:fillRect/>
          </a:stretch>
        </p:blipFill>
        <p:spPr>
          <a:xfrm>
            <a:off x="1437134" y="1600200"/>
            <a:ext cx="6269732" cy="4525963"/>
          </a:xfrm>
          <a:prstGeom prst="rect">
            <a:avLst/>
          </a:prstGeom>
        </p:spPr>
      </p:pic>
    </p:spTree>
    <p:extLst>
      <p:ext uri="{BB962C8B-B14F-4D97-AF65-F5344CB8AC3E}">
        <p14:creationId xmlns:p14="http://schemas.microsoft.com/office/powerpoint/2010/main" val="48729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t>集运</a:t>
            </a:r>
            <a:endParaRPr lang="en-US" altLang="zh-CN" dirty="0"/>
          </a:p>
          <a:p>
            <a:pPr lvl="1"/>
            <a:r>
              <a:rPr lang="zh-CN" altLang="en-US" dirty="0"/>
              <a:t>石油</a:t>
            </a:r>
            <a:endParaRPr lang="en-US" altLang="zh-CN" dirty="0"/>
          </a:p>
          <a:p>
            <a:pPr lvl="1"/>
            <a:r>
              <a:rPr lang="zh-CN" altLang="en-US" dirty="0"/>
              <a:t>锂矿</a:t>
            </a:r>
            <a:endParaRPr lang="en-US" altLang="zh-CN" dirty="0"/>
          </a:p>
          <a:p>
            <a:pPr lvl="1"/>
            <a:r>
              <a:rPr lang="zh-CN" altLang="en-US" dirty="0"/>
              <a:t>房地产</a:t>
            </a:r>
            <a:endParaRPr lang="en-US" altLang="zh-CN" dirty="0"/>
          </a:p>
          <a:p>
            <a:r>
              <a:rPr lang="zh-CN" altLang="en-US" dirty="0"/>
              <a:t>伪周期</a:t>
            </a:r>
            <a:endParaRPr lang="en-US" altLang="zh-CN" dirty="0"/>
          </a:p>
          <a:p>
            <a:r>
              <a:rPr lang="zh-CN" altLang="en-US" dirty="0"/>
              <a:t>小结</a:t>
            </a:r>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6C9AF-398A-44D6-BD9A-EEE62C6973B0}"/>
              </a:ext>
            </a:extLst>
          </p:cNvPr>
          <p:cNvSpPr>
            <a:spLocks noGrp="1"/>
          </p:cNvSpPr>
          <p:nvPr>
            <p:ph type="title"/>
          </p:nvPr>
        </p:nvSpPr>
        <p:spPr/>
        <p:txBody>
          <a:bodyPr/>
          <a:lstStyle/>
          <a:p>
            <a:r>
              <a:rPr lang="zh-CN" altLang="en-US" dirty="0"/>
              <a:t>原油价格的决定因素</a:t>
            </a:r>
          </a:p>
        </p:txBody>
      </p:sp>
      <p:sp>
        <p:nvSpPr>
          <p:cNvPr id="3" name="内容占位符 2">
            <a:extLst>
              <a:ext uri="{FF2B5EF4-FFF2-40B4-BE49-F238E27FC236}">
                <a16:creationId xmlns:a16="http://schemas.microsoft.com/office/drawing/2014/main" id="{2D7756C5-0D64-4AB8-AB00-D5EF40F84442}"/>
              </a:ext>
            </a:extLst>
          </p:cNvPr>
          <p:cNvSpPr>
            <a:spLocks noGrp="1"/>
          </p:cNvSpPr>
          <p:nvPr>
            <p:ph idx="1"/>
          </p:nvPr>
        </p:nvSpPr>
        <p:spPr/>
        <p:txBody>
          <a:bodyPr>
            <a:normAutofit lnSpcReduction="10000"/>
          </a:bodyPr>
          <a:lstStyle/>
          <a:p>
            <a:r>
              <a:rPr lang="zh-CN" altLang="en-US" dirty="0"/>
              <a:t>供给侧</a:t>
            </a:r>
            <a:endParaRPr lang="en-US" altLang="zh-CN" dirty="0"/>
          </a:p>
          <a:p>
            <a:pPr lvl="1"/>
            <a:r>
              <a:rPr lang="en-US" altLang="zh-CN" dirty="0"/>
              <a:t>OPEC</a:t>
            </a:r>
            <a:r>
              <a:rPr lang="zh-CN" altLang="en-US" dirty="0"/>
              <a:t>生产计划</a:t>
            </a:r>
            <a:endParaRPr lang="en-US" altLang="zh-CN" dirty="0"/>
          </a:p>
          <a:p>
            <a:pPr lvl="1"/>
            <a:r>
              <a:rPr lang="zh-CN" altLang="en-US" dirty="0"/>
              <a:t>页岩油产能</a:t>
            </a:r>
            <a:endParaRPr lang="en-US" altLang="zh-CN" dirty="0"/>
          </a:p>
          <a:p>
            <a:pPr lvl="1"/>
            <a:r>
              <a:rPr lang="zh-CN" altLang="en-US" dirty="0"/>
              <a:t>伊朗、俄罗斯、委内瑞拉等国的经济制裁</a:t>
            </a:r>
            <a:endParaRPr lang="en-US" altLang="zh-CN" dirty="0"/>
          </a:p>
          <a:p>
            <a:pPr lvl="1"/>
            <a:r>
              <a:rPr lang="zh-CN" altLang="en-US" dirty="0"/>
              <a:t>中东政治军事风险</a:t>
            </a:r>
            <a:endParaRPr lang="en-US" altLang="zh-CN" dirty="0"/>
          </a:p>
          <a:p>
            <a:r>
              <a:rPr lang="zh-CN" altLang="en-US" dirty="0"/>
              <a:t>需求侧</a:t>
            </a:r>
            <a:endParaRPr lang="en-US" altLang="zh-CN" dirty="0"/>
          </a:p>
          <a:p>
            <a:pPr lvl="1"/>
            <a:r>
              <a:rPr lang="zh-CN" altLang="en-US" dirty="0"/>
              <a:t>全球经济形势</a:t>
            </a:r>
            <a:endParaRPr lang="en-US" altLang="zh-CN" dirty="0"/>
          </a:p>
          <a:p>
            <a:pPr lvl="1"/>
            <a:r>
              <a:rPr lang="zh-CN" altLang="en-US" dirty="0"/>
              <a:t>库存水平（包括美国战略储备油库）</a:t>
            </a:r>
            <a:endParaRPr lang="en-US" altLang="zh-CN" dirty="0"/>
          </a:p>
          <a:p>
            <a:pPr lvl="1"/>
            <a:r>
              <a:rPr lang="zh-CN" altLang="en-US" dirty="0"/>
              <a:t>美元指数</a:t>
            </a:r>
            <a:endParaRPr lang="en-US" altLang="zh-CN" dirty="0"/>
          </a:p>
          <a:p>
            <a:pPr lvl="1"/>
            <a:endParaRPr lang="zh-CN" altLang="en-US" dirty="0"/>
          </a:p>
        </p:txBody>
      </p:sp>
    </p:spTree>
    <p:extLst>
      <p:ext uri="{BB962C8B-B14F-4D97-AF65-F5344CB8AC3E}">
        <p14:creationId xmlns:p14="http://schemas.microsoft.com/office/powerpoint/2010/main" val="424681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D985FC-101D-428F-A43E-8D5107994DFC}"/>
              </a:ext>
            </a:extLst>
          </p:cNvPr>
          <p:cNvSpPr>
            <a:spLocks noGrp="1"/>
          </p:cNvSpPr>
          <p:nvPr>
            <p:ph type="title"/>
          </p:nvPr>
        </p:nvSpPr>
        <p:spPr/>
        <p:txBody>
          <a:bodyPr/>
          <a:lstStyle/>
          <a:p>
            <a:r>
              <a:rPr lang="zh-CN" altLang="en-US" dirty="0"/>
              <a:t>巴菲特的中石油交易</a:t>
            </a:r>
          </a:p>
        </p:txBody>
      </p:sp>
      <p:sp>
        <p:nvSpPr>
          <p:cNvPr id="4" name="内容占位符 3">
            <a:extLst>
              <a:ext uri="{FF2B5EF4-FFF2-40B4-BE49-F238E27FC236}">
                <a16:creationId xmlns:a16="http://schemas.microsoft.com/office/drawing/2014/main" id="{D1624A14-D4EA-4854-AC0B-4DC9CD18BF53}"/>
              </a:ext>
            </a:extLst>
          </p:cNvPr>
          <p:cNvSpPr>
            <a:spLocks noGrp="1"/>
          </p:cNvSpPr>
          <p:nvPr>
            <p:ph sz="half" idx="1"/>
          </p:nvPr>
        </p:nvSpPr>
        <p:spPr/>
        <p:txBody>
          <a:bodyPr>
            <a:normAutofit fontScale="85000" lnSpcReduction="20000"/>
          </a:bodyPr>
          <a:lstStyle/>
          <a:p>
            <a:r>
              <a:rPr lang="en-US" altLang="zh-CN" dirty="0"/>
              <a:t>2002-2003</a:t>
            </a:r>
            <a:r>
              <a:rPr lang="zh-CN" altLang="en-US" dirty="0"/>
              <a:t>年，巴菲特以</a:t>
            </a:r>
            <a:r>
              <a:rPr lang="en-US" altLang="zh-CN" dirty="0"/>
              <a:t>4.88</a:t>
            </a:r>
            <a:r>
              <a:rPr lang="zh-CN" altLang="en-US" dirty="0"/>
              <a:t>亿美元买下</a:t>
            </a:r>
            <a:r>
              <a:rPr lang="en-US" altLang="zh-CN" dirty="0"/>
              <a:t>1.3%</a:t>
            </a:r>
            <a:r>
              <a:rPr lang="zh-CN" altLang="en-US" dirty="0"/>
              <a:t>的中石油</a:t>
            </a:r>
            <a:r>
              <a:rPr lang="en-US" altLang="zh-CN" dirty="0"/>
              <a:t>H</a:t>
            </a:r>
            <a:r>
              <a:rPr lang="zh-CN" altLang="en-US" dirty="0"/>
              <a:t>股（对应市值</a:t>
            </a:r>
            <a:r>
              <a:rPr lang="en-US" altLang="zh-CN" dirty="0"/>
              <a:t>370</a:t>
            </a:r>
            <a:r>
              <a:rPr lang="zh-CN" altLang="en-US" dirty="0"/>
              <a:t>亿美元）。</a:t>
            </a:r>
            <a:endParaRPr lang="en-US" altLang="zh-CN" dirty="0"/>
          </a:p>
          <a:p>
            <a:pPr lvl="1"/>
            <a:r>
              <a:rPr lang="en-US" altLang="zh-CN" dirty="0"/>
              <a:t>PE = 6.2, PB = 0.9.</a:t>
            </a:r>
          </a:p>
          <a:p>
            <a:pPr lvl="1"/>
            <a:r>
              <a:rPr lang="zh-CN" altLang="en-US" dirty="0"/>
              <a:t>油价在</a:t>
            </a:r>
            <a:r>
              <a:rPr lang="en-US" altLang="zh-CN" dirty="0"/>
              <a:t>20-30</a:t>
            </a:r>
            <a:r>
              <a:rPr lang="zh-CN" altLang="en-US" dirty="0"/>
              <a:t>美元每桶。</a:t>
            </a:r>
            <a:endParaRPr lang="en-US" altLang="zh-CN" dirty="0"/>
          </a:p>
          <a:p>
            <a:pPr lvl="1"/>
            <a:r>
              <a:rPr lang="zh-CN" altLang="en-US" dirty="0"/>
              <a:t>因为中国经济崛起，需求旺盛。</a:t>
            </a:r>
            <a:endParaRPr lang="en-US" altLang="zh-CN" dirty="0"/>
          </a:p>
          <a:p>
            <a:pPr lvl="1"/>
            <a:r>
              <a:rPr lang="zh-CN" altLang="en-US" dirty="0"/>
              <a:t>巴菲特和芒格给中石油的估值是</a:t>
            </a:r>
            <a:r>
              <a:rPr lang="en-US" altLang="zh-CN" dirty="0"/>
              <a:t>1000</a:t>
            </a:r>
            <a:r>
              <a:rPr lang="zh-CN" altLang="en-US" dirty="0"/>
              <a:t>亿美元。</a:t>
            </a:r>
            <a:endParaRPr lang="en-US" altLang="zh-CN" dirty="0"/>
          </a:p>
          <a:p>
            <a:r>
              <a:rPr lang="en-US" altLang="zh-CN" dirty="0"/>
              <a:t>2007</a:t>
            </a:r>
            <a:r>
              <a:rPr lang="zh-CN" altLang="en-US" dirty="0"/>
              <a:t>年，以</a:t>
            </a:r>
            <a:r>
              <a:rPr lang="en-US" altLang="zh-CN" dirty="0"/>
              <a:t>40</a:t>
            </a:r>
            <a:r>
              <a:rPr lang="zh-CN" altLang="en-US" dirty="0"/>
              <a:t>亿美元全部卖出。</a:t>
            </a:r>
            <a:endParaRPr lang="en-US" altLang="zh-CN" dirty="0"/>
          </a:p>
          <a:p>
            <a:pPr lvl="1"/>
            <a:r>
              <a:rPr lang="zh-CN" altLang="en-US" dirty="0"/>
              <a:t>油价超过</a:t>
            </a:r>
            <a:r>
              <a:rPr lang="en-US" altLang="zh-CN" dirty="0"/>
              <a:t>90</a:t>
            </a:r>
            <a:r>
              <a:rPr lang="zh-CN" altLang="en-US" dirty="0"/>
              <a:t>美元每桶。</a:t>
            </a:r>
            <a:endParaRPr lang="en-US" altLang="zh-CN" dirty="0"/>
          </a:p>
          <a:p>
            <a:pPr lvl="1"/>
            <a:r>
              <a:rPr lang="zh-CN" altLang="en-US" dirty="0"/>
              <a:t>中石油市值上升到</a:t>
            </a:r>
            <a:r>
              <a:rPr lang="en-US" altLang="zh-CN" dirty="0"/>
              <a:t>2750</a:t>
            </a:r>
            <a:r>
              <a:rPr lang="zh-CN" altLang="en-US" dirty="0"/>
              <a:t>亿美元，估值赶上其他国际油企。</a:t>
            </a:r>
            <a:endParaRPr lang="en-US" altLang="zh-CN" dirty="0"/>
          </a:p>
          <a:p>
            <a:pPr lvl="1"/>
            <a:endParaRPr lang="zh-CN" altLang="en-US" dirty="0"/>
          </a:p>
        </p:txBody>
      </p:sp>
      <p:pic>
        <p:nvPicPr>
          <p:cNvPr id="6" name="内容占位符 5">
            <a:extLst>
              <a:ext uri="{FF2B5EF4-FFF2-40B4-BE49-F238E27FC236}">
                <a16:creationId xmlns:a16="http://schemas.microsoft.com/office/drawing/2014/main" id="{26F5A50C-ECEC-4968-B4A9-D3EDB44981F2}"/>
              </a:ext>
            </a:extLst>
          </p:cNvPr>
          <p:cNvPicPr>
            <a:picLocks noGrp="1" noChangeAspect="1"/>
          </p:cNvPicPr>
          <p:nvPr>
            <p:ph sz="half" idx="2"/>
          </p:nvPr>
        </p:nvPicPr>
        <p:blipFill>
          <a:blip r:embed="rId3"/>
          <a:stretch>
            <a:fillRect/>
          </a:stretch>
        </p:blipFill>
        <p:spPr>
          <a:xfrm>
            <a:off x="4648200" y="1890495"/>
            <a:ext cx="4038600" cy="3945372"/>
          </a:xfrm>
          <a:prstGeom prst="rect">
            <a:avLst/>
          </a:prstGeom>
        </p:spPr>
      </p:pic>
      <p:cxnSp>
        <p:nvCxnSpPr>
          <p:cNvPr id="8" name="直接箭头连接符 7">
            <a:extLst>
              <a:ext uri="{FF2B5EF4-FFF2-40B4-BE49-F238E27FC236}">
                <a16:creationId xmlns:a16="http://schemas.microsoft.com/office/drawing/2014/main" id="{A642C8D4-07A3-4199-BB8D-DB5097F2955A}"/>
              </a:ext>
            </a:extLst>
          </p:cNvPr>
          <p:cNvCxnSpPr>
            <a:cxnSpLocks/>
          </p:cNvCxnSpPr>
          <p:nvPr/>
        </p:nvCxnSpPr>
        <p:spPr>
          <a:xfrm flipH="1" flipV="1">
            <a:off x="5220072" y="5676551"/>
            <a:ext cx="288032" cy="449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ACA0FD3-FECE-4AD2-86BB-2983ABC59D12}"/>
              </a:ext>
            </a:extLst>
          </p:cNvPr>
          <p:cNvSpPr txBox="1"/>
          <p:nvPr/>
        </p:nvSpPr>
        <p:spPr>
          <a:xfrm>
            <a:off x="5364088" y="6126163"/>
            <a:ext cx="868288" cy="369332"/>
          </a:xfrm>
          <a:prstGeom prst="rect">
            <a:avLst/>
          </a:prstGeom>
          <a:noFill/>
        </p:spPr>
        <p:txBody>
          <a:bodyPr wrap="square" rtlCol="0">
            <a:spAutoFit/>
          </a:bodyPr>
          <a:lstStyle/>
          <a:p>
            <a:r>
              <a:rPr lang="zh-CN" altLang="en-US" dirty="0"/>
              <a:t>买入</a:t>
            </a:r>
          </a:p>
        </p:txBody>
      </p:sp>
      <p:cxnSp>
        <p:nvCxnSpPr>
          <p:cNvPr id="13" name="直接箭头连接符 12">
            <a:extLst>
              <a:ext uri="{FF2B5EF4-FFF2-40B4-BE49-F238E27FC236}">
                <a16:creationId xmlns:a16="http://schemas.microsoft.com/office/drawing/2014/main" id="{F33B80E0-3706-4937-8310-EB53A9915CC9}"/>
              </a:ext>
            </a:extLst>
          </p:cNvPr>
          <p:cNvCxnSpPr>
            <a:cxnSpLocks/>
          </p:cNvCxnSpPr>
          <p:nvPr/>
        </p:nvCxnSpPr>
        <p:spPr>
          <a:xfrm>
            <a:off x="5532090" y="2960573"/>
            <a:ext cx="36004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D2C05612-9B49-48CB-BC37-592448ED1B0F}"/>
              </a:ext>
            </a:extLst>
          </p:cNvPr>
          <p:cNvSpPr txBox="1"/>
          <p:nvPr/>
        </p:nvSpPr>
        <p:spPr>
          <a:xfrm>
            <a:off x="4977324" y="2667843"/>
            <a:ext cx="720080" cy="369332"/>
          </a:xfrm>
          <a:prstGeom prst="rect">
            <a:avLst/>
          </a:prstGeom>
          <a:noFill/>
        </p:spPr>
        <p:txBody>
          <a:bodyPr wrap="square" rtlCol="0">
            <a:spAutoFit/>
          </a:bodyPr>
          <a:lstStyle/>
          <a:p>
            <a:r>
              <a:rPr lang="zh-CN" altLang="en-US" dirty="0"/>
              <a:t>卖出</a:t>
            </a:r>
          </a:p>
        </p:txBody>
      </p:sp>
    </p:spTree>
    <p:extLst>
      <p:ext uri="{BB962C8B-B14F-4D97-AF65-F5344CB8AC3E}">
        <p14:creationId xmlns:p14="http://schemas.microsoft.com/office/powerpoint/2010/main" val="8402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3C9A4-54E6-4295-92E8-B55DF53D83B7}"/>
              </a:ext>
            </a:extLst>
          </p:cNvPr>
          <p:cNvSpPr>
            <a:spLocks noGrp="1"/>
          </p:cNvSpPr>
          <p:nvPr>
            <p:ph type="title"/>
          </p:nvPr>
        </p:nvSpPr>
        <p:spPr/>
        <p:txBody>
          <a:bodyPr/>
          <a:lstStyle/>
          <a:p>
            <a:r>
              <a:rPr lang="zh-CN" altLang="en-US" dirty="0"/>
              <a:t>巴菲特的康菲石油交易</a:t>
            </a:r>
          </a:p>
        </p:txBody>
      </p:sp>
      <p:sp>
        <p:nvSpPr>
          <p:cNvPr id="8" name="内容占位符 7">
            <a:extLst>
              <a:ext uri="{FF2B5EF4-FFF2-40B4-BE49-F238E27FC236}">
                <a16:creationId xmlns:a16="http://schemas.microsoft.com/office/drawing/2014/main" id="{1C9E30FF-9675-4474-A05A-4D0528D7C1E2}"/>
              </a:ext>
            </a:extLst>
          </p:cNvPr>
          <p:cNvSpPr>
            <a:spLocks noGrp="1"/>
          </p:cNvSpPr>
          <p:nvPr>
            <p:ph sz="half" idx="1"/>
          </p:nvPr>
        </p:nvSpPr>
        <p:spPr>
          <a:xfrm>
            <a:off x="457200" y="1600200"/>
            <a:ext cx="3538736" cy="4525963"/>
          </a:xfrm>
        </p:spPr>
        <p:txBody>
          <a:bodyPr>
            <a:normAutofit fontScale="92500" lnSpcReduction="10000"/>
          </a:bodyPr>
          <a:lstStyle/>
          <a:p>
            <a:r>
              <a:rPr lang="zh-CN" altLang="en-US" dirty="0"/>
              <a:t>巴菲特在</a:t>
            </a:r>
            <a:r>
              <a:rPr lang="en-US" altLang="zh-CN" dirty="0"/>
              <a:t>2006</a:t>
            </a:r>
            <a:r>
              <a:rPr lang="zh-CN" altLang="en-US" dirty="0"/>
              <a:t>年首次买入康菲石油 </a:t>
            </a:r>
            <a:r>
              <a:rPr lang="en-US" altLang="zh-CN" dirty="0"/>
              <a:t>(ConocoPhillips).</a:t>
            </a:r>
          </a:p>
          <a:p>
            <a:r>
              <a:rPr lang="en-US" altLang="zh-CN" dirty="0"/>
              <a:t>2008Q2-Q3</a:t>
            </a:r>
            <a:r>
              <a:rPr lang="zh-CN" altLang="en-US" dirty="0"/>
              <a:t>又大幅增持，总成本超过</a:t>
            </a:r>
            <a:r>
              <a:rPr lang="en-US" altLang="zh-CN" dirty="0"/>
              <a:t>70</a:t>
            </a:r>
            <a:r>
              <a:rPr lang="zh-CN" altLang="en-US" dirty="0"/>
              <a:t>亿美元。</a:t>
            </a:r>
            <a:endParaRPr lang="en-US" altLang="zh-CN" dirty="0"/>
          </a:p>
          <a:p>
            <a:r>
              <a:rPr lang="en-US" altLang="zh-CN" dirty="0"/>
              <a:t>2008</a:t>
            </a:r>
            <a:r>
              <a:rPr lang="zh-CN" altLang="en-US" dirty="0"/>
              <a:t>年末，所持市值跌至</a:t>
            </a:r>
            <a:r>
              <a:rPr lang="en-US" altLang="zh-CN" dirty="0"/>
              <a:t>44</a:t>
            </a:r>
            <a:r>
              <a:rPr lang="zh-CN" altLang="en-US" dirty="0"/>
              <a:t>亿美元。</a:t>
            </a:r>
            <a:endParaRPr lang="en-US" altLang="zh-CN" dirty="0"/>
          </a:p>
          <a:p>
            <a:r>
              <a:rPr lang="en-US" altLang="zh-CN" dirty="0"/>
              <a:t>2008Q4</a:t>
            </a:r>
            <a:r>
              <a:rPr lang="zh-CN" altLang="en-US" dirty="0"/>
              <a:t>开始卖出，</a:t>
            </a:r>
            <a:r>
              <a:rPr lang="en-US" altLang="zh-CN" dirty="0"/>
              <a:t>2009</a:t>
            </a:r>
            <a:r>
              <a:rPr lang="zh-CN" altLang="en-US" dirty="0"/>
              <a:t>年实现亏损</a:t>
            </a:r>
            <a:r>
              <a:rPr lang="en-US" altLang="zh-CN" dirty="0"/>
              <a:t>15</a:t>
            </a:r>
            <a:r>
              <a:rPr lang="zh-CN" altLang="en-US" dirty="0"/>
              <a:t>亿美元。</a:t>
            </a:r>
          </a:p>
        </p:txBody>
      </p:sp>
      <p:pic>
        <p:nvPicPr>
          <p:cNvPr id="10" name="内容占位符 4">
            <a:extLst>
              <a:ext uri="{FF2B5EF4-FFF2-40B4-BE49-F238E27FC236}">
                <a16:creationId xmlns:a16="http://schemas.microsoft.com/office/drawing/2014/main" id="{A4C56F49-B477-4CFE-8E78-FF4DED72ABBA}"/>
              </a:ext>
            </a:extLst>
          </p:cNvPr>
          <p:cNvPicPr>
            <a:picLocks noGrp="1" noChangeAspect="1"/>
          </p:cNvPicPr>
          <p:nvPr>
            <p:ph sz="half" idx="2"/>
          </p:nvPr>
        </p:nvPicPr>
        <p:blipFill>
          <a:blip r:embed="rId3"/>
          <a:stretch>
            <a:fillRect/>
          </a:stretch>
        </p:blipFill>
        <p:spPr>
          <a:xfrm>
            <a:off x="4023075" y="2700167"/>
            <a:ext cx="5016193" cy="2889073"/>
          </a:xfrm>
          <a:prstGeom prst="rect">
            <a:avLst/>
          </a:prstGeom>
        </p:spPr>
      </p:pic>
      <p:cxnSp>
        <p:nvCxnSpPr>
          <p:cNvPr id="11" name="直接连接符 10">
            <a:extLst>
              <a:ext uri="{FF2B5EF4-FFF2-40B4-BE49-F238E27FC236}">
                <a16:creationId xmlns:a16="http://schemas.microsoft.com/office/drawing/2014/main" id="{715174B7-94E2-476D-8C0B-2E270C835784}"/>
              </a:ext>
            </a:extLst>
          </p:cNvPr>
          <p:cNvCxnSpPr>
            <a:cxnSpLocks/>
          </p:cNvCxnSpPr>
          <p:nvPr/>
        </p:nvCxnSpPr>
        <p:spPr>
          <a:xfrm>
            <a:off x="3995936" y="3717032"/>
            <a:ext cx="504333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191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AFEE16-783A-4497-A3BE-F6F1356FC826}"/>
              </a:ext>
            </a:extLst>
          </p:cNvPr>
          <p:cNvSpPr>
            <a:spLocks noGrp="1"/>
          </p:cNvSpPr>
          <p:nvPr>
            <p:ph type="title"/>
          </p:nvPr>
        </p:nvSpPr>
        <p:spPr/>
        <p:txBody>
          <a:bodyPr/>
          <a:lstStyle/>
          <a:p>
            <a:r>
              <a:rPr lang="zh-CN" altLang="en-US" dirty="0"/>
              <a:t>巴菲特的西方石油（</a:t>
            </a:r>
            <a:r>
              <a:rPr lang="en-US" altLang="zh-CN" dirty="0"/>
              <a:t>OXY</a:t>
            </a:r>
            <a:r>
              <a:rPr lang="zh-CN" altLang="en-US" dirty="0"/>
              <a:t>）交易</a:t>
            </a:r>
          </a:p>
        </p:txBody>
      </p:sp>
      <p:pic>
        <p:nvPicPr>
          <p:cNvPr id="6" name="内容占位符 5">
            <a:extLst>
              <a:ext uri="{FF2B5EF4-FFF2-40B4-BE49-F238E27FC236}">
                <a16:creationId xmlns:a16="http://schemas.microsoft.com/office/drawing/2014/main" id="{4288F917-1DC9-4A3E-AF8B-87FC5B39A386}"/>
              </a:ext>
            </a:extLst>
          </p:cNvPr>
          <p:cNvPicPr>
            <a:picLocks noGrp="1" noChangeAspect="1"/>
          </p:cNvPicPr>
          <p:nvPr>
            <p:ph idx="1"/>
          </p:nvPr>
        </p:nvPicPr>
        <p:blipFill>
          <a:blip r:embed="rId2"/>
          <a:stretch>
            <a:fillRect/>
          </a:stretch>
        </p:blipFill>
        <p:spPr>
          <a:xfrm>
            <a:off x="457200" y="1781780"/>
            <a:ext cx="8229600" cy="4162802"/>
          </a:xfrm>
          <a:prstGeom prst="rect">
            <a:avLst/>
          </a:prstGeom>
        </p:spPr>
      </p:pic>
    </p:spTree>
    <p:extLst>
      <p:ext uri="{BB962C8B-B14F-4D97-AF65-F5344CB8AC3E}">
        <p14:creationId xmlns:p14="http://schemas.microsoft.com/office/powerpoint/2010/main" val="202706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965F56-FB0E-4C8E-A3CB-4B06C3D149C3}"/>
              </a:ext>
            </a:extLst>
          </p:cNvPr>
          <p:cNvSpPr>
            <a:spLocks noGrp="1"/>
          </p:cNvSpPr>
          <p:nvPr>
            <p:ph type="title"/>
          </p:nvPr>
        </p:nvSpPr>
        <p:spPr/>
        <p:txBody>
          <a:bodyPr/>
          <a:lstStyle/>
          <a:p>
            <a:r>
              <a:rPr lang="zh-CN" altLang="en-US" dirty="0"/>
              <a:t>巴菲特的雪佛龙交易</a:t>
            </a:r>
          </a:p>
        </p:txBody>
      </p:sp>
      <p:pic>
        <p:nvPicPr>
          <p:cNvPr id="6" name="内容占位符 5">
            <a:extLst>
              <a:ext uri="{FF2B5EF4-FFF2-40B4-BE49-F238E27FC236}">
                <a16:creationId xmlns:a16="http://schemas.microsoft.com/office/drawing/2014/main" id="{530DD698-5253-4245-9C2A-E633F42A798E}"/>
              </a:ext>
            </a:extLst>
          </p:cNvPr>
          <p:cNvPicPr>
            <a:picLocks noGrp="1" noChangeAspect="1"/>
          </p:cNvPicPr>
          <p:nvPr>
            <p:ph idx="1"/>
          </p:nvPr>
        </p:nvPicPr>
        <p:blipFill>
          <a:blip r:embed="rId3"/>
          <a:stretch>
            <a:fillRect/>
          </a:stretch>
        </p:blipFill>
        <p:spPr>
          <a:xfrm>
            <a:off x="457200" y="1975464"/>
            <a:ext cx="8229600" cy="3775435"/>
          </a:xfrm>
          <a:prstGeom prst="rect">
            <a:avLst/>
          </a:prstGeom>
        </p:spPr>
      </p:pic>
    </p:spTree>
    <p:extLst>
      <p:ext uri="{BB962C8B-B14F-4D97-AF65-F5344CB8AC3E}">
        <p14:creationId xmlns:p14="http://schemas.microsoft.com/office/powerpoint/2010/main" val="2920959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8C8BB-165A-4C0B-9565-D5F829B79308}"/>
              </a:ext>
            </a:extLst>
          </p:cNvPr>
          <p:cNvSpPr>
            <a:spLocks noGrp="1"/>
          </p:cNvSpPr>
          <p:nvPr>
            <p:ph type="title"/>
          </p:nvPr>
        </p:nvSpPr>
        <p:spPr/>
        <p:txBody>
          <a:bodyPr/>
          <a:lstStyle/>
          <a:p>
            <a:r>
              <a:rPr lang="en-US" altLang="zh-CN" dirty="0"/>
              <a:t>OXY</a:t>
            </a:r>
            <a:r>
              <a:rPr lang="zh-CN" altLang="en-US" dirty="0"/>
              <a:t>基本面分析</a:t>
            </a:r>
          </a:p>
        </p:txBody>
      </p:sp>
      <p:sp>
        <p:nvSpPr>
          <p:cNvPr id="3" name="内容占位符 2">
            <a:extLst>
              <a:ext uri="{FF2B5EF4-FFF2-40B4-BE49-F238E27FC236}">
                <a16:creationId xmlns:a16="http://schemas.microsoft.com/office/drawing/2014/main" id="{7E7CCC8E-EE51-4F4A-98AF-E3F71BA01769}"/>
              </a:ext>
            </a:extLst>
          </p:cNvPr>
          <p:cNvSpPr>
            <a:spLocks noGrp="1"/>
          </p:cNvSpPr>
          <p:nvPr>
            <p:ph idx="1"/>
          </p:nvPr>
        </p:nvSpPr>
        <p:spPr/>
        <p:txBody>
          <a:bodyPr>
            <a:normAutofit/>
          </a:bodyPr>
          <a:lstStyle/>
          <a:p>
            <a:r>
              <a:rPr lang="zh-CN" altLang="en-US" dirty="0"/>
              <a:t>盈利能力和质量</a:t>
            </a:r>
            <a:endParaRPr lang="en-US" altLang="zh-CN" dirty="0"/>
          </a:p>
          <a:p>
            <a:pPr lvl="1"/>
            <a:r>
              <a:rPr lang="zh-CN" altLang="en-US" dirty="0"/>
              <a:t>毛利率、净利率、</a:t>
            </a:r>
            <a:r>
              <a:rPr lang="en-US" altLang="zh-CN" dirty="0"/>
              <a:t>ROIC</a:t>
            </a:r>
          </a:p>
          <a:p>
            <a:pPr lvl="1"/>
            <a:r>
              <a:rPr lang="zh-CN" altLang="en-US" dirty="0"/>
              <a:t>自由现金流</a:t>
            </a:r>
            <a:r>
              <a:rPr lang="en-US" altLang="zh-CN" dirty="0"/>
              <a:t>/</a:t>
            </a:r>
            <a:r>
              <a:rPr lang="zh-CN" altLang="en-US" dirty="0"/>
              <a:t>净利润</a:t>
            </a:r>
            <a:endParaRPr lang="en-US" altLang="zh-CN" dirty="0"/>
          </a:p>
          <a:p>
            <a:r>
              <a:rPr lang="zh-CN" altLang="en-US" dirty="0"/>
              <a:t>估值</a:t>
            </a:r>
            <a:endParaRPr lang="en-US" altLang="zh-CN" dirty="0"/>
          </a:p>
          <a:p>
            <a:pPr lvl="1"/>
            <a:r>
              <a:rPr lang="zh-CN" altLang="en-US" dirty="0"/>
              <a:t>市盈率、市净率</a:t>
            </a:r>
            <a:endParaRPr lang="en-US" altLang="zh-CN" dirty="0"/>
          </a:p>
          <a:p>
            <a:pPr lvl="1"/>
            <a:r>
              <a:rPr lang="zh-CN" altLang="en-US" dirty="0"/>
              <a:t>自由现金流</a:t>
            </a:r>
            <a:r>
              <a:rPr lang="en-US" altLang="zh-CN" dirty="0"/>
              <a:t>/</a:t>
            </a:r>
            <a:r>
              <a:rPr lang="zh-CN" altLang="en-US" dirty="0"/>
              <a:t>市值</a:t>
            </a:r>
            <a:endParaRPr lang="en-US" altLang="zh-CN" dirty="0"/>
          </a:p>
          <a:p>
            <a:r>
              <a:rPr lang="zh-CN" altLang="en-US" dirty="0"/>
              <a:t>杠杆率和资本管理</a:t>
            </a:r>
            <a:endParaRPr lang="en-US" altLang="zh-CN" dirty="0"/>
          </a:p>
          <a:p>
            <a:r>
              <a:rPr lang="zh-CN" altLang="en-US" dirty="0"/>
              <a:t>油价周期位置</a:t>
            </a:r>
            <a:endParaRPr lang="en-US" altLang="zh-CN" dirty="0"/>
          </a:p>
          <a:p>
            <a:endParaRPr lang="zh-CN" altLang="en-US" dirty="0"/>
          </a:p>
        </p:txBody>
      </p:sp>
    </p:spTree>
    <p:extLst>
      <p:ext uri="{BB962C8B-B14F-4D97-AF65-F5344CB8AC3E}">
        <p14:creationId xmlns:p14="http://schemas.microsoft.com/office/powerpoint/2010/main" val="333768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B53BFA-4B6A-40A3-8DAD-4BEA9CE98F2A}"/>
              </a:ext>
            </a:extLst>
          </p:cNvPr>
          <p:cNvSpPr>
            <a:spLocks noGrp="1"/>
          </p:cNvSpPr>
          <p:nvPr>
            <p:ph type="title"/>
          </p:nvPr>
        </p:nvSpPr>
        <p:spPr/>
        <p:txBody>
          <a:bodyPr>
            <a:normAutofit/>
          </a:bodyPr>
          <a:lstStyle/>
          <a:p>
            <a:r>
              <a:rPr lang="zh-CN" altLang="en-US" dirty="0"/>
              <a:t>盈利能力和质量</a:t>
            </a:r>
          </a:p>
        </p:txBody>
      </p:sp>
      <p:sp>
        <p:nvSpPr>
          <p:cNvPr id="5" name="文本占位符 4">
            <a:extLst>
              <a:ext uri="{FF2B5EF4-FFF2-40B4-BE49-F238E27FC236}">
                <a16:creationId xmlns:a16="http://schemas.microsoft.com/office/drawing/2014/main" id="{DA9ED518-891C-4CE4-8646-7D1A59D91CCC}"/>
              </a:ext>
            </a:extLst>
          </p:cNvPr>
          <p:cNvSpPr>
            <a:spLocks noGrp="1"/>
          </p:cNvSpPr>
          <p:nvPr>
            <p:ph type="body" idx="1"/>
          </p:nvPr>
        </p:nvSpPr>
        <p:spPr/>
        <p:txBody>
          <a:bodyPr/>
          <a:lstStyle/>
          <a:p>
            <a:r>
              <a:rPr lang="zh-CN" altLang="en-US" dirty="0"/>
              <a:t>毛利率、净利率、</a:t>
            </a:r>
            <a:r>
              <a:rPr lang="en-US" altLang="zh-CN" dirty="0"/>
              <a:t>ROIC</a:t>
            </a:r>
            <a:endParaRPr lang="zh-CN" altLang="en-US" dirty="0"/>
          </a:p>
        </p:txBody>
      </p:sp>
      <p:sp>
        <p:nvSpPr>
          <p:cNvPr id="6" name="文本占位符 5">
            <a:extLst>
              <a:ext uri="{FF2B5EF4-FFF2-40B4-BE49-F238E27FC236}">
                <a16:creationId xmlns:a16="http://schemas.microsoft.com/office/drawing/2014/main" id="{A8BB9A2F-8176-4432-9A0F-B1FF44032A6C}"/>
              </a:ext>
            </a:extLst>
          </p:cNvPr>
          <p:cNvSpPr>
            <a:spLocks noGrp="1"/>
          </p:cNvSpPr>
          <p:nvPr>
            <p:ph type="body" sz="quarter" idx="3"/>
          </p:nvPr>
        </p:nvSpPr>
        <p:spPr/>
        <p:txBody>
          <a:bodyPr/>
          <a:lstStyle/>
          <a:p>
            <a:r>
              <a:rPr lang="zh-CN" altLang="en-US" dirty="0"/>
              <a:t>自由现金流</a:t>
            </a:r>
            <a:r>
              <a:rPr lang="en-US" altLang="zh-CN" dirty="0"/>
              <a:t>/</a:t>
            </a:r>
            <a:r>
              <a:rPr lang="zh-CN" altLang="en-US" dirty="0"/>
              <a:t>净利润比例</a:t>
            </a:r>
            <a:endParaRPr lang="en-US" altLang="zh-CN" dirty="0"/>
          </a:p>
        </p:txBody>
      </p:sp>
      <p:graphicFrame>
        <p:nvGraphicFramePr>
          <p:cNvPr id="9" name="内容占位符 8">
            <a:extLst>
              <a:ext uri="{FF2B5EF4-FFF2-40B4-BE49-F238E27FC236}">
                <a16:creationId xmlns:a16="http://schemas.microsoft.com/office/drawing/2014/main" id="{020D4944-1989-4BB4-96CE-8F853A3F339A}"/>
              </a:ext>
            </a:extLst>
          </p:cNvPr>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内容占位符 9">
            <a:extLst>
              <a:ext uri="{FF2B5EF4-FFF2-40B4-BE49-F238E27FC236}">
                <a16:creationId xmlns:a16="http://schemas.microsoft.com/office/drawing/2014/main" id="{0A5897AB-2ED8-4320-A022-479EDF5362F2}"/>
              </a:ext>
            </a:extLst>
          </p:cNvPr>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5908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4D6FEC3-6AFA-4EBD-BFFD-C5D3EE5C053E}"/>
              </a:ext>
            </a:extLst>
          </p:cNvPr>
          <p:cNvSpPr>
            <a:spLocks noGrp="1"/>
          </p:cNvSpPr>
          <p:nvPr>
            <p:ph type="title"/>
          </p:nvPr>
        </p:nvSpPr>
        <p:spPr/>
        <p:txBody>
          <a:bodyPr>
            <a:normAutofit/>
          </a:bodyPr>
          <a:lstStyle/>
          <a:p>
            <a:r>
              <a:rPr lang="zh-CN" altLang="en-US" dirty="0"/>
              <a:t>估值</a:t>
            </a:r>
          </a:p>
        </p:txBody>
      </p:sp>
      <p:sp>
        <p:nvSpPr>
          <p:cNvPr id="5" name="内容占位符 4">
            <a:extLst>
              <a:ext uri="{FF2B5EF4-FFF2-40B4-BE49-F238E27FC236}">
                <a16:creationId xmlns:a16="http://schemas.microsoft.com/office/drawing/2014/main" id="{81DF29D3-7F87-4E67-BB11-2D26019F8BC5}"/>
              </a:ext>
            </a:extLst>
          </p:cNvPr>
          <p:cNvSpPr>
            <a:spLocks noGrp="1"/>
          </p:cNvSpPr>
          <p:nvPr>
            <p:ph sz="half" idx="1"/>
          </p:nvPr>
        </p:nvSpPr>
        <p:spPr>
          <a:xfrm>
            <a:off x="457200" y="1600200"/>
            <a:ext cx="4402832" cy="4525963"/>
          </a:xfrm>
        </p:spPr>
        <p:txBody>
          <a:bodyPr/>
          <a:lstStyle/>
          <a:p>
            <a:r>
              <a:rPr lang="zh-CN" altLang="en-US" dirty="0"/>
              <a:t>市盈率 </a:t>
            </a:r>
            <a:r>
              <a:rPr lang="en-US" altLang="zh-CN" dirty="0"/>
              <a:t>(TTM)</a:t>
            </a:r>
            <a:r>
              <a:rPr lang="zh-CN" altLang="en-US" dirty="0"/>
              <a:t> </a:t>
            </a:r>
            <a:r>
              <a:rPr lang="en-US" altLang="zh-CN" dirty="0"/>
              <a:t>= 12.9</a:t>
            </a:r>
          </a:p>
          <a:p>
            <a:r>
              <a:rPr lang="zh-CN" altLang="en-US" dirty="0"/>
              <a:t>市净率 </a:t>
            </a:r>
            <a:r>
              <a:rPr lang="en-US" altLang="zh-CN" dirty="0"/>
              <a:t>= 1.5</a:t>
            </a:r>
          </a:p>
          <a:p>
            <a:r>
              <a:rPr lang="zh-CN" altLang="en-US" dirty="0"/>
              <a:t>自由现金流</a:t>
            </a:r>
            <a:r>
              <a:rPr lang="en-US" altLang="zh-CN" dirty="0"/>
              <a:t>/</a:t>
            </a:r>
            <a:r>
              <a:rPr lang="zh-CN" altLang="en-US" dirty="0"/>
              <a:t>市值 </a:t>
            </a:r>
            <a:r>
              <a:rPr lang="en-US" altLang="zh-CN" dirty="0"/>
              <a:t>= 11%</a:t>
            </a:r>
          </a:p>
          <a:p>
            <a:endParaRPr lang="zh-CN" altLang="en-US" dirty="0"/>
          </a:p>
        </p:txBody>
      </p:sp>
      <p:pic>
        <p:nvPicPr>
          <p:cNvPr id="7" name="图片 6">
            <a:extLst>
              <a:ext uri="{FF2B5EF4-FFF2-40B4-BE49-F238E27FC236}">
                <a16:creationId xmlns:a16="http://schemas.microsoft.com/office/drawing/2014/main" id="{DAFB9EF4-3CEF-4132-8290-4A8F4FC8FF32}"/>
              </a:ext>
            </a:extLst>
          </p:cNvPr>
          <p:cNvPicPr>
            <a:picLocks noChangeAspect="1"/>
          </p:cNvPicPr>
          <p:nvPr/>
        </p:nvPicPr>
        <p:blipFill>
          <a:blip r:embed="rId2"/>
          <a:stretch>
            <a:fillRect/>
          </a:stretch>
        </p:blipFill>
        <p:spPr>
          <a:xfrm>
            <a:off x="899592" y="3429000"/>
            <a:ext cx="7092280" cy="2556650"/>
          </a:xfrm>
          <a:prstGeom prst="rect">
            <a:avLst/>
          </a:prstGeom>
        </p:spPr>
      </p:pic>
      <p:sp>
        <p:nvSpPr>
          <p:cNvPr id="9" name="文本框 8">
            <a:extLst>
              <a:ext uri="{FF2B5EF4-FFF2-40B4-BE49-F238E27FC236}">
                <a16:creationId xmlns:a16="http://schemas.microsoft.com/office/drawing/2014/main" id="{C77C0B3E-5CB6-4C14-BA83-3387028CBF33}"/>
              </a:ext>
            </a:extLst>
          </p:cNvPr>
          <p:cNvSpPr txBox="1"/>
          <p:nvPr/>
        </p:nvSpPr>
        <p:spPr>
          <a:xfrm>
            <a:off x="5796136" y="3140968"/>
            <a:ext cx="2638128" cy="369332"/>
          </a:xfrm>
          <a:prstGeom prst="rect">
            <a:avLst/>
          </a:prstGeom>
          <a:noFill/>
        </p:spPr>
        <p:txBody>
          <a:bodyPr wrap="square" rtlCol="0">
            <a:spAutoFit/>
          </a:bodyPr>
          <a:lstStyle/>
          <a:p>
            <a:r>
              <a:rPr lang="en-US" altLang="zh-CN" dirty="0"/>
              <a:t>OXY PB (MRQ) Band</a:t>
            </a:r>
            <a:endParaRPr lang="zh-CN" altLang="en-US" dirty="0"/>
          </a:p>
        </p:txBody>
      </p:sp>
    </p:spTree>
    <p:extLst>
      <p:ext uri="{BB962C8B-B14F-4D97-AF65-F5344CB8AC3E}">
        <p14:creationId xmlns:p14="http://schemas.microsoft.com/office/powerpoint/2010/main" val="107306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8C517FC7-4AEB-4044-908E-64AA20B232CC}"/>
              </a:ext>
            </a:extLst>
          </p:cNvPr>
          <p:cNvSpPr>
            <a:spLocks noGrp="1"/>
          </p:cNvSpPr>
          <p:nvPr>
            <p:ph type="title"/>
          </p:nvPr>
        </p:nvSpPr>
        <p:spPr/>
        <p:txBody>
          <a:bodyPr/>
          <a:lstStyle/>
          <a:p>
            <a:r>
              <a:rPr lang="zh-CN" altLang="en-US" dirty="0"/>
              <a:t>财务杠杆和资本管理</a:t>
            </a:r>
          </a:p>
        </p:txBody>
      </p:sp>
      <p:sp>
        <p:nvSpPr>
          <p:cNvPr id="10" name="内容占位符 9">
            <a:extLst>
              <a:ext uri="{FF2B5EF4-FFF2-40B4-BE49-F238E27FC236}">
                <a16:creationId xmlns:a16="http://schemas.microsoft.com/office/drawing/2014/main" id="{D1043EDD-E3F8-4DD3-B8FB-649278164AC1}"/>
              </a:ext>
            </a:extLst>
          </p:cNvPr>
          <p:cNvSpPr>
            <a:spLocks noGrp="1"/>
          </p:cNvSpPr>
          <p:nvPr>
            <p:ph sz="half" idx="1"/>
          </p:nvPr>
        </p:nvSpPr>
        <p:spPr/>
        <p:txBody>
          <a:bodyPr>
            <a:normAutofit/>
          </a:bodyPr>
          <a:lstStyle/>
          <a:p>
            <a:r>
              <a:rPr lang="en-US" altLang="zh-CN" dirty="0"/>
              <a:t>2021</a:t>
            </a:r>
            <a:r>
              <a:rPr lang="zh-CN" altLang="en-US" dirty="0"/>
              <a:t>年开始减杠杆。</a:t>
            </a:r>
            <a:endParaRPr lang="en-US" altLang="zh-CN" dirty="0"/>
          </a:p>
          <a:p>
            <a:r>
              <a:rPr lang="en-US" altLang="zh-CN" dirty="0"/>
              <a:t>2022</a:t>
            </a:r>
            <a:r>
              <a:rPr lang="zh-CN" altLang="en-US" dirty="0"/>
              <a:t>年开始加大回购力度。</a:t>
            </a:r>
            <a:endParaRPr lang="en-US" altLang="zh-CN" dirty="0"/>
          </a:p>
          <a:p>
            <a:pPr lvl="1"/>
            <a:r>
              <a:rPr lang="en-US" altLang="zh-CN" dirty="0"/>
              <a:t>2022</a:t>
            </a:r>
            <a:r>
              <a:rPr lang="zh-CN" altLang="en-US" dirty="0"/>
              <a:t>年：</a:t>
            </a:r>
            <a:r>
              <a:rPr lang="en-US" altLang="zh-CN" dirty="0"/>
              <a:t>30</a:t>
            </a:r>
            <a:r>
              <a:rPr lang="zh-CN" altLang="en-US" dirty="0"/>
              <a:t>亿美元</a:t>
            </a:r>
            <a:endParaRPr lang="en-US" altLang="zh-CN" dirty="0"/>
          </a:p>
          <a:p>
            <a:pPr lvl="1"/>
            <a:r>
              <a:rPr lang="en-US" altLang="zh-CN" dirty="0"/>
              <a:t>2023</a:t>
            </a:r>
            <a:r>
              <a:rPr lang="zh-CN" altLang="en-US" dirty="0"/>
              <a:t>年：</a:t>
            </a:r>
            <a:r>
              <a:rPr lang="en-US" altLang="zh-CN" dirty="0"/>
              <a:t>30</a:t>
            </a:r>
            <a:r>
              <a:rPr lang="zh-CN" altLang="en-US" dirty="0"/>
              <a:t>亿美元</a:t>
            </a:r>
            <a:endParaRPr lang="en-US" altLang="zh-CN" dirty="0"/>
          </a:p>
          <a:p>
            <a:pPr lvl="1"/>
            <a:r>
              <a:rPr lang="zh-CN" altLang="en-US" dirty="0"/>
              <a:t>回购优先股</a:t>
            </a:r>
            <a:endParaRPr lang="en-US" altLang="zh-CN" dirty="0"/>
          </a:p>
          <a:p>
            <a:r>
              <a:rPr lang="zh-CN" altLang="en-US" dirty="0"/>
              <a:t>分红收益率</a:t>
            </a:r>
            <a:r>
              <a:rPr lang="en-US" altLang="zh-CN" dirty="0"/>
              <a:t>=1.1%.</a:t>
            </a:r>
          </a:p>
          <a:p>
            <a:r>
              <a:rPr lang="en-US" altLang="zh-CN" dirty="0"/>
              <a:t>(2022</a:t>
            </a:r>
            <a:r>
              <a:rPr lang="zh-CN" altLang="en-US" dirty="0"/>
              <a:t>分红</a:t>
            </a:r>
            <a:r>
              <a:rPr lang="en-US" altLang="zh-CN" dirty="0"/>
              <a:t>+</a:t>
            </a:r>
            <a:r>
              <a:rPr lang="zh-CN" altLang="en-US" dirty="0"/>
              <a:t>回购</a:t>
            </a:r>
            <a:r>
              <a:rPr lang="en-US" altLang="zh-CN" dirty="0"/>
              <a:t>)/</a:t>
            </a:r>
            <a:r>
              <a:rPr lang="zh-CN" altLang="en-US" dirty="0"/>
              <a:t>市值</a:t>
            </a:r>
            <a:r>
              <a:rPr lang="en-US" altLang="zh-CN" dirty="0"/>
              <a:t>&gt; 7.5%</a:t>
            </a:r>
            <a:endParaRPr lang="zh-CN" altLang="en-US" dirty="0"/>
          </a:p>
        </p:txBody>
      </p:sp>
      <p:pic>
        <p:nvPicPr>
          <p:cNvPr id="12" name="图片 11">
            <a:extLst>
              <a:ext uri="{FF2B5EF4-FFF2-40B4-BE49-F238E27FC236}">
                <a16:creationId xmlns:a16="http://schemas.microsoft.com/office/drawing/2014/main" id="{3A817CE0-0B21-4D0C-B67B-BA07FC852A73}"/>
              </a:ext>
            </a:extLst>
          </p:cNvPr>
          <p:cNvPicPr>
            <a:picLocks noChangeAspect="1"/>
          </p:cNvPicPr>
          <p:nvPr/>
        </p:nvPicPr>
        <p:blipFill>
          <a:blip r:embed="rId3"/>
          <a:stretch>
            <a:fillRect/>
          </a:stretch>
        </p:blipFill>
        <p:spPr>
          <a:xfrm>
            <a:off x="3923928" y="2636912"/>
            <a:ext cx="5152791" cy="2332856"/>
          </a:xfrm>
          <a:prstGeom prst="rect">
            <a:avLst/>
          </a:prstGeom>
        </p:spPr>
      </p:pic>
    </p:spTree>
    <p:extLst>
      <p:ext uri="{BB962C8B-B14F-4D97-AF65-F5344CB8AC3E}">
        <p14:creationId xmlns:p14="http://schemas.microsoft.com/office/powerpoint/2010/main" val="243344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3FE1A-BE83-415A-A5F6-FAAEF5A30E8D}"/>
              </a:ext>
            </a:extLst>
          </p:cNvPr>
          <p:cNvSpPr>
            <a:spLocks noGrp="1"/>
          </p:cNvSpPr>
          <p:nvPr>
            <p:ph type="title"/>
          </p:nvPr>
        </p:nvSpPr>
        <p:spPr/>
        <p:txBody>
          <a:bodyPr/>
          <a:lstStyle/>
          <a:p>
            <a:r>
              <a:rPr lang="zh-CN" altLang="en-US" dirty="0"/>
              <a:t>油价周期位置</a:t>
            </a:r>
          </a:p>
        </p:txBody>
      </p:sp>
      <p:graphicFrame>
        <p:nvGraphicFramePr>
          <p:cNvPr id="5" name="内容占位符 4">
            <a:extLst>
              <a:ext uri="{FF2B5EF4-FFF2-40B4-BE49-F238E27FC236}">
                <a16:creationId xmlns:a16="http://schemas.microsoft.com/office/drawing/2014/main" id="{BC56214D-CC4F-42D6-807C-458A071E5EA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27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F43F0-8905-4DA1-9522-CF4D81CB89BF}"/>
              </a:ext>
            </a:extLst>
          </p:cNvPr>
          <p:cNvSpPr>
            <a:spLocks noGrp="1"/>
          </p:cNvSpPr>
          <p:nvPr>
            <p:ph type="title"/>
          </p:nvPr>
        </p:nvSpPr>
        <p:spPr/>
        <p:txBody>
          <a:bodyPr/>
          <a:lstStyle/>
          <a:p>
            <a:r>
              <a:rPr lang="zh-CN" altLang="en-US" dirty="0"/>
              <a:t>什么是周期股？</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52A5B8A-75CD-4856-BCDD-8FC117F68F90}"/>
                  </a:ext>
                </a:extLst>
              </p:cNvPr>
              <p:cNvSpPr>
                <a:spLocks noGrp="1"/>
              </p:cNvSpPr>
              <p:nvPr>
                <p:ph idx="1"/>
              </p:nvPr>
            </p:nvSpPr>
            <p:spPr/>
            <p:txBody>
              <a:bodyPr>
                <a:normAutofit fontScale="92500"/>
              </a:bodyPr>
              <a:lstStyle/>
              <a:p>
                <a:r>
                  <a:rPr lang="zh-CN" altLang="en-US" dirty="0"/>
                  <a:t>公司盈利状况跟经济周期或行业周期高度相关，如能源、航运、造船、房地产开发商、银行（经济周期）、券商保险（股市周期）等等。</a:t>
                </a:r>
                <a:endParaRPr lang="en-US" altLang="zh-CN" dirty="0"/>
              </a:p>
              <a:p>
                <a:r>
                  <a:rPr lang="zh-CN" altLang="en-US" dirty="0"/>
                  <a:t>一般没有品牌溢价，产品是广义大宗。</a:t>
                </a:r>
                <a:endParaRPr lang="en-US" altLang="zh-CN" dirty="0"/>
              </a:p>
              <a:p>
                <a:pPr marL="457200" lvl="1" indent="0" algn="ctr">
                  <a:buNone/>
                </a:pPr>
                <a:r>
                  <a:rPr lang="zh-CN" altLang="en-US" dirty="0"/>
                  <a:t>选行业</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&gt; </m:t>
                    </m:r>
                  </m:oMath>
                </a14:m>
                <a:r>
                  <a:rPr lang="zh-CN" altLang="en-US" dirty="0"/>
                  <a:t>选股</a:t>
                </a:r>
                <a:endParaRPr lang="en-US" altLang="zh-CN" dirty="0"/>
              </a:p>
              <a:p>
                <a:r>
                  <a:rPr lang="zh-CN" altLang="en-US" dirty="0"/>
                  <a:t>利润驱动因素：</a:t>
                </a:r>
                <a:endParaRPr lang="en-US" altLang="zh-CN" dirty="0"/>
              </a:p>
              <a:p>
                <a:pPr lvl="1"/>
                <a:r>
                  <a:rPr lang="zh-CN" altLang="en-US" dirty="0"/>
                  <a:t>主营产品</a:t>
                </a:r>
                <a:r>
                  <a:rPr lang="en-US" altLang="zh-CN" dirty="0"/>
                  <a:t>/</a:t>
                </a:r>
                <a:r>
                  <a:rPr lang="zh-CN" altLang="en-US" dirty="0"/>
                  <a:t>服务价格变化</a:t>
                </a:r>
                <a:endParaRPr lang="en-US" altLang="zh-CN" dirty="0"/>
              </a:p>
              <a:p>
                <a:pPr lvl="1"/>
                <a:r>
                  <a:rPr lang="zh-CN" altLang="en-US" dirty="0"/>
                  <a:t>主要成本变化</a:t>
                </a:r>
                <a:endParaRPr lang="en-US" altLang="zh-CN" dirty="0"/>
              </a:p>
              <a:p>
                <a:pPr lvl="1"/>
                <a:r>
                  <a:rPr lang="zh-CN" altLang="en-US" dirty="0"/>
                  <a:t>销售量变化</a:t>
                </a:r>
                <a:endParaRPr lang="en-US" altLang="zh-CN" dirty="0"/>
              </a:p>
            </p:txBody>
          </p:sp>
        </mc:Choice>
        <mc:Fallback xmlns="">
          <p:sp>
            <p:nvSpPr>
              <p:cNvPr id="3" name="内容占位符 2">
                <a:extLst>
                  <a:ext uri="{FF2B5EF4-FFF2-40B4-BE49-F238E27FC236}">
                    <a16:creationId xmlns:a16="http://schemas.microsoft.com/office/drawing/2014/main" id="{352A5B8A-75CD-4856-BCDD-8FC117F68F90}"/>
                  </a:ext>
                </a:extLst>
              </p:cNvPr>
              <p:cNvSpPr>
                <a:spLocks noGrp="1" noRot="1" noChangeAspect="1" noMove="1" noResize="1" noEditPoints="1" noAdjustHandles="1" noChangeArrowheads="1" noChangeShapeType="1" noTextEdit="1"/>
              </p:cNvSpPr>
              <p:nvPr>
                <p:ph idx="1"/>
              </p:nvPr>
            </p:nvSpPr>
            <p:spPr>
              <a:blipFill>
                <a:blip r:embed="rId2"/>
                <a:stretch>
                  <a:fillRect l="-1481" t="-1752" r="-5259" b="-16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938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t>集运</a:t>
            </a:r>
            <a:endParaRPr lang="en-US" altLang="zh-CN" dirty="0"/>
          </a:p>
          <a:p>
            <a:pPr lvl="1"/>
            <a:r>
              <a:rPr lang="zh-CN" altLang="en-US" dirty="0"/>
              <a:t>石油</a:t>
            </a:r>
            <a:endParaRPr lang="en-US" altLang="zh-CN" dirty="0"/>
          </a:p>
          <a:p>
            <a:pPr lvl="1"/>
            <a:r>
              <a:rPr lang="zh-CN" altLang="en-US" dirty="0">
                <a:solidFill>
                  <a:srgbClr val="C00000"/>
                </a:solidFill>
              </a:rPr>
              <a:t>锂矿</a:t>
            </a:r>
            <a:endParaRPr lang="en-US" altLang="zh-CN" dirty="0">
              <a:solidFill>
                <a:srgbClr val="C00000"/>
              </a:solidFill>
            </a:endParaRPr>
          </a:p>
          <a:p>
            <a:pPr lvl="1"/>
            <a:r>
              <a:rPr lang="zh-CN" altLang="en-US" dirty="0"/>
              <a:t>房地产</a:t>
            </a:r>
            <a:endParaRPr lang="en-US" altLang="zh-CN" dirty="0"/>
          </a:p>
          <a:p>
            <a:r>
              <a:rPr lang="zh-CN" altLang="en-US" dirty="0"/>
              <a:t>伪周期</a:t>
            </a:r>
            <a:endParaRPr lang="en-US" altLang="zh-CN" dirty="0"/>
          </a:p>
          <a:p>
            <a:r>
              <a:rPr lang="zh-CN" altLang="en-US" dirty="0"/>
              <a:t>小结</a:t>
            </a:r>
          </a:p>
        </p:txBody>
      </p:sp>
    </p:spTree>
    <p:extLst>
      <p:ext uri="{BB962C8B-B14F-4D97-AF65-F5344CB8AC3E}">
        <p14:creationId xmlns:p14="http://schemas.microsoft.com/office/powerpoint/2010/main" val="95793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618DC-C6D0-4C5C-B35A-CF26B4F1A01D}"/>
              </a:ext>
            </a:extLst>
          </p:cNvPr>
          <p:cNvSpPr>
            <a:spLocks noGrp="1"/>
          </p:cNvSpPr>
          <p:nvPr>
            <p:ph type="title"/>
          </p:nvPr>
        </p:nvSpPr>
        <p:spPr/>
        <p:txBody>
          <a:bodyPr/>
          <a:lstStyle/>
          <a:p>
            <a:r>
              <a:rPr lang="zh-CN" altLang="en-US" dirty="0"/>
              <a:t>锂概念股</a:t>
            </a:r>
          </a:p>
        </p:txBody>
      </p:sp>
      <p:sp>
        <p:nvSpPr>
          <p:cNvPr id="3" name="内容占位符 2">
            <a:extLst>
              <a:ext uri="{FF2B5EF4-FFF2-40B4-BE49-F238E27FC236}">
                <a16:creationId xmlns:a16="http://schemas.microsoft.com/office/drawing/2014/main" id="{DEEC3945-C4BF-4089-8AE5-ACA5113DBB5A}"/>
              </a:ext>
            </a:extLst>
          </p:cNvPr>
          <p:cNvSpPr>
            <a:spLocks noGrp="1"/>
          </p:cNvSpPr>
          <p:nvPr>
            <p:ph sz="half" idx="1"/>
          </p:nvPr>
        </p:nvSpPr>
        <p:spPr/>
        <p:txBody>
          <a:bodyPr>
            <a:normAutofit fontScale="85000" lnSpcReduction="20000"/>
          </a:bodyPr>
          <a:lstStyle/>
          <a:p>
            <a:r>
              <a:rPr lang="zh-CN" altLang="en-US" dirty="0"/>
              <a:t>随着汽车电动化和新能源（储能）发展，电池用锂盐（碳酸锂、氢氧化锂等）需求有望长期上升。</a:t>
            </a:r>
            <a:endParaRPr lang="en-US" altLang="zh-CN" dirty="0"/>
          </a:p>
          <a:p>
            <a:r>
              <a:rPr lang="zh-CN" altLang="en-US" dirty="0"/>
              <a:t>地球锂元素储量巨大，但分布不均匀，开采成本较低的锂矿资源有限。</a:t>
            </a:r>
            <a:endParaRPr lang="en-US" altLang="zh-CN" dirty="0"/>
          </a:p>
          <a:p>
            <a:r>
              <a:rPr lang="zh-CN" altLang="en-US" dirty="0"/>
              <a:t>因资金、环境、能源、政策约束，开发周期漫长。</a:t>
            </a:r>
            <a:endParaRPr lang="en-US" altLang="zh-CN" dirty="0"/>
          </a:p>
          <a:p>
            <a:r>
              <a:rPr lang="zh-CN" altLang="en-US" dirty="0"/>
              <a:t>锂盐价格弹性极大，导致锂矿股（拥有锂矿石或卤水资源的上市公司）利润波动巨大。</a:t>
            </a:r>
          </a:p>
        </p:txBody>
      </p:sp>
      <p:pic>
        <p:nvPicPr>
          <p:cNvPr id="2050" name="Picture 2" descr="https://miro.medium.com/v2/resize:fit:875/0*Qxn4KQOfYAUZDYkp">
            <a:extLst>
              <a:ext uri="{FF2B5EF4-FFF2-40B4-BE49-F238E27FC236}">
                <a16:creationId xmlns:a16="http://schemas.microsoft.com/office/drawing/2014/main" id="{65475CE2-4CB4-40F9-A847-EFD3B22147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66990"/>
            <a:ext cx="4038600" cy="219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4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F3566D-538E-4929-84B7-39C78D6DBB4D}"/>
              </a:ext>
            </a:extLst>
          </p:cNvPr>
          <p:cNvSpPr>
            <a:spLocks noGrp="1"/>
          </p:cNvSpPr>
          <p:nvPr>
            <p:ph type="title"/>
          </p:nvPr>
        </p:nvSpPr>
        <p:spPr/>
        <p:txBody>
          <a:bodyPr/>
          <a:lstStyle/>
          <a:p>
            <a:r>
              <a:rPr lang="zh-CN" altLang="en-US" dirty="0"/>
              <a:t>天齐锂业股价</a:t>
            </a:r>
          </a:p>
        </p:txBody>
      </p:sp>
      <p:pic>
        <p:nvPicPr>
          <p:cNvPr id="4" name="内容占位符 3">
            <a:extLst>
              <a:ext uri="{FF2B5EF4-FFF2-40B4-BE49-F238E27FC236}">
                <a16:creationId xmlns:a16="http://schemas.microsoft.com/office/drawing/2014/main" id="{00C80FA5-3199-4973-9A5E-D35D00C69FA0}"/>
              </a:ext>
            </a:extLst>
          </p:cNvPr>
          <p:cNvPicPr>
            <a:picLocks noGrp="1" noChangeAspect="1"/>
          </p:cNvPicPr>
          <p:nvPr>
            <p:ph idx="1"/>
          </p:nvPr>
        </p:nvPicPr>
        <p:blipFill>
          <a:blip r:embed="rId2"/>
          <a:stretch>
            <a:fillRect/>
          </a:stretch>
        </p:blipFill>
        <p:spPr>
          <a:xfrm>
            <a:off x="660795" y="1600200"/>
            <a:ext cx="7822410" cy="4525963"/>
          </a:xfrm>
          <a:prstGeom prst="rect">
            <a:avLst/>
          </a:prstGeom>
        </p:spPr>
      </p:pic>
    </p:spTree>
    <p:extLst>
      <p:ext uri="{BB962C8B-B14F-4D97-AF65-F5344CB8AC3E}">
        <p14:creationId xmlns:p14="http://schemas.microsoft.com/office/powerpoint/2010/main" val="74928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01464F4-444A-4D63-AF66-E5AA1CFCEFBD}"/>
              </a:ext>
            </a:extLst>
          </p:cNvPr>
          <p:cNvSpPr>
            <a:spLocks noGrp="1"/>
          </p:cNvSpPr>
          <p:nvPr>
            <p:ph type="title"/>
          </p:nvPr>
        </p:nvSpPr>
        <p:spPr/>
        <p:txBody>
          <a:bodyPr/>
          <a:lstStyle/>
          <a:p>
            <a:r>
              <a:rPr lang="en-US" altLang="zh-CN" dirty="0"/>
              <a:t>ALB</a:t>
            </a:r>
            <a:r>
              <a:rPr lang="zh-CN" altLang="en-US" dirty="0"/>
              <a:t>（雅宝）股价</a:t>
            </a:r>
          </a:p>
        </p:txBody>
      </p:sp>
      <p:pic>
        <p:nvPicPr>
          <p:cNvPr id="9" name="内容占位符 8">
            <a:extLst>
              <a:ext uri="{FF2B5EF4-FFF2-40B4-BE49-F238E27FC236}">
                <a16:creationId xmlns:a16="http://schemas.microsoft.com/office/drawing/2014/main" id="{9E787576-5FA7-4D0E-B23C-8A6425E66D59}"/>
              </a:ext>
            </a:extLst>
          </p:cNvPr>
          <p:cNvPicPr>
            <a:picLocks noGrp="1" noChangeAspect="1"/>
          </p:cNvPicPr>
          <p:nvPr>
            <p:ph idx="1"/>
          </p:nvPr>
        </p:nvPicPr>
        <p:blipFill>
          <a:blip r:embed="rId2"/>
          <a:stretch>
            <a:fillRect/>
          </a:stretch>
        </p:blipFill>
        <p:spPr>
          <a:xfrm>
            <a:off x="457200" y="2061055"/>
            <a:ext cx="8229600" cy="3604253"/>
          </a:xfrm>
          <a:prstGeom prst="rect">
            <a:avLst/>
          </a:prstGeom>
        </p:spPr>
      </p:pic>
    </p:spTree>
    <p:extLst>
      <p:ext uri="{BB962C8B-B14F-4D97-AF65-F5344CB8AC3E}">
        <p14:creationId xmlns:p14="http://schemas.microsoft.com/office/powerpoint/2010/main" val="390046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A10E8-F211-48CF-A8CB-867EC5FCE3B8}"/>
              </a:ext>
            </a:extLst>
          </p:cNvPr>
          <p:cNvSpPr>
            <a:spLocks noGrp="1"/>
          </p:cNvSpPr>
          <p:nvPr>
            <p:ph type="title"/>
          </p:nvPr>
        </p:nvSpPr>
        <p:spPr/>
        <p:txBody>
          <a:bodyPr/>
          <a:lstStyle/>
          <a:p>
            <a:r>
              <a:rPr lang="zh-CN" altLang="en-US" dirty="0"/>
              <a:t>锂产业</a:t>
            </a:r>
          </a:p>
        </p:txBody>
      </p:sp>
      <p:pic>
        <p:nvPicPr>
          <p:cNvPr id="4" name="内容占位符 3">
            <a:extLst>
              <a:ext uri="{FF2B5EF4-FFF2-40B4-BE49-F238E27FC236}">
                <a16:creationId xmlns:a16="http://schemas.microsoft.com/office/drawing/2014/main" id="{8C8F1AB8-E5A6-4A5E-8BBE-201BF7ACB38D}"/>
              </a:ext>
            </a:extLst>
          </p:cNvPr>
          <p:cNvPicPr>
            <a:picLocks noGrp="1" noChangeAspect="1"/>
          </p:cNvPicPr>
          <p:nvPr>
            <p:ph idx="1"/>
          </p:nvPr>
        </p:nvPicPr>
        <p:blipFill>
          <a:blip r:embed="rId3"/>
          <a:stretch>
            <a:fillRect/>
          </a:stretch>
        </p:blipFill>
        <p:spPr>
          <a:xfrm>
            <a:off x="1889150" y="1600200"/>
            <a:ext cx="5365699" cy="4525963"/>
          </a:xfrm>
          <a:prstGeom prst="rect">
            <a:avLst/>
          </a:prstGeom>
        </p:spPr>
      </p:pic>
    </p:spTree>
    <p:extLst>
      <p:ext uri="{BB962C8B-B14F-4D97-AF65-F5344CB8AC3E}">
        <p14:creationId xmlns:p14="http://schemas.microsoft.com/office/powerpoint/2010/main" val="159753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FCA23-3429-41A1-948C-FCEC52748ABA}"/>
              </a:ext>
            </a:extLst>
          </p:cNvPr>
          <p:cNvSpPr>
            <a:spLocks noGrp="1"/>
          </p:cNvSpPr>
          <p:nvPr>
            <p:ph type="title"/>
          </p:nvPr>
        </p:nvSpPr>
        <p:spPr/>
        <p:txBody>
          <a:bodyPr/>
          <a:lstStyle/>
          <a:p>
            <a:r>
              <a:rPr lang="zh-CN" altLang="en-US" dirty="0"/>
              <a:t>锂矿分类</a:t>
            </a:r>
          </a:p>
        </p:txBody>
      </p:sp>
      <p:sp>
        <p:nvSpPr>
          <p:cNvPr id="3" name="内容占位符 2">
            <a:extLst>
              <a:ext uri="{FF2B5EF4-FFF2-40B4-BE49-F238E27FC236}">
                <a16:creationId xmlns:a16="http://schemas.microsoft.com/office/drawing/2014/main" id="{755F3AC5-0A68-4392-9163-E0AF21652E6F}"/>
              </a:ext>
            </a:extLst>
          </p:cNvPr>
          <p:cNvSpPr>
            <a:spLocks noGrp="1"/>
          </p:cNvSpPr>
          <p:nvPr>
            <p:ph sz="half" idx="1"/>
          </p:nvPr>
        </p:nvSpPr>
        <p:spPr/>
        <p:txBody>
          <a:bodyPr>
            <a:normAutofit fontScale="85000" lnSpcReduction="20000"/>
          </a:bodyPr>
          <a:lstStyle/>
          <a:p>
            <a:r>
              <a:rPr lang="zh-CN" altLang="en-US" dirty="0"/>
              <a:t>锂矿石（</a:t>
            </a:r>
            <a:r>
              <a:rPr lang="en-US" altLang="zh-CN" dirty="0"/>
              <a:t>Hard rock</a:t>
            </a:r>
            <a:r>
              <a:rPr lang="zh-CN" altLang="en-US" dirty="0"/>
              <a:t>）：澳大利亚（</a:t>
            </a:r>
            <a:r>
              <a:rPr lang="en-US" altLang="zh-CN" dirty="0"/>
              <a:t>49%</a:t>
            </a:r>
            <a:r>
              <a:rPr lang="zh-CN" altLang="en-US" dirty="0"/>
              <a:t>，</a:t>
            </a:r>
            <a:r>
              <a:rPr lang="en-US" altLang="zh-CN" dirty="0"/>
              <a:t>2020</a:t>
            </a:r>
            <a:r>
              <a:rPr lang="zh-CN" altLang="en-US" dirty="0"/>
              <a:t>），中国（</a:t>
            </a:r>
            <a:r>
              <a:rPr lang="en-US" altLang="zh-CN" dirty="0"/>
              <a:t>17%</a:t>
            </a:r>
            <a:r>
              <a:rPr lang="zh-CN" altLang="en-US" dirty="0"/>
              <a:t>）。</a:t>
            </a:r>
            <a:endParaRPr lang="en-US" altLang="zh-CN" dirty="0"/>
          </a:p>
          <a:p>
            <a:pPr lvl="1"/>
            <a:r>
              <a:rPr lang="zh-CN" altLang="en-US" dirty="0"/>
              <a:t>粉碎、分离得到锂辉石精矿（</a:t>
            </a:r>
            <a:r>
              <a:rPr lang="en-US" altLang="zh-CN" dirty="0"/>
              <a:t>Spodumene</a:t>
            </a:r>
            <a:r>
              <a:rPr lang="zh-CN" altLang="en-US" dirty="0"/>
              <a:t>），作为原料运到下游化工厂（中国）处理得到锂盐（如碳酸锂、氢氧化锂） 。</a:t>
            </a:r>
            <a:endParaRPr lang="en-US" altLang="zh-CN" dirty="0"/>
          </a:p>
          <a:p>
            <a:r>
              <a:rPr lang="zh-CN" altLang="en-US" dirty="0"/>
              <a:t>锂卤水（</a:t>
            </a:r>
            <a:r>
              <a:rPr lang="en-US" altLang="zh-CN" dirty="0"/>
              <a:t>Brines</a:t>
            </a:r>
            <a:r>
              <a:rPr lang="zh-CN" altLang="en-US" dirty="0"/>
              <a:t>）：锂三角（智利、阿根廷、玻利维亚）、中国。</a:t>
            </a:r>
            <a:endParaRPr lang="en-US" altLang="zh-CN" dirty="0"/>
          </a:p>
          <a:p>
            <a:pPr lvl="1"/>
            <a:r>
              <a:rPr lang="zh-CN" altLang="en-US" dirty="0"/>
              <a:t>去除杂质、提纯、化学反应、结晶得到锂盐。</a:t>
            </a:r>
            <a:endParaRPr lang="en-US" altLang="zh-CN" dirty="0"/>
          </a:p>
          <a:p>
            <a:pPr lvl="1"/>
            <a:r>
              <a:rPr lang="zh-CN" altLang="en-US" dirty="0"/>
              <a:t>成本低，但是水资源耗费严重，生产周期长（</a:t>
            </a:r>
            <a:r>
              <a:rPr lang="en-US" altLang="zh-CN" dirty="0"/>
              <a:t>36</a:t>
            </a:r>
            <a:r>
              <a:rPr lang="zh-CN" altLang="en-US" dirty="0"/>
              <a:t>月）</a:t>
            </a:r>
            <a:endParaRPr lang="en-US" altLang="zh-CN" dirty="0"/>
          </a:p>
          <a:p>
            <a:endParaRPr lang="zh-CN" altLang="en-US" dirty="0"/>
          </a:p>
        </p:txBody>
      </p:sp>
      <p:pic>
        <p:nvPicPr>
          <p:cNvPr id="1026" name="Picture 2" descr="Lithium is powering today's technology—at what price?">
            <a:extLst>
              <a:ext uri="{FF2B5EF4-FFF2-40B4-BE49-F238E27FC236}">
                <a16:creationId xmlns:a16="http://schemas.microsoft.com/office/drawing/2014/main" id="{829A3F58-D3DE-4280-B5B8-CD433B2AB6C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16324"/>
            <a:ext cx="4038600" cy="269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06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C98FD40-63B2-4987-AEE4-075104AB8B6E}"/>
              </a:ext>
            </a:extLst>
          </p:cNvPr>
          <p:cNvSpPr>
            <a:spLocks noGrp="1"/>
          </p:cNvSpPr>
          <p:nvPr>
            <p:ph type="title"/>
          </p:nvPr>
        </p:nvSpPr>
        <p:spPr/>
        <p:txBody>
          <a:bodyPr/>
          <a:lstStyle/>
          <a:p>
            <a:r>
              <a:rPr lang="zh-CN" altLang="en-US" dirty="0"/>
              <a:t>碳酸锂价格</a:t>
            </a:r>
          </a:p>
        </p:txBody>
      </p:sp>
      <p:pic>
        <p:nvPicPr>
          <p:cNvPr id="4" name="内容占位符 3">
            <a:extLst>
              <a:ext uri="{FF2B5EF4-FFF2-40B4-BE49-F238E27FC236}">
                <a16:creationId xmlns:a16="http://schemas.microsoft.com/office/drawing/2014/main" id="{339CD826-6342-4D6A-AF16-61DA466B4D12}"/>
              </a:ext>
            </a:extLst>
          </p:cNvPr>
          <p:cNvPicPr>
            <a:picLocks noGrp="1" noChangeAspect="1"/>
          </p:cNvPicPr>
          <p:nvPr>
            <p:ph idx="1"/>
          </p:nvPr>
        </p:nvPicPr>
        <p:blipFill>
          <a:blip r:embed="rId2"/>
          <a:stretch>
            <a:fillRect/>
          </a:stretch>
        </p:blipFill>
        <p:spPr>
          <a:xfrm>
            <a:off x="1437134" y="1600200"/>
            <a:ext cx="6269732" cy="4525963"/>
          </a:xfrm>
          <a:prstGeom prst="rect">
            <a:avLst/>
          </a:prstGeom>
        </p:spPr>
      </p:pic>
    </p:spTree>
    <p:extLst>
      <p:ext uri="{BB962C8B-B14F-4D97-AF65-F5344CB8AC3E}">
        <p14:creationId xmlns:p14="http://schemas.microsoft.com/office/powerpoint/2010/main" val="530745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3C90A-7F81-489F-908B-11F6DA62047B}"/>
              </a:ext>
            </a:extLst>
          </p:cNvPr>
          <p:cNvSpPr>
            <a:spLocks noGrp="1"/>
          </p:cNvSpPr>
          <p:nvPr>
            <p:ph type="title"/>
          </p:nvPr>
        </p:nvSpPr>
        <p:spPr/>
        <p:txBody>
          <a:bodyPr/>
          <a:lstStyle/>
          <a:p>
            <a:r>
              <a:rPr lang="zh-CN" altLang="en-US" dirty="0"/>
              <a:t>锂辉石精矿（</a:t>
            </a:r>
            <a:r>
              <a:rPr lang="en-US" altLang="zh-CN" dirty="0"/>
              <a:t>6%</a:t>
            </a:r>
            <a:r>
              <a:rPr lang="zh-CN" altLang="en-US" dirty="0"/>
              <a:t>）价格</a:t>
            </a:r>
          </a:p>
        </p:txBody>
      </p:sp>
      <p:pic>
        <p:nvPicPr>
          <p:cNvPr id="9" name="内容占位符 8">
            <a:extLst>
              <a:ext uri="{FF2B5EF4-FFF2-40B4-BE49-F238E27FC236}">
                <a16:creationId xmlns:a16="http://schemas.microsoft.com/office/drawing/2014/main" id="{BAF6C5DE-5570-4D89-A802-55ACA6F65F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686" y="1484784"/>
            <a:ext cx="5368627" cy="4229827"/>
          </a:xfrm>
        </p:spPr>
      </p:pic>
    </p:spTree>
    <p:extLst>
      <p:ext uri="{BB962C8B-B14F-4D97-AF65-F5344CB8AC3E}">
        <p14:creationId xmlns:p14="http://schemas.microsoft.com/office/powerpoint/2010/main" val="1783093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D3CC44-F121-43EB-9200-52C370026657}"/>
              </a:ext>
            </a:extLst>
          </p:cNvPr>
          <p:cNvSpPr>
            <a:spLocks noGrp="1"/>
          </p:cNvSpPr>
          <p:nvPr>
            <p:ph type="title"/>
          </p:nvPr>
        </p:nvSpPr>
        <p:spPr/>
        <p:txBody>
          <a:bodyPr/>
          <a:lstStyle/>
          <a:p>
            <a:r>
              <a:rPr lang="zh-CN" altLang="en-US" dirty="0"/>
              <a:t>锂概念股</a:t>
            </a:r>
          </a:p>
        </p:txBody>
      </p:sp>
      <p:sp>
        <p:nvSpPr>
          <p:cNvPr id="3" name="内容占位符 2">
            <a:extLst>
              <a:ext uri="{FF2B5EF4-FFF2-40B4-BE49-F238E27FC236}">
                <a16:creationId xmlns:a16="http://schemas.microsoft.com/office/drawing/2014/main" id="{343609E6-59EF-415F-87E8-BD97011C8E43}"/>
              </a:ext>
            </a:extLst>
          </p:cNvPr>
          <p:cNvSpPr>
            <a:spLocks noGrp="1"/>
          </p:cNvSpPr>
          <p:nvPr>
            <p:ph idx="1"/>
          </p:nvPr>
        </p:nvSpPr>
        <p:spPr/>
        <p:txBody>
          <a:bodyPr/>
          <a:lstStyle/>
          <a:p>
            <a:r>
              <a:rPr lang="zh-CN" altLang="en-US" dirty="0"/>
              <a:t>垂直一体化</a:t>
            </a:r>
            <a:endParaRPr lang="en-US" altLang="zh-CN" dirty="0"/>
          </a:p>
          <a:p>
            <a:pPr lvl="1"/>
            <a:r>
              <a:rPr lang="en-US" altLang="zh-CN" dirty="0"/>
              <a:t>ALB</a:t>
            </a:r>
            <a:r>
              <a:rPr lang="zh-CN" altLang="en-US" dirty="0"/>
              <a:t>、</a:t>
            </a:r>
            <a:r>
              <a:rPr lang="en-US" altLang="zh-CN" dirty="0"/>
              <a:t>SQM</a:t>
            </a:r>
            <a:r>
              <a:rPr lang="zh-CN" altLang="en-US" dirty="0"/>
              <a:t>、天齐锂业、赣锋锂业、中矿资源等</a:t>
            </a:r>
            <a:endParaRPr lang="en-US" altLang="zh-CN" dirty="0"/>
          </a:p>
          <a:p>
            <a:r>
              <a:rPr lang="zh-CN" altLang="en-US" dirty="0"/>
              <a:t>（基本）纯矿</a:t>
            </a:r>
            <a:endParaRPr lang="en-US" altLang="zh-CN" dirty="0"/>
          </a:p>
          <a:p>
            <a:pPr lvl="1"/>
            <a:r>
              <a:rPr lang="en-US" altLang="zh-CN" dirty="0"/>
              <a:t>PLS</a:t>
            </a:r>
            <a:r>
              <a:rPr lang="zh-CN" altLang="en-US" dirty="0"/>
              <a:t>、</a:t>
            </a:r>
            <a:r>
              <a:rPr lang="en-US" altLang="zh-CN" dirty="0"/>
              <a:t>IGO</a:t>
            </a:r>
            <a:r>
              <a:rPr lang="zh-CN" altLang="en-US" dirty="0"/>
              <a:t>、</a:t>
            </a:r>
            <a:r>
              <a:rPr lang="en-US" altLang="zh-CN" dirty="0"/>
              <a:t>LAC</a:t>
            </a:r>
            <a:r>
              <a:rPr lang="zh-CN" altLang="en-US" dirty="0"/>
              <a:t>、</a:t>
            </a:r>
            <a:r>
              <a:rPr lang="en-US" altLang="zh-CN" dirty="0"/>
              <a:t>LAAC</a:t>
            </a:r>
            <a:r>
              <a:rPr lang="zh-CN" altLang="en-US" dirty="0"/>
              <a:t>等</a:t>
            </a:r>
            <a:endParaRPr lang="en-US" altLang="zh-CN" dirty="0"/>
          </a:p>
          <a:p>
            <a:r>
              <a:rPr lang="zh-CN" altLang="en-US" dirty="0"/>
              <a:t>其他</a:t>
            </a:r>
            <a:endParaRPr lang="en-US" altLang="zh-CN" dirty="0"/>
          </a:p>
          <a:p>
            <a:pPr lvl="1"/>
            <a:r>
              <a:rPr lang="zh-CN" altLang="en-US" dirty="0"/>
              <a:t>盐湖股份、藏格矿业、</a:t>
            </a:r>
            <a:r>
              <a:rPr lang="en-US" altLang="zh-CN" dirty="0" err="1"/>
              <a:t>MinRes</a:t>
            </a:r>
            <a:r>
              <a:rPr lang="zh-CN" altLang="en-US" dirty="0"/>
              <a:t>等</a:t>
            </a:r>
            <a:endParaRPr lang="en-US" altLang="zh-CN" dirty="0"/>
          </a:p>
          <a:p>
            <a:endParaRPr lang="zh-CN" altLang="en-US" dirty="0"/>
          </a:p>
        </p:txBody>
      </p:sp>
    </p:spTree>
    <p:extLst>
      <p:ext uri="{BB962C8B-B14F-4D97-AF65-F5344CB8AC3E}">
        <p14:creationId xmlns:p14="http://schemas.microsoft.com/office/powerpoint/2010/main" val="2966599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1107E1-EC92-4057-85E4-10C8AEE339A7}"/>
              </a:ext>
            </a:extLst>
          </p:cNvPr>
          <p:cNvSpPr>
            <a:spLocks noGrp="1"/>
          </p:cNvSpPr>
          <p:nvPr>
            <p:ph type="title"/>
          </p:nvPr>
        </p:nvSpPr>
        <p:spPr/>
        <p:txBody>
          <a:bodyPr/>
          <a:lstStyle/>
          <a:p>
            <a:r>
              <a:rPr lang="zh-CN" altLang="en-US" dirty="0"/>
              <a:t>天齐锂业概括</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69E984E-0F4C-440A-82FA-3903A5A2C793}"/>
                  </a:ext>
                </a:extLst>
              </p:cNvPr>
              <p:cNvSpPr>
                <a:spLocks noGrp="1"/>
              </p:cNvSpPr>
              <p:nvPr>
                <p:ph sz="half" idx="1"/>
              </p:nvPr>
            </p:nvSpPr>
            <p:spPr/>
            <p:txBody>
              <a:bodyPr>
                <a:normAutofit fontScale="92500" lnSpcReduction="10000"/>
              </a:bodyPr>
              <a:lstStyle/>
              <a:p>
                <a:r>
                  <a:rPr lang="zh-CN" altLang="en-US" dirty="0"/>
                  <a:t>上游：锂资源</a:t>
                </a:r>
                <a:endParaRPr lang="en-US" altLang="zh-CN" dirty="0"/>
              </a:p>
              <a:p>
                <a:pPr lvl="1"/>
                <a:r>
                  <a:rPr lang="zh-CN" altLang="en-US" dirty="0"/>
                  <a:t>文菲尔德（并表子公司）</a:t>
                </a:r>
                <a14:m>
                  <m:oMath xmlns:m="http://schemas.openxmlformats.org/officeDocument/2006/math">
                    <m:r>
                      <a:rPr lang="en-US" altLang="zh-CN" b="0" i="1" smtClean="0">
                        <a:latin typeface="Cambria Math" panose="02040503050406030204" pitchFamily="18" charset="0"/>
                      </a:rPr>
                      <m:t>→</m:t>
                    </m:r>
                  </m:oMath>
                </a14:m>
                <a:r>
                  <a:rPr lang="zh-CN" altLang="en-US" dirty="0"/>
                  <a:t> 泰利森 </a:t>
                </a:r>
                <a14:m>
                  <m:oMath xmlns:m="http://schemas.openxmlformats.org/officeDocument/2006/math">
                    <m:r>
                      <a:rPr lang="en-US" altLang="zh-CN" i="1">
                        <a:latin typeface="Cambria Math" panose="02040503050406030204" pitchFamily="18" charset="0"/>
                      </a:rPr>
                      <m:t>→</m:t>
                    </m:r>
                  </m:oMath>
                </a14:m>
                <a:r>
                  <a:rPr lang="zh-CN" altLang="en-US" dirty="0"/>
                  <a:t>格林布什（锂辉石矿）</a:t>
                </a:r>
                <a:endParaRPr lang="en-US" altLang="zh-CN" dirty="0"/>
              </a:p>
              <a:p>
                <a:pPr lvl="1"/>
                <a:r>
                  <a:rPr lang="zh-CN" altLang="en-US" dirty="0"/>
                  <a:t>持有 </a:t>
                </a:r>
                <a:r>
                  <a:rPr lang="en-US" altLang="zh-CN" dirty="0"/>
                  <a:t>SQM </a:t>
                </a:r>
                <a:r>
                  <a:rPr lang="zh-CN" altLang="en-US" dirty="0"/>
                  <a:t>合计约 </a:t>
                </a:r>
                <a:r>
                  <a:rPr lang="en-US" altLang="zh-CN" dirty="0"/>
                  <a:t>22.16%</a:t>
                </a:r>
                <a:r>
                  <a:rPr lang="zh-CN" altLang="en-US" dirty="0"/>
                  <a:t>的股权（锂卤水）。</a:t>
                </a:r>
                <a:endParaRPr lang="en-US" altLang="zh-CN" dirty="0"/>
              </a:p>
              <a:p>
                <a:r>
                  <a:rPr lang="zh-CN" altLang="en-US" dirty="0"/>
                  <a:t>中游：锂化工产品</a:t>
                </a:r>
                <a:endParaRPr lang="en-US" altLang="zh-CN" dirty="0"/>
              </a:p>
              <a:p>
                <a:pPr lvl="1"/>
                <a:r>
                  <a:rPr lang="zh-CN" altLang="en-US" dirty="0"/>
                  <a:t>主要为电池级碳酸锂，同时销售电池级氢氧化锂、工业级碳酸锂、金属锂、氯化锂等产品。</a:t>
                </a:r>
                <a:endParaRPr lang="en-US" altLang="zh-CN" dirty="0"/>
              </a:p>
              <a:p>
                <a:r>
                  <a:rPr lang="zh-CN" altLang="en-US" dirty="0"/>
                  <a:t>下游：投资合作</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969E984E-0F4C-440A-82FA-3903A5A2C793}"/>
                  </a:ext>
                </a:extLst>
              </p:cNvPr>
              <p:cNvSpPr>
                <a:spLocks noGrp="1" noRot="1" noChangeAspect="1" noMove="1" noResize="1" noEditPoints="1" noAdjustHandles="1" noChangeArrowheads="1" noChangeShapeType="1" noTextEdit="1"/>
              </p:cNvSpPr>
              <p:nvPr>
                <p:ph sz="half" idx="1"/>
              </p:nvPr>
            </p:nvSpPr>
            <p:spPr>
              <a:blipFill>
                <a:blip r:embed="rId3"/>
                <a:stretch>
                  <a:fillRect l="-2262" t="-2695" r="-1810"/>
                </a:stretch>
              </a:blipFill>
            </p:spPr>
            <p:txBody>
              <a:bodyPr/>
              <a:lstStyle/>
              <a:p>
                <a:r>
                  <a:rPr lang="zh-CN" altLang="en-US">
                    <a:noFill/>
                  </a:rPr>
                  <a:t> </a:t>
                </a:r>
              </a:p>
            </p:txBody>
          </p:sp>
        </mc:Fallback>
      </mc:AlternateContent>
      <p:sp>
        <p:nvSpPr>
          <p:cNvPr id="4" name="内容占位符 3">
            <a:extLst>
              <a:ext uri="{FF2B5EF4-FFF2-40B4-BE49-F238E27FC236}">
                <a16:creationId xmlns:a16="http://schemas.microsoft.com/office/drawing/2014/main" id="{B5718637-0E21-471F-9748-A7DC484D8C53}"/>
              </a:ext>
            </a:extLst>
          </p:cNvPr>
          <p:cNvSpPr>
            <a:spLocks noGrp="1"/>
          </p:cNvSpPr>
          <p:nvPr>
            <p:ph sz="half" idx="2"/>
          </p:nvPr>
        </p:nvSpPr>
        <p:spPr/>
        <p:txBody>
          <a:bodyPr>
            <a:normAutofit fontScale="92500" lnSpcReduction="10000"/>
          </a:bodyPr>
          <a:lstStyle/>
          <a:p>
            <a:r>
              <a:rPr lang="zh-CN" altLang="en-US" dirty="0"/>
              <a:t>天齐锂业：</a:t>
            </a:r>
            <a:endParaRPr lang="en-US" altLang="zh-CN" dirty="0"/>
          </a:p>
          <a:p>
            <a:pPr marL="400050" lvl="1" indent="0">
              <a:buNone/>
            </a:pPr>
            <a:endParaRPr lang="en-US" altLang="zh-CN" dirty="0"/>
          </a:p>
          <a:p>
            <a:pPr marL="400050" lvl="1" indent="0">
              <a:buNone/>
            </a:pPr>
            <a:r>
              <a:rPr lang="zh-CN" altLang="en-US" dirty="0"/>
              <a:t>“锂盐行业从 </a:t>
            </a:r>
            <a:r>
              <a:rPr lang="en-US" altLang="zh-CN" dirty="0"/>
              <a:t>2023 </a:t>
            </a:r>
            <a:r>
              <a:rPr lang="zh-CN" altLang="en-US" dirty="0"/>
              <a:t>年开始供过于求，这是因为 </a:t>
            </a:r>
            <a:r>
              <a:rPr lang="en-US" altLang="zh-CN" dirty="0"/>
              <a:t>2022 </a:t>
            </a:r>
            <a:r>
              <a:rPr lang="zh-CN" altLang="en-US" dirty="0"/>
              <a:t>年下半年锂盐价格 暴涨，吸引了很多新的市场参与者进入到这一行业，造成了产能的快速扩 张，进而影响到了价格。但是目前来看，锂盐价格已经进入到磨底期。” </a:t>
            </a:r>
          </a:p>
        </p:txBody>
      </p:sp>
    </p:spTree>
    <p:extLst>
      <p:ext uri="{BB962C8B-B14F-4D97-AF65-F5344CB8AC3E}">
        <p14:creationId xmlns:p14="http://schemas.microsoft.com/office/powerpoint/2010/main" val="95889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340376-39BA-4E30-A04E-8100D8F5D6C9}"/>
              </a:ext>
            </a:extLst>
          </p:cNvPr>
          <p:cNvSpPr>
            <a:spLocks noGrp="1"/>
          </p:cNvSpPr>
          <p:nvPr>
            <p:ph type="title"/>
          </p:nvPr>
        </p:nvSpPr>
        <p:spPr/>
        <p:txBody>
          <a:bodyPr/>
          <a:lstStyle/>
          <a:p>
            <a:r>
              <a:rPr lang="zh-CN" altLang="en-US" dirty="0"/>
              <a:t>为什么有周期</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4A2E858-021D-41B1-AD35-E7A657E6AED8}"/>
                  </a:ext>
                </a:extLst>
              </p:cNvPr>
              <p:cNvSpPr>
                <a:spLocks noGrp="1"/>
              </p:cNvSpPr>
              <p:nvPr>
                <p:ph sz="half" idx="1"/>
              </p:nvPr>
            </p:nvSpPr>
            <p:spPr/>
            <p:txBody>
              <a:bodyPr/>
              <a:lstStyle/>
              <a:p>
                <a:r>
                  <a:rPr lang="zh-CN" altLang="en-US" dirty="0"/>
                  <a:t>供给产能周期性变化</a:t>
                </a:r>
                <a:endParaRPr lang="en-US" altLang="zh-CN" dirty="0"/>
              </a:p>
              <a:p>
                <a:pPr lvl="1"/>
                <a:r>
                  <a:rPr lang="zh-CN" altLang="en-US" dirty="0"/>
                  <a:t>景气 </a:t>
                </a:r>
                <a14:m>
                  <m:oMath xmlns:m="http://schemas.openxmlformats.org/officeDocument/2006/math">
                    <m:r>
                      <a:rPr lang="en-US" altLang="zh-CN" b="0" i="1" smtClean="0">
                        <a:latin typeface="Cambria Math" panose="02040503050406030204" pitchFamily="18" charset="0"/>
                      </a:rPr>
                      <m:t>⇒ </m:t>
                    </m:r>
                    <m:r>
                      <a:rPr lang="zh-CN" altLang="en-US" i="1">
                        <a:latin typeface="Cambria Math" panose="02040503050406030204" pitchFamily="18" charset="0"/>
                      </a:rPr>
                      <m:t>资本开支</m:t>
                    </m:r>
                  </m:oMath>
                </a14:m>
                <a:endParaRPr lang="en-US" altLang="zh-CN" dirty="0"/>
              </a:p>
              <a:p>
                <a:pPr marL="914400" lvl="2" indent="0">
                  <a:buNone/>
                </a:pPr>
                <a:r>
                  <a:rPr lang="zh-CN" altLang="en-US" dirty="0"/>
                  <a:t>过度乐观、市场份额、投行的角色、市场的角色</a:t>
                </a:r>
                <a:endParaRPr lang="en-US" altLang="zh-CN" dirty="0"/>
              </a:p>
              <a:p>
                <a:pPr lvl="1"/>
                <a:r>
                  <a:rPr lang="zh-CN" altLang="en-US" dirty="0"/>
                  <a:t>资本开支到产能落地有时滞（</a:t>
                </a:r>
                <a:r>
                  <a:rPr lang="en-US" altLang="zh-CN" dirty="0"/>
                  <a:t>Cobweb effect</a:t>
                </a:r>
                <a:r>
                  <a:rPr lang="zh-CN" altLang="en-US" dirty="0"/>
                  <a:t>） </a:t>
                </a:r>
                <a14:m>
                  <m:oMath xmlns:m="http://schemas.openxmlformats.org/officeDocument/2006/math">
                    <m:r>
                      <a:rPr lang="en-US" altLang="zh-CN" i="1">
                        <a:latin typeface="Cambria Math" panose="02040503050406030204" pitchFamily="18" charset="0"/>
                      </a:rPr>
                      <m:t>⇒</m:t>
                    </m:r>
                  </m:oMath>
                </a14:m>
                <a:r>
                  <a:rPr lang="en-US" altLang="zh-CN" dirty="0"/>
                  <a:t> </a:t>
                </a:r>
                <a:r>
                  <a:rPr lang="zh-CN" altLang="en-US" dirty="0"/>
                  <a:t>过度投资</a:t>
                </a:r>
                <a:endParaRPr lang="en-US" altLang="zh-CN" dirty="0"/>
              </a:p>
              <a:p>
                <a:pPr lvl="1"/>
                <a:endParaRPr lang="en-US" altLang="zh-CN" dirty="0"/>
              </a:p>
              <a:p>
                <a:r>
                  <a:rPr lang="zh-CN" altLang="en-US" dirty="0"/>
                  <a:t>需求周期性变化</a:t>
                </a:r>
                <a:endParaRPr lang="en-US" altLang="zh-CN" dirty="0"/>
              </a:p>
              <a:p>
                <a:endParaRPr lang="zh-CN" altLang="en-US" dirty="0"/>
              </a:p>
            </p:txBody>
          </p:sp>
        </mc:Choice>
        <mc:Fallback>
          <p:sp>
            <p:nvSpPr>
              <p:cNvPr id="3" name="内容占位符 2">
                <a:extLst>
                  <a:ext uri="{FF2B5EF4-FFF2-40B4-BE49-F238E27FC236}">
                    <a16:creationId xmlns:a16="http://schemas.microsoft.com/office/drawing/2014/main" id="{74A2E858-021D-41B1-AD35-E7A657E6AED8}"/>
                  </a:ext>
                </a:extLst>
              </p:cNvPr>
              <p:cNvSpPr>
                <a:spLocks noGrp="1" noRot="1" noChangeAspect="1" noMove="1" noResize="1" noEditPoints="1" noAdjustHandles="1" noChangeArrowheads="1" noChangeShapeType="1" noTextEdit="1"/>
              </p:cNvSpPr>
              <p:nvPr>
                <p:ph sz="half" idx="1"/>
              </p:nvPr>
            </p:nvSpPr>
            <p:spPr>
              <a:blipFill>
                <a:blip r:embed="rId3"/>
                <a:stretch>
                  <a:fillRect l="-2715" t="-2022" r="-603"/>
                </a:stretch>
              </a:blipFill>
            </p:spPr>
            <p:txBody>
              <a:bodyPr/>
              <a:lstStyle/>
              <a:p>
                <a:r>
                  <a:rPr lang="zh-CN" altLang="en-US">
                    <a:noFill/>
                  </a:rPr>
                  <a:t> </a:t>
                </a:r>
              </a:p>
            </p:txBody>
          </p:sp>
        </mc:Fallback>
      </mc:AlternateContent>
      <p:graphicFrame>
        <p:nvGraphicFramePr>
          <p:cNvPr id="5" name="内容占位符 4">
            <a:extLst>
              <a:ext uri="{FF2B5EF4-FFF2-40B4-BE49-F238E27FC236}">
                <a16:creationId xmlns:a16="http://schemas.microsoft.com/office/drawing/2014/main" id="{062AF9BE-C420-4137-B8BA-AD4EA261CA78}"/>
              </a:ext>
            </a:extLst>
          </p:cNvPr>
          <p:cNvGraphicFramePr>
            <a:graphicFrameLocks noGrp="1"/>
          </p:cNvGraphicFramePr>
          <p:nvPr>
            <p:ph sz="half" idx="2"/>
            <p:extLst>
              <p:ext uri="{D42A27DB-BD31-4B8C-83A1-F6EECF244321}">
                <p14:modId xmlns:p14="http://schemas.microsoft.com/office/powerpoint/2010/main" val="105600176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6232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1CA31434-7DBF-46D0-B72B-ECAABBD47099}"/>
              </a:ext>
            </a:extLst>
          </p:cNvPr>
          <p:cNvSpPr>
            <a:spLocks noGrp="1"/>
          </p:cNvSpPr>
          <p:nvPr>
            <p:ph type="title"/>
          </p:nvPr>
        </p:nvSpPr>
        <p:spPr/>
        <p:txBody>
          <a:bodyPr/>
          <a:lstStyle/>
          <a:p>
            <a:r>
              <a:rPr lang="zh-CN" altLang="en-US" dirty="0"/>
              <a:t>开采成本</a:t>
            </a:r>
          </a:p>
        </p:txBody>
      </p:sp>
      <p:pic>
        <p:nvPicPr>
          <p:cNvPr id="7" name="内容占位符 6">
            <a:extLst>
              <a:ext uri="{FF2B5EF4-FFF2-40B4-BE49-F238E27FC236}">
                <a16:creationId xmlns:a16="http://schemas.microsoft.com/office/drawing/2014/main" id="{FAAD4DE4-DD82-40BD-83F9-988702FBF9E0}"/>
              </a:ext>
            </a:extLst>
          </p:cNvPr>
          <p:cNvPicPr>
            <a:picLocks noGrp="1" noChangeAspect="1"/>
          </p:cNvPicPr>
          <p:nvPr>
            <p:ph idx="1"/>
          </p:nvPr>
        </p:nvPicPr>
        <p:blipFill>
          <a:blip r:embed="rId3"/>
          <a:stretch>
            <a:fillRect/>
          </a:stretch>
        </p:blipFill>
        <p:spPr>
          <a:xfrm>
            <a:off x="501840" y="1600200"/>
            <a:ext cx="8140320" cy="4525963"/>
          </a:xfrm>
          <a:prstGeom prst="rect">
            <a:avLst/>
          </a:prstGeom>
        </p:spPr>
      </p:pic>
    </p:spTree>
    <p:extLst>
      <p:ext uri="{BB962C8B-B14F-4D97-AF65-F5344CB8AC3E}">
        <p14:creationId xmlns:p14="http://schemas.microsoft.com/office/powerpoint/2010/main" val="326041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0ACDA1-1A63-4C34-BEDC-8F1C9D6C18E0}"/>
              </a:ext>
            </a:extLst>
          </p:cNvPr>
          <p:cNvSpPr>
            <a:spLocks noGrp="1"/>
          </p:cNvSpPr>
          <p:nvPr>
            <p:ph type="title"/>
          </p:nvPr>
        </p:nvSpPr>
        <p:spPr/>
        <p:txBody>
          <a:bodyPr/>
          <a:lstStyle/>
          <a:p>
            <a:r>
              <a:rPr lang="zh-CN" altLang="en-US" dirty="0"/>
              <a:t>天齐锂业的少数股东权益</a:t>
            </a:r>
          </a:p>
        </p:txBody>
      </p:sp>
      <p:sp>
        <p:nvSpPr>
          <p:cNvPr id="3" name="内容占位符 2">
            <a:extLst>
              <a:ext uri="{FF2B5EF4-FFF2-40B4-BE49-F238E27FC236}">
                <a16:creationId xmlns:a16="http://schemas.microsoft.com/office/drawing/2014/main" id="{CC8B5BAA-9D18-4040-AE7E-58739E43F4DD}"/>
              </a:ext>
            </a:extLst>
          </p:cNvPr>
          <p:cNvSpPr>
            <a:spLocks noGrp="1"/>
          </p:cNvSpPr>
          <p:nvPr>
            <p:ph sz="half" idx="1"/>
          </p:nvPr>
        </p:nvSpPr>
        <p:spPr/>
        <p:txBody>
          <a:bodyPr/>
          <a:lstStyle/>
          <a:p>
            <a:r>
              <a:rPr lang="zh-CN" altLang="en-US" dirty="0"/>
              <a:t>天齐锂业拥有</a:t>
            </a:r>
            <a:r>
              <a:rPr lang="en-US" altLang="zh-CN" dirty="0"/>
              <a:t>51%</a:t>
            </a:r>
            <a:r>
              <a:rPr lang="zh-CN" altLang="en-US" dirty="0"/>
              <a:t>的</a:t>
            </a:r>
            <a:r>
              <a:rPr lang="en-US" altLang="zh-CN" dirty="0"/>
              <a:t>TLEA</a:t>
            </a:r>
            <a:r>
              <a:rPr lang="zh-CN" altLang="en-US" dirty="0"/>
              <a:t>，后者又拥有</a:t>
            </a:r>
            <a:r>
              <a:rPr lang="en-US" altLang="zh-CN" dirty="0"/>
              <a:t>51%</a:t>
            </a:r>
            <a:r>
              <a:rPr lang="zh-CN" altLang="en-US" dirty="0"/>
              <a:t>的文菲尔徳。</a:t>
            </a:r>
            <a:endParaRPr lang="en-US" altLang="zh-CN" dirty="0"/>
          </a:p>
          <a:p>
            <a:pPr lvl="1"/>
            <a:r>
              <a:rPr lang="zh-CN" altLang="en-US" dirty="0"/>
              <a:t>拥有文菲尔徳的</a:t>
            </a:r>
            <a:r>
              <a:rPr lang="en-US" altLang="zh-CN" dirty="0"/>
              <a:t>26.01%</a:t>
            </a:r>
            <a:r>
              <a:rPr lang="zh-CN" altLang="en-US" dirty="0"/>
              <a:t>权益。</a:t>
            </a:r>
            <a:endParaRPr lang="en-US" altLang="zh-CN" dirty="0"/>
          </a:p>
          <a:p>
            <a:pPr lvl="1"/>
            <a:r>
              <a:rPr lang="zh-CN" altLang="en-US" dirty="0"/>
              <a:t>并表处理。</a:t>
            </a:r>
            <a:endParaRPr lang="en-US" altLang="zh-CN" dirty="0"/>
          </a:p>
        </p:txBody>
      </p:sp>
      <p:pic>
        <p:nvPicPr>
          <p:cNvPr id="1026" name="Picture 2" descr="天齐锂业 战略投资者IGO2022一季报】IGO对天齐英国现金增资14亿美元，持有天齐英国49%股权， 天齐锂业 持... - 雪球">
            <a:extLst>
              <a:ext uri="{FF2B5EF4-FFF2-40B4-BE49-F238E27FC236}">
                <a16:creationId xmlns:a16="http://schemas.microsoft.com/office/drawing/2014/main" id="{8BD96EB3-D13D-4449-B8EF-4935392E7E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83124"/>
            <a:ext cx="4038600" cy="256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75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p>
          <a:p>
            <a:r>
              <a:rPr lang="zh-CN" altLang="en-US" dirty="0"/>
              <a:t>案例分析</a:t>
            </a:r>
            <a:endParaRPr lang="en-US" altLang="zh-CN" dirty="0"/>
          </a:p>
          <a:p>
            <a:pPr lvl="1"/>
            <a:r>
              <a:rPr lang="zh-CN" altLang="en-US" dirty="0"/>
              <a:t>集运</a:t>
            </a:r>
            <a:endParaRPr lang="en-US" altLang="zh-CN" dirty="0"/>
          </a:p>
          <a:p>
            <a:pPr lvl="1"/>
            <a:r>
              <a:rPr lang="zh-CN" altLang="en-US" dirty="0"/>
              <a:t>石油</a:t>
            </a:r>
            <a:endParaRPr lang="en-US" altLang="zh-CN" dirty="0"/>
          </a:p>
          <a:p>
            <a:pPr lvl="1"/>
            <a:r>
              <a:rPr lang="zh-CN" altLang="en-US" dirty="0"/>
              <a:t>锂矿</a:t>
            </a:r>
            <a:endParaRPr lang="en-US" altLang="zh-CN" dirty="0"/>
          </a:p>
          <a:p>
            <a:pPr lvl="1"/>
            <a:r>
              <a:rPr lang="zh-CN" altLang="en-US" dirty="0">
                <a:solidFill>
                  <a:srgbClr val="C00000"/>
                </a:solidFill>
              </a:rPr>
              <a:t>房地产</a:t>
            </a:r>
            <a:endParaRPr lang="en-US" altLang="zh-CN" dirty="0">
              <a:solidFill>
                <a:srgbClr val="C00000"/>
              </a:solidFill>
            </a:endParaRPr>
          </a:p>
          <a:p>
            <a:r>
              <a:rPr lang="zh-CN" altLang="en-US" dirty="0"/>
              <a:t>伪周期</a:t>
            </a:r>
            <a:endParaRPr lang="en-US" altLang="zh-CN" dirty="0"/>
          </a:p>
          <a:p>
            <a:r>
              <a:rPr lang="zh-CN" altLang="en-US" dirty="0"/>
              <a:t>小结</a:t>
            </a:r>
          </a:p>
        </p:txBody>
      </p:sp>
    </p:spTree>
    <p:extLst>
      <p:ext uri="{BB962C8B-B14F-4D97-AF65-F5344CB8AC3E}">
        <p14:creationId xmlns:p14="http://schemas.microsoft.com/office/powerpoint/2010/main" val="3231440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D6B1DB-FC35-42D7-ACDD-3816BC37A979}"/>
              </a:ext>
            </a:extLst>
          </p:cNvPr>
          <p:cNvSpPr>
            <a:spLocks noGrp="1"/>
          </p:cNvSpPr>
          <p:nvPr>
            <p:ph type="title"/>
          </p:nvPr>
        </p:nvSpPr>
        <p:spPr/>
        <p:txBody>
          <a:bodyPr/>
          <a:lstStyle/>
          <a:p>
            <a:r>
              <a:rPr lang="zh-CN" altLang="en-US" dirty="0"/>
              <a:t>住宅销售额（累计同比）</a:t>
            </a:r>
          </a:p>
        </p:txBody>
      </p:sp>
      <p:pic>
        <p:nvPicPr>
          <p:cNvPr id="4" name="内容占位符 3">
            <a:extLst>
              <a:ext uri="{FF2B5EF4-FFF2-40B4-BE49-F238E27FC236}">
                <a16:creationId xmlns:a16="http://schemas.microsoft.com/office/drawing/2014/main" id="{776077D2-CC68-4686-85E0-DF205799409D}"/>
              </a:ext>
            </a:extLst>
          </p:cNvPr>
          <p:cNvPicPr>
            <a:picLocks noGrp="1" noChangeAspect="1"/>
          </p:cNvPicPr>
          <p:nvPr>
            <p:ph idx="1"/>
          </p:nvPr>
        </p:nvPicPr>
        <p:blipFill>
          <a:blip r:embed="rId2"/>
          <a:stretch>
            <a:fillRect/>
          </a:stretch>
        </p:blipFill>
        <p:spPr>
          <a:xfrm>
            <a:off x="1437134" y="1600200"/>
            <a:ext cx="6269732" cy="4525963"/>
          </a:xfrm>
          <a:prstGeom prst="rect">
            <a:avLst/>
          </a:prstGeom>
        </p:spPr>
      </p:pic>
    </p:spTree>
    <p:extLst>
      <p:ext uri="{BB962C8B-B14F-4D97-AF65-F5344CB8AC3E}">
        <p14:creationId xmlns:p14="http://schemas.microsoft.com/office/powerpoint/2010/main" val="1837199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DE8-DF15-4B6F-BB66-375748A30DBA}"/>
              </a:ext>
            </a:extLst>
          </p:cNvPr>
          <p:cNvSpPr>
            <a:spLocks noGrp="1"/>
          </p:cNvSpPr>
          <p:nvPr>
            <p:ph type="title"/>
          </p:nvPr>
        </p:nvSpPr>
        <p:spPr/>
        <p:txBody>
          <a:bodyPr/>
          <a:lstStyle/>
          <a:p>
            <a:r>
              <a:rPr lang="zh-CN" altLang="en-US" dirty="0"/>
              <a:t>开发商的杠杆</a:t>
            </a:r>
          </a:p>
        </p:txBody>
      </p:sp>
      <p:sp>
        <p:nvSpPr>
          <p:cNvPr id="3" name="内容占位符 2">
            <a:extLst>
              <a:ext uri="{FF2B5EF4-FFF2-40B4-BE49-F238E27FC236}">
                <a16:creationId xmlns:a16="http://schemas.microsoft.com/office/drawing/2014/main" id="{8693B7EB-F8AA-453E-A0FC-11910F84582B}"/>
              </a:ext>
            </a:extLst>
          </p:cNvPr>
          <p:cNvSpPr>
            <a:spLocks noGrp="1"/>
          </p:cNvSpPr>
          <p:nvPr>
            <p:ph idx="1"/>
          </p:nvPr>
        </p:nvSpPr>
        <p:spPr/>
        <p:txBody>
          <a:bodyPr/>
          <a:lstStyle/>
          <a:p>
            <a:r>
              <a:rPr lang="zh-CN" altLang="en-US" dirty="0"/>
              <a:t>财务杠杆（有息负债）</a:t>
            </a:r>
            <a:endParaRPr lang="en-US" altLang="zh-CN" dirty="0"/>
          </a:p>
          <a:p>
            <a:pPr lvl="1"/>
            <a:r>
              <a:rPr lang="zh-CN" altLang="en-US" dirty="0"/>
              <a:t>银行贷款、公司债、离岸债</a:t>
            </a:r>
            <a:endParaRPr lang="en-US" altLang="zh-CN" dirty="0"/>
          </a:p>
          <a:p>
            <a:r>
              <a:rPr lang="zh-CN" altLang="en-US" dirty="0"/>
              <a:t>经营杠杆</a:t>
            </a:r>
            <a:endParaRPr lang="en-US" altLang="zh-CN" dirty="0"/>
          </a:p>
          <a:p>
            <a:pPr lvl="1"/>
            <a:r>
              <a:rPr lang="zh-CN" altLang="en-US" dirty="0"/>
              <a:t>预售款</a:t>
            </a:r>
            <a:endParaRPr lang="en-US" altLang="zh-CN" dirty="0"/>
          </a:p>
          <a:p>
            <a:pPr lvl="1"/>
            <a:r>
              <a:rPr lang="zh-CN" altLang="en-US" dirty="0"/>
              <a:t>供应商垫资（材料供应商、建筑公司、设计公司、装修公司等）</a:t>
            </a:r>
            <a:endParaRPr lang="en-US" altLang="zh-CN" dirty="0"/>
          </a:p>
          <a:p>
            <a:r>
              <a:rPr lang="zh-CN" altLang="en-US" dirty="0"/>
              <a:t>其他杠杆</a:t>
            </a:r>
            <a:endParaRPr lang="en-US" altLang="zh-CN" dirty="0"/>
          </a:p>
          <a:p>
            <a:pPr lvl="1"/>
            <a:r>
              <a:rPr lang="zh-CN" altLang="en-US" dirty="0"/>
              <a:t>少数股东权益</a:t>
            </a:r>
          </a:p>
        </p:txBody>
      </p:sp>
    </p:spTree>
    <p:extLst>
      <p:ext uri="{BB962C8B-B14F-4D97-AF65-F5344CB8AC3E}">
        <p14:creationId xmlns:p14="http://schemas.microsoft.com/office/powerpoint/2010/main" val="977964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C49D6-5CE7-4F51-AB79-B046965CD2F0}"/>
              </a:ext>
            </a:extLst>
          </p:cNvPr>
          <p:cNvSpPr>
            <a:spLocks noGrp="1"/>
          </p:cNvSpPr>
          <p:nvPr>
            <p:ph type="title"/>
          </p:nvPr>
        </p:nvSpPr>
        <p:spPr/>
        <p:txBody>
          <a:bodyPr/>
          <a:lstStyle/>
          <a:p>
            <a:r>
              <a:rPr lang="zh-CN" altLang="en-US" dirty="0"/>
              <a:t>房地产开发周期</a:t>
            </a:r>
          </a:p>
        </p:txBody>
      </p:sp>
      <p:sp>
        <p:nvSpPr>
          <p:cNvPr id="4" name="文本框 3">
            <a:extLst>
              <a:ext uri="{FF2B5EF4-FFF2-40B4-BE49-F238E27FC236}">
                <a16:creationId xmlns:a16="http://schemas.microsoft.com/office/drawing/2014/main" id="{9B5B0771-BE0C-4083-8404-81A64C5C1A6F}"/>
              </a:ext>
            </a:extLst>
          </p:cNvPr>
          <p:cNvSpPr txBox="1"/>
          <p:nvPr/>
        </p:nvSpPr>
        <p:spPr>
          <a:xfrm>
            <a:off x="3707904" y="1844824"/>
            <a:ext cx="1512168" cy="369332"/>
          </a:xfrm>
          <a:prstGeom prst="rect">
            <a:avLst/>
          </a:prstGeom>
          <a:solidFill>
            <a:schemeClr val="accent1"/>
          </a:solidFill>
        </p:spPr>
        <p:txBody>
          <a:bodyPr wrap="square" rtlCol="0">
            <a:spAutoFit/>
          </a:bodyPr>
          <a:lstStyle/>
          <a:p>
            <a:pPr algn="ctr"/>
            <a:r>
              <a:rPr lang="zh-CN" altLang="en-US" dirty="0">
                <a:solidFill>
                  <a:schemeClr val="bg1"/>
                </a:solidFill>
              </a:rPr>
              <a:t>拿地</a:t>
            </a:r>
          </a:p>
        </p:txBody>
      </p:sp>
      <p:cxnSp>
        <p:nvCxnSpPr>
          <p:cNvPr id="6" name="直接箭头连接符 5">
            <a:extLst>
              <a:ext uri="{FF2B5EF4-FFF2-40B4-BE49-F238E27FC236}">
                <a16:creationId xmlns:a16="http://schemas.microsoft.com/office/drawing/2014/main" id="{636DD8E2-BBEB-4505-9389-1938646C3734}"/>
              </a:ext>
            </a:extLst>
          </p:cNvPr>
          <p:cNvCxnSpPr>
            <a:cxnSpLocks/>
          </p:cNvCxnSpPr>
          <p:nvPr/>
        </p:nvCxnSpPr>
        <p:spPr>
          <a:xfrm>
            <a:off x="2195736" y="2060848"/>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DB5CA59-A95E-4D97-8C48-224E7FA2894D}"/>
              </a:ext>
            </a:extLst>
          </p:cNvPr>
          <p:cNvSpPr txBox="1"/>
          <p:nvPr/>
        </p:nvSpPr>
        <p:spPr>
          <a:xfrm>
            <a:off x="2123728" y="1700808"/>
            <a:ext cx="1224136" cy="369332"/>
          </a:xfrm>
          <a:prstGeom prst="rect">
            <a:avLst/>
          </a:prstGeom>
          <a:noFill/>
        </p:spPr>
        <p:txBody>
          <a:bodyPr wrap="square" rtlCol="0">
            <a:spAutoFit/>
          </a:bodyPr>
          <a:lstStyle/>
          <a:p>
            <a:r>
              <a:rPr lang="zh-CN" altLang="en-US" dirty="0"/>
              <a:t>自有资金</a:t>
            </a:r>
          </a:p>
        </p:txBody>
      </p:sp>
      <p:cxnSp>
        <p:nvCxnSpPr>
          <p:cNvPr id="10" name="直接箭头连接符 9">
            <a:extLst>
              <a:ext uri="{FF2B5EF4-FFF2-40B4-BE49-F238E27FC236}">
                <a16:creationId xmlns:a16="http://schemas.microsoft.com/office/drawing/2014/main" id="{3773CB0C-4F17-4484-969A-7F9B68805C13}"/>
              </a:ext>
            </a:extLst>
          </p:cNvPr>
          <p:cNvCxnSpPr>
            <a:cxnSpLocks/>
          </p:cNvCxnSpPr>
          <p:nvPr/>
        </p:nvCxnSpPr>
        <p:spPr>
          <a:xfrm flipH="1" flipV="1">
            <a:off x="5220072" y="2058568"/>
            <a:ext cx="1152128" cy="11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FAA4EF7A-0A7C-44F5-B5EC-D917F75086AA}"/>
              </a:ext>
            </a:extLst>
          </p:cNvPr>
          <p:cNvSpPr txBox="1"/>
          <p:nvPr/>
        </p:nvSpPr>
        <p:spPr>
          <a:xfrm>
            <a:off x="5364088" y="1700808"/>
            <a:ext cx="3024336" cy="369332"/>
          </a:xfrm>
          <a:prstGeom prst="rect">
            <a:avLst/>
          </a:prstGeom>
          <a:noFill/>
        </p:spPr>
        <p:txBody>
          <a:bodyPr wrap="square" rtlCol="0">
            <a:spAutoFit/>
          </a:bodyPr>
          <a:lstStyle/>
          <a:p>
            <a:r>
              <a:rPr lang="zh-CN" altLang="en-US" dirty="0"/>
              <a:t>前期融资</a:t>
            </a:r>
          </a:p>
        </p:txBody>
      </p:sp>
      <p:sp>
        <p:nvSpPr>
          <p:cNvPr id="12" name="文本框 11">
            <a:extLst>
              <a:ext uri="{FF2B5EF4-FFF2-40B4-BE49-F238E27FC236}">
                <a16:creationId xmlns:a16="http://schemas.microsoft.com/office/drawing/2014/main" id="{EE8C30F2-D6E6-463C-BDFA-DE9695A8A5BE}"/>
              </a:ext>
            </a:extLst>
          </p:cNvPr>
          <p:cNvSpPr txBox="1"/>
          <p:nvPr/>
        </p:nvSpPr>
        <p:spPr>
          <a:xfrm>
            <a:off x="3707904" y="3140968"/>
            <a:ext cx="1512168" cy="369332"/>
          </a:xfrm>
          <a:prstGeom prst="rect">
            <a:avLst/>
          </a:prstGeom>
          <a:solidFill>
            <a:schemeClr val="accent1"/>
          </a:solidFill>
        </p:spPr>
        <p:txBody>
          <a:bodyPr wrap="square" rtlCol="0">
            <a:spAutoFit/>
          </a:bodyPr>
          <a:lstStyle/>
          <a:p>
            <a:pPr algn="ctr"/>
            <a:r>
              <a:rPr lang="zh-CN" altLang="en-US" dirty="0">
                <a:solidFill>
                  <a:schemeClr val="bg1"/>
                </a:solidFill>
              </a:rPr>
              <a:t>抵押贷款</a:t>
            </a:r>
          </a:p>
        </p:txBody>
      </p:sp>
      <p:sp>
        <p:nvSpPr>
          <p:cNvPr id="13" name="箭头: 下 12">
            <a:extLst>
              <a:ext uri="{FF2B5EF4-FFF2-40B4-BE49-F238E27FC236}">
                <a16:creationId xmlns:a16="http://schemas.microsoft.com/office/drawing/2014/main" id="{71569566-3A90-4550-A09C-7D96E572D06A}"/>
              </a:ext>
            </a:extLst>
          </p:cNvPr>
          <p:cNvSpPr/>
          <p:nvPr/>
        </p:nvSpPr>
        <p:spPr>
          <a:xfrm>
            <a:off x="4355976" y="2276872"/>
            <a:ext cx="216024" cy="7920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3CB2DBCD-F551-4A8E-899D-0076A904D616}"/>
              </a:ext>
            </a:extLst>
          </p:cNvPr>
          <p:cNvSpPr txBox="1"/>
          <p:nvPr/>
        </p:nvSpPr>
        <p:spPr>
          <a:xfrm>
            <a:off x="4442424" y="2477796"/>
            <a:ext cx="1512168" cy="369332"/>
          </a:xfrm>
          <a:prstGeom prst="rect">
            <a:avLst/>
          </a:prstGeom>
          <a:noFill/>
        </p:spPr>
        <p:txBody>
          <a:bodyPr wrap="square" rtlCol="0">
            <a:spAutoFit/>
          </a:bodyPr>
          <a:lstStyle/>
          <a:p>
            <a:r>
              <a:rPr lang="zh-CN" altLang="en-US" dirty="0"/>
              <a:t>办理“四证”</a:t>
            </a:r>
          </a:p>
        </p:txBody>
      </p:sp>
      <p:cxnSp>
        <p:nvCxnSpPr>
          <p:cNvPr id="20" name="直接箭头连接符 19">
            <a:extLst>
              <a:ext uri="{FF2B5EF4-FFF2-40B4-BE49-F238E27FC236}">
                <a16:creationId xmlns:a16="http://schemas.microsoft.com/office/drawing/2014/main" id="{632C5B98-9A9E-4AF0-B04A-C622A2FD67CC}"/>
              </a:ext>
            </a:extLst>
          </p:cNvPr>
          <p:cNvCxnSpPr>
            <a:cxnSpLocks/>
          </p:cNvCxnSpPr>
          <p:nvPr/>
        </p:nvCxnSpPr>
        <p:spPr>
          <a:xfrm flipH="1">
            <a:off x="2197305" y="3367995"/>
            <a:ext cx="1497344"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D4631D2-947F-4B99-ADFB-187ABAF4346F}"/>
              </a:ext>
            </a:extLst>
          </p:cNvPr>
          <p:cNvCxnSpPr>
            <a:cxnSpLocks/>
          </p:cNvCxnSpPr>
          <p:nvPr/>
        </p:nvCxnSpPr>
        <p:spPr>
          <a:xfrm>
            <a:off x="5220072" y="328498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AEFE3208-663D-4706-A7C5-02547CF1E2FA}"/>
              </a:ext>
            </a:extLst>
          </p:cNvPr>
          <p:cNvCxnSpPr>
            <a:cxnSpLocks/>
          </p:cNvCxnSpPr>
          <p:nvPr/>
        </p:nvCxnSpPr>
        <p:spPr>
          <a:xfrm flipV="1">
            <a:off x="6660232" y="2261909"/>
            <a:ext cx="0" cy="1023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59F1ABCC-E07F-4C5D-954B-9B84CDEE19D2}"/>
              </a:ext>
            </a:extLst>
          </p:cNvPr>
          <p:cNvSpPr txBox="1"/>
          <p:nvPr/>
        </p:nvSpPr>
        <p:spPr>
          <a:xfrm>
            <a:off x="6622542" y="2540649"/>
            <a:ext cx="1224136" cy="369332"/>
          </a:xfrm>
          <a:prstGeom prst="rect">
            <a:avLst/>
          </a:prstGeom>
          <a:noFill/>
        </p:spPr>
        <p:txBody>
          <a:bodyPr wrap="square" rtlCol="0">
            <a:spAutoFit/>
          </a:bodyPr>
          <a:lstStyle/>
          <a:p>
            <a:r>
              <a:rPr lang="zh-CN" altLang="en-US" dirty="0"/>
              <a:t>前融还款</a:t>
            </a:r>
          </a:p>
        </p:txBody>
      </p:sp>
      <p:sp>
        <p:nvSpPr>
          <p:cNvPr id="28" name="文本框 27">
            <a:extLst>
              <a:ext uri="{FF2B5EF4-FFF2-40B4-BE49-F238E27FC236}">
                <a16:creationId xmlns:a16="http://schemas.microsoft.com/office/drawing/2014/main" id="{B7119749-8C4F-417B-9D2C-1CE33A9ADCCF}"/>
              </a:ext>
            </a:extLst>
          </p:cNvPr>
          <p:cNvSpPr txBox="1"/>
          <p:nvPr/>
        </p:nvSpPr>
        <p:spPr>
          <a:xfrm>
            <a:off x="2591662" y="3350778"/>
            <a:ext cx="1224136" cy="369332"/>
          </a:xfrm>
          <a:prstGeom prst="rect">
            <a:avLst/>
          </a:prstGeom>
          <a:noFill/>
        </p:spPr>
        <p:txBody>
          <a:bodyPr wrap="square" rtlCol="0">
            <a:spAutoFit/>
          </a:bodyPr>
          <a:lstStyle/>
          <a:p>
            <a:r>
              <a:rPr lang="zh-CN" altLang="en-US" dirty="0"/>
              <a:t>拿地</a:t>
            </a:r>
          </a:p>
        </p:txBody>
      </p:sp>
      <p:sp>
        <p:nvSpPr>
          <p:cNvPr id="29" name="文本框 28">
            <a:extLst>
              <a:ext uri="{FF2B5EF4-FFF2-40B4-BE49-F238E27FC236}">
                <a16:creationId xmlns:a16="http://schemas.microsoft.com/office/drawing/2014/main" id="{36E90AD8-BB5F-4F7A-9AC6-38FCB956C2DE}"/>
              </a:ext>
            </a:extLst>
          </p:cNvPr>
          <p:cNvSpPr txBox="1"/>
          <p:nvPr/>
        </p:nvSpPr>
        <p:spPr>
          <a:xfrm>
            <a:off x="3707904" y="4130674"/>
            <a:ext cx="1512168" cy="369332"/>
          </a:xfrm>
          <a:prstGeom prst="rect">
            <a:avLst/>
          </a:prstGeom>
          <a:solidFill>
            <a:schemeClr val="accent1"/>
          </a:solidFill>
        </p:spPr>
        <p:txBody>
          <a:bodyPr wrap="square" rtlCol="0">
            <a:spAutoFit/>
          </a:bodyPr>
          <a:lstStyle/>
          <a:p>
            <a:pPr algn="ctr"/>
            <a:r>
              <a:rPr lang="zh-CN" altLang="en-US" dirty="0">
                <a:solidFill>
                  <a:schemeClr val="bg1"/>
                </a:solidFill>
              </a:rPr>
              <a:t>施工</a:t>
            </a:r>
          </a:p>
        </p:txBody>
      </p:sp>
      <p:sp>
        <p:nvSpPr>
          <p:cNvPr id="31" name="文本框 30">
            <a:extLst>
              <a:ext uri="{FF2B5EF4-FFF2-40B4-BE49-F238E27FC236}">
                <a16:creationId xmlns:a16="http://schemas.microsoft.com/office/drawing/2014/main" id="{14B14F92-26F3-47FE-B7B6-E9AE0208505B}"/>
              </a:ext>
            </a:extLst>
          </p:cNvPr>
          <p:cNvSpPr txBox="1"/>
          <p:nvPr/>
        </p:nvSpPr>
        <p:spPr>
          <a:xfrm>
            <a:off x="5315928" y="4049111"/>
            <a:ext cx="665014" cy="369332"/>
          </a:xfrm>
          <a:prstGeom prst="rect">
            <a:avLst/>
          </a:prstGeom>
          <a:noFill/>
        </p:spPr>
        <p:txBody>
          <a:bodyPr wrap="square" rtlCol="0">
            <a:spAutoFit/>
          </a:bodyPr>
          <a:lstStyle/>
          <a:p>
            <a:r>
              <a:rPr lang="zh-CN" altLang="en-US" dirty="0"/>
              <a:t>垫资</a:t>
            </a:r>
          </a:p>
        </p:txBody>
      </p:sp>
      <p:sp>
        <p:nvSpPr>
          <p:cNvPr id="32" name="箭头: 下 31">
            <a:extLst>
              <a:ext uri="{FF2B5EF4-FFF2-40B4-BE49-F238E27FC236}">
                <a16:creationId xmlns:a16="http://schemas.microsoft.com/office/drawing/2014/main" id="{DCF56603-4151-4A81-A10F-01F4F8F5B892}"/>
              </a:ext>
            </a:extLst>
          </p:cNvPr>
          <p:cNvSpPr/>
          <p:nvPr/>
        </p:nvSpPr>
        <p:spPr>
          <a:xfrm>
            <a:off x="4329124" y="3550053"/>
            <a:ext cx="242876" cy="54086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FD2DE171-8E25-431C-9569-1EB5124FAC90}"/>
              </a:ext>
            </a:extLst>
          </p:cNvPr>
          <p:cNvSpPr txBox="1"/>
          <p:nvPr/>
        </p:nvSpPr>
        <p:spPr>
          <a:xfrm>
            <a:off x="3710841" y="5120380"/>
            <a:ext cx="1512168" cy="369332"/>
          </a:xfrm>
          <a:prstGeom prst="rect">
            <a:avLst/>
          </a:prstGeom>
          <a:solidFill>
            <a:schemeClr val="accent1"/>
          </a:solidFill>
        </p:spPr>
        <p:txBody>
          <a:bodyPr wrap="square" rtlCol="0">
            <a:spAutoFit/>
          </a:bodyPr>
          <a:lstStyle/>
          <a:p>
            <a:pPr algn="ctr"/>
            <a:r>
              <a:rPr lang="zh-CN" altLang="en-US" dirty="0">
                <a:solidFill>
                  <a:schemeClr val="bg1"/>
                </a:solidFill>
              </a:rPr>
              <a:t>预售</a:t>
            </a:r>
          </a:p>
        </p:txBody>
      </p:sp>
      <p:sp>
        <p:nvSpPr>
          <p:cNvPr id="34" name="箭头: 下 33">
            <a:extLst>
              <a:ext uri="{FF2B5EF4-FFF2-40B4-BE49-F238E27FC236}">
                <a16:creationId xmlns:a16="http://schemas.microsoft.com/office/drawing/2014/main" id="{B9A14F7C-8B93-413B-BCF9-DDB1B702206F}"/>
              </a:ext>
            </a:extLst>
          </p:cNvPr>
          <p:cNvSpPr/>
          <p:nvPr/>
        </p:nvSpPr>
        <p:spPr>
          <a:xfrm>
            <a:off x="4329124" y="4539759"/>
            <a:ext cx="242876" cy="54086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a:extLst>
              <a:ext uri="{FF2B5EF4-FFF2-40B4-BE49-F238E27FC236}">
                <a16:creationId xmlns:a16="http://schemas.microsoft.com/office/drawing/2014/main" id="{BA1AA27E-3DCC-4A01-8E1F-8708279DDE6B}"/>
              </a:ext>
            </a:extLst>
          </p:cNvPr>
          <p:cNvCxnSpPr>
            <a:cxnSpLocks/>
          </p:cNvCxnSpPr>
          <p:nvPr/>
        </p:nvCxnSpPr>
        <p:spPr>
          <a:xfrm>
            <a:off x="2944408" y="5320634"/>
            <a:ext cx="7634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93A16265-8B68-46E4-BA93-CC2CDBAF0280}"/>
              </a:ext>
            </a:extLst>
          </p:cNvPr>
          <p:cNvSpPr txBox="1"/>
          <p:nvPr/>
        </p:nvSpPr>
        <p:spPr>
          <a:xfrm>
            <a:off x="2856625" y="4951430"/>
            <a:ext cx="1152122" cy="369332"/>
          </a:xfrm>
          <a:prstGeom prst="rect">
            <a:avLst/>
          </a:prstGeom>
          <a:noFill/>
        </p:spPr>
        <p:txBody>
          <a:bodyPr wrap="square" rtlCol="0">
            <a:spAutoFit/>
          </a:bodyPr>
          <a:lstStyle/>
          <a:p>
            <a:r>
              <a:rPr lang="zh-CN" altLang="en-US" dirty="0"/>
              <a:t>预售款</a:t>
            </a:r>
          </a:p>
        </p:txBody>
      </p:sp>
      <p:cxnSp>
        <p:nvCxnSpPr>
          <p:cNvPr id="41" name="直接连接符 40">
            <a:extLst>
              <a:ext uri="{FF2B5EF4-FFF2-40B4-BE49-F238E27FC236}">
                <a16:creationId xmlns:a16="http://schemas.microsoft.com/office/drawing/2014/main" id="{1B49316F-6044-4EAD-9369-95FACCFB5088}"/>
              </a:ext>
            </a:extLst>
          </p:cNvPr>
          <p:cNvCxnSpPr>
            <a:cxnSpLocks/>
          </p:cNvCxnSpPr>
          <p:nvPr/>
        </p:nvCxnSpPr>
        <p:spPr>
          <a:xfrm>
            <a:off x="5220072" y="5229200"/>
            <a:ext cx="12638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64621756-7A81-492E-A0E2-2B6CF6C0585E}"/>
              </a:ext>
            </a:extLst>
          </p:cNvPr>
          <p:cNvCxnSpPr>
            <a:cxnSpLocks/>
          </p:cNvCxnSpPr>
          <p:nvPr/>
        </p:nvCxnSpPr>
        <p:spPr>
          <a:xfrm flipV="1">
            <a:off x="6483874" y="4507296"/>
            <a:ext cx="0" cy="721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C20D1721-BC5C-478A-9466-485DBB679E24}"/>
              </a:ext>
            </a:extLst>
          </p:cNvPr>
          <p:cNvCxnSpPr>
            <a:cxnSpLocks/>
          </p:cNvCxnSpPr>
          <p:nvPr/>
        </p:nvCxnSpPr>
        <p:spPr>
          <a:xfrm>
            <a:off x="5189110" y="5320634"/>
            <a:ext cx="2191202"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F2CCB299-DF62-4B3C-8D43-F36A435E83CE}"/>
              </a:ext>
            </a:extLst>
          </p:cNvPr>
          <p:cNvSpPr txBox="1"/>
          <p:nvPr/>
        </p:nvSpPr>
        <p:spPr>
          <a:xfrm>
            <a:off x="5443947" y="4645070"/>
            <a:ext cx="1146376" cy="369332"/>
          </a:xfrm>
          <a:prstGeom prst="rect">
            <a:avLst/>
          </a:prstGeom>
          <a:noFill/>
        </p:spPr>
        <p:txBody>
          <a:bodyPr wrap="square" rtlCol="0">
            <a:spAutoFit/>
          </a:bodyPr>
          <a:lstStyle/>
          <a:p>
            <a:r>
              <a:rPr lang="zh-CN" altLang="en-US" dirty="0"/>
              <a:t>兑付商票</a:t>
            </a:r>
          </a:p>
        </p:txBody>
      </p:sp>
      <p:cxnSp>
        <p:nvCxnSpPr>
          <p:cNvPr id="50" name="直接箭头连接符 49">
            <a:extLst>
              <a:ext uri="{FF2B5EF4-FFF2-40B4-BE49-F238E27FC236}">
                <a16:creationId xmlns:a16="http://schemas.microsoft.com/office/drawing/2014/main" id="{1D7066CF-F84A-48DD-8B0E-0024F2E87395}"/>
              </a:ext>
            </a:extLst>
          </p:cNvPr>
          <p:cNvCxnSpPr>
            <a:cxnSpLocks/>
          </p:cNvCxnSpPr>
          <p:nvPr/>
        </p:nvCxnSpPr>
        <p:spPr>
          <a:xfrm flipV="1">
            <a:off x="7380312" y="3550053"/>
            <a:ext cx="0" cy="1770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E3FA235-0D4F-486A-8D76-EFB430A3CBFB}"/>
              </a:ext>
            </a:extLst>
          </p:cNvPr>
          <p:cNvSpPr txBox="1"/>
          <p:nvPr/>
        </p:nvSpPr>
        <p:spPr>
          <a:xfrm>
            <a:off x="7338881" y="4301059"/>
            <a:ext cx="1477291" cy="369332"/>
          </a:xfrm>
          <a:prstGeom prst="rect">
            <a:avLst/>
          </a:prstGeom>
          <a:noFill/>
        </p:spPr>
        <p:txBody>
          <a:bodyPr wrap="square" rtlCol="0">
            <a:spAutoFit/>
          </a:bodyPr>
          <a:lstStyle/>
          <a:p>
            <a:r>
              <a:rPr lang="zh-CN" altLang="en-US" dirty="0"/>
              <a:t>开发贷还款</a:t>
            </a:r>
          </a:p>
        </p:txBody>
      </p:sp>
      <p:cxnSp>
        <p:nvCxnSpPr>
          <p:cNvPr id="52" name="直接箭头连接符 51">
            <a:extLst>
              <a:ext uri="{FF2B5EF4-FFF2-40B4-BE49-F238E27FC236}">
                <a16:creationId xmlns:a16="http://schemas.microsoft.com/office/drawing/2014/main" id="{6A732FD3-769C-4264-A02B-C3F530AEE2D0}"/>
              </a:ext>
            </a:extLst>
          </p:cNvPr>
          <p:cNvCxnSpPr/>
          <p:nvPr/>
        </p:nvCxnSpPr>
        <p:spPr>
          <a:xfrm>
            <a:off x="5185425" y="5413865"/>
            <a:ext cx="1584176"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ECE6143D-E042-4CC7-B0FE-DBFF91CB420B}"/>
              </a:ext>
            </a:extLst>
          </p:cNvPr>
          <p:cNvSpPr txBox="1"/>
          <p:nvPr/>
        </p:nvSpPr>
        <p:spPr>
          <a:xfrm>
            <a:off x="5648435" y="5425436"/>
            <a:ext cx="1224136" cy="369332"/>
          </a:xfrm>
          <a:prstGeom prst="rect">
            <a:avLst/>
          </a:prstGeom>
          <a:noFill/>
        </p:spPr>
        <p:txBody>
          <a:bodyPr wrap="square" rtlCol="0">
            <a:spAutoFit/>
          </a:bodyPr>
          <a:lstStyle/>
          <a:p>
            <a:r>
              <a:rPr lang="zh-CN" altLang="en-US" dirty="0"/>
              <a:t>拿地</a:t>
            </a:r>
          </a:p>
        </p:txBody>
      </p:sp>
      <p:sp>
        <p:nvSpPr>
          <p:cNvPr id="54" name="箭头: 下 53">
            <a:extLst>
              <a:ext uri="{FF2B5EF4-FFF2-40B4-BE49-F238E27FC236}">
                <a16:creationId xmlns:a16="http://schemas.microsoft.com/office/drawing/2014/main" id="{B777E71B-58E4-4527-86EA-1715DF6758AC}"/>
              </a:ext>
            </a:extLst>
          </p:cNvPr>
          <p:cNvSpPr/>
          <p:nvPr/>
        </p:nvSpPr>
        <p:spPr>
          <a:xfrm>
            <a:off x="4329124" y="5537259"/>
            <a:ext cx="242876" cy="54086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a:extLst>
              <a:ext uri="{FF2B5EF4-FFF2-40B4-BE49-F238E27FC236}">
                <a16:creationId xmlns:a16="http://schemas.microsoft.com/office/drawing/2014/main" id="{16858EC3-2BAD-45E2-94D7-23B356D4F06C}"/>
              </a:ext>
            </a:extLst>
          </p:cNvPr>
          <p:cNvSpPr txBox="1"/>
          <p:nvPr/>
        </p:nvSpPr>
        <p:spPr>
          <a:xfrm>
            <a:off x="3694478" y="6091498"/>
            <a:ext cx="1512168" cy="369332"/>
          </a:xfrm>
          <a:prstGeom prst="rect">
            <a:avLst/>
          </a:prstGeom>
          <a:solidFill>
            <a:schemeClr val="accent1"/>
          </a:solidFill>
        </p:spPr>
        <p:txBody>
          <a:bodyPr wrap="square" rtlCol="0">
            <a:spAutoFit/>
          </a:bodyPr>
          <a:lstStyle/>
          <a:p>
            <a:pPr algn="ctr"/>
            <a:r>
              <a:rPr lang="zh-CN" altLang="en-US" dirty="0">
                <a:solidFill>
                  <a:schemeClr val="bg1"/>
                </a:solidFill>
              </a:rPr>
              <a:t>交房</a:t>
            </a:r>
          </a:p>
        </p:txBody>
      </p:sp>
      <p:cxnSp>
        <p:nvCxnSpPr>
          <p:cNvPr id="57" name="直接连接符 56">
            <a:extLst>
              <a:ext uri="{FF2B5EF4-FFF2-40B4-BE49-F238E27FC236}">
                <a16:creationId xmlns:a16="http://schemas.microsoft.com/office/drawing/2014/main" id="{88F98B6A-7AC3-4633-8EB0-034228A9CDDB}"/>
              </a:ext>
            </a:extLst>
          </p:cNvPr>
          <p:cNvCxnSpPr>
            <a:cxnSpLocks/>
          </p:cNvCxnSpPr>
          <p:nvPr/>
        </p:nvCxnSpPr>
        <p:spPr>
          <a:xfrm flipH="1">
            <a:off x="2448282" y="6309320"/>
            <a:ext cx="1259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47CB37C8-6153-4FC5-B435-04AD4F94DBF4}"/>
              </a:ext>
            </a:extLst>
          </p:cNvPr>
          <p:cNvCxnSpPr>
            <a:cxnSpLocks/>
          </p:cNvCxnSpPr>
          <p:nvPr/>
        </p:nvCxnSpPr>
        <p:spPr>
          <a:xfrm flipV="1">
            <a:off x="2448282" y="5489713"/>
            <a:ext cx="889" cy="819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6718A324-17A0-4177-8D2E-F79C11144B8D}"/>
              </a:ext>
            </a:extLst>
          </p:cNvPr>
          <p:cNvSpPr txBox="1"/>
          <p:nvPr/>
        </p:nvSpPr>
        <p:spPr>
          <a:xfrm>
            <a:off x="2352807" y="5697022"/>
            <a:ext cx="1763604" cy="369332"/>
          </a:xfrm>
          <a:prstGeom prst="rect">
            <a:avLst/>
          </a:prstGeom>
          <a:noFill/>
        </p:spPr>
        <p:txBody>
          <a:bodyPr wrap="square" rtlCol="0">
            <a:spAutoFit/>
          </a:bodyPr>
          <a:lstStyle/>
          <a:p>
            <a:r>
              <a:rPr lang="zh-CN" altLang="en-US" dirty="0"/>
              <a:t>合同负债结转</a:t>
            </a:r>
          </a:p>
        </p:txBody>
      </p:sp>
      <p:sp>
        <p:nvSpPr>
          <p:cNvPr id="62" name="文本框 61">
            <a:extLst>
              <a:ext uri="{FF2B5EF4-FFF2-40B4-BE49-F238E27FC236}">
                <a16:creationId xmlns:a16="http://schemas.microsoft.com/office/drawing/2014/main" id="{61FF2153-3CBE-402F-B008-4856B3DCDD89}"/>
              </a:ext>
            </a:extLst>
          </p:cNvPr>
          <p:cNvSpPr txBox="1"/>
          <p:nvPr/>
        </p:nvSpPr>
        <p:spPr>
          <a:xfrm>
            <a:off x="5292080" y="6124655"/>
            <a:ext cx="1224136" cy="369332"/>
          </a:xfrm>
          <a:prstGeom prst="rect">
            <a:avLst/>
          </a:prstGeom>
          <a:noFill/>
        </p:spPr>
        <p:txBody>
          <a:bodyPr wrap="square" rtlCol="0">
            <a:spAutoFit/>
          </a:bodyPr>
          <a:lstStyle/>
          <a:p>
            <a:r>
              <a:rPr lang="zh-CN" altLang="en-US" dirty="0"/>
              <a:t>确认收入</a:t>
            </a:r>
          </a:p>
        </p:txBody>
      </p:sp>
      <p:sp>
        <p:nvSpPr>
          <p:cNvPr id="66" name="文本框 65">
            <a:extLst>
              <a:ext uri="{FF2B5EF4-FFF2-40B4-BE49-F238E27FC236}">
                <a16:creationId xmlns:a16="http://schemas.microsoft.com/office/drawing/2014/main" id="{8AD9EF8C-2957-4FDE-897C-AE30250DAB97}"/>
              </a:ext>
            </a:extLst>
          </p:cNvPr>
          <p:cNvSpPr txBox="1"/>
          <p:nvPr/>
        </p:nvSpPr>
        <p:spPr>
          <a:xfrm>
            <a:off x="6817788" y="3139087"/>
            <a:ext cx="939476" cy="369332"/>
          </a:xfrm>
          <a:prstGeom prst="rect">
            <a:avLst/>
          </a:prstGeom>
          <a:solidFill>
            <a:schemeClr val="accent2"/>
          </a:solidFill>
        </p:spPr>
        <p:txBody>
          <a:bodyPr wrap="square" rtlCol="0">
            <a:spAutoFit/>
          </a:bodyPr>
          <a:lstStyle/>
          <a:p>
            <a:pPr algn="ctr"/>
            <a:r>
              <a:rPr lang="zh-CN" altLang="en-US" dirty="0">
                <a:solidFill>
                  <a:schemeClr val="bg1"/>
                </a:solidFill>
              </a:rPr>
              <a:t>银行</a:t>
            </a:r>
          </a:p>
        </p:txBody>
      </p:sp>
      <p:sp>
        <p:nvSpPr>
          <p:cNvPr id="67" name="文本框 66">
            <a:extLst>
              <a:ext uri="{FF2B5EF4-FFF2-40B4-BE49-F238E27FC236}">
                <a16:creationId xmlns:a16="http://schemas.microsoft.com/office/drawing/2014/main" id="{FF5FE013-ED11-49BB-82A9-11E951827248}"/>
              </a:ext>
            </a:extLst>
          </p:cNvPr>
          <p:cNvSpPr txBox="1"/>
          <p:nvPr/>
        </p:nvSpPr>
        <p:spPr>
          <a:xfrm>
            <a:off x="6516216" y="1841263"/>
            <a:ext cx="1224127" cy="369332"/>
          </a:xfrm>
          <a:prstGeom prst="rect">
            <a:avLst/>
          </a:prstGeom>
          <a:solidFill>
            <a:schemeClr val="accent2"/>
          </a:solidFill>
        </p:spPr>
        <p:txBody>
          <a:bodyPr wrap="square" rtlCol="0">
            <a:spAutoFit/>
          </a:bodyPr>
          <a:lstStyle/>
          <a:p>
            <a:pPr algn="ctr"/>
            <a:r>
              <a:rPr lang="zh-CN" altLang="en-US" dirty="0">
                <a:solidFill>
                  <a:schemeClr val="bg1"/>
                </a:solidFill>
              </a:rPr>
              <a:t>影子银行</a:t>
            </a:r>
          </a:p>
        </p:txBody>
      </p:sp>
      <p:cxnSp>
        <p:nvCxnSpPr>
          <p:cNvPr id="73" name="直接箭头连接符 72">
            <a:extLst>
              <a:ext uri="{FF2B5EF4-FFF2-40B4-BE49-F238E27FC236}">
                <a16:creationId xmlns:a16="http://schemas.microsoft.com/office/drawing/2014/main" id="{6DA90632-7D00-4A60-B3E4-4E252CC3F2F6}"/>
              </a:ext>
            </a:extLst>
          </p:cNvPr>
          <p:cNvCxnSpPr>
            <a:cxnSpLocks/>
          </p:cNvCxnSpPr>
          <p:nvPr/>
        </p:nvCxnSpPr>
        <p:spPr>
          <a:xfrm flipH="1">
            <a:off x="5206646" y="3419885"/>
            <a:ext cx="1597716" cy="1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矩形 73">
            <a:extLst>
              <a:ext uri="{FF2B5EF4-FFF2-40B4-BE49-F238E27FC236}">
                <a16:creationId xmlns:a16="http://schemas.microsoft.com/office/drawing/2014/main" id="{66148EAA-A83D-4EBA-8C15-BE8DC37B4C46}"/>
              </a:ext>
            </a:extLst>
          </p:cNvPr>
          <p:cNvSpPr/>
          <p:nvPr/>
        </p:nvSpPr>
        <p:spPr>
          <a:xfrm>
            <a:off x="5580348" y="3399813"/>
            <a:ext cx="877163" cy="369332"/>
          </a:xfrm>
          <a:prstGeom prst="rect">
            <a:avLst/>
          </a:prstGeom>
        </p:spPr>
        <p:txBody>
          <a:bodyPr wrap="none">
            <a:spAutoFit/>
          </a:bodyPr>
          <a:lstStyle/>
          <a:p>
            <a:r>
              <a:rPr lang="zh-CN" altLang="en-US" dirty="0"/>
              <a:t>开发贷</a:t>
            </a:r>
          </a:p>
        </p:txBody>
      </p:sp>
      <p:sp>
        <p:nvSpPr>
          <p:cNvPr id="75" name="文本框 74">
            <a:extLst>
              <a:ext uri="{FF2B5EF4-FFF2-40B4-BE49-F238E27FC236}">
                <a16:creationId xmlns:a16="http://schemas.microsoft.com/office/drawing/2014/main" id="{A7A77776-9434-4FDD-ABA3-F65D23E50B9D}"/>
              </a:ext>
            </a:extLst>
          </p:cNvPr>
          <p:cNvSpPr txBox="1"/>
          <p:nvPr/>
        </p:nvSpPr>
        <p:spPr>
          <a:xfrm>
            <a:off x="6005047" y="4124825"/>
            <a:ext cx="939476" cy="369332"/>
          </a:xfrm>
          <a:prstGeom prst="rect">
            <a:avLst/>
          </a:prstGeom>
          <a:solidFill>
            <a:schemeClr val="accent2"/>
          </a:solidFill>
        </p:spPr>
        <p:txBody>
          <a:bodyPr wrap="square" rtlCol="0">
            <a:spAutoFit/>
          </a:bodyPr>
          <a:lstStyle/>
          <a:p>
            <a:pPr algn="ctr"/>
            <a:r>
              <a:rPr lang="zh-CN" altLang="en-US" dirty="0">
                <a:solidFill>
                  <a:schemeClr val="bg1"/>
                </a:solidFill>
              </a:rPr>
              <a:t>供应商</a:t>
            </a:r>
          </a:p>
        </p:txBody>
      </p:sp>
      <p:cxnSp>
        <p:nvCxnSpPr>
          <p:cNvPr id="80" name="直接箭头连接符 79">
            <a:extLst>
              <a:ext uri="{FF2B5EF4-FFF2-40B4-BE49-F238E27FC236}">
                <a16:creationId xmlns:a16="http://schemas.microsoft.com/office/drawing/2014/main" id="{6659D0D2-D566-4ECD-97E8-647A6D02CDB9}"/>
              </a:ext>
            </a:extLst>
          </p:cNvPr>
          <p:cNvCxnSpPr>
            <a:cxnSpLocks/>
          </p:cNvCxnSpPr>
          <p:nvPr/>
        </p:nvCxnSpPr>
        <p:spPr>
          <a:xfrm flipH="1">
            <a:off x="5226504" y="4365104"/>
            <a:ext cx="798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7433E4AF-745B-428A-8999-16CCB0BAB438}"/>
              </a:ext>
            </a:extLst>
          </p:cNvPr>
          <p:cNvSpPr txBox="1"/>
          <p:nvPr/>
        </p:nvSpPr>
        <p:spPr>
          <a:xfrm>
            <a:off x="1980238" y="5120380"/>
            <a:ext cx="939476" cy="369332"/>
          </a:xfrm>
          <a:prstGeom prst="rect">
            <a:avLst/>
          </a:prstGeom>
          <a:solidFill>
            <a:schemeClr val="accent2"/>
          </a:solidFill>
        </p:spPr>
        <p:txBody>
          <a:bodyPr wrap="square" rtlCol="0">
            <a:spAutoFit/>
          </a:bodyPr>
          <a:lstStyle/>
          <a:p>
            <a:pPr algn="ctr"/>
            <a:r>
              <a:rPr lang="zh-CN" altLang="en-US" dirty="0">
                <a:solidFill>
                  <a:schemeClr val="bg1"/>
                </a:solidFill>
              </a:rPr>
              <a:t>买房人</a:t>
            </a:r>
          </a:p>
        </p:txBody>
      </p:sp>
      <p:sp>
        <p:nvSpPr>
          <p:cNvPr id="90" name="文本框 89">
            <a:extLst>
              <a:ext uri="{FF2B5EF4-FFF2-40B4-BE49-F238E27FC236}">
                <a16:creationId xmlns:a16="http://schemas.microsoft.com/office/drawing/2014/main" id="{67F4E2A3-4088-46F6-9040-ABA1677D833E}"/>
              </a:ext>
            </a:extLst>
          </p:cNvPr>
          <p:cNvSpPr txBox="1"/>
          <p:nvPr/>
        </p:nvSpPr>
        <p:spPr>
          <a:xfrm>
            <a:off x="1978544" y="4205838"/>
            <a:ext cx="939476" cy="369332"/>
          </a:xfrm>
          <a:prstGeom prst="rect">
            <a:avLst/>
          </a:prstGeom>
          <a:solidFill>
            <a:schemeClr val="accent2"/>
          </a:solidFill>
        </p:spPr>
        <p:txBody>
          <a:bodyPr wrap="square" rtlCol="0">
            <a:spAutoFit/>
          </a:bodyPr>
          <a:lstStyle/>
          <a:p>
            <a:pPr algn="ctr"/>
            <a:r>
              <a:rPr lang="zh-CN" altLang="en-US" dirty="0">
                <a:solidFill>
                  <a:schemeClr val="bg1"/>
                </a:solidFill>
              </a:rPr>
              <a:t>银行</a:t>
            </a:r>
          </a:p>
        </p:txBody>
      </p:sp>
      <p:cxnSp>
        <p:nvCxnSpPr>
          <p:cNvPr id="92" name="直接箭头连接符 91">
            <a:extLst>
              <a:ext uri="{FF2B5EF4-FFF2-40B4-BE49-F238E27FC236}">
                <a16:creationId xmlns:a16="http://schemas.microsoft.com/office/drawing/2014/main" id="{44C93414-D742-4454-BD78-5692EAD0199A}"/>
              </a:ext>
            </a:extLst>
          </p:cNvPr>
          <p:cNvCxnSpPr>
            <a:stCxn id="90" idx="2"/>
            <a:endCxn id="88" idx="0"/>
          </p:cNvCxnSpPr>
          <p:nvPr/>
        </p:nvCxnSpPr>
        <p:spPr>
          <a:xfrm>
            <a:off x="2448282" y="4575170"/>
            <a:ext cx="1694" cy="545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3E5A48B9-4745-4561-9840-B95CA2E3046B}"/>
              </a:ext>
            </a:extLst>
          </p:cNvPr>
          <p:cNvSpPr txBox="1"/>
          <p:nvPr/>
        </p:nvSpPr>
        <p:spPr>
          <a:xfrm>
            <a:off x="1403648" y="4645070"/>
            <a:ext cx="1130906" cy="369332"/>
          </a:xfrm>
          <a:prstGeom prst="rect">
            <a:avLst/>
          </a:prstGeom>
          <a:noFill/>
        </p:spPr>
        <p:txBody>
          <a:bodyPr wrap="square" rtlCol="0">
            <a:spAutoFit/>
          </a:bodyPr>
          <a:lstStyle/>
          <a:p>
            <a:r>
              <a:rPr lang="zh-CN" altLang="en-US" dirty="0"/>
              <a:t>按揭贷款</a:t>
            </a:r>
          </a:p>
        </p:txBody>
      </p:sp>
    </p:spTree>
    <p:extLst>
      <p:ext uri="{BB962C8B-B14F-4D97-AF65-F5344CB8AC3E}">
        <p14:creationId xmlns:p14="http://schemas.microsoft.com/office/powerpoint/2010/main" val="2081768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C3F437-8F09-47DA-AF56-55AC44E4D6B1}"/>
              </a:ext>
            </a:extLst>
          </p:cNvPr>
          <p:cNvSpPr>
            <a:spLocks noGrp="1"/>
          </p:cNvSpPr>
          <p:nvPr>
            <p:ph type="title"/>
          </p:nvPr>
        </p:nvSpPr>
        <p:spPr/>
        <p:txBody>
          <a:bodyPr/>
          <a:lstStyle/>
          <a:p>
            <a:r>
              <a:rPr lang="zh-CN" altLang="en-US" dirty="0"/>
              <a:t>上行期</a:t>
            </a:r>
          </a:p>
        </p:txBody>
      </p:sp>
      <p:sp>
        <p:nvSpPr>
          <p:cNvPr id="3" name="内容占位符 2">
            <a:extLst>
              <a:ext uri="{FF2B5EF4-FFF2-40B4-BE49-F238E27FC236}">
                <a16:creationId xmlns:a16="http://schemas.microsoft.com/office/drawing/2014/main" id="{94AD8963-FD1D-4E55-9315-93AEF88E10F9}"/>
              </a:ext>
            </a:extLst>
          </p:cNvPr>
          <p:cNvSpPr>
            <a:spLocks noGrp="1"/>
          </p:cNvSpPr>
          <p:nvPr>
            <p:ph idx="1"/>
          </p:nvPr>
        </p:nvSpPr>
        <p:spPr/>
        <p:txBody>
          <a:bodyPr/>
          <a:lstStyle/>
          <a:p>
            <a:r>
              <a:rPr lang="zh-CN" altLang="en-US" dirty="0"/>
              <a:t>房价带动土地价格上涨。</a:t>
            </a:r>
            <a:endParaRPr lang="en-US" altLang="zh-CN" dirty="0"/>
          </a:p>
          <a:p>
            <a:r>
              <a:rPr lang="zh-CN" altLang="en-US" dirty="0"/>
              <a:t>开发商有较高毛利。</a:t>
            </a:r>
            <a:endParaRPr lang="en-US" altLang="zh-CN" dirty="0"/>
          </a:p>
          <a:p>
            <a:r>
              <a:rPr lang="zh-CN" altLang="en-US" dirty="0"/>
              <a:t>房子去化迅速。</a:t>
            </a:r>
            <a:endParaRPr lang="en-US" altLang="zh-CN" dirty="0"/>
          </a:p>
          <a:p>
            <a:r>
              <a:rPr lang="zh-CN" altLang="en-US" dirty="0"/>
              <a:t>融资成本较低。</a:t>
            </a:r>
            <a:endParaRPr lang="en-US" altLang="zh-CN" dirty="0"/>
          </a:p>
          <a:p>
            <a:r>
              <a:rPr lang="zh-CN" altLang="en-US" dirty="0"/>
              <a:t>市场估值乐观</a:t>
            </a:r>
            <a:endParaRPr lang="en-US" altLang="zh-CN" dirty="0"/>
          </a:p>
          <a:p>
            <a:pPr lvl="1"/>
            <a:r>
              <a:rPr lang="zh-CN" altLang="en-US" dirty="0"/>
              <a:t>土储价值越高，市场越看好。</a:t>
            </a:r>
            <a:endParaRPr lang="en-US" altLang="zh-CN" dirty="0"/>
          </a:p>
          <a:p>
            <a:pPr lvl="1"/>
            <a:r>
              <a:rPr lang="zh-CN" altLang="en-US" dirty="0"/>
              <a:t>合同负债越高，未来利润确定性越高。</a:t>
            </a:r>
            <a:endParaRPr lang="en-US" altLang="zh-CN" dirty="0"/>
          </a:p>
          <a:p>
            <a:endParaRPr lang="zh-CN" altLang="en-US" dirty="0"/>
          </a:p>
        </p:txBody>
      </p:sp>
    </p:spTree>
    <p:extLst>
      <p:ext uri="{BB962C8B-B14F-4D97-AF65-F5344CB8AC3E}">
        <p14:creationId xmlns:p14="http://schemas.microsoft.com/office/powerpoint/2010/main" val="1207127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12316-5B3E-49B2-91F5-9DF525F49BD6}"/>
              </a:ext>
            </a:extLst>
          </p:cNvPr>
          <p:cNvSpPr>
            <a:spLocks noGrp="1"/>
          </p:cNvSpPr>
          <p:nvPr>
            <p:ph type="title"/>
          </p:nvPr>
        </p:nvSpPr>
        <p:spPr/>
        <p:txBody>
          <a:bodyPr/>
          <a:lstStyle/>
          <a:p>
            <a:r>
              <a:rPr lang="zh-CN" altLang="en-US" dirty="0"/>
              <a:t>下行期</a:t>
            </a:r>
          </a:p>
        </p:txBody>
      </p:sp>
      <p:sp>
        <p:nvSpPr>
          <p:cNvPr id="3" name="内容占位符 2">
            <a:extLst>
              <a:ext uri="{FF2B5EF4-FFF2-40B4-BE49-F238E27FC236}">
                <a16:creationId xmlns:a16="http://schemas.microsoft.com/office/drawing/2014/main" id="{7B22E2B6-7744-46C9-A9AC-E1EB5CEE7A0B}"/>
              </a:ext>
            </a:extLst>
          </p:cNvPr>
          <p:cNvSpPr>
            <a:spLocks noGrp="1"/>
          </p:cNvSpPr>
          <p:nvPr>
            <p:ph idx="1"/>
          </p:nvPr>
        </p:nvSpPr>
        <p:spPr/>
        <p:txBody>
          <a:bodyPr/>
          <a:lstStyle/>
          <a:p>
            <a:r>
              <a:rPr lang="zh-CN" altLang="en-US" dirty="0"/>
              <a:t>房价带动地价下跌。</a:t>
            </a:r>
            <a:endParaRPr lang="en-US" altLang="zh-CN" dirty="0"/>
          </a:p>
          <a:p>
            <a:r>
              <a:rPr lang="zh-CN" altLang="en-US" dirty="0"/>
              <a:t>开发商毛利迅速下滑。</a:t>
            </a:r>
            <a:endParaRPr lang="en-US" altLang="zh-CN" dirty="0"/>
          </a:p>
          <a:p>
            <a:r>
              <a:rPr lang="zh-CN" altLang="en-US" dirty="0"/>
              <a:t>房子去化缓慢。</a:t>
            </a:r>
            <a:endParaRPr lang="en-US" altLang="zh-CN" dirty="0"/>
          </a:p>
          <a:p>
            <a:r>
              <a:rPr lang="zh-CN" altLang="en-US" dirty="0"/>
              <a:t>融资成本较高。</a:t>
            </a:r>
            <a:endParaRPr lang="en-US" altLang="zh-CN" dirty="0"/>
          </a:p>
          <a:p>
            <a:r>
              <a:rPr lang="zh-CN" altLang="en-US" dirty="0"/>
              <a:t>市场估值悲观</a:t>
            </a:r>
            <a:endParaRPr lang="en-US" altLang="zh-CN" dirty="0"/>
          </a:p>
          <a:p>
            <a:pPr lvl="1"/>
            <a:r>
              <a:rPr lang="zh-CN" altLang="en-US" dirty="0"/>
              <a:t>土储价值越高，减值风险越大</a:t>
            </a:r>
            <a:endParaRPr lang="en-US" altLang="zh-CN" dirty="0"/>
          </a:p>
          <a:p>
            <a:pPr lvl="1"/>
            <a:r>
              <a:rPr lang="zh-CN" altLang="en-US" dirty="0"/>
              <a:t>合同负债越高，暴雷风险越大</a:t>
            </a:r>
          </a:p>
        </p:txBody>
      </p:sp>
    </p:spTree>
    <p:extLst>
      <p:ext uri="{BB962C8B-B14F-4D97-AF65-F5344CB8AC3E}">
        <p14:creationId xmlns:p14="http://schemas.microsoft.com/office/powerpoint/2010/main" val="4275129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437DA-22F2-4618-985A-9679C30D305D}"/>
              </a:ext>
            </a:extLst>
          </p:cNvPr>
          <p:cNvSpPr>
            <a:spLocks noGrp="1"/>
          </p:cNvSpPr>
          <p:nvPr>
            <p:ph type="title"/>
          </p:nvPr>
        </p:nvSpPr>
        <p:spPr/>
        <p:txBody>
          <a:bodyPr/>
          <a:lstStyle/>
          <a:p>
            <a:r>
              <a:rPr lang="zh-CN" altLang="en-US" dirty="0"/>
              <a:t>融创中国的营收和毛利率</a:t>
            </a:r>
          </a:p>
        </p:txBody>
      </p:sp>
      <p:pic>
        <p:nvPicPr>
          <p:cNvPr id="4" name="内容占位符 3">
            <a:extLst>
              <a:ext uri="{FF2B5EF4-FFF2-40B4-BE49-F238E27FC236}">
                <a16:creationId xmlns:a16="http://schemas.microsoft.com/office/drawing/2014/main" id="{22F9C5CE-9C74-4AF7-90DF-FEBAAED7ECCA}"/>
              </a:ext>
            </a:extLst>
          </p:cNvPr>
          <p:cNvPicPr>
            <a:picLocks noGrp="1" noChangeAspect="1"/>
          </p:cNvPicPr>
          <p:nvPr>
            <p:ph idx="1"/>
          </p:nvPr>
        </p:nvPicPr>
        <p:blipFill>
          <a:blip r:embed="rId2"/>
          <a:stretch>
            <a:fillRect/>
          </a:stretch>
        </p:blipFill>
        <p:spPr>
          <a:xfrm>
            <a:off x="1691680" y="3668694"/>
            <a:ext cx="5544616" cy="2510249"/>
          </a:xfrm>
          <a:prstGeom prst="rect">
            <a:avLst/>
          </a:prstGeom>
        </p:spPr>
      </p:pic>
      <p:pic>
        <p:nvPicPr>
          <p:cNvPr id="5" name="图片 4">
            <a:extLst>
              <a:ext uri="{FF2B5EF4-FFF2-40B4-BE49-F238E27FC236}">
                <a16:creationId xmlns:a16="http://schemas.microsoft.com/office/drawing/2014/main" id="{C5131D90-DCDF-42B1-A293-B8F3D2B483B5}"/>
              </a:ext>
            </a:extLst>
          </p:cNvPr>
          <p:cNvPicPr>
            <a:picLocks noChangeAspect="1"/>
          </p:cNvPicPr>
          <p:nvPr/>
        </p:nvPicPr>
        <p:blipFill>
          <a:blip r:embed="rId3"/>
          <a:stretch>
            <a:fillRect/>
          </a:stretch>
        </p:blipFill>
        <p:spPr>
          <a:xfrm>
            <a:off x="1691680" y="1531510"/>
            <a:ext cx="5544617" cy="2510249"/>
          </a:xfrm>
          <a:prstGeom prst="rect">
            <a:avLst/>
          </a:prstGeom>
        </p:spPr>
      </p:pic>
      <p:sp>
        <p:nvSpPr>
          <p:cNvPr id="6" name="文本框 5">
            <a:extLst>
              <a:ext uri="{FF2B5EF4-FFF2-40B4-BE49-F238E27FC236}">
                <a16:creationId xmlns:a16="http://schemas.microsoft.com/office/drawing/2014/main" id="{169FEE56-4CE9-4CCC-BBEC-F6CC7357B910}"/>
              </a:ext>
            </a:extLst>
          </p:cNvPr>
          <p:cNvSpPr txBox="1"/>
          <p:nvPr/>
        </p:nvSpPr>
        <p:spPr>
          <a:xfrm>
            <a:off x="7020272" y="1772816"/>
            <a:ext cx="2160240" cy="923330"/>
          </a:xfrm>
          <a:prstGeom prst="rect">
            <a:avLst/>
          </a:prstGeom>
          <a:noFill/>
        </p:spPr>
        <p:txBody>
          <a:bodyPr wrap="square" rtlCol="0">
            <a:spAutoFit/>
          </a:bodyPr>
          <a:lstStyle/>
          <a:p>
            <a:r>
              <a:rPr lang="en-US" altLang="zh-CN" dirty="0"/>
              <a:t>2015</a:t>
            </a:r>
            <a:r>
              <a:rPr lang="zh-CN" altLang="en-US" dirty="0"/>
              <a:t>：</a:t>
            </a:r>
            <a:r>
              <a:rPr lang="en-US" altLang="zh-CN" dirty="0"/>
              <a:t>231.1</a:t>
            </a:r>
            <a:r>
              <a:rPr lang="zh-CN" altLang="en-US" dirty="0"/>
              <a:t>亿元</a:t>
            </a:r>
            <a:endParaRPr lang="en-US" altLang="zh-CN" dirty="0"/>
          </a:p>
          <a:p>
            <a:endParaRPr lang="en-US" altLang="zh-CN" dirty="0"/>
          </a:p>
          <a:p>
            <a:r>
              <a:rPr lang="en-US" altLang="zh-CN" dirty="0"/>
              <a:t>2020</a:t>
            </a:r>
            <a:r>
              <a:rPr lang="zh-CN" altLang="en-US" dirty="0"/>
              <a:t>：</a:t>
            </a:r>
            <a:r>
              <a:rPr lang="en-US" altLang="zh-CN" dirty="0"/>
              <a:t>2330</a:t>
            </a:r>
            <a:r>
              <a:rPr lang="zh-CN" altLang="en-US" dirty="0"/>
              <a:t>亿元</a:t>
            </a:r>
          </a:p>
        </p:txBody>
      </p:sp>
    </p:spTree>
    <p:extLst>
      <p:ext uri="{BB962C8B-B14F-4D97-AF65-F5344CB8AC3E}">
        <p14:creationId xmlns:p14="http://schemas.microsoft.com/office/powerpoint/2010/main" val="373560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3C0DD0-62BA-4423-81BD-733E3DA2435B}"/>
              </a:ext>
            </a:extLst>
          </p:cNvPr>
          <p:cNvSpPr>
            <a:spLocks noGrp="1"/>
          </p:cNvSpPr>
          <p:nvPr>
            <p:ph type="title"/>
          </p:nvPr>
        </p:nvSpPr>
        <p:spPr/>
        <p:txBody>
          <a:bodyPr/>
          <a:lstStyle/>
          <a:p>
            <a:r>
              <a:rPr lang="zh-CN" altLang="en-US" dirty="0"/>
              <a:t>净利率</a:t>
            </a:r>
          </a:p>
        </p:txBody>
      </p:sp>
      <p:pic>
        <p:nvPicPr>
          <p:cNvPr id="4" name="内容占位符 3">
            <a:extLst>
              <a:ext uri="{FF2B5EF4-FFF2-40B4-BE49-F238E27FC236}">
                <a16:creationId xmlns:a16="http://schemas.microsoft.com/office/drawing/2014/main" id="{595AA619-31F0-4926-A29B-F1BA6554FA06}"/>
              </a:ext>
            </a:extLst>
          </p:cNvPr>
          <p:cNvPicPr>
            <a:picLocks noGrp="1" noChangeAspect="1"/>
          </p:cNvPicPr>
          <p:nvPr>
            <p:ph idx="1"/>
          </p:nvPr>
        </p:nvPicPr>
        <p:blipFill>
          <a:blip r:embed="rId2"/>
          <a:stretch>
            <a:fillRect/>
          </a:stretch>
        </p:blipFill>
        <p:spPr>
          <a:xfrm>
            <a:off x="457200" y="2000262"/>
            <a:ext cx="8229600" cy="3725838"/>
          </a:xfrm>
          <a:prstGeom prst="rect">
            <a:avLst/>
          </a:prstGeom>
        </p:spPr>
      </p:pic>
    </p:spTree>
    <p:extLst>
      <p:ext uri="{BB962C8B-B14F-4D97-AF65-F5344CB8AC3E}">
        <p14:creationId xmlns:p14="http://schemas.microsoft.com/office/powerpoint/2010/main" val="214841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AF6BC-4717-4E6F-97D0-5D811D887AAF}"/>
              </a:ext>
            </a:extLst>
          </p:cNvPr>
          <p:cNvSpPr>
            <a:spLocks noGrp="1"/>
          </p:cNvSpPr>
          <p:nvPr>
            <p:ph type="title"/>
          </p:nvPr>
        </p:nvSpPr>
        <p:spPr/>
        <p:txBody>
          <a:bodyPr/>
          <a:lstStyle/>
          <a:p>
            <a:r>
              <a:rPr lang="zh-CN" altLang="en-US" dirty="0"/>
              <a:t>周期股的估值</a:t>
            </a:r>
          </a:p>
        </p:txBody>
      </p:sp>
      <p:sp>
        <p:nvSpPr>
          <p:cNvPr id="3" name="内容占位符 2">
            <a:extLst>
              <a:ext uri="{FF2B5EF4-FFF2-40B4-BE49-F238E27FC236}">
                <a16:creationId xmlns:a16="http://schemas.microsoft.com/office/drawing/2014/main" id="{0FF1CC66-583A-4129-9B35-DB233973DFE4}"/>
              </a:ext>
            </a:extLst>
          </p:cNvPr>
          <p:cNvSpPr>
            <a:spLocks noGrp="1"/>
          </p:cNvSpPr>
          <p:nvPr>
            <p:ph sz="half" idx="1"/>
          </p:nvPr>
        </p:nvSpPr>
        <p:spPr/>
        <p:txBody>
          <a:bodyPr/>
          <a:lstStyle/>
          <a:p>
            <a:r>
              <a:rPr lang="zh-CN" altLang="en-US" dirty="0"/>
              <a:t>公司盈利波动幅度超过股价</a:t>
            </a:r>
            <a:endParaRPr lang="en-US" altLang="zh-CN" dirty="0"/>
          </a:p>
          <a:p>
            <a:pPr lvl="1"/>
            <a:r>
              <a:rPr lang="zh-CN" altLang="en-US" dirty="0"/>
              <a:t>估值指标误导：如</a:t>
            </a:r>
            <a:r>
              <a:rPr lang="en-US" altLang="zh-CN" dirty="0"/>
              <a:t>PE</a:t>
            </a:r>
            <a:r>
              <a:rPr lang="zh-CN" altLang="en-US" dirty="0"/>
              <a:t>在周期顶部很低，周期底部很高。</a:t>
            </a:r>
          </a:p>
          <a:p>
            <a:endParaRPr lang="zh-CN" altLang="en-US" dirty="0"/>
          </a:p>
        </p:txBody>
      </p:sp>
      <p:sp>
        <p:nvSpPr>
          <p:cNvPr id="10" name="任意多边形: 形状 9">
            <a:extLst>
              <a:ext uri="{FF2B5EF4-FFF2-40B4-BE49-F238E27FC236}">
                <a16:creationId xmlns:a16="http://schemas.microsoft.com/office/drawing/2014/main" id="{130B41AD-F31F-47B8-85E6-A8FB56D07302}"/>
              </a:ext>
            </a:extLst>
          </p:cNvPr>
          <p:cNvSpPr/>
          <p:nvPr/>
        </p:nvSpPr>
        <p:spPr>
          <a:xfrm>
            <a:off x="4935166" y="2733174"/>
            <a:ext cx="3391711" cy="2873709"/>
          </a:xfrm>
          <a:custGeom>
            <a:avLst/>
            <a:gdLst>
              <a:gd name="connsiteX0" fmla="*/ 0 w 3391711"/>
              <a:gd name="connsiteY0" fmla="*/ 2759711 h 2873709"/>
              <a:gd name="connsiteX1" fmla="*/ 298315 w 3391711"/>
              <a:gd name="connsiteY1" fmla="*/ 2052835 h 2873709"/>
              <a:gd name="connsiteX2" fmla="*/ 693906 w 3391711"/>
              <a:gd name="connsiteY2" fmla="*/ 3541 h 2873709"/>
              <a:gd name="connsiteX3" fmla="*/ 1083013 w 3391711"/>
              <a:gd name="connsiteY3" fmla="*/ 2597583 h 2873709"/>
              <a:gd name="connsiteX4" fmla="*/ 1828800 w 3391711"/>
              <a:gd name="connsiteY4" fmla="*/ 2519762 h 2873709"/>
              <a:gd name="connsiteX5" fmla="*/ 2710774 w 3391711"/>
              <a:gd name="connsiteY5" fmla="*/ 120273 h 2873709"/>
              <a:gd name="connsiteX6" fmla="*/ 3391711 w 3391711"/>
              <a:gd name="connsiteY6" fmla="*/ 2642979 h 28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711" h="2873709">
                <a:moveTo>
                  <a:pt x="0" y="2759711"/>
                </a:moveTo>
                <a:cubicBezTo>
                  <a:pt x="91332" y="2635954"/>
                  <a:pt x="182664" y="2512197"/>
                  <a:pt x="298315" y="2052835"/>
                </a:cubicBezTo>
                <a:cubicBezTo>
                  <a:pt x="413966" y="1593473"/>
                  <a:pt x="563123" y="-87250"/>
                  <a:pt x="693906" y="3541"/>
                </a:cubicBezTo>
                <a:cubicBezTo>
                  <a:pt x="824689" y="94332"/>
                  <a:pt x="893864" y="2178213"/>
                  <a:pt x="1083013" y="2597583"/>
                </a:cubicBezTo>
                <a:cubicBezTo>
                  <a:pt x="1272162" y="3016953"/>
                  <a:pt x="1557507" y="2932647"/>
                  <a:pt x="1828800" y="2519762"/>
                </a:cubicBezTo>
                <a:cubicBezTo>
                  <a:pt x="2100093" y="2106877"/>
                  <a:pt x="2450289" y="99737"/>
                  <a:pt x="2710774" y="120273"/>
                </a:cubicBezTo>
                <a:cubicBezTo>
                  <a:pt x="2971259" y="140809"/>
                  <a:pt x="3181485" y="1391894"/>
                  <a:pt x="3391711" y="26429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8C509ACB-1EA4-4E33-8230-6010F8AC4E8F}"/>
              </a:ext>
            </a:extLst>
          </p:cNvPr>
          <p:cNvSpPr/>
          <p:nvPr/>
        </p:nvSpPr>
        <p:spPr>
          <a:xfrm>
            <a:off x="4727643" y="4318826"/>
            <a:ext cx="3884578" cy="973021"/>
          </a:xfrm>
          <a:custGeom>
            <a:avLst/>
            <a:gdLst>
              <a:gd name="connsiteX0" fmla="*/ 0 w 3884578"/>
              <a:gd name="connsiteY0" fmla="*/ 875744 h 973021"/>
              <a:gd name="connsiteX1" fmla="*/ 726331 w 3884578"/>
              <a:gd name="connsiteY1" fmla="*/ 129957 h 973021"/>
              <a:gd name="connsiteX2" fmla="*/ 1679642 w 3884578"/>
              <a:gd name="connsiteY2" fmla="*/ 869259 h 973021"/>
              <a:gd name="connsiteX3" fmla="*/ 2814536 w 3884578"/>
              <a:gd name="connsiteY3" fmla="*/ 255 h 973021"/>
              <a:gd name="connsiteX4" fmla="*/ 3884578 w 3884578"/>
              <a:gd name="connsiteY4" fmla="*/ 973021 h 97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578" h="973021">
                <a:moveTo>
                  <a:pt x="0" y="875744"/>
                </a:moveTo>
                <a:cubicBezTo>
                  <a:pt x="223195" y="503391"/>
                  <a:pt x="446391" y="131038"/>
                  <a:pt x="726331" y="129957"/>
                </a:cubicBezTo>
                <a:cubicBezTo>
                  <a:pt x="1006271" y="128876"/>
                  <a:pt x="1331608" y="890876"/>
                  <a:pt x="1679642" y="869259"/>
                </a:cubicBezTo>
                <a:cubicBezTo>
                  <a:pt x="2027676" y="847642"/>
                  <a:pt x="2447047" y="-17039"/>
                  <a:pt x="2814536" y="255"/>
                </a:cubicBezTo>
                <a:cubicBezTo>
                  <a:pt x="3182025" y="17549"/>
                  <a:pt x="3533301" y="495285"/>
                  <a:pt x="3884578" y="973021"/>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4AC9CF5A-B60D-4F43-936C-729A9FD25D75}"/>
              </a:ext>
            </a:extLst>
          </p:cNvPr>
          <p:cNvSpPr txBox="1"/>
          <p:nvPr/>
        </p:nvSpPr>
        <p:spPr>
          <a:xfrm>
            <a:off x="5724128" y="2492896"/>
            <a:ext cx="720080" cy="369332"/>
          </a:xfrm>
          <a:prstGeom prst="rect">
            <a:avLst/>
          </a:prstGeom>
          <a:noFill/>
        </p:spPr>
        <p:txBody>
          <a:bodyPr wrap="square" rtlCol="0">
            <a:spAutoFit/>
          </a:bodyPr>
          <a:lstStyle/>
          <a:p>
            <a:r>
              <a:rPr lang="en-US" altLang="zh-CN" dirty="0"/>
              <a:t>EPS</a:t>
            </a:r>
            <a:endParaRPr lang="zh-CN" altLang="en-US" dirty="0"/>
          </a:p>
        </p:txBody>
      </p:sp>
      <p:sp>
        <p:nvSpPr>
          <p:cNvPr id="13" name="文本框 12">
            <a:extLst>
              <a:ext uri="{FF2B5EF4-FFF2-40B4-BE49-F238E27FC236}">
                <a16:creationId xmlns:a16="http://schemas.microsoft.com/office/drawing/2014/main" id="{BBED6D23-BADA-43FB-80C9-3E9F6705C3E9}"/>
              </a:ext>
            </a:extLst>
          </p:cNvPr>
          <p:cNvSpPr txBox="1"/>
          <p:nvPr/>
        </p:nvSpPr>
        <p:spPr>
          <a:xfrm>
            <a:off x="8460432" y="4797152"/>
            <a:ext cx="432048" cy="369332"/>
          </a:xfrm>
          <a:prstGeom prst="rect">
            <a:avLst/>
          </a:prstGeom>
          <a:noFill/>
        </p:spPr>
        <p:txBody>
          <a:bodyPr wrap="square" rtlCol="0">
            <a:spAutoFit/>
          </a:bodyPr>
          <a:lstStyle/>
          <a:p>
            <a:r>
              <a:rPr lang="en-US" altLang="zh-CN" dirty="0">
                <a:solidFill>
                  <a:srgbClr val="C00000"/>
                </a:solidFill>
              </a:rPr>
              <a:t>P</a:t>
            </a:r>
            <a:endParaRPr lang="zh-CN" altLang="en-US" dirty="0">
              <a:solidFill>
                <a:srgbClr val="C00000"/>
              </a:solidFill>
            </a:endParaRPr>
          </a:p>
        </p:txBody>
      </p:sp>
    </p:spTree>
    <p:extLst>
      <p:ext uri="{BB962C8B-B14F-4D97-AF65-F5344CB8AC3E}">
        <p14:creationId xmlns:p14="http://schemas.microsoft.com/office/powerpoint/2010/main" val="964807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7EBAD4-1BBF-4E31-93B6-504138F234D1}"/>
              </a:ext>
            </a:extLst>
          </p:cNvPr>
          <p:cNvSpPr>
            <a:spLocks noGrp="1"/>
          </p:cNvSpPr>
          <p:nvPr>
            <p:ph type="title"/>
          </p:nvPr>
        </p:nvSpPr>
        <p:spPr/>
        <p:txBody>
          <a:bodyPr/>
          <a:lstStyle/>
          <a:p>
            <a:r>
              <a:rPr lang="zh-CN" altLang="en-US" dirty="0"/>
              <a:t>股价</a:t>
            </a:r>
          </a:p>
        </p:txBody>
      </p:sp>
      <p:pic>
        <p:nvPicPr>
          <p:cNvPr id="4" name="内容占位符 3">
            <a:extLst>
              <a:ext uri="{FF2B5EF4-FFF2-40B4-BE49-F238E27FC236}">
                <a16:creationId xmlns:a16="http://schemas.microsoft.com/office/drawing/2014/main" id="{C211BD8B-3A88-4C16-9FAE-D0D2003A4D88}"/>
              </a:ext>
            </a:extLst>
          </p:cNvPr>
          <p:cNvPicPr>
            <a:picLocks noGrp="1" noChangeAspect="1"/>
          </p:cNvPicPr>
          <p:nvPr>
            <p:ph idx="1"/>
          </p:nvPr>
        </p:nvPicPr>
        <p:blipFill>
          <a:blip r:embed="rId2"/>
          <a:stretch>
            <a:fillRect/>
          </a:stretch>
        </p:blipFill>
        <p:spPr>
          <a:xfrm>
            <a:off x="457200" y="2281466"/>
            <a:ext cx="8229600" cy="3163430"/>
          </a:xfrm>
          <a:prstGeom prst="rect">
            <a:avLst/>
          </a:prstGeom>
        </p:spPr>
      </p:pic>
      <p:cxnSp>
        <p:nvCxnSpPr>
          <p:cNvPr id="6" name="直接箭头连接符 5">
            <a:extLst>
              <a:ext uri="{FF2B5EF4-FFF2-40B4-BE49-F238E27FC236}">
                <a16:creationId xmlns:a16="http://schemas.microsoft.com/office/drawing/2014/main" id="{FE88D4C1-37C6-4C04-BE0D-A6F979943D95}"/>
              </a:ext>
            </a:extLst>
          </p:cNvPr>
          <p:cNvCxnSpPr/>
          <p:nvPr/>
        </p:nvCxnSpPr>
        <p:spPr>
          <a:xfrm flipV="1">
            <a:off x="3419872" y="3429000"/>
            <a:ext cx="792088" cy="151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9CE3AC93-C07E-40EE-AB82-49C924DED186}"/>
              </a:ext>
            </a:extLst>
          </p:cNvPr>
          <p:cNvCxnSpPr/>
          <p:nvPr/>
        </p:nvCxnSpPr>
        <p:spPr>
          <a:xfrm>
            <a:off x="6948264" y="3212976"/>
            <a:ext cx="576064" cy="1728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398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96DC7-E97B-4AB0-99F2-FF5AFFC22420}"/>
              </a:ext>
            </a:extLst>
          </p:cNvPr>
          <p:cNvSpPr>
            <a:spLocks noGrp="1"/>
          </p:cNvSpPr>
          <p:nvPr>
            <p:ph type="title"/>
          </p:nvPr>
        </p:nvSpPr>
        <p:spPr/>
        <p:txBody>
          <a:bodyPr/>
          <a:lstStyle/>
          <a:p>
            <a:r>
              <a:rPr lang="zh-CN" altLang="en-US" dirty="0"/>
              <a:t>教训</a:t>
            </a:r>
          </a:p>
        </p:txBody>
      </p:sp>
      <p:sp>
        <p:nvSpPr>
          <p:cNvPr id="3" name="内容占位符 2">
            <a:extLst>
              <a:ext uri="{FF2B5EF4-FFF2-40B4-BE49-F238E27FC236}">
                <a16:creationId xmlns:a16="http://schemas.microsoft.com/office/drawing/2014/main" id="{08B883AD-4DCA-4167-A69E-CC58F136B8CF}"/>
              </a:ext>
            </a:extLst>
          </p:cNvPr>
          <p:cNvSpPr>
            <a:spLocks noGrp="1"/>
          </p:cNvSpPr>
          <p:nvPr>
            <p:ph idx="1"/>
          </p:nvPr>
        </p:nvSpPr>
        <p:spPr/>
        <p:txBody>
          <a:bodyPr>
            <a:normAutofit/>
          </a:bodyPr>
          <a:lstStyle/>
          <a:p>
            <a:pPr marL="0" indent="0">
              <a:buNone/>
            </a:pPr>
            <a:endParaRPr lang="en-US" altLang="zh-CN" sz="4400" dirty="0"/>
          </a:p>
          <a:p>
            <a:pPr marL="0" indent="0">
              <a:buNone/>
            </a:pPr>
            <a:endParaRPr lang="en-US" altLang="zh-CN" sz="4400" dirty="0"/>
          </a:p>
          <a:p>
            <a:pPr marL="0" indent="0">
              <a:buNone/>
            </a:pPr>
            <a:r>
              <a:rPr lang="zh-CN" altLang="en-US" sz="4400" dirty="0"/>
              <a:t>周期股投资应避开高杠杆企业！</a:t>
            </a:r>
            <a:endParaRPr lang="en-US" altLang="zh-CN" sz="4400" dirty="0"/>
          </a:p>
        </p:txBody>
      </p:sp>
    </p:spTree>
    <p:extLst>
      <p:ext uri="{BB962C8B-B14F-4D97-AF65-F5344CB8AC3E}">
        <p14:creationId xmlns:p14="http://schemas.microsoft.com/office/powerpoint/2010/main" val="1210151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39AFB-2A49-4387-BADB-5DD940640FC6}"/>
              </a:ext>
            </a:extLst>
          </p:cNvPr>
          <p:cNvSpPr>
            <a:spLocks noGrp="1"/>
          </p:cNvSpPr>
          <p:nvPr>
            <p:ph type="title"/>
          </p:nvPr>
        </p:nvSpPr>
        <p:spPr/>
        <p:txBody>
          <a:bodyPr/>
          <a:lstStyle/>
          <a:p>
            <a:r>
              <a:rPr lang="zh-CN" altLang="en-US" dirty="0"/>
              <a:t>行业变局中的投资机会</a:t>
            </a:r>
          </a:p>
        </p:txBody>
      </p:sp>
      <p:sp>
        <p:nvSpPr>
          <p:cNvPr id="3" name="内容占位符 2">
            <a:extLst>
              <a:ext uri="{FF2B5EF4-FFF2-40B4-BE49-F238E27FC236}">
                <a16:creationId xmlns:a16="http://schemas.microsoft.com/office/drawing/2014/main" id="{CECE9121-F5AF-44DA-86BE-0FDC08F2D3EC}"/>
              </a:ext>
            </a:extLst>
          </p:cNvPr>
          <p:cNvSpPr>
            <a:spLocks noGrp="1"/>
          </p:cNvSpPr>
          <p:nvPr>
            <p:ph idx="1"/>
          </p:nvPr>
        </p:nvSpPr>
        <p:spPr/>
        <p:txBody>
          <a:bodyPr/>
          <a:lstStyle/>
          <a:p>
            <a:r>
              <a:rPr lang="zh-CN" altLang="en-US" dirty="0"/>
              <a:t>行业变局</a:t>
            </a:r>
            <a:endParaRPr lang="en-US" altLang="zh-CN" dirty="0"/>
          </a:p>
          <a:p>
            <a:pPr lvl="1"/>
            <a:r>
              <a:rPr lang="zh-CN" altLang="en-US" dirty="0"/>
              <a:t>商品房需求增长</a:t>
            </a:r>
            <a:endParaRPr lang="en-US" altLang="zh-CN" dirty="0"/>
          </a:p>
          <a:p>
            <a:pPr lvl="1"/>
            <a:r>
              <a:rPr lang="zh-CN" altLang="en-US" dirty="0"/>
              <a:t>商品房预售制度</a:t>
            </a:r>
            <a:endParaRPr lang="en-US" altLang="zh-CN" dirty="0"/>
          </a:p>
          <a:p>
            <a:pPr lvl="1"/>
            <a:r>
              <a:rPr lang="zh-CN" altLang="en-US" dirty="0"/>
              <a:t>高杠杆模式</a:t>
            </a:r>
            <a:endParaRPr lang="en-US" altLang="zh-CN" dirty="0"/>
          </a:p>
          <a:p>
            <a:r>
              <a:rPr lang="zh-CN" altLang="en-US" dirty="0"/>
              <a:t>投资机会</a:t>
            </a:r>
            <a:endParaRPr lang="en-US" altLang="zh-CN" dirty="0"/>
          </a:p>
          <a:p>
            <a:pPr lvl="1"/>
            <a:r>
              <a:rPr lang="zh-CN" altLang="en-US" dirty="0"/>
              <a:t>低杠杆选手</a:t>
            </a:r>
            <a:endParaRPr lang="en-US" altLang="zh-CN" dirty="0"/>
          </a:p>
          <a:p>
            <a:pPr lvl="1"/>
            <a:r>
              <a:rPr lang="zh-CN" altLang="en-US" dirty="0"/>
              <a:t>成功转型的开发商</a:t>
            </a:r>
            <a:endParaRPr lang="en-US" altLang="zh-CN" dirty="0"/>
          </a:p>
          <a:p>
            <a:pPr lvl="1"/>
            <a:endParaRPr lang="zh-CN" altLang="en-US" dirty="0"/>
          </a:p>
        </p:txBody>
      </p:sp>
    </p:spTree>
    <p:extLst>
      <p:ext uri="{BB962C8B-B14F-4D97-AF65-F5344CB8AC3E}">
        <p14:creationId xmlns:p14="http://schemas.microsoft.com/office/powerpoint/2010/main" val="1607692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BB3B85-BBAE-4207-B5B0-697BAC230A9A}"/>
              </a:ext>
            </a:extLst>
          </p:cNvPr>
          <p:cNvSpPr>
            <a:spLocks noGrp="1"/>
          </p:cNvSpPr>
          <p:nvPr>
            <p:ph type="title"/>
          </p:nvPr>
        </p:nvSpPr>
        <p:spPr/>
        <p:txBody>
          <a:bodyPr/>
          <a:lstStyle/>
          <a:p>
            <a:r>
              <a:rPr lang="zh-CN" altLang="en-US" dirty="0"/>
              <a:t>减杠杆不易</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003D85E-3779-4C39-93E6-F531C01A8C46}"/>
                  </a:ext>
                </a:extLst>
              </p:cNvPr>
              <p:cNvSpPr>
                <a:spLocks noGrp="1"/>
              </p:cNvSpPr>
              <p:nvPr>
                <p:ph idx="1"/>
              </p:nvPr>
            </p:nvSpPr>
            <p:spPr/>
            <p:txBody>
              <a:bodyPr/>
              <a:lstStyle/>
              <a:p>
                <a:r>
                  <a:rPr lang="zh-CN" altLang="en-US" dirty="0"/>
                  <a:t>以新城控股为例：</a:t>
                </a:r>
                <a:endParaRPr lang="en-US" altLang="zh-CN" dirty="0"/>
              </a:p>
              <a:p>
                <a:pPr marL="457200" lvl="1" indent="0">
                  <a:buNone/>
                </a:pPr>
                <a:r>
                  <a:rPr lang="zh-CN" altLang="en-US" dirty="0"/>
                  <a:t>房地产开发</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 </m:t>
                    </m:r>
                  </m:oMath>
                </a14:m>
                <a:r>
                  <a:rPr lang="zh-CN" altLang="en-US" dirty="0"/>
                  <a:t>开发</a:t>
                </a:r>
                <a:r>
                  <a:rPr lang="en-US" altLang="zh-CN" dirty="0"/>
                  <a:t>+</a:t>
                </a:r>
                <a:r>
                  <a:rPr lang="zh-CN" altLang="en-US" dirty="0"/>
                  <a:t>商业地产运营（吾悦广场）</a:t>
                </a:r>
                <a:endParaRPr lang="en-US" altLang="zh-CN" dirty="0"/>
              </a:p>
              <a:p>
                <a:pPr marL="457200" lvl="1" indent="0">
                  <a:buNone/>
                </a:pPr>
                <a:endParaRPr lang="zh-CN" altLang="en-US" dirty="0"/>
              </a:p>
            </p:txBody>
          </p:sp>
        </mc:Choice>
        <mc:Fallback xmlns="">
          <p:sp>
            <p:nvSpPr>
              <p:cNvPr id="3" name="内容占位符 2">
                <a:extLst>
                  <a:ext uri="{FF2B5EF4-FFF2-40B4-BE49-F238E27FC236}">
                    <a16:creationId xmlns:a16="http://schemas.microsoft.com/office/drawing/2014/main" id="{6003D85E-3779-4C39-93E6-F531C01A8C46}"/>
                  </a:ext>
                </a:extLst>
              </p:cNvPr>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graphicFrame>
        <p:nvGraphicFramePr>
          <p:cNvPr id="6" name="图表 5">
            <a:extLst>
              <a:ext uri="{FF2B5EF4-FFF2-40B4-BE49-F238E27FC236}">
                <a16:creationId xmlns:a16="http://schemas.microsoft.com/office/drawing/2014/main" id="{42FA6FCF-9230-4075-82C5-8CC403EAC436}"/>
              </a:ext>
            </a:extLst>
          </p:cNvPr>
          <p:cNvGraphicFramePr>
            <a:graphicFrameLocks/>
          </p:cNvGraphicFramePr>
          <p:nvPr>
            <p:extLst>
              <p:ext uri="{D42A27DB-BD31-4B8C-83A1-F6EECF244321}">
                <p14:modId xmlns:p14="http://schemas.microsoft.com/office/powerpoint/2010/main" val="3192604226"/>
              </p:ext>
            </p:extLst>
          </p:nvPr>
        </p:nvGraphicFramePr>
        <p:xfrm>
          <a:off x="1403648" y="2830745"/>
          <a:ext cx="5760640" cy="3273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9953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p>
          <a:p>
            <a:r>
              <a:rPr lang="zh-CN" altLang="en-US" dirty="0"/>
              <a:t>案例分析</a:t>
            </a:r>
            <a:endParaRPr lang="en-US" altLang="zh-CN" dirty="0"/>
          </a:p>
          <a:p>
            <a:r>
              <a:rPr lang="zh-CN" altLang="en-US" dirty="0">
                <a:solidFill>
                  <a:srgbClr val="C00000"/>
                </a:solidFill>
              </a:rPr>
              <a:t>伪周期</a:t>
            </a:r>
            <a:endParaRPr lang="en-US" altLang="zh-CN" dirty="0">
              <a:solidFill>
                <a:srgbClr val="C00000"/>
              </a:solidFill>
            </a:endParaRPr>
          </a:p>
          <a:p>
            <a:r>
              <a:rPr lang="zh-CN" altLang="en-US" dirty="0"/>
              <a:t>小结</a:t>
            </a:r>
          </a:p>
        </p:txBody>
      </p:sp>
    </p:spTree>
    <p:extLst>
      <p:ext uri="{BB962C8B-B14F-4D97-AF65-F5344CB8AC3E}">
        <p14:creationId xmlns:p14="http://schemas.microsoft.com/office/powerpoint/2010/main" val="161434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伪周期股</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供给侧受限</a:t>
                </a:r>
                <a:endParaRPr lang="en-US" altLang="zh-CN" dirty="0"/>
              </a:p>
              <a:p>
                <a:pPr marL="0" indent="0" algn="ctr">
                  <a:buNone/>
                </a:pPr>
                <a:endParaRPr lang="en-US" altLang="zh-CN" dirty="0"/>
              </a:p>
              <a:p>
                <a:pPr marL="0" indent="0" algn="ctr">
                  <a:buNone/>
                </a:pPr>
                <a:r>
                  <a:rPr lang="zh-CN" altLang="en-US" dirty="0"/>
                  <a:t>周期股 </a:t>
                </a:r>
                <a14:m>
                  <m:oMath xmlns:m="http://schemas.openxmlformats.org/officeDocument/2006/math">
                    <m:r>
                      <a:rPr lang="en-US" altLang="zh-CN" b="0" i="1" smtClean="0">
                        <a:latin typeface="Cambria Math" panose="02040503050406030204" pitchFamily="18" charset="0"/>
                      </a:rPr>
                      <m:t>⇒ </m:t>
                    </m:r>
                    <m:r>
                      <a:rPr lang="zh-CN" altLang="en-US" i="1">
                        <a:latin typeface="Cambria Math" panose="02040503050406030204" pitchFamily="18" charset="0"/>
                      </a:rPr>
                      <m:t>公用事业</m:t>
                    </m:r>
                  </m:oMath>
                </a14:m>
                <a:endParaRPr lang="en-US" altLang="zh-CN" dirty="0"/>
              </a:p>
              <a:p>
                <a:endParaRPr lang="en-US" altLang="zh-CN" dirty="0"/>
              </a:p>
              <a:p>
                <a:r>
                  <a:rPr lang="zh-CN" altLang="en-US" dirty="0"/>
                  <a:t>研发</a:t>
                </a:r>
                <a:r>
                  <a:rPr lang="en-US" altLang="zh-CN" dirty="0"/>
                  <a:t>+</a:t>
                </a:r>
                <a:r>
                  <a:rPr lang="zh-CN" altLang="en-US" dirty="0"/>
                  <a:t>逆周期投资</a:t>
                </a:r>
                <a:endParaRPr lang="en-US" altLang="zh-CN" dirty="0"/>
              </a:p>
              <a:p>
                <a:endParaRPr lang="en-US" altLang="zh-CN" dirty="0"/>
              </a:p>
              <a:p>
                <a:pPr marL="0" indent="0" algn="ctr">
                  <a:buNone/>
                </a:pPr>
                <a:r>
                  <a:rPr lang="zh-CN" altLang="en-US" dirty="0"/>
                  <a:t>在周期中成长</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2141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0BD2A1-C540-4E14-9C63-B29337A2AE75}"/>
              </a:ext>
            </a:extLst>
          </p:cNvPr>
          <p:cNvSpPr>
            <a:spLocks noGrp="1"/>
          </p:cNvSpPr>
          <p:nvPr>
            <p:ph type="title"/>
          </p:nvPr>
        </p:nvSpPr>
        <p:spPr/>
        <p:txBody>
          <a:bodyPr/>
          <a:lstStyle/>
          <a:p>
            <a:r>
              <a:rPr lang="zh-CN" altLang="en-US" dirty="0"/>
              <a:t>新和成</a:t>
            </a:r>
          </a:p>
        </p:txBody>
      </p:sp>
      <p:sp>
        <p:nvSpPr>
          <p:cNvPr id="3" name="内容占位符 2">
            <a:extLst>
              <a:ext uri="{FF2B5EF4-FFF2-40B4-BE49-F238E27FC236}">
                <a16:creationId xmlns:a16="http://schemas.microsoft.com/office/drawing/2014/main" id="{4F9B3175-6DE5-451D-BBB9-5A6BC5645763}"/>
              </a:ext>
            </a:extLst>
          </p:cNvPr>
          <p:cNvSpPr>
            <a:spLocks noGrp="1"/>
          </p:cNvSpPr>
          <p:nvPr>
            <p:ph sz="half" idx="1"/>
          </p:nvPr>
        </p:nvSpPr>
        <p:spPr/>
        <p:txBody>
          <a:bodyPr>
            <a:normAutofit lnSpcReduction="10000"/>
          </a:bodyPr>
          <a:lstStyle/>
          <a:p>
            <a:r>
              <a:rPr lang="zh-CN" altLang="en-US" dirty="0"/>
              <a:t>公司立足于精细化工行业，以 “化工</a:t>
            </a:r>
            <a:r>
              <a:rPr lang="en-US" altLang="zh-CN" dirty="0"/>
              <a:t>+”</a:t>
            </a:r>
            <a:r>
              <a:rPr lang="zh-CN" altLang="en-US" dirty="0"/>
              <a:t>、“生物</a:t>
            </a:r>
            <a:r>
              <a:rPr lang="en-US" altLang="zh-CN" dirty="0"/>
              <a:t>+”</a:t>
            </a:r>
            <a:r>
              <a:rPr lang="zh-CN" altLang="en-US" dirty="0"/>
              <a:t>为核心技术平台，围绕营养品、香精香料、新材料、原料药生产各种功能性化学品。</a:t>
            </a:r>
            <a:endParaRPr lang="en-US" altLang="zh-CN" dirty="0"/>
          </a:p>
          <a:p>
            <a:r>
              <a:rPr lang="zh-CN" altLang="en-US" dirty="0"/>
              <a:t>胡柏藩：我们好像产品很多很乱，其实非常专业，还是做化工品的原料。</a:t>
            </a:r>
          </a:p>
        </p:txBody>
      </p:sp>
      <p:graphicFrame>
        <p:nvGraphicFramePr>
          <p:cNvPr id="5" name="内容占位符 4">
            <a:extLst>
              <a:ext uri="{FF2B5EF4-FFF2-40B4-BE49-F238E27FC236}">
                <a16:creationId xmlns:a16="http://schemas.microsoft.com/office/drawing/2014/main" id="{CFB5ABDA-E292-47D6-8482-0A2E950FCE34}"/>
              </a:ext>
            </a:extLst>
          </p:cNvPr>
          <p:cNvGraphicFramePr>
            <a:graphicFrameLocks noGrp="1"/>
          </p:cNvGraphicFramePr>
          <p:nvPr>
            <p:ph sz="half" idx="2"/>
            <p:extLst>
              <p:ext uri="{D42A27DB-BD31-4B8C-83A1-F6EECF244321}">
                <p14:modId xmlns:p14="http://schemas.microsoft.com/office/powerpoint/2010/main" val="295381963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1486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5BF06-CC64-414A-99D7-4BB691464046}"/>
              </a:ext>
            </a:extLst>
          </p:cNvPr>
          <p:cNvSpPr>
            <a:spLocks noGrp="1"/>
          </p:cNvSpPr>
          <p:nvPr>
            <p:ph type="title"/>
          </p:nvPr>
        </p:nvSpPr>
        <p:spPr/>
        <p:txBody>
          <a:bodyPr/>
          <a:lstStyle/>
          <a:p>
            <a:r>
              <a:rPr lang="zh-CN" altLang="en-US" dirty="0"/>
              <a:t>营收和净利润</a:t>
            </a:r>
          </a:p>
        </p:txBody>
      </p:sp>
      <p:pic>
        <p:nvPicPr>
          <p:cNvPr id="6" name="内容占位符 5">
            <a:extLst>
              <a:ext uri="{FF2B5EF4-FFF2-40B4-BE49-F238E27FC236}">
                <a16:creationId xmlns:a16="http://schemas.microsoft.com/office/drawing/2014/main" id="{357A3382-654F-4B62-9CBD-63151DC8ABEC}"/>
              </a:ext>
            </a:extLst>
          </p:cNvPr>
          <p:cNvPicPr>
            <a:picLocks noGrp="1" noChangeAspect="1"/>
          </p:cNvPicPr>
          <p:nvPr>
            <p:ph sz="half" idx="1"/>
          </p:nvPr>
        </p:nvPicPr>
        <p:blipFill>
          <a:blip r:embed="rId2"/>
          <a:stretch>
            <a:fillRect/>
          </a:stretch>
        </p:blipFill>
        <p:spPr>
          <a:xfrm>
            <a:off x="1799692" y="1386697"/>
            <a:ext cx="5544616" cy="2510248"/>
          </a:xfrm>
          <a:prstGeom prst="rect">
            <a:avLst/>
          </a:prstGeom>
        </p:spPr>
      </p:pic>
      <p:pic>
        <p:nvPicPr>
          <p:cNvPr id="5" name="内容占位符 4">
            <a:extLst>
              <a:ext uri="{FF2B5EF4-FFF2-40B4-BE49-F238E27FC236}">
                <a16:creationId xmlns:a16="http://schemas.microsoft.com/office/drawing/2014/main" id="{AED29D0F-3498-4860-938B-AF84C900D52D}"/>
              </a:ext>
            </a:extLst>
          </p:cNvPr>
          <p:cNvPicPr>
            <a:picLocks noGrp="1" noChangeAspect="1"/>
          </p:cNvPicPr>
          <p:nvPr>
            <p:ph sz="half" idx="2"/>
          </p:nvPr>
        </p:nvPicPr>
        <p:blipFill>
          <a:blip r:embed="rId3"/>
          <a:stretch>
            <a:fillRect/>
          </a:stretch>
        </p:blipFill>
        <p:spPr>
          <a:xfrm>
            <a:off x="1790540" y="3501008"/>
            <a:ext cx="5544616" cy="2510248"/>
          </a:xfrm>
          <a:prstGeom prst="rect">
            <a:avLst/>
          </a:prstGeom>
        </p:spPr>
      </p:pic>
    </p:spTree>
    <p:extLst>
      <p:ext uri="{BB962C8B-B14F-4D97-AF65-F5344CB8AC3E}">
        <p14:creationId xmlns:p14="http://schemas.microsoft.com/office/powerpoint/2010/main" val="2440540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205AE-5A53-4222-B506-0CB073F6DB04}"/>
              </a:ext>
            </a:extLst>
          </p:cNvPr>
          <p:cNvSpPr>
            <a:spLocks noGrp="1"/>
          </p:cNvSpPr>
          <p:nvPr>
            <p:ph type="title"/>
          </p:nvPr>
        </p:nvSpPr>
        <p:spPr/>
        <p:txBody>
          <a:bodyPr/>
          <a:lstStyle/>
          <a:p>
            <a:r>
              <a:rPr lang="zh-CN" altLang="en-US" dirty="0"/>
              <a:t>新和成股价</a:t>
            </a:r>
          </a:p>
        </p:txBody>
      </p:sp>
      <p:pic>
        <p:nvPicPr>
          <p:cNvPr id="4" name="内容占位符 3">
            <a:extLst>
              <a:ext uri="{FF2B5EF4-FFF2-40B4-BE49-F238E27FC236}">
                <a16:creationId xmlns:a16="http://schemas.microsoft.com/office/drawing/2014/main" id="{61A02B82-97C2-4023-A2EA-6AC3292FAFFC}"/>
              </a:ext>
            </a:extLst>
          </p:cNvPr>
          <p:cNvPicPr>
            <a:picLocks noGrp="1" noChangeAspect="1"/>
          </p:cNvPicPr>
          <p:nvPr>
            <p:ph idx="1"/>
          </p:nvPr>
        </p:nvPicPr>
        <p:blipFill>
          <a:blip r:embed="rId2"/>
          <a:stretch>
            <a:fillRect/>
          </a:stretch>
        </p:blipFill>
        <p:spPr>
          <a:xfrm>
            <a:off x="457200" y="2057754"/>
            <a:ext cx="8229600" cy="3610855"/>
          </a:xfrm>
          <a:prstGeom prst="rect">
            <a:avLst/>
          </a:prstGeom>
        </p:spPr>
      </p:pic>
      <p:sp>
        <p:nvSpPr>
          <p:cNvPr id="5" name="文本框 4">
            <a:extLst>
              <a:ext uri="{FF2B5EF4-FFF2-40B4-BE49-F238E27FC236}">
                <a16:creationId xmlns:a16="http://schemas.microsoft.com/office/drawing/2014/main" id="{52235791-0750-41CA-8360-C42463450BD9}"/>
              </a:ext>
            </a:extLst>
          </p:cNvPr>
          <p:cNvSpPr txBox="1"/>
          <p:nvPr/>
        </p:nvSpPr>
        <p:spPr>
          <a:xfrm>
            <a:off x="539552" y="1556792"/>
            <a:ext cx="3456384" cy="369332"/>
          </a:xfrm>
          <a:prstGeom prst="rect">
            <a:avLst/>
          </a:prstGeom>
          <a:noFill/>
        </p:spPr>
        <p:txBody>
          <a:bodyPr wrap="square" rtlCol="0">
            <a:spAutoFit/>
          </a:bodyPr>
          <a:lstStyle/>
          <a:p>
            <a:r>
              <a:rPr lang="en-US" altLang="zh-CN" dirty="0"/>
              <a:t>20</a:t>
            </a:r>
            <a:r>
              <a:rPr lang="zh-CN" altLang="en-US" dirty="0"/>
              <a:t>年复合年化增长率：</a:t>
            </a:r>
            <a:r>
              <a:rPr lang="en-US" altLang="zh-CN" dirty="0"/>
              <a:t>21.6%</a:t>
            </a:r>
            <a:endParaRPr lang="zh-CN" altLang="en-US" dirty="0"/>
          </a:p>
        </p:txBody>
      </p:sp>
    </p:spTree>
    <p:extLst>
      <p:ext uri="{BB962C8B-B14F-4D97-AF65-F5344CB8AC3E}">
        <p14:creationId xmlns:p14="http://schemas.microsoft.com/office/powerpoint/2010/main" val="1411676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2FDBC-1736-4954-AAB8-C8412D388282}"/>
              </a:ext>
            </a:extLst>
          </p:cNvPr>
          <p:cNvSpPr>
            <a:spLocks noGrp="1"/>
          </p:cNvSpPr>
          <p:nvPr>
            <p:ph type="title"/>
          </p:nvPr>
        </p:nvSpPr>
        <p:spPr/>
        <p:txBody>
          <a:bodyPr/>
          <a:lstStyle/>
          <a:p>
            <a:r>
              <a:rPr lang="zh-CN" altLang="en-US" dirty="0"/>
              <a:t>小结</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74A35D-6910-43C2-B244-A347F276AA4F}"/>
                  </a:ext>
                </a:extLst>
              </p:cNvPr>
              <p:cNvSpPr>
                <a:spLocks noGrp="1"/>
              </p:cNvSpPr>
              <p:nvPr>
                <p:ph idx="1"/>
              </p:nvPr>
            </p:nvSpPr>
            <p:spPr/>
            <p:txBody>
              <a:bodyPr>
                <a:normAutofit fontScale="92500" lnSpcReduction="10000"/>
              </a:bodyPr>
              <a:lstStyle/>
              <a:p>
                <a:r>
                  <a:rPr lang="zh-CN" altLang="en-US" dirty="0"/>
                  <a:t>其他周期股包括</a:t>
                </a:r>
                <a:endParaRPr lang="en-US" altLang="zh-CN" dirty="0"/>
              </a:p>
              <a:p>
                <a:pPr lvl="1"/>
                <a:r>
                  <a:rPr lang="zh-CN" altLang="en-US" dirty="0"/>
                  <a:t>券商和寿险（股市周期）</a:t>
                </a:r>
                <a:endParaRPr lang="en-US" altLang="zh-CN" dirty="0"/>
              </a:p>
              <a:p>
                <a:pPr lvl="1"/>
                <a:r>
                  <a:rPr lang="zh-CN" altLang="en-US" dirty="0"/>
                  <a:t>银行（经济周期）</a:t>
                </a:r>
                <a:endParaRPr lang="en-US" altLang="zh-CN" dirty="0"/>
              </a:p>
              <a:p>
                <a:pPr lvl="1"/>
                <a:r>
                  <a:rPr lang="zh-CN" altLang="en-US" dirty="0"/>
                  <a:t>原料药和中间体</a:t>
                </a:r>
                <a:endParaRPr lang="en-US" altLang="zh-CN" dirty="0"/>
              </a:p>
              <a:p>
                <a:pPr lvl="1"/>
                <a:r>
                  <a:rPr lang="zh-CN" altLang="en-US" dirty="0"/>
                  <a:t>钢铁（铁矿）</a:t>
                </a:r>
                <a:endParaRPr lang="en-US" altLang="zh-CN" dirty="0"/>
              </a:p>
              <a:p>
                <a:pPr lvl="1"/>
                <a:r>
                  <a:rPr lang="zh-CN" altLang="en-US" dirty="0"/>
                  <a:t>有色金属</a:t>
                </a:r>
                <a:endParaRPr lang="en-US" altLang="zh-CN" dirty="0"/>
              </a:p>
              <a:p>
                <a:pPr lvl="1"/>
                <a:r>
                  <a:rPr lang="zh-CN" altLang="en-US" dirty="0"/>
                  <a:t>养猪</a:t>
                </a:r>
              </a:p>
              <a:p>
                <a:pPr lvl="1"/>
                <a:r>
                  <a:rPr lang="zh-CN" altLang="en-US" dirty="0"/>
                  <a:t>煤炭</a:t>
                </a:r>
                <a:endParaRPr lang="en-US" altLang="zh-CN" dirty="0"/>
              </a:p>
              <a:p>
                <a:pPr lvl="1"/>
                <a:r>
                  <a:rPr lang="zh-CN" altLang="en-US" dirty="0"/>
                  <a:t>电力</a:t>
                </a:r>
                <a:endParaRPr lang="en-US" altLang="zh-CN" dirty="0"/>
              </a:p>
              <a:p>
                <a:pPr marL="457200" lvl="1" indent="0">
                  <a:buNone/>
                </a:pPr>
                <a:r>
                  <a:rPr lang="en-US" altLang="zh-CN" b="0" dirty="0"/>
                  <a:t>        </a:t>
                </a:r>
                <a14:m>
                  <m:oMath xmlns:m="http://schemas.openxmlformats.org/officeDocument/2006/math">
                    <m:r>
                      <a:rPr lang="en-US" altLang="zh-CN" b="0" i="1" smtClean="0">
                        <a:latin typeface="Cambria Math" panose="02040503050406030204" pitchFamily="18" charset="0"/>
                      </a:rPr>
                      <m:t>⋮</m:t>
                    </m:r>
                  </m:oMath>
                </a14:m>
                <a:endParaRPr lang="en-US" altLang="zh-CN" dirty="0"/>
              </a:p>
            </p:txBody>
          </p:sp>
        </mc:Choice>
        <mc:Fallback xmlns="">
          <p:sp>
            <p:nvSpPr>
              <p:cNvPr id="3" name="内容占位符 2">
                <a:extLst>
                  <a:ext uri="{FF2B5EF4-FFF2-40B4-BE49-F238E27FC236}">
                    <a16:creationId xmlns:a16="http://schemas.microsoft.com/office/drawing/2014/main" id="{3074A35D-6910-43C2-B244-A347F276AA4F}"/>
                  </a:ext>
                </a:extLst>
              </p:cNvPr>
              <p:cNvSpPr>
                <a:spLocks noGrp="1" noRot="1" noChangeAspect="1" noMove="1" noResize="1" noEditPoints="1" noAdjustHandles="1" noChangeArrowheads="1" noChangeShapeType="1" noTextEdit="1"/>
              </p:cNvSpPr>
              <p:nvPr>
                <p:ph idx="1"/>
              </p:nvPr>
            </p:nvSpPr>
            <p:spPr>
              <a:blipFill>
                <a:blip r:embed="rId2"/>
                <a:stretch>
                  <a:fillRect l="-1481" t="-33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88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079E0C-F935-4C49-947C-15A7BD7196EB}"/>
              </a:ext>
            </a:extLst>
          </p:cNvPr>
          <p:cNvSpPr>
            <a:spLocks noGrp="1"/>
          </p:cNvSpPr>
          <p:nvPr>
            <p:ph type="title"/>
          </p:nvPr>
        </p:nvSpPr>
        <p:spPr/>
        <p:txBody>
          <a:bodyPr/>
          <a:lstStyle/>
          <a:p>
            <a:r>
              <a:rPr lang="zh-CN" altLang="en-US" dirty="0"/>
              <a:t>交易原则</a:t>
            </a:r>
          </a:p>
        </p:txBody>
      </p:sp>
      <mc:AlternateContent xmlns:mc="http://schemas.openxmlformats.org/markup-compatibility/2006">
        <mc:Choice xmlns:a14="http://schemas.microsoft.com/office/drawing/2010/main" Requires="a14">
          <p:sp>
            <p:nvSpPr>
              <p:cNvPr id="5" name="内容占位符 4">
                <a:extLst>
                  <a:ext uri="{FF2B5EF4-FFF2-40B4-BE49-F238E27FC236}">
                    <a16:creationId xmlns:a16="http://schemas.microsoft.com/office/drawing/2014/main" id="{E31087B7-2AF3-4C0E-B03F-DA9D8F87C1D8}"/>
                  </a:ext>
                </a:extLst>
              </p:cNvPr>
              <p:cNvSpPr>
                <a:spLocks noGrp="1"/>
              </p:cNvSpPr>
              <p:nvPr>
                <p:ph idx="1"/>
              </p:nvPr>
            </p:nvSpPr>
            <p:spPr/>
            <p:txBody>
              <a:bodyPr>
                <a:normAutofit/>
              </a:bodyPr>
              <a:lstStyle/>
              <a:p>
                <a:r>
                  <a:rPr lang="zh-CN" altLang="en-US" dirty="0"/>
                  <a:t>周期股一般没有长期投资价值，只有</a:t>
                </a:r>
                <a:r>
                  <a:rPr lang="en-US" altLang="zh-CN" dirty="0"/>
                  <a:t>“</a:t>
                </a:r>
                <a:r>
                  <a:rPr lang="zh-CN" altLang="en-US" dirty="0"/>
                  <a:t>炒作</a:t>
                </a:r>
                <a:r>
                  <a:rPr lang="en-US" altLang="zh-CN" dirty="0"/>
                  <a:t>”</a:t>
                </a:r>
                <a:r>
                  <a:rPr lang="zh-CN" altLang="en-US" dirty="0"/>
                  <a:t>价值。</a:t>
                </a:r>
                <a:endParaRPr lang="en-US" altLang="zh-CN" dirty="0"/>
              </a:p>
              <a:p>
                <a:pPr lvl="1"/>
                <a:r>
                  <a:rPr lang="zh-CN" altLang="en-US" dirty="0"/>
                  <a:t>需要行业信息、市场经验</a:t>
                </a:r>
                <a:endParaRPr lang="en-US" altLang="zh-CN" dirty="0"/>
              </a:p>
              <a:p>
                <a:pPr lvl="1"/>
                <a:r>
                  <a:rPr lang="zh-CN" altLang="en-US" dirty="0"/>
                  <a:t>需要设定</a:t>
                </a:r>
                <a:r>
                  <a:rPr lang="en-US" altLang="zh-CN" dirty="0"/>
                  <a:t>“</a:t>
                </a:r>
                <a:r>
                  <a:rPr lang="zh-CN" altLang="en-US" dirty="0"/>
                  <a:t>止损线</a:t>
                </a:r>
                <a:r>
                  <a:rPr lang="en-US" altLang="zh-CN" dirty="0"/>
                  <a:t>”</a:t>
                </a:r>
              </a:p>
              <a:p>
                <a:r>
                  <a:rPr lang="zh-CN" altLang="en-US" dirty="0"/>
                  <a:t>选择行业：充分竞争 </a:t>
                </a:r>
                <a14:m>
                  <m:oMath xmlns:m="http://schemas.openxmlformats.org/officeDocument/2006/math">
                    <m:r>
                      <a:rPr lang="en-US" altLang="zh-CN" b="0" i="1" smtClean="0">
                        <a:latin typeface="Cambria Math" panose="02040503050406030204" pitchFamily="18" charset="0"/>
                      </a:rPr>
                      <m:t>⇒</m:t>
                    </m:r>
                  </m:oMath>
                </a14:m>
                <a:r>
                  <a:rPr lang="en-US" altLang="zh-CN" dirty="0"/>
                  <a:t> </a:t>
                </a:r>
                <a:r>
                  <a:rPr lang="zh-CN" altLang="en-US" dirty="0"/>
                  <a:t>寡头竞争</a:t>
                </a:r>
                <a:r>
                  <a:rPr lang="en-US" altLang="zh-CN" dirty="0"/>
                  <a:t> </a:t>
                </a:r>
              </a:p>
              <a:p>
                <a:r>
                  <a:rPr lang="zh-CN" altLang="en-US" dirty="0"/>
                  <a:t>从供给的刚性程度判断周期长度。</a:t>
                </a:r>
                <a:endParaRPr lang="en-US" altLang="zh-CN" dirty="0"/>
              </a:p>
              <a:p>
                <a:r>
                  <a:rPr lang="zh-CN" altLang="en-US" dirty="0"/>
                  <a:t>买在无人问津，卖在炙手可热。</a:t>
                </a:r>
                <a:endParaRPr lang="en-US" altLang="zh-CN" dirty="0"/>
              </a:p>
              <a:p>
                <a:endParaRPr lang="en-US" altLang="zh-CN" dirty="0"/>
              </a:p>
              <a:p>
                <a:pPr marL="457200" lvl="1" indent="0">
                  <a:buNone/>
                </a:pPr>
                <a:endParaRPr lang="zh-CN" altLang="en-US" dirty="0"/>
              </a:p>
            </p:txBody>
          </p:sp>
        </mc:Choice>
        <mc:Fallback>
          <p:sp>
            <p:nvSpPr>
              <p:cNvPr id="5" name="内容占位符 4">
                <a:extLst>
                  <a:ext uri="{FF2B5EF4-FFF2-40B4-BE49-F238E27FC236}">
                    <a16:creationId xmlns:a16="http://schemas.microsoft.com/office/drawing/2014/main" id="{E31087B7-2AF3-4C0E-B03F-DA9D8F87C1D8}"/>
                  </a:ext>
                </a:extLst>
              </p:cNvPr>
              <p:cNvSpPr>
                <a:spLocks noGrp="1" noRot="1" noChangeAspect="1" noMove="1" noResize="1" noEditPoints="1" noAdjustHandles="1" noChangeArrowheads="1" noChangeShapeType="1" noTextEdit="1"/>
              </p:cNvSpPr>
              <p:nvPr>
                <p:ph idx="1"/>
              </p:nvPr>
            </p:nvSpPr>
            <p:spPr>
              <a:blipFill>
                <a:blip r:embed="rId3"/>
                <a:stretch>
                  <a:fillRect l="-1704" t="-2426" r="-14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89519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4E6C56-0878-4747-ABEF-0190564DBD66}"/>
              </a:ext>
            </a:extLst>
          </p:cNvPr>
          <p:cNvSpPr>
            <a:spLocks noGrp="1"/>
          </p:cNvSpPr>
          <p:nvPr>
            <p:ph type="title"/>
          </p:nvPr>
        </p:nvSpPr>
        <p:spPr/>
        <p:txBody>
          <a:bodyPr/>
          <a:lstStyle/>
          <a:p>
            <a:r>
              <a:rPr lang="zh-CN" altLang="en-US" dirty="0"/>
              <a:t>周期股的买入</a:t>
            </a:r>
          </a:p>
        </p:txBody>
      </p:sp>
      <p:sp>
        <p:nvSpPr>
          <p:cNvPr id="5" name="内容占位符 4">
            <a:extLst>
              <a:ext uri="{FF2B5EF4-FFF2-40B4-BE49-F238E27FC236}">
                <a16:creationId xmlns:a16="http://schemas.microsoft.com/office/drawing/2014/main" id="{895B273E-9EC1-41D8-9804-FCD0F038F4BF}"/>
              </a:ext>
            </a:extLst>
          </p:cNvPr>
          <p:cNvSpPr>
            <a:spLocks noGrp="1"/>
          </p:cNvSpPr>
          <p:nvPr>
            <p:ph idx="1"/>
          </p:nvPr>
        </p:nvSpPr>
        <p:spPr/>
        <p:txBody>
          <a:bodyPr>
            <a:normAutofit fontScale="92500" lnSpcReduction="10000"/>
          </a:bodyPr>
          <a:lstStyle/>
          <a:p>
            <a:r>
              <a:rPr lang="zh-CN" altLang="en-US" dirty="0"/>
              <a:t>左侧</a:t>
            </a:r>
            <a:endParaRPr lang="en-US" altLang="zh-CN" dirty="0"/>
          </a:p>
          <a:p>
            <a:pPr lvl="1"/>
            <a:r>
              <a:rPr lang="zh-CN" altLang="en-US" dirty="0"/>
              <a:t>行业下行、产能出清时开始考虑</a:t>
            </a:r>
            <a:endParaRPr lang="en-US" altLang="zh-CN" dirty="0"/>
          </a:p>
          <a:p>
            <a:pPr lvl="1"/>
            <a:r>
              <a:rPr lang="zh-CN" altLang="en-US" dirty="0"/>
              <a:t>选择财务稳健、估值吸引人的公司</a:t>
            </a:r>
            <a:endParaRPr lang="en-US" altLang="zh-CN" dirty="0"/>
          </a:p>
          <a:p>
            <a:pPr lvl="1"/>
            <a:r>
              <a:rPr lang="zh-CN" altLang="en-US" dirty="0"/>
              <a:t>小幅下注，行业转向后加仓</a:t>
            </a:r>
            <a:endParaRPr lang="en-US" altLang="zh-CN" dirty="0"/>
          </a:p>
          <a:p>
            <a:pPr lvl="1"/>
            <a:r>
              <a:rPr lang="zh-CN" altLang="en-US" dirty="0"/>
              <a:t>注意这样的现象：</a:t>
            </a:r>
            <a:endParaRPr lang="en-US" altLang="zh-CN" dirty="0"/>
          </a:p>
          <a:p>
            <a:pPr marL="457200" lvl="1" indent="0">
              <a:buNone/>
            </a:pPr>
            <a:r>
              <a:rPr lang="zh-CN" altLang="en-US" dirty="0">
                <a:solidFill>
                  <a:srgbClr val="C00000"/>
                </a:solidFill>
              </a:rPr>
              <a:t>公司业绩</a:t>
            </a:r>
            <a:r>
              <a:rPr lang="en-US" altLang="zh-CN" dirty="0">
                <a:solidFill>
                  <a:srgbClr val="C00000"/>
                </a:solidFill>
              </a:rPr>
              <a:t>“</a:t>
            </a:r>
            <a:r>
              <a:rPr lang="zh-CN" altLang="en-US" dirty="0">
                <a:solidFill>
                  <a:srgbClr val="C00000"/>
                </a:solidFill>
              </a:rPr>
              <a:t>暴雷</a:t>
            </a:r>
            <a:r>
              <a:rPr lang="en-US" altLang="zh-CN" dirty="0">
                <a:solidFill>
                  <a:srgbClr val="C00000"/>
                </a:solidFill>
              </a:rPr>
              <a:t>”</a:t>
            </a:r>
            <a:r>
              <a:rPr lang="zh-CN" altLang="en-US" dirty="0">
                <a:solidFill>
                  <a:srgbClr val="C00000"/>
                </a:solidFill>
              </a:rPr>
              <a:t>，但股价稳定甚至上涨</a:t>
            </a:r>
            <a:endParaRPr lang="en-US" altLang="zh-CN" dirty="0">
              <a:solidFill>
                <a:srgbClr val="C00000"/>
              </a:solidFill>
            </a:endParaRPr>
          </a:p>
          <a:p>
            <a:r>
              <a:rPr lang="zh-CN" altLang="en-US" dirty="0"/>
              <a:t>右侧</a:t>
            </a:r>
            <a:endParaRPr lang="en-US" altLang="zh-CN" dirty="0"/>
          </a:p>
          <a:p>
            <a:pPr lvl="1"/>
            <a:r>
              <a:rPr lang="zh-CN" altLang="en-US" dirty="0"/>
              <a:t>行情起来后（基本面在改善，股价在上涨）考虑。</a:t>
            </a:r>
            <a:endParaRPr lang="en-US" altLang="zh-CN" dirty="0"/>
          </a:p>
          <a:p>
            <a:pPr lvl="1"/>
            <a:r>
              <a:rPr lang="zh-CN" altLang="en-US" dirty="0"/>
              <a:t>关键的判断：行情持续时间。</a:t>
            </a:r>
            <a:endParaRPr lang="en-US" altLang="zh-CN" dirty="0"/>
          </a:p>
          <a:p>
            <a:pPr lvl="1"/>
            <a:r>
              <a:rPr lang="zh-CN" altLang="en-US" dirty="0"/>
              <a:t>在回调时买入，并设置止损。</a:t>
            </a:r>
            <a:endParaRPr lang="en-US" altLang="zh-CN" dirty="0"/>
          </a:p>
          <a:p>
            <a:pPr lvl="1"/>
            <a:endParaRPr lang="zh-CN" altLang="en-US" dirty="0"/>
          </a:p>
        </p:txBody>
      </p:sp>
    </p:spTree>
    <p:extLst>
      <p:ext uri="{BB962C8B-B14F-4D97-AF65-F5344CB8AC3E}">
        <p14:creationId xmlns:p14="http://schemas.microsoft.com/office/powerpoint/2010/main" val="3923162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F663AB-2A42-4A49-BF0B-1C32B72ADDF3}"/>
              </a:ext>
            </a:extLst>
          </p:cNvPr>
          <p:cNvSpPr>
            <a:spLocks noGrp="1"/>
          </p:cNvSpPr>
          <p:nvPr>
            <p:ph type="title"/>
          </p:nvPr>
        </p:nvSpPr>
        <p:spPr/>
        <p:txBody>
          <a:bodyPr/>
          <a:lstStyle/>
          <a:p>
            <a:r>
              <a:rPr lang="zh-CN" altLang="en-US" dirty="0"/>
              <a:t>周期股的卖出</a:t>
            </a:r>
          </a:p>
        </p:txBody>
      </p:sp>
      <p:sp>
        <p:nvSpPr>
          <p:cNvPr id="3" name="内容占位符 2">
            <a:extLst>
              <a:ext uri="{FF2B5EF4-FFF2-40B4-BE49-F238E27FC236}">
                <a16:creationId xmlns:a16="http://schemas.microsoft.com/office/drawing/2014/main" id="{24038353-B568-4C88-BBF7-BB6E8D76382D}"/>
              </a:ext>
            </a:extLst>
          </p:cNvPr>
          <p:cNvSpPr>
            <a:spLocks noGrp="1"/>
          </p:cNvSpPr>
          <p:nvPr>
            <p:ph idx="1"/>
          </p:nvPr>
        </p:nvSpPr>
        <p:spPr/>
        <p:txBody>
          <a:bodyPr>
            <a:normAutofit/>
          </a:bodyPr>
          <a:lstStyle/>
          <a:p>
            <a:r>
              <a:rPr lang="zh-CN" altLang="en-US" dirty="0"/>
              <a:t>首先，别低估股价上涨空间。</a:t>
            </a:r>
            <a:endParaRPr lang="en-US" altLang="zh-CN" dirty="0"/>
          </a:p>
          <a:p>
            <a:r>
              <a:rPr lang="zh-CN" altLang="en-US" dirty="0"/>
              <a:t>在行业繁荣、公司乐观、投资者兴奋、分析师踊跃时卖出。</a:t>
            </a:r>
            <a:endParaRPr lang="en-US" altLang="zh-CN" dirty="0"/>
          </a:p>
          <a:p>
            <a:r>
              <a:rPr lang="zh-CN" altLang="en-US" dirty="0"/>
              <a:t>注意这样的现象：</a:t>
            </a:r>
            <a:endParaRPr lang="en-US" altLang="zh-CN" dirty="0"/>
          </a:p>
          <a:p>
            <a:pPr marL="457200" lvl="1" indent="0" algn="ctr">
              <a:buNone/>
            </a:pPr>
            <a:r>
              <a:rPr lang="zh-CN" altLang="en-US" dirty="0">
                <a:solidFill>
                  <a:srgbClr val="C00000"/>
                </a:solidFill>
              </a:rPr>
              <a:t>业绩爆棚，但股价不涨，均线下行。</a:t>
            </a:r>
            <a:endParaRPr lang="en-US" altLang="zh-CN" dirty="0">
              <a:solidFill>
                <a:srgbClr val="C00000"/>
              </a:solidFill>
            </a:endParaRPr>
          </a:p>
          <a:p>
            <a:pPr marL="514350" indent="-457200"/>
            <a:r>
              <a:rPr lang="zh-CN" altLang="en-US" dirty="0"/>
              <a:t>卖出后，别回头。</a:t>
            </a:r>
          </a:p>
        </p:txBody>
      </p:sp>
    </p:spTree>
    <p:extLst>
      <p:ext uri="{BB962C8B-B14F-4D97-AF65-F5344CB8AC3E}">
        <p14:creationId xmlns:p14="http://schemas.microsoft.com/office/powerpoint/2010/main" val="213477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solidFill>
                  <a:srgbClr val="C00000"/>
                </a:solidFill>
              </a:rPr>
              <a:t>集运</a:t>
            </a:r>
            <a:endParaRPr lang="en-US" altLang="zh-CN" dirty="0">
              <a:solidFill>
                <a:srgbClr val="C00000"/>
              </a:solidFill>
            </a:endParaRPr>
          </a:p>
          <a:p>
            <a:pPr lvl="1"/>
            <a:r>
              <a:rPr lang="zh-CN" altLang="en-US" dirty="0"/>
              <a:t>石油</a:t>
            </a:r>
            <a:endParaRPr lang="en-US" altLang="zh-CN" dirty="0"/>
          </a:p>
          <a:p>
            <a:pPr lvl="1"/>
            <a:r>
              <a:rPr lang="zh-CN" altLang="en-US" dirty="0"/>
              <a:t>锂矿</a:t>
            </a:r>
            <a:endParaRPr lang="en-US" altLang="zh-CN" dirty="0"/>
          </a:p>
          <a:p>
            <a:pPr lvl="1"/>
            <a:r>
              <a:rPr lang="zh-CN" altLang="en-US" dirty="0"/>
              <a:t>房地产</a:t>
            </a:r>
            <a:endParaRPr lang="en-US" altLang="zh-CN" dirty="0"/>
          </a:p>
          <a:p>
            <a:r>
              <a:rPr lang="zh-CN" altLang="en-US" dirty="0"/>
              <a:t>伪周期</a:t>
            </a:r>
            <a:endParaRPr lang="en-US" altLang="zh-CN" dirty="0"/>
          </a:p>
          <a:p>
            <a:r>
              <a:rPr lang="zh-CN" altLang="en-US" dirty="0"/>
              <a:t>小结</a:t>
            </a:r>
          </a:p>
        </p:txBody>
      </p:sp>
    </p:spTree>
    <p:extLst>
      <p:ext uri="{BB962C8B-B14F-4D97-AF65-F5344CB8AC3E}">
        <p14:creationId xmlns:p14="http://schemas.microsoft.com/office/powerpoint/2010/main" val="53685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DAA68-91FF-40DA-B757-B2A663C99061}"/>
              </a:ext>
            </a:extLst>
          </p:cNvPr>
          <p:cNvSpPr>
            <a:spLocks noGrp="1"/>
          </p:cNvSpPr>
          <p:nvPr>
            <p:ph type="title"/>
          </p:nvPr>
        </p:nvSpPr>
        <p:spPr/>
        <p:txBody>
          <a:bodyPr/>
          <a:lstStyle/>
          <a:p>
            <a:r>
              <a:rPr lang="zh-CN" altLang="en-US" dirty="0"/>
              <a:t>集装箱航运</a:t>
            </a:r>
          </a:p>
        </p:txBody>
      </p:sp>
      <p:sp>
        <p:nvSpPr>
          <p:cNvPr id="3" name="内容占位符 2">
            <a:extLst>
              <a:ext uri="{FF2B5EF4-FFF2-40B4-BE49-F238E27FC236}">
                <a16:creationId xmlns:a16="http://schemas.microsoft.com/office/drawing/2014/main" id="{2967C057-8AA0-434E-8A8F-606B0FE2EA1E}"/>
              </a:ext>
            </a:extLst>
          </p:cNvPr>
          <p:cNvSpPr>
            <a:spLocks noGrp="1"/>
          </p:cNvSpPr>
          <p:nvPr>
            <p:ph sz="half" idx="1"/>
          </p:nvPr>
        </p:nvSpPr>
        <p:spPr/>
        <p:txBody>
          <a:bodyPr>
            <a:normAutofit/>
          </a:bodyPr>
          <a:lstStyle/>
          <a:p>
            <a:r>
              <a:rPr lang="zh-CN" altLang="en-US" dirty="0"/>
              <a:t>集装箱</a:t>
            </a:r>
            <a:r>
              <a:rPr lang="en-US" altLang="zh-CN" dirty="0"/>
              <a:t>Container</a:t>
            </a:r>
            <a:r>
              <a:rPr lang="zh-CN" altLang="en-US" dirty="0"/>
              <a:t>远洋运输是历史创举，大幅降低跨境物流成本。</a:t>
            </a:r>
            <a:endParaRPr lang="en-US" altLang="zh-CN" dirty="0"/>
          </a:p>
          <a:p>
            <a:pPr lvl="1"/>
            <a:r>
              <a:rPr lang="zh-CN" altLang="en-US" dirty="0"/>
              <a:t>海运三大细分行业（干散货运、油运、集运）中最年轻。</a:t>
            </a:r>
            <a:endParaRPr lang="en-US" altLang="zh-CN" dirty="0"/>
          </a:p>
          <a:p>
            <a:r>
              <a:rPr lang="zh-CN" altLang="en-US" dirty="0"/>
              <a:t>集运主要运输：纺织、机电设备等制成、半制成品等。</a:t>
            </a:r>
            <a:endParaRPr lang="en-US" altLang="zh-CN" dirty="0"/>
          </a:p>
          <a:p>
            <a:endParaRPr lang="en-US" altLang="zh-CN" dirty="0"/>
          </a:p>
          <a:p>
            <a:endParaRPr lang="zh-CN" altLang="en-US" dirty="0"/>
          </a:p>
        </p:txBody>
      </p:sp>
      <p:pic>
        <p:nvPicPr>
          <p:cNvPr id="1026" name="Picture 2" descr="东方海外集装箱,集装箱,nd集装箱(第4页)_大山谷图库">
            <a:extLst>
              <a:ext uri="{FF2B5EF4-FFF2-40B4-BE49-F238E27FC236}">
                <a16:creationId xmlns:a16="http://schemas.microsoft.com/office/drawing/2014/main" id="{DFAE7842-7E6F-47AC-B693-9BAE28E7F4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484784"/>
            <a:ext cx="4038600" cy="229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5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160C13-5BB4-46DC-93C8-612C05A45BBC}"/>
              </a:ext>
            </a:extLst>
          </p:cNvPr>
          <p:cNvSpPr>
            <a:spLocks noGrp="1"/>
          </p:cNvSpPr>
          <p:nvPr>
            <p:ph type="title"/>
          </p:nvPr>
        </p:nvSpPr>
        <p:spPr/>
        <p:txBody>
          <a:bodyPr/>
          <a:lstStyle/>
          <a:p>
            <a:r>
              <a:rPr lang="zh-CN" altLang="en-US" dirty="0"/>
              <a:t>行业格局</a:t>
            </a:r>
          </a:p>
        </p:txBody>
      </p:sp>
      <p:sp>
        <p:nvSpPr>
          <p:cNvPr id="3" name="内容占位符 2">
            <a:extLst>
              <a:ext uri="{FF2B5EF4-FFF2-40B4-BE49-F238E27FC236}">
                <a16:creationId xmlns:a16="http://schemas.microsoft.com/office/drawing/2014/main" id="{51D50E3C-F48F-4B8D-BD94-507BF5BDE4EC}"/>
              </a:ext>
            </a:extLst>
          </p:cNvPr>
          <p:cNvSpPr>
            <a:spLocks noGrp="1"/>
          </p:cNvSpPr>
          <p:nvPr>
            <p:ph sz="half" idx="1"/>
          </p:nvPr>
        </p:nvSpPr>
        <p:spPr/>
        <p:txBody>
          <a:bodyPr/>
          <a:lstStyle/>
          <a:p>
            <a:r>
              <a:rPr lang="zh-CN" altLang="en-US" dirty="0"/>
              <a:t>行业竞争格局：货主分散、承运人集中。</a:t>
            </a:r>
            <a:endParaRPr lang="en-US" altLang="zh-CN" dirty="0"/>
          </a:p>
          <a:p>
            <a:pPr lvl="1"/>
            <a:r>
              <a:rPr lang="zh-CN" altLang="en-US" dirty="0"/>
              <a:t>前</a:t>
            </a:r>
            <a:r>
              <a:rPr lang="en-US" altLang="zh-CN" dirty="0"/>
              <a:t>4</a:t>
            </a:r>
            <a:r>
              <a:rPr lang="zh-CN" altLang="en-US" dirty="0"/>
              <a:t>约占营收</a:t>
            </a:r>
            <a:r>
              <a:rPr lang="en-US" altLang="zh-CN" dirty="0"/>
              <a:t>80%</a:t>
            </a:r>
            <a:r>
              <a:rPr lang="zh-CN" altLang="en-US" dirty="0"/>
              <a:t>。</a:t>
            </a:r>
            <a:endParaRPr lang="en-US" altLang="zh-CN" dirty="0"/>
          </a:p>
          <a:p>
            <a:r>
              <a:rPr lang="zh-CN" altLang="en-US" dirty="0"/>
              <a:t>班轮运营，进入门槛高。</a:t>
            </a:r>
            <a:endParaRPr lang="en-US" altLang="zh-CN" dirty="0"/>
          </a:p>
          <a:p>
            <a:r>
              <a:rPr lang="zh-CN" altLang="en-US" dirty="0"/>
              <a:t>船只从订单到交付需要</a:t>
            </a:r>
            <a:r>
              <a:rPr lang="en-US" altLang="zh-CN" dirty="0"/>
              <a:t>2-3</a:t>
            </a:r>
            <a:r>
              <a:rPr lang="zh-CN" altLang="en-US" dirty="0"/>
              <a:t>年，短期供给弹性低。</a:t>
            </a:r>
            <a:endParaRPr lang="en-US" altLang="zh-CN" dirty="0"/>
          </a:p>
          <a:p>
            <a:endParaRPr lang="zh-CN" altLang="en-US" dirty="0"/>
          </a:p>
        </p:txBody>
      </p:sp>
      <p:pic>
        <p:nvPicPr>
          <p:cNvPr id="5" name="内容占位符 4">
            <a:extLst>
              <a:ext uri="{FF2B5EF4-FFF2-40B4-BE49-F238E27FC236}">
                <a16:creationId xmlns:a16="http://schemas.microsoft.com/office/drawing/2014/main" id="{1F002041-2F3A-468F-8507-FDA757D1F148}"/>
              </a:ext>
            </a:extLst>
          </p:cNvPr>
          <p:cNvPicPr>
            <a:picLocks noGrp="1" noChangeAspect="1"/>
          </p:cNvPicPr>
          <p:nvPr>
            <p:ph sz="half" idx="2"/>
          </p:nvPr>
        </p:nvPicPr>
        <p:blipFill>
          <a:blip r:embed="rId2"/>
          <a:stretch>
            <a:fillRect/>
          </a:stretch>
        </p:blipFill>
        <p:spPr>
          <a:xfrm>
            <a:off x="4648200" y="1539086"/>
            <a:ext cx="4244280" cy="4433348"/>
          </a:xfrm>
          <a:prstGeom prst="rect">
            <a:avLst/>
          </a:prstGeom>
        </p:spPr>
      </p:pic>
    </p:spTree>
    <p:extLst>
      <p:ext uri="{BB962C8B-B14F-4D97-AF65-F5344CB8AC3E}">
        <p14:creationId xmlns:p14="http://schemas.microsoft.com/office/powerpoint/2010/main" val="378004591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3689</TotalTime>
  <Words>3347</Words>
  <Application>Microsoft Office PowerPoint</Application>
  <PresentationFormat>全屏显示(4:3)</PresentationFormat>
  <Paragraphs>406</Paragraphs>
  <Slides>61</Slides>
  <Notes>23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61</vt:i4>
      </vt:variant>
    </vt:vector>
  </HeadingPairs>
  <TitlesOfParts>
    <vt:vector size="66" baseType="lpstr">
      <vt:lpstr>宋体</vt:lpstr>
      <vt:lpstr>Arial</vt:lpstr>
      <vt:lpstr>Calibri</vt:lpstr>
      <vt:lpstr>Cambria Math</vt:lpstr>
      <vt:lpstr>Office 主题</vt:lpstr>
      <vt:lpstr>周期股</vt:lpstr>
      <vt:lpstr>内容</vt:lpstr>
      <vt:lpstr>什么是周期股？</vt:lpstr>
      <vt:lpstr>为什么有周期</vt:lpstr>
      <vt:lpstr>周期股的估值</vt:lpstr>
      <vt:lpstr>交易原则</vt:lpstr>
      <vt:lpstr>内容</vt:lpstr>
      <vt:lpstr>集装箱航运</vt:lpstr>
      <vt:lpstr>行业格局</vt:lpstr>
      <vt:lpstr>2002-2020周期变化</vt:lpstr>
      <vt:lpstr>上海出口集装箱运价指数</vt:lpstr>
      <vt:lpstr>集运股</vt:lpstr>
      <vt:lpstr>疫情如何催生集运股行情</vt:lpstr>
      <vt:lpstr>中远海控</vt:lpstr>
      <vt:lpstr>股价和估值</vt:lpstr>
      <vt:lpstr>东方海外国际</vt:lpstr>
      <vt:lpstr>股价和估值</vt:lpstr>
      <vt:lpstr>内容</vt:lpstr>
      <vt:lpstr>原油价格</vt:lpstr>
      <vt:lpstr>原油价格的决定因素</vt:lpstr>
      <vt:lpstr>巴菲特的中石油交易</vt:lpstr>
      <vt:lpstr>巴菲特的康菲石油交易</vt:lpstr>
      <vt:lpstr>巴菲特的西方石油（OXY）交易</vt:lpstr>
      <vt:lpstr>巴菲特的雪佛龙交易</vt:lpstr>
      <vt:lpstr>OXY基本面分析</vt:lpstr>
      <vt:lpstr>盈利能力和质量</vt:lpstr>
      <vt:lpstr>估值</vt:lpstr>
      <vt:lpstr>财务杠杆和资本管理</vt:lpstr>
      <vt:lpstr>油价周期位置</vt:lpstr>
      <vt:lpstr>内容</vt:lpstr>
      <vt:lpstr>锂概念股</vt:lpstr>
      <vt:lpstr>天齐锂业股价</vt:lpstr>
      <vt:lpstr>ALB（雅宝）股价</vt:lpstr>
      <vt:lpstr>锂产业</vt:lpstr>
      <vt:lpstr>锂矿分类</vt:lpstr>
      <vt:lpstr>碳酸锂价格</vt:lpstr>
      <vt:lpstr>锂辉石精矿（6%）价格</vt:lpstr>
      <vt:lpstr>锂概念股</vt:lpstr>
      <vt:lpstr>天齐锂业概括</vt:lpstr>
      <vt:lpstr>开采成本</vt:lpstr>
      <vt:lpstr>天齐锂业的少数股东权益</vt:lpstr>
      <vt:lpstr>内容</vt:lpstr>
      <vt:lpstr>住宅销售额（累计同比）</vt:lpstr>
      <vt:lpstr>开发商的杠杆</vt:lpstr>
      <vt:lpstr>房地产开发周期</vt:lpstr>
      <vt:lpstr>上行期</vt:lpstr>
      <vt:lpstr>下行期</vt:lpstr>
      <vt:lpstr>融创中国的营收和毛利率</vt:lpstr>
      <vt:lpstr>净利率</vt:lpstr>
      <vt:lpstr>股价</vt:lpstr>
      <vt:lpstr>教训</vt:lpstr>
      <vt:lpstr>行业变局中的投资机会</vt:lpstr>
      <vt:lpstr>减杠杆不易</vt:lpstr>
      <vt:lpstr>内容</vt:lpstr>
      <vt:lpstr>伪周期股</vt:lpstr>
      <vt:lpstr>新和成</vt:lpstr>
      <vt:lpstr>营收和净利润</vt:lpstr>
      <vt:lpstr>新和成股价</vt:lpstr>
      <vt:lpstr>小结</vt:lpstr>
      <vt:lpstr>周期股的买入</vt:lpstr>
      <vt:lpstr>周期股的卖出</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149</cp:revision>
  <dcterms:created xsi:type="dcterms:W3CDTF">2011-12-09T08:32:57Z</dcterms:created>
  <dcterms:modified xsi:type="dcterms:W3CDTF">2025-06-02T10:07:20Z</dcterms:modified>
</cp:coreProperties>
</file>