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96" r:id="rId3"/>
    <p:sldId id="262" r:id="rId4"/>
    <p:sldId id="295" r:id="rId5"/>
    <p:sldId id="266" r:id="rId6"/>
    <p:sldId id="267" r:id="rId7"/>
    <p:sldId id="268" r:id="rId8"/>
    <p:sldId id="272" r:id="rId9"/>
    <p:sldId id="270" r:id="rId10"/>
    <p:sldId id="269" r:id="rId11"/>
    <p:sldId id="297" r:id="rId12"/>
    <p:sldId id="271" r:id="rId13"/>
    <p:sldId id="279" r:id="rId14"/>
    <p:sldId id="273" r:id="rId15"/>
    <p:sldId id="274" r:id="rId16"/>
    <p:sldId id="275" r:id="rId17"/>
    <p:sldId id="276" r:id="rId18"/>
    <p:sldId id="278" r:id="rId19"/>
    <p:sldId id="298" r:id="rId20"/>
    <p:sldId id="280" r:id="rId21"/>
    <p:sldId id="277" r:id="rId22"/>
    <p:sldId id="282" r:id="rId23"/>
    <p:sldId id="283" r:id="rId24"/>
    <p:sldId id="281" r:id="rId25"/>
    <p:sldId id="265" r:id="rId26"/>
    <p:sldId id="284" r:id="rId27"/>
    <p:sldId id="299" r:id="rId28"/>
    <p:sldId id="285" r:id="rId29"/>
    <p:sldId id="286" r:id="rId30"/>
    <p:sldId id="287" r:id="rId31"/>
    <p:sldId id="288" r:id="rId32"/>
    <p:sldId id="289" r:id="rId33"/>
    <p:sldId id="290" r:id="rId34"/>
    <p:sldId id="292" r:id="rId35"/>
    <p:sldId id="294" r:id="rId36"/>
    <p:sldId id="293" r:id="rId37"/>
    <p:sldId id="291" r:id="rId38"/>
    <p:sldId id="300" r:id="rId39"/>
    <p:sldId id="301" r:id="rId40"/>
    <p:sldId id="308" r:id="rId41"/>
    <p:sldId id="302" r:id="rId42"/>
    <p:sldId id="303" r:id="rId43"/>
    <p:sldId id="304" r:id="rId44"/>
    <p:sldId id="305" r:id="rId45"/>
    <p:sldId id="306" r:id="rId46"/>
    <p:sldId id="307" r:id="rId47"/>
    <p:sldId id="310" r:id="rId48"/>
    <p:sldId id="309" r:id="rId49"/>
    <p:sldId id="313" r:id="rId50"/>
    <p:sldId id="311" r:id="rId51"/>
    <p:sldId id="312" r:id="rId5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89" autoAdjust="0"/>
  </p:normalViewPr>
  <p:slideViewPr>
    <p:cSldViewPr>
      <p:cViewPr varScale="1">
        <p:scale>
          <a:sx n="96" d="100"/>
          <a:sy n="96" d="100"/>
        </p:scale>
        <p:origin x="2362" y="77"/>
      </p:cViewPr>
      <p:guideLst>
        <p:guide orient="horz" pos="2160"/>
        <p:guide pos="2880"/>
      </p:guideLst>
    </p:cSldViewPr>
  </p:slideViewPr>
  <p:notesTextViewPr>
    <p:cViewPr>
      <p:scale>
        <a:sx n="100" d="100"/>
        <a:sy n="100" d="100"/>
      </p:scale>
      <p:origin x="0" y="-3322"/>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i\Documents\courses\Investment\Case\MNST&#24618;&#29289;&#39278;&#26009;\&#33829;&#38144;&#38599;&#21592;&#2596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nhui\Documents\courses\Investment\Case\MNST&#24618;&#29289;&#39278;&#26009;\&#33829;&#38144;&#38599;&#21592;&#2596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nhui\Documents\courses\Investment\Case\MNST&#24618;&#29289;&#39278;&#26009;\MNST.O-GSD.&#21033;&#28070;&#349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nhui\Documents\courses\Investment\Case\&#30334;&#28070;&#32929;&#20221;\002568.SZ-&#29616;&#37329;&#27969;&#37327;&#34920;(&#21333;&#2339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unhui\Documents\courses\Investment\Case\DPZ&#36798;&#32654;&#20048;\Key_measur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unhui\Documents\courses\Investment\Case\DPZ&#36798;&#32654;&#20048;\Key_measur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unhui\Documents\courses\Investment\Case\DPZ&#36798;&#32654;&#20048;\Key_measur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unhui\Documents\courses\Investment\Case\DPZ&#36798;&#32654;&#20048;\Key_measur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unhui\Documents\courses\Investment\Case\DPZ&#36798;&#32654;&#20048;\DPZ.N-GSD.&#21033;&#28070;&#3492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Sales and marketing employees</c:v>
                </c:pt>
              </c:strCache>
            </c:strRef>
          </c:tx>
          <c:spPr>
            <a:solidFill>
              <a:schemeClr val="accent1"/>
            </a:solidFill>
            <a:ln>
              <a:noFill/>
            </a:ln>
            <a:effectLst/>
          </c:spPr>
          <c:invertIfNegative val="0"/>
          <c:cat>
            <c:numRef>
              <c:f>Sheet1!$A$2:$A$7</c:f>
              <c:numCache>
                <c:formatCode>General</c:formatCode>
                <c:ptCount val="6"/>
                <c:pt idx="0">
                  <c:v>2001</c:v>
                </c:pt>
                <c:pt idx="1">
                  <c:v>2002</c:v>
                </c:pt>
                <c:pt idx="2">
                  <c:v>2003</c:v>
                </c:pt>
                <c:pt idx="3">
                  <c:v>2004</c:v>
                </c:pt>
                <c:pt idx="4">
                  <c:v>2005</c:v>
                </c:pt>
                <c:pt idx="5">
                  <c:v>2006</c:v>
                </c:pt>
              </c:numCache>
            </c:numRef>
          </c:cat>
          <c:val>
            <c:numRef>
              <c:f>Sheet1!$B$2:$B$7</c:f>
              <c:numCache>
                <c:formatCode>General</c:formatCode>
                <c:ptCount val="6"/>
                <c:pt idx="0">
                  <c:v>66</c:v>
                </c:pt>
                <c:pt idx="1">
                  <c:v>63</c:v>
                </c:pt>
                <c:pt idx="2">
                  <c:v>114</c:v>
                </c:pt>
                <c:pt idx="3">
                  <c:v>217</c:v>
                </c:pt>
                <c:pt idx="4">
                  <c:v>363</c:v>
                </c:pt>
                <c:pt idx="5">
                  <c:v>591</c:v>
                </c:pt>
              </c:numCache>
            </c:numRef>
          </c:val>
          <c:extLst>
            <c:ext xmlns:c16="http://schemas.microsoft.com/office/drawing/2014/chart" uri="{C3380CC4-5D6E-409C-BE32-E72D297353CC}">
              <c16:uniqueId val="{00000000-8351-44B4-94EF-D4C8B79CAA57}"/>
            </c:ext>
          </c:extLst>
        </c:ser>
        <c:dLbls>
          <c:showLegendKey val="0"/>
          <c:showVal val="0"/>
          <c:showCatName val="0"/>
          <c:showSerName val="0"/>
          <c:showPercent val="0"/>
          <c:showBubbleSize val="0"/>
        </c:dLbls>
        <c:gapWidth val="219"/>
        <c:overlap val="-27"/>
        <c:axId val="1778779647"/>
        <c:axId val="1887611519"/>
      </c:barChart>
      <c:catAx>
        <c:axId val="1778779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87611519"/>
        <c:crosses val="autoZero"/>
        <c:auto val="1"/>
        <c:lblAlgn val="ctr"/>
        <c:lblOffset val="100"/>
        <c:noMultiLvlLbl val="0"/>
      </c:catAx>
      <c:valAx>
        <c:axId val="18876115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78779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Sheet1!$G$1</c:f>
              <c:strCache>
                <c:ptCount val="1"/>
                <c:pt idx="0">
                  <c:v>Gross margin</c:v>
                </c:pt>
              </c:strCache>
            </c:strRef>
          </c:tx>
          <c:spPr>
            <a:solidFill>
              <a:schemeClr val="accent1"/>
            </a:solidFill>
            <a:ln>
              <a:noFill/>
            </a:ln>
            <a:effectLst/>
          </c:spPr>
          <c:invertIfNegative val="0"/>
          <c:cat>
            <c:numRef>
              <c:f>Sheet1!$A$3:$A$7</c:f>
              <c:numCache>
                <c:formatCode>General</c:formatCode>
                <c:ptCount val="5"/>
                <c:pt idx="0">
                  <c:v>2002</c:v>
                </c:pt>
                <c:pt idx="1">
                  <c:v>2003</c:v>
                </c:pt>
                <c:pt idx="2">
                  <c:v>2004</c:v>
                </c:pt>
                <c:pt idx="3">
                  <c:v>2005</c:v>
                </c:pt>
                <c:pt idx="4">
                  <c:v>2006</c:v>
                </c:pt>
              </c:numCache>
            </c:numRef>
          </c:cat>
          <c:val>
            <c:numRef>
              <c:f>Sheet1!$G$3:$G$7</c:f>
              <c:numCache>
                <c:formatCode>General</c:formatCode>
                <c:ptCount val="5"/>
                <c:pt idx="0">
                  <c:v>0.34799999999999998</c:v>
                </c:pt>
                <c:pt idx="1">
                  <c:v>0.39700000000000002</c:v>
                </c:pt>
                <c:pt idx="2">
                  <c:v>0.46300000000000002</c:v>
                </c:pt>
                <c:pt idx="3">
                  <c:v>0.52321675275018209</c:v>
                </c:pt>
                <c:pt idx="4">
                  <c:v>0.52262725042672686</c:v>
                </c:pt>
              </c:numCache>
            </c:numRef>
          </c:val>
          <c:extLst>
            <c:ext xmlns:c16="http://schemas.microsoft.com/office/drawing/2014/chart" uri="{C3380CC4-5D6E-409C-BE32-E72D297353CC}">
              <c16:uniqueId val="{00000000-F3F0-4F98-87D8-830E1578DCCD}"/>
            </c:ext>
          </c:extLst>
        </c:ser>
        <c:dLbls>
          <c:showLegendKey val="0"/>
          <c:showVal val="0"/>
          <c:showCatName val="0"/>
          <c:showSerName val="0"/>
          <c:showPercent val="0"/>
          <c:showBubbleSize val="0"/>
        </c:dLbls>
        <c:gapWidth val="219"/>
        <c:overlap val="-27"/>
        <c:axId val="1238017392"/>
        <c:axId val="916472960"/>
      </c:barChart>
      <c:catAx>
        <c:axId val="123801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16472960"/>
        <c:crosses val="autoZero"/>
        <c:auto val="1"/>
        <c:lblAlgn val="ctr"/>
        <c:lblOffset val="100"/>
        <c:noMultiLvlLbl val="0"/>
      </c:catAx>
      <c:valAx>
        <c:axId val="916472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38017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Monster Beverage</a:t>
            </a:r>
            <a:r>
              <a:rPr lang="en-US" altLang="zh-CN" baseline="0"/>
              <a:t> (in $1000)</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Net revenue</c:v>
                </c:pt>
              </c:strCache>
            </c:strRef>
          </c:tx>
          <c:spPr>
            <a:solidFill>
              <a:schemeClr val="accent1"/>
            </a:solidFill>
            <a:ln>
              <a:noFill/>
            </a:ln>
            <a:effectLst/>
          </c:spPr>
          <c:invertIfNegative val="0"/>
          <c:cat>
            <c:numRef>
              <c:f>Sheet1!$A$2:$A$19</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Sheet1!$B$2:$B$19</c:f>
              <c:numCache>
                <c:formatCode>###,##0</c:formatCode>
                <c:ptCount val="18"/>
                <c:pt idx="0">
                  <c:v>348886</c:v>
                </c:pt>
                <c:pt idx="1">
                  <c:v>605774</c:v>
                </c:pt>
                <c:pt idx="2">
                  <c:v>904465</c:v>
                </c:pt>
                <c:pt idx="3">
                  <c:v>1033780</c:v>
                </c:pt>
                <c:pt idx="4">
                  <c:v>1143299</c:v>
                </c:pt>
                <c:pt idx="5">
                  <c:v>1303942</c:v>
                </c:pt>
                <c:pt idx="6">
                  <c:v>1703230</c:v>
                </c:pt>
                <c:pt idx="7">
                  <c:v>2060702</c:v>
                </c:pt>
                <c:pt idx="8">
                  <c:v>2246428</c:v>
                </c:pt>
                <c:pt idx="9">
                  <c:v>2464867</c:v>
                </c:pt>
                <c:pt idx="10">
                  <c:v>2722564</c:v>
                </c:pt>
                <c:pt idx="11">
                  <c:v>3049393</c:v>
                </c:pt>
                <c:pt idx="12">
                  <c:v>3369045</c:v>
                </c:pt>
                <c:pt idx="13">
                  <c:v>3807183</c:v>
                </c:pt>
                <c:pt idx="14">
                  <c:v>4200819</c:v>
                </c:pt>
                <c:pt idx="15">
                  <c:v>4598638</c:v>
                </c:pt>
                <c:pt idx="16">
                  <c:v>5541352</c:v>
                </c:pt>
                <c:pt idx="17">
                  <c:v>6311050</c:v>
                </c:pt>
              </c:numCache>
            </c:numRef>
          </c:val>
          <c:extLst>
            <c:ext xmlns:c16="http://schemas.microsoft.com/office/drawing/2014/chart" uri="{C3380CC4-5D6E-409C-BE32-E72D297353CC}">
              <c16:uniqueId val="{00000000-263E-41BE-B1D7-1F791D14123D}"/>
            </c:ext>
          </c:extLst>
        </c:ser>
        <c:ser>
          <c:idx val="1"/>
          <c:order val="1"/>
          <c:tx>
            <c:strRef>
              <c:f>Sheet1!$C$1</c:f>
              <c:strCache>
                <c:ptCount val="1"/>
                <c:pt idx="0">
                  <c:v>profit</c:v>
                </c:pt>
              </c:strCache>
            </c:strRef>
          </c:tx>
          <c:spPr>
            <a:solidFill>
              <a:schemeClr val="accent2"/>
            </a:solidFill>
            <a:ln>
              <a:noFill/>
            </a:ln>
            <a:effectLst/>
          </c:spPr>
          <c:invertIfNegative val="0"/>
          <c:cat>
            <c:numRef>
              <c:f>Sheet1!$A$2:$A$19</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Sheet1!$C$2:$C$19</c:f>
              <c:numCache>
                <c:formatCode>###,##0</c:formatCode>
                <c:ptCount val="18"/>
                <c:pt idx="0">
                  <c:v>62776</c:v>
                </c:pt>
                <c:pt idx="1">
                  <c:v>97949</c:v>
                </c:pt>
                <c:pt idx="2">
                  <c:v>149406</c:v>
                </c:pt>
                <c:pt idx="3">
                  <c:v>108032</c:v>
                </c:pt>
                <c:pt idx="4">
                  <c:v>208716</c:v>
                </c:pt>
                <c:pt idx="5">
                  <c:v>212029</c:v>
                </c:pt>
                <c:pt idx="6">
                  <c:v>286219</c:v>
                </c:pt>
                <c:pt idx="7">
                  <c:v>340020</c:v>
                </c:pt>
                <c:pt idx="8">
                  <c:v>338661</c:v>
                </c:pt>
                <c:pt idx="9">
                  <c:v>483185</c:v>
                </c:pt>
                <c:pt idx="10">
                  <c:v>546733</c:v>
                </c:pt>
                <c:pt idx="11">
                  <c:v>712685</c:v>
                </c:pt>
                <c:pt idx="12">
                  <c:v>820678</c:v>
                </c:pt>
                <c:pt idx="13">
                  <c:v>993004</c:v>
                </c:pt>
                <c:pt idx="14">
                  <c:v>1107835</c:v>
                </c:pt>
                <c:pt idx="15">
                  <c:v>1409594</c:v>
                </c:pt>
                <c:pt idx="16">
                  <c:v>1377475</c:v>
                </c:pt>
                <c:pt idx="17">
                  <c:v>1191624</c:v>
                </c:pt>
              </c:numCache>
            </c:numRef>
          </c:val>
          <c:extLst>
            <c:ext xmlns:c16="http://schemas.microsoft.com/office/drawing/2014/chart" uri="{C3380CC4-5D6E-409C-BE32-E72D297353CC}">
              <c16:uniqueId val="{00000001-263E-41BE-B1D7-1F791D14123D}"/>
            </c:ext>
          </c:extLst>
        </c:ser>
        <c:dLbls>
          <c:showLegendKey val="0"/>
          <c:showVal val="0"/>
          <c:showCatName val="0"/>
          <c:showSerName val="0"/>
          <c:showPercent val="0"/>
          <c:showBubbleSize val="0"/>
        </c:dLbls>
        <c:gapWidth val="219"/>
        <c:overlap val="-27"/>
        <c:axId val="1362336240"/>
        <c:axId val="1363958400"/>
      </c:barChart>
      <c:catAx>
        <c:axId val="136233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63958400"/>
        <c:crosses val="autoZero"/>
        <c:auto val="1"/>
        <c:lblAlgn val="ctr"/>
        <c:lblOffset val="100"/>
        <c:noMultiLvlLbl val="0"/>
      </c:catAx>
      <c:valAx>
        <c:axId val="1363958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62336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自由现金流（万元）</c:v>
                </c:pt>
              </c:strCache>
            </c:strRef>
          </c:tx>
          <c:spPr>
            <a:ln w="28575" cap="rnd">
              <a:solidFill>
                <a:schemeClr val="accent1"/>
              </a:solidFill>
              <a:round/>
            </a:ln>
            <a:effectLst/>
          </c:spPr>
          <c:marker>
            <c:symbol val="none"/>
          </c:marker>
          <c:cat>
            <c:numRef>
              <c:f>Sheet1!$A$2:$A$40</c:f>
              <c:numCache>
                <c:formatCode>mmm\-yy</c:formatCode>
                <c:ptCount val="39"/>
                <c:pt idx="0">
                  <c:v>41609</c:v>
                </c:pt>
                <c:pt idx="1">
                  <c:v>41699</c:v>
                </c:pt>
                <c:pt idx="2">
                  <c:v>41791</c:v>
                </c:pt>
                <c:pt idx="3">
                  <c:v>41883</c:v>
                </c:pt>
                <c:pt idx="4">
                  <c:v>41974</c:v>
                </c:pt>
                <c:pt idx="5">
                  <c:v>42064</c:v>
                </c:pt>
                <c:pt idx="6">
                  <c:v>42156</c:v>
                </c:pt>
                <c:pt idx="7">
                  <c:v>42248</c:v>
                </c:pt>
                <c:pt idx="8">
                  <c:v>42339</c:v>
                </c:pt>
                <c:pt idx="9">
                  <c:v>42430</c:v>
                </c:pt>
                <c:pt idx="10">
                  <c:v>42522</c:v>
                </c:pt>
                <c:pt idx="11">
                  <c:v>42614</c:v>
                </c:pt>
                <c:pt idx="12">
                  <c:v>42705</c:v>
                </c:pt>
                <c:pt idx="13">
                  <c:v>42795</c:v>
                </c:pt>
                <c:pt idx="14">
                  <c:v>42887</c:v>
                </c:pt>
                <c:pt idx="15">
                  <c:v>42979</c:v>
                </c:pt>
                <c:pt idx="16">
                  <c:v>43070</c:v>
                </c:pt>
                <c:pt idx="17">
                  <c:v>43160</c:v>
                </c:pt>
                <c:pt idx="18">
                  <c:v>43252</c:v>
                </c:pt>
                <c:pt idx="19">
                  <c:v>43344</c:v>
                </c:pt>
                <c:pt idx="20">
                  <c:v>43435</c:v>
                </c:pt>
                <c:pt idx="21">
                  <c:v>43525</c:v>
                </c:pt>
                <c:pt idx="22">
                  <c:v>43617</c:v>
                </c:pt>
                <c:pt idx="23">
                  <c:v>43709</c:v>
                </c:pt>
                <c:pt idx="24">
                  <c:v>43800</c:v>
                </c:pt>
                <c:pt idx="25">
                  <c:v>43891</c:v>
                </c:pt>
                <c:pt idx="26">
                  <c:v>43983</c:v>
                </c:pt>
                <c:pt idx="27">
                  <c:v>44075</c:v>
                </c:pt>
                <c:pt idx="28">
                  <c:v>44166</c:v>
                </c:pt>
                <c:pt idx="29">
                  <c:v>44256</c:v>
                </c:pt>
                <c:pt idx="30">
                  <c:v>44348</c:v>
                </c:pt>
                <c:pt idx="31">
                  <c:v>44440</c:v>
                </c:pt>
                <c:pt idx="32">
                  <c:v>44531</c:v>
                </c:pt>
                <c:pt idx="33">
                  <c:v>44621</c:v>
                </c:pt>
                <c:pt idx="34">
                  <c:v>44713</c:v>
                </c:pt>
                <c:pt idx="35">
                  <c:v>44805</c:v>
                </c:pt>
                <c:pt idx="36">
                  <c:v>44896</c:v>
                </c:pt>
                <c:pt idx="37">
                  <c:v>44986</c:v>
                </c:pt>
                <c:pt idx="38">
                  <c:v>45078</c:v>
                </c:pt>
              </c:numCache>
            </c:numRef>
          </c:cat>
          <c:val>
            <c:numRef>
              <c:f>Sheet1!$B$2:$B$40</c:f>
              <c:numCache>
                <c:formatCode>General</c:formatCode>
                <c:ptCount val="39"/>
                <c:pt idx="0">
                  <c:v>446.78</c:v>
                </c:pt>
                <c:pt idx="1">
                  <c:v>1265.9100000000001</c:v>
                </c:pt>
                <c:pt idx="2">
                  <c:v>-809.27</c:v>
                </c:pt>
                <c:pt idx="3">
                  <c:v>2020.3</c:v>
                </c:pt>
                <c:pt idx="4">
                  <c:v>1274.52</c:v>
                </c:pt>
                <c:pt idx="5">
                  <c:v>1632.41</c:v>
                </c:pt>
                <c:pt idx="6">
                  <c:v>49288.17</c:v>
                </c:pt>
                <c:pt idx="7">
                  <c:v>-22624.18</c:v>
                </c:pt>
                <c:pt idx="8">
                  <c:v>-38895.9</c:v>
                </c:pt>
                <c:pt idx="9">
                  <c:v>-25047.550000000003</c:v>
                </c:pt>
                <c:pt idx="10">
                  <c:v>-18345.47</c:v>
                </c:pt>
                <c:pt idx="11">
                  <c:v>-3551.58</c:v>
                </c:pt>
                <c:pt idx="12">
                  <c:v>-9980.07</c:v>
                </c:pt>
                <c:pt idx="13">
                  <c:v>-266.02999999999975</c:v>
                </c:pt>
                <c:pt idx="14">
                  <c:v>-59.259999999999764</c:v>
                </c:pt>
                <c:pt idx="15">
                  <c:v>1060.3999999999996</c:v>
                </c:pt>
                <c:pt idx="16">
                  <c:v>5138.7199999999993</c:v>
                </c:pt>
                <c:pt idx="17">
                  <c:v>-3897.43</c:v>
                </c:pt>
                <c:pt idx="18">
                  <c:v>-275.6899999999996</c:v>
                </c:pt>
                <c:pt idx="19">
                  <c:v>9246.98</c:v>
                </c:pt>
                <c:pt idx="20">
                  <c:v>12184.16</c:v>
                </c:pt>
                <c:pt idx="21">
                  <c:v>-6178.2000000000007</c:v>
                </c:pt>
                <c:pt idx="22">
                  <c:v>7917.1399999999994</c:v>
                </c:pt>
                <c:pt idx="23">
                  <c:v>4048.41</c:v>
                </c:pt>
                <c:pt idx="24">
                  <c:v>10623.779999999999</c:v>
                </c:pt>
                <c:pt idx="25">
                  <c:v>6235.7</c:v>
                </c:pt>
                <c:pt idx="26">
                  <c:v>11387.369999999999</c:v>
                </c:pt>
                <c:pt idx="27">
                  <c:v>12389.179999999998</c:v>
                </c:pt>
                <c:pt idx="28">
                  <c:v>3807.1899999999987</c:v>
                </c:pt>
                <c:pt idx="29">
                  <c:v>17752.599999999999</c:v>
                </c:pt>
                <c:pt idx="30">
                  <c:v>-36523.71</c:v>
                </c:pt>
                <c:pt idx="31">
                  <c:v>14805.66</c:v>
                </c:pt>
                <c:pt idx="32">
                  <c:v>47566.14</c:v>
                </c:pt>
                <c:pt idx="33">
                  <c:v>-9523.76</c:v>
                </c:pt>
                <c:pt idx="34">
                  <c:v>-9580.0500000000011</c:v>
                </c:pt>
                <c:pt idx="35">
                  <c:v>-1860.75</c:v>
                </c:pt>
                <c:pt idx="36">
                  <c:v>48933.47</c:v>
                </c:pt>
                <c:pt idx="37">
                  <c:v>-8882.1899999999987</c:v>
                </c:pt>
                <c:pt idx="38">
                  <c:v>1387.0099999999984</c:v>
                </c:pt>
              </c:numCache>
            </c:numRef>
          </c:val>
          <c:smooth val="0"/>
          <c:extLst>
            <c:ext xmlns:c16="http://schemas.microsoft.com/office/drawing/2014/chart" uri="{C3380CC4-5D6E-409C-BE32-E72D297353CC}">
              <c16:uniqueId val="{00000000-E8F1-4645-A387-B1069A7476FE}"/>
            </c:ext>
          </c:extLst>
        </c:ser>
        <c:dLbls>
          <c:showLegendKey val="0"/>
          <c:showVal val="0"/>
          <c:showCatName val="0"/>
          <c:showSerName val="0"/>
          <c:showPercent val="0"/>
          <c:showBubbleSize val="0"/>
        </c:dLbls>
        <c:smooth val="0"/>
        <c:axId val="1088989168"/>
        <c:axId val="1002919184"/>
      </c:lineChart>
      <c:dateAx>
        <c:axId val="1088989168"/>
        <c:scaling>
          <c:orientation val="minMax"/>
        </c:scaling>
        <c:delete val="0"/>
        <c:axPos val="b"/>
        <c:numFmt formatCode="yyyy\-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02919184"/>
        <c:crossesAt val="-50000"/>
        <c:auto val="1"/>
        <c:lblOffset val="100"/>
        <c:baseTimeUnit val="months"/>
      </c:dateAx>
      <c:valAx>
        <c:axId val="1002919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88989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Sheet1!$J$1</c:f>
              <c:strCache>
                <c:ptCount val="1"/>
                <c:pt idx="0">
                  <c:v>Global Retail Sales Growth</c:v>
                </c:pt>
              </c:strCache>
            </c:strRef>
          </c:tx>
          <c:spPr>
            <a:ln w="28575" cap="rnd">
              <a:solidFill>
                <a:schemeClr val="accent1"/>
              </a:solidFill>
              <a:round/>
            </a:ln>
            <a:effectLst/>
          </c:spPr>
          <c:marker>
            <c:symbol val="none"/>
          </c:marker>
          <c:cat>
            <c:numRef>
              <c:f>Sheet1!$A$4:$A$21</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Sheet1!$J$4:$J$21</c:f>
              <c:numCache>
                <c:formatCode>General</c:formatCode>
                <c:ptCount val="18"/>
                <c:pt idx="0">
                  <c:v>7.8201917264012488E-2</c:v>
                </c:pt>
                <c:pt idx="1">
                  <c:v>1.9804557651487809E-2</c:v>
                </c:pt>
                <c:pt idx="2">
                  <c:v>6.5878610560213602E-2</c:v>
                </c:pt>
                <c:pt idx="3">
                  <c:v>1.4258870343760499E-2</c:v>
                </c:pt>
                <c:pt idx="4">
                  <c:v>2.1941296134844412E-2</c:v>
                </c:pt>
                <c:pt idx="5">
                  <c:v>0.11415825394568468</c:v>
                </c:pt>
                <c:pt idx="6">
                  <c:v>0.10970376633113732</c:v>
                </c:pt>
                <c:pt idx="7">
                  <c:v>6.5479270887240482E-2</c:v>
                </c:pt>
                <c:pt idx="8">
                  <c:v>8.2286593181235546E-2</c:v>
                </c:pt>
                <c:pt idx="9">
                  <c:v>0.11139644468822496</c:v>
                </c:pt>
                <c:pt idx="10">
                  <c:v>0.11057271687192927</c:v>
                </c:pt>
                <c:pt idx="11">
                  <c:v>9.8210317941259451E-2</c:v>
                </c:pt>
                <c:pt idx="12">
                  <c:v>0.1267749411418484</c:v>
                </c:pt>
                <c:pt idx="13">
                  <c:v>0.10554109091502695</c:v>
                </c:pt>
                <c:pt idx="14">
                  <c:v>5.723798836488192E-2</c:v>
                </c:pt>
                <c:pt idx="15">
                  <c:v>0.12466045179986729</c:v>
                </c:pt>
                <c:pt idx="16">
                  <c:v>0.10388868537225959</c:v>
                </c:pt>
                <c:pt idx="17">
                  <c:v>-1.3442901416848008E-2</c:v>
                </c:pt>
              </c:numCache>
            </c:numRef>
          </c:val>
          <c:smooth val="0"/>
          <c:extLst>
            <c:ext xmlns:c16="http://schemas.microsoft.com/office/drawing/2014/chart" uri="{C3380CC4-5D6E-409C-BE32-E72D297353CC}">
              <c16:uniqueId val="{00000000-0404-4E48-AAD9-BCD553C515EC}"/>
            </c:ext>
          </c:extLst>
        </c:ser>
        <c:dLbls>
          <c:showLegendKey val="0"/>
          <c:showVal val="0"/>
          <c:showCatName val="0"/>
          <c:showSerName val="0"/>
          <c:showPercent val="0"/>
          <c:showBubbleSize val="0"/>
        </c:dLbls>
        <c:smooth val="0"/>
        <c:axId val="221859056"/>
        <c:axId val="101823952"/>
      </c:lineChart>
      <c:catAx>
        <c:axId val="22185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1823952"/>
        <c:crossesAt val="-4.0000000000000008E-2"/>
        <c:auto val="1"/>
        <c:lblAlgn val="ctr"/>
        <c:lblOffset val="100"/>
        <c:noMultiLvlLbl val="0"/>
      </c:catAx>
      <c:valAx>
        <c:axId val="101823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2185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Year</a:t>
            </a:r>
            <a:r>
              <a:rPr lang="en-US" altLang="zh-CN" baseline="0"/>
              <a:t> End Stores</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Sheet1!$B$1</c:f>
              <c:strCache>
                <c:ptCount val="1"/>
                <c:pt idx="0">
                  <c:v>US Company-owned</c:v>
                </c:pt>
              </c:strCache>
            </c:strRef>
          </c:tx>
          <c:spPr>
            <a:solidFill>
              <a:schemeClr val="accent1"/>
            </a:solidFill>
            <a:ln>
              <a:noFill/>
            </a:ln>
            <a:effectLst/>
          </c:spPr>
          <c:invertIfNegative val="0"/>
          <c:cat>
            <c:numRef>
              <c:f>Sheet1!$A$3:$A$21</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Sheet1!$B$3:$B$21</c:f>
              <c:numCache>
                <c:formatCode>General</c:formatCode>
                <c:ptCount val="19"/>
                <c:pt idx="0">
                  <c:v>580</c:v>
                </c:pt>
                <c:pt idx="1">
                  <c:v>581</c:v>
                </c:pt>
                <c:pt idx="2">
                  <c:v>571</c:v>
                </c:pt>
                <c:pt idx="3">
                  <c:v>571</c:v>
                </c:pt>
                <c:pt idx="4">
                  <c:v>489</c:v>
                </c:pt>
                <c:pt idx="5">
                  <c:v>466</c:v>
                </c:pt>
                <c:pt idx="6">
                  <c:v>454</c:v>
                </c:pt>
                <c:pt idx="7">
                  <c:v>394</c:v>
                </c:pt>
                <c:pt idx="8">
                  <c:v>388</c:v>
                </c:pt>
                <c:pt idx="9">
                  <c:v>390</c:v>
                </c:pt>
                <c:pt idx="10">
                  <c:v>377</c:v>
                </c:pt>
                <c:pt idx="11">
                  <c:v>384</c:v>
                </c:pt>
                <c:pt idx="12">
                  <c:v>392</c:v>
                </c:pt>
                <c:pt idx="13">
                  <c:v>392</c:v>
                </c:pt>
                <c:pt idx="14">
                  <c:v>390</c:v>
                </c:pt>
                <c:pt idx="15">
                  <c:v>342</c:v>
                </c:pt>
                <c:pt idx="16">
                  <c:v>363</c:v>
                </c:pt>
                <c:pt idx="17">
                  <c:v>375</c:v>
                </c:pt>
                <c:pt idx="18">
                  <c:v>286</c:v>
                </c:pt>
              </c:numCache>
            </c:numRef>
          </c:val>
          <c:extLst>
            <c:ext xmlns:c16="http://schemas.microsoft.com/office/drawing/2014/chart" uri="{C3380CC4-5D6E-409C-BE32-E72D297353CC}">
              <c16:uniqueId val="{00000000-61DC-494F-A114-D20BAC4FDE83}"/>
            </c:ext>
          </c:extLst>
        </c:ser>
        <c:ser>
          <c:idx val="1"/>
          <c:order val="1"/>
          <c:tx>
            <c:strRef>
              <c:f>Sheet1!$C$1</c:f>
              <c:strCache>
                <c:ptCount val="1"/>
                <c:pt idx="0">
                  <c:v>US Franchise</c:v>
                </c:pt>
              </c:strCache>
            </c:strRef>
          </c:tx>
          <c:spPr>
            <a:solidFill>
              <a:srgbClr val="92D050"/>
            </a:solidFill>
            <a:ln>
              <a:noFill/>
            </a:ln>
            <a:effectLst/>
          </c:spPr>
          <c:invertIfNegative val="0"/>
          <c:cat>
            <c:numRef>
              <c:f>Sheet1!$A$3:$A$21</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Sheet1!$C$3:$C$21</c:f>
              <c:numCache>
                <c:formatCode>General</c:formatCode>
                <c:ptCount val="19"/>
                <c:pt idx="0">
                  <c:v>4428</c:v>
                </c:pt>
                <c:pt idx="1">
                  <c:v>4511</c:v>
                </c:pt>
                <c:pt idx="2">
                  <c:v>4572</c:v>
                </c:pt>
                <c:pt idx="3">
                  <c:v>4584</c:v>
                </c:pt>
                <c:pt idx="4">
                  <c:v>4558</c:v>
                </c:pt>
                <c:pt idx="5">
                  <c:v>4461</c:v>
                </c:pt>
                <c:pt idx="6">
                  <c:v>4475</c:v>
                </c:pt>
                <c:pt idx="7">
                  <c:v>4513</c:v>
                </c:pt>
                <c:pt idx="8">
                  <c:v>4540</c:v>
                </c:pt>
                <c:pt idx="9">
                  <c:v>4596</c:v>
                </c:pt>
                <c:pt idx="10">
                  <c:v>4690</c:v>
                </c:pt>
                <c:pt idx="11">
                  <c:v>4816</c:v>
                </c:pt>
                <c:pt idx="12">
                  <c:v>4979</c:v>
                </c:pt>
                <c:pt idx="13">
                  <c:v>5195</c:v>
                </c:pt>
                <c:pt idx="14">
                  <c:v>5486</c:v>
                </c:pt>
                <c:pt idx="15">
                  <c:v>5784</c:v>
                </c:pt>
                <c:pt idx="16">
                  <c:v>5992</c:v>
                </c:pt>
                <c:pt idx="17">
                  <c:v>6185</c:v>
                </c:pt>
                <c:pt idx="18">
                  <c:v>6400</c:v>
                </c:pt>
              </c:numCache>
            </c:numRef>
          </c:val>
          <c:extLst>
            <c:ext xmlns:c16="http://schemas.microsoft.com/office/drawing/2014/chart" uri="{C3380CC4-5D6E-409C-BE32-E72D297353CC}">
              <c16:uniqueId val="{00000001-61DC-494F-A114-D20BAC4FDE83}"/>
            </c:ext>
          </c:extLst>
        </c:ser>
        <c:ser>
          <c:idx val="2"/>
          <c:order val="2"/>
          <c:tx>
            <c:strRef>
              <c:f>Sheet1!$D$1</c:f>
              <c:strCache>
                <c:ptCount val="1"/>
                <c:pt idx="0">
                  <c:v>International</c:v>
                </c:pt>
              </c:strCache>
            </c:strRef>
          </c:tx>
          <c:spPr>
            <a:solidFill>
              <a:schemeClr val="accent6"/>
            </a:solidFill>
            <a:ln>
              <a:noFill/>
            </a:ln>
            <a:effectLst/>
          </c:spPr>
          <c:invertIfNegative val="0"/>
          <c:cat>
            <c:numRef>
              <c:f>Sheet1!$A$3:$A$21</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Sheet1!$D$3:$D$21</c:f>
              <c:numCache>
                <c:formatCode>General</c:formatCode>
                <c:ptCount val="19"/>
                <c:pt idx="0">
                  <c:v>2749</c:v>
                </c:pt>
                <c:pt idx="1">
                  <c:v>2987</c:v>
                </c:pt>
                <c:pt idx="2">
                  <c:v>3223</c:v>
                </c:pt>
                <c:pt idx="3">
                  <c:v>3469</c:v>
                </c:pt>
                <c:pt idx="4">
                  <c:v>3726</c:v>
                </c:pt>
                <c:pt idx="5">
                  <c:v>4072</c:v>
                </c:pt>
                <c:pt idx="6">
                  <c:v>4422</c:v>
                </c:pt>
                <c:pt idx="7">
                  <c:v>4835</c:v>
                </c:pt>
                <c:pt idx="8">
                  <c:v>5327</c:v>
                </c:pt>
                <c:pt idx="9">
                  <c:v>5900</c:v>
                </c:pt>
                <c:pt idx="10">
                  <c:v>6562</c:v>
                </c:pt>
                <c:pt idx="11">
                  <c:v>7330</c:v>
                </c:pt>
                <c:pt idx="12">
                  <c:v>8440</c:v>
                </c:pt>
                <c:pt idx="13">
                  <c:v>9269</c:v>
                </c:pt>
                <c:pt idx="14">
                  <c:v>10038</c:v>
                </c:pt>
                <c:pt idx="15">
                  <c:v>10894</c:v>
                </c:pt>
                <c:pt idx="16">
                  <c:v>11289</c:v>
                </c:pt>
                <c:pt idx="17">
                  <c:v>12288</c:v>
                </c:pt>
                <c:pt idx="18">
                  <c:v>13194</c:v>
                </c:pt>
              </c:numCache>
            </c:numRef>
          </c:val>
          <c:extLst>
            <c:ext xmlns:c16="http://schemas.microsoft.com/office/drawing/2014/chart" uri="{C3380CC4-5D6E-409C-BE32-E72D297353CC}">
              <c16:uniqueId val="{00000002-61DC-494F-A114-D20BAC4FDE83}"/>
            </c:ext>
          </c:extLst>
        </c:ser>
        <c:dLbls>
          <c:showLegendKey val="0"/>
          <c:showVal val="0"/>
          <c:showCatName val="0"/>
          <c:showSerName val="0"/>
          <c:showPercent val="0"/>
          <c:showBubbleSize val="0"/>
        </c:dLbls>
        <c:gapWidth val="150"/>
        <c:overlap val="100"/>
        <c:axId val="215596528"/>
        <c:axId val="100847120"/>
      </c:barChart>
      <c:catAx>
        <c:axId val="21559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0847120"/>
        <c:crosses val="autoZero"/>
        <c:auto val="1"/>
        <c:lblAlgn val="ctr"/>
        <c:lblOffset val="100"/>
        <c:noMultiLvlLbl val="0"/>
      </c:catAx>
      <c:valAx>
        <c:axId val="100847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15596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Same Store Sale Growth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Sheet1!$E$1</c:f>
              <c:strCache>
                <c:ptCount val="1"/>
                <c:pt idx="0">
                  <c:v>Same Store Sale Growth (US)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Sheet1!$A$2:$A$21</c:f>
              <c:numCache>
                <c:formatCode>General</c:formatCode>
                <c:ptCount val="20"/>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Sheet1!$E$2:$E$21</c:f>
              <c:numCache>
                <c:formatCode>General</c:formatCode>
                <c:ptCount val="20"/>
                <c:pt idx="1">
                  <c:v>1.8</c:v>
                </c:pt>
                <c:pt idx="2">
                  <c:v>4.9000000000000004</c:v>
                </c:pt>
                <c:pt idx="3">
                  <c:v>-4.0999999999999996</c:v>
                </c:pt>
                <c:pt idx="4">
                  <c:v>-1.7</c:v>
                </c:pt>
                <c:pt idx="5">
                  <c:v>-4.9000000000000004</c:v>
                </c:pt>
                <c:pt idx="6">
                  <c:v>0.5</c:v>
                </c:pt>
                <c:pt idx="7">
                  <c:v>9.9</c:v>
                </c:pt>
                <c:pt idx="8">
                  <c:v>3.5</c:v>
                </c:pt>
                <c:pt idx="9">
                  <c:v>3.1</c:v>
                </c:pt>
                <c:pt idx="10">
                  <c:v>5.4</c:v>
                </c:pt>
                <c:pt idx="11">
                  <c:v>7.5</c:v>
                </c:pt>
                <c:pt idx="12">
                  <c:v>12</c:v>
                </c:pt>
                <c:pt idx="13">
                  <c:v>10.5</c:v>
                </c:pt>
                <c:pt idx="14">
                  <c:v>7.7</c:v>
                </c:pt>
                <c:pt idx="15">
                  <c:v>6.6</c:v>
                </c:pt>
                <c:pt idx="16">
                  <c:v>3.2</c:v>
                </c:pt>
                <c:pt idx="17">
                  <c:v>11.5</c:v>
                </c:pt>
                <c:pt idx="18">
                  <c:v>3.5</c:v>
                </c:pt>
                <c:pt idx="19">
                  <c:v>-0.8</c:v>
                </c:pt>
              </c:numCache>
            </c:numRef>
          </c:val>
          <c:smooth val="0"/>
          <c:extLst>
            <c:ext xmlns:c16="http://schemas.microsoft.com/office/drawing/2014/chart" uri="{C3380CC4-5D6E-409C-BE32-E72D297353CC}">
              <c16:uniqueId val="{00000000-8A39-4347-B0BC-4B99790750A8}"/>
            </c:ext>
          </c:extLst>
        </c:ser>
        <c:ser>
          <c:idx val="1"/>
          <c:order val="1"/>
          <c:tx>
            <c:strRef>
              <c:f>Sheet1!$F$1</c:f>
              <c:strCache>
                <c:ptCount val="1"/>
                <c:pt idx="0">
                  <c:v>Same Store Sale Growth (International)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Sheet1!$A$2:$A$21</c:f>
              <c:numCache>
                <c:formatCode>General</c:formatCode>
                <c:ptCount val="20"/>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Sheet1!$F$2:$F$21</c:f>
              <c:numCache>
                <c:formatCode>General</c:formatCode>
                <c:ptCount val="20"/>
                <c:pt idx="1">
                  <c:v>5.9</c:v>
                </c:pt>
                <c:pt idx="2">
                  <c:v>6.1</c:v>
                </c:pt>
                <c:pt idx="3">
                  <c:v>4</c:v>
                </c:pt>
                <c:pt idx="4">
                  <c:v>6.7</c:v>
                </c:pt>
                <c:pt idx="5">
                  <c:v>6.2</c:v>
                </c:pt>
                <c:pt idx="6">
                  <c:v>4.3</c:v>
                </c:pt>
                <c:pt idx="7">
                  <c:v>6.9</c:v>
                </c:pt>
                <c:pt idx="8">
                  <c:v>6.8</c:v>
                </c:pt>
                <c:pt idx="9">
                  <c:v>5.2</c:v>
                </c:pt>
                <c:pt idx="10">
                  <c:v>6.2</c:v>
                </c:pt>
                <c:pt idx="11">
                  <c:v>6.9</c:v>
                </c:pt>
                <c:pt idx="12">
                  <c:v>7.8</c:v>
                </c:pt>
                <c:pt idx="13">
                  <c:v>6.3</c:v>
                </c:pt>
                <c:pt idx="14">
                  <c:v>3.4</c:v>
                </c:pt>
                <c:pt idx="15">
                  <c:v>3.5</c:v>
                </c:pt>
                <c:pt idx="16">
                  <c:v>1.9</c:v>
                </c:pt>
                <c:pt idx="17">
                  <c:v>4.4000000000000004</c:v>
                </c:pt>
                <c:pt idx="18">
                  <c:v>8</c:v>
                </c:pt>
                <c:pt idx="19">
                  <c:v>0.1</c:v>
                </c:pt>
              </c:numCache>
            </c:numRef>
          </c:val>
          <c:smooth val="0"/>
          <c:extLst>
            <c:ext xmlns:c16="http://schemas.microsoft.com/office/drawing/2014/chart" uri="{C3380CC4-5D6E-409C-BE32-E72D297353CC}">
              <c16:uniqueId val="{00000001-8A39-4347-B0BC-4B99790750A8}"/>
            </c:ext>
          </c:extLst>
        </c:ser>
        <c:dLbls>
          <c:showLegendKey val="0"/>
          <c:showVal val="0"/>
          <c:showCatName val="0"/>
          <c:showSerName val="0"/>
          <c:showPercent val="0"/>
          <c:showBubbleSize val="0"/>
        </c:dLbls>
        <c:marker val="1"/>
        <c:smooth val="0"/>
        <c:axId val="185041152"/>
        <c:axId val="221803936"/>
      </c:lineChart>
      <c:catAx>
        <c:axId val="18504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21803936"/>
        <c:crosses val="autoZero"/>
        <c:auto val="1"/>
        <c:lblAlgn val="ctr"/>
        <c:lblOffset val="100"/>
        <c:noMultiLvlLbl val="0"/>
      </c:catAx>
      <c:valAx>
        <c:axId val="22180393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5041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Same Store Sales Index (2003=100)</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Sheet1!$K$1</c:f>
              <c:strCache>
                <c:ptCount val="1"/>
                <c:pt idx="0">
                  <c:v>SSS Index (US)</c:v>
                </c:pt>
              </c:strCache>
            </c:strRef>
          </c:tx>
          <c:spPr>
            <a:ln w="28575" cap="rnd">
              <a:solidFill>
                <a:schemeClr val="accent1"/>
              </a:solidFill>
              <a:round/>
            </a:ln>
            <a:effectLst/>
          </c:spPr>
          <c:marker>
            <c:symbol val="none"/>
          </c:marker>
          <c:cat>
            <c:numRef>
              <c:f>Sheet1!$A$2:$A$21</c:f>
              <c:numCache>
                <c:formatCode>General</c:formatCode>
                <c:ptCount val="20"/>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Sheet1!$K$2:$K$21</c:f>
              <c:numCache>
                <c:formatCode>General</c:formatCode>
                <c:ptCount val="20"/>
                <c:pt idx="0">
                  <c:v>100</c:v>
                </c:pt>
                <c:pt idx="1">
                  <c:v>101.8</c:v>
                </c:pt>
                <c:pt idx="2">
                  <c:v>106.7882</c:v>
                </c:pt>
                <c:pt idx="3">
                  <c:v>102.4098838</c:v>
                </c:pt>
                <c:pt idx="4">
                  <c:v>100.6689157754</c:v>
                </c:pt>
                <c:pt idx="5">
                  <c:v>95.736138902405386</c:v>
                </c:pt>
                <c:pt idx="6">
                  <c:v>96.214819596917408</c:v>
                </c:pt>
                <c:pt idx="7">
                  <c:v>105.74008673701225</c:v>
                </c:pt>
                <c:pt idx="8">
                  <c:v>109.44098977280768</c:v>
                </c:pt>
                <c:pt idx="9">
                  <c:v>112.83366045576471</c:v>
                </c:pt>
                <c:pt idx="10">
                  <c:v>118.92667812037602</c:v>
                </c:pt>
                <c:pt idx="11">
                  <c:v>127.84617897940423</c:v>
                </c:pt>
                <c:pt idx="12">
                  <c:v>143.18772045693274</c:v>
                </c:pt>
                <c:pt idx="13">
                  <c:v>158.2224311049107</c:v>
                </c:pt>
                <c:pt idx="14">
                  <c:v>170.40555829998885</c:v>
                </c:pt>
                <c:pt idx="15">
                  <c:v>181.6523251477881</c:v>
                </c:pt>
                <c:pt idx="16">
                  <c:v>187.46519955251733</c:v>
                </c:pt>
                <c:pt idx="17">
                  <c:v>209.0236975010568</c:v>
                </c:pt>
                <c:pt idx="18">
                  <c:v>216.3395269135938</c:v>
                </c:pt>
                <c:pt idx="19">
                  <c:v>214.60881069828505</c:v>
                </c:pt>
              </c:numCache>
            </c:numRef>
          </c:val>
          <c:smooth val="0"/>
          <c:extLst>
            <c:ext xmlns:c16="http://schemas.microsoft.com/office/drawing/2014/chart" uri="{C3380CC4-5D6E-409C-BE32-E72D297353CC}">
              <c16:uniqueId val="{00000000-041B-49E0-A68B-F0CEB6BD9108}"/>
            </c:ext>
          </c:extLst>
        </c:ser>
        <c:ser>
          <c:idx val="1"/>
          <c:order val="1"/>
          <c:tx>
            <c:strRef>
              <c:f>Sheet1!$L$1</c:f>
              <c:strCache>
                <c:ptCount val="1"/>
                <c:pt idx="0">
                  <c:v>SSS Index (International)</c:v>
                </c:pt>
              </c:strCache>
            </c:strRef>
          </c:tx>
          <c:spPr>
            <a:ln w="28575" cap="rnd">
              <a:solidFill>
                <a:schemeClr val="accent2"/>
              </a:solidFill>
              <a:round/>
            </a:ln>
            <a:effectLst/>
          </c:spPr>
          <c:marker>
            <c:symbol val="none"/>
          </c:marker>
          <c:cat>
            <c:numRef>
              <c:f>Sheet1!$A$2:$A$21</c:f>
              <c:numCache>
                <c:formatCode>General</c:formatCode>
                <c:ptCount val="20"/>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Sheet1!$L$2:$L$21</c:f>
              <c:numCache>
                <c:formatCode>General</c:formatCode>
                <c:ptCount val="20"/>
                <c:pt idx="0">
                  <c:v>100</c:v>
                </c:pt>
                <c:pt idx="1">
                  <c:v>105.9</c:v>
                </c:pt>
                <c:pt idx="2">
                  <c:v>112.3599</c:v>
                </c:pt>
                <c:pt idx="3">
                  <c:v>116.85429599999999</c:v>
                </c:pt>
                <c:pt idx="4">
                  <c:v>124.68353383199999</c:v>
                </c:pt>
                <c:pt idx="5">
                  <c:v>132.413912929584</c:v>
                </c:pt>
                <c:pt idx="6">
                  <c:v>138.1077111855561</c:v>
                </c:pt>
                <c:pt idx="7">
                  <c:v>147.63714325735947</c:v>
                </c:pt>
                <c:pt idx="8">
                  <c:v>157.67646899885992</c:v>
                </c:pt>
                <c:pt idx="9">
                  <c:v>165.87564538680064</c:v>
                </c:pt>
                <c:pt idx="10">
                  <c:v>176.15993540078227</c:v>
                </c:pt>
                <c:pt idx="11">
                  <c:v>188.31497094343626</c:v>
                </c:pt>
                <c:pt idx="12">
                  <c:v>203.0035386770243</c:v>
                </c:pt>
                <c:pt idx="13">
                  <c:v>215.79276161367682</c:v>
                </c:pt>
                <c:pt idx="14">
                  <c:v>223.12971550854184</c:v>
                </c:pt>
                <c:pt idx="15">
                  <c:v>230.93925555134081</c:v>
                </c:pt>
                <c:pt idx="16">
                  <c:v>235.3271014068163</c:v>
                </c:pt>
                <c:pt idx="17">
                  <c:v>245.68149386871625</c:v>
                </c:pt>
                <c:pt idx="18">
                  <c:v>265.33601337821352</c:v>
                </c:pt>
                <c:pt idx="19">
                  <c:v>265.60134939159173</c:v>
                </c:pt>
              </c:numCache>
            </c:numRef>
          </c:val>
          <c:smooth val="0"/>
          <c:extLst>
            <c:ext xmlns:c16="http://schemas.microsoft.com/office/drawing/2014/chart" uri="{C3380CC4-5D6E-409C-BE32-E72D297353CC}">
              <c16:uniqueId val="{00000001-041B-49E0-A68B-F0CEB6BD9108}"/>
            </c:ext>
          </c:extLst>
        </c:ser>
        <c:dLbls>
          <c:showLegendKey val="0"/>
          <c:showVal val="0"/>
          <c:showCatName val="0"/>
          <c:showSerName val="0"/>
          <c:showPercent val="0"/>
          <c:showBubbleSize val="0"/>
        </c:dLbls>
        <c:smooth val="0"/>
        <c:axId val="221563360"/>
        <c:axId val="87967744"/>
      </c:lineChart>
      <c:catAx>
        <c:axId val="22156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7967744"/>
        <c:crosses val="autoZero"/>
        <c:auto val="1"/>
        <c:lblAlgn val="ctr"/>
        <c:lblOffset val="100"/>
        <c:noMultiLvlLbl val="0"/>
      </c:catAx>
      <c:valAx>
        <c:axId val="87967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21563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Debt/FCF</c:v>
                </c:pt>
              </c:strCache>
            </c:strRef>
          </c:tx>
          <c:spPr>
            <a:ln w="28575" cap="rnd">
              <a:solidFill>
                <a:schemeClr val="accent1"/>
              </a:solidFill>
              <a:round/>
            </a:ln>
            <a:effectLst/>
          </c:spPr>
          <c:marker>
            <c:symbol val="none"/>
          </c:marker>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General</c:formatCode>
                <c:ptCount val="11"/>
                <c:pt idx="0">
                  <c:v>10.002753870392313</c:v>
                </c:pt>
                <c:pt idx="1">
                  <c:v>12.46757358113967</c:v>
                </c:pt>
                <c:pt idx="2">
                  <c:v>9.8063622518643001</c:v>
                </c:pt>
                <c:pt idx="3">
                  <c:v>9.5658277879309885</c:v>
                </c:pt>
                <c:pt idx="4">
                  <c:v>12.664648127698023</c:v>
                </c:pt>
                <c:pt idx="5">
                  <c:v>12.875694082389357</c:v>
                </c:pt>
                <c:pt idx="6">
                  <c:v>10.085373147499032</c:v>
                </c:pt>
                <c:pt idx="7">
                  <c:v>8.1719454948752652</c:v>
                </c:pt>
                <c:pt idx="8">
                  <c:v>9.0534253277479575</c:v>
                </c:pt>
                <c:pt idx="9">
                  <c:v>13.172413702661375</c:v>
                </c:pt>
                <c:pt idx="10">
                  <c:v>13.745755238260591</c:v>
                </c:pt>
              </c:numCache>
            </c:numRef>
          </c:val>
          <c:smooth val="0"/>
          <c:extLst>
            <c:ext xmlns:c16="http://schemas.microsoft.com/office/drawing/2014/chart" uri="{C3380CC4-5D6E-409C-BE32-E72D297353CC}">
              <c16:uniqueId val="{00000000-9ADB-4BA2-8240-7E90BB0BA26A}"/>
            </c:ext>
          </c:extLst>
        </c:ser>
        <c:dLbls>
          <c:showLegendKey val="0"/>
          <c:showVal val="0"/>
          <c:showCatName val="0"/>
          <c:showSerName val="0"/>
          <c:showPercent val="0"/>
          <c:showBubbleSize val="0"/>
        </c:dLbls>
        <c:smooth val="0"/>
        <c:axId val="859237776"/>
        <c:axId val="859508912"/>
      </c:lineChart>
      <c:catAx>
        <c:axId val="85923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59508912"/>
        <c:crosses val="autoZero"/>
        <c:auto val="1"/>
        <c:lblAlgn val="ctr"/>
        <c:lblOffset val="100"/>
        <c:noMultiLvlLbl val="0"/>
      </c:catAx>
      <c:valAx>
        <c:axId val="859508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5923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5754E-0660-40D8-8565-CC2BE8AB094A}" type="datetimeFigureOut">
              <a:rPr lang="zh-CN" altLang="en-US" smtClean="0"/>
              <a:t>2023/10/23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BB084-E0E5-4A60-835A-7A2F5C1832AF}" type="slidenum">
              <a:rPr lang="zh-CN" altLang="en-US" smtClean="0"/>
              <a:t>‹#›</a:t>
            </a:fld>
            <a:endParaRPr lang="zh-CN" altLang="en-US"/>
          </a:p>
        </p:txBody>
      </p:sp>
    </p:spTree>
    <p:extLst>
      <p:ext uri="{BB962C8B-B14F-4D97-AF65-F5344CB8AC3E}">
        <p14:creationId xmlns:p14="http://schemas.microsoft.com/office/powerpoint/2010/main" val="17536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BBB084-E0E5-4A60-835A-7A2F5C1832AF}" type="slidenum">
              <a:rPr lang="zh-CN" altLang="en-US" smtClean="0"/>
              <a:t>1</a:t>
            </a:fld>
            <a:endParaRPr lang="zh-CN" altLang="en-US"/>
          </a:p>
        </p:txBody>
      </p:sp>
    </p:spTree>
    <p:extLst>
      <p:ext uri="{BB962C8B-B14F-4D97-AF65-F5344CB8AC3E}">
        <p14:creationId xmlns:p14="http://schemas.microsoft.com/office/powerpoint/2010/main" val="296793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60</a:t>
            </a:r>
            <a:r>
              <a:rPr lang="zh-CN" altLang="en-US" dirty="0"/>
              <a:t>年代到</a:t>
            </a:r>
            <a:r>
              <a:rPr lang="en-US" altLang="zh-CN" dirty="0"/>
              <a:t>80</a:t>
            </a:r>
            <a:r>
              <a:rPr lang="zh-CN" altLang="en-US" dirty="0"/>
              <a:t>年代，可口可乐曾经走过弯路，向上游拓展，多样化投资。</a:t>
            </a:r>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15</a:t>
            </a:fld>
            <a:endParaRPr lang="zh-CN" altLang="en-US"/>
          </a:p>
        </p:txBody>
      </p:sp>
    </p:spTree>
    <p:extLst>
      <p:ext uri="{BB962C8B-B14F-4D97-AF65-F5344CB8AC3E}">
        <p14:creationId xmlns:p14="http://schemas.microsoft.com/office/powerpoint/2010/main" val="1181939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1988</a:t>
            </a:r>
            <a:r>
              <a:rPr lang="zh-CN" altLang="en-US" dirty="0"/>
              <a:t>年，每股</a:t>
            </a:r>
            <a:r>
              <a:rPr lang="en-US" altLang="zh-CN" dirty="0"/>
              <a:t>FCF</a:t>
            </a:r>
            <a:r>
              <a:rPr lang="zh-CN" altLang="en-US" dirty="0"/>
              <a:t>约为</a:t>
            </a:r>
            <a:r>
              <a:rPr lang="en-US" altLang="zh-CN" dirty="0"/>
              <a:t>$3</a:t>
            </a:r>
            <a:r>
              <a:rPr lang="zh-CN" altLang="en-US" dirty="0"/>
              <a:t>，股价在</a:t>
            </a:r>
            <a:r>
              <a:rPr lang="en-US" altLang="zh-CN" dirty="0"/>
              <a:t>$35 and$45.25</a:t>
            </a:r>
            <a:r>
              <a:rPr lang="zh-CN" altLang="en-US" dirty="0"/>
              <a:t>之间。</a:t>
            </a:r>
            <a:endParaRPr lang="en-US" altLang="zh-CN" dirty="0"/>
          </a:p>
          <a:p>
            <a:endParaRPr lang="en-US" altLang="zh-CN" dirty="0"/>
          </a:p>
          <a:p>
            <a:r>
              <a:rPr lang="en-US" altLang="zh-CN" dirty="0"/>
              <a:t>1. The stock was undervalued</a:t>
            </a:r>
          </a:p>
          <a:p>
            <a:r>
              <a:rPr lang="en-US" altLang="zh-CN" dirty="0"/>
              <a:t>Berkshire bought 23 million shares of Coca-Cola in 1988 and 1989, when the market was still recovering from the Black Monday crash of 1987. Buffett paid an average price of $43.81 per share ($2.73 on a split-adjusted basis) -- or 15 times Coca-Cola's earnings per share (EPS) in 1988.</a:t>
            </a:r>
          </a:p>
          <a:p>
            <a:endParaRPr lang="en-US" altLang="zh-CN" dirty="0"/>
          </a:p>
          <a:p>
            <a:r>
              <a:rPr lang="en-US" altLang="zh-CN" dirty="0"/>
              <a:t>That price-to-earnings (P/E) ratio didn't make it a deep value stock, but Buffett believed it was undervalued relative to its growth potential. After all, Coca-Cola was already an evergreen brand that had dominated the beverage market for decades before Berkshire bought its first shares.</a:t>
            </a:r>
          </a:p>
          <a:p>
            <a:endParaRPr lang="en-US" altLang="zh-CN" dirty="0"/>
          </a:p>
          <a:p>
            <a:r>
              <a:rPr lang="en-US" altLang="zh-CN" dirty="0"/>
              <a:t>2. It's a "forever" stock</a:t>
            </a:r>
          </a:p>
          <a:p>
            <a:r>
              <a:rPr lang="en-US" altLang="zh-CN" dirty="0"/>
              <a:t>In Berkshire's 1988 shareholder letter, Buffett said he planned to hold Coca-Cola and its other latest investments "for a long time." He also explained that "when we own portions of outstanding businesses with outstanding managements, our favorite holding period is forever.“</a:t>
            </a:r>
          </a:p>
          <a:p>
            <a:endParaRPr lang="en-US" altLang="zh-CN" dirty="0"/>
          </a:p>
          <a:p>
            <a:r>
              <a:rPr lang="en-US" altLang="zh-CN" dirty="0"/>
              <a:t>The company has grappled with declining soda consumption over the past decade, but it's largely offset that pressure by buying and developing new brands of juices, teas, sports drinks, bottled water, coffee, and even alcoholic beverages. It's also consistently refreshed its carbonated drinks with new flavors, smaller serving sizes, and healthier sugar-free versions.</a:t>
            </a:r>
          </a:p>
          <a:p>
            <a:endParaRPr lang="en-US" altLang="zh-CN" dirty="0"/>
          </a:p>
          <a:p>
            <a:r>
              <a:rPr lang="en-US" altLang="zh-CN" dirty="0"/>
              <a:t>That's why Coca-Cola's annual revenue rose from $8.3 billion in 1988 to $38.7 billion in 2021, representing a steady compound annual growth rate (CAGR) of 5%, even as sales of its namesake product stagnated. </a:t>
            </a:r>
          </a:p>
          <a:p>
            <a:endParaRPr lang="en-US" altLang="zh-CN" dirty="0"/>
          </a:p>
          <a:p>
            <a:r>
              <a:rPr lang="en-US" altLang="zh-CN" dirty="0"/>
              <a:t>3. It's a Dividend King</a:t>
            </a:r>
          </a:p>
          <a:p>
            <a:r>
              <a:rPr lang="en-US" altLang="zh-CN" dirty="0"/>
              <a:t>Coca-Cola has raised its dividend annually for 60 straight years, making it a Dividend King. It's tough to join that elite club -- which only consists of the S&amp;P 500 companies that have raised their payouts annually for at least 50 straight years -- because paying consistent dividends for decades requires a company to generate stable profits through countless crises and recessions.</a:t>
            </a:r>
          </a:p>
          <a:p>
            <a:endParaRPr lang="en-US" altLang="zh-CN" dirty="0"/>
          </a:p>
          <a:p>
            <a:r>
              <a:rPr lang="en-US" altLang="zh-CN" dirty="0"/>
              <a:t>Coca-Cola currently pays a healthy forward dividend yield of 2.8%. Therefore, Berkshire's 400 million shares of the company now net a whopping $704 million in dividend payments each year.</a:t>
            </a:r>
          </a:p>
          <a:p>
            <a:endParaRPr lang="en-US" altLang="zh-CN" dirty="0"/>
          </a:p>
          <a:p>
            <a:r>
              <a:rPr lang="en-US" altLang="zh-CN" dirty="0"/>
              <a:t>4. Coca-Cola buys back its own stock</a:t>
            </a:r>
          </a:p>
          <a:p>
            <a:r>
              <a:rPr lang="en-US" altLang="zh-CN" dirty="0"/>
              <a:t>Back in 2004, Buffett told investors that buybacks are "probably the best use of cash" when a company's stock is undervalued. Berkshire didn't launch its own buyback plan until 2011, but it frequently invests in companies that aggressively repurchase their own shares.</a:t>
            </a:r>
          </a:p>
          <a:p>
            <a:endParaRPr lang="en-US" altLang="zh-CN" dirty="0"/>
          </a:p>
          <a:p>
            <a:r>
              <a:rPr lang="en-US" altLang="zh-CN" dirty="0"/>
              <a:t>In 1987, Coca-Cola announced that it would repurchase up to 10.6% of its shares over the following three years, even though its stock had already risen every year since 1980. That bold decision likely convinced Buffett that the stock was cheap and still had room to run.</a:t>
            </a:r>
          </a:p>
          <a:p>
            <a:endParaRPr lang="en-US" altLang="zh-CN" dirty="0"/>
          </a:p>
          <a:p>
            <a:r>
              <a:rPr lang="en-US" altLang="zh-CN" dirty="0"/>
              <a:t>Coca-Cola has reduced its share count by 30% since the beginning of 1987. After pausing its buybacks during the pandemic, it plans to repurchase about $500 million in shares this year.</a:t>
            </a:r>
          </a:p>
          <a:p>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为什么不买</a:t>
            </a:r>
            <a:r>
              <a:rPr lang="en-US" altLang="zh-CN" dirty="0"/>
              <a:t>Pepsi?</a:t>
            </a:r>
          </a:p>
          <a:p>
            <a:r>
              <a:rPr lang="en-US" altLang="zh-CN" dirty="0"/>
              <a:t>He did not have the same degree of certainty about pizza, chicken, and tacos.</a:t>
            </a:r>
          </a:p>
          <a:p>
            <a:endParaRPr lang="en-US" altLang="zh-CN" dirty="0"/>
          </a:p>
          <a:p>
            <a:r>
              <a:rPr lang="en-US" altLang="zh-CN" dirty="0"/>
              <a:t>“A more interesting case was PaineWebber’s Emanuel Goldman, who liked Coca-Cola but preferred the more diversified PepsiCo.33 Goldman showed the Wall Street disease of paying too close attention to the trees. Pepsi, he noted, could expect a boost from higher Frito Lay prices, better results with Mountain Dew, home delivery of Pizza Hut, a forty-nine-cent meal at Taco Bell, and healthier fare at Kentucky Fried Chicken. Buffett also looked at Pepsi (which would also turn out well).34 But he did not have the same degree of certainty about pizza, chicken, and tacos. </a:t>
            </a:r>
          </a:p>
          <a:p>
            <a:endParaRPr lang="en-US" altLang="zh-CN" dirty="0"/>
          </a:p>
          <a:p>
            <a:r>
              <a:rPr lang="en-US" altLang="zh-CN" dirty="0"/>
              <a:t>He could reduce Coke’s virtues to a sentence: If you gave me $100 billion and said take away the soft drink leadership of Coca-Cola in the world, I’d give it back to you and say it can’t be done”</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16</a:t>
            </a:fld>
            <a:endParaRPr lang="zh-CN" altLang="en-US"/>
          </a:p>
        </p:txBody>
      </p:sp>
    </p:spTree>
    <p:extLst>
      <p:ext uri="{BB962C8B-B14F-4D97-AF65-F5344CB8AC3E}">
        <p14:creationId xmlns:p14="http://schemas.microsoft.com/office/powerpoint/2010/main" val="3014591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股价上涨原因：业绩上升，估值上升。</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18</a:t>
            </a:fld>
            <a:endParaRPr lang="zh-CN" altLang="en-US"/>
          </a:p>
        </p:txBody>
      </p:sp>
    </p:spTree>
    <p:extLst>
      <p:ext uri="{BB962C8B-B14F-4D97-AF65-F5344CB8AC3E}">
        <p14:creationId xmlns:p14="http://schemas.microsoft.com/office/powerpoint/2010/main" val="1070961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外包战略让怪物保持轻资产，一方面得以维持高毛利，另一方面得以低成本地尝试新产品</a:t>
            </a:r>
            <a:endParaRPr lang="en-US" altLang="zh-CN" dirty="0"/>
          </a:p>
          <a:p>
            <a:endParaRPr lang="en-US" altLang="zh-CN" dirty="0"/>
          </a:p>
          <a:p>
            <a:r>
              <a:rPr lang="zh-CN" altLang="en-US" dirty="0"/>
              <a:t>品牌和营销</a:t>
            </a:r>
            <a:endParaRPr lang="en-US" altLang="zh-CN" dirty="0"/>
          </a:p>
          <a:p>
            <a:endParaRPr lang="en-US" altLang="zh-CN" dirty="0"/>
          </a:p>
          <a:p>
            <a:r>
              <a:rPr lang="zh-CN" altLang="en-US" dirty="0"/>
              <a:t>推出</a:t>
            </a:r>
            <a:r>
              <a:rPr lang="en-US" altLang="zh-CN" dirty="0"/>
              <a:t>Hansen energy</a:t>
            </a:r>
            <a:r>
              <a:rPr lang="zh-CN" altLang="en-US" dirty="0"/>
              <a:t>时，因为营销投入不足，落败于红牛。</a:t>
            </a:r>
            <a:endParaRPr lang="en-US" altLang="zh-CN" dirty="0"/>
          </a:p>
          <a:p>
            <a:endParaRPr lang="en-US" altLang="zh-CN" dirty="0"/>
          </a:p>
          <a:p>
            <a:r>
              <a:rPr lang="en-US" altLang="zh-CN" dirty="0"/>
              <a:t>Sales and Marketing Our sales and marketing strategy for all our non-alcohol beverages is to focus our efforts on developing brand awareness through image-enhancing programs and product sampling. We support our non-alcohol brands with prize promotions, price promotions, competitions, endorsements from selected public and sports figures, sports personality endorsements, sampling and sponsorship of selected athletes, teams, series, bands, esports, causes and events. </a:t>
            </a:r>
          </a:p>
          <a:p>
            <a:endParaRPr lang="en-US" altLang="zh-CN" dirty="0"/>
          </a:p>
          <a:p>
            <a:r>
              <a:rPr lang="en-US" altLang="zh-CN" dirty="0"/>
              <a:t>We utilize “push-pull” methods to enhance shelf and display space exposure in sales outlets (including racks, coolers and barrel coolers), advertising, in-store promotions and in-store placement of point-of-sale materials to encourage demand from consumers for our products. In-store posters, outdoor posters, social media, concerts, print, radio and television advertising (directly and through our sponsorships and endorsements) and coupons may also be used to promote our brands. </a:t>
            </a:r>
          </a:p>
          <a:p>
            <a:endParaRPr lang="en-US" altLang="zh-CN" dirty="0"/>
          </a:p>
          <a:p>
            <a:r>
              <a:rPr lang="en-US" altLang="zh-CN" dirty="0"/>
              <a:t>We use our branded vehicles and other promotional vehicles at events where we offer samples of our products to consumers. These strategies and activities may apply to the </a:t>
            </a:r>
            <a:r>
              <a:rPr lang="en-US" altLang="zh-CN" dirty="0" err="1"/>
              <a:t>CANarchy</a:t>
            </a:r>
            <a:r>
              <a:rPr lang="en-US" altLang="zh-CN" dirty="0"/>
              <a:t> family of products or The Beast </a:t>
            </a:r>
            <a:r>
              <a:rPr lang="en-US" altLang="zh-CN" dirty="0" err="1"/>
              <a:t>UnleashedTM</a:t>
            </a:r>
            <a:r>
              <a:rPr lang="en-US" altLang="zh-CN" dirty="0"/>
              <a:t> where permitted by applicable laws. We also manage taprooms and brewpubs adjacent to some of our manufacturing locations where we sell our alcohol products, merchandise, and food to consumers in a branded environment. </a:t>
            </a:r>
          </a:p>
          <a:p>
            <a:endParaRPr lang="en-US" altLang="zh-CN" dirty="0"/>
          </a:p>
          <a:p>
            <a:r>
              <a:rPr lang="en-US" altLang="zh-CN" dirty="0"/>
              <a:t>We believe that one of the keys to success in the beverage industry is differentiation, making our brands and products visually appealing and distinctive from other beverages on the shelves of retailers. We review our products and packaging on an ongoing basis and, where practical, endeavor to make them different and unique. The labels and graphics for many of our products are redesigned and refreshed from time to time to maximize their visibility and identification, wherever they may be placed in stores, which we continue to reevaluate from time to time. </a:t>
            </a:r>
          </a:p>
          <a:p>
            <a:endParaRPr lang="en-US" altLang="zh-CN" dirty="0"/>
          </a:p>
          <a:p>
            <a:r>
              <a:rPr lang="en-US" altLang="zh-CN" dirty="0"/>
              <a:t>Where appropriate, we partner with our bottlers/distributors and/or retailers to assist our marketing efforts. </a:t>
            </a:r>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24</a:t>
            </a:fld>
            <a:endParaRPr lang="zh-CN" altLang="en-US"/>
          </a:p>
        </p:txBody>
      </p:sp>
    </p:spTree>
    <p:extLst>
      <p:ext uri="{BB962C8B-B14F-4D97-AF65-F5344CB8AC3E}">
        <p14:creationId xmlns:p14="http://schemas.microsoft.com/office/powerpoint/2010/main" val="3002002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数据来源：</a:t>
            </a:r>
            <a:r>
              <a:rPr lang="en-US" altLang="zh-CN" dirty="0"/>
              <a:t>WIND </a:t>
            </a:r>
            <a:r>
              <a:rPr lang="zh-CN" altLang="en-US" dirty="0"/>
              <a:t>交易数据</a:t>
            </a:r>
            <a:r>
              <a:rPr lang="en-US" altLang="zh-CN" dirty="0"/>
              <a:t>—</a:t>
            </a:r>
            <a:r>
              <a:rPr lang="zh-CN" altLang="en-US" dirty="0"/>
              <a:t>估值分析</a:t>
            </a:r>
            <a:endParaRPr lang="en-US" altLang="zh-CN" dirty="0"/>
          </a:p>
          <a:p>
            <a:endParaRPr lang="en-US" altLang="zh-CN" dirty="0"/>
          </a:p>
          <a:p>
            <a:r>
              <a:rPr lang="en-US" altLang="zh-CN" dirty="0"/>
              <a:t>100 baggers page 47 </a:t>
            </a:r>
            <a:r>
              <a:rPr lang="zh-CN" altLang="en-US" dirty="0"/>
              <a:t>有关于</a:t>
            </a:r>
            <a:r>
              <a:rPr lang="en-US" altLang="zh-CN" dirty="0"/>
              <a:t>MNST</a:t>
            </a:r>
            <a:r>
              <a:rPr lang="zh-CN" altLang="en-US"/>
              <a:t>的介绍</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25</a:t>
            </a:fld>
            <a:endParaRPr lang="zh-CN" altLang="en-US"/>
          </a:p>
        </p:txBody>
      </p:sp>
    </p:spTree>
    <p:extLst>
      <p:ext uri="{BB962C8B-B14F-4D97-AF65-F5344CB8AC3E}">
        <p14:creationId xmlns:p14="http://schemas.microsoft.com/office/powerpoint/2010/main" val="1677070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https://zhuanlan.zhihu.com/p/196299117</a:t>
            </a:r>
          </a:p>
          <a:p>
            <a:endParaRPr lang="en-US" altLang="zh-CN" dirty="0"/>
          </a:p>
          <a:p>
            <a:r>
              <a:rPr lang="en-US" altLang="zh-CN" dirty="0"/>
              <a:t>https://new.qq.com/rain/a/20210331A00I0H00</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31</a:t>
            </a:fld>
            <a:endParaRPr lang="zh-CN" altLang="en-US"/>
          </a:p>
        </p:txBody>
      </p:sp>
    </p:spTree>
    <p:extLst>
      <p:ext uri="{BB962C8B-B14F-4D97-AF65-F5344CB8AC3E}">
        <p14:creationId xmlns:p14="http://schemas.microsoft.com/office/powerpoint/2010/main" val="639742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2016</a:t>
            </a:r>
            <a:r>
              <a:rPr lang="zh-CN" altLang="en-US" dirty="0"/>
              <a:t>年，据欧睿数据显示，行业销量规模下降了</a:t>
            </a:r>
            <a:r>
              <a:rPr lang="en-US" altLang="zh-CN" dirty="0"/>
              <a:t>33%</a:t>
            </a:r>
            <a:r>
              <a:rPr lang="zh-CN" altLang="en-US" dirty="0"/>
              <a:t>，而公司整体销量同比下降了</a:t>
            </a:r>
            <a:r>
              <a:rPr lang="en-US" altLang="zh-CN" dirty="0"/>
              <a:t>61%</a:t>
            </a:r>
            <a:r>
              <a:rPr lang="zh-CN" altLang="en-US" dirty="0"/>
              <a:t>，公司产品出货量远低于终端产品销量。</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2016</a:t>
            </a:r>
            <a:r>
              <a:rPr lang="zh-CN" altLang="en-US" dirty="0"/>
              <a:t>年公司销售费用仅同比下降</a:t>
            </a:r>
            <a:r>
              <a:rPr lang="en-US" altLang="zh-CN" dirty="0"/>
              <a:t>20%</a:t>
            </a:r>
            <a:r>
              <a:rPr lang="zh-CN" altLang="en-US" dirty="0"/>
              <a:t>，表明公司仍保持较高强度的推广。</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34</a:t>
            </a:fld>
            <a:endParaRPr lang="zh-CN" altLang="en-US"/>
          </a:p>
        </p:txBody>
      </p:sp>
    </p:spTree>
    <p:extLst>
      <p:ext uri="{BB962C8B-B14F-4D97-AF65-F5344CB8AC3E}">
        <p14:creationId xmlns:p14="http://schemas.microsoft.com/office/powerpoint/2010/main" val="3897008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根据</a:t>
            </a:r>
            <a:r>
              <a:rPr lang="en-US" altLang="zh-CN" dirty="0"/>
              <a:t>2021</a:t>
            </a:r>
            <a:r>
              <a:rPr lang="zh-CN" altLang="en-US" dirty="0"/>
              <a:t>年发行可转债时披露的数据，</a:t>
            </a:r>
            <a:r>
              <a:rPr lang="en-US" altLang="zh-CN" dirty="0"/>
              <a:t>2018</a:t>
            </a:r>
            <a:r>
              <a:rPr lang="zh-CN" altLang="en-US" dirty="0"/>
              <a:t>年到</a:t>
            </a:r>
            <a:r>
              <a:rPr lang="en-US" altLang="zh-CN" dirty="0"/>
              <a:t>2021</a:t>
            </a:r>
            <a:r>
              <a:rPr lang="zh-CN" altLang="en-US" dirty="0"/>
              <a:t>年上半年，公司预调鸡尾酒（含气泡水）产能利用率分别为</a:t>
            </a:r>
            <a:r>
              <a:rPr lang="en-US" altLang="zh-CN" dirty="0"/>
              <a:t>18.99%</a:t>
            </a:r>
            <a:r>
              <a:rPr lang="zh-CN" altLang="en-US" dirty="0"/>
              <a:t>、</a:t>
            </a:r>
            <a:r>
              <a:rPr lang="en-US" altLang="zh-CN" dirty="0"/>
              <a:t>26.73%</a:t>
            </a:r>
            <a:r>
              <a:rPr lang="zh-CN" altLang="en-US" dirty="0"/>
              <a:t>、</a:t>
            </a:r>
            <a:r>
              <a:rPr lang="en-US" altLang="zh-CN" dirty="0"/>
              <a:t>28.55%</a:t>
            </a:r>
            <a:r>
              <a:rPr lang="zh-CN" altLang="en-US" dirty="0"/>
              <a:t>、</a:t>
            </a:r>
            <a:r>
              <a:rPr lang="en-US" altLang="zh-CN" dirty="0"/>
              <a:t>35.8%</a:t>
            </a:r>
            <a:r>
              <a:rPr lang="zh-CN" altLang="en-US" dirty="0"/>
              <a:t>。其中</a:t>
            </a:r>
            <a:r>
              <a:rPr lang="en-US" altLang="zh-CN" dirty="0"/>
              <a:t>2020</a:t>
            </a:r>
            <a:r>
              <a:rPr lang="zh-CN" altLang="en-US" dirty="0"/>
              <a:t>年产能为</a:t>
            </a:r>
            <a:r>
              <a:rPr lang="en-US" altLang="zh-CN" dirty="0"/>
              <a:t>6600</a:t>
            </a:r>
            <a:r>
              <a:rPr lang="zh-CN" altLang="en-US" dirty="0"/>
              <a:t>万箱，产量仅为</a:t>
            </a:r>
            <a:r>
              <a:rPr lang="en-US" altLang="zh-CN" dirty="0"/>
              <a:t>1884</a:t>
            </a:r>
            <a:r>
              <a:rPr lang="zh-CN" altLang="en-US" dirty="0"/>
              <a:t>万箱。到了</a:t>
            </a:r>
            <a:r>
              <a:rPr lang="en-US" altLang="zh-CN" dirty="0"/>
              <a:t>2022</a:t>
            </a:r>
            <a:r>
              <a:rPr lang="zh-CN" altLang="en-US" dirty="0"/>
              <a:t>年，产量增长至</a:t>
            </a:r>
            <a:r>
              <a:rPr lang="en-US" altLang="zh-CN" dirty="0"/>
              <a:t>3082.81</a:t>
            </a:r>
            <a:r>
              <a:rPr lang="zh-CN" altLang="en-US" dirty="0"/>
              <a:t>万箱，即使以</a:t>
            </a:r>
            <a:r>
              <a:rPr lang="en-US" altLang="zh-CN" dirty="0"/>
              <a:t>2020</a:t>
            </a:r>
            <a:r>
              <a:rPr lang="zh-CN" altLang="en-US" dirty="0"/>
              <a:t>年产能来算，公司产能利用率也仅为</a:t>
            </a:r>
            <a:r>
              <a:rPr lang="en-US" altLang="zh-CN" dirty="0"/>
              <a:t>47%</a:t>
            </a:r>
            <a:r>
              <a:rPr lang="zh-CN" altLang="en-US" dirty="0"/>
              <a:t>。</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37</a:t>
            </a:fld>
            <a:endParaRPr lang="zh-CN" altLang="en-US"/>
          </a:p>
        </p:txBody>
      </p:sp>
    </p:spTree>
    <p:extLst>
      <p:ext uri="{BB962C8B-B14F-4D97-AF65-F5344CB8AC3E}">
        <p14:creationId xmlns:p14="http://schemas.microsoft.com/office/powerpoint/2010/main" val="494557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1960, brothers Thomas and James Monaghan borrowed $900 and purchased a small pizza store in Ypsilanti, Michigan.</a:t>
            </a:r>
          </a:p>
          <a:p>
            <a:endParaRPr lang="en-US" altLang="zh-CN" dirty="0"/>
          </a:p>
          <a:p>
            <a:r>
              <a:rPr lang="en-US" altLang="zh-CN" dirty="0"/>
              <a:t> The IPO of shares in the nation's largest pizza-delivery company closed on the New York Stock Exchange at $13.50, or 3.6% below its offering price of $14 apiece.”</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39</a:t>
            </a:fld>
            <a:endParaRPr lang="zh-CN" altLang="en-US"/>
          </a:p>
        </p:txBody>
      </p:sp>
    </p:spTree>
    <p:extLst>
      <p:ext uri="{BB962C8B-B14F-4D97-AF65-F5344CB8AC3E}">
        <p14:creationId xmlns:p14="http://schemas.microsoft.com/office/powerpoint/2010/main" val="3517286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IPO</a:t>
            </a:r>
            <a:r>
              <a:rPr lang="zh-CN" altLang="en-US" dirty="0"/>
              <a:t>价格为</a:t>
            </a:r>
            <a:r>
              <a:rPr lang="en-US" altLang="zh-CN" dirty="0"/>
              <a:t>14</a:t>
            </a:r>
            <a:r>
              <a:rPr lang="zh-CN" altLang="en-US" dirty="0"/>
              <a:t>元，前复权价格为</a:t>
            </a:r>
            <a:r>
              <a:rPr lang="en-US" altLang="zh-CN" dirty="0"/>
              <a:t>6.455</a:t>
            </a:r>
            <a:r>
              <a:rPr lang="zh-CN" altLang="en-US" dirty="0"/>
              <a:t>，</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40</a:t>
            </a:fld>
            <a:endParaRPr lang="zh-CN" altLang="en-US"/>
          </a:p>
        </p:txBody>
      </p:sp>
    </p:spTree>
    <p:extLst>
      <p:ext uri="{BB962C8B-B14F-4D97-AF65-F5344CB8AC3E}">
        <p14:creationId xmlns:p14="http://schemas.microsoft.com/office/powerpoint/2010/main" val="298538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See the history of See’s:</a:t>
            </a:r>
          </a:p>
          <a:p>
            <a:r>
              <a:rPr lang="en-US" altLang="zh-CN" dirty="0"/>
              <a:t>https://www.sees.com/timeline/</a:t>
            </a:r>
          </a:p>
          <a:p>
            <a:endParaRPr lang="en-US" altLang="zh-CN" dirty="0"/>
          </a:p>
          <a:p>
            <a:r>
              <a:rPr lang="en-US" altLang="zh-CN" dirty="0"/>
              <a:t>An excellent analysis:</a:t>
            </a:r>
          </a:p>
          <a:p>
            <a:r>
              <a:rPr lang="en-US" altLang="zh-CN" dirty="0"/>
              <a:t>https://25iq.com/2016/11/25/a-dozen-things-warren-buffett-and-charlie-munger-learned-from-sees-candies/</a:t>
            </a:r>
          </a:p>
          <a:p>
            <a:endParaRPr lang="en-US" altLang="zh-CN" dirty="0"/>
          </a:p>
          <a:p>
            <a:r>
              <a:rPr lang="en-US" altLang="zh-CN" dirty="0"/>
              <a:t>Buffett and Munger were dissuaded by the paltry level of the See’s book value. </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a:t>
            </a:fld>
            <a:endParaRPr lang="zh-CN" altLang="en-US"/>
          </a:p>
        </p:txBody>
      </p:sp>
    </p:spTree>
    <p:extLst>
      <p:ext uri="{BB962C8B-B14F-4D97-AF65-F5344CB8AC3E}">
        <p14:creationId xmlns:p14="http://schemas.microsoft.com/office/powerpoint/2010/main" val="328178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a:t>
            </a:r>
          </a:p>
          <a:p>
            <a:r>
              <a:rPr lang="en-US" altLang="zh-CN" dirty="0"/>
              <a:t>supply chain segment offers profit-sharing arrangements to U.S. and Canadian franchisees who purchase all of their</a:t>
            </a:r>
          </a:p>
          <a:p>
            <a:r>
              <a:rPr lang="en-US" altLang="zh-CN" dirty="0"/>
              <a:t>food for their stores from our centers. These profit-sharing arrangements generally offer participating franchisees</a:t>
            </a:r>
          </a:p>
          <a:p>
            <a:r>
              <a:rPr lang="en-US" altLang="zh-CN" dirty="0"/>
              <a:t>and Company-owned stores with 50% (or a higher percentage in the case of Company-owned stores and certain</a:t>
            </a:r>
          </a:p>
          <a:p>
            <a:r>
              <a:rPr lang="en-US" altLang="zh-CN" dirty="0"/>
              <a:t>franchisees who operate a larger number of stores) of the pre-tax profit from our supply chain center operations. We</a:t>
            </a:r>
          </a:p>
          <a:p>
            <a:r>
              <a:rPr lang="en-US" altLang="zh-CN" dirty="0"/>
              <a:t>believe these arrangements strengthen our ties to and provide aligned benefits with franchisees.</a:t>
            </a:r>
          </a:p>
          <a:p>
            <a:endParaRPr lang="en-US" altLang="zh-CN" dirty="0"/>
          </a:p>
          <a:p>
            <a:r>
              <a:rPr lang="en-US" altLang="zh-CN" dirty="0"/>
              <a:t>In recent years, we have focused specifically on increasing</a:t>
            </a:r>
          </a:p>
          <a:p>
            <a:r>
              <a:rPr lang="en-US" altLang="zh-CN" dirty="0"/>
              <a:t>our presence in our existing markets to provide better service to our customers, including condensing our delivery</a:t>
            </a:r>
          </a:p>
          <a:p>
            <a:r>
              <a:rPr lang="en-US" altLang="zh-CN" dirty="0"/>
              <a:t>areas to provide better delivery service and adding locations that are closer to our carryout customers. We call this</a:t>
            </a:r>
          </a:p>
          <a:p>
            <a:r>
              <a:rPr lang="en-US" altLang="zh-CN" dirty="0"/>
              <a:t>approach our fortressing strategy.</a:t>
            </a:r>
          </a:p>
          <a:p>
            <a:endParaRPr lang="en-US" altLang="zh-CN" dirty="0"/>
          </a:p>
          <a:p>
            <a:r>
              <a:rPr lang="en-US" altLang="zh-CN" dirty="0"/>
              <a:t>Each Domino’s store located in the U.S. is obligated to contribute 6% of its sales</a:t>
            </a:r>
          </a:p>
          <a:p>
            <a:r>
              <a:rPr lang="en-US" altLang="zh-CN" dirty="0"/>
              <a:t>to DNAF, which uses such fees for national advertising in addition to contributions for local market-level</a:t>
            </a:r>
          </a:p>
          <a:p>
            <a:r>
              <a:rPr lang="en-US" altLang="zh-CN" dirty="0"/>
              <a:t>advertising. </a:t>
            </a:r>
          </a:p>
          <a:p>
            <a:endParaRPr lang="en-US" altLang="zh-CN" dirty="0"/>
          </a:p>
          <a:p>
            <a:r>
              <a:rPr lang="en-US" altLang="zh-CN" dirty="0"/>
              <a:t>our GPS</a:t>
            </a:r>
          </a:p>
          <a:p>
            <a:r>
              <a:rPr lang="en-US" altLang="zh-CN" dirty="0"/>
              <a:t>delivery tracking technology, which allows customers to monitor the progress of their food, from the preparation</a:t>
            </a:r>
          </a:p>
          <a:p>
            <a:r>
              <a:rPr lang="en-US" altLang="zh-CN" dirty="0"/>
              <a:t>stages to the time it is in the oven to the time it arrives at their doors.</a:t>
            </a:r>
          </a:p>
          <a:p>
            <a:endParaRPr lang="zh-CN" altLang="en-US" dirty="0"/>
          </a:p>
        </p:txBody>
      </p:sp>
      <p:sp>
        <p:nvSpPr>
          <p:cNvPr id="4" name="灯片编号占位符 3"/>
          <p:cNvSpPr>
            <a:spLocks noGrp="1"/>
          </p:cNvSpPr>
          <p:nvPr>
            <p:ph type="sldNum" sz="quarter" idx="10"/>
          </p:nvPr>
        </p:nvSpPr>
        <p:spPr/>
        <p:txBody>
          <a:bodyPr/>
          <a:lstStyle/>
          <a:p>
            <a:fld id="{60BBB084-E0E5-4A60-835A-7A2F5C1832AF}" type="slidenum">
              <a:rPr lang="zh-CN" altLang="en-US" smtClean="0"/>
              <a:t>42</a:t>
            </a:fld>
            <a:endParaRPr lang="zh-CN" altLang="en-US"/>
          </a:p>
        </p:txBody>
      </p:sp>
    </p:spTree>
    <p:extLst>
      <p:ext uri="{BB962C8B-B14F-4D97-AF65-F5344CB8AC3E}">
        <p14:creationId xmlns:p14="http://schemas.microsoft.com/office/powerpoint/2010/main" val="3101107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全球销售增长剔除汇率影响。</a:t>
            </a:r>
            <a:endParaRPr lang="en-US" altLang="zh-CN" dirty="0"/>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60BBB084-E0E5-4A60-835A-7A2F5C1832AF}" type="slidenum">
              <a:rPr lang="zh-CN" altLang="en-US" smtClean="0"/>
              <a:t>43</a:t>
            </a:fld>
            <a:endParaRPr lang="zh-CN" altLang="en-US"/>
          </a:p>
        </p:txBody>
      </p:sp>
    </p:spTree>
    <p:extLst>
      <p:ext uri="{BB962C8B-B14F-4D97-AF65-F5344CB8AC3E}">
        <p14:creationId xmlns:p14="http://schemas.microsoft.com/office/powerpoint/2010/main" val="2024889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51</a:t>
            </a:fld>
            <a:endParaRPr lang="zh-CN" altLang="en-US"/>
          </a:p>
        </p:txBody>
      </p:sp>
    </p:spTree>
    <p:extLst>
      <p:ext uri="{BB962C8B-B14F-4D97-AF65-F5344CB8AC3E}">
        <p14:creationId xmlns:p14="http://schemas.microsoft.com/office/powerpoint/2010/main" val="223339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二代，</a:t>
            </a:r>
            <a:r>
              <a:rPr lang="en-US" altLang="zh-CN" sz="1200" b="0" i="0" kern="1200" dirty="0" err="1">
                <a:solidFill>
                  <a:schemeClr val="tx1"/>
                </a:solidFill>
                <a:effectLst/>
                <a:latin typeface="+mn-lt"/>
                <a:ea typeface="+mn-ea"/>
                <a:cs typeface="+mn-cs"/>
              </a:rPr>
              <a:t>Laurance</a:t>
            </a:r>
            <a:r>
              <a:rPr lang="en-US" altLang="zh-CN" sz="1200" b="0" i="0" kern="1200" dirty="0">
                <a:solidFill>
                  <a:schemeClr val="tx1"/>
                </a:solidFill>
                <a:effectLst/>
                <a:latin typeface="+mn-lt"/>
                <a:ea typeface="+mn-ea"/>
                <a:cs typeface="+mn-cs"/>
              </a:rPr>
              <a:t> See, was nine years old when his father founded See's Candies. After graduating from Stanford University, </a:t>
            </a:r>
            <a:r>
              <a:rPr lang="en-US" altLang="zh-CN" sz="1200" b="0" i="0" kern="1200" dirty="0" err="1">
                <a:solidFill>
                  <a:schemeClr val="tx1"/>
                </a:solidFill>
                <a:effectLst/>
                <a:latin typeface="+mn-lt"/>
                <a:ea typeface="+mn-ea"/>
                <a:cs typeface="+mn-cs"/>
              </a:rPr>
              <a:t>Laurance</a:t>
            </a:r>
            <a:r>
              <a:rPr lang="en-US" altLang="zh-CN" sz="1200" b="0" i="0" kern="1200" dirty="0">
                <a:solidFill>
                  <a:schemeClr val="tx1"/>
                </a:solidFill>
                <a:effectLst/>
                <a:latin typeface="+mn-lt"/>
                <a:ea typeface="+mn-ea"/>
                <a:cs typeface="+mn-cs"/>
              </a:rPr>
              <a:t> soon became See's General Manager. In 1949, following three years of military service overseas, he returned to succeed his father as President. </a:t>
            </a:r>
            <a:r>
              <a:rPr lang="en-US" altLang="zh-CN" sz="1200" b="0" i="0" kern="1200" dirty="0" err="1">
                <a:solidFill>
                  <a:schemeClr val="tx1"/>
                </a:solidFill>
                <a:effectLst/>
                <a:latin typeface="+mn-lt"/>
                <a:ea typeface="+mn-ea"/>
                <a:cs typeface="+mn-cs"/>
              </a:rPr>
              <a:t>Laurance</a:t>
            </a:r>
            <a:r>
              <a:rPr lang="en-US" altLang="zh-CN" sz="1200" b="0" i="0" kern="1200" dirty="0">
                <a:solidFill>
                  <a:schemeClr val="tx1"/>
                </a:solidFill>
                <a:effectLst/>
                <a:latin typeface="+mn-lt"/>
                <a:ea typeface="+mn-ea"/>
                <a:cs typeface="+mn-cs"/>
              </a:rPr>
              <a:t> ensured that See's jumped on the television bandwagon early; opportunities to be televised, such as the Rose Bowl Parade, brought See's into living rooms nationwide. See's first-ever float in the Rose Bowl Parade was a giant 15-foot Easter Bunny pulling a cart with revolving Easter egg wheels, and was televised on New Year's Day.</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Buffett believes: “The single most important decision in evaluating a business is pricing power. If you’ve got the power to raise prices without losing business to a competitor, you’ve got a very good business. And if you have to have a prayer session before raising the price by 10 percent, then you’ve got a terrible business.” Buffett and Munger found an asset in the form of See’s that has retained tremendous pricing power over the years. That means See’s has a moat.</a:t>
            </a:r>
          </a:p>
          <a:p>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en-US" altLang="zh-CN" dirty="0"/>
              <a:t>Buffett: “Buy commodities, sell brands has long been a formula for business success. It has produced enormous and sustained profits for Coca-Cola since 1886 and Wrigley since 1891. On a smaller scale, we have enjoyed good fortune with this approach at See’s Candy since we purchased it 40 years ago.”  “When we bought See’s Candies, we didn’t know the power of a good brand. Over time we just discovered that we could raise prices 10% a year and no one cared. Learning that changed Berkshire. It was really important.” </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6</a:t>
            </a:fld>
            <a:endParaRPr lang="zh-CN" altLang="en-US"/>
          </a:p>
        </p:txBody>
      </p:sp>
    </p:spTree>
    <p:extLst>
      <p:ext uri="{BB962C8B-B14F-4D97-AF65-F5344CB8AC3E}">
        <p14:creationId xmlns:p14="http://schemas.microsoft.com/office/powerpoint/2010/main" val="3814343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从</a:t>
            </a:r>
            <a:r>
              <a:rPr lang="en-US" altLang="zh-CN" dirty="0"/>
              <a:t>1972</a:t>
            </a:r>
            <a:r>
              <a:rPr lang="zh-CN" altLang="en-US" dirty="0"/>
              <a:t>到</a:t>
            </a:r>
            <a:r>
              <a:rPr lang="en-US" altLang="zh-CN" dirty="0"/>
              <a:t>2007</a:t>
            </a:r>
            <a:r>
              <a:rPr lang="zh-CN" altLang="en-US" dirty="0"/>
              <a:t>，糖果销售从</a:t>
            </a:r>
            <a:r>
              <a:rPr lang="en-US" altLang="zh-CN" dirty="0"/>
              <a:t>1600</a:t>
            </a:r>
            <a:r>
              <a:rPr lang="zh-CN" altLang="en-US" dirty="0"/>
              <a:t>万磅到</a:t>
            </a:r>
            <a:r>
              <a:rPr lang="en-US" altLang="zh-CN" dirty="0"/>
              <a:t>3100</a:t>
            </a:r>
            <a:r>
              <a:rPr lang="zh-CN" altLang="en-US" dirty="0"/>
              <a:t>万磅（年化平均增长</a:t>
            </a:r>
            <a:r>
              <a:rPr lang="en-US" altLang="zh-CN" dirty="0"/>
              <a:t>1.9%</a:t>
            </a:r>
            <a:r>
              <a:rPr lang="zh-CN" altLang="en-US" dirty="0"/>
              <a:t>），利润从</a:t>
            </a:r>
            <a:r>
              <a:rPr lang="en-US" altLang="zh-CN" dirty="0"/>
              <a:t>420</a:t>
            </a:r>
            <a:r>
              <a:rPr lang="zh-CN" altLang="en-US" dirty="0"/>
              <a:t>万美元到</a:t>
            </a:r>
            <a:r>
              <a:rPr lang="en-US" altLang="zh-CN" dirty="0"/>
              <a:t>8200</a:t>
            </a:r>
            <a:r>
              <a:rPr lang="zh-CN" altLang="en-US" dirty="0"/>
              <a:t>万美元（年化平均增长</a:t>
            </a:r>
            <a:r>
              <a:rPr lang="en-US" altLang="zh-CN" dirty="0"/>
              <a:t>8.5%</a:t>
            </a:r>
            <a:r>
              <a:rPr lang="zh-CN" altLang="en-US" dirty="0"/>
              <a:t>）。</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7</a:t>
            </a:fld>
            <a:endParaRPr lang="zh-CN" altLang="en-US"/>
          </a:p>
        </p:txBody>
      </p:sp>
    </p:spTree>
    <p:extLst>
      <p:ext uri="{BB962C8B-B14F-4D97-AF65-F5344CB8AC3E}">
        <p14:creationId xmlns:p14="http://schemas.microsoft.com/office/powerpoint/2010/main" val="325213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8</a:t>
            </a:fld>
            <a:endParaRPr lang="zh-CN" altLang="en-US"/>
          </a:p>
        </p:txBody>
      </p:sp>
    </p:spTree>
    <p:extLst>
      <p:ext uri="{BB962C8B-B14F-4D97-AF65-F5344CB8AC3E}">
        <p14:creationId xmlns:p14="http://schemas.microsoft.com/office/powerpoint/2010/main" val="2580379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9</a:t>
            </a:fld>
            <a:endParaRPr lang="zh-CN" altLang="en-US"/>
          </a:p>
        </p:txBody>
      </p:sp>
    </p:spTree>
    <p:extLst>
      <p:ext uri="{BB962C8B-B14F-4D97-AF65-F5344CB8AC3E}">
        <p14:creationId xmlns:p14="http://schemas.microsoft.com/office/powerpoint/2010/main" val="849805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东阿阿胶</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10</a:t>
            </a:fld>
            <a:endParaRPr lang="zh-CN" altLang="en-US"/>
          </a:p>
        </p:txBody>
      </p:sp>
    </p:spTree>
    <p:extLst>
      <p:ext uri="{BB962C8B-B14F-4D97-AF65-F5344CB8AC3E}">
        <p14:creationId xmlns:p14="http://schemas.microsoft.com/office/powerpoint/2010/main" val="1228028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With an initial investment of about $1 billion, Buffett’s Berkshire Hathaway acquired approximately 7% of the company, becoming the largest shareholder.</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12</a:t>
            </a:fld>
            <a:endParaRPr lang="zh-CN" altLang="en-US"/>
          </a:p>
        </p:txBody>
      </p:sp>
    </p:spTree>
    <p:extLst>
      <p:ext uri="{BB962C8B-B14F-4D97-AF65-F5344CB8AC3E}">
        <p14:creationId xmlns:p14="http://schemas.microsoft.com/office/powerpoint/2010/main" val="58017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Coke’s genius, its secret formula in many ways, was staying out of the business of making stuff. The company consistently proved adept at tapping into technological systems that were built, financed, and managed by others. </a:t>
            </a:r>
          </a:p>
          <a:p>
            <a:endParaRPr lang="en-US" altLang="zh-CN" dirty="0"/>
          </a:p>
          <a:p>
            <a:r>
              <a:rPr lang="en-US" altLang="zh-CN" dirty="0"/>
              <a:t>Coke was the ultimate outsourcer. </a:t>
            </a:r>
          </a:p>
          <a:p>
            <a:endParaRPr lang="en-US" altLang="zh-CN" dirty="0"/>
          </a:p>
          <a:p>
            <a:r>
              <a:rPr lang="en-US" altLang="zh-CN" dirty="0"/>
              <a:t>Coke’s main business was not selling Coke; it was providing concentrate and syrup to bottlers and soda fountains. Such a business (unlike bottling) required little capital.</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14</a:t>
            </a:fld>
            <a:endParaRPr lang="zh-CN" altLang="en-US"/>
          </a:p>
        </p:txBody>
      </p:sp>
    </p:spTree>
    <p:extLst>
      <p:ext uri="{BB962C8B-B14F-4D97-AF65-F5344CB8AC3E}">
        <p14:creationId xmlns:p14="http://schemas.microsoft.com/office/powerpoint/2010/main" val="1789153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2023/10/23</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grpSp>
        <p:nvGrpSpPr>
          <p:cNvPr id="12" name="组合 11"/>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2"/>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3"/>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4"/>
            <a:srcRect/>
            <a:stretch>
              <a:fillRect/>
            </a:stretch>
          </p:blipFill>
          <p:spPr bwMode="auto">
            <a:xfrm>
              <a:off x="250825" y="6276975"/>
              <a:ext cx="433388" cy="431800"/>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3BA538-819B-4335-AE34-79175476C36E}" type="datetimeFigureOut">
              <a:rPr lang="zh-CN" altLang="en-US" smtClean="0"/>
              <a:t>2023/10/23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3BA538-819B-4335-AE34-79175476C36E}" type="datetimeFigureOut">
              <a:rPr lang="zh-CN" altLang="en-US" smtClean="0"/>
              <a:t>2023/10/23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BA538-819B-4335-AE34-79175476C36E}" type="datetimeFigureOut">
              <a:rPr lang="zh-CN" altLang="en-US" smtClean="0"/>
              <a:t>2023/10/23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A538-819B-4335-AE34-79175476C36E}" type="datetimeFigureOut">
              <a:rPr lang="zh-CN" altLang="en-US" smtClean="0"/>
              <a:t>2023/10/23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74211-49EE-4519-94ED-84567EC4E95C}" type="slidenum">
              <a:rPr lang="zh-CN" altLang="en-US" smtClean="0"/>
              <a:t>‹#›</a:t>
            </a:fld>
            <a:endParaRPr lang="zh-CN" altLang="en-US"/>
          </a:p>
        </p:txBody>
      </p:sp>
      <p:grpSp>
        <p:nvGrpSpPr>
          <p:cNvPr id="7" name="组合 6"/>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13"/>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14"/>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15"/>
            <a:srcRect/>
            <a:stretch>
              <a:fillRect/>
            </a:stretch>
          </p:blipFill>
          <p:spPr bwMode="auto">
            <a:xfrm>
              <a:off x="250825" y="6276975"/>
              <a:ext cx="433388" cy="431800"/>
            </a:xfrm>
            <a:prstGeom prst="rect">
              <a:avLst/>
            </a:prstGeom>
            <a:noFill/>
            <a:ln w="9525">
              <a:noFill/>
              <a:miter lim="800000"/>
              <a:headEnd/>
              <a:tailEnd/>
            </a:ln>
          </p:spPr>
        </p:pic>
      </p:grpSp>
      <p:pic>
        <p:nvPicPr>
          <p:cNvPr id="205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533" y="116632"/>
            <a:ext cx="33242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消费股投资</a:t>
            </a:r>
          </a:p>
        </p:txBody>
      </p:sp>
      <p:sp>
        <p:nvSpPr>
          <p:cNvPr id="3" name="副标题 2"/>
          <p:cNvSpPr>
            <a:spLocks noGrp="1"/>
          </p:cNvSpPr>
          <p:nvPr>
            <p:ph type="subTitle" idx="1"/>
          </p:nvPr>
        </p:nvSpPr>
        <p:spPr/>
        <p:txBody>
          <a:bodyPr/>
          <a:lstStyle/>
          <a:p>
            <a:r>
              <a:rPr lang="zh-CN" altLang="en-US" dirty="0"/>
              <a:t>钱军辉</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AFD751-BA05-4E8E-923A-FECF6C0910FF}"/>
              </a:ext>
            </a:extLst>
          </p:cNvPr>
          <p:cNvSpPr>
            <a:spLocks noGrp="1"/>
          </p:cNvSpPr>
          <p:nvPr>
            <p:ph type="title"/>
          </p:nvPr>
        </p:nvSpPr>
        <p:spPr/>
        <p:txBody>
          <a:bodyPr/>
          <a:lstStyle/>
          <a:p>
            <a:r>
              <a:rPr lang="en-US" altLang="zh-CN" dirty="0"/>
              <a:t>A</a:t>
            </a:r>
            <a:r>
              <a:rPr lang="zh-CN" altLang="en-US" dirty="0"/>
              <a:t>股有可比的公司吗</a:t>
            </a:r>
          </a:p>
        </p:txBody>
      </p:sp>
      <p:sp>
        <p:nvSpPr>
          <p:cNvPr id="3" name="内容占位符 2">
            <a:extLst>
              <a:ext uri="{FF2B5EF4-FFF2-40B4-BE49-F238E27FC236}">
                <a16:creationId xmlns:a16="http://schemas.microsoft.com/office/drawing/2014/main" id="{EA5C96C6-B6C2-4D18-8ACC-8B496B430248}"/>
              </a:ext>
            </a:extLst>
          </p:cNvPr>
          <p:cNvSpPr>
            <a:spLocks noGrp="1"/>
          </p:cNvSpPr>
          <p:nvPr>
            <p:ph sz="half" idx="1"/>
          </p:nvPr>
        </p:nvSpPr>
        <p:spPr/>
        <p:txBody>
          <a:bodyPr/>
          <a:lstStyle/>
          <a:p>
            <a:endParaRPr lang="zh-CN" altLang="en-US"/>
          </a:p>
        </p:txBody>
      </p:sp>
      <p:sp>
        <p:nvSpPr>
          <p:cNvPr id="4" name="内容占位符 3">
            <a:extLst>
              <a:ext uri="{FF2B5EF4-FFF2-40B4-BE49-F238E27FC236}">
                <a16:creationId xmlns:a16="http://schemas.microsoft.com/office/drawing/2014/main" id="{AD0DAD13-6835-4712-9624-FF8E9F6556E1}"/>
              </a:ext>
            </a:extLst>
          </p:cNvPr>
          <p:cNvSpPr>
            <a:spLocks noGrp="1"/>
          </p:cNvSpPr>
          <p:nvPr>
            <p:ph sz="half" idx="2"/>
          </p:nvPr>
        </p:nvSpPr>
        <p:spPr/>
        <p:txBody>
          <a:bodyPr/>
          <a:lstStyle/>
          <a:p>
            <a:endParaRPr lang="zh-CN" altLang="en-US"/>
          </a:p>
        </p:txBody>
      </p:sp>
    </p:spTree>
    <p:extLst>
      <p:ext uri="{BB962C8B-B14F-4D97-AF65-F5344CB8AC3E}">
        <p14:creationId xmlns:p14="http://schemas.microsoft.com/office/powerpoint/2010/main" val="2334865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lnSpcReduction="10000"/>
          </a:bodyPr>
          <a:lstStyle/>
          <a:p>
            <a:r>
              <a:rPr lang="zh-CN" altLang="zh-CN" dirty="0"/>
              <a:t>引论</a:t>
            </a:r>
            <a:endParaRPr lang="en-US" altLang="zh-CN" dirty="0"/>
          </a:p>
          <a:p>
            <a:r>
              <a:rPr lang="zh-CN" altLang="en-US" dirty="0"/>
              <a:t>案例分析</a:t>
            </a:r>
            <a:endParaRPr lang="en-US" altLang="zh-CN" dirty="0"/>
          </a:p>
          <a:p>
            <a:pPr lvl="1"/>
            <a:r>
              <a:rPr lang="zh-CN" altLang="en-US" dirty="0"/>
              <a:t>喜诗糖果</a:t>
            </a:r>
            <a:endParaRPr lang="en-US" altLang="zh-CN" dirty="0"/>
          </a:p>
          <a:p>
            <a:pPr lvl="1"/>
            <a:r>
              <a:rPr lang="zh-CN" altLang="en-US" dirty="0">
                <a:solidFill>
                  <a:srgbClr val="C00000"/>
                </a:solidFill>
              </a:rPr>
              <a:t>可口可乐</a:t>
            </a:r>
          </a:p>
          <a:p>
            <a:pPr lvl="1"/>
            <a:r>
              <a:rPr lang="zh-CN" altLang="en-US" dirty="0"/>
              <a:t>怪物饮料</a:t>
            </a:r>
            <a:endParaRPr lang="en-US" altLang="zh-CN" dirty="0"/>
          </a:p>
          <a:p>
            <a:pPr lvl="1"/>
            <a:r>
              <a:rPr lang="zh-CN" altLang="en-US" dirty="0"/>
              <a:t>百润股份</a:t>
            </a:r>
            <a:endParaRPr lang="en-US" altLang="zh-CN" dirty="0"/>
          </a:p>
          <a:p>
            <a:pPr lvl="1"/>
            <a:r>
              <a:rPr lang="zh-CN" altLang="en-US" dirty="0"/>
              <a:t>达美乐</a:t>
            </a:r>
            <a:endParaRPr lang="en-US" altLang="zh-CN" dirty="0"/>
          </a:p>
          <a:p>
            <a:pPr lvl="1"/>
            <a:r>
              <a:rPr lang="zh-CN" altLang="en-US" dirty="0"/>
              <a:t>贵州茅台</a:t>
            </a:r>
            <a:endParaRPr lang="en-US" altLang="zh-CN" dirty="0"/>
          </a:p>
          <a:p>
            <a:r>
              <a:rPr lang="zh-CN" altLang="en-US" dirty="0"/>
              <a:t>小结</a:t>
            </a:r>
          </a:p>
          <a:p>
            <a:pPr lvl="1"/>
            <a:endParaRPr lang="en-US" altLang="zh-CN" dirty="0"/>
          </a:p>
          <a:p>
            <a:endParaRPr lang="en-US" altLang="zh-CN" dirty="0"/>
          </a:p>
          <a:p>
            <a:endParaRPr lang="en-US" altLang="zh-CN" dirty="0"/>
          </a:p>
          <a:p>
            <a:endParaRPr lang="zh-CN" altLang="zh-CN" dirty="0"/>
          </a:p>
          <a:p>
            <a:endParaRPr lang="zh-CN" altLang="en-US" dirty="0"/>
          </a:p>
        </p:txBody>
      </p:sp>
    </p:spTree>
    <p:extLst>
      <p:ext uri="{BB962C8B-B14F-4D97-AF65-F5344CB8AC3E}">
        <p14:creationId xmlns:p14="http://schemas.microsoft.com/office/powerpoint/2010/main" val="236803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ca-Cola Glass Bottle 385mL | BIG W">
            <a:extLst>
              <a:ext uri="{FF2B5EF4-FFF2-40B4-BE49-F238E27FC236}">
                <a16:creationId xmlns:a16="http://schemas.microsoft.com/office/drawing/2014/main" id="{CBCDB857-8CC6-48AC-B644-90FA65921D20}"/>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38700" y="2034381"/>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3B22FEEB-734F-4D59-8EF5-42AC9E79C73A}"/>
              </a:ext>
            </a:extLst>
          </p:cNvPr>
          <p:cNvSpPr>
            <a:spLocks noGrp="1"/>
          </p:cNvSpPr>
          <p:nvPr>
            <p:ph type="title"/>
          </p:nvPr>
        </p:nvSpPr>
        <p:spPr/>
        <p:txBody>
          <a:bodyPr/>
          <a:lstStyle/>
          <a:p>
            <a:r>
              <a:rPr lang="zh-CN" altLang="en-US" dirty="0"/>
              <a:t>可口可乐</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C655F32-E2A2-4E92-A9F8-8EF0E79712D3}"/>
                  </a:ext>
                </a:extLst>
              </p:cNvPr>
              <p:cNvSpPr>
                <a:spLocks noGrp="1"/>
              </p:cNvSpPr>
              <p:nvPr>
                <p:ph sz="half" idx="1"/>
              </p:nvPr>
            </p:nvSpPr>
            <p:spPr>
              <a:xfrm>
                <a:off x="457200" y="1600200"/>
                <a:ext cx="5338936" cy="4525963"/>
              </a:xfrm>
            </p:spPr>
            <p:txBody>
              <a:bodyPr>
                <a:normAutofit lnSpcReduction="10000"/>
              </a:bodyPr>
              <a:lstStyle/>
              <a:p>
                <a:r>
                  <a:rPr lang="en-US" altLang="zh-CN" dirty="0"/>
                  <a:t>1886</a:t>
                </a:r>
                <a:r>
                  <a:rPr lang="zh-CN" altLang="en-US" dirty="0"/>
                  <a:t>年，</a:t>
                </a:r>
                <a:r>
                  <a:rPr lang="en-US" altLang="zh-CN" dirty="0"/>
                  <a:t>John S. Pemberton </a:t>
                </a:r>
                <a:r>
                  <a:rPr lang="zh-CN" altLang="en-US" dirty="0"/>
                  <a:t>做出配方：</a:t>
                </a:r>
                <a:endParaRPr lang="en-US" altLang="zh-CN" dirty="0"/>
              </a:p>
              <a:p>
                <a:pPr marL="457200" lvl="1" indent="0">
                  <a:buNone/>
                </a:pPr>
                <a:r>
                  <a:rPr lang="en-US" altLang="zh-CN" dirty="0">
                    <a:solidFill>
                      <a:srgbClr val="C00000"/>
                    </a:solidFill>
                  </a:rPr>
                  <a:t>Coca</a:t>
                </a:r>
                <a:r>
                  <a:rPr lang="en-US" altLang="zh-CN" dirty="0"/>
                  <a:t> </a:t>
                </a:r>
                <a14:m>
                  <m:oMath xmlns:m="http://schemas.openxmlformats.org/officeDocument/2006/math">
                    <m:r>
                      <a:rPr lang="en-US" altLang="zh-CN" b="0" i="1" smtClean="0">
                        <a:latin typeface="Cambria Math" panose="02040503050406030204" pitchFamily="18" charset="0"/>
                      </a:rPr>
                      <m:t>→</m:t>
                    </m:r>
                  </m:oMath>
                </a14:m>
                <a:r>
                  <a:rPr lang="en-US" altLang="zh-CN" dirty="0"/>
                  <a:t> </a:t>
                </a:r>
                <a:r>
                  <a:rPr lang="zh-CN" altLang="en-US" dirty="0"/>
                  <a:t>可卡因（</a:t>
                </a:r>
                <a:r>
                  <a:rPr lang="en-US" altLang="zh-CN" dirty="0"/>
                  <a:t> cocaine </a:t>
                </a:r>
                <a:r>
                  <a:rPr lang="zh-CN" altLang="en-US" dirty="0"/>
                  <a:t>）</a:t>
                </a:r>
                <a:endParaRPr lang="en-US" altLang="zh-CN" dirty="0"/>
              </a:p>
              <a:p>
                <a:pPr marL="457200" lvl="1" indent="0">
                  <a:buNone/>
                </a:pPr>
                <a:r>
                  <a:rPr lang="en-US" altLang="zh-CN" dirty="0">
                    <a:solidFill>
                      <a:srgbClr val="C00000"/>
                    </a:solidFill>
                  </a:rPr>
                  <a:t>Kola</a:t>
                </a:r>
                <a:r>
                  <a:rPr lang="en-US" altLang="zh-CN" dirty="0"/>
                  <a:t> nuts </a:t>
                </a:r>
                <a14:m>
                  <m:oMath xmlns:m="http://schemas.openxmlformats.org/officeDocument/2006/math">
                    <m:r>
                      <a:rPr lang="en-US" altLang="zh-CN" i="1">
                        <a:latin typeface="Cambria Math" panose="02040503050406030204" pitchFamily="18" charset="0"/>
                      </a:rPr>
                      <m:t>→</m:t>
                    </m:r>
                    <m:r>
                      <a:rPr lang="en-US" altLang="zh-CN" b="0" i="1" smtClean="0">
                        <a:latin typeface="Cambria Math" panose="02040503050406030204" pitchFamily="18" charset="0"/>
                      </a:rPr>
                      <m:t> </m:t>
                    </m:r>
                  </m:oMath>
                </a14:m>
                <a:r>
                  <a:rPr lang="zh-CN" altLang="en-US" dirty="0"/>
                  <a:t>咖啡因（</a:t>
                </a:r>
                <a:r>
                  <a:rPr lang="en-US" altLang="zh-CN" dirty="0"/>
                  <a:t> caffeine </a:t>
                </a:r>
                <a:r>
                  <a:rPr lang="zh-CN" altLang="en-US" dirty="0"/>
                  <a:t>）</a:t>
                </a:r>
                <a:endParaRPr lang="en-US" altLang="zh-CN" dirty="0"/>
              </a:p>
              <a:p>
                <a:r>
                  <a:rPr lang="en-US" altLang="zh-CN" dirty="0"/>
                  <a:t>1888</a:t>
                </a:r>
                <a:r>
                  <a:rPr lang="zh-CN" altLang="en-US" dirty="0"/>
                  <a:t>年，</a:t>
                </a:r>
                <a:r>
                  <a:rPr lang="en-US" altLang="zh-CN" dirty="0"/>
                  <a:t>Asa G. </a:t>
                </a:r>
                <a:r>
                  <a:rPr lang="en-US" altLang="zh-CN" dirty="0" err="1"/>
                  <a:t>Cander</a:t>
                </a:r>
                <a:r>
                  <a:rPr lang="zh-CN" altLang="en-US" dirty="0"/>
                  <a:t>成为大股东，向全国市场扩张。</a:t>
                </a:r>
                <a:endParaRPr lang="en-US" altLang="zh-CN" dirty="0"/>
              </a:p>
              <a:p>
                <a:r>
                  <a:rPr lang="en-US" altLang="zh-CN" dirty="0"/>
                  <a:t>1892</a:t>
                </a:r>
                <a:r>
                  <a:rPr lang="zh-CN" altLang="en-US" dirty="0"/>
                  <a:t>年，可口可乐公司成立。</a:t>
                </a:r>
                <a:endParaRPr lang="en-US" altLang="zh-CN" dirty="0"/>
              </a:p>
              <a:p>
                <a:r>
                  <a:rPr lang="en-US" altLang="zh-CN" dirty="0"/>
                  <a:t>1919</a:t>
                </a:r>
                <a:r>
                  <a:rPr lang="zh-CN" altLang="en-US" dirty="0"/>
                  <a:t>年上市，</a:t>
                </a:r>
                <a:r>
                  <a:rPr lang="en-US" altLang="zh-CN" dirty="0"/>
                  <a:t>1920</a:t>
                </a:r>
                <a:r>
                  <a:rPr lang="zh-CN" altLang="en-US" dirty="0"/>
                  <a:t>年开始分红。</a:t>
                </a:r>
                <a:endParaRPr lang="en-US" altLang="zh-CN" dirty="0"/>
              </a:p>
              <a:p>
                <a:r>
                  <a:rPr lang="en-US" altLang="zh-CN" dirty="0"/>
                  <a:t>1928</a:t>
                </a:r>
                <a:r>
                  <a:rPr lang="zh-CN" altLang="en-US" dirty="0"/>
                  <a:t>年，开始在中国生产。</a:t>
                </a:r>
                <a:endParaRPr lang="en-US" altLang="zh-CN" dirty="0"/>
              </a:p>
              <a:p>
                <a:r>
                  <a:rPr lang="en-US" altLang="zh-CN" dirty="0"/>
                  <a:t>1988</a:t>
                </a:r>
                <a:r>
                  <a:rPr lang="zh-CN" altLang="en-US" dirty="0"/>
                  <a:t>年，巴菲特买进可口可乐。</a:t>
                </a: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4C655F32-E2A2-4E92-A9F8-8EF0E79712D3}"/>
                  </a:ext>
                </a:extLst>
              </p:cNvPr>
              <p:cNvSpPr>
                <a:spLocks noGrp="1" noRot="1" noChangeAspect="1" noMove="1" noResize="1" noEditPoints="1" noAdjustHandles="1" noChangeArrowheads="1" noChangeShapeType="1" noTextEdit="1"/>
              </p:cNvSpPr>
              <p:nvPr>
                <p:ph sz="half" idx="1"/>
              </p:nvPr>
            </p:nvSpPr>
            <p:spPr>
              <a:xfrm>
                <a:off x="457200" y="1600200"/>
                <a:ext cx="5338936" cy="4525963"/>
              </a:xfrm>
              <a:blipFill>
                <a:blip r:embed="rId4"/>
                <a:stretch>
                  <a:fillRect l="-2055" t="-2965" r="-5822" b="-10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92209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8BB4F22C-3CB3-4EF7-963F-DA18E15A986D}"/>
              </a:ext>
            </a:extLst>
          </p:cNvPr>
          <p:cNvSpPr>
            <a:spLocks noGrp="1"/>
          </p:cNvSpPr>
          <p:nvPr>
            <p:ph type="title"/>
          </p:nvPr>
        </p:nvSpPr>
        <p:spPr/>
        <p:txBody>
          <a:bodyPr/>
          <a:lstStyle/>
          <a:p>
            <a:r>
              <a:rPr lang="zh-CN" altLang="en-US" dirty="0"/>
              <a:t>可口可乐股价（</a:t>
            </a:r>
            <a:r>
              <a:rPr lang="en-US" altLang="zh-CN" dirty="0"/>
              <a:t>1963-2023</a:t>
            </a:r>
            <a:r>
              <a:rPr lang="zh-CN" altLang="en-US" dirty="0"/>
              <a:t>）</a:t>
            </a:r>
          </a:p>
        </p:txBody>
      </p:sp>
      <p:pic>
        <p:nvPicPr>
          <p:cNvPr id="7" name="内容占位符 6">
            <a:extLst>
              <a:ext uri="{FF2B5EF4-FFF2-40B4-BE49-F238E27FC236}">
                <a16:creationId xmlns:a16="http://schemas.microsoft.com/office/drawing/2014/main" id="{7B60586E-302A-4A20-86F5-A54EA471EB90}"/>
              </a:ext>
            </a:extLst>
          </p:cNvPr>
          <p:cNvPicPr>
            <a:picLocks noGrp="1" noChangeAspect="1"/>
          </p:cNvPicPr>
          <p:nvPr>
            <p:ph idx="1"/>
          </p:nvPr>
        </p:nvPicPr>
        <p:blipFill>
          <a:blip r:embed="rId2"/>
          <a:stretch>
            <a:fillRect/>
          </a:stretch>
        </p:blipFill>
        <p:spPr>
          <a:xfrm>
            <a:off x="457200" y="2027206"/>
            <a:ext cx="8229600" cy="3671951"/>
          </a:xfrm>
          <a:prstGeom prst="rect">
            <a:avLst/>
          </a:prstGeom>
        </p:spPr>
      </p:pic>
    </p:spTree>
    <p:extLst>
      <p:ext uri="{BB962C8B-B14F-4D97-AF65-F5344CB8AC3E}">
        <p14:creationId xmlns:p14="http://schemas.microsoft.com/office/powerpoint/2010/main" val="902575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D8A739-C860-474C-B200-D74493FCBCDF}"/>
              </a:ext>
            </a:extLst>
          </p:cNvPr>
          <p:cNvSpPr>
            <a:spLocks noGrp="1"/>
          </p:cNvSpPr>
          <p:nvPr>
            <p:ph type="title"/>
          </p:nvPr>
        </p:nvSpPr>
        <p:spPr/>
        <p:txBody>
          <a:bodyPr/>
          <a:lstStyle/>
          <a:p>
            <a:r>
              <a:rPr lang="zh-CN" altLang="en-US" dirty="0"/>
              <a:t>可口可乐的护城河</a:t>
            </a:r>
          </a:p>
        </p:txBody>
      </p:sp>
      <p:sp>
        <p:nvSpPr>
          <p:cNvPr id="3" name="内容占位符 2">
            <a:extLst>
              <a:ext uri="{FF2B5EF4-FFF2-40B4-BE49-F238E27FC236}">
                <a16:creationId xmlns:a16="http://schemas.microsoft.com/office/drawing/2014/main" id="{8ED6D87F-8D12-465F-B09E-62B88B77234A}"/>
              </a:ext>
            </a:extLst>
          </p:cNvPr>
          <p:cNvSpPr>
            <a:spLocks noGrp="1"/>
          </p:cNvSpPr>
          <p:nvPr>
            <p:ph sz="half" idx="1"/>
          </p:nvPr>
        </p:nvSpPr>
        <p:spPr/>
        <p:txBody>
          <a:bodyPr/>
          <a:lstStyle/>
          <a:p>
            <a:r>
              <a:rPr lang="en-US" altLang="zh-CN" dirty="0"/>
              <a:t>Sell</a:t>
            </a:r>
            <a:r>
              <a:rPr lang="zh-CN" altLang="en-US" dirty="0"/>
              <a:t> </a:t>
            </a:r>
            <a:r>
              <a:rPr lang="en-US" altLang="zh-CN" dirty="0"/>
              <a:t>brand</a:t>
            </a:r>
          </a:p>
          <a:p>
            <a:r>
              <a:rPr lang="en-US" altLang="zh-CN" dirty="0"/>
              <a:t>Buy</a:t>
            </a:r>
            <a:r>
              <a:rPr lang="zh-CN" altLang="en-US" dirty="0"/>
              <a:t> </a:t>
            </a:r>
            <a:r>
              <a:rPr lang="en-US" altLang="zh-CN" dirty="0"/>
              <a:t>commodity</a:t>
            </a:r>
          </a:p>
          <a:p>
            <a:pPr lvl="1"/>
            <a:r>
              <a:rPr lang="zh-CN" altLang="en-US" dirty="0"/>
              <a:t>糖</a:t>
            </a:r>
            <a:endParaRPr lang="en-US" altLang="zh-CN" dirty="0"/>
          </a:p>
          <a:p>
            <a:pPr lvl="1"/>
            <a:r>
              <a:rPr lang="zh-CN" altLang="en-US" dirty="0"/>
              <a:t>咖啡因</a:t>
            </a:r>
            <a:endParaRPr lang="en-US" altLang="zh-CN" dirty="0"/>
          </a:p>
          <a:p>
            <a:pPr lvl="1"/>
            <a:r>
              <a:rPr lang="zh-CN" altLang="en-US" dirty="0"/>
              <a:t>水</a:t>
            </a:r>
            <a:endParaRPr lang="en-US" altLang="zh-CN" dirty="0"/>
          </a:p>
          <a:p>
            <a:pPr lvl="1"/>
            <a:r>
              <a:rPr lang="zh-CN" altLang="en-US" dirty="0"/>
              <a:t>玻璃</a:t>
            </a:r>
            <a:endParaRPr lang="en-US" altLang="zh-CN" dirty="0"/>
          </a:p>
          <a:p>
            <a:pPr lvl="1"/>
            <a:r>
              <a:rPr lang="zh-CN" altLang="en-US" dirty="0"/>
              <a:t>铝</a:t>
            </a:r>
            <a:endParaRPr lang="en-US" altLang="zh-CN" dirty="0"/>
          </a:p>
          <a:p>
            <a:r>
              <a:rPr lang="zh-CN" altLang="en-US" dirty="0"/>
              <a:t>轻资产</a:t>
            </a:r>
            <a:endParaRPr lang="en-US" altLang="zh-CN" dirty="0"/>
          </a:p>
          <a:p>
            <a:pPr marL="457200" lvl="1" indent="0">
              <a:buNone/>
            </a:pPr>
            <a:endParaRPr lang="zh-CN" altLang="en-US" dirty="0"/>
          </a:p>
        </p:txBody>
      </p:sp>
      <p:sp>
        <p:nvSpPr>
          <p:cNvPr id="4" name="内容占位符 3">
            <a:extLst>
              <a:ext uri="{FF2B5EF4-FFF2-40B4-BE49-F238E27FC236}">
                <a16:creationId xmlns:a16="http://schemas.microsoft.com/office/drawing/2014/main" id="{732347E4-C9E3-476E-90D1-CAC730FFA700}"/>
              </a:ext>
            </a:extLst>
          </p:cNvPr>
          <p:cNvSpPr>
            <a:spLocks noGrp="1"/>
          </p:cNvSpPr>
          <p:nvPr>
            <p:ph sz="half" idx="2"/>
          </p:nvPr>
        </p:nvSpPr>
        <p:spPr/>
        <p:txBody>
          <a:bodyPr/>
          <a:lstStyle/>
          <a:p>
            <a:endParaRPr lang="zh-CN" altLang="en-US" dirty="0"/>
          </a:p>
        </p:txBody>
      </p:sp>
    </p:spTree>
    <p:extLst>
      <p:ext uri="{BB962C8B-B14F-4D97-AF65-F5344CB8AC3E}">
        <p14:creationId xmlns:p14="http://schemas.microsoft.com/office/powerpoint/2010/main" val="194644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030957-8D51-4315-8235-7C0B058E6CD9}"/>
              </a:ext>
            </a:extLst>
          </p:cNvPr>
          <p:cNvSpPr>
            <a:spLocks noGrp="1"/>
          </p:cNvSpPr>
          <p:nvPr>
            <p:ph type="title"/>
          </p:nvPr>
        </p:nvSpPr>
        <p:spPr/>
        <p:txBody>
          <a:bodyPr/>
          <a:lstStyle/>
          <a:p>
            <a:r>
              <a:rPr lang="en-US" altLang="zh-CN" dirty="0"/>
              <a:t>80</a:t>
            </a:r>
            <a:r>
              <a:rPr lang="zh-CN" altLang="en-US" dirty="0"/>
              <a:t>年代的可口可乐</a:t>
            </a:r>
          </a:p>
        </p:txBody>
      </p:sp>
      <p:sp>
        <p:nvSpPr>
          <p:cNvPr id="3" name="内容占位符 2">
            <a:extLst>
              <a:ext uri="{FF2B5EF4-FFF2-40B4-BE49-F238E27FC236}">
                <a16:creationId xmlns:a16="http://schemas.microsoft.com/office/drawing/2014/main" id="{65AC0D20-3FA6-4045-B2BD-C9A24C34B3E9}"/>
              </a:ext>
            </a:extLst>
          </p:cNvPr>
          <p:cNvSpPr>
            <a:spLocks noGrp="1"/>
          </p:cNvSpPr>
          <p:nvPr>
            <p:ph sz="half" idx="1"/>
          </p:nvPr>
        </p:nvSpPr>
        <p:spPr/>
        <p:txBody>
          <a:bodyPr>
            <a:normAutofit lnSpcReduction="10000"/>
          </a:bodyPr>
          <a:lstStyle/>
          <a:p>
            <a:r>
              <a:rPr lang="zh-CN" altLang="en-US" dirty="0"/>
              <a:t>可口可乐面临困境。</a:t>
            </a:r>
            <a:endParaRPr lang="en-US" altLang="zh-CN" dirty="0"/>
          </a:p>
          <a:p>
            <a:pPr lvl="1"/>
            <a:r>
              <a:rPr lang="zh-CN" altLang="en-US" dirty="0"/>
              <a:t>多元化投资不利。</a:t>
            </a:r>
            <a:endParaRPr lang="en-US" altLang="zh-CN" dirty="0"/>
          </a:p>
          <a:p>
            <a:pPr lvl="1"/>
            <a:r>
              <a:rPr lang="zh-CN" altLang="en-US" dirty="0"/>
              <a:t>市占率从</a:t>
            </a:r>
            <a:r>
              <a:rPr lang="en-US" altLang="zh-CN" dirty="0"/>
              <a:t>1948</a:t>
            </a:r>
            <a:r>
              <a:rPr lang="zh-CN" altLang="en-US" dirty="0"/>
              <a:t>年的</a:t>
            </a:r>
            <a:r>
              <a:rPr lang="en-US" altLang="zh-CN" dirty="0"/>
              <a:t>60%</a:t>
            </a:r>
            <a:r>
              <a:rPr lang="zh-CN" altLang="en-US" dirty="0"/>
              <a:t>下降到</a:t>
            </a:r>
            <a:r>
              <a:rPr lang="en-US" altLang="zh-CN" dirty="0"/>
              <a:t>1984</a:t>
            </a:r>
            <a:r>
              <a:rPr lang="zh-CN" altLang="en-US" dirty="0"/>
              <a:t>年的</a:t>
            </a:r>
            <a:r>
              <a:rPr lang="en-US" altLang="zh-CN" dirty="0"/>
              <a:t>21.8%</a:t>
            </a:r>
            <a:r>
              <a:rPr lang="zh-CN" altLang="en-US" dirty="0"/>
              <a:t>。</a:t>
            </a:r>
            <a:endParaRPr lang="en-US" altLang="zh-CN" dirty="0"/>
          </a:p>
          <a:p>
            <a:pPr lvl="1"/>
            <a:r>
              <a:rPr lang="en-US" altLang="zh-CN" dirty="0"/>
              <a:t>1985</a:t>
            </a:r>
            <a:r>
              <a:rPr lang="zh-CN" altLang="en-US" dirty="0"/>
              <a:t>年，可口可乐尝试新口味失败。</a:t>
            </a:r>
            <a:endParaRPr lang="en-US" altLang="zh-CN" dirty="0"/>
          </a:p>
          <a:p>
            <a:r>
              <a:rPr lang="en-US" altLang="zh-CN" dirty="0"/>
              <a:t>80</a:t>
            </a:r>
            <a:r>
              <a:rPr lang="zh-CN" altLang="en-US" dirty="0"/>
              <a:t>年代中期开始回归聚焦主业，并强调海外市场。</a:t>
            </a:r>
            <a:endParaRPr lang="en-US" altLang="zh-CN" dirty="0"/>
          </a:p>
          <a:p>
            <a:r>
              <a:rPr lang="en-US" altLang="zh-CN" dirty="0"/>
              <a:t>1987</a:t>
            </a:r>
            <a:r>
              <a:rPr lang="zh-CN" altLang="en-US" dirty="0"/>
              <a:t>年，可口可乐回归道琼斯指数。</a:t>
            </a:r>
            <a:endParaRPr lang="en-US" altLang="zh-CN" dirty="0"/>
          </a:p>
          <a:p>
            <a:endParaRPr lang="en-US" altLang="zh-CN" dirty="0"/>
          </a:p>
          <a:p>
            <a:pPr lvl="1"/>
            <a:endParaRPr lang="zh-CN" altLang="en-US" dirty="0"/>
          </a:p>
        </p:txBody>
      </p:sp>
      <p:sp>
        <p:nvSpPr>
          <p:cNvPr id="4" name="内容占位符 3">
            <a:extLst>
              <a:ext uri="{FF2B5EF4-FFF2-40B4-BE49-F238E27FC236}">
                <a16:creationId xmlns:a16="http://schemas.microsoft.com/office/drawing/2014/main" id="{796B657E-6250-4CB5-9E78-7B0A48B8E53C}"/>
              </a:ext>
            </a:extLst>
          </p:cNvPr>
          <p:cNvSpPr>
            <a:spLocks noGrp="1"/>
          </p:cNvSpPr>
          <p:nvPr>
            <p:ph sz="half" idx="2"/>
          </p:nvPr>
        </p:nvSpPr>
        <p:spPr/>
        <p:txBody>
          <a:bodyPr>
            <a:normAutofit lnSpcReduction="10000"/>
          </a:bodyPr>
          <a:lstStyle/>
          <a:p>
            <a:endParaRPr lang="zh-CN" altLang="en-US" dirty="0"/>
          </a:p>
        </p:txBody>
      </p:sp>
    </p:spTree>
    <p:extLst>
      <p:ext uri="{BB962C8B-B14F-4D97-AF65-F5344CB8AC3E}">
        <p14:creationId xmlns:p14="http://schemas.microsoft.com/office/powerpoint/2010/main" val="1765068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81F26A-971F-46C5-A2C9-197BB31BE978}"/>
              </a:ext>
            </a:extLst>
          </p:cNvPr>
          <p:cNvSpPr>
            <a:spLocks noGrp="1"/>
          </p:cNvSpPr>
          <p:nvPr>
            <p:ph type="title"/>
          </p:nvPr>
        </p:nvSpPr>
        <p:spPr/>
        <p:txBody>
          <a:bodyPr/>
          <a:lstStyle/>
          <a:p>
            <a:r>
              <a:rPr lang="zh-CN" altLang="en-US" dirty="0"/>
              <a:t>巴菲特的投资决策</a:t>
            </a:r>
          </a:p>
        </p:txBody>
      </p:sp>
      <p:sp>
        <p:nvSpPr>
          <p:cNvPr id="3" name="内容占位符 2">
            <a:extLst>
              <a:ext uri="{FF2B5EF4-FFF2-40B4-BE49-F238E27FC236}">
                <a16:creationId xmlns:a16="http://schemas.microsoft.com/office/drawing/2014/main" id="{0EC8C7A4-1F08-45C5-9D62-3681F2A07318}"/>
              </a:ext>
            </a:extLst>
          </p:cNvPr>
          <p:cNvSpPr>
            <a:spLocks noGrp="1"/>
          </p:cNvSpPr>
          <p:nvPr>
            <p:ph sz="half" idx="1"/>
          </p:nvPr>
        </p:nvSpPr>
        <p:spPr/>
        <p:txBody>
          <a:bodyPr>
            <a:normAutofit fontScale="85000" lnSpcReduction="20000"/>
          </a:bodyPr>
          <a:lstStyle/>
          <a:p>
            <a:r>
              <a:rPr lang="en-US" altLang="zh-CN" dirty="0"/>
              <a:t>1985</a:t>
            </a:r>
            <a:r>
              <a:rPr lang="zh-CN" altLang="en-US" dirty="0"/>
              <a:t>年，可口可乐推出</a:t>
            </a:r>
            <a:r>
              <a:rPr lang="en-US" altLang="zh-CN" dirty="0"/>
              <a:t>“New Coke”, </a:t>
            </a:r>
            <a:r>
              <a:rPr lang="zh-CN" altLang="en-US" dirty="0"/>
              <a:t>遭遇大众抵制。</a:t>
            </a:r>
            <a:endParaRPr lang="en-US" altLang="zh-CN" dirty="0"/>
          </a:p>
          <a:p>
            <a:r>
              <a:rPr lang="zh-CN" altLang="en-US" dirty="0"/>
              <a:t>同年，巴菲特最喜欢的饮料在从</a:t>
            </a:r>
            <a:r>
              <a:rPr lang="en-US" altLang="zh-CN" dirty="0"/>
              <a:t>Pepsi</a:t>
            </a:r>
            <a:r>
              <a:rPr lang="zh-CN" altLang="en-US" dirty="0"/>
              <a:t>变成</a:t>
            </a:r>
            <a:r>
              <a:rPr lang="en-US" altLang="zh-CN" dirty="0"/>
              <a:t>Cherry Coke.</a:t>
            </a:r>
          </a:p>
          <a:p>
            <a:pPr lvl="1"/>
            <a:r>
              <a:rPr lang="zh-CN" altLang="en-US" dirty="0"/>
              <a:t>估值</a:t>
            </a:r>
            <a:endParaRPr lang="en-US" altLang="zh-CN" dirty="0"/>
          </a:p>
          <a:p>
            <a:pPr lvl="2"/>
            <a:r>
              <a:rPr lang="en-US" altLang="zh-CN" dirty="0"/>
              <a:t>15</a:t>
            </a:r>
            <a:r>
              <a:rPr lang="zh-CN" altLang="en-US" dirty="0"/>
              <a:t>倍</a:t>
            </a:r>
            <a:r>
              <a:rPr lang="en-US" altLang="zh-CN" dirty="0"/>
              <a:t>P/E</a:t>
            </a:r>
            <a:r>
              <a:rPr lang="zh-CN" altLang="en-US" dirty="0"/>
              <a:t>或</a:t>
            </a:r>
            <a:r>
              <a:rPr lang="en-US" altLang="zh-CN" dirty="0"/>
              <a:t>P/FCF</a:t>
            </a:r>
          </a:p>
          <a:p>
            <a:pPr lvl="1"/>
            <a:r>
              <a:rPr lang="zh-CN" altLang="en-US" dirty="0"/>
              <a:t>成长前景</a:t>
            </a:r>
            <a:endParaRPr lang="en-US" altLang="zh-CN" dirty="0"/>
          </a:p>
          <a:p>
            <a:pPr lvl="2"/>
            <a:r>
              <a:rPr lang="zh-CN" altLang="en-US" dirty="0"/>
              <a:t>国际市场人均消费量远低于美国</a:t>
            </a:r>
            <a:endParaRPr lang="en-US" altLang="zh-CN" dirty="0"/>
          </a:p>
          <a:p>
            <a:pPr lvl="1"/>
            <a:r>
              <a:rPr lang="zh-CN" altLang="en-US" dirty="0"/>
              <a:t>资本管理</a:t>
            </a:r>
            <a:endParaRPr lang="en-US" altLang="zh-CN" dirty="0"/>
          </a:p>
          <a:p>
            <a:pPr lvl="2"/>
            <a:r>
              <a:rPr lang="zh-CN" altLang="en-US" dirty="0"/>
              <a:t>持续分红</a:t>
            </a:r>
            <a:endParaRPr lang="en-US" altLang="zh-CN" dirty="0"/>
          </a:p>
          <a:p>
            <a:pPr lvl="2"/>
            <a:r>
              <a:rPr lang="en-US" altLang="zh-CN" dirty="0"/>
              <a:t>1987</a:t>
            </a:r>
            <a:r>
              <a:rPr lang="zh-CN" altLang="en-US" dirty="0"/>
              <a:t>年宣布三年内回购</a:t>
            </a:r>
            <a:r>
              <a:rPr lang="en-US" altLang="zh-CN" dirty="0"/>
              <a:t>10.6%</a:t>
            </a:r>
            <a:r>
              <a:rPr lang="zh-CN" altLang="en-US" dirty="0"/>
              <a:t>的流通股份。</a:t>
            </a:r>
            <a:endParaRPr lang="en-US" altLang="zh-CN" dirty="0"/>
          </a:p>
          <a:p>
            <a:r>
              <a:rPr lang="zh-CN" altLang="en-US" dirty="0"/>
              <a:t>为什么不买</a:t>
            </a:r>
            <a:r>
              <a:rPr lang="en-US" altLang="zh-CN" dirty="0"/>
              <a:t>Pepsi?</a:t>
            </a:r>
          </a:p>
          <a:p>
            <a:pPr lvl="1"/>
            <a:endParaRPr lang="en-US" altLang="zh-CN" dirty="0"/>
          </a:p>
          <a:p>
            <a:endParaRPr lang="en-US" altLang="zh-CN" dirty="0"/>
          </a:p>
          <a:p>
            <a:endParaRPr lang="en-US" altLang="zh-CN" dirty="0"/>
          </a:p>
          <a:p>
            <a:endParaRPr lang="en-US" altLang="zh-CN" dirty="0"/>
          </a:p>
          <a:p>
            <a:endParaRPr lang="zh-CN" altLang="en-US" dirty="0"/>
          </a:p>
        </p:txBody>
      </p:sp>
      <p:pic>
        <p:nvPicPr>
          <p:cNvPr id="5" name="内容占位符 4">
            <a:extLst>
              <a:ext uri="{FF2B5EF4-FFF2-40B4-BE49-F238E27FC236}">
                <a16:creationId xmlns:a16="http://schemas.microsoft.com/office/drawing/2014/main" id="{9BE34EB7-9E09-4446-A22D-51B3E7947FA1}"/>
              </a:ext>
            </a:extLst>
          </p:cNvPr>
          <p:cNvPicPr>
            <a:picLocks noGrp="1" noChangeAspect="1"/>
          </p:cNvPicPr>
          <p:nvPr>
            <p:ph sz="half" idx="2"/>
          </p:nvPr>
        </p:nvPicPr>
        <p:blipFill>
          <a:blip r:embed="rId3"/>
          <a:stretch>
            <a:fillRect/>
          </a:stretch>
        </p:blipFill>
        <p:spPr>
          <a:xfrm>
            <a:off x="4495800" y="2650508"/>
            <a:ext cx="4551567" cy="1556984"/>
          </a:xfrm>
          <a:prstGeom prst="rect">
            <a:avLst/>
          </a:prstGeom>
        </p:spPr>
      </p:pic>
      <p:cxnSp>
        <p:nvCxnSpPr>
          <p:cNvPr id="7" name="直接连接符 6">
            <a:extLst>
              <a:ext uri="{FF2B5EF4-FFF2-40B4-BE49-F238E27FC236}">
                <a16:creationId xmlns:a16="http://schemas.microsoft.com/office/drawing/2014/main" id="{F5B9C1BA-EC12-44F0-9E56-86417A49345F}"/>
              </a:ext>
            </a:extLst>
          </p:cNvPr>
          <p:cNvCxnSpPr>
            <a:cxnSpLocks/>
          </p:cNvCxnSpPr>
          <p:nvPr/>
        </p:nvCxnSpPr>
        <p:spPr>
          <a:xfrm>
            <a:off x="7308304" y="4207492"/>
            <a:ext cx="43204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686E7213-560D-4D13-9A4E-33690F1C2066}"/>
              </a:ext>
            </a:extLst>
          </p:cNvPr>
          <p:cNvSpPr txBox="1"/>
          <p:nvPr/>
        </p:nvSpPr>
        <p:spPr>
          <a:xfrm>
            <a:off x="5004048" y="4293096"/>
            <a:ext cx="4172270" cy="276999"/>
          </a:xfrm>
          <a:prstGeom prst="rect">
            <a:avLst/>
          </a:prstGeom>
          <a:noFill/>
        </p:spPr>
        <p:txBody>
          <a:bodyPr wrap="square" rtlCol="0">
            <a:spAutoFit/>
          </a:bodyPr>
          <a:lstStyle/>
          <a:p>
            <a:r>
              <a:rPr lang="en-US" altLang="zh-CN" sz="1200" dirty="0"/>
              <a:t>From Chapter 18, Buffett: The Making of An American Capitalist.</a:t>
            </a:r>
            <a:endParaRPr lang="zh-CN" altLang="en-US" sz="1200" dirty="0"/>
          </a:p>
        </p:txBody>
      </p:sp>
    </p:spTree>
    <p:extLst>
      <p:ext uri="{BB962C8B-B14F-4D97-AF65-F5344CB8AC3E}">
        <p14:creationId xmlns:p14="http://schemas.microsoft.com/office/powerpoint/2010/main" val="4069394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8C4F8-0884-4B64-AEF9-4CC13CCF39D3}"/>
              </a:ext>
            </a:extLst>
          </p:cNvPr>
          <p:cNvSpPr>
            <a:spLocks noGrp="1"/>
          </p:cNvSpPr>
          <p:nvPr>
            <p:ph type="title"/>
          </p:nvPr>
        </p:nvSpPr>
        <p:spPr/>
        <p:txBody>
          <a:bodyPr/>
          <a:lstStyle/>
          <a:p>
            <a:r>
              <a:rPr lang="zh-CN" altLang="en-US" dirty="0"/>
              <a:t>巴菲特的买入过程</a:t>
            </a:r>
          </a:p>
        </p:txBody>
      </p:sp>
      <p:sp>
        <p:nvSpPr>
          <p:cNvPr id="3" name="内容占位符 2">
            <a:extLst>
              <a:ext uri="{FF2B5EF4-FFF2-40B4-BE49-F238E27FC236}">
                <a16:creationId xmlns:a16="http://schemas.microsoft.com/office/drawing/2014/main" id="{CCEB7399-B786-473F-A022-FDA40C74B754}"/>
              </a:ext>
            </a:extLst>
          </p:cNvPr>
          <p:cNvSpPr>
            <a:spLocks noGrp="1"/>
          </p:cNvSpPr>
          <p:nvPr>
            <p:ph sz="half" idx="1"/>
          </p:nvPr>
        </p:nvSpPr>
        <p:spPr/>
        <p:txBody>
          <a:bodyPr>
            <a:normAutofit/>
          </a:bodyPr>
          <a:lstStyle/>
          <a:p>
            <a:r>
              <a:rPr lang="en-US" altLang="zh-CN" dirty="0"/>
              <a:t>1988</a:t>
            </a:r>
            <a:r>
              <a:rPr lang="zh-CN" altLang="en-US" dirty="0"/>
              <a:t>年夏天，</a:t>
            </a:r>
            <a:r>
              <a:rPr lang="en-US" altLang="zh-CN" dirty="0"/>
              <a:t>5.93</a:t>
            </a:r>
            <a:r>
              <a:rPr lang="zh-CN" altLang="en-US" dirty="0"/>
              <a:t>亿美元（每股约</a:t>
            </a:r>
            <a:r>
              <a:rPr lang="en-US" altLang="zh-CN" dirty="0"/>
              <a:t>2.6</a:t>
            </a:r>
            <a:r>
              <a:rPr lang="zh-CN" altLang="en-US" dirty="0"/>
              <a:t>美元）。</a:t>
            </a:r>
            <a:endParaRPr lang="en-US" altLang="zh-CN" dirty="0"/>
          </a:p>
          <a:p>
            <a:r>
              <a:rPr lang="en-US" altLang="zh-CN" dirty="0"/>
              <a:t>1989</a:t>
            </a:r>
            <a:r>
              <a:rPr lang="zh-CN" altLang="en-US" dirty="0"/>
              <a:t>年，</a:t>
            </a:r>
            <a:r>
              <a:rPr lang="en-US" altLang="zh-CN" dirty="0"/>
              <a:t>4.31</a:t>
            </a:r>
            <a:r>
              <a:rPr lang="zh-CN" altLang="en-US" dirty="0"/>
              <a:t>亿美元（每股约</a:t>
            </a:r>
            <a:r>
              <a:rPr lang="en-US" altLang="zh-CN" dirty="0"/>
              <a:t>2.94</a:t>
            </a:r>
            <a:r>
              <a:rPr lang="zh-CN" altLang="en-US" dirty="0"/>
              <a:t>美元）。</a:t>
            </a:r>
            <a:endParaRPr lang="en-US" altLang="zh-CN" dirty="0"/>
          </a:p>
          <a:p>
            <a:r>
              <a:rPr lang="en-US" altLang="zh-CN" dirty="0"/>
              <a:t>1994</a:t>
            </a:r>
            <a:r>
              <a:rPr lang="zh-CN" altLang="en-US" dirty="0"/>
              <a:t>年，</a:t>
            </a:r>
            <a:r>
              <a:rPr lang="en-US" altLang="zh-CN" dirty="0"/>
              <a:t>2.75</a:t>
            </a:r>
            <a:r>
              <a:rPr lang="zh-CN" altLang="en-US" dirty="0"/>
              <a:t>亿美元（每股约</a:t>
            </a:r>
            <a:r>
              <a:rPr lang="en-US" altLang="zh-CN" dirty="0"/>
              <a:t>10.42</a:t>
            </a:r>
            <a:r>
              <a:rPr lang="zh-CN" altLang="en-US" dirty="0"/>
              <a:t>美元）。</a:t>
            </a:r>
            <a:endParaRPr lang="en-US" altLang="zh-CN" dirty="0"/>
          </a:p>
          <a:p>
            <a:r>
              <a:rPr lang="zh-CN" altLang="en-US" dirty="0"/>
              <a:t>到</a:t>
            </a:r>
            <a:r>
              <a:rPr lang="en-US" altLang="zh-CN" dirty="0"/>
              <a:t>1994</a:t>
            </a:r>
            <a:r>
              <a:rPr lang="zh-CN" altLang="en-US" dirty="0"/>
              <a:t>年底，可口可乐仓位约占</a:t>
            </a:r>
            <a:r>
              <a:rPr lang="en-US" altLang="zh-CN" dirty="0"/>
              <a:t>Berkshire</a:t>
            </a:r>
            <a:r>
              <a:rPr lang="zh-CN" altLang="en-US" dirty="0"/>
              <a:t>普通股投资额的</a:t>
            </a:r>
            <a:r>
              <a:rPr lang="en-US" altLang="zh-CN" dirty="0"/>
              <a:t>34%</a:t>
            </a:r>
            <a:r>
              <a:rPr lang="zh-CN" altLang="en-US" dirty="0"/>
              <a:t>。</a:t>
            </a:r>
            <a:endParaRPr lang="en-US" altLang="zh-CN" dirty="0"/>
          </a:p>
          <a:p>
            <a:endParaRPr lang="zh-CN" altLang="en-US" dirty="0"/>
          </a:p>
        </p:txBody>
      </p:sp>
      <p:pic>
        <p:nvPicPr>
          <p:cNvPr id="5" name="内容占位符 4">
            <a:extLst>
              <a:ext uri="{FF2B5EF4-FFF2-40B4-BE49-F238E27FC236}">
                <a16:creationId xmlns:a16="http://schemas.microsoft.com/office/drawing/2014/main" id="{A5124C3E-CC49-412F-B209-0CE4314B7147}"/>
              </a:ext>
            </a:extLst>
          </p:cNvPr>
          <p:cNvPicPr>
            <a:picLocks noGrp="1" noChangeAspect="1"/>
          </p:cNvPicPr>
          <p:nvPr>
            <p:ph sz="half" idx="2"/>
          </p:nvPr>
        </p:nvPicPr>
        <p:blipFill>
          <a:blip r:embed="rId2"/>
          <a:stretch>
            <a:fillRect/>
          </a:stretch>
        </p:blipFill>
        <p:spPr>
          <a:xfrm>
            <a:off x="4648200" y="2835123"/>
            <a:ext cx="4038600" cy="2056117"/>
          </a:xfrm>
          <a:prstGeom prst="rect">
            <a:avLst/>
          </a:prstGeom>
        </p:spPr>
      </p:pic>
    </p:spTree>
    <p:extLst>
      <p:ext uri="{BB962C8B-B14F-4D97-AF65-F5344CB8AC3E}">
        <p14:creationId xmlns:p14="http://schemas.microsoft.com/office/powerpoint/2010/main" val="2150866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84BCE4C-95DB-4F09-B2DC-46D93FA39BA6}"/>
              </a:ext>
            </a:extLst>
          </p:cNvPr>
          <p:cNvSpPr>
            <a:spLocks noGrp="1"/>
          </p:cNvSpPr>
          <p:nvPr>
            <p:ph type="title"/>
          </p:nvPr>
        </p:nvSpPr>
        <p:spPr/>
        <p:txBody>
          <a:bodyPr/>
          <a:lstStyle/>
          <a:p>
            <a:r>
              <a:rPr lang="zh-CN" altLang="en-US" dirty="0"/>
              <a:t>可口可乐股价（</a:t>
            </a:r>
            <a:r>
              <a:rPr lang="en-US" altLang="zh-CN" dirty="0"/>
              <a:t>1975-1994</a:t>
            </a:r>
            <a:r>
              <a:rPr lang="zh-CN" altLang="en-US" dirty="0"/>
              <a:t>）</a:t>
            </a:r>
          </a:p>
        </p:txBody>
      </p:sp>
      <p:pic>
        <p:nvPicPr>
          <p:cNvPr id="10" name="内容占位符 9">
            <a:extLst>
              <a:ext uri="{FF2B5EF4-FFF2-40B4-BE49-F238E27FC236}">
                <a16:creationId xmlns:a16="http://schemas.microsoft.com/office/drawing/2014/main" id="{6B745446-A166-41F6-9C55-EFC125675A8A}"/>
              </a:ext>
            </a:extLst>
          </p:cNvPr>
          <p:cNvPicPr>
            <a:picLocks noGrp="1" noChangeAspect="1"/>
          </p:cNvPicPr>
          <p:nvPr>
            <p:ph idx="1"/>
          </p:nvPr>
        </p:nvPicPr>
        <p:blipFill>
          <a:blip r:embed="rId3"/>
          <a:stretch>
            <a:fillRect/>
          </a:stretch>
        </p:blipFill>
        <p:spPr>
          <a:xfrm>
            <a:off x="457200" y="2056056"/>
            <a:ext cx="8229600" cy="3614251"/>
          </a:xfrm>
          <a:prstGeom prst="rect">
            <a:avLst/>
          </a:prstGeom>
        </p:spPr>
      </p:pic>
      <p:cxnSp>
        <p:nvCxnSpPr>
          <p:cNvPr id="12" name="直接箭头连接符 11">
            <a:extLst>
              <a:ext uri="{FF2B5EF4-FFF2-40B4-BE49-F238E27FC236}">
                <a16:creationId xmlns:a16="http://schemas.microsoft.com/office/drawing/2014/main" id="{964E3B85-145B-4B8A-8D23-DBDDC6E891B9}"/>
              </a:ext>
            </a:extLst>
          </p:cNvPr>
          <p:cNvCxnSpPr>
            <a:cxnSpLocks/>
          </p:cNvCxnSpPr>
          <p:nvPr/>
        </p:nvCxnSpPr>
        <p:spPr>
          <a:xfrm>
            <a:off x="5652120" y="4221088"/>
            <a:ext cx="216024"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64BCE2A8-EC6D-4C2C-8901-88E2244C171F}"/>
              </a:ext>
            </a:extLst>
          </p:cNvPr>
          <p:cNvCxnSpPr>
            <a:cxnSpLocks/>
          </p:cNvCxnSpPr>
          <p:nvPr/>
        </p:nvCxnSpPr>
        <p:spPr>
          <a:xfrm>
            <a:off x="7812360" y="2492896"/>
            <a:ext cx="432048"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625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zh-CN" dirty="0"/>
              <a:t>引论</a:t>
            </a:r>
            <a:endParaRPr lang="en-US" altLang="zh-CN" dirty="0"/>
          </a:p>
          <a:p>
            <a:r>
              <a:rPr lang="zh-CN" altLang="en-US" dirty="0"/>
              <a:t>案例分析</a:t>
            </a:r>
            <a:endParaRPr lang="en-US" altLang="zh-CN" dirty="0"/>
          </a:p>
          <a:p>
            <a:pPr lvl="1"/>
            <a:r>
              <a:rPr lang="zh-CN" altLang="en-US" dirty="0"/>
              <a:t>喜诗糖果</a:t>
            </a:r>
            <a:endParaRPr lang="en-US" altLang="zh-CN" dirty="0"/>
          </a:p>
          <a:p>
            <a:pPr lvl="1"/>
            <a:r>
              <a:rPr lang="zh-CN" altLang="en-US" dirty="0"/>
              <a:t>可口可乐</a:t>
            </a:r>
          </a:p>
          <a:p>
            <a:pPr lvl="1"/>
            <a:r>
              <a:rPr lang="zh-CN" altLang="en-US" dirty="0">
                <a:solidFill>
                  <a:srgbClr val="C00000"/>
                </a:solidFill>
              </a:rPr>
              <a:t>怪物饮料</a:t>
            </a:r>
            <a:endParaRPr lang="en-US" altLang="zh-CN" dirty="0">
              <a:solidFill>
                <a:srgbClr val="C00000"/>
              </a:solidFill>
            </a:endParaRPr>
          </a:p>
          <a:p>
            <a:pPr lvl="1"/>
            <a:r>
              <a:rPr lang="zh-CN" altLang="en-US" dirty="0"/>
              <a:t>百润股份</a:t>
            </a:r>
            <a:endParaRPr lang="en-US" altLang="zh-CN" dirty="0"/>
          </a:p>
          <a:p>
            <a:pPr lvl="1"/>
            <a:r>
              <a:rPr lang="zh-CN" altLang="en-US" dirty="0"/>
              <a:t>达美乐</a:t>
            </a:r>
            <a:endParaRPr lang="en-US" altLang="zh-CN" dirty="0"/>
          </a:p>
          <a:p>
            <a:r>
              <a:rPr lang="zh-CN" altLang="en-US" dirty="0"/>
              <a:t>小结</a:t>
            </a:r>
          </a:p>
          <a:p>
            <a:pPr lvl="1"/>
            <a:endParaRPr lang="en-US" altLang="zh-CN" dirty="0"/>
          </a:p>
          <a:p>
            <a:endParaRPr lang="en-US" altLang="zh-CN" dirty="0"/>
          </a:p>
          <a:p>
            <a:endParaRPr lang="en-US" altLang="zh-CN" dirty="0"/>
          </a:p>
          <a:p>
            <a:endParaRPr lang="zh-CN" altLang="zh-CN" dirty="0"/>
          </a:p>
          <a:p>
            <a:endParaRPr lang="zh-CN" altLang="en-US" dirty="0"/>
          </a:p>
        </p:txBody>
      </p:sp>
    </p:spTree>
    <p:extLst>
      <p:ext uri="{BB962C8B-B14F-4D97-AF65-F5344CB8AC3E}">
        <p14:creationId xmlns:p14="http://schemas.microsoft.com/office/powerpoint/2010/main" val="171008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zh-CN" dirty="0"/>
              <a:t>引论</a:t>
            </a:r>
            <a:endParaRPr lang="en-US" altLang="zh-CN" dirty="0"/>
          </a:p>
          <a:p>
            <a:r>
              <a:rPr lang="zh-CN" altLang="en-US" dirty="0"/>
              <a:t>案例分析</a:t>
            </a:r>
            <a:endParaRPr lang="en-US" altLang="zh-CN" dirty="0"/>
          </a:p>
          <a:p>
            <a:pPr lvl="1"/>
            <a:r>
              <a:rPr lang="zh-CN" altLang="en-US" dirty="0"/>
              <a:t>喜诗糖果</a:t>
            </a:r>
            <a:endParaRPr lang="en-US" altLang="zh-CN" dirty="0"/>
          </a:p>
          <a:p>
            <a:pPr lvl="1"/>
            <a:r>
              <a:rPr lang="zh-CN" altLang="en-US" dirty="0"/>
              <a:t>可口可乐</a:t>
            </a:r>
          </a:p>
          <a:p>
            <a:pPr lvl="1"/>
            <a:r>
              <a:rPr lang="zh-CN" altLang="en-US" dirty="0"/>
              <a:t>怪物饮料</a:t>
            </a:r>
            <a:endParaRPr lang="en-US" altLang="zh-CN" dirty="0"/>
          </a:p>
          <a:p>
            <a:pPr lvl="1"/>
            <a:r>
              <a:rPr lang="zh-CN" altLang="en-US" dirty="0"/>
              <a:t>百润股份</a:t>
            </a:r>
            <a:endParaRPr lang="en-US" altLang="zh-CN" dirty="0"/>
          </a:p>
          <a:p>
            <a:pPr lvl="1"/>
            <a:r>
              <a:rPr lang="zh-CN" altLang="en-US" dirty="0"/>
              <a:t>达美乐</a:t>
            </a:r>
            <a:endParaRPr lang="en-US" altLang="zh-CN" dirty="0"/>
          </a:p>
          <a:p>
            <a:r>
              <a:rPr lang="zh-CN" altLang="en-US" dirty="0"/>
              <a:t>小结</a:t>
            </a:r>
          </a:p>
          <a:p>
            <a:pPr lvl="1"/>
            <a:endParaRPr lang="en-US" altLang="zh-CN" dirty="0"/>
          </a:p>
          <a:p>
            <a:endParaRPr lang="en-US" altLang="zh-CN" dirty="0"/>
          </a:p>
          <a:p>
            <a:endParaRPr lang="en-US" altLang="zh-CN" dirty="0"/>
          </a:p>
          <a:p>
            <a:endParaRPr lang="zh-CN" altLang="zh-CN" dirty="0"/>
          </a:p>
          <a:p>
            <a:endParaRPr lang="zh-CN" altLang="en-US" dirty="0"/>
          </a:p>
        </p:txBody>
      </p:sp>
    </p:spTree>
    <p:extLst>
      <p:ext uri="{BB962C8B-B14F-4D97-AF65-F5344CB8AC3E}">
        <p14:creationId xmlns:p14="http://schemas.microsoft.com/office/powerpoint/2010/main" val="1871874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212A7C-4DA6-42D9-AE90-19E1F5E0B661}"/>
              </a:ext>
            </a:extLst>
          </p:cNvPr>
          <p:cNvSpPr>
            <a:spLocks noGrp="1"/>
          </p:cNvSpPr>
          <p:nvPr>
            <p:ph type="title"/>
          </p:nvPr>
        </p:nvSpPr>
        <p:spPr/>
        <p:txBody>
          <a:bodyPr/>
          <a:lstStyle/>
          <a:p>
            <a:r>
              <a:rPr lang="zh-CN" altLang="en-US" dirty="0"/>
              <a:t>怪物饮料（</a:t>
            </a:r>
            <a:r>
              <a:rPr lang="en-US" altLang="zh-CN" dirty="0"/>
              <a:t>Monster Beverage</a:t>
            </a:r>
            <a:r>
              <a:rPr lang="zh-CN" altLang="en-US" dirty="0"/>
              <a:t>）</a:t>
            </a:r>
          </a:p>
        </p:txBody>
      </p:sp>
      <p:sp>
        <p:nvSpPr>
          <p:cNvPr id="3" name="内容占位符 2">
            <a:extLst>
              <a:ext uri="{FF2B5EF4-FFF2-40B4-BE49-F238E27FC236}">
                <a16:creationId xmlns:a16="http://schemas.microsoft.com/office/drawing/2014/main" id="{03E3373C-2E90-4648-B8C1-EDE0A7C65686}"/>
              </a:ext>
            </a:extLst>
          </p:cNvPr>
          <p:cNvSpPr>
            <a:spLocks noGrp="1"/>
          </p:cNvSpPr>
          <p:nvPr>
            <p:ph sz="half" idx="1"/>
          </p:nvPr>
        </p:nvSpPr>
        <p:spPr/>
        <p:txBody>
          <a:bodyPr>
            <a:normAutofit fontScale="85000" lnSpcReduction="20000"/>
          </a:bodyPr>
          <a:lstStyle/>
          <a:p>
            <a:r>
              <a:rPr lang="zh-CN" altLang="en-US" dirty="0"/>
              <a:t>前身为</a:t>
            </a:r>
            <a:r>
              <a:rPr lang="en-US" altLang="zh-CN" dirty="0"/>
              <a:t>Hansen’s, </a:t>
            </a:r>
            <a:r>
              <a:rPr lang="zh-CN" altLang="en-US" dirty="0"/>
              <a:t>成立于</a:t>
            </a:r>
            <a:r>
              <a:rPr lang="en-US" altLang="zh-CN" dirty="0"/>
              <a:t>1935</a:t>
            </a:r>
            <a:r>
              <a:rPr lang="zh-CN" altLang="en-US" dirty="0"/>
              <a:t>年，主营果汁饮料。</a:t>
            </a:r>
            <a:endParaRPr lang="en-US" altLang="zh-CN" dirty="0"/>
          </a:p>
          <a:p>
            <a:r>
              <a:rPr lang="en-US" altLang="zh-CN" dirty="0"/>
              <a:t>1992</a:t>
            </a:r>
            <a:r>
              <a:rPr lang="zh-CN" altLang="en-US" dirty="0"/>
              <a:t>年，来自南非的</a:t>
            </a:r>
            <a:r>
              <a:rPr lang="en-US" altLang="zh-CN" dirty="0"/>
              <a:t>Hilton Schlosberg </a:t>
            </a:r>
            <a:r>
              <a:rPr lang="zh-CN" altLang="en-US" dirty="0"/>
              <a:t>和</a:t>
            </a:r>
            <a:r>
              <a:rPr lang="en-US" altLang="zh-CN" dirty="0"/>
              <a:t> Rodney Sacks </a:t>
            </a:r>
            <a:r>
              <a:rPr lang="zh-CN" altLang="en-US" dirty="0"/>
              <a:t>以</a:t>
            </a:r>
            <a:r>
              <a:rPr lang="en-US" altLang="zh-CN" dirty="0"/>
              <a:t>1450</a:t>
            </a:r>
            <a:r>
              <a:rPr lang="zh-CN" altLang="en-US" dirty="0"/>
              <a:t>万美元买下。</a:t>
            </a:r>
            <a:endParaRPr lang="en-US" altLang="zh-CN" dirty="0"/>
          </a:p>
          <a:p>
            <a:r>
              <a:rPr lang="en-US" altLang="zh-CN" dirty="0"/>
              <a:t>2002</a:t>
            </a:r>
            <a:r>
              <a:rPr lang="zh-CN" altLang="en-US" dirty="0"/>
              <a:t>年开卖能量饮料</a:t>
            </a:r>
            <a:r>
              <a:rPr lang="en-US" altLang="zh-CN" dirty="0"/>
              <a:t>Monster Beverage.</a:t>
            </a:r>
          </a:p>
          <a:p>
            <a:r>
              <a:rPr lang="en-US" altLang="zh-CN" dirty="0"/>
              <a:t>2012</a:t>
            </a:r>
            <a:r>
              <a:rPr lang="zh-CN" altLang="en-US" dirty="0"/>
              <a:t>年公司改名为</a:t>
            </a:r>
            <a:r>
              <a:rPr lang="en-US" altLang="zh-CN" dirty="0"/>
              <a:t>Monster Beverage. </a:t>
            </a:r>
          </a:p>
          <a:p>
            <a:r>
              <a:rPr lang="en-US" altLang="zh-CN" dirty="0"/>
              <a:t>2015</a:t>
            </a:r>
            <a:r>
              <a:rPr lang="zh-CN" altLang="en-US" dirty="0"/>
              <a:t>年，可口可乐入股（</a:t>
            </a:r>
            <a:r>
              <a:rPr lang="en-US" altLang="zh-CN" dirty="0"/>
              <a:t>21.5</a:t>
            </a:r>
            <a:r>
              <a:rPr lang="zh-CN" altLang="en-US" dirty="0"/>
              <a:t>亿美元购买</a:t>
            </a:r>
            <a:r>
              <a:rPr lang="en-US" altLang="zh-CN" dirty="0"/>
              <a:t>16.7%</a:t>
            </a:r>
            <a:r>
              <a:rPr lang="zh-CN" altLang="en-US" dirty="0"/>
              <a:t>），成为大股东。果汁和苏打饮料业务卖给可口可乐。</a:t>
            </a:r>
            <a:endParaRPr lang="en-US" altLang="zh-CN" dirty="0"/>
          </a:p>
          <a:p>
            <a:endParaRPr lang="zh-CN" altLang="en-US" dirty="0"/>
          </a:p>
        </p:txBody>
      </p:sp>
      <p:pic>
        <p:nvPicPr>
          <p:cNvPr id="1026" name="Picture 2" descr="Monster Varieties">
            <a:extLst>
              <a:ext uri="{FF2B5EF4-FFF2-40B4-BE49-F238E27FC236}">
                <a16:creationId xmlns:a16="http://schemas.microsoft.com/office/drawing/2014/main" id="{E0E655B5-7E3C-44E7-AD61-E27AFC288BCD}"/>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683574"/>
            <a:ext cx="4038600" cy="2359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333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043994-8B0C-4D9C-BFD8-E5E4F0E6BDDE}"/>
              </a:ext>
            </a:extLst>
          </p:cNvPr>
          <p:cNvSpPr>
            <a:spLocks noGrp="1"/>
          </p:cNvSpPr>
          <p:nvPr>
            <p:ph type="title"/>
          </p:nvPr>
        </p:nvSpPr>
        <p:spPr/>
        <p:txBody>
          <a:bodyPr/>
          <a:lstStyle/>
          <a:p>
            <a:r>
              <a:rPr lang="zh-CN" altLang="en-US" dirty="0"/>
              <a:t>怪物饮料</a:t>
            </a:r>
          </a:p>
        </p:txBody>
      </p:sp>
      <p:pic>
        <p:nvPicPr>
          <p:cNvPr id="6" name="内容占位符 5">
            <a:extLst>
              <a:ext uri="{FF2B5EF4-FFF2-40B4-BE49-F238E27FC236}">
                <a16:creationId xmlns:a16="http://schemas.microsoft.com/office/drawing/2014/main" id="{B12CDB1D-7E91-4793-8EC9-680C8F40B1B2}"/>
              </a:ext>
            </a:extLst>
          </p:cNvPr>
          <p:cNvPicPr>
            <a:picLocks noGrp="1" noChangeAspect="1"/>
          </p:cNvPicPr>
          <p:nvPr>
            <p:ph idx="1"/>
          </p:nvPr>
        </p:nvPicPr>
        <p:blipFill>
          <a:blip r:embed="rId2"/>
          <a:stretch>
            <a:fillRect/>
          </a:stretch>
        </p:blipFill>
        <p:spPr>
          <a:xfrm>
            <a:off x="457200" y="1982998"/>
            <a:ext cx="8229600" cy="3760366"/>
          </a:xfrm>
          <a:prstGeom prst="rect">
            <a:avLst/>
          </a:prstGeom>
        </p:spPr>
      </p:pic>
      <p:sp>
        <p:nvSpPr>
          <p:cNvPr id="3" name="文本框 2">
            <a:extLst>
              <a:ext uri="{FF2B5EF4-FFF2-40B4-BE49-F238E27FC236}">
                <a16:creationId xmlns:a16="http://schemas.microsoft.com/office/drawing/2014/main" id="{61A6E495-E6C2-4D58-B746-CE2B860BEA9B}"/>
              </a:ext>
            </a:extLst>
          </p:cNvPr>
          <p:cNvSpPr txBox="1"/>
          <p:nvPr/>
        </p:nvSpPr>
        <p:spPr>
          <a:xfrm>
            <a:off x="1691680" y="5949280"/>
            <a:ext cx="5040560" cy="369332"/>
          </a:xfrm>
          <a:prstGeom prst="rect">
            <a:avLst/>
          </a:prstGeom>
          <a:noFill/>
        </p:spPr>
        <p:txBody>
          <a:bodyPr wrap="square" rtlCol="0">
            <a:spAutoFit/>
          </a:bodyPr>
          <a:lstStyle/>
          <a:p>
            <a:r>
              <a:rPr lang="en-US" altLang="zh-CN" dirty="0"/>
              <a:t>2002</a:t>
            </a:r>
            <a:r>
              <a:rPr lang="zh-CN" altLang="en-US" dirty="0"/>
              <a:t>年底至今（</a:t>
            </a:r>
            <a:r>
              <a:rPr lang="en-US" altLang="zh-CN" dirty="0"/>
              <a:t>2023.10</a:t>
            </a:r>
            <a:r>
              <a:rPr lang="zh-CN" altLang="en-US" dirty="0"/>
              <a:t>），年化复合增长率</a:t>
            </a:r>
            <a:r>
              <a:rPr lang="en-US" altLang="zh-CN" dirty="0"/>
              <a:t>34%.</a:t>
            </a:r>
            <a:endParaRPr lang="zh-CN" altLang="en-US" dirty="0"/>
          </a:p>
        </p:txBody>
      </p:sp>
    </p:spTree>
    <p:extLst>
      <p:ext uri="{BB962C8B-B14F-4D97-AF65-F5344CB8AC3E}">
        <p14:creationId xmlns:p14="http://schemas.microsoft.com/office/powerpoint/2010/main" val="3352746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0430FE-10F3-46DF-9A7A-A74590F3DE7E}"/>
              </a:ext>
            </a:extLst>
          </p:cNvPr>
          <p:cNvSpPr>
            <a:spLocks noGrp="1"/>
          </p:cNvSpPr>
          <p:nvPr>
            <p:ph type="title"/>
          </p:nvPr>
        </p:nvSpPr>
        <p:spPr/>
        <p:txBody>
          <a:bodyPr/>
          <a:lstStyle/>
          <a:p>
            <a:r>
              <a:rPr lang="zh-CN" altLang="en-US" dirty="0"/>
              <a:t>能量饮料的挫折和成功</a:t>
            </a:r>
          </a:p>
        </p:txBody>
      </p:sp>
      <p:sp>
        <p:nvSpPr>
          <p:cNvPr id="3" name="内容占位符 2">
            <a:extLst>
              <a:ext uri="{FF2B5EF4-FFF2-40B4-BE49-F238E27FC236}">
                <a16:creationId xmlns:a16="http://schemas.microsoft.com/office/drawing/2014/main" id="{2B0D2DC5-46A8-45C9-9BD1-1C45E567AFA7}"/>
              </a:ext>
            </a:extLst>
          </p:cNvPr>
          <p:cNvSpPr>
            <a:spLocks noGrp="1"/>
          </p:cNvSpPr>
          <p:nvPr>
            <p:ph sz="half" idx="1"/>
          </p:nvPr>
        </p:nvSpPr>
        <p:spPr/>
        <p:txBody>
          <a:bodyPr/>
          <a:lstStyle/>
          <a:p>
            <a:r>
              <a:rPr lang="zh-CN" altLang="en-US" dirty="0"/>
              <a:t>初次尝试能量饮料（</a:t>
            </a:r>
            <a:r>
              <a:rPr lang="en-US" altLang="zh-CN" dirty="0"/>
              <a:t>Hansen Energy</a:t>
            </a:r>
            <a:r>
              <a:rPr lang="zh-CN" altLang="en-US" dirty="0"/>
              <a:t>），因营销投入不足，落败于红牛。</a:t>
            </a:r>
            <a:endParaRPr lang="en-US" altLang="zh-CN" dirty="0"/>
          </a:p>
          <a:p>
            <a:r>
              <a:rPr lang="en-US" altLang="zh-CN" dirty="0"/>
              <a:t>2002</a:t>
            </a:r>
            <a:r>
              <a:rPr lang="zh-CN" altLang="en-US" dirty="0"/>
              <a:t>年在</a:t>
            </a:r>
            <a:r>
              <a:rPr lang="en-US" altLang="zh-CN" dirty="0"/>
              <a:t>16oz</a:t>
            </a:r>
            <a:r>
              <a:rPr lang="zh-CN" altLang="en-US" dirty="0"/>
              <a:t>细分市场推出</a:t>
            </a:r>
            <a:r>
              <a:rPr lang="en-US" altLang="zh-CN" dirty="0"/>
              <a:t>Monster Energy</a:t>
            </a:r>
            <a:r>
              <a:rPr lang="zh-CN" altLang="en-US" dirty="0"/>
              <a:t>，大举投入营销，成为龙头。</a:t>
            </a:r>
            <a:endParaRPr lang="en-US" altLang="zh-CN" dirty="0"/>
          </a:p>
          <a:p>
            <a:endParaRPr lang="en-US" altLang="zh-CN" dirty="0"/>
          </a:p>
          <a:p>
            <a:endParaRPr lang="zh-CN" altLang="en-US" dirty="0"/>
          </a:p>
        </p:txBody>
      </p:sp>
      <p:graphicFrame>
        <p:nvGraphicFramePr>
          <p:cNvPr id="8" name="内容占位符 7">
            <a:extLst>
              <a:ext uri="{FF2B5EF4-FFF2-40B4-BE49-F238E27FC236}">
                <a16:creationId xmlns:a16="http://schemas.microsoft.com/office/drawing/2014/main" id="{8599573E-C513-44B3-AC2B-20A0E10B2295}"/>
              </a:ext>
            </a:extLst>
          </p:cNvPr>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9024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EEC523-59C4-46EE-87BD-B4DB86947AF0}"/>
              </a:ext>
            </a:extLst>
          </p:cNvPr>
          <p:cNvSpPr>
            <a:spLocks noGrp="1"/>
          </p:cNvSpPr>
          <p:nvPr>
            <p:ph type="title"/>
          </p:nvPr>
        </p:nvSpPr>
        <p:spPr/>
        <p:txBody>
          <a:bodyPr/>
          <a:lstStyle/>
          <a:p>
            <a:r>
              <a:rPr lang="zh-CN" altLang="en-US" dirty="0"/>
              <a:t>营销发力，毛利上升</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7D13336-1194-41BC-B107-D563C6C273D9}"/>
                  </a:ext>
                </a:extLst>
              </p:cNvPr>
              <p:cNvSpPr>
                <a:spLocks noGrp="1"/>
              </p:cNvSpPr>
              <p:nvPr>
                <p:ph sz="half" idx="1"/>
              </p:nvPr>
            </p:nvSpPr>
            <p:spPr/>
            <p:txBody>
              <a:bodyPr/>
              <a:lstStyle/>
              <a:p>
                <a:r>
                  <a:rPr lang="zh-CN" altLang="en-US" dirty="0"/>
                  <a:t>营销发力 </a:t>
                </a:r>
                <a14:m>
                  <m:oMath xmlns:m="http://schemas.openxmlformats.org/officeDocument/2006/math">
                    <m:r>
                      <a:rPr lang="en-US" altLang="zh-CN" b="0" i="1" smtClean="0">
                        <a:latin typeface="Cambria Math" panose="02040503050406030204" pitchFamily="18" charset="0"/>
                      </a:rPr>
                      <m:t>⇒</m:t>
                    </m:r>
                  </m:oMath>
                </a14:m>
                <a:r>
                  <a:rPr lang="zh-CN" altLang="en-US" dirty="0"/>
                  <a:t> 销量上升  </a:t>
                </a:r>
                <a14:m>
                  <m:oMath xmlns:m="http://schemas.openxmlformats.org/officeDocument/2006/math">
                    <m:r>
                      <a:rPr lang="en-US" altLang="zh-CN" i="1">
                        <a:latin typeface="Cambria Math" panose="02040503050406030204" pitchFamily="18" charset="0"/>
                      </a:rPr>
                      <m:t>⇒</m:t>
                    </m:r>
                  </m:oMath>
                </a14:m>
                <a:r>
                  <a:rPr lang="zh-CN" altLang="en-US" dirty="0"/>
                  <a:t> 固定成本稳定、</a:t>
                </a:r>
                <a:r>
                  <a:rPr lang="en-US" altLang="zh-CN" dirty="0"/>
                  <a:t>bottlers &amp; distributors </a:t>
                </a:r>
                <a:r>
                  <a:rPr lang="zh-CN" altLang="en-US" dirty="0"/>
                  <a:t>优惠  </a:t>
                </a:r>
                <a14:m>
                  <m:oMath xmlns:m="http://schemas.openxmlformats.org/officeDocument/2006/math">
                    <m:r>
                      <a:rPr lang="en-US" altLang="zh-CN" i="1">
                        <a:latin typeface="Cambria Math" panose="02040503050406030204" pitchFamily="18" charset="0"/>
                      </a:rPr>
                      <m:t>⇒</m:t>
                    </m:r>
                  </m:oMath>
                </a14:m>
                <a:r>
                  <a:rPr lang="zh-CN" altLang="en-US" dirty="0"/>
                  <a:t> 毛利上升</a:t>
                </a:r>
              </a:p>
            </p:txBody>
          </p:sp>
        </mc:Choice>
        <mc:Fallback xmlns="">
          <p:sp>
            <p:nvSpPr>
              <p:cNvPr id="3" name="内容占位符 2">
                <a:extLst>
                  <a:ext uri="{FF2B5EF4-FFF2-40B4-BE49-F238E27FC236}">
                    <a16:creationId xmlns:a16="http://schemas.microsoft.com/office/drawing/2014/main" id="{F7D13336-1194-41BC-B107-D563C6C273D9}"/>
                  </a:ext>
                </a:extLst>
              </p:cNvPr>
              <p:cNvSpPr>
                <a:spLocks noGrp="1" noRot="1" noChangeAspect="1" noMove="1" noResize="1" noEditPoints="1" noAdjustHandles="1" noChangeArrowheads="1" noChangeShapeType="1" noTextEdit="1"/>
              </p:cNvSpPr>
              <p:nvPr>
                <p:ph sz="half" idx="1"/>
              </p:nvPr>
            </p:nvSpPr>
            <p:spPr>
              <a:blipFill>
                <a:blip r:embed="rId2"/>
                <a:stretch>
                  <a:fillRect l="-2715" t="-2022"/>
                </a:stretch>
              </a:blipFill>
            </p:spPr>
            <p:txBody>
              <a:bodyPr/>
              <a:lstStyle/>
              <a:p>
                <a:r>
                  <a:rPr lang="zh-CN" altLang="en-US">
                    <a:noFill/>
                  </a:rPr>
                  <a:t> </a:t>
                </a:r>
              </a:p>
            </p:txBody>
          </p:sp>
        </mc:Fallback>
      </mc:AlternateContent>
      <p:graphicFrame>
        <p:nvGraphicFramePr>
          <p:cNvPr id="5" name="内容占位符 4">
            <a:extLst>
              <a:ext uri="{FF2B5EF4-FFF2-40B4-BE49-F238E27FC236}">
                <a16:creationId xmlns:a16="http://schemas.microsoft.com/office/drawing/2014/main" id="{AD01F4D9-9C15-46B1-9888-FCFCC710B397}"/>
              </a:ext>
            </a:extLst>
          </p:cNvPr>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2285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CA7E3D-E18F-42F0-AC5E-15F466478777}"/>
              </a:ext>
            </a:extLst>
          </p:cNvPr>
          <p:cNvSpPr>
            <a:spLocks noGrp="1"/>
          </p:cNvSpPr>
          <p:nvPr>
            <p:ph type="title"/>
          </p:nvPr>
        </p:nvSpPr>
        <p:spPr/>
        <p:txBody>
          <a:bodyPr/>
          <a:lstStyle/>
          <a:p>
            <a:r>
              <a:rPr lang="zh-CN" altLang="en-US" dirty="0"/>
              <a:t>怪物为什么成功</a:t>
            </a:r>
          </a:p>
        </p:txBody>
      </p:sp>
      <p:sp>
        <p:nvSpPr>
          <p:cNvPr id="3" name="内容占位符 2">
            <a:extLst>
              <a:ext uri="{FF2B5EF4-FFF2-40B4-BE49-F238E27FC236}">
                <a16:creationId xmlns:a16="http://schemas.microsoft.com/office/drawing/2014/main" id="{BA060777-5B45-4187-90BB-4CF84C5AA936}"/>
              </a:ext>
            </a:extLst>
          </p:cNvPr>
          <p:cNvSpPr>
            <a:spLocks noGrp="1"/>
          </p:cNvSpPr>
          <p:nvPr>
            <p:ph sz="half" idx="1"/>
          </p:nvPr>
        </p:nvSpPr>
        <p:spPr/>
        <p:txBody>
          <a:bodyPr/>
          <a:lstStyle/>
          <a:p>
            <a:r>
              <a:rPr lang="zh-CN" altLang="en-US" dirty="0"/>
              <a:t>学习可口可乐</a:t>
            </a:r>
            <a:endParaRPr lang="en-US" altLang="zh-CN" dirty="0"/>
          </a:p>
          <a:p>
            <a:pPr lvl="1"/>
            <a:r>
              <a:rPr lang="zh-CN" altLang="en-US" dirty="0"/>
              <a:t>外包战略</a:t>
            </a:r>
            <a:endParaRPr lang="en-US" altLang="zh-CN" dirty="0"/>
          </a:p>
          <a:p>
            <a:pPr lvl="1"/>
            <a:r>
              <a:rPr lang="zh-CN" altLang="en-US" dirty="0"/>
              <a:t>品牌和营销</a:t>
            </a:r>
            <a:endParaRPr lang="en-US" altLang="zh-CN" dirty="0"/>
          </a:p>
          <a:p>
            <a:pPr lvl="1"/>
            <a:r>
              <a:rPr lang="zh-CN" altLang="en-US" dirty="0"/>
              <a:t>聚焦主营</a:t>
            </a:r>
            <a:endParaRPr lang="en-US" altLang="zh-CN" dirty="0"/>
          </a:p>
          <a:p>
            <a:endParaRPr lang="zh-CN" altLang="en-US" dirty="0"/>
          </a:p>
        </p:txBody>
      </p:sp>
      <p:pic>
        <p:nvPicPr>
          <p:cNvPr id="5" name="内容占位符 4">
            <a:extLst>
              <a:ext uri="{FF2B5EF4-FFF2-40B4-BE49-F238E27FC236}">
                <a16:creationId xmlns:a16="http://schemas.microsoft.com/office/drawing/2014/main" id="{DB880B68-CAAC-472F-ACB7-FDD5C9840B34}"/>
              </a:ext>
            </a:extLst>
          </p:cNvPr>
          <p:cNvPicPr>
            <a:picLocks noGrp="1" noChangeAspect="1"/>
          </p:cNvPicPr>
          <p:nvPr>
            <p:ph sz="half" idx="2"/>
          </p:nvPr>
        </p:nvPicPr>
        <p:blipFill>
          <a:blip r:embed="rId3"/>
          <a:stretch>
            <a:fillRect/>
          </a:stretch>
        </p:blipFill>
        <p:spPr>
          <a:xfrm>
            <a:off x="2837472" y="3861048"/>
            <a:ext cx="5849328" cy="1212957"/>
          </a:xfrm>
          <a:prstGeom prst="rect">
            <a:avLst/>
          </a:prstGeom>
        </p:spPr>
      </p:pic>
      <p:sp>
        <p:nvSpPr>
          <p:cNvPr id="6" name="文本框 5">
            <a:extLst>
              <a:ext uri="{FF2B5EF4-FFF2-40B4-BE49-F238E27FC236}">
                <a16:creationId xmlns:a16="http://schemas.microsoft.com/office/drawing/2014/main" id="{06E55F9B-9390-4474-B2B4-45372C1506BB}"/>
              </a:ext>
            </a:extLst>
          </p:cNvPr>
          <p:cNvSpPr txBox="1"/>
          <p:nvPr/>
        </p:nvSpPr>
        <p:spPr>
          <a:xfrm>
            <a:off x="2837472" y="3645024"/>
            <a:ext cx="2598624" cy="369332"/>
          </a:xfrm>
          <a:prstGeom prst="rect">
            <a:avLst/>
          </a:prstGeom>
          <a:noFill/>
        </p:spPr>
        <p:txBody>
          <a:bodyPr wrap="square" rtlCol="0">
            <a:spAutoFit/>
          </a:bodyPr>
          <a:lstStyle/>
          <a:p>
            <a:r>
              <a:rPr lang="zh-CN" altLang="en-US" dirty="0"/>
              <a:t>客户：</a:t>
            </a:r>
          </a:p>
        </p:txBody>
      </p:sp>
    </p:spTree>
    <p:extLst>
      <p:ext uri="{BB962C8B-B14F-4D97-AF65-F5344CB8AC3E}">
        <p14:creationId xmlns:p14="http://schemas.microsoft.com/office/powerpoint/2010/main" val="611666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12E33E58-C6AE-4D7F-902F-C902F2695D6E}"/>
              </a:ext>
            </a:extLst>
          </p:cNvPr>
          <p:cNvSpPr>
            <a:spLocks noGrp="1"/>
          </p:cNvSpPr>
          <p:nvPr>
            <p:ph type="title"/>
          </p:nvPr>
        </p:nvSpPr>
        <p:spPr/>
        <p:txBody>
          <a:bodyPr/>
          <a:lstStyle/>
          <a:p>
            <a:r>
              <a:rPr lang="en-US" altLang="zh-CN" dirty="0"/>
              <a:t>MNST </a:t>
            </a:r>
            <a:r>
              <a:rPr lang="zh-CN" altLang="en-US" dirty="0"/>
              <a:t>估值变化</a:t>
            </a:r>
          </a:p>
        </p:txBody>
      </p:sp>
      <p:pic>
        <p:nvPicPr>
          <p:cNvPr id="7" name="内容占位符 6">
            <a:extLst>
              <a:ext uri="{FF2B5EF4-FFF2-40B4-BE49-F238E27FC236}">
                <a16:creationId xmlns:a16="http://schemas.microsoft.com/office/drawing/2014/main" id="{194A19F0-0903-4CBD-9CFF-EC0466B97359}"/>
              </a:ext>
            </a:extLst>
          </p:cNvPr>
          <p:cNvPicPr>
            <a:picLocks noGrp="1" noChangeAspect="1"/>
          </p:cNvPicPr>
          <p:nvPr>
            <p:ph idx="1"/>
          </p:nvPr>
        </p:nvPicPr>
        <p:blipFill>
          <a:blip r:embed="rId3"/>
          <a:stretch>
            <a:fillRect/>
          </a:stretch>
        </p:blipFill>
        <p:spPr>
          <a:xfrm>
            <a:off x="457200" y="2854309"/>
            <a:ext cx="8229600" cy="2017745"/>
          </a:xfrm>
          <a:prstGeom prst="rect">
            <a:avLst/>
          </a:prstGeom>
        </p:spPr>
      </p:pic>
    </p:spTree>
    <p:extLst>
      <p:ext uri="{BB962C8B-B14F-4D97-AF65-F5344CB8AC3E}">
        <p14:creationId xmlns:p14="http://schemas.microsoft.com/office/powerpoint/2010/main" val="1881845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866C9F-EA56-47E5-AD0B-115B4E9AD928}"/>
              </a:ext>
            </a:extLst>
          </p:cNvPr>
          <p:cNvSpPr>
            <a:spLocks noGrp="1"/>
          </p:cNvSpPr>
          <p:nvPr>
            <p:ph type="title"/>
          </p:nvPr>
        </p:nvSpPr>
        <p:spPr/>
        <p:txBody>
          <a:bodyPr/>
          <a:lstStyle/>
          <a:p>
            <a:r>
              <a:rPr lang="zh-CN" altLang="en-US" dirty="0"/>
              <a:t>增长机器</a:t>
            </a:r>
          </a:p>
        </p:txBody>
      </p:sp>
      <p:graphicFrame>
        <p:nvGraphicFramePr>
          <p:cNvPr id="4" name="内容占位符 3">
            <a:extLst>
              <a:ext uri="{FF2B5EF4-FFF2-40B4-BE49-F238E27FC236}">
                <a16:creationId xmlns:a16="http://schemas.microsoft.com/office/drawing/2014/main" id="{C92DB09C-BD74-4E6E-9736-9AD2F9C6A2E1}"/>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7353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zh-CN" dirty="0"/>
              <a:t>引论</a:t>
            </a:r>
            <a:endParaRPr lang="en-US" altLang="zh-CN" dirty="0"/>
          </a:p>
          <a:p>
            <a:r>
              <a:rPr lang="zh-CN" altLang="en-US" dirty="0"/>
              <a:t>案例分析</a:t>
            </a:r>
            <a:endParaRPr lang="en-US" altLang="zh-CN" dirty="0"/>
          </a:p>
          <a:p>
            <a:pPr lvl="1"/>
            <a:r>
              <a:rPr lang="zh-CN" altLang="en-US" dirty="0"/>
              <a:t>喜诗糖果</a:t>
            </a:r>
            <a:endParaRPr lang="en-US" altLang="zh-CN" dirty="0"/>
          </a:p>
          <a:p>
            <a:pPr lvl="1"/>
            <a:r>
              <a:rPr lang="zh-CN" altLang="en-US" dirty="0"/>
              <a:t>可口可乐</a:t>
            </a:r>
          </a:p>
          <a:p>
            <a:pPr lvl="1"/>
            <a:r>
              <a:rPr lang="zh-CN" altLang="en-US" dirty="0"/>
              <a:t>怪物饮料</a:t>
            </a:r>
            <a:endParaRPr lang="en-US" altLang="zh-CN" dirty="0"/>
          </a:p>
          <a:p>
            <a:pPr lvl="1"/>
            <a:r>
              <a:rPr lang="zh-CN" altLang="en-US" dirty="0">
                <a:solidFill>
                  <a:srgbClr val="C00000"/>
                </a:solidFill>
              </a:rPr>
              <a:t>百润股份</a:t>
            </a:r>
            <a:endParaRPr lang="en-US" altLang="zh-CN" dirty="0">
              <a:solidFill>
                <a:srgbClr val="C00000"/>
              </a:solidFill>
            </a:endParaRPr>
          </a:p>
          <a:p>
            <a:pPr lvl="1"/>
            <a:r>
              <a:rPr lang="zh-CN" altLang="en-US" dirty="0"/>
              <a:t>达美乐</a:t>
            </a:r>
            <a:endParaRPr lang="en-US" altLang="zh-CN" dirty="0"/>
          </a:p>
          <a:p>
            <a:r>
              <a:rPr lang="zh-CN" altLang="en-US" dirty="0"/>
              <a:t>小结</a:t>
            </a:r>
          </a:p>
          <a:p>
            <a:pPr lvl="1"/>
            <a:endParaRPr lang="en-US" altLang="zh-CN" dirty="0"/>
          </a:p>
          <a:p>
            <a:endParaRPr lang="en-US" altLang="zh-CN" dirty="0"/>
          </a:p>
          <a:p>
            <a:endParaRPr lang="en-US" altLang="zh-CN" dirty="0"/>
          </a:p>
          <a:p>
            <a:endParaRPr lang="zh-CN" altLang="zh-CN" dirty="0"/>
          </a:p>
          <a:p>
            <a:endParaRPr lang="zh-CN" altLang="en-US" dirty="0"/>
          </a:p>
        </p:txBody>
      </p:sp>
    </p:spTree>
    <p:extLst>
      <p:ext uri="{BB962C8B-B14F-4D97-AF65-F5344CB8AC3E}">
        <p14:creationId xmlns:p14="http://schemas.microsoft.com/office/powerpoint/2010/main" val="2211201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CD000A-E115-4893-8FFF-1DAD8925F2CC}"/>
              </a:ext>
            </a:extLst>
          </p:cNvPr>
          <p:cNvSpPr>
            <a:spLocks noGrp="1"/>
          </p:cNvSpPr>
          <p:nvPr>
            <p:ph type="title"/>
          </p:nvPr>
        </p:nvSpPr>
        <p:spPr/>
        <p:txBody>
          <a:bodyPr/>
          <a:lstStyle/>
          <a:p>
            <a:r>
              <a:rPr lang="zh-CN" altLang="en-US" dirty="0"/>
              <a:t>百润股份</a:t>
            </a:r>
          </a:p>
        </p:txBody>
      </p:sp>
      <p:sp>
        <p:nvSpPr>
          <p:cNvPr id="3" name="内容占位符 2">
            <a:extLst>
              <a:ext uri="{FF2B5EF4-FFF2-40B4-BE49-F238E27FC236}">
                <a16:creationId xmlns:a16="http://schemas.microsoft.com/office/drawing/2014/main" id="{DB941FA9-06EC-4BBA-8874-7AE7E87EDC63}"/>
              </a:ext>
            </a:extLst>
          </p:cNvPr>
          <p:cNvSpPr>
            <a:spLocks noGrp="1"/>
          </p:cNvSpPr>
          <p:nvPr>
            <p:ph sz="half" idx="1"/>
          </p:nvPr>
        </p:nvSpPr>
        <p:spPr/>
        <p:txBody>
          <a:bodyPr>
            <a:normAutofit fontScale="92500" lnSpcReduction="20000"/>
          </a:bodyPr>
          <a:lstStyle/>
          <a:p>
            <a:r>
              <a:rPr lang="zh-CN" altLang="en-US" dirty="0"/>
              <a:t>创于</a:t>
            </a:r>
            <a:r>
              <a:rPr lang="en-US" altLang="zh-CN" dirty="0"/>
              <a:t>1997</a:t>
            </a:r>
            <a:r>
              <a:rPr lang="zh-CN" altLang="en-US" dirty="0"/>
              <a:t>年</a:t>
            </a:r>
            <a:r>
              <a:rPr lang="en-US" altLang="zh-CN" dirty="0"/>
              <a:t>7</a:t>
            </a:r>
            <a:r>
              <a:rPr lang="zh-CN" altLang="en-US" dirty="0"/>
              <a:t>月，</a:t>
            </a:r>
            <a:r>
              <a:rPr lang="en-US" altLang="zh-CN" dirty="0"/>
              <a:t>2011</a:t>
            </a:r>
            <a:r>
              <a:rPr lang="zh-CN" altLang="en-US" dirty="0"/>
              <a:t>年</a:t>
            </a:r>
            <a:r>
              <a:rPr lang="en-US" altLang="zh-CN" dirty="0"/>
              <a:t>3</a:t>
            </a:r>
            <a:r>
              <a:rPr lang="zh-CN" altLang="en-US" dirty="0"/>
              <a:t>月上市，初始主营业务为香精香料。</a:t>
            </a:r>
            <a:endParaRPr lang="en-US" altLang="zh-CN" dirty="0"/>
          </a:p>
          <a:p>
            <a:r>
              <a:rPr lang="zh-CN" altLang="en-US" dirty="0"/>
              <a:t>子公司巴克斯酒业经营预调鸡尾酒，</a:t>
            </a:r>
            <a:r>
              <a:rPr lang="en-US" altLang="zh-CN" dirty="0"/>
              <a:t>2009</a:t>
            </a:r>
            <a:r>
              <a:rPr lang="zh-CN" altLang="en-US" dirty="0"/>
              <a:t>年以</a:t>
            </a:r>
            <a:r>
              <a:rPr lang="en-US" altLang="zh-CN" dirty="0"/>
              <a:t>100</a:t>
            </a:r>
            <a:r>
              <a:rPr lang="zh-CN" altLang="en-US" dirty="0"/>
              <a:t>元价格被剥离，卖给大股东为首的自然人。</a:t>
            </a:r>
            <a:endParaRPr lang="en-US" altLang="zh-CN" dirty="0"/>
          </a:p>
          <a:p>
            <a:r>
              <a:rPr lang="en-US" altLang="zh-CN" dirty="0"/>
              <a:t>2014</a:t>
            </a:r>
            <a:r>
              <a:rPr lang="zh-CN" altLang="en-US" dirty="0"/>
              <a:t>年</a:t>
            </a:r>
            <a:r>
              <a:rPr lang="en-US" altLang="zh-CN" dirty="0"/>
              <a:t>9</a:t>
            </a:r>
            <a:r>
              <a:rPr lang="zh-CN" altLang="en-US" dirty="0"/>
              <a:t>月宣布以</a:t>
            </a:r>
            <a:r>
              <a:rPr lang="en-US" altLang="zh-CN" dirty="0"/>
              <a:t>56.63</a:t>
            </a:r>
            <a:r>
              <a:rPr lang="zh-CN" altLang="en-US" dirty="0"/>
              <a:t>亿元价格收购巴克斯酒业</a:t>
            </a:r>
            <a:r>
              <a:rPr lang="en-US" altLang="zh-CN" dirty="0"/>
              <a:t>100%</a:t>
            </a:r>
            <a:r>
              <a:rPr lang="zh-CN" altLang="en-US" dirty="0"/>
              <a:t>股权。</a:t>
            </a:r>
            <a:endParaRPr lang="en-US" altLang="zh-CN" dirty="0"/>
          </a:p>
          <a:p>
            <a:r>
              <a:rPr lang="zh-CN" altLang="en-US" dirty="0"/>
              <a:t>主营业务成为预调鸡尾酒</a:t>
            </a:r>
            <a:r>
              <a:rPr lang="en-US" altLang="zh-CN" dirty="0"/>
              <a:t>+</a:t>
            </a:r>
            <a:r>
              <a:rPr lang="zh-CN" altLang="en-US" dirty="0"/>
              <a:t>香精香料。</a:t>
            </a:r>
          </a:p>
        </p:txBody>
      </p:sp>
      <p:pic>
        <p:nvPicPr>
          <p:cNvPr id="1026" name="Picture 2" descr="RIO锐澳 经典 炫彩鸡尾酒 预调酒 果味酒 洋酒 5°青柠味 275ml/瓶 - 太划算商城">
            <a:extLst>
              <a:ext uri="{FF2B5EF4-FFF2-40B4-BE49-F238E27FC236}">
                <a16:creationId xmlns:a16="http://schemas.microsoft.com/office/drawing/2014/main" id="{E7C5C085-1B8E-4364-A6EB-04752413A13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596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A1E3C2-7984-4D8D-A411-DF8E3A925CCD}"/>
              </a:ext>
            </a:extLst>
          </p:cNvPr>
          <p:cNvSpPr>
            <a:spLocks noGrp="1"/>
          </p:cNvSpPr>
          <p:nvPr>
            <p:ph type="title"/>
          </p:nvPr>
        </p:nvSpPr>
        <p:spPr/>
        <p:txBody>
          <a:bodyPr/>
          <a:lstStyle/>
          <a:p>
            <a:r>
              <a:rPr lang="zh-CN" altLang="en-US" dirty="0"/>
              <a:t>从</a:t>
            </a:r>
            <a:r>
              <a:rPr lang="en-US" altLang="zh-CN" dirty="0"/>
              <a:t>Commodity </a:t>
            </a:r>
            <a:r>
              <a:rPr lang="zh-CN" altLang="en-US" dirty="0"/>
              <a:t>到 </a:t>
            </a:r>
            <a:r>
              <a:rPr lang="en-US" altLang="zh-CN" dirty="0"/>
              <a:t>Brand</a:t>
            </a:r>
            <a:endParaRPr lang="zh-CN" altLang="en-US" dirty="0"/>
          </a:p>
        </p:txBody>
      </p:sp>
      <p:pic>
        <p:nvPicPr>
          <p:cNvPr id="6" name="内容占位符 5">
            <a:extLst>
              <a:ext uri="{FF2B5EF4-FFF2-40B4-BE49-F238E27FC236}">
                <a16:creationId xmlns:a16="http://schemas.microsoft.com/office/drawing/2014/main" id="{7F59C903-99B4-4E49-94FE-79023391C177}"/>
              </a:ext>
            </a:extLst>
          </p:cNvPr>
          <p:cNvPicPr>
            <a:picLocks noGrp="1" noChangeAspect="1"/>
          </p:cNvPicPr>
          <p:nvPr>
            <p:ph idx="1"/>
          </p:nvPr>
        </p:nvPicPr>
        <p:blipFill>
          <a:blip r:embed="rId2"/>
          <a:stretch>
            <a:fillRect/>
          </a:stretch>
        </p:blipFill>
        <p:spPr>
          <a:xfrm>
            <a:off x="457200" y="2066958"/>
            <a:ext cx="8229600" cy="3592446"/>
          </a:xfrm>
          <a:prstGeom prst="rect">
            <a:avLst/>
          </a:prstGeom>
        </p:spPr>
      </p:pic>
      <p:sp>
        <p:nvSpPr>
          <p:cNvPr id="7" name="椭圆 6">
            <a:extLst>
              <a:ext uri="{FF2B5EF4-FFF2-40B4-BE49-F238E27FC236}">
                <a16:creationId xmlns:a16="http://schemas.microsoft.com/office/drawing/2014/main" id="{E4B2038F-FCE9-49E3-9067-16434F16930C}"/>
              </a:ext>
            </a:extLst>
          </p:cNvPr>
          <p:cNvSpPr/>
          <p:nvPr/>
        </p:nvSpPr>
        <p:spPr>
          <a:xfrm>
            <a:off x="457200" y="4725144"/>
            <a:ext cx="514400" cy="108012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2737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EC28F3-A919-41E6-BFC3-9B66286AD65F}"/>
              </a:ext>
            </a:extLst>
          </p:cNvPr>
          <p:cNvSpPr>
            <a:spLocks noGrp="1"/>
          </p:cNvSpPr>
          <p:nvPr>
            <p:ph type="title"/>
          </p:nvPr>
        </p:nvSpPr>
        <p:spPr/>
        <p:txBody>
          <a:bodyPr/>
          <a:lstStyle/>
          <a:p>
            <a:r>
              <a:rPr lang="zh-CN" altLang="en-US" dirty="0"/>
              <a:t>消费股投资</a:t>
            </a:r>
          </a:p>
        </p:txBody>
      </p:sp>
      <p:sp>
        <p:nvSpPr>
          <p:cNvPr id="3" name="内容占位符 2">
            <a:extLst>
              <a:ext uri="{FF2B5EF4-FFF2-40B4-BE49-F238E27FC236}">
                <a16:creationId xmlns:a16="http://schemas.microsoft.com/office/drawing/2014/main" id="{44259515-9D46-43A4-BD59-6477BE7FDC14}"/>
              </a:ext>
            </a:extLst>
          </p:cNvPr>
          <p:cNvSpPr>
            <a:spLocks noGrp="1"/>
          </p:cNvSpPr>
          <p:nvPr>
            <p:ph idx="1"/>
          </p:nvPr>
        </p:nvSpPr>
        <p:spPr/>
        <p:txBody>
          <a:bodyPr>
            <a:normAutofit/>
          </a:bodyPr>
          <a:lstStyle/>
          <a:p>
            <a:r>
              <a:rPr lang="zh-CN" altLang="en-US" dirty="0"/>
              <a:t>标的公司生产和销售消费商品和生活服务。</a:t>
            </a:r>
            <a:endParaRPr lang="en-US" altLang="zh-CN" dirty="0"/>
          </a:p>
          <a:p>
            <a:r>
              <a:rPr lang="zh-CN" altLang="en-US" dirty="0"/>
              <a:t>其中必选消费周期性较弱，业绩稳定增长，常常享受高估值。</a:t>
            </a:r>
            <a:endParaRPr lang="en-US" altLang="zh-CN" dirty="0"/>
          </a:p>
          <a:p>
            <a:r>
              <a:rPr lang="zh-CN" altLang="en-US" dirty="0"/>
              <a:t>容易诞生大牛股</a:t>
            </a:r>
            <a:endParaRPr lang="en-US" altLang="zh-CN" dirty="0"/>
          </a:p>
          <a:p>
            <a:pPr lvl="1"/>
            <a:r>
              <a:rPr lang="zh-CN" altLang="en-US" dirty="0"/>
              <a:t>新产品、新市场（如智能手机、功能饮料）</a:t>
            </a:r>
            <a:endParaRPr lang="en-US" altLang="zh-CN" dirty="0"/>
          </a:p>
          <a:p>
            <a:pPr lvl="1"/>
            <a:r>
              <a:rPr lang="zh-CN" altLang="en-US" dirty="0"/>
              <a:t>品牌提升，集中度升高</a:t>
            </a:r>
            <a:endParaRPr lang="en-US" altLang="zh-CN" dirty="0"/>
          </a:p>
          <a:p>
            <a:pPr lvl="1"/>
            <a:r>
              <a:rPr lang="zh-CN" altLang="en-US" dirty="0"/>
              <a:t>地理扩张</a:t>
            </a:r>
            <a:endParaRPr lang="en-US" altLang="zh-CN" dirty="0"/>
          </a:p>
          <a:p>
            <a:pPr lvl="1"/>
            <a:r>
              <a:rPr lang="zh-CN" altLang="en-US" dirty="0"/>
              <a:t>消费升级</a:t>
            </a:r>
            <a:endParaRPr lang="en-US" altLang="zh-CN" dirty="0"/>
          </a:p>
          <a:p>
            <a:pPr lvl="1"/>
            <a:endParaRPr lang="zh-CN" altLang="en-US" dirty="0"/>
          </a:p>
        </p:txBody>
      </p:sp>
    </p:spTree>
    <p:extLst>
      <p:ext uri="{BB962C8B-B14F-4D97-AF65-F5344CB8AC3E}">
        <p14:creationId xmlns:p14="http://schemas.microsoft.com/office/powerpoint/2010/main" val="4212658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48FA9C4E-21F3-40DB-A67B-95FCF4E71A97}"/>
              </a:ext>
            </a:extLst>
          </p:cNvPr>
          <p:cNvSpPr>
            <a:spLocks noGrp="1"/>
          </p:cNvSpPr>
          <p:nvPr>
            <p:ph type="title"/>
          </p:nvPr>
        </p:nvSpPr>
        <p:spPr/>
        <p:txBody>
          <a:bodyPr/>
          <a:lstStyle/>
          <a:p>
            <a:r>
              <a:rPr lang="en-US" altLang="zh-CN" dirty="0"/>
              <a:t>2014-2015</a:t>
            </a:r>
            <a:endParaRPr lang="zh-CN" altLang="en-US" dirty="0"/>
          </a:p>
        </p:txBody>
      </p:sp>
      <p:sp>
        <p:nvSpPr>
          <p:cNvPr id="5" name="内容占位符 4">
            <a:extLst>
              <a:ext uri="{FF2B5EF4-FFF2-40B4-BE49-F238E27FC236}">
                <a16:creationId xmlns:a16="http://schemas.microsoft.com/office/drawing/2014/main" id="{978AC1A4-3E58-4233-AC6B-5FD4617AD07D}"/>
              </a:ext>
            </a:extLst>
          </p:cNvPr>
          <p:cNvSpPr>
            <a:spLocks noGrp="1"/>
          </p:cNvSpPr>
          <p:nvPr>
            <p:ph sz="half" idx="1"/>
          </p:nvPr>
        </p:nvSpPr>
        <p:spPr/>
        <p:txBody>
          <a:bodyPr>
            <a:normAutofit fontScale="85000" lnSpcReduction="20000"/>
          </a:bodyPr>
          <a:lstStyle/>
          <a:p>
            <a:r>
              <a:rPr lang="zh-CN" altLang="en-US" dirty="0"/>
              <a:t>渠道：进入超市。</a:t>
            </a:r>
            <a:endParaRPr lang="en-US" altLang="zh-CN" dirty="0"/>
          </a:p>
          <a:p>
            <a:r>
              <a:rPr lang="zh-CN" altLang="en-US" dirty="0"/>
              <a:t>营销：明星代言、品牌赞助、电视剧植入广告大获成功。</a:t>
            </a:r>
            <a:endParaRPr lang="en-US" altLang="zh-CN" dirty="0"/>
          </a:p>
          <a:p>
            <a:pPr lvl="1"/>
            <a:r>
              <a:rPr lang="zh-CN" altLang="en-US" dirty="0"/>
              <a:t>自</a:t>
            </a:r>
            <a:r>
              <a:rPr lang="en-US" altLang="zh-CN" dirty="0"/>
              <a:t>2015</a:t>
            </a:r>
            <a:r>
              <a:rPr lang="zh-CN" altLang="en-US" dirty="0"/>
              <a:t>年</a:t>
            </a:r>
            <a:r>
              <a:rPr lang="en-US" altLang="zh-CN" dirty="0"/>
              <a:t>1</a:t>
            </a:r>
            <a:r>
              <a:rPr lang="zh-CN" altLang="en-US" dirty="0"/>
              <a:t>月</a:t>
            </a:r>
            <a:r>
              <a:rPr lang="en-US" altLang="zh-CN" dirty="0"/>
              <a:t>10</a:t>
            </a:r>
            <a:r>
              <a:rPr lang="zh-CN" altLang="en-US" dirty="0"/>
              <a:t>日</a:t>
            </a:r>
            <a:r>
              <a:rPr lang="en-US" altLang="zh-CN" dirty="0"/>
              <a:t>《</a:t>
            </a:r>
            <a:r>
              <a:rPr lang="zh-CN" altLang="en-US" dirty="0"/>
              <a:t>何以笙箫默</a:t>
            </a:r>
            <a:r>
              <a:rPr lang="en-US" altLang="zh-CN" dirty="0"/>
              <a:t>》</a:t>
            </a:r>
            <a:r>
              <a:rPr lang="zh-CN" altLang="en-US" dirty="0"/>
              <a:t>开播起，</a:t>
            </a:r>
            <a:r>
              <a:rPr lang="en-US" altLang="zh-CN" dirty="0"/>
              <a:t>16</a:t>
            </a:r>
            <a:r>
              <a:rPr lang="zh-CN" altLang="en-US" dirty="0"/>
              <a:t>天内，其天猫旗舰店的限量版包装日均销量同比增长</a:t>
            </a:r>
            <a:r>
              <a:rPr lang="en-US" altLang="zh-CN" dirty="0"/>
              <a:t>4</a:t>
            </a:r>
            <a:r>
              <a:rPr lang="zh-CN" altLang="en-US" dirty="0"/>
              <a:t>倍，达到每日</a:t>
            </a:r>
            <a:r>
              <a:rPr lang="en-US" altLang="zh-CN" dirty="0"/>
              <a:t>4500</a:t>
            </a:r>
            <a:r>
              <a:rPr lang="zh-CN" altLang="en-US" dirty="0"/>
              <a:t>瓶，常规包装销量同比增长</a:t>
            </a:r>
            <a:r>
              <a:rPr lang="en-US" altLang="zh-CN" dirty="0"/>
              <a:t>8</a:t>
            </a:r>
            <a:r>
              <a:rPr lang="zh-CN" altLang="en-US" dirty="0"/>
              <a:t>倍，每日</a:t>
            </a:r>
            <a:r>
              <a:rPr lang="en-US" altLang="zh-CN" dirty="0"/>
              <a:t>12000</a:t>
            </a:r>
            <a:r>
              <a:rPr lang="zh-CN" altLang="en-US" dirty="0"/>
              <a:t>瓶。</a:t>
            </a:r>
            <a:endParaRPr lang="en-US" altLang="zh-CN" dirty="0"/>
          </a:p>
          <a:p>
            <a:r>
              <a:rPr lang="en-US" altLang="zh-CN" dirty="0"/>
              <a:t>2013</a:t>
            </a:r>
            <a:r>
              <a:rPr lang="zh-CN" altLang="en-US" dirty="0"/>
              <a:t>年</a:t>
            </a:r>
            <a:r>
              <a:rPr lang="en-US" altLang="zh-CN" dirty="0"/>
              <a:t>Rio</a:t>
            </a:r>
            <a:r>
              <a:rPr lang="zh-CN" altLang="en-US" dirty="0"/>
              <a:t>市占率</a:t>
            </a:r>
            <a:r>
              <a:rPr lang="en-US" altLang="zh-CN" dirty="0"/>
              <a:t>20%</a:t>
            </a:r>
            <a:r>
              <a:rPr lang="zh-CN" altLang="en-US" dirty="0"/>
              <a:t>，落后于百加得的冰锐。</a:t>
            </a:r>
            <a:r>
              <a:rPr lang="en-US" altLang="zh-CN" dirty="0"/>
              <a:t>2014</a:t>
            </a:r>
            <a:r>
              <a:rPr lang="zh-CN" altLang="en-US" dirty="0"/>
              <a:t>年上升到</a:t>
            </a:r>
            <a:r>
              <a:rPr lang="en-US" altLang="zh-CN" dirty="0"/>
              <a:t>40%</a:t>
            </a:r>
            <a:r>
              <a:rPr lang="zh-CN" altLang="en-US" dirty="0"/>
              <a:t>，</a:t>
            </a:r>
            <a:r>
              <a:rPr lang="en-US" altLang="zh-CN" dirty="0"/>
              <a:t>2015</a:t>
            </a:r>
            <a:r>
              <a:rPr lang="zh-CN" altLang="en-US" dirty="0"/>
              <a:t>年上升到</a:t>
            </a:r>
            <a:r>
              <a:rPr lang="en-US" altLang="zh-CN" dirty="0"/>
              <a:t>65%</a:t>
            </a:r>
            <a:r>
              <a:rPr lang="zh-CN" altLang="en-US" dirty="0"/>
              <a:t>。</a:t>
            </a:r>
            <a:endParaRPr lang="en-US" altLang="zh-CN" dirty="0"/>
          </a:p>
          <a:p>
            <a:endParaRPr lang="zh-CN" altLang="en-US" dirty="0"/>
          </a:p>
        </p:txBody>
      </p:sp>
      <p:pic>
        <p:nvPicPr>
          <p:cNvPr id="2050" name="Picture 2" descr="合润传媒联手RIO 《何以笙箫默》案例获艾菲奖高度认可_财经_环球网">
            <a:extLst>
              <a:ext uri="{FF2B5EF4-FFF2-40B4-BE49-F238E27FC236}">
                <a16:creationId xmlns:a16="http://schemas.microsoft.com/office/drawing/2014/main" id="{6FD48AC2-1ADF-4D34-B3C2-6DB431D1C7B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656798"/>
            <a:ext cx="4038600" cy="241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120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55509F-002C-4584-81D4-D77AA8E6A715}"/>
              </a:ext>
            </a:extLst>
          </p:cNvPr>
          <p:cNvSpPr>
            <a:spLocks noGrp="1"/>
          </p:cNvSpPr>
          <p:nvPr>
            <p:ph type="title"/>
          </p:nvPr>
        </p:nvSpPr>
        <p:spPr/>
        <p:txBody>
          <a:bodyPr/>
          <a:lstStyle/>
          <a:p>
            <a:r>
              <a:rPr lang="zh-CN" altLang="en-US" dirty="0"/>
              <a:t>昙花一现</a:t>
            </a:r>
          </a:p>
        </p:txBody>
      </p:sp>
      <p:pic>
        <p:nvPicPr>
          <p:cNvPr id="6" name="内容占位符 5">
            <a:extLst>
              <a:ext uri="{FF2B5EF4-FFF2-40B4-BE49-F238E27FC236}">
                <a16:creationId xmlns:a16="http://schemas.microsoft.com/office/drawing/2014/main" id="{645CDB2B-906B-442E-8B9E-DF2FEF81C74E}"/>
              </a:ext>
            </a:extLst>
          </p:cNvPr>
          <p:cNvPicPr>
            <a:picLocks noGrp="1" noChangeAspect="1"/>
          </p:cNvPicPr>
          <p:nvPr>
            <p:ph idx="1"/>
          </p:nvPr>
        </p:nvPicPr>
        <p:blipFill>
          <a:blip r:embed="rId3"/>
          <a:stretch>
            <a:fillRect/>
          </a:stretch>
        </p:blipFill>
        <p:spPr>
          <a:xfrm>
            <a:off x="457200" y="1994308"/>
            <a:ext cx="8229600" cy="3737746"/>
          </a:xfrm>
          <a:prstGeom prst="rect">
            <a:avLst/>
          </a:prstGeom>
        </p:spPr>
      </p:pic>
      <p:sp>
        <p:nvSpPr>
          <p:cNvPr id="7" name="椭圆 6">
            <a:extLst>
              <a:ext uri="{FF2B5EF4-FFF2-40B4-BE49-F238E27FC236}">
                <a16:creationId xmlns:a16="http://schemas.microsoft.com/office/drawing/2014/main" id="{7A2F2731-52E2-49B9-A8D0-C54CE2FD9044}"/>
              </a:ext>
            </a:extLst>
          </p:cNvPr>
          <p:cNvSpPr/>
          <p:nvPr/>
        </p:nvSpPr>
        <p:spPr>
          <a:xfrm>
            <a:off x="2267744" y="2207598"/>
            <a:ext cx="576064" cy="331116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93671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D51599-B336-4593-998C-077A88102FD4}"/>
              </a:ext>
            </a:extLst>
          </p:cNvPr>
          <p:cNvSpPr>
            <a:spLocks noGrp="1"/>
          </p:cNvSpPr>
          <p:nvPr>
            <p:ph type="title"/>
          </p:nvPr>
        </p:nvSpPr>
        <p:spPr/>
        <p:txBody>
          <a:bodyPr/>
          <a:lstStyle/>
          <a:p>
            <a:r>
              <a:rPr lang="zh-CN" altLang="en-US" dirty="0"/>
              <a:t>归母净利润</a:t>
            </a:r>
          </a:p>
        </p:txBody>
      </p:sp>
      <p:pic>
        <p:nvPicPr>
          <p:cNvPr id="4" name="内容占位符 3">
            <a:extLst>
              <a:ext uri="{FF2B5EF4-FFF2-40B4-BE49-F238E27FC236}">
                <a16:creationId xmlns:a16="http://schemas.microsoft.com/office/drawing/2014/main" id="{94CD5395-23D8-4381-AA4A-41C669F8CB5D}"/>
              </a:ext>
            </a:extLst>
          </p:cNvPr>
          <p:cNvPicPr>
            <a:picLocks noGrp="1" noChangeAspect="1"/>
          </p:cNvPicPr>
          <p:nvPr>
            <p:ph idx="1"/>
          </p:nvPr>
        </p:nvPicPr>
        <p:blipFill>
          <a:blip r:embed="rId2"/>
          <a:stretch>
            <a:fillRect/>
          </a:stretch>
        </p:blipFill>
        <p:spPr>
          <a:xfrm>
            <a:off x="457200" y="1994308"/>
            <a:ext cx="8229600" cy="3737746"/>
          </a:xfrm>
          <a:prstGeom prst="rect">
            <a:avLst/>
          </a:prstGeom>
        </p:spPr>
      </p:pic>
      <p:sp>
        <p:nvSpPr>
          <p:cNvPr id="5" name="椭圆 4">
            <a:extLst>
              <a:ext uri="{FF2B5EF4-FFF2-40B4-BE49-F238E27FC236}">
                <a16:creationId xmlns:a16="http://schemas.microsoft.com/office/drawing/2014/main" id="{01E271AF-2AC1-4848-BD8E-2A67428E280E}"/>
              </a:ext>
            </a:extLst>
          </p:cNvPr>
          <p:cNvSpPr/>
          <p:nvPr/>
        </p:nvSpPr>
        <p:spPr>
          <a:xfrm>
            <a:off x="2195736" y="2133815"/>
            <a:ext cx="864096" cy="2879361"/>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16314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5AC75D-5B68-4927-B6C4-E7284ACAFD09}"/>
              </a:ext>
            </a:extLst>
          </p:cNvPr>
          <p:cNvSpPr>
            <a:spLocks noGrp="1"/>
          </p:cNvSpPr>
          <p:nvPr>
            <p:ph type="title"/>
          </p:nvPr>
        </p:nvSpPr>
        <p:spPr/>
        <p:txBody>
          <a:bodyPr/>
          <a:lstStyle/>
          <a:p>
            <a:r>
              <a:rPr lang="zh-CN" altLang="en-US" dirty="0"/>
              <a:t>自由现金流</a:t>
            </a:r>
          </a:p>
        </p:txBody>
      </p:sp>
      <p:graphicFrame>
        <p:nvGraphicFramePr>
          <p:cNvPr id="4" name="内容占位符 3">
            <a:extLst>
              <a:ext uri="{FF2B5EF4-FFF2-40B4-BE49-F238E27FC236}">
                <a16:creationId xmlns:a16="http://schemas.microsoft.com/office/drawing/2014/main" id="{636EF74E-AD7E-4BEA-9A1D-F8DCCCB4CCF6}"/>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椭圆 4">
            <a:extLst>
              <a:ext uri="{FF2B5EF4-FFF2-40B4-BE49-F238E27FC236}">
                <a16:creationId xmlns:a16="http://schemas.microsoft.com/office/drawing/2014/main" id="{58D35247-AB7E-410D-A21F-ABA3B0B02123}"/>
              </a:ext>
            </a:extLst>
          </p:cNvPr>
          <p:cNvSpPr/>
          <p:nvPr/>
        </p:nvSpPr>
        <p:spPr>
          <a:xfrm>
            <a:off x="1763688" y="1989319"/>
            <a:ext cx="1800200" cy="345590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48116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B0546-CA02-4D55-BFD2-D1E57CBE753C}"/>
              </a:ext>
            </a:extLst>
          </p:cNvPr>
          <p:cNvSpPr>
            <a:spLocks noGrp="1"/>
          </p:cNvSpPr>
          <p:nvPr>
            <p:ph type="title"/>
          </p:nvPr>
        </p:nvSpPr>
        <p:spPr/>
        <p:txBody>
          <a:bodyPr/>
          <a:lstStyle/>
          <a:p>
            <a:r>
              <a:rPr lang="zh-CN" altLang="en-US" dirty="0"/>
              <a:t>度过寒冬</a:t>
            </a:r>
          </a:p>
        </p:txBody>
      </p:sp>
      <p:sp>
        <p:nvSpPr>
          <p:cNvPr id="3" name="内容占位符 2">
            <a:extLst>
              <a:ext uri="{FF2B5EF4-FFF2-40B4-BE49-F238E27FC236}">
                <a16:creationId xmlns:a16="http://schemas.microsoft.com/office/drawing/2014/main" id="{04C165F5-7EAA-419C-AA9C-5F6B0CB92C04}"/>
              </a:ext>
            </a:extLst>
          </p:cNvPr>
          <p:cNvSpPr>
            <a:spLocks noGrp="1"/>
          </p:cNvSpPr>
          <p:nvPr>
            <p:ph idx="1"/>
          </p:nvPr>
        </p:nvSpPr>
        <p:spPr/>
        <p:txBody>
          <a:bodyPr>
            <a:normAutofit lnSpcReduction="10000"/>
          </a:bodyPr>
          <a:lstStyle/>
          <a:p>
            <a:pPr latinLnBrk="1"/>
            <a:r>
              <a:rPr lang="en-US" altLang="zh-CN" dirty="0"/>
              <a:t>2015</a:t>
            </a:r>
            <a:r>
              <a:rPr lang="zh-CN" altLang="en-US" dirty="0"/>
              <a:t>年底，全行业陷入寒冬。</a:t>
            </a:r>
            <a:endParaRPr lang="en-US" altLang="zh-CN" dirty="0"/>
          </a:p>
          <a:p>
            <a:pPr latinLnBrk="1"/>
            <a:r>
              <a:rPr lang="en-US" altLang="zh-CN" dirty="0"/>
              <a:t>2016</a:t>
            </a:r>
            <a:r>
              <a:rPr lang="zh-CN" altLang="en-US" dirty="0"/>
              <a:t>年</a:t>
            </a:r>
            <a:endParaRPr lang="en-US" altLang="zh-CN" dirty="0"/>
          </a:p>
          <a:p>
            <a:pPr lvl="1" latinLnBrk="1"/>
            <a:r>
              <a:rPr lang="zh-CN" altLang="en-US" dirty="0"/>
              <a:t>百润从全国铺货转回重点发达地区，同时拓展电商和餐饮渠道。</a:t>
            </a:r>
          </a:p>
          <a:p>
            <a:pPr lvl="1" latinLnBrk="1"/>
            <a:r>
              <a:rPr lang="zh-CN" altLang="en-US" dirty="0"/>
              <a:t>牺牲短期业绩，减少出货量，帮助经销商消化库存。</a:t>
            </a:r>
          </a:p>
          <a:p>
            <a:pPr lvl="1" latinLnBrk="1"/>
            <a:r>
              <a:rPr lang="zh-CN" altLang="en-US" dirty="0"/>
              <a:t>维持较高销售开支，支撑品牌。</a:t>
            </a:r>
          </a:p>
          <a:p>
            <a:pPr latinLnBrk="1"/>
            <a:r>
              <a:rPr lang="en-US" altLang="zh-CN" dirty="0"/>
              <a:t>2017</a:t>
            </a:r>
            <a:r>
              <a:rPr lang="zh-CN" altLang="en-US" dirty="0"/>
              <a:t>年</a:t>
            </a:r>
            <a:r>
              <a:rPr lang="en-US" altLang="zh-CN" dirty="0"/>
              <a:t>RIO</a:t>
            </a:r>
            <a:r>
              <a:rPr lang="zh-CN" altLang="en-US" dirty="0"/>
              <a:t>市场占有率达</a:t>
            </a:r>
            <a:r>
              <a:rPr lang="en-US" altLang="zh-CN" dirty="0"/>
              <a:t>70%</a:t>
            </a:r>
            <a:r>
              <a:rPr lang="zh-CN" altLang="en-US" dirty="0"/>
              <a:t>。</a:t>
            </a:r>
            <a:endParaRPr lang="en-US" altLang="zh-CN" dirty="0"/>
          </a:p>
          <a:p>
            <a:pPr latinLnBrk="1"/>
            <a:r>
              <a:rPr lang="en-US" altLang="zh-CN" dirty="0"/>
              <a:t>2020</a:t>
            </a:r>
            <a:r>
              <a:rPr lang="zh-CN" altLang="en-US" dirty="0"/>
              <a:t>年</a:t>
            </a:r>
            <a:r>
              <a:rPr lang="en-US" altLang="zh-CN" dirty="0"/>
              <a:t>RIO</a:t>
            </a:r>
            <a:r>
              <a:rPr lang="zh-CN" altLang="en-US" dirty="0"/>
              <a:t>市场占有率达到</a:t>
            </a:r>
            <a:r>
              <a:rPr lang="en-US" altLang="zh-CN" dirty="0"/>
              <a:t>86.8%</a:t>
            </a:r>
            <a:r>
              <a:rPr lang="zh-CN" altLang="en-US" dirty="0"/>
              <a:t>。</a:t>
            </a:r>
          </a:p>
          <a:p>
            <a:endParaRPr lang="zh-CN" altLang="en-US" dirty="0"/>
          </a:p>
        </p:txBody>
      </p:sp>
    </p:spTree>
    <p:extLst>
      <p:ext uri="{BB962C8B-B14F-4D97-AF65-F5344CB8AC3E}">
        <p14:creationId xmlns:p14="http://schemas.microsoft.com/office/powerpoint/2010/main" val="2963320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555645-5D8B-4206-9F7F-10C394CBEEE5}"/>
              </a:ext>
            </a:extLst>
          </p:cNvPr>
          <p:cNvSpPr>
            <a:spLocks noGrp="1"/>
          </p:cNvSpPr>
          <p:nvPr>
            <p:ph type="title"/>
          </p:nvPr>
        </p:nvSpPr>
        <p:spPr/>
        <p:txBody>
          <a:bodyPr/>
          <a:lstStyle/>
          <a:p>
            <a:r>
              <a:rPr lang="zh-CN" altLang="en-US" dirty="0"/>
              <a:t>品牌的支撑</a:t>
            </a:r>
          </a:p>
        </p:txBody>
      </p:sp>
      <p:pic>
        <p:nvPicPr>
          <p:cNvPr id="4" name="内容占位符 3">
            <a:extLst>
              <a:ext uri="{FF2B5EF4-FFF2-40B4-BE49-F238E27FC236}">
                <a16:creationId xmlns:a16="http://schemas.microsoft.com/office/drawing/2014/main" id="{7A126B3B-5D54-4930-805A-4BEE9587E6A9}"/>
              </a:ext>
            </a:extLst>
          </p:cNvPr>
          <p:cNvPicPr>
            <a:picLocks noGrp="1" noChangeAspect="1"/>
          </p:cNvPicPr>
          <p:nvPr>
            <p:ph idx="1"/>
          </p:nvPr>
        </p:nvPicPr>
        <p:blipFill>
          <a:blip r:embed="rId2"/>
          <a:stretch>
            <a:fillRect/>
          </a:stretch>
        </p:blipFill>
        <p:spPr>
          <a:xfrm>
            <a:off x="457200" y="1994308"/>
            <a:ext cx="8229600" cy="3737746"/>
          </a:xfrm>
          <a:prstGeom prst="rect">
            <a:avLst/>
          </a:prstGeom>
        </p:spPr>
      </p:pic>
    </p:spTree>
    <p:extLst>
      <p:ext uri="{BB962C8B-B14F-4D97-AF65-F5344CB8AC3E}">
        <p14:creationId xmlns:p14="http://schemas.microsoft.com/office/powerpoint/2010/main" val="4184639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F663F3-A8BE-43A6-B08E-E90FB8C08CEB}"/>
              </a:ext>
            </a:extLst>
          </p:cNvPr>
          <p:cNvSpPr>
            <a:spLocks noGrp="1"/>
          </p:cNvSpPr>
          <p:nvPr>
            <p:ph type="title"/>
          </p:nvPr>
        </p:nvSpPr>
        <p:spPr/>
        <p:txBody>
          <a:bodyPr/>
          <a:lstStyle/>
          <a:p>
            <a:r>
              <a:rPr lang="en-US" altLang="zh-CN" dirty="0"/>
              <a:t>2019-2021</a:t>
            </a:r>
            <a:r>
              <a:rPr lang="zh-CN" altLang="en-US" dirty="0"/>
              <a:t>，两年</a:t>
            </a:r>
            <a:r>
              <a:rPr lang="en-US" altLang="zh-CN" dirty="0"/>
              <a:t>15</a:t>
            </a:r>
            <a:r>
              <a:rPr lang="zh-CN" altLang="en-US" dirty="0"/>
              <a:t>倍</a:t>
            </a:r>
          </a:p>
        </p:txBody>
      </p:sp>
      <p:pic>
        <p:nvPicPr>
          <p:cNvPr id="4" name="内容占位符 3">
            <a:extLst>
              <a:ext uri="{FF2B5EF4-FFF2-40B4-BE49-F238E27FC236}">
                <a16:creationId xmlns:a16="http://schemas.microsoft.com/office/drawing/2014/main" id="{B5AE3C08-3EC8-4CAB-B69D-BAE9B0134AA3}"/>
              </a:ext>
            </a:extLst>
          </p:cNvPr>
          <p:cNvPicPr>
            <a:picLocks noGrp="1" noChangeAspect="1"/>
          </p:cNvPicPr>
          <p:nvPr>
            <p:ph idx="1"/>
          </p:nvPr>
        </p:nvPicPr>
        <p:blipFill>
          <a:blip r:embed="rId2"/>
          <a:stretch>
            <a:fillRect/>
          </a:stretch>
        </p:blipFill>
        <p:spPr>
          <a:xfrm>
            <a:off x="905504" y="1600200"/>
            <a:ext cx="7332991" cy="4525963"/>
          </a:xfrm>
          <a:prstGeom prst="rect">
            <a:avLst/>
          </a:prstGeom>
        </p:spPr>
      </p:pic>
    </p:spTree>
    <p:extLst>
      <p:ext uri="{BB962C8B-B14F-4D97-AF65-F5344CB8AC3E}">
        <p14:creationId xmlns:p14="http://schemas.microsoft.com/office/powerpoint/2010/main" val="3976526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1DEF95-7D90-4708-97E7-53C7E8CCA81F}"/>
              </a:ext>
            </a:extLst>
          </p:cNvPr>
          <p:cNvSpPr>
            <a:spLocks noGrp="1"/>
          </p:cNvSpPr>
          <p:nvPr>
            <p:ph type="title"/>
          </p:nvPr>
        </p:nvSpPr>
        <p:spPr/>
        <p:txBody>
          <a:bodyPr/>
          <a:lstStyle/>
          <a:p>
            <a:r>
              <a:rPr lang="zh-CN" altLang="en-US" dirty="0"/>
              <a:t>融资扩产</a:t>
            </a:r>
          </a:p>
        </p:txBody>
      </p:sp>
      <p:sp>
        <p:nvSpPr>
          <p:cNvPr id="3" name="内容占位符 2">
            <a:extLst>
              <a:ext uri="{FF2B5EF4-FFF2-40B4-BE49-F238E27FC236}">
                <a16:creationId xmlns:a16="http://schemas.microsoft.com/office/drawing/2014/main" id="{661D71EB-DFE1-4F71-B184-8324C9390721}"/>
              </a:ext>
            </a:extLst>
          </p:cNvPr>
          <p:cNvSpPr>
            <a:spLocks noGrp="1"/>
          </p:cNvSpPr>
          <p:nvPr>
            <p:ph sz="half" idx="1"/>
          </p:nvPr>
        </p:nvSpPr>
        <p:spPr/>
        <p:txBody>
          <a:bodyPr>
            <a:normAutofit fontScale="92500" lnSpcReduction="20000"/>
          </a:bodyPr>
          <a:lstStyle/>
          <a:p>
            <a:r>
              <a:rPr lang="zh-CN" altLang="en-US" dirty="0"/>
              <a:t>威士忌项目</a:t>
            </a:r>
            <a:endParaRPr lang="en-US" altLang="zh-CN" dirty="0"/>
          </a:p>
          <a:p>
            <a:pPr lvl="1"/>
            <a:r>
              <a:rPr lang="en-US" altLang="zh-CN" dirty="0"/>
              <a:t>2020</a:t>
            </a:r>
            <a:r>
              <a:rPr lang="zh-CN" altLang="en-US" dirty="0"/>
              <a:t>年</a:t>
            </a:r>
            <a:r>
              <a:rPr lang="en-US" altLang="zh-CN" dirty="0"/>
              <a:t>11</a:t>
            </a:r>
            <a:r>
              <a:rPr lang="zh-CN" altLang="en-US" dirty="0"/>
              <a:t>月增发股票募集基金</a:t>
            </a:r>
            <a:r>
              <a:rPr lang="en-US" altLang="zh-CN" dirty="0"/>
              <a:t>9.9</a:t>
            </a:r>
            <a:r>
              <a:rPr lang="zh-CN" altLang="en-US" dirty="0"/>
              <a:t>亿元，主要用于烈酒（威士忌）陈酿熟成项目，增发价为</a:t>
            </a:r>
            <a:r>
              <a:rPr lang="en-US" altLang="zh-CN" dirty="0"/>
              <a:t>62.68</a:t>
            </a:r>
            <a:r>
              <a:rPr lang="zh-CN" altLang="en-US" dirty="0"/>
              <a:t>元。</a:t>
            </a:r>
            <a:endParaRPr lang="en-US" altLang="zh-CN" dirty="0"/>
          </a:p>
          <a:p>
            <a:pPr lvl="1"/>
            <a:r>
              <a:rPr lang="en-US" altLang="zh-CN" dirty="0"/>
              <a:t>2021</a:t>
            </a:r>
            <a:r>
              <a:rPr lang="zh-CN" altLang="en-US" dirty="0"/>
              <a:t>年又发行可转债募资</a:t>
            </a:r>
            <a:r>
              <a:rPr lang="en-US" altLang="zh-CN" dirty="0"/>
              <a:t>11.28</a:t>
            </a:r>
            <a:r>
              <a:rPr lang="zh-CN" altLang="en-US" dirty="0"/>
              <a:t>亿元。</a:t>
            </a:r>
            <a:endParaRPr lang="en-US" altLang="zh-CN" dirty="0"/>
          </a:p>
          <a:p>
            <a:pPr lvl="1"/>
            <a:r>
              <a:rPr lang="zh-CN" altLang="en-US" dirty="0">
                <a:solidFill>
                  <a:srgbClr val="C00000"/>
                </a:solidFill>
              </a:rPr>
              <a:t>威士忌能否成为未来增长引擎？</a:t>
            </a:r>
            <a:endParaRPr lang="en-US" altLang="zh-CN" dirty="0">
              <a:solidFill>
                <a:srgbClr val="C00000"/>
              </a:solidFill>
            </a:endParaRPr>
          </a:p>
          <a:p>
            <a:r>
              <a:rPr lang="en-US" altLang="zh-CN" dirty="0"/>
              <a:t>2023</a:t>
            </a:r>
            <a:r>
              <a:rPr lang="zh-CN" altLang="en-US" dirty="0"/>
              <a:t>年</a:t>
            </a:r>
            <a:r>
              <a:rPr lang="en-US" altLang="zh-CN" dirty="0"/>
              <a:t>8</a:t>
            </a:r>
            <a:r>
              <a:rPr lang="zh-CN" altLang="en-US" dirty="0"/>
              <a:t>月，宣布启动最高金额为</a:t>
            </a:r>
            <a:r>
              <a:rPr lang="en-US" altLang="zh-CN" dirty="0"/>
              <a:t>20.25</a:t>
            </a:r>
            <a:r>
              <a:rPr lang="zh-CN" altLang="en-US" dirty="0"/>
              <a:t>亿元的定增计划，用于预调鸡尾酒业务。</a:t>
            </a:r>
            <a:endParaRPr lang="en-US" altLang="zh-CN" dirty="0"/>
          </a:p>
          <a:p>
            <a:pPr lvl="1"/>
            <a:r>
              <a:rPr lang="zh-CN" altLang="en-US" dirty="0">
                <a:solidFill>
                  <a:srgbClr val="C00000"/>
                </a:solidFill>
              </a:rPr>
              <a:t>现有产能不足吗？</a:t>
            </a:r>
          </a:p>
        </p:txBody>
      </p:sp>
      <p:pic>
        <p:nvPicPr>
          <p:cNvPr id="5" name="内容占位符 4">
            <a:extLst>
              <a:ext uri="{FF2B5EF4-FFF2-40B4-BE49-F238E27FC236}">
                <a16:creationId xmlns:a16="http://schemas.microsoft.com/office/drawing/2014/main" id="{83C49B85-BDCD-43B7-8A90-9C565C809D52}"/>
              </a:ext>
            </a:extLst>
          </p:cNvPr>
          <p:cNvPicPr>
            <a:picLocks noGrp="1" noChangeAspect="1"/>
          </p:cNvPicPr>
          <p:nvPr>
            <p:ph sz="half" idx="2"/>
          </p:nvPr>
        </p:nvPicPr>
        <p:blipFill>
          <a:blip r:embed="rId3"/>
          <a:stretch>
            <a:fillRect/>
          </a:stretch>
        </p:blipFill>
        <p:spPr>
          <a:xfrm>
            <a:off x="4648200" y="2881320"/>
            <a:ext cx="4038600" cy="1963722"/>
          </a:xfrm>
          <a:prstGeom prst="rect">
            <a:avLst/>
          </a:prstGeom>
        </p:spPr>
      </p:pic>
    </p:spTree>
    <p:extLst>
      <p:ext uri="{BB962C8B-B14F-4D97-AF65-F5344CB8AC3E}">
        <p14:creationId xmlns:p14="http://schemas.microsoft.com/office/powerpoint/2010/main" val="1976318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zh-CN" dirty="0"/>
              <a:t>引论</a:t>
            </a:r>
            <a:endParaRPr lang="en-US" altLang="zh-CN" dirty="0"/>
          </a:p>
          <a:p>
            <a:r>
              <a:rPr lang="zh-CN" altLang="en-US" dirty="0"/>
              <a:t>案例分析</a:t>
            </a:r>
            <a:endParaRPr lang="en-US" altLang="zh-CN" dirty="0"/>
          </a:p>
          <a:p>
            <a:pPr lvl="1"/>
            <a:r>
              <a:rPr lang="zh-CN" altLang="en-US" dirty="0"/>
              <a:t>喜诗糖果</a:t>
            </a:r>
            <a:endParaRPr lang="en-US" altLang="zh-CN" dirty="0"/>
          </a:p>
          <a:p>
            <a:pPr lvl="1"/>
            <a:r>
              <a:rPr lang="zh-CN" altLang="en-US" dirty="0"/>
              <a:t>可口可乐</a:t>
            </a:r>
          </a:p>
          <a:p>
            <a:pPr lvl="1"/>
            <a:r>
              <a:rPr lang="zh-CN" altLang="en-US" dirty="0"/>
              <a:t>怪物饮料</a:t>
            </a:r>
            <a:endParaRPr lang="en-US" altLang="zh-CN" dirty="0"/>
          </a:p>
          <a:p>
            <a:pPr lvl="1"/>
            <a:r>
              <a:rPr lang="zh-CN" altLang="en-US" dirty="0"/>
              <a:t>百润股份</a:t>
            </a:r>
            <a:endParaRPr lang="en-US" altLang="zh-CN" dirty="0"/>
          </a:p>
          <a:p>
            <a:pPr lvl="1"/>
            <a:r>
              <a:rPr lang="zh-CN" altLang="en-US" dirty="0">
                <a:solidFill>
                  <a:srgbClr val="C00000"/>
                </a:solidFill>
              </a:rPr>
              <a:t>达美乐</a:t>
            </a:r>
            <a:endParaRPr lang="en-US" altLang="zh-CN" dirty="0"/>
          </a:p>
          <a:p>
            <a:r>
              <a:rPr lang="zh-CN" altLang="en-US" dirty="0"/>
              <a:t>小结</a:t>
            </a:r>
          </a:p>
          <a:p>
            <a:pPr lvl="1"/>
            <a:endParaRPr lang="en-US" altLang="zh-CN" dirty="0"/>
          </a:p>
          <a:p>
            <a:endParaRPr lang="en-US" altLang="zh-CN" dirty="0"/>
          </a:p>
          <a:p>
            <a:endParaRPr lang="en-US" altLang="zh-CN" dirty="0"/>
          </a:p>
          <a:p>
            <a:endParaRPr lang="zh-CN" altLang="zh-CN" dirty="0"/>
          </a:p>
          <a:p>
            <a:endParaRPr lang="zh-CN" altLang="en-US" dirty="0"/>
          </a:p>
        </p:txBody>
      </p:sp>
    </p:spTree>
    <p:extLst>
      <p:ext uri="{BB962C8B-B14F-4D97-AF65-F5344CB8AC3E}">
        <p14:creationId xmlns:p14="http://schemas.microsoft.com/office/powerpoint/2010/main" val="682663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达美乐（</a:t>
            </a:r>
            <a:r>
              <a:rPr lang="en-US" altLang="zh-CN" dirty="0"/>
              <a:t>Domino’s Pizza</a:t>
            </a:r>
            <a:r>
              <a:rPr lang="zh-CN" altLang="en-US" dirty="0"/>
              <a:t>）</a:t>
            </a:r>
          </a:p>
        </p:txBody>
      </p:sp>
      <p:sp>
        <p:nvSpPr>
          <p:cNvPr id="4" name="内容占位符 3"/>
          <p:cNvSpPr>
            <a:spLocks noGrp="1"/>
          </p:cNvSpPr>
          <p:nvPr>
            <p:ph sz="half" idx="1"/>
          </p:nvPr>
        </p:nvSpPr>
        <p:spPr>
          <a:xfrm>
            <a:off x="457200" y="1600200"/>
            <a:ext cx="5122912" cy="4525963"/>
          </a:xfrm>
        </p:spPr>
        <p:txBody>
          <a:bodyPr>
            <a:normAutofit fontScale="77500" lnSpcReduction="20000"/>
          </a:bodyPr>
          <a:lstStyle/>
          <a:p>
            <a:r>
              <a:rPr lang="en-US" altLang="zh-CN" dirty="0"/>
              <a:t>1960</a:t>
            </a:r>
            <a:r>
              <a:rPr lang="zh-CN" altLang="en-US" dirty="0"/>
              <a:t>年</a:t>
            </a:r>
            <a:r>
              <a:rPr lang="en-US" altLang="zh-CN" dirty="0"/>
              <a:t>Thomas and James Monaghan </a:t>
            </a:r>
            <a:r>
              <a:rPr lang="zh-CN" altLang="en-US" dirty="0"/>
              <a:t>用</a:t>
            </a:r>
            <a:r>
              <a:rPr lang="en-US" altLang="zh-CN" dirty="0"/>
              <a:t>900</a:t>
            </a:r>
            <a:r>
              <a:rPr lang="zh-CN" altLang="en-US" dirty="0"/>
              <a:t>美元在</a:t>
            </a:r>
            <a:r>
              <a:rPr lang="en-US" altLang="zh-CN" dirty="0"/>
              <a:t>Ypsilanti, Michigan</a:t>
            </a:r>
            <a:r>
              <a:rPr lang="zh-CN" altLang="en-US" dirty="0"/>
              <a:t>买下一家比萨小店，外卖到大学宿舍。</a:t>
            </a:r>
            <a:endParaRPr lang="en-US" altLang="zh-CN" dirty="0"/>
          </a:p>
          <a:p>
            <a:r>
              <a:rPr lang="en-US" altLang="zh-CN" dirty="0"/>
              <a:t>1965</a:t>
            </a:r>
            <a:r>
              <a:rPr lang="zh-CN" altLang="en-US" dirty="0"/>
              <a:t>年取名</a:t>
            </a:r>
            <a:r>
              <a:rPr lang="en-US" altLang="zh-CN" dirty="0"/>
              <a:t>Domino’s Pizza. </a:t>
            </a:r>
          </a:p>
          <a:p>
            <a:r>
              <a:rPr lang="en-US" altLang="zh-CN" dirty="0"/>
              <a:t>1967</a:t>
            </a:r>
            <a:r>
              <a:rPr lang="zh-CN" altLang="en-US" dirty="0"/>
              <a:t>年第一家加盟店。</a:t>
            </a:r>
            <a:endParaRPr lang="en-US" altLang="zh-CN" dirty="0"/>
          </a:p>
          <a:p>
            <a:r>
              <a:rPr lang="en-US" altLang="zh-CN" dirty="0"/>
              <a:t>1983</a:t>
            </a:r>
            <a:r>
              <a:rPr lang="zh-CN" altLang="en-US" dirty="0"/>
              <a:t>年第一家国际店。</a:t>
            </a:r>
            <a:endParaRPr lang="en-US" altLang="zh-CN" dirty="0"/>
          </a:p>
          <a:p>
            <a:r>
              <a:rPr lang="en-US" altLang="zh-CN" dirty="0"/>
              <a:t>1998</a:t>
            </a:r>
            <a:r>
              <a:rPr lang="zh-CN" altLang="en-US" dirty="0"/>
              <a:t>年，</a:t>
            </a:r>
            <a:r>
              <a:rPr lang="en-US" altLang="zh-CN" dirty="0"/>
              <a:t>Bain Capital</a:t>
            </a:r>
            <a:r>
              <a:rPr lang="zh-CN" altLang="en-US" dirty="0"/>
              <a:t>领衔的投资基金从</a:t>
            </a:r>
            <a:r>
              <a:rPr lang="en-US" altLang="zh-CN" dirty="0"/>
              <a:t>Monaghan</a:t>
            </a:r>
            <a:r>
              <a:rPr lang="zh-CN" altLang="en-US" dirty="0"/>
              <a:t>家族买下</a:t>
            </a:r>
            <a:r>
              <a:rPr lang="en-US" altLang="zh-CN" dirty="0"/>
              <a:t>93%</a:t>
            </a:r>
            <a:r>
              <a:rPr lang="zh-CN" altLang="en-US" dirty="0"/>
              <a:t>的股权。</a:t>
            </a:r>
            <a:endParaRPr lang="en-US" altLang="zh-CN" dirty="0"/>
          </a:p>
          <a:p>
            <a:r>
              <a:rPr lang="en-US" altLang="zh-CN" dirty="0"/>
              <a:t>2004</a:t>
            </a:r>
            <a:r>
              <a:rPr lang="zh-CN" altLang="en-US" dirty="0"/>
              <a:t>年在纽交所上市，代码</a:t>
            </a:r>
            <a:r>
              <a:rPr lang="en-US" altLang="zh-CN" dirty="0"/>
              <a:t>DPZ.</a:t>
            </a:r>
          </a:p>
          <a:p>
            <a:r>
              <a:rPr lang="zh-CN" altLang="en-US" dirty="0"/>
              <a:t>竞争者包括必胜客（</a:t>
            </a:r>
            <a:r>
              <a:rPr lang="en-US" altLang="zh-CN" dirty="0"/>
              <a:t>Pizza Hut</a:t>
            </a:r>
            <a:r>
              <a:rPr lang="zh-CN" altLang="en-US" dirty="0"/>
              <a:t>）、棒约翰（</a:t>
            </a:r>
            <a:r>
              <a:rPr lang="en-US" altLang="zh-CN" dirty="0"/>
              <a:t>Papa John’s</a:t>
            </a:r>
            <a:r>
              <a:rPr lang="zh-CN" altLang="en-US" dirty="0"/>
              <a:t>）等。</a:t>
            </a:r>
            <a:endParaRPr lang="en-US" altLang="zh-CN" dirty="0"/>
          </a:p>
          <a:p>
            <a:r>
              <a:rPr lang="zh-CN" altLang="en-US" dirty="0"/>
              <a:t>达美乐是比萨外卖市场龙头，在全球</a:t>
            </a:r>
            <a:r>
              <a:rPr lang="en-US" altLang="zh-CN" dirty="0"/>
              <a:t>90</a:t>
            </a:r>
            <a:r>
              <a:rPr lang="zh-CN" altLang="en-US" dirty="0"/>
              <a:t>个市场有</a:t>
            </a:r>
            <a:r>
              <a:rPr lang="en-US" altLang="zh-CN" dirty="0"/>
              <a:t> 19800</a:t>
            </a:r>
            <a:r>
              <a:rPr lang="zh-CN" altLang="en-US" dirty="0"/>
              <a:t>家店（</a:t>
            </a:r>
            <a:r>
              <a:rPr lang="en-US" altLang="zh-CN" dirty="0"/>
              <a:t>2023.1</a:t>
            </a:r>
            <a:r>
              <a:rPr lang="zh-CN" altLang="en-US" dirty="0"/>
              <a:t>），其中</a:t>
            </a:r>
            <a:r>
              <a:rPr lang="en-US" altLang="zh-CN" dirty="0"/>
              <a:t>99%</a:t>
            </a:r>
            <a:r>
              <a:rPr lang="zh-CN" altLang="en-US" dirty="0"/>
              <a:t>为加盟店。</a:t>
            </a:r>
          </a:p>
        </p:txBody>
      </p:sp>
      <p:pic>
        <p:nvPicPr>
          <p:cNvPr id="1026" name="Picture 2" descr="加盟星平台_一站式招商加盟服务平台_直达全网优质加盟创业项目"/>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871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normAutofit/>
          </a:bodyPr>
          <a:lstStyle/>
          <a:p>
            <a:r>
              <a:rPr lang="zh-CN" altLang="zh-CN" dirty="0"/>
              <a:t>引论</a:t>
            </a:r>
            <a:endParaRPr lang="en-US" altLang="zh-CN" dirty="0"/>
          </a:p>
          <a:p>
            <a:r>
              <a:rPr lang="zh-CN" altLang="en-US" dirty="0"/>
              <a:t>案例分析</a:t>
            </a:r>
            <a:endParaRPr lang="en-US" altLang="zh-CN" dirty="0"/>
          </a:p>
          <a:p>
            <a:pPr lvl="1"/>
            <a:r>
              <a:rPr lang="zh-CN" altLang="en-US" dirty="0">
                <a:solidFill>
                  <a:srgbClr val="C00000"/>
                </a:solidFill>
              </a:rPr>
              <a:t>喜诗糖果</a:t>
            </a:r>
            <a:endParaRPr lang="en-US" altLang="zh-CN" dirty="0">
              <a:solidFill>
                <a:srgbClr val="C00000"/>
              </a:solidFill>
            </a:endParaRPr>
          </a:p>
          <a:p>
            <a:pPr lvl="1"/>
            <a:r>
              <a:rPr lang="zh-CN" altLang="en-US" dirty="0"/>
              <a:t>可口可乐</a:t>
            </a:r>
          </a:p>
          <a:p>
            <a:pPr lvl="1"/>
            <a:r>
              <a:rPr lang="zh-CN" altLang="en-US" dirty="0"/>
              <a:t>怪物饮料</a:t>
            </a:r>
            <a:endParaRPr lang="en-US" altLang="zh-CN" dirty="0"/>
          </a:p>
          <a:p>
            <a:pPr lvl="1"/>
            <a:r>
              <a:rPr lang="zh-CN" altLang="en-US" dirty="0"/>
              <a:t>百润股份</a:t>
            </a:r>
            <a:endParaRPr lang="en-US" altLang="zh-CN" dirty="0"/>
          </a:p>
          <a:p>
            <a:pPr lvl="1"/>
            <a:r>
              <a:rPr lang="zh-CN" altLang="en-US" dirty="0"/>
              <a:t>达美乐</a:t>
            </a:r>
            <a:endParaRPr lang="en-US" altLang="zh-CN" dirty="0"/>
          </a:p>
          <a:p>
            <a:r>
              <a:rPr lang="zh-CN" altLang="en-US" dirty="0"/>
              <a:t>小结</a:t>
            </a:r>
          </a:p>
          <a:p>
            <a:pPr lvl="1"/>
            <a:endParaRPr lang="en-US" altLang="zh-CN" dirty="0"/>
          </a:p>
          <a:p>
            <a:endParaRPr lang="en-US" altLang="zh-CN" dirty="0"/>
          </a:p>
          <a:p>
            <a:endParaRPr lang="en-US" altLang="zh-CN" dirty="0"/>
          </a:p>
          <a:p>
            <a:endParaRPr lang="zh-CN" altLang="zh-CN" dirty="0"/>
          </a:p>
          <a:p>
            <a:endParaRPr lang="zh-CN" altLang="en-US" dirty="0"/>
          </a:p>
        </p:txBody>
      </p:sp>
    </p:spTree>
    <p:extLst>
      <p:ext uri="{BB962C8B-B14F-4D97-AF65-F5344CB8AC3E}">
        <p14:creationId xmlns:p14="http://schemas.microsoft.com/office/powerpoint/2010/main" val="634720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D8798773-1AFD-4FA3-846F-33283493DA09}"/>
              </a:ext>
            </a:extLst>
          </p:cNvPr>
          <p:cNvSpPr>
            <a:spLocks noGrp="1"/>
          </p:cNvSpPr>
          <p:nvPr>
            <p:ph type="title"/>
          </p:nvPr>
        </p:nvSpPr>
        <p:spPr/>
        <p:txBody>
          <a:bodyPr/>
          <a:lstStyle/>
          <a:p>
            <a:r>
              <a:rPr lang="en-US" altLang="zh-CN" dirty="0"/>
              <a:t>DPZ </a:t>
            </a:r>
            <a:r>
              <a:rPr lang="zh-CN" altLang="en-US" dirty="0"/>
              <a:t>月</a:t>
            </a:r>
            <a:r>
              <a:rPr lang="en-US" altLang="zh-CN" dirty="0"/>
              <a:t>K</a:t>
            </a:r>
            <a:r>
              <a:rPr lang="zh-CN" altLang="en-US" dirty="0"/>
              <a:t>线</a:t>
            </a:r>
          </a:p>
        </p:txBody>
      </p:sp>
      <p:pic>
        <p:nvPicPr>
          <p:cNvPr id="7" name="内容占位符 6">
            <a:extLst>
              <a:ext uri="{FF2B5EF4-FFF2-40B4-BE49-F238E27FC236}">
                <a16:creationId xmlns:a16="http://schemas.microsoft.com/office/drawing/2014/main" id="{74D759B9-4280-4C68-8F92-4D440216E416}"/>
              </a:ext>
            </a:extLst>
          </p:cNvPr>
          <p:cNvPicPr>
            <a:picLocks noGrp="1" noChangeAspect="1"/>
          </p:cNvPicPr>
          <p:nvPr>
            <p:ph idx="1"/>
          </p:nvPr>
        </p:nvPicPr>
        <p:blipFill>
          <a:blip r:embed="rId3"/>
          <a:stretch>
            <a:fillRect/>
          </a:stretch>
        </p:blipFill>
        <p:spPr>
          <a:xfrm>
            <a:off x="457200" y="2060539"/>
            <a:ext cx="8229600" cy="3605284"/>
          </a:xfrm>
          <a:prstGeom prst="rect">
            <a:avLst/>
          </a:prstGeom>
        </p:spPr>
      </p:pic>
      <p:sp>
        <p:nvSpPr>
          <p:cNvPr id="2" name="文本框 1">
            <a:extLst>
              <a:ext uri="{FF2B5EF4-FFF2-40B4-BE49-F238E27FC236}">
                <a16:creationId xmlns:a16="http://schemas.microsoft.com/office/drawing/2014/main" id="{3051FD25-B902-4009-B7BB-C257AACE9527}"/>
              </a:ext>
            </a:extLst>
          </p:cNvPr>
          <p:cNvSpPr txBox="1"/>
          <p:nvPr/>
        </p:nvSpPr>
        <p:spPr>
          <a:xfrm>
            <a:off x="827584" y="5733256"/>
            <a:ext cx="5832648" cy="646331"/>
          </a:xfrm>
          <a:prstGeom prst="rect">
            <a:avLst/>
          </a:prstGeom>
          <a:noFill/>
        </p:spPr>
        <p:txBody>
          <a:bodyPr wrap="square" rtlCol="0">
            <a:spAutoFit/>
          </a:bodyPr>
          <a:lstStyle/>
          <a:p>
            <a:r>
              <a:rPr lang="en-US" altLang="zh-CN" dirty="0"/>
              <a:t>IPO</a:t>
            </a:r>
            <a:r>
              <a:rPr lang="zh-CN" altLang="en-US" dirty="0"/>
              <a:t>至今，年化复合增长率</a:t>
            </a:r>
            <a:r>
              <a:rPr lang="en-US" altLang="zh-CN" dirty="0"/>
              <a:t>21%.</a:t>
            </a:r>
          </a:p>
          <a:p>
            <a:r>
              <a:rPr lang="en-US" altLang="zh-CN" dirty="0"/>
              <a:t>2008</a:t>
            </a:r>
            <a:r>
              <a:rPr lang="zh-CN" altLang="en-US" dirty="0"/>
              <a:t>年低点至今，年化复合增长率</a:t>
            </a:r>
            <a:r>
              <a:rPr lang="en-US" altLang="zh-CN" dirty="0"/>
              <a:t>34%.</a:t>
            </a:r>
            <a:endParaRPr lang="zh-CN" altLang="en-US" dirty="0"/>
          </a:p>
        </p:txBody>
      </p:sp>
    </p:spTree>
    <p:extLst>
      <p:ext uri="{BB962C8B-B14F-4D97-AF65-F5344CB8AC3E}">
        <p14:creationId xmlns:p14="http://schemas.microsoft.com/office/powerpoint/2010/main" val="3191556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生意模式</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0000" lnSpcReduction="20000"/>
              </a:bodyPr>
              <a:lstStyle/>
              <a:p>
                <a:r>
                  <a:rPr lang="zh-CN" altLang="en-US" dirty="0"/>
                  <a:t>经营模式</a:t>
                </a:r>
                <a:endParaRPr lang="en-US" altLang="zh-CN" dirty="0"/>
              </a:p>
              <a:p>
                <a:pPr lvl="1"/>
                <a:r>
                  <a:rPr lang="zh-CN" altLang="en-US" dirty="0"/>
                  <a:t>美国国内：加盟店和自营店</a:t>
                </a:r>
                <a:endParaRPr lang="en-US" altLang="zh-CN" dirty="0"/>
              </a:p>
              <a:p>
                <a:pPr lvl="1"/>
                <a:r>
                  <a:rPr lang="zh-CN" altLang="en-US" dirty="0"/>
                  <a:t>国际特许经营商：</a:t>
                </a:r>
                <a:r>
                  <a:rPr lang="en-US" altLang="zh-CN" dirty="0"/>
                  <a:t>Master franchisee </a:t>
                </a:r>
                <a:r>
                  <a:rPr lang="zh-CN" altLang="en-US" dirty="0"/>
                  <a:t>（例如在大中华地区，达势股份</a:t>
                </a:r>
                <a:r>
                  <a:rPr lang="en-US" altLang="zh-CN" dirty="0"/>
                  <a:t>1405.hk</a:t>
                </a:r>
                <a:r>
                  <a:rPr lang="zh-CN" altLang="en-US" dirty="0"/>
                  <a:t>）</a:t>
                </a:r>
                <a:endParaRPr lang="en-US" altLang="zh-CN" dirty="0"/>
              </a:p>
              <a:p>
                <a:r>
                  <a:rPr lang="zh-CN" altLang="en-US" dirty="0"/>
                  <a:t>收入来源</a:t>
                </a:r>
                <a:endParaRPr lang="en-US" altLang="zh-CN" dirty="0"/>
              </a:p>
              <a:p>
                <a:pPr lvl="1"/>
                <a:r>
                  <a:rPr lang="zh-CN" altLang="en-US" dirty="0"/>
                  <a:t>加盟费和特许使用费（</a:t>
                </a:r>
                <a:r>
                  <a:rPr lang="en-US" altLang="zh-CN" dirty="0"/>
                  <a:t>franchise royalties and fees, </a:t>
                </a:r>
                <a:r>
                  <a:rPr lang="zh-CN" altLang="en-US" dirty="0"/>
                  <a:t>约</a:t>
                </a:r>
                <a:r>
                  <a:rPr lang="en-US" altLang="zh-CN" dirty="0"/>
                  <a:t>20%</a:t>
                </a:r>
                <a:r>
                  <a:rPr lang="zh-CN" altLang="en-US" dirty="0"/>
                  <a:t>营收，</a:t>
                </a:r>
                <a:r>
                  <a:rPr lang="en-US" altLang="zh-CN" dirty="0"/>
                  <a:t>75%</a:t>
                </a:r>
                <a:r>
                  <a:rPr lang="zh-CN" altLang="en-US" dirty="0"/>
                  <a:t>利润）</a:t>
                </a:r>
                <a:endParaRPr lang="en-US" altLang="zh-CN" dirty="0"/>
              </a:p>
              <a:p>
                <a:pPr lvl="1"/>
                <a:r>
                  <a:rPr lang="zh-CN" altLang="en-US" dirty="0"/>
                  <a:t>供应链服务</a:t>
                </a:r>
                <a:endParaRPr lang="en-US" altLang="zh-CN" dirty="0"/>
              </a:p>
              <a:p>
                <a:pPr lvl="1"/>
                <a:r>
                  <a:rPr lang="zh-CN" altLang="en-US" dirty="0"/>
                  <a:t>自营店销售</a:t>
                </a:r>
                <a:endParaRPr lang="en-US" altLang="zh-CN" dirty="0"/>
              </a:p>
              <a:p>
                <a:r>
                  <a:rPr lang="zh-CN" altLang="en-US" dirty="0"/>
                  <a:t>增长动力</a:t>
                </a:r>
                <a:endParaRPr lang="en-US" altLang="zh-CN" dirty="0"/>
              </a:p>
              <a:p>
                <a:pPr marL="400050" lvl="1" indent="0">
                  <a:buNone/>
                </a:pPr>
                <a:r>
                  <a:rPr lang="zh-CN" altLang="en-US" dirty="0"/>
                  <a:t>加盟店利润 </a:t>
                </a:r>
                <a14:m>
                  <m:oMath xmlns:m="http://schemas.openxmlformats.org/officeDocument/2006/math">
                    <m:r>
                      <a:rPr lang="en-US" altLang="zh-CN" b="0" i="1" smtClean="0">
                        <a:latin typeface="Cambria Math" panose="02040503050406030204" pitchFamily="18" charset="0"/>
                      </a:rPr>
                      <m:t>⇒</m:t>
                    </m:r>
                  </m:oMath>
                </a14:m>
                <a:r>
                  <a:rPr lang="zh-CN" altLang="en-US" dirty="0"/>
                  <a:t> 创业加盟需求  </a:t>
                </a:r>
                <a14:m>
                  <m:oMath xmlns:m="http://schemas.openxmlformats.org/officeDocument/2006/math">
                    <m:r>
                      <a:rPr lang="en-US" altLang="zh-CN" i="1">
                        <a:latin typeface="Cambria Math" panose="02040503050406030204" pitchFamily="18" charset="0"/>
                      </a:rPr>
                      <m:t>⇒</m:t>
                    </m:r>
                  </m:oMath>
                </a14:m>
                <a:r>
                  <a:rPr lang="zh-CN" altLang="en-US" dirty="0"/>
                  <a:t> 供应链服务需求</a:t>
                </a:r>
                <a:endParaRPr lang="en-US" altLang="zh-CN" dirty="0"/>
              </a:p>
              <a:p>
                <a:r>
                  <a:rPr lang="zh-CN" altLang="en-US" dirty="0"/>
                  <a:t>资本管理</a:t>
                </a:r>
                <a:endParaRPr lang="en-US" altLang="zh-CN" dirty="0"/>
              </a:p>
              <a:p>
                <a:pPr lvl="1"/>
                <a:r>
                  <a:rPr lang="zh-CN" altLang="en-US" dirty="0"/>
                  <a:t>高杠杆（</a:t>
                </a:r>
                <a:r>
                  <a:rPr lang="en-US" altLang="zh-CN" dirty="0"/>
                  <a:t>royalty-based ABS</a:t>
                </a:r>
                <a:r>
                  <a:rPr lang="zh-CN" altLang="en-US" dirty="0"/>
                  <a:t>融资）</a:t>
                </a:r>
                <a:endParaRPr lang="en-US" altLang="zh-CN" dirty="0"/>
              </a:p>
              <a:p>
                <a:pPr lvl="1"/>
                <a:r>
                  <a:rPr lang="zh-CN" altLang="en-US" dirty="0"/>
                  <a:t>回购、分红</a:t>
                </a:r>
                <a:endParaRPr lang="en-US" altLang="zh-CN" dirty="0"/>
              </a:p>
              <a:p>
                <a:pPr marL="0" indent="0">
                  <a:buNone/>
                </a:pPr>
                <a:endParaRPr lang="en-US" altLang="zh-CN" dirty="0"/>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815" t="-2965" r="-3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38863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加盟店竞争优势</a:t>
            </a:r>
          </a:p>
        </p:txBody>
      </p:sp>
      <p:sp>
        <p:nvSpPr>
          <p:cNvPr id="3" name="内容占位符 2"/>
          <p:cNvSpPr>
            <a:spLocks noGrp="1"/>
          </p:cNvSpPr>
          <p:nvPr>
            <p:ph idx="1"/>
          </p:nvPr>
        </p:nvSpPr>
        <p:spPr/>
        <p:txBody>
          <a:bodyPr>
            <a:normAutofit fontScale="92500" lnSpcReduction="20000"/>
          </a:bodyPr>
          <a:lstStyle/>
          <a:p>
            <a:r>
              <a:rPr lang="zh-CN" altLang="en-US" dirty="0"/>
              <a:t>主营外卖和自提</a:t>
            </a:r>
            <a:endParaRPr lang="en-US" altLang="zh-CN" dirty="0"/>
          </a:p>
          <a:p>
            <a:pPr lvl="1"/>
            <a:r>
              <a:rPr lang="zh-CN" altLang="en-US" dirty="0"/>
              <a:t>房租、管理、人员成本低。</a:t>
            </a:r>
            <a:endParaRPr lang="en-US" altLang="zh-CN" dirty="0"/>
          </a:p>
          <a:p>
            <a:r>
              <a:rPr lang="zh-CN" altLang="en-US" dirty="0"/>
              <a:t>菜单简单</a:t>
            </a:r>
            <a:endParaRPr lang="en-US" altLang="zh-CN" dirty="0"/>
          </a:p>
          <a:p>
            <a:pPr lvl="1"/>
            <a:r>
              <a:rPr lang="zh-CN" altLang="en-US" dirty="0"/>
              <a:t>降低运营复杂性</a:t>
            </a:r>
            <a:endParaRPr lang="en-US" altLang="zh-CN" dirty="0"/>
          </a:p>
          <a:p>
            <a:pPr lvl="1"/>
            <a:r>
              <a:rPr lang="zh-CN" altLang="en-US" dirty="0"/>
              <a:t>加快点单和食物准备</a:t>
            </a:r>
            <a:endParaRPr lang="en-US" altLang="zh-CN" dirty="0"/>
          </a:p>
          <a:p>
            <a:r>
              <a:rPr lang="zh-CN" altLang="en-US" dirty="0"/>
              <a:t>规模优势</a:t>
            </a:r>
            <a:endParaRPr lang="en-US" altLang="zh-CN" dirty="0"/>
          </a:p>
          <a:p>
            <a:pPr lvl="1"/>
            <a:r>
              <a:rPr lang="zh-CN" altLang="en-US" dirty="0"/>
              <a:t>原料供应（</a:t>
            </a:r>
            <a:r>
              <a:rPr lang="en-US" altLang="zh-CN" dirty="0"/>
              <a:t>quality &amp; consistency</a:t>
            </a:r>
            <a:r>
              <a:rPr lang="zh-CN" altLang="en-US" dirty="0"/>
              <a:t>）</a:t>
            </a:r>
            <a:endParaRPr lang="en-US" altLang="zh-CN" dirty="0"/>
          </a:p>
          <a:p>
            <a:pPr lvl="1"/>
            <a:r>
              <a:rPr lang="zh-CN" altLang="en-US" dirty="0"/>
              <a:t>科技创新（信息化管理系统，网上点单系统）</a:t>
            </a:r>
            <a:endParaRPr lang="en-US" altLang="zh-CN" dirty="0"/>
          </a:p>
          <a:p>
            <a:pPr lvl="1"/>
            <a:r>
              <a:rPr lang="zh-CN" altLang="en-US" dirty="0"/>
              <a:t>产品创新</a:t>
            </a:r>
            <a:endParaRPr lang="en-US" altLang="zh-CN" dirty="0"/>
          </a:p>
          <a:p>
            <a:pPr lvl="1"/>
            <a:r>
              <a:rPr lang="zh-CN" altLang="en-US" dirty="0"/>
              <a:t>营销</a:t>
            </a:r>
            <a:endParaRPr lang="en-US" altLang="zh-CN" dirty="0"/>
          </a:p>
          <a:p>
            <a:endParaRPr lang="zh-CN" altLang="en-US" dirty="0"/>
          </a:p>
        </p:txBody>
      </p:sp>
    </p:spTree>
    <p:extLst>
      <p:ext uri="{BB962C8B-B14F-4D97-AF65-F5344CB8AC3E}">
        <p14:creationId xmlns:p14="http://schemas.microsoft.com/office/powerpoint/2010/main" val="3868229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重要指标</a:t>
            </a:r>
          </a:p>
        </p:txBody>
      </p:sp>
      <p:sp>
        <p:nvSpPr>
          <p:cNvPr id="3" name="内容占位符 2"/>
          <p:cNvSpPr>
            <a:spLocks noGrp="1"/>
          </p:cNvSpPr>
          <p:nvPr>
            <p:ph idx="1"/>
          </p:nvPr>
        </p:nvSpPr>
        <p:spPr/>
        <p:txBody>
          <a:bodyPr/>
          <a:lstStyle/>
          <a:p>
            <a:r>
              <a:rPr lang="zh-CN" altLang="en-US" dirty="0"/>
              <a:t>全球销售增长（</a:t>
            </a:r>
            <a:r>
              <a:rPr lang="en-US" altLang="zh-CN" dirty="0"/>
              <a:t>Global Retail Sales Growth</a:t>
            </a:r>
            <a:r>
              <a:rPr lang="zh-CN" altLang="en-US" dirty="0"/>
              <a:t>）</a:t>
            </a:r>
            <a:endParaRPr lang="en-US" altLang="zh-CN" dirty="0"/>
          </a:p>
          <a:p>
            <a:pPr lvl="1"/>
            <a:r>
              <a:rPr lang="zh-CN" altLang="en-US" dirty="0"/>
              <a:t>特许权使用费（</a:t>
            </a:r>
            <a:r>
              <a:rPr lang="en-US" altLang="zh-CN" dirty="0"/>
              <a:t>royalty</a:t>
            </a:r>
            <a:r>
              <a:rPr lang="zh-CN" altLang="en-US" dirty="0"/>
              <a:t>）和广告费都和加盟店销售挂钩。</a:t>
            </a:r>
            <a:endParaRPr lang="en-US" altLang="zh-CN" dirty="0"/>
          </a:p>
          <a:p>
            <a:r>
              <a:rPr lang="zh-CN" altLang="en-US" dirty="0"/>
              <a:t>同店销售（</a:t>
            </a:r>
            <a:r>
              <a:rPr lang="en-US" altLang="zh-CN" dirty="0"/>
              <a:t>Same Store Sales Growth</a:t>
            </a:r>
            <a:r>
              <a:rPr lang="zh-CN" altLang="en-US" dirty="0"/>
              <a:t>）</a:t>
            </a:r>
            <a:endParaRPr lang="en-US" altLang="zh-CN" dirty="0"/>
          </a:p>
          <a:p>
            <a:r>
              <a:rPr lang="zh-CN" altLang="en-US" dirty="0"/>
              <a:t>开店增长（</a:t>
            </a:r>
            <a:r>
              <a:rPr lang="en-US" altLang="zh-CN" dirty="0"/>
              <a:t>Store Growth Activity</a:t>
            </a:r>
            <a:r>
              <a:rPr lang="zh-CN" altLang="en-US" dirty="0"/>
              <a:t>）</a:t>
            </a:r>
          </a:p>
        </p:txBody>
      </p:sp>
      <p:sp>
        <p:nvSpPr>
          <p:cNvPr id="4" name="右大括号 3"/>
          <p:cNvSpPr/>
          <p:nvPr/>
        </p:nvSpPr>
        <p:spPr>
          <a:xfrm>
            <a:off x="7287199" y="3366284"/>
            <a:ext cx="360040" cy="7200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p:cNvSpPr txBox="1"/>
          <p:nvPr/>
        </p:nvSpPr>
        <p:spPr>
          <a:xfrm>
            <a:off x="7707397" y="3187715"/>
            <a:ext cx="1472126" cy="1077218"/>
          </a:xfrm>
          <a:prstGeom prst="rect">
            <a:avLst/>
          </a:prstGeom>
          <a:noFill/>
        </p:spPr>
        <p:txBody>
          <a:bodyPr wrap="square" rtlCol="0">
            <a:spAutoFit/>
          </a:bodyPr>
          <a:lstStyle/>
          <a:p>
            <a:r>
              <a:rPr lang="zh-CN" altLang="en-US" sz="3200" dirty="0"/>
              <a:t>销售</a:t>
            </a:r>
          </a:p>
          <a:p>
            <a:r>
              <a:rPr lang="zh-CN" altLang="en-US" sz="3200" dirty="0"/>
              <a:t>增长</a:t>
            </a:r>
            <a:endParaRPr lang="en-US" altLang="zh-CN" sz="3200" dirty="0"/>
          </a:p>
        </p:txBody>
      </p:sp>
    </p:spTree>
    <p:extLst>
      <p:ext uri="{BB962C8B-B14F-4D97-AF65-F5344CB8AC3E}">
        <p14:creationId xmlns:p14="http://schemas.microsoft.com/office/powerpoint/2010/main" val="960576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664EE7-9C09-47D7-AC92-67D1F0212B84}"/>
              </a:ext>
            </a:extLst>
          </p:cNvPr>
          <p:cNvSpPr>
            <a:spLocks noGrp="1"/>
          </p:cNvSpPr>
          <p:nvPr>
            <p:ph type="title"/>
          </p:nvPr>
        </p:nvSpPr>
        <p:spPr/>
        <p:txBody>
          <a:bodyPr/>
          <a:lstStyle/>
          <a:p>
            <a:r>
              <a:rPr lang="zh-CN" altLang="en-US" dirty="0"/>
              <a:t>全球销售增长</a:t>
            </a:r>
          </a:p>
        </p:txBody>
      </p:sp>
      <p:graphicFrame>
        <p:nvGraphicFramePr>
          <p:cNvPr id="4" name="内容占位符 3">
            <a:extLst>
              <a:ext uri="{FF2B5EF4-FFF2-40B4-BE49-F238E27FC236}">
                <a16:creationId xmlns:a16="http://schemas.microsoft.com/office/drawing/2014/main" id="{F7B56D1C-D2A6-4807-9965-E174E6CA481E}"/>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7203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5F8384AC-7E08-4D2E-93DB-5BC5F55F6D04}"/>
              </a:ext>
            </a:extLst>
          </p:cNvPr>
          <p:cNvSpPr>
            <a:spLocks noGrp="1"/>
          </p:cNvSpPr>
          <p:nvPr>
            <p:ph type="title"/>
          </p:nvPr>
        </p:nvSpPr>
        <p:spPr/>
        <p:txBody>
          <a:bodyPr/>
          <a:lstStyle/>
          <a:p>
            <a:r>
              <a:rPr lang="zh-CN" altLang="en-US" dirty="0"/>
              <a:t>年末门店数量</a:t>
            </a:r>
          </a:p>
        </p:txBody>
      </p:sp>
      <p:graphicFrame>
        <p:nvGraphicFramePr>
          <p:cNvPr id="4" name="内容占位符 3">
            <a:extLst>
              <a:ext uri="{FF2B5EF4-FFF2-40B4-BE49-F238E27FC236}">
                <a16:creationId xmlns:a16="http://schemas.microsoft.com/office/drawing/2014/main" id="{D455BB9D-8C35-4758-AB06-03C4E06CDF97}"/>
              </a:ext>
            </a:extLst>
          </p:cNvPr>
          <p:cNvGraphicFramePr>
            <a:graphicFrameLocks noGrp="1"/>
          </p:cNvGraphicFramePr>
          <p:nvPr>
            <p:ph idx="1"/>
            <p:extLst>
              <p:ext uri="{D42A27DB-BD31-4B8C-83A1-F6EECF244321}">
                <p14:modId xmlns:p14="http://schemas.microsoft.com/office/powerpoint/2010/main" val="137820310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171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687244-38F3-4F01-92AC-3BA608FDE95D}"/>
              </a:ext>
            </a:extLst>
          </p:cNvPr>
          <p:cNvSpPr>
            <a:spLocks noGrp="1"/>
          </p:cNvSpPr>
          <p:nvPr>
            <p:ph type="title"/>
          </p:nvPr>
        </p:nvSpPr>
        <p:spPr/>
        <p:txBody>
          <a:bodyPr/>
          <a:lstStyle/>
          <a:p>
            <a:r>
              <a:rPr lang="zh-CN" altLang="en-US" dirty="0"/>
              <a:t>同店销售增长</a:t>
            </a:r>
          </a:p>
        </p:txBody>
      </p:sp>
      <p:graphicFrame>
        <p:nvGraphicFramePr>
          <p:cNvPr id="4" name="内容占位符 3">
            <a:extLst>
              <a:ext uri="{FF2B5EF4-FFF2-40B4-BE49-F238E27FC236}">
                <a16:creationId xmlns:a16="http://schemas.microsoft.com/office/drawing/2014/main" id="{59799426-09B2-43D0-BADC-2140D488A44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176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E66FEF-901B-478C-9F8F-7448D0CB0C70}"/>
              </a:ext>
            </a:extLst>
          </p:cNvPr>
          <p:cNvSpPr>
            <a:spLocks noGrp="1"/>
          </p:cNvSpPr>
          <p:nvPr>
            <p:ph type="title"/>
          </p:nvPr>
        </p:nvSpPr>
        <p:spPr/>
        <p:txBody>
          <a:bodyPr/>
          <a:lstStyle/>
          <a:p>
            <a:r>
              <a:rPr lang="zh-CN" altLang="en-US" dirty="0"/>
              <a:t>同店销售指数</a:t>
            </a:r>
          </a:p>
        </p:txBody>
      </p:sp>
      <p:graphicFrame>
        <p:nvGraphicFramePr>
          <p:cNvPr id="4" name="内容占位符 3">
            <a:extLst>
              <a:ext uri="{FF2B5EF4-FFF2-40B4-BE49-F238E27FC236}">
                <a16:creationId xmlns:a16="http://schemas.microsoft.com/office/drawing/2014/main" id="{D596C8F9-F9D8-4692-971D-4A40E150B5EE}"/>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0704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72D019DC-EBF4-4836-9515-DA2422626968}"/>
              </a:ext>
            </a:extLst>
          </p:cNvPr>
          <p:cNvSpPr>
            <a:spLocks noGrp="1"/>
          </p:cNvSpPr>
          <p:nvPr>
            <p:ph type="title"/>
          </p:nvPr>
        </p:nvSpPr>
        <p:spPr/>
        <p:txBody>
          <a:bodyPr/>
          <a:lstStyle/>
          <a:p>
            <a:r>
              <a:rPr lang="zh-CN" altLang="en-US" dirty="0"/>
              <a:t>股价</a:t>
            </a:r>
          </a:p>
        </p:txBody>
      </p:sp>
      <p:sp>
        <p:nvSpPr>
          <p:cNvPr id="5" name="内容占位符 4">
            <a:extLst>
              <a:ext uri="{FF2B5EF4-FFF2-40B4-BE49-F238E27FC236}">
                <a16:creationId xmlns:a16="http://schemas.microsoft.com/office/drawing/2014/main" id="{7708373C-B458-405B-A891-6308137213A3}"/>
              </a:ext>
            </a:extLst>
          </p:cNvPr>
          <p:cNvSpPr>
            <a:spLocks noGrp="1"/>
          </p:cNvSpPr>
          <p:nvPr>
            <p:ph sz="half" idx="1"/>
          </p:nvPr>
        </p:nvSpPr>
        <p:spPr/>
        <p:txBody>
          <a:bodyPr>
            <a:normAutofit fontScale="92500"/>
          </a:bodyPr>
          <a:lstStyle/>
          <a:p>
            <a:r>
              <a:rPr lang="en-US" altLang="zh-CN" dirty="0"/>
              <a:t>2004</a:t>
            </a:r>
            <a:r>
              <a:rPr lang="zh-CN" altLang="en-US" dirty="0"/>
              <a:t>年</a:t>
            </a:r>
            <a:r>
              <a:rPr lang="en-US" altLang="zh-CN" dirty="0"/>
              <a:t>7</a:t>
            </a:r>
            <a:r>
              <a:rPr lang="zh-CN" altLang="en-US" dirty="0"/>
              <a:t>月，</a:t>
            </a:r>
            <a:r>
              <a:rPr lang="en-US" altLang="zh-CN" dirty="0"/>
              <a:t>IPO</a:t>
            </a:r>
            <a:r>
              <a:rPr lang="zh-CN" altLang="en-US" dirty="0"/>
              <a:t>价格为</a:t>
            </a:r>
            <a:r>
              <a:rPr lang="en-US" altLang="zh-CN" dirty="0"/>
              <a:t>$14</a:t>
            </a:r>
            <a:r>
              <a:rPr lang="zh-CN" altLang="en-US" dirty="0"/>
              <a:t>（复权价</a:t>
            </a:r>
            <a:r>
              <a:rPr lang="en-US" altLang="zh-CN" dirty="0"/>
              <a:t>$6.455</a:t>
            </a:r>
            <a:r>
              <a:rPr lang="zh-CN" altLang="en-US" dirty="0"/>
              <a:t>）。</a:t>
            </a:r>
            <a:endParaRPr lang="en-US" altLang="zh-CN" dirty="0"/>
          </a:p>
          <a:p>
            <a:r>
              <a:rPr lang="en-US" altLang="zh-CN" dirty="0"/>
              <a:t>2007</a:t>
            </a:r>
            <a:r>
              <a:rPr lang="zh-CN" altLang="en-US" dirty="0"/>
              <a:t>年</a:t>
            </a:r>
            <a:r>
              <a:rPr lang="en-US" altLang="zh-CN" dirty="0"/>
              <a:t>7</a:t>
            </a:r>
            <a:r>
              <a:rPr lang="zh-CN" altLang="en-US" dirty="0"/>
              <a:t>月最高价</a:t>
            </a:r>
            <a:r>
              <a:rPr lang="en-US" altLang="zh-CN" dirty="0"/>
              <a:t>$17.78.</a:t>
            </a:r>
          </a:p>
          <a:p>
            <a:r>
              <a:rPr lang="en-US" altLang="zh-CN" dirty="0"/>
              <a:t>2008</a:t>
            </a:r>
            <a:r>
              <a:rPr lang="zh-CN" altLang="en-US" dirty="0"/>
              <a:t>年</a:t>
            </a:r>
            <a:r>
              <a:rPr lang="en-US" altLang="zh-CN" dirty="0"/>
              <a:t>11</a:t>
            </a:r>
            <a:r>
              <a:rPr lang="zh-CN" altLang="en-US" dirty="0"/>
              <a:t>月最低价</a:t>
            </a:r>
            <a:r>
              <a:rPr lang="en-US" altLang="zh-CN" dirty="0"/>
              <a:t>$2.15.</a:t>
            </a:r>
          </a:p>
          <a:p>
            <a:r>
              <a:rPr lang="en-US" altLang="zh-CN" dirty="0"/>
              <a:t>2021</a:t>
            </a:r>
            <a:r>
              <a:rPr lang="zh-CN" altLang="en-US" dirty="0"/>
              <a:t>年</a:t>
            </a:r>
            <a:r>
              <a:rPr lang="en-US" altLang="zh-CN" dirty="0"/>
              <a:t>12</a:t>
            </a:r>
            <a:r>
              <a:rPr lang="zh-CN" altLang="en-US" dirty="0"/>
              <a:t>月最高价</a:t>
            </a:r>
            <a:r>
              <a:rPr lang="en-US" altLang="zh-CN" dirty="0"/>
              <a:t>$554.66.</a:t>
            </a:r>
          </a:p>
          <a:p>
            <a:r>
              <a:rPr lang="en-US" altLang="zh-CN" dirty="0"/>
              <a:t>2023</a:t>
            </a:r>
            <a:r>
              <a:rPr lang="zh-CN" altLang="en-US" dirty="0"/>
              <a:t>年</a:t>
            </a:r>
            <a:r>
              <a:rPr lang="en-US" altLang="zh-CN" dirty="0"/>
              <a:t>10</a:t>
            </a:r>
            <a:r>
              <a:rPr lang="zh-CN" altLang="en-US" dirty="0"/>
              <a:t>月</a:t>
            </a:r>
            <a:r>
              <a:rPr lang="en-US" altLang="zh-CN" dirty="0"/>
              <a:t>20</a:t>
            </a:r>
            <a:r>
              <a:rPr lang="zh-CN" altLang="en-US" dirty="0"/>
              <a:t>日收盘</a:t>
            </a:r>
            <a:r>
              <a:rPr lang="en-US" altLang="zh-CN" dirty="0"/>
              <a:t>347.69.</a:t>
            </a:r>
          </a:p>
        </p:txBody>
      </p:sp>
      <p:pic>
        <p:nvPicPr>
          <p:cNvPr id="7" name="内容占位符 6">
            <a:extLst>
              <a:ext uri="{FF2B5EF4-FFF2-40B4-BE49-F238E27FC236}">
                <a16:creationId xmlns:a16="http://schemas.microsoft.com/office/drawing/2014/main" id="{BDEA85E9-79E8-4A0E-8127-B388719C08F9}"/>
              </a:ext>
            </a:extLst>
          </p:cNvPr>
          <p:cNvPicPr>
            <a:picLocks noGrp="1" noChangeAspect="1"/>
          </p:cNvPicPr>
          <p:nvPr>
            <p:ph sz="half" idx="2"/>
          </p:nvPr>
        </p:nvPicPr>
        <p:blipFill>
          <a:blip r:embed="rId2"/>
          <a:stretch>
            <a:fillRect/>
          </a:stretch>
        </p:blipFill>
        <p:spPr>
          <a:xfrm>
            <a:off x="4805473" y="1600200"/>
            <a:ext cx="3724053" cy="4525963"/>
          </a:xfrm>
          <a:prstGeom prst="rect">
            <a:avLst/>
          </a:prstGeom>
        </p:spPr>
      </p:pic>
    </p:spTree>
    <p:extLst>
      <p:ext uri="{BB962C8B-B14F-4D97-AF65-F5344CB8AC3E}">
        <p14:creationId xmlns:p14="http://schemas.microsoft.com/office/powerpoint/2010/main" val="2199807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DEBCC581-8A46-4928-9925-765E62995B45}"/>
              </a:ext>
            </a:extLst>
          </p:cNvPr>
          <p:cNvSpPr>
            <a:spLocks noGrp="1"/>
          </p:cNvSpPr>
          <p:nvPr>
            <p:ph type="title"/>
          </p:nvPr>
        </p:nvSpPr>
        <p:spPr/>
        <p:txBody>
          <a:bodyPr/>
          <a:lstStyle/>
          <a:p>
            <a:r>
              <a:rPr lang="zh-CN" altLang="en-US" dirty="0"/>
              <a:t>估值（</a:t>
            </a:r>
            <a:r>
              <a:rPr lang="en-US" altLang="zh-CN" dirty="0"/>
              <a:t>TTM PE, 2003-2023</a:t>
            </a:r>
            <a:r>
              <a:rPr lang="zh-CN" altLang="en-US" dirty="0"/>
              <a:t>）</a:t>
            </a:r>
          </a:p>
        </p:txBody>
      </p:sp>
      <p:pic>
        <p:nvPicPr>
          <p:cNvPr id="7" name="内容占位符 6">
            <a:extLst>
              <a:ext uri="{FF2B5EF4-FFF2-40B4-BE49-F238E27FC236}">
                <a16:creationId xmlns:a16="http://schemas.microsoft.com/office/drawing/2014/main" id="{A48BEBC0-1DE8-4FD8-A073-F0853EA3C4DC}"/>
              </a:ext>
            </a:extLst>
          </p:cNvPr>
          <p:cNvPicPr>
            <a:picLocks noGrp="1" noChangeAspect="1"/>
          </p:cNvPicPr>
          <p:nvPr>
            <p:ph idx="1"/>
          </p:nvPr>
        </p:nvPicPr>
        <p:blipFill>
          <a:blip r:embed="rId2"/>
          <a:stretch>
            <a:fillRect/>
          </a:stretch>
        </p:blipFill>
        <p:spPr>
          <a:xfrm>
            <a:off x="457200" y="2994768"/>
            <a:ext cx="8229600" cy="1736826"/>
          </a:xfrm>
          <a:prstGeom prst="rect">
            <a:avLst/>
          </a:prstGeom>
        </p:spPr>
      </p:pic>
    </p:spTree>
    <p:extLst>
      <p:ext uri="{BB962C8B-B14F-4D97-AF65-F5344CB8AC3E}">
        <p14:creationId xmlns:p14="http://schemas.microsoft.com/office/powerpoint/2010/main" val="1726693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8049F2-A7BE-454B-8BEC-4C1F4F7EAB07}"/>
              </a:ext>
            </a:extLst>
          </p:cNvPr>
          <p:cNvSpPr>
            <a:spLocks noGrp="1"/>
          </p:cNvSpPr>
          <p:nvPr>
            <p:ph type="title"/>
          </p:nvPr>
        </p:nvSpPr>
        <p:spPr/>
        <p:txBody>
          <a:bodyPr>
            <a:normAutofit/>
          </a:bodyPr>
          <a:lstStyle/>
          <a:p>
            <a:r>
              <a:rPr lang="zh-CN" altLang="en-US" sz="3200" dirty="0"/>
              <a:t>喜诗糖果（</a:t>
            </a:r>
            <a:r>
              <a:rPr lang="en-US" altLang="zh-CN" sz="3200" dirty="0"/>
              <a:t>See’s Candy</a:t>
            </a:r>
            <a:r>
              <a:rPr lang="zh-CN" altLang="en-US" sz="3200" dirty="0"/>
              <a:t>）</a:t>
            </a:r>
            <a:r>
              <a:rPr lang="en-US" altLang="zh-CN" sz="3200" dirty="0"/>
              <a:t>: </a:t>
            </a:r>
            <a:r>
              <a:rPr lang="zh-CN" altLang="en-US" sz="3200" dirty="0"/>
              <a:t>改变巴菲特的投资</a:t>
            </a:r>
          </a:p>
        </p:txBody>
      </p:sp>
      <p:sp>
        <p:nvSpPr>
          <p:cNvPr id="4" name="内容占位符 3">
            <a:extLst>
              <a:ext uri="{FF2B5EF4-FFF2-40B4-BE49-F238E27FC236}">
                <a16:creationId xmlns:a16="http://schemas.microsoft.com/office/drawing/2014/main" id="{390B8E4C-438E-47BA-8C78-45A48EFD547D}"/>
              </a:ext>
            </a:extLst>
          </p:cNvPr>
          <p:cNvSpPr>
            <a:spLocks noGrp="1"/>
          </p:cNvSpPr>
          <p:nvPr>
            <p:ph sz="half" idx="1"/>
          </p:nvPr>
        </p:nvSpPr>
        <p:spPr/>
        <p:txBody>
          <a:bodyPr>
            <a:normAutofit lnSpcReduction="10000"/>
          </a:bodyPr>
          <a:lstStyle/>
          <a:p>
            <a:r>
              <a:rPr lang="en-US" altLang="zh-CN" dirty="0"/>
              <a:t>1921</a:t>
            </a:r>
            <a:r>
              <a:rPr lang="zh-CN" altLang="en-US" dirty="0"/>
              <a:t>年创办，生产和销售品牌糖果，包括巧克力。</a:t>
            </a:r>
            <a:endParaRPr lang="en-US" altLang="zh-CN" dirty="0"/>
          </a:p>
          <a:p>
            <a:r>
              <a:rPr lang="en-US" altLang="zh-CN" dirty="0"/>
              <a:t>1972</a:t>
            </a:r>
            <a:r>
              <a:rPr lang="zh-CN" altLang="en-US" dirty="0"/>
              <a:t>年，</a:t>
            </a:r>
            <a:r>
              <a:rPr lang="en-US" altLang="zh-CN" dirty="0"/>
              <a:t>Berkshire Hathaway (BRK) </a:t>
            </a:r>
            <a:r>
              <a:rPr lang="zh-CN" altLang="en-US" dirty="0"/>
              <a:t>购买喜诗糖果。</a:t>
            </a:r>
            <a:endParaRPr lang="en-US" altLang="zh-CN" dirty="0"/>
          </a:p>
          <a:p>
            <a:pPr lvl="1"/>
            <a:r>
              <a:rPr lang="zh-CN" altLang="en-US" dirty="0"/>
              <a:t>要价</a:t>
            </a:r>
            <a:r>
              <a:rPr lang="en-US" altLang="zh-CN" dirty="0"/>
              <a:t>3000</a:t>
            </a:r>
            <a:r>
              <a:rPr lang="zh-CN" altLang="en-US" dirty="0"/>
              <a:t>万美元，</a:t>
            </a:r>
            <a:r>
              <a:rPr lang="en-US" altLang="zh-CN" dirty="0"/>
              <a:t>2500</a:t>
            </a:r>
            <a:r>
              <a:rPr lang="zh-CN" altLang="en-US" dirty="0"/>
              <a:t>万美元成交。</a:t>
            </a:r>
            <a:endParaRPr lang="en-US" altLang="zh-CN" dirty="0"/>
          </a:p>
          <a:p>
            <a:pPr lvl="1"/>
            <a:r>
              <a:rPr lang="en-US" altLang="zh-CN" dirty="0"/>
              <a:t>800</a:t>
            </a:r>
            <a:r>
              <a:rPr lang="zh-CN" altLang="en-US" dirty="0"/>
              <a:t>万美元净资产</a:t>
            </a:r>
            <a:endParaRPr lang="en-US" altLang="zh-CN" dirty="0"/>
          </a:p>
          <a:p>
            <a:pPr lvl="1"/>
            <a:r>
              <a:rPr lang="en-US" altLang="zh-CN" dirty="0"/>
              <a:t>3000</a:t>
            </a:r>
            <a:r>
              <a:rPr lang="zh-CN" altLang="en-US" dirty="0"/>
              <a:t>万美元销售额</a:t>
            </a:r>
            <a:endParaRPr lang="en-US" altLang="zh-CN" dirty="0"/>
          </a:p>
          <a:p>
            <a:pPr lvl="1"/>
            <a:r>
              <a:rPr lang="zh-CN" altLang="en-US" dirty="0"/>
              <a:t>税前利润</a:t>
            </a:r>
            <a:r>
              <a:rPr lang="en-US" altLang="zh-CN" dirty="0"/>
              <a:t>&lt;500</a:t>
            </a:r>
            <a:r>
              <a:rPr lang="zh-CN" altLang="en-US" dirty="0"/>
              <a:t>万美元</a:t>
            </a:r>
            <a:endParaRPr lang="en-US" altLang="zh-CN" dirty="0"/>
          </a:p>
          <a:p>
            <a:endParaRPr lang="zh-CN" altLang="en-US" dirty="0"/>
          </a:p>
        </p:txBody>
      </p:sp>
      <p:pic>
        <p:nvPicPr>
          <p:cNvPr id="1026" name="Picture 2" descr="Warren Buffett na akcjach tej spółki zarobił 8000% - poznaj See's Candies">
            <a:extLst>
              <a:ext uri="{FF2B5EF4-FFF2-40B4-BE49-F238E27FC236}">
                <a16:creationId xmlns:a16="http://schemas.microsoft.com/office/drawing/2014/main" id="{8A4E252F-D8B7-4529-8DAF-D239AABD5A3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585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697AFD-0994-439D-A283-AFB45B06B7E9}"/>
              </a:ext>
            </a:extLst>
          </p:cNvPr>
          <p:cNvSpPr>
            <a:spLocks noGrp="1"/>
          </p:cNvSpPr>
          <p:nvPr>
            <p:ph type="title"/>
          </p:nvPr>
        </p:nvSpPr>
        <p:spPr/>
        <p:txBody>
          <a:bodyPr/>
          <a:lstStyle/>
          <a:p>
            <a:r>
              <a:rPr lang="zh-CN" altLang="en-US" dirty="0"/>
              <a:t>高杠杆模式的隐忧</a:t>
            </a:r>
          </a:p>
        </p:txBody>
      </p:sp>
      <p:sp>
        <p:nvSpPr>
          <p:cNvPr id="4" name="内容占位符 3">
            <a:extLst>
              <a:ext uri="{FF2B5EF4-FFF2-40B4-BE49-F238E27FC236}">
                <a16:creationId xmlns:a16="http://schemas.microsoft.com/office/drawing/2014/main" id="{9BA960A4-A944-48A9-AE09-3F64CC11E6C4}"/>
              </a:ext>
            </a:extLst>
          </p:cNvPr>
          <p:cNvSpPr>
            <a:spLocks noGrp="1"/>
          </p:cNvSpPr>
          <p:nvPr>
            <p:ph sz="half" idx="1"/>
          </p:nvPr>
        </p:nvSpPr>
        <p:spPr/>
        <p:txBody>
          <a:bodyPr>
            <a:normAutofit lnSpcReduction="10000"/>
          </a:bodyPr>
          <a:lstStyle/>
          <a:p>
            <a:r>
              <a:rPr lang="zh-CN" altLang="en-US" dirty="0"/>
              <a:t>在</a:t>
            </a:r>
            <a:r>
              <a:rPr lang="en-US" altLang="zh-CN" dirty="0"/>
              <a:t>2022</a:t>
            </a:r>
            <a:r>
              <a:rPr lang="zh-CN" altLang="en-US" dirty="0"/>
              <a:t>年末，公司有大约</a:t>
            </a:r>
            <a:r>
              <a:rPr lang="en-US" altLang="zh-CN" dirty="0"/>
              <a:t>50</a:t>
            </a:r>
            <a:r>
              <a:rPr lang="zh-CN" altLang="en-US" dirty="0"/>
              <a:t>亿美元借款。主要形式为以</a:t>
            </a:r>
            <a:r>
              <a:rPr lang="en-US" altLang="zh-CN" dirty="0"/>
              <a:t>royalty fee</a:t>
            </a:r>
            <a:r>
              <a:rPr lang="zh-CN" altLang="en-US" dirty="0"/>
              <a:t>为基础的资产证券化债券。</a:t>
            </a:r>
            <a:endParaRPr lang="en-US" altLang="zh-CN" dirty="0"/>
          </a:p>
          <a:p>
            <a:r>
              <a:rPr lang="zh-CN" altLang="en-US" dirty="0"/>
              <a:t>几乎每年都要借新还旧（名曰</a:t>
            </a:r>
            <a:r>
              <a:rPr lang="en-US" altLang="zh-CN" dirty="0"/>
              <a:t>Recapitalization</a:t>
            </a:r>
            <a:r>
              <a:rPr lang="zh-CN" altLang="en-US" dirty="0"/>
              <a:t>）。</a:t>
            </a:r>
            <a:endParaRPr lang="en-US" altLang="zh-CN" dirty="0"/>
          </a:p>
          <a:p>
            <a:r>
              <a:rPr lang="zh-CN" altLang="en-US" dirty="0"/>
              <a:t>如果高利率环境持续，利息成本会攀升。</a:t>
            </a:r>
          </a:p>
        </p:txBody>
      </p:sp>
      <p:graphicFrame>
        <p:nvGraphicFramePr>
          <p:cNvPr id="6" name="内容占位符 5">
            <a:extLst>
              <a:ext uri="{FF2B5EF4-FFF2-40B4-BE49-F238E27FC236}">
                <a16:creationId xmlns:a16="http://schemas.microsoft.com/office/drawing/2014/main" id="{1FAA446E-F763-444C-A0AF-D066A69310AB}"/>
              </a:ext>
            </a:extLst>
          </p:cNvPr>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0472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4DF96A-7617-4204-B1AC-86B24ED269EB}"/>
              </a:ext>
            </a:extLst>
          </p:cNvPr>
          <p:cNvSpPr>
            <a:spLocks noGrp="1"/>
          </p:cNvSpPr>
          <p:nvPr>
            <p:ph type="title"/>
          </p:nvPr>
        </p:nvSpPr>
        <p:spPr/>
        <p:txBody>
          <a:bodyPr/>
          <a:lstStyle/>
          <a:p>
            <a:r>
              <a:rPr lang="zh-CN" altLang="en-US" dirty="0"/>
              <a:t>小结和讨论</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4855DC6-FF3D-4E02-8237-1060C671E085}"/>
                  </a:ext>
                </a:extLst>
              </p:cNvPr>
              <p:cNvSpPr>
                <a:spLocks noGrp="1"/>
              </p:cNvSpPr>
              <p:nvPr>
                <p:ph idx="1"/>
              </p:nvPr>
            </p:nvSpPr>
            <p:spPr/>
            <p:txBody>
              <a:bodyPr/>
              <a:lstStyle/>
              <a:p>
                <a:r>
                  <a:rPr lang="zh-CN" altLang="en-US" dirty="0"/>
                  <a:t>优质的消费股特征</a:t>
                </a:r>
                <a:endParaRPr lang="en-US" altLang="zh-CN" dirty="0"/>
              </a:p>
              <a:p>
                <a:pPr lvl="1"/>
                <a:r>
                  <a:rPr lang="en-US" altLang="zh-CN" dirty="0"/>
                  <a:t>Buy commodity, sell brand </a:t>
                </a:r>
                <a14:m>
                  <m:oMath xmlns:m="http://schemas.openxmlformats.org/officeDocument/2006/math">
                    <m:r>
                      <a:rPr lang="en-US" altLang="zh-CN" b="0" i="1" smtClean="0">
                        <a:latin typeface="Cambria Math" panose="02040503050406030204" pitchFamily="18" charset="0"/>
                      </a:rPr>
                      <m:t>⇒</m:t>
                    </m:r>
                  </m:oMath>
                </a14:m>
                <a:r>
                  <a:rPr lang="en-US" altLang="zh-CN" dirty="0"/>
                  <a:t> </a:t>
                </a:r>
                <a:r>
                  <a:rPr lang="zh-CN" altLang="en-US" dirty="0"/>
                  <a:t>高毛利</a:t>
                </a:r>
                <a:r>
                  <a:rPr lang="en-US" altLang="zh-CN" dirty="0"/>
                  <a:t> </a:t>
                </a:r>
                <a14:m>
                  <m:oMath xmlns:m="http://schemas.openxmlformats.org/officeDocument/2006/math">
                    <m:r>
                      <a:rPr lang="en-US" altLang="zh-CN" i="1">
                        <a:latin typeface="Cambria Math" panose="02040503050406030204" pitchFamily="18" charset="0"/>
                      </a:rPr>
                      <m:t>⇒</m:t>
                    </m:r>
                  </m:oMath>
                </a14:m>
                <a:r>
                  <a:rPr lang="en-US" altLang="zh-CN" dirty="0"/>
                  <a:t> </a:t>
                </a:r>
                <a:r>
                  <a:rPr lang="zh-CN" altLang="en-US" dirty="0"/>
                  <a:t>品牌</a:t>
                </a:r>
                <a:endParaRPr lang="en-US" altLang="zh-CN" dirty="0"/>
              </a:p>
              <a:p>
                <a:pPr lvl="1"/>
                <a:r>
                  <a:rPr lang="zh-CN" altLang="en-US" dirty="0"/>
                  <a:t>轻资产 </a:t>
                </a:r>
                <a14:m>
                  <m:oMath xmlns:m="http://schemas.openxmlformats.org/officeDocument/2006/math">
                    <m:r>
                      <a:rPr lang="en-US" altLang="zh-CN" i="1">
                        <a:latin typeface="Cambria Math" panose="02040503050406030204" pitchFamily="18" charset="0"/>
                      </a:rPr>
                      <m:t>⇒</m:t>
                    </m:r>
                  </m:oMath>
                </a14:m>
                <a:r>
                  <a:rPr lang="en-US" altLang="zh-CN" dirty="0"/>
                  <a:t> </a:t>
                </a:r>
                <a:r>
                  <a:rPr lang="zh-CN" altLang="en-US" dirty="0"/>
                  <a:t>自由现金流</a:t>
                </a:r>
                <a:endParaRPr lang="en-US" altLang="zh-CN" dirty="0"/>
              </a:p>
              <a:p>
                <a:pPr lvl="1"/>
                <a:r>
                  <a:rPr lang="zh-CN" altLang="en-US" dirty="0"/>
                  <a:t>回报股东力度大</a:t>
                </a:r>
                <a:endParaRPr lang="en-US" altLang="zh-CN" dirty="0"/>
              </a:p>
              <a:p>
                <a:pPr lvl="1"/>
                <a:r>
                  <a:rPr lang="zh-CN" altLang="en-US" dirty="0"/>
                  <a:t>容易扩张</a:t>
                </a:r>
                <a:endParaRPr lang="en-US" altLang="zh-CN" dirty="0"/>
              </a:p>
              <a:p>
                <a:r>
                  <a:rPr lang="zh-CN" altLang="en-US" dirty="0"/>
                  <a:t>问题：估值</a:t>
                </a:r>
              </a:p>
            </p:txBody>
          </p:sp>
        </mc:Choice>
        <mc:Fallback xmlns="">
          <p:sp>
            <p:nvSpPr>
              <p:cNvPr id="3" name="内容占位符 2">
                <a:extLst>
                  <a:ext uri="{FF2B5EF4-FFF2-40B4-BE49-F238E27FC236}">
                    <a16:creationId xmlns:a16="http://schemas.microsoft.com/office/drawing/2014/main" id="{24855DC6-FF3D-4E02-8237-1060C671E085}"/>
                  </a:ext>
                </a:extLst>
              </p:cNvPr>
              <p:cNvSpPr>
                <a:spLocks noGrp="1" noRot="1" noChangeAspect="1" noMove="1" noResize="1" noEditPoints="1" noAdjustHandles="1" noChangeArrowheads="1" noChangeShapeType="1" noTextEdit="1"/>
              </p:cNvSpPr>
              <p:nvPr>
                <p:ph idx="1"/>
              </p:nvPr>
            </p:nvSpPr>
            <p:spPr>
              <a:blipFill>
                <a:blip r:embed="rId3"/>
                <a:stretch>
                  <a:fillRect l="-1704" t="-24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83721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BEB42762-5642-4BCC-8095-FA817855085E}"/>
                  </a:ext>
                </a:extLst>
              </p:cNvPr>
              <p:cNvSpPr>
                <a:spLocks noGrp="1"/>
              </p:cNvSpPr>
              <p:nvPr>
                <p:ph type="title"/>
              </p:nvPr>
            </p:nvSpPr>
            <p:spPr/>
            <p:txBody>
              <a:bodyPr/>
              <a:lstStyle/>
              <a:p>
                <a:r>
                  <a:rPr lang="zh-CN" altLang="en-US" dirty="0"/>
                  <a:t>品牌 </a:t>
                </a:r>
                <a14:m>
                  <m:oMath xmlns:m="http://schemas.openxmlformats.org/officeDocument/2006/math">
                    <m:r>
                      <a:rPr lang="en-US" altLang="zh-CN" b="0" i="1" smtClean="0">
                        <a:latin typeface="Cambria Math" panose="02040503050406030204" pitchFamily="18" charset="0"/>
                      </a:rPr>
                      <m:t>⇒</m:t>
                    </m:r>
                  </m:oMath>
                </a14:m>
                <a:r>
                  <a:rPr lang="zh-CN" altLang="en-US" dirty="0"/>
                  <a:t> 涨价能力</a:t>
                </a:r>
              </a:p>
            </p:txBody>
          </p:sp>
        </mc:Choice>
        <mc:Fallback xmlns="">
          <p:sp>
            <p:nvSpPr>
              <p:cNvPr id="2" name="标题 1">
                <a:extLst>
                  <a:ext uri="{FF2B5EF4-FFF2-40B4-BE49-F238E27FC236}">
                    <a16:creationId xmlns:a16="http://schemas.microsoft.com/office/drawing/2014/main" id="{BEB42762-5642-4BCC-8095-FA817855085E}"/>
                  </a:ext>
                </a:extLst>
              </p:cNvPr>
              <p:cNvSpPr>
                <a:spLocks noGrp="1" noRot="1" noChangeAspect="1" noMove="1" noResize="1" noEditPoints="1" noAdjustHandles="1" noChangeArrowheads="1" noChangeShapeType="1" noTextEdit="1"/>
              </p:cNvSpPr>
              <p:nvPr>
                <p:ph type="title"/>
              </p:nvPr>
            </p:nvSpPr>
            <p:spPr>
              <a:blipFill>
                <a:blip r:embed="rId3"/>
                <a:stretch>
                  <a:fillRect b="-5319"/>
                </a:stretch>
              </a:blipFill>
            </p:spPr>
            <p:txBody>
              <a:bodyPr/>
              <a:lstStyle/>
              <a:p>
                <a:r>
                  <a:rPr lang="zh-CN" altLang="en-US">
                    <a:noFill/>
                  </a:rPr>
                  <a:t> </a:t>
                </a:r>
              </a:p>
            </p:txBody>
          </p:sp>
        </mc:Fallback>
      </mc:AlternateContent>
      <p:sp>
        <p:nvSpPr>
          <p:cNvPr id="3" name="内容占位符 2">
            <a:extLst>
              <a:ext uri="{FF2B5EF4-FFF2-40B4-BE49-F238E27FC236}">
                <a16:creationId xmlns:a16="http://schemas.microsoft.com/office/drawing/2014/main" id="{5F2B1BB5-AA07-4093-AD7F-AC7663FBB106}"/>
              </a:ext>
            </a:extLst>
          </p:cNvPr>
          <p:cNvSpPr>
            <a:spLocks noGrp="1"/>
          </p:cNvSpPr>
          <p:nvPr>
            <p:ph sz="half" idx="1"/>
          </p:nvPr>
        </p:nvSpPr>
        <p:spPr/>
        <p:txBody>
          <a:bodyPr/>
          <a:lstStyle/>
          <a:p>
            <a:r>
              <a:rPr lang="zh-CN" altLang="en-US" dirty="0"/>
              <a:t>喜诗糖果是当时美国糖果第一品牌。</a:t>
            </a:r>
            <a:endParaRPr lang="en-US" altLang="zh-CN" dirty="0"/>
          </a:p>
          <a:p>
            <a:pPr lvl="1"/>
            <a:r>
              <a:rPr lang="zh-CN" altLang="en-US" dirty="0"/>
              <a:t>很早就在电视做广告</a:t>
            </a:r>
            <a:endParaRPr lang="en-US" altLang="zh-CN" dirty="0"/>
          </a:p>
          <a:p>
            <a:pPr lvl="1"/>
            <a:r>
              <a:rPr lang="zh-CN" altLang="en-US" dirty="0"/>
              <a:t>右图：全国直播的玫瑰碗巡游（</a:t>
            </a:r>
            <a:r>
              <a:rPr lang="en-US" altLang="zh-CN" dirty="0"/>
              <a:t>Rose Bowl Parade</a:t>
            </a:r>
            <a:r>
              <a:rPr lang="zh-CN" altLang="en-US" dirty="0"/>
              <a:t>）</a:t>
            </a:r>
            <a:endParaRPr lang="en-US" altLang="zh-CN" dirty="0"/>
          </a:p>
          <a:p>
            <a:r>
              <a:rPr lang="zh-CN" altLang="en-US" dirty="0"/>
              <a:t>在圣诞节、情人节送糖果，必须是</a:t>
            </a:r>
            <a:r>
              <a:rPr lang="en-US" altLang="zh-CN" dirty="0"/>
              <a:t>See’s Candy</a:t>
            </a:r>
            <a:r>
              <a:rPr lang="zh-CN" altLang="en-US" dirty="0"/>
              <a:t>，才有面子。</a:t>
            </a:r>
            <a:endParaRPr lang="en-US" altLang="zh-CN" dirty="0"/>
          </a:p>
          <a:p>
            <a:pPr lvl="1"/>
            <a:r>
              <a:rPr lang="zh-CN" altLang="en-US" dirty="0"/>
              <a:t>潜在涨价能力</a:t>
            </a:r>
            <a:endParaRPr lang="en-US" altLang="zh-CN" dirty="0"/>
          </a:p>
          <a:p>
            <a:endParaRPr lang="zh-CN" altLang="en-US" dirty="0"/>
          </a:p>
        </p:txBody>
      </p:sp>
      <p:pic>
        <p:nvPicPr>
          <p:cNvPr id="2050" name="Picture 2" descr="See's 15-foot Easter Bunny float in the 1949 Rose Bowl Parade">
            <a:extLst>
              <a:ext uri="{FF2B5EF4-FFF2-40B4-BE49-F238E27FC236}">
                <a16:creationId xmlns:a16="http://schemas.microsoft.com/office/drawing/2014/main" id="{78D78F77-440B-4E73-AE3E-6655059A41A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599505" y="1268760"/>
            <a:ext cx="4038600" cy="28374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s-2">
            <a:extLst>
              <a:ext uri="{FF2B5EF4-FFF2-40B4-BE49-F238E27FC236}">
                <a16:creationId xmlns:a16="http://schemas.microsoft.com/office/drawing/2014/main" id="{95BAE454-A9C1-487F-863A-2AE69273E5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9504" y="4005064"/>
            <a:ext cx="4018235" cy="241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754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E5F5F7-D641-4F6A-A818-678B9F12B12C}"/>
              </a:ext>
            </a:extLst>
          </p:cNvPr>
          <p:cNvSpPr>
            <a:spLocks noGrp="1"/>
          </p:cNvSpPr>
          <p:nvPr>
            <p:ph type="title"/>
          </p:nvPr>
        </p:nvSpPr>
        <p:spPr/>
        <p:txBody>
          <a:bodyPr/>
          <a:lstStyle/>
          <a:p>
            <a:r>
              <a:rPr lang="zh-CN" altLang="en-US" dirty="0"/>
              <a:t>议价能力</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C870A1B-EF65-42FB-91F4-6DF843AC65CA}"/>
                  </a:ext>
                </a:extLst>
              </p:cNvPr>
              <p:cNvSpPr>
                <a:spLocks noGrp="1"/>
              </p:cNvSpPr>
              <p:nvPr>
                <p:ph sz="half" idx="1"/>
              </p:nvPr>
            </p:nvSpPr>
            <p:spPr/>
            <p:txBody>
              <a:bodyPr/>
              <a:lstStyle/>
              <a:p>
                <a:r>
                  <a:rPr lang="zh-CN" altLang="en-US" dirty="0"/>
                  <a:t>典型的</a:t>
                </a:r>
                <a:r>
                  <a:rPr lang="en-US" altLang="zh-CN" dirty="0"/>
                  <a:t>”Buy commodity, sell brand”.</a:t>
                </a:r>
              </a:p>
              <a:p>
                <a:pPr lvl="1"/>
                <a:r>
                  <a:rPr lang="zh-CN" altLang="en-US" dirty="0"/>
                  <a:t>下游品牌垄断</a:t>
                </a:r>
                <a:endParaRPr lang="en-US" altLang="zh-CN" dirty="0"/>
              </a:p>
              <a:p>
                <a:pPr lvl="1"/>
                <a:r>
                  <a:rPr lang="zh-CN" altLang="en-US" dirty="0"/>
                  <a:t>上游是竞争市场</a:t>
                </a:r>
                <a:endParaRPr lang="en-US" altLang="zh-CN" dirty="0"/>
              </a:p>
              <a:p>
                <a:r>
                  <a:rPr lang="zh-CN" altLang="en-US" dirty="0"/>
                  <a:t>产品涨价，原材料价格相对稳定 </a:t>
                </a:r>
                <a14:m>
                  <m:oMath xmlns:m="http://schemas.openxmlformats.org/officeDocument/2006/math">
                    <m:r>
                      <a:rPr lang="en-US" altLang="zh-CN" b="0" i="1" smtClean="0">
                        <a:latin typeface="Cambria Math" panose="02040503050406030204" pitchFamily="18" charset="0"/>
                      </a:rPr>
                      <m:t>⇒</m:t>
                    </m:r>
                  </m:oMath>
                </a14:m>
                <a:endParaRPr lang="en-US" altLang="zh-CN" dirty="0"/>
              </a:p>
              <a:p>
                <a:pPr marL="0" indent="0">
                  <a:buNone/>
                </a:pPr>
                <a:r>
                  <a:rPr lang="zh-CN" altLang="en-US" dirty="0">
                    <a:solidFill>
                      <a:srgbClr val="C00000"/>
                    </a:solidFill>
                  </a:rPr>
                  <a:t>利润</a:t>
                </a:r>
                <a:r>
                  <a:rPr lang="zh-CN" altLang="en-US" dirty="0"/>
                  <a:t>增速 </a:t>
                </a:r>
                <a:r>
                  <a:rPr lang="en-US" altLang="zh-CN" dirty="0"/>
                  <a:t>&gt; </a:t>
                </a:r>
                <a:r>
                  <a:rPr lang="zh-CN" altLang="en-US" dirty="0">
                    <a:solidFill>
                      <a:srgbClr val="C00000"/>
                    </a:solidFill>
                  </a:rPr>
                  <a:t>销售额</a:t>
                </a:r>
                <a:r>
                  <a:rPr lang="zh-CN" altLang="en-US" dirty="0"/>
                  <a:t>增速 </a:t>
                </a:r>
                <a:r>
                  <a:rPr lang="en-US" altLang="zh-CN" dirty="0"/>
                  <a:t>&gt; </a:t>
                </a:r>
                <a:r>
                  <a:rPr lang="zh-CN" altLang="en-US" dirty="0">
                    <a:solidFill>
                      <a:srgbClr val="C00000"/>
                    </a:solidFill>
                  </a:rPr>
                  <a:t>销售量</a:t>
                </a:r>
                <a:r>
                  <a:rPr lang="zh-CN" altLang="en-US" dirty="0"/>
                  <a:t>增速</a:t>
                </a:r>
              </a:p>
            </p:txBody>
          </p:sp>
        </mc:Choice>
        <mc:Fallback xmlns="">
          <p:sp>
            <p:nvSpPr>
              <p:cNvPr id="3" name="内容占位符 2">
                <a:extLst>
                  <a:ext uri="{FF2B5EF4-FFF2-40B4-BE49-F238E27FC236}">
                    <a16:creationId xmlns:a16="http://schemas.microsoft.com/office/drawing/2014/main" id="{2C870A1B-EF65-42FB-91F4-6DF843AC65CA}"/>
                  </a:ext>
                </a:extLst>
              </p:cNvPr>
              <p:cNvSpPr>
                <a:spLocks noGrp="1" noRot="1" noChangeAspect="1" noMove="1" noResize="1" noEditPoints="1" noAdjustHandles="1" noChangeArrowheads="1" noChangeShapeType="1" noTextEdit="1"/>
              </p:cNvSpPr>
              <p:nvPr>
                <p:ph sz="half" idx="1"/>
              </p:nvPr>
            </p:nvSpPr>
            <p:spPr>
              <a:blipFill>
                <a:blip r:embed="rId3"/>
                <a:stretch>
                  <a:fillRect l="-3017" t="-2022" r="-5581"/>
                </a:stretch>
              </a:blipFill>
            </p:spPr>
            <p:txBody>
              <a:bodyPr/>
              <a:lstStyle/>
              <a:p>
                <a:r>
                  <a:rPr lang="zh-CN" altLang="en-US">
                    <a:noFill/>
                  </a:rPr>
                  <a:t> </a:t>
                </a:r>
              </a:p>
            </p:txBody>
          </p:sp>
        </mc:Fallback>
      </mc:AlternateContent>
      <p:pic>
        <p:nvPicPr>
          <p:cNvPr id="3076" name="Picture 4" descr="sees1">
            <a:extLst>
              <a:ext uri="{FF2B5EF4-FFF2-40B4-BE49-F238E27FC236}">
                <a16:creationId xmlns:a16="http://schemas.microsoft.com/office/drawing/2014/main" id="{84781BEF-C988-41C0-9FFC-99F669FBFA0A}"/>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181592"/>
            <a:ext cx="4038600" cy="336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358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AF7ED1-4B62-4EF3-AF3F-550F9F9FC845}"/>
              </a:ext>
            </a:extLst>
          </p:cNvPr>
          <p:cNvSpPr>
            <a:spLocks noGrp="1"/>
          </p:cNvSpPr>
          <p:nvPr>
            <p:ph type="title"/>
          </p:nvPr>
        </p:nvSpPr>
        <p:spPr/>
        <p:txBody>
          <a:bodyPr/>
          <a:lstStyle/>
          <a:p>
            <a:r>
              <a:rPr lang="zh-CN" altLang="en-US" dirty="0"/>
              <a:t>造血能力</a:t>
            </a:r>
          </a:p>
        </p:txBody>
      </p:sp>
      <p:sp>
        <p:nvSpPr>
          <p:cNvPr id="3" name="内容占位符 2">
            <a:extLst>
              <a:ext uri="{FF2B5EF4-FFF2-40B4-BE49-F238E27FC236}">
                <a16:creationId xmlns:a16="http://schemas.microsoft.com/office/drawing/2014/main" id="{429A92B2-0F1C-436F-8893-D5F743F29FBD}"/>
              </a:ext>
            </a:extLst>
          </p:cNvPr>
          <p:cNvSpPr>
            <a:spLocks noGrp="1"/>
          </p:cNvSpPr>
          <p:nvPr>
            <p:ph sz="half" idx="1"/>
          </p:nvPr>
        </p:nvSpPr>
        <p:spPr/>
        <p:txBody>
          <a:bodyPr>
            <a:normAutofit fontScale="92500" lnSpcReduction="20000"/>
          </a:bodyPr>
          <a:lstStyle/>
          <a:p>
            <a:r>
              <a:rPr lang="zh-CN" altLang="en-US" dirty="0"/>
              <a:t>资本开支很少，喜诗糖果给</a:t>
            </a:r>
            <a:r>
              <a:rPr lang="en-US" altLang="zh-CN" dirty="0"/>
              <a:t>BRK </a:t>
            </a:r>
            <a:r>
              <a:rPr lang="zh-CN" altLang="en-US" dirty="0"/>
              <a:t>带来源源不断的现金。</a:t>
            </a:r>
            <a:r>
              <a:rPr lang="en-US" altLang="zh-CN" dirty="0"/>
              <a:t>-- </a:t>
            </a:r>
            <a:r>
              <a:rPr lang="zh-CN" altLang="en-US" dirty="0"/>
              <a:t>自由现金流</a:t>
            </a:r>
            <a:endParaRPr lang="en-US" altLang="zh-CN" dirty="0"/>
          </a:p>
          <a:p>
            <a:r>
              <a:rPr lang="en-US" altLang="zh-CN" dirty="0"/>
              <a:t>BRK</a:t>
            </a:r>
            <a:r>
              <a:rPr lang="zh-CN" altLang="en-US" dirty="0"/>
              <a:t>然后把喜诗糖果的利润再投资到回报率更高的公司中。</a:t>
            </a:r>
            <a:endParaRPr lang="en-US" altLang="zh-CN" dirty="0"/>
          </a:p>
          <a:p>
            <a:endParaRPr lang="zh-CN" altLang="en-US" dirty="0"/>
          </a:p>
        </p:txBody>
      </p:sp>
      <p:sp>
        <p:nvSpPr>
          <p:cNvPr id="4" name="内容占位符 3">
            <a:extLst>
              <a:ext uri="{FF2B5EF4-FFF2-40B4-BE49-F238E27FC236}">
                <a16:creationId xmlns:a16="http://schemas.microsoft.com/office/drawing/2014/main" id="{69583633-8966-458B-892B-37B69657A815}"/>
              </a:ext>
            </a:extLst>
          </p:cNvPr>
          <p:cNvSpPr>
            <a:spLocks noGrp="1"/>
          </p:cNvSpPr>
          <p:nvPr>
            <p:ph sz="half" idx="2"/>
          </p:nvPr>
        </p:nvSpPr>
        <p:spPr/>
        <p:txBody>
          <a:bodyPr>
            <a:normAutofit fontScale="92500" lnSpcReduction="20000"/>
          </a:bodyPr>
          <a:lstStyle/>
          <a:p>
            <a:r>
              <a:rPr lang="zh-CN" altLang="en-US" dirty="0"/>
              <a:t>芒格</a:t>
            </a:r>
            <a:r>
              <a:rPr lang="en-US" altLang="zh-CN" dirty="0"/>
              <a:t>: </a:t>
            </a:r>
          </a:p>
          <a:p>
            <a:pPr lvl="1"/>
            <a:r>
              <a:rPr lang="en-US" altLang="zh-CN" dirty="0"/>
              <a:t>There are two kinds of businesses: The first earns 12%, and you can take it out at the end of the year. The second earns 12%, but all the excess cash must be reinvested — there’s never any cash. </a:t>
            </a:r>
          </a:p>
          <a:p>
            <a:pPr lvl="1"/>
            <a:r>
              <a:rPr lang="en-US" altLang="zh-CN" dirty="0"/>
              <a:t>It reminds me of the guy who looks at all of his equipment and says, “There’s all of my profit.” We hate that kind of business.</a:t>
            </a:r>
            <a:endParaRPr lang="zh-CN" altLang="en-US" dirty="0"/>
          </a:p>
          <a:p>
            <a:endParaRPr lang="zh-CN" altLang="en-US" dirty="0"/>
          </a:p>
        </p:txBody>
      </p:sp>
    </p:spTree>
    <p:extLst>
      <p:ext uri="{BB962C8B-B14F-4D97-AF65-F5344CB8AC3E}">
        <p14:creationId xmlns:p14="http://schemas.microsoft.com/office/powerpoint/2010/main" val="335260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9531BB-98BC-4807-B50F-B92F30004F53}"/>
              </a:ext>
            </a:extLst>
          </p:cNvPr>
          <p:cNvSpPr>
            <a:spLocks noGrp="1"/>
          </p:cNvSpPr>
          <p:nvPr>
            <p:ph type="title"/>
          </p:nvPr>
        </p:nvSpPr>
        <p:spPr/>
        <p:txBody>
          <a:bodyPr/>
          <a:lstStyle/>
          <a:p>
            <a:r>
              <a:rPr lang="zh-CN" altLang="en-US" dirty="0"/>
              <a:t>对巴菲特的影响</a:t>
            </a:r>
          </a:p>
        </p:txBody>
      </p:sp>
      <p:sp>
        <p:nvSpPr>
          <p:cNvPr id="3" name="内容占位符 2">
            <a:extLst>
              <a:ext uri="{FF2B5EF4-FFF2-40B4-BE49-F238E27FC236}">
                <a16:creationId xmlns:a16="http://schemas.microsoft.com/office/drawing/2014/main" id="{BDF85270-6E37-4FAD-BE1C-9F4D4CCBFBBC}"/>
              </a:ext>
            </a:extLst>
          </p:cNvPr>
          <p:cNvSpPr>
            <a:spLocks noGrp="1"/>
          </p:cNvSpPr>
          <p:nvPr>
            <p:ph sz="half" idx="1"/>
          </p:nvPr>
        </p:nvSpPr>
        <p:spPr/>
        <p:txBody>
          <a:bodyPr>
            <a:normAutofit fontScale="92500"/>
          </a:bodyPr>
          <a:lstStyle/>
          <a:p>
            <a:r>
              <a:rPr lang="zh-CN" altLang="en-US" dirty="0"/>
              <a:t>第一次用</a:t>
            </a:r>
            <a:r>
              <a:rPr lang="en-US" altLang="zh-CN" dirty="0"/>
              <a:t>“</a:t>
            </a:r>
            <a:r>
              <a:rPr lang="zh-CN" altLang="en-US" dirty="0"/>
              <a:t>高价</a:t>
            </a:r>
            <a:r>
              <a:rPr lang="en-US" altLang="zh-CN" dirty="0"/>
              <a:t>”</a:t>
            </a:r>
            <a:r>
              <a:rPr lang="zh-CN" altLang="en-US" dirty="0"/>
              <a:t>买高质量公司，并大获成功。</a:t>
            </a:r>
            <a:endParaRPr lang="en-US" altLang="zh-CN" dirty="0"/>
          </a:p>
          <a:p>
            <a:r>
              <a:rPr lang="zh-CN" altLang="en-US" dirty="0"/>
              <a:t>买喜诗糖果后，认识到品牌的力量。</a:t>
            </a:r>
            <a:endParaRPr lang="en-US" altLang="zh-CN" dirty="0"/>
          </a:p>
          <a:p>
            <a:r>
              <a:rPr lang="zh-CN" altLang="en-US" dirty="0"/>
              <a:t>因为控股并参与管理（如开店、调价），巴菲特</a:t>
            </a:r>
            <a:r>
              <a:rPr lang="en-US" altLang="zh-CN" dirty="0"/>
              <a:t>&amp;</a:t>
            </a:r>
            <a:r>
              <a:rPr lang="zh-CN" altLang="en-US" dirty="0"/>
              <a:t>芒格深入企业管理，对企业理解更深。</a:t>
            </a:r>
          </a:p>
        </p:txBody>
      </p:sp>
      <p:sp>
        <p:nvSpPr>
          <p:cNvPr id="4" name="内容占位符 3">
            <a:extLst>
              <a:ext uri="{FF2B5EF4-FFF2-40B4-BE49-F238E27FC236}">
                <a16:creationId xmlns:a16="http://schemas.microsoft.com/office/drawing/2014/main" id="{9D3083C4-CD74-4A57-BF8E-56ED3C76F545}"/>
              </a:ext>
            </a:extLst>
          </p:cNvPr>
          <p:cNvSpPr>
            <a:spLocks noGrp="1"/>
          </p:cNvSpPr>
          <p:nvPr>
            <p:ph sz="half" idx="2"/>
          </p:nvPr>
        </p:nvSpPr>
        <p:spPr/>
        <p:txBody>
          <a:bodyPr>
            <a:normAutofit fontScale="92500"/>
          </a:bodyPr>
          <a:lstStyle/>
          <a:p>
            <a:r>
              <a:rPr lang="en-US" altLang="zh-CN" dirty="0"/>
              <a:t>Buffett: </a:t>
            </a:r>
          </a:p>
          <a:p>
            <a:pPr lvl="1"/>
            <a:r>
              <a:rPr lang="en-US" altLang="zh-CN" dirty="0"/>
              <a:t>When we bought See’s Candies, we didn’t know the power of a good brand. </a:t>
            </a:r>
          </a:p>
          <a:p>
            <a:pPr lvl="1"/>
            <a:r>
              <a:rPr lang="en-US" altLang="zh-CN" dirty="0"/>
              <a:t>We have made a lot more money out of See’s than shows from the earnings of See’s, just by the fact that it’s educated me.</a:t>
            </a:r>
          </a:p>
          <a:p>
            <a:pPr lvl="1"/>
            <a:r>
              <a:rPr lang="en-US" altLang="zh-CN" dirty="0"/>
              <a:t>If we hadn’t bought See’s, we wouldn’t have bought Coke. </a:t>
            </a:r>
          </a:p>
          <a:p>
            <a:endParaRPr lang="zh-CN" altLang="en-US" dirty="0"/>
          </a:p>
        </p:txBody>
      </p:sp>
    </p:spTree>
    <p:extLst>
      <p:ext uri="{BB962C8B-B14F-4D97-AF65-F5344CB8AC3E}">
        <p14:creationId xmlns:p14="http://schemas.microsoft.com/office/powerpoint/2010/main" val="113565026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4485</TotalTime>
  <Words>4058</Words>
  <Application>Microsoft Office PowerPoint</Application>
  <PresentationFormat>全屏显示(4:3)</PresentationFormat>
  <Paragraphs>419</Paragraphs>
  <Slides>51</Slides>
  <Notes>22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51</vt:i4>
      </vt:variant>
    </vt:vector>
  </HeadingPairs>
  <TitlesOfParts>
    <vt:vector size="56" baseType="lpstr">
      <vt:lpstr>宋体</vt:lpstr>
      <vt:lpstr>Arial</vt:lpstr>
      <vt:lpstr>Calibri</vt:lpstr>
      <vt:lpstr>Cambria Math</vt:lpstr>
      <vt:lpstr>Office 主题</vt:lpstr>
      <vt:lpstr>消费股投资</vt:lpstr>
      <vt:lpstr>内容</vt:lpstr>
      <vt:lpstr>消费股投资</vt:lpstr>
      <vt:lpstr>内容</vt:lpstr>
      <vt:lpstr>喜诗糖果（See’s Candy）: 改变巴菲特的投资</vt:lpstr>
      <vt:lpstr>品牌 ⇒ 涨价能力</vt:lpstr>
      <vt:lpstr>议价能力</vt:lpstr>
      <vt:lpstr>造血能力</vt:lpstr>
      <vt:lpstr>对巴菲特的影响</vt:lpstr>
      <vt:lpstr>A股有可比的公司吗</vt:lpstr>
      <vt:lpstr>内容</vt:lpstr>
      <vt:lpstr>可口可乐</vt:lpstr>
      <vt:lpstr>可口可乐股价（1963-2023）</vt:lpstr>
      <vt:lpstr>可口可乐的护城河</vt:lpstr>
      <vt:lpstr>80年代的可口可乐</vt:lpstr>
      <vt:lpstr>巴菲特的投资决策</vt:lpstr>
      <vt:lpstr>巴菲特的买入过程</vt:lpstr>
      <vt:lpstr>可口可乐股价（1975-1994）</vt:lpstr>
      <vt:lpstr>内容</vt:lpstr>
      <vt:lpstr>怪物饮料（Monster Beverage）</vt:lpstr>
      <vt:lpstr>怪物饮料</vt:lpstr>
      <vt:lpstr>能量饮料的挫折和成功</vt:lpstr>
      <vt:lpstr>营销发力，毛利上升</vt:lpstr>
      <vt:lpstr>怪物为什么成功</vt:lpstr>
      <vt:lpstr>MNST 估值变化</vt:lpstr>
      <vt:lpstr>增长机器</vt:lpstr>
      <vt:lpstr>内容</vt:lpstr>
      <vt:lpstr>百润股份</vt:lpstr>
      <vt:lpstr>从Commodity 到 Brand</vt:lpstr>
      <vt:lpstr>2014-2015</vt:lpstr>
      <vt:lpstr>昙花一现</vt:lpstr>
      <vt:lpstr>归母净利润</vt:lpstr>
      <vt:lpstr>自由现金流</vt:lpstr>
      <vt:lpstr>度过寒冬</vt:lpstr>
      <vt:lpstr>品牌的支撑</vt:lpstr>
      <vt:lpstr>2019-2021，两年15倍</vt:lpstr>
      <vt:lpstr>融资扩产</vt:lpstr>
      <vt:lpstr>内容</vt:lpstr>
      <vt:lpstr>达美乐（Domino’s Pizza）</vt:lpstr>
      <vt:lpstr>DPZ 月K线</vt:lpstr>
      <vt:lpstr>生意模式</vt:lpstr>
      <vt:lpstr>加盟店竞争优势</vt:lpstr>
      <vt:lpstr>重要指标</vt:lpstr>
      <vt:lpstr>全球销售增长</vt:lpstr>
      <vt:lpstr>年末门店数量</vt:lpstr>
      <vt:lpstr>同店销售增长</vt:lpstr>
      <vt:lpstr>同店销售指数</vt:lpstr>
      <vt:lpstr>股价</vt:lpstr>
      <vt:lpstr>估值（TTM PE, 2003-2023）</vt:lpstr>
      <vt:lpstr>高杠杆模式的隐忧</vt:lpstr>
      <vt:lpstr>小结和讨论</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Junhui</cp:lastModifiedBy>
  <cp:revision>138</cp:revision>
  <dcterms:created xsi:type="dcterms:W3CDTF">2011-12-09T08:32:57Z</dcterms:created>
  <dcterms:modified xsi:type="dcterms:W3CDTF">2023-10-23T10:08:48Z</dcterms:modified>
</cp:coreProperties>
</file>