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Ex2.xml" ContentType="application/vnd.ms-office.chartex+xml"/>
  <Override PartName="/ppt/charts/style9.xml" ContentType="application/vnd.ms-office.chartstyle+xml"/>
  <Override PartName="/ppt/charts/colors9.xml" ContentType="application/vnd.ms-office.chartcolorstyle+xml"/>
  <Override PartName="/ppt/charts/chartEx3.xml" ContentType="application/vnd.ms-office.chartex+xml"/>
  <Override PartName="/ppt/charts/style10.xml" ContentType="application/vnd.ms-office.chartstyle+xml"/>
  <Override PartName="/ppt/charts/colors10.xml" ContentType="application/vnd.ms-office.chartcolorstyl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96" r:id="rId3"/>
    <p:sldId id="314" r:id="rId4"/>
    <p:sldId id="262" r:id="rId5"/>
    <p:sldId id="295" r:id="rId6"/>
    <p:sldId id="266" r:id="rId7"/>
    <p:sldId id="267" r:id="rId8"/>
    <p:sldId id="268" r:id="rId9"/>
    <p:sldId id="272" r:id="rId10"/>
    <p:sldId id="270" r:id="rId11"/>
    <p:sldId id="297" r:id="rId12"/>
    <p:sldId id="271" r:id="rId13"/>
    <p:sldId id="273" r:id="rId14"/>
    <p:sldId id="279" r:id="rId15"/>
    <p:sldId id="274" r:id="rId16"/>
    <p:sldId id="275" r:id="rId17"/>
    <p:sldId id="276" r:id="rId18"/>
    <p:sldId id="278" r:id="rId19"/>
    <p:sldId id="315" r:id="rId20"/>
    <p:sldId id="299" r:id="rId21"/>
    <p:sldId id="285" r:id="rId22"/>
    <p:sldId id="286" r:id="rId23"/>
    <p:sldId id="287" r:id="rId24"/>
    <p:sldId id="316" r:id="rId25"/>
    <p:sldId id="288" r:id="rId26"/>
    <p:sldId id="289" r:id="rId27"/>
    <p:sldId id="290" r:id="rId28"/>
    <p:sldId id="292" r:id="rId29"/>
    <p:sldId id="294" r:id="rId30"/>
    <p:sldId id="293" r:id="rId31"/>
    <p:sldId id="291" r:id="rId32"/>
    <p:sldId id="317" r:id="rId33"/>
    <p:sldId id="300" r:id="rId34"/>
    <p:sldId id="301" r:id="rId35"/>
    <p:sldId id="308" r:id="rId36"/>
    <p:sldId id="318" r:id="rId37"/>
    <p:sldId id="302" r:id="rId38"/>
    <p:sldId id="303" r:id="rId39"/>
    <p:sldId id="304" r:id="rId40"/>
    <p:sldId id="305" r:id="rId41"/>
    <p:sldId id="306" r:id="rId42"/>
    <p:sldId id="307" r:id="rId43"/>
    <p:sldId id="323" r:id="rId44"/>
    <p:sldId id="320" r:id="rId45"/>
    <p:sldId id="324" r:id="rId46"/>
    <p:sldId id="313" r:id="rId47"/>
    <p:sldId id="319" r:id="rId48"/>
    <p:sldId id="311" r:id="rId49"/>
    <p:sldId id="325" r:id="rId50"/>
    <p:sldId id="321" r:id="rId51"/>
    <p:sldId id="329" r:id="rId52"/>
    <p:sldId id="332" r:id="rId53"/>
    <p:sldId id="333" r:id="rId54"/>
    <p:sldId id="326" r:id="rId55"/>
    <p:sldId id="328" r:id="rId56"/>
    <p:sldId id="330" r:id="rId57"/>
    <p:sldId id="331" r:id="rId58"/>
    <p:sldId id="327" r:id="rId59"/>
    <p:sldId id="312" r:id="rId6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9" autoAdjust="0"/>
  </p:normalViewPr>
  <p:slideViewPr>
    <p:cSldViewPr>
      <p:cViewPr varScale="1">
        <p:scale>
          <a:sx n="103" d="100"/>
          <a:sy n="103" d="100"/>
        </p:scale>
        <p:origin x="25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30334;&#28070;&#32929;&#20221;\&#36130;&#21153;&#20998;&#26512;-&#30334;&#2807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36130;&#21153;&#20998;&#26512;-DPZ.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36130;&#21153;&#20998;&#26512;-DPZ.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36130;&#21153;&#20998;&#26512;-DPZ.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Junhui\Documents\courses\Investment\Case\&#23433;&#36367;&#20307;&#32946;\&#36130;&#21153;&#20998;&#26512;-&#23433;&#36367;.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Junhui\Documents\courses\Investment\Case\&#23433;&#36367;&#20307;&#32946;\&#36130;&#21153;&#20998;&#26512;-&#23433;&#36367;.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Junhui\Documents\courses\Investment\Case\&#23433;&#36367;&#20307;&#32946;\&#36130;&#21153;&#20998;&#26512;-&#23433;&#36367;.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Junhui\Documents\courses\Investment\Case\&#23433;&#36367;&#20307;&#32946;\&#36130;&#21153;&#20998;&#26512;-&#23433;&#3636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自由现金流（万元）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堆积柱状图!$B$1</c:f>
              <c:strCache>
                <c:ptCount val="1"/>
                <c:pt idx="0">
                  <c:v>自由现金流</c:v>
                </c:pt>
              </c:strCache>
            </c:strRef>
          </c:tx>
          <c:spPr>
            <a:ln w="28575" cap="rnd">
              <a:solidFill>
                <a:schemeClr val="accent1"/>
              </a:solidFill>
              <a:round/>
            </a:ln>
            <a:effectLst/>
          </c:spPr>
          <c:marker>
            <c:symbol val="none"/>
          </c:marker>
          <c:cat>
            <c:numRef>
              <c:f>堆积柱状图!$A$2:$A$18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堆积柱状图!$B$2:$B$18</c:f>
              <c:numCache>
                <c:formatCode>General</c:formatCode>
                <c:ptCount val="17"/>
                <c:pt idx="0">
                  <c:v>2976.05</c:v>
                </c:pt>
                <c:pt idx="1">
                  <c:v>4133.12</c:v>
                </c:pt>
                <c:pt idx="2">
                  <c:v>-3681.5299999999997</c:v>
                </c:pt>
                <c:pt idx="3">
                  <c:v>2722.96</c:v>
                </c:pt>
                <c:pt idx="4">
                  <c:v>5575.8499999999995</c:v>
                </c:pt>
                <c:pt idx="5">
                  <c:v>1085.4799999999996</c:v>
                </c:pt>
                <c:pt idx="6">
                  <c:v>3751.45</c:v>
                </c:pt>
                <c:pt idx="7">
                  <c:v>-10599.510000000002</c:v>
                </c:pt>
                <c:pt idx="8">
                  <c:v>-56924.66</c:v>
                </c:pt>
                <c:pt idx="9">
                  <c:v>5873.84</c:v>
                </c:pt>
                <c:pt idx="10">
                  <c:v>17258.03</c:v>
                </c:pt>
                <c:pt idx="11">
                  <c:v>16411.130000000005</c:v>
                </c:pt>
                <c:pt idx="12">
                  <c:v>33819.420000000006</c:v>
                </c:pt>
                <c:pt idx="13">
                  <c:v>43600.69</c:v>
                </c:pt>
                <c:pt idx="14">
                  <c:v>27968.910000000003</c:v>
                </c:pt>
                <c:pt idx="15">
                  <c:v>-54915.15</c:v>
                </c:pt>
                <c:pt idx="16">
                  <c:v>-16306.179999999993</c:v>
                </c:pt>
              </c:numCache>
            </c:numRef>
          </c:val>
          <c:smooth val="0"/>
          <c:extLst>
            <c:ext xmlns:c16="http://schemas.microsoft.com/office/drawing/2014/chart" uri="{C3380CC4-5D6E-409C-BE32-E72D297353CC}">
              <c16:uniqueId val="{00000000-0767-4DC8-98FC-4DD53E3D7014}"/>
            </c:ext>
          </c:extLst>
        </c:ser>
        <c:dLbls>
          <c:showLegendKey val="0"/>
          <c:showVal val="0"/>
          <c:showCatName val="0"/>
          <c:showSerName val="0"/>
          <c:showPercent val="0"/>
          <c:showBubbleSize val="0"/>
        </c:dLbls>
        <c:smooth val="0"/>
        <c:axId val="1632387888"/>
        <c:axId val="2128934592"/>
      </c:lineChart>
      <c:catAx>
        <c:axId val="163238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28934592"/>
        <c:crossesAt val="-60000"/>
        <c:auto val="1"/>
        <c:lblAlgn val="ctr"/>
        <c:lblOffset val="100"/>
        <c:noMultiLvlLbl val="0"/>
      </c:catAx>
      <c:valAx>
        <c:axId val="2128934592"/>
        <c:scaling>
          <c:orientation val="minMax"/>
          <c:min val="-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3238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Global Retail Sales Growth</c:v>
                </c:pt>
              </c:strCache>
            </c:strRef>
          </c:tx>
          <c:spPr>
            <a:ln w="28575" cap="rnd">
              <a:solidFill>
                <a:schemeClr val="accent1"/>
              </a:solidFill>
              <a:round/>
            </a:ln>
            <a:effectLst/>
          </c:spPr>
          <c:marker>
            <c:symbol val="none"/>
          </c:marker>
          <c:cat>
            <c:numRef>
              <c:f>Sheet1!$A$4:$A$23</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Sheet1!$J$4:$J$23</c:f>
              <c:numCache>
                <c:formatCode>0.0%</c:formatCode>
                <c:ptCount val="20"/>
                <c:pt idx="0">
                  <c:v>7.8201917264012488E-2</c:v>
                </c:pt>
                <c:pt idx="1">
                  <c:v>1.9804557651487809E-2</c:v>
                </c:pt>
                <c:pt idx="2">
                  <c:v>6.5878610560213602E-2</c:v>
                </c:pt>
                <c:pt idx="3">
                  <c:v>1.4258870343760499E-2</c:v>
                </c:pt>
                <c:pt idx="4">
                  <c:v>2.1941296134844412E-2</c:v>
                </c:pt>
                <c:pt idx="5">
                  <c:v>0.11415825394568468</c:v>
                </c:pt>
                <c:pt idx="6">
                  <c:v>0.10970376633113732</c:v>
                </c:pt>
                <c:pt idx="7">
                  <c:v>6.5479270887240482E-2</c:v>
                </c:pt>
                <c:pt idx="8">
                  <c:v>8.2286593181235546E-2</c:v>
                </c:pt>
                <c:pt idx="9">
                  <c:v>0.11139644468822496</c:v>
                </c:pt>
                <c:pt idx="10">
                  <c:v>0.11057271687192927</c:v>
                </c:pt>
                <c:pt idx="11">
                  <c:v>9.8210317941259451E-2</c:v>
                </c:pt>
                <c:pt idx="12">
                  <c:v>0.1267749411418484</c:v>
                </c:pt>
                <c:pt idx="13">
                  <c:v>0.10554109091502695</c:v>
                </c:pt>
                <c:pt idx="14">
                  <c:v>5.723798836488192E-2</c:v>
                </c:pt>
                <c:pt idx="15">
                  <c:v>0.12466045179986729</c:v>
                </c:pt>
                <c:pt idx="16">
                  <c:v>0.10388868537225959</c:v>
                </c:pt>
                <c:pt idx="17">
                  <c:v>-1.3442901416848008E-2</c:v>
                </c:pt>
                <c:pt idx="18">
                  <c:v>4.1955769417157507E-2</c:v>
                </c:pt>
                <c:pt idx="19">
                  <c:v>4.6422044452226308E-2</c:v>
                </c:pt>
              </c:numCache>
            </c:numRef>
          </c:val>
          <c:smooth val="0"/>
          <c:extLst>
            <c:ext xmlns:c16="http://schemas.microsoft.com/office/drawing/2014/chart" uri="{C3380CC4-5D6E-409C-BE32-E72D297353CC}">
              <c16:uniqueId val="{00000000-B09D-4B2F-9BB1-CF73B9114187}"/>
            </c:ext>
          </c:extLst>
        </c:ser>
        <c:dLbls>
          <c:showLegendKey val="0"/>
          <c:showVal val="0"/>
          <c:showCatName val="0"/>
          <c:showSerName val="0"/>
          <c:showPercent val="0"/>
          <c:showBubbleSize val="0"/>
        </c:dLbls>
        <c:smooth val="0"/>
        <c:axId val="221859056"/>
        <c:axId val="101823952"/>
      </c:lineChart>
      <c:catAx>
        <c:axId val="2218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1823952"/>
        <c:crossesAt val="-4.0000000000000008E-2"/>
        <c:auto val="1"/>
        <c:lblAlgn val="ctr"/>
        <c:lblOffset val="100"/>
        <c:noMultiLvlLbl val="0"/>
      </c:catAx>
      <c:valAx>
        <c:axId val="10182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218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Year</a:t>
            </a:r>
            <a:r>
              <a:rPr lang="en-US" altLang="zh-CN" baseline="0"/>
              <a:t> End Stores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US Company-owned</c:v>
                </c:pt>
              </c:strCache>
            </c:strRef>
          </c:tx>
          <c:spPr>
            <a:solidFill>
              <a:schemeClr val="accent1"/>
            </a:solidFill>
            <a:ln>
              <a:noFill/>
            </a:ln>
            <a:effectLst/>
          </c:spPr>
          <c:invertIfNegative val="0"/>
          <c:cat>
            <c:numRef>
              <c:f>Sheet1!$A$3:$A$23</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Sheet1!$B$3:$B$23</c:f>
              <c:numCache>
                <c:formatCode>General</c:formatCode>
                <c:ptCount val="21"/>
                <c:pt idx="0">
                  <c:v>580</c:v>
                </c:pt>
                <c:pt idx="1">
                  <c:v>581</c:v>
                </c:pt>
                <c:pt idx="2">
                  <c:v>571</c:v>
                </c:pt>
                <c:pt idx="3">
                  <c:v>571</c:v>
                </c:pt>
                <c:pt idx="4">
                  <c:v>489</c:v>
                </c:pt>
                <c:pt idx="5">
                  <c:v>466</c:v>
                </c:pt>
                <c:pt idx="6">
                  <c:v>454</c:v>
                </c:pt>
                <c:pt idx="7">
                  <c:v>394</c:v>
                </c:pt>
                <c:pt idx="8">
                  <c:v>388</c:v>
                </c:pt>
                <c:pt idx="9">
                  <c:v>390</c:v>
                </c:pt>
                <c:pt idx="10">
                  <c:v>377</c:v>
                </c:pt>
                <c:pt idx="11">
                  <c:v>384</c:v>
                </c:pt>
                <c:pt idx="12">
                  <c:v>392</c:v>
                </c:pt>
                <c:pt idx="13">
                  <c:v>392</c:v>
                </c:pt>
                <c:pt idx="14">
                  <c:v>390</c:v>
                </c:pt>
                <c:pt idx="15">
                  <c:v>342</c:v>
                </c:pt>
                <c:pt idx="16">
                  <c:v>363</c:v>
                </c:pt>
                <c:pt idx="17">
                  <c:v>375</c:v>
                </c:pt>
                <c:pt idx="18">
                  <c:v>286</c:v>
                </c:pt>
                <c:pt idx="19">
                  <c:v>288</c:v>
                </c:pt>
                <c:pt idx="20">
                  <c:v>292</c:v>
                </c:pt>
              </c:numCache>
            </c:numRef>
          </c:val>
          <c:extLst>
            <c:ext xmlns:c16="http://schemas.microsoft.com/office/drawing/2014/chart" uri="{C3380CC4-5D6E-409C-BE32-E72D297353CC}">
              <c16:uniqueId val="{00000000-1AD3-4220-836D-5BE18C345828}"/>
            </c:ext>
          </c:extLst>
        </c:ser>
        <c:ser>
          <c:idx val="1"/>
          <c:order val="1"/>
          <c:tx>
            <c:strRef>
              <c:f>Sheet1!$C$1</c:f>
              <c:strCache>
                <c:ptCount val="1"/>
                <c:pt idx="0">
                  <c:v>US Franchise</c:v>
                </c:pt>
              </c:strCache>
            </c:strRef>
          </c:tx>
          <c:spPr>
            <a:solidFill>
              <a:schemeClr val="accent2"/>
            </a:solidFill>
            <a:ln>
              <a:noFill/>
            </a:ln>
            <a:effectLst/>
          </c:spPr>
          <c:invertIfNegative val="0"/>
          <c:cat>
            <c:numRef>
              <c:f>Sheet1!$A$3:$A$23</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Sheet1!$C$3:$C$23</c:f>
              <c:numCache>
                <c:formatCode>General</c:formatCode>
                <c:ptCount val="21"/>
                <c:pt idx="0">
                  <c:v>4428</c:v>
                </c:pt>
                <c:pt idx="1">
                  <c:v>4511</c:v>
                </c:pt>
                <c:pt idx="2">
                  <c:v>4572</c:v>
                </c:pt>
                <c:pt idx="3">
                  <c:v>4584</c:v>
                </c:pt>
                <c:pt idx="4">
                  <c:v>4558</c:v>
                </c:pt>
                <c:pt idx="5">
                  <c:v>4461</c:v>
                </c:pt>
                <c:pt idx="6">
                  <c:v>4475</c:v>
                </c:pt>
                <c:pt idx="7">
                  <c:v>4513</c:v>
                </c:pt>
                <c:pt idx="8">
                  <c:v>4540</c:v>
                </c:pt>
                <c:pt idx="9">
                  <c:v>4596</c:v>
                </c:pt>
                <c:pt idx="10">
                  <c:v>4690</c:v>
                </c:pt>
                <c:pt idx="11">
                  <c:v>4816</c:v>
                </c:pt>
                <c:pt idx="12">
                  <c:v>4979</c:v>
                </c:pt>
                <c:pt idx="13">
                  <c:v>5195</c:v>
                </c:pt>
                <c:pt idx="14">
                  <c:v>5486</c:v>
                </c:pt>
                <c:pt idx="15">
                  <c:v>5784</c:v>
                </c:pt>
                <c:pt idx="16">
                  <c:v>5992</c:v>
                </c:pt>
                <c:pt idx="17">
                  <c:v>6185</c:v>
                </c:pt>
                <c:pt idx="18">
                  <c:v>6400</c:v>
                </c:pt>
                <c:pt idx="19">
                  <c:v>6566</c:v>
                </c:pt>
                <c:pt idx="20" formatCode="#,##0">
                  <c:v>6722</c:v>
                </c:pt>
              </c:numCache>
            </c:numRef>
          </c:val>
          <c:extLst>
            <c:ext xmlns:c16="http://schemas.microsoft.com/office/drawing/2014/chart" uri="{C3380CC4-5D6E-409C-BE32-E72D297353CC}">
              <c16:uniqueId val="{00000001-1AD3-4220-836D-5BE18C345828}"/>
            </c:ext>
          </c:extLst>
        </c:ser>
        <c:ser>
          <c:idx val="2"/>
          <c:order val="2"/>
          <c:tx>
            <c:strRef>
              <c:f>Sheet1!$D$1</c:f>
              <c:strCache>
                <c:ptCount val="1"/>
                <c:pt idx="0">
                  <c:v>International</c:v>
                </c:pt>
              </c:strCache>
            </c:strRef>
          </c:tx>
          <c:spPr>
            <a:solidFill>
              <a:schemeClr val="accent6"/>
            </a:solidFill>
            <a:ln>
              <a:noFill/>
            </a:ln>
            <a:effectLst/>
          </c:spPr>
          <c:invertIfNegative val="0"/>
          <c:cat>
            <c:numRef>
              <c:f>Sheet1!$A$3:$A$23</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Sheet1!$D$3:$D$23</c:f>
              <c:numCache>
                <c:formatCode>General</c:formatCode>
                <c:ptCount val="21"/>
                <c:pt idx="0">
                  <c:v>2749</c:v>
                </c:pt>
                <c:pt idx="1">
                  <c:v>2987</c:v>
                </c:pt>
                <c:pt idx="2">
                  <c:v>3223</c:v>
                </c:pt>
                <c:pt idx="3">
                  <c:v>3469</c:v>
                </c:pt>
                <c:pt idx="4">
                  <c:v>3726</c:v>
                </c:pt>
                <c:pt idx="5">
                  <c:v>4072</c:v>
                </c:pt>
                <c:pt idx="6">
                  <c:v>4422</c:v>
                </c:pt>
                <c:pt idx="7">
                  <c:v>4835</c:v>
                </c:pt>
                <c:pt idx="8">
                  <c:v>5327</c:v>
                </c:pt>
                <c:pt idx="9">
                  <c:v>5900</c:v>
                </c:pt>
                <c:pt idx="10">
                  <c:v>6562</c:v>
                </c:pt>
                <c:pt idx="11">
                  <c:v>7330</c:v>
                </c:pt>
                <c:pt idx="12">
                  <c:v>8440</c:v>
                </c:pt>
                <c:pt idx="13">
                  <c:v>9269</c:v>
                </c:pt>
                <c:pt idx="14">
                  <c:v>10038</c:v>
                </c:pt>
                <c:pt idx="15">
                  <c:v>10894</c:v>
                </c:pt>
                <c:pt idx="16">
                  <c:v>11289</c:v>
                </c:pt>
                <c:pt idx="17">
                  <c:v>12288</c:v>
                </c:pt>
                <c:pt idx="18">
                  <c:v>13194</c:v>
                </c:pt>
                <c:pt idx="19" formatCode="#,##0">
                  <c:v>13737</c:v>
                </c:pt>
                <c:pt idx="20" formatCode="#,##0">
                  <c:v>14352</c:v>
                </c:pt>
              </c:numCache>
            </c:numRef>
          </c:val>
          <c:extLst>
            <c:ext xmlns:c16="http://schemas.microsoft.com/office/drawing/2014/chart" uri="{C3380CC4-5D6E-409C-BE32-E72D297353CC}">
              <c16:uniqueId val="{00000002-1AD3-4220-836D-5BE18C345828}"/>
            </c:ext>
          </c:extLst>
        </c:ser>
        <c:dLbls>
          <c:showLegendKey val="0"/>
          <c:showVal val="0"/>
          <c:showCatName val="0"/>
          <c:showSerName val="0"/>
          <c:showPercent val="0"/>
          <c:showBubbleSize val="0"/>
        </c:dLbls>
        <c:gapWidth val="150"/>
        <c:overlap val="100"/>
        <c:axId val="215596528"/>
        <c:axId val="100847120"/>
      </c:barChart>
      <c:catAx>
        <c:axId val="21559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0847120"/>
        <c:crosses val="autoZero"/>
        <c:auto val="1"/>
        <c:lblAlgn val="ctr"/>
        <c:lblOffset val="100"/>
        <c:noMultiLvlLbl val="0"/>
      </c:catAx>
      <c:valAx>
        <c:axId val="10084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559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Same Store Sale Growth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Sheet1!$E$1</c:f>
              <c:strCache>
                <c:ptCount val="1"/>
                <c:pt idx="0">
                  <c:v>Same Store Sale Growth (US)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Sheet1!$A$2:$A$23</c:f>
              <c:numCache>
                <c:formatCode>General</c:formatCode>
                <c:ptCount val="22"/>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Sheet1!$E$2:$E$23</c:f>
              <c:numCache>
                <c:formatCode>General</c:formatCode>
                <c:ptCount val="22"/>
                <c:pt idx="1">
                  <c:v>1.8</c:v>
                </c:pt>
                <c:pt idx="2">
                  <c:v>4.9000000000000004</c:v>
                </c:pt>
                <c:pt idx="3">
                  <c:v>-4.0999999999999996</c:v>
                </c:pt>
                <c:pt idx="4">
                  <c:v>-1.7</c:v>
                </c:pt>
                <c:pt idx="5">
                  <c:v>-4.9000000000000004</c:v>
                </c:pt>
                <c:pt idx="6">
                  <c:v>0.5</c:v>
                </c:pt>
                <c:pt idx="7">
                  <c:v>9.9</c:v>
                </c:pt>
                <c:pt idx="8">
                  <c:v>3.5</c:v>
                </c:pt>
                <c:pt idx="9">
                  <c:v>3.1</c:v>
                </c:pt>
                <c:pt idx="10">
                  <c:v>5.4</c:v>
                </c:pt>
                <c:pt idx="11">
                  <c:v>7.5</c:v>
                </c:pt>
                <c:pt idx="12">
                  <c:v>12</c:v>
                </c:pt>
                <c:pt idx="13">
                  <c:v>10.5</c:v>
                </c:pt>
                <c:pt idx="14">
                  <c:v>7.7</c:v>
                </c:pt>
                <c:pt idx="15">
                  <c:v>6.6</c:v>
                </c:pt>
                <c:pt idx="16">
                  <c:v>3.2</c:v>
                </c:pt>
                <c:pt idx="17">
                  <c:v>11.5</c:v>
                </c:pt>
                <c:pt idx="18">
                  <c:v>3.5</c:v>
                </c:pt>
                <c:pt idx="19">
                  <c:v>-0.8</c:v>
                </c:pt>
                <c:pt idx="20">
                  <c:v>1.6</c:v>
                </c:pt>
                <c:pt idx="21">
                  <c:v>3.2</c:v>
                </c:pt>
              </c:numCache>
            </c:numRef>
          </c:val>
          <c:smooth val="0"/>
          <c:extLst>
            <c:ext xmlns:c16="http://schemas.microsoft.com/office/drawing/2014/chart" uri="{C3380CC4-5D6E-409C-BE32-E72D297353CC}">
              <c16:uniqueId val="{00000000-EC17-42DC-AEA8-21F61A420398}"/>
            </c:ext>
          </c:extLst>
        </c:ser>
        <c:ser>
          <c:idx val="1"/>
          <c:order val="1"/>
          <c:tx>
            <c:strRef>
              <c:f>Sheet1!$F$1</c:f>
              <c:strCache>
                <c:ptCount val="1"/>
                <c:pt idx="0">
                  <c:v>Same Store Sale Growth (International)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Sheet1!$A$2:$A$23</c:f>
              <c:numCache>
                <c:formatCode>General</c:formatCode>
                <c:ptCount val="22"/>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Sheet1!$F$2:$F$23</c:f>
              <c:numCache>
                <c:formatCode>General</c:formatCode>
                <c:ptCount val="22"/>
                <c:pt idx="1">
                  <c:v>5.9</c:v>
                </c:pt>
                <c:pt idx="2">
                  <c:v>6.1</c:v>
                </c:pt>
                <c:pt idx="3">
                  <c:v>4</c:v>
                </c:pt>
                <c:pt idx="4">
                  <c:v>6.7</c:v>
                </c:pt>
                <c:pt idx="5">
                  <c:v>6.2</c:v>
                </c:pt>
                <c:pt idx="6">
                  <c:v>4.3</c:v>
                </c:pt>
                <c:pt idx="7">
                  <c:v>6.9</c:v>
                </c:pt>
                <c:pt idx="8">
                  <c:v>6.8</c:v>
                </c:pt>
                <c:pt idx="9">
                  <c:v>5.2</c:v>
                </c:pt>
                <c:pt idx="10">
                  <c:v>6.2</c:v>
                </c:pt>
                <c:pt idx="11">
                  <c:v>6.9</c:v>
                </c:pt>
                <c:pt idx="12">
                  <c:v>7.8</c:v>
                </c:pt>
                <c:pt idx="13">
                  <c:v>6.3</c:v>
                </c:pt>
                <c:pt idx="14">
                  <c:v>3.4</c:v>
                </c:pt>
                <c:pt idx="15">
                  <c:v>3.5</c:v>
                </c:pt>
                <c:pt idx="16">
                  <c:v>1.9</c:v>
                </c:pt>
                <c:pt idx="17">
                  <c:v>4.4000000000000004</c:v>
                </c:pt>
                <c:pt idx="18">
                  <c:v>8</c:v>
                </c:pt>
                <c:pt idx="19">
                  <c:v>0.1</c:v>
                </c:pt>
                <c:pt idx="20">
                  <c:v>1.7</c:v>
                </c:pt>
                <c:pt idx="21">
                  <c:v>1.6</c:v>
                </c:pt>
              </c:numCache>
            </c:numRef>
          </c:val>
          <c:smooth val="0"/>
          <c:extLst>
            <c:ext xmlns:c16="http://schemas.microsoft.com/office/drawing/2014/chart" uri="{C3380CC4-5D6E-409C-BE32-E72D297353CC}">
              <c16:uniqueId val="{00000001-EC17-42DC-AEA8-21F61A420398}"/>
            </c:ext>
          </c:extLst>
        </c:ser>
        <c:dLbls>
          <c:showLegendKey val="0"/>
          <c:showVal val="0"/>
          <c:showCatName val="0"/>
          <c:showSerName val="0"/>
          <c:showPercent val="0"/>
          <c:showBubbleSize val="0"/>
        </c:dLbls>
        <c:marker val="1"/>
        <c:smooth val="0"/>
        <c:axId val="185041152"/>
        <c:axId val="221803936"/>
      </c:lineChart>
      <c:catAx>
        <c:axId val="18504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21803936"/>
        <c:crossesAt val="-6"/>
        <c:auto val="1"/>
        <c:lblAlgn val="ctr"/>
        <c:lblOffset val="100"/>
        <c:noMultiLvlLbl val="0"/>
      </c:catAx>
      <c:valAx>
        <c:axId val="22180393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504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净利润和自由现金流（万美元）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Sheet2!$B$1</c:f>
              <c:strCache>
                <c:ptCount val="1"/>
                <c:pt idx="0">
                  <c:v>净利润</c:v>
                </c:pt>
              </c:strCache>
            </c:strRef>
          </c:tx>
          <c:spPr>
            <a:ln w="28575" cap="rnd">
              <a:solidFill>
                <a:schemeClr val="accent1"/>
              </a:solidFill>
              <a:round/>
            </a:ln>
            <a:effectLst/>
          </c:spPr>
          <c:marker>
            <c:symbol val="none"/>
          </c:marker>
          <c:cat>
            <c:numRef>
              <c:f>Sheet2!$A$2:$A$20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Sheet2!$B$2:$B$20</c:f>
              <c:numCache>
                <c:formatCode>General</c:formatCode>
                <c:ptCount val="19"/>
                <c:pt idx="0">
                  <c:v>10623</c:v>
                </c:pt>
                <c:pt idx="1">
                  <c:v>3789</c:v>
                </c:pt>
                <c:pt idx="2">
                  <c:v>5397</c:v>
                </c:pt>
                <c:pt idx="3">
                  <c:v>7974</c:v>
                </c:pt>
                <c:pt idx="4">
                  <c:v>8790</c:v>
                </c:pt>
                <c:pt idx="5">
                  <c:v>10535</c:v>
                </c:pt>
                <c:pt idx="6">
                  <c:v>11238</c:v>
                </c:pt>
                <c:pt idx="7">
                  <c:v>14299</c:v>
                </c:pt>
                <c:pt idx="8">
                  <c:v>16257</c:v>
                </c:pt>
                <c:pt idx="9">
                  <c:v>19278</c:v>
                </c:pt>
                <c:pt idx="10">
                  <c:v>21468</c:v>
                </c:pt>
                <c:pt idx="11">
                  <c:v>27790</c:v>
                </c:pt>
                <c:pt idx="12">
                  <c:v>36196</c:v>
                </c:pt>
                <c:pt idx="13">
                  <c:v>40070</c:v>
                </c:pt>
                <c:pt idx="14">
                  <c:v>49129</c:v>
                </c:pt>
                <c:pt idx="15" formatCode="0.0%">
                  <c:v>51047</c:v>
                </c:pt>
                <c:pt idx="16">
                  <c:v>43110</c:v>
                </c:pt>
                <c:pt idx="17">
                  <c:v>51926</c:v>
                </c:pt>
                <c:pt idx="18">
                  <c:v>58432</c:v>
                </c:pt>
              </c:numCache>
            </c:numRef>
          </c:val>
          <c:smooth val="0"/>
          <c:extLst>
            <c:ext xmlns:c16="http://schemas.microsoft.com/office/drawing/2014/chart" uri="{C3380CC4-5D6E-409C-BE32-E72D297353CC}">
              <c16:uniqueId val="{00000000-F266-4544-8890-6E63559F4EE2}"/>
            </c:ext>
          </c:extLst>
        </c:ser>
        <c:ser>
          <c:idx val="1"/>
          <c:order val="1"/>
          <c:tx>
            <c:strRef>
              <c:f>Sheet2!$C$1</c:f>
              <c:strCache>
                <c:ptCount val="1"/>
                <c:pt idx="0">
                  <c:v>自由现金流</c:v>
                </c:pt>
              </c:strCache>
            </c:strRef>
          </c:tx>
          <c:spPr>
            <a:ln w="28575" cap="rnd">
              <a:solidFill>
                <a:schemeClr val="accent2"/>
              </a:solidFill>
              <a:round/>
            </a:ln>
            <a:effectLst/>
          </c:spPr>
          <c:marker>
            <c:symbol val="none"/>
          </c:marker>
          <c:cat>
            <c:numRef>
              <c:f>Sheet2!$A$2:$A$20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Sheet2!$C$2:$C$20</c:f>
              <c:numCache>
                <c:formatCode>General</c:formatCode>
                <c:ptCount val="19"/>
                <c:pt idx="0">
                  <c:v>11280</c:v>
                </c:pt>
                <c:pt idx="1">
                  <c:v>4177</c:v>
                </c:pt>
                <c:pt idx="2">
                  <c:v>5585</c:v>
                </c:pt>
                <c:pt idx="3">
                  <c:v>7840</c:v>
                </c:pt>
                <c:pt idx="4">
                  <c:v>10291</c:v>
                </c:pt>
                <c:pt idx="5">
                  <c:v>12872</c:v>
                </c:pt>
                <c:pt idx="6">
                  <c:v>14705</c:v>
                </c:pt>
                <c:pt idx="7">
                  <c:v>15360</c:v>
                </c:pt>
                <c:pt idx="8">
                  <c:v>12225</c:v>
                </c:pt>
                <c:pt idx="9">
                  <c:v>22851</c:v>
                </c:pt>
                <c:pt idx="10">
                  <c:v>22871</c:v>
                </c:pt>
                <c:pt idx="11">
                  <c:v>24903</c:v>
                </c:pt>
                <c:pt idx="12">
                  <c:v>27428</c:v>
                </c:pt>
                <c:pt idx="13">
                  <c:v>40796</c:v>
                </c:pt>
                <c:pt idx="14">
                  <c:v>50402</c:v>
                </c:pt>
                <c:pt idx="15" formatCode="0.0%">
                  <c:v>56004</c:v>
                </c:pt>
                <c:pt idx="16">
                  <c:v>38127</c:v>
                </c:pt>
                <c:pt idx="17">
                  <c:v>48546</c:v>
                </c:pt>
                <c:pt idx="18">
                  <c:v>51201</c:v>
                </c:pt>
              </c:numCache>
            </c:numRef>
          </c:val>
          <c:smooth val="0"/>
          <c:extLst>
            <c:ext xmlns:c16="http://schemas.microsoft.com/office/drawing/2014/chart" uri="{C3380CC4-5D6E-409C-BE32-E72D297353CC}">
              <c16:uniqueId val="{00000001-F266-4544-8890-6E63559F4EE2}"/>
            </c:ext>
          </c:extLst>
        </c:ser>
        <c:dLbls>
          <c:showLegendKey val="0"/>
          <c:showVal val="0"/>
          <c:showCatName val="0"/>
          <c:showSerName val="0"/>
          <c:showPercent val="0"/>
          <c:showBubbleSize val="0"/>
        </c:dLbls>
        <c:smooth val="0"/>
        <c:axId val="205240784"/>
        <c:axId val="1825001568"/>
      </c:lineChart>
      <c:catAx>
        <c:axId val="20524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25001568"/>
        <c:crosses val="autoZero"/>
        <c:auto val="1"/>
        <c:lblAlgn val="ctr"/>
        <c:lblOffset val="100"/>
        <c:noMultiLvlLbl val="0"/>
      </c:catAx>
      <c:valAx>
        <c:axId val="182500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524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0"/>
          <c:tx>
            <c:strRef>
              <c:f>Sheet4!$C$1</c:f>
              <c:strCache>
                <c:ptCount val="1"/>
                <c:pt idx="0">
                  <c:v>ROIC</c:v>
                </c:pt>
              </c:strCache>
            </c:strRef>
          </c:tx>
          <c:spPr>
            <a:ln w="28575" cap="rnd">
              <a:solidFill>
                <a:schemeClr val="accent2"/>
              </a:solidFill>
              <a:round/>
            </a:ln>
            <a:effectLst/>
          </c:spPr>
          <c:marker>
            <c:symbol val="none"/>
          </c:marker>
          <c:cat>
            <c:numRef>
              <c:f>Sheet4!$A$2:$A$20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Sheet4!$C$2:$C$20</c:f>
              <c:numCache>
                <c:formatCode>General</c:formatCode>
                <c:ptCount val="19"/>
                <c:pt idx="0">
                  <c:v>0.56028294288615754</c:v>
                </c:pt>
                <c:pt idx="1">
                  <c:v>0.40790066589896362</c:v>
                </c:pt>
                <c:pt idx="2">
                  <c:v>0.46117758098992312</c:v>
                </c:pt>
                <c:pt idx="3">
                  <c:v>0.54943180175230599</c:v>
                </c:pt>
                <c:pt idx="4">
                  <c:v>0.51948746831878345</c:v>
                </c:pt>
                <c:pt idx="5">
                  <c:v>0.54788300835654591</c:v>
                </c:pt>
                <c:pt idx="6">
                  <c:v>0.61717440314469041</c:v>
                </c:pt>
                <c:pt idx="7">
                  <c:v>0.54202634102977987</c:v>
                </c:pt>
                <c:pt idx="8">
                  <c:v>0.49676210970968576</c:v>
                </c:pt>
                <c:pt idx="9">
                  <c:v>0.52194040788603502</c:v>
                </c:pt>
                <c:pt idx="10">
                  <c:v>0.57666026051676278</c:v>
                </c:pt>
                <c:pt idx="11">
                  <c:v>0.57482459047097634</c:v>
                </c:pt>
                <c:pt idx="12">
                  <c:v>0.6397091425024386</c:v>
                </c:pt>
                <c:pt idx="13">
                  <c:v>0.5067383698328366</c:v>
                </c:pt>
                <c:pt idx="14">
                  <c:v>0.50758528653822554</c:v>
                </c:pt>
                <c:pt idx="15">
                  <c:v>0.5373544519892518</c:v>
                </c:pt>
                <c:pt idx="16">
                  <c:v>0.4721330015833522</c:v>
                </c:pt>
                <c:pt idx="17">
                  <c:v>0.53704862011624888</c:v>
                </c:pt>
                <c:pt idx="18">
                  <c:v>0.55210556395546517</c:v>
                </c:pt>
              </c:numCache>
            </c:numRef>
          </c:val>
          <c:smooth val="0"/>
          <c:extLst>
            <c:ext xmlns:c16="http://schemas.microsoft.com/office/drawing/2014/chart" uri="{C3380CC4-5D6E-409C-BE32-E72D297353CC}">
              <c16:uniqueId val="{00000000-A571-4E0C-81F0-209AC399735C}"/>
            </c:ext>
          </c:extLst>
        </c:ser>
        <c:dLbls>
          <c:showLegendKey val="0"/>
          <c:showVal val="0"/>
          <c:showCatName val="0"/>
          <c:showSerName val="0"/>
          <c:showPercent val="0"/>
          <c:showBubbleSize val="0"/>
        </c:dLbls>
        <c:smooth val="0"/>
        <c:axId val="257200896"/>
        <c:axId val="200110656"/>
      </c:lineChart>
      <c:catAx>
        <c:axId val="25720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0110656"/>
        <c:crosses val="autoZero"/>
        <c:auto val="1"/>
        <c:lblAlgn val="ctr"/>
        <c:lblOffset val="100"/>
        <c:noMultiLvlLbl val="0"/>
      </c:catAx>
      <c:valAx>
        <c:axId val="20011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20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Sheet3!$B$1</c:f>
              <c:strCache>
                <c:ptCount val="1"/>
                <c:pt idx="0">
                  <c:v>Debt/FCF</c:v>
                </c:pt>
              </c:strCache>
            </c:strRef>
          </c:tx>
          <c:spPr>
            <a:ln w="28575" cap="rnd">
              <a:solidFill>
                <a:schemeClr val="accent1"/>
              </a:solidFill>
              <a:round/>
            </a:ln>
            <a:effectLst/>
          </c:spPr>
          <c:marker>
            <c:symbol val="none"/>
          </c:marker>
          <c:cat>
            <c:numRef>
              <c:f>Sheet3!$A$6:$A$20</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Sheet3!$B$6:$B$20</c:f>
              <c:numCache>
                <c:formatCode>General</c:formatCode>
                <c:ptCount val="15"/>
                <c:pt idx="0">
                  <c:v>14.110970751141775</c:v>
                </c:pt>
                <c:pt idx="1">
                  <c:v>11.274627097576134</c:v>
                </c:pt>
                <c:pt idx="2">
                  <c:v>10.614008840530431</c:v>
                </c:pt>
                <c:pt idx="3">
                  <c:v>10.002864583333333</c:v>
                </c:pt>
                <c:pt idx="4">
                  <c:v>12.46723926380368</c:v>
                </c:pt>
                <c:pt idx="5">
                  <c:v>9.8060916371274782</c:v>
                </c:pt>
                <c:pt idx="6">
                  <c:v>9.5661755060994267</c:v>
                </c:pt>
                <c:pt idx="7">
                  <c:v>12.664377785808938</c:v>
                </c:pt>
                <c:pt idx="8">
                  <c:v>12.8758203295902</c:v>
                </c:pt>
                <c:pt idx="9">
                  <c:v>10.085425041670751</c:v>
                </c:pt>
                <c:pt idx="10">
                  <c:v>8.1720566644180792</c:v>
                </c:pt>
                <c:pt idx="11">
                  <c:v>9.0533354760374252</c:v>
                </c:pt>
                <c:pt idx="12">
                  <c:v>13.172371285440764</c:v>
                </c:pt>
                <c:pt idx="13">
                  <c:v>10.279796481687471</c:v>
                </c:pt>
                <c:pt idx="14">
                  <c:v>9.7172711470479101</c:v>
                </c:pt>
              </c:numCache>
            </c:numRef>
          </c:val>
          <c:smooth val="0"/>
          <c:extLst>
            <c:ext xmlns:c16="http://schemas.microsoft.com/office/drawing/2014/chart" uri="{C3380CC4-5D6E-409C-BE32-E72D297353CC}">
              <c16:uniqueId val="{00000000-B012-43E5-B9F3-67A1F0368F0E}"/>
            </c:ext>
          </c:extLst>
        </c:ser>
        <c:dLbls>
          <c:showLegendKey val="0"/>
          <c:showVal val="0"/>
          <c:showCatName val="0"/>
          <c:showSerName val="0"/>
          <c:showPercent val="0"/>
          <c:showBubbleSize val="0"/>
        </c:dLbls>
        <c:smooth val="0"/>
        <c:axId val="1646279104"/>
        <c:axId val="40200880"/>
      </c:lineChart>
      <c:catAx>
        <c:axId val="16462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0200880"/>
        <c:crosses val="autoZero"/>
        <c:auto val="1"/>
        <c:lblAlgn val="ctr"/>
        <c:lblOffset val="100"/>
        <c:noMultiLvlLbl val="0"/>
      </c:catAx>
      <c:valAx>
        <c:axId val="4020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4627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(Sheet1!$B$57:$B$60,Sheet1!$B$63:$B$66)</cx:f>
        <cx:lvl ptCount="8">
          <cx:pt idx="0">现金</cx:pt>
          <cx:pt idx="1">应收</cx:pt>
          <cx:pt idx="2">存货</cx:pt>
          <cx:pt idx="3">其他流动资产</cx:pt>
          <cx:pt idx="4">固定资产</cx:pt>
          <cx:pt idx="5">商誉和无形</cx:pt>
          <cx:pt idx="6">长期投资</cx:pt>
          <cx:pt idx="7">其他非流动资产</cx:pt>
        </cx:lvl>
      </cx:strDim>
      <cx:numDim type="size">
        <cx:f>(Sheet1!$D$57:$D$60,Sheet1!$D$63:$D$66)</cx:f>
        <cx:lvl ptCount="8" formatCode="G/通用格式">
          <cx:pt idx="0">3800900</cx:pt>
          <cx:pt idx="1">557500</cx:pt>
          <cx:pt idx="2">721000</cx:pt>
          <cx:pt idx="3">134600</cx:pt>
          <cx:pt idx="4">496500</cx:pt>
          <cx:pt idx="5">1017700</cx:pt>
          <cx:pt idx="6">2301500</cx:pt>
          <cx:pt idx="7">193100</cx:pt>
        </cx:lvl>
      </cx:numDim>
    </cx:data>
  </cx:chartData>
  <cx:chart>
    <cx:title pos="t" align="ctr" overlay="0">
      <cx:tx>
        <cx:txData>
          <cx:v>资产表</cx:v>
        </cx:txData>
      </cx:tx>
      <cx:txPr>
        <a:bodyPr spcFirstLastPara="1" vertOverflow="ellipsis" horzOverflow="overflow" wrap="square" lIns="0" tIns="0" rIns="0" bIns="0" anchor="ctr" anchorCtr="1"/>
        <a:lstStyle/>
        <a:p>
          <a:pPr algn="ctr" rtl="0">
            <a:defRPr/>
          </a:pP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资产表</a:t>
          </a:r>
        </a:p>
      </cx:txPr>
    </cx:title>
    <cx:plotArea>
      <cx:plotAreaRegion>
        <cx:series layoutId="treemap" uniqueId="{6836C8BA-823C-4349-9A3A-9351F8883A2F}">
          <cx:dataLabels pos="inEnd">
            <cx:visibility seriesName="0" categoryName="1" value="0"/>
          </cx:dataLabels>
          <cx:dataId val="0"/>
          <cx:layoutPr>
            <cx:parentLabelLayout val="banner"/>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(Sheet1!$B$69,Sheet1!$B$70,Sheet1!$B$71,Sheet1!$B$72,Sheet1!$B$75,Sheet1!$B$76,Sheet1!$B$78,Sheet1!$B$79)</cx:f>
        <cx:lvl ptCount="8">
          <cx:pt idx="0">短期借款</cx:pt>
          <cx:pt idx="1">应付账款</cx:pt>
          <cx:pt idx="2">合同负债</cx:pt>
          <cx:pt idx="3">其他流动负债</cx:pt>
          <cx:pt idx="4">长期借款</cx:pt>
          <cx:pt idx="5">其他长期负债</cx:pt>
          <cx:pt idx="6">少数股东权益</cx:pt>
          <cx:pt idx="7">权益</cx:pt>
        </cx:lvl>
      </cx:strDim>
      <cx:numDim type="size">
        <cx:f>(Sheet1!$D$69:$D$72,Sheet1!$D$75:$D$76,Sheet1!$D$78:$D$79)</cx:f>
        <cx:lvl ptCount="8" formatCode="G/通用格式">
          <cx:pt idx="0">399600</cx:pt>
          <cx:pt idx="1">319500</cx:pt>
          <cx:pt idx="2">0</cx:pt>
          <cx:pt idx="3">1340000</cx:pt>
          <cx:pt idx="4">1094800</cx:pt>
          <cx:pt idx="5">467900</cx:pt>
          <cx:pt idx="6">455000</cx:pt>
          <cx:pt idx="7">5146000</cx:pt>
        </cx:lvl>
      </cx:numDim>
    </cx:data>
  </cx:chartData>
  <cx:chart>
    <cx:title pos="t" align="ctr" overlay="0">
      <cx:tx>
        <cx:txData>
          <cx:v>负债表</cx:v>
        </cx:txData>
      </cx:tx>
      <cx:txPr>
        <a:bodyPr spcFirstLastPara="1" vertOverflow="ellipsis" horzOverflow="overflow" wrap="square" lIns="0" tIns="0" rIns="0" bIns="0" anchor="ctr" anchorCtr="1"/>
        <a:lstStyle/>
        <a:p>
          <a:pPr algn="ctr" rtl="0">
            <a:defRPr/>
          </a:pP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负债表</a:t>
          </a:r>
        </a:p>
      </cx:txPr>
    </cx:title>
    <cx:plotArea>
      <cx:plotAreaRegion>
        <cx:series layoutId="treemap" uniqueId="{A66EC373-1FE4-4AD7-8765-E747885F7F60}">
          <cx:dataLabels pos="inEnd">
            <cx:visibility seriesName="0" categoryName="1" value="0"/>
          </cx:dataLabels>
          <cx:dataId val="0"/>
          <cx:layoutPr>
            <cx:parentLabelLayout val="banner"/>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(Sheet1!$B$3:$B$4,Sheet1!$B$9,Sheet1!$B$14:$B$15,Sheet1!$B$19,Sheet1!$B$23:$B$24)</cx:f>
        <cx:lvl ptCount="8">
          <cx:pt idx="0">营业收入</cx:pt>
          <cx:pt idx="1">营业成本</cx:pt>
          <cx:pt idx="2">营运费用</cx:pt>
          <cx:pt idx="3">财务费用</cx:pt>
          <cx:pt idx="4">其他收益</cx:pt>
          <cx:pt idx="5">所得税</cx:pt>
          <cx:pt idx="6">少数股东损益</cx:pt>
          <cx:pt idx="7">归母净利润</cx:pt>
        </cx:lvl>
      </cx:strDim>
      <cx:numDim type="val">
        <cx:f>(Sheet1!$C$3:$C$4,Sheet1!$C$9,Sheet1!$C$14:$C$15,Sheet1!$C$19,Sheet1!$C$23:$C$24)</cx:f>
        <cx:lvl ptCount="8" formatCode="0.00_);[红色]!(0.00!)">
          <cx:pt idx="0">7082600</cx:pt>
          <cx:pt idx="1">-2679400</cx:pt>
          <cx:pt idx="2">-2984500</cx:pt>
          <cx:pt idx="3">122000</cx:pt>
          <cx:pt idx="4">647700</cx:pt>
          <cx:pt idx="5">-489500</cx:pt>
          <cx:pt idx="6">-139300</cx:pt>
          <cx:pt idx="7">1559600</cx:pt>
        </cx:lvl>
      </cx:numDim>
    </cx:data>
  </cx:chartData>
  <cx:chart>
    <cx:title pos="t" align="ctr" overlay="0">
      <cx:tx>
        <cx:txData>
          <cx:v>利润表分析（万元）</cx:v>
        </cx:txData>
      </cx:tx>
      <cx:txPr>
        <a:bodyPr spcFirstLastPara="1" vertOverflow="ellipsis" horzOverflow="overflow" wrap="square" lIns="0" tIns="0" rIns="0" bIns="0" anchor="ctr" anchorCtr="1"/>
        <a:lstStyle/>
        <a:p>
          <a:pPr algn="ctr" rtl="0">
            <a:defRPr/>
          </a:pPr>
          <a:r>
            <a:rPr lang="zh-CN" altLang="en-US" sz="2000" b="0" i="0" u="none" strike="noStrike" baseline="0">
              <a:solidFill>
                <a:sysClr val="windowText" lastClr="000000">
                  <a:lumMod val="65000"/>
                  <a:lumOff val="35000"/>
                </a:sysClr>
              </a:solidFill>
              <a:latin typeface="Calibri Light" panose="020F0302020204030204"/>
              <a:ea typeface="等线 Light" panose="02010600030101010101" pitchFamily="2" charset="-122"/>
            </a:rPr>
            <a:t>利润表分析（万元）</a:t>
          </a:r>
        </a:p>
      </cx:txPr>
    </cx:title>
    <cx:plotArea>
      <cx:plotAreaRegion>
        <cx:series layoutId="waterfall" uniqueId="{9247A20E-26AC-4C8D-A566-76008CF28178}">
          <cx:dataId val="0"/>
          <cx:layoutPr>
            <cx:visibility connectorLines="0"/>
            <cx:subtotals>
              <cx:idx val="7"/>
            </cx:subtotals>
          </cx:layoutPr>
        </cx:series>
      </cx:plotAreaRegion>
      <cx:axis id="0">
        <cx:catScaling gapWidth="0.5"/>
        <cx:tickLabels/>
      </cx:axis>
      <cx:axis id="1">
        <cx:valScaling/>
        <cx:majorGridlines/>
        <cx:tickLabels/>
      </cx:axis>
    </cx:plotArea>
    <cx:legend pos="t" align="ctr" overlay="0"/>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(Sheet1!$B$32:$B$35,Sheet1!$B$31,Sheet1!$B$38,Sheet1!$B$50,Sheet1!$B$39,Sheet1!$B$42:$B$43,Sheet1!$B$45,Sheet1!$B$47)</cx:f>
        <cx:lvl ptCount="12">
          <cx:pt idx="0">  净利润</cx:pt>
          <cx:pt idx="1">  折旧和摊销</cx:pt>
          <cx:pt idx="2">  营运资本变化</cx:pt>
          <cx:pt idx="3">  其他非现金营业费用</cx:pt>
          <cx:pt idx="4">经营现金流</cx:pt>
          <cx:pt idx="5">  资本开支</cx:pt>
          <cx:pt idx="6">自由现金流</cx:pt>
          <cx:pt idx="7">  其他投资</cx:pt>
          <cx:pt idx="8">  分配股利</cx:pt>
          <cx:pt idx="9">  其他筹资</cx:pt>
          <cx:pt idx="10">其他影响</cx:pt>
          <cx:pt idx="11">现金增加额</cx:pt>
        </cx:lvl>
      </cx:strDim>
      <cx:numDim type="val">
        <cx:f>(Sheet1!$C$32:$C$35,Sheet1!$C$31,Sheet1!$C$38,Sheet1!$C$50,Sheet1!$C$39,Sheet1!$C$42:$C$43,Sheet1!$C$45,Sheet1!$C$47)</cx:f>
        <cx:lvl ptCount="12" formatCode="0.00_ ;[红色]!-0.00! ">
          <cx:pt idx="0">1559600</cx:pt>
          <cx:pt idx="1">547100</cx:pt>
          <cx:pt idx="2">-222300</cx:pt>
          <cx:pt idx="3">-210300</cx:pt>
          <cx:pt idx="4">1674100</cx:pt>
          <cx:pt idx="5">-346000</cx:pt>
          <cx:pt idx="6">1328100</cx:pt>
          <cx:pt idx="7">-1140400</cx:pt>
          <cx:pt idx="8">-607200</cx:pt>
          <cx:pt idx="9">31100</cx:pt>
          <cx:pt idx="10">4600</cx:pt>
          <cx:pt idx="11">-383800</cx:pt>
        </cx:lvl>
      </cx:numDim>
    </cx:data>
  </cx:chartData>
  <cx:chart>
    <cx:title pos="t" align="ctr" overlay="0">
      <cx:tx>
        <cx:txData>
          <cx:v>现金流分析（万元）</cx:v>
        </cx:txData>
      </cx:tx>
      <cx:txPr>
        <a:bodyPr spcFirstLastPara="1" vertOverflow="ellipsis" horzOverflow="overflow" wrap="square" lIns="0" tIns="0" rIns="0" bIns="0" anchor="ctr" anchorCtr="1"/>
        <a:lstStyle/>
        <a:p>
          <a:pPr algn="ctr" rtl="0">
            <a:defRPr/>
          </a:pP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现金流分析（万元）</a:t>
          </a:r>
        </a:p>
      </cx:txPr>
    </cx:title>
    <cx:plotArea>
      <cx:plotAreaRegion>
        <cx:series layoutId="waterfall" uniqueId="{23A7AFA1-B692-4860-9FFC-9E8FDBA6905E}">
          <cx:dataPt idx="4">
            <cx:spPr>
              <a:noFill/>
              <a:ln w="6350">
                <a:solidFill>
                  <a:srgbClr val="4472C4"/>
                </a:solidFill>
              </a:ln>
            </cx:spPr>
          </cx:dataPt>
          <cx:dataPt idx="6">
            <cx:spPr>
              <a:noFill/>
              <a:ln w="6350">
                <a:solidFill>
                  <a:srgbClr val="4472C4"/>
                </a:solidFill>
              </a:ln>
            </cx:spPr>
          </cx:dataPt>
          <cx:dataId val="0"/>
          <cx:layoutPr>
            <cx:visibility connectorLines="0"/>
            <cx:subtotals>
              <cx:idx val="4"/>
              <cx:idx val="6"/>
              <cx:idx val="11"/>
            </cx:subtotals>
          </cx:layoutPr>
        </cx:series>
      </cx:plotAreaRegion>
      <cx:axis id="0">
        <cx:catScaling gapWidth="0.5"/>
        <cx:tickLabels/>
      </cx:axis>
      <cx:axis id="1">
        <cx:valScaling/>
        <cx:majorGridlines/>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13">
  <cs:axisTitle>
    <cs:lnRef idx="0"/>
    <cs:fillRef idx="0"/>
    <cs:effectRef idx="0"/>
    <cs:fontRef idx="minor">
      <a:schemeClr val="tx2"/>
    </cs:fontRef>
    <cs:spPr>
      <a:solidFill>
        <a:schemeClr val="bg1">
          <a:lumMod val="65000"/>
        </a:schemeClr>
      </a:solidFill>
      <a:ln>
        <a:solidFill>
          <a:schemeClr val="bg1"/>
        </a:solidFill>
      </a:ln>
    </cs:spPr>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lt1"/>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413">
  <cs:axisTitle>
    <cs:lnRef idx="0"/>
    <cs:fillRef idx="0"/>
    <cs:effectRef idx="0"/>
    <cs:fontRef idx="minor">
      <a:schemeClr val="tx2"/>
    </cs:fontRef>
    <cs:spPr>
      <a:solidFill>
        <a:schemeClr val="bg1">
          <a:lumMod val="65000"/>
        </a:schemeClr>
      </a:solidFill>
      <a:ln>
        <a:solidFill>
          <a:schemeClr val="bg1"/>
        </a:solidFill>
      </a:ln>
    </cs:spPr>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lt1"/>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dgm:t>
        <a:bodyPr/>
        <a:lstStyle/>
        <a:p>
          <a:r>
            <a:rPr lang="zh-CN" altLang="en-US" dirty="0"/>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dgm:t>
        <a:bodyPr/>
        <a:lstStyle/>
        <a:p>
          <a:r>
            <a:rPr lang="zh-CN" altLang="en-US" dirty="0"/>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dgm:t>
        <a:bodyPr/>
        <a:lstStyle/>
        <a:p>
          <a:r>
            <a:rPr lang="zh-CN" altLang="en-US" sz="2800" dirty="0"/>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dgm:t>
        <a:bodyPr/>
        <a:lstStyle/>
        <a:p>
          <a:r>
            <a:rPr lang="zh-CN" altLang="en-US" dirty="0"/>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dgm:t>
        <a:bodyPr/>
        <a:lstStyle/>
        <a:p>
          <a:r>
            <a:rPr lang="zh-CN" altLang="en-US" dirty="0"/>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dgm:t>
        <a:bodyPr/>
        <a:lstStyle/>
        <a:p>
          <a:r>
            <a:rPr lang="zh-CN" altLang="en-US" dirty="0"/>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dgm:t>
        <a:bodyPr/>
        <a:lstStyle/>
        <a:p>
          <a:r>
            <a:rPr lang="zh-CN" altLang="en-US" sz="2800" dirty="0"/>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dgm:t>
        <a:bodyPr/>
        <a:lstStyle/>
        <a:p>
          <a:r>
            <a:rPr lang="zh-CN" altLang="en-US" dirty="0"/>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dgm:t>
        <a:bodyPr/>
        <a:lstStyle/>
        <a:p>
          <a:r>
            <a:rPr lang="zh-CN" altLang="en-US" dirty="0"/>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a:noFill/>
      </dgm:spPr>
      <dgm:t>
        <a:bodyPr/>
        <a:lstStyle/>
        <a:p>
          <a:r>
            <a:rPr lang="zh-CN" altLang="en-US" dirty="0">
              <a:solidFill>
                <a:schemeClr val="tx1"/>
              </a:solidFill>
            </a:rPr>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a:noFill/>
      </dgm:spPr>
      <dgm:t>
        <a:bodyPr/>
        <a:lstStyle/>
        <a:p>
          <a:r>
            <a:rPr lang="zh-CN" altLang="en-US" sz="2800" dirty="0">
              <a:solidFill>
                <a:schemeClr val="tx1"/>
              </a:solidFill>
            </a:rPr>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a:noFill/>
      </dgm:spPr>
      <dgm:t>
        <a:bodyPr/>
        <a:lstStyle/>
        <a:p>
          <a:r>
            <a:rPr lang="zh-CN" altLang="en-US" dirty="0">
              <a:solidFill>
                <a:schemeClr val="tx1"/>
              </a:solidFill>
            </a:rPr>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a:solidFill>
      <a:schemeClr val="accent1">
        <a:lumMod val="40000"/>
        <a:lumOff val="6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a:solidFill>
          <a:schemeClr val="accent1">
            <a:lumMod val="40000"/>
            <a:lumOff val="60000"/>
          </a:schemeClr>
        </a:solidFill>
      </dgm:spPr>
      <dgm:t>
        <a:bodyPr/>
        <a:lstStyle/>
        <a:p>
          <a:r>
            <a:rPr lang="zh-CN" altLang="en-US" dirty="0">
              <a:solidFill>
                <a:schemeClr val="tx1"/>
              </a:solidFill>
            </a:rPr>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a:solidFill>
          <a:schemeClr val="accent1"/>
        </a:solidFill>
      </dgm:spPr>
      <dgm:t>
        <a:bodyPr/>
        <a:lstStyle/>
        <a:p>
          <a:r>
            <a:rPr lang="zh-CN" altLang="en-US" dirty="0">
              <a:solidFill>
                <a:schemeClr val="bg1"/>
              </a:solidFill>
            </a:rPr>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a:noFill/>
      </dgm:spPr>
      <dgm:t>
        <a:bodyPr/>
        <a:lstStyle/>
        <a:p>
          <a:r>
            <a:rPr lang="zh-CN" altLang="en-US" sz="2800" dirty="0">
              <a:solidFill>
                <a:schemeClr val="tx1"/>
              </a:solidFill>
            </a:rPr>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a:noFill/>
      </dgm:spPr>
      <dgm:t>
        <a:bodyPr/>
        <a:lstStyle/>
        <a:p>
          <a:r>
            <a:rPr lang="zh-CN" altLang="en-US" dirty="0">
              <a:solidFill>
                <a:schemeClr val="tx1"/>
              </a:solidFill>
            </a:rPr>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a:solidFill>
      <a:schemeClr val="accent1">
        <a:lumMod val="40000"/>
        <a:lumOff val="6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a:solidFill>
          <a:schemeClr val="accent1">
            <a:lumMod val="40000"/>
            <a:lumOff val="60000"/>
          </a:schemeClr>
        </a:solidFill>
      </dgm:spPr>
      <dgm:t>
        <a:bodyPr/>
        <a:lstStyle/>
        <a:p>
          <a:r>
            <a:rPr lang="zh-CN" altLang="en-US" dirty="0">
              <a:solidFill>
                <a:schemeClr val="tx1"/>
              </a:solidFill>
            </a:rPr>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a:solidFill>
          <a:schemeClr val="accent1">
            <a:lumMod val="40000"/>
            <a:lumOff val="60000"/>
          </a:schemeClr>
        </a:solidFill>
      </dgm:spPr>
      <dgm:t>
        <a:bodyPr/>
        <a:lstStyle/>
        <a:p>
          <a:r>
            <a:rPr lang="zh-CN" altLang="en-US" dirty="0">
              <a:solidFill>
                <a:schemeClr val="tx1"/>
              </a:solidFill>
            </a:rPr>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a:noFill/>
      </dgm:spPr>
      <dgm:t>
        <a:bodyPr/>
        <a:lstStyle/>
        <a:p>
          <a:r>
            <a:rPr lang="zh-CN" altLang="en-US" sz="2800" dirty="0">
              <a:solidFill>
                <a:schemeClr val="tx1"/>
              </a:solidFill>
            </a:rPr>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a:solidFill>
          <a:schemeClr val="accent1"/>
        </a:solidFill>
      </dgm:spPr>
      <dgm:t>
        <a:bodyPr/>
        <a:lstStyle/>
        <a:p>
          <a:r>
            <a:rPr lang="zh-CN" altLang="en-US" dirty="0">
              <a:solidFill>
                <a:schemeClr val="bg1"/>
              </a:solidFill>
            </a:rPr>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a:solidFill>
      <a:schemeClr val="accent1">
        <a:lumMod val="40000"/>
        <a:lumOff val="6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8B2A5-4377-4061-9FA5-C4001864D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EAD828-FD5B-40CC-A58C-AB1545C784EE}">
      <dgm:prSet phldrT="[文本]"/>
      <dgm:spPr/>
      <dgm:t>
        <a:bodyPr/>
        <a:lstStyle/>
        <a:p>
          <a:r>
            <a:rPr lang="zh-CN" altLang="en-US" dirty="0"/>
            <a:t>风险</a:t>
          </a:r>
        </a:p>
      </dgm:t>
    </dgm:pt>
    <dgm:pt modelId="{EC5B7B8F-8ECB-4D01-B3A9-1FCCC0D9D476}" type="parTrans" cxnId="{C1A29FFD-A7A1-442E-BC05-98B4FD60D939}">
      <dgm:prSet/>
      <dgm:spPr/>
      <dgm:t>
        <a:bodyPr/>
        <a:lstStyle/>
        <a:p>
          <a:endParaRPr lang="zh-CN" altLang="en-US"/>
        </a:p>
      </dgm:t>
    </dgm:pt>
    <dgm:pt modelId="{D05D8CB5-BEB4-4AE2-9CD3-6793876045BB}" type="sibTrans" cxnId="{C1A29FFD-A7A1-442E-BC05-98B4FD60D939}">
      <dgm:prSet/>
      <dgm:spPr/>
      <dgm:t>
        <a:bodyPr/>
        <a:lstStyle/>
        <a:p>
          <a:endParaRPr lang="zh-CN" altLang="en-US"/>
        </a:p>
      </dgm:t>
    </dgm:pt>
    <dgm:pt modelId="{9C147916-E3D9-4388-9EFD-1B1C65C4057A}">
      <dgm:prSet phldrT="[文本]"/>
      <dgm:spPr>
        <a:solidFill>
          <a:schemeClr val="accent1">
            <a:lumMod val="40000"/>
            <a:lumOff val="60000"/>
          </a:schemeClr>
        </a:solidFill>
      </dgm:spPr>
      <dgm:t>
        <a:bodyPr/>
        <a:lstStyle/>
        <a:p>
          <a:r>
            <a:rPr lang="zh-CN" altLang="en-US" dirty="0">
              <a:solidFill>
                <a:schemeClr val="tx1"/>
              </a:solidFill>
            </a:rPr>
            <a:t>生意</a:t>
          </a:r>
        </a:p>
      </dgm:t>
    </dgm:pt>
    <dgm:pt modelId="{1E988A43-77C6-4D0A-9DFC-45A43A175E07}" type="parTrans" cxnId="{83ECA5FA-804D-4DB4-BE7E-2209AA002ED8}">
      <dgm:prSet/>
      <dgm:spPr/>
      <dgm:t>
        <a:bodyPr/>
        <a:lstStyle/>
        <a:p>
          <a:endParaRPr lang="zh-CN" altLang="en-US"/>
        </a:p>
      </dgm:t>
    </dgm:pt>
    <dgm:pt modelId="{107B335E-D19D-4831-BE96-9B882246CE88}" type="sibTrans" cxnId="{83ECA5FA-804D-4DB4-BE7E-2209AA002ED8}">
      <dgm:prSet/>
      <dgm:spPr/>
      <dgm:t>
        <a:bodyPr/>
        <a:lstStyle/>
        <a:p>
          <a:endParaRPr lang="zh-CN" altLang="en-US"/>
        </a:p>
      </dgm:t>
    </dgm:pt>
    <dgm:pt modelId="{444E72AA-215D-45E7-9D5E-E0C90929BE50}">
      <dgm:prSet phldrT="[文本]"/>
      <dgm:spPr>
        <a:solidFill>
          <a:schemeClr val="accent1">
            <a:lumMod val="40000"/>
            <a:lumOff val="60000"/>
          </a:schemeClr>
        </a:solidFill>
      </dgm:spPr>
      <dgm:t>
        <a:bodyPr/>
        <a:lstStyle/>
        <a:p>
          <a:r>
            <a:rPr lang="zh-CN" altLang="en-US" dirty="0">
              <a:solidFill>
                <a:schemeClr val="tx1"/>
              </a:solidFill>
            </a:rPr>
            <a:t>成长性</a:t>
          </a:r>
        </a:p>
      </dgm:t>
    </dgm:pt>
    <dgm:pt modelId="{8DF4CE80-724C-430D-9B4E-BA0469F55780}" type="parTrans" cxnId="{656F27D6-B476-4C89-82C0-AC8B6F93FFDD}">
      <dgm:prSet/>
      <dgm:spPr/>
      <dgm:t>
        <a:bodyPr/>
        <a:lstStyle/>
        <a:p>
          <a:endParaRPr lang="zh-CN" altLang="en-US"/>
        </a:p>
      </dgm:t>
    </dgm:pt>
    <dgm:pt modelId="{F85B4BBB-966E-4189-B737-BC79C05C6928}" type="sibTrans" cxnId="{656F27D6-B476-4C89-82C0-AC8B6F93FFDD}">
      <dgm:prSet/>
      <dgm:spPr/>
      <dgm:t>
        <a:bodyPr/>
        <a:lstStyle/>
        <a:p>
          <a:endParaRPr lang="zh-CN" altLang="en-US"/>
        </a:p>
      </dgm:t>
    </dgm:pt>
    <dgm:pt modelId="{19E64947-E4F7-4FB5-A6DE-4A58D0E9858F}">
      <dgm:prSet phldrT="[文本]" custT="1"/>
      <dgm:spPr>
        <a:noFill/>
      </dgm:spPr>
      <dgm:t>
        <a:bodyPr/>
        <a:lstStyle/>
        <a:p>
          <a:r>
            <a:rPr lang="zh-CN" altLang="en-US" sz="2800" dirty="0">
              <a:solidFill>
                <a:schemeClr val="bg1"/>
              </a:solidFill>
            </a:rPr>
            <a:t>股东回报</a:t>
          </a:r>
        </a:p>
      </dgm:t>
    </dgm:pt>
    <dgm:pt modelId="{7F511769-F641-491F-B562-5842C0699963}" type="parTrans" cxnId="{CDFC0F4D-AAA5-4F79-8145-AB13970B2FCA}">
      <dgm:prSet/>
      <dgm:spPr/>
      <dgm:t>
        <a:bodyPr/>
        <a:lstStyle/>
        <a:p>
          <a:endParaRPr lang="zh-CN" altLang="en-US"/>
        </a:p>
      </dgm:t>
    </dgm:pt>
    <dgm:pt modelId="{EDF7F3A1-A417-4F30-B2C7-3DA01B51CEC1}" type="sibTrans" cxnId="{CDFC0F4D-AAA5-4F79-8145-AB13970B2FCA}">
      <dgm:prSet/>
      <dgm:spPr/>
      <dgm:t>
        <a:bodyPr/>
        <a:lstStyle/>
        <a:p>
          <a:endParaRPr lang="zh-CN" altLang="en-US"/>
        </a:p>
      </dgm:t>
    </dgm:pt>
    <dgm:pt modelId="{87668CB8-B7CD-4113-BA99-5C5E2E90312C}">
      <dgm:prSet phldrT="[文本]"/>
      <dgm:spPr>
        <a:solidFill>
          <a:schemeClr val="accent1">
            <a:lumMod val="40000"/>
            <a:lumOff val="60000"/>
          </a:schemeClr>
        </a:solidFill>
      </dgm:spPr>
      <dgm:t>
        <a:bodyPr/>
        <a:lstStyle/>
        <a:p>
          <a:r>
            <a:rPr lang="zh-CN" altLang="en-US" dirty="0">
              <a:solidFill>
                <a:schemeClr val="tx1"/>
              </a:solidFill>
            </a:rPr>
            <a:t>估值</a:t>
          </a:r>
        </a:p>
      </dgm:t>
    </dgm:pt>
    <dgm:pt modelId="{A5CD0B0B-D97A-44B3-AB09-02C24550CE47}" type="parTrans" cxnId="{7749634D-21C2-4ED4-8F26-AE91E8EEEDD4}">
      <dgm:prSet/>
      <dgm:spPr/>
      <dgm:t>
        <a:bodyPr/>
        <a:lstStyle/>
        <a:p>
          <a:endParaRPr lang="zh-CN" altLang="en-US"/>
        </a:p>
      </dgm:t>
    </dgm:pt>
    <dgm:pt modelId="{0D56FC9F-D08B-43F3-B7E0-967283A37B8B}" type="sibTrans" cxnId="{7749634D-21C2-4ED4-8F26-AE91E8EEEDD4}">
      <dgm:prSet/>
      <dgm:spPr/>
      <dgm:t>
        <a:bodyPr/>
        <a:lstStyle/>
        <a:p>
          <a:endParaRPr lang="zh-CN" altLang="en-US"/>
        </a:p>
      </dgm:t>
    </dgm:pt>
    <dgm:pt modelId="{A4B4DBD6-BE6A-4E1A-A804-50ABA0EC753A}" type="pres">
      <dgm:prSet presAssocID="{F488B2A5-4377-4061-9FA5-C4001864D289}" presName="diagram" presStyleCnt="0">
        <dgm:presLayoutVars>
          <dgm:chMax val="1"/>
          <dgm:dir/>
          <dgm:animLvl val="ctr"/>
          <dgm:resizeHandles val="exact"/>
        </dgm:presLayoutVars>
      </dgm:prSet>
      <dgm:spPr/>
    </dgm:pt>
    <dgm:pt modelId="{A44154BF-0D0F-4BA8-AD87-8886931150D7}" type="pres">
      <dgm:prSet presAssocID="{F488B2A5-4377-4061-9FA5-C4001864D289}" presName="matrix" presStyleCnt="0"/>
      <dgm:spPr/>
    </dgm:pt>
    <dgm:pt modelId="{5CE4174D-E76D-4196-9DFC-4FA38BF02334}" type="pres">
      <dgm:prSet presAssocID="{F488B2A5-4377-4061-9FA5-C4001864D289}" presName="tile1" presStyleLbl="node1" presStyleIdx="0" presStyleCnt="4"/>
      <dgm:spPr/>
    </dgm:pt>
    <dgm:pt modelId="{7C42D2DB-78FE-4C35-A8AF-03AD587E7BB1}" type="pres">
      <dgm:prSet presAssocID="{F488B2A5-4377-4061-9FA5-C4001864D289}" presName="tile1text" presStyleLbl="node1" presStyleIdx="0" presStyleCnt="4">
        <dgm:presLayoutVars>
          <dgm:chMax val="0"/>
          <dgm:chPref val="0"/>
          <dgm:bulletEnabled val="1"/>
        </dgm:presLayoutVars>
      </dgm:prSet>
      <dgm:spPr/>
    </dgm:pt>
    <dgm:pt modelId="{EF9BF75A-FEB1-4C09-88E4-2BD9D47285DB}" type="pres">
      <dgm:prSet presAssocID="{F488B2A5-4377-4061-9FA5-C4001864D289}" presName="tile2" presStyleLbl="node1" presStyleIdx="1" presStyleCnt="4"/>
      <dgm:spPr/>
    </dgm:pt>
    <dgm:pt modelId="{94F85B0F-2418-4274-937B-59968A5EF220}" type="pres">
      <dgm:prSet presAssocID="{F488B2A5-4377-4061-9FA5-C4001864D289}" presName="tile2text" presStyleLbl="node1" presStyleIdx="1" presStyleCnt="4">
        <dgm:presLayoutVars>
          <dgm:chMax val="0"/>
          <dgm:chPref val="0"/>
          <dgm:bulletEnabled val="1"/>
        </dgm:presLayoutVars>
      </dgm:prSet>
      <dgm:spPr/>
    </dgm:pt>
    <dgm:pt modelId="{7874551A-756F-4E40-A9A3-40255E1B359E}" type="pres">
      <dgm:prSet presAssocID="{F488B2A5-4377-4061-9FA5-C4001864D289}" presName="tile3" presStyleLbl="node1" presStyleIdx="2" presStyleCnt="4"/>
      <dgm:spPr/>
    </dgm:pt>
    <dgm:pt modelId="{C667E6F5-F71A-4A1A-9982-AB6BCF7C63FA}" type="pres">
      <dgm:prSet presAssocID="{F488B2A5-4377-4061-9FA5-C4001864D289}" presName="tile3text" presStyleLbl="node1" presStyleIdx="2" presStyleCnt="4">
        <dgm:presLayoutVars>
          <dgm:chMax val="0"/>
          <dgm:chPref val="0"/>
          <dgm:bulletEnabled val="1"/>
        </dgm:presLayoutVars>
      </dgm:prSet>
      <dgm:spPr/>
    </dgm:pt>
    <dgm:pt modelId="{EC0DD404-312A-49E5-B9BF-C34DE47457B4}" type="pres">
      <dgm:prSet presAssocID="{F488B2A5-4377-4061-9FA5-C4001864D289}" presName="tile4" presStyleLbl="node1" presStyleIdx="3" presStyleCnt="4"/>
      <dgm:spPr/>
    </dgm:pt>
    <dgm:pt modelId="{0813F748-9A7E-4A63-AC8A-F6AB9F42437F}" type="pres">
      <dgm:prSet presAssocID="{F488B2A5-4377-4061-9FA5-C4001864D289}" presName="tile4text" presStyleLbl="node1" presStyleIdx="3" presStyleCnt="4">
        <dgm:presLayoutVars>
          <dgm:chMax val="0"/>
          <dgm:chPref val="0"/>
          <dgm:bulletEnabled val="1"/>
        </dgm:presLayoutVars>
      </dgm:prSet>
      <dgm:spPr/>
    </dgm:pt>
    <dgm:pt modelId="{83A702E5-F16E-4DC6-BE0C-D733DCADB03F}" type="pres">
      <dgm:prSet presAssocID="{F488B2A5-4377-4061-9FA5-C4001864D289}" presName="centerTile" presStyleLbl="fgShp" presStyleIdx="0" presStyleCnt="1">
        <dgm:presLayoutVars>
          <dgm:chMax val="0"/>
          <dgm:chPref val="0"/>
        </dgm:presLayoutVars>
      </dgm:prSet>
      <dgm:spPr/>
    </dgm:pt>
  </dgm:ptLst>
  <dgm:cxnLst>
    <dgm:cxn modelId="{D46E6915-31E1-490B-9745-95E07DF1C61F}" type="presOf" srcId="{9C147916-E3D9-4388-9EFD-1B1C65C4057A}" destId="{5CE4174D-E76D-4196-9DFC-4FA38BF02334}" srcOrd="0" destOrd="0" presId="urn:microsoft.com/office/officeart/2005/8/layout/matrix1"/>
    <dgm:cxn modelId="{F7ED9420-4E57-4E78-A2D2-2BB232536200}" type="presOf" srcId="{19E64947-E4F7-4FB5-A6DE-4A58D0E9858F}" destId="{C667E6F5-F71A-4A1A-9982-AB6BCF7C63FA}" srcOrd="1" destOrd="0" presId="urn:microsoft.com/office/officeart/2005/8/layout/matrix1"/>
    <dgm:cxn modelId="{A7765C3E-32B4-4C60-9457-152F143B7EBC}" type="presOf" srcId="{87668CB8-B7CD-4113-BA99-5C5E2E90312C}" destId="{EC0DD404-312A-49E5-B9BF-C34DE47457B4}" srcOrd="0" destOrd="0" presId="urn:microsoft.com/office/officeart/2005/8/layout/matrix1"/>
    <dgm:cxn modelId="{4BF4805B-D9C0-41A3-AABA-AEA4280A20D7}" type="presOf" srcId="{87668CB8-B7CD-4113-BA99-5C5E2E90312C}" destId="{0813F748-9A7E-4A63-AC8A-F6AB9F42437F}" srcOrd="1" destOrd="0" presId="urn:microsoft.com/office/officeart/2005/8/layout/matrix1"/>
    <dgm:cxn modelId="{CDFC0F4D-AAA5-4F79-8145-AB13970B2FCA}" srcId="{D1EAD828-FD5B-40CC-A58C-AB1545C784EE}" destId="{19E64947-E4F7-4FB5-A6DE-4A58D0E9858F}" srcOrd="2" destOrd="0" parTransId="{7F511769-F641-491F-B562-5842C0699963}" sibTransId="{EDF7F3A1-A417-4F30-B2C7-3DA01B51CEC1}"/>
    <dgm:cxn modelId="{7749634D-21C2-4ED4-8F26-AE91E8EEEDD4}" srcId="{D1EAD828-FD5B-40CC-A58C-AB1545C784EE}" destId="{87668CB8-B7CD-4113-BA99-5C5E2E90312C}" srcOrd="3" destOrd="0" parTransId="{A5CD0B0B-D97A-44B3-AB09-02C24550CE47}" sibTransId="{0D56FC9F-D08B-43F3-B7E0-967283A37B8B}"/>
    <dgm:cxn modelId="{AAF6E871-89D0-4CD2-9858-D4FA4F529371}" type="presOf" srcId="{19E64947-E4F7-4FB5-A6DE-4A58D0E9858F}" destId="{7874551A-756F-4E40-A9A3-40255E1B359E}" srcOrd="0" destOrd="0" presId="urn:microsoft.com/office/officeart/2005/8/layout/matrix1"/>
    <dgm:cxn modelId="{46F2F699-6BF3-4555-B650-EA9F2AB9D32F}" type="presOf" srcId="{D1EAD828-FD5B-40CC-A58C-AB1545C784EE}" destId="{83A702E5-F16E-4DC6-BE0C-D733DCADB03F}" srcOrd="0" destOrd="0" presId="urn:microsoft.com/office/officeart/2005/8/layout/matrix1"/>
    <dgm:cxn modelId="{614BC2AA-8182-4A83-A73E-450AF9BF1DE5}" type="presOf" srcId="{444E72AA-215D-45E7-9D5E-E0C90929BE50}" destId="{94F85B0F-2418-4274-937B-59968A5EF220}" srcOrd="1" destOrd="0" presId="urn:microsoft.com/office/officeart/2005/8/layout/matrix1"/>
    <dgm:cxn modelId="{FABA58B9-82C0-4A93-9120-4810444F1C27}" type="presOf" srcId="{444E72AA-215D-45E7-9D5E-E0C90929BE50}" destId="{EF9BF75A-FEB1-4C09-88E4-2BD9D47285DB}" srcOrd="0" destOrd="0" presId="urn:microsoft.com/office/officeart/2005/8/layout/matrix1"/>
    <dgm:cxn modelId="{83A9CBC0-D703-48C3-AF96-C72294837CFF}" type="presOf" srcId="{F488B2A5-4377-4061-9FA5-C4001864D289}" destId="{A4B4DBD6-BE6A-4E1A-A804-50ABA0EC753A}" srcOrd="0" destOrd="0" presId="urn:microsoft.com/office/officeart/2005/8/layout/matrix1"/>
    <dgm:cxn modelId="{CA1D2DC5-5C16-4B1D-AE95-1DC205455674}" type="presOf" srcId="{9C147916-E3D9-4388-9EFD-1B1C65C4057A}" destId="{7C42D2DB-78FE-4C35-A8AF-03AD587E7BB1}" srcOrd="1" destOrd="0" presId="urn:microsoft.com/office/officeart/2005/8/layout/matrix1"/>
    <dgm:cxn modelId="{656F27D6-B476-4C89-82C0-AC8B6F93FFDD}" srcId="{D1EAD828-FD5B-40CC-A58C-AB1545C784EE}" destId="{444E72AA-215D-45E7-9D5E-E0C90929BE50}" srcOrd="1" destOrd="0" parTransId="{8DF4CE80-724C-430D-9B4E-BA0469F55780}" sibTransId="{F85B4BBB-966E-4189-B737-BC79C05C6928}"/>
    <dgm:cxn modelId="{83ECA5FA-804D-4DB4-BE7E-2209AA002ED8}" srcId="{D1EAD828-FD5B-40CC-A58C-AB1545C784EE}" destId="{9C147916-E3D9-4388-9EFD-1B1C65C4057A}" srcOrd="0" destOrd="0" parTransId="{1E988A43-77C6-4D0A-9DFC-45A43A175E07}" sibTransId="{107B335E-D19D-4831-BE96-9B882246CE88}"/>
    <dgm:cxn modelId="{C1A29FFD-A7A1-442E-BC05-98B4FD60D939}" srcId="{F488B2A5-4377-4061-9FA5-C4001864D289}" destId="{D1EAD828-FD5B-40CC-A58C-AB1545C784EE}" srcOrd="0" destOrd="0" parTransId="{EC5B7B8F-8ECB-4D01-B3A9-1FCCC0D9D476}" sibTransId="{D05D8CB5-BEB4-4AE2-9CD3-6793876045BB}"/>
    <dgm:cxn modelId="{D966D4D3-2040-44AB-8395-31B38101D3A0}" type="presParOf" srcId="{A4B4DBD6-BE6A-4E1A-A804-50ABA0EC753A}" destId="{A44154BF-0D0F-4BA8-AD87-8886931150D7}" srcOrd="0" destOrd="0" presId="urn:microsoft.com/office/officeart/2005/8/layout/matrix1"/>
    <dgm:cxn modelId="{DAC8897E-21ED-48F0-BAAF-FCAEA67BE64D}" type="presParOf" srcId="{A44154BF-0D0F-4BA8-AD87-8886931150D7}" destId="{5CE4174D-E76D-4196-9DFC-4FA38BF02334}" srcOrd="0" destOrd="0" presId="urn:microsoft.com/office/officeart/2005/8/layout/matrix1"/>
    <dgm:cxn modelId="{49850C87-65FA-4881-AE8D-CCCE4047DFEC}" type="presParOf" srcId="{A44154BF-0D0F-4BA8-AD87-8886931150D7}" destId="{7C42D2DB-78FE-4C35-A8AF-03AD587E7BB1}" srcOrd="1" destOrd="0" presId="urn:microsoft.com/office/officeart/2005/8/layout/matrix1"/>
    <dgm:cxn modelId="{001380AF-4319-4C9B-B873-16D71C838E7C}" type="presParOf" srcId="{A44154BF-0D0F-4BA8-AD87-8886931150D7}" destId="{EF9BF75A-FEB1-4C09-88E4-2BD9D47285DB}" srcOrd="2" destOrd="0" presId="urn:microsoft.com/office/officeart/2005/8/layout/matrix1"/>
    <dgm:cxn modelId="{CD58D41D-7423-4399-B302-D4C9F1DFE744}" type="presParOf" srcId="{A44154BF-0D0F-4BA8-AD87-8886931150D7}" destId="{94F85B0F-2418-4274-937B-59968A5EF220}" srcOrd="3" destOrd="0" presId="urn:microsoft.com/office/officeart/2005/8/layout/matrix1"/>
    <dgm:cxn modelId="{396EF11C-0581-4D2E-86C1-F72E72FBB1E2}" type="presParOf" srcId="{A44154BF-0D0F-4BA8-AD87-8886931150D7}" destId="{7874551A-756F-4E40-A9A3-40255E1B359E}" srcOrd="4" destOrd="0" presId="urn:microsoft.com/office/officeart/2005/8/layout/matrix1"/>
    <dgm:cxn modelId="{C1E8115D-0FD7-4EF4-8E2D-57D63CA3DAF9}" type="presParOf" srcId="{A44154BF-0D0F-4BA8-AD87-8886931150D7}" destId="{C667E6F5-F71A-4A1A-9982-AB6BCF7C63FA}" srcOrd="5" destOrd="0" presId="urn:microsoft.com/office/officeart/2005/8/layout/matrix1"/>
    <dgm:cxn modelId="{02AA8859-00E6-43F3-B43A-FB64E3727C4A}" type="presParOf" srcId="{A44154BF-0D0F-4BA8-AD87-8886931150D7}" destId="{EC0DD404-312A-49E5-B9BF-C34DE47457B4}" srcOrd="6" destOrd="0" presId="urn:microsoft.com/office/officeart/2005/8/layout/matrix1"/>
    <dgm:cxn modelId="{DF34A1D7-015D-42E6-ADD1-A5D6B1FF73F3}" type="presParOf" srcId="{A44154BF-0D0F-4BA8-AD87-8886931150D7}" destId="{0813F748-9A7E-4A63-AC8A-F6AB9F42437F}" srcOrd="7" destOrd="0" presId="urn:microsoft.com/office/officeart/2005/8/layout/matrix1"/>
    <dgm:cxn modelId="{BB92A8ED-3206-4939-9C82-8F860DFED4D4}" type="presParOf" srcId="{A4B4DBD6-BE6A-4E1A-A804-50ABA0EC753A}" destId="{83A702E5-F16E-4DC6-BE0C-D733DCADB03F}" srcOrd="1" destOrd="0" presId="urn:microsoft.com/office/officeart/2005/8/layout/matrix1"/>
  </dgm:cxnLst>
  <dgm:bg>
    <a:solidFill>
      <a:schemeClr val="accent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80205" y="80205"/>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生意</a:t>
          </a:r>
        </a:p>
      </dsp:txBody>
      <dsp:txXfrm rot="5400000">
        <a:off x="0" y="0"/>
        <a:ext cx="1762100" cy="1441883"/>
      </dsp:txXfrm>
    </dsp:sp>
    <dsp:sp modelId="{EF9BF75A-FEB1-4C09-88E4-2BD9D47285DB}">
      <dsp:nvSpPr>
        <dsp:cNvPr id="0" name=""/>
        <dsp:cNvSpPr/>
      </dsp:nvSpPr>
      <dsp:spPr>
        <a:xfrm>
          <a:off x="1762100" y="0"/>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成长性</a:t>
          </a:r>
        </a:p>
      </dsp:txBody>
      <dsp:txXfrm>
        <a:off x="1762100" y="0"/>
        <a:ext cx="1762100" cy="1441883"/>
      </dsp:txXfrm>
    </dsp:sp>
    <dsp:sp modelId="{7874551A-756F-4E40-A9A3-40255E1B359E}">
      <dsp:nvSpPr>
        <dsp:cNvPr id="0" name=""/>
        <dsp:cNvSpPr/>
      </dsp:nvSpPr>
      <dsp:spPr>
        <a:xfrm rot="10800000">
          <a:off x="0" y="1922511"/>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股东回报</a:t>
          </a:r>
        </a:p>
      </dsp:txBody>
      <dsp:txXfrm rot="10800000">
        <a:off x="0" y="2403139"/>
        <a:ext cx="1762100" cy="1441883"/>
      </dsp:txXfrm>
    </dsp:sp>
    <dsp:sp modelId="{EC0DD404-312A-49E5-B9BF-C34DE47457B4}">
      <dsp:nvSpPr>
        <dsp:cNvPr id="0" name=""/>
        <dsp:cNvSpPr/>
      </dsp:nvSpPr>
      <dsp:spPr>
        <a:xfrm rot="5400000">
          <a:off x="1681894" y="2002717"/>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估值</a:t>
          </a:r>
        </a:p>
      </dsp:txBody>
      <dsp:txXfrm rot="-5400000">
        <a:off x="1762100" y="2403139"/>
        <a:ext cx="1762100" cy="1441883"/>
      </dsp:txXfrm>
    </dsp:sp>
    <dsp:sp modelId="{83A702E5-F16E-4DC6-BE0C-D733DCADB03F}">
      <dsp:nvSpPr>
        <dsp:cNvPr id="0" name=""/>
        <dsp:cNvSpPr/>
      </dsp:nvSpPr>
      <dsp:spPr>
        <a:xfrm>
          <a:off x="1233470" y="1441883"/>
          <a:ext cx="1057260" cy="96125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风险</a:t>
          </a:r>
        </a:p>
      </dsp:txBody>
      <dsp:txXfrm>
        <a:off x="1280395" y="1488808"/>
        <a:ext cx="963410" cy="86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80205" y="80205"/>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生意</a:t>
          </a:r>
        </a:p>
      </dsp:txBody>
      <dsp:txXfrm rot="5400000">
        <a:off x="0" y="0"/>
        <a:ext cx="1762100" cy="1441883"/>
      </dsp:txXfrm>
    </dsp:sp>
    <dsp:sp modelId="{EF9BF75A-FEB1-4C09-88E4-2BD9D47285DB}">
      <dsp:nvSpPr>
        <dsp:cNvPr id="0" name=""/>
        <dsp:cNvSpPr/>
      </dsp:nvSpPr>
      <dsp:spPr>
        <a:xfrm>
          <a:off x="1762100" y="0"/>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成长性</a:t>
          </a:r>
        </a:p>
      </dsp:txBody>
      <dsp:txXfrm>
        <a:off x="1762100" y="0"/>
        <a:ext cx="1762100" cy="1441883"/>
      </dsp:txXfrm>
    </dsp:sp>
    <dsp:sp modelId="{7874551A-756F-4E40-A9A3-40255E1B359E}">
      <dsp:nvSpPr>
        <dsp:cNvPr id="0" name=""/>
        <dsp:cNvSpPr/>
      </dsp:nvSpPr>
      <dsp:spPr>
        <a:xfrm rot="10800000">
          <a:off x="0" y="1922511"/>
          <a:ext cx="1762100" cy="192251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股东回报</a:t>
          </a:r>
        </a:p>
      </dsp:txBody>
      <dsp:txXfrm rot="10800000">
        <a:off x="0" y="2403139"/>
        <a:ext cx="1762100" cy="1441883"/>
      </dsp:txXfrm>
    </dsp:sp>
    <dsp:sp modelId="{EC0DD404-312A-49E5-B9BF-C34DE47457B4}">
      <dsp:nvSpPr>
        <dsp:cNvPr id="0" name=""/>
        <dsp:cNvSpPr/>
      </dsp:nvSpPr>
      <dsp:spPr>
        <a:xfrm rot="5400000">
          <a:off x="1681894" y="2002717"/>
          <a:ext cx="1922511" cy="1762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估值</a:t>
          </a:r>
        </a:p>
      </dsp:txBody>
      <dsp:txXfrm rot="-5400000">
        <a:off x="1762100" y="2403139"/>
        <a:ext cx="1762100" cy="1441883"/>
      </dsp:txXfrm>
    </dsp:sp>
    <dsp:sp modelId="{83A702E5-F16E-4DC6-BE0C-D733DCADB03F}">
      <dsp:nvSpPr>
        <dsp:cNvPr id="0" name=""/>
        <dsp:cNvSpPr/>
      </dsp:nvSpPr>
      <dsp:spPr>
        <a:xfrm>
          <a:off x="1233470" y="1441883"/>
          <a:ext cx="1057260" cy="96125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风险</a:t>
          </a:r>
        </a:p>
      </dsp:txBody>
      <dsp:txXfrm>
        <a:off x="1280395" y="1488808"/>
        <a:ext cx="963410" cy="867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167648" y="167648"/>
          <a:ext cx="1960649" cy="162535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生意</a:t>
          </a:r>
        </a:p>
      </dsp:txBody>
      <dsp:txXfrm rot="5400000">
        <a:off x="0" y="0"/>
        <a:ext cx="1625351" cy="1470487"/>
      </dsp:txXfrm>
    </dsp:sp>
    <dsp:sp modelId="{EF9BF75A-FEB1-4C09-88E4-2BD9D47285DB}">
      <dsp:nvSpPr>
        <dsp:cNvPr id="0" name=""/>
        <dsp:cNvSpPr/>
      </dsp:nvSpPr>
      <dsp:spPr>
        <a:xfrm>
          <a:off x="1625351" y="0"/>
          <a:ext cx="1625351" cy="1960649"/>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成长性</a:t>
          </a:r>
        </a:p>
      </dsp:txBody>
      <dsp:txXfrm>
        <a:off x="1625351" y="0"/>
        <a:ext cx="1625351" cy="1470487"/>
      </dsp:txXfrm>
    </dsp:sp>
    <dsp:sp modelId="{7874551A-756F-4E40-A9A3-40255E1B359E}">
      <dsp:nvSpPr>
        <dsp:cNvPr id="0" name=""/>
        <dsp:cNvSpPr/>
      </dsp:nvSpPr>
      <dsp:spPr>
        <a:xfrm rot="10800000">
          <a:off x="0" y="1960649"/>
          <a:ext cx="1625351" cy="1960649"/>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股东回报</a:t>
          </a:r>
        </a:p>
      </dsp:txBody>
      <dsp:txXfrm rot="10800000">
        <a:off x="0" y="2450811"/>
        <a:ext cx="1625351" cy="1470487"/>
      </dsp:txXfrm>
    </dsp:sp>
    <dsp:sp modelId="{EC0DD404-312A-49E5-B9BF-C34DE47457B4}">
      <dsp:nvSpPr>
        <dsp:cNvPr id="0" name=""/>
        <dsp:cNvSpPr/>
      </dsp:nvSpPr>
      <dsp:spPr>
        <a:xfrm rot="5400000">
          <a:off x="1457703" y="2128298"/>
          <a:ext cx="1960649" cy="1625351"/>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估值</a:t>
          </a:r>
        </a:p>
      </dsp:txBody>
      <dsp:txXfrm rot="-5400000">
        <a:off x="1625352" y="2450811"/>
        <a:ext cx="1625351" cy="1470487"/>
      </dsp:txXfrm>
    </dsp:sp>
    <dsp:sp modelId="{83A702E5-F16E-4DC6-BE0C-D733DCADB03F}">
      <dsp:nvSpPr>
        <dsp:cNvPr id="0" name=""/>
        <dsp:cNvSpPr/>
      </dsp:nvSpPr>
      <dsp:spPr>
        <a:xfrm>
          <a:off x="1137746" y="1470487"/>
          <a:ext cx="975211" cy="98032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风险</a:t>
          </a:r>
        </a:p>
      </dsp:txBody>
      <dsp:txXfrm>
        <a:off x="1185352" y="1518093"/>
        <a:ext cx="879999" cy="885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167648" y="167648"/>
          <a:ext cx="1960649" cy="1625351"/>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生意</a:t>
          </a:r>
        </a:p>
      </dsp:txBody>
      <dsp:txXfrm rot="5400000">
        <a:off x="0" y="0"/>
        <a:ext cx="1625351" cy="1470487"/>
      </dsp:txXfrm>
    </dsp:sp>
    <dsp:sp modelId="{EF9BF75A-FEB1-4C09-88E4-2BD9D47285DB}">
      <dsp:nvSpPr>
        <dsp:cNvPr id="0" name=""/>
        <dsp:cNvSpPr/>
      </dsp:nvSpPr>
      <dsp:spPr>
        <a:xfrm>
          <a:off x="1625351" y="0"/>
          <a:ext cx="1625351" cy="1960649"/>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bg1"/>
              </a:solidFill>
            </a:rPr>
            <a:t>成长性</a:t>
          </a:r>
        </a:p>
      </dsp:txBody>
      <dsp:txXfrm>
        <a:off x="1625351" y="0"/>
        <a:ext cx="1625351" cy="1470487"/>
      </dsp:txXfrm>
    </dsp:sp>
    <dsp:sp modelId="{7874551A-756F-4E40-A9A3-40255E1B359E}">
      <dsp:nvSpPr>
        <dsp:cNvPr id="0" name=""/>
        <dsp:cNvSpPr/>
      </dsp:nvSpPr>
      <dsp:spPr>
        <a:xfrm rot="10800000">
          <a:off x="0" y="1960649"/>
          <a:ext cx="1625351" cy="1960649"/>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股东回报</a:t>
          </a:r>
        </a:p>
      </dsp:txBody>
      <dsp:txXfrm rot="10800000">
        <a:off x="0" y="2450811"/>
        <a:ext cx="1625351" cy="1470487"/>
      </dsp:txXfrm>
    </dsp:sp>
    <dsp:sp modelId="{EC0DD404-312A-49E5-B9BF-C34DE47457B4}">
      <dsp:nvSpPr>
        <dsp:cNvPr id="0" name=""/>
        <dsp:cNvSpPr/>
      </dsp:nvSpPr>
      <dsp:spPr>
        <a:xfrm rot="5400000">
          <a:off x="1457703" y="2128298"/>
          <a:ext cx="1960649" cy="1625351"/>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估值</a:t>
          </a:r>
        </a:p>
      </dsp:txBody>
      <dsp:txXfrm rot="-5400000">
        <a:off x="1625352" y="2450811"/>
        <a:ext cx="1625351" cy="1470487"/>
      </dsp:txXfrm>
    </dsp:sp>
    <dsp:sp modelId="{83A702E5-F16E-4DC6-BE0C-D733DCADB03F}">
      <dsp:nvSpPr>
        <dsp:cNvPr id="0" name=""/>
        <dsp:cNvSpPr/>
      </dsp:nvSpPr>
      <dsp:spPr>
        <a:xfrm>
          <a:off x="1137746" y="1470487"/>
          <a:ext cx="975211" cy="98032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风险</a:t>
          </a:r>
        </a:p>
      </dsp:txBody>
      <dsp:txXfrm>
        <a:off x="1185352" y="1518093"/>
        <a:ext cx="879999" cy="885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167648" y="167648"/>
          <a:ext cx="1960649" cy="1625351"/>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生意</a:t>
          </a:r>
        </a:p>
      </dsp:txBody>
      <dsp:txXfrm rot="5400000">
        <a:off x="0" y="0"/>
        <a:ext cx="1625351" cy="1470487"/>
      </dsp:txXfrm>
    </dsp:sp>
    <dsp:sp modelId="{EF9BF75A-FEB1-4C09-88E4-2BD9D47285DB}">
      <dsp:nvSpPr>
        <dsp:cNvPr id="0" name=""/>
        <dsp:cNvSpPr/>
      </dsp:nvSpPr>
      <dsp:spPr>
        <a:xfrm>
          <a:off x="1625351" y="0"/>
          <a:ext cx="1625351" cy="1960649"/>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成长性</a:t>
          </a:r>
        </a:p>
      </dsp:txBody>
      <dsp:txXfrm>
        <a:off x="1625351" y="0"/>
        <a:ext cx="1625351" cy="1470487"/>
      </dsp:txXfrm>
    </dsp:sp>
    <dsp:sp modelId="{7874551A-756F-4E40-A9A3-40255E1B359E}">
      <dsp:nvSpPr>
        <dsp:cNvPr id="0" name=""/>
        <dsp:cNvSpPr/>
      </dsp:nvSpPr>
      <dsp:spPr>
        <a:xfrm rot="10800000">
          <a:off x="0" y="1960649"/>
          <a:ext cx="1625351" cy="1960649"/>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股东回报</a:t>
          </a:r>
        </a:p>
      </dsp:txBody>
      <dsp:txXfrm rot="10800000">
        <a:off x="0" y="2450811"/>
        <a:ext cx="1625351" cy="1470487"/>
      </dsp:txXfrm>
    </dsp:sp>
    <dsp:sp modelId="{EC0DD404-312A-49E5-B9BF-C34DE47457B4}">
      <dsp:nvSpPr>
        <dsp:cNvPr id="0" name=""/>
        <dsp:cNvSpPr/>
      </dsp:nvSpPr>
      <dsp:spPr>
        <a:xfrm rot="5400000">
          <a:off x="1457703" y="2128298"/>
          <a:ext cx="1960649" cy="1625351"/>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bg1"/>
              </a:solidFill>
            </a:rPr>
            <a:t>估值</a:t>
          </a:r>
        </a:p>
      </dsp:txBody>
      <dsp:txXfrm rot="-5400000">
        <a:off x="1625352" y="2450811"/>
        <a:ext cx="1625351" cy="1470487"/>
      </dsp:txXfrm>
    </dsp:sp>
    <dsp:sp modelId="{83A702E5-F16E-4DC6-BE0C-D733DCADB03F}">
      <dsp:nvSpPr>
        <dsp:cNvPr id="0" name=""/>
        <dsp:cNvSpPr/>
      </dsp:nvSpPr>
      <dsp:spPr>
        <a:xfrm>
          <a:off x="1137746" y="1470487"/>
          <a:ext cx="975211" cy="98032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风险</a:t>
          </a:r>
        </a:p>
      </dsp:txBody>
      <dsp:txXfrm>
        <a:off x="1185352" y="1518093"/>
        <a:ext cx="879999" cy="885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74D-E76D-4196-9DFC-4FA38BF02334}">
      <dsp:nvSpPr>
        <dsp:cNvPr id="0" name=""/>
        <dsp:cNvSpPr/>
      </dsp:nvSpPr>
      <dsp:spPr>
        <a:xfrm rot="16200000">
          <a:off x="-167648" y="167648"/>
          <a:ext cx="1960649" cy="1625351"/>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生意</a:t>
          </a:r>
        </a:p>
      </dsp:txBody>
      <dsp:txXfrm rot="5400000">
        <a:off x="0" y="0"/>
        <a:ext cx="1625351" cy="1470487"/>
      </dsp:txXfrm>
    </dsp:sp>
    <dsp:sp modelId="{EF9BF75A-FEB1-4C09-88E4-2BD9D47285DB}">
      <dsp:nvSpPr>
        <dsp:cNvPr id="0" name=""/>
        <dsp:cNvSpPr/>
      </dsp:nvSpPr>
      <dsp:spPr>
        <a:xfrm>
          <a:off x="1625351" y="0"/>
          <a:ext cx="1625351" cy="1960649"/>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成长性</a:t>
          </a:r>
        </a:p>
      </dsp:txBody>
      <dsp:txXfrm>
        <a:off x="1625351" y="0"/>
        <a:ext cx="1625351" cy="1470487"/>
      </dsp:txXfrm>
    </dsp:sp>
    <dsp:sp modelId="{7874551A-756F-4E40-A9A3-40255E1B359E}">
      <dsp:nvSpPr>
        <dsp:cNvPr id="0" name=""/>
        <dsp:cNvSpPr/>
      </dsp:nvSpPr>
      <dsp:spPr>
        <a:xfrm rot="10800000">
          <a:off x="0" y="1960649"/>
          <a:ext cx="1625351" cy="1960649"/>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bg1"/>
              </a:solidFill>
            </a:rPr>
            <a:t>股东回报</a:t>
          </a:r>
        </a:p>
      </dsp:txBody>
      <dsp:txXfrm rot="10800000">
        <a:off x="0" y="2450811"/>
        <a:ext cx="1625351" cy="1470487"/>
      </dsp:txXfrm>
    </dsp:sp>
    <dsp:sp modelId="{EC0DD404-312A-49E5-B9BF-C34DE47457B4}">
      <dsp:nvSpPr>
        <dsp:cNvPr id="0" name=""/>
        <dsp:cNvSpPr/>
      </dsp:nvSpPr>
      <dsp:spPr>
        <a:xfrm rot="5400000">
          <a:off x="1457703" y="2128298"/>
          <a:ext cx="1960649" cy="1625351"/>
        </a:xfrm>
        <a:prstGeom prst="round1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solidFill>
                <a:schemeClr val="tx1"/>
              </a:solidFill>
            </a:rPr>
            <a:t>估值</a:t>
          </a:r>
        </a:p>
      </dsp:txBody>
      <dsp:txXfrm rot="-5400000">
        <a:off x="1625352" y="2450811"/>
        <a:ext cx="1625351" cy="1470487"/>
      </dsp:txXfrm>
    </dsp:sp>
    <dsp:sp modelId="{83A702E5-F16E-4DC6-BE0C-D733DCADB03F}">
      <dsp:nvSpPr>
        <dsp:cNvPr id="0" name=""/>
        <dsp:cNvSpPr/>
      </dsp:nvSpPr>
      <dsp:spPr>
        <a:xfrm>
          <a:off x="1137746" y="1470487"/>
          <a:ext cx="975211" cy="98032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风险</a:t>
          </a:r>
        </a:p>
      </dsp:txBody>
      <dsp:txXfrm>
        <a:off x="1185352" y="1518093"/>
        <a:ext cx="879999" cy="8851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2025/5/26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60</a:t>
            </a:r>
            <a:r>
              <a:rPr lang="zh-CN" altLang="en-US" dirty="0"/>
              <a:t>年代到</a:t>
            </a:r>
            <a:r>
              <a:rPr lang="en-US" altLang="zh-CN" dirty="0"/>
              <a:t>80</a:t>
            </a:r>
            <a:r>
              <a:rPr lang="zh-CN" altLang="en-US" dirty="0"/>
              <a:t>年代，可口可乐曾经走过弯路，向上游拓展，多样化投资。</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15</a:t>
            </a:fld>
            <a:endParaRPr lang="zh-CN" altLang="en-US"/>
          </a:p>
        </p:txBody>
      </p:sp>
    </p:spTree>
    <p:extLst>
      <p:ext uri="{BB962C8B-B14F-4D97-AF65-F5344CB8AC3E}">
        <p14:creationId xmlns:p14="http://schemas.microsoft.com/office/powerpoint/2010/main" val="118193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1988</a:t>
            </a:r>
            <a:r>
              <a:rPr lang="zh-CN" altLang="en-US" dirty="0"/>
              <a:t>年，每股</a:t>
            </a:r>
            <a:r>
              <a:rPr lang="en-US" altLang="zh-CN" dirty="0"/>
              <a:t>FCF</a:t>
            </a:r>
            <a:r>
              <a:rPr lang="zh-CN" altLang="en-US" dirty="0"/>
              <a:t>约为</a:t>
            </a:r>
            <a:r>
              <a:rPr lang="en-US" altLang="zh-CN" dirty="0"/>
              <a:t>$3</a:t>
            </a:r>
            <a:r>
              <a:rPr lang="zh-CN" altLang="en-US" dirty="0"/>
              <a:t>，股价在</a:t>
            </a:r>
            <a:r>
              <a:rPr lang="en-US" altLang="zh-CN" dirty="0"/>
              <a:t>$35 and$45.25</a:t>
            </a:r>
            <a:r>
              <a:rPr lang="zh-CN" altLang="en-US" dirty="0"/>
              <a:t>之间。</a:t>
            </a:r>
            <a:endParaRPr lang="en-US" altLang="zh-CN" dirty="0"/>
          </a:p>
          <a:p>
            <a:endParaRPr lang="en-US" altLang="zh-CN" dirty="0"/>
          </a:p>
          <a:p>
            <a:r>
              <a:rPr lang="en-US" altLang="zh-CN" dirty="0"/>
              <a:t>1. The stock was undervalued</a:t>
            </a:r>
          </a:p>
          <a:p>
            <a:r>
              <a:rPr lang="en-US" altLang="zh-CN" dirty="0"/>
              <a:t>Berkshire bought 23 million shares of Coca-Cola in 1988 and 1989, when the market was still recovering from the Black Monday crash of 1987. Buffett paid an average price of $43.81 per share ($2.73 on a split-adjusted basis) -- or 15 times Coca-Cola's earnings per share (EPS) in 1988.</a:t>
            </a:r>
          </a:p>
          <a:p>
            <a:endParaRPr lang="en-US" altLang="zh-CN" dirty="0"/>
          </a:p>
          <a:p>
            <a:r>
              <a:rPr lang="en-US" altLang="zh-CN" dirty="0"/>
              <a:t>That price-to-earnings (P/E) ratio didn't make it a deep value stock, but Buffett believed it was undervalued relative to its growth potential. After all, Coca-Cola was already an evergreen brand that had dominated the beverage market for decades before Berkshire bought its first shares.</a:t>
            </a:r>
          </a:p>
          <a:p>
            <a:endParaRPr lang="en-US" altLang="zh-CN" dirty="0"/>
          </a:p>
          <a:p>
            <a:r>
              <a:rPr lang="en-US" altLang="zh-CN" dirty="0"/>
              <a:t>2. It's a "forever" stock</a:t>
            </a:r>
          </a:p>
          <a:p>
            <a:r>
              <a:rPr lang="en-US" altLang="zh-CN" dirty="0"/>
              <a:t>In Berkshire's 1988 shareholder letter, Buffett said he planned to hold Coca-Cola and its other latest investments "for a long time." He also explained that "when we own portions of outstanding businesses with outstanding managements, our favorite holding period is forever.“</a:t>
            </a:r>
          </a:p>
          <a:p>
            <a:endParaRPr lang="en-US" altLang="zh-CN" dirty="0"/>
          </a:p>
          <a:p>
            <a:r>
              <a:rPr lang="en-US" altLang="zh-CN" dirty="0"/>
              <a:t>The company has grappled with declining soda consumption over the past decade, but it's largely offset that pressure by buying and developing new brands of juices, teas, sports drinks, bottled water, coffee, and even alcoholic beverages. It's also consistently refreshed its carbonated drinks with new flavors, smaller serving sizes, and healthier sugar-free versions.</a:t>
            </a:r>
          </a:p>
          <a:p>
            <a:endParaRPr lang="en-US" altLang="zh-CN" dirty="0"/>
          </a:p>
          <a:p>
            <a:r>
              <a:rPr lang="en-US" altLang="zh-CN" dirty="0"/>
              <a:t>That's why Coca-Cola's annual revenue rose from $8.3 billion in 1988 to $38.7 billion in 2021, representing a steady compound annual growth rate (CAGR) of 5%, even as sales of its namesake product stagnated. </a:t>
            </a:r>
          </a:p>
          <a:p>
            <a:endParaRPr lang="en-US" altLang="zh-CN" dirty="0"/>
          </a:p>
          <a:p>
            <a:r>
              <a:rPr lang="en-US" altLang="zh-CN" dirty="0"/>
              <a:t>3. It's a Dividend King</a:t>
            </a:r>
          </a:p>
          <a:p>
            <a:r>
              <a:rPr lang="en-US" altLang="zh-CN" dirty="0"/>
              <a:t>Coca-Cola has raised its dividend annually for 60 straight years, making it a Dividend King. It's tough to join that elite club -- which only consists of the S&amp;P 500 companies that have raised their payouts annually for at least 50 straight years -- because paying consistent dividends for decades requires a company to generate stable profits through countless crises and recessions.</a:t>
            </a:r>
          </a:p>
          <a:p>
            <a:endParaRPr lang="en-US" altLang="zh-CN" dirty="0"/>
          </a:p>
          <a:p>
            <a:r>
              <a:rPr lang="en-US" altLang="zh-CN" dirty="0"/>
              <a:t>Coca-Cola currently pays a healthy forward dividend yield of 2.8%. Therefore, Berkshire's 400 million shares of the company now net a whopping $704 million in dividend payments each year.</a:t>
            </a:r>
          </a:p>
          <a:p>
            <a:endParaRPr lang="en-US" altLang="zh-CN" dirty="0"/>
          </a:p>
          <a:p>
            <a:r>
              <a:rPr lang="en-US" altLang="zh-CN" dirty="0"/>
              <a:t>4. Coca-Cola buys back its own stock</a:t>
            </a:r>
          </a:p>
          <a:p>
            <a:r>
              <a:rPr lang="en-US" altLang="zh-CN" dirty="0"/>
              <a:t>Back in 2004, Buffett told investors that buybacks are "probably the best use of cash" when a company's stock is undervalued. Berkshire didn't launch its own buyback plan until 2011, but it frequently invests in companies that aggressively repurchase their own shares.</a:t>
            </a:r>
          </a:p>
          <a:p>
            <a:endParaRPr lang="en-US" altLang="zh-CN" dirty="0"/>
          </a:p>
          <a:p>
            <a:r>
              <a:rPr lang="en-US" altLang="zh-CN" dirty="0"/>
              <a:t>In 1987, Coca-Cola announced that it would repurchase up to 10.6% of its shares over the following three years, even though its stock had already risen every year since 1980. That bold decision likely convinced Buffett that the stock was cheap and still had room to run.</a:t>
            </a:r>
          </a:p>
          <a:p>
            <a:endParaRPr lang="en-US" altLang="zh-CN" dirty="0"/>
          </a:p>
          <a:p>
            <a:r>
              <a:rPr lang="en-US" altLang="zh-CN" dirty="0"/>
              <a:t>Coca-Cola has reduced its share count by 30% since the beginning of 1987. After pausing its buybacks during the pandemic, it plans to repurchase about $500 million in shares this year.</a:t>
            </a:r>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为什么不买</a:t>
            </a:r>
            <a:r>
              <a:rPr lang="en-US" altLang="zh-CN" dirty="0"/>
              <a:t>Pepsi?</a:t>
            </a:r>
          </a:p>
          <a:p>
            <a:r>
              <a:rPr lang="en-US" altLang="zh-CN" dirty="0"/>
              <a:t>He did not have the same degree of certainty about pizza, chicken, and tacos.</a:t>
            </a:r>
          </a:p>
          <a:p>
            <a:endParaRPr lang="en-US" altLang="zh-CN" dirty="0"/>
          </a:p>
          <a:p>
            <a:r>
              <a:rPr lang="en-US" altLang="zh-CN" dirty="0"/>
              <a:t>“A more interesting case was PaineWebber’s Emanuel Goldman, who liked Coca-Cola but preferred the more diversified PepsiCo.33 Goldman showed the Wall Street disease of paying too close attention to the trees. Pepsi, he noted, could expect a boost from higher Frito Lay prices, better results with Mountain Dew, home delivery of Pizza Hut, a forty-nine-cent meal at Taco Bell, and healthier fare at Kentucky Fried Chicken. Buffett also looked at Pepsi (which would also turn out well).34 But he did not have the same degree of certainty about pizza, chicken, and tacos. </a:t>
            </a:r>
          </a:p>
          <a:p>
            <a:endParaRPr lang="en-US" altLang="zh-CN" dirty="0"/>
          </a:p>
          <a:p>
            <a:r>
              <a:rPr lang="en-US" altLang="zh-CN" dirty="0"/>
              <a:t>He could reduce Coke’s virtues to a sentence: If you gave me $100 billion and said take away the soft drink leadership of Coca-Cola in the world, I’d give it back to you and say it can’t be done”</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301459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股价上涨原因：业绩上升，估值上升。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107096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https://zhuanlan.zhihu.com/p/196299117</a:t>
            </a:r>
          </a:p>
          <a:p>
            <a:endParaRPr lang="en-US" altLang="zh-CN" dirty="0"/>
          </a:p>
          <a:p>
            <a:r>
              <a:rPr lang="en-US" altLang="zh-CN" dirty="0"/>
              <a:t>https://new.qq.com/rain/a/20210331A00I0H00</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63974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2016</a:t>
            </a:r>
            <a:r>
              <a:rPr lang="zh-CN" altLang="en-US" dirty="0"/>
              <a:t>年，据欧睿数据显示，行业销量规模下降了</a:t>
            </a:r>
            <a:r>
              <a:rPr lang="en-US" altLang="zh-CN" dirty="0"/>
              <a:t>33%</a:t>
            </a:r>
            <a:r>
              <a:rPr lang="zh-CN" altLang="en-US" dirty="0"/>
              <a:t>，而公司整体销量同比下降了</a:t>
            </a:r>
            <a:r>
              <a:rPr lang="en-US" altLang="zh-CN" dirty="0"/>
              <a:t>61%</a:t>
            </a:r>
            <a:r>
              <a:rPr lang="zh-CN" altLang="en-US" dirty="0"/>
              <a:t>，公司产品出货量远低于终端产品销量。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2016</a:t>
            </a:r>
            <a:r>
              <a:rPr lang="zh-CN" altLang="en-US" dirty="0"/>
              <a:t>年公司销售费用仅同比下降</a:t>
            </a:r>
            <a:r>
              <a:rPr lang="en-US" altLang="zh-CN" dirty="0"/>
              <a:t>20%</a:t>
            </a:r>
            <a:r>
              <a:rPr lang="zh-CN" altLang="en-US" dirty="0"/>
              <a:t>，表明公司仍保持较高强度的推广。</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389700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a:t>
            </a:r>
            <a:r>
              <a:rPr lang="en-US" altLang="zh-CN" dirty="0"/>
              <a:t>2021</a:t>
            </a:r>
            <a:r>
              <a:rPr lang="zh-CN" altLang="en-US" dirty="0"/>
              <a:t>年发行可转债时披露的数据，</a:t>
            </a:r>
            <a:r>
              <a:rPr lang="en-US" altLang="zh-CN" dirty="0"/>
              <a:t>2018</a:t>
            </a:r>
            <a:r>
              <a:rPr lang="zh-CN" altLang="en-US" dirty="0"/>
              <a:t>年到</a:t>
            </a:r>
            <a:r>
              <a:rPr lang="en-US" altLang="zh-CN" dirty="0"/>
              <a:t>2021</a:t>
            </a:r>
            <a:r>
              <a:rPr lang="zh-CN" altLang="en-US" dirty="0"/>
              <a:t>年上半年，公司预调鸡尾酒（含气泡水）产能利用率分别为</a:t>
            </a:r>
            <a:r>
              <a:rPr lang="en-US" altLang="zh-CN" dirty="0"/>
              <a:t>18.99%</a:t>
            </a:r>
            <a:r>
              <a:rPr lang="zh-CN" altLang="en-US" dirty="0"/>
              <a:t>、</a:t>
            </a:r>
            <a:r>
              <a:rPr lang="en-US" altLang="zh-CN" dirty="0"/>
              <a:t>26.73%</a:t>
            </a:r>
            <a:r>
              <a:rPr lang="zh-CN" altLang="en-US" dirty="0"/>
              <a:t>、</a:t>
            </a:r>
            <a:r>
              <a:rPr lang="en-US" altLang="zh-CN" dirty="0"/>
              <a:t>28.55%</a:t>
            </a:r>
            <a:r>
              <a:rPr lang="zh-CN" altLang="en-US" dirty="0"/>
              <a:t>、</a:t>
            </a:r>
            <a:r>
              <a:rPr lang="en-US" altLang="zh-CN" dirty="0"/>
              <a:t>35.8%</a:t>
            </a:r>
            <a:r>
              <a:rPr lang="zh-CN" altLang="en-US" dirty="0"/>
              <a:t>。其中</a:t>
            </a:r>
            <a:r>
              <a:rPr lang="en-US" altLang="zh-CN" dirty="0"/>
              <a:t>2020</a:t>
            </a:r>
            <a:r>
              <a:rPr lang="zh-CN" altLang="en-US" dirty="0"/>
              <a:t>年产能为</a:t>
            </a:r>
            <a:r>
              <a:rPr lang="en-US" altLang="zh-CN" dirty="0"/>
              <a:t>6600</a:t>
            </a:r>
            <a:r>
              <a:rPr lang="zh-CN" altLang="en-US" dirty="0"/>
              <a:t>万箱，产量仅为</a:t>
            </a:r>
            <a:r>
              <a:rPr lang="en-US" altLang="zh-CN" dirty="0"/>
              <a:t>1884</a:t>
            </a:r>
            <a:r>
              <a:rPr lang="zh-CN" altLang="en-US" dirty="0"/>
              <a:t>万箱。到了</a:t>
            </a:r>
            <a:r>
              <a:rPr lang="en-US" altLang="zh-CN" dirty="0"/>
              <a:t>2022</a:t>
            </a:r>
            <a:r>
              <a:rPr lang="zh-CN" altLang="en-US" dirty="0"/>
              <a:t>年，产量增长至</a:t>
            </a:r>
            <a:r>
              <a:rPr lang="en-US" altLang="zh-CN" dirty="0"/>
              <a:t>3082.81</a:t>
            </a:r>
            <a:r>
              <a:rPr lang="zh-CN" altLang="en-US" dirty="0"/>
              <a:t>万箱，即使以</a:t>
            </a:r>
            <a:r>
              <a:rPr lang="en-US" altLang="zh-CN" dirty="0"/>
              <a:t>2020</a:t>
            </a:r>
            <a:r>
              <a:rPr lang="zh-CN" altLang="en-US" dirty="0"/>
              <a:t>年产能来算，公司产能利用率也仅为</a:t>
            </a:r>
            <a:r>
              <a:rPr lang="en-US" altLang="zh-CN" dirty="0"/>
              <a:t>47%</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49455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1960, brothers Thomas and James Monaghan borrowed $900 and purchased a small pizza store in Ypsilanti, Michigan.</a:t>
            </a:r>
          </a:p>
          <a:p>
            <a:endParaRPr lang="en-US" altLang="zh-CN" dirty="0"/>
          </a:p>
          <a:p>
            <a:r>
              <a:rPr lang="en-US" altLang="zh-CN" dirty="0"/>
              <a:t> The IPO of shares in the nation's largest pizza-delivery company closed on the New York Stock Exchange at $13.50, or 3.6% below its offering price of $14 apiece.”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351728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IPO</a:t>
            </a:r>
            <a:r>
              <a:rPr lang="zh-CN" altLang="en-US" dirty="0"/>
              <a:t>价格为</a:t>
            </a:r>
            <a:r>
              <a:rPr lang="en-US" altLang="zh-CN" dirty="0"/>
              <a:t>14</a:t>
            </a:r>
            <a:r>
              <a:rPr lang="zh-CN" altLang="en-US" dirty="0"/>
              <a:t>元，前复权价格为</a:t>
            </a:r>
            <a:r>
              <a:rPr lang="en-US" altLang="zh-CN" dirty="0"/>
              <a:t>6.455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298538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资本管理</a:t>
            </a:r>
            <a:endParaRPr lang="en-US" altLang="zh-CN" dirty="0"/>
          </a:p>
          <a:p>
            <a:pPr lvl="1"/>
            <a:r>
              <a:rPr lang="zh-CN" altLang="en-US" dirty="0"/>
              <a:t>高杠杆（</a:t>
            </a:r>
            <a:r>
              <a:rPr lang="en-US" altLang="zh-CN" dirty="0"/>
              <a:t>royalty-based ABS</a:t>
            </a:r>
            <a:r>
              <a:rPr lang="zh-CN" altLang="en-US" dirty="0"/>
              <a:t>融资）</a:t>
            </a:r>
            <a:endParaRPr lang="en-US" altLang="zh-CN" dirty="0"/>
          </a:p>
          <a:p>
            <a:pPr lvl="1"/>
            <a:r>
              <a:rPr lang="zh-CN" altLang="en-US" dirty="0"/>
              <a:t>回购、分红</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376984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a:t>
            </a:r>
          </a:p>
          <a:p>
            <a:r>
              <a:rPr lang="en-US" altLang="zh-CN" dirty="0"/>
              <a:t>supply chain segment offers profit-sharing arrangements to U.S. and Canadian franchisees who purchase all of their</a:t>
            </a:r>
          </a:p>
          <a:p>
            <a:r>
              <a:rPr lang="en-US" altLang="zh-CN" dirty="0"/>
              <a:t>food for their stores from our centers. These profit-sharing arrangements generally offer participating franchisees</a:t>
            </a:r>
          </a:p>
          <a:p>
            <a:r>
              <a:rPr lang="en-US" altLang="zh-CN" dirty="0"/>
              <a:t>and Company-owned stores with 50% (or a higher percentage in the case of Company-owned stores and certain</a:t>
            </a:r>
          </a:p>
          <a:p>
            <a:r>
              <a:rPr lang="en-US" altLang="zh-CN" dirty="0"/>
              <a:t>franchisees who operate a larger number of stores) of the pre-tax profit from our supply chain center operations. We</a:t>
            </a:r>
          </a:p>
          <a:p>
            <a:r>
              <a:rPr lang="en-US" altLang="zh-CN" dirty="0"/>
              <a:t>believe these arrangements strengthen our ties to and provide aligned benefits with franchisees.</a:t>
            </a:r>
          </a:p>
          <a:p>
            <a:endParaRPr lang="en-US" altLang="zh-CN" dirty="0"/>
          </a:p>
          <a:p>
            <a:r>
              <a:rPr lang="en-US" altLang="zh-CN" dirty="0"/>
              <a:t>In recent years, we have focused specifically on increasing</a:t>
            </a:r>
          </a:p>
          <a:p>
            <a:r>
              <a:rPr lang="en-US" altLang="zh-CN" dirty="0"/>
              <a:t>our presence in our existing markets to provide better service to our customers, including condensing our delivery</a:t>
            </a:r>
          </a:p>
          <a:p>
            <a:r>
              <a:rPr lang="en-US" altLang="zh-CN" dirty="0"/>
              <a:t>areas to provide better delivery service and adding locations that are closer to our carryout customers. We call this</a:t>
            </a:r>
          </a:p>
          <a:p>
            <a:r>
              <a:rPr lang="en-US" altLang="zh-CN" dirty="0"/>
              <a:t>approach our fortressing strategy.</a:t>
            </a:r>
          </a:p>
          <a:p>
            <a:endParaRPr lang="en-US" altLang="zh-CN" dirty="0"/>
          </a:p>
          <a:p>
            <a:r>
              <a:rPr lang="en-US" altLang="zh-CN" dirty="0"/>
              <a:t>Each Domino’s store located in the U.S. is obligated to contribute 6% of its sales</a:t>
            </a:r>
          </a:p>
          <a:p>
            <a:r>
              <a:rPr lang="en-US" altLang="zh-CN" dirty="0"/>
              <a:t>to DNAF, which uses such fees for national advertising in addition to contributions for local market-level</a:t>
            </a:r>
          </a:p>
          <a:p>
            <a:r>
              <a:rPr lang="en-US" altLang="zh-CN" dirty="0"/>
              <a:t>advertising. </a:t>
            </a:r>
          </a:p>
          <a:p>
            <a:endParaRPr lang="en-US" altLang="zh-CN" dirty="0"/>
          </a:p>
          <a:p>
            <a:r>
              <a:rPr lang="en-US" altLang="zh-CN" dirty="0"/>
              <a:t>our GPS</a:t>
            </a:r>
          </a:p>
          <a:p>
            <a:r>
              <a:rPr lang="en-US" altLang="zh-CN" dirty="0"/>
              <a:t>delivery tracking technology, which allows customers to monitor the progress of their food, from the preparation</a:t>
            </a:r>
          </a:p>
          <a:p>
            <a:r>
              <a:rPr lang="en-US" altLang="zh-CN" dirty="0"/>
              <a:t>stages to the time it is in the oven to the time it arrives at their doors.</a:t>
            </a:r>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310110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喜诗糖果作为引子，讲品牌消费品的生意逻辑，以及什么是好生意。</a:t>
            </a:r>
            <a:endParaRPr lang="en-US" altLang="zh-CN" dirty="0"/>
          </a:p>
          <a:p>
            <a:endParaRPr lang="en-US" altLang="zh-CN" dirty="0"/>
          </a:p>
          <a:p>
            <a:r>
              <a:rPr lang="zh-CN" altLang="en-US" dirty="0"/>
              <a:t>可口可乐，讲二级市场的买入决策，考虑成长性和估值。</a:t>
            </a:r>
            <a:endParaRPr lang="en-US" altLang="zh-CN" dirty="0"/>
          </a:p>
          <a:p>
            <a:endParaRPr lang="en-US" altLang="zh-CN" dirty="0"/>
          </a:p>
          <a:p>
            <a:r>
              <a:rPr lang="zh-CN" altLang="en-US" dirty="0"/>
              <a:t>百润股份，估值体系的变化，以及困境逆转</a:t>
            </a:r>
            <a:r>
              <a:rPr lang="en-US" altLang="zh-CN" dirty="0"/>
              <a:t>.</a:t>
            </a:r>
          </a:p>
          <a:p>
            <a:endParaRPr lang="en-US" altLang="zh-CN" dirty="0"/>
          </a:p>
          <a:p>
            <a:r>
              <a:rPr lang="zh-CN" altLang="en-US" dirty="0"/>
              <a:t>达美乐，轻资产</a:t>
            </a:r>
            <a:endParaRPr lang="en-US" altLang="zh-CN" dirty="0"/>
          </a:p>
          <a:p>
            <a:endParaRPr lang="en-US" altLang="zh-CN" dirty="0"/>
          </a:p>
          <a:p>
            <a:r>
              <a:rPr lang="zh-CN" altLang="en-US" dirty="0"/>
              <a:t>安踏体育，直销</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4290494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全球销售增长剔除汇率影响。</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202488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喜诗糖果作为引子，讲品牌消费品的生意逻辑，以及什么是好生意。</a:t>
            </a:r>
            <a:endParaRPr lang="en-US" altLang="zh-CN" dirty="0"/>
          </a:p>
          <a:p>
            <a:endParaRPr lang="en-US" altLang="zh-CN" dirty="0"/>
          </a:p>
          <a:p>
            <a:r>
              <a:rPr lang="zh-CN" altLang="en-US" dirty="0"/>
              <a:t>可口可乐，讲二级市场的买入决策，考虑成长性和估值。</a:t>
            </a:r>
            <a:endParaRPr lang="en-US" altLang="zh-CN" dirty="0"/>
          </a:p>
          <a:p>
            <a:endParaRPr lang="en-US" altLang="zh-CN" dirty="0"/>
          </a:p>
          <a:p>
            <a:r>
              <a:rPr lang="zh-CN" altLang="en-US" dirty="0"/>
              <a:t>百润股份，估值体系的变化，以及困境逆转</a:t>
            </a:r>
            <a:r>
              <a:rPr lang="en-US" altLang="zh-CN" dirty="0"/>
              <a:t>.</a:t>
            </a:r>
          </a:p>
          <a:p>
            <a:endParaRPr lang="en-US" altLang="zh-CN" dirty="0"/>
          </a:p>
          <a:p>
            <a:r>
              <a:rPr lang="zh-CN" altLang="en-US" dirty="0"/>
              <a:t>达美乐，轻资产</a:t>
            </a:r>
            <a:endParaRPr lang="en-US" altLang="zh-CN" dirty="0"/>
          </a:p>
          <a:p>
            <a:endParaRPr lang="en-US" altLang="zh-CN" dirty="0"/>
          </a:p>
          <a:p>
            <a:r>
              <a:rPr lang="zh-CN" altLang="en-US" dirty="0"/>
              <a:t>安踏体育，直销</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50</a:t>
            </a:fld>
            <a:endParaRPr lang="zh-CN" altLang="en-US"/>
          </a:p>
        </p:txBody>
      </p:sp>
    </p:spTree>
    <p:extLst>
      <p:ext uri="{BB962C8B-B14F-4D97-AF65-F5344CB8AC3E}">
        <p14:creationId xmlns:p14="http://schemas.microsoft.com/office/powerpoint/2010/main" val="94281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行业门槛越来越高，新来竞争者少</a:t>
            </a:r>
            <a:endParaRPr lang="en-US" altLang="zh-CN" dirty="0"/>
          </a:p>
          <a:p>
            <a:endParaRPr lang="en-US" altLang="zh-CN" dirty="0"/>
          </a:p>
          <a:p>
            <a:r>
              <a:rPr lang="zh-CN" altLang="en-US" dirty="0"/>
              <a:t>比同行更懂消费者（产品定位）</a:t>
            </a:r>
            <a:endParaRPr lang="en-US" altLang="zh-CN" dirty="0"/>
          </a:p>
          <a:p>
            <a:endParaRPr lang="en-US" altLang="zh-CN" dirty="0"/>
          </a:p>
          <a:p>
            <a:r>
              <a:rPr lang="zh-CN" altLang="en-US" dirty="0"/>
              <a:t>全渠道：传统商场，购物中心，沿街店铺，奥特莱斯，电商</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55</a:t>
            </a:fld>
            <a:endParaRPr lang="zh-CN" altLang="en-US"/>
          </a:p>
        </p:txBody>
      </p:sp>
    </p:spTree>
    <p:extLst>
      <p:ext uri="{BB962C8B-B14F-4D97-AF65-F5344CB8AC3E}">
        <p14:creationId xmlns:p14="http://schemas.microsoft.com/office/powerpoint/2010/main" val="35116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59</a:t>
            </a:fld>
            <a:endParaRPr lang="zh-CN" altLang="en-US"/>
          </a:p>
        </p:txBody>
      </p:sp>
    </p:spTree>
    <p:extLst>
      <p:ext uri="{BB962C8B-B14F-4D97-AF65-F5344CB8AC3E}">
        <p14:creationId xmlns:p14="http://schemas.microsoft.com/office/powerpoint/2010/main" val="223339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See the history of See’s:</a:t>
            </a:r>
          </a:p>
          <a:p>
            <a:r>
              <a:rPr lang="en-US" altLang="zh-CN" dirty="0"/>
              <a:t>https://www.sees.com/timeline/</a:t>
            </a:r>
          </a:p>
          <a:p>
            <a:endParaRPr lang="en-US" altLang="zh-CN" dirty="0"/>
          </a:p>
          <a:p>
            <a:r>
              <a:rPr lang="en-US" altLang="zh-CN" dirty="0"/>
              <a:t>An excellent analysis:</a:t>
            </a:r>
          </a:p>
          <a:p>
            <a:r>
              <a:rPr lang="en-US" altLang="zh-CN" dirty="0"/>
              <a:t>https://25iq.com/2016/11/25/a-dozen-things-warren-buffett-and-charlie-munger-learned-from-sees-candies/</a:t>
            </a:r>
          </a:p>
          <a:p>
            <a:endParaRPr lang="en-US" altLang="zh-CN" dirty="0"/>
          </a:p>
          <a:p>
            <a:r>
              <a:rPr lang="en-US" altLang="zh-CN" dirty="0"/>
              <a:t>Buffett and Munger were dissuaded by the paltry level of the See’s book value. </a:t>
            </a:r>
          </a:p>
          <a:p>
            <a:endParaRPr lang="en-US" altLang="zh-CN" dirty="0"/>
          </a:p>
          <a:p>
            <a:r>
              <a:rPr lang="en-US" altLang="zh-CN" dirty="0"/>
              <a:t>Munger: </a:t>
            </a:r>
            <a:r>
              <a:rPr lang="en-US" altLang="zh-CN" sz="1200" b="1" i="0" kern="1200" dirty="0">
                <a:solidFill>
                  <a:schemeClr val="tx1"/>
                </a:solidFill>
                <a:effectLst/>
                <a:latin typeface="+mn-lt"/>
                <a:ea typeface="+mn-ea"/>
                <a:cs typeface="+mn-cs"/>
              </a:rPr>
              <a:t>“See’s Candies was acquired at a premium over book (value) and it worked. Hochschild, Kohn, the department store chain (in Baltimore), was bought at a discount from book and liquidating value. It didn’t work. Those two things together helped shift our thinking to the idea of paying higher prices for better businesses.”</a:t>
            </a:r>
          </a:p>
          <a:p>
            <a:endParaRPr lang="en-US" altLang="zh-CN" sz="1200" b="1" i="0" kern="1200" dirty="0">
              <a:solidFill>
                <a:schemeClr val="tx1"/>
              </a:solidFill>
              <a:effectLst/>
              <a:latin typeface="+mn-lt"/>
              <a:ea typeface="+mn-ea"/>
              <a:cs typeface="+mn-cs"/>
            </a:endParaRPr>
          </a:p>
          <a:p>
            <a:r>
              <a:rPr lang="en-US" altLang="zh-CN" dirty="0"/>
              <a:t>How do Munger and Buffett assess quality? This passage from the 1992 Berkshire Chairman’s letter set out the key test: “Leaving the question of price aside, the best business to own is one that, over an extended period, can employ large amounts of incremental capital at very high rates of return. The worst business to own is one that must, or will, do the opposite – that is, consistently employ ever-greater amounts of capital at very low rates of return.”</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32817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二代，</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See, was nine years old when his father founded See's Candies. After graduating from Stanford University, </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soon became See's General Manager. In 1949, following three years of military service overseas, he returned to succeed his father as President. </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ensured that See's jumped on the television bandwagon early; opportunities to be televised, such as the Rose Bowl Parade, brought See's into living rooms nationwide. See's first-ever float in the Rose Bowl Parade was a giant 15-foot Easter Bunny pulling a cart with revolving Easter egg wheels, and was televised on New Year's Day.</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Buffett believes: “The single most important decision in evaluating a business is pricing power. If you’ve got the power to raise prices without losing business to a competitor, you’ve got a very good business. And if you have to have a prayer session before raising the price by 10 percent, then you’ve got a terrible business.” Buffett and Munger found an asset in the form of See’s that has retained tremendous pricing power over the years. That means See’s has a moat.</a:t>
            </a: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dirty="0"/>
              <a:t>Buffett: “Buy commodities, sell brands has long been a formula for business success. It has produced enormous and sustained profits for Coca-Cola since 1886 and Wrigley since 1891. On a smaller scale, we have enjoyed good fortune with this approach at See’s Candy since we purchased it 40 years ago.”  “When we bought See’s Candies, we didn’t know the power of a good brand. Over time we just discovered that we could raise prices 10% a year and no one cared. Learning that changed Berkshire. It was really important.”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381434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a:t>
            </a:r>
            <a:r>
              <a:rPr lang="en-US" altLang="zh-CN" dirty="0"/>
              <a:t>1972</a:t>
            </a:r>
            <a:r>
              <a:rPr lang="zh-CN" altLang="en-US" dirty="0"/>
              <a:t>到</a:t>
            </a:r>
            <a:r>
              <a:rPr lang="en-US" altLang="zh-CN" dirty="0"/>
              <a:t>2007</a:t>
            </a:r>
            <a:r>
              <a:rPr lang="zh-CN" altLang="en-US" dirty="0"/>
              <a:t>，糖果销售从</a:t>
            </a:r>
            <a:r>
              <a:rPr lang="en-US" altLang="zh-CN" dirty="0"/>
              <a:t>1600</a:t>
            </a:r>
            <a:r>
              <a:rPr lang="zh-CN" altLang="en-US" dirty="0"/>
              <a:t>万磅到</a:t>
            </a:r>
            <a:r>
              <a:rPr lang="en-US" altLang="zh-CN" dirty="0"/>
              <a:t>3100</a:t>
            </a:r>
            <a:r>
              <a:rPr lang="zh-CN" altLang="en-US" dirty="0"/>
              <a:t>万磅（年化平均增长</a:t>
            </a:r>
            <a:r>
              <a:rPr lang="en-US" altLang="zh-CN" dirty="0"/>
              <a:t>1.9%</a:t>
            </a:r>
            <a:r>
              <a:rPr lang="zh-CN" altLang="en-US" dirty="0"/>
              <a:t>），利润从</a:t>
            </a:r>
            <a:r>
              <a:rPr lang="en-US" altLang="zh-CN" dirty="0"/>
              <a:t>420</a:t>
            </a:r>
            <a:r>
              <a:rPr lang="zh-CN" altLang="en-US" dirty="0"/>
              <a:t>万美元到</a:t>
            </a:r>
            <a:r>
              <a:rPr lang="en-US" altLang="zh-CN" dirty="0"/>
              <a:t>8200</a:t>
            </a:r>
            <a:r>
              <a:rPr lang="zh-CN" altLang="en-US" dirty="0"/>
              <a:t>万美元（年化平均增长</a:t>
            </a:r>
            <a:r>
              <a:rPr lang="en-US" altLang="zh-CN" dirty="0"/>
              <a:t>8.5%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325213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258037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84980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an initial investment of about $1 billion, Buffett’s Berkshire Hathaway acquired approximately 7% of the company, becoming the largest shareholder.</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58017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Coke’s genius, its secret formula in many ways, was staying out of the business of making stuff. The company consistently proved adept at tapping into technological systems that were built, financed, and managed by others. </a:t>
            </a:r>
          </a:p>
          <a:p>
            <a:endParaRPr lang="en-US" altLang="zh-CN" dirty="0"/>
          </a:p>
          <a:p>
            <a:r>
              <a:rPr lang="en-US" altLang="zh-CN" dirty="0"/>
              <a:t>Coke was the ultimate outsourcer. </a:t>
            </a:r>
          </a:p>
          <a:p>
            <a:endParaRPr lang="en-US" altLang="zh-CN" dirty="0"/>
          </a:p>
          <a:p>
            <a:r>
              <a:rPr lang="en-US" altLang="zh-CN" dirty="0"/>
              <a:t>Coke’s main business was not selling Coke; it was providing concentrate and syrup to bottlers and soda fountains. Such a business (unlike bottling) required little capital.</a:t>
            </a:r>
          </a:p>
          <a:p>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1789153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2025/5/26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2025/5/26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4/relationships/chartEx" Target="../charts/chartEx1.xml"/><Relationship Id="rId1" Type="http://schemas.openxmlformats.org/officeDocument/2006/relationships/slideLayout" Target="../slideLayouts/slideLayout4.xml"/><Relationship Id="rId5" Type="http://schemas.openxmlformats.org/officeDocument/2006/relationships/image" Target="../media/image39.png"/><Relationship Id="rId4" Type="http://schemas.microsoft.com/office/2014/relationships/chartEx" Target="../charts/chartEx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4/relationships/chartEx" Target="../charts/chartEx3.xml"/><Relationship Id="rId1" Type="http://schemas.openxmlformats.org/officeDocument/2006/relationships/slideLayout" Target="../slideLayouts/slideLayout4.xml"/><Relationship Id="rId5" Type="http://schemas.openxmlformats.org/officeDocument/2006/relationships/image" Target="../media/image41.png"/><Relationship Id="rId4" Type="http://schemas.microsoft.com/office/2014/relationships/chartEx" Target="../charts/chartEx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消费股投资</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9531BB-98BC-4807-B50F-B92F30004F53}"/>
              </a:ext>
            </a:extLst>
          </p:cNvPr>
          <p:cNvSpPr>
            <a:spLocks noGrp="1"/>
          </p:cNvSpPr>
          <p:nvPr>
            <p:ph type="title"/>
          </p:nvPr>
        </p:nvSpPr>
        <p:spPr/>
        <p:txBody>
          <a:bodyPr/>
          <a:lstStyle/>
          <a:p>
            <a:r>
              <a:rPr lang="zh-CN" altLang="en-US" dirty="0"/>
              <a:t>对巴菲特的影响</a:t>
            </a:r>
          </a:p>
        </p:txBody>
      </p:sp>
      <p:sp>
        <p:nvSpPr>
          <p:cNvPr id="3" name="内容占位符 2">
            <a:extLst>
              <a:ext uri="{FF2B5EF4-FFF2-40B4-BE49-F238E27FC236}">
                <a16:creationId xmlns:a16="http://schemas.microsoft.com/office/drawing/2014/main" id="{BDF85270-6E37-4FAD-BE1C-9F4D4CCBFBBC}"/>
              </a:ext>
            </a:extLst>
          </p:cNvPr>
          <p:cNvSpPr>
            <a:spLocks noGrp="1"/>
          </p:cNvSpPr>
          <p:nvPr>
            <p:ph sz="half" idx="1"/>
          </p:nvPr>
        </p:nvSpPr>
        <p:spPr/>
        <p:txBody>
          <a:bodyPr>
            <a:normAutofit fontScale="92500"/>
          </a:bodyPr>
          <a:lstStyle/>
          <a:p>
            <a:r>
              <a:rPr lang="zh-CN" altLang="en-US" dirty="0"/>
              <a:t>第一次用</a:t>
            </a:r>
            <a:r>
              <a:rPr lang="en-US" altLang="zh-CN" dirty="0"/>
              <a:t>“</a:t>
            </a:r>
            <a:r>
              <a:rPr lang="zh-CN" altLang="en-US" dirty="0"/>
              <a:t>高价</a:t>
            </a:r>
            <a:r>
              <a:rPr lang="en-US" altLang="zh-CN" dirty="0"/>
              <a:t>”</a:t>
            </a:r>
            <a:r>
              <a:rPr lang="zh-CN" altLang="en-US" dirty="0"/>
              <a:t>买高质量公司，并大获成功。</a:t>
            </a:r>
            <a:endParaRPr lang="en-US" altLang="zh-CN" dirty="0"/>
          </a:p>
          <a:p>
            <a:r>
              <a:rPr lang="zh-CN" altLang="en-US" dirty="0"/>
              <a:t>买喜诗糖果后，认识到品牌的力量。</a:t>
            </a:r>
            <a:endParaRPr lang="en-US" altLang="zh-CN" dirty="0"/>
          </a:p>
          <a:p>
            <a:r>
              <a:rPr lang="zh-CN" altLang="en-US" dirty="0"/>
              <a:t>因为控股并参与管理（如开店、调价），巴菲特</a:t>
            </a:r>
            <a:r>
              <a:rPr lang="en-US" altLang="zh-CN" dirty="0"/>
              <a:t>&amp;</a:t>
            </a:r>
            <a:r>
              <a:rPr lang="zh-CN" altLang="en-US" dirty="0"/>
              <a:t>芒格深入企业管理，对企业理解更深。</a:t>
            </a:r>
          </a:p>
        </p:txBody>
      </p:sp>
      <p:sp>
        <p:nvSpPr>
          <p:cNvPr id="4" name="内容占位符 3">
            <a:extLst>
              <a:ext uri="{FF2B5EF4-FFF2-40B4-BE49-F238E27FC236}">
                <a16:creationId xmlns:a16="http://schemas.microsoft.com/office/drawing/2014/main" id="{9D3083C4-CD74-4A57-BF8E-56ED3C76F545}"/>
              </a:ext>
            </a:extLst>
          </p:cNvPr>
          <p:cNvSpPr>
            <a:spLocks noGrp="1"/>
          </p:cNvSpPr>
          <p:nvPr>
            <p:ph sz="half" idx="2"/>
          </p:nvPr>
        </p:nvSpPr>
        <p:spPr/>
        <p:txBody>
          <a:bodyPr>
            <a:normAutofit fontScale="92500"/>
          </a:bodyPr>
          <a:lstStyle/>
          <a:p>
            <a:r>
              <a:rPr lang="en-US" altLang="zh-CN" dirty="0"/>
              <a:t>Buffett: </a:t>
            </a:r>
          </a:p>
          <a:p>
            <a:pPr lvl="1"/>
            <a:r>
              <a:rPr lang="en-US" altLang="zh-CN" dirty="0"/>
              <a:t>When we bought See’s Candies, we didn’t know the power of a good brand. </a:t>
            </a:r>
          </a:p>
          <a:p>
            <a:pPr lvl="1"/>
            <a:r>
              <a:rPr lang="en-US" altLang="zh-CN" dirty="0"/>
              <a:t>We have made a lot more money out of See’s than shows from the earnings of See’s, just by the fact that it’s educated me.</a:t>
            </a:r>
          </a:p>
          <a:p>
            <a:pPr lvl="1"/>
            <a:r>
              <a:rPr lang="en-US" altLang="zh-CN" dirty="0"/>
              <a:t>If we hadn’t bought See’s, we wouldn’t have bought Coke. </a:t>
            </a:r>
          </a:p>
          <a:p>
            <a:endParaRPr lang="zh-CN" altLang="en-US" dirty="0"/>
          </a:p>
        </p:txBody>
      </p:sp>
    </p:spTree>
    <p:extLst>
      <p:ext uri="{BB962C8B-B14F-4D97-AF65-F5344CB8AC3E}">
        <p14:creationId xmlns:p14="http://schemas.microsoft.com/office/powerpoint/2010/main" val="11356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solidFill>
                  <a:srgbClr val="C00000"/>
                </a:solidFill>
              </a:rPr>
              <a:t>可口可乐</a:t>
            </a:r>
          </a:p>
          <a:p>
            <a:pPr lvl="1"/>
            <a:r>
              <a:rPr lang="zh-CN" altLang="en-US" dirty="0"/>
              <a:t>百润股份</a:t>
            </a:r>
            <a:endParaRPr lang="en-US" altLang="zh-CN" dirty="0"/>
          </a:p>
          <a:p>
            <a:pPr lvl="1"/>
            <a:r>
              <a:rPr lang="zh-CN" altLang="en-US" dirty="0"/>
              <a:t>达美乐</a:t>
            </a:r>
            <a:endParaRPr lang="en-US" altLang="zh-CN" dirty="0"/>
          </a:p>
          <a:p>
            <a:pPr lvl="1"/>
            <a:r>
              <a:rPr lang="zh-CN" altLang="en-US" dirty="0"/>
              <a:t>安踏体育</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36803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ca-Cola Glass Bottle 385mL | BIG W">
            <a:extLst>
              <a:ext uri="{FF2B5EF4-FFF2-40B4-BE49-F238E27FC236}">
                <a16:creationId xmlns:a16="http://schemas.microsoft.com/office/drawing/2014/main" id="{CBCDB857-8CC6-48AC-B644-90FA65921D2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2034381"/>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3B22FEEB-734F-4D59-8EF5-42AC9E79C73A}"/>
              </a:ext>
            </a:extLst>
          </p:cNvPr>
          <p:cNvSpPr>
            <a:spLocks noGrp="1"/>
          </p:cNvSpPr>
          <p:nvPr>
            <p:ph type="title"/>
          </p:nvPr>
        </p:nvSpPr>
        <p:spPr/>
        <p:txBody>
          <a:bodyPr/>
          <a:lstStyle/>
          <a:p>
            <a:r>
              <a:rPr lang="zh-CN" altLang="en-US" dirty="0"/>
              <a:t>可口可乐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C655F32-E2A2-4E92-A9F8-8EF0E79712D3}"/>
                  </a:ext>
                </a:extLst>
              </p:cNvPr>
              <p:cNvSpPr>
                <a:spLocks noGrp="1"/>
              </p:cNvSpPr>
              <p:nvPr>
                <p:ph sz="half" idx="1"/>
              </p:nvPr>
            </p:nvSpPr>
            <p:spPr>
              <a:xfrm>
                <a:off x="457200" y="1600200"/>
                <a:ext cx="5338936" cy="4525963"/>
              </a:xfrm>
            </p:spPr>
            <p:txBody>
              <a:bodyPr>
                <a:normAutofit lnSpcReduction="10000"/>
              </a:bodyPr>
              <a:lstStyle/>
              <a:p>
                <a:r>
                  <a:rPr lang="en-US" altLang="zh-CN" dirty="0"/>
                  <a:t>1886</a:t>
                </a:r>
                <a:r>
                  <a:rPr lang="zh-CN" altLang="en-US" dirty="0"/>
                  <a:t>年，</a:t>
                </a:r>
                <a:r>
                  <a:rPr lang="en-US" altLang="zh-CN" dirty="0"/>
                  <a:t>John S. Pemberton </a:t>
                </a:r>
                <a:r>
                  <a:rPr lang="zh-CN" altLang="en-US" dirty="0"/>
                  <a:t>做出配方：</a:t>
                </a:r>
                <a:endParaRPr lang="en-US" altLang="zh-CN" dirty="0"/>
              </a:p>
              <a:p>
                <a:pPr marL="457200" lvl="1" indent="0">
                  <a:buNone/>
                </a:pPr>
                <a:r>
                  <a:rPr lang="en-US" altLang="zh-CN" dirty="0">
                    <a:solidFill>
                      <a:srgbClr val="C00000"/>
                    </a:solidFill>
                  </a:rPr>
                  <a:t>Coca</a:t>
                </a:r>
                <a:r>
                  <a:rPr lang="en-US" altLang="zh-CN" dirty="0"/>
                  <a:t>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可卡因（</a:t>
                </a:r>
                <a:r>
                  <a:rPr lang="en-US" altLang="zh-CN" dirty="0"/>
                  <a:t> cocaine </a:t>
                </a:r>
                <a:r>
                  <a:rPr lang="zh-CN" altLang="en-US" dirty="0"/>
                  <a:t>）</a:t>
                </a:r>
                <a:endParaRPr lang="en-US" altLang="zh-CN" dirty="0"/>
              </a:p>
              <a:p>
                <a:pPr marL="457200" lvl="1" indent="0">
                  <a:buNone/>
                </a:pPr>
                <a:r>
                  <a:rPr lang="en-US" altLang="zh-CN" dirty="0">
                    <a:solidFill>
                      <a:srgbClr val="C00000"/>
                    </a:solidFill>
                  </a:rPr>
                  <a:t>Kola</a:t>
                </a:r>
                <a:r>
                  <a:rPr lang="en-US" altLang="zh-CN" dirty="0"/>
                  <a:t> nuts </a:t>
                </a:r>
                <a14:m>
                  <m:oMath xmlns:m="http://schemas.openxmlformats.org/officeDocument/2006/math">
                    <m:r>
                      <a:rPr lang="en-US" altLang="zh-CN" i="1">
                        <a:latin typeface="Cambria Math" panose="02040503050406030204" pitchFamily="18" charset="0"/>
                      </a:rPr>
                      <m:t>→</m:t>
                    </m:r>
                    <m:r>
                      <a:rPr lang="en-US" altLang="zh-CN" b="0" i="1" smtClean="0">
                        <a:latin typeface="Cambria Math" panose="02040503050406030204" pitchFamily="18" charset="0"/>
                      </a:rPr>
                      <m:t> </m:t>
                    </m:r>
                  </m:oMath>
                </a14:m>
                <a:r>
                  <a:rPr lang="zh-CN" altLang="en-US" dirty="0"/>
                  <a:t>咖啡因（</a:t>
                </a:r>
                <a:r>
                  <a:rPr lang="en-US" altLang="zh-CN" dirty="0"/>
                  <a:t> caffeine </a:t>
                </a:r>
                <a:r>
                  <a:rPr lang="zh-CN" altLang="en-US" dirty="0"/>
                  <a:t>）</a:t>
                </a:r>
                <a:endParaRPr lang="en-US" altLang="zh-CN" dirty="0"/>
              </a:p>
              <a:p>
                <a:r>
                  <a:rPr lang="en-US" altLang="zh-CN" dirty="0"/>
                  <a:t>1888</a:t>
                </a:r>
                <a:r>
                  <a:rPr lang="zh-CN" altLang="en-US" dirty="0"/>
                  <a:t>年，</a:t>
                </a:r>
                <a:r>
                  <a:rPr lang="en-US" altLang="zh-CN" dirty="0"/>
                  <a:t>Asa G. </a:t>
                </a:r>
                <a:r>
                  <a:rPr lang="en-US" altLang="zh-CN" dirty="0" err="1"/>
                  <a:t>Cander</a:t>
                </a:r>
                <a:r>
                  <a:rPr lang="zh-CN" altLang="en-US" dirty="0"/>
                  <a:t>成为大股东，向全国市场扩张。</a:t>
                </a:r>
                <a:endParaRPr lang="en-US" altLang="zh-CN" dirty="0"/>
              </a:p>
              <a:p>
                <a:r>
                  <a:rPr lang="en-US" altLang="zh-CN" dirty="0"/>
                  <a:t>1892</a:t>
                </a:r>
                <a:r>
                  <a:rPr lang="zh-CN" altLang="en-US" dirty="0"/>
                  <a:t>年，可口可乐公司成立。</a:t>
                </a:r>
                <a:endParaRPr lang="en-US" altLang="zh-CN" dirty="0"/>
              </a:p>
              <a:p>
                <a:r>
                  <a:rPr lang="en-US" altLang="zh-CN" dirty="0"/>
                  <a:t>1919</a:t>
                </a:r>
                <a:r>
                  <a:rPr lang="zh-CN" altLang="en-US" dirty="0"/>
                  <a:t>年上市，</a:t>
                </a:r>
                <a:r>
                  <a:rPr lang="en-US" altLang="zh-CN" dirty="0"/>
                  <a:t>1920</a:t>
                </a:r>
                <a:r>
                  <a:rPr lang="zh-CN" altLang="en-US" dirty="0"/>
                  <a:t>年开始分红。</a:t>
                </a:r>
                <a:endParaRPr lang="en-US" altLang="zh-CN" dirty="0"/>
              </a:p>
              <a:p>
                <a:r>
                  <a:rPr lang="en-US" altLang="zh-CN" dirty="0"/>
                  <a:t>1928</a:t>
                </a:r>
                <a:r>
                  <a:rPr lang="zh-CN" altLang="en-US" dirty="0"/>
                  <a:t>年，开始在中国生产。</a:t>
                </a:r>
                <a:endParaRPr lang="en-US" altLang="zh-CN" dirty="0"/>
              </a:p>
              <a:p>
                <a:r>
                  <a:rPr lang="en-US" altLang="zh-CN" dirty="0"/>
                  <a:t>1988</a:t>
                </a:r>
                <a:r>
                  <a:rPr lang="zh-CN" altLang="en-US" dirty="0"/>
                  <a:t>年，巴菲特买进可口可乐。</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C655F32-E2A2-4E92-A9F8-8EF0E79712D3}"/>
                  </a:ext>
                </a:extLst>
              </p:cNvPr>
              <p:cNvSpPr>
                <a:spLocks noGrp="1" noRot="1" noChangeAspect="1" noMove="1" noResize="1" noEditPoints="1" noAdjustHandles="1" noChangeArrowheads="1" noChangeShapeType="1" noTextEdit="1"/>
              </p:cNvSpPr>
              <p:nvPr>
                <p:ph sz="half" idx="1"/>
              </p:nvPr>
            </p:nvSpPr>
            <p:spPr>
              <a:xfrm>
                <a:off x="457200" y="1600200"/>
                <a:ext cx="5338936" cy="4525963"/>
              </a:xfrm>
              <a:blipFill>
                <a:blip r:embed="rId4"/>
                <a:stretch>
                  <a:fillRect l="-2055" t="-2965" r="-5822" b="-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220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8A739-C860-474C-B200-D74493FCBCDF}"/>
              </a:ext>
            </a:extLst>
          </p:cNvPr>
          <p:cNvSpPr>
            <a:spLocks noGrp="1"/>
          </p:cNvSpPr>
          <p:nvPr>
            <p:ph type="title"/>
          </p:nvPr>
        </p:nvSpPr>
        <p:spPr/>
        <p:txBody>
          <a:bodyPr/>
          <a:lstStyle/>
          <a:p>
            <a:r>
              <a:rPr lang="zh-CN" altLang="en-US" dirty="0"/>
              <a:t>可口可乐的生意</a:t>
            </a:r>
          </a:p>
        </p:txBody>
      </p:sp>
      <p:sp>
        <p:nvSpPr>
          <p:cNvPr id="3" name="内容占位符 2">
            <a:extLst>
              <a:ext uri="{FF2B5EF4-FFF2-40B4-BE49-F238E27FC236}">
                <a16:creationId xmlns:a16="http://schemas.microsoft.com/office/drawing/2014/main" id="{8ED6D87F-8D12-465F-B09E-62B88B77234A}"/>
              </a:ext>
            </a:extLst>
          </p:cNvPr>
          <p:cNvSpPr>
            <a:spLocks noGrp="1"/>
          </p:cNvSpPr>
          <p:nvPr>
            <p:ph sz="half" idx="1"/>
          </p:nvPr>
        </p:nvSpPr>
        <p:spPr>
          <a:xfrm>
            <a:off x="457200" y="1600200"/>
            <a:ext cx="3466728" cy="4525963"/>
          </a:xfrm>
        </p:spPr>
        <p:txBody>
          <a:bodyPr>
            <a:normAutofit/>
          </a:bodyPr>
          <a:lstStyle/>
          <a:p>
            <a:r>
              <a:rPr lang="zh-CN" altLang="en-US" dirty="0"/>
              <a:t>卖品牌买大宗</a:t>
            </a:r>
            <a:endParaRPr lang="en-US" altLang="zh-CN" dirty="0"/>
          </a:p>
          <a:p>
            <a:pPr lvl="1"/>
            <a:r>
              <a:rPr lang="zh-CN" altLang="en-US" dirty="0"/>
              <a:t>原材料：糖、咖啡因、水、玻璃、铝</a:t>
            </a:r>
          </a:p>
          <a:p>
            <a:pPr lvl="1"/>
            <a:r>
              <a:rPr lang="zh-CN" altLang="en-US" dirty="0"/>
              <a:t>毛利</a:t>
            </a:r>
            <a:r>
              <a:rPr lang="en-US" altLang="zh-CN" dirty="0"/>
              <a:t>60%</a:t>
            </a:r>
            <a:r>
              <a:rPr lang="zh-CN" altLang="en-US" dirty="0"/>
              <a:t>左右，净利</a:t>
            </a:r>
            <a:r>
              <a:rPr lang="en-US" altLang="zh-CN" dirty="0"/>
              <a:t>&gt;20%</a:t>
            </a:r>
          </a:p>
          <a:p>
            <a:r>
              <a:rPr lang="zh-CN" altLang="en-US" dirty="0"/>
              <a:t>轻资产</a:t>
            </a:r>
            <a:endParaRPr lang="en-US" altLang="zh-CN" dirty="0"/>
          </a:p>
          <a:p>
            <a:pPr lvl="1"/>
            <a:r>
              <a:rPr lang="en-US" altLang="zh-CN" dirty="0"/>
              <a:t>ROIC 15%</a:t>
            </a:r>
            <a:r>
              <a:rPr lang="zh-CN" altLang="en-US" dirty="0"/>
              <a:t>左右</a:t>
            </a:r>
            <a:endParaRPr lang="en-US" altLang="zh-CN" dirty="0"/>
          </a:p>
          <a:p>
            <a:pPr marL="457200" lvl="1" indent="0">
              <a:buNone/>
            </a:pPr>
            <a:endParaRPr lang="zh-CN" altLang="en-US" dirty="0"/>
          </a:p>
        </p:txBody>
      </p:sp>
      <p:pic>
        <p:nvPicPr>
          <p:cNvPr id="7" name="内容占位符 6">
            <a:extLst>
              <a:ext uri="{FF2B5EF4-FFF2-40B4-BE49-F238E27FC236}">
                <a16:creationId xmlns:a16="http://schemas.microsoft.com/office/drawing/2014/main" id="{859003A8-0C49-4C1F-AFF0-1E06FC015668}"/>
              </a:ext>
            </a:extLst>
          </p:cNvPr>
          <p:cNvPicPr>
            <a:picLocks noGrp="1" noChangeAspect="1"/>
          </p:cNvPicPr>
          <p:nvPr>
            <p:ph sz="half" idx="2"/>
          </p:nvPr>
        </p:nvPicPr>
        <p:blipFill>
          <a:blip r:embed="rId3"/>
          <a:stretch>
            <a:fillRect/>
          </a:stretch>
        </p:blipFill>
        <p:spPr>
          <a:xfrm>
            <a:off x="4067944" y="1934575"/>
            <a:ext cx="4618856" cy="3857211"/>
          </a:xfrm>
          <a:prstGeom prst="rect">
            <a:avLst/>
          </a:prstGeom>
        </p:spPr>
      </p:pic>
    </p:spTree>
    <p:extLst>
      <p:ext uri="{BB962C8B-B14F-4D97-AF65-F5344CB8AC3E}">
        <p14:creationId xmlns:p14="http://schemas.microsoft.com/office/powerpoint/2010/main" val="194644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BB4F22C-3CB3-4EF7-963F-DA18E15A986D}"/>
              </a:ext>
            </a:extLst>
          </p:cNvPr>
          <p:cNvSpPr>
            <a:spLocks noGrp="1"/>
          </p:cNvSpPr>
          <p:nvPr>
            <p:ph type="title"/>
          </p:nvPr>
        </p:nvSpPr>
        <p:spPr/>
        <p:txBody>
          <a:bodyPr/>
          <a:lstStyle/>
          <a:p>
            <a:r>
              <a:rPr lang="zh-CN" altLang="en-US" dirty="0"/>
              <a:t>可口可乐股价（</a:t>
            </a:r>
            <a:r>
              <a:rPr lang="en-US" altLang="zh-CN" dirty="0"/>
              <a:t>1985-2025</a:t>
            </a:r>
            <a:r>
              <a:rPr lang="zh-CN" altLang="en-US" dirty="0"/>
              <a:t>）</a:t>
            </a:r>
          </a:p>
        </p:txBody>
      </p:sp>
      <p:pic>
        <p:nvPicPr>
          <p:cNvPr id="4" name="内容占位符 3">
            <a:extLst>
              <a:ext uri="{FF2B5EF4-FFF2-40B4-BE49-F238E27FC236}">
                <a16:creationId xmlns:a16="http://schemas.microsoft.com/office/drawing/2014/main" id="{9569A28F-E1E5-486D-AD07-38A418FC4F04}"/>
              </a:ext>
            </a:extLst>
          </p:cNvPr>
          <p:cNvPicPr>
            <a:picLocks noGrp="1" noChangeAspect="1"/>
          </p:cNvPicPr>
          <p:nvPr>
            <p:ph idx="1"/>
          </p:nvPr>
        </p:nvPicPr>
        <p:blipFill>
          <a:blip r:embed="rId2"/>
          <a:stretch>
            <a:fillRect/>
          </a:stretch>
        </p:blipFill>
        <p:spPr>
          <a:xfrm>
            <a:off x="873498" y="1600200"/>
            <a:ext cx="7397003" cy="4525963"/>
          </a:xfrm>
          <a:prstGeom prst="rect">
            <a:avLst/>
          </a:prstGeom>
        </p:spPr>
      </p:pic>
    </p:spTree>
    <p:extLst>
      <p:ext uri="{BB962C8B-B14F-4D97-AF65-F5344CB8AC3E}">
        <p14:creationId xmlns:p14="http://schemas.microsoft.com/office/powerpoint/2010/main" val="90257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030957-8D51-4315-8235-7C0B058E6CD9}"/>
              </a:ext>
            </a:extLst>
          </p:cNvPr>
          <p:cNvSpPr>
            <a:spLocks noGrp="1"/>
          </p:cNvSpPr>
          <p:nvPr>
            <p:ph type="title"/>
          </p:nvPr>
        </p:nvSpPr>
        <p:spPr/>
        <p:txBody>
          <a:bodyPr/>
          <a:lstStyle/>
          <a:p>
            <a:r>
              <a:rPr lang="en-US" altLang="zh-CN" dirty="0"/>
              <a:t>80</a:t>
            </a:r>
            <a:r>
              <a:rPr lang="zh-CN" altLang="en-US" dirty="0"/>
              <a:t>年代的可口可乐</a:t>
            </a:r>
          </a:p>
        </p:txBody>
      </p:sp>
      <p:sp>
        <p:nvSpPr>
          <p:cNvPr id="3" name="内容占位符 2">
            <a:extLst>
              <a:ext uri="{FF2B5EF4-FFF2-40B4-BE49-F238E27FC236}">
                <a16:creationId xmlns:a16="http://schemas.microsoft.com/office/drawing/2014/main" id="{65AC0D20-3FA6-4045-B2BD-C9A24C34B3E9}"/>
              </a:ext>
            </a:extLst>
          </p:cNvPr>
          <p:cNvSpPr>
            <a:spLocks noGrp="1"/>
          </p:cNvSpPr>
          <p:nvPr>
            <p:ph idx="1"/>
          </p:nvPr>
        </p:nvSpPr>
        <p:spPr/>
        <p:txBody>
          <a:bodyPr>
            <a:normAutofit/>
          </a:bodyPr>
          <a:lstStyle/>
          <a:p>
            <a:r>
              <a:rPr lang="zh-CN" altLang="en-US" dirty="0"/>
              <a:t>可口可乐面临困境。</a:t>
            </a:r>
            <a:endParaRPr lang="en-US" altLang="zh-CN" dirty="0"/>
          </a:p>
          <a:p>
            <a:pPr lvl="1"/>
            <a:r>
              <a:rPr lang="zh-CN" altLang="en-US" dirty="0"/>
              <a:t>多元化投资不利。</a:t>
            </a:r>
            <a:endParaRPr lang="en-US" altLang="zh-CN" dirty="0"/>
          </a:p>
          <a:p>
            <a:pPr lvl="1"/>
            <a:r>
              <a:rPr lang="zh-CN" altLang="en-US" dirty="0"/>
              <a:t>市占率从</a:t>
            </a:r>
            <a:r>
              <a:rPr lang="en-US" altLang="zh-CN" dirty="0"/>
              <a:t>1948</a:t>
            </a:r>
            <a:r>
              <a:rPr lang="zh-CN" altLang="en-US" dirty="0"/>
              <a:t>年的</a:t>
            </a:r>
            <a:r>
              <a:rPr lang="en-US" altLang="zh-CN" dirty="0"/>
              <a:t>60%</a:t>
            </a:r>
            <a:r>
              <a:rPr lang="zh-CN" altLang="en-US" dirty="0"/>
              <a:t>下降到</a:t>
            </a:r>
            <a:r>
              <a:rPr lang="en-US" altLang="zh-CN" dirty="0"/>
              <a:t>1984</a:t>
            </a:r>
            <a:r>
              <a:rPr lang="zh-CN" altLang="en-US" dirty="0"/>
              <a:t>年的</a:t>
            </a:r>
            <a:r>
              <a:rPr lang="en-US" altLang="zh-CN" dirty="0"/>
              <a:t>21.8%</a:t>
            </a:r>
            <a:r>
              <a:rPr lang="zh-CN" altLang="en-US" dirty="0"/>
              <a:t>。</a:t>
            </a:r>
            <a:endParaRPr lang="en-US" altLang="zh-CN" dirty="0"/>
          </a:p>
          <a:p>
            <a:pPr lvl="1"/>
            <a:r>
              <a:rPr lang="en-US" altLang="zh-CN" dirty="0"/>
              <a:t>1985</a:t>
            </a:r>
            <a:r>
              <a:rPr lang="zh-CN" altLang="en-US" dirty="0"/>
              <a:t>年，可口可乐尝试新口味失败。</a:t>
            </a:r>
            <a:endParaRPr lang="en-US" altLang="zh-CN" dirty="0"/>
          </a:p>
          <a:p>
            <a:r>
              <a:rPr lang="en-US" altLang="zh-CN" dirty="0"/>
              <a:t>80</a:t>
            </a:r>
            <a:r>
              <a:rPr lang="zh-CN" altLang="en-US" dirty="0"/>
              <a:t>年代中期开始回归聚焦主业，并强调海外市场。</a:t>
            </a:r>
            <a:endParaRPr lang="en-US" altLang="zh-CN" dirty="0"/>
          </a:p>
          <a:p>
            <a:r>
              <a:rPr lang="en-US" altLang="zh-CN" dirty="0"/>
              <a:t>1987</a:t>
            </a:r>
            <a:r>
              <a:rPr lang="zh-CN" altLang="en-US" dirty="0"/>
              <a:t>年，可口可乐回归道琼斯指数。</a:t>
            </a:r>
            <a:endParaRPr lang="en-US" altLang="zh-CN" dirty="0"/>
          </a:p>
          <a:p>
            <a:endParaRPr lang="en-US" altLang="zh-CN" dirty="0"/>
          </a:p>
          <a:p>
            <a:pPr lvl="1"/>
            <a:endParaRPr lang="zh-CN" altLang="en-US" dirty="0"/>
          </a:p>
        </p:txBody>
      </p:sp>
    </p:spTree>
    <p:extLst>
      <p:ext uri="{BB962C8B-B14F-4D97-AF65-F5344CB8AC3E}">
        <p14:creationId xmlns:p14="http://schemas.microsoft.com/office/powerpoint/2010/main" val="176506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1F26A-971F-46C5-A2C9-197BB31BE978}"/>
              </a:ext>
            </a:extLst>
          </p:cNvPr>
          <p:cNvSpPr>
            <a:spLocks noGrp="1"/>
          </p:cNvSpPr>
          <p:nvPr>
            <p:ph type="title"/>
          </p:nvPr>
        </p:nvSpPr>
        <p:spPr/>
        <p:txBody>
          <a:bodyPr/>
          <a:lstStyle/>
          <a:p>
            <a:r>
              <a:rPr lang="zh-CN" altLang="en-US" dirty="0"/>
              <a:t>巴菲特的投资决策</a:t>
            </a:r>
          </a:p>
        </p:txBody>
      </p:sp>
      <p:sp>
        <p:nvSpPr>
          <p:cNvPr id="3" name="内容占位符 2">
            <a:extLst>
              <a:ext uri="{FF2B5EF4-FFF2-40B4-BE49-F238E27FC236}">
                <a16:creationId xmlns:a16="http://schemas.microsoft.com/office/drawing/2014/main" id="{0EC8C7A4-1F08-45C5-9D62-3681F2A07318}"/>
              </a:ext>
            </a:extLst>
          </p:cNvPr>
          <p:cNvSpPr>
            <a:spLocks noGrp="1"/>
          </p:cNvSpPr>
          <p:nvPr>
            <p:ph sz="half" idx="1"/>
          </p:nvPr>
        </p:nvSpPr>
        <p:spPr/>
        <p:txBody>
          <a:bodyPr>
            <a:normAutofit fontScale="85000" lnSpcReduction="20000"/>
          </a:bodyPr>
          <a:lstStyle/>
          <a:p>
            <a:r>
              <a:rPr lang="en-US" altLang="zh-CN" dirty="0"/>
              <a:t>1985</a:t>
            </a:r>
            <a:r>
              <a:rPr lang="zh-CN" altLang="en-US" dirty="0"/>
              <a:t>年，可口可乐推出</a:t>
            </a:r>
            <a:r>
              <a:rPr lang="en-US" altLang="zh-CN" dirty="0"/>
              <a:t>“New Coke”, </a:t>
            </a:r>
            <a:r>
              <a:rPr lang="zh-CN" altLang="en-US" dirty="0"/>
              <a:t>遭遇大众抵制。</a:t>
            </a:r>
            <a:endParaRPr lang="en-US" altLang="zh-CN" dirty="0"/>
          </a:p>
          <a:p>
            <a:r>
              <a:rPr lang="zh-CN" altLang="en-US" dirty="0"/>
              <a:t>同年，巴菲特最喜欢的饮料在从</a:t>
            </a:r>
            <a:r>
              <a:rPr lang="en-US" altLang="zh-CN" dirty="0"/>
              <a:t>Pepsi</a:t>
            </a:r>
            <a:r>
              <a:rPr lang="zh-CN" altLang="en-US" dirty="0"/>
              <a:t>变成</a:t>
            </a:r>
            <a:r>
              <a:rPr lang="en-US" altLang="zh-CN" dirty="0"/>
              <a:t>Cherry Coke.</a:t>
            </a:r>
          </a:p>
          <a:p>
            <a:pPr lvl="1"/>
            <a:r>
              <a:rPr lang="zh-CN" altLang="en-US" dirty="0"/>
              <a:t>估值</a:t>
            </a:r>
            <a:endParaRPr lang="en-US" altLang="zh-CN" dirty="0"/>
          </a:p>
          <a:p>
            <a:pPr lvl="2"/>
            <a:r>
              <a:rPr lang="en-US" altLang="zh-CN" dirty="0"/>
              <a:t>15</a:t>
            </a:r>
            <a:r>
              <a:rPr lang="zh-CN" altLang="en-US" dirty="0"/>
              <a:t>倍</a:t>
            </a:r>
            <a:r>
              <a:rPr lang="en-US" altLang="zh-CN" dirty="0"/>
              <a:t>P/E</a:t>
            </a:r>
            <a:r>
              <a:rPr lang="zh-CN" altLang="en-US" dirty="0"/>
              <a:t>或</a:t>
            </a:r>
            <a:r>
              <a:rPr lang="en-US" altLang="zh-CN" dirty="0"/>
              <a:t>P/FCF</a:t>
            </a:r>
          </a:p>
          <a:p>
            <a:pPr lvl="1"/>
            <a:r>
              <a:rPr lang="zh-CN" altLang="en-US" dirty="0"/>
              <a:t>成长性</a:t>
            </a:r>
            <a:endParaRPr lang="en-US" altLang="zh-CN" dirty="0"/>
          </a:p>
          <a:p>
            <a:pPr lvl="2"/>
            <a:r>
              <a:rPr lang="zh-CN" altLang="en-US" dirty="0"/>
              <a:t>国际市场人均消费量远低于美国</a:t>
            </a:r>
            <a:endParaRPr lang="en-US" altLang="zh-CN" dirty="0"/>
          </a:p>
          <a:p>
            <a:pPr lvl="1"/>
            <a:r>
              <a:rPr lang="zh-CN" altLang="en-US" dirty="0"/>
              <a:t>股东回报</a:t>
            </a:r>
            <a:endParaRPr lang="en-US" altLang="zh-CN" dirty="0"/>
          </a:p>
          <a:p>
            <a:pPr lvl="2"/>
            <a:r>
              <a:rPr lang="zh-CN" altLang="en-US" dirty="0"/>
              <a:t>持续分红</a:t>
            </a:r>
            <a:endParaRPr lang="en-US" altLang="zh-CN" dirty="0"/>
          </a:p>
          <a:p>
            <a:pPr lvl="2"/>
            <a:r>
              <a:rPr lang="en-US" altLang="zh-CN" dirty="0"/>
              <a:t>1987</a:t>
            </a:r>
            <a:r>
              <a:rPr lang="zh-CN" altLang="en-US" dirty="0"/>
              <a:t>年宣布三年内回购</a:t>
            </a:r>
            <a:r>
              <a:rPr lang="en-US" altLang="zh-CN" dirty="0"/>
              <a:t>10.6%</a:t>
            </a:r>
            <a:r>
              <a:rPr lang="zh-CN" altLang="en-US" dirty="0"/>
              <a:t>的流通股份。</a:t>
            </a:r>
            <a:endParaRPr lang="en-US" altLang="zh-CN" dirty="0"/>
          </a:p>
          <a:p>
            <a:r>
              <a:rPr lang="zh-CN" altLang="en-US" dirty="0"/>
              <a:t>为什么不买</a:t>
            </a:r>
            <a:r>
              <a:rPr lang="en-US" altLang="zh-CN" dirty="0"/>
              <a:t>Pepsi?</a:t>
            </a:r>
          </a:p>
          <a:p>
            <a:pPr lvl="1"/>
            <a:endParaRPr lang="en-US" altLang="zh-CN" dirty="0"/>
          </a:p>
          <a:p>
            <a:endParaRPr lang="en-US" altLang="zh-CN" dirty="0"/>
          </a:p>
          <a:p>
            <a:endParaRPr lang="en-US" altLang="zh-CN" dirty="0"/>
          </a:p>
          <a:p>
            <a:endParaRPr lang="en-US" altLang="zh-CN" dirty="0"/>
          </a:p>
          <a:p>
            <a:endParaRPr lang="zh-CN" altLang="en-US" dirty="0"/>
          </a:p>
        </p:txBody>
      </p:sp>
      <p:pic>
        <p:nvPicPr>
          <p:cNvPr id="5" name="内容占位符 4">
            <a:extLst>
              <a:ext uri="{FF2B5EF4-FFF2-40B4-BE49-F238E27FC236}">
                <a16:creationId xmlns:a16="http://schemas.microsoft.com/office/drawing/2014/main" id="{9BE34EB7-9E09-4446-A22D-51B3E7947FA1}"/>
              </a:ext>
            </a:extLst>
          </p:cNvPr>
          <p:cNvPicPr>
            <a:picLocks noGrp="1" noChangeAspect="1"/>
          </p:cNvPicPr>
          <p:nvPr>
            <p:ph sz="half" idx="2"/>
          </p:nvPr>
        </p:nvPicPr>
        <p:blipFill>
          <a:blip r:embed="rId3"/>
          <a:stretch>
            <a:fillRect/>
          </a:stretch>
        </p:blipFill>
        <p:spPr>
          <a:xfrm>
            <a:off x="4495800" y="2650508"/>
            <a:ext cx="4551567" cy="1556984"/>
          </a:xfrm>
          <a:prstGeom prst="rect">
            <a:avLst/>
          </a:prstGeom>
        </p:spPr>
      </p:pic>
      <p:cxnSp>
        <p:nvCxnSpPr>
          <p:cNvPr id="7" name="直接连接符 6">
            <a:extLst>
              <a:ext uri="{FF2B5EF4-FFF2-40B4-BE49-F238E27FC236}">
                <a16:creationId xmlns:a16="http://schemas.microsoft.com/office/drawing/2014/main" id="{F5B9C1BA-EC12-44F0-9E56-86417A49345F}"/>
              </a:ext>
            </a:extLst>
          </p:cNvPr>
          <p:cNvCxnSpPr>
            <a:cxnSpLocks/>
          </p:cNvCxnSpPr>
          <p:nvPr/>
        </p:nvCxnSpPr>
        <p:spPr>
          <a:xfrm>
            <a:off x="7308304" y="4207492"/>
            <a:ext cx="4320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86E7213-560D-4D13-9A4E-33690F1C2066}"/>
              </a:ext>
            </a:extLst>
          </p:cNvPr>
          <p:cNvSpPr txBox="1"/>
          <p:nvPr/>
        </p:nvSpPr>
        <p:spPr>
          <a:xfrm>
            <a:off x="5004048" y="4293096"/>
            <a:ext cx="4172270" cy="276999"/>
          </a:xfrm>
          <a:prstGeom prst="rect">
            <a:avLst/>
          </a:prstGeom>
          <a:noFill/>
        </p:spPr>
        <p:txBody>
          <a:bodyPr wrap="square" rtlCol="0">
            <a:spAutoFit/>
          </a:bodyPr>
          <a:lstStyle/>
          <a:p>
            <a:r>
              <a:rPr lang="en-US" altLang="zh-CN" sz="1200" dirty="0"/>
              <a:t>From Chapter 18, Buffett: The Making of An American Capitalist.</a:t>
            </a:r>
            <a:endParaRPr lang="zh-CN" altLang="en-US" sz="1200" dirty="0"/>
          </a:p>
        </p:txBody>
      </p:sp>
    </p:spTree>
    <p:extLst>
      <p:ext uri="{BB962C8B-B14F-4D97-AF65-F5344CB8AC3E}">
        <p14:creationId xmlns:p14="http://schemas.microsoft.com/office/powerpoint/2010/main" val="406939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8C4F8-0884-4B64-AEF9-4CC13CCF39D3}"/>
              </a:ext>
            </a:extLst>
          </p:cNvPr>
          <p:cNvSpPr>
            <a:spLocks noGrp="1"/>
          </p:cNvSpPr>
          <p:nvPr>
            <p:ph type="title"/>
          </p:nvPr>
        </p:nvSpPr>
        <p:spPr/>
        <p:txBody>
          <a:bodyPr/>
          <a:lstStyle/>
          <a:p>
            <a:r>
              <a:rPr lang="zh-CN" altLang="en-US" dirty="0"/>
              <a:t>巴菲特的买入过程</a:t>
            </a:r>
          </a:p>
        </p:txBody>
      </p:sp>
      <p:sp>
        <p:nvSpPr>
          <p:cNvPr id="3" name="内容占位符 2">
            <a:extLst>
              <a:ext uri="{FF2B5EF4-FFF2-40B4-BE49-F238E27FC236}">
                <a16:creationId xmlns:a16="http://schemas.microsoft.com/office/drawing/2014/main" id="{CCEB7399-B786-473F-A022-FDA40C74B754}"/>
              </a:ext>
            </a:extLst>
          </p:cNvPr>
          <p:cNvSpPr>
            <a:spLocks noGrp="1"/>
          </p:cNvSpPr>
          <p:nvPr>
            <p:ph sz="half" idx="1"/>
          </p:nvPr>
        </p:nvSpPr>
        <p:spPr/>
        <p:txBody>
          <a:bodyPr>
            <a:normAutofit/>
          </a:bodyPr>
          <a:lstStyle/>
          <a:p>
            <a:r>
              <a:rPr lang="en-US" altLang="zh-CN" dirty="0"/>
              <a:t>1988</a:t>
            </a:r>
            <a:r>
              <a:rPr lang="zh-CN" altLang="en-US" dirty="0"/>
              <a:t>年夏天，</a:t>
            </a:r>
            <a:r>
              <a:rPr lang="en-US" altLang="zh-CN" dirty="0"/>
              <a:t>5.93</a:t>
            </a:r>
            <a:r>
              <a:rPr lang="zh-CN" altLang="en-US" dirty="0"/>
              <a:t>亿美元（每股约</a:t>
            </a:r>
            <a:r>
              <a:rPr lang="en-US" altLang="zh-CN" dirty="0"/>
              <a:t>2.6</a:t>
            </a:r>
            <a:r>
              <a:rPr lang="zh-CN" altLang="en-US" dirty="0"/>
              <a:t>美元）。</a:t>
            </a:r>
            <a:endParaRPr lang="en-US" altLang="zh-CN" dirty="0"/>
          </a:p>
          <a:p>
            <a:r>
              <a:rPr lang="en-US" altLang="zh-CN" dirty="0"/>
              <a:t>1989</a:t>
            </a:r>
            <a:r>
              <a:rPr lang="zh-CN" altLang="en-US" dirty="0"/>
              <a:t>年，</a:t>
            </a:r>
            <a:r>
              <a:rPr lang="en-US" altLang="zh-CN" dirty="0"/>
              <a:t>4.31</a:t>
            </a:r>
            <a:r>
              <a:rPr lang="zh-CN" altLang="en-US" dirty="0"/>
              <a:t>亿美元（每股约</a:t>
            </a:r>
            <a:r>
              <a:rPr lang="en-US" altLang="zh-CN" dirty="0"/>
              <a:t>2.94</a:t>
            </a:r>
            <a:r>
              <a:rPr lang="zh-CN" altLang="en-US" dirty="0"/>
              <a:t>美元）。</a:t>
            </a:r>
            <a:endParaRPr lang="en-US" altLang="zh-CN" dirty="0"/>
          </a:p>
          <a:p>
            <a:r>
              <a:rPr lang="en-US" altLang="zh-CN" dirty="0"/>
              <a:t>1994</a:t>
            </a:r>
            <a:r>
              <a:rPr lang="zh-CN" altLang="en-US" dirty="0"/>
              <a:t>年，</a:t>
            </a:r>
            <a:r>
              <a:rPr lang="en-US" altLang="zh-CN" dirty="0"/>
              <a:t>2.75</a:t>
            </a:r>
            <a:r>
              <a:rPr lang="zh-CN" altLang="en-US" dirty="0"/>
              <a:t>亿美元（每股约</a:t>
            </a:r>
            <a:r>
              <a:rPr lang="en-US" altLang="zh-CN" dirty="0"/>
              <a:t>10.42</a:t>
            </a:r>
            <a:r>
              <a:rPr lang="zh-CN" altLang="en-US" dirty="0"/>
              <a:t>美元）。</a:t>
            </a:r>
            <a:endParaRPr lang="en-US" altLang="zh-CN" dirty="0"/>
          </a:p>
          <a:p>
            <a:r>
              <a:rPr lang="zh-CN" altLang="en-US" dirty="0"/>
              <a:t>到</a:t>
            </a:r>
            <a:r>
              <a:rPr lang="en-US" altLang="zh-CN" dirty="0"/>
              <a:t>1994</a:t>
            </a:r>
            <a:r>
              <a:rPr lang="zh-CN" altLang="en-US" dirty="0"/>
              <a:t>年底，可口可乐仓位约占</a:t>
            </a:r>
            <a:r>
              <a:rPr lang="en-US" altLang="zh-CN" dirty="0"/>
              <a:t>Berkshire</a:t>
            </a:r>
            <a:r>
              <a:rPr lang="zh-CN" altLang="en-US" dirty="0"/>
              <a:t>普通股投资额的</a:t>
            </a:r>
            <a:r>
              <a:rPr lang="en-US" altLang="zh-CN" dirty="0"/>
              <a:t>34%</a:t>
            </a:r>
            <a:r>
              <a:rPr lang="zh-CN" altLang="en-US" dirty="0"/>
              <a:t>。</a:t>
            </a:r>
            <a:endParaRPr lang="en-US" altLang="zh-CN" dirty="0"/>
          </a:p>
          <a:p>
            <a:endParaRPr lang="zh-CN" altLang="en-US" dirty="0"/>
          </a:p>
        </p:txBody>
      </p:sp>
      <p:pic>
        <p:nvPicPr>
          <p:cNvPr id="5" name="内容占位符 4">
            <a:extLst>
              <a:ext uri="{FF2B5EF4-FFF2-40B4-BE49-F238E27FC236}">
                <a16:creationId xmlns:a16="http://schemas.microsoft.com/office/drawing/2014/main" id="{A5124C3E-CC49-412F-B209-0CE4314B7147}"/>
              </a:ext>
            </a:extLst>
          </p:cNvPr>
          <p:cNvPicPr>
            <a:picLocks noGrp="1" noChangeAspect="1"/>
          </p:cNvPicPr>
          <p:nvPr>
            <p:ph sz="half" idx="2"/>
          </p:nvPr>
        </p:nvPicPr>
        <p:blipFill>
          <a:blip r:embed="rId2"/>
          <a:stretch>
            <a:fillRect/>
          </a:stretch>
        </p:blipFill>
        <p:spPr>
          <a:xfrm>
            <a:off x="4648200" y="2835123"/>
            <a:ext cx="4038600" cy="2056117"/>
          </a:xfrm>
          <a:prstGeom prst="rect">
            <a:avLst/>
          </a:prstGeom>
        </p:spPr>
      </p:pic>
    </p:spTree>
    <p:extLst>
      <p:ext uri="{BB962C8B-B14F-4D97-AF65-F5344CB8AC3E}">
        <p14:creationId xmlns:p14="http://schemas.microsoft.com/office/powerpoint/2010/main" val="215086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84BCE4C-95DB-4F09-B2DC-46D93FA39BA6}"/>
              </a:ext>
            </a:extLst>
          </p:cNvPr>
          <p:cNvSpPr>
            <a:spLocks noGrp="1"/>
          </p:cNvSpPr>
          <p:nvPr>
            <p:ph type="title"/>
          </p:nvPr>
        </p:nvSpPr>
        <p:spPr/>
        <p:txBody>
          <a:bodyPr/>
          <a:lstStyle/>
          <a:p>
            <a:r>
              <a:rPr lang="zh-CN" altLang="en-US" dirty="0"/>
              <a:t>可口可乐股价（</a:t>
            </a:r>
            <a:r>
              <a:rPr lang="en-US" altLang="zh-CN" dirty="0"/>
              <a:t>1975-1994</a:t>
            </a:r>
            <a:r>
              <a:rPr lang="zh-CN" altLang="en-US" dirty="0"/>
              <a:t>）</a:t>
            </a:r>
          </a:p>
        </p:txBody>
      </p:sp>
      <p:pic>
        <p:nvPicPr>
          <p:cNvPr id="10" name="内容占位符 9">
            <a:extLst>
              <a:ext uri="{FF2B5EF4-FFF2-40B4-BE49-F238E27FC236}">
                <a16:creationId xmlns:a16="http://schemas.microsoft.com/office/drawing/2014/main" id="{6B745446-A166-41F6-9C55-EFC125675A8A}"/>
              </a:ext>
            </a:extLst>
          </p:cNvPr>
          <p:cNvPicPr>
            <a:picLocks noGrp="1" noChangeAspect="1"/>
          </p:cNvPicPr>
          <p:nvPr>
            <p:ph idx="1"/>
          </p:nvPr>
        </p:nvPicPr>
        <p:blipFill>
          <a:blip r:embed="rId3"/>
          <a:stretch>
            <a:fillRect/>
          </a:stretch>
        </p:blipFill>
        <p:spPr>
          <a:xfrm>
            <a:off x="457200" y="2056056"/>
            <a:ext cx="8229600" cy="3614251"/>
          </a:xfrm>
          <a:prstGeom prst="rect">
            <a:avLst/>
          </a:prstGeom>
        </p:spPr>
      </p:pic>
      <p:cxnSp>
        <p:nvCxnSpPr>
          <p:cNvPr id="12" name="直接箭头连接符 11">
            <a:extLst>
              <a:ext uri="{FF2B5EF4-FFF2-40B4-BE49-F238E27FC236}">
                <a16:creationId xmlns:a16="http://schemas.microsoft.com/office/drawing/2014/main" id="{964E3B85-145B-4B8A-8D23-DBDDC6E891B9}"/>
              </a:ext>
            </a:extLst>
          </p:cNvPr>
          <p:cNvCxnSpPr>
            <a:cxnSpLocks/>
          </p:cNvCxnSpPr>
          <p:nvPr/>
        </p:nvCxnSpPr>
        <p:spPr>
          <a:xfrm>
            <a:off x="5652120" y="4221088"/>
            <a:ext cx="21602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64BCE2A8-EC6D-4C2C-8901-88E2244C171F}"/>
              </a:ext>
            </a:extLst>
          </p:cNvPr>
          <p:cNvCxnSpPr>
            <a:cxnSpLocks/>
          </p:cNvCxnSpPr>
          <p:nvPr/>
        </p:nvCxnSpPr>
        <p:spPr>
          <a:xfrm>
            <a:off x="7812360" y="2492896"/>
            <a:ext cx="432048"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62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73B73-05AB-465A-A0F3-F8451A338A1A}"/>
              </a:ext>
            </a:extLst>
          </p:cNvPr>
          <p:cNvSpPr>
            <a:spLocks noGrp="1"/>
          </p:cNvSpPr>
          <p:nvPr>
            <p:ph type="title"/>
          </p:nvPr>
        </p:nvSpPr>
        <p:spPr/>
        <p:txBody>
          <a:bodyPr/>
          <a:lstStyle/>
          <a:p>
            <a:r>
              <a:rPr lang="zh-CN" altLang="en-US" dirty="0"/>
              <a:t>类似的股票</a:t>
            </a:r>
          </a:p>
        </p:txBody>
      </p:sp>
      <p:sp>
        <p:nvSpPr>
          <p:cNvPr id="3" name="内容占位符 2">
            <a:extLst>
              <a:ext uri="{FF2B5EF4-FFF2-40B4-BE49-F238E27FC236}">
                <a16:creationId xmlns:a16="http://schemas.microsoft.com/office/drawing/2014/main" id="{54557BB7-14D6-4A58-9D6F-917DB9681A5A}"/>
              </a:ext>
            </a:extLst>
          </p:cNvPr>
          <p:cNvSpPr>
            <a:spLocks noGrp="1"/>
          </p:cNvSpPr>
          <p:nvPr>
            <p:ph idx="1"/>
          </p:nvPr>
        </p:nvSpPr>
        <p:spPr/>
        <p:txBody>
          <a:bodyPr/>
          <a:lstStyle/>
          <a:p>
            <a:r>
              <a:rPr lang="zh-CN" altLang="en-US" dirty="0"/>
              <a:t>怪物饮料（</a:t>
            </a:r>
            <a:r>
              <a:rPr lang="en-US" altLang="zh-CN" dirty="0"/>
              <a:t>Monster Beverage, MNST</a:t>
            </a:r>
            <a:r>
              <a:rPr lang="zh-CN" altLang="en-US" dirty="0"/>
              <a:t>）</a:t>
            </a:r>
            <a:endParaRPr lang="en-US" altLang="zh-CN" dirty="0"/>
          </a:p>
          <a:p>
            <a:endParaRPr lang="en-US" altLang="zh-CN" dirty="0"/>
          </a:p>
          <a:p>
            <a:r>
              <a:rPr lang="zh-CN" altLang="en-US" dirty="0"/>
              <a:t>东鹏饮料（</a:t>
            </a:r>
            <a:r>
              <a:rPr lang="en-US" altLang="zh-CN" dirty="0"/>
              <a:t>605499</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291737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百润股份</a:t>
            </a:r>
            <a:endParaRPr lang="en-US" altLang="zh-CN" dirty="0"/>
          </a:p>
          <a:p>
            <a:pPr lvl="1"/>
            <a:r>
              <a:rPr lang="zh-CN" altLang="en-US" dirty="0"/>
              <a:t>达美乐</a:t>
            </a:r>
            <a:endParaRPr lang="en-US" altLang="zh-CN" dirty="0"/>
          </a:p>
          <a:p>
            <a:pPr lvl="1"/>
            <a:r>
              <a:rPr lang="zh-CN" altLang="en-US" dirty="0"/>
              <a:t>安踏体育</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187187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solidFill>
                  <a:srgbClr val="C00000"/>
                </a:solidFill>
              </a:rPr>
              <a:t>百润股份</a:t>
            </a:r>
            <a:endParaRPr lang="en-US" altLang="zh-CN" dirty="0">
              <a:solidFill>
                <a:srgbClr val="C00000"/>
              </a:solidFill>
            </a:endParaRPr>
          </a:p>
          <a:p>
            <a:pPr lvl="1"/>
            <a:r>
              <a:rPr lang="zh-CN" altLang="en-US" dirty="0"/>
              <a:t>达美乐</a:t>
            </a:r>
            <a:endParaRPr lang="en-US" altLang="zh-CN" dirty="0"/>
          </a:p>
          <a:p>
            <a:pPr lvl="1"/>
            <a:r>
              <a:rPr lang="zh-CN" altLang="en-US" dirty="0"/>
              <a:t>安踏体育</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21120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CD000A-E115-4893-8FFF-1DAD8925F2CC}"/>
              </a:ext>
            </a:extLst>
          </p:cNvPr>
          <p:cNvSpPr>
            <a:spLocks noGrp="1"/>
          </p:cNvSpPr>
          <p:nvPr>
            <p:ph type="title"/>
          </p:nvPr>
        </p:nvSpPr>
        <p:spPr/>
        <p:txBody>
          <a:bodyPr/>
          <a:lstStyle/>
          <a:p>
            <a:r>
              <a:rPr lang="zh-CN" altLang="en-US" dirty="0"/>
              <a:t>百润股份</a:t>
            </a:r>
          </a:p>
        </p:txBody>
      </p:sp>
      <p:sp>
        <p:nvSpPr>
          <p:cNvPr id="3" name="内容占位符 2">
            <a:extLst>
              <a:ext uri="{FF2B5EF4-FFF2-40B4-BE49-F238E27FC236}">
                <a16:creationId xmlns:a16="http://schemas.microsoft.com/office/drawing/2014/main" id="{DB941FA9-06EC-4BBA-8874-7AE7E87EDC63}"/>
              </a:ext>
            </a:extLst>
          </p:cNvPr>
          <p:cNvSpPr>
            <a:spLocks noGrp="1"/>
          </p:cNvSpPr>
          <p:nvPr>
            <p:ph sz="half" idx="1"/>
          </p:nvPr>
        </p:nvSpPr>
        <p:spPr/>
        <p:txBody>
          <a:bodyPr>
            <a:normAutofit fontScale="92500" lnSpcReduction="20000"/>
          </a:bodyPr>
          <a:lstStyle/>
          <a:p>
            <a:r>
              <a:rPr lang="zh-CN" altLang="en-US" dirty="0"/>
              <a:t>创于</a:t>
            </a:r>
            <a:r>
              <a:rPr lang="en-US" altLang="zh-CN" dirty="0"/>
              <a:t>1997</a:t>
            </a:r>
            <a:r>
              <a:rPr lang="zh-CN" altLang="en-US" dirty="0"/>
              <a:t>年</a:t>
            </a:r>
            <a:r>
              <a:rPr lang="en-US" altLang="zh-CN" dirty="0"/>
              <a:t>7</a:t>
            </a:r>
            <a:r>
              <a:rPr lang="zh-CN" altLang="en-US" dirty="0"/>
              <a:t>月，</a:t>
            </a:r>
            <a:r>
              <a:rPr lang="en-US" altLang="zh-CN" dirty="0"/>
              <a:t>2011</a:t>
            </a:r>
            <a:r>
              <a:rPr lang="zh-CN" altLang="en-US" dirty="0"/>
              <a:t>年</a:t>
            </a:r>
            <a:r>
              <a:rPr lang="en-US" altLang="zh-CN" dirty="0"/>
              <a:t>3</a:t>
            </a:r>
            <a:r>
              <a:rPr lang="zh-CN" altLang="en-US" dirty="0"/>
              <a:t>月上市，初始主营业务为香精香料。</a:t>
            </a:r>
            <a:endParaRPr lang="en-US" altLang="zh-CN" dirty="0"/>
          </a:p>
          <a:p>
            <a:r>
              <a:rPr lang="zh-CN" altLang="en-US" dirty="0"/>
              <a:t>子公司巴克斯酒业经营预调鸡尾酒，</a:t>
            </a:r>
            <a:r>
              <a:rPr lang="en-US" altLang="zh-CN" dirty="0"/>
              <a:t>2009</a:t>
            </a:r>
            <a:r>
              <a:rPr lang="zh-CN" altLang="en-US" dirty="0"/>
              <a:t>年以</a:t>
            </a:r>
            <a:r>
              <a:rPr lang="en-US" altLang="zh-CN" dirty="0"/>
              <a:t>100</a:t>
            </a:r>
            <a:r>
              <a:rPr lang="zh-CN" altLang="en-US" dirty="0"/>
              <a:t>元价格被剥离，卖给大股东为首的自然人。</a:t>
            </a:r>
            <a:endParaRPr lang="en-US" altLang="zh-CN" dirty="0"/>
          </a:p>
          <a:p>
            <a:r>
              <a:rPr lang="en-US" altLang="zh-CN" dirty="0"/>
              <a:t>2014</a:t>
            </a:r>
            <a:r>
              <a:rPr lang="zh-CN" altLang="en-US" dirty="0"/>
              <a:t>年</a:t>
            </a:r>
            <a:r>
              <a:rPr lang="en-US" altLang="zh-CN" dirty="0"/>
              <a:t>9</a:t>
            </a:r>
            <a:r>
              <a:rPr lang="zh-CN" altLang="en-US" dirty="0"/>
              <a:t>月宣布以</a:t>
            </a:r>
            <a:r>
              <a:rPr lang="en-US" altLang="zh-CN" dirty="0"/>
              <a:t>56.63</a:t>
            </a:r>
            <a:r>
              <a:rPr lang="zh-CN" altLang="en-US" dirty="0"/>
              <a:t>亿元价格收购巴克斯酒业</a:t>
            </a:r>
            <a:r>
              <a:rPr lang="en-US" altLang="zh-CN" dirty="0"/>
              <a:t>100%</a:t>
            </a:r>
            <a:r>
              <a:rPr lang="zh-CN" altLang="en-US" dirty="0"/>
              <a:t>股权。</a:t>
            </a:r>
            <a:endParaRPr lang="en-US" altLang="zh-CN" dirty="0"/>
          </a:p>
          <a:p>
            <a:r>
              <a:rPr lang="zh-CN" altLang="en-US" dirty="0"/>
              <a:t>主营业务成为预调鸡尾酒</a:t>
            </a:r>
            <a:r>
              <a:rPr lang="en-US" altLang="zh-CN" dirty="0"/>
              <a:t>+</a:t>
            </a:r>
            <a:r>
              <a:rPr lang="zh-CN" altLang="en-US" dirty="0"/>
              <a:t>香精香料。</a:t>
            </a:r>
          </a:p>
        </p:txBody>
      </p:sp>
      <p:pic>
        <p:nvPicPr>
          <p:cNvPr id="1026" name="Picture 2" descr="RIO锐澳 经典 炫彩鸡尾酒 预调酒 果味酒 洋酒 5°青柠味 275ml/瓶 - 太划算商城">
            <a:extLst>
              <a:ext uri="{FF2B5EF4-FFF2-40B4-BE49-F238E27FC236}">
                <a16:creationId xmlns:a16="http://schemas.microsoft.com/office/drawing/2014/main" id="{E7C5C085-1B8E-4364-A6EB-04752413A1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9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B0F12569-8440-4FD4-8CC3-7F98A7FC60FB}"/>
              </a:ext>
            </a:extLst>
          </p:cNvPr>
          <p:cNvPicPr>
            <a:picLocks noGrp="1" noChangeAspect="1"/>
          </p:cNvPicPr>
          <p:nvPr>
            <p:ph idx="1"/>
          </p:nvPr>
        </p:nvPicPr>
        <p:blipFill>
          <a:blip r:embed="rId2"/>
          <a:stretch>
            <a:fillRect/>
          </a:stretch>
        </p:blipFill>
        <p:spPr>
          <a:xfrm>
            <a:off x="457200" y="1870441"/>
            <a:ext cx="8229600" cy="3985481"/>
          </a:xfrm>
          <a:prstGeom prst="rect">
            <a:avLst/>
          </a:prstGeom>
        </p:spPr>
      </p:pic>
      <p:sp>
        <p:nvSpPr>
          <p:cNvPr id="2" name="标题 1">
            <a:extLst>
              <a:ext uri="{FF2B5EF4-FFF2-40B4-BE49-F238E27FC236}">
                <a16:creationId xmlns:a16="http://schemas.microsoft.com/office/drawing/2014/main" id="{10A1E3C2-7984-4D8D-A411-DF8E3A925CCD}"/>
              </a:ext>
            </a:extLst>
          </p:cNvPr>
          <p:cNvSpPr>
            <a:spLocks noGrp="1"/>
          </p:cNvSpPr>
          <p:nvPr>
            <p:ph type="title"/>
          </p:nvPr>
        </p:nvSpPr>
        <p:spPr/>
        <p:txBody>
          <a:bodyPr/>
          <a:lstStyle/>
          <a:p>
            <a:r>
              <a:rPr lang="zh-CN" altLang="en-US" dirty="0"/>
              <a:t>从</a:t>
            </a:r>
            <a:r>
              <a:rPr lang="en-US" altLang="zh-CN" dirty="0"/>
              <a:t>Commodity </a:t>
            </a:r>
            <a:r>
              <a:rPr lang="zh-CN" altLang="en-US" dirty="0"/>
              <a:t>到 </a:t>
            </a:r>
            <a:r>
              <a:rPr lang="en-US" altLang="zh-CN" dirty="0"/>
              <a:t>Brand</a:t>
            </a:r>
            <a:endParaRPr lang="zh-CN" altLang="en-US" dirty="0"/>
          </a:p>
        </p:txBody>
      </p:sp>
      <p:sp>
        <p:nvSpPr>
          <p:cNvPr id="7" name="椭圆 6">
            <a:extLst>
              <a:ext uri="{FF2B5EF4-FFF2-40B4-BE49-F238E27FC236}">
                <a16:creationId xmlns:a16="http://schemas.microsoft.com/office/drawing/2014/main" id="{E4B2038F-FCE9-49E3-9067-16434F16930C}"/>
              </a:ext>
            </a:extLst>
          </p:cNvPr>
          <p:cNvSpPr/>
          <p:nvPr/>
        </p:nvSpPr>
        <p:spPr>
          <a:xfrm>
            <a:off x="2051720" y="4653136"/>
            <a:ext cx="514400" cy="108012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737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8FA9C4E-21F3-40DB-A67B-95FCF4E71A97}"/>
              </a:ext>
            </a:extLst>
          </p:cNvPr>
          <p:cNvSpPr>
            <a:spLocks noGrp="1"/>
          </p:cNvSpPr>
          <p:nvPr>
            <p:ph type="title"/>
          </p:nvPr>
        </p:nvSpPr>
        <p:spPr/>
        <p:txBody>
          <a:bodyPr/>
          <a:lstStyle/>
          <a:p>
            <a:r>
              <a:rPr lang="en-US" altLang="zh-CN" dirty="0"/>
              <a:t>2014-2015</a:t>
            </a:r>
            <a:endParaRPr lang="zh-CN" altLang="en-US" dirty="0"/>
          </a:p>
        </p:txBody>
      </p:sp>
      <p:sp>
        <p:nvSpPr>
          <p:cNvPr id="5" name="内容占位符 4">
            <a:extLst>
              <a:ext uri="{FF2B5EF4-FFF2-40B4-BE49-F238E27FC236}">
                <a16:creationId xmlns:a16="http://schemas.microsoft.com/office/drawing/2014/main" id="{978AC1A4-3E58-4233-AC6B-5FD4617AD07D}"/>
              </a:ext>
            </a:extLst>
          </p:cNvPr>
          <p:cNvSpPr>
            <a:spLocks noGrp="1"/>
          </p:cNvSpPr>
          <p:nvPr>
            <p:ph sz="half" idx="1"/>
          </p:nvPr>
        </p:nvSpPr>
        <p:spPr/>
        <p:txBody>
          <a:bodyPr>
            <a:normAutofit fontScale="85000" lnSpcReduction="20000"/>
          </a:bodyPr>
          <a:lstStyle/>
          <a:p>
            <a:r>
              <a:rPr lang="zh-CN" altLang="en-US" dirty="0"/>
              <a:t>渠道：进入超市。</a:t>
            </a:r>
            <a:endParaRPr lang="en-US" altLang="zh-CN" dirty="0"/>
          </a:p>
          <a:p>
            <a:r>
              <a:rPr lang="zh-CN" altLang="en-US" dirty="0"/>
              <a:t>营销：明星代言、品牌赞助、电视剧植入广告大获成功。</a:t>
            </a:r>
            <a:endParaRPr lang="en-US" altLang="zh-CN" dirty="0"/>
          </a:p>
          <a:p>
            <a:pPr lvl="1"/>
            <a:r>
              <a:rPr lang="zh-CN" altLang="en-US" dirty="0"/>
              <a:t>自</a:t>
            </a:r>
            <a:r>
              <a:rPr lang="en-US" altLang="zh-CN" dirty="0"/>
              <a:t>2015</a:t>
            </a:r>
            <a:r>
              <a:rPr lang="zh-CN" altLang="en-US" dirty="0"/>
              <a:t>年</a:t>
            </a:r>
            <a:r>
              <a:rPr lang="en-US" altLang="zh-CN" dirty="0"/>
              <a:t>1</a:t>
            </a:r>
            <a:r>
              <a:rPr lang="zh-CN" altLang="en-US" dirty="0"/>
              <a:t>月</a:t>
            </a:r>
            <a:r>
              <a:rPr lang="en-US" altLang="zh-CN" dirty="0"/>
              <a:t>10</a:t>
            </a:r>
            <a:r>
              <a:rPr lang="zh-CN" altLang="en-US" dirty="0"/>
              <a:t>日</a:t>
            </a:r>
            <a:r>
              <a:rPr lang="en-US" altLang="zh-CN" dirty="0"/>
              <a:t>《</a:t>
            </a:r>
            <a:r>
              <a:rPr lang="zh-CN" altLang="en-US" dirty="0"/>
              <a:t>何以笙箫默</a:t>
            </a:r>
            <a:r>
              <a:rPr lang="en-US" altLang="zh-CN" dirty="0"/>
              <a:t>》</a:t>
            </a:r>
            <a:r>
              <a:rPr lang="zh-CN" altLang="en-US" dirty="0"/>
              <a:t>开播起，</a:t>
            </a:r>
            <a:r>
              <a:rPr lang="en-US" altLang="zh-CN" dirty="0"/>
              <a:t>16</a:t>
            </a:r>
            <a:r>
              <a:rPr lang="zh-CN" altLang="en-US" dirty="0"/>
              <a:t>天内，其天猫旗舰店的限量版包装日均销量同比增长</a:t>
            </a:r>
            <a:r>
              <a:rPr lang="en-US" altLang="zh-CN" dirty="0"/>
              <a:t>4</a:t>
            </a:r>
            <a:r>
              <a:rPr lang="zh-CN" altLang="en-US" dirty="0"/>
              <a:t>倍，达到每日</a:t>
            </a:r>
            <a:r>
              <a:rPr lang="en-US" altLang="zh-CN" dirty="0"/>
              <a:t>4500</a:t>
            </a:r>
            <a:r>
              <a:rPr lang="zh-CN" altLang="en-US" dirty="0"/>
              <a:t>瓶，常规包装销量同比增长</a:t>
            </a:r>
            <a:r>
              <a:rPr lang="en-US" altLang="zh-CN" dirty="0"/>
              <a:t>8</a:t>
            </a:r>
            <a:r>
              <a:rPr lang="zh-CN" altLang="en-US" dirty="0"/>
              <a:t>倍，每日</a:t>
            </a:r>
            <a:r>
              <a:rPr lang="en-US" altLang="zh-CN" dirty="0"/>
              <a:t>12000</a:t>
            </a:r>
            <a:r>
              <a:rPr lang="zh-CN" altLang="en-US" dirty="0"/>
              <a:t>瓶。</a:t>
            </a:r>
            <a:endParaRPr lang="en-US" altLang="zh-CN" dirty="0"/>
          </a:p>
          <a:p>
            <a:r>
              <a:rPr lang="en-US" altLang="zh-CN" dirty="0"/>
              <a:t>2013</a:t>
            </a:r>
            <a:r>
              <a:rPr lang="zh-CN" altLang="en-US" dirty="0"/>
              <a:t>年</a:t>
            </a:r>
            <a:r>
              <a:rPr lang="en-US" altLang="zh-CN" dirty="0"/>
              <a:t>Rio</a:t>
            </a:r>
            <a:r>
              <a:rPr lang="zh-CN" altLang="en-US" dirty="0"/>
              <a:t>市占率</a:t>
            </a:r>
            <a:r>
              <a:rPr lang="en-US" altLang="zh-CN" dirty="0"/>
              <a:t>20%</a:t>
            </a:r>
            <a:r>
              <a:rPr lang="zh-CN" altLang="en-US" dirty="0"/>
              <a:t>，落后于百加得的冰锐。</a:t>
            </a:r>
            <a:r>
              <a:rPr lang="en-US" altLang="zh-CN" dirty="0"/>
              <a:t>2014</a:t>
            </a:r>
            <a:r>
              <a:rPr lang="zh-CN" altLang="en-US" dirty="0"/>
              <a:t>年上升到</a:t>
            </a:r>
            <a:r>
              <a:rPr lang="en-US" altLang="zh-CN" dirty="0"/>
              <a:t>40%</a:t>
            </a:r>
            <a:r>
              <a:rPr lang="zh-CN" altLang="en-US" dirty="0"/>
              <a:t>，</a:t>
            </a:r>
            <a:r>
              <a:rPr lang="en-US" altLang="zh-CN" dirty="0"/>
              <a:t>2015</a:t>
            </a:r>
            <a:r>
              <a:rPr lang="zh-CN" altLang="en-US" dirty="0"/>
              <a:t>年上升到</a:t>
            </a:r>
            <a:r>
              <a:rPr lang="en-US" altLang="zh-CN" dirty="0"/>
              <a:t>65%</a:t>
            </a:r>
            <a:r>
              <a:rPr lang="zh-CN" altLang="en-US" dirty="0"/>
              <a:t>。</a:t>
            </a:r>
            <a:endParaRPr lang="en-US" altLang="zh-CN" dirty="0"/>
          </a:p>
          <a:p>
            <a:endParaRPr lang="zh-CN" altLang="en-US" dirty="0"/>
          </a:p>
        </p:txBody>
      </p:sp>
      <p:pic>
        <p:nvPicPr>
          <p:cNvPr id="2050" name="Picture 2" descr="合润传媒联手RIO 《何以笙箫默》案例获艾菲奖高度认可_财经_环球网">
            <a:extLst>
              <a:ext uri="{FF2B5EF4-FFF2-40B4-BE49-F238E27FC236}">
                <a16:creationId xmlns:a16="http://schemas.microsoft.com/office/drawing/2014/main" id="{6FD48AC2-1ADF-4D34-B3C2-6DB431D1C7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56798"/>
            <a:ext cx="4038600" cy="241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2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A7B1C550-954A-4C65-99AA-EAF9CD7E1E8F}"/>
                  </a:ext>
                </a:extLst>
              </p:cNvPr>
              <p:cNvSpPr>
                <a:spLocks noGrp="1"/>
              </p:cNvSpPr>
              <p:nvPr>
                <p:ph type="title"/>
              </p:nvPr>
            </p:nvSpPr>
            <p:spPr/>
            <p:txBody>
              <a:bodyPr/>
              <a:lstStyle/>
              <a:p>
                <a:r>
                  <a:rPr lang="zh-CN" altLang="en-US" dirty="0"/>
                  <a:t>预期</a:t>
                </a:r>
                <a14:m>
                  <m:oMath xmlns:m="http://schemas.openxmlformats.org/officeDocument/2006/math">
                    <m:r>
                      <a:rPr lang="zh-CN" altLang="en-US" i="1" smtClean="0">
                        <a:latin typeface="Cambria Math" panose="02040503050406030204" pitchFamily="18" charset="0"/>
                      </a:rPr>
                      <m:t>≫</m:t>
                    </m:r>
                  </m:oMath>
                </a14:m>
                <a:r>
                  <a:rPr lang="zh-CN" altLang="en-US" dirty="0"/>
                  <a:t>事实</a:t>
                </a:r>
              </a:p>
            </p:txBody>
          </p:sp>
        </mc:Choice>
        <mc:Fallback xmlns="">
          <p:sp>
            <p:nvSpPr>
              <p:cNvPr id="2" name="标题 1">
                <a:extLst>
                  <a:ext uri="{FF2B5EF4-FFF2-40B4-BE49-F238E27FC236}">
                    <a16:creationId xmlns:a16="http://schemas.microsoft.com/office/drawing/2014/main" id="{A7B1C550-954A-4C65-99AA-EAF9CD7E1E8F}"/>
                  </a:ext>
                </a:extLst>
              </p:cNvPr>
              <p:cNvSpPr>
                <a:spLocks noGrp="1" noRot="1" noChangeAspect="1" noMove="1" noResize="1" noEditPoints="1" noAdjustHandles="1" noChangeArrowheads="1" noChangeShapeType="1" noTextEdit="1"/>
              </p:cNvSpPr>
              <p:nvPr>
                <p:ph type="title"/>
              </p:nvPr>
            </p:nvSpPr>
            <p:spPr>
              <a:blipFill>
                <a:blip r:embed="rId2"/>
                <a:stretch>
                  <a:fillRect b="-5319"/>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E00E6CD9-2B37-452B-A18F-E17130697DD2}"/>
              </a:ext>
            </a:extLst>
          </p:cNvPr>
          <p:cNvPicPr>
            <a:picLocks noGrp="1" noChangeAspect="1"/>
          </p:cNvPicPr>
          <p:nvPr>
            <p:ph idx="1"/>
          </p:nvPr>
        </p:nvPicPr>
        <p:blipFill>
          <a:blip r:embed="rId3"/>
          <a:stretch>
            <a:fillRect/>
          </a:stretch>
        </p:blipFill>
        <p:spPr>
          <a:xfrm>
            <a:off x="1650504" y="3628789"/>
            <a:ext cx="5842992" cy="2645334"/>
          </a:xfrm>
          <a:prstGeom prst="rect">
            <a:avLst/>
          </a:prstGeom>
        </p:spPr>
      </p:pic>
      <p:pic>
        <p:nvPicPr>
          <p:cNvPr id="8" name="图片 7">
            <a:extLst>
              <a:ext uri="{FF2B5EF4-FFF2-40B4-BE49-F238E27FC236}">
                <a16:creationId xmlns:a16="http://schemas.microsoft.com/office/drawing/2014/main" id="{23E12AD8-DCCC-47F8-B381-0F25AA2C171B}"/>
              </a:ext>
            </a:extLst>
          </p:cNvPr>
          <p:cNvPicPr>
            <a:picLocks noChangeAspect="1"/>
          </p:cNvPicPr>
          <p:nvPr/>
        </p:nvPicPr>
        <p:blipFill>
          <a:blip r:embed="rId4"/>
          <a:stretch>
            <a:fillRect/>
          </a:stretch>
        </p:blipFill>
        <p:spPr>
          <a:xfrm>
            <a:off x="1650504" y="1417638"/>
            <a:ext cx="5842992" cy="2645335"/>
          </a:xfrm>
          <a:prstGeom prst="rect">
            <a:avLst/>
          </a:prstGeom>
        </p:spPr>
      </p:pic>
      <p:cxnSp>
        <p:nvCxnSpPr>
          <p:cNvPr id="11" name="直接箭头连接符 10">
            <a:extLst>
              <a:ext uri="{FF2B5EF4-FFF2-40B4-BE49-F238E27FC236}">
                <a16:creationId xmlns:a16="http://schemas.microsoft.com/office/drawing/2014/main" id="{BD9E9148-1162-4B6F-8932-6B61E1C7E3F8}"/>
              </a:ext>
            </a:extLst>
          </p:cNvPr>
          <p:cNvCxnSpPr/>
          <p:nvPr/>
        </p:nvCxnSpPr>
        <p:spPr>
          <a:xfrm flipV="1">
            <a:off x="3954760" y="1705670"/>
            <a:ext cx="288032" cy="14401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9534F938-2BFF-41F1-8B22-CF251C16746C}"/>
              </a:ext>
            </a:extLst>
          </p:cNvPr>
          <p:cNvCxnSpPr>
            <a:cxnSpLocks/>
          </p:cNvCxnSpPr>
          <p:nvPr/>
        </p:nvCxnSpPr>
        <p:spPr>
          <a:xfrm>
            <a:off x="4098776" y="4216845"/>
            <a:ext cx="216024" cy="36914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04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55509F-002C-4584-81D4-D77AA8E6A715}"/>
              </a:ext>
            </a:extLst>
          </p:cNvPr>
          <p:cNvSpPr>
            <a:spLocks noGrp="1"/>
          </p:cNvSpPr>
          <p:nvPr>
            <p:ph type="title"/>
          </p:nvPr>
        </p:nvSpPr>
        <p:spPr/>
        <p:txBody>
          <a:bodyPr/>
          <a:lstStyle/>
          <a:p>
            <a:r>
              <a:rPr lang="zh-CN" altLang="en-US" dirty="0"/>
              <a:t>昙花一现</a:t>
            </a:r>
          </a:p>
        </p:txBody>
      </p:sp>
      <p:pic>
        <p:nvPicPr>
          <p:cNvPr id="6" name="内容占位符 5">
            <a:extLst>
              <a:ext uri="{FF2B5EF4-FFF2-40B4-BE49-F238E27FC236}">
                <a16:creationId xmlns:a16="http://schemas.microsoft.com/office/drawing/2014/main" id="{645CDB2B-906B-442E-8B9E-DF2FEF81C74E}"/>
              </a:ext>
            </a:extLst>
          </p:cNvPr>
          <p:cNvPicPr>
            <a:picLocks noGrp="1" noChangeAspect="1"/>
          </p:cNvPicPr>
          <p:nvPr>
            <p:ph idx="1"/>
          </p:nvPr>
        </p:nvPicPr>
        <p:blipFill>
          <a:blip r:embed="rId3"/>
          <a:stretch>
            <a:fillRect/>
          </a:stretch>
        </p:blipFill>
        <p:spPr>
          <a:xfrm>
            <a:off x="457200" y="1994308"/>
            <a:ext cx="8229600" cy="3737746"/>
          </a:xfrm>
          <a:prstGeom prst="rect">
            <a:avLst/>
          </a:prstGeom>
        </p:spPr>
      </p:pic>
      <p:sp>
        <p:nvSpPr>
          <p:cNvPr id="7" name="椭圆 6">
            <a:extLst>
              <a:ext uri="{FF2B5EF4-FFF2-40B4-BE49-F238E27FC236}">
                <a16:creationId xmlns:a16="http://schemas.microsoft.com/office/drawing/2014/main" id="{7A2F2731-52E2-49B9-A8D0-C54CE2FD9044}"/>
              </a:ext>
            </a:extLst>
          </p:cNvPr>
          <p:cNvSpPr/>
          <p:nvPr/>
        </p:nvSpPr>
        <p:spPr>
          <a:xfrm>
            <a:off x="2267744" y="2207598"/>
            <a:ext cx="576064" cy="331116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367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51599-B336-4593-998C-077A88102FD4}"/>
              </a:ext>
            </a:extLst>
          </p:cNvPr>
          <p:cNvSpPr>
            <a:spLocks noGrp="1"/>
          </p:cNvSpPr>
          <p:nvPr>
            <p:ph type="title"/>
          </p:nvPr>
        </p:nvSpPr>
        <p:spPr/>
        <p:txBody>
          <a:bodyPr/>
          <a:lstStyle/>
          <a:p>
            <a:r>
              <a:rPr lang="zh-CN" altLang="en-US" dirty="0"/>
              <a:t>归母净利润</a:t>
            </a:r>
          </a:p>
        </p:txBody>
      </p:sp>
      <p:pic>
        <p:nvPicPr>
          <p:cNvPr id="4" name="内容占位符 3">
            <a:extLst>
              <a:ext uri="{FF2B5EF4-FFF2-40B4-BE49-F238E27FC236}">
                <a16:creationId xmlns:a16="http://schemas.microsoft.com/office/drawing/2014/main" id="{94CD5395-23D8-4381-AA4A-41C669F8CB5D}"/>
              </a:ext>
            </a:extLst>
          </p:cNvPr>
          <p:cNvPicPr>
            <a:picLocks noGrp="1" noChangeAspect="1"/>
          </p:cNvPicPr>
          <p:nvPr>
            <p:ph idx="1"/>
          </p:nvPr>
        </p:nvPicPr>
        <p:blipFill>
          <a:blip r:embed="rId2"/>
          <a:stretch>
            <a:fillRect/>
          </a:stretch>
        </p:blipFill>
        <p:spPr>
          <a:xfrm>
            <a:off x="457200" y="1994308"/>
            <a:ext cx="8229600" cy="3737746"/>
          </a:xfrm>
          <a:prstGeom prst="rect">
            <a:avLst/>
          </a:prstGeom>
        </p:spPr>
      </p:pic>
      <p:sp>
        <p:nvSpPr>
          <p:cNvPr id="5" name="椭圆 4">
            <a:extLst>
              <a:ext uri="{FF2B5EF4-FFF2-40B4-BE49-F238E27FC236}">
                <a16:creationId xmlns:a16="http://schemas.microsoft.com/office/drawing/2014/main" id="{01E271AF-2AC1-4848-BD8E-2A67428E280E}"/>
              </a:ext>
            </a:extLst>
          </p:cNvPr>
          <p:cNvSpPr/>
          <p:nvPr/>
        </p:nvSpPr>
        <p:spPr>
          <a:xfrm>
            <a:off x="2195736" y="2133815"/>
            <a:ext cx="864096" cy="2879361"/>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631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a:extLst>
              <a:ext uri="{FF2B5EF4-FFF2-40B4-BE49-F238E27FC236}">
                <a16:creationId xmlns:a16="http://schemas.microsoft.com/office/drawing/2014/main" id="{EA7F19C3-0D4F-49E5-A557-EAEC0369E955}"/>
              </a:ext>
            </a:extLst>
          </p:cNvPr>
          <p:cNvGraphicFramePr>
            <a:graphicFrameLocks noGrp="1"/>
          </p:cNvGraphicFramePr>
          <p:nvPr>
            <p:ph idx="1"/>
            <p:extLst>
              <p:ext uri="{D42A27DB-BD31-4B8C-83A1-F6EECF244321}">
                <p14:modId xmlns:p14="http://schemas.microsoft.com/office/powerpoint/2010/main" val="7986015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标题 1">
            <a:extLst>
              <a:ext uri="{FF2B5EF4-FFF2-40B4-BE49-F238E27FC236}">
                <a16:creationId xmlns:a16="http://schemas.microsoft.com/office/drawing/2014/main" id="{2C5AC75D-5B68-4927-B6C4-E7284ACAFD09}"/>
              </a:ext>
            </a:extLst>
          </p:cNvPr>
          <p:cNvSpPr>
            <a:spLocks noGrp="1"/>
          </p:cNvSpPr>
          <p:nvPr>
            <p:ph type="title"/>
          </p:nvPr>
        </p:nvSpPr>
        <p:spPr/>
        <p:txBody>
          <a:bodyPr/>
          <a:lstStyle/>
          <a:p>
            <a:r>
              <a:rPr lang="zh-CN" altLang="en-US" dirty="0"/>
              <a:t>自由现金流</a:t>
            </a:r>
          </a:p>
        </p:txBody>
      </p:sp>
      <p:sp>
        <p:nvSpPr>
          <p:cNvPr id="5" name="椭圆 4">
            <a:extLst>
              <a:ext uri="{FF2B5EF4-FFF2-40B4-BE49-F238E27FC236}">
                <a16:creationId xmlns:a16="http://schemas.microsoft.com/office/drawing/2014/main" id="{58D35247-AB7E-410D-A21F-ABA3B0B02123}"/>
              </a:ext>
            </a:extLst>
          </p:cNvPr>
          <p:cNvSpPr/>
          <p:nvPr/>
        </p:nvSpPr>
        <p:spPr>
          <a:xfrm>
            <a:off x="4067944" y="3140968"/>
            <a:ext cx="1152128" cy="265519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811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B0546-CA02-4D55-BFD2-D1E57CBE753C}"/>
              </a:ext>
            </a:extLst>
          </p:cNvPr>
          <p:cNvSpPr>
            <a:spLocks noGrp="1"/>
          </p:cNvSpPr>
          <p:nvPr>
            <p:ph type="title"/>
          </p:nvPr>
        </p:nvSpPr>
        <p:spPr/>
        <p:txBody>
          <a:bodyPr/>
          <a:lstStyle/>
          <a:p>
            <a:r>
              <a:rPr lang="zh-CN" altLang="en-US" dirty="0"/>
              <a:t>度过寒冬</a:t>
            </a:r>
          </a:p>
        </p:txBody>
      </p:sp>
      <p:sp>
        <p:nvSpPr>
          <p:cNvPr id="3" name="内容占位符 2">
            <a:extLst>
              <a:ext uri="{FF2B5EF4-FFF2-40B4-BE49-F238E27FC236}">
                <a16:creationId xmlns:a16="http://schemas.microsoft.com/office/drawing/2014/main" id="{04C165F5-7EAA-419C-AA9C-5F6B0CB92C04}"/>
              </a:ext>
            </a:extLst>
          </p:cNvPr>
          <p:cNvSpPr>
            <a:spLocks noGrp="1"/>
          </p:cNvSpPr>
          <p:nvPr>
            <p:ph idx="1"/>
          </p:nvPr>
        </p:nvSpPr>
        <p:spPr/>
        <p:txBody>
          <a:bodyPr>
            <a:normAutofit lnSpcReduction="10000"/>
          </a:bodyPr>
          <a:lstStyle/>
          <a:p>
            <a:pPr latinLnBrk="1"/>
            <a:r>
              <a:rPr lang="en-US" altLang="zh-CN" dirty="0"/>
              <a:t>2015</a:t>
            </a:r>
            <a:r>
              <a:rPr lang="zh-CN" altLang="en-US" dirty="0"/>
              <a:t>年底，全行业陷入寒冬。</a:t>
            </a:r>
            <a:endParaRPr lang="en-US" altLang="zh-CN" dirty="0"/>
          </a:p>
          <a:p>
            <a:pPr latinLnBrk="1"/>
            <a:r>
              <a:rPr lang="en-US" altLang="zh-CN" dirty="0"/>
              <a:t>2016</a:t>
            </a:r>
            <a:r>
              <a:rPr lang="zh-CN" altLang="en-US" dirty="0"/>
              <a:t>年</a:t>
            </a:r>
            <a:endParaRPr lang="en-US" altLang="zh-CN" dirty="0"/>
          </a:p>
          <a:p>
            <a:pPr lvl="1" latinLnBrk="1"/>
            <a:r>
              <a:rPr lang="zh-CN" altLang="en-US" dirty="0"/>
              <a:t>百润从全国铺货转回重点发达地区，同时拓展电商和餐饮渠道。</a:t>
            </a:r>
          </a:p>
          <a:p>
            <a:pPr lvl="1" latinLnBrk="1"/>
            <a:r>
              <a:rPr lang="zh-CN" altLang="en-US" dirty="0"/>
              <a:t>牺牲短期业绩，减少出货量，帮助经销商消化库存。</a:t>
            </a:r>
          </a:p>
          <a:p>
            <a:pPr lvl="1" latinLnBrk="1"/>
            <a:r>
              <a:rPr lang="zh-CN" altLang="en-US" dirty="0"/>
              <a:t>维持较高销售开支，支撑品牌。</a:t>
            </a:r>
          </a:p>
          <a:p>
            <a:pPr latinLnBrk="1"/>
            <a:r>
              <a:rPr lang="en-US" altLang="zh-CN" dirty="0"/>
              <a:t>2017</a:t>
            </a:r>
            <a:r>
              <a:rPr lang="zh-CN" altLang="en-US" dirty="0"/>
              <a:t>年</a:t>
            </a:r>
            <a:r>
              <a:rPr lang="en-US" altLang="zh-CN" dirty="0"/>
              <a:t>RIO</a:t>
            </a:r>
            <a:r>
              <a:rPr lang="zh-CN" altLang="en-US" dirty="0"/>
              <a:t>市场占有率达</a:t>
            </a:r>
            <a:r>
              <a:rPr lang="en-US" altLang="zh-CN" dirty="0"/>
              <a:t>70%</a:t>
            </a:r>
            <a:r>
              <a:rPr lang="zh-CN" altLang="en-US" dirty="0"/>
              <a:t>。</a:t>
            </a:r>
            <a:endParaRPr lang="en-US" altLang="zh-CN" dirty="0"/>
          </a:p>
          <a:p>
            <a:pPr latinLnBrk="1"/>
            <a:r>
              <a:rPr lang="en-US" altLang="zh-CN" dirty="0"/>
              <a:t>2020</a:t>
            </a:r>
            <a:r>
              <a:rPr lang="zh-CN" altLang="en-US" dirty="0"/>
              <a:t>年</a:t>
            </a:r>
            <a:r>
              <a:rPr lang="en-US" altLang="zh-CN" dirty="0"/>
              <a:t>RIO</a:t>
            </a:r>
            <a:r>
              <a:rPr lang="zh-CN" altLang="en-US" dirty="0"/>
              <a:t>市场占有率达到</a:t>
            </a:r>
            <a:r>
              <a:rPr lang="en-US" altLang="zh-CN" dirty="0"/>
              <a:t>86.8%</a:t>
            </a:r>
            <a:r>
              <a:rPr lang="zh-CN" altLang="en-US" dirty="0"/>
              <a:t>。</a:t>
            </a:r>
          </a:p>
          <a:p>
            <a:endParaRPr lang="zh-CN" altLang="en-US" dirty="0"/>
          </a:p>
        </p:txBody>
      </p:sp>
    </p:spTree>
    <p:extLst>
      <p:ext uri="{BB962C8B-B14F-4D97-AF65-F5344CB8AC3E}">
        <p14:creationId xmlns:p14="http://schemas.microsoft.com/office/powerpoint/2010/main" val="2963320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555645-5D8B-4206-9F7F-10C394CBEEE5}"/>
              </a:ext>
            </a:extLst>
          </p:cNvPr>
          <p:cNvSpPr>
            <a:spLocks noGrp="1"/>
          </p:cNvSpPr>
          <p:nvPr>
            <p:ph type="title"/>
          </p:nvPr>
        </p:nvSpPr>
        <p:spPr/>
        <p:txBody>
          <a:bodyPr/>
          <a:lstStyle/>
          <a:p>
            <a:r>
              <a:rPr lang="zh-CN" altLang="en-US" dirty="0"/>
              <a:t>品牌的支撑</a:t>
            </a:r>
          </a:p>
        </p:txBody>
      </p:sp>
      <p:pic>
        <p:nvPicPr>
          <p:cNvPr id="6" name="内容占位符 5">
            <a:extLst>
              <a:ext uri="{FF2B5EF4-FFF2-40B4-BE49-F238E27FC236}">
                <a16:creationId xmlns:a16="http://schemas.microsoft.com/office/drawing/2014/main" id="{4E2FE221-E407-4413-BAAD-53D8C2F10431}"/>
              </a:ext>
            </a:extLst>
          </p:cNvPr>
          <p:cNvPicPr>
            <a:picLocks noGrp="1" noChangeAspect="1"/>
          </p:cNvPicPr>
          <p:nvPr>
            <p:ph idx="1"/>
          </p:nvPr>
        </p:nvPicPr>
        <p:blipFill>
          <a:blip r:embed="rId2"/>
          <a:stretch>
            <a:fillRect/>
          </a:stretch>
        </p:blipFill>
        <p:spPr>
          <a:xfrm>
            <a:off x="457200" y="2000262"/>
            <a:ext cx="8229600" cy="3725838"/>
          </a:xfrm>
          <a:prstGeom prst="rect">
            <a:avLst/>
          </a:prstGeom>
        </p:spPr>
      </p:pic>
    </p:spTree>
    <p:extLst>
      <p:ext uri="{BB962C8B-B14F-4D97-AF65-F5344CB8AC3E}">
        <p14:creationId xmlns:p14="http://schemas.microsoft.com/office/powerpoint/2010/main" val="418463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7F58D5-3398-469C-889B-0F33BA078D2C}"/>
              </a:ext>
            </a:extLst>
          </p:cNvPr>
          <p:cNvSpPr>
            <a:spLocks noGrp="1"/>
          </p:cNvSpPr>
          <p:nvPr>
            <p:ph type="title"/>
          </p:nvPr>
        </p:nvSpPr>
        <p:spPr/>
        <p:txBody>
          <a:bodyPr/>
          <a:lstStyle/>
          <a:p>
            <a:r>
              <a:rPr lang="zh-CN" altLang="en-US" dirty="0"/>
              <a:t>消费股</a:t>
            </a:r>
          </a:p>
        </p:txBody>
      </p:sp>
      <p:sp>
        <p:nvSpPr>
          <p:cNvPr id="3" name="内容占位符 2">
            <a:extLst>
              <a:ext uri="{FF2B5EF4-FFF2-40B4-BE49-F238E27FC236}">
                <a16:creationId xmlns:a16="http://schemas.microsoft.com/office/drawing/2014/main" id="{5F96E8B6-0693-44EE-B94D-64F0C73AACDF}"/>
              </a:ext>
            </a:extLst>
          </p:cNvPr>
          <p:cNvSpPr>
            <a:spLocks noGrp="1"/>
          </p:cNvSpPr>
          <p:nvPr>
            <p:ph idx="1"/>
          </p:nvPr>
        </p:nvSpPr>
        <p:spPr/>
        <p:txBody>
          <a:bodyPr/>
          <a:lstStyle/>
          <a:p>
            <a:r>
              <a:rPr lang="zh-CN" altLang="en-US" dirty="0"/>
              <a:t>主营产品或服务用于个人和家庭消费</a:t>
            </a:r>
            <a:endParaRPr lang="en-US" altLang="zh-CN" dirty="0"/>
          </a:p>
          <a:p>
            <a:pPr lvl="1"/>
            <a:r>
              <a:rPr lang="zh-CN" altLang="en-US" dirty="0"/>
              <a:t>衣食住行玩</a:t>
            </a:r>
            <a:endParaRPr lang="en-US" altLang="zh-CN" dirty="0"/>
          </a:p>
          <a:p>
            <a:pPr lvl="1"/>
            <a:r>
              <a:rPr lang="zh-CN" altLang="en-US" dirty="0"/>
              <a:t>必需品和可选品</a:t>
            </a:r>
            <a:endParaRPr lang="en-US" altLang="zh-CN" dirty="0"/>
          </a:p>
          <a:p>
            <a:r>
              <a:rPr lang="zh-CN" altLang="en-US" dirty="0"/>
              <a:t>主营业务营收和利润紧跟消费趋势</a:t>
            </a:r>
            <a:endParaRPr lang="en-US" altLang="zh-CN" dirty="0"/>
          </a:p>
          <a:p>
            <a:pPr lvl="1"/>
            <a:r>
              <a:rPr lang="zh-CN" altLang="en-US" dirty="0"/>
              <a:t>消费基础设施（购物广场、网购平台）</a:t>
            </a:r>
          </a:p>
        </p:txBody>
      </p:sp>
    </p:spTree>
    <p:extLst>
      <p:ext uri="{BB962C8B-B14F-4D97-AF65-F5344CB8AC3E}">
        <p14:creationId xmlns:p14="http://schemas.microsoft.com/office/powerpoint/2010/main" val="1106506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F663F3-A8BE-43A6-B08E-E90FB8C08CEB}"/>
              </a:ext>
            </a:extLst>
          </p:cNvPr>
          <p:cNvSpPr>
            <a:spLocks noGrp="1"/>
          </p:cNvSpPr>
          <p:nvPr>
            <p:ph type="title"/>
          </p:nvPr>
        </p:nvSpPr>
        <p:spPr/>
        <p:txBody>
          <a:bodyPr/>
          <a:lstStyle/>
          <a:p>
            <a:r>
              <a:rPr lang="en-US" altLang="zh-CN" dirty="0"/>
              <a:t>2019-2021</a:t>
            </a:r>
            <a:r>
              <a:rPr lang="zh-CN" altLang="en-US" dirty="0"/>
              <a:t>，两年</a:t>
            </a:r>
            <a:r>
              <a:rPr lang="en-US" altLang="zh-CN" dirty="0"/>
              <a:t>15</a:t>
            </a:r>
            <a:r>
              <a:rPr lang="zh-CN" altLang="en-US" dirty="0"/>
              <a:t>倍</a:t>
            </a:r>
          </a:p>
        </p:txBody>
      </p:sp>
      <p:pic>
        <p:nvPicPr>
          <p:cNvPr id="9" name="内容占位符 8">
            <a:extLst>
              <a:ext uri="{FF2B5EF4-FFF2-40B4-BE49-F238E27FC236}">
                <a16:creationId xmlns:a16="http://schemas.microsoft.com/office/drawing/2014/main" id="{6A9F367D-EE31-4C8C-B527-A54EF2E12730}"/>
              </a:ext>
            </a:extLst>
          </p:cNvPr>
          <p:cNvPicPr>
            <a:picLocks noGrp="1" noChangeAspect="1"/>
          </p:cNvPicPr>
          <p:nvPr>
            <p:ph idx="1"/>
          </p:nvPr>
        </p:nvPicPr>
        <p:blipFill>
          <a:blip r:embed="rId2"/>
          <a:stretch>
            <a:fillRect/>
          </a:stretch>
        </p:blipFill>
        <p:spPr>
          <a:xfrm>
            <a:off x="769518" y="1600200"/>
            <a:ext cx="7604963" cy="4525963"/>
          </a:xfrm>
          <a:prstGeom prst="rect">
            <a:avLst/>
          </a:prstGeom>
        </p:spPr>
      </p:pic>
    </p:spTree>
    <p:extLst>
      <p:ext uri="{BB962C8B-B14F-4D97-AF65-F5344CB8AC3E}">
        <p14:creationId xmlns:p14="http://schemas.microsoft.com/office/powerpoint/2010/main" val="397652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DEF95-7D90-4708-97E7-53C7E8CCA81F}"/>
              </a:ext>
            </a:extLst>
          </p:cNvPr>
          <p:cNvSpPr>
            <a:spLocks noGrp="1"/>
          </p:cNvSpPr>
          <p:nvPr>
            <p:ph type="title"/>
          </p:nvPr>
        </p:nvSpPr>
        <p:spPr/>
        <p:txBody>
          <a:bodyPr/>
          <a:lstStyle/>
          <a:p>
            <a:r>
              <a:rPr lang="zh-CN" altLang="en-US" dirty="0"/>
              <a:t>融资扩产</a:t>
            </a:r>
          </a:p>
        </p:txBody>
      </p:sp>
      <p:sp>
        <p:nvSpPr>
          <p:cNvPr id="3" name="内容占位符 2">
            <a:extLst>
              <a:ext uri="{FF2B5EF4-FFF2-40B4-BE49-F238E27FC236}">
                <a16:creationId xmlns:a16="http://schemas.microsoft.com/office/drawing/2014/main" id="{661D71EB-DFE1-4F71-B184-8324C9390721}"/>
              </a:ext>
            </a:extLst>
          </p:cNvPr>
          <p:cNvSpPr>
            <a:spLocks noGrp="1"/>
          </p:cNvSpPr>
          <p:nvPr>
            <p:ph sz="half" idx="1"/>
          </p:nvPr>
        </p:nvSpPr>
        <p:spPr/>
        <p:txBody>
          <a:bodyPr>
            <a:normAutofit fontScale="92500" lnSpcReduction="20000"/>
          </a:bodyPr>
          <a:lstStyle/>
          <a:p>
            <a:r>
              <a:rPr lang="zh-CN" altLang="en-US" dirty="0"/>
              <a:t>烈酒项目</a:t>
            </a:r>
            <a:endParaRPr lang="en-US" altLang="zh-CN" dirty="0"/>
          </a:p>
          <a:p>
            <a:pPr lvl="1"/>
            <a:r>
              <a:rPr lang="en-US" altLang="zh-CN" dirty="0"/>
              <a:t>2020</a:t>
            </a:r>
            <a:r>
              <a:rPr lang="zh-CN" altLang="en-US" dirty="0"/>
              <a:t>年</a:t>
            </a:r>
            <a:r>
              <a:rPr lang="en-US" altLang="zh-CN" dirty="0"/>
              <a:t>11</a:t>
            </a:r>
            <a:r>
              <a:rPr lang="zh-CN" altLang="en-US" dirty="0"/>
              <a:t>月增发股票募集基金</a:t>
            </a:r>
            <a:r>
              <a:rPr lang="en-US" altLang="zh-CN" dirty="0"/>
              <a:t>9.9</a:t>
            </a:r>
            <a:r>
              <a:rPr lang="zh-CN" altLang="en-US" dirty="0"/>
              <a:t>亿元，主要用于烈酒项目，增发价为</a:t>
            </a:r>
            <a:r>
              <a:rPr lang="en-US" altLang="zh-CN" dirty="0"/>
              <a:t>62.68</a:t>
            </a:r>
            <a:r>
              <a:rPr lang="zh-CN" altLang="en-US" dirty="0"/>
              <a:t>元。</a:t>
            </a:r>
            <a:endParaRPr lang="en-US" altLang="zh-CN" dirty="0"/>
          </a:p>
          <a:p>
            <a:pPr lvl="1"/>
            <a:r>
              <a:rPr lang="en-US" altLang="zh-CN" dirty="0"/>
              <a:t>2021</a:t>
            </a:r>
            <a:r>
              <a:rPr lang="zh-CN" altLang="en-US" dirty="0"/>
              <a:t>年又发行可转债募资</a:t>
            </a:r>
            <a:r>
              <a:rPr lang="en-US" altLang="zh-CN" dirty="0"/>
              <a:t>11.28</a:t>
            </a:r>
            <a:r>
              <a:rPr lang="zh-CN" altLang="en-US" dirty="0"/>
              <a:t>亿元。</a:t>
            </a:r>
            <a:endParaRPr lang="en-US" altLang="zh-CN" dirty="0"/>
          </a:p>
          <a:p>
            <a:pPr lvl="1"/>
            <a:r>
              <a:rPr lang="zh-CN" altLang="en-US" dirty="0">
                <a:solidFill>
                  <a:srgbClr val="C00000"/>
                </a:solidFill>
              </a:rPr>
              <a:t>烈酒能否成为未来增长引擎？</a:t>
            </a:r>
            <a:endParaRPr lang="en-US" altLang="zh-CN" dirty="0">
              <a:solidFill>
                <a:srgbClr val="C00000"/>
              </a:solidFill>
            </a:endParaRPr>
          </a:p>
          <a:p>
            <a:r>
              <a:rPr lang="en-US" altLang="zh-CN" dirty="0"/>
              <a:t>2023</a:t>
            </a:r>
            <a:r>
              <a:rPr lang="zh-CN" altLang="en-US" dirty="0"/>
              <a:t>年</a:t>
            </a:r>
            <a:r>
              <a:rPr lang="en-US" altLang="zh-CN" dirty="0"/>
              <a:t>8</a:t>
            </a:r>
            <a:r>
              <a:rPr lang="zh-CN" altLang="en-US" dirty="0"/>
              <a:t>月，宣布启动最高金额为</a:t>
            </a:r>
            <a:r>
              <a:rPr lang="en-US" altLang="zh-CN" dirty="0"/>
              <a:t>20.25</a:t>
            </a:r>
            <a:r>
              <a:rPr lang="zh-CN" altLang="en-US" dirty="0"/>
              <a:t>亿元的定增计划，用于预调鸡尾酒业务。</a:t>
            </a:r>
            <a:endParaRPr lang="en-US" altLang="zh-CN" dirty="0"/>
          </a:p>
          <a:p>
            <a:pPr lvl="1"/>
            <a:r>
              <a:rPr lang="zh-CN" altLang="en-US" dirty="0">
                <a:solidFill>
                  <a:srgbClr val="C00000"/>
                </a:solidFill>
              </a:rPr>
              <a:t>现有产能不足吗？</a:t>
            </a:r>
          </a:p>
        </p:txBody>
      </p:sp>
      <p:pic>
        <p:nvPicPr>
          <p:cNvPr id="7" name="内容占位符 6">
            <a:extLst>
              <a:ext uri="{FF2B5EF4-FFF2-40B4-BE49-F238E27FC236}">
                <a16:creationId xmlns:a16="http://schemas.microsoft.com/office/drawing/2014/main" id="{7441FAAF-A05A-40B8-9AA9-B0AC4A59EC88}"/>
              </a:ext>
            </a:extLst>
          </p:cNvPr>
          <p:cNvPicPr>
            <a:picLocks noGrp="1" noChangeAspect="1"/>
          </p:cNvPicPr>
          <p:nvPr>
            <p:ph sz="half" idx="2"/>
          </p:nvPr>
        </p:nvPicPr>
        <p:blipFill>
          <a:blip r:embed="rId3"/>
          <a:stretch>
            <a:fillRect/>
          </a:stretch>
        </p:blipFill>
        <p:spPr>
          <a:xfrm>
            <a:off x="4648200" y="2948971"/>
            <a:ext cx="4038600" cy="1828420"/>
          </a:xfrm>
          <a:prstGeom prst="rect">
            <a:avLst/>
          </a:prstGeom>
        </p:spPr>
      </p:pic>
    </p:spTree>
    <p:extLst>
      <p:ext uri="{BB962C8B-B14F-4D97-AF65-F5344CB8AC3E}">
        <p14:creationId xmlns:p14="http://schemas.microsoft.com/office/powerpoint/2010/main" val="1976318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1B35C3-7328-4263-B5E0-5AD72237F6A0}"/>
              </a:ext>
            </a:extLst>
          </p:cNvPr>
          <p:cNvSpPr>
            <a:spLocks noGrp="1"/>
          </p:cNvSpPr>
          <p:nvPr>
            <p:ph type="title"/>
          </p:nvPr>
        </p:nvSpPr>
        <p:spPr/>
        <p:txBody>
          <a:bodyPr/>
          <a:lstStyle/>
          <a:p>
            <a:r>
              <a:rPr lang="zh-CN" altLang="en-US" dirty="0"/>
              <a:t>存货：</a:t>
            </a:r>
            <a:r>
              <a:rPr lang="en-US" altLang="zh-CN" dirty="0"/>
              <a:t>Make or Break</a:t>
            </a:r>
            <a:endParaRPr lang="zh-CN" altLang="en-US" dirty="0"/>
          </a:p>
        </p:txBody>
      </p:sp>
      <p:pic>
        <p:nvPicPr>
          <p:cNvPr id="6" name="内容占位符 5">
            <a:extLst>
              <a:ext uri="{FF2B5EF4-FFF2-40B4-BE49-F238E27FC236}">
                <a16:creationId xmlns:a16="http://schemas.microsoft.com/office/drawing/2014/main" id="{AC2C1098-4701-40DC-AE36-902593116CE9}"/>
              </a:ext>
            </a:extLst>
          </p:cNvPr>
          <p:cNvPicPr>
            <a:picLocks noGrp="1" noChangeAspect="1"/>
          </p:cNvPicPr>
          <p:nvPr>
            <p:ph idx="1"/>
          </p:nvPr>
        </p:nvPicPr>
        <p:blipFill>
          <a:blip r:embed="rId2"/>
          <a:stretch>
            <a:fillRect/>
          </a:stretch>
        </p:blipFill>
        <p:spPr>
          <a:xfrm>
            <a:off x="457200" y="2000262"/>
            <a:ext cx="8229600" cy="3725838"/>
          </a:xfrm>
          <a:prstGeom prst="rect">
            <a:avLst/>
          </a:prstGeom>
        </p:spPr>
      </p:pic>
    </p:spTree>
    <p:extLst>
      <p:ext uri="{BB962C8B-B14F-4D97-AF65-F5344CB8AC3E}">
        <p14:creationId xmlns:p14="http://schemas.microsoft.com/office/powerpoint/2010/main" val="2754398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百润股份</a:t>
            </a:r>
            <a:endParaRPr lang="en-US" altLang="zh-CN" dirty="0"/>
          </a:p>
          <a:p>
            <a:pPr lvl="1"/>
            <a:r>
              <a:rPr lang="zh-CN" altLang="en-US" dirty="0">
                <a:solidFill>
                  <a:srgbClr val="C00000"/>
                </a:solidFill>
              </a:rPr>
              <a:t>达美乐</a:t>
            </a:r>
            <a:endParaRPr lang="en-US" altLang="zh-CN" dirty="0">
              <a:solidFill>
                <a:srgbClr val="C00000"/>
              </a:solidFill>
            </a:endParaRPr>
          </a:p>
          <a:p>
            <a:pPr lvl="1"/>
            <a:r>
              <a:rPr lang="zh-CN" altLang="en-US" dirty="0"/>
              <a:t>安踏体育</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68266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达美乐（</a:t>
            </a:r>
            <a:r>
              <a:rPr lang="en-US" altLang="zh-CN" dirty="0"/>
              <a:t>Domino’s Pizza</a:t>
            </a:r>
            <a:r>
              <a:rPr lang="zh-CN" altLang="en-US" dirty="0"/>
              <a:t>）</a:t>
            </a:r>
          </a:p>
        </p:txBody>
      </p:sp>
      <p:sp>
        <p:nvSpPr>
          <p:cNvPr id="4" name="内容占位符 3"/>
          <p:cNvSpPr>
            <a:spLocks noGrp="1"/>
          </p:cNvSpPr>
          <p:nvPr>
            <p:ph sz="half" idx="1"/>
          </p:nvPr>
        </p:nvSpPr>
        <p:spPr>
          <a:xfrm>
            <a:off x="457200" y="1600200"/>
            <a:ext cx="5410944" cy="4525963"/>
          </a:xfrm>
        </p:spPr>
        <p:txBody>
          <a:bodyPr>
            <a:normAutofit fontScale="77500" lnSpcReduction="20000"/>
          </a:bodyPr>
          <a:lstStyle/>
          <a:p>
            <a:r>
              <a:rPr lang="en-US" altLang="zh-CN" dirty="0"/>
              <a:t>1960</a:t>
            </a:r>
            <a:r>
              <a:rPr lang="zh-CN" altLang="en-US" dirty="0"/>
              <a:t>年</a:t>
            </a:r>
            <a:r>
              <a:rPr lang="en-US" altLang="zh-CN" dirty="0"/>
              <a:t>Thomas and James Monaghan </a:t>
            </a:r>
            <a:r>
              <a:rPr lang="zh-CN" altLang="en-US" dirty="0"/>
              <a:t>用</a:t>
            </a:r>
            <a:r>
              <a:rPr lang="en-US" altLang="zh-CN" dirty="0"/>
              <a:t>900</a:t>
            </a:r>
            <a:r>
              <a:rPr lang="zh-CN" altLang="en-US" dirty="0"/>
              <a:t>美元在</a:t>
            </a:r>
            <a:r>
              <a:rPr lang="en-US" altLang="zh-CN" dirty="0"/>
              <a:t>Ypsilanti, Michigan</a:t>
            </a:r>
            <a:r>
              <a:rPr lang="zh-CN" altLang="en-US" dirty="0"/>
              <a:t>买下一家比萨小店，外卖到大学宿舍。</a:t>
            </a:r>
            <a:endParaRPr lang="en-US" altLang="zh-CN" dirty="0"/>
          </a:p>
          <a:p>
            <a:r>
              <a:rPr lang="en-US" altLang="zh-CN" dirty="0"/>
              <a:t>1965</a:t>
            </a:r>
            <a:r>
              <a:rPr lang="zh-CN" altLang="en-US" dirty="0"/>
              <a:t>年取名</a:t>
            </a:r>
            <a:r>
              <a:rPr lang="en-US" altLang="zh-CN" dirty="0"/>
              <a:t>Domino’s Pizza. </a:t>
            </a:r>
          </a:p>
          <a:p>
            <a:r>
              <a:rPr lang="en-US" altLang="zh-CN" dirty="0"/>
              <a:t>1967</a:t>
            </a:r>
            <a:r>
              <a:rPr lang="zh-CN" altLang="en-US" dirty="0"/>
              <a:t>年第一家加盟店。</a:t>
            </a:r>
            <a:endParaRPr lang="en-US" altLang="zh-CN" dirty="0"/>
          </a:p>
          <a:p>
            <a:r>
              <a:rPr lang="en-US" altLang="zh-CN" dirty="0"/>
              <a:t>1983</a:t>
            </a:r>
            <a:r>
              <a:rPr lang="zh-CN" altLang="en-US" dirty="0"/>
              <a:t>年第一家国际店。</a:t>
            </a:r>
            <a:endParaRPr lang="en-US" altLang="zh-CN" dirty="0"/>
          </a:p>
          <a:p>
            <a:r>
              <a:rPr lang="en-US" altLang="zh-CN" dirty="0"/>
              <a:t>1998</a:t>
            </a:r>
            <a:r>
              <a:rPr lang="zh-CN" altLang="en-US" dirty="0"/>
              <a:t>年，</a:t>
            </a:r>
            <a:r>
              <a:rPr lang="en-US" altLang="zh-CN" dirty="0"/>
              <a:t>Bain Capital</a:t>
            </a:r>
            <a:r>
              <a:rPr lang="zh-CN" altLang="en-US" dirty="0"/>
              <a:t>领衔的投资基金从</a:t>
            </a:r>
            <a:r>
              <a:rPr lang="en-US" altLang="zh-CN" dirty="0"/>
              <a:t>Monaghan</a:t>
            </a:r>
            <a:r>
              <a:rPr lang="zh-CN" altLang="en-US" dirty="0"/>
              <a:t>家族买下</a:t>
            </a:r>
            <a:r>
              <a:rPr lang="en-US" altLang="zh-CN" dirty="0"/>
              <a:t>93%</a:t>
            </a:r>
            <a:r>
              <a:rPr lang="zh-CN" altLang="en-US" dirty="0"/>
              <a:t>的股权。</a:t>
            </a:r>
            <a:endParaRPr lang="en-US" altLang="zh-CN" dirty="0"/>
          </a:p>
          <a:p>
            <a:r>
              <a:rPr lang="en-US" altLang="zh-CN" dirty="0"/>
              <a:t>2004</a:t>
            </a:r>
            <a:r>
              <a:rPr lang="zh-CN" altLang="en-US" dirty="0"/>
              <a:t>年在纽交所上市，代码</a:t>
            </a:r>
            <a:r>
              <a:rPr lang="en-US" altLang="zh-CN" dirty="0"/>
              <a:t>DPZ.</a:t>
            </a:r>
          </a:p>
          <a:p>
            <a:r>
              <a:rPr lang="zh-CN" altLang="en-US" dirty="0"/>
              <a:t>竞争者包括必胜客（</a:t>
            </a:r>
            <a:r>
              <a:rPr lang="en-US" altLang="zh-CN" dirty="0"/>
              <a:t>Pizza Hut</a:t>
            </a:r>
            <a:r>
              <a:rPr lang="zh-CN" altLang="en-US" dirty="0"/>
              <a:t>）、棒约翰（</a:t>
            </a:r>
            <a:r>
              <a:rPr lang="en-US" altLang="zh-CN" dirty="0"/>
              <a:t>Papa John’s</a:t>
            </a:r>
            <a:r>
              <a:rPr lang="zh-CN" altLang="en-US" dirty="0"/>
              <a:t>）等。</a:t>
            </a:r>
            <a:endParaRPr lang="en-US" altLang="zh-CN" dirty="0"/>
          </a:p>
          <a:p>
            <a:r>
              <a:rPr lang="zh-CN" altLang="en-US" dirty="0"/>
              <a:t>达美乐是比萨外卖市场龙头，在全球</a:t>
            </a:r>
            <a:r>
              <a:rPr lang="en-US" altLang="zh-CN" dirty="0"/>
              <a:t>90</a:t>
            </a:r>
            <a:r>
              <a:rPr lang="zh-CN" altLang="en-US" dirty="0"/>
              <a:t>个市场有</a:t>
            </a:r>
            <a:r>
              <a:rPr lang="en-US" altLang="zh-CN" dirty="0"/>
              <a:t> 19800</a:t>
            </a:r>
            <a:r>
              <a:rPr lang="zh-CN" altLang="en-US" dirty="0"/>
              <a:t>家店（</a:t>
            </a:r>
            <a:r>
              <a:rPr lang="en-US" altLang="zh-CN" dirty="0"/>
              <a:t>2023.1</a:t>
            </a:r>
            <a:r>
              <a:rPr lang="zh-CN" altLang="en-US" dirty="0"/>
              <a:t>），其中</a:t>
            </a:r>
            <a:r>
              <a:rPr lang="en-US" altLang="zh-CN" dirty="0"/>
              <a:t>99%</a:t>
            </a:r>
            <a:r>
              <a:rPr lang="zh-CN" altLang="en-US" dirty="0"/>
              <a:t>为加盟店。</a:t>
            </a:r>
          </a:p>
        </p:txBody>
      </p:sp>
      <p:pic>
        <p:nvPicPr>
          <p:cNvPr id="1026" name="Picture 2" descr="加盟星平台_一站式招商加盟服务平台_直达全网优质加盟创业项目"/>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24128" y="2628038"/>
            <a:ext cx="3203848" cy="160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71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8798773-1AFD-4FA3-846F-33283493DA09}"/>
              </a:ext>
            </a:extLst>
          </p:cNvPr>
          <p:cNvSpPr>
            <a:spLocks noGrp="1"/>
          </p:cNvSpPr>
          <p:nvPr>
            <p:ph type="title"/>
          </p:nvPr>
        </p:nvSpPr>
        <p:spPr/>
        <p:txBody>
          <a:bodyPr/>
          <a:lstStyle/>
          <a:p>
            <a:r>
              <a:rPr lang="en-US" altLang="zh-CN" dirty="0"/>
              <a:t>DPZ </a:t>
            </a:r>
            <a:r>
              <a:rPr lang="zh-CN" altLang="en-US" dirty="0"/>
              <a:t>月</a:t>
            </a:r>
            <a:r>
              <a:rPr lang="en-US" altLang="zh-CN" dirty="0"/>
              <a:t>K</a:t>
            </a:r>
            <a:r>
              <a:rPr lang="zh-CN" altLang="en-US" dirty="0"/>
              <a:t>线</a:t>
            </a:r>
          </a:p>
        </p:txBody>
      </p:sp>
      <p:sp>
        <p:nvSpPr>
          <p:cNvPr id="2" name="文本框 1">
            <a:extLst>
              <a:ext uri="{FF2B5EF4-FFF2-40B4-BE49-F238E27FC236}">
                <a16:creationId xmlns:a16="http://schemas.microsoft.com/office/drawing/2014/main" id="{3051FD25-B902-4009-B7BB-C257AACE9527}"/>
              </a:ext>
            </a:extLst>
          </p:cNvPr>
          <p:cNvSpPr txBox="1"/>
          <p:nvPr/>
        </p:nvSpPr>
        <p:spPr>
          <a:xfrm>
            <a:off x="827584" y="5733256"/>
            <a:ext cx="5832648" cy="646331"/>
          </a:xfrm>
          <a:prstGeom prst="rect">
            <a:avLst/>
          </a:prstGeom>
          <a:noFill/>
        </p:spPr>
        <p:txBody>
          <a:bodyPr wrap="square" rtlCol="0">
            <a:spAutoFit/>
          </a:bodyPr>
          <a:lstStyle/>
          <a:p>
            <a:r>
              <a:rPr lang="en-US" altLang="zh-CN" dirty="0"/>
              <a:t>IPO</a:t>
            </a:r>
            <a:r>
              <a:rPr lang="zh-CN" altLang="en-US" dirty="0"/>
              <a:t>至今，年化复合增长率约</a:t>
            </a:r>
            <a:r>
              <a:rPr lang="en-US" altLang="zh-CN" dirty="0"/>
              <a:t>20%.</a:t>
            </a:r>
          </a:p>
          <a:p>
            <a:r>
              <a:rPr lang="en-US" altLang="zh-CN" dirty="0"/>
              <a:t>2008</a:t>
            </a:r>
            <a:r>
              <a:rPr lang="zh-CN" altLang="en-US" dirty="0"/>
              <a:t>年低点至今，年化复合增长率</a:t>
            </a:r>
            <a:r>
              <a:rPr lang="en-US" altLang="zh-CN" dirty="0"/>
              <a:t>&gt;30%.</a:t>
            </a:r>
            <a:endParaRPr lang="zh-CN" altLang="en-US" dirty="0"/>
          </a:p>
        </p:txBody>
      </p:sp>
      <p:pic>
        <p:nvPicPr>
          <p:cNvPr id="6" name="内容占位符 5">
            <a:extLst>
              <a:ext uri="{FF2B5EF4-FFF2-40B4-BE49-F238E27FC236}">
                <a16:creationId xmlns:a16="http://schemas.microsoft.com/office/drawing/2014/main" id="{F6975492-1B3D-440A-9475-48BD824D2911}"/>
              </a:ext>
            </a:extLst>
          </p:cNvPr>
          <p:cNvPicPr>
            <a:picLocks noGrp="1" noChangeAspect="1"/>
          </p:cNvPicPr>
          <p:nvPr>
            <p:ph idx="1"/>
          </p:nvPr>
        </p:nvPicPr>
        <p:blipFill>
          <a:blip r:embed="rId3"/>
          <a:stretch>
            <a:fillRect/>
          </a:stretch>
        </p:blipFill>
        <p:spPr>
          <a:xfrm>
            <a:off x="457200" y="2062257"/>
            <a:ext cx="8229600" cy="3601849"/>
          </a:xfrm>
          <a:prstGeom prst="rect">
            <a:avLst/>
          </a:prstGeom>
        </p:spPr>
      </p:pic>
    </p:spTree>
    <p:extLst>
      <p:ext uri="{BB962C8B-B14F-4D97-AF65-F5344CB8AC3E}">
        <p14:creationId xmlns:p14="http://schemas.microsoft.com/office/powerpoint/2010/main" val="3191556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AE6989-A753-408F-9116-96B604745F08}"/>
              </a:ext>
            </a:extLst>
          </p:cNvPr>
          <p:cNvSpPr>
            <a:spLocks noGrp="1"/>
          </p:cNvSpPr>
          <p:nvPr>
            <p:ph type="title"/>
          </p:nvPr>
        </p:nvSpPr>
        <p:spPr/>
        <p:txBody>
          <a:bodyPr/>
          <a:lstStyle/>
          <a:p>
            <a:r>
              <a:rPr lang="zh-CN" altLang="en-US" dirty="0"/>
              <a:t>分析维度</a:t>
            </a:r>
          </a:p>
        </p:txBody>
      </p:sp>
      <p:sp>
        <p:nvSpPr>
          <p:cNvPr id="3" name="内容占位符 2">
            <a:extLst>
              <a:ext uri="{FF2B5EF4-FFF2-40B4-BE49-F238E27FC236}">
                <a16:creationId xmlns:a16="http://schemas.microsoft.com/office/drawing/2014/main" id="{8A8BA810-6A69-487B-861A-64AE6F31F80A}"/>
              </a:ext>
            </a:extLst>
          </p:cNvPr>
          <p:cNvSpPr>
            <a:spLocks noGrp="1"/>
          </p:cNvSpPr>
          <p:nvPr>
            <p:ph sz="half" idx="1"/>
          </p:nvPr>
        </p:nvSpPr>
        <p:spPr/>
        <p:txBody>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graphicFrame>
        <p:nvGraphicFramePr>
          <p:cNvPr id="14" name="内容占位符 13">
            <a:extLst>
              <a:ext uri="{FF2B5EF4-FFF2-40B4-BE49-F238E27FC236}">
                <a16:creationId xmlns:a16="http://schemas.microsoft.com/office/drawing/2014/main" id="{896E896F-DD34-4875-9C06-EE9B18500BCF}"/>
              </a:ext>
            </a:extLst>
          </p:cNvPr>
          <p:cNvGraphicFramePr>
            <a:graphicFrameLocks noGrp="1"/>
          </p:cNvGraphicFramePr>
          <p:nvPr>
            <p:ph sz="half" idx="2"/>
            <p:extLst>
              <p:ext uri="{D42A27DB-BD31-4B8C-83A1-F6EECF244321}">
                <p14:modId xmlns:p14="http://schemas.microsoft.com/office/powerpoint/2010/main" val="1838365235"/>
              </p:ext>
            </p:extLst>
          </p:nvPr>
        </p:nvGraphicFramePr>
        <p:xfrm>
          <a:off x="4648200" y="1600201"/>
          <a:ext cx="352420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475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生意</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fontScale="85000" lnSpcReduction="20000"/>
              </a:bodyPr>
              <a:lstStyle/>
              <a:p>
                <a:r>
                  <a:rPr lang="zh-CN" altLang="en-US" dirty="0"/>
                  <a:t>经营模式</a:t>
                </a:r>
                <a:endParaRPr lang="en-US" altLang="zh-CN" dirty="0"/>
              </a:p>
              <a:p>
                <a:pPr lvl="1"/>
                <a:r>
                  <a:rPr lang="zh-CN" altLang="en-US" dirty="0"/>
                  <a:t>美国国内：加盟店和自营店</a:t>
                </a:r>
                <a:endParaRPr lang="en-US" altLang="zh-CN" dirty="0"/>
              </a:p>
              <a:p>
                <a:pPr lvl="1"/>
                <a:r>
                  <a:rPr lang="zh-CN" altLang="en-US" dirty="0"/>
                  <a:t>国际特许经营商：</a:t>
                </a:r>
                <a:r>
                  <a:rPr lang="en-US" altLang="zh-CN" dirty="0"/>
                  <a:t>Master franchisee </a:t>
                </a:r>
                <a:r>
                  <a:rPr lang="zh-CN" altLang="en-US" dirty="0"/>
                  <a:t>（例如在大中华地区，达势股份</a:t>
                </a:r>
                <a:r>
                  <a:rPr lang="en-US" altLang="zh-CN" dirty="0"/>
                  <a:t>1405.hk</a:t>
                </a:r>
                <a:r>
                  <a:rPr lang="zh-CN" altLang="en-US" dirty="0"/>
                  <a:t>）</a:t>
                </a:r>
                <a:endParaRPr lang="en-US" altLang="zh-CN" dirty="0"/>
              </a:p>
              <a:p>
                <a:r>
                  <a:rPr lang="zh-CN" altLang="en-US" dirty="0"/>
                  <a:t>收入来源</a:t>
                </a:r>
                <a:endParaRPr lang="en-US" altLang="zh-CN" dirty="0"/>
              </a:p>
              <a:p>
                <a:pPr lvl="1"/>
                <a:r>
                  <a:rPr lang="zh-CN" altLang="en-US" dirty="0"/>
                  <a:t>加盟费和特许使用费（</a:t>
                </a:r>
                <a:r>
                  <a:rPr lang="en-US" altLang="zh-CN" dirty="0"/>
                  <a:t>franchise royalties and fees, </a:t>
                </a:r>
                <a:r>
                  <a:rPr lang="zh-CN" altLang="en-US" dirty="0"/>
                  <a:t>约</a:t>
                </a:r>
                <a:r>
                  <a:rPr lang="en-US" altLang="zh-CN" dirty="0"/>
                  <a:t>20%</a:t>
                </a:r>
                <a:r>
                  <a:rPr lang="zh-CN" altLang="en-US" dirty="0"/>
                  <a:t>营收，</a:t>
                </a:r>
                <a:r>
                  <a:rPr lang="en-US" altLang="zh-CN" dirty="0"/>
                  <a:t>75%</a:t>
                </a:r>
                <a:r>
                  <a:rPr lang="zh-CN" altLang="en-US" dirty="0"/>
                  <a:t>利润）</a:t>
                </a:r>
                <a:endParaRPr lang="en-US" altLang="zh-CN" dirty="0"/>
              </a:p>
              <a:p>
                <a:pPr lvl="1"/>
                <a:r>
                  <a:rPr lang="zh-CN" altLang="en-US" dirty="0"/>
                  <a:t>供应链服务</a:t>
                </a:r>
                <a:endParaRPr lang="en-US" altLang="zh-CN" dirty="0"/>
              </a:p>
              <a:p>
                <a:pPr lvl="1"/>
                <a:r>
                  <a:rPr lang="zh-CN" altLang="en-US" dirty="0"/>
                  <a:t>自营店销售</a:t>
                </a:r>
                <a:endParaRPr lang="en-US" altLang="zh-CN" dirty="0"/>
              </a:p>
              <a:p>
                <a:r>
                  <a:rPr lang="zh-CN" altLang="en-US" dirty="0"/>
                  <a:t>内在增长动力</a:t>
                </a:r>
                <a:endParaRPr lang="en-US" altLang="zh-CN" dirty="0"/>
              </a:p>
              <a:p>
                <a:pPr marL="400050" lvl="1" indent="0">
                  <a:buNone/>
                </a:pPr>
                <a:r>
                  <a:rPr lang="zh-CN" altLang="en-US" dirty="0"/>
                  <a:t>加盟店利润 </a:t>
                </a:r>
                <a14:m>
                  <m:oMath xmlns:m="http://schemas.openxmlformats.org/officeDocument/2006/math">
                    <m:r>
                      <a:rPr lang="en-US" altLang="zh-CN" b="0" i="1" smtClean="0">
                        <a:latin typeface="Cambria Math" panose="02040503050406030204" pitchFamily="18" charset="0"/>
                      </a:rPr>
                      <m:t>⇒</m:t>
                    </m:r>
                  </m:oMath>
                </a14:m>
                <a:r>
                  <a:rPr lang="zh-CN" altLang="en-US" dirty="0"/>
                  <a:t> 创业加盟需求  </a:t>
                </a:r>
                <a14:m>
                  <m:oMath xmlns:m="http://schemas.openxmlformats.org/officeDocument/2006/math">
                    <m:r>
                      <a:rPr lang="en-US" altLang="zh-CN" i="1">
                        <a:latin typeface="Cambria Math" panose="02040503050406030204" pitchFamily="18" charset="0"/>
                      </a:rPr>
                      <m:t>⇒</m:t>
                    </m:r>
                  </m:oMath>
                </a14:m>
                <a:r>
                  <a:rPr lang="zh-CN" altLang="en-US" dirty="0"/>
                  <a:t> 供应链服务需求</a:t>
                </a:r>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3"/>
                <a:stretch>
                  <a:fillRect l="-1961" t="-3235" r="-3167"/>
                </a:stretch>
              </a:blipFill>
            </p:spPr>
            <p:txBody>
              <a:bodyPr/>
              <a:lstStyle/>
              <a:p>
                <a:r>
                  <a:rPr lang="zh-CN" altLang="en-US">
                    <a:noFill/>
                  </a:rPr>
                  <a:t> </a:t>
                </a:r>
              </a:p>
            </p:txBody>
          </p:sp>
        </mc:Fallback>
      </mc:AlternateContent>
      <p:pic>
        <p:nvPicPr>
          <p:cNvPr id="5" name="内容占位符 4">
            <a:extLst>
              <a:ext uri="{FF2B5EF4-FFF2-40B4-BE49-F238E27FC236}">
                <a16:creationId xmlns:a16="http://schemas.microsoft.com/office/drawing/2014/main" id="{D653228C-86E4-49CB-9B26-8F79373B5030}"/>
              </a:ext>
            </a:extLst>
          </p:cNvPr>
          <p:cNvPicPr>
            <a:picLocks noGrp="1" noChangeAspect="1"/>
          </p:cNvPicPr>
          <p:nvPr>
            <p:ph sz="half" idx="2"/>
          </p:nvPr>
        </p:nvPicPr>
        <p:blipFill>
          <a:blip r:embed="rId4"/>
          <a:stretch>
            <a:fillRect/>
          </a:stretch>
        </p:blipFill>
        <p:spPr>
          <a:xfrm>
            <a:off x="4330097" y="2649990"/>
            <a:ext cx="4813903" cy="2601142"/>
          </a:xfrm>
          <a:prstGeom prst="rect">
            <a:avLst/>
          </a:prstGeom>
        </p:spPr>
      </p:pic>
    </p:spTree>
    <p:extLst>
      <p:ext uri="{BB962C8B-B14F-4D97-AF65-F5344CB8AC3E}">
        <p14:creationId xmlns:p14="http://schemas.microsoft.com/office/powerpoint/2010/main" val="253886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加盟店竞争优势</a:t>
            </a:r>
          </a:p>
        </p:txBody>
      </p:sp>
      <p:sp>
        <p:nvSpPr>
          <p:cNvPr id="3" name="内容占位符 2"/>
          <p:cNvSpPr>
            <a:spLocks noGrp="1"/>
          </p:cNvSpPr>
          <p:nvPr>
            <p:ph idx="1"/>
          </p:nvPr>
        </p:nvSpPr>
        <p:spPr/>
        <p:txBody>
          <a:bodyPr>
            <a:normAutofit fontScale="92500" lnSpcReduction="20000"/>
          </a:bodyPr>
          <a:lstStyle/>
          <a:p>
            <a:r>
              <a:rPr lang="zh-CN" altLang="en-US" dirty="0"/>
              <a:t>主营外卖和自提</a:t>
            </a:r>
            <a:endParaRPr lang="en-US" altLang="zh-CN" dirty="0"/>
          </a:p>
          <a:p>
            <a:pPr lvl="1"/>
            <a:r>
              <a:rPr lang="zh-CN" altLang="en-US" dirty="0"/>
              <a:t>房租、管理、人员成本低。</a:t>
            </a:r>
            <a:endParaRPr lang="en-US" altLang="zh-CN" dirty="0"/>
          </a:p>
          <a:p>
            <a:r>
              <a:rPr lang="zh-CN" altLang="en-US" dirty="0"/>
              <a:t>菜单简单</a:t>
            </a:r>
            <a:endParaRPr lang="en-US" altLang="zh-CN" dirty="0"/>
          </a:p>
          <a:p>
            <a:pPr lvl="1"/>
            <a:r>
              <a:rPr lang="zh-CN" altLang="en-US" dirty="0"/>
              <a:t>降低运营复杂性</a:t>
            </a:r>
            <a:endParaRPr lang="en-US" altLang="zh-CN" dirty="0"/>
          </a:p>
          <a:p>
            <a:pPr lvl="1"/>
            <a:r>
              <a:rPr lang="zh-CN" altLang="en-US" dirty="0"/>
              <a:t>加快点单和食物准备</a:t>
            </a:r>
            <a:endParaRPr lang="en-US" altLang="zh-CN" dirty="0"/>
          </a:p>
          <a:p>
            <a:r>
              <a:rPr lang="zh-CN" altLang="en-US" dirty="0"/>
              <a:t>规模优势</a:t>
            </a:r>
            <a:endParaRPr lang="en-US" altLang="zh-CN" dirty="0"/>
          </a:p>
          <a:p>
            <a:pPr lvl="1"/>
            <a:r>
              <a:rPr lang="zh-CN" altLang="en-US" dirty="0"/>
              <a:t>原料供应（</a:t>
            </a:r>
            <a:r>
              <a:rPr lang="en-US" altLang="zh-CN" dirty="0"/>
              <a:t>quality &amp; consistency</a:t>
            </a:r>
            <a:r>
              <a:rPr lang="zh-CN" altLang="en-US" dirty="0"/>
              <a:t>）</a:t>
            </a:r>
            <a:endParaRPr lang="en-US" altLang="zh-CN" dirty="0"/>
          </a:p>
          <a:p>
            <a:pPr lvl="1"/>
            <a:r>
              <a:rPr lang="zh-CN" altLang="en-US" dirty="0"/>
              <a:t>科技创新（信息化管理系统，网上点单系统）</a:t>
            </a:r>
            <a:endParaRPr lang="en-US" altLang="zh-CN" dirty="0"/>
          </a:p>
          <a:p>
            <a:pPr lvl="1"/>
            <a:r>
              <a:rPr lang="zh-CN" altLang="en-US" dirty="0"/>
              <a:t>产品创新</a:t>
            </a:r>
            <a:endParaRPr lang="en-US" altLang="zh-CN" dirty="0"/>
          </a:p>
          <a:p>
            <a:pPr lvl="1"/>
            <a:r>
              <a:rPr lang="zh-CN" altLang="en-US" dirty="0"/>
              <a:t>营销</a:t>
            </a:r>
            <a:endParaRPr lang="en-US" altLang="zh-CN" dirty="0"/>
          </a:p>
          <a:p>
            <a:endParaRPr lang="zh-CN" altLang="en-US" dirty="0"/>
          </a:p>
        </p:txBody>
      </p:sp>
    </p:spTree>
    <p:extLst>
      <p:ext uri="{BB962C8B-B14F-4D97-AF65-F5344CB8AC3E}">
        <p14:creationId xmlns:p14="http://schemas.microsoft.com/office/powerpoint/2010/main" val="386822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业绩重要指标</a:t>
            </a:r>
          </a:p>
        </p:txBody>
      </p:sp>
      <p:sp>
        <p:nvSpPr>
          <p:cNvPr id="3" name="内容占位符 2"/>
          <p:cNvSpPr>
            <a:spLocks noGrp="1"/>
          </p:cNvSpPr>
          <p:nvPr>
            <p:ph idx="1"/>
          </p:nvPr>
        </p:nvSpPr>
        <p:spPr/>
        <p:txBody>
          <a:bodyPr/>
          <a:lstStyle/>
          <a:p>
            <a:r>
              <a:rPr lang="zh-CN" altLang="en-US" dirty="0"/>
              <a:t>全球销售增长（</a:t>
            </a:r>
            <a:r>
              <a:rPr lang="en-US" altLang="zh-CN" dirty="0"/>
              <a:t>Global Retail Sales Growth</a:t>
            </a:r>
            <a:r>
              <a:rPr lang="zh-CN" altLang="en-US" dirty="0"/>
              <a:t>）</a:t>
            </a:r>
            <a:endParaRPr lang="en-US" altLang="zh-CN" dirty="0"/>
          </a:p>
          <a:p>
            <a:pPr lvl="1"/>
            <a:r>
              <a:rPr lang="zh-CN" altLang="en-US" dirty="0"/>
              <a:t>特许权使用费（</a:t>
            </a:r>
            <a:r>
              <a:rPr lang="en-US" altLang="zh-CN" dirty="0"/>
              <a:t>royalty</a:t>
            </a:r>
            <a:r>
              <a:rPr lang="zh-CN" altLang="en-US" dirty="0"/>
              <a:t>）和广告费都和加盟店销售挂钩。</a:t>
            </a:r>
            <a:endParaRPr lang="en-US" altLang="zh-CN" dirty="0"/>
          </a:p>
          <a:p>
            <a:r>
              <a:rPr lang="zh-CN" altLang="en-US" dirty="0"/>
              <a:t>同店销售（</a:t>
            </a:r>
            <a:r>
              <a:rPr lang="en-US" altLang="zh-CN" dirty="0"/>
              <a:t>Same Store Sales Growth</a:t>
            </a:r>
            <a:r>
              <a:rPr lang="zh-CN" altLang="en-US" dirty="0"/>
              <a:t>）</a:t>
            </a:r>
            <a:endParaRPr lang="en-US" altLang="zh-CN" dirty="0"/>
          </a:p>
          <a:p>
            <a:r>
              <a:rPr lang="zh-CN" altLang="en-US" dirty="0"/>
              <a:t>开店增长（</a:t>
            </a:r>
            <a:r>
              <a:rPr lang="en-US" altLang="zh-CN" dirty="0"/>
              <a:t>Store Growth Activity</a:t>
            </a:r>
            <a:r>
              <a:rPr lang="zh-CN" altLang="en-US" dirty="0"/>
              <a:t>）</a:t>
            </a:r>
          </a:p>
        </p:txBody>
      </p:sp>
      <p:sp>
        <p:nvSpPr>
          <p:cNvPr id="4" name="右大括号 3"/>
          <p:cNvSpPr/>
          <p:nvPr/>
        </p:nvSpPr>
        <p:spPr>
          <a:xfrm>
            <a:off x="7287199" y="3366284"/>
            <a:ext cx="360040"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7707397" y="3187715"/>
            <a:ext cx="1472126" cy="1077218"/>
          </a:xfrm>
          <a:prstGeom prst="rect">
            <a:avLst/>
          </a:prstGeom>
          <a:noFill/>
        </p:spPr>
        <p:txBody>
          <a:bodyPr wrap="square" rtlCol="0">
            <a:spAutoFit/>
          </a:bodyPr>
          <a:lstStyle/>
          <a:p>
            <a:r>
              <a:rPr lang="zh-CN" altLang="en-US" sz="3200" dirty="0"/>
              <a:t>销售</a:t>
            </a:r>
          </a:p>
          <a:p>
            <a:r>
              <a:rPr lang="zh-CN" altLang="en-US" sz="3200" dirty="0"/>
              <a:t>增长</a:t>
            </a:r>
            <a:endParaRPr lang="en-US" altLang="zh-CN" sz="3200" dirty="0"/>
          </a:p>
        </p:txBody>
      </p:sp>
    </p:spTree>
    <p:extLst>
      <p:ext uri="{BB962C8B-B14F-4D97-AF65-F5344CB8AC3E}">
        <p14:creationId xmlns:p14="http://schemas.microsoft.com/office/powerpoint/2010/main" val="96057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C28F3-A919-41E6-BFC3-9B66286AD65F}"/>
              </a:ext>
            </a:extLst>
          </p:cNvPr>
          <p:cNvSpPr>
            <a:spLocks noGrp="1"/>
          </p:cNvSpPr>
          <p:nvPr>
            <p:ph type="title"/>
          </p:nvPr>
        </p:nvSpPr>
        <p:spPr/>
        <p:txBody>
          <a:bodyPr/>
          <a:lstStyle/>
          <a:p>
            <a:r>
              <a:rPr lang="zh-CN" altLang="en-US" dirty="0"/>
              <a:t>消费股投资</a:t>
            </a:r>
          </a:p>
        </p:txBody>
      </p:sp>
      <p:sp>
        <p:nvSpPr>
          <p:cNvPr id="3" name="内容占位符 2">
            <a:extLst>
              <a:ext uri="{FF2B5EF4-FFF2-40B4-BE49-F238E27FC236}">
                <a16:creationId xmlns:a16="http://schemas.microsoft.com/office/drawing/2014/main" id="{44259515-9D46-43A4-BD59-6477BE7FDC14}"/>
              </a:ext>
            </a:extLst>
          </p:cNvPr>
          <p:cNvSpPr>
            <a:spLocks noGrp="1"/>
          </p:cNvSpPr>
          <p:nvPr>
            <p:ph idx="1"/>
          </p:nvPr>
        </p:nvSpPr>
        <p:spPr/>
        <p:txBody>
          <a:bodyPr>
            <a:normAutofit lnSpcReduction="10000"/>
          </a:bodyPr>
          <a:lstStyle/>
          <a:p>
            <a:r>
              <a:rPr lang="zh-CN" altLang="en-US" dirty="0"/>
              <a:t>产品和服务容易享受高毛利。</a:t>
            </a:r>
            <a:endParaRPr lang="en-US" altLang="zh-CN" dirty="0"/>
          </a:p>
          <a:p>
            <a:r>
              <a:rPr lang="zh-CN" altLang="en-US" dirty="0"/>
              <a:t>周期性较弱，业绩可预测性强。</a:t>
            </a:r>
            <a:endParaRPr lang="en-US" altLang="zh-CN" dirty="0"/>
          </a:p>
          <a:p>
            <a:r>
              <a:rPr lang="zh-CN" altLang="en-US" dirty="0"/>
              <a:t>市场大，成长性容易理解。</a:t>
            </a:r>
            <a:endParaRPr lang="en-US" altLang="zh-CN" dirty="0"/>
          </a:p>
          <a:p>
            <a:pPr lvl="1"/>
            <a:r>
              <a:rPr lang="zh-CN" altLang="en-US" dirty="0"/>
              <a:t>新产品、新市场（如智能手机、功能饮料、电动车）</a:t>
            </a:r>
            <a:endParaRPr lang="en-US" altLang="zh-CN" dirty="0"/>
          </a:p>
          <a:p>
            <a:pPr lvl="1"/>
            <a:r>
              <a:rPr lang="zh-CN" altLang="en-US" dirty="0"/>
              <a:t>品牌提升，集中度升高</a:t>
            </a:r>
            <a:endParaRPr lang="en-US" altLang="zh-CN" dirty="0"/>
          </a:p>
          <a:p>
            <a:pPr lvl="1"/>
            <a:r>
              <a:rPr lang="zh-CN" altLang="en-US" dirty="0"/>
              <a:t>地理扩张</a:t>
            </a:r>
            <a:endParaRPr lang="en-US" altLang="zh-CN" dirty="0"/>
          </a:p>
          <a:p>
            <a:pPr lvl="1"/>
            <a:r>
              <a:rPr lang="zh-CN" altLang="en-US" dirty="0"/>
              <a:t>消费升级</a:t>
            </a:r>
            <a:endParaRPr lang="en-US" altLang="zh-CN" dirty="0"/>
          </a:p>
          <a:p>
            <a:r>
              <a:rPr lang="zh-CN" altLang="en-US" dirty="0"/>
              <a:t>个人投资者容易调研。</a:t>
            </a:r>
            <a:endParaRPr lang="en-US" altLang="zh-CN" dirty="0"/>
          </a:p>
          <a:p>
            <a:pPr lvl="1"/>
            <a:endParaRPr lang="zh-CN" altLang="en-US" dirty="0"/>
          </a:p>
        </p:txBody>
      </p:sp>
    </p:spTree>
    <p:extLst>
      <p:ext uri="{BB962C8B-B14F-4D97-AF65-F5344CB8AC3E}">
        <p14:creationId xmlns:p14="http://schemas.microsoft.com/office/powerpoint/2010/main" val="421265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64EE7-9C09-47D7-AC92-67D1F0212B84}"/>
              </a:ext>
            </a:extLst>
          </p:cNvPr>
          <p:cNvSpPr>
            <a:spLocks noGrp="1"/>
          </p:cNvSpPr>
          <p:nvPr>
            <p:ph type="title"/>
          </p:nvPr>
        </p:nvSpPr>
        <p:spPr/>
        <p:txBody>
          <a:bodyPr/>
          <a:lstStyle/>
          <a:p>
            <a:r>
              <a:rPr lang="zh-CN" altLang="en-US" dirty="0"/>
              <a:t>全球销售增长</a:t>
            </a:r>
          </a:p>
        </p:txBody>
      </p:sp>
      <p:graphicFrame>
        <p:nvGraphicFramePr>
          <p:cNvPr id="5" name="内容占位符 4">
            <a:extLst>
              <a:ext uri="{FF2B5EF4-FFF2-40B4-BE49-F238E27FC236}">
                <a16:creationId xmlns:a16="http://schemas.microsoft.com/office/drawing/2014/main" id="{F7B56D1C-D2A6-4807-9965-E174E6CA481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20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5F8384AC-7E08-4D2E-93DB-5BC5F55F6D04}"/>
              </a:ext>
            </a:extLst>
          </p:cNvPr>
          <p:cNvSpPr>
            <a:spLocks noGrp="1"/>
          </p:cNvSpPr>
          <p:nvPr>
            <p:ph type="title"/>
          </p:nvPr>
        </p:nvSpPr>
        <p:spPr/>
        <p:txBody>
          <a:bodyPr/>
          <a:lstStyle/>
          <a:p>
            <a:r>
              <a:rPr lang="zh-CN" altLang="en-US" dirty="0"/>
              <a:t>年末门店数量</a:t>
            </a:r>
          </a:p>
        </p:txBody>
      </p:sp>
      <p:graphicFrame>
        <p:nvGraphicFramePr>
          <p:cNvPr id="5" name="内容占位符 4">
            <a:extLst>
              <a:ext uri="{FF2B5EF4-FFF2-40B4-BE49-F238E27FC236}">
                <a16:creationId xmlns:a16="http://schemas.microsoft.com/office/drawing/2014/main" id="{D455BB9D-8C35-4758-AB06-03C4E06CDF9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71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87244-38F3-4F01-92AC-3BA608FDE95D}"/>
              </a:ext>
            </a:extLst>
          </p:cNvPr>
          <p:cNvSpPr>
            <a:spLocks noGrp="1"/>
          </p:cNvSpPr>
          <p:nvPr>
            <p:ph type="title"/>
          </p:nvPr>
        </p:nvSpPr>
        <p:spPr/>
        <p:txBody>
          <a:bodyPr/>
          <a:lstStyle/>
          <a:p>
            <a:r>
              <a:rPr lang="zh-CN" altLang="en-US" dirty="0"/>
              <a:t>同店销售增长</a:t>
            </a:r>
          </a:p>
        </p:txBody>
      </p:sp>
      <p:graphicFrame>
        <p:nvGraphicFramePr>
          <p:cNvPr id="5" name="内容占位符 4">
            <a:extLst>
              <a:ext uri="{FF2B5EF4-FFF2-40B4-BE49-F238E27FC236}">
                <a16:creationId xmlns:a16="http://schemas.microsoft.com/office/drawing/2014/main" id="{59799426-09B2-43D0-BADC-2140D488A44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76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14D8AF-82D0-483E-BC05-87D7A9CD13BC}"/>
              </a:ext>
            </a:extLst>
          </p:cNvPr>
          <p:cNvSpPr>
            <a:spLocks noGrp="1"/>
          </p:cNvSpPr>
          <p:nvPr>
            <p:ph type="title"/>
          </p:nvPr>
        </p:nvSpPr>
        <p:spPr/>
        <p:txBody>
          <a:bodyPr/>
          <a:lstStyle/>
          <a:p>
            <a:r>
              <a:rPr lang="zh-CN" altLang="en-US" dirty="0"/>
              <a:t>毛利和净利</a:t>
            </a:r>
          </a:p>
        </p:txBody>
      </p:sp>
      <p:sp>
        <p:nvSpPr>
          <p:cNvPr id="5" name="内容占位符 4">
            <a:extLst>
              <a:ext uri="{FF2B5EF4-FFF2-40B4-BE49-F238E27FC236}">
                <a16:creationId xmlns:a16="http://schemas.microsoft.com/office/drawing/2014/main" id="{572D869C-BF9C-4F64-A316-39D8C228D25B}"/>
              </a:ext>
            </a:extLst>
          </p:cNvPr>
          <p:cNvSpPr>
            <a:spLocks noGrp="1"/>
          </p:cNvSpPr>
          <p:nvPr>
            <p:ph idx="1"/>
          </p:nvPr>
        </p:nvSpPr>
        <p:spPr/>
        <p:txBody>
          <a:bodyPr/>
          <a:lstStyle/>
          <a:p>
            <a:r>
              <a:rPr lang="en-US" altLang="zh-CN" dirty="0"/>
              <a:t>2024</a:t>
            </a:r>
            <a:r>
              <a:rPr lang="zh-CN" altLang="en-US" dirty="0"/>
              <a:t>年，毛利率为</a:t>
            </a:r>
            <a:r>
              <a:rPr lang="en-US" altLang="zh-CN" dirty="0"/>
              <a:t>39.3%</a:t>
            </a:r>
            <a:r>
              <a:rPr lang="zh-CN" altLang="en-US" dirty="0"/>
              <a:t>。</a:t>
            </a:r>
            <a:endParaRPr lang="en-US" altLang="zh-CN" dirty="0"/>
          </a:p>
          <a:p>
            <a:pPr lvl="1"/>
            <a:r>
              <a:rPr lang="zh-CN" altLang="en-US" dirty="0"/>
              <a:t>国内供应链</a:t>
            </a:r>
            <a:r>
              <a:rPr lang="en-US" altLang="zh-CN" dirty="0"/>
              <a:t>11.1%</a:t>
            </a:r>
          </a:p>
          <a:p>
            <a:pPr lvl="1"/>
            <a:r>
              <a:rPr lang="zh-CN" altLang="en-US" dirty="0"/>
              <a:t>国内自有门店</a:t>
            </a:r>
            <a:r>
              <a:rPr lang="en-US" altLang="zh-CN" dirty="0"/>
              <a:t>16.7%</a:t>
            </a:r>
          </a:p>
          <a:p>
            <a:pPr lvl="1"/>
            <a:r>
              <a:rPr lang="zh-CN" altLang="en-US" dirty="0"/>
              <a:t>专营权及费用？</a:t>
            </a:r>
          </a:p>
        </p:txBody>
      </p:sp>
      <p:pic>
        <p:nvPicPr>
          <p:cNvPr id="10" name="图片 9">
            <a:extLst>
              <a:ext uri="{FF2B5EF4-FFF2-40B4-BE49-F238E27FC236}">
                <a16:creationId xmlns:a16="http://schemas.microsoft.com/office/drawing/2014/main" id="{B98BB6F8-0DCD-4CBC-92F4-E9E2682756AF}"/>
              </a:ext>
            </a:extLst>
          </p:cNvPr>
          <p:cNvPicPr>
            <a:picLocks noChangeAspect="1"/>
          </p:cNvPicPr>
          <p:nvPr/>
        </p:nvPicPr>
        <p:blipFill>
          <a:blip r:embed="rId2"/>
          <a:stretch>
            <a:fillRect/>
          </a:stretch>
        </p:blipFill>
        <p:spPr>
          <a:xfrm>
            <a:off x="3851920" y="3573016"/>
            <a:ext cx="5220072" cy="2363316"/>
          </a:xfrm>
          <a:prstGeom prst="rect">
            <a:avLst/>
          </a:prstGeom>
        </p:spPr>
      </p:pic>
    </p:spTree>
    <p:extLst>
      <p:ext uri="{BB962C8B-B14F-4D97-AF65-F5344CB8AC3E}">
        <p14:creationId xmlns:p14="http://schemas.microsoft.com/office/powerpoint/2010/main" val="1075443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07CE7-6403-4903-8162-8E8B18B2EC23}"/>
              </a:ext>
            </a:extLst>
          </p:cNvPr>
          <p:cNvSpPr>
            <a:spLocks noGrp="1"/>
          </p:cNvSpPr>
          <p:nvPr>
            <p:ph type="title"/>
          </p:nvPr>
        </p:nvSpPr>
        <p:spPr/>
        <p:txBody>
          <a:bodyPr/>
          <a:lstStyle/>
          <a:p>
            <a:r>
              <a:rPr lang="zh-CN" altLang="en-US" dirty="0"/>
              <a:t>现金流含量</a:t>
            </a:r>
          </a:p>
        </p:txBody>
      </p:sp>
      <p:graphicFrame>
        <p:nvGraphicFramePr>
          <p:cNvPr id="4" name="内容占位符 3">
            <a:extLst>
              <a:ext uri="{FF2B5EF4-FFF2-40B4-BE49-F238E27FC236}">
                <a16:creationId xmlns:a16="http://schemas.microsoft.com/office/drawing/2014/main" id="{7BF8F8F4-0768-4FE9-9F21-E3F84A18B60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943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62252-59EB-42C7-92AE-95E96E7B35F9}"/>
              </a:ext>
            </a:extLst>
          </p:cNvPr>
          <p:cNvSpPr>
            <a:spLocks noGrp="1"/>
          </p:cNvSpPr>
          <p:nvPr>
            <p:ph type="title"/>
          </p:nvPr>
        </p:nvSpPr>
        <p:spPr/>
        <p:txBody>
          <a:bodyPr/>
          <a:lstStyle/>
          <a:p>
            <a:r>
              <a:rPr lang="en-US" altLang="zh-CN" dirty="0"/>
              <a:t>ROIC</a:t>
            </a:r>
            <a:endParaRPr lang="zh-CN" altLang="en-US" dirty="0"/>
          </a:p>
        </p:txBody>
      </p:sp>
      <p:graphicFrame>
        <p:nvGraphicFramePr>
          <p:cNvPr id="4" name="内容占位符 3">
            <a:extLst>
              <a:ext uri="{FF2B5EF4-FFF2-40B4-BE49-F238E27FC236}">
                <a16:creationId xmlns:a16="http://schemas.microsoft.com/office/drawing/2014/main" id="{ED3AA345-1C19-45AC-8C8B-F1FF4A83878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8922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EBCC581-8A46-4928-9925-765E62995B45}"/>
              </a:ext>
            </a:extLst>
          </p:cNvPr>
          <p:cNvSpPr>
            <a:spLocks noGrp="1"/>
          </p:cNvSpPr>
          <p:nvPr>
            <p:ph type="title"/>
          </p:nvPr>
        </p:nvSpPr>
        <p:spPr/>
        <p:txBody>
          <a:bodyPr/>
          <a:lstStyle/>
          <a:p>
            <a:r>
              <a:rPr lang="zh-CN" altLang="en-US" dirty="0"/>
              <a:t>估值（</a:t>
            </a:r>
            <a:r>
              <a:rPr lang="en-US" altLang="zh-CN" dirty="0"/>
              <a:t>TTM PE, 2013-2025</a:t>
            </a:r>
            <a:r>
              <a:rPr lang="zh-CN" altLang="en-US" dirty="0"/>
              <a:t>）</a:t>
            </a:r>
          </a:p>
        </p:txBody>
      </p:sp>
      <p:pic>
        <p:nvPicPr>
          <p:cNvPr id="4" name="内容占位符 3">
            <a:extLst>
              <a:ext uri="{FF2B5EF4-FFF2-40B4-BE49-F238E27FC236}">
                <a16:creationId xmlns:a16="http://schemas.microsoft.com/office/drawing/2014/main" id="{84A1E57D-BBB9-4515-978D-16DD44E78CD0}"/>
              </a:ext>
            </a:extLst>
          </p:cNvPr>
          <p:cNvPicPr>
            <a:picLocks noGrp="1" noChangeAspect="1"/>
          </p:cNvPicPr>
          <p:nvPr>
            <p:ph idx="1"/>
          </p:nvPr>
        </p:nvPicPr>
        <p:blipFill>
          <a:blip r:embed="rId2"/>
          <a:stretch>
            <a:fillRect/>
          </a:stretch>
        </p:blipFill>
        <p:spPr>
          <a:xfrm>
            <a:off x="457200" y="3033604"/>
            <a:ext cx="8229600" cy="1659154"/>
          </a:xfrm>
          <a:prstGeom prst="rect">
            <a:avLst/>
          </a:prstGeom>
        </p:spPr>
      </p:pic>
    </p:spTree>
    <p:extLst>
      <p:ext uri="{BB962C8B-B14F-4D97-AF65-F5344CB8AC3E}">
        <p14:creationId xmlns:p14="http://schemas.microsoft.com/office/powerpoint/2010/main" val="1726693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022D30-38C8-4788-A1B0-6C3E4B44A7F1}"/>
              </a:ext>
            </a:extLst>
          </p:cNvPr>
          <p:cNvSpPr>
            <a:spLocks noGrp="1"/>
          </p:cNvSpPr>
          <p:nvPr>
            <p:ph type="title"/>
          </p:nvPr>
        </p:nvSpPr>
        <p:spPr/>
        <p:txBody>
          <a:bodyPr/>
          <a:lstStyle/>
          <a:p>
            <a:r>
              <a:rPr lang="zh-CN" altLang="en-US" dirty="0"/>
              <a:t>回报股东</a:t>
            </a:r>
          </a:p>
        </p:txBody>
      </p:sp>
      <p:pic>
        <p:nvPicPr>
          <p:cNvPr id="4" name="内容占位符 3">
            <a:extLst>
              <a:ext uri="{FF2B5EF4-FFF2-40B4-BE49-F238E27FC236}">
                <a16:creationId xmlns:a16="http://schemas.microsoft.com/office/drawing/2014/main" id="{16627E9E-9B35-4ACE-9ADF-C94D40B22C25}"/>
              </a:ext>
            </a:extLst>
          </p:cNvPr>
          <p:cNvPicPr>
            <a:picLocks noGrp="1" noChangeAspect="1"/>
          </p:cNvPicPr>
          <p:nvPr>
            <p:ph idx="1"/>
          </p:nvPr>
        </p:nvPicPr>
        <p:blipFill>
          <a:blip r:embed="rId2"/>
          <a:stretch>
            <a:fillRect/>
          </a:stretch>
        </p:blipFill>
        <p:spPr>
          <a:xfrm>
            <a:off x="2195736" y="3429000"/>
            <a:ext cx="5554960" cy="2514932"/>
          </a:xfrm>
          <a:prstGeom prst="rect">
            <a:avLst/>
          </a:prstGeom>
        </p:spPr>
      </p:pic>
      <p:pic>
        <p:nvPicPr>
          <p:cNvPr id="5" name="图片 4">
            <a:extLst>
              <a:ext uri="{FF2B5EF4-FFF2-40B4-BE49-F238E27FC236}">
                <a16:creationId xmlns:a16="http://schemas.microsoft.com/office/drawing/2014/main" id="{F3BB7878-1E07-48A9-B08A-75DC7FCC11EA}"/>
              </a:ext>
            </a:extLst>
          </p:cNvPr>
          <p:cNvPicPr>
            <a:picLocks noChangeAspect="1"/>
          </p:cNvPicPr>
          <p:nvPr/>
        </p:nvPicPr>
        <p:blipFill>
          <a:blip r:embed="rId3"/>
          <a:stretch>
            <a:fillRect/>
          </a:stretch>
        </p:blipFill>
        <p:spPr>
          <a:xfrm>
            <a:off x="2195736" y="1340768"/>
            <a:ext cx="5554960" cy="2514932"/>
          </a:xfrm>
          <a:prstGeom prst="rect">
            <a:avLst/>
          </a:prstGeom>
        </p:spPr>
      </p:pic>
      <p:sp>
        <p:nvSpPr>
          <p:cNvPr id="6" name="文本框 5">
            <a:extLst>
              <a:ext uri="{FF2B5EF4-FFF2-40B4-BE49-F238E27FC236}">
                <a16:creationId xmlns:a16="http://schemas.microsoft.com/office/drawing/2014/main" id="{FB103AAF-7EAC-4C17-9D8C-20DC02D357AE}"/>
              </a:ext>
            </a:extLst>
          </p:cNvPr>
          <p:cNvSpPr txBox="1"/>
          <p:nvPr/>
        </p:nvSpPr>
        <p:spPr>
          <a:xfrm>
            <a:off x="899592" y="2132856"/>
            <a:ext cx="1008112" cy="369332"/>
          </a:xfrm>
          <a:prstGeom prst="rect">
            <a:avLst/>
          </a:prstGeom>
          <a:noFill/>
        </p:spPr>
        <p:txBody>
          <a:bodyPr wrap="square" rtlCol="0">
            <a:spAutoFit/>
          </a:bodyPr>
          <a:lstStyle/>
          <a:p>
            <a:r>
              <a:rPr lang="zh-CN" altLang="en-US" dirty="0"/>
              <a:t>股息</a:t>
            </a:r>
          </a:p>
        </p:txBody>
      </p:sp>
      <p:sp>
        <p:nvSpPr>
          <p:cNvPr id="7" name="文本框 6">
            <a:extLst>
              <a:ext uri="{FF2B5EF4-FFF2-40B4-BE49-F238E27FC236}">
                <a16:creationId xmlns:a16="http://schemas.microsoft.com/office/drawing/2014/main" id="{CDC7855D-8609-41D5-98BA-C0A0C2515EC6}"/>
              </a:ext>
            </a:extLst>
          </p:cNvPr>
          <p:cNvSpPr txBox="1"/>
          <p:nvPr/>
        </p:nvSpPr>
        <p:spPr>
          <a:xfrm>
            <a:off x="971600" y="4293096"/>
            <a:ext cx="864096" cy="369332"/>
          </a:xfrm>
          <a:prstGeom prst="rect">
            <a:avLst/>
          </a:prstGeom>
          <a:noFill/>
        </p:spPr>
        <p:txBody>
          <a:bodyPr wrap="square" rtlCol="0">
            <a:spAutoFit/>
          </a:bodyPr>
          <a:lstStyle/>
          <a:p>
            <a:r>
              <a:rPr lang="zh-CN" altLang="en-US" dirty="0"/>
              <a:t>回购</a:t>
            </a:r>
          </a:p>
        </p:txBody>
      </p:sp>
    </p:spTree>
    <p:extLst>
      <p:ext uri="{BB962C8B-B14F-4D97-AF65-F5344CB8AC3E}">
        <p14:creationId xmlns:p14="http://schemas.microsoft.com/office/powerpoint/2010/main" val="447523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697AFD-0994-439D-A283-AFB45B06B7E9}"/>
              </a:ext>
            </a:extLst>
          </p:cNvPr>
          <p:cNvSpPr>
            <a:spLocks noGrp="1"/>
          </p:cNvSpPr>
          <p:nvPr>
            <p:ph type="title"/>
          </p:nvPr>
        </p:nvSpPr>
        <p:spPr/>
        <p:txBody>
          <a:bodyPr/>
          <a:lstStyle/>
          <a:p>
            <a:r>
              <a:rPr lang="zh-CN" altLang="en-US" dirty="0"/>
              <a:t>风险：高杠杆模式的隐忧</a:t>
            </a:r>
          </a:p>
        </p:txBody>
      </p:sp>
      <p:sp>
        <p:nvSpPr>
          <p:cNvPr id="4" name="内容占位符 3">
            <a:extLst>
              <a:ext uri="{FF2B5EF4-FFF2-40B4-BE49-F238E27FC236}">
                <a16:creationId xmlns:a16="http://schemas.microsoft.com/office/drawing/2014/main" id="{9BA960A4-A944-48A9-AE09-3F64CC11E6C4}"/>
              </a:ext>
            </a:extLst>
          </p:cNvPr>
          <p:cNvSpPr>
            <a:spLocks noGrp="1"/>
          </p:cNvSpPr>
          <p:nvPr>
            <p:ph sz="half" idx="1"/>
          </p:nvPr>
        </p:nvSpPr>
        <p:spPr/>
        <p:txBody>
          <a:bodyPr>
            <a:normAutofit/>
          </a:bodyPr>
          <a:lstStyle/>
          <a:p>
            <a:r>
              <a:rPr lang="zh-CN" altLang="en-US" dirty="0"/>
              <a:t>在</a:t>
            </a:r>
            <a:r>
              <a:rPr lang="en-US" altLang="zh-CN" dirty="0"/>
              <a:t>2022</a:t>
            </a:r>
            <a:r>
              <a:rPr lang="zh-CN" altLang="en-US" dirty="0"/>
              <a:t>年末，公司有大约</a:t>
            </a:r>
            <a:r>
              <a:rPr lang="en-US" altLang="zh-CN" dirty="0"/>
              <a:t>50</a:t>
            </a:r>
            <a:r>
              <a:rPr lang="zh-CN" altLang="en-US" dirty="0"/>
              <a:t>亿美元借款。主要形式为以</a:t>
            </a:r>
            <a:r>
              <a:rPr lang="en-US" altLang="zh-CN" dirty="0"/>
              <a:t>royalty fee</a:t>
            </a:r>
            <a:r>
              <a:rPr lang="zh-CN" altLang="en-US" dirty="0"/>
              <a:t>为基础的资产证券化债券。</a:t>
            </a:r>
            <a:endParaRPr lang="en-US" altLang="zh-CN" dirty="0"/>
          </a:p>
          <a:p>
            <a:r>
              <a:rPr lang="zh-CN" altLang="en-US" dirty="0"/>
              <a:t>几乎每年都要借新还旧（</a:t>
            </a:r>
            <a:r>
              <a:rPr lang="en-US" altLang="zh-CN" dirty="0"/>
              <a:t>Recapitalization</a:t>
            </a:r>
            <a:r>
              <a:rPr lang="zh-CN" altLang="en-US" dirty="0"/>
              <a:t>）。</a:t>
            </a:r>
            <a:endParaRPr lang="en-US" altLang="zh-CN" dirty="0"/>
          </a:p>
          <a:p>
            <a:r>
              <a:rPr lang="zh-CN" altLang="en-US" dirty="0"/>
              <a:t>如果高利率环境持续，利息成本会攀升。</a:t>
            </a:r>
          </a:p>
        </p:txBody>
      </p:sp>
      <p:graphicFrame>
        <p:nvGraphicFramePr>
          <p:cNvPr id="7" name="内容占位符 6">
            <a:extLst>
              <a:ext uri="{FF2B5EF4-FFF2-40B4-BE49-F238E27FC236}">
                <a16:creationId xmlns:a16="http://schemas.microsoft.com/office/drawing/2014/main" id="{E548D6D0-2209-4F0E-BD7A-7AB6352FE36C}"/>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0472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AE6989-A753-408F-9116-96B604745F08}"/>
              </a:ext>
            </a:extLst>
          </p:cNvPr>
          <p:cNvSpPr>
            <a:spLocks noGrp="1"/>
          </p:cNvSpPr>
          <p:nvPr>
            <p:ph type="title"/>
          </p:nvPr>
        </p:nvSpPr>
        <p:spPr/>
        <p:txBody>
          <a:bodyPr/>
          <a:lstStyle/>
          <a:p>
            <a:r>
              <a:rPr lang="zh-CN" altLang="en-US" dirty="0"/>
              <a:t>分析框架的运用</a:t>
            </a:r>
          </a:p>
        </p:txBody>
      </p:sp>
      <p:sp>
        <p:nvSpPr>
          <p:cNvPr id="3" name="内容占位符 2">
            <a:extLst>
              <a:ext uri="{FF2B5EF4-FFF2-40B4-BE49-F238E27FC236}">
                <a16:creationId xmlns:a16="http://schemas.microsoft.com/office/drawing/2014/main" id="{8A8BA810-6A69-487B-861A-64AE6F31F80A}"/>
              </a:ext>
            </a:extLst>
          </p:cNvPr>
          <p:cNvSpPr>
            <a:spLocks noGrp="1"/>
          </p:cNvSpPr>
          <p:nvPr>
            <p:ph sz="half" idx="1"/>
          </p:nvPr>
        </p:nvSpPr>
        <p:spPr/>
        <p:txBody>
          <a:bodyPr/>
          <a:lstStyle/>
          <a:p>
            <a:r>
              <a:rPr lang="zh-CN" altLang="en-US" dirty="0"/>
              <a:t>是否好生意？</a:t>
            </a:r>
            <a:endParaRPr lang="en-US" altLang="zh-CN" dirty="0"/>
          </a:p>
          <a:p>
            <a:pPr lvl="1"/>
            <a:r>
              <a:rPr lang="zh-CN" altLang="en-US" dirty="0"/>
              <a:t>毛利和净利</a:t>
            </a:r>
            <a:endParaRPr lang="en-US" altLang="zh-CN" dirty="0"/>
          </a:p>
          <a:p>
            <a:pPr lvl="1"/>
            <a:r>
              <a:rPr lang="zh-CN" altLang="en-US" dirty="0"/>
              <a:t>现金流如何</a:t>
            </a:r>
            <a:endParaRPr lang="en-US" altLang="zh-CN" dirty="0"/>
          </a:p>
          <a:p>
            <a:pPr lvl="1"/>
            <a:r>
              <a:rPr lang="zh-CN" altLang="en-US" dirty="0"/>
              <a:t>投资回报率</a:t>
            </a:r>
            <a:endParaRPr lang="en-US" altLang="zh-CN" dirty="0"/>
          </a:p>
          <a:p>
            <a:r>
              <a:rPr lang="zh-CN" altLang="en-US" dirty="0"/>
              <a:t>成长性如何？</a:t>
            </a:r>
            <a:endParaRPr lang="en-US" altLang="zh-CN" dirty="0"/>
          </a:p>
          <a:p>
            <a:r>
              <a:rPr lang="zh-CN" altLang="en-US" dirty="0"/>
              <a:t>估值是否便宜？</a:t>
            </a:r>
            <a:endParaRPr lang="en-US" altLang="zh-CN" dirty="0"/>
          </a:p>
          <a:p>
            <a:r>
              <a:rPr lang="zh-CN" altLang="en-US" dirty="0"/>
              <a:t>回报股东？</a:t>
            </a:r>
            <a:endParaRPr lang="en-US" altLang="zh-CN" dirty="0"/>
          </a:p>
          <a:p>
            <a:r>
              <a:rPr lang="zh-CN" altLang="en-US" dirty="0"/>
              <a:t>有哪些风险？</a:t>
            </a:r>
            <a:endParaRPr lang="en-US" altLang="zh-CN" dirty="0"/>
          </a:p>
          <a:p>
            <a:endParaRPr lang="zh-CN" altLang="en-US" dirty="0"/>
          </a:p>
        </p:txBody>
      </p:sp>
      <p:graphicFrame>
        <p:nvGraphicFramePr>
          <p:cNvPr id="14" name="内容占位符 13">
            <a:extLst>
              <a:ext uri="{FF2B5EF4-FFF2-40B4-BE49-F238E27FC236}">
                <a16:creationId xmlns:a16="http://schemas.microsoft.com/office/drawing/2014/main" id="{896E896F-DD34-4875-9C06-EE9B18500BCF}"/>
              </a:ext>
            </a:extLst>
          </p:cNvPr>
          <p:cNvGraphicFramePr>
            <a:graphicFrameLocks noGrp="1"/>
          </p:cNvGraphicFramePr>
          <p:nvPr>
            <p:ph sz="half" idx="2"/>
          </p:nvPr>
        </p:nvGraphicFramePr>
        <p:xfrm>
          <a:off x="4648200" y="1600201"/>
          <a:ext cx="352420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77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solidFill>
                  <a:srgbClr val="C00000"/>
                </a:solidFill>
              </a:rPr>
              <a:t>喜诗糖果</a:t>
            </a:r>
            <a:endParaRPr lang="en-US" altLang="zh-CN" dirty="0">
              <a:solidFill>
                <a:srgbClr val="C00000"/>
              </a:solidFill>
            </a:endParaRPr>
          </a:p>
          <a:p>
            <a:pPr lvl="1"/>
            <a:r>
              <a:rPr lang="zh-CN" altLang="en-US" dirty="0"/>
              <a:t>可口可乐</a:t>
            </a:r>
          </a:p>
          <a:p>
            <a:pPr lvl="1"/>
            <a:r>
              <a:rPr lang="zh-CN" altLang="en-US" dirty="0"/>
              <a:t>百润股份</a:t>
            </a:r>
            <a:endParaRPr lang="en-US" altLang="zh-CN" dirty="0"/>
          </a:p>
          <a:p>
            <a:pPr lvl="1"/>
            <a:r>
              <a:rPr lang="zh-CN" altLang="en-US" dirty="0"/>
              <a:t>达美乐</a:t>
            </a:r>
            <a:endParaRPr lang="en-US" altLang="zh-CN" dirty="0"/>
          </a:p>
          <a:p>
            <a:pPr lvl="1"/>
            <a:r>
              <a:rPr lang="zh-CN" altLang="en-US" dirty="0"/>
              <a:t>安踏体育</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634720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百润股份</a:t>
            </a:r>
            <a:endParaRPr lang="en-US" altLang="zh-CN" dirty="0"/>
          </a:p>
          <a:p>
            <a:pPr lvl="1"/>
            <a:r>
              <a:rPr lang="zh-CN" altLang="en-US" dirty="0"/>
              <a:t>达美乐</a:t>
            </a:r>
            <a:endParaRPr lang="en-US" altLang="zh-CN" dirty="0"/>
          </a:p>
          <a:p>
            <a:pPr lvl="1"/>
            <a:r>
              <a:rPr lang="zh-CN" altLang="en-US" dirty="0">
                <a:solidFill>
                  <a:schemeClr val="accent2"/>
                </a:solidFill>
              </a:rPr>
              <a:t>安踏体育</a:t>
            </a:r>
            <a:endParaRPr lang="en-US" altLang="zh-CN" dirty="0">
              <a:solidFill>
                <a:schemeClr val="accent2"/>
              </a:solidFill>
            </a:endParaRPr>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263072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922AD5-1A4E-4321-B531-31D65F00A12D}"/>
              </a:ext>
            </a:extLst>
          </p:cNvPr>
          <p:cNvSpPr>
            <a:spLocks noGrp="1"/>
          </p:cNvSpPr>
          <p:nvPr>
            <p:ph type="title"/>
          </p:nvPr>
        </p:nvSpPr>
        <p:spPr/>
        <p:txBody>
          <a:bodyPr/>
          <a:lstStyle/>
          <a:p>
            <a:r>
              <a:rPr lang="zh-CN" altLang="en-US" dirty="0"/>
              <a:t>安踏体育</a:t>
            </a:r>
          </a:p>
        </p:txBody>
      </p:sp>
      <p:pic>
        <p:nvPicPr>
          <p:cNvPr id="7" name="内容占位符 6">
            <a:extLst>
              <a:ext uri="{FF2B5EF4-FFF2-40B4-BE49-F238E27FC236}">
                <a16:creationId xmlns:a16="http://schemas.microsoft.com/office/drawing/2014/main" id="{96252DF2-D794-4F1B-A512-0BF9D7D83572}"/>
              </a:ext>
            </a:extLst>
          </p:cNvPr>
          <p:cNvPicPr>
            <a:picLocks noGrp="1" noChangeAspect="1"/>
          </p:cNvPicPr>
          <p:nvPr>
            <p:ph sz="half" idx="1"/>
          </p:nvPr>
        </p:nvPicPr>
        <p:blipFill>
          <a:blip r:embed="rId2"/>
          <a:stretch>
            <a:fillRect/>
          </a:stretch>
        </p:blipFill>
        <p:spPr>
          <a:xfrm>
            <a:off x="457200" y="1822998"/>
            <a:ext cx="4038600" cy="4080367"/>
          </a:xfrm>
          <a:prstGeom prst="rect">
            <a:avLst/>
          </a:prstGeom>
        </p:spPr>
      </p:pic>
      <p:pic>
        <p:nvPicPr>
          <p:cNvPr id="6" name="内容占位符 5">
            <a:extLst>
              <a:ext uri="{FF2B5EF4-FFF2-40B4-BE49-F238E27FC236}">
                <a16:creationId xmlns:a16="http://schemas.microsoft.com/office/drawing/2014/main" id="{B42FDB9C-C2E7-41D3-9F5C-B3DCEEE3E7BA}"/>
              </a:ext>
            </a:extLst>
          </p:cNvPr>
          <p:cNvPicPr>
            <a:picLocks noGrp="1" noChangeAspect="1"/>
          </p:cNvPicPr>
          <p:nvPr>
            <p:ph sz="half" idx="2"/>
          </p:nvPr>
        </p:nvPicPr>
        <p:blipFill>
          <a:blip r:embed="rId3"/>
          <a:stretch>
            <a:fillRect/>
          </a:stretch>
        </p:blipFill>
        <p:spPr>
          <a:xfrm>
            <a:off x="4932209" y="1600200"/>
            <a:ext cx="3470581" cy="4525963"/>
          </a:xfrm>
          <a:prstGeom prst="rect">
            <a:avLst/>
          </a:prstGeom>
        </p:spPr>
      </p:pic>
    </p:spTree>
    <p:extLst>
      <p:ext uri="{BB962C8B-B14F-4D97-AF65-F5344CB8AC3E}">
        <p14:creationId xmlns:p14="http://schemas.microsoft.com/office/powerpoint/2010/main" val="4085801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9F1E36-AB2C-4690-B40C-E9A12531C363}"/>
              </a:ext>
            </a:extLst>
          </p:cNvPr>
          <p:cNvSpPr>
            <a:spLocks noGrp="1"/>
          </p:cNvSpPr>
          <p:nvPr>
            <p:ph type="title"/>
          </p:nvPr>
        </p:nvSpPr>
        <p:spPr/>
        <p:txBody>
          <a:bodyPr/>
          <a:lstStyle/>
          <a:p>
            <a:r>
              <a:rPr lang="zh-CN" altLang="en-US" dirty="0"/>
              <a:t>资产负债表（安踏，</a:t>
            </a:r>
            <a:r>
              <a:rPr lang="en-US" altLang="zh-CN" dirty="0"/>
              <a:t>2024</a:t>
            </a:r>
            <a:r>
              <a:rPr lang="zh-CN" altLang="en-US" dirty="0"/>
              <a:t>年报）</a:t>
            </a:r>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F15A7FF9-1F2F-4276-8239-85570ABF6179}"/>
                  </a:ext>
                </a:extLst>
              </p:cNvPr>
              <p:cNvGraphicFramePr>
                <a:graphicFrameLocks noGrp="1"/>
              </p:cNvGraphicFramePr>
              <p:nvPr>
                <p:ph sz="half" idx="1"/>
                <p:extLst>
                  <p:ext uri="{D42A27DB-BD31-4B8C-83A1-F6EECF244321}">
                    <p14:modId xmlns:p14="http://schemas.microsoft.com/office/powerpoint/2010/main" val="3043035462"/>
                  </p:ext>
                </p:extLst>
              </p:nvPr>
            </p:nvGraphicFramePr>
            <p:xfrm>
              <a:off x="457200" y="1600200"/>
              <a:ext cx="4038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内容占位符 4">
                <a:extLst>
                  <a:ext uri="{FF2B5EF4-FFF2-40B4-BE49-F238E27FC236}">
                    <a16:creationId xmlns:a16="http://schemas.microsoft.com/office/drawing/2014/main" id="{F15A7FF9-1F2F-4276-8239-85570ABF6179}"/>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4038600" cy="4525963"/>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内容占位符 5">
                <a:extLst>
                  <a:ext uri="{FF2B5EF4-FFF2-40B4-BE49-F238E27FC236}">
                    <a16:creationId xmlns:a16="http://schemas.microsoft.com/office/drawing/2014/main" id="{FFB59441-3A5E-4623-99D4-A36E357D969B}"/>
                  </a:ext>
                </a:extLst>
              </p:cNvPr>
              <p:cNvGraphicFramePr>
                <a:graphicFrameLocks noGrp="1"/>
              </p:cNvGraphicFramePr>
              <p:nvPr>
                <p:ph sz="half" idx="2"/>
                <p:extLst>
                  <p:ext uri="{D42A27DB-BD31-4B8C-83A1-F6EECF244321}">
                    <p14:modId xmlns:p14="http://schemas.microsoft.com/office/powerpoint/2010/main" val="2340356743"/>
                  </p:ext>
                </p:extLst>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内容占位符 5">
                <a:extLst>
                  <a:ext uri="{FF2B5EF4-FFF2-40B4-BE49-F238E27FC236}">
                    <a16:creationId xmlns:a16="http://schemas.microsoft.com/office/drawing/2014/main" id="{FFB59441-3A5E-4623-99D4-A36E357D969B}"/>
                  </a:ext>
                </a:extLst>
              </p:cNvPr>
              <p:cNvPicPr>
                <a:picLocks noGrp="1" noRot="1" noChangeAspect="1" noMove="1" noResize="1" noEditPoints="1" noAdjustHandles="1" noChangeArrowheads="1" noChangeShapeType="1"/>
              </p:cNvPicPr>
              <p:nvPr/>
            </p:nvPicPr>
            <p:blipFill>
              <a:blip r:embed="rId5"/>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777520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22A16A-E983-4BC8-B1CF-546429B761BB}"/>
              </a:ext>
            </a:extLst>
          </p:cNvPr>
          <p:cNvSpPr>
            <a:spLocks noGrp="1"/>
          </p:cNvSpPr>
          <p:nvPr>
            <p:ph type="title"/>
          </p:nvPr>
        </p:nvSpPr>
        <p:spPr/>
        <p:txBody>
          <a:bodyPr/>
          <a:lstStyle/>
          <a:p>
            <a:r>
              <a:rPr lang="zh-CN" altLang="en-US" dirty="0"/>
              <a:t>利润和现金流（安踏，</a:t>
            </a:r>
            <a:r>
              <a:rPr lang="en-US" altLang="zh-CN" dirty="0"/>
              <a:t>2024</a:t>
            </a:r>
            <a:r>
              <a:rPr lang="zh-CN" altLang="en-US" dirty="0"/>
              <a:t>年报）</a:t>
            </a:r>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2EC0390C-D3AC-4537-9F31-172FB2CDE632}"/>
                  </a:ext>
                </a:extLst>
              </p:cNvPr>
              <p:cNvGraphicFramePr>
                <a:graphicFrameLocks noGrp="1"/>
              </p:cNvGraphicFramePr>
              <p:nvPr>
                <p:ph sz="half" idx="1"/>
                <p:extLst>
                  <p:ext uri="{D42A27DB-BD31-4B8C-83A1-F6EECF244321}">
                    <p14:modId xmlns:p14="http://schemas.microsoft.com/office/powerpoint/2010/main" val="173942676"/>
                  </p:ext>
                </p:extLst>
              </p:nvPr>
            </p:nvGraphicFramePr>
            <p:xfrm>
              <a:off x="457200" y="1600200"/>
              <a:ext cx="40386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内容占位符 4">
                <a:extLst>
                  <a:ext uri="{FF2B5EF4-FFF2-40B4-BE49-F238E27FC236}">
                    <a16:creationId xmlns:a16="http://schemas.microsoft.com/office/drawing/2014/main" id="{2EC0390C-D3AC-4537-9F31-172FB2CDE632}"/>
                  </a:ext>
                </a:extLst>
              </p:cNvPr>
              <p:cNvPicPr>
                <a:picLocks noGrp="1" noRot="1" noChangeAspect="1" noMove="1" noResize="1" noEditPoints="1" noAdjustHandles="1" noChangeArrowheads="1" noChangeShapeType="1"/>
              </p:cNvPicPr>
              <p:nvPr/>
            </p:nvPicPr>
            <p:blipFill>
              <a:blip r:embed="rId3"/>
              <a:stretch>
                <a:fillRect/>
              </a:stretch>
            </p:blipFill>
            <p:spPr>
              <a:xfrm>
                <a:off x="457200" y="1600200"/>
                <a:ext cx="4038600" cy="4525963"/>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内容占位符 5">
                <a:extLst>
                  <a:ext uri="{FF2B5EF4-FFF2-40B4-BE49-F238E27FC236}">
                    <a16:creationId xmlns:a16="http://schemas.microsoft.com/office/drawing/2014/main" id="{59BDCE52-E641-4527-8CCB-1DAA1A9C1428}"/>
                  </a:ext>
                </a:extLst>
              </p:cNvPr>
              <p:cNvGraphicFramePr>
                <a:graphicFrameLocks noGrp="1"/>
              </p:cNvGraphicFramePr>
              <p:nvPr>
                <p:ph sz="half" idx="2"/>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内容占位符 5">
                <a:extLst>
                  <a:ext uri="{FF2B5EF4-FFF2-40B4-BE49-F238E27FC236}">
                    <a16:creationId xmlns:a16="http://schemas.microsoft.com/office/drawing/2014/main" id="{59BDCE52-E641-4527-8CCB-1DAA1A9C1428}"/>
                  </a:ext>
                </a:extLst>
              </p:cNvPr>
              <p:cNvPicPr>
                <a:picLocks noGrp="1" noRot="1" noChangeAspect="1" noMove="1" noResize="1" noEditPoints="1" noAdjustHandles="1" noChangeArrowheads="1" noChangeShapeType="1"/>
              </p:cNvPicPr>
              <p:nvPr/>
            </p:nvPicPr>
            <p:blipFill>
              <a:blip r:embed="rId5"/>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628353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F3BACC9-AA77-4315-BEBB-B0CF59BA99D7}"/>
              </a:ext>
            </a:extLst>
          </p:cNvPr>
          <p:cNvSpPr>
            <a:spLocks noGrp="1"/>
          </p:cNvSpPr>
          <p:nvPr>
            <p:ph type="title"/>
          </p:nvPr>
        </p:nvSpPr>
        <p:spPr/>
        <p:txBody>
          <a:bodyPr/>
          <a:lstStyle/>
          <a:p>
            <a:r>
              <a:rPr lang="zh-CN" altLang="en-US" dirty="0"/>
              <a:t>生意</a:t>
            </a:r>
          </a:p>
        </p:txBody>
      </p:sp>
      <p:sp>
        <p:nvSpPr>
          <p:cNvPr id="5" name="内容占位符 4">
            <a:extLst>
              <a:ext uri="{FF2B5EF4-FFF2-40B4-BE49-F238E27FC236}">
                <a16:creationId xmlns:a16="http://schemas.microsoft.com/office/drawing/2014/main" id="{F787E721-45C8-4993-B760-CF810601AA70}"/>
              </a:ext>
            </a:extLst>
          </p:cNvPr>
          <p:cNvSpPr>
            <a:spLocks noGrp="1"/>
          </p:cNvSpPr>
          <p:nvPr>
            <p:ph sz="half" idx="1"/>
          </p:nvPr>
        </p:nvSpPr>
        <p:spPr/>
        <p:txBody>
          <a:bodyPr/>
          <a:lstStyle/>
          <a:p>
            <a:r>
              <a:rPr lang="zh-CN" altLang="en-US" dirty="0"/>
              <a:t>生意：多品牌体育用品</a:t>
            </a:r>
            <a:endParaRPr lang="en-US" altLang="zh-CN" dirty="0"/>
          </a:p>
          <a:p>
            <a:pPr lvl="1"/>
            <a:r>
              <a:rPr lang="zh-CN" altLang="en-US" dirty="0"/>
              <a:t>毛利率</a:t>
            </a:r>
            <a:r>
              <a:rPr lang="en-US" altLang="zh-CN" dirty="0"/>
              <a:t>62%</a:t>
            </a:r>
            <a:r>
              <a:rPr lang="zh-CN" altLang="en-US" dirty="0"/>
              <a:t>，净利率</a:t>
            </a:r>
            <a:r>
              <a:rPr lang="en-US" altLang="zh-CN" dirty="0"/>
              <a:t>21%</a:t>
            </a:r>
            <a:r>
              <a:rPr lang="zh-CN" altLang="en-US" dirty="0"/>
              <a:t>。</a:t>
            </a:r>
            <a:endParaRPr lang="en-US" altLang="zh-CN" dirty="0"/>
          </a:p>
          <a:p>
            <a:pPr lvl="1"/>
            <a:r>
              <a:rPr lang="zh-CN" altLang="en-US" dirty="0"/>
              <a:t>自由现金流</a:t>
            </a:r>
            <a:r>
              <a:rPr lang="en-US" altLang="zh-CN" dirty="0"/>
              <a:t>/</a:t>
            </a:r>
            <a:r>
              <a:rPr lang="zh-CN" altLang="en-US" dirty="0"/>
              <a:t>净利润约</a:t>
            </a:r>
            <a:r>
              <a:rPr lang="en-US" altLang="zh-CN" dirty="0"/>
              <a:t>85%.</a:t>
            </a:r>
          </a:p>
          <a:p>
            <a:pPr lvl="1"/>
            <a:r>
              <a:rPr lang="en-US" altLang="zh-CN" dirty="0"/>
              <a:t>ROIC 39%.</a:t>
            </a:r>
          </a:p>
          <a:p>
            <a:pPr lvl="1"/>
            <a:endParaRPr lang="zh-CN" altLang="en-US" dirty="0"/>
          </a:p>
        </p:txBody>
      </p:sp>
      <p:graphicFrame>
        <p:nvGraphicFramePr>
          <p:cNvPr id="7" name="内容占位符 13">
            <a:extLst>
              <a:ext uri="{FF2B5EF4-FFF2-40B4-BE49-F238E27FC236}">
                <a16:creationId xmlns:a16="http://schemas.microsoft.com/office/drawing/2014/main" id="{157B9B8F-EB5F-40EC-BD3D-072FF7835F09}"/>
              </a:ext>
            </a:extLst>
          </p:cNvPr>
          <p:cNvGraphicFramePr>
            <a:graphicFrameLocks noGrp="1"/>
          </p:cNvGraphicFramePr>
          <p:nvPr>
            <p:ph sz="half" idx="2"/>
            <p:extLst>
              <p:ext uri="{D42A27DB-BD31-4B8C-83A1-F6EECF244321}">
                <p14:modId xmlns:p14="http://schemas.microsoft.com/office/powerpoint/2010/main" val="2930855918"/>
              </p:ext>
            </p:extLst>
          </p:nvPr>
        </p:nvGraphicFramePr>
        <p:xfrm>
          <a:off x="5076056" y="1700808"/>
          <a:ext cx="3250704"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88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F3BACC9-AA77-4315-BEBB-B0CF59BA99D7}"/>
              </a:ext>
            </a:extLst>
          </p:cNvPr>
          <p:cNvSpPr>
            <a:spLocks noGrp="1"/>
          </p:cNvSpPr>
          <p:nvPr>
            <p:ph type="title"/>
          </p:nvPr>
        </p:nvSpPr>
        <p:spPr/>
        <p:txBody>
          <a:bodyPr/>
          <a:lstStyle/>
          <a:p>
            <a:r>
              <a:rPr lang="zh-CN" altLang="en-US" dirty="0"/>
              <a:t>成长性</a:t>
            </a:r>
          </a:p>
        </p:txBody>
      </p:sp>
      <p:sp>
        <p:nvSpPr>
          <p:cNvPr id="5" name="内容占位符 4">
            <a:extLst>
              <a:ext uri="{FF2B5EF4-FFF2-40B4-BE49-F238E27FC236}">
                <a16:creationId xmlns:a16="http://schemas.microsoft.com/office/drawing/2014/main" id="{F787E721-45C8-4993-B760-CF810601AA70}"/>
              </a:ext>
            </a:extLst>
          </p:cNvPr>
          <p:cNvSpPr>
            <a:spLocks noGrp="1"/>
          </p:cNvSpPr>
          <p:nvPr>
            <p:ph sz="half" idx="1"/>
          </p:nvPr>
        </p:nvSpPr>
        <p:spPr/>
        <p:txBody>
          <a:bodyPr/>
          <a:lstStyle/>
          <a:p>
            <a:r>
              <a:rPr lang="zh-CN" altLang="en-US" dirty="0"/>
              <a:t>行业增长</a:t>
            </a:r>
            <a:endParaRPr lang="en-US" altLang="zh-CN" dirty="0"/>
          </a:p>
          <a:p>
            <a:r>
              <a:rPr lang="zh-CN" altLang="en-US" dirty="0"/>
              <a:t>行业内竞争</a:t>
            </a:r>
            <a:endParaRPr lang="en-US" altLang="zh-CN" dirty="0"/>
          </a:p>
          <a:p>
            <a:r>
              <a:rPr lang="zh-CN" altLang="en-US" dirty="0"/>
              <a:t>海外扩张</a:t>
            </a:r>
            <a:endParaRPr lang="en-US" altLang="zh-CN" dirty="0"/>
          </a:p>
          <a:p>
            <a:endParaRPr lang="en-US" altLang="zh-CN" dirty="0"/>
          </a:p>
          <a:p>
            <a:r>
              <a:rPr lang="zh-CN" altLang="en-US" dirty="0"/>
              <a:t>成长动力</a:t>
            </a:r>
            <a:endParaRPr lang="en-US" altLang="zh-CN" dirty="0"/>
          </a:p>
          <a:p>
            <a:pPr lvl="1"/>
            <a:r>
              <a:rPr lang="zh-CN" altLang="en-US" dirty="0"/>
              <a:t>新开店</a:t>
            </a:r>
            <a:endParaRPr lang="en-US" altLang="zh-CN" dirty="0"/>
          </a:p>
          <a:p>
            <a:pPr lvl="1"/>
            <a:r>
              <a:rPr lang="zh-CN" altLang="en-US" dirty="0"/>
              <a:t>新产品</a:t>
            </a:r>
            <a:endParaRPr lang="en-US" altLang="zh-CN" dirty="0"/>
          </a:p>
          <a:p>
            <a:pPr lvl="1"/>
            <a:r>
              <a:rPr lang="zh-CN" altLang="en-US" dirty="0"/>
              <a:t>新品牌</a:t>
            </a:r>
            <a:endParaRPr lang="en-US" altLang="zh-CN" dirty="0"/>
          </a:p>
          <a:p>
            <a:pPr lvl="1"/>
            <a:endParaRPr lang="en-US" altLang="zh-CN" dirty="0"/>
          </a:p>
          <a:p>
            <a:endParaRPr lang="en-US" altLang="zh-CN" dirty="0"/>
          </a:p>
          <a:p>
            <a:endParaRPr lang="zh-CN" altLang="en-US" dirty="0"/>
          </a:p>
        </p:txBody>
      </p:sp>
      <p:graphicFrame>
        <p:nvGraphicFramePr>
          <p:cNvPr id="7" name="内容占位符 13">
            <a:extLst>
              <a:ext uri="{FF2B5EF4-FFF2-40B4-BE49-F238E27FC236}">
                <a16:creationId xmlns:a16="http://schemas.microsoft.com/office/drawing/2014/main" id="{157B9B8F-EB5F-40EC-BD3D-072FF7835F09}"/>
              </a:ext>
            </a:extLst>
          </p:cNvPr>
          <p:cNvGraphicFramePr>
            <a:graphicFrameLocks noGrp="1"/>
          </p:cNvGraphicFramePr>
          <p:nvPr>
            <p:ph sz="half" idx="2"/>
            <p:extLst>
              <p:ext uri="{D42A27DB-BD31-4B8C-83A1-F6EECF244321}">
                <p14:modId xmlns:p14="http://schemas.microsoft.com/office/powerpoint/2010/main" val="2464508502"/>
              </p:ext>
            </p:extLst>
          </p:nvPr>
        </p:nvGraphicFramePr>
        <p:xfrm>
          <a:off x="5076056" y="1700808"/>
          <a:ext cx="3250704" cy="392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007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F3BACC9-AA77-4315-BEBB-B0CF59BA99D7}"/>
              </a:ext>
            </a:extLst>
          </p:cNvPr>
          <p:cNvSpPr>
            <a:spLocks noGrp="1"/>
          </p:cNvSpPr>
          <p:nvPr>
            <p:ph type="title"/>
          </p:nvPr>
        </p:nvSpPr>
        <p:spPr/>
        <p:txBody>
          <a:bodyPr/>
          <a:lstStyle/>
          <a:p>
            <a:r>
              <a:rPr lang="zh-CN" altLang="en-US" dirty="0"/>
              <a:t>估值</a:t>
            </a:r>
          </a:p>
        </p:txBody>
      </p:sp>
      <p:sp>
        <p:nvSpPr>
          <p:cNvPr id="5" name="内容占位符 4">
            <a:extLst>
              <a:ext uri="{FF2B5EF4-FFF2-40B4-BE49-F238E27FC236}">
                <a16:creationId xmlns:a16="http://schemas.microsoft.com/office/drawing/2014/main" id="{F787E721-45C8-4993-B760-CF810601AA70}"/>
              </a:ext>
            </a:extLst>
          </p:cNvPr>
          <p:cNvSpPr>
            <a:spLocks noGrp="1"/>
          </p:cNvSpPr>
          <p:nvPr>
            <p:ph sz="half" idx="1"/>
          </p:nvPr>
        </p:nvSpPr>
        <p:spPr/>
        <p:txBody>
          <a:bodyPr/>
          <a:lstStyle/>
          <a:p>
            <a:r>
              <a:rPr lang="zh-CN" altLang="en-US" dirty="0"/>
              <a:t>静态市盈率</a:t>
            </a:r>
            <a:r>
              <a:rPr lang="en-US" altLang="zh-CN" dirty="0"/>
              <a:t>15.6</a:t>
            </a:r>
            <a:r>
              <a:rPr lang="zh-CN" altLang="en-US" dirty="0"/>
              <a:t>倍</a:t>
            </a:r>
            <a:endParaRPr lang="en-US" altLang="zh-CN" dirty="0"/>
          </a:p>
          <a:p>
            <a:pPr lvl="1"/>
            <a:r>
              <a:rPr lang="zh-CN" altLang="en-US" dirty="0"/>
              <a:t>如果剔除</a:t>
            </a:r>
            <a:r>
              <a:rPr lang="en-US" altLang="zh-CN" dirty="0"/>
              <a:t>2024</a:t>
            </a:r>
            <a:r>
              <a:rPr lang="zh-CN" altLang="en-US" dirty="0"/>
              <a:t>年的非经营性损益，静态市盈率</a:t>
            </a:r>
            <a:r>
              <a:rPr lang="en-US" altLang="zh-CN" dirty="0"/>
              <a:t>22</a:t>
            </a:r>
            <a:r>
              <a:rPr lang="zh-CN" altLang="en-US" dirty="0"/>
              <a:t>倍，不算低估。</a:t>
            </a:r>
            <a:endParaRPr lang="en-US" altLang="zh-CN" dirty="0"/>
          </a:p>
          <a:p>
            <a:r>
              <a:rPr lang="zh-CN" altLang="en-US" dirty="0"/>
              <a:t>分部估值</a:t>
            </a:r>
            <a:endParaRPr lang="en-US" altLang="zh-CN" dirty="0"/>
          </a:p>
          <a:p>
            <a:pPr lvl="1"/>
            <a:r>
              <a:rPr lang="zh-CN" altLang="en-US" dirty="0"/>
              <a:t>安踏品牌</a:t>
            </a:r>
            <a:endParaRPr lang="en-US" altLang="zh-CN" dirty="0"/>
          </a:p>
          <a:p>
            <a:pPr lvl="1"/>
            <a:r>
              <a:rPr lang="en-US" altLang="zh-CN" dirty="0"/>
              <a:t>Fila</a:t>
            </a:r>
          </a:p>
          <a:p>
            <a:pPr lvl="1"/>
            <a:r>
              <a:rPr lang="zh-CN" altLang="en-US" dirty="0"/>
              <a:t>其他</a:t>
            </a:r>
            <a:endParaRPr lang="en-US" altLang="zh-CN" dirty="0"/>
          </a:p>
          <a:p>
            <a:pPr lvl="1"/>
            <a:r>
              <a:rPr lang="en-US" altLang="zh-CN" dirty="0"/>
              <a:t>Amer Sports (52.7%)</a:t>
            </a:r>
          </a:p>
          <a:p>
            <a:pPr lvl="1"/>
            <a:endParaRPr lang="en-US" altLang="zh-CN" dirty="0"/>
          </a:p>
          <a:p>
            <a:endParaRPr lang="en-US" altLang="zh-CN" dirty="0"/>
          </a:p>
          <a:p>
            <a:endParaRPr lang="zh-CN" altLang="en-US" dirty="0"/>
          </a:p>
        </p:txBody>
      </p:sp>
      <p:graphicFrame>
        <p:nvGraphicFramePr>
          <p:cNvPr id="7" name="内容占位符 13">
            <a:extLst>
              <a:ext uri="{FF2B5EF4-FFF2-40B4-BE49-F238E27FC236}">
                <a16:creationId xmlns:a16="http://schemas.microsoft.com/office/drawing/2014/main" id="{157B9B8F-EB5F-40EC-BD3D-072FF7835F09}"/>
              </a:ext>
            </a:extLst>
          </p:cNvPr>
          <p:cNvGraphicFramePr>
            <a:graphicFrameLocks noGrp="1"/>
          </p:cNvGraphicFramePr>
          <p:nvPr>
            <p:ph sz="half" idx="2"/>
            <p:extLst>
              <p:ext uri="{D42A27DB-BD31-4B8C-83A1-F6EECF244321}">
                <p14:modId xmlns:p14="http://schemas.microsoft.com/office/powerpoint/2010/main" val="585470242"/>
              </p:ext>
            </p:extLst>
          </p:nvPr>
        </p:nvGraphicFramePr>
        <p:xfrm>
          <a:off x="5076056" y="1700808"/>
          <a:ext cx="3250704"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264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F3BACC9-AA77-4315-BEBB-B0CF59BA99D7}"/>
              </a:ext>
            </a:extLst>
          </p:cNvPr>
          <p:cNvSpPr>
            <a:spLocks noGrp="1"/>
          </p:cNvSpPr>
          <p:nvPr>
            <p:ph type="title"/>
          </p:nvPr>
        </p:nvSpPr>
        <p:spPr/>
        <p:txBody>
          <a:bodyPr/>
          <a:lstStyle/>
          <a:p>
            <a:r>
              <a:rPr lang="zh-CN" altLang="en-US" dirty="0"/>
              <a:t>股东回报</a:t>
            </a:r>
          </a:p>
        </p:txBody>
      </p:sp>
      <p:sp>
        <p:nvSpPr>
          <p:cNvPr id="5" name="内容占位符 4">
            <a:extLst>
              <a:ext uri="{FF2B5EF4-FFF2-40B4-BE49-F238E27FC236}">
                <a16:creationId xmlns:a16="http://schemas.microsoft.com/office/drawing/2014/main" id="{F787E721-45C8-4993-B760-CF810601AA70}"/>
              </a:ext>
            </a:extLst>
          </p:cNvPr>
          <p:cNvSpPr>
            <a:spLocks noGrp="1"/>
          </p:cNvSpPr>
          <p:nvPr>
            <p:ph sz="half" idx="1"/>
          </p:nvPr>
        </p:nvSpPr>
        <p:spPr/>
        <p:txBody>
          <a:bodyPr>
            <a:normAutofit fontScale="85000" lnSpcReduction="10000"/>
          </a:bodyPr>
          <a:lstStyle/>
          <a:p>
            <a:r>
              <a:rPr lang="zh-CN" altLang="en-US" dirty="0"/>
              <a:t>股息率约</a:t>
            </a:r>
            <a:r>
              <a:rPr lang="en-US" altLang="zh-CN" dirty="0"/>
              <a:t>2.6%</a:t>
            </a:r>
            <a:r>
              <a:rPr lang="zh-CN" altLang="en-US" dirty="0"/>
              <a:t>（</a:t>
            </a:r>
            <a:r>
              <a:rPr lang="en-US" altLang="zh-CN" dirty="0"/>
              <a:t>2015.5.26</a:t>
            </a:r>
            <a:r>
              <a:rPr lang="zh-CN" altLang="en-US" dirty="0"/>
              <a:t>）</a:t>
            </a:r>
            <a:endParaRPr lang="en-US" altLang="zh-CN" dirty="0"/>
          </a:p>
          <a:p>
            <a:r>
              <a:rPr lang="zh-CN" altLang="en-US" dirty="0"/>
              <a:t>外部融资</a:t>
            </a:r>
            <a:endParaRPr lang="en-US" altLang="zh-CN" dirty="0"/>
          </a:p>
          <a:p>
            <a:pPr lvl="1"/>
            <a:r>
              <a:rPr lang="en-US" altLang="zh-CN" dirty="0"/>
              <a:t>2020.2</a:t>
            </a:r>
            <a:r>
              <a:rPr lang="zh-CN" altLang="en-US" dirty="0"/>
              <a:t>：发行</a:t>
            </a:r>
            <a:r>
              <a:rPr lang="en-US" altLang="zh-CN" dirty="0"/>
              <a:t>10</a:t>
            </a:r>
            <a:r>
              <a:rPr lang="zh-CN" altLang="en-US" dirty="0"/>
              <a:t>亿欧元零息可转债，</a:t>
            </a:r>
            <a:r>
              <a:rPr lang="en-US" altLang="zh-CN" dirty="0"/>
              <a:t>2025.5</a:t>
            </a:r>
            <a:r>
              <a:rPr lang="zh-CN" altLang="en-US" dirty="0"/>
              <a:t>到期，转股价</a:t>
            </a:r>
            <a:r>
              <a:rPr lang="en-US" altLang="zh-CN" dirty="0"/>
              <a:t>96.76</a:t>
            </a:r>
            <a:r>
              <a:rPr lang="zh-CN" altLang="en-US" dirty="0"/>
              <a:t>港币。</a:t>
            </a:r>
            <a:endParaRPr lang="en-US" altLang="zh-CN" dirty="0"/>
          </a:p>
          <a:p>
            <a:pPr lvl="1"/>
            <a:r>
              <a:rPr lang="en-US" altLang="zh-CN" dirty="0"/>
              <a:t>2023.4</a:t>
            </a:r>
            <a:r>
              <a:rPr lang="zh-CN" altLang="en-US" dirty="0"/>
              <a:t>：配售</a:t>
            </a:r>
            <a:r>
              <a:rPr lang="en-US" altLang="zh-CN" dirty="0"/>
              <a:t>1.19</a:t>
            </a:r>
            <a:r>
              <a:rPr lang="zh-CN" altLang="en-US" dirty="0"/>
              <a:t>亿新股，价格为</a:t>
            </a:r>
            <a:r>
              <a:rPr lang="en-US" altLang="zh-CN" dirty="0"/>
              <a:t>99.18</a:t>
            </a:r>
            <a:r>
              <a:rPr lang="zh-CN" altLang="en-US" dirty="0"/>
              <a:t>港币。</a:t>
            </a:r>
            <a:endParaRPr lang="en-US" altLang="zh-CN" dirty="0"/>
          </a:p>
          <a:p>
            <a:pPr lvl="1"/>
            <a:r>
              <a:rPr lang="en-US" altLang="zh-CN" dirty="0"/>
              <a:t>2024.12</a:t>
            </a:r>
            <a:r>
              <a:rPr lang="zh-CN" altLang="en-US" dirty="0"/>
              <a:t>：发行</a:t>
            </a:r>
            <a:r>
              <a:rPr lang="en-US" altLang="zh-CN" dirty="0"/>
              <a:t>15</a:t>
            </a:r>
            <a:r>
              <a:rPr lang="zh-CN" altLang="en-US" dirty="0"/>
              <a:t>亿欧元零息可转债，</a:t>
            </a:r>
            <a:r>
              <a:rPr lang="en-US" altLang="zh-CN" dirty="0"/>
              <a:t>2029.12</a:t>
            </a:r>
            <a:r>
              <a:rPr lang="zh-CN" altLang="en-US" dirty="0"/>
              <a:t>到期，转股价港币</a:t>
            </a:r>
            <a:r>
              <a:rPr lang="en-US" altLang="zh-CN" dirty="0"/>
              <a:t>104.02</a:t>
            </a:r>
            <a:r>
              <a:rPr lang="zh-CN" altLang="en-US" dirty="0"/>
              <a:t>（已调整至</a:t>
            </a:r>
            <a:r>
              <a:rPr lang="en-US" altLang="zh-CN" dirty="0"/>
              <a:t>102.62</a:t>
            </a:r>
            <a:r>
              <a:rPr lang="zh-CN" altLang="en-US" dirty="0"/>
              <a:t>）。</a:t>
            </a:r>
            <a:endParaRPr lang="en-US" altLang="zh-CN" dirty="0"/>
          </a:p>
          <a:p>
            <a:r>
              <a:rPr lang="zh-CN" altLang="en-US" dirty="0"/>
              <a:t>回购股票</a:t>
            </a:r>
            <a:endParaRPr lang="en-US" altLang="zh-CN" dirty="0"/>
          </a:p>
          <a:p>
            <a:pPr lvl="1"/>
            <a:r>
              <a:rPr lang="en-US" altLang="zh-CN" dirty="0"/>
              <a:t>2024.9</a:t>
            </a:r>
            <a:r>
              <a:rPr lang="zh-CN" altLang="en-US" dirty="0"/>
              <a:t>至今，回购</a:t>
            </a:r>
            <a:r>
              <a:rPr lang="en-US" altLang="zh-CN" dirty="0"/>
              <a:t>2500</a:t>
            </a:r>
            <a:r>
              <a:rPr lang="zh-CN" altLang="en-US" dirty="0"/>
              <a:t>万股。</a:t>
            </a:r>
            <a:endParaRPr lang="en-US" altLang="zh-CN" dirty="0"/>
          </a:p>
          <a:p>
            <a:endParaRPr lang="en-US" altLang="zh-CN" dirty="0"/>
          </a:p>
          <a:p>
            <a:endParaRPr lang="zh-CN" altLang="en-US" dirty="0"/>
          </a:p>
        </p:txBody>
      </p:sp>
      <p:graphicFrame>
        <p:nvGraphicFramePr>
          <p:cNvPr id="7" name="内容占位符 13">
            <a:extLst>
              <a:ext uri="{FF2B5EF4-FFF2-40B4-BE49-F238E27FC236}">
                <a16:creationId xmlns:a16="http://schemas.microsoft.com/office/drawing/2014/main" id="{157B9B8F-EB5F-40EC-BD3D-072FF7835F09}"/>
              </a:ext>
            </a:extLst>
          </p:cNvPr>
          <p:cNvGraphicFramePr>
            <a:graphicFrameLocks noGrp="1"/>
          </p:cNvGraphicFramePr>
          <p:nvPr>
            <p:ph sz="half" idx="2"/>
            <p:extLst>
              <p:ext uri="{D42A27DB-BD31-4B8C-83A1-F6EECF244321}">
                <p14:modId xmlns:p14="http://schemas.microsoft.com/office/powerpoint/2010/main" val="1217529143"/>
              </p:ext>
            </p:extLst>
          </p:nvPr>
        </p:nvGraphicFramePr>
        <p:xfrm>
          <a:off x="5076056" y="1700808"/>
          <a:ext cx="3250704"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477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0F7436-2CC6-4BA7-962E-C2F6E106EFD5}"/>
              </a:ext>
            </a:extLst>
          </p:cNvPr>
          <p:cNvSpPr>
            <a:spLocks noGrp="1"/>
          </p:cNvSpPr>
          <p:nvPr>
            <p:ph type="title" idx="4294967295"/>
          </p:nvPr>
        </p:nvSpPr>
        <p:spPr>
          <a:xfrm>
            <a:off x="457200" y="2857500"/>
            <a:ext cx="8229600" cy="1143000"/>
          </a:xfrm>
        </p:spPr>
        <p:txBody>
          <a:bodyPr/>
          <a:lstStyle/>
          <a:p>
            <a:r>
              <a:rPr lang="zh-CN" altLang="en-US" dirty="0"/>
              <a:t>所以结论是什么？</a:t>
            </a:r>
          </a:p>
        </p:txBody>
      </p:sp>
    </p:spTree>
    <p:extLst>
      <p:ext uri="{BB962C8B-B14F-4D97-AF65-F5344CB8AC3E}">
        <p14:creationId xmlns:p14="http://schemas.microsoft.com/office/powerpoint/2010/main" val="244917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DF96A-7617-4204-B1AC-86B24ED269EB}"/>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24855DC6-FF3D-4E02-8237-1060C671E085}"/>
              </a:ext>
            </a:extLst>
          </p:cNvPr>
          <p:cNvSpPr>
            <a:spLocks noGrp="1"/>
          </p:cNvSpPr>
          <p:nvPr>
            <p:ph idx="1"/>
          </p:nvPr>
        </p:nvSpPr>
        <p:spPr/>
        <p:txBody>
          <a:bodyPr/>
          <a:lstStyle/>
          <a:p>
            <a:r>
              <a:rPr lang="zh-CN" altLang="en-US" dirty="0"/>
              <a:t>消费股容易理解、容易调研、业绩稳定，值得个人投资者关注。</a:t>
            </a:r>
            <a:endParaRPr lang="en-US" altLang="zh-CN" dirty="0"/>
          </a:p>
          <a:p>
            <a:r>
              <a:rPr lang="zh-CN" altLang="en-US" dirty="0"/>
              <a:t>通过本课的学习，理解“卖品牌买大宗”的生意，理解什么是“合理估值买好公司”，学习如何判断好公司。</a:t>
            </a:r>
            <a:endParaRPr lang="en-US" altLang="zh-CN" dirty="0"/>
          </a:p>
          <a:p>
            <a:r>
              <a:rPr lang="zh-CN" altLang="en-US" dirty="0"/>
              <a:t>在正常市场中，好公司估值偏高。要关注遇到困境的好公司。</a:t>
            </a:r>
            <a:endParaRPr lang="en-US" altLang="zh-CN" dirty="0"/>
          </a:p>
        </p:txBody>
      </p:sp>
    </p:spTree>
    <p:extLst>
      <p:ext uri="{BB962C8B-B14F-4D97-AF65-F5344CB8AC3E}">
        <p14:creationId xmlns:p14="http://schemas.microsoft.com/office/powerpoint/2010/main" val="168372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049F2-A7BE-454B-8BEC-4C1F4F7EAB07}"/>
              </a:ext>
            </a:extLst>
          </p:cNvPr>
          <p:cNvSpPr>
            <a:spLocks noGrp="1"/>
          </p:cNvSpPr>
          <p:nvPr>
            <p:ph type="title"/>
          </p:nvPr>
        </p:nvSpPr>
        <p:spPr/>
        <p:txBody>
          <a:bodyPr>
            <a:normAutofit/>
          </a:bodyPr>
          <a:lstStyle/>
          <a:p>
            <a:r>
              <a:rPr lang="zh-CN" altLang="en-US" sz="3200" dirty="0"/>
              <a:t>喜诗糖果（</a:t>
            </a:r>
            <a:r>
              <a:rPr lang="en-US" altLang="zh-CN" sz="3200" dirty="0"/>
              <a:t>See’s Candy</a:t>
            </a:r>
            <a:r>
              <a:rPr lang="zh-CN" altLang="en-US" sz="3200" dirty="0"/>
              <a:t>）</a:t>
            </a:r>
            <a:r>
              <a:rPr lang="en-US" altLang="zh-CN" sz="3200" dirty="0"/>
              <a:t>: </a:t>
            </a:r>
            <a:r>
              <a:rPr lang="zh-CN" altLang="en-US" sz="3200" dirty="0"/>
              <a:t>改变巴菲特的投资</a:t>
            </a:r>
          </a:p>
        </p:txBody>
      </p:sp>
      <p:sp>
        <p:nvSpPr>
          <p:cNvPr id="4" name="内容占位符 3">
            <a:extLst>
              <a:ext uri="{FF2B5EF4-FFF2-40B4-BE49-F238E27FC236}">
                <a16:creationId xmlns:a16="http://schemas.microsoft.com/office/drawing/2014/main" id="{390B8E4C-438E-47BA-8C78-45A48EFD547D}"/>
              </a:ext>
            </a:extLst>
          </p:cNvPr>
          <p:cNvSpPr>
            <a:spLocks noGrp="1"/>
          </p:cNvSpPr>
          <p:nvPr>
            <p:ph sz="half" idx="1"/>
          </p:nvPr>
        </p:nvSpPr>
        <p:spPr/>
        <p:txBody>
          <a:bodyPr>
            <a:normAutofit lnSpcReduction="10000"/>
          </a:bodyPr>
          <a:lstStyle/>
          <a:p>
            <a:r>
              <a:rPr lang="en-US" altLang="zh-CN" dirty="0"/>
              <a:t>1921</a:t>
            </a:r>
            <a:r>
              <a:rPr lang="zh-CN" altLang="en-US" dirty="0"/>
              <a:t>年创办，生产和销售品牌糖果，包括巧克力。</a:t>
            </a:r>
            <a:endParaRPr lang="en-US" altLang="zh-CN" dirty="0"/>
          </a:p>
          <a:p>
            <a:r>
              <a:rPr lang="en-US" altLang="zh-CN" dirty="0"/>
              <a:t>1972</a:t>
            </a:r>
            <a:r>
              <a:rPr lang="zh-CN" altLang="en-US" dirty="0"/>
              <a:t>年，</a:t>
            </a:r>
            <a:r>
              <a:rPr lang="en-US" altLang="zh-CN" dirty="0"/>
              <a:t>Berkshire Hathaway (BRK) </a:t>
            </a:r>
            <a:r>
              <a:rPr lang="zh-CN" altLang="en-US" dirty="0"/>
              <a:t>购买喜诗糖果。</a:t>
            </a:r>
            <a:endParaRPr lang="en-US" altLang="zh-CN" dirty="0"/>
          </a:p>
          <a:p>
            <a:pPr lvl="1"/>
            <a:r>
              <a:rPr lang="zh-CN" altLang="en-US" dirty="0"/>
              <a:t>要价</a:t>
            </a:r>
            <a:r>
              <a:rPr lang="en-US" altLang="zh-CN" dirty="0"/>
              <a:t>3000</a:t>
            </a:r>
            <a:r>
              <a:rPr lang="zh-CN" altLang="en-US" dirty="0"/>
              <a:t>万美元，</a:t>
            </a:r>
            <a:r>
              <a:rPr lang="en-US" altLang="zh-CN" dirty="0"/>
              <a:t>2500</a:t>
            </a:r>
            <a:r>
              <a:rPr lang="zh-CN" altLang="en-US" dirty="0"/>
              <a:t>万美元成交。</a:t>
            </a:r>
            <a:endParaRPr lang="en-US" altLang="zh-CN" dirty="0"/>
          </a:p>
          <a:p>
            <a:pPr lvl="1"/>
            <a:r>
              <a:rPr lang="en-US" altLang="zh-CN" dirty="0"/>
              <a:t>800</a:t>
            </a:r>
            <a:r>
              <a:rPr lang="zh-CN" altLang="en-US" dirty="0"/>
              <a:t>万美元净资产</a:t>
            </a:r>
            <a:endParaRPr lang="en-US" altLang="zh-CN" dirty="0"/>
          </a:p>
          <a:p>
            <a:pPr lvl="1"/>
            <a:r>
              <a:rPr lang="en-US" altLang="zh-CN" dirty="0"/>
              <a:t>3000</a:t>
            </a:r>
            <a:r>
              <a:rPr lang="zh-CN" altLang="en-US" dirty="0"/>
              <a:t>万美元销售额</a:t>
            </a:r>
            <a:endParaRPr lang="en-US" altLang="zh-CN" dirty="0"/>
          </a:p>
          <a:p>
            <a:pPr lvl="1"/>
            <a:r>
              <a:rPr lang="zh-CN" altLang="en-US" dirty="0"/>
              <a:t>税前利润</a:t>
            </a:r>
            <a:r>
              <a:rPr lang="en-US" altLang="zh-CN" dirty="0"/>
              <a:t>&lt;500</a:t>
            </a:r>
            <a:r>
              <a:rPr lang="zh-CN" altLang="en-US" dirty="0"/>
              <a:t>万美元</a:t>
            </a:r>
            <a:endParaRPr lang="en-US" altLang="zh-CN" dirty="0"/>
          </a:p>
          <a:p>
            <a:endParaRPr lang="zh-CN" altLang="en-US" dirty="0"/>
          </a:p>
        </p:txBody>
      </p:sp>
      <p:pic>
        <p:nvPicPr>
          <p:cNvPr id="1026" name="Picture 2" descr="Warren Buffett na akcjach tej spółki zarobił 8000% - poznaj See's Candies">
            <a:extLst>
              <a:ext uri="{FF2B5EF4-FFF2-40B4-BE49-F238E27FC236}">
                <a16:creationId xmlns:a16="http://schemas.microsoft.com/office/drawing/2014/main" id="{8A4E252F-D8B7-4529-8DAF-D239AABD5A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8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EB42762-5642-4BCC-8095-FA817855085E}"/>
                  </a:ext>
                </a:extLst>
              </p:cNvPr>
              <p:cNvSpPr>
                <a:spLocks noGrp="1"/>
              </p:cNvSpPr>
              <p:nvPr>
                <p:ph type="title"/>
              </p:nvPr>
            </p:nvSpPr>
            <p:spPr/>
            <p:txBody>
              <a:bodyPr/>
              <a:lstStyle/>
              <a:p>
                <a:r>
                  <a:rPr lang="zh-CN" altLang="en-US" dirty="0"/>
                  <a:t>品牌 </a:t>
                </a:r>
                <a14:m>
                  <m:oMath xmlns:m="http://schemas.openxmlformats.org/officeDocument/2006/math">
                    <m:r>
                      <a:rPr lang="en-US" altLang="zh-CN" b="0" i="1" smtClean="0">
                        <a:latin typeface="Cambria Math" panose="02040503050406030204" pitchFamily="18" charset="0"/>
                      </a:rPr>
                      <m:t>⇒</m:t>
                    </m:r>
                  </m:oMath>
                </a14:m>
                <a:r>
                  <a:rPr lang="zh-CN" altLang="en-US" dirty="0"/>
                  <a:t> 涨价能力</a:t>
                </a:r>
              </a:p>
            </p:txBody>
          </p:sp>
        </mc:Choice>
        <mc:Fallback xmlns="">
          <p:sp>
            <p:nvSpPr>
              <p:cNvPr id="2" name="标题 1">
                <a:extLst>
                  <a:ext uri="{FF2B5EF4-FFF2-40B4-BE49-F238E27FC236}">
                    <a16:creationId xmlns:a16="http://schemas.microsoft.com/office/drawing/2014/main" id="{BEB42762-5642-4BCC-8095-FA817855085E}"/>
                  </a:ext>
                </a:extLst>
              </p:cNvPr>
              <p:cNvSpPr>
                <a:spLocks noGrp="1" noRot="1" noChangeAspect="1" noMove="1" noResize="1" noEditPoints="1" noAdjustHandles="1" noChangeArrowheads="1" noChangeShapeType="1" noTextEdit="1"/>
              </p:cNvSpPr>
              <p:nvPr>
                <p:ph type="title"/>
              </p:nvPr>
            </p:nvSpPr>
            <p:spPr>
              <a:blipFill>
                <a:blip r:embed="rId3"/>
                <a:stretch>
                  <a:fillRect b="-5319"/>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5F2B1BB5-AA07-4093-AD7F-AC7663FBB106}"/>
              </a:ext>
            </a:extLst>
          </p:cNvPr>
          <p:cNvSpPr>
            <a:spLocks noGrp="1"/>
          </p:cNvSpPr>
          <p:nvPr>
            <p:ph sz="half" idx="1"/>
          </p:nvPr>
        </p:nvSpPr>
        <p:spPr/>
        <p:txBody>
          <a:bodyPr/>
          <a:lstStyle/>
          <a:p>
            <a:r>
              <a:rPr lang="zh-CN" altLang="en-US" dirty="0"/>
              <a:t>喜诗糖果是当时美国糖果第一品牌。</a:t>
            </a:r>
            <a:endParaRPr lang="en-US" altLang="zh-CN" dirty="0"/>
          </a:p>
          <a:p>
            <a:pPr lvl="1"/>
            <a:r>
              <a:rPr lang="zh-CN" altLang="en-US" dirty="0"/>
              <a:t>很早就在电视做广告</a:t>
            </a:r>
            <a:endParaRPr lang="en-US" altLang="zh-CN" dirty="0"/>
          </a:p>
          <a:p>
            <a:pPr lvl="1"/>
            <a:r>
              <a:rPr lang="zh-CN" altLang="en-US" dirty="0"/>
              <a:t>右图：全国直播的玫瑰碗巡游（</a:t>
            </a:r>
            <a:r>
              <a:rPr lang="en-US" altLang="zh-CN" dirty="0"/>
              <a:t>Rose Bowl Parade</a:t>
            </a:r>
            <a:r>
              <a:rPr lang="zh-CN" altLang="en-US" dirty="0"/>
              <a:t>）</a:t>
            </a:r>
            <a:endParaRPr lang="en-US" altLang="zh-CN" dirty="0"/>
          </a:p>
          <a:p>
            <a:r>
              <a:rPr lang="zh-CN" altLang="en-US" dirty="0"/>
              <a:t>在圣诞节、情人节送糖果，必须是</a:t>
            </a:r>
            <a:r>
              <a:rPr lang="en-US" altLang="zh-CN" dirty="0"/>
              <a:t>See’s Candy</a:t>
            </a:r>
            <a:r>
              <a:rPr lang="zh-CN" altLang="en-US" dirty="0"/>
              <a:t>，才有面子。</a:t>
            </a:r>
            <a:endParaRPr lang="en-US" altLang="zh-CN" dirty="0"/>
          </a:p>
          <a:p>
            <a:pPr lvl="1"/>
            <a:r>
              <a:rPr lang="zh-CN" altLang="en-US" dirty="0"/>
              <a:t>潜在涨价能力</a:t>
            </a:r>
            <a:endParaRPr lang="en-US" altLang="zh-CN" dirty="0"/>
          </a:p>
          <a:p>
            <a:endParaRPr lang="zh-CN" altLang="en-US" dirty="0"/>
          </a:p>
        </p:txBody>
      </p:sp>
      <p:pic>
        <p:nvPicPr>
          <p:cNvPr id="2050" name="Picture 2" descr="See's 15-foot Easter Bunny float in the 1949 Rose Bowl Parade">
            <a:extLst>
              <a:ext uri="{FF2B5EF4-FFF2-40B4-BE49-F238E27FC236}">
                <a16:creationId xmlns:a16="http://schemas.microsoft.com/office/drawing/2014/main" id="{78D78F77-440B-4E73-AE3E-6655059A41A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99505" y="1268760"/>
            <a:ext cx="4038600" cy="2837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s-2">
            <a:extLst>
              <a:ext uri="{FF2B5EF4-FFF2-40B4-BE49-F238E27FC236}">
                <a16:creationId xmlns:a16="http://schemas.microsoft.com/office/drawing/2014/main" id="{95BAE454-A9C1-487F-863A-2AE69273E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504" y="4005064"/>
            <a:ext cx="4018235" cy="241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5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E5F5F7-D641-4F6A-A818-678B9F12B12C}"/>
              </a:ext>
            </a:extLst>
          </p:cNvPr>
          <p:cNvSpPr>
            <a:spLocks noGrp="1"/>
          </p:cNvSpPr>
          <p:nvPr>
            <p:ph type="title"/>
          </p:nvPr>
        </p:nvSpPr>
        <p:spPr/>
        <p:txBody>
          <a:bodyPr/>
          <a:lstStyle/>
          <a:p>
            <a:r>
              <a:rPr lang="zh-CN" altLang="en-US" dirty="0"/>
              <a:t>议价能力</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C870A1B-EF65-42FB-91F4-6DF843AC65CA}"/>
                  </a:ext>
                </a:extLst>
              </p:cNvPr>
              <p:cNvSpPr>
                <a:spLocks noGrp="1"/>
              </p:cNvSpPr>
              <p:nvPr>
                <p:ph sz="half" idx="1"/>
              </p:nvPr>
            </p:nvSpPr>
            <p:spPr/>
            <p:txBody>
              <a:bodyPr>
                <a:normAutofit fontScale="92500"/>
              </a:bodyPr>
              <a:lstStyle/>
              <a:p>
                <a:r>
                  <a:rPr lang="zh-CN" altLang="en-US" dirty="0"/>
                  <a:t>卖品牌买大宗（</a:t>
                </a:r>
                <a:r>
                  <a:rPr lang="en-US" altLang="zh-CN" dirty="0"/>
                  <a:t>Sell brand, buy commodity</a:t>
                </a:r>
                <a:r>
                  <a:rPr lang="zh-CN" altLang="en-US" dirty="0"/>
                  <a:t>）</a:t>
                </a:r>
                <a:endParaRPr lang="en-US" altLang="zh-CN" dirty="0"/>
              </a:p>
              <a:p>
                <a:pPr lvl="1"/>
                <a:r>
                  <a:rPr lang="zh-CN" altLang="en-US" dirty="0"/>
                  <a:t>下游品牌垄断</a:t>
                </a:r>
                <a:endParaRPr lang="en-US" altLang="zh-CN" dirty="0"/>
              </a:p>
              <a:p>
                <a:pPr lvl="1"/>
                <a:r>
                  <a:rPr lang="zh-CN" altLang="en-US" dirty="0"/>
                  <a:t>上游是竞争市场</a:t>
                </a:r>
                <a:endParaRPr lang="en-US" altLang="zh-CN" dirty="0"/>
              </a:p>
              <a:p>
                <a:r>
                  <a:rPr lang="zh-CN" altLang="en-US" dirty="0"/>
                  <a:t>产品涨价，原材料价格相对稳定 </a:t>
                </a:r>
                <a14:m>
                  <m:oMath xmlns:m="http://schemas.openxmlformats.org/officeDocument/2006/math">
                    <m:r>
                      <a:rPr lang="en-US" altLang="zh-CN" b="0" i="1" smtClean="0">
                        <a:latin typeface="Cambria Math" panose="02040503050406030204" pitchFamily="18" charset="0"/>
                      </a:rPr>
                      <m:t>⇒</m:t>
                    </m:r>
                  </m:oMath>
                </a14:m>
                <a:endParaRPr lang="en-US" altLang="zh-CN" dirty="0"/>
              </a:p>
              <a:p>
                <a:pPr marL="0" indent="0">
                  <a:buNone/>
                </a:pPr>
                <a:r>
                  <a:rPr lang="zh-CN" altLang="en-US" dirty="0">
                    <a:solidFill>
                      <a:srgbClr val="C00000"/>
                    </a:solidFill>
                  </a:rPr>
                  <a:t>利润</a:t>
                </a:r>
                <a:r>
                  <a:rPr lang="zh-CN" altLang="en-US" dirty="0"/>
                  <a:t>增速 </a:t>
                </a:r>
                <a:r>
                  <a:rPr lang="en-US" altLang="zh-CN" dirty="0"/>
                  <a:t>&gt; </a:t>
                </a:r>
                <a:r>
                  <a:rPr lang="zh-CN" altLang="en-US" dirty="0">
                    <a:solidFill>
                      <a:srgbClr val="C00000"/>
                    </a:solidFill>
                  </a:rPr>
                  <a:t>销售额</a:t>
                </a:r>
                <a:r>
                  <a:rPr lang="zh-CN" altLang="en-US" dirty="0"/>
                  <a:t>增速 </a:t>
                </a:r>
                <a:r>
                  <a:rPr lang="en-US" altLang="zh-CN" dirty="0"/>
                  <a:t>&gt; </a:t>
                </a:r>
                <a:r>
                  <a:rPr lang="zh-CN" altLang="en-US" dirty="0">
                    <a:solidFill>
                      <a:srgbClr val="C00000"/>
                    </a:solidFill>
                  </a:rPr>
                  <a:t>销售量</a:t>
                </a:r>
                <a:r>
                  <a:rPr lang="zh-CN" altLang="en-US" dirty="0"/>
                  <a:t>增速</a:t>
                </a:r>
              </a:p>
            </p:txBody>
          </p:sp>
        </mc:Choice>
        <mc:Fallback xmlns="">
          <p:sp>
            <p:nvSpPr>
              <p:cNvPr id="3" name="内容占位符 2">
                <a:extLst>
                  <a:ext uri="{FF2B5EF4-FFF2-40B4-BE49-F238E27FC236}">
                    <a16:creationId xmlns:a16="http://schemas.microsoft.com/office/drawing/2014/main" id="{2C870A1B-EF65-42FB-91F4-6DF843AC65CA}"/>
                  </a:ext>
                </a:extLst>
              </p:cNvPr>
              <p:cNvSpPr>
                <a:spLocks noGrp="1" noRot="1" noChangeAspect="1" noMove="1" noResize="1" noEditPoints="1" noAdjustHandles="1" noChangeArrowheads="1" noChangeShapeType="1" noTextEdit="1"/>
              </p:cNvSpPr>
              <p:nvPr>
                <p:ph sz="half" idx="1"/>
              </p:nvPr>
            </p:nvSpPr>
            <p:spPr>
              <a:blipFill>
                <a:blip r:embed="rId3"/>
                <a:stretch>
                  <a:fillRect l="-2715" t="-1752"/>
                </a:stretch>
              </a:blipFill>
            </p:spPr>
            <p:txBody>
              <a:bodyPr/>
              <a:lstStyle/>
              <a:p>
                <a:r>
                  <a:rPr lang="zh-CN" altLang="en-US">
                    <a:noFill/>
                  </a:rPr>
                  <a:t> </a:t>
                </a:r>
              </a:p>
            </p:txBody>
          </p:sp>
        </mc:Fallback>
      </mc:AlternateContent>
      <p:pic>
        <p:nvPicPr>
          <p:cNvPr id="3076" name="Picture 4" descr="sees1">
            <a:extLst>
              <a:ext uri="{FF2B5EF4-FFF2-40B4-BE49-F238E27FC236}">
                <a16:creationId xmlns:a16="http://schemas.microsoft.com/office/drawing/2014/main" id="{84781BEF-C988-41C0-9FFC-99F669FBFA0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81592"/>
            <a:ext cx="4038600" cy="336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5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AF7ED1-4B62-4EF3-AF3F-550F9F9FC845}"/>
              </a:ext>
            </a:extLst>
          </p:cNvPr>
          <p:cNvSpPr>
            <a:spLocks noGrp="1"/>
          </p:cNvSpPr>
          <p:nvPr>
            <p:ph type="title"/>
          </p:nvPr>
        </p:nvSpPr>
        <p:spPr/>
        <p:txBody>
          <a:bodyPr/>
          <a:lstStyle/>
          <a:p>
            <a:r>
              <a:rPr lang="zh-CN" altLang="en-US" dirty="0"/>
              <a:t>造血能力</a:t>
            </a:r>
          </a:p>
        </p:txBody>
      </p:sp>
      <p:sp>
        <p:nvSpPr>
          <p:cNvPr id="3" name="内容占位符 2">
            <a:extLst>
              <a:ext uri="{FF2B5EF4-FFF2-40B4-BE49-F238E27FC236}">
                <a16:creationId xmlns:a16="http://schemas.microsoft.com/office/drawing/2014/main" id="{429A92B2-0F1C-436F-8893-D5F743F29FBD}"/>
              </a:ext>
            </a:extLst>
          </p:cNvPr>
          <p:cNvSpPr>
            <a:spLocks noGrp="1"/>
          </p:cNvSpPr>
          <p:nvPr>
            <p:ph sz="half" idx="1"/>
          </p:nvPr>
        </p:nvSpPr>
        <p:spPr/>
        <p:txBody>
          <a:bodyPr>
            <a:normAutofit fontScale="92500" lnSpcReduction="20000"/>
          </a:bodyPr>
          <a:lstStyle/>
          <a:p>
            <a:r>
              <a:rPr lang="zh-CN" altLang="en-US" dirty="0"/>
              <a:t>资本开支很少，喜诗糖果给</a:t>
            </a:r>
            <a:r>
              <a:rPr lang="en-US" altLang="zh-CN" dirty="0"/>
              <a:t>BRK </a:t>
            </a:r>
            <a:r>
              <a:rPr lang="zh-CN" altLang="en-US" dirty="0"/>
              <a:t>带来源源不断的现金。</a:t>
            </a:r>
            <a:r>
              <a:rPr lang="en-US" altLang="zh-CN" dirty="0"/>
              <a:t>-- </a:t>
            </a:r>
            <a:r>
              <a:rPr lang="zh-CN" altLang="en-US" dirty="0"/>
              <a:t>自由现金流</a:t>
            </a:r>
            <a:endParaRPr lang="en-US" altLang="zh-CN" dirty="0"/>
          </a:p>
          <a:p>
            <a:r>
              <a:rPr lang="en-US" altLang="zh-CN" dirty="0"/>
              <a:t>BRK</a:t>
            </a:r>
            <a:r>
              <a:rPr lang="zh-CN" altLang="en-US" dirty="0"/>
              <a:t>然后把喜诗糖果的利润再投资到回报率更高的公司中。</a:t>
            </a:r>
            <a:endParaRPr lang="en-US" altLang="zh-CN" dirty="0"/>
          </a:p>
          <a:p>
            <a:endParaRPr lang="zh-CN" altLang="en-US" dirty="0"/>
          </a:p>
        </p:txBody>
      </p:sp>
      <p:sp>
        <p:nvSpPr>
          <p:cNvPr id="4" name="内容占位符 3">
            <a:extLst>
              <a:ext uri="{FF2B5EF4-FFF2-40B4-BE49-F238E27FC236}">
                <a16:creationId xmlns:a16="http://schemas.microsoft.com/office/drawing/2014/main" id="{69583633-8966-458B-892B-37B69657A815}"/>
              </a:ext>
            </a:extLst>
          </p:cNvPr>
          <p:cNvSpPr>
            <a:spLocks noGrp="1"/>
          </p:cNvSpPr>
          <p:nvPr>
            <p:ph sz="half" idx="2"/>
          </p:nvPr>
        </p:nvSpPr>
        <p:spPr/>
        <p:txBody>
          <a:bodyPr>
            <a:normAutofit fontScale="92500" lnSpcReduction="20000"/>
          </a:bodyPr>
          <a:lstStyle/>
          <a:p>
            <a:r>
              <a:rPr lang="zh-CN" altLang="en-US" dirty="0"/>
              <a:t>芒格</a:t>
            </a:r>
            <a:r>
              <a:rPr lang="en-US" altLang="zh-CN" dirty="0"/>
              <a:t>: </a:t>
            </a:r>
          </a:p>
          <a:p>
            <a:pPr lvl="1"/>
            <a:r>
              <a:rPr lang="en-US" altLang="zh-CN" dirty="0"/>
              <a:t>There are two kinds of businesses: The first earns 12%, and you can take it out at the end of the year. The second earns 12%, but all the excess cash must be reinvested — there’s never any cash. </a:t>
            </a:r>
          </a:p>
          <a:p>
            <a:pPr lvl="1"/>
            <a:r>
              <a:rPr lang="en-US" altLang="zh-CN" dirty="0"/>
              <a:t>It reminds me of the guy who looks at all of his equipment and says, “There’s all of my profit.” We hate that kind of business.</a:t>
            </a:r>
            <a:endParaRPr lang="zh-CN" altLang="en-US" dirty="0"/>
          </a:p>
          <a:p>
            <a:endParaRPr lang="zh-CN" altLang="en-US" dirty="0"/>
          </a:p>
        </p:txBody>
      </p:sp>
    </p:spTree>
    <p:extLst>
      <p:ext uri="{BB962C8B-B14F-4D97-AF65-F5344CB8AC3E}">
        <p14:creationId xmlns:p14="http://schemas.microsoft.com/office/powerpoint/2010/main" val="33526031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5083</TotalTime>
  <Words>4150</Words>
  <Application>Microsoft Office PowerPoint</Application>
  <PresentationFormat>全屏显示(4:3)</PresentationFormat>
  <Paragraphs>500</Paragraphs>
  <Slides>59</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等线</vt:lpstr>
      <vt:lpstr>等线 Light</vt:lpstr>
      <vt:lpstr>宋体</vt:lpstr>
      <vt:lpstr>Arial</vt:lpstr>
      <vt:lpstr>Calibri</vt:lpstr>
      <vt:lpstr>Calibri Light</vt:lpstr>
      <vt:lpstr>Cambria Math</vt:lpstr>
      <vt:lpstr>Office 主题</vt:lpstr>
      <vt:lpstr>消费股投资</vt:lpstr>
      <vt:lpstr>内容</vt:lpstr>
      <vt:lpstr>消费股</vt:lpstr>
      <vt:lpstr>消费股投资</vt:lpstr>
      <vt:lpstr>内容</vt:lpstr>
      <vt:lpstr>喜诗糖果（See’s Candy）: 改变巴菲特的投资</vt:lpstr>
      <vt:lpstr>品牌 ⇒ 涨价能力</vt:lpstr>
      <vt:lpstr>议价能力</vt:lpstr>
      <vt:lpstr>造血能力</vt:lpstr>
      <vt:lpstr>对巴菲特的影响</vt:lpstr>
      <vt:lpstr>内容</vt:lpstr>
      <vt:lpstr>可口可乐</vt:lpstr>
      <vt:lpstr>可口可乐的生意</vt:lpstr>
      <vt:lpstr>可口可乐股价（1985-2025）</vt:lpstr>
      <vt:lpstr>80年代的可口可乐</vt:lpstr>
      <vt:lpstr>巴菲特的投资决策</vt:lpstr>
      <vt:lpstr>巴菲特的买入过程</vt:lpstr>
      <vt:lpstr>可口可乐股价（1975-1994）</vt:lpstr>
      <vt:lpstr>类似的股票</vt:lpstr>
      <vt:lpstr>内容</vt:lpstr>
      <vt:lpstr>百润股份</vt:lpstr>
      <vt:lpstr>从Commodity 到 Brand</vt:lpstr>
      <vt:lpstr>2014-2015</vt:lpstr>
      <vt:lpstr>预期≫事实</vt:lpstr>
      <vt:lpstr>昙花一现</vt:lpstr>
      <vt:lpstr>归母净利润</vt:lpstr>
      <vt:lpstr>自由现金流</vt:lpstr>
      <vt:lpstr>度过寒冬</vt:lpstr>
      <vt:lpstr>品牌的支撑</vt:lpstr>
      <vt:lpstr>2019-2021，两年15倍</vt:lpstr>
      <vt:lpstr>融资扩产</vt:lpstr>
      <vt:lpstr>存货：Make or Break</vt:lpstr>
      <vt:lpstr>内容</vt:lpstr>
      <vt:lpstr>达美乐（Domino’s Pizza）</vt:lpstr>
      <vt:lpstr>DPZ 月K线</vt:lpstr>
      <vt:lpstr>分析维度</vt:lpstr>
      <vt:lpstr>生意</vt:lpstr>
      <vt:lpstr>加盟店竞争优势</vt:lpstr>
      <vt:lpstr>业绩重要指标</vt:lpstr>
      <vt:lpstr>全球销售增长</vt:lpstr>
      <vt:lpstr>年末门店数量</vt:lpstr>
      <vt:lpstr>同店销售增长</vt:lpstr>
      <vt:lpstr>毛利和净利</vt:lpstr>
      <vt:lpstr>现金流含量</vt:lpstr>
      <vt:lpstr>ROIC</vt:lpstr>
      <vt:lpstr>估值（TTM PE, 2013-2025）</vt:lpstr>
      <vt:lpstr>回报股东</vt:lpstr>
      <vt:lpstr>风险：高杠杆模式的隐忧</vt:lpstr>
      <vt:lpstr>分析框架的运用</vt:lpstr>
      <vt:lpstr>内容</vt:lpstr>
      <vt:lpstr>安踏体育</vt:lpstr>
      <vt:lpstr>资产负债表（安踏，2024年报）</vt:lpstr>
      <vt:lpstr>利润和现金流（安踏，2024年报）</vt:lpstr>
      <vt:lpstr>生意</vt:lpstr>
      <vt:lpstr>成长性</vt:lpstr>
      <vt:lpstr>估值</vt:lpstr>
      <vt:lpstr>股东回报</vt:lpstr>
      <vt:lpstr>所以结论是什么？</vt:lpstr>
      <vt:lpstr>小结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179</cp:revision>
  <dcterms:created xsi:type="dcterms:W3CDTF">2011-12-09T08:32:57Z</dcterms:created>
  <dcterms:modified xsi:type="dcterms:W3CDTF">2025-05-26T09:54:58Z</dcterms:modified>
</cp:coreProperties>
</file>