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2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83" r:id="rId4"/>
    <p:sldId id="272" r:id="rId5"/>
    <p:sldId id="273" r:id="rId6"/>
    <p:sldId id="270" r:id="rId7"/>
    <p:sldId id="274" r:id="rId8"/>
    <p:sldId id="275" r:id="rId9"/>
    <p:sldId id="278" r:id="rId10"/>
    <p:sldId id="279" r:id="rId11"/>
    <p:sldId id="276" r:id="rId12"/>
    <p:sldId id="288" r:id="rId13"/>
    <p:sldId id="277" r:id="rId14"/>
    <p:sldId id="281" r:id="rId15"/>
    <p:sldId id="280" r:id="rId16"/>
    <p:sldId id="284" r:id="rId17"/>
    <p:sldId id="285" r:id="rId18"/>
    <p:sldId id="286" r:id="rId19"/>
    <p:sldId id="287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1" autoAdjust="0"/>
    <p:restoredTop sz="94746" autoAdjust="0"/>
  </p:normalViewPr>
  <p:slideViewPr>
    <p:cSldViewPr>
      <p:cViewPr varScale="1">
        <p:scale>
          <a:sx n="119" d="100"/>
          <a:sy n="119" d="100"/>
        </p:scale>
        <p:origin x="696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\Documents\courses\Investment\Case\AMZN&#20122;&#39532;&#36874;\AMZN.O-GSD.&#29616;&#37329;&#27969;&#37327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\Documents\courses\Investment\Case\&#22825;&#40784;&#38146;&#19994;\002466.SZ-&#21033;&#28070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Junhui\Documents\courses\Investment\Case\&#20029;&#29664;&#21307;&#33647;\000513.SZ-&#21033;&#28070;&#34920;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Junhui\Documents\courses\Investment\Case\&#20029;&#29664;&#21307;&#33647;\000513.SZ-&#21033;&#28070;&#3492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Amazon (Unit:</a:t>
            </a:r>
            <a:r>
              <a:rPr lang="en-US" altLang="zh-CN" baseline="0"/>
              <a:t> </a:t>
            </a:r>
            <a:r>
              <a:rPr lang="en-US" altLang="zh-CN"/>
              <a:t>$mil)</a:t>
            </a:r>
            <a:endParaRPr lang="zh-CN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FCF!$B$1</c:f>
              <c:strCache>
                <c:ptCount val="1"/>
                <c:pt idx="0">
                  <c:v>Net earnings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FCF!$A$2:$A$19</c:f>
              <c:numCache>
                <c:formatCode>0_);[Red]\(0\)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FCF!$B$2:$B$19</c:f>
              <c:numCache>
                <c:formatCode>General</c:formatCode>
                <c:ptCount val="18"/>
                <c:pt idx="0">
                  <c:v>359</c:v>
                </c:pt>
                <c:pt idx="1">
                  <c:v>190</c:v>
                </c:pt>
                <c:pt idx="2">
                  <c:v>476</c:v>
                </c:pt>
                <c:pt idx="3">
                  <c:v>645</c:v>
                </c:pt>
                <c:pt idx="4">
                  <c:v>902</c:v>
                </c:pt>
                <c:pt idx="5">
                  <c:v>1152</c:v>
                </c:pt>
                <c:pt idx="6">
                  <c:v>631</c:v>
                </c:pt>
                <c:pt idx="7">
                  <c:v>-39</c:v>
                </c:pt>
                <c:pt idx="8">
                  <c:v>274</c:v>
                </c:pt>
                <c:pt idx="9">
                  <c:v>-241</c:v>
                </c:pt>
                <c:pt idx="10">
                  <c:v>596</c:v>
                </c:pt>
                <c:pt idx="11">
                  <c:v>2371</c:v>
                </c:pt>
                <c:pt idx="12">
                  <c:v>3033</c:v>
                </c:pt>
                <c:pt idx="13">
                  <c:v>10073</c:v>
                </c:pt>
                <c:pt idx="14">
                  <c:v>11588</c:v>
                </c:pt>
                <c:pt idx="15">
                  <c:v>21331</c:v>
                </c:pt>
                <c:pt idx="16">
                  <c:v>33364</c:v>
                </c:pt>
                <c:pt idx="17">
                  <c:v>-2722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1A-4F92-9858-113D5186AF7B}"/>
            </c:ext>
          </c:extLst>
        </c:ser>
        <c:ser>
          <c:idx val="1"/>
          <c:order val="1"/>
          <c:tx>
            <c:strRef>
              <c:f>FCF!$C$1</c:f>
              <c:strCache>
                <c:ptCount val="1"/>
                <c:pt idx="0">
                  <c:v>Free cash flow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FCF!$A$2:$A$19</c:f>
              <c:numCache>
                <c:formatCode>0_);[Red]\(0\)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FCF!$C$2:$C$19</c:f>
              <c:numCache>
                <c:formatCode>General</c:formatCode>
                <c:ptCount val="18"/>
                <c:pt idx="0">
                  <c:v>529</c:v>
                </c:pt>
                <c:pt idx="1">
                  <c:v>486</c:v>
                </c:pt>
                <c:pt idx="2">
                  <c:v>1181</c:v>
                </c:pt>
                <c:pt idx="3">
                  <c:v>1364</c:v>
                </c:pt>
                <c:pt idx="4">
                  <c:v>2920</c:v>
                </c:pt>
                <c:pt idx="5">
                  <c:v>2516</c:v>
                </c:pt>
                <c:pt idx="6">
                  <c:v>2092</c:v>
                </c:pt>
                <c:pt idx="7">
                  <c:v>395</c:v>
                </c:pt>
                <c:pt idx="8">
                  <c:v>2031</c:v>
                </c:pt>
                <c:pt idx="9">
                  <c:v>1949</c:v>
                </c:pt>
                <c:pt idx="10">
                  <c:v>7331</c:v>
                </c:pt>
                <c:pt idx="11">
                  <c:v>9706</c:v>
                </c:pt>
                <c:pt idx="12">
                  <c:v>8376</c:v>
                </c:pt>
                <c:pt idx="13">
                  <c:v>19400</c:v>
                </c:pt>
                <c:pt idx="14">
                  <c:v>25825</c:v>
                </c:pt>
                <c:pt idx="15">
                  <c:v>31020</c:v>
                </c:pt>
                <c:pt idx="16">
                  <c:v>-9069</c:v>
                </c:pt>
                <c:pt idx="17">
                  <c:v>-11569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1A-4F92-9858-113D5186A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5077296"/>
        <c:axId val="146639328"/>
      </c:barChart>
      <c:catAx>
        <c:axId val="1875077296"/>
        <c:scaling>
          <c:orientation val="minMax"/>
        </c:scaling>
        <c:delete val="0"/>
        <c:axPos val="b"/>
        <c:numFmt formatCode="#,##0_);[Red]\(#,##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6639328"/>
        <c:crossesAt val="0"/>
        <c:auto val="1"/>
        <c:lblAlgn val="ctr"/>
        <c:lblOffset val="100"/>
        <c:noMultiLvlLbl val="0"/>
      </c:catAx>
      <c:valAx>
        <c:axId val="14663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7507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天齐锂业（万元）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自由现金流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-18271.359999999997</c:v>
                </c:pt>
                <c:pt idx="1">
                  <c:v>21730.62</c:v>
                </c:pt>
                <c:pt idx="2">
                  <c:v>55442.92</c:v>
                </c:pt>
                <c:pt idx="3">
                  <c:v>151508.09</c:v>
                </c:pt>
                <c:pt idx="4">
                  <c:v>153610.70999999996</c:v>
                </c:pt>
                <c:pt idx="5">
                  <c:v>19447.580000000016</c:v>
                </c:pt>
                <c:pt idx="6">
                  <c:v>-138037.43000000005</c:v>
                </c:pt>
                <c:pt idx="7">
                  <c:v>-18168.839999999982</c:v>
                </c:pt>
                <c:pt idx="8">
                  <c:v>108579.31000000001</c:v>
                </c:pt>
                <c:pt idx="9">
                  <c:v>1858155.5199999998</c:v>
                </c:pt>
                <c:pt idx="10">
                  <c:v>1039336.6199999999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CD-42DA-B2E5-EDE6B4A2E7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调整自由现金流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-18271.359999999997</c:v>
                </c:pt>
                <c:pt idx="1">
                  <c:v>21730.62</c:v>
                </c:pt>
                <c:pt idx="2">
                  <c:v>33331.67</c:v>
                </c:pt>
                <c:pt idx="3">
                  <c:v>136743.41</c:v>
                </c:pt>
                <c:pt idx="4">
                  <c:v>140648.01999999996</c:v>
                </c:pt>
                <c:pt idx="5">
                  <c:v>19447.580000000016</c:v>
                </c:pt>
                <c:pt idx="6">
                  <c:v>-173098.40000000005</c:v>
                </c:pt>
                <c:pt idx="7">
                  <c:v>-66309.209999999992</c:v>
                </c:pt>
                <c:pt idx="8">
                  <c:v>64901.490000000013</c:v>
                </c:pt>
                <c:pt idx="9">
                  <c:v>1071704.94</c:v>
                </c:pt>
                <c:pt idx="10">
                  <c:v>-60906.880000000121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CD-42DA-B2E5-EDE6B4A2E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8058976"/>
        <c:axId val="1252700784"/>
      </c:lineChart>
      <c:catAx>
        <c:axId val="91805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52700784"/>
        <c:crosses val="autoZero"/>
        <c:auto val="1"/>
        <c:lblAlgn val="ctr"/>
        <c:lblOffset val="100"/>
        <c:noMultiLvlLbl val="0"/>
      </c:catAx>
      <c:valAx>
        <c:axId val="125270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1805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(Cashflow!$P$3,Cashflow!$P$5,Cashflow!$P$11,Cashflow!$P$15,Cashflow!$P$21,Cashflow!$P$24)</cx:f>
        <cx:lvl ptCount="6">
          <cx:pt idx="0">期初现金</cx:pt>
          <cx:pt idx="1">经营现金流</cx:pt>
          <cx:pt idx="2">投资现金流</cx:pt>
          <cx:pt idx="3">筹资现金流</cx:pt>
          <cx:pt idx="4">汇率变动影响</cx:pt>
          <cx:pt idx="5">期末现金</cx:pt>
        </cx:lvl>
      </cx:strDim>
      <cx:numDim type="val">
        <cx:f>(Cashflow!$Q$3,Cashflow!$Q$5,Cashflow!$Q$11,Cashflow!$Q$15,Cashflow!$Q$21,Cashflow!$Q$24)</cx:f>
        <cx:lvl ptCount="6" formatCode="###,##0.00">
          <cx:pt idx="0">912531</cx:pt>
          <cx:pt idx="1">277267.12</cx:pt>
          <cx:pt idx="2">-122986.98</cx:pt>
          <cx:pt idx="3">-72035.600000000006</cx:pt>
          <cx:pt idx="4">12488.719999999999</cx:pt>
          <cx:pt idx="5">1007264.26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zh-CN" altLang="en-US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mbria" panose="020F0302020204030204"/>
                <a:ea typeface="宋体" panose="02010600030101010101" pitchFamily="2" charset="-122"/>
              </a:rPr>
              <a:t>丽珠集团现金流量表（</a:t>
            </a:r>
            <a:r>
              <a:rPr lang="en-US" altLang="zh-CN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mbria" panose="020F0302020204030204"/>
                <a:ea typeface="宋体" panose="02010600030101010101" pitchFamily="2" charset="-122"/>
              </a:rPr>
              <a:t>2022</a:t>
            </a:r>
            <a:r>
              <a:rPr lang="zh-CN" altLang="en-US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mbria" panose="020F0302020204030204"/>
                <a:ea typeface="宋体" panose="02010600030101010101" pitchFamily="2" charset="-122"/>
              </a:rPr>
              <a:t>，万元）</a:t>
            </a:r>
          </a:p>
        </cx:rich>
      </cx:tx>
    </cx:title>
    <cx:plotArea>
      <cx:plotAreaRegion>
        <cx:series layoutId="waterfall" uniqueId="{317B827E-E317-4F8C-99DD-961E70146D6E}">
          <cx:dataId val="0"/>
          <cx:layoutPr>
            <cx:visibility connectorLines="0"/>
            <cx:subtotals>
              <cx:idx val="5"/>
            </cx:subtotals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  <cx:legend pos="t" align="ctr" overlay="0"/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(Cashflow!$P$6:$P$9,Cashflow!$P$12:$P$13,Cashflow!$P$16:$P$19,Cashflow!$P$21,Cashflow!$P$23)</cx:f>
        <cx:lvl ptCount="12">
          <cx:pt idx="0">  净利润</cx:pt>
          <cx:pt idx="1">  折旧和摊销</cx:pt>
          <cx:pt idx="2">  营运资本变化</cx:pt>
          <cx:pt idx="3">  其他非现金营业费用</cx:pt>
          <cx:pt idx="4">  资本开支</cx:pt>
          <cx:pt idx="5">  其他投资活动现金流</cx:pt>
          <cx:pt idx="6">  吸收投资</cx:pt>
          <cx:pt idx="7">  借款和发行债券</cx:pt>
          <cx:pt idx="8">  分配股利</cx:pt>
          <cx:pt idx="9">  其他</cx:pt>
          <cx:pt idx="10">汇率变动影响</cx:pt>
          <cx:pt idx="11">现金增加额</cx:pt>
        </cx:lvl>
      </cx:strDim>
      <cx:numDim type="val">
        <cx:f>(Cashflow!$Q$6:$Q$9,Cashflow!$Q$12:$Q$13,Cashflow!$Q$16:$Q$19,Cashflow!$Q$21,Cashflow!$Q$23)</cx:f>
        <cx:lvl ptCount="12" formatCode="0.00_ ;[红色]!-0.00! ">
          <cx:pt idx="0">195554.01999999999</cx:pt>
          <cx:pt idx="1">89049.119999999981</cx:pt>
          <cx:pt idx="2">-12407.029999999999</cx:pt>
          <cx:pt idx="3">5071.0100000000002</cx:pt>
          <cx:pt idx="4">-93718.759999999995</cx:pt>
          <cx:pt idx="5">-29268.220000000001</cx:pt>
          <cx:pt idx="6">4224.5900000000001</cx:pt>
          <cx:pt idx="7">90871.929999999993</cx:pt>
          <cx:pt idx="8">-159106.95999999999</cx:pt>
          <cx:pt idx="9">-8025.1599999999999</cx:pt>
          <cx:pt idx="10">12488.719999999999</cx:pt>
          <cx:pt idx="11">94733.260000000009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zh-CN" altLang="en-US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  <a:ea typeface="宋体" panose="02010600030101010101" pitchFamily="2" charset="-122"/>
              </a:rPr>
              <a:t>丽珠集团现金流量表（</a:t>
            </a:r>
            <a:r>
              <a:rPr lang="en-US" altLang="zh-CN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  <a:ea typeface="宋体" panose="02010600030101010101" pitchFamily="2" charset="-122"/>
              </a:rPr>
              <a:t>2022</a:t>
            </a:r>
            <a:r>
              <a:rPr lang="zh-CN" altLang="en-US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  <a:ea typeface="宋体" panose="02010600030101010101" pitchFamily="2" charset="-122"/>
              </a:rPr>
              <a:t>，万元）</a:t>
            </a:r>
          </a:p>
        </cx:rich>
      </cx:tx>
    </cx:title>
    <cx:plotArea>
      <cx:plotAreaRegion>
        <cx:series layoutId="waterfall" uniqueId="{79ECEDEC-9C64-4ECE-BF1D-10B1E57A8323}">
          <cx:dataId val="0"/>
          <cx:layoutPr>
            <cx:visibility connectorLines="0"/>
            <cx:subtotals>
              <cx:idx val="11"/>
            </cx:subtotals>
          </cx:layoutPr>
        </cx:series>
      </cx:plotAreaRegion>
      <cx:axis id="0">
        <cx:catScaling gapWidth="0.5"/>
        <cx:tickLabels/>
      </cx:axis>
      <cx:axis id="1">
        <cx:valScaling/>
        <cx:majorGridlines/>
        <cx:tickLabels/>
      </cx:axis>
    </cx:plotArea>
    <cx:legend pos="t" align="ctr" overlay="0"/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8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5754E-0660-40D8-8565-CC2BE8AB094A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B084-E0E5-4A60-835A-7A2F5C183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6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93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有时候折旧政策能决定</a:t>
            </a:r>
            <a:r>
              <a:rPr lang="zh-CN" altLang="en-US"/>
              <a:t>利润。加上折旧，牧原股份、新希望等养猪企业就盈利了。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664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468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Boomerang transactions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189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A538-819B-4335-AE34-79175476C36E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3" y="116632"/>
            <a:ext cx="3324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现金流量表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钱军辉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820E1-A459-40E9-B106-43145B5A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自由现金流的重要性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F934AF-71BB-46DE-BFD2-2403119D54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自由现金流为正，公司才能在</a:t>
            </a:r>
            <a:r>
              <a:rPr lang="zh-CN" altLang="en-US" dirty="0">
                <a:solidFill>
                  <a:srgbClr val="C00000"/>
                </a:solidFill>
              </a:rPr>
              <a:t>不依赖融资</a:t>
            </a:r>
            <a:r>
              <a:rPr lang="zh-CN" altLang="en-US" dirty="0"/>
              <a:t>的前提下扩张。</a:t>
            </a: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79E11DC1-4648-42FD-B456-B9178C31973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02498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8420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C8DF18-302A-4C88-AF85-B431C6BC9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筹资活动产生的现金流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E51823-A800-4D8F-A0E5-6AFE29F9F0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筹资活动产生的现金流主要为</a:t>
            </a:r>
            <a:endParaRPr lang="en-US" altLang="zh-CN" dirty="0"/>
          </a:p>
          <a:p>
            <a:pPr lvl="1"/>
            <a:r>
              <a:rPr lang="zh-CN" altLang="en-US" dirty="0"/>
              <a:t>吸收投资（可以为负）</a:t>
            </a:r>
            <a:endParaRPr lang="en-US" altLang="zh-CN" dirty="0"/>
          </a:p>
          <a:p>
            <a:pPr lvl="1"/>
            <a:r>
              <a:rPr lang="zh-CN" altLang="en-US" dirty="0"/>
              <a:t>借款和发行债券</a:t>
            </a:r>
            <a:endParaRPr lang="en-US" altLang="zh-CN" dirty="0"/>
          </a:p>
          <a:p>
            <a:pPr lvl="1"/>
            <a:r>
              <a:rPr lang="zh-CN" altLang="en-US" dirty="0"/>
              <a:t>分配股利（包括子公司支付给少数股东的股利、利润）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>
                <a:solidFill>
                  <a:srgbClr val="C00000"/>
                </a:solidFill>
              </a:rPr>
              <a:t>调整自由现金流 </a:t>
            </a:r>
            <a:r>
              <a:rPr lang="en-US" altLang="zh-CN" dirty="0">
                <a:solidFill>
                  <a:srgbClr val="C00000"/>
                </a:solidFill>
              </a:rPr>
              <a:t>= </a:t>
            </a:r>
          </a:p>
          <a:p>
            <a:pPr marL="457200" lvl="1" indent="0">
              <a:buNone/>
            </a:pPr>
            <a:r>
              <a:rPr lang="zh-CN" altLang="en-US" dirty="0">
                <a:solidFill>
                  <a:srgbClr val="C00000"/>
                </a:solidFill>
              </a:rPr>
              <a:t>经营现金流 </a:t>
            </a:r>
            <a:r>
              <a:rPr lang="en-US" altLang="zh-CN" dirty="0">
                <a:solidFill>
                  <a:srgbClr val="C00000"/>
                </a:solidFill>
              </a:rPr>
              <a:t>– </a:t>
            </a:r>
            <a:r>
              <a:rPr lang="zh-CN" altLang="en-US" dirty="0">
                <a:solidFill>
                  <a:srgbClr val="C00000"/>
                </a:solidFill>
              </a:rPr>
              <a:t>资本开支 </a:t>
            </a:r>
            <a:r>
              <a:rPr lang="en-US" altLang="zh-CN" dirty="0">
                <a:solidFill>
                  <a:srgbClr val="C00000"/>
                </a:solidFill>
              </a:rPr>
              <a:t>– </a:t>
            </a:r>
            <a:r>
              <a:rPr lang="zh-CN" altLang="en-US" dirty="0">
                <a:solidFill>
                  <a:srgbClr val="C00000"/>
                </a:solidFill>
              </a:rPr>
              <a:t>支付给子公司少数股东的利润</a:t>
            </a:r>
          </a:p>
        </p:txBody>
      </p:sp>
      <p:graphicFrame>
        <p:nvGraphicFramePr>
          <p:cNvPr id="6" name="内容占位符 5">
            <a:extLst>
              <a:ext uri="{FF2B5EF4-FFF2-40B4-BE49-F238E27FC236}">
                <a16:creationId xmlns:a16="http://schemas.microsoft.com/office/drawing/2014/main" id="{EB82369E-A2C2-483F-BA26-4FE17EC9BEC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2903788"/>
              </p:ext>
            </p:extLst>
          </p:nvPr>
        </p:nvGraphicFramePr>
        <p:xfrm>
          <a:off x="4648200" y="1958113"/>
          <a:ext cx="4038600" cy="2634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4000">
                  <a:extLst>
                    <a:ext uri="{9D8B030D-6E8A-4147-A177-3AD203B41FA5}">
                      <a16:colId xmlns:a16="http://schemas.microsoft.com/office/drawing/2014/main" val="2076718751"/>
                    </a:ext>
                  </a:extLst>
                </a:gridCol>
                <a:gridCol w="1534030">
                  <a:extLst>
                    <a:ext uri="{9D8B030D-6E8A-4147-A177-3AD203B41FA5}">
                      <a16:colId xmlns:a16="http://schemas.microsoft.com/office/drawing/2014/main" val="681924541"/>
                    </a:ext>
                  </a:extLst>
                </a:gridCol>
                <a:gridCol w="780570">
                  <a:extLst>
                    <a:ext uri="{9D8B030D-6E8A-4147-A177-3AD203B41FA5}">
                      <a16:colId xmlns:a16="http://schemas.microsoft.com/office/drawing/2014/main" val="1482113322"/>
                    </a:ext>
                  </a:extLst>
                </a:gridCol>
              </a:tblGrid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现金流量表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Cashflow statement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200" u="none" strike="noStrike">
                          <a:effectLst/>
                        </a:rPr>
                        <a:t>2022-12-31</a:t>
                      </a:r>
                      <a:endParaRPr lang="en-US" altLang="zh-CN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839155011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449889692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经营活动产生的现金净额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Cash from operating activities</a:t>
                      </a:r>
                      <a:endParaRPr 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>
                          <a:effectLst/>
                        </a:rPr>
                        <a:t>277267.12 </a:t>
                      </a:r>
                      <a:endParaRPr lang="en-US" altLang="zh-CN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129469619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607083346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>
                          <a:effectLst/>
                        </a:rPr>
                        <a:t>投资活动产生的现金净额</a:t>
                      </a:r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Cash from investing activities</a:t>
                      </a:r>
                      <a:endParaRPr 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>
                          <a:effectLst/>
                        </a:rPr>
                        <a:t>-122986.98 </a:t>
                      </a:r>
                      <a:endParaRPr lang="en-US" altLang="zh-CN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425137098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797823696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筹资活动产生的现金净额</a:t>
                      </a:r>
                      <a:endParaRPr lang="zh-CN" alt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Cash from financing activities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-72035.60 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47708395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吸收投资</a:t>
                      </a:r>
                      <a:endParaRPr lang="zh-CN" alt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Equity financing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>
                          <a:solidFill>
                            <a:srgbClr val="C00000"/>
                          </a:solidFill>
                          <a:effectLst/>
                        </a:rPr>
                        <a:t>4224.59 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4184568167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借款和发行债券</a:t>
                      </a:r>
                      <a:endParaRPr lang="zh-CN" alt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Debt financing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90871.93 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912559868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>
                          <a:solidFill>
                            <a:srgbClr val="C00000"/>
                          </a:solidFill>
                          <a:effectLst/>
                        </a:rPr>
                        <a:t>  分配股利</a:t>
                      </a:r>
                      <a:endParaRPr lang="zh-CN" altLang="en-US" sz="12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Dividends paid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-159106.96 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188518962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>
                          <a:solidFill>
                            <a:srgbClr val="C00000"/>
                          </a:solidFill>
                          <a:effectLst/>
                        </a:rPr>
                        <a:t>  其他</a:t>
                      </a:r>
                      <a:endParaRPr lang="zh-CN" altLang="en-US" sz="12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-8025.16 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94507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741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2EB0203E-DD12-4531-B653-CD4561C4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调整自由现金流</a:t>
            </a:r>
          </a:p>
        </p:txBody>
      </p:sp>
      <p:graphicFrame>
        <p:nvGraphicFramePr>
          <p:cNvPr id="7" name="内容占位符 6">
            <a:extLst>
              <a:ext uri="{FF2B5EF4-FFF2-40B4-BE49-F238E27FC236}">
                <a16:creationId xmlns:a16="http://schemas.microsoft.com/office/drawing/2014/main" id="{C4543038-5EF4-4DD5-BFCC-95067693A6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3465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6904CCBC-8C78-4E95-ACE7-23CE7A55D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现金流量类型</a:t>
            </a:r>
          </a:p>
        </p:txBody>
      </p:sp>
      <p:graphicFrame>
        <p:nvGraphicFramePr>
          <p:cNvPr id="7" name="内容占位符 6">
            <a:extLst>
              <a:ext uri="{FF2B5EF4-FFF2-40B4-BE49-F238E27FC236}">
                <a16:creationId xmlns:a16="http://schemas.microsoft.com/office/drawing/2014/main" id="{7F9B2781-FD36-4C3D-81E1-92DBD80AB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36365"/>
              </p:ext>
            </p:extLst>
          </p:nvPr>
        </p:nvGraphicFramePr>
        <p:xfrm>
          <a:off x="966748" y="3356992"/>
          <a:ext cx="72105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164695758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0430276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4894007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49129347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4608031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259189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465638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1423284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327384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5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经营活动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123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投资活动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8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筹资活动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239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净额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069101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2AB64D22-9E9F-4600-B62B-ED2AA7316B6E}"/>
              </a:ext>
            </a:extLst>
          </p:cNvPr>
          <p:cNvSpPr txBox="1"/>
          <p:nvPr/>
        </p:nvSpPr>
        <p:spPr>
          <a:xfrm>
            <a:off x="1115616" y="2132856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根据三种类型的现金流正负，可以将公司分为八大类：</a:t>
            </a:r>
          </a:p>
        </p:txBody>
      </p:sp>
    </p:spTree>
    <p:extLst>
      <p:ext uri="{BB962C8B-B14F-4D97-AF65-F5344CB8AC3E}">
        <p14:creationId xmlns:p14="http://schemas.microsoft.com/office/powerpoint/2010/main" val="2117896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CFFC7059-88AE-42D0-892F-535A5BE51DE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sz="3600" dirty="0"/>
                  <a:t>现金流瀑布图（期初现金</a:t>
                </a:r>
                <a14:m>
                  <m:oMath xmlns:m="http://schemas.openxmlformats.org/officeDocument/2006/math">
                    <m:r>
                      <a:rPr lang="en-US" altLang="zh-CN" sz="3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3600" dirty="0"/>
                  <a:t>期末现金）</a:t>
                </a: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CFFC7059-88AE-42D0-892F-535A5BE51D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22" r="-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内容占位符 5">
                <a:extLst>
                  <a:ext uri="{FF2B5EF4-FFF2-40B4-BE49-F238E27FC236}">
                    <a16:creationId xmlns:a16="http://schemas.microsoft.com/office/drawing/2014/main" id="{8EA9A711-0502-4492-A634-35C6E385A920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5259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6" name="内容占位符 5">
                <a:extLst>
                  <a:ext uri="{FF2B5EF4-FFF2-40B4-BE49-F238E27FC236}">
                    <a16:creationId xmlns:a16="http://schemas.microsoft.com/office/drawing/2014/main" id="{8EA9A711-0502-4492-A634-35C6E385A9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200" y="1600200"/>
                <a:ext cx="8229600" cy="4525963"/>
              </a:xfrm>
              <a:prstGeom prst="rect">
                <a:avLst/>
              </a:prstGeom>
            </p:spPr>
          </p:pic>
        </mc:Fallback>
      </mc:AlternateContent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6596C81-0B9F-4D4C-93C4-0A56CAEE1165}"/>
              </a:ext>
            </a:extLst>
          </p:cNvPr>
          <p:cNvCxnSpPr/>
          <p:nvPr/>
        </p:nvCxnSpPr>
        <p:spPr>
          <a:xfrm>
            <a:off x="3563888" y="3573016"/>
            <a:ext cx="122413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右大括号 8">
            <a:extLst>
              <a:ext uri="{FF2B5EF4-FFF2-40B4-BE49-F238E27FC236}">
                <a16:creationId xmlns:a16="http://schemas.microsoft.com/office/drawing/2014/main" id="{0EFC2B23-7D4F-495F-8F20-4FB162A94877}"/>
              </a:ext>
            </a:extLst>
          </p:cNvPr>
          <p:cNvSpPr/>
          <p:nvPr/>
        </p:nvSpPr>
        <p:spPr>
          <a:xfrm>
            <a:off x="4139952" y="3212976"/>
            <a:ext cx="72008" cy="360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D4E8D2D-F925-4183-874A-FC6E86D71B8C}"/>
              </a:ext>
            </a:extLst>
          </p:cNvPr>
          <p:cNvSpPr txBox="1"/>
          <p:nvPr/>
        </p:nvSpPr>
        <p:spPr>
          <a:xfrm>
            <a:off x="4355976" y="3212976"/>
            <a:ext cx="576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</a:rPr>
              <a:t>FCF</a:t>
            </a:r>
            <a:endParaRPr lang="zh-CN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0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内容占位符 8">
                <a:extLst>
                  <a:ext uri="{FF2B5EF4-FFF2-40B4-BE49-F238E27FC236}">
                    <a16:creationId xmlns:a16="http://schemas.microsoft.com/office/drawing/2014/main" id="{8825CA01-86BB-4893-B8ED-4BE4E2D3A249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57200" y="1600200"/>
              <a:ext cx="8229600" cy="45259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9" name="内容占位符 8">
                <a:extLst>
                  <a:ext uri="{FF2B5EF4-FFF2-40B4-BE49-F238E27FC236}">
                    <a16:creationId xmlns:a16="http://schemas.microsoft.com/office/drawing/2014/main" id="{8825CA01-86BB-4893-B8ED-4BE4E2D3A24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7200" y="1600200"/>
                <a:ext cx="8229600" cy="45259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CFFC7059-88AE-42D0-892F-535A5BE51DE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sz="3600" dirty="0"/>
                  <a:t>现金流瀑布图（净利润</a:t>
                </a:r>
                <a14:m>
                  <m:oMath xmlns:m="http://schemas.openxmlformats.org/officeDocument/2006/math">
                    <m:r>
                      <a:rPr lang="en-US" altLang="zh-CN" sz="3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3600" dirty="0"/>
                  <a:t>现金增加）</a:t>
                </a: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CFFC7059-88AE-42D0-892F-535A5BE51D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右大括号 4">
            <a:extLst>
              <a:ext uri="{FF2B5EF4-FFF2-40B4-BE49-F238E27FC236}">
                <a16:creationId xmlns:a16="http://schemas.microsoft.com/office/drawing/2014/main" id="{77821003-9027-42BA-B209-B57CF4C11D5D}"/>
              </a:ext>
            </a:extLst>
          </p:cNvPr>
          <p:cNvSpPr/>
          <p:nvPr/>
        </p:nvSpPr>
        <p:spPr>
          <a:xfrm>
            <a:off x="3779912" y="3356992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37BB36B-AB0F-442A-9FD9-1BD818461D94}"/>
              </a:ext>
            </a:extLst>
          </p:cNvPr>
          <p:cNvSpPr txBox="1"/>
          <p:nvPr/>
        </p:nvSpPr>
        <p:spPr>
          <a:xfrm>
            <a:off x="3995936" y="40050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</a:rPr>
              <a:t>FCF</a:t>
            </a:r>
            <a:endParaRPr lang="zh-CN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844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2F2422-244D-4207-995F-FB628D93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现金流量表作假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E488178-E5A3-4F4D-89ED-0E3A733EC8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融资现金流入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经营现金流</a:t>
                </a:r>
                <a:endParaRPr lang="en-US" altLang="zh-CN" dirty="0"/>
              </a:p>
              <a:p>
                <a:r>
                  <a:rPr lang="zh-CN" altLang="en-US" dirty="0"/>
                  <a:t>经营现金流出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投资现金流</a:t>
                </a:r>
                <a:endParaRPr lang="en-US" altLang="zh-CN" dirty="0"/>
              </a:p>
              <a:p>
                <a:r>
                  <a:rPr lang="zh-CN" altLang="en-US" dirty="0"/>
                  <a:t>用并购或资产处置虚增经营现金流</a:t>
                </a:r>
                <a:endParaRPr lang="en-US" altLang="zh-CN" dirty="0"/>
              </a:p>
              <a:p>
                <a:r>
                  <a:rPr lang="zh-CN" altLang="en-US" dirty="0"/>
                  <a:t>用一次性收益虚增经营现金流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E488178-E5A3-4F4D-89ED-0E3A733EC8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817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13CA29DC-E4CC-48FB-B49D-5AB2EFA3262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融资现金流入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经营现金流</a:t>
                </a:r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13CA29DC-E4CC-48FB-B49D-5AB2EFA326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53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9BC23F-8DC4-490D-98B0-5675D389E9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通过银行制造虚假经营现金流</a:t>
            </a:r>
            <a:endParaRPr lang="en-US" altLang="zh-CN" dirty="0"/>
          </a:p>
          <a:p>
            <a:r>
              <a:rPr lang="zh-CN" altLang="en-US" dirty="0"/>
              <a:t>出售应收账款</a:t>
            </a:r>
            <a:endParaRPr lang="en-US" altLang="zh-CN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6672D65-57C3-46DF-806B-FE10E742570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202712" y="3080230"/>
            <a:ext cx="5484088" cy="2732017"/>
          </a:xfrm>
          <a:prstGeom prst="rect">
            <a:avLst/>
          </a:prstGeom>
          <a:ln w="22225">
            <a:noFill/>
          </a:ln>
        </p:spPr>
      </p:pic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33CB689-23BE-46E6-B79B-80E12B006CBA}"/>
              </a:ext>
            </a:extLst>
          </p:cNvPr>
          <p:cNvCxnSpPr/>
          <p:nvPr/>
        </p:nvCxnSpPr>
        <p:spPr>
          <a:xfrm flipH="1">
            <a:off x="4572000" y="4446238"/>
            <a:ext cx="316835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67A90F87-E622-4B26-971D-9920EEBDE816}"/>
              </a:ext>
            </a:extLst>
          </p:cNvPr>
          <p:cNvCxnSpPr/>
          <p:nvPr/>
        </p:nvCxnSpPr>
        <p:spPr>
          <a:xfrm>
            <a:off x="7740352" y="4293096"/>
            <a:ext cx="0" cy="153142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D6AA9A82-67DF-4CC7-811D-CE9E244DF83A}"/>
              </a:ext>
            </a:extLst>
          </p:cNvPr>
          <p:cNvCxnSpPr/>
          <p:nvPr/>
        </p:nvCxnSpPr>
        <p:spPr>
          <a:xfrm flipV="1">
            <a:off x="4572000" y="4293096"/>
            <a:ext cx="0" cy="153142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105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725F9CC9-0389-461A-BBC5-2B62BF6179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经营现金流出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投资现金流</a:t>
                </a:r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725F9CC9-0389-461A-BBC5-2B62BF617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b="-53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7AE630-4682-48B5-85B2-8651D4F547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不恰当的费用资本化</a:t>
            </a:r>
            <a:endParaRPr lang="en-US" altLang="zh-CN" dirty="0"/>
          </a:p>
          <a:p>
            <a:r>
              <a:rPr lang="zh-CN" altLang="en-US" dirty="0"/>
              <a:t>把库存购买归类为投资（如</a:t>
            </a:r>
            <a:r>
              <a:rPr lang="en-US" altLang="zh-CN" dirty="0"/>
              <a:t>Netflix</a:t>
            </a:r>
            <a:r>
              <a:rPr lang="zh-CN" altLang="en-US" dirty="0"/>
              <a:t>的</a:t>
            </a:r>
            <a:r>
              <a:rPr lang="en-US" altLang="zh-CN" dirty="0"/>
              <a:t>DVD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回旋镖交易：</a:t>
            </a:r>
            <a:endParaRPr lang="en-US" altLang="zh-CN" dirty="0"/>
          </a:p>
          <a:p>
            <a:pPr lvl="1"/>
            <a:r>
              <a:rPr lang="en-US" altLang="zh-CN" dirty="0"/>
              <a:t>A</a:t>
            </a:r>
            <a:r>
              <a:rPr lang="zh-CN" altLang="en-US" dirty="0"/>
              <a:t>向</a:t>
            </a:r>
            <a:r>
              <a:rPr lang="en-US" altLang="zh-CN" dirty="0"/>
              <a:t>B</a:t>
            </a:r>
            <a:r>
              <a:rPr lang="zh-CN" altLang="en-US" dirty="0"/>
              <a:t>出售，经营现金流入</a:t>
            </a:r>
            <a:endParaRPr lang="en-US" altLang="zh-CN" dirty="0"/>
          </a:p>
          <a:p>
            <a:pPr lvl="1"/>
            <a:r>
              <a:rPr lang="en-US" altLang="zh-CN" dirty="0"/>
              <a:t>A</a:t>
            </a:r>
            <a:r>
              <a:rPr lang="zh-CN" altLang="en-US" dirty="0"/>
              <a:t>从</a:t>
            </a:r>
            <a:r>
              <a:rPr lang="en-US" altLang="zh-CN" dirty="0"/>
              <a:t>B</a:t>
            </a:r>
            <a:r>
              <a:rPr lang="zh-CN" altLang="en-US" dirty="0"/>
              <a:t>购买，投资现金流出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AADBB32-385D-49DE-865D-C88101811186}"/>
              </a:ext>
            </a:extLst>
          </p:cNvPr>
          <p:cNvSpPr txBox="1"/>
          <p:nvPr/>
        </p:nvSpPr>
        <p:spPr>
          <a:xfrm>
            <a:off x="6012160" y="2749737"/>
            <a:ext cx="144016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上市公司</a:t>
            </a:r>
            <a:r>
              <a:rPr lang="en-US" altLang="zh-CN" dirty="0">
                <a:solidFill>
                  <a:schemeClr val="bg1"/>
                </a:solidFill>
              </a:rPr>
              <a:t>A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69D7CC5-AAA8-4B8D-A996-82DE8B64E9B0}"/>
              </a:ext>
            </a:extLst>
          </p:cNvPr>
          <p:cNvSpPr txBox="1"/>
          <p:nvPr/>
        </p:nvSpPr>
        <p:spPr>
          <a:xfrm>
            <a:off x="6012160" y="3678515"/>
            <a:ext cx="144016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伙伴公司</a:t>
            </a:r>
            <a:r>
              <a:rPr lang="en-US" altLang="zh-CN" dirty="0">
                <a:solidFill>
                  <a:schemeClr val="bg1"/>
                </a:solidFill>
              </a:rPr>
              <a:t>B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EEF5487-041A-48F6-B11B-B570764B8AB0}"/>
              </a:ext>
            </a:extLst>
          </p:cNvPr>
          <p:cNvCxnSpPr/>
          <p:nvPr/>
        </p:nvCxnSpPr>
        <p:spPr>
          <a:xfrm>
            <a:off x="6156176" y="3181785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17491053-5A2E-45ED-81E8-F7CB3FBE5041}"/>
              </a:ext>
            </a:extLst>
          </p:cNvPr>
          <p:cNvCxnSpPr/>
          <p:nvPr/>
        </p:nvCxnSpPr>
        <p:spPr>
          <a:xfrm flipV="1">
            <a:off x="7236296" y="3119069"/>
            <a:ext cx="0" cy="494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862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1257410C-F147-4796-B9D5-FEF084B0B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小结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7CBFBF0-820F-4F50-8D60-CC3B0D4E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现金流量表帮助我们了解公司的偿债能力、利润质量、财务管理能力等。</a:t>
            </a:r>
            <a:endParaRPr lang="en-US" altLang="zh-CN" dirty="0"/>
          </a:p>
          <a:p>
            <a:r>
              <a:rPr lang="zh-CN" altLang="en-US" dirty="0"/>
              <a:t>现金流量表也无法避免被操纵，因此要警惕和调查指标的异动。</a:t>
            </a:r>
          </a:p>
        </p:txBody>
      </p:sp>
    </p:spTree>
    <p:extLst>
      <p:ext uri="{BB962C8B-B14F-4D97-AF65-F5344CB8AC3E}">
        <p14:creationId xmlns:p14="http://schemas.microsoft.com/office/powerpoint/2010/main" val="68255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419189-9EA0-40EE-969E-BBBEB85DF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为什么要看现金流量表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C7D3D8-2471-40A7-A88C-2AE657C31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利润表和资产负债表都基于</a:t>
            </a:r>
            <a:r>
              <a:rPr lang="en-US" altLang="zh-CN" dirty="0"/>
              <a:t>“</a:t>
            </a:r>
            <a:r>
              <a:rPr lang="zh-CN" altLang="en-US" dirty="0"/>
              <a:t>权责发生制</a:t>
            </a:r>
            <a:r>
              <a:rPr lang="en-US" altLang="zh-CN" dirty="0"/>
              <a:t>”</a:t>
            </a:r>
            <a:r>
              <a:rPr lang="zh-CN" altLang="en-US" dirty="0"/>
              <a:t>（</a:t>
            </a:r>
            <a:r>
              <a:rPr lang="en-US" altLang="zh-CN" dirty="0"/>
              <a:t>Accrual basis</a:t>
            </a:r>
            <a:r>
              <a:rPr lang="zh-CN" altLang="en-US" dirty="0"/>
              <a:t>），而现金流量表基于</a:t>
            </a:r>
            <a:r>
              <a:rPr lang="en-US" altLang="zh-CN" dirty="0"/>
              <a:t>“</a:t>
            </a:r>
            <a:r>
              <a:rPr lang="zh-CN" altLang="en-US" dirty="0"/>
              <a:t>收付实现制</a:t>
            </a:r>
            <a:r>
              <a:rPr lang="en-US" altLang="zh-CN" dirty="0"/>
              <a:t>”</a:t>
            </a:r>
            <a:r>
              <a:rPr lang="zh-CN" altLang="en-US" dirty="0"/>
              <a:t>（</a:t>
            </a:r>
            <a:r>
              <a:rPr lang="en-US" altLang="zh-CN" dirty="0"/>
              <a:t>Cash basis</a:t>
            </a:r>
            <a:r>
              <a:rPr lang="zh-CN" altLang="en-US" dirty="0"/>
              <a:t>）。</a:t>
            </a:r>
            <a:endParaRPr lang="en-US" altLang="zh-CN" dirty="0"/>
          </a:p>
          <a:p>
            <a:r>
              <a:rPr lang="zh-CN" altLang="en-US" dirty="0"/>
              <a:t>夸张一点说，利润表和资产负债表是会计的</a:t>
            </a:r>
            <a:r>
              <a:rPr lang="zh-CN" altLang="en-US" dirty="0">
                <a:solidFill>
                  <a:srgbClr val="C00000"/>
                </a:solidFill>
              </a:rPr>
              <a:t>看法</a:t>
            </a:r>
            <a:r>
              <a:rPr lang="zh-CN" altLang="en-US" dirty="0"/>
              <a:t>，而现金流量表是已经发生的</a:t>
            </a:r>
            <a:r>
              <a:rPr lang="zh-CN" altLang="en-US" dirty="0">
                <a:solidFill>
                  <a:srgbClr val="C00000"/>
                </a:solidFill>
              </a:rPr>
              <a:t>事实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现金流量表从现金流角度观察企业的偿债能力、利润质量、财务管理能力等。</a:t>
            </a:r>
          </a:p>
        </p:txBody>
      </p:sp>
    </p:spTree>
    <p:extLst>
      <p:ext uri="{BB962C8B-B14F-4D97-AF65-F5344CB8AC3E}">
        <p14:creationId xmlns:p14="http://schemas.microsoft.com/office/powerpoint/2010/main" val="114661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DA8AF8-BDFF-4472-BB7B-A85F09AD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现金流量表结构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59D4A36-9F85-443F-AE9D-819117D8C762}"/>
              </a:ext>
            </a:extLst>
          </p:cNvPr>
          <p:cNvSpPr txBox="1"/>
          <p:nvPr/>
        </p:nvSpPr>
        <p:spPr>
          <a:xfrm>
            <a:off x="2123728" y="2348880"/>
            <a:ext cx="16561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从客户收款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利息收入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股息收入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EFAF47B-9F89-4EE2-A32B-450CCB0E63A8}"/>
              </a:ext>
            </a:extLst>
          </p:cNvPr>
          <p:cNvSpPr txBox="1"/>
          <p:nvPr/>
        </p:nvSpPr>
        <p:spPr>
          <a:xfrm>
            <a:off x="4175956" y="2348880"/>
            <a:ext cx="16561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卖出投资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卖出固定资产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剥离业务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6CEFFF5-41FA-47D5-9C5A-23B7D55D63CA}"/>
              </a:ext>
            </a:extLst>
          </p:cNvPr>
          <p:cNvSpPr txBox="1"/>
          <p:nvPr/>
        </p:nvSpPr>
        <p:spPr>
          <a:xfrm>
            <a:off x="6228184" y="2348880"/>
            <a:ext cx="16561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银行贷款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发行股票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发行债券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B48309-7E18-488E-850D-B93E34C2D344}"/>
              </a:ext>
            </a:extLst>
          </p:cNvPr>
          <p:cNvSpPr txBox="1"/>
          <p:nvPr/>
        </p:nvSpPr>
        <p:spPr>
          <a:xfrm>
            <a:off x="2129127" y="4005064"/>
            <a:ext cx="16561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支付供应商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支付工资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支付税费利息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2AA68A0-271E-4C20-8B96-8CB817810EFF}"/>
              </a:ext>
            </a:extLst>
          </p:cNvPr>
          <p:cNvSpPr txBox="1"/>
          <p:nvPr/>
        </p:nvSpPr>
        <p:spPr>
          <a:xfrm>
            <a:off x="4181355" y="4005064"/>
            <a:ext cx="16561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资本开支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购买物业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投资和收购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AB49885-8969-41AB-8E17-415D79537E63}"/>
              </a:ext>
            </a:extLst>
          </p:cNvPr>
          <p:cNvSpPr txBox="1"/>
          <p:nvPr/>
        </p:nvSpPr>
        <p:spPr>
          <a:xfrm>
            <a:off x="6233583" y="4005064"/>
            <a:ext cx="165618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还本付息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支付股息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股票回购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B0FAFF8-206C-4415-A7AE-321B38099848}"/>
              </a:ext>
            </a:extLst>
          </p:cNvPr>
          <p:cNvSpPr txBox="1"/>
          <p:nvPr/>
        </p:nvSpPr>
        <p:spPr>
          <a:xfrm>
            <a:off x="2267744" y="18448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经营活动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8AF1759-58B9-4E95-AC52-BD755FF9B856}"/>
              </a:ext>
            </a:extLst>
          </p:cNvPr>
          <p:cNvSpPr txBox="1"/>
          <p:nvPr/>
        </p:nvSpPr>
        <p:spPr>
          <a:xfrm>
            <a:off x="4324164" y="18448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投资活动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EC13784-906F-4A11-AD2F-8BB2BCDD8963}"/>
              </a:ext>
            </a:extLst>
          </p:cNvPr>
          <p:cNvSpPr txBox="1"/>
          <p:nvPr/>
        </p:nvSpPr>
        <p:spPr>
          <a:xfrm>
            <a:off x="6380584" y="18448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融资活动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6D8EE3C-2186-463A-B217-41D5EA9BC45E}"/>
              </a:ext>
            </a:extLst>
          </p:cNvPr>
          <p:cNvSpPr txBox="1"/>
          <p:nvPr/>
        </p:nvSpPr>
        <p:spPr>
          <a:xfrm>
            <a:off x="1259632" y="262041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流入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315DBF1-CEDA-4275-AC93-C7797FB5DB8B}"/>
              </a:ext>
            </a:extLst>
          </p:cNvPr>
          <p:cNvSpPr txBox="1"/>
          <p:nvPr/>
        </p:nvSpPr>
        <p:spPr>
          <a:xfrm>
            <a:off x="1265031" y="428206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流出</a:t>
            </a:r>
          </a:p>
        </p:txBody>
      </p:sp>
    </p:spTree>
    <p:extLst>
      <p:ext uri="{BB962C8B-B14F-4D97-AF65-F5344CB8AC3E}">
        <p14:creationId xmlns:p14="http://schemas.microsoft.com/office/powerpoint/2010/main" val="411810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E497B8-644D-41F4-8A10-D37A7E4C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现金流量表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3">
                <a:extLst>
                  <a:ext uri="{FF2B5EF4-FFF2-40B4-BE49-F238E27FC236}">
                    <a16:creationId xmlns:a16="http://schemas.microsoft.com/office/drawing/2014/main" id="{FA4E4FE3-FCA6-4319-B3C9-87137E741B6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现金流量表分为：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经营活动产生的现金流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投资活动产生的现金流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筹资活动产生的现金流</a:t>
                </a:r>
                <a:endParaRPr lang="en-US" altLang="zh-CN" dirty="0"/>
              </a:p>
              <a:p>
                <a:r>
                  <a:rPr lang="zh-CN" altLang="en-US" dirty="0"/>
                  <a:t>三者净额相加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现金增加额</a:t>
                </a:r>
              </a:p>
            </p:txBody>
          </p:sp>
        </mc:Choice>
        <mc:Fallback xmlns="">
          <p:sp>
            <p:nvSpPr>
              <p:cNvPr id="4" name="内容占位符 3">
                <a:extLst>
                  <a:ext uri="{FF2B5EF4-FFF2-40B4-BE49-F238E27FC236}">
                    <a16:creationId xmlns:a16="http://schemas.microsoft.com/office/drawing/2014/main" id="{FA4E4FE3-FCA6-4319-B3C9-87137E741B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715" t="-2022" r="-24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内容占位符 11">
            <a:extLst>
              <a:ext uri="{FF2B5EF4-FFF2-40B4-BE49-F238E27FC236}">
                <a16:creationId xmlns:a16="http://schemas.microsoft.com/office/drawing/2014/main" id="{81195BCA-A49F-45BC-9EC8-11A61A44074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2218758"/>
              </p:ext>
            </p:extLst>
          </p:nvPr>
        </p:nvGraphicFramePr>
        <p:xfrm>
          <a:off x="4648200" y="1958113"/>
          <a:ext cx="4038600" cy="3773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0328">
                  <a:extLst>
                    <a:ext uri="{9D8B030D-6E8A-4147-A177-3AD203B41FA5}">
                      <a16:colId xmlns:a16="http://schemas.microsoft.com/office/drawing/2014/main" val="124472493"/>
                    </a:ext>
                  </a:extLst>
                </a:gridCol>
                <a:gridCol w="1617702">
                  <a:extLst>
                    <a:ext uri="{9D8B030D-6E8A-4147-A177-3AD203B41FA5}">
                      <a16:colId xmlns:a16="http://schemas.microsoft.com/office/drawing/2014/main" val="2982193980"/>
                    </a:ext>
                  </a:extLst>
                </a:gridCol>
                <a:gridCol w="780570">
                  <a:extLst>
                    <a:ext uri="{9D8B030D-6E8A-4147-A177-3AD203B41FA5}">
                      <a16:colId xmlns:a16="http://schemas.microsoft.com/office/drawing/2014/main" val="3337873289"/>
                    </a:ext>
                  </a:extLst>
                </a:gridCol>
              </a:tblGrid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现金流量表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Cashflow statement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u="none" strike="noStrike">
                          <a:effectLst/>
                        </a:rPr>
                        <a:t>2022-12-31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888605907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560635091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经营活动产生的现金净额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Cash from operating activities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277267.12</a:t>
                      </a:r>
                      <a:r>
                        <a:rPr lang="en-US" altLang="zh-CN" sz="1000" u="none" strike="noStrike" dirty="0">
                          <a:effectLst/>
                        </a:rPr>
                        <a:t> 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161585596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  净利润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Net earnings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effectLst/>
                        </a:rPr>
                        <a:t>195554.02 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68068557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  折旧和摊销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Depreciation and Amortization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>
                          <a:effectLst/>
                        </a:rPr>
                        <a:t>89049.12 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427735495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 dirty="0">
                          <a:effectLst/>
                        </a:rPr>
                        <a:t>  营运资本变化</a:t>
                      </a:r>
                      <a:endParaRPr lang="zh-CN" alt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Changes in working capital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effectLst/>
                        </a:rPr>
                        <a:t>-12407.03 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077254858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  其他非现金营业费用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Other noncash op. expenses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>
                          <a:effectLst/>
                        </a:rPr>
                        <a:t>5071.01 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503411341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725029293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投资活动产生的现金净额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Cash from investing activities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-122986.98 </a:t>
                      </a:r>
                      <a:endParaRPr lang="en-US" altLang="zh-CN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669664221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  长期资产投资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Capital expenditure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effectLst/>
                        </a:rPr>
                        <a:t>-93718.76 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869634246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  其他投资活动现金流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Other cash from investing activities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>
                          <a:effectLst/>
                        </a:rPr>
                        <a:t>-29268.22 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4256134514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257809330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筹资活动产生的现金净额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Cash from financing activities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-72035.60 </a:t>
                      </a:r>
                      <a:endParaRPr lang="en-US" altLang="zh-CN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78549250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343375366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汇率变动影响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Forex fluctuations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>
                          <a:effectLst/>
                        </a:rPr>
                        <a:t>12488.72 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4015095158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207093877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effectLst/>
                        </a:rPr>
                        <a:t>现金增加额</a:t>
                      </a:r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Net change in cash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effectLst/>
                        </a:rPr>
                        <a:t>94733.26 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384332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73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E7E90D-8764-4834-8392-71CF4892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经营活动产生的现金流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BA9D58-E020-4AE3-847E-D89F9A102B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两种计算方法：</a:t>
            </a:r>
            <a:endParaRPr lang="en-US" altLang="zh-CN" dirty="0"/>
          </a:p>
          <a:p>
            <a:pPr lvl="1"/>
            <a:r>
              <a:rPr lang="zh-CN" altLang="en-US" dirty="0"/>
              <a:t>现金流入</a:t>
            </a:r>
            <a:r>
              <a:rPr lang="en-US" altLang="zh-CN" dirty="0"/>
              <a:t>-</a:t>
            </a:r>
            <a:r>
              <a:rPr lang="zh-CN" altLang="en-US" dirty="0"/>
              <a:t>现金流出</a:t>
            </a:r>
            <a:endParaRPr lang="en-US" altLang="zh-CN" dirty="0"/>
          </a:p>
          <a:p>
            <a:pPr lvl="2"/>
            <a:r>
              <a:rPr lang="zh-CN" altLang="en-US" dirty="0"/>
              <a:t>现金流入：销售商品服务所得现金、税费返还、其他经营所得。</a:t>
            </a:r>
            <a:endParaRPr lang="en-US" altLang="zh-CN" dirty="0"/>
          </a:p>
          <a:p>
            <a:pPr lvl="2"/>
            <a:r>
              <a:rPr lang="zh-CN" altLang="en-US" dirty="0"/>
              <a:t>现金流出：购买商品服务的现金支出、支付给职工的现金、税费、其他经营支出。</a:t>
            </a:r>
            <a:endParaRPr lang="en-US" altLang="zh-CN" dirty="0"/>
          </a:p>
          <a:p>
            <a:pPr lvl="1"/>
            <a:r>
              <a:rPr lang="zh-CN" altLang="en-US" dirty="0"/>
              <a:t>净利润</a:t>
            </a:r>
            <a:r>
              <a:rPr lang="en-US" altLang="zh-CN" dirty="0"/>
              <a:t>+</a:t>
            </a:r>
            <a:r>
              <a:rPr lang="zh-CN" altLang="en-US" dirty="0"/>
              <a:t>折旧摊销</a:t>
            </a:r>
            <a:r>
              <a:rPr lang="en-US" altLang="zh-CN" dirty="0"/>
              <a:t>+</a:t>
            </a:r>
            <a:r>
              <a:rPr lang="zh-CN" altLang="en-US" dirty="0"/>
              <a:t>营运资本变化</a:t>
            </a:r>
            <a:r>
              <a:rPr lang="en-US" altLang="zh-CN" dirty="0"/>
              <a:t>+</a:t>
            </a:r>
            <a:r>
              <a:rPr lang="zh-CN" altLang="en-US" dirty="0"/>
              <a:t>其他非现金营业费用（如右图）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E7D7BD3F-20CE-4877-B5AA-28B2E6C1A53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6904423"/>
              </p:ext>
            </p:extLst>
          </p:nvPr>
        </p:nvGraphicFramePr>
        <p:xfrm>
          <a:off x="4648200" y="2995654"/>
          <a:ext cx="4038600" cy="1710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0328">
                  <a:extLst>
                    <a:ext uri="{9D8B030D-6E8A-4147-A177-3AD203B41FA5}">
                      <a16:colId xmlns:a16="http://schemas.microsoft.com/office/drawing/2014/main" val="1778921269"/>
                    </a:ext>
                  </a:extLst>
                </a:gridCol>
                <a:gridCol w="1617702">
                  <a:extLst>
                    <a:ext uri="{9D8B030D-6E8A-4147-A177-3AD203B41FA5}">
                      <a16:colId xmlns:a16="http://schemas.microsoft.com/office/drawing/2014/main" val="513060784"/>
                    </a:ext>
                  </a:extLst>
                </a:gridCol>
                <a:gridCol w="780570">
                  <a:extLst>
                    <a:ext uri="{9D8B030D-6E8A-4147-A177-3AD203B41FA5}">
                      <a16:colId xmlns:a16="http://schemas.microsoft.com/office/drawing/2014/main" val="4071348970"/>
                    </a:ext>
                  </a:extLst>
                </a:gridCol>
              </a:tblGrid>
              <a:tr h="16290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 dirty="0">
                          <a:effectLst/>
                        </a:rPr>
                        <a:t>现金流量表</a:t>
                      </a:r>
                      <a:endParaRPr lang="zh-CN" alt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Cashflow statement</a:t>
                      </a:r>
                      <a:endParaRPr 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u="none" strike="noStrike">
                          <a:effectLst/>
                        </a:rPr>
                        <a:t>2022-12-31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839258026"/>
                  </a:ext>
                </a:extLst>
              </a:tr>
              <a:tr h="162901"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992974978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经营活动产生的现金净额</a:t>
                      </a:r>
                      <a:endParaRPr lang="zh-CN" alt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Cash from operating activities</a:t>
                      </a:r>
                      <a:endParaRPr 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>
                          <a:solidFill>
                            <a:srgbClr val="C00000"/>
                          </a:solidFill>
                          <a:effectLst/>
                        </a:rPr>
                        <a:t>277267.12 </a:t>
                      </a:r>
                      <a:endParaRPr lang="en-US" altLang="zh-CN" sz="10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575302653"/>
                  </a:ext>
                </a:extLst>
              </a:tr>
              <a:tr h="162901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净利润</a:t>
                      </a:r>
                      <a:endParaRPr lang="zh-CN" alt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Net earnings</a:t>
                      </a:r>
                      <a:endParaRPr 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>
                          <a:solidFill>
                            <a:srgbClr val="C00000"/>
                          </a:solidFill>
                          <a:effectLst/>
                        </a:rPr>
                        <a:t>195554.02 </a:t>
                      </a:r>
                      <a:endParaRPr lang="en-US" altLang="zh-CN" sz="10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830220663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折旧和摊销</a:t>
                      </a:r>
                      <a:endParaRPr lang="zh-CN" alt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Depreciation and Amortization</a:t>
                      </a:r>
                      <a:endParaRPr 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89049.12 </a:t>
                      </a:r>
                      <a:endParaRPr lang="en-US" altLang="zh-CN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877930554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solidFill>
                            <a:srgbClr val="C00000"/>
                          </a:solidFill>
                          <a:effectLst/>
                        </a:rPr>
                        <a:t>  营运资本变化</a:t>
                      </a:r>
                      <a:endParaRPr lang="zh-CN" altLang="en-US" sz="10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Changes in working capital</a:t>
                      </a:r>
                      <a:endParaRPr 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-12407.03 </a:t>
                      </a:r>
                      <a:endParaRPr lang="en-US" altLang="zh-CN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68998209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u="none" strike="noStrike">
                          <a:solidFill>
                            <a:srgbClr val="C00000"/>
                          </a:solidFill>
                          <a:effectLst/>
                        </a:rPr>
                        <a:t>  其他非现金营业费用</a:t>
                      </a:r>
                      <a:endParaRPr lang="zh-CN" altLang="en-US" sz="10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Other noncash op. expenses</a:t>
                      </a:r>
                      <a:endParaRPr 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5071.01 </a:t>
                      </a:r>
                      <a:endParaRPr lang="en-US" altLang="zh-CN" sz="10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512314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20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77CDED-2214-4161-BE9F-80CE7B378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折旧和摊销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48F003-16AE-48FC-A9B1-2ED181B410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折旧（</a:t>
            </a:r>
            <a:r>
              <a:rPr lang="en-US" altLang="zh-CN" dirty="0"/>
              <a:t>Depreciation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固定资产</a:t>
            </a:r>
            <a:endParaRPr lang="en-US" altLang="zh-CN" dirty="0"/>
          </a:p>
          <a:p>
            <a:r>
              <a:rPr lang="zh-CN" altLang="en-US" dirty="0"/>
              <a:t>摊销（</a:t>
            </a:r>
            <a:r>
              <a:rPr lang="en-US" altLang="zh-CN" dirty="0"/>
              <a:t>Amortization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无形资产</a:t>
            </a:r>
            <a:endParaRPr lang="en-US" altLang="zh-CN" dirty="0"/>
          </a:p>
          <a:p>
            <a:r>
              <a:rPr lang="en-US" altLang="zh-CN" dirty="0"/>
              <a:t>EBITDA</a:t>
            </a:r>
            <a:r>
              <a:rPr lang="zh-CN" altLang="en-US" dirty="0"/>
              <a:t> </a:t>
            </a:r>
            <a:r>
              <a:rPr lang="en-US" altLang="zh-CN" dirty="0"/>
              <a:t>(Earnings Before Interest, Taxes, Depreciation and Amortization) </a:t>
            </a:r>
            <a:r>
              <a:rPr lang="zh-CN" altLang="en-US" dirty="0"/>
              <a:t>忽视什么？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A29AFE1-641F-4A0D-A172-F14D1684F1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56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0ED13B-C9BB-4535-8EE9-36F43419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营运资本变化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6461F2-80AB-4CBA-8FC7-A53FBC2CA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营运资本变化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存货的减少 </a:t>
            </a:r>
            <a:r>
              <a:rPr lang="en-US" altLang="zh-CN" dirty="0"/>
              <a:t>+ </a:t>
            </a:r>
          </a:p>
          <a:p>
            <a:pPr marL="0" indent="0">
              <a:buNone/>
            </a:pPr>
            <a:r>
              <a:rPr lang="zh-CN" altLang="en-US" dirty="0"/>
              <a:t>         经营性应收项目的减少 </a:t>
            </a:r>
            <a:r>
              <a:rPr lang="en-US" altLang="zh-CN" dirty="0"/>
              <a:t>+ </a:t>
            </a:r>
          </a:p>
          <a:p>
            <a:pPr marL="0" indent="0">
              <a:buNone/>
            </a:pPr>
            <a:r>
              <a:rPr lang="zh-CN" altLang="en-US" dirty="0"/>
              <a:t>         经营性应付项目的增加</a:t>
            </a:r>
            <a:endParaRPr lang="en-US" altLang="zh-CN" dirty="0"/>
          </a:p>
          <a:p>
            <a:r>
              <a:rPr lang="zh-CN" altLang="en-US" dirty="0"/>
              <a:t>营运资本变化</a:t>
            </a:r>
            <a:endParaRPr lang="en-US" altLang="zh-CN" dirty="0"/>
          </a:p>
          <a:p>
            <a:pPr lvl="1"/>
            <a:r>
              <a:rPr lang="zh-CN" altLang="en-US" dirty="0"/>
              <a:t>正：营运资本减少（更多利润成为现金流）</a:t>
            </a:r>
            <a:endParaRPr lang="en-US" altLang="zh-CN" dirty="0"/>
          </a:p>
          <a:p>
            <a:pPr lvl="1"/>
            <a:r>
              <a:rPr lang="zh-CN" altLang="en-US" dirty="0"/>
              <a:t>负：营运资本增加</a:t>
            </a:r>
            <a:endParaRPr lang="en-US" altLang="zh-CN" dirty="0"/>
          </a:p>
          <a:p>
            <a:r>
              <a:rPr lang="zh-CN" altLang="en-US" dirty="0"/>
              <a:t>在一个成长中的公司，营运资本变化一般为负，且绝对值趋势上升。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933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C62276-6838-4979-A415-C6A03FA67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投资活动产生的现金流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AA8AD6-AB2A-49DA-BB5C-49A217AECB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投资活动产生的现金流主要为</a:t>
            </a:r>
            <a:r>
              <a:rPr lang="zh-CN" altLang="en-US" dirty="0">
                <a:solidFill>
                  <a:srgbClr val="C00000"/>
                </a:solidFill>
              </a:rPr>
              <a:t>资本开支</a:t>
            </a:r>
            <a:r>
              <a:rPr lang="zh-CN" altLang="en-US" dirty="0"/>
              <a:t>（</a:t>
            </a:r>
            <a:r>
              <a:rPr lang="en-US" altLang="zh-CN" dirty="0"/>
              <a:t>Capital expenditure, </a:t>
            </a:r>
            <a:r>
              <a:rPr lang="en-US" altLang="zh-CN" dirty="0">
                <a:solidFill>
                  <a:srgbClr val="C00000"/>
                </a:solidFill>
              </a:rPr>
              <a:t>Capex</a:t>
            </a:r>
            <a:r>
              <a:rPr lang="zh-CN" altLang="en-US" dirty="0"/>
              <a:t>），即为长期资产投资所支付的现金，包括：</a:t>
            </a:r>
            <a:endParaRPr lang="en-US" altLang="zh-CN" dirty="0"/>
          </a:p>
          <a:p>
            <a:pPr lvl="1"/>
            <a:r>
              <a:rPr lang="zh-CN" altLang="en-US" dirty="0"/>
              <a:t>购建固定资产</a:t>
            </a:r>
            <a:endParaRPr lang="en-US" altLang="zh-CN" dirty="0"/>
          </a:p>
          <a:p>
            <a:pPr lvl="1"/>
            <a:r>
              <a:rPr lang="zh-CN" altLang="en-US" dirty="0"/>
              <a:t>购买无形资产</a:t>
            </a:r>
            <a:endParaRPr lang="en-US" altLang="zh-CN" dirty="0"/>
          </a:p>
          <a:p>
            <a:pPr lvl="1"/>
            <a:r>
              <a:rPr lang="zh-CN" altLang="en-US" dirty="0"/>
              <a:t>其他长期资产支付的现金</a:t>
            </a:r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6" name="内容占位符 5">
            <a:extLst>
              <a:ext uri="{FF2B5EF4-FFF2-40B4-BE49-F238E27FC236}">
                <a16:creationId xmlns:a16="http://schemas.microsoft.com/office/drawing/2014/main" id="{9A43A425-F130-464A-BCDB-EFE4390B3B5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7156357"/>
              </p:ext>
            </p:extLst>
          </p:nvPr>
        </p:nvGraphicFramePr>
        <p:xfrm>
          <a:off x="4648200" y="2521162"/>
          <a:ext cx="4038600" cy="3183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0328">
                  <a:extLst>
                    <a:ext uri="{9D8B030D-6E8A-4147-A177-3AD203B41FA5}">
                      <a16:colId xmlns:a16="http://schemas.microsoft.com/office/drawing/2014/main" val="4184553802"/>
                    </a:ext>
                  </a:extLst>
                </a:gridCol>
                <a:gridCol w="1617702">
                  <a:extLst>
                    <a:ext uri="{9D8B030D-6E8A-4147-A177-3AD203B41FA5}">
                      <a16:colId xmlns:a16="http://schemas.microsoft.com/office/drawing/2014/main" val="2140485930"/>
                    </a:ext>
                  </a:extLst>
                </a:gridCol>
                <a:gridCol w="780570">
                  <a:extLst>
                    <a:ext uri="{9D8B030D-6E8A-4147-A177-3AD203B41FA5}">
                      <a16:colId xmlns:a16="http://schemas.microsoft.com/office/drawing/2014/main" val="621787803"/>
                    </a:ext>
                  </a:extLst>
                </a:gridCol>
              </a:tblGrid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现金流量表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Cashflow statement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200" u="none" strike="noStrike">
                          <a:effectLst/>
                        </a:rPr>
                        <a:t>2022-12-31</a:t>
                      </a:r>
                      <a:endParaRPr lang="en-US" altLang="zh-CN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682054768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814905202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经营活动产生的现金净额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Cash from operating activities</a:t>
                      </a:r>
                      <a:endParaRPr 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effectLst/>
                        </a:rPr>
                        <a:t>277267.12 </a:t>
                      </a:r>
                      <a:endParaRPr lang="en-US" altLang="zh-CN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721043334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  净利润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Net earnings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effectLst/>
                        </a:rPr>
                        <a:t>195554.02 </a:t>
                      </a:r>
                      <a:endParaRPr lang="en-US" altLang="zh-CN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552154464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  折旧和摊销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Depreciation and Amortization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effectLst/>
                        </a:rPr>
                        <a:t>89049.12 </a:t>
                      </a:r>
                      <a:endParaRPr lang="en-US" altLang="zh-CN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266403530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  营运资本变化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Changes in working capital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effectLst/>
                        </a:rPr>
                        <a:t>-12407.03 </a:t>
                      </a:r>
                      <a:endParaRPr lang="en-US" altLang="zh-CN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326626424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effectLst/>
                        </a:rPr>
                        <a:t>  其他非现金营业费用</a:t>
                      </a:r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Other noncash op. expenses</a:t>
                      </a:r>
                      <a:endParaRPr 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effectLst/>
                        </a:rPr>
                        <a:t>5071.01 </a:t>
                      </a:r>
                      <a:endParaRPr lang="en-US" altLang="zh-CN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577352720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176725294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投资活动产生的现金净额</a:t>
                      </a:r>
                      <a:endParaRPr lang="zh-CN" alt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Cash from investing activities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-122986.98 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400805967"/>
                  </a:ext>
                </a:extLst>
              </a:tr>
              <a:tr h="1629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资本开支</a:t>
                      </a:r>
                      <a:endParaRPr lang="zh-CN" alt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Capital expenditure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-93718.76 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239183497"/>
                  </a:ext>
                </a:extLst>
              </a:tr>
              <a:tr h="3054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其他投资活动现金流</a:t>
                      </a:r>
                      <a:endParaRPr lang="zh-CN" alt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Other cash from investing activities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-29268.22 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659790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103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2F2F71-C476-4548-841D-FA9748D06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自由现金流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0A065D-C33A-4BB4-AA6B-D96DB2C7EC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自由现金流（</a:t>
            </a:r>
            <a:r>
              <a:rPr lang="en-US" altLang="zh-CN" dirty="0"/>
              <a:t>Free Cash Flow, FCF</a:t>
            </a:r>
            <a:r>
              <a:rPr lang="zh-CN" altLang="en-US" dirty="0"/>
              <a:t>）是公司可以自由支配的现金流。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>
                <a:solidFill>
                  <a:srgbClr val="C00000"/>
                </a:solidFill>
              </a:rPr>
              <a:t>自由现金流 </a:t>
            </a:r>
            <a:r>
              <a:rPr lang="en-US" altLang="zh-CN" dirty="0">
                <a:solidFill>
                  <a:srgbClr val="C00000"/>
                </a:solidFill>
              </a:rPr>
              <a:t>= </a:t>
            </a:r>
          </a:p>
          <a:p>
            <a:pPr marL="457200" lvl="1" indent="0">
              <a:buNone/>
            </a:pPr>
            <a:r>
              <a:rPr lang="zh-CN" altLang="en-US" dirty="0">
                <a:solidFill>
                  <a:srgbClr val="C00000"/>
                </a:solidFill>
              </a:rPr>
              <a:t>经营现金流 </a:t>
            </a:r>
            <a:r>
              <a:rPr lang="en-US" altLang="zh-CN" dirty="0">
                <a:solidFill>
                  <a:srgbClr val="C00000"/>
                </a:solidFill>
              </a:rPr>
              <a:t>– </a:t>
            </a:r>
            <a:r>
              <a:rPr lang="zh-CN" altLang="en-US" dirty="0">
                <a:solidFill>
                  <a:srgbClr val="C00000"/>
                </a:solidFill>
              </a:rPr>
              <a:t>资本开支</a:t>
            </a:r>
          </a:p>
        </p:txBody>
      </p:sp>
      <p:graphicFrame>
        <p:nvGraphicFramePr>
          <p:cNvPr id="11" name="内容占位符 10">
            <a:extLst>
              <a:ext uri="{FF2B5EF4-FFF2-40B4-BE49-F238E27FC236}">
                <a16:creationId xmlns:a16="http://schemas.microsoft.com/office/drawing/2014/main" id="{88C02AC7-0E34-44BE-B204-2C815F6075C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6146354"/>
              </p:ext>
            </p:extLst>
          </p:nvPr>
        </p:nvGraphicFramePr>
        <p:xfrm>
          <a:off x="5076056" y="2204864"/>
          <a:ext cx="2758046" cy="2067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12037039"/>
                    </a:ext>
                  </a:extLst>
                </a:gridCol>
                <a:gridCol w="957846">
                  <a:extLst>
                    <a:ext uri="{9D8B030D-6E8A-4147-A177-3AD203B41FA5}">
                      <a16:colId xmlns:a16="http://schemas.microsoft.com/office/drawing/2014/main" val="593534098"/>
                    </a:ext>
                  </a:extLst>
                </a:gridCol>
              </a:tblGrid>
              <a:tr h="16309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u="none" strike="noStrike" dirty="0">
                          <a:effectLst/>
                        </a:rPr>
                        <a:t>现金流量表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u="none" strike="noStrike">
                          <a:effectLst/>
                        </a:rPr>
                        <a:t>2022-12-31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1772669139"/>
                  </a:ext>
                </a:extLst>
              </a:tr>
              <a:tr h="163098"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2565976840"/>
                  </a:ext>
                </a:extLst>
              </a:tr>
              <a:tr h="16309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经营现金流</a:t>
                      </a:r>
                      <a:endParaRPr lang="zh-CN" alt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277267.12 </a:t>
                      </a:r>
                      <a:endParaRPr lang="en-US" altLang="zh-CN" sz="14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4216260753"/>
                  </a:ext>
                </a:extLst>
              </a:tr>
              <a:tr h="163098"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2711530554"/>
                  </a:ext>
                </a:extLst>
              </a:tr>
              <a:tr h="16309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u="none" strike="noStrike">
                          <a:effectLst/>
                        </a:rPr>
                        <a:t>投资现金流</a:t>
                      </a:r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effectLst/>
                        </a:rPr>
                        <a:t>-122986.98 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3104004082"/>
                  </a:ext>
                </a:extLst>
              </a:tr>
              <a:tr h="16309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资本开支</a:t>
                      </a:r>
                      <a:endParaRPr lang="zh-CN" alt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-93718.76 </a:t>
                      </a:r>
                      <a:endParaRPr lang="en-US" altLang="zh-CN" sz="14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1012335694"/>
                  </a:ext>
                </a:extLst>
              </a:tr>
              <a:tr h="30580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u="none" strike="noStrike" dirty="0">
                          <a:effectLst/>
                        </a:rPr>
                        <a:t>  其他投资活动现金流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effectLst/>
                        </a:rPr>
                        <a:t>-29268.22 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4119766349"/>
                  </a:ext>
                </a:extLst>
              </a:tr>
              <a:tr h="163098">
                <a:tc>
                  <a:txBody>
                    <a:bodyPr/>
                    <a:lstStyle/>
                    <a:p>
                      <a:pPr algn="l" fontAlgn="b"/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zh-CN" altLang="en-US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3053053668"/>
                  </a:ext>
                </a:extLst>
              </a:tr>
              <a:tr h="16309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u="none" strike="noStrike">
                          <a:solidFill>
                            <a:srgbClr val="C00000"/>
                          </a:solidFill>
                          <a:effectLst/>
                        </a:rPr>
                        <a:t>自由现金流</a:t>
                      </a:r>
                      <a:endParaRPr lang="zh-CN" altLang="en-US" sz="1400" b="0" i="0" u="none" strike="noStrike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183548.36 </a:t>
                      </a:r>
                      <a:endParaRPr lang="en-US" altLang="zh-CN" sz="14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796" marR="6796" marT="6796" marB="0" anchor="b"/>
                </a:tc>
                <a:extLst>
                  <a:ext uri="{0D108BD9-81ED-4DB2-BD59-A6C34878D82A}">
                    <a16:rowId xmlns:a16="http://schemas.microsoft.com/office/drawing/2014/main" val="75727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511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1142</Words>
  <Application>Microsoft Office PowerPoint</Application>
  <PresentationFormat>全屏显示(4:3)</PresentationFormat>
  <Paragraphs>268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宋体</vt:lpstr>
      <vt:lpstr>Arial</vt:lpstr>
      <vt:lpstr>Calibri</vt:lpstr>
      <vt:lpstr>Cambria</vt:lpstr>
      <vt:lpstr>Cambria Math</vt:lpstr>
      <vt:lpstr>Office 主题</vt:lpstr>
      <vt:lpstr>现金流量表</vt:lpstr>
      <vt:lpstr>为什么要看现金流量表</vt:lpstr>
      <vt:lpstr>现金流量表结构</vt:lpstr>
      <vt:lpstr>现金流量表</vt:lpstr>
      <vt:lpstr>经营活动产生的现金流</vt:lpstr>
      <vt:lpstr>折旧和摊销</vt:lpstr>
      <vt:lpstr>营运资本变化</vt:lpstr>
      <vt:lpstr>投资活动产生的现金流</vt:lpstr>
      <vt:lpstr>自由现金流</vt:lpstr>
      <vt:lpstr>自由现金流的重要性</vt:lpstr>
      <vt:lpstr>筹资活动产生的现金流</vt:lpstr>
      <vt:lpstr>调整自由现金流</vt:lpstr>
      <vt:lpstr>现金流量类型</vt:lpstr>
      <vt:lpstr>现金流瀑布图（期初现金⇒期末现金）</vt:lpstr>
      <vt:lpstr>现金流瀑布图（净利润⇒现金增加）</vt:lpstr>
      <vt:lpstr>现金流量表作假</vt:lpstr>
      <vt:lpstr>融资现金流入 ⇒ 经营现金流</vt:lpstr>
      <vt:lpstr>经营现金流出 ⇒ 投资现金流</vt:lpstr>
      <vt:lpstr>小结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Junhui</cp:lastModifiedBy>
  <cp:revision>58</cp:revision>
  <dcterms:created xsi:type="dcterms:W3CDTF">2011-12-09T08:32:57Z</dcterms:created>
  <dcterms:modified xsi:type="dcterms:W3CDTF">2023-10-16T08:25:39Z</dcterms:modified>
</cp:coreProperties>
</file>