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1" r:id="rId3"/>
    <p:sldId id="290" r:id="rId4"/>
    <p:sldId id="294" r:id="rId5"/>
    <p:sldId id="262" r:id="rId6"/>
    <p:sldId id="291" r:id="rId7"/>
    <p:sldId id="292" r:id="rId8"/>
    <p:sldId id="263" r:id="rId9"/>
    <p:sldId id="264" r:id="rId10"/>
    <p:sldId id="265" r:id="rId11"/>
    <p:sldId id="266" r:id="rId12"/>
    <p:sldId id="293" r:id="rId13"/>
    <p:sldId id="270" r:id="rId14"/>
    <p:sldId id="272" r:id="rId15"/>
    <p:sldId id="273" r:id="rId16"/>
    <p:sldId id="277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11" r:id="rId30"/>
    <p:sldId id="271" r:id="rId31"/>
    <p:sldId id="295" r:id="rId32"/>
    <p:sldId id="296" r:id="rId33"/>
    <p:sldId id="312" r:id="rId34"/>
    <p:sldId id="297" r:id="rId35"/>
    <p:sldId id="298" r:id="rId36"/>
    <p:sldId id="299" r:id="rId37"/>
    <p:sldId id="300" r:id="rId38"/>
    <p:sldId id="301" r:id="rId39"/>
    <p:sldId id="302" r:id="rId40"/>
    <p:sldId id="276" r:id="rId41"/>
    <p:sldId id="303" r:id="rId42"/>
    <p:sldId id="304" r:id="rId43"/>
    <p:sldId id="307" r:id="rId44"/>
    <p:sldId id="308" r:id="rId45"/>
    <p:sldId id="309" r:id="rId46"/>
    <p:sldId id="288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61" autoAdjust="0"/>
  </p:normalViewPr>
  <p:slideViewPr>
    <p:cSldViewPr>
      <p:cViewPr varScale="1">
        <p:scale>
          <a:sx n="107" d="100"/>
          <a:sy n="107" d="100"/>
        </p:scale>
        <p:origin x="2427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Investment\Case\&#26032;&#22478;\&#36130;&#21153;&#20998;&#26512;-&#26032;&#22478;&#25511;&#3292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Investment\Case\AMZN&#20122;&#39532;&#36874;\AMZN.O-GSD.&#29616;&#37329;&#27969;&#37327;&#3492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nhui\Documents\courses\Investment\Case\&#22825;&#40784;&#38146;&#19994;\002466.SZ-&#21033;&#28070;&#3492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Junhui\Documents\courses\Investment\Case\&#20029;&#29664;&#21307;&#33647;\&#36130;&#21153;&#20998;&#26512;-&#20029;&#29664;&#38598;&#22242;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Junhui\Documents\courses\Investment\Case\&#20029;&#29664;&#21307;&#33647;\&#36130;&#21153;&#20998;&#26512;-&#20029;&#29664;&#38598;&#2224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所得税率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堆积柱状图!$B$1</c:f>
              <c:strCache>
                <c:ptCount val="1"/>
                <c:pt idx="0">
                  <c:v>新城控股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堆积柱状图!$A$2:$A$14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堆积柱状图!$B$2:$B$14</c:f>
              <c:numCache>
                <c:formatCode>General</c:formatCode>
                <c:ptCount val="13"/>
                <c:pt idx="0">
                  <c:v>0.27074466603385133</c:v>
                </c:pt>
                <c:pt idx="1">
                  <c:v>0.24034038766288698</c:v>
                </c:pt>
                <c:pt idx="2">
                  <c:v>0.19455023750035275</c:v>
                </c:pt>
                <c:pt idx="3">
                  <c:v>0.23603979921940069</c:v>
                </c:pt>
                <c:pt idx="4">
                  <c:v>0.26434381085060521</c:v>
                </c:pt>
                <c:pt idx="5">
                  <c:v>0.25031068427833464</c:v>
                </c:pt>
                <c:pt idx="6">
                  <c:v>0.21428800829138048</c:v>
                </c:pt>
                <c:pt idx="7">
                  <c:v>0.25167537523421235</c:v>
                </c:pt>
                <c:pt idx="8">
                  <c:v>0.2595250125217497</c:v>
                </c:pt>
                <c:pt idx="9">
                  <c:v>0.24884766782777809</c:v>
                </c:pt>
                <c:pt idx="10">
                  <c:v>0.49108691887529715</c:v>
                </c:pt>
                <c:pt idx="11">
                  <c:v>0.87760266420706778</c:v>
                </c:pt>
                <c:pt idx="12">
                  <c:v>0.75226201565990292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35-4259-A039-BCE4D68E9E4D}"/>
            </c:ext>
          </c:extLst>
        </c:ser>
        <c:ser>
          <c:idx val="1"/>
          <c:order val="1"/>
          <c:tx>
            <c:strRef>
              <c:f>堆积柱状图!$C$1</c:f>
              <c:strCache>
                <c:ptCount val="1"/>
                <c:pt idx="0">
                  <c:v>招商蛇口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堆积柱状图!$A$2:$A$14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堆积柱状图!$C$2:$C$14</c:f>
              <c:numCache>
                <c:formatCode>General</c:formatCode>
                <c:ptCount val="13"/>
                <c:pt idx="0">
                  <c:v>0.28474830932918788</c:v>
                </c:pt>
                <c:pt idx="1">
                  <c:v>0.32852483170725622</c:v>
                </c:pt>
                <c:pt idx="2">
                  <c:v>0.28686138140645795</c:v>
                </c:pt>
                <c:pt idx="3">
                  <c:v>0.2267574699827348</c:v>
                </c:pt>
                <c:pt idx="4">
                  <c:v>0.26212860612771016</c:v>
                </c:pt>
                <c:pt idx="5">
                  <c:v>0.26754527979110537</c:v>
                </c:pt>
                <c:pt idx="6">
                  <c:v>0.25021828482753483</c:v>
                </c:pt>
                <c:pt idx="7">
                  <c:v>0.27816986495199975</c:v>
                </c:pt>
                <c:pt idx="8">
                  <c:v>0.29847782277385876</c:v>
                </c:pt>
                <c:pt idx="9">
                  <c:v>0.33450056767838515</c:v>
                </c:pt>
                <c:pt idx="10">
                  <c:v>0.42476953311874982</c:v>
                </c:pt>
                <c:pt idx="11">
                  <c:v>0.34902624704454654</c:v>
                </c:pt>
                <c:pt idx="12">
                  <c:v>0.53915655787898087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35-4259-A039-BCE4D68E9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240864"/>
        <c:axId val="1825014240"/>
      </c:lineChart>
      <c:catAx>
        <c:axId val="35924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25014240"/>
        <c:crosses val="autoZero"/>
        <c:auto val="1"/>
        <c:lblAlgn val="ctr"/>
        <c:lblOffset val="100"/>
        <c:noMultiLvlLbl val="0"/>
      </c:catAx>
      <c:valAx>
        <c:axId val="182501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924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Amazon (Unit:</a:t>
            </a:r>
            <a:r>
              <a:rPr lang="en-US" altLang="zh-CN" baseline="0"/>
              <a:t> </a:t>
            </a:r>
            <a:r>
              <a:rPr lang="en-US" altLang="zh-CN"/>
              <a:t>$mil)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FCF!$B$1</c:f>
              <c:strCache>
                <c:ptCount val="1"/>
                <c:pt idx="0">
                  <c:v>Net earnings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FCF!$A$2:$A$21</c:f>
              <c:numCache>
                <c:formatCode>0_);[Red]\(0\)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FCF!$B$2:$B$21</c:f>
              <c:numCache>
                <c:formatCode>General</c:formatCode>
                <c:ptCount val="20"/>
                <c:pt idx="0">
                  <c:v>359</c:v>
                </c:pt>
                <c:pt idx="1">
                  <c:v>190</c:v>
                </c:pt>
                <c:pt idx="2">
                  <c:v>476</c:v>
                </c:pt>
                <c:pt idx="3">
                  <c:v>645</c:v>
                </c:pt>
                <c:pt idx="4">
                  <c:v>902</c:v>
                </c:pt>
                <c:pt idx="5">
                  <c:v>1152</c:v>
                </c:pt>
                <c:pt idx="6">
                  <c:v>631</c:v>
                </c:pt>
                <c:pt idx="7">
                  <c:v>-39</c:v>
                </c:pt>
                <c:pt idx="8">
                  <c:v>274</c:v>
                </c:pt>
                <c:pt idx="9">
                  <c:v>-241</c:v>
                </c:pt>
                <c:pt idx="10">
                  <c:v>596</c:v>
                </c:pt>
                <c:pt idx="11">
                  <c:v>2371</c:v>
                </c:pt>
                <c:pt idx="12">
                  <c:v>3033</c:v>
                </c:pt>
                <c:pt idx="13">
                  <c:v>10073</c:v>
                </c:pt>
                <c:pt idx="14">
                  <c:v>11588</c:v>
                </c:pt>
                <c:pt idx="15">
                  <c:v>21331</c:v>
                </c:pt>
                <c:pt idx="16">
                  <c:v>33364</c:v>
                </c:pt>
                <c:pt idx="17">
                  <c:v>-2722</c:v>
                </c:pt>
                <c:pt idx="18">
                  <c:v>30425</c:v>
                </c:pt>
                <c:pt idx="19">
                  <c:v>59248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0-49AD-BF21-18900C7A31FF}"/>
            </c:ext>
          </c:extLst>
        </c:ser>
        <c:ser>
          <c:idx val="1"/>
          <c:order val="1"/>
          <c:tx>
            <c:strRef>
              <c:f>FCF!$C$1</c:f>
              <c:strCache>
                <c:ptCount val="1"/>
                <c:pt idx="0">
                  <c:v>Free cash flow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FCF!$A$2:$A$21</c:f>
              <c:numCache>
                <c:formatCode>0_);[Red]\(0\)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FCF!$C$2:$C$21</c:f>
              <c:numCache>
                <c:formatCode>General</c:formatCode>
                <c:ptCount val="20"/>
                <c:pt idx="0">
                  <c:v>529</c:v>
                </c:pt>
                <c:pt idx="1">
                  <c:v>486</c:v>
                </c:pt>
                <c:pt idx="2">
                  <c:v>1181</c:v>
                </c:pt>
                <c:pt idx="3">
                  <c:v>1364</c:v>
                </c:pt>
                <c:pt idx="4">
                  <c:v>2920</c:v>
                </c:pt>
                <c:pt idx="5">
                  <c:v>2516</c:v>
                </c:pt>
                <c:pt idx="6">
                  <c:v>2092</c:v>
                </c:pt>
                <c:pt idx="7">
                  <c:v>395</c:v>
                </c:pt>
                <c:pt idx="8">
                  <c:v>2031</c:v>
                </c:pt>
                <c:pt idx="9">
                  <c:v>1949</c:v>
                </c:pt>
                <c:pt idx="10">
                  <c:v>7331</c:v>
                </c:pt>
                <c:pt idx="11">
                  <c:v>9706</c:v>
                </c:pt>
                <c:pt idx="12">
                  <c:v>8376</c:v>
                </c:pt>
                <c:pt idx="13">
                  <c:v>19400</c:v>
                </c:pt>
                <c:pt idx="14">
                  <c:v>25825</c:v>
                </c:pt>
                <c:pt idx="15">
                  <c:v>31020</c:v>
                </c:pt>
                <c:pt idx="16">
                  <c:v>-9069</c:v>
                </c:pt>
                <c:pt idx="17">
                  <c:v>-11569</c:v>
                </c:pt>
                <c:pt idx="18">
                  <c:v>36813</c:v>
                </c:pt>
                <c:pt idx="19">
                  <c:v>38219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0-49AD-BF21-18900C7A3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077296"/>
        <c:axId val="146639328"/>
      </c:barChart>
      <c:catAx>
        <c:axId val="1875077296"/>
        <c:scaling>
          <c:orientation val="minMax"/>
        </c:scaling>
        <c:delete val="0"/>
        <c:axPos val="b"/>
        <c:numFmt formatCode="0_);[Red]\(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6639328"/>
        <c:crossesAt val="0"/>
        <c:auto val="1"/>
        <c:lblAlgn val="ctr"/>
        <c:lblOffset val="100"/>
        <c:noMultiLvlLbl val="0"/>
      </c:catAx>
      <c:valAx>
        <c:axId val="14663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7507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天齐锂业（万元）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自由现金流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-18271.359999999997</c:v>
                </c:pt>
                <c:pt idx="1">
                  <c:v>21730.62</c:v>
                </c:pt>
                <c:pt idx="2">
                  <c:v>55442.92</c:v>
                </c:pt>
                <c:pt idx="3">
                  <c:v>151508.09</c:v>
                </c:pt>
                <c:pt idx="4">
                  <c:v>153610.70999999996</c:v>
                </c:pt>
                <c:pt idx="5">
                  <c:v>19447.580000000016</c:v>
                </c:pt>
                <c:pt idx="6">
                  <c:v>-138037.43000000005</c:v>
                </c:pt>
                <c:pt idx="7">
                  <c:v>-18168.839999999982</c:v>
                </c:pt>
                <c:pt idx="8">
                  <c:v>108579.31000000001</c:v>
                </c:pt>
                <c:pt idx="9">
                  <c:v>1858155.5199999998</c:v>
                </c:pt>
                <c:pt idx="10">
                  <c:v>1039336.6199999999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D-42DA-B2E5-EDE6B4A2E7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调整自由现金流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-18271.359999999997</c:v>
                </c:pt>
                <c:pt idx="1">
                  <c:v>21730.62</c:v>
                </c:pt>
                <c:pt idx="2">
                  <c:v>33331.67</c:v>
                </c:pt>
                <c:pt idx="3">
                  <c:v>136743.41</c:v>
                </c:pt>
                <c:pt idx="4">
                  <c:v>140648.01999999996</c:v>
                </c:pt>
                <c:pt idx="5">
                  <c:v>19447.580000000016</c:v>
                </c:pt>
                <c:pt idx="6">
                  <c:v>-173098.40000000005</c:v>
                </c:pt>
                <c:pt idx="7">
                  <c:v>-66309.209999999992</c:v>
                </c:pt>
                <c:pt idx="8">
                  <c:v>64901.490000000013</c:v>
                </c:pt>
                <c:pt idx="9">
                  <c:v>1071704.94</c:v>
                </c:pt>
                <c:pt idx="10">
                  <c:v>-60906.880000000121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D-42DA-B2E5-EDE6B4A2E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8058976"/>
        <c:axId val="1252700784"/>
      </c:lineChart>
      <c:catAx>
        <c:axId val="9180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700784"/>
        <c:crosses val="autoZero"/>
        <c:auto val="1"/>
        <c:lblAlgn val="ctr"/>
        <c:lblOffset val="100"/>
        <c:noMultiLvlLbl val="0"/>
      </c:catAx>
      <c:valAx>
        <c:axId val="125270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805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(Sheet1!$B$3,Sheet1!$B$4,Sheet1!$B$10,Sheet1!$B$11,Sheet1!$B$12,Sheet1!$B$13,Sheet1!$B$18,Sheet1!$B$19,Sheet1!$B$23,Sheet1!$B$27,Sheet1!$B$28)</cx:f>
        <cx:lvl ptCount="11">
          <cx:pt idx="0">营业收入</cx:pt>
          <cx:pt idx="1">  营业成本</cx:pt>
          <cx:pt idx="2">  销售</cx:pt>
          <cx:pt idx="3">  管理</cx:pt>
          <cx:pt idx="4">  研发</cx:pt>
          <cx:pt idx="5">  税金及附加</cx:pt>
          <cx:pt idx="6">财务费用</cx:pt>
          <cx:pt idx="7">综合其他收益</cx:pt>
          <cx:pt idx="8">所得税</cx:pt>
          <cx:pt idx="9">少数股东损益</cx:pt>
          <cx:pt idx="10">归母净利润</cx:pt>
        </cx:lvl>
      </cx:strDim>
      <cx:numDim type="val">
        <cx:f>(Sheet1!$D$3:$D$4,Sheet1!$D$10:$D$13,Sheet1!$D$18:$D$19,Sheet1!$D$23,Sheet1!$D$27:$D$28)</cx:f>
        <cx:lvl ptCount="11" formatCode="0.00_);[红色]!(0.00!)">
          <cx:pt idx="0">1181233.8899999999</cx:pt>
          <cx:pt idx="1">-408110.70000000001</cx:pt>
          <cx:pt idx="2">-325463.84999999998</cx:pt>
          <cx:pt idx="3">-61305.760000000002</cx:pt>
          <cx:pt idx="4">-103335.55</cx:pt>
          <cx:pt idx="5">-14259.33</cx:pt>
          <cx:pt idx="6">15589.01</cx:pt>
          <cx:pt idx="7">-3733.1000000000022</cx:pt>
          <cx:pt idx="8">-50166.129999999997</cx:pt>
          <cx:pt idx="9">-24338.91</cx:pt>
          <cx:pt idx="10">206109.56999999998</cx:pt>
        </cx:lvl>
      </cx:numDim>
    </cx:data>
  </cx:chartData>
  <cx:chart>
    <cx:title pos="t" align="ctr" overlay="0">
      <cx:tx>
        <cx:txData>
          <cx:v>利润分析（万元）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zh-CN" alt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  <a:ea typeface="等线" panose="02010600030101010101" pitchFamily="2" charset="-122"/>
            </a:rPr>
            <a:t>利润分析（万元）</a:t>
          </a:r>
        </a:p>
      </cx:txPr>
    </cx:title>
    <cx:plotArea>
      <cx:plotAreaRegion>
        <cx:series layoutId="waterfall" uniqueId="{ED230650-B3B1-4D14-A69C-9290D8687737}">
          <cx:dataId val="0"/>
          <cx:layoutPr>
            <cx:subtotals>
              <cx:idx val="10"/>
            </cx:subtotals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#,##0_);[红色](#,##0)" sourceLinked="0"/>
      </cx:axis>
    </cx:plotArea>
    <cx:legend pos="t" align="ctr" overlay="0"/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(Sheet1!$B$38,Sheet1!$B$39,Sheet1!$B$40,Sheet1!$B$41,Sheet1!$B$42,Sheet1!$B$37,Sheet1!$B$45,Sheet1!$B$57,Sheet1!$B$46,Sheet1!$B$49,Sheet1!$B$50,Sheet1!$B$54)</cx:f>
        <cx:lvl ptCount="12">
          <cx:pt idx="0">  净利润</cx:pt>
          <cx:pt idx="1">  折旧和摊销</cx:pt>
          <cx:pt idx="2">  营运资本变化</cx:pt>
          <cx:pt idx="3">资产和信用减值</cx:pt>
          <cx:pt idx="4">  其他非现金营业费用</cx:pt>
          <cx:pt idx="5">经营现金流</cx:pt>
          <cx:pt idx="6">  资本开支</cx:pt>
          <cx:pt idx="7">自由现金流</cx:pt>
          <cx:pt idx="8">  其他投资</cx:pt>
          <cx:pt idx="9">  分配股利</cx:pt>
          <cx:pt idx="10">  其他筹资</cx:pt>
          <cx:pt idx="11">现金增加额</cx:pt>
        </cx:lvl>
      </cx:strDim>
      <cx:numDim type="val">
        <cx:f>(Sheet1!$D$38,Sheet1!$D$39,Sheet1!$D$40,Sheet1!$D$41,Sheet1!$D$42,Sheet1!$D$37,Sheet1!$D$45,Sheet1!$D$57,Sheet1!$D$46,Sheet1!$D$49,Sheet1!$D$50,Sheet1!$D$54)</cx:f>
        <cx:lvl ptCount="12" formatCode="0.00_ ;[红色]!-0.00! ">
          <cx:pt idx="0">230448.47999999998</cx:pt>
          <cx:pt idx="1">58909.879999999997</cx:pt>
          <cx:pt idx="2">-13157.990000000002</cx:pt>
          <cx:pt idx="3">20420.349999999999</cx:pt>
          <cx:pt idx="4">1264.0300000000279</cx:pt>
          <cx:pt idx="5">297884.75</cx:pt>
          <cx:pt idx="6">-57015.57</cx:pt>
          <cx:pt idx="7">240869.17999999999</cx:pt>
          <cx:pt idx="8">-9017.2000000000044</cx:pt>
          <cx:pt idx="9">-167006.98000000001</cx:pt>
          <cx:pt idx="10">-81581.329999999987</cx:pt>
          <cx:pt idx="11">-15854.979999999981</cx:pt>
        </cx:lvl>
      </cx:numDim>
    </cx:data>
  </cx:chartData>
  <cx:chart>
    <cx:title pos="t" align="ctr" overlay="0">
      <cx:tx>
        <cx:txData>
          <cx:v>现金流分析（万元）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zh-CN" altLang="en-US" sz="1600" b="1" i="0" u="none" strike="noStrike" baseline="0">
              <a:solidFill>
                <a:srgbClr val="44546A"/>
              </a:solidFill>
              <a:latin typeface="Calibri" panose="020F0502020204030204"/>
              <a:ea typeface="等线" panose="02010600030101010101" pitchFamily="2" charset="-122"/>
            </a:rPr>
            <a:t>现金流分析（万元）</a:t>
          </a:r>
        </a:p>
      </cx:txPr>
    </cx:title>
    <cx:plotArea>
      <cx:plotAreaRegion>
        <cx:series layoutId="waterfall" uniqueId="{F66B8C3B-C47F-4B2C-A8C6-B53C25224D7F}">
          <cx:dataPt idx="5">
            <cx:spPr>
              <a:noFill/>
              <a:ln>
                <a:solidFill>
                  <a:srgbClr val="4472C4"/>
                </a:solidFill>
              </a:ln>
            </cx:spPr>
          </cx:dataPt>
          <cx:dataPt idx="7">
            <cx:spPr>
              <a:noFill/>
              <a:ln>
                <a:solidFill>
                  <a:srgbClr val="70AD47"/>
                </a:solidFill>
              </a:ln>
            </cx:spPr>
          </cx:dataPt>
          <cx:dataId val="0"/>
          <cx:layoutPr>
            <cx:subtotals>
              <cx:idx val="5"/>
              <cx:idx val="7"/>
              <cx:idx val="11"/>
            </cx:subtotals>
          </cx:layoutPr>
        </cx:series>
      </cx:plotAreaRegion>
      <cx:axis id="0">
        <cx:catScaling gapWidth="1"/>
        <cx:tickLabels/>
      </cx:axis>
      <cx:axis id="1">
        <cx:valScaling/>
        <cx:majorGridlines/>
        <cx:tickLabels/>
        <cx:numFmt formatCode="0_ ;[红色]-0 " sourceLinked="0"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9">
  <cs:axisTitle>
    <cs:lnRef idx="0"/>
    <cs:fillRef idx="0"/>
    <cs:effectRef idx="0"/>
    <cs:fontRef idx="minor">
      <a:schemeClr val="tx2"/>
    </cs:fontRef>
    <cs:defRPr sz="9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tx2"/>
    </cs:fontRef>
    <cs:defRPr sz="9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2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2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2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2"/>
    </cs:fontRef>
    <cs:defRPr sz="9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2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2"/>
    </cs:fontRef>
    <cs:defRPr sz="1600" b="1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AE416-8599-487E-A7A5-8114CF4B8AF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69C3B2-E99F-46A2-A3A7-06BCC657E3AE}">
      <dgm:prSet phldrT="[文本]"/>
      <dgm:spPr/>
      <dgm:t>
        <a:bodyPr/>
        <a:lstStyle/>
        <a:p>
          <a:r>
            <a:rPr lang="zh-CN" altLang="en-US" dirty="0"/>
            <a:t>营业收入</a:t>
          </a:r>
        </a:p>
      </dgm:t>
    </dgm:pt>
    <dgm:pt modelId="{60F86FEB-0038-4A0D-B15E-E09B694E82DC}" type="parTrans" cxnId="{76E3A4CA-2224-444E-9511-5A2BCA9A113A}">
      <dgm:prSet/>
      <dgm:spPr/>
      <dgm:t>
        <a:bodyPr/>
        <a:lstStyle/>
        <a:p>
          <a:endParaRPr lang="zh-CN" altLang="en-US"/>
        </a:p>
      </dgm:t>
    </dgm:pt>
    <dgm:pt modelId="{E7A7CB87-CD08-47AD-A324-B71813D2E1A8}" type="sibTrans" cxnId="{76E3A4CA-2224-444E-9511-5A2BCA9A113A}">
      <dgm:prSet/>
      <dgm:spPr/>
      <dgm:t>
        <a:bodyPr/>
        <a:lstStyle/>
        <a:p>
          <a:endParaRPr lang="zh-CN" altLang="en-US"/>
        </a:p>
      </dgm:t>
    </dgm:pt>
    <dgm:pt modelId="{B60BCC4C-679D-452C-B2F4-5DC995B95028}">
      <dgm:prSet phldrT="[文本]"/>
      <dgm:spPr/>
      <dgm:t>
        <a:bodyPr/>
        <a:lstStyle/>
        <a:p>
          <a:r>
            <a:rPr lang="zh-CN" altLang="en-US" dirty="0"/>
            <a:t>营收增长</a:t>
          </a:r>
        </a:p>
      </dgm:t>
    </dgm:pt>
    <dgm:pt modelId="{C65C6F47-1647-4BD2-95EE-71C6910C93F8}" type="parTrans" cxnId="{4D6EF238-12EC-488F-B358-09BC50D21221}">
      <dgm:prSet/>
      <dgm:spPr/>
      <dgm:t>
        <a:bodyPr/>
        <a:lstStyle/>
        <a:p>
          <a:endParaRPr lang="zh-CN" altLang="en-US"/>
        </a:p>
      </dgm:t>
    </dgm:pt>
    <dgm:pt modelId="{522DCB7C-3CD1-4AAE-8409-6D6458865EBD}" type="sibTrans" cxnId="{4D6EF238-12EC-488F-B358-09BC50D21221}">
      <dgm:prSet/>
      <dgm:spPr/>
      <dgm:t>
        <a:bodyPr/>
        <a:lstStyle/>
        <a:p>
          <a:endParaRPr lang="zh-CN" altLang="en-US"/>
        </a:p>
      </dgm:t>
    </dgm:pt>
    <dgm:pt modelId="{40FC5A3E-F8C1-4C40-A82F-9F116BC689B6}">
      <dgm:prSet phldrT="[文本]"/>
      <dgm:spPr/>
      <dgm:t>
        <a:bodyPr/>
        <a:lstStyle/>
        <a:p>
          <a:r>
            <a:rPr lang="zh-CN" altLang="en-US" dirty="0"/>
            <a:t>毛利润</a:t>
          </a:r>
        </a:p>
      </dgm:t>
    </dgm:pt>
    <dgm:pt modelId="{90A409CA-0599-482D-BFE2-2601243ED3A1}" type="parTrans" cxnId="{724BB011-F031-4A24-94A3-47007B30E092}">
      <dgm:prSet/>
      <dgm:spPr/>
      <dgm:t>
        <a:bodyPr/>
        <a:lstStyle/>
        <a:p>
          <a:endParaRPr lang="zh-CN" altLang="en-US"/>
        </a:p>
      </dgm:t>
    </dgm:pt>
    <dgm:pt modelId="{576DA0C8-3D6E-441E-9866-3AE071F84E0A}" type="sibTrans" cxnId="{724BB011-F031-4A24-94A3-47007B30E092}">
      <dgm:prSet/>
      <dgm:spPr/>
      <dgm:t>
        <a:bodyPr/>
        <a:lstStyle/>
        <a:p>
          <a:endParaRPr lang="zh-CN" altLang="en-US"/>
        </a:p>
      </dgm:t>
    </dgm:pt>
    <dgm:pt modelId="{7523CEC6-2392-4447-B307-A1448FDB27DA}">
      <dgm:prSet phldrT="[文本]"/>
      <dgm:spPr/>
      <dgm:t>
        <a:bodyPr/>
        <a:lstStyle/>
        <a:p>
          <a:r>
            <a:rPr lang="zh-CN" altLang="en-US" dirty="0"/>
            <a:t>销售毛利率</a:t>
          </a:r>
        </a:p>
      </dgm:t>
    </dgm:pt>
    <dgm:pt modelId="{0E459546-9AF0-44EE-B231-D210842A16F4}" type="parTrans" cxnId="{9796EEAD-12DE-4194-A329-DB27F8DE6E76}">
      <dgm:prSet/>
      <dgm:spPr/>
      <dgm:t>
        <a:bodyPr/>
        <a:lstStyle/>
        <a:p>
          <a:endParaRPr lang="zh-CN" altLang="en-US"/>
        </a:p>
      </dgm:t>
    </dgm:pt>
    <dgm:pt modelId="{7388CEB4-D3A3-4B84-8B12-6146DDDEE5A8}" type="sibTrans" cxnId="{9796EEAD-12DE-4194-A329-DB27F8DE6E76}">
      <dgm:prSet/>
      <dgm:spPr/>
      <dgm:t>
        <a:bodyPr/>
        <a:lstStyle/>
        <a:p>
          <a:endParaRPr lang="zh-CN" altLang="en-US"/>
        </a:p>
      </dgm:t>
    </dgm:pt>
    <dgm:pt modelId="{2754C86B-7764-438C-88F7-6ECC1816C74D}">
      <dgm:prSet phldrT="[文本]"/>
      <dgm:spPr/>
      <dgm:t>
        <a:bodyPr/>
        <a:lstStyle/>
        <a:p>
          <a:r>
            <a:rPr lang="zh-CN" altLang="en-US" dirty="0"/>
            <a:t>净利润</a:t>
          </a:r>
        </a:p>
      </dgm:t>
    </dgm:pt>
    <dgm:pt modelId="{90536819-4CCD-46D7-A8FD-EE4B562594A9}" type="parTrans" cxnId="{77ADCF56-3641-41D1-B233-C2EC6E2477FA}">
      <dgm:prSet/>
      <dgm:spPr/>
      <dgm:t>
        <a:bodyPr/>
        <a:lstStyle/>
        <a:p>
          <a:endParaRPr lang="zh-CN" altLang="en-US"/>
        </a:p>
      </dgm:t>
    </dgm:pt>
    <dgm:pt modelId="{2FB9EB48-8860-4BCB-9A81-4E0806BEEEE5}" type="sibTrans" cxnId="{77ADCF56-3641-41D1-B233-C2EC6E2477FA}">
      <dgm:prSet/>
      <dgm:spPr/>
      <dgm:t>
        <a:bodyPr/>
        <a:lstStyle/>
        <a:p>
          <a:endParaRPr lang="zh-CN" altLang="en-US"/>
        </a:p>
      </dgm:t>
    </dgm:pt>
    <dgm:pt modelId="{A7FCE9B4-D27A-44CA-A575-FBAD9869359D}">
      <dgm:prSet phldrT="[文本]"/>
      <dgm:spPr/>
      <dgm:t>
        <a:bodyPr/>
        <a:lstStyle/>
        <a:p>
          <a:r>
            <a:rPr lang="zh-CN" altLang="en-US" dirty="0"/>
            <a:t>销售净利率</a:t>
          </a:r>
        </a:p>
      </dgm:t>
    </dgm:pt>
    <dgm:pt modelId="{25DE7782-745D-41C3-8D0C-1805BB106B5E}" type="parTrans" cxnId="{BDEE373A-3E24-486A-A1EC-1C70AF90360B}">
      <dgm:prSet/>
      <dgm:spPr/>
      <dgm:t>
        <a:bodyPr/>
        <a:lstStyle/>
        <a:p>
          <a:endParaRPr lang="zh-CN" altLang="en-US"/>
        </a:p>
      </dgm:t>
    </dgm:pt>
    <dgm:pt modelId="{745BEFD2-465A-4A58-8239-C980CEE0CF8E}" type="sibTrans" cxnId="{BDEE373A-3E24-486A-A1EC-1C70AF90360B}">
      <dgm:prSet/>
      <dgm:spPr/>
      <dgm:t>
        <a:bodyPr/>
        <a:lstStyle/>
        <a:p>
          <a:endParaRPr lang="zh-CN" altLang="en-US"/>
        </a:p>
      </dgm:t>
    </dgm:pt>
    <dgm:pt modelId="{A7648ADA-C1CC-4AC7-98C1-643F05A47F8B}">
      <dgm:prSet/>
      <dgm:spPr/>
      <dgm:t>
        <a:bodyPr/>
        <a:lstStyle/>
        <a:p>
          <a:r>
            <a:rPr lang="zh-CN" altLang="en-US" dirty="0"/>
            <a:t>归母净利润</a:t>
          </a:r>
        </a:p>
      </dgm:t>
    </dgm:pt>
    <dgm:pt modelId="{3F2A6817-8FAC-4663-A715-58939D880610}" type="parTrans" cxnId="{C80CB62B-3CE5-47EE-A451-7581C3EAFE1B}">
      <dgm:prSet/>
      <dgm:spPr/>
      <dgm:t>
        <a:bodyPr/>
        <a:lstStyle/>
        <a:p>
          <a:endParaRPr lang="zh-CN" altLang="en-US"/>
        </a:p>
      </dgm:t>
    </dgm:pt>
    <dgm:pt modelId="{B07530A4-99BC-4D71-A1F6-41D3B3C4A337}" type="sibTrans" cxnId="{C80CB62B-3CE5-47EE-A451-7581C3EAFE1B}">
      <dgm:prSet/>
      <dgm:spPr/>
      <dgm:t>
        <a:bodyPr/>
        <a:lstStyle/>
        <a:p>
          <a:endParaRPr lang="zh-CN" altLang="en-US"/>
        </a:p>
      </dgm:t>
    </dgm:pt>
    <dgm:pt modelId="{807A33DA-3FB5-4B9B-B15A-B2934B6E3B12}" type="pres">
      <dgm:prSet presAssocID="{9CDAE416-8599-487E-A7A5-8114CF4B8AF8}" presName="outerComposite" presStyleCnt="0">
        <dgm:presLayoutVars>
          <dgm:chMax val="5"/>
          <dgm:dir/>
          <dgm:resizeHandles val="exact"/>
        </dgm:presLayoutVars>
      </dgm:prSet>
      <dgm:spPr/>
    </dgm:pt>
    <dgm:pt modelId="{88DFAE23-8F47-4D7E-90BE-443BF074ED9D}" type="pres">
      <dgm:prSet presAssocID="{9CDAE416-8599-487E-A7A5-8114CF4B8AF8}" presName="dummyMaxCanvas" presStyleCnt="0">
        <dgm:presLayoutVars/>
      </dgm:prSet>
      <dgm:spPr/>
    </dgm:pt>
    <dgm:pt modelId="{11CD8B34-F598-44FA-874E-4F6C5813CF0F}" type="pres">
      <dgm:prSet presAssocID="{9CDAE416-8599-487E-A7A5-8114CF4B8AF8}" presName="FourNodes_1" presStyleLbl="node1" presStyleIdx="0" presStyleCnt="4">
        <dgm:presLayoutVars>
          <dgm:bulletEnabled val="1"/>
        </dgm:presLayoutVars>
      </dgm:prSet>
      <dgm:spPr/>
    </dgm:pt>
    <dgm:pt modelId="{17058F26-DC5D-4326-A2DB-09F0CF74FC78}" type="pres">
      <dgm:prSet presAssocID="{9CDAE416-8599-487E-A7A5-8114CF4B8AF8}" presName="FourNodes_2" presStyleLbl="node1" presStyleIdx="1" presStyleCnt="4">
        <dgm:presLayoutVars>
          <dgm:bulletEnabled val="1"/>
        </dgm:presLayoutVars>
      </dgm:prSet>
      <dgm:spPr/>
    </dgm:pt>
    <dgm:pt modelId="{E847F322-BAEB-4440-819C-6FC68FEFADC9}" type="pres">
      <dgm:prSet presAssocID="{9CDAE416-8599-487E-A7A5-8114CF4B8AF8}" presName="FourNodes_3" presStyleLbl="node1" presStyleIdx="2" presStyleCnt="4">
        <dgm:presLayoutVars>
          <dgm:bulletEnabled val="1"/>
        </dgm:presLayoutVars>
      </dgm:prSet>
      <dgm:spPr/>
    </dgm:pt>
    <dgm:pt modelId="{A331C32A-834B-4646-B7B8-F4A497273395}" type="pres">
      <dgm:prSet presAssocID="{9CDAE416-8599-487E-A7A5-8114CF4B8AF8}" presName="FourNodes_4" presStyleLbl="node1" presStyleIdx="3" presStyleCnt="4">
        <dgm:presLayoutVars>
          <dgm:bulletEnabled val="1"/>
        </dgm:presLayoutVars>
      </dgm:prSet>
      <dgm:spPr/>
    </dgm:pt>
    <dgm:pt modelId="{D5A92936-8B07-47A0-B055-9E8589A50F06}" type="pres">
      <dgm:prSet presAssocID="{9CDAE416-8599-487E-A7A5-8114CF4B8AF8}" presName="FourConn_1-2" presStyleLbl="fgAccFollowNode1" presStyleIdx="0" presStyleCnt="3">
        <dgm:presLayoutVars>
          <dgm:bulletEnabled val="1"/>
        </dgm:presLayoutVars>
      </dgm:prSet>
      <dgm:spPr/>
    </dgm:pt>
    <dgm:pt modelId="{BD8F094A-36FE-4724-99DA-BB204FDAD68A}" type="pres">
      <dgm:prSet presAssocID="{9CDAE416-8599-487E-A7A5-8114CF4B8AF8}" presName="FourConn_2-3" presStyleLbl="fgAccFollowNode1" presStyleIdx="1" presStyleCnt="3">
        <dgm:presLayoutVars>
          <dgm:bulletEnabled val="1"/>
        </dgm:presLayoutVars>
      </dgm:prSet>
      <dgm:spPr/>
    </dgm:pt>
    <dgm:pt modelId="{1E9AAACF-BAE3-4B3C-ADFF-E57DAA2DEB3C}" type="pres">
      <dgm:prSet presAssocID="{9CDAE416-8599-487E-A7A5-8114CF4B8AF8}" presName="FourConn_3-4" presStyleLbl="fgAccFollowNode1" presStyleIdx="2" presStyleCnt="3">
        <dgm:presLayoutVars>
          <dgm:bulletEnabled val="1"/>
        </dgm:presLayoutVars>
      </dgm:prSet>
      <dgm:spPr/>
    </dgm:pt>
    <dgm:pt modelId="{D15C61F9-27B2-47CB-BDFD-7021F352B60D}" type="pres">
      <dgm:prSet presAssocID="{9CDAE416-8599-487E-A7A5-8114CF4B8AF8}" presName="FourNodes_1_text" presStyleLbl="node1" presStyleIdx="3" presStyleCnt="4">
        <dgm:presLayoutVars>
          <dgm:bulletEnabled val="1"/>
        </dgm:presLayoutVars>
      </dgm:prSet>
      <dgm:spPr/>
    </dgm:pt>
    <dgm:pt modelId="{D2A7CC4A-E7FF-47F9-8C39-75A12E3485B3}" type="pres">
      <dgm:prSet presAssocID="{9CDAE416-8599-487E-A7A5-8114CF4B8AF8}" presName="FourNodes_2_text" presStyleLbl="node1" presStyleIdx="3" presStyleCnt="4">
        <dgm:presLayoutVars>
          <dgm:bulletEnabled val="1"/>
        </dgm:presLayoutVars>
      </dgm:prSet>
      <dgm:spPr/>
    </dgm:pt>
    <dgm:pt modelId="{716BC14C-5DE3-4378-8D40-88F78CAA7D22}" type="pres">
      <dgm:prSet presAssocID="{9CDAE416-8599-487E-A7A5-8114CF4B8AF8}" presName="FourNodes_3_text" presStyleLbl="node1" presStyleIdx="3" presStyleCnt="4">
        <dgm:presLayoutVars>
          <dgm:bulletEnabled val="1"/>
        </dgm:presLayoutVars>
      </dgm:prSet>
      <dgm:spPr/>
    </dgm:pt>
    <dgm:pt modelId="{B8E21D0C-07FC-4BA3-9E63-D2955FF7F32A}" type="pres">
      <dgm:prSet presAssocID="{9CDAE416-8599-487E-A7A5-8114CF4B8AF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24BB011-F031-4A24-94A3-47007B30E092}" srcId="{9CDAE416-8599-487E-A7A5-8114CF4B8AF8}" destId="{40FC5A3E-F8C1-4C40-A82F-9F116BC689B6}" srcOrd="1" destOrd="0" parTransId="{90A409CA-0599-482D-BFE2-2601243ED3A1}" sibTransId="{576DA0C8-3D6E-441E-9866-3AE071F84E0A}"/>
    <dgm:cxn modelId="{D8AE3D25-35F8-4A30-BF51-5D3B3F323824}" type="presOf" srcId="{B60BCC4C-679D-452C-B2F4-5DC995B95028}" destId="{D15C61F9-27B2-47CB-BDFD-7021F352B60D}" srcOrd="1" destOrd="1" presId="urn:microsoft.com/office/officeart/2005/8/layout/vProcess5"/>
    <dgm:cxn modelId="{6CD2542B-CC8B-4E34-821E-85B9F2EDFD19}" type="presOf" srcId="{2FB9EB48-8860-4BCB-9A81-4E0806BEEEE5}" destId="{1E9AAACF-BAE3-4B3C-ADFF-E57DAA2DEB3C}" srcOrd="0" destOrd="0" presId="urn:microsoft.com/office/officeart/2005/8/layout/vProcess5"/>
    <dgm:cxn modelId="{C80CB62B-3CE5-47EE-A451-7581C3EAFE1B}" srcId="{9CDAE416-8599-487E-A7A5-8114CF4B8AF8}" destId="{A7648ADA-C1CC-4AC7-98C1-643F05A47F8B}" srcOrd="3" destOrd="0" parTransId="{3F2A6817-8FAC-4663-A715-58939D880610}" sibTransId="{B07530A4-99BC-4D71-A1F6-41D3B3C4A337}"/>
    <dgm:cxn modelId="{2CDE1731-FAEB-4339-AED9-CC45EB73B095}" type="presOf" srcId="{9CDAE416-8599-487E-A7A5-8114CF4B8AF8}" destId="{807A33DA-3FB5-4B9B-B15A-B2934B6E3B12}" srcOrd="0" destOrd="0" presId="urn:microsoft.com/office/officeart/2005/8/layout/vProcess5"/>
    <dgm:cxn modelId="{4D6EF238-12EC-488F-B358-09BC50D21221}" srcId="{4E69C3B2-E99F-46A2-A3A7-06BCC657E3AE}" destId="{B60BCC4C-679D-452C-B2F4-5DC995B95028}" srcOrd="0" destOrd="0" parTransId="{C65C6F47-1647-4BD2-95EE-71C6910C93F8}" sibTransId="{522DCB7C-3CD1-4AAE-8409-6D6458865EBD}"/>
    <dgm:cxn modelId="{BDEE373A-3E24-486A-A1EC-1C70AF90360B}" srcId="{2754C86B-7764-438C-88F7-6ECC1816C74D}" destId="{A7FCE9B4-D27A-44CA-A575-FBAD9869359D}" srcOrd="0" destOrd="0" parTransId="{25DE7782-745D-41C3-8D0C-1805BB106B5E}" sibTransId="{745BEFD2-465A-4A58-8239-C980CEE0CF8E}"/>
    <dgm:cxn modelId="{014A4B5C-0C24-4673-93F9-E8CDAD6E137A}" type="presOf" srcId="{576DA0C8-3D6E-441E-9866-3AE071F84E0A}" destId="{BD8F094A-36FE-4724-99DA-BB204FDAD68A}" srcOrd="0" destOrd="0" presId="urn:microsoft.com/office/officeart/2005/8/layout/vProcess5"/>
    <dgm:cxn modelId="{AA334867-74EC-4977-B742-BA09FA3A9891}" type="presOf" srcId="{40FC5A3E-F8C1-4C40-A82F-9F116BC689B6}" destId="{17058F26-DC5D-4326-A2DB-09F0CF74FC78}" srcOrd="0" destOrd="0" presId="urn:microsoft.com/office/officeart/2005/8/layout/vProcess5"/>
    <dgm:cxn modelId="{5775456C-4241-4365-9C9B-46F355CA8A3E}" type="presOf" srcId="{A7648ADA-C1CC-4AC7-98C1-643F05A47F8B}" destId="{A331C32A-834B-4646-B7B8-F4A497273395}" srcOrd="0" destOrd="0" presId="urn:microsoft.com/office/officeart/2005/8/layout/vProcess5"/>
    <dgm:cxn modelId="{95DD5F75-E02F-48D9-BD75-450534DD408B}" type="presOf" srcId="{2754C86B-7764-438C-88F7-6ECC1816C74D}" destId="{E847F322-BAEB-4440-819C-6FC68FEFADC9}" srcOrd="0" destOrd="0" presId="urn:microsoft.com/office/officeart/2005/8/layout/vProcess5"/>
    <dgm:cxn modelId="{77ADCF56-3641-41D1-B233-C2EC6E2477FA}" srcId="{9CDAE416-8599-487E-A7A5-8114CF4B8AF8}" destId="{2754C86B-7764-438C-88F7-6ECC1816C74D}" srcOrd="2" destOrd="0" parTransId="{90536819-4CCD-46D7-A8FD-EE4B562594A9}" sibTransId="{2FB9EB48-8860-4BCB-9A81-4E0806BEEEE5}"/>
    <dgm:cxn modelId="{EDB1667D-57A0-4B9D-8ACF-031EEAE4B1C5}" type="presOf" srcId="{2754C86B-7764-438C-88F7-6ECC1816C74D}" destId="{716BC14C-5DE3-4378-8D40-88F78CAA7D22}" srcOrd="1" destOrd="0" presId="urn:microsoft.com/office/officeart/2005/8/layout/vProcess5"/>
    <dgm:cxn modelId="{F19DA78C-86EA-48D3-BE99-2D0AEE2EE691}" type="presOf" srcId="{E7A7CB87-CD08-47AD-A324-B71813D2E1A8}" destId="{D5A92936-8B07-47A0-B055-9E8589A50F06}" srcOrd="0" destOrd="0" presId="urn:microsoft.com/office/officeart/2005/8/layout/vProcess5"/>
    <dgm:cxn modelId="{600F1090-B537-445F-972E-A68CA9EC1CFE}" type="presOf" srcId="{7523CEC6-2392-4447-B307-A1448FDB27DA}" destId="{D2A7CC4A-E7FF-47F9-8C39-75A12E3485B3}" srcOrd="1" destOrd="1" presId="urn:microsoft.com/office/officeart/2005/8/layout/vProcess5"/>
    <dgm:cxn modelId="{84448390-A1E6-42F9-B50D-4B091C26C112}" type="presOf" srcId="{4E69C3B2-E99F-46A2-A3A7-06BCC657E3AE}" destId="{11CD8B34-F598-44FA-874E-4F6C5813CF0F}" srcOrd="0" destOrd="0" presId="urn:microsoft.com/office/officeart/2005/8/layout/vProcess5"/>
    <dgm:cxn modelId="{D717D49D-1859-49BA-8BFC-311A840F4306}" type="presOf" srcId="{7523CEC6-2392-4447-B307-A1448FDB27DA}" destId="{17058F26-DC5D-4326-A2DB-09F0CF74FC78}" srcOrd="0" destOrd="1" presId="urn:microsoft.com/office/officeart/2005/8/layout/vProcess5"/>
    <dgm:cxn modelId="{A67BB29E-7946-422B-A426-FCE70B7AA758}" type="presOf" srcId="{A7FCE9B4-D27A-44CA-A575-FBAD9869359D}" destId="{716BC14C-5DE3-4378-8D40-88F78CAA7D22}" srcOrd="1" destOrd="1" presId="urn:microsoft.com/office/officeart/2005/8/layout/vProcess5"/>
    <dgm:cxn modelId="{BCC0C3A5-7A88-4C9E-828E-8BD5EC7F108F}" type="presOf" srcId="{A7FCE9B4-D27A-44CA-A575-FBAD9869359D}" destId="{E847F322-BAEB-4440-819C-6FC68FEFADC9}" srcOrd="0" destOrd="1" presId="urn:microsoft.com/office/officeart/2005/8/layout/vProcess5"/>
    <dgm:cxn modelId="{9796EEAD-12DE-4194-A329-DB27F8DE6E76}" srcId="{40FC5A3E-F8C1-4C40-A82F-9F116BC689B6}" destId="{7523CEC6-2392-4447-B307-A1448FDB27DA}" srcOrd="0" destOrd="0" parTransId="{0E459546-9AF0-44EE-B231-D210842A16F4}" sibTransId="{7388CEB4-D3A3-4B84-8B12-6146DDDEE5A8}"/>
    <dgm:cxn modelId="{BD3E47BE-4BDE-40EA-A49D-BF8B32599205}" type="presOf" srcId="{A7648ADA-C1CC-4AC7-98C1-643F05A47F8B}" destId="{B8E21D0C-07FC-4BA3-9E63-D2955FF7F32A}" srcOrd="1" destOrd="0" presId="urn:microsoft.com/office/officeart/2005/8/layout/vProcess5"/>
    <dgm:cxn modelId="{76E3A4CA-2224-444E-9511-5A2BCA9A113A}" srcId="{9CDAE416-8599-487E-A7A5-8114CF4B8AF8}" destId="{4E69C3B2-E99F-46A2-A3A7-06BCC657E3AE}" srcOrd="0" destOrd="0" parTransId="{60F86FEB-0038-4A0D-B15E-E09B694E82DC}" sibTransId="{E7A7CB87-CD08-47AD-A324-B71813D2E1A8}"/>
    <dgm:cxn modelId="{240578D1-1FF8-41F1-8FC1-07B49A975B9A}" type="presOf" srcId="{40FC5A3E-F8C1-4C40-A82F-9F116BC689B6}" destId="{D2A7CC4A-E7FF-47F9-8C39-75A12E3485B3}" srcOrd="1" destOrd="0" presId="urn:microsoft.com/office/officeart/2005/8/layout/vProcess5"/>
    <dgm:cxn modelId="{E26620D2-A86F-44A6-8F83-65F62EBC15E6}" type="presOf" srcId="{B60BCC4C-679D-452C-B2F4-5DC995B95028}" destId="{11CD8B34-F598-44FA-874E-4F6C5813CF0F}" srcOrd="0" destOrd="1" presId="urn:microsoft.com/office/officeart/2005/8/layout/vProcess5"/>
    <dgm:cxn modelId="{19AD2CF9-8AC6-485F-89E5-1128543856BC}" type="presOf" srcId="{4E69C3B2-E99F-46A2-A3A7-06BCC657E3AE}" destId="{D15C61F9-27B2-47CB-BDFD-7021F352B60D}" srcOrd="1" destOrd="0" presId="urn:microsoft.com/office/officeart/2005/8/layout/vProcess5"/>
    <dgm:cxn modelId="{B3785FD1-BFDA-4619-B907-459A62F48B9F}" type="presParOf" srcId="{807A33DA-3FB5-4B9B-B15A-B2934B6E3B12}" destId="{88DFAE23-8F47-4D7E-90BE-443BF074ED9D}" srcOrd="0" destOrd="0" presId="urn:microsoft.com/office/officeart/2005/8/layout/vProcess5"/>
    <dgm:cxn modelId="{129BC086-DEAF-484F-9E78-771651376930}" type="presParOf" srcId="{807A33DA-3FB5-4B9B-B15A-B2934B6E3B12}" destId="{11CD8B34-F598-44FA-874E-4F6C5813CF0F}" srcOrd="1" destOrd="0" presId="urn:microsoft.com/office/officeart/2005/8/layout/vProcess5"/>
    <dgm:cxn modelId="{EDA353DC-2D26-43EB-BD51-914922AB862F}" type="presParOf" srcId="{807A33DA-3FB5-4B9B-B15A-B2934B6E3B12}" destId="{17058F26-DC5D-4326-A2DB-09F0CF74FC78}" srcOrd="2" destOrd="0" presId="urn:microsoft.com/office/officeart/2005/8/layout/vProcess5"/>
    <dgm:cxn modelId="{EE14D701-6AA3-4D1C-8D10-DC35BAE913C1}" type="presParOf" srcId="{807A33DA-3FB5-4B9B-B15A-B2934B6E3B12}" destId="{E847F322-BAEB-4440-819C-6FC68FEFADC9}" srcOrd="3" destOrd="0" presId="urn:microsoft.com/office/officeart/2005/8/layout/vProcess5"/>
    <dgm:cxn modelId="{782BE6B7-A8FA-490C-AECC-85FE8EA95366}" type="presParOf" srcId="{807A33DA-3FB5-4B9B-B15A-B2934B6E3B12}" destId="{A331C32A-834B-4646-B7B8-F4A497273395}" srcOrd="4" destOrd="0" presId="urn:microsoft.com/office/officeart/2005/8/layout/vProcess5"/>
    <dgm:cxn modelId="{ECE3B1A9-2DA0-493B-B828-D273741D440D}" type="presParOf" srcId="{807A33DA-3FB5-4B9B-B15A-B2934B6E3B12}" destId="{D5A92936-8B07-47A0-B055-9E8589A50F06}" srcOrd="5" destOrd="0" presId="urn:microsoft.com/office/officeart/2005/8/layout/vProcess5"/>
    <dgm:cxn modelId="{515109D8-6C0C-42DF-8CC5-B7AD8DF7ED9B}" type="presParOf" srcId="{807A33DA-3FB5-4B9B-B15A-B2934B6E3B12}" destId="{BD8F094A-36FE-4724-99DA-BB204FDAD68A}" srcOrd="6" destOrd="0" presId="urn:microsoft.com/office/officeart/2005/8/layout/vProcess5"/>
    <dgm:cxn modelId="{761BB0A6-2288-47C2-939F-C9DAC4876914}" type="presParOf" srcId="{807A33DA-3FB5-4B9B-B15A-B2934B6E3B12}" destId="{1E9AAACF-BAE3-4B3C-ADFF-E57DAA2DEB3C}" srcOrd="7" destOrd="0" presId="urn:microsoft.com/office/officeart/2005/8/layout/vProcess5"/>
    <dgm:cxn modelId="{349AC9B7-54D4-457B-BBC3-65C242A58D79}" type="presParOf" srcId="{807A33DA-3FB5-4B9B-B15A-B2934B6E3B12}" destId="{D15C61F9-27B2-47CB-BDFD-7021F352B60D}" srcOrd="8" destOrd="0" presId="urn:microsoft.com/office/officeart/2005/8/layout/vProcess5"/>
    <dgm:cxn modelId="{C025799C-D965-49E9-B49C-57E9D4844A7A}" type="presParOf" srcId="{807A33DA-3FB5-4B9B-B15A-B2934B6E3B12}" destId="{D2A7CC4A-E7FF-47F9-8C39-75A12E3485B3}" srcOrd="9" destOrd="0" presId="urn:microsoft.com/office/officeart/2005/8/layout/vProcess5"/>
    <dgm:cxn modelId="{8AB70BFB-884F-431D-A1C6-73032CC50945}" type="presParOf" srcId="{807A33DA-3FB5-4B9B-B15A-B2934B6E3B12}" destId="{716BC14C-5DE3-4378-8D40-88F78CAA7D22}" srcOrd="10" destOrd="0" presId="urn:microsoft.com/office/officeart/2005/8/layout/vProcess5"/>
    <dgm:cxn modelId="{EF3595C5-6688-4297-845C-6140A1341762}" type="presParOf" srcId="{807A33DA-3FB5-4B9B-B15A-B2934B6E3B12}" destId="{B8E21D0C-07FC-4BA3-9E63-D2955FF7F3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D8B34-F598-44FA-874E-4F6C5813CF0F}">
      <dsp:nvSpPr>
        <dsp:cNvPr id="0" name=""/>
        <dsp:cNvSpPr/>
      </dsp:nvSpPr>
      <dsp:spPr>
        <a:xfrm>
          <a:off x="0" y="0"/>
          <a:ext cx="32308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营业收入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营收增长</a:t>
          </a:r>
        </a:p>
      </dsp:txBody>
      <dsp:txXfrm>
        <a:off x="29163" y="29163"/>
        <a:ext cx="2072292" cy="937385"/>
      </dsp:txXfrm>
    </dsp:sp>
    <dsp:sp modelId="{17058F26-DC5D-4326-A2DB-09F0CF74FC78}">
      <dsp:nvSpPr>
        <dsp:cNvPr id="0" name=""/>
        <dsp:cNvSpPr/>
      </dsp:nvSpPr>
      <dsp:spPr>
        <a:xfrm>
          <a:off x="270586" y="1176750"/>
          <a:ext cx="32308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毛利润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销售毛利率</a:t>
          </a:r>
        </a:p>
      </dsp:txBody>
      <dsp:txXfrm>
        <a:off x="299749" y="1205913"/>
        <a:ext cx="2254755" cy="937385"/>
      </dsp:txXfrm>
    </dsp:sp>
    <dsp:sp modelId="{E847F322-BAEB-4440-819C-6FC68FEFADC9}">
      <dsp:nvSpPr>
        <dsp:cNvPr id="0" name=""/>
        <dsp:cNvSpPr/>
      </dsp:nvSpPr>
      <dsp:spPr>
        <a:xfrm>
          <a:off x="537133" y="2353500"/>
          <a:ext cx="32308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净利润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/>
            <a:t>销售净利率</a:t>
          </a:r>
        </a:p>
      </dsp:txBody>
      <dsp:txXfrm>
        <a:off x="566296" y="2382663"/>
        <a:ext cx="2258793" cy="937385"/>
      </dsp:txXfrm>
    </dsp:sp>
    <dsp:sp modelId="{A331C32A-834B-4646-B7B8-F4A497273395}">
      <dsp:nvSpPr>
        <dsp:cNvPr id="0" name=""/>
        <dsp:cNvSpPr/>
      </dsp:nvSpPr>
      <dsp:spPr>
        <a:xfrm>
          <a:off x="807720" y="3530251"/>
          <a:ext cx="3230880" cy="995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kern="1200" dirty="0"/>
            <a:t>归母净利润</a:t>
          </a:r>
        </a:p>
      </dsp:txBody>
      <dsp:txXfrm>
        <a:off x="836883" y="3559414"/>
        <a:ext cx="2254755" cy="937385"/>
      </dsp:txXfrm>
    </dsp:sp>
    <dsp:sp modelId="{D5A92936-8B07-47A0-B055-9E8589A50F06}">
      <dsp:nvSpPr>
        <dsp:cNvPr id="0" name=""/>
        <dsp:cNvSpPr/>
      </dsp:nvSpPr>
      <dsp:spPr>
        <a:xfrm>
          <a:off x="25836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900" kern="1200"/>
        </a:p>
      </dsp:txBody>
      <dsp:txXfrm>
        <a:off x="2729290" y="762624"/>
        <a:ext cx="355966" cy="487027"/>
      </dsp:txXfrm>
    </dsp:sp>
    <dsp:sp modelId="{BD8F094A-36FE-4724-99DA-BB204FDAD68A}">
      <dsp:nvSpPr>
        <dsp:cNvPr id="0" name=""/>
        <dsp:cNvSpPr/>
      </dsp:nvSpPr>
      <dsp:spPr>
        <a:xfrm>
          <a:off x="2854253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900" kern="1200"/>
        </a:p>
      </dsp:txBody>
      <dsp:txXfrm>
        <a:off x="2999876" y="1939375"/>
        <a:ext cx="355966" cy="487027"/>
      </dsp:txXfrm>
    </dsp:sp>
    <dsp:sp modelId="{1E9AAACF-BAE3-4B3C-ADFF-E57DAA2DEB3C}">
      <dsp:nvSpPr>
        <dsp:cNvPr id="0" name=""/>
        <dsp:cNvSpPr/>
      </dsp:nvSpPr>
      <dsp:spPr>
        <a:xfrm>
          <a:off x="3120801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900" kern="1200"/>
        </a:p>
      </dsp:txBody>
      <dsp:txXfrm>
        <a:off x="3266424" y="3116125"/>
        <a:ext cx="355966" cy="48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754E-0660-40D8-8565-CC2BE8AB094A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BB084-E0E5-4A60-835A-7A2F5C1832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933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有时候折旧政策能决定利润。加上折旧，牧原股份、新希望等养猪企业就盈利了。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66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468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Boomerang transactions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8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8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82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茅台超过</a:t>
            </a:r>
            <a:r>
              <a:rPr lang="en-US" altLang="zh-CN" dirty="0"/>
              <a:t>90%</a:t>
            </a:r>
            <a:r>
              <a:rPr lang="zh-CN" altLang="en-US" dirty="0"/>
              <a:t>，微软近</a:t>
            </a:r>
            <a:r>
              <a:rPr lang="en-US" altLang="zh-CN" dirty="0"/>
              <a:t>80%</a:t>
            </a:r>
            <a:r>
              <a:rPr lang="zh-CN" altLang="en-US" dirty="0"/>
              <a:t>，可口可乐</a:t>
            </a:r>
            <a:r>
              <a:rPr lang="en-US" altLang="zh-CN" dirty="0"/>
              <a:t>60%</a:t>
            </a:r>
          </a:p>
          <a:p>
            <a:r>
              <a:rPr lang="zh-CN" altLang="en-US" dirty="0"/>
              <a:t>东航在好的年头也</a:t>
            </a:r>
            <a:r>
              <a:rPr lang="en-US" altLang="zh-CN" dirty="0"/>
              <a:t>&lt;20%</a:t>
            </a:r>
            <a:r>
              <a:rPr lang="zh-CN" altLang="en-US" dirty="0"/>
              <a:t>，差的年头负毛利</a:t>
            </a:r>
            <a:endParaRPr lang="en-US" altLang="zh-CN" dirty="0"/>
          </a:p>
          <a:p>
            <a:r>
              <a:rPr lang="zh-CN" altLang="en-US" dirty="0"/>
              <a:t>宝钢 </a:t>
            </a:r>
            <a:r>
              <a:rPr lang="en-US" altLang="zh-CN" dirty="0"/>
              <a:t>5%</a:t>
            </a:r>
            <a:r>
              <a:rPr lang="zh-CN" altLang="en-US" dirty="0"/>
              <a:t>，上汽 </a:t>
            </a:r>
            <a:r>
              <a:rPr lang="en-US" altLang="zh-CN" dirty="0"/>
              <a:t>10%</a:t>
            </a:r>
          </a:p>
          <a:p>
            <a:endParaRPr lang="en-US" altLang="zh-CN" dirty="0"/>
          </a:p>
          <a:p>
            <a:r>
              <a:rPr lang="zh-CN" altLang="en-US" dirty="0"/>
              <a:t>毛利率低于</a:t>
            </a:r>
            <a:r>
              <a:rPr lang="en-US" altLang="zh-CN" dirty="0"/>
              <a:t>20%</a:t>
            </a:r>
            <a:r>
              <a:rPr lang="zh-CN" altLang="en-US" dirty="0"/>
              <a:t>，一般都说明行业竞争激烈。其中的公司，除非有特别之处，很难带来高收益</a:t>
            </a:r>
            <a:endParaRPr lang="en-US" altLang="zh-CN" dirty="0"/>
          </a:p>
          <a:p>
            <a:r>
              <a:rPr lang="zh-CN" altLang="en-US" dirty="0"/>
              <a:t>例外：</a:t>
            </a:r>
            <a:r>
              <a:rPr lang="en-US" altLang="zh-CN" dirty="0"/>
              <a:t>Amazon, Costco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3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SG&amp;A </a:t>
            </a:r>
            <a:r>
              <a:rPr lang="zh-CN" altLang="en-US" dirty="0"/>
              <a:t>包括：管理层薪酬、广告费用、商务旅行、法务费用、佣金、工资奖金等。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国外利润表还包括折旧摊销，而</a:t>
            </a:r>
            <a:r>
              <a:rPr lang="en-US" altLang="zh-CN" dirty="0"/>
              <a:t>A</a:t>
            </a:r>
            <a:r>
              <a:rPr lang="zh-CN" altLang="en-US" dirty="0"/>
              <a:t>股折旧摊销包含在营业成本和营业费用中。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3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研发费用高，可能说明“科技含金量”高。</a:t>
            </a:r>
          </a:p>
          <a:p>
            <a:r>
              <a:rPr lang="zh-CN" altLang="en-US" dirty="0"/>
              <a:t>但对投资者来说，研发费用高说明公司需要花很多钱维持竞争地位。</a:t>
            </a:r>
          </a:p>
          <a:p>
            <a:r>
              <a:rPr lang="zh-CN" altLang="en-US" dirty="0"/>
              <a:t>最好是</a:t>
            </a:r>
            <a:r>
              <a:rPr lang="en-US" altLang="zh-CN" dirty="0"/>
              <a:t>R&amp;D</a:t>
            </a:r>
            <a:r>
              <a:rPr lang="zh-CN" altLang="en-US" dirty="0"/>
              <a:t>不花很多钱，也能维持竞争地位。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29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20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Enron’s revenues grew at an</a:t>
            </a:r>
          </a:p>
          <a:p>
            <a:r>
              <a:rPr lang="en-US" altLang="zh-CN" dirty="0"/>
              <a:t>unprecedented rate—from $10 billion to $100 billion in four short</a:t>
            </a:r>
          </a:p>
          <a:p>
            <a:r>
              <a:rPr lang="en-US" altLang="zh-CN" dirty="0"/>
              <a:t>years, while it took most of the others in the elite “$100 billion club”</a:t>
            </a:r>
          </a:p>
          <a:p>
            <a:r>
              <a:rPr lang="en-US" altLang="zh-CN" dirty="0"/>
              <a:t>decades longer to reach that lofty peak.</a:t>
            </a:r>
          </a:p>
          <a:p>
            <a:endParaRPr lang="en-US" altLang="zh-CN" dirty="0"/>
          </a:p>
          <a:p>
            <a:r>
              <a:rPr lang="en-US" altLang="zh-CN" dirty="0"/>
              <a:t>As a utility, Enron entered into long-term</a:t>
            </a:r>
          </a:p>
          <a:p>
            <a:r>
              <a:rPr lang="en-US" altLang="zh-CN" dirty="0"/>
              <a:t>commodity delivery contracts with customers (e.g., selling future de-</a:t>
            </a:r>
          </a:p>
          <a:p>
            <a:r>
              <a:rPr lang="en-US" altLang="zh-CN" dirty="0"/>
              <a:t>livery of natural gas). Economic sense should have told investors that</a:t>
            </a:r>
          </a:p>
          <a:p>
            <a:r>
              <a:rPr lang="en-US" altLang="zh-CN" dirty="0"/>
              <a:t>Enron, a utility company, must record revenue on these long-term</a:t>
            </a:r>
          </a:p>
          <a:p>
            <a:r>
              <a:rPr lang="en-US" altLang="zh-CN" dirty="0"/>
              <a:t>service contracts only when the service, such as delivery of gas, had</a:t>
            </a:r>
          </a:p>
          <a:p>
            <a:r>
              <a:rPr lang="en-US" altLang="zh-CN" dirty="0"/>
              <a:t>been provided. However, Enron curiously failed to treat these </a:t>
            </a:r>
          </a:p>
          <a:p>
            <a:r>
              <a:rPr lang="en-US" altLang="zh-CN" dirty="0"/>
              <a:t>arrangements as service contracts. Instead, it defined them as the sale of</a:t>
            </a:r>
          </a:p>
          <a:p>
            <a:r>
              <a:rPr lang="en-US" altLang="zh-CN" dirty="0"/>
              <a:t>financial trading securities or, more specifically, the sale of commodity</a:t>
            </a:r>
          </a:p>
          <a:p>
            <a:r>
              <a:rPr lang="en-US" altLang="zh-CN" dirty="0"/>
              <a:t>futures contracts. </a:t>
            </a:r>
          </a:p>
          <a:p>
            <a:endParaRPr lang="en-US" altLang="zh-CN" dirty="0"/>
          </a:p>
          <a:p>
            <a:r>
              <a:rPr lang="en-US" altLang="zh-CN" dirty="0"/>
              <a:t>bill-and-hold transaction:</a:t>
            </a:r>
          </a:p>
          <a:p>
            <a:r>
              <a:rPr lang="en-US" altLang="zh-CN" dirty="0"/>
              <a:t>Accounting guidelines allow</a:t>
            </a:r>
          </a:p>
          <a:p>
            <a:r>
              <a:rPr lang="en-US" altLang="zh-CN" dirty="0"/>
              <a:t>revenue to be recognized in bill-and-hold transactions, however,</a:t>
            </a:r>
          </a:p>
          <a:p>
            <a:r>
              <a:rPr lang="en-US" altLang="zh-CN" dirty="0"/>
              <a:t>provided that the customer requests this arrangement and is the</a:t>
            </a:r>
          </a:p>
          <a:p>
            <a:r>
              <a:rPr lang="en-US" altLang="zh-CN" dirty="0"/>
              <a:t>main beneficiary. For example, if the buyer does not have adequate</a:t>
            </a:r>
          </a:p>
          <a:p>
            <a:r>
              <a:rPr lang="en-US" altLang="zh-CN" dirty="0"/>
              <a:t>storage space, it may ask the seller to hold on to the purchased</a:t>
            </a:r>
          </a:p>
          <a:p>
            <a:r>
              <a:rPr lang="en-US" altLang="zh-CN" dirty="0"/>
              <a:t>goods as a courtesy.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60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One thing that</a:t>
            </a:r>
          </a:p>
          <a:p>
            <a:r>
              <a:rPr lang="en-US" altLang="zh-CN" dirty="0"/>
              <a:t>should immediately stand out is the 11.6 percent decline in selling,</a:t>
            </a:r>
          </a:p>
          <a:p>
            <a:r>
              <a:rPr lang="en-US" altLang="zh-CN" dirty="0"/>
              <a:t>general, and administrative (SG&amp;A) expenses, in contrast to the 9.5</a:t>
            </a:r>
          </a:p>
          <a:p>
            <a:r>
              <a:rPr lang="en-US" altLang="zh-CN" dirty="0"/>
              <a:t>percent increase in the CGS category. Second, the 30 percent growth</a:t>
            </a:r>
          </a:p>
          <a:p>
            <a:r>
              <a:rPr lang="en-US" altLang="zh-CN" dirty="0"/>
              <a:t>in both operating and pretax income seems very surprising on just</a:t>
            </a:r>
          </a:p>
          <a:p>
            <a:r>
              <a:rPr lang="en-US" altLang="zh-CN" dirty="0"/>
              <a:t>7.2 percent sales growth, unless the company also had a large one-</a:t>
            </a:r>
          </a:p>
          <a:p>
            <a:r>
              <a:rPr lang="en-US" altLang="zh-CN" dirty="0"/>
              <a:t>time gain that was hidden from view—or had chosen another </a:t>
            </a:r>
          </a:p>
          <a:p>
            <a:r>
              <a:rPr lang="en-US" altLang="zh-CN" dirty="0"/>
              <a:t>shenanigan to boost income or hide expenses.</a:t>
            </a:r>
          </a:p>
          <a:p>
            <a:endParaRPr lang="en-US" altLang="zh-CN" dirty="0"/>
          </a:p>
          <a:p>
            <a:r>
              <a:rPr lang="en-US" altLang="zh-CN" dirty="0"/>
              <a:t>And that is precisely what happened. A footnote in the 1999 10-K</a:t>
            </a:r>
          </a:p>
          <a:p>
            <a:r>
              <a:rPr lang="en-US" altLang="zh-CN" dirty="0"/>
              <a:t>disclosed that IBM booked a $4.057 billion gain from selling its</a:t>
            </a:r>
          </a:p>
          <a:p>
            <a:r>
              <a:rPr lang="en-US" altLang="zh-CN" dirty="0"/>
              <a:t>Global Network business to AT&amp;T and curiously included that</a:t>
            </a:r>
          </a:p>
          <a:p>
            <a:r>
              <a:rPr lang="en-US" altLang="zh-CN" dirty="0"/>
              <a:t>gain as a reduction in the SG&amp;A expense. In so doing, IBM magically</a:t>
            </a:r>
          </a:p>
          <a:p>
            <a:r>
              <a:rPr lang="en-US" altLang="zh-CN" dirty="0"/>
              <a:t>hid its deteriorating operations from many investors.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BBB084-E0E5-4A60-835A-7A2F5C1832A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53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858016" y="6000768"/>
            <a:ext cx="2089150" cy="471487"/>
            <a:chOff x="250825" y="6237288"/>
            <a:chExt cx="2089150" cy="471487"/>
          </a:xfrm>
        </p:grpSpPr>
        <p:pic>
          <p:nvPicPr>
            <p:cNvPr id="8" name="Picture 15" descr="newequisaccreditedhisresolution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8513" y="6237288"/>
              <a:ext cx="576262" cy="404812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" descr="WEB-Accredited-AMBA-Logo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788" y="6348413"/>
              <a:ext cx="865187" cy="288925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E:\安泰VI规范\AACSB\复件 low_res_blue.jp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0825" y="6276975"/>
              <a:ext cx="43338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A538-819B-4335-AE34-79175476C36E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4211-49EE-4519-94ED-84567EC4E95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858016" y="6000768"/>
            <a:ext cx="2089150" cy="471487"/>
            <a:chOff x="250825" y="6237288"/>
            <a:chExt cx="2089150" cy="471487"/>
          </a:xfrm>
        </p:grpSpPr>
        <p:pic>
          <p:nvPicPr>
            <p:cNvPr id="8" name="Picture 15" descr="newequisaccreditedhisresolution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98513" y="6237288"/>
              <a:ext cx="576262" cy="404812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6" descr="WEB-Accredited-AMBA-Logo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74788" y="6348413"/>
              <a:ext cx="865187" cy="288925"/>
            </a:xfrm>
            <a:prstGeom prst="rect">
              <a:avLst/>
            </a:prstGeom>
            <a:solidFill>
              <a:srgbClr val="C8DEC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7" descr="E:\安泰VI规范\AACSB\复件 low_res_blue.jpg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50825" y="6276975"/>
              <a:ext cx="433388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" y="116632"/>
            <a:ext cx="3324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利润和现金流分析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钱军辉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2DD10-3709-45A7-9C76-8A50F149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营运费用（</a:t>
            </a:r>
            <a:r>
              <a:rPr lang="en-US" altLang="zh-CN" dirty="0"/>
              <a:t>Operating expenses</a:t>
            </a:r>
            <a:r>
              <a:rPr lang="zh-CN" altLang="en-US" dirty="0"/>
              <a:t>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BC4B0F-DEAD-41A4-B675-4D223CFC94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营运费用包括</a:t>
            </a:r>
            <a:endParaRPr lang="en-US" altLang="zh-CN" dirty="0"/>
          </a:p>
          <a:p>
            <a:pPr lvl="1"/>
            <a:r>
              <a:rPr lang="zh-CN" altLang="en-US" dirty="0"/>
              <a:t>销售费用（</a:t>
            </a:r>
            <a:r>
              <a:rPr lang="en-US" altLang="zh-CN" dirty="0"/>
              <a:t>Sales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管理费用（</a:t>
            </a:r>
            <a:r>
              <a:rPr lang="en-US" altLang="zh-CN" dirty="0"/>
              <a:t>Admin.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研发费用（</a:t>
            </a:r>
            <a:r>
              <a:rPr lang="en-US" altLang="zh-CN" dirty="0"/>
              <a:t>R&amp;D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dirty="0"/>
              <a:t>其他（税金及附加）</a:t>
            </a:r>
            <a:endParaRPr lang="en-US" altLang="zh-CN" dirty="0"/>
          </a:p>
          <a:p>
            <a:r>
              <a:rPr lang="zh-CN" altLang="en-US" dirty="0"/>
              <a:t>国外：</a:t>
            </a:r>
            <a:r>
              <a:rPr lang="en-US" altLang="zh-CN" dirty="0">
                <a:solidFill>
                  <a:srgbClr val="C00000"/>
                </a:solidFill>
              </a:rPr>
              <a:t>SG&amp;A  </a:t>
            </a:r>
            <a:r>
              <a:rPr lang="en-US" altLang="zh-CN" dirty="0"/>
              <a:t>(selling/marketing, general, and administrative expenses)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6FDEE47-8E4D-4AAE-B6D8-8B7F915183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24529"/>
            <a:ext cx="4038600" cy="26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739520-C935-4880-9ABD-76530F67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关注费用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99570C-0488-4630-A5B2-B2D32D3C2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毛利率不错，但是净利率不行，为什么？</a:t>
            </a:r>
            <a:endParaRPr lang="en-US" altLang="zh-CN" dirty="0"/>
          </a:p>
          <a:p>
            <a:pPr lvl="1"/>
            <a:r>
              <a:rPr lang="zh-CN" altLang="en-US" dirty="0"/>
              <a:t>管理费用高，可能说明公司运营效率低。</a:t>
            </a:r>
            <a:endParaRPr lang="en-US" altLang="zh-CN" dirty="0"/>
          </a:p>
          <a:p>
            <a:pPr lvl="1"/>
            <a:r>
              <a:rPr lang="zh-CN" altLang="en-US" dirty="0"/>
              <a:t>销售费用高，可能说明行业竞争激烈，其毛利很难维持。</a:t>
            </a:r>
            <a:endParaRPr lang="en-US" altLang="zh-CN" dirty="0"/>
          </a:p>
          <a:p>
            <a:pPr lvl="1"/>
            <a:r>
              <a:rPr lang="zh-CN" altLang="en-US" dirty="0"/>
              <a:t>研发费用高，可能说明公司处于研发军备竞赛中。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236CBB7-4B06-4BF5-A9FD-53582F969C6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关注指标：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销售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费用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营收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管理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费用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营收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研发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费用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营收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236CBB7-4B06-4BF5-A9FD-53582F969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172" t="-2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9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ADBE3-81C9-4320-9CBA-FB8DB595C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销售费用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DD0BCDB-448B-4ADF-9522-25AD479132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2276872"/>
            <a:ext cx="4038600" cy="1828420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A73316F-81AE-41D1-A886-A8A06F5744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948971"/>
            <a:ext cx="4038600" cy="18284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4243A0-18EC-48CD-82C2-C53E50CC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41487"/>
            <a:ext cx="4038600" cy="18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3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0E786-CF1D-4BAD-AFE6-020D4468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利息费用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78ADC4-F5D0-446F-8CE4-BDCCBC118D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利息费用属于财务费用（</a:t>
            </a:r>
            <a:r>
              <a:rPr lang="en-US" altLang="zh-CN" dirty="0"/>
              <a:t>Financial cost</a:t>
            </a:r>
            <a:r>
              <a:rPr lang="zh-CN" altLang="en-US" dirty="0"/>
              <a:t>）。</a:t>
            </a:r>
            <a:endParaRPr lang="en-US" altLang="zh-CN" dirty="0"/>
          </a:p>
          <a:p>
            <a:pPr lvl="1"/>
            <a:r>
              <a:rPr lang="zh-CN" altLang="en-US" dirty="0"/>
              <a:t>区别于营运费用（</a:t>
            </a:r>
            <a:r>
              <a:rPr lang="en-US" altLang="zh-CN" dirty="0"/>
              <a:t>Operating cost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利息费用跟有息债务存量成正比。</a:t>
            </a:r>
            <a:endParaRPr lang="en-US" altLang="zh-CN" dirty="0"/>
          </a:p>
          <a:p>
            <a:r>
              <a:rPr lang="zh-CN" altLang="en-US" dirty="0"/>
              <a:t>高杠杆的代价</a:t>
            </a:r>
            <a:endParaRPr lang="en-US" altLang="zh-CN" dirty="0"/>
          </a:p>
          <a:p>
            <a:pPr lvl="1"/>
            <a:r>
              <a:rPr lang="zh-CN" altLang="en-US" dirty="0"/>
              <a:t>破产风险</a:t>
            </a:r>
            <a:endParaRPr lang="en-US" altLang="zh-CN" dirty="0"/>
          </a:p>
          <a:p>
            <a:pPr lvl="1"/>
            <a:r>
              <a:rPr lang="zh-CN" altLang="en-US" dirty="0"/>
              <a:t>流血的利润表</a:t>
            </a:r>
          </a:p>
        </p:txBody>
      </p:sp>
      <p:pic>
        <p:nvPicPr>
          <p:cNvPr id="7170" name="Picture 2" descr="瑞安房地产- 维基百科，自由的百科全书">
            <a:extLst>
              <a:ext uri="{FF2B5EF4-FFF2-40B4-BE49-F238E27FC236}">
                <a16:creationId xmlns:a16="http://schemas.microsoft.com/office/drawing/2014/main" id="{2429179A-D4AA-4CD7-BADB-08B3C5BC4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04" y="564282"/>
            <a:ext cx="19240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ECBDCC04-FB19-4BD7-93F9-563C34CEC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11354" y="2211389"/>
            <a:ext cx="4038600" cy="18284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B4583E-7D40-4BBC-8428-D6D254C58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020075"/>
            <a:ext cx="4077955" cy="18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6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B4CEA-3853-4AF3-B3E8-E44692B3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所得税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E2145-FE86-4BF1-8CBD-E7C02F21C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对税后利润，上市公司要缴纳企业所得税。</a:t>
            </a:r>
            <a:endParaRPr lang="en-US" altLang="zh-CN" dirty="0"/>
          </a:p>
          <a:p>
            <a:r>
              <a:rPr lang="zh-CN" altLang="en-US" dirty="0"/>
              <a:t>企业所得税率：</a:t>
            </a:r>
            <a:endParaRPr lang="en-US" altLang="zh-CN" dirty="0"/>
          </a:p>
          <a:p>
            <a:pPr lvl="1"/>
            <a:r>
              <a:rPr lang="zh-CN" altLang="en-US" dirty="0"/>
              <a:t>基础征收率</a:t>
            </a:r>
            <a:r>
              <a:rPr lang="en-US" altLang="zh-CN" dirty="0"/>
              <a:t>25%</a:t>
            </a:r>
          </a:p>
          <a:p>
            <a:r>
              <a:rPr lang="zh-CN" altLang="en-US" dirty="0"/>
              <a:t>案例：房地产企业的所得税</a:t>
            </a:r>
            <a:endParaRPr lang="en-US" altLang="zh-CN" dirty="0"/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D8912BBE-A7B2-4FBB-AD53-9A6CFEF0542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078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B0813-90AC-40CD-9AF9-C19BFB5E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销售净利率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80578C-A8CF-4213-91BF-656768F5DDD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销售净利率，简称净利率：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dirty="0"/>
                        <m:t>净利率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税后净利润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营收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比较净利率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行业间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行业内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历史变化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680578C-A8CF-4213-91BF-656768F5D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069BFBA-84EF-4E9F-BDBB-14E4CD0EB8A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7940050"/>
              </p:ext>
            </p:extLst>
          </p:nvPr>
        </p:nvGraphicFramePr>
        <p:xfrm>
          <a:off x="5299185" y="1600199"/>
          <a:ext cx="3161247" cy="2006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1241">
                  <a:extLst>
                    <a:ext uri="{9D8B030D-6E8A-4147-A177-3AD203B41FA5}">
                      <a16:colId xmlns:a16="http://schemas.microsoft.com/office/drawing/2014/main" val="2816079947"/>
                    </a:ext>
                  </a:extLst>
                </a:gridCol>
                <a:gridCol w="1160006">
                  <a:extLst>
                    <a:ext uri="{9D8B030D-6E8A-4147-A177-3AD203B41FA5}">
                      <a16:colId xmlns:a16="http://schemas.microsoft.com/office/drawing/2014/main" val="581736645"/>
                    </a:ext>
                  </a:extLst>
                </a:gridCol>
              </a:tblGrid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利润表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3232507595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营收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1262957.90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2186648325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4176879528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毛利润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816829.59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227586548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销售毛利率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65%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535280426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3400738690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净利润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195554.01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1240347137"/>
                  </a:ext>
                </a:extLst>
              </a:tr>
              <a:tr h="1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销售净利率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15.5%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017" marR="7017" marT="7017" marB="0" anchor="b"/>
                </a:tc>
                <a:extLst>
                  <a:ext uri="{0D108BD9-81ED-4DB2-BD59-A6C34878D82A}">
                    <a16:rowId xmlns:a16="http://schemas.microsoft.com/office/drawing/2014/main" val="4194514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80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003C7-6089-43F3-9285-39F6246A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天花板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BF5A6-0029-4582-8885-94674FC7B3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一般来说，</a:t>
            </a:r>
            <a:r>
              <a:rPr lang="en-US" altLang="zh-CN" dirty="0"/>
              <a:t>20%</a:t>
            </a:r>
            <a:r>
              <a:rPr lang="zh-CN" altLang="en-US" dirty="0"/>
              <a:t>以上的净利率属于可观。</a:t>
            </a:r>
            <a:endParaRPr lang="en-US" altLang="zh-CN" dirty="0"/>
          </a:p>
          <a:p>
            <a:r>
              <a:rPr lang="en-US" altLang="zh-CN" dirty="0"/>
              <a:t>10%</a:t>
            </a:r>
            <a:r>
              <a:rPr lang="zh-CN" altLang="en-US" dirty="0"/>
              <a:t>以下则属于平庸。</a:t>
            </a:r>
            <a:endParaRPr lang="en-US" altLang="zh-CN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0740378A-534A-4B62-A01A-CC3C93315C6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0863785"/>
              </p:ext>
            </p:extLst>
          </p:nvPr>
        </p:nvGraphicFramePr>
        <p:xfrm>
          <a:off x="4932040" y="1600200"/>
          <a:ext cx="2874393" cy="2502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409329062"/>
                    </a:ext>
                  </a:extLst>
                </a:gridCol>
                <a:gridCol w="1362225">
                  <a:extLst>
                    <a:ext uri="{9D8B030D-6E8A-4147-A177-3AD203B41FA5}">
                      <a16:colId xmlns:a16="http://schemas.microsoft.com/office/drawing/2014/main" val="3107999075"/>
                    </a:ext>
                  </a:extLst>
                </a:gridCol>
              </a:tblGrid>
              <a:tr h="25650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利润表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086838084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51936236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营收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12409984.38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52887016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营业成本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1009346.86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360726121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7034652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毛利润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11400637.52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4169293751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毛利率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92%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3678434878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2160339236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净利润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6202674.86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558129570"/>
                  </a:ext>
                </a:extLst>
              </a:tr>
              <a:tr h="136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净利率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50.0%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700" marR="5700" marT="5700" marB="0" anchor="b"/>
                </a:tc>
                <a:extLst>
                  <a:ext uri="{0D108BD9-81ED-4DB2-BD59-A6C34878D82A}">
                    <a16:rowId xmlns:a16="http://schemas.microsoft.com/office/drawing/2014/main" val="1593813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30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89F97-8550-492D-8E01-12F4E435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少数股东损益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FCE61-7CFC-4616-9157-A860D16CC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r>
              <a:rPr lang="zh-CN" altLang="en-US" dirty="0"/>
              <a:t>少数股东损益为公司合并报表的子公司其它非控股股东享有的损益，需要在利润表中予以扣除。</a:t>
            </a:r>
            <a:endParaRPr lang="en-US" altLang="zh-CN" dirty="0"/>
          </a:p>
          <a:p>
            <a:r>
              <a:rPr lang="zh-CN" altLang="en-US" dirty="0"/>
              <a:t>归母净利润 </a:t>
            </a:r>
            <a:r>
              <a:rPr lang="en-US" altLang="zh-CN" dirty="0"/>
              <a:t>= </a:t>
            </a:r>
            <a:r>
              <a:rPr lang="zh-CN" altLang="en-US" dirty="0"/>
              <a:t>净利润 </a:t>
            </a:r>
            <a:r>
              <a:rPr lang="en-US" altLang="zh-CN" dirty="0"/>
              <a:t>– </a:t>
            </a:r>
            <a:r>
              <a:rPr lang="zh-CN" altLang="en-US" dirty="0"/>
              <a:t>少数股东损益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DF6CB988-7C3F-4FAF-B1F5-0D1F8EE09C8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36099401"/>
              </p:ext>
            </p:extLst>
          </p:nvPr>
        </p:nvGraphicFramePr>
        <p:xfrm>
          <a:off x="5076056" y="1595718"/>
          <a:ext cx="3096343" cy="2801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925">
                  <a:extLst>
                    <a:ext uri="{9D8B030D-6E8A-4147-A177-3AD203B41FA5}">
                      <a16:colId xmlns:a16="http://schemas.microsoft.com/office/drawing/2014/main" val="3770851973"/>
                    </a:ext>
                  </a:extLst>
                </a:gridCol>
                <a:gridCol w="992418">
                  <a:extLst>
                    <a:ext uri="{9D8B030D-6E8A-4147-A177-3AD203B41FA5}">
                      <a16:colId xmlns:a16="http://schemas.microsoft.com/office/drawing/2014/main" val="582709777"/>
                    </a:ext>
                  </a:extLst>
                </a:gridCol>
              </a:tblGrid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利润表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233459907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631017119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营收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1262957.90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165518563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875911613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毛利润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816829.59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445767268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2590695669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净利润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195554.01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2659850065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430047592"/>
                  </a:ext>
                </a:extLst>
              </a:tr>
              <a:tr h="14718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少数股东损益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4614.85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2841947716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3876787738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u="none" strike="noStrike" dirty="0">
                          <a:effectLst/>
                        </a:rPr>
                        <a:t>归母净利润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190939.16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33" marR="6133" marT="6133" marB="0" anchor="b"/>
                </a:tc>
                <a:extLst>
                  <a:ext uri="{0D108BD9-81ED-4DB2-BD59-A6C34878D82A}">
                    <a16:rowId xmlns:a16="http://schemas.microsoft.com/office/drawing/2014/main" val="4007154879"/>
                  </a:ext>
                </a:extLst>
              </a:tr>
            </a:tbl>
          </a:graphicData>
        </a:graphic>
      </p:graphicFrame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0D3B73E-8809-4E08-9D0F-6A26743E3499}"/>
              </a:ext>
            </a:extLst>
          </p:cNvPr>
          <p:cNvCxnSpPr>
            <a:cxnSpLocks/>
          </p:cNvCxnSpPr>
          <p:nvPr/>
        </p:nvCxnSpPr>
        <p:spPr>
          <a:xfrm>
            <a:off x="4572000" y="2132856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7C1B378-4D5B-4685-A90E-BCFED2BA8762}"/>
              </a:ext>
            </a:extLst>
          </p:cNvPr>
          <p:cNvSpPr txBox="1"/>
          <p:nvPr/>
        </p:nvSpPr>
        <p:spPr>
          <a:xfrm>
            <a:off x="3899219" y="1835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Top line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6F750AD-C528-4092-84B3-ABA5306E9E22}"/>
              </a:ext>
            </a:extLst>
          </p:cNvPr>
          <p:cNvCxnSpPr/>
          <p:nvPr/>
        </p:nvCxnSpPr>
        <p:spPr>
          <a:xfrm flipV="1">
            <a:off x="4491247" y="4293097"/>
            <a:ext cx="576064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A3582F2-8A89-443F-9890-41ADEE4BFEA7}"/>
              </a:ext>
            </a:extLst>
          </p:cNvPr>
          <p:cNvSpPr txBox="1"/>
          <p:nvPr/>
        </p:nvSpPr>
        <p:spPr>
          <a:xfrm>
            <a:off x="3978576" y="4560993"/>
            <a:ext cx="169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Bottom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904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9ED3FE-07BD-48D7-9787-D5A50F5013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归母净利润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zh-CN" altLang="en-US" dirty="0"/>
                  <a:t>净利润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9ED3FE-07BD-48D7-9787-D5A50F5013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0B2B46-A661-4922-BE04-20B25DCD2C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警惕管理层股份偏少、少数股东损益偏大的公司。</a:t>
            </a: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26A5E333-688D-4C6D-BC34-5FBB54A25C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853112"/>
              </p:ext>
            </p:extLst>
          </p:nvPr>
        </p:nvGraphicFramePr>
        <p:xfrm>
          <a:off x="4932040" y="2311275"/>
          <a:ext cx="3888432" cy="3849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680">
                  <a:extLst>
                    <a:ext uri="{9D8B030D-6E8A-4147-A177-3AD203B41FA5}">
                      <a16:colId xmlns:a16="http://schemas.microsoft.com/office/drawing/2014/main" val="1996849012"/>
                    </a:ext>
                  </a:extLst>
                </a:gridCol>
                <a:gridCol w="1324751">
                  <a:extLst>
                    <a:ext uri="{9D8B030D-6E8A-4147-A177-3AD203B41FA5}">
                      <a16:colId xmlns:a16="http://schemas.microsoft.com/office/drawing/2014/main" val="1767638282"/>
                    </a:ext>
                  </a:extLst>
                </a:gridCol>
                <a:gridCol w="815001">
                  <a:extLst>
                    <a:ext uri="{9D8B030D-6E8A-4147-A177-3AD203B41FA5}">
                      <a16:colId xmlns:a16="http://schemas.microsoft.com/office/drawing/2014/main" val="1118091636"/>
                    </a:ext>
                  </a:extLst>
                </a:gridCol>
              </a:tblGrid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Income statement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2022-12-31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424633637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446897539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50383836.74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57947205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893770046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Gross profit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9851908.04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4257436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096742381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Operating profit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5144249.06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655496972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Margin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10.2%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464105723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3292060265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 earnings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3755090.93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4100645297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1808661943"/>
                  </a:ext>
                </a:extLst>
              </a:tr>
              <a:tr h="25749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Minority interests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1493313.08 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39.8%</a:t>
                      </a:r>
                      <a:endParaRPr lang="en-US" altLang="zh-CN" sz="16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260411222"/>
                  </a:ext>
                </a:extLst>
              </a:tr>
              <a:tr h="759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Net income attributable to shareholders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2261777.85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149" marR="6149" marT="6149" marB="0" anchor="b"/>
                </a:tc>
                <a:extLst>
                  <a:ext uri="{0D108BD9-81ED-4DB2-BD59-A6C34878D82A}">
                    <a16:rowId xmlns:a16="http://schemas.microsoft.com/office/drawing/2014/main" val="631684973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3CBBEF8E-2727-4CB3-9432-107D4530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134253"/>
            <a:ext cx="226509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77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8E024-E889-4F7C-9951-F812A776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每股归母净利润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A63CE-687F-4919-B920-88BBC355A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每股归母净利润（简称每股利润，</a:t>
            </a:r>
            <a:r>
              <a:rPr lang="en-US" altLang="zh-CN" dirty="0"/>
              <a:t>Earnings per share, </a:t>
            </a:r>
            <a:r>
              <a:rPr lang="en-US" altLang="zh-CN" dirty="0">
                <a:solidFill>
                  <a:srgbClr val="C00000"/>
                </a:solidFill>
              </a:rPr>
              <a:t>EPS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  <a:r>
              <a:rPr lang="zh-CN" altLang="en-US" dirty="0">
                <a:solidFill>
                  <a:srgbClr val="C00000"/>
                </a:solidFill>
              </a:rPr>
              <a:t>归母净利润 </a:t>
            </a:r>
            <a:r>
              <a:rPr lang="en-US" altLang="zh-CN" dirty="0">
                <a:solidFill>
                  <a:srgbClr val="C00000"/>
                </a:solidFill>
              </a:rPr>
              <a:t>/ </a:t>
            </a:r>
            <a:r>
              <a:rPr lang="zh-CN" altLang="en-US" dirty="0">
                <a:solidFill>
                  <a:srgbClr val="C00000"/>
                </a:solidFill>
              </a:rPr>
              <a:t>总股本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EPS</a:t>
            </a:r>
            <a:r>
              <a:rPr lang="zh-CN" altLang="en-US" dirty="0"/>
              <a:t>增长可能来自</a:t>
            </a:r>
            <a:endParaRPr lang="en-US" altLang="zh-CN" dirty="0"/>
          </a:p>
          <a:p>
            <a:pPr lvl="1"/>
            <a:r>
              <a:rPr lang="zh-CN" altLang="en-US" dirty="0"/>
              <a:t>净利润上升</a:t>
            </a:r>
            <a:endParaRPr lang="en-US" altLang="zh-CN" dirty="0"/>
          </a:p>
          <a:p>
            <a:pPr lvl="1"/>
            <a:r>
              <a:rPr lang="zh-CN" altLang="en-US" dirty="0"/>
              <a:t>总股本下降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11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6652F-705F-4248-B7FC-1C96AE8D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50BBB-32EE-4F8E-AE8C-DD696604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引论</a:t>
            </a:r>
            <a:endParaRPr lang="en-US" altLang="zh-CN" dirty="0"/>
          </a:p>
          <a:p>
            <a:r>
              <a:rPr lang="zh-CN" altLang="en-US" dirty="0"/>
              <a:t>利润表</a:t>
            </a:r>
            <a:endParaRPr lang="en-US" altLang="zh-CN" dirty="0"/>
          </a:p>
          <a:p>
            <a:r>
              <a:rPr lang="zh-CN" altLang="en-US" dirty="0"/>
              <a:t>现金流量表</a:t>
            </a:r>
            <a:endParaRPr lang="en-US" altLang="zh-CN" dirty="0"/>
          </a:p>
          <a:p>
            <a:r>
              <a:rPr lang="zh-CN" altLang="en-US" dirty="0"/>
              <a:t>结束语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17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5DCFC-2BDD-49A0-B22B-B33A7B5B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Sankey</a:t>
            </a:r>
            <a:r>
              <a:rPr lang="zh-CN" altLang="en-US" dirty="0"/>
              <a:t>图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8836DF2-33BE-4BFF-ACEA-50699FCB1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210242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D7FF9-79D1-44F2-82D5-77953018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一些其他指标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C510A5-38ED-43FD-91E2-EC53278DC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4000" b="1" dirty="0"/>
              <a:t>EBIT</a:t>
            </a:r>
            <a:r>
              <a:rPr lang="en-US" altLang="zh-CN" sz="4000" dirty="0"/>
              <a:t> = Earnings Before Interest, Tax</a:t>
            </a:r>
          </a:p>
          <a:p>
            <a:r>
              <a:rPr lang="en-US" altLang="zh-CN" sz="4000" b="1" dirty="0"/>
              <a:t>EBITDA</a:t>
            </a:r>
            <a:r>
              <a:rPr lang="en-US" altLang="zh-CN" sz="4000" dirty="0"/>
              <a:t> = Earnings Before Interest, Taxes, Depreciation and Amortization.</a:t>
            </a:r>
          </a:p>
          <a:p>
            <a:r>
              <a:rPr lang="en-US" altLang="zh-CN" sz="4000" b="1" dirty="0"/>
              <a:t>NOPAT</a:t>
            </a:r>
            <a:r>
              <a:rPr lang="en-US" altLang="zh-CN" sz="4000" dirty="0"/>
              <a:t> = Net Operating Profit After Tax</a:t>
            </a:r>
          </a:p>
          <a:p>
            <a:pPr lvl="1"/>
            <a:r>
              <a:rPr lang="en-US" altLang="zh-CN" sz="4000" dirty="0"/>
              <a:t>ROIC = NOPAT/IC</a:t>
            </a:r>
          </a:p>
          <a:p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7909A08-0AEF-4A15-B59A-69F4384277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52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696AF3-1028-403F-A15F-0A030E46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利润表的花头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58A8F6-7D2A-4AFF-9AC7-64836DE6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虚假收入</a:t>
            </a:r>
            <a:endParaRPr lang="en-US" altLang="zh-CN" dirty="0"/>
          </a:p>
          <a:p>
            <a:r>
              <a:rPr lang="zh-CN" altLang="en-US" dirty="0"/>
              <a:t>过早确认收入</a:t>
            </a:r>
            <a:endParaRPr lang="en-US" altLang="zh-CN" dirty="0"/>
          </a:p>
          <a:p>
            <a:r>
              <a:rPr lang="zh-CN" altLang="en-US" dirty="0"/>
              <a:t>用一次性收益虚增营业利润</a:t>
            </a:r>
            <a:endParaRPr lang="en-US" altLang="zh-CN" dirty="0"/>
          </a:p>
          <a:p>
            <a:r>
              <a:rPr lang="zh-CN" altLang="en-US" dirty="0"/>
              <a:t>把当前费用挪到以后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722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1008B5-EAEF-4FA0-8E44-E2E7E371F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虚假收入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22EB38-DF62-4ECF-9ED2-8E143B4E1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虚假收入</a:t>
            </a:r>
            <a:endParaRPr lang="en-US" altLang="zh-CN" dirty="0"/>
          </a:p>
          <a:p>
            <a:pPr lvl="1"/>
            <a:r>
              <a:rPr lang="en-US" altLang="zh-CN" dirty="0"/>
              <a:t>“</a:t>
            </a:r>
            <a:r>
              <a:rPr lang="zh-CN" altLang="en-US" dirty="0"/>
              <a:t>中介</a:t>
            </a:r>
            <a:r>
              <a:rPr lang="en-US" altLang="zh-CN" dirty="0"/>
              <a:t>”</a:t>
            </a:r>
            <a:r>
              <a:rPr lang="zh-CN" altLang="en-US" dirty="0"/>
              <a:t>把交易额算成收入。</a:t>
            </a:r>
            <a:endParaRPr lang="en-US" altLang="zh-CN" dirty="0"/>
          </a:p>
          <a:p>
            <a:pPr lvl="1"/>
            <a:r>
              <a:rPr lang="zh-CN" altLang="en-US" dirty="0"/>
              <a:t>抵押融资算成出售产品。</a:t>
            </a:r>
            <a:endParaRPr lang="en-US" altLang="zh-CN" dirty="0"/>
          </a:p>
          <a:p>
            <a:pPr lvl="1"/>
            <a:r>
              <a:rPr lang="zh-CN" altLang="en-US" dirty="0"/>
              <a:t>其他没有经济意义的交易。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58BDC10-AF46-46B2-AD25-FA589ACBF993}"/>
              </a:ext>
            </a:extLst>
          </p:cNvPr>
          <p:cNvSpPr txBox="1"/>
          <p:nvPr/>
        </p:nvSpPr>
        <p:spPr>
          <a:xfrm>
            <a:off x="5076056" y="1844824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上市公司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096DE0DB-6338-4A2F-8726-83624C889DEE}"/>
              </a:ext>
            </a:extLst>
          </p:cNvPr>
          <p:cNvSpPr/>
          <p:nvPr/>
        </p:nvSpPr>
        <p:spPr>
          <a:xfrm rot="10800000">
            <a:off x="5605005" y="2276872"/>
            <a:ext cx="117727" cy="427186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E7A1BF-E5F4-4252-870F-E68265B73D10}"/>
              </a:ext>
            </a:extLst>
          </p:cNvPr>
          <p:cNvSpPr txBox="1"/>
          <p:nvPr/>
        </p:nvSpPr>
        <p:spPr>
          <a:xfrm>
            <a:off x="5576224" y="2786008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分销商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B84892-3DD7-44D1-BC63-D1064F1A5372}"/>
              </a:ext>
            </a:extLst>
          </p:cNvPr>
          <p:cNvSpPr txBox="1"/>
          <p:nvPr/>
        </p:nvSpPr>
        <p:spPr>
          <a:xfrm>
            <a:off x="5100950" y="3727193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“</a:t>
            </a:r>
            <a:r>
              <a:rPr lang="zh-CN" altLang="en-US" dirty="0">
                <a:solidFill>
                  <a:schemeClr val="bg1"/>
                </a:solidFill>
              </a:rPr>
              <a:t>客户</a:t>
            </a:r>
            <a:r>
              <a:rPr lang="en-US" altLang="zh-CN" dirty="0">
                <a:solidFill>
                  <a:schemeClr val="bg1"/>
                </a:solidFill>
              </a:rPr>
              <a:t>”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C65FAADB-3426-47A0-97E7-01E3D92EEDAC}"/>
              </a:ext>
            </a:extLst>
          </p:cNvPr>
          <p:cNvSpPr/>
          <p:nvPr/>
        </p:nvSpPr>
        <p:spPr>
          <a:xfrm rot="10800000">
            <a:off x="5616116" y="3215407"/>
            <a:ext cx="106616" cy="427186"/>
          </a:xfrm>
          <a:prstGeom prst="downArrow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6B3CD811-5D56-4603-A2CF-4A4CB296B009}"/>
              </a:ext>
            </a:extLst>
          </p:cNvPr>
          <p:cNvSpPr/>
          <p:nvPr/>
        </p:nvSpPr>
        <p:spPr>
          <a:xfrm>
            <a:off x="5174353" y="2276872"/>
            <a:ext cx="117727" cy="136572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E9DF07-BE58-44F3-B1D8-859289E14149}"/>
              </a:ext>
            </a:extLst>
          </p:cNvPr>
          <p:cNvSpPr txBox="1"/>
          <p:nvPr/>
        </p:nvSpPr>
        <p:spPr>
          <a:xfrm>
            <a:off x="6516216" y="14176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虚假交易循环</a:t>
            </a:r>
          </a:p>
        </p:txBody>
      </p:sp>
    </p:spTree>
    <p:extLst>
      <p:ext uri="{BB962C8B-B14F-4D97-AF65-F5344CB8AC3E}">
        <p14:creationId xmlns:p14="http://schemas.microsoft.com/office/powerpoint/2010/main" val="2257557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551E6-6580-426C-84DE-53333BD1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过早确认收入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4DE092-FB05-4646-A0D9-6FADFCF454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在完成合同前确认收入。</a:t>
            </a:r>
            <a:endParaRPr lang="en-US" altLang="zh-CN" dirty="0"/>
          </a:p>
          <a:p>
            <a:pPr lvl="1"/>
            <a:r>
              <a:rPr lang="zh-CN" altLang="en-US" dirty="0"/>
              <a:t>警惕应收款的激增，尤其是长期应收款。</a:t>
            </a:r>
            <a:endParaRPr lang="en-US" altLang="zh-CN" dirty="0"/>
          </a:p>
          <a:p>
            <a:pPr lvl="1"/>
            <a:r>
              <a:rPr lang="zh-CN" altLang="en-US" dirty="0"/>
              <a:t>警惕</a:t>
            </a:r>
            <a:r>
              <a:rPr lang="en-US" altLang="zh-CN" dirty="0"/>
              <a:t>“</a:t>
            </a:r>
            <a:r>
              <a:rPr lang="zh-CN" altLang="en-US" dirty="0"/>
              <a:t>会计创新</a:t>
            </a:r>
            <a:r>
              <a:rPr lang="en-US" altLang="zh-CN" dirty="0"/>
              <a:t>”</a:t>
            </a:r>
            <a:r>
              <a:rPr lang="zh-CN" altLang="en-US" dirty="0"/>
              <a:t>（例如：安然的能源金融产品）</a:t>
            </a:r>
            <a:endParaRPr lang="en-US" altLang="zh-CN" dirty="0"/>
          </a:p>
          <a:p>
            <a:r>
              <a:rPr lang="zh-CN" altLang="en-US" dirty="0"/>
              <a:t>在客户支付能力存疑时确认收入</a:t>
            </a:r>
            <a:endParaRPr lang="en-US" altLang="zh-CN" dirty="0"/>
          </a:p>
          <a:p>
            <a:pPr lvl="1"/>
            <a:r>
              <a:rPr lang="zh-CN" altLang="en-US" dirty="0"/>
              <a:t>只管销售，不管回款</a:t>
            </a:r>
            <a:endParaRPr lang="en-US" altLang="zh-CN" dirty="0"/>
          </a:p>
          <a:p>
            <a:pPr lvl="1"/>
            <a:r>
              <a:rPr lang="zh-CN" altLang="en-US" dirty="0"/>
              <a:t>甚至为买家融资。</a:t>
            </a:r>
          </a:p>
        </p:txBody>
      </p:sp>
      <p:pic>
        <p:nvPicPr>
          <p:cNvPr id="1026" name="Picture 2" descr="The New New Power Business - Inside Energy Alley | Blackout | FRONTLINE |  PBS">
            <a:extLst>
              <a:ext uri="{FF2B5EF4-FFF2-40B4-BE49-F238E27FC236}">
                <a16:creationId xmlns:a16="http://schemas.microsoft.com/office/drawing/2014/main" id="{F0B09888-A968-48A7-BABC-643F975F59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2" y="1720056"/>
            <a:ext cx="3952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2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4B6526-0892-449B-BDE2-B16271B62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用非经常性损益虚增营业利润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1C7F8-BC1E-4121-97D9-62BCBB4AD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非经常损益指正常经营损益之外的一次性或偶发性损益，如资产处置收益。</a:t>
            </a:r>
            <a:endParaRPr lang="en-US" altLang="zh-CN" dirty="0"/>
          </a:p>
          <a:p>
            <a:pPr lvl="1"/>
            <a:r>
              <a:rPr lang="zh-CN" altLang="en-US" dirty="0"/>
              <a:t>增加营收</a:t>
            </a:r>
            <a:endParaRPr lang="en-US" altLang="zh-CN" dirty="0"/>
          </a:p>
          <a:p>
            <a:pPr lvl="1"/>
            <a:r>
              <a:rPr lang="zh-CN" altLang="en-US" dirty="0"/>
              <a:t>减少营业成本</a:t>
            </a:r>
            <a:endParaRPr lang="en-US" altLang="zh-CN" dirty="0"/>
          </a:p>
          <a:p>
            <a:r>
              <a:rPr lang="zh-CN" altLang="en-US" dirty="0"/>
              <a:t>把经常性成本划为非经常性费用（如重组费用）</a:t>
            </a:r>
            <a:endParaRPr lang="en-US" altLang="zh-CN" dirty="0"/>
          </a:p>
          <a:p>
            <a:pPr lvl="1"/>
            <a:r>
              <a:rPr lang="zh-CN" altLang="en-US" dirty="0"/>
              <a:t>警惕频频出现的重组费用、已停业务损失等。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2097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062CFAF-75AC-45F3-841F-3D62A810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IBM </a:t>
            </a:r>
            <a:r>
              <a:rPr lang="zh-CN" altLang="en-US" dirty="0"/>
              <a:t>也做假账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F87F87D-7140-4165-A521-690162A8A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IBM’s 1999 income statement, as reported.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8352E93D-A449-4AB4-AEC3-6CCA7BC95A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1812" y="2174875"/>
            <a:ext cx="4040188" cy="2238005"/>
          </a:xfrm>
          <a:prstGeom prst="rect">
            <a:avLst/>
          </a:prstGeo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372813A-08EC-44E4-B26F-C0468AB83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IBM’s 1999 income statement, adjusted to exclude one-time gain.</a:t>
            </a:r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7D40D788-D11F-4079-965B-DE5775F3D50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9637" y="2187340"/>
            <a:ext cx="4041775" cy="22130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805BE8E-A621-4EDC-972E-4E6AD628C0DC}"/>
              </a:ext>
            </a:extLst>
          </p:cNvPr>
          <p:cNvSpPr txBox="1"/>
          <p:nvPr/>
        </p:nvSpPr>
        <p:spPr>
          <a:xfrm>
            <a:off x="515060" y="4553555"/>
            <a:ext cx="404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IBM</a:t>
            </a:r>
            <a:r>
              <a:rPr lang="zh-CN" altLang="en-US" dirty="0"/>
              <a:t>在</a:t>
            </a:r>
            <a:r>
              <a:rPr lang="en-US" altLang="zh-CN" dirty="0"/>
              <a:t>1999</a:t>
            </a:r>
            <a:r>
              <a:rPr lang="zh-CN" altLang="en-US" dirty="0"/>
              <a:t>年以</a:t>
            </a:r>
            <a:r>
              <a:rPr lang="en-US" altLang="zh-CN" dirty="0"/>
              <a:t>40.57</a:t>
            </a:r>
            <a:r>
              <a:rPr lang="zh-CN" altLang="en-US" dirty="0"/>
              <a:t>亿美元出售</a:t>
            </a:r>
            <a:r>
              <a:rPr lang="en-US" altLang="zh-CN" dirty="0"/>
              <a:t>Global Network</a:t>
            </a:r>
            <a:r>
              <a:rPr lang="zh-CN" altLang="en-US" dirty="0"/>
              <a:t>给</a:t>
            </a:r>
            <a:r>
              <a:rPr lang="en-US" altLang="zh-CN" dirty="0"/>
              <a:t>AT&amp;T</a:t>
            </a:r>
            <a:r>
              <a:rPr lang="zh-CN" altLang="en-US" dirty="0"/>
              <a:t>，计在</a:t>
            </a:r>
            <a:r>
              <a:rPr lang="en-US" altLang="zh-CN" dirty="0"/>
              <a:t>SG&amp;A</a:t>
            </a:r>
            <a:r>
              <a:rPr lang="zh-CN" altLang="en-US" dirty="0"/>
              <a:t>中。</a:t>
            </a:r>
          </a:p>
        </p:txBody>
      </p:sp>
    </p:spTree>
    <p:extLst>
      <p:ext uri="{BB962C8B-B14F-4D97-AF65-F5344CB8AC3E}">
        <p14:creationId xmlns:p14="http://schemas.microsoft.com/office/powerpoint/2010/main" val="80394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BFFB55-01ED-45B4-992B-0781217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把当前费用挪到以后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972AF5-B3D4-439C-BD64-E7A77E9C5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zh-CN" altLang="en-US" dirty="0"/>
                  <a:t>从支付到费用，一般有两步：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第一步：支付完成，但尚未收益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资产（</a:t>
                </a:r>
                <a:r>
                  <a:rPr lang="en-US" altLang="zh-CN" dirty="0"/>
                  <a:t>e.g., </a:t>
                </a:r>
                <a:r>
                  <a:rPr lang="zh-CN" altLang="en-US" dirty="0"/>
                  <a:t>预付）。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第二步：收益收到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费用。</a:t>
                </a:r>
                <a:endParaRPr lang="en-US" altLang="zh-CN" dirty="0"/>
              </a:p>
              <a:p>
                <a:r>
                  <a:rPr lang="zh-CN" altLang="en-US" dirty="0"/>
                  <a:t>如果两步很快走完，那么该操作不经过资产表。</a:t>
                </a:r>
                <a:endParaRPr lang="en-US" altLang="zh-CN" dirty="0"/>
              </a:p>
              <a:p>
                <a:r>
                  <a:rPr lang="zh-CN" altLang="en-US" dirty="0"/>
                  <a:t>管理层可以人为拉长第一步，从而实现把当前费用挪到以后。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不恰当的费用资本化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过慢的成本摊销（</a:t>
                </a:r>
                <a:r>
                  <a:rPr lang="en-US" altLang="zh-CN" dirty="0"/>
                  <a:t>Amortization</a:t>
                </a:r>
                <a:r>
                  <a:rPr lang="zh-CN" altLang="en-US" dirty="0"/>
                  <a:t>）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忽略资产减值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忽略收不回的应收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4972AF5-B3D4-439C-BD64-E7A77E9C5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4313" r="-5259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6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226EA-7AE7-42AD-B079-CF22A789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收不回的</a:t>
            </a:r>
            <a:r>
              <a:rPr lang="en-US" altLang="zh-CN" dirty="0"/>
              <a:t>“</a:t>
            </a:r>
            <a:r>
              <a:rPr lang="zh-CN" altLang="en-US" dirty="0"/>
              <a:t>可收回增值税进项</a:t>
            </a:r>
            <a:r>
              <a:rPr lang="en-US" altLang="zh-CN" dirty="0"/>
              <a:t>”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41ADD8F-7683-4A53-A683-C0A1B9E03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67" y="1706534"/>
            <a:ext cx="6294665" cy="4313294"/>
          </a:xfrm>
        </p:spPr>
      </p:pic>
    </p:spTree>
    <p:extLst>
      <p:ext uri="{BB962C8B-B14F-4D97-AF65-F5344CB8AC3E}">
        <p14:creationId xmlns:p14="http://schemas.microsoft.com/office/powerpoint/2010/main" val="126587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6652F-705F-4248-B7FC-1C96AE8D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50BBB-32EE-4F8E-AE8C-DD696604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引论</a:t>
            </a:r>
            <a:endParaRPr lang="en-US" altLang="zh-CN" dirty="0"/>
          </a:p>
          <a:p>
            <a:r>
              <a:rPr lang="zh-CN" altLang="en-US" dirty="0"/>
              <a:t>利润表</a:t>
            </a:r>
            <a:endParaRPr lang="en-US" altLang="zh-CN" dirty="0"/>
          </a:p>
          <a:p>
            <a:r>
              <a:rPr lang="zh-CN" altLang="en-US" dirty="0">
                <a:solidFill>
                  <a:srgbClr val="C00000"/>
                </a:solidFill>
              </a:rPr>
              <a:t>现金流量表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结构和元素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现金流量表造假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结束语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760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7B31C-DA81-4A77-9B77-B5E562C7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7740F3-34E7-4767-8161-71D7F2B72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利润表（</a:t>
            </a:r>
            <a:r>
              <a:rPr lang="en-US" altLang="zh-CN" dirty="0"/>
              <a:t>Income statement</a:t>
            </a:r>
            <a:r>
              <a:rPr lang="zh-CN" altLang="en-US" dirty="0"/>
              <a:t>），或“损益表”，记录公司在一定会计期间的收入、成本、费用和利润。</a:t>
            </a:r>
            <a:endParaRPr lang="en-US" altLang="zh-CN" dirty="0"/>
          </a:p>
          <a:p>
            <a:r>
              <a:rPr lang="zh-CN" altLang="en-US" dirty="0"/>
              <a:t>现金流量表（</a:t>
            </a:r>
            <a:r>
              <a:rPr lang="en-US" altLang="zh-CN" dirty="0"/>
              <a:t>Cash flow statement</a:t>
            </a:r>
            <a:r>
              <a:rPr lang="zh-CN" altLang="en-US" dirty="0"/>
              <a:t>）记录公司在一定会计期间的现金流入和流出。</a:t>
            </a:r>
            <a:endParaRPr lang="en-US" altLang="zh-CN" dirty="0"/>
          </a:p>
          <a:p>
            <a:pPr lvl="1"/>
            <a:r>
              <a:rPr lang="zh-CN" altLang="en-US" dirty="0"/>
              <a:t>经营现金流</a:t>
            </a:r>
            <a:endParaRPr lang="en-US" altLang="zh-CN" dirty="0"/>
          </a:p>
          <a:p>
            <a:pPr lvl="1"/>
            <a:r>
              <a:rPr lang="zh-CN" altLang="en-US" dirty="0"/>
              <a:t>投资现金流</a:t>
            </a:r>
            <a:endParaRPr lang="en-US" altLang="zh-CN" dirty="0"/>
          </a:p>
          <a:p>
            <a:pPr lvl="1"/>
            <a:r>
              <a:rPr lang="zh-CN" altLang="en-US" dirty="0"/>
              <a:t>筹资现金流</a:t>
            </a:r>
            <a:endParaRPr lang="en-US" altLang="zh-CN" dirty="0"/>
          </a:p>
          <a:p>
            <a:r>
              <a:rPr lang="zh-CN" altLang="en-US" dirty="0"/>
              <a:t>结合利润表和现金流量表，我们可以观察公司如何赚取利润和现金。</a:t>
            </a:r>
          </a:p>
        </p:txBody>
      </p:sp>
    </p:spTree>
    <p:extLst>
      <p:ext uri="{BB962C8B-B14F-4D97-AF65-F5344CB8AC3E}">
        <p14:creationId xmlns:p14="http://schemas.microsoft.com/office/powerpoint/2010/main" val="4025204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19189-9EA0-40EE-969E-BBBEB85D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为什么要看现金流量表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C7D3D8-2471-40A7-A88C-2AE657C3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利润表和资产负债表都基于</a:t>
            </a:r>
            <a:r>
              <a:rPr lang="en-US" altLang="zh-CN" dirty="0"/>
              <a:t>“</a:t>
            </a:r>
            <a:r>
              <a:rPr lang="zh-CN" altLang="en-US" dirty="0"/>
              <a:t>权责发生制</a:t>
            </a:r>
            <a:r>
              <a:rPr lang="en-US" altLang="zh-CN" dirty="0"/>
              <a:t>”</a:t>
            </a:r>
            <a:r>
              <a:rPr lang="zh-CN" altLang="en-US" dirty="0"/>
              <a:t>（</a:t>
            </a:r>
            <a:r>
              <a:rPr lang="en-US" altLang="zh-CN" dirty="0"/>
              <a:t>Accrual basis</a:t>
            </a:r>
            <a:r>
              <a:rPr lang="zh-CN" altLang="en-US" dirty="0"/>
              <a:t>），而现金流量表基于</a:t>
            </a:r>
            <a:r>
              <a:rPr lang="en-US" altLang="zh-CN" dirty="0"/>
              <a:t>“</a:t>
            </a:r>
            <a:r>
              <a:rPr lang="zh-CN" altLang="en-US" dirty="0"/>
              <a:t>收付实现制</a:t>
            </a:r>
            <a:r>
              <a:rPr lang="en-US" altLang="zh-CN" dirty="0"/>
              <a:t>”</a:t>
            </a:r>
            <a:r>
              <a:rPr lang="zh-CN" altLang="en-US" dirty="0"/>
              <a:t>（</a:t>
            </a:r>
            <a:r>
              <a:rPr lang="en-US" altLang="zh-CN" dirty="0"/>
              <a:t>Cash basis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夸张一点说，利润表和资产负债表是会计的</a:t>
            </a:r>
            <a:r>
              <a:rPr lang="zh-CN" altLang="en-US" dirty="0">
                <a:solidFill>
                  <a:srgbClr val="C00000"/>
                </a:solidFill>
              </a:rPr>
              <a:t>看法</a:t>
            </a:r>
            <a:r>
              <a:rPr lang="zh-CN" altLang="en-US" dirty="0"/>
              <a:t>，而现金流量表是已经发生的</a:t>
            </a:r>
            <a:r>
              <a:rPr lang="zh-CN" altLang="en-US" dirty="0">
                <a:solidFill>
                  <a:srgbClr val="C00000"/>
                </a:solidFill>
              </a:rPr>
              <a:t>事实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从现金流量表观察企业的利润质量、财务管理能力等。</a:t>
            </a:r>
          </a:p>
        </p:txBody>
      </p:sp>
    </p:spTree>
    <p:extLst>
      <p:ext uri="{BB962C8B-B14F-4D97-AF65-F5344CB8AC3E}">
        <p14:creationId xmlns:p14="http://schemas.microsoft.com/office/powerpoint/2010/main" val="1146618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A8AF8-BDFF-4472-BB7B-A85F09AD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现金流量表结构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9D4A36-9F85-443F-AE9D-819117D8C762}"/>
              </a:ext>
            </a:extLst>
          </p:cNvPr>
          <p:cNvSpPr txBox="1"/>
          <p:nvPr/>
        </p:nvSpPr>
        <p:spPr>
          <a:xfrm>
            <a:off x="2123728" y="2348880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从客户收款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利息收入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股息收入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FAF47B-9F89-4EE2-A32B-450CCB0E63A8}"/>
              </a:ext>
            </a:extLst>
          </p:cNvPr>
          <p:cNvSpPr txBox="1"/>
          <p:nvPr/>
        </p:nvSpPr>
        <p:spPr>
          <a:xfrm>
            <a:off x="4175956" y="2348880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卖出投资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卖出固定资产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剥离业务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CEFFF5-41FA-47D5-9C5A-23B7D55D63CA}"/>
              </a:ext>
            </a:extLst>
          </p:cNvPr>
          <p:cNvSpPr txBox="1"/>
          <p:nvPr/>
        </p:nvSpPr>
        <p:spPr>
          <a:xfrm>
            <a:off x="6228184" y="2348880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银行贷款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发行股票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发行债券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8B48309-7E18-488E-850D-B93E34C2D344}"/>
              </a:ext>
            </a:extLst>
          </p:cNvPr>
          <p:cNvSpPr txBox="1"/>
          <p:nvPr/>
        </p:nvSpPr>
        <p:spPr>
          <a:xfrm>
            <a:off x="2129127" y="4005064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支付供应商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支付工资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支付税费利息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AA68A0-271E-4C20-8B96-8CB817810EFF}"/>
              </a:ext>
            </a:extLst>
          </p:cNvPr>
          <p:cNvSpPr txBox="1"/>
          <p:nvPr/>
        </p:nvSpPr>
        <p:spPr>
          <a:xfrm>
            <a:off x="4181355" y="4005064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资本开支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购买物业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投资和收购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AB49885-8969-41AB-8E17-415D79537E63}"/>
              </a:ext>
            </a:extLst>
          </p:cNvPr>
          <p:cNvSpPr txBox="1"/>
          <p:nvPr/>
        </p:nvSpPr>
        <p:spPr>
          <a:xfrm>
            <a:off x="6233583" y="4005064"/>
            <a:ext cx="1656184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还本付息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支付股息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股票回购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B0FAFF8-206C-4415-A7AE-321B38099848}"/>
              </a:ext>
            </a:extLst>
          </p:cNvPr>
          <p:cNvSpPr txBox="1"/>
          <p:nvPr/>
        </p:nvSpPr>
        <p:spPr>
          <a:xfrm>
            <a:off x="2267744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经营现金流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AF1759-58B9-4E95-AC52-BD755FF9B856}"/>
              </a:ext>
            </a:extLst>
          </p:cNvPr>
          <p:cNvSpPr txBox="1"/>
          <p:nvPr/>
        </p:nvSpPr>
        <p:spPr>
          <a:xfrm>
            <a:off x="4324164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投资现金流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C13784-906F-4A11-AD2F-8BB2BCDD8963}"/>
              </a:ext>
            </a:extLst>
          </p:cNvPr>
          <p:cNvSpPr txBox="1"/>
          <p:nvPr/>
        </p:nvSpPr>
        <p:spPr>
          <a:xfrm>
            <a:off x="6380584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筹资现金流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D8EE3C-2186-463A-B217-41D5EA9BC45E}"/>
              </a:ext>
            </a:extLst>
          </p:cNvPr>
          <p:cNvSpPr txBox="1"/>
          <p:nvPr/>
        </p:nvSpPr>
        <p:spPr>
          <a:xfrm>
            <a:off x="1259632" y="262041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流入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315DBF1-CEDA-4275-AC93-C7797FB5DB8B}"/>
              </a:ext>
            </a:extLst>
          </p:cNvPr>
          <p:cNvSpPr txBox="1"/>
          <p:nvPr/>
        </p:nvSpPr>
        <p:spPr>
          <a:xfrm>
            <a:off x="1265031" y="428206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流出</a:t>
            </a:r>
          </a:p>
        </p:txBody>
      </p:sp>
    </p:spTree>
    <p:extLst>
      <p:ext uri="{BB962C8B-B14F-4D97-AF65-F5344CB8AC3E}">
        <p14:creationId xmlns:p14="http://schemas.microsoft.com/office/powerpoint/2010/main" val="4118104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E497B8-644D-41F4-8A10-D37A7E4CF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现金流量表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FA4E4FE3-FCA6-4319-B3C9-87137E741B6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现金流量表分为：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经营活动产生的现金流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投资活动产生的现金流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筹资活动产生的现金流</a:t>
                </a:r>
                <a:endParaRPr lang="en-US" altLang="zh-CN" dirty="0"/>
              </a:p>
              <a:p>
                <a:r>
                  <a:rPr lang="zh-CN" altLang="en-US" dirty="0"/>
                  <a:t>三者净额相加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现金增加额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FA4E4FE3-FCA6-4319-B3C9-87137E741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2022" r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内容占位符 11">
            <a:extLst>
              <a:ext uri="{FF2B5EF4-FFF2-40B4-BE49-F238E27FC236}">
                <a16:creationId xmlns:a16="http://schemas.microsoft.com/office/drawing/2014/main" id="{81195BCA-A49F-45BC-9EC8-11A61A4407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59164795"/>
              </p:ext>
            </p:extLst>
          </p:nvPr>
        </p:nvGraphicFramePr>
        <p:xfrm>
          <a:off x="4648200" y="1958113"/>
          <a:ext cx="4038600" cy="377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328">
                  <a:extLst>
                    <a:ext uri="{9D8B030D-6E8A-4147-A177-3AD203B41FA5}">
                      <a16:colId xmlns:a16="http://schemas.microsoft.com/office/drawing/2014/main" val="124472493"/>
                    </a:ext>
                  </a:extLst>
                </a:gridCol>
                <a:gridCol w="1617702">
                  <a:extLst>
                    <a:ext uri="{9D8B030D-6E8A-4147-A177-3AD203B41FA5}">
                      <a16:colId xmlns:a16="http://schemas.microsoft.com/office/drawing/2014/main" val="2982193980"/>
                    </a:ext>
                  </a:extLst>
                </a:gridCol>
                <a:gridCol w="780570">
                  <a:extLst>
                    <a:ext uri="{9D8B030D-6E8A-4147-A177-3AD203B41FA5}">
                      <a16:colId xmlns:a16="http://schemas.microsoft.com/office/drawing/2014/main" val="3337873289"/>
                    </a:ext>
                  </a:extLst>
                </a:gridCol>
              </a:tblGrid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现金流量表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Cashflow statement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888605907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560635091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经营活动产生的现金净额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Cash from operating activities</a:t>
                      </a:r>
                      <a:endParaRPr lang="en-US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277267.12</a:t>
                      </a:r>
                      <a:r>
                        <a:rPr lang="en-US" altLang="zh-CN" sz="1000" u="none" strike="noStrike" dirty="0">
                          <a:effectLst/>
                        </a:rPr>
                        <a:t> 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161585596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  净利润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earnings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effectLst/>
                        </a:rPr>
                        <a:t>195554.02 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68068557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  折旧和摊销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Amortization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89049.12 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427735495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</a:rPr>
                        <a:t>  营运资本变化</a:t>
                      </a:r>
                      <a:endParaRPr lang="zh-CN" altLang="en-US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Changes in working capital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effectLst/>
                        </a:rPr>
                        <a:t>-12407.03 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077254858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  其他非现金营业费用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noncash op. expenses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5071.01 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503411341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725029293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投资活动产生的现金净额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Cash from investing activities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-122986.98 </a:t>
                      </a:r>
                      <a:endParaRPr lang="en-US" altLang="zh-CN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669664221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  长期资产投资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Capital expenditure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effectLst/>
                        </a:rPr>
                        <a:t>-93718.76 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869634246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  其他投资活动现金流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cash from investing activities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-29268.22 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4256134514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257809330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筹资活动产生的现金净额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Cash from financing activities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-72035.60 </a:t>
                      </a:r>
                      <a:endParaRPr lang="en-US" altLang="zh-CN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78549250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343375366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汇率变动影响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Forex fluctuations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effectLst/>
                        </a:rPr>
                        <a:t>12488.72 </a:t>
                      </a:r>
                      <a:endParaRPr lang="en-US" altLang="zh-CN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4015095158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207093877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effectLst/>
                        </a:rPr>
                        <a:t>现金增加额</a:t>
                      </a:r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change in cash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effectLst/>
                        </a:rPr>
                        <a:t>94733.26 </a:t>
                      </a:r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38433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731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3A09030A-5740-488F-8CF7-F66C3B65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瀑布图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内容占位符 6">
                <a:extLst>
                  <a:ext uri="{FF2B5EF4-FFF2-40B4-BE49-F238E27FC236}">
                    <a16:creationId xmlns:a16="http://schemas.microsoft.com/office/drawing/2014/main" id="{CCAC1541-0DD2-4C7C-834C-5D3BF2A25C1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8089988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内容占位符 6">
                <a:extLst>
                  <a:ext uri="{FF2B5EF4-FFF2-40B4-BE49-F238E27FC236}">
                    <a16:creationId xmlns:a16="http://schemas.microsoft.com/office/drawing/2014/main" id="{CCAC1541-0DD2-4C7C-834C-5D3BF2A25C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017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7E90D-8764-4834-8392-71CF4892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经营活动产生的现金流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BA9D58-E020-4AE3-847E-D89F9A102B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两种计算方法：</a:t>
            </a:r>
            <a:endParaRPr lang="en-US" altLang="zh-CN" dirty="0"/>
          </a:p>
          <a:p>
            <a:pPr lvl="1"/>
            <a:r>
              <a:rPr lang="zh-CN" altLang="en-US" dirty="0"/>
              <a:t>现金流入</a:t>
            </a:r>
            <a:r>
              <a:rPr lang="en-US" altLang="zh-CN" dirty="0"/>
              <a:t>-</a:t>
            </a:r>
            <a:r>
              <a:rPr lang="zh-CN" altLang="en-US" dirty="0"/>
              <a:t>现金流出</a:t>
            </a:r>
            <a:endParaRPr lang="en-US" altLang="zh-CN" dirty="0"/>
          </a:p>
          <a:p>
            <a:pPr lvl="2"/>
            <a:r>
              <a:rPr lang="zh-CN" altLang="en-US" dirty="0"/>
              <a:t>现金流入：销售商品服务所得现金、税费返还、其他经营所得。</a:t>
            </a:r>
            <a:endParaRPr lang="en-US" altLang="zh-CN" dirty="0"/>
          </a:p>
          <a:p>
            <a:pPr lvl="2"/>
            <a:r>
              <a:rPr lang="zh-CN" altLang="en-US" dirty="0"/>
              <a:t>现金流出：购买商品服务的现金支出、支付给职工的现金、税费、其他经营支出。</a:t>
            </a:r>
            <a:endParaRPr lang="en-US" altLang="zh-CN" dirty="0"/>
          </a:p>
          <a:p>
            <a:pPr lvl="1"/>
            <a:r>
              <a:rPr lang="zh-CN" altLang="en-US" dirty="0"/>
              <a:t>净利润</a:t>
            </a:r>
            <a:r>
              <a:rPr lang="en-US" altLang="zh-CN" dirty="0"/>
              <a:t>+</a:t>
            </a:r>
            <a:r>
              <a:rPr lang="zh-CN" altLang="en-US" dirty="0"/>
              <a:t>折旧摊销</a:t>
            </a:r>
            <a:r>
              <a:rPr lang="en-US" altLang="zh-CN" dirty="0"/>
              <a:t>+</a:t>
            </a:r>
            <a:r>
              <a:rPr lang="zh-CN" altLang="en-US" dirty="0"/>
              <a:t>营运资本变化</a:t>
            </a:r>
            <a:r>
              <a:rPr lang="en-US" altLang="zh-CN" dirty="0"/>
              <a:t>+</a:t>
            </a:r>
            <a:r>
              <a:rPr lang="zh-CN" altLang="en-US" dirty="0"/>
              <a:t>其他非现金营业费用（如右图）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E7D7BD3F-20CE-4877-B5AA-28B2E6C1A53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4086304"/>
              </p:ext>
            </p:extLst>
          </p:nvPr>
        </p:nvGraphicFramePr>
        <p:xfrm>
          <a:off x="4648200" y="2995654"/>
          <a:ext cx="4038600" cy="1710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328">
                  <a:extLst>
                    <a:ext uri="{9D8B030D-6E8A-4147-A177-3AD203B41FA5}">
                      <a16:colId xmlns:a16="http://schemas.microsoft.com/office/drawing/2014/main" val="1778921269"/>
                    </a:ext>
                  </a:extLst>
                </a:gridCol>
                <a:gridCol w="1617702">
                  <a:extLst>
                    <a:ext uri="{9D8B030D-6E8A-4147-A177-3AD203B41FA5}">
                      <a16:colId xmlns:a16="http://schemas.microsoft.com/office/drawing/2014/main" val="513060784"/>
                    </a:ext>
                  </a:extLst>
                </a:gridCol>
                <a:gridCol w="780570">
                  <a:extLst>
                    <a:ext uri="{9D8B030D-6E8A-4147-A177-3AD203B41FA5}">
                      <a16:colId xmlns:a16="http://schemas.microsoft.com/office/drawing/2014/main" val="4071348970"/>
                    </a:ext>
                  </a:extLst>
                </a:gridCol>
              </a:tblGrid>
              <a:tr h="16290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effectLst/>
                        </a:rPr>
                        <a:t>现金流量表</a:t>
                      </a:r>
                      <a:endParaRPr lang="zh-CN" altLang="en-US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Cashflow statement</a:t>
                      </a:r>
                      <a:endParaRPr 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839258026"/>
                  </a:ext>
                </a:extLst>
              </a:tr>
              <a:tr h="162901"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992974978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经营活动产生的现金净额</a:t>
                      </a:r>
                      <a:endParaRPr lang="zh-CN" alt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Cash from operating activities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solidFill>
                            <a:srgbClr val="C00000"/>
                          </a:solidFill>
                          <a:effectLst/>
                        </a:rPr>
                        <a:t>277267.12 </a:t>
                      </a:r>
                      <a:endParaRPr lang="en-US" altLang="zh-CN" sz="10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575302653"/>
                  </a:ext>
                </a:extLst>
              </a:tr>
              <a:tr h="16290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净利润</a:t>
                      </a:r>
                      <a:endParaRPr lang="zh-CN" alt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Net earnings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>
                          <a:solidFill>
                            <a:srgbClr val="C00000"/>
                          </a:solidFill>
                          <a:effectLst/>
                        </a:rPr>
                        <a:t>195554.02 </a:t>
                      </a:r>
                      <a:endParaRPr lang="en-US" altLang="zh-CN" sz="10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830220663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折旧和摊销</a:t>
                      </a:r>
                      <a:endParaRPr lang="zh-CN" alt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Depreciation and Amortization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89049.12 </a:t>
                      </a:r>
                      <a:endParaRPr lang="en-US" altLang="zh-CN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877930554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  营运资本变化</a:t>
                      </a:r>
                      <a:endParaRPr lang="zh-CN" altLang="en-US" sz="10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Changes in working capital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-12407.03 </a:t>
                      </a:r>
                      <a:endParaRPr lang="en-US" altLang="zh-CN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68998209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>
                          <a:solidFill>
                            <a:srgbClr val="C00000"/>
                          </a:solidFill>
                          <a:effectLst/>
                        </a:rPr>
                        <a:t>  其他非现金营业费用</a:t>
                      </a:r>
                      <a:endParaRPr lang="zh-CN" altLang="en-US" sz="10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Other noncash op. expenses</a:t>
                      </a:r>
                      <a:endParaRPr lang="en-US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5071.01 </a:t>
                      </a:r>
                      <a:endParaRPr lang="en-US" altLang="zh-CN" sz="10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512314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209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呷哺呷哺标志图片及品牌介绍_标志网">
            <a:extLst>
              <a:ext uri="{FF2B5EF4-FFF2-40B4-BE49-F238E27FC236}">
                <a16:creationId xmlns:a16="http://schemas.microsoft.com/office/drawing/2014/main" id="{0328C200-2E51-46B8-89CD-DE84E51A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0956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77CDED-2214-4161-BE9F-80CE7B37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折旧和摊销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48F003-16AE-48FC-A9B1-2ED181B410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折旧（</a:t>
            </a:r>
            <a:r>
              <a:rPr lang="en-US" altLang="zh-CN" dirty="0"/>
              <a:t>Depreciation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固定资产</a:t>
            </a:r>
            <a:endParaRPr lang="en-US" altLang="zh-CN" dirty="0"/>
          </a:p>
          <a:p>
            <a:r>
              <a:rPr lang="zh-CN" altLang="en-US" dirty="0"/>
              <a:t>摊销（</a:t>
            </a:r>
            <a:r>
              <a:rPr lang="en-US" altLang="zh-CN" dirty="0"/>
              <a:t>Amortization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无形资产、使用权资产</a:t>
            </a:r>
            <a:endParaRPr lang="en-US" altLang="zh-CN" dirty="0"/>
          </a:p>
          <a:p>
            <a:r>
              <a:rPr lang="en-US" altLang="zh-CN" dirty="0"/>
              <a:t>EBITDA</a:t>
            </a:r>
            <a:r>
              <a:rPr lang="zh-CN" altLang="en-US" dirty="0"/>
              <a:t> 和经营现金流的陷阱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B707751-1D5D-473F-B6FB-BB447C8DDE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3086829"/>
            <a:ext cx="4038600" cy="15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02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0ED13B-C9BB-4535-8EE9-36F43419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营运资本变化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6461F2-80AB-4CBA-8FC7-A53FBC2CA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营运资本变化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存货的减少 </a:t>
            </a:r>
            <a:r>
              <a:rPr lang="en-US" altLang="zh-CN" dirty="0"/>
              <a:t>+ </a:t>
            </a:r>
          </a:p>
          <a:p>
            <a:pPr marL="0" indent="0">
              <a:buNone/>
            </a:pPr>
            <a:r>
              <a:rPr lang="zh-CN" altLang="en-US" dirty="0"/>
              <a:t>         应收账款的减少 </a:t>
            </a:r>
            <a:r>
              <a:rPr lang="en-US" altLang="zh-CN" dirty="0"/>
              <a:t>+ </a:t>
            </a:r>
          </a:p>
          <a:p>
            <a:pPr marL="0" indent="0">
              <a:buNone/>
            </a:pPr>
            <a:r>
              <a:rPr lang="zh-CN" altLang="en-US" dirty="0"/>
              <a:t>         应付账款的增加</a:t>
            </a:r>
            <a:endParaRPr lang="en-US" altLang="zh-CN" dirty="0"/>
          </a:p>
          <a:p>
            <a:r>
              <a:rPr lang="zh-CN" altLang="en-US" dirty="0"/>
              <a:t>营运资本变化</a:t>
            </a:r>
            <a:endParaRPr lang="en-US" altLang="zh-CN" dirty="0"/>
          </a:p>
          <a:p>
            <a:pPr lvl="1"/>
            <a:r>
              <a:rPr lang="zh-CN" altLang="en-US" dirty="0"/>
              <a:t>正：营运资本减少，经营现金流更多</a:t>
            </a:r>
            <a:endParaRPr lang="en-US" altLang="zh-CN" dirty="0"/>
          </a:p>
          <a:p>
            <a:pPr lvl="1"/>
            <a:r>
              <a:rPr lang="zh-CN" altLang="en-US" dirty="0"/>
              <a:t>负：营运资本增加，经营现金流更少</a:t>
            </a:r>
            <a:endParaRPr lang="en-US" altLang="zh-CN" dirty="0"/>
          </a:p>
          <a:p>
            <a:r>
              <a:rPr lang="zh-CN" altLang="en-US" dirty="0"/>
              <a:t>在成长中的公司，营运资本变化一般为负，且绝对值趋势上升。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9334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62276-6838-4979-A415-C6A03FA6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投资活动产生的现金流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6AA8AD6-AB2A-49DA-BB5C-49A217AEC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投资活动产生的现金流主要为</a:t>
            </a:r>
            <a:r>
              <a:rPr lang="zh-CN" altLang="en-US" dirty="0">
                <a:solidFill>
                  <a:srgbClr val="C00000"/>
                </a:solidFill>
              </a:rPr>
              <a:t>资本开支</a:t>
            </a:r>
            <a:r>
              <a:rPr lang="zh-CN" altLang="en-US" dirty="0"/>
              <a:t>（</a:t>
            </a:r>
            <a:r>
              <a:rPr lang="en-US" altLang="zh-CN" dirty="0"/>
              <a:t>Capital expenditure, </a:t>
            </a:r>
            <a:r>
              <a:rPr lang="en-US" altLang="zh-CN" dirty="0">
                <a:solidFill>
                  <a:srgbClr val="C00000"/>
                </a:solidFill>
              </a:rPr>
              <a:t>Capex</a:t>
            </a:r>
            <a:r>
              <a:rPr lang="zh-CN" altLang="en-US" dirty="0"/>
              <a:t>），即为长期资产投资所支付的现金，包括：</a:t>
            </a:r>
            <a:endParaRPr lang="en-US" altLang="zh-CN" dirty="0"/>
          </a:p>
          <a:p>
            <a:pPr lvl="1"/>
            <a:r>
              <a:rPr lang="zh-CN" altLang="en-US" dirty="0"/>
              <a:t>购建固定资产</a:t>
            </a:r>
            <a:endParaRPr lang="en-US" altLang="zh-CN" dirty="0"/>
          </a:p>
          <a:p>
            <a:pPr lvl="1"/>
            <a:r>
              <a:rPr lang="zh-CN" altLang="en-US" dirty="0"/>
              <a:t>购买和开发无形资产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9A43A425-F130-464A-BCDB-EFE4390B3B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2224990"/>
              </p:ext>
            </p:extLst>
          </p:nvPr>
        </p:nvGraphicFramePr>
        <p:xfrm>
          <a:off x="4648200" y="2521162"/>
          <a:ext cx="4038600" cy="3183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0328">
                  <a:extLst>
                    <a:ext uri="{9D8B030D-6E8A-4147-A177-3AD203B41FA5}">
                      <a16:colId xmlns:a16="http://schemas.microsoft.com/office/drawing/2014/main" val="4184553802"/>
                    </a:ext>
                  </a:extLst>
                </a:gridCol>
                <a:gridCol w="1617702">
                  <a:extLst>
                    <a:ext uri="{9D8B030D-6E8A-4147-A177-3AD203B41FA5}">
                      <a16:colId xmlns:a16="http://schemas.microsoft.com/office/drawing/2014/main" val="2140485930"/>
                    </a:ext>
                  </a:extLst>
                </a:gridCol>
                <a:gridCol w="780570">
                  <a:extLst>
                    <a:ext uri="{9D8B030D-6E8A-4147-A177-3AD203B41FA5}">
                      <a16:colId xmlns:a16="http://schemas.microsoft.com/office/drawing/2014/main" val="621787803"/>
                    </a:ext>
                  </a:extLst>
                </a:gridCol>
              </a:tblGrid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现金流量表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Cashflow statement</a:t>
                      </a:r>
                      <a:endParaRPr 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682054768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814905202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经营活动产生的现金净额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Cash from operating activities</a:t>
                      </a:r>
                      <a:endParaRPr 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277267.12 </a:t>
                      </a:r>
                      <a:endParaRPr lang="en-US" altLang="zh-CN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721043334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  净利润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Net earnings</a:t>
                      </a:r>
                      <a:endParaRPr 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195554.02 </a:t>
                      </a:r>
                      <a:endParaRPr lang="en-US" altLang="zh-CN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552154464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  折旧和摊销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Depreciation and Amortization</a:t>
                      </a:r>
                      <a:endParaRPr 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89049.12 </a:t>
                      </a:r>
                      <a:endParaRPr lang="en-US" altLang="zh-CN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266403530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  营运资本变化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Changes in working capital</a:t>
                      </a:r>
                      <a:endParaRPr 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-12407.03 </a:t>
                      </a:r>
                      <a:endParaRPr lang="en-US" altLang="zh-CN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326626424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  其他非现金营业费用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noncash op. expenses</a:t>
                      </a:r>
                      <a:endParaRPr 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5071.01 </a:t>
                      </a:r>
                      <a:endParaRPr lang="en-US" altLang="zh-CN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577352720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176725294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投资活动产生的现金净额</a:t>
                      </a:r>
                      <a:endParaRPr lang="zh-CN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Cash from investing activities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-122986.98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400805967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资本开支</a:t>
                      </a:r>
                      <a:endParaRPr lang="zh-CN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Capital expenditure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-93718.76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239183497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其他投资活动现金流</a:t>
                      </a:r>
                      <a:endParaRPr lang="zh-CN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Other cash from investing activities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-29268.22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65979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03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2F2F71-C476-4548-841D-FA9748D0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自由现金流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0A065D-C33A-4BB4-AA6B-D96DB2C7EC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自由现金流（</a:t>
            </a:r>
            <a:r>
              <a:rPr lang="en-US" altLang="zh-CN" dirty="0"/>
              <a:t>Free Cash Flow, FCF</a:t>
            </a:r>
            <a:r>
              <a:rPr lang="zh-CN" altLang="en-US" dirty="0"/>
              <a:t>）是公司可以自由支配的现金流。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自由现金流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</a:p>
          <a:p>
            <a:pPr marL="457200" lvl="1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经营现金流 </a:t>
            </a:r>
            <a:r>
              <a:rPr lang="en-US" altLang="zh-CN" dirty="0">
                <a:solidFill>
                  <a:srgbClr val="C00000"/>
                </a:solidFill>
              </a:rPr>
              <a:t>– </a:t>
            </a:r>
            <a:r>
              <a:rPr lang="zh-CN" altLang="en-US" dirty="0">
                <a:solidFill>
                  <a:srgbClr val="C00000"/>
                </a:solidFill>
              </a:rPr>
              <a:t>资本开支</a:t>
            </a:r>
          </a:p>
        </p:txBody>
      </p:sp>
      <p:graphicFrame>
        <p:nvGraphicFramePr>
          <p:cNvPr id="11" name="内容占位符 10">
            <a:extLst>
              <a:ext uri="{FF2B5EF4-FFF2-40B4-BE49-F238E27FC236}">
                <a16:creationId xmlns:a16="http://schemas.microsoft.com/office/drawing/2014/main" id="{88C02AC7-0E34-44BE-B204-2C815F6075C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8940300"/>
              </p:ext>
            </p:extLst>
          </p:nvPr>
        </p:nvGraphicFramePr>
        <p:xfrm>
          <a:off x="5076056" y="2204864"/>
          <a:ext cx="2758046" cy="2067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12037039"/>
                    </a:ext>
                  </a:extLst>
                </a:gridCol>
                <a:gridCol w="957846">
                  <a:extLst>
                    <a:ext uri="{9D8B030D-6E8A-4147-A177-3AD203B41FA5}">
                      <a16:colId xmlns:a16="http://schemas.microsoft.com/office/drawing/2014/main" val="593534098"/>
                    </a:ext>
                  </a:extLst>
                </a:gridCol>
              </a:tblGrid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effectLst/>
                        </a:rPr>
                        <a:t>现金流量表</a:t>
                      </a:r>
                      <a:endParaRPr lang="zh-CN" altLang="en-US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zh-CN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77266913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565976840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经营现金流</a:t>
                      </a:r>
                      <a:endParaRPr lang="zh-CN" alt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277267.12 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4216260753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2711530554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>
                          <a:effectLst/>
                        </a:rPr>
                        <a:t>投资现金流</a:t>
                      </a:r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-122986.98 </a:t>
                      </a:r>
                      <a:endParaRPr lang="en-US" altLang="zh-CN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104004082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资本开支</a:t>
                      </a:r>
                      <a:endParaRPr lang="zh-CN" alt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-93718.76 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1012335694"/>
                  </a:ext>
                </a:extLst>
              </a:tr>
              <a:tr h="3058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 dirty="0">
                          <a:effectLst/>
                        </a:rPr>
                        <a:t>  其他投资活动现金流</a:t>
                      </a:r>
                      <a:endParaRPr lang="zh-CN" altLang="en-US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effectLst/>
                        </a:rPr>
                        <a:t>-29268.22 </a:t>
                      </a:r>
                      <a:endParaRPr lang="en-US" altLang="zh-CN" sz="14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4119766349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4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3053053668"/>
                  </a:ext>
                </a:extLst>
              </a:tr>
              <a:tr h="16309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自由现金流</a:t>
                      </a:r>
                      <a:endParaRPr lang="zh-CN" altLang="en-US" sz="14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183548.36 </a:t>
                      </a:r>
                      <a:endParaRPr lang="en-US" altLang="zh-CN" sz="14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96" marR="6796" marT="6796" marB="0" anchor="b"/>
                </a:tc>
                <a:extLst>
                  <a:ext uri="{0D108BD9-81ED-4DB2-BD59-A6C34878D82A}">
                    <a16:rowId xmlns:a16="http://schemas.microsoft.com/office/drawing/2014/main" val="75727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511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8820E1-A459-40E9-B106-43145B5A3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自由现金流的重要性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F934AF-71BB-46DE-BFD2-2403119D5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自由现金流为正，公司才能在</a:t>
            </a:r>
            <a:r>
              <a:rPr lang="zh-CN" altLang="en-US" dirty="0">
                <a:solidFill>
                  <a:srgbClr val="C00000"/>
                </a:solidFill>
              </a:rPr>
              <a:t>不依赖外部融资</a:t>
            </a:r>
            <a:r>
              <a:rPr lang="zh-CN" altLang="en-US" dirty="0"/>
              <a:t>的前提下扩张。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9E11DC1-4648-42FD-B456-B9178C319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476070"/>
              </p:ext>
            </p:extLst>
          </p:nvPr>
        </p:nvGraphicFramePr>
        <p:xfrm>
          <a:off x="1187624" y="2708920"/>
          <a:ext cx="66967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842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6652F-705F-4248-B7FC-1C96AE8D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150BBB-32EE-4F8E-AE8C-DD696604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引论</a:t>
            </a:r>
            <a:endParaRPr lang="en-US" altLang="zh-CN" dirty="0"/>
          </a:p>
          <a:p>
            <a:r>
              <a:rPr lang="zh-CN" altLang="en-US" dirty="0">
                <a:solidFill>
                  <a:srgbClr val="C00000"/>
                </a:solidFill>
              </a:rPr>
              <a:t>利润表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结构和元素</a:t>
            </a:r>
            <a:endParaRPr lang="en-US" altLang="zh-CN" dirty="0">
              <a:solidFill>
                <a:srgbClr val="C00000"/>
              </a:solidFill>
            </a:endParaRPr>
          </a:p>
          <a:p>
            <a:pPr lvl="1"/>
            <a:r>
              <a:rPr lang="zh-CN" altLang="en-US" dirty="0">
                <a:solidFill>
                  <a:srgbClr val="C00000"/>
                </a:solidFill>
              </a:rPr>
              <a:t>利润表假帐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现金流量表</a:t>
            </a:r>
            <a:endParaRPr lang="en-US" altLang="zh-CN" dirty="0"/>
          </a:p>
          <a:p>
            <a:r>
              <a:rPr lang="zh-CN" altLang="en-US" dirty="0"/>
              <a:t>结束语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1687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8DF18-302A-4C88-AF85-B431C6BC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筹资活动产生的现金流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E51823-A800-4D8F-A0E5-6AFE29F9F0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筹资活动产生的现金流主要为</a:t>
            </a:r>
            <a:endParaRPr lang="en-US" altLang="zh-CN" dirty="0"/>
          </a:p>
          <a:p>
            <a:pPr lvl="1"/>
            <a:r>
              <a:rPr lang="zh-CN" altLang="en-US" dirty="0"/>
              <a:t>吸收投资（可以为负）</a:t>
            </a:r>
            <a:endParaRPr lang="en-US" altLang="zh-CN" dirty="0"/>
          </a:p>
          <a:p>
            <a:pPr lvl="1"/>
            <a:r>
              <a:rPr lang="zh-CN" altLang="en-US" dirty="0"/>
              <a:t>借款和发行债券</a:t>
            </a:r>
            <a:endParaRPr lang="en-US" altLang="zh-CN" dirty="0"/>
          </a:p>
          <a:p>
            <a:pPr lvl="1"/>
            <a:r>
              <a:rPr lang="zh-CN" altLang="en-US" dirty="0"/>
              <a:t>分配股利（包括子公司支付给少数股东的股利、利润）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调整自由现金流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</a:p>
          <a:p>
            <a:pPr marL="457200" lvl="1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经营现金流 </a:t>
            </a:r>
            <a:r>
              <a:rPr lang="en-US" altLang="zh-CN" dirty="0">
                <a:solidFill>
                  <a:srgbClr val="C00000"/>
                </a:solidFill>
              </a:rPr>
              <a:t>– </a:t>
            </a:r>
            <a:r>
              <a:rPr lang="zh-CN" altLang="en-US" dirty="0">
                <a:solidFill>
                  <a:srgbClr val="C00000"/>
                </a:solidFill>
              </a:rPr>
              <a:t>资本开支 </a:t>
            </a:r>
            <a:r>
              <a:rPr lang="en-US" altLang="zh-CN" dirty="0">
                <a:solidFill>
                  <a:srgbClr val="C00000"/>
                </a:solidFill>
              </a:rPr>
              <a:t>– </a:t>
            </a:r>
            <a:r>
              <a:rPr lang="zh-CN" altLang="en-US" dirty="0">
                <a:solidFill>
                  <a:srgbClr val="C00000"/>
                </a:solidFill>
              </a:rPr>
              <a:t>支付给子公司少数股东的利润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EB82369E-A2C2-483F-BA26-4FE17EC9BEC2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958113"/>
          <a:ext cx="4038600" cy="2634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4000">
                  <a:extLst>
                    <a:ext uri="{9D8B030D-6E8A-4147-A177-3AD203B41FA5}">
                      <a16:colId xmlns:a16="http://schemas.microsoft.com/office/drawing/2014/main" val="2076718751"/>
                    </a:ext>
                  </a:extLst>
                </a:gridCol>
                <a:gridCol w="1534030">
                  <a:extLst>
                    <a:ext uri="{9D8B030D-6E8A-4147-A177-3AD203B41FA5}">
                      <a16:colId xmlns:a16="http://schemas.microsoft.com/office/drawing/2014/main" val="681924541"/>
                    </a:ext>
                  </a:extLst>
                </a:gridCol>
                <a:gridCol w="780570">
                  <a:extLst>
                    <a:ext uri="{9D8B030D-6E8A-4147-A177-3AD203B41FA5}">
                      <a16:colId xmlns:a16="http://schemas.microsoft.com/office/drawing/2014/main" val="1482113322"/>
                    </a:ext>
                  </a:extLst>
                </a:gridCol>
              </a:tblGrid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现金流量表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Cashflow statement</a:t>
                      </a:r>
                      <a:endParaRPr 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u="none" strike="noStrike">
                          <a:effectLst/>
                        </a:rPr>
                        <a:t>2022-12-31</a:t>
                      </a:r>
                      <a:endParaRPr lang="en-US" altLang="zh-CN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839155011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449889692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effectLst/>
                        </a:rPr>
                        <a:t>经营活动产生的现金净额</a:t>
                      </a:r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Cash from operating activities</a:t>
                      </a:r>
                      <a:endParaRPr 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277267.12 </a:t>
                      </a:r>
                      <a:endParaRPr lang="en-US" altLang="zh-CN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129469619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607083346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effectLst/>
                        </a:rPr>
                        <a:t>投资活动产生的现金净额</a:t>
                      </a:r>
                      <a:endParaRPr lang="zh-CN" altLang="en-US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Cash from investing activities</a:t>
                      </a:r>
                      <a:endParaRPr 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-122986.98 </a:t>
                      </a:r>
                      <a:endParaRPr lang="en-US" altLang="zh-CN" sz="12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2425137098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zh-CN" altLang="en-US" sz="12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797823696"/>
                  </a:ext>
                </a:extLst>
              </a:tr>
              <a:tr h="30544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筹资活动产生的现金净额</a:t>
                      </a:r>
                      <a:endParaRPr lang="zh-CN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Cash from financing activities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-72035.60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47708395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吸收投资</a:t>
                      </a:r>
                      <a:endParaRPr lang="zh-CN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Equity financing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solidFill>
                            <a:srgbClr val="C00000"/>
                          </a:solidFill>
                          <a:effectLst/>
                        </a:rPr>
                        <a:t>4224.59 </a:t>
                      </a:r>
                      <a:endParaRPr lang="en-US" altLang="zh-CN" sz="12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4184568167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 借款和发行债券</a:t>
                      </a:r>
                      <a:endParaRPr lang="zh-CN" alt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Debt financing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90871.93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1912559868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  分配股利</a:t>
                      </a:r>
                      <a:endParaRPr lang="zh-CN" altLang="en-US" sz="12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Dividends paid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-159106.96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3188518962"/>
                  </a:ext>
                </a:extLst>
              </a:tr>
              <a:tr h="16290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solidFill>
                            <a:srgbClr val="C00000"/>
                          </a:solidFill>
                          <a:effectLst/>
                        </a:rPr>
                        <a:t>  其他</a:t>
                      </a:r>
                      <a:endParaRPr lang="zh-CN" altLang="en-US" sz="1200" b="0" i="0" u="none" strike="noStrike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Other</a:t>
                      </a:r>
                      <a:endParaRPr lang="en-US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-8025.16 </a:t>
                      </a:r>
                      <a:endParaRPr lang="en-US" altLang="zh-CN" sz="1200" b="0" i="0" u="none" strike="noStrike" dirty="0">
                        <a:solidFill>
                          <a:srgbClr val="C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788" marR="6788" marT="6788" marB="0" anchor="b"/>
                </a:tc>
                <a:extLst>
                  <a:ext uri="{0D108BD9-81ED-4DB2-BD59-A6C34878D82A}">
                    <a16:rowId xmlns:a16="http://schemas.microsoft.com/office/drawing/2014/main" val="945074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419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EB0203E-DD12-4531-B653-CD4561C4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调整自由现金流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C4543038-5EF4-4DD5-BFCC-95067693A6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34656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6904CCBC-8C78-4E95-ACE7-23CE7A55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现金流量类型</a:t>
            </a:r>
          </a:p>
        </p:txBody>
      </p:sp>
      <p:graphicFrame>
        <p:nvGraphicFramePr>
          <p:cNvPr id="7" name="内容占位符 6">
            <a:extLst>
              <a:ext uri="{FF2B5EF4-FFF2-40B4-BE49-F238E27FC236}">
                <a16:creationId xmlns:a16="http://schemas.microsoft.com/office/drawing/2014/main" id="{7F9B2781-FD36-4C3D-81E1-92DBD80AB0F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66748" y="3356992"/>
          <a:ext cx="72105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16469575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430276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48940071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9129347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4608031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591898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465638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142328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273841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05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经营活动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2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投资活动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9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筹资活动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23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净额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069101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AB64D22-9E9F-4600-B62B-ED2AA7316B6E}"/>
              </a:ext>
            </a:extLst>
          </p:cNvPr>
          <p:cNvSpPr txBox="1"/>
          <p:nvPr/>
        </p:nvSpPr>
        <p:spPr>
          <a:xfrm>
            <a:off x="1115616" y="213285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根据三种类型的现金流正负，可以将公司分为八大类：</a:t>
            </a:r>
          </a:p>
        </p:txBody>
      </p:sp>
    </p:spTree>
    <p:extLst>
      <p:ext uri="{BB962C8B-B14F-4D97-AF65-F5344CB8AC3E}">
        <p14:creationId xmlns:p14="http://schemas.microsoft.com/office/powerpoint/2010/main" val="2117896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F2422-244D-4207-995F-FB628D939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现金流量表造假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488178-E5A3-4F4D-89ED-0E3A733EC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融资现金流入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经营现金流</a:t>
                </a:r>
                <a:endParaRPr lang="en-US" altLang="zh-CN" dirty="0"/>
              </a:p>
              <a:p>
                <a:r>
                  <a:rPr lang="zh-CN" altLang="en-US" dirty="0"/>
                  <a:t>经营现金流出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投资现金流</a:t>
                </a:r>
                <a:endParaRPr lang="en-US" altLang="zh-CN" dirty="0"/>
              </a:p>
              <a:p>
                <a:r>
                  <a:rPr lang="zh-CN" altLang="en-US" dirty="0"/>
                  <a:t>用并购或资产处置虚增经营现金流</a:t>
                </a:r>
                <a:endParaRPr lang="en-US" altLang="zh-CN" dirty="0"/>
              </a:p>
              <a:p>
                <a:r>
                  <a:rPr lang="zh-CN" altLang="en-US" dirty="0"/>
                  <a:t>用一次性收益虚增经营现金流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488178-E5A3-4F4D-89ED-0E3A733EC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17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3CA29DC-E4CC-48FB-B49D-5AB2EFA3262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融资现金流入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经营现金流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3CA29DC-E4CC-48FB-B49D-5AB2EFA32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9BC23F-8DC4-490D-98B0-5675D389E9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通过银行制造虚假经营现金流</a:t>
            </a:r>
            <a:endParaRPr lang="en-US" altLang="zh-CN" dirty="0"/>
          </a:p>
          <a:p>
            <a:r>
              <a:rPr lang="zh-CN" altLang="en-US" dirty="0"/>
              <a:t>出售应收账款</a:t>
            </a:r>
            <a:endParaRPr lang="en-US" altLang="zh-CN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6672D65-57C3-46DF-806B-FE10E7425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2712" y="3080230"/>
            <a:ext cx="5484088" cy="2732017"/>
          </a:xfrm>
          <a:prstGeom prst="rect">
            <a:avLst/>
          </a:prstGeom>
          <a:ln w="22225">
            <a:noFill/>
          </a:ln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33CB689-23BE-46E6-B79B-80E12B006CBA}"/>
              </a:ext>
            </a:extLst>
          </p:cNvPr>
          <p:cNvCxnSpPr/>
          <p:nvPr/>
        </p:nvCxnSpPr>
        <p:spPr>
          <a:xfrm flipH="1">
            <a:off x="4572000" y="4446238"/>
            <a:ext cx="316835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67A90F87-E622-4B26-971D-9920EEBDE816}"/>
              </a:ext>
            </a:extLst>
          </p:cNvPr>
          <p:cNvCxnSpPr/>
          <p:nvPr/>
        </p:nvCxnSpPr>
        <p:spPr>
          <a:xfrm>
            <a:off x="7740352" y="4293096"/>
            <a:ext cx="0" cy="153142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D6AA9A82-67DF-4CC7-811D-CE9E244DF83A}"/>
              </a:ext>
            </a:extLst>
          </p:cNvPr>
          <p:cNvCxnSpPr/>
          <p:nvPr/>
        </p:nvCxnSpPr>
        <p:spPr>
          <a:xfrm flipV="1">
            <a:off x="4572000" y="4293096"/>
            <a:ext cx="0" cy="15314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05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25F9CC9-0389-461A-BBC5-2B62BF6179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经营现金流出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投资现金流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25F9CC9-0389-461A-BBC5-2B62BF617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7AE630-4682-48B5-85B2-8651D4F547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不恰当的费用资本化</a:t>
            </a:r>
            <a:endParaRPr lang="en-US" altLang="zh-CN" dirty="0"/>
          </a:p>
          <a:p>
            <a:r>
              <a:rPr lang="zh-CN" altLang="en-US" dirty="0"/>
              <a:t>把库存购买归类为投资（如</a:t>
            </a:r>
            <a:r>
              <a:rPr lang="en-US" altLang="zh-CN" dirty="0"/>
              <a:t>Netflix</a:t>
            </a:r>
            <a:r>
              <a:rPr lang="zh-CN" altLang="en-US" dirty="0"/>
              <a:t>的</a:t>
            </a:r>
            <a:r>
              <a:rPr lang="en-US" altLang="zh-CN" dirty="0"/>
              <a:t>DVD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回旋镖交易：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向</a:t>
            </a:r>
            <a:r>
              <a:rPr lang="en-US" altLang="zh-CN" dirty="0"/>
              <a:t>B</a:t>
            </a:r>
            <a:r>
              <a:rPr lang="zh-CN" altLang="en-US" dirty="0"/>
              <a:t>出售，经营现金流入</a:t>
            </a:r>
            <a:endParaRPr lang="en-US" altLang="zh-CN" dirty="0"/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从</a:t>
            </a:r>
            <a:r>
              <a:rPr lang="en-US" altLang="zh-CN" dirty="0"/>
              <a:t>B</a:t>
            </a:r>
            <a:r>
              <a:rPr lang="zh-CN" altLang="en-US" dirty="0"/>
              <a:t>购买，投资现金流出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AADBB32-385D-49DE-865D-C88101811186}"/>
              </a:ext>
            </a:extLst>
          </p:cNvPr>
          <p:cNvSpPr txBox="1"/>
          <p:nvPr/>
        </p:nvSpPr>
        <p:spPr>
          <a:xfrm>
            <a:off x="6012160" y="2749737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上市公司</a:t>
            </a:r>
            <a:r>
              <a:rPr lang="en-US" altLang="zh-CN" dirty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9D7CC5-AAA8-4B8D-A996-82DE8B64E9B0}"/>
              </a:ext>
            </a:extLst>
          </p:cNvPr>
          <p:cNvSpPr txBox="1"/>
          <p:nvPr/>
        </p:nvSpPr>
        <p:spPr>
          <a:xfrm>
            <a:off x="6012160" y="3678515"/>
            <a:ext cx="144016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伙伴公司</a:t>
            </a:r>
            <a:r>
              <a:rPr lang="en-US" altLang="zh-CN" dirty="0">
                <a:solidFill>
                  <a:schemeClr val="bg1"/>
                </a:solidFill>
              </a:rPr>
              <a:t>B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EEF5487-041A-48F6-B11B-B570764B8AB0}"/>
              </a:ext>
            </a:extLst>
          </p:cNvPr>
          <p:cNvCxnSpPr/>
          <p:nvPr/>
        </p:nvCxnSpPr>
        <p:spPr>
          <a:xfrm>
            <a:off x="6156176" y="3181785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7491053-5A2E-45ED-81E8-F7CB3FBE5041}"/>
              </a:ext>
            </a:extLst>
          </p:cNvPr>
          <p:cNvCxnSpPr/>
          <p:nvPr/>
        </p:nvCxnSpPr>
        <p:spPr>
          <a:xfrm flipV="1">
            <a:off x="7236296" y="3119069"/>
            <a:ext cx="0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629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C56D77-40B4-4A72-8E7E-123ECB70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FFA1CB-19FB-4944-8FD2-F4602F86E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在利润表观察公司的盈利状况和盈利能力。</a:t>
            </a:r>
            <a:endParaRPr lang="en-US" altLang="zh-CN" dirty="0"/>
          </a:p>
          <a:p>
            <a:r>
              <a:rPr lang="zh-CN" altLang="en-US" dirty="0"/>
              <a:t>在现金流量表观察利润质量、偿债能力、财务管理能力等。</a:t>
            </a:r>
            <a:endParaRPr lang="en-US" altLang="zh-CN" dirty="0"/>
          </a:p>
          <a:p>
            <a:r>
              <a:rPr lang="zh-CN" altLang="en-US" dirty="0"/>
              <a:t>现金流量表也无法避免被操纵。</a:t>
            </a:r>
            <a:endParaRPr lang="en-US" altLang="zh-CN" dirty="0"/>
          </a:p>
          <a:p>
            <a:r>
              <a:rPr lang="zh-CN" altLang="en-US" dirty="0"/>
              <a:t>越是市场关注的指标（净利润、自由现金流等），管理层越有动力操纵。</a:t>
            </a:r>
            <a:endParaRPr lang="en-US" altLang="zh-CN" dirty="0"/>
          </a:p>
          <a:p>
            <a:r>
              <a:rPr lang="zh-CN" altLang="en-US" dirty="0"/>
              <a:t>警惕指标异动，调查异动原因。如果不能理解，敬而远之。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11364F-8A9D-477E-9814-7B8FD4776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sz="4300" dirty="0">
                <a:solidFill>
                  <a:schemeClr val="bg1"/>
                </a:solidFill>
                <a:highlight>
                  <a:srgbClr val="008000"/>
                </a:highlight>
              </a:rPr>
              <a:t>事出反常</a:t>
            </a:r>
            <a:endParaRPr lang="en-US" altLang="zh-CN" sz="4300" dirty="0">
              <a:solidFill>
                <a:schemeClr val="bg1"/>
              </a:solidFill>
              <a:highlight>
                <a:srgbClr val="008000"/>
              </a:highlight>
            </a:endParaRPr>
          </a:p>
          <a:p>
            <a:pPr marL="0" indent="0" algn="ctr">
              <a:buNone/>
            </a:pPr>
            <a:r>
              <a:rPr lang="zh-CN" altLang="en-US" sz="4300" dirty="0">
                <a:solidFill>
                  <a:srgbClr val="C00000"/>
                </a:solidFill>
              </a:rPr>
              <a:t>必有妖</a:t>
            </a:r>
          </a:p>
        </p:txBody>
      </p:sp>
    </p:spTree>
    <p:extLst>
      <p:ext uri="{BB962C8B-B14F-4D97-AF65-F5344CB8AC3E}">
        <p14:creationId xmlns:p14="http://schemas.microsoft.com/office/powerpoint/2010/main" val="119295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641E72-598E-4888-AC82-4E18BAE83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利润表结构</a:t>
            </a:r>
          </a:p>
        </p:txBody>
      </p:sp>
      <p:graphicFrame>
        <p:nvGraphicFramePr>
          <p:cNvPr id="11" name="内容占位符 10">
            <a:extLst>
              <a:ext uri="{FF2B5EF4-FFF2-40B4-BE49-F238E27FC236}">
                <a16:creationId xmlns:a16="http://schemas.microsoft.com/office/drawing/2014/main" id="{244E50FD-DA66-43A6-B306-3B3CB7A7FB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2007765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123FA6C1-CD9C-481A-9880-8E6AAE1507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076056" y="1594999"/>
            <a:ext cx="3188128" cy="4525963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6C6CD82B-1278-4A57-B918-43DC5333FA0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EC505C5-0177-44A6-9A2E-8FFF961EC7E7}"/>
              </a:ext>
            </a:extLst>
          </p:cNvPr>
          <p:cNvSpPr txBox="1"/>
          <p:nvPr/>
        </p:nvSpPr>
        <p:spPr>
          <a:xfrm>
            <a:off x="1979712" y="25283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（营业成本）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7A3D13D-144F-4D37-8924-868A003A1609}"/>
              </a:ext>
            </a:extLst>
          </p:cNvPr>
          <p:cNvSpPr txBox="1"/>
          <p:nvPr/>
        </p:nvSpPr>
        <p:spPr>
          <a:xfrm>
            <a:off x="2267744" y="370409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（营业费用）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1D9082-078B-455E-BAC8-1503831860AB}"/>
              </a:ext>
            </a:extLst>
          </p:cNvPr>
          <p:cNvSpPr txBox="1"/>
          <p:nvPr/>
        </p:nvSpPr>
        <p:spPr>
          <a:xfrm>
            <a:off x="2267744" y="4869160"/>
            <a:ext cx="1432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（少数股东损益）</a:t>
            </a:r>
          </a:p>
        </p:txBody>
      </p:sp>
    </p:spTree>
    <p:extLst>
      <p:ext uri="{BB962C8B-B14F-4D97-AF65-F5344CB8AC3E}">
        <p14:creationId xmlns:p14="http://schemas.microsoft.com/office/powerpoint/2010/main" val="402193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820DED8-6117-4273-9048-C919F824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利润表瀑布图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内容占位符 6">
                <a:extLst>
                  <a:ext uri="{FF2B5EF4-FFF2-40B4-BE49-F238E27FC236}">
                    <a16:creationId xmlns:a16="http://schemas.microsoft.com/office/drawing/2014/main" id="{473625BF-1EAC-4EC2-9D3E-9DB39FE6EF0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9264296"/>
                  </p:ext>
                </p:extLst>
              </p:nvPr>
            </p:nvGraphicFramePr>
            <p:xfrm>
              <a:off x="457200" y="1600200"/>
              <a:ext cx="8229600" cy="45259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内容占位符 6">
                <a:extLst>
                  <a:ext uri="{FF2B5EF4-FFF2-40B4-BE49-F238E27FC236}">
                    <a16:creationId xmlns:a16="http://schemas.microsoft.com/office/drawing/2014/main" id="{473625BF-1EAC-4EC2-9D3E-9DB39FE6EF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47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F2E646-DAAD-4226-9EF5-2B0C29E5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营业收入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1B8B81-B26A-4759-A2B9-763BFAA2B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营业收入（</a:t>
            </a:r>
            <a:r>
              <a:rPr lang="en-US" altLang="zh-CN" dirty="0"/>
              <a:t>Revenue</a:t>
            </a:r>
            <a:r>
              <a:rPr lang="zh-CN" altLang="en-US" dirty="0"/>
              <a:t>），简称“营收”，是出售商品或服务所得的收入，是公司的“</a:t>
            </a:r>
            <a:r>
              <a:rPr lang="en-US" altLang="zh-CN" dirty="0"/>
              <a:t>Top line</a:t>
            </a:r>
            <a:r>
              <a:rPr lang="zh-CN" altLang="en-US" dirty="0"/>
              <a:t>”。</a:t>
            </a:r>
            <a:endParaRPr lang="en-US" altLang="zh-CN" dirty="0"/>
          </a:p>
          <a:p>
            <a:r>
              <a:rPr lang="zh-CN" altLang="en-US" dirty="0"/>
              <a:t>营业收入分类（附注）</a:t>
            </a:r>
            <a:endParaRPr lang="en-US" altLang="zh-CN" dirty="0"/>
          </a:p>
          <a:p>
            <a:pPr lvl="1"/>
            <a:r>
              <a:rPr lang="zh-CN" altLang="en-US" dirty="0"/>
              <a:t>主营业务、其他业务</a:t>
            </a:r>
            <a:endParaRPr lang="en-US" altLang="zh-CN" dirty="0"/>
          </a:p>
          <a:p>
            <a:pPr lvl="1"/>
            <a:r>
              <a:rPr lang="zh-CN" altLang="en-US" dirty="0"/>
              <a:t>产品类别</a:t>
            </a:r>
            <a:endParaRPr lang="en-US" altLang="zh-CN" dirty="0"/>
          </a:p>
          <a:p>
            <a:pPr lvl="1"/>
            <a:r>
              <a:rPr lang="zh-CN" altLang="en-US" dirty="0"/>
              <a:t>境内、境外</a:t>
            </a:r>
            <a:endParaRPr lang="en-US" altLang="zh-CN" dirty="0"/>
          </a:p>
          <a:p>
            <a:r>
              <a:rPr lang="zh-CN" altLang="en-US" dirty="0"/>
              <a:t>关注指标：</a:t>
            </a:r>
            <a:r>
              <a:rPr lang="zh-CN" altLang="en-US" dirty="0">
                <a:solidFill>
                  <a:srgbClr val="C00000"/>
                </a:solidFill>
              </a:rPr>
              <a:t>营收同比增长率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449609-F8F3-445D-930E-5654C2EE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347864"/>
            <a:ext cx="3607810" cy="1512168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4E7C2CBE-1D09-43C4-A90D-96AAE75E2B43}"/>
              </a:ext>
            </a:extLst>
          </p:cNvPr>
          <p:cNvSpPr/>
          <p:nvPr/>
        </p:nvSpPr>
        <p:spPr>
          <a:xfrm>
            <a:off x="8028384" y="4509120"/>
            <a:ext cx="864096" cy="43204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D0919A14-458B-465C-8C35-7C094CB1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营业成本和毛利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9260717-5D7C-4843-8E44-6707BFBA29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营业成本（</a:t>
            </a:r>
            <a:r>
              <a:rPr lang="en-US" altLang="zh-CN" dirty="0"/>
              <a:t>Cost of revenue </a:t>
            </a:r>
            <a:r>
              <a:rPr lang="zh-CN" altLang="en-US" dirty="0"/>
              <a:t>或 </a:t>
            </a:r>
            <a:r>
              <a:rPr lang="en-US" altLang="zh-CN" dirty="0"/>
              <a:t>Costs of goods sold, </a:t>
            </a:r>
            <a:r>
              <a:rPr lang="en-US" altLang="zh-CN" dirty="0">
                <a:solidFill>
                  <a:srgbClr val="C00000"/>
                </a:solidFill>
              </a:rPr>
              <a:t>COGS</a:t>
            </a:r>
            <a:r>
              <a:rPr lang="zh-CN" altLang="en-US" dirty="0"/>
              <a:t>）：原材料费用</a:t>
            </a:r>
            <a:r>
              <a:rPr lang="en-US" altLang="zh-CN" dirty="0"/>
              <a:t>+</a:t>
            </a:r>
            <a:r>
              <a:rPr lang="zh-CN" altLang="en-US" dirty="0"/>
              <a:t>人工。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毛利润（</a:t>
            </a:r>
            <a:r>
              <a:rPr lang="en-US" altLang="zh-CN" dirty="0"/>
              <a:t>Gross profit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  <a:r>
              <a:rPr lang="zh-CN" altLang="en-US" dirty="0">
                <a:solidFill>
                  <a:srgbClr val="C00000"/>
                </a:solidFill>
              </a:rPr>
              <a:t>营业收入</a:t>
            </a:r>
            <a:r>
              <a:rPr lang="en-US" altLang="zh-CN" dirty="0">
                <a:solidFill>
                  <a:srgbClr val="C00000"/>
                </a:solidFill>
              </a:rPr>
              <a:t>-</a:t>
            </a:r>
            <a:r>
              <a:rPr lang="zh-CN" altLang="en-US" dirty="0">
                <a:solidFill>
                  <a:srgbClr val="C00000"/>
                </a:solidFill>
              </a:rPr>
              <a:t>营业成本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毛利率（</a:t>
            </a:r>
            <a:r>
              <a:rPr lang="en-US" altLang="zh-CN" dirty="0"/>
              <a:t>Gross margin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</a:t>
            </a:r>
            <a:r>
              <a:rPr lang="en-US" altLang="zh-CN" dirty="0">
                <a:solidFill>
                  <a:srgbClr val="C00000"/>
                </a:solidFill>
              </a:rPr>
              <a:t>= </a:t>
            </a:r>
            <a:r>
              <a:rPr lang="zh-CN" altLang="en-US" dirty="0">
                <a:solidFill>
                  <a:srgbClr val="C00000"/>
                </a:solidFill>
              </a:rPr>
              <a:t>毛利 </a:t>
            </a:r>
            <a:r>
              <a:rPr lang="en-US" altLang="zh-CN" dirty="0">
                <a:solidFill>
                  <a:srgbClr val="C00000"/>
                </a:solidFill>
              </a:rPr>
              <a:t>/ </a:t>
            </a:r>
            <a:r>
              <a:rPr lang="zh-CN" altLang="en-US" dirty="0">
                <a:solidFill>
                  <a:srgbClr val="C00000"/>
                </a:solidFill>
              </a:rPr>
              <a:t>营收</a:t>
            </a:r>
            <a:endParaRPr lang="en-US" altLang="zh-CN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52C344-21B7-4100-9400-5AB6AA1F8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788759"/>
            <a:ext cx="4392488" cy="10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F065609-03D4-4DC5-9F82-8581E88B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高毛利代表什么？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3560D3F-39E1-4679-AA52-C757686F967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产品成本低，定价“加成”高。</a:t>
                </a:r>
                <a:endParaRPr lang="en-US" altLang="zh-CN" dirty="0"/>
              </a:p>
              <a:p>
                <a:r>
                  <a:rPr lang="zh-CN" altLang="en-US" dirty="0"/>
                  <a:t>高毛利生意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品牌消费品、软件、生物制药等</a:t>
                </a:r>
              </a:p>
              <a:p>
                <a:r>
                  <a:rPr lang="zh-CN" altLang="en-US" dirty="0"/>
                  <a:t>竞争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en-US" dirty="0"/>
                  <a:t> 低毛利</a:t>
                </a: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看高低，也看稳定性。</a:t>
                </a:r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3560D3F-39E1-4679-AA52-C757686F9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715" t="-1482" r="-6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C1AFB06B-201F-47E2-9063-577C59417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948971"/>
            <a:ext cx="4038600" cy="18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2701</Words>
  <Application>Microsoft Office PowerPoint</Application>
  <PresentationFormat>全屏显示(4:3)</PresentationFormat>
  <Paragraphs>543</Paragraphs>
  <Slides>46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等线</vt:lpstr>
      <vt:lpstr>宋体</vt:lpstr>
      <vt:lpstr>Arial</vt:lpstr>
      <vt:lpstr>Calibri</vt:lpstr>
      <vt:lpstr>Cambria Math</vt:lpstr>
      <vt:lpstr>Office 主题</vt:lpstr>
      <vt:lpstr>利润和现金流分析</vt:lpstr>
      <vt:lpstr>内容</vt:lpstr>
      <vt:lpstr>引论</vt:lpstr>
      <vt:lpstr>内容</vt:lpstr>
      <vt:lpstr>利润表结构</vt:lpstr>
      <vt:lpstr>利润表瀑布图</vt:lpstr>
      <vt:lpstr>营业收入</vt:lpstr>
      <vt:lpstr>营业成本和毛利</vt:lpstr>
      <vt:lpstr>高毛利代表什么？</vt:lpstr>
      <vt:lpstr>营运费用（Operating expenses）</vt:lpstr>
      <vt:lpstr>关注费用</vt:lpstr>
      <vt:lpstr>销售费用</vt:lpstr>
      <vt:lpstr>利息费用</vt:lpstr>
      <vt:lpstr>所得税</vt:lpstr>
      <vt:lpstr>销售净利率</vt:lpstr>
      <vt:lpstr>天花板</vt:lpstr>
      <vt:lpstr>少数股东损益</vt:lpstr>
      <vt:lpstr>归母净利润≠净利润</vt:lpstr>
      <vt:lpstr>每股归母净利润</vt:lpstr>
      <vt:lpstr>Sankey图</vt:lpstr>
      <vt:lpstr>一些其他指标</vt:lpstr>
      <vt:lpstr>利润表的花头</vt:lpstr>
      <vt:lpstr>虚假收入</vt:lpstr>
      <vt:lpstr>过早确认收入</vt:lpstr>
      <vt:lpstr>用非经常性损益虚增营业利润</vt:lpstr>
      <vt:lpstr>IBM 也做假账</vt:lpstr>
      <vt:lpstr>把当前费用挪到以后</vt:lpstr>
      <vt:lpstr>收不回的“可收回增值税进项”</vt:lpstr>
      <vt:lpstr>内容</vt:lpstr>
      <vt:lpstr>为什么要看现金流量表</vt:lpstr>
      <vt:lpstr>现金流量表结构</vt:lpstr>
      <vt:lpstr>现金流量表</vt:lpstr>
      <vt:lpstr>瀑布图</vt:lpstr>
      <vt:lpstr>经营活动产生的现金流</vt:lpstr>
      <vt:lpstr>折旧和摊销</vt:lpstr>
      <vt:lpstr>营运资本变化</vt:lpstr>
      <vt:lpstr>投资活动产生的现金流</vt:lpstr>
      <vt:lpstr>自由现金流</vt:lpstr>
      <vt:lpstr>自由现金流的重要性</vt:lpstr>
      <vt:lpstr>筹资活动产生的现金流</vt:lpstr>
      <vt:lpstr>调整自由现金流</vt:lpstr>
      <vt:lpstr>现金流量类型</vt:lpstr>
      <vt:lpstr>现金流量表造假</vt:lpstr>
      <vt:lpstr>融资现金流入 ⇒ 经营现金流</vt:lpstr>
      <vt:lpstr>经营现金流出 ⇒ 投资现金流</vt:lpstr>
      <vt:lpstr>结束语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Junhui</cp:lastModifiedBy>
  <cp:revision>132</cp:revision>
  <dcterms:created xsi:type="dcterms:W3CDTF">2011-12-09T08:32:57Z</dcterms:created>
  <dcterms:modified xsi:type="dcterms:W3CDTF">2025-05-19T09:31:10Z</dcterms:modified>
</cp:coreProperties>
</file>