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6" r:id="rId15"/>
    <p:sldId id="273" r:id="rId16"/>
    <p:sldId id="277" r:id="rId17"/>
    <p:sldId id="274" r:id="rId18"/>
    <p:sldId id="275" r:id="rId19"/>
    <p:sldId id="278" r:id="rId20"/>
    <p:sldId id="279" r:id="rId21"/>
    <p:sldId id="280" r:id="rId22"/>
    <p:sldId id="28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61" autoAdjust="0"/>
  </p:normalViewPr>
  <p:slideViewPr>
    <p:cSldViewPr>
      <p:cViewPr varScale="1">
        <p:scale>
          <a:sx n="97" d="100"/>
          <a:sy n="9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nhui\Documents\courses\Investment\Case\&#26149;&#31179;&#33322;&#31354;\601021.SH-&#21033;&#28070;&#3492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nhui\Documents\courses\Investment\Case\&#30887;&#26690;&#22253;\2007.HK-GSD.&#21033;&#28070;&#34920;20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Junhui\Documents\courses\Investment\Case\&#20029;&#29664;&#21307;&#33647;\000513.SZ-&#21033;&#28070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借款和利息费用（万元）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借款总额（左）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Sheet2!$B$2:$B$6</c:f>
              <c:numCache>
                <c:formatCode>General</c:formatCode>
                <c:ptCount val="5"/>
                <c:pt idx="0">
                  <c:v>567949.12</c:v>
                </c:pt>
                <c:pt idx="1">
                  <c:v>771480.55</c:v>
                </c:pt>
                <c:pt idx="2">
                  <c:v>1131707.71</c:v>
                </c:pt>
                <c:pt idx="3">
                  <c:v>1370566.13</c:v>
                </c:pt>
                <c:pt idx="4">
                  <c:v>1630118.36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3C-40D9-A062-3570595F7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9533920"/>
        <c:axId val="1782100544"/>
      </c:lineChart>
      <c:lineChart>
        <c:grouping val="standar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利息费用（右）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Sheet2!$C$2:$C$6</c:f>
              <c:numCache>
                <c:formatCode>###,##0.00</c:formatCode>
                <c:ptCount val="5"/>
                <c:pt idx="0">
                  <c:v>23078.97</c:v>
                </c:pt>
                <c:pt idx="1">
                  <c:v>24014.1</c:v>
                </c:pt>
                <c:pt idx="2">
                  <c:v>25942.03</c:v>
                </c:pt>
                <c:pt idx="3">
                  <c:v>55319.91</c:v>
                </c:pt>
                <c:pt idx="4">
                  <c:v>66316.63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3C-40D9-A062-3570595F7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004768"/>
        <c:axId val="1901482656"/>
      </c:lineChart>
      <c:catAx>
        <c:axId val="17795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82100544"/>
        <c:crosses val="autoZero"/>
        <c:auto val="1"/>
        <c:lblAlgn val="ctr"/>
        <c:lblOffset val="100"/>
        <c:noMultiLvlLbl val="0"/>
      </c:catAx>
      <c:valAx>
        <c:axId val="178210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79533920"/>
        <c:crosses val="autoZero"/>
        <c:crossBetween val="between"/>
      </c:valAx>
      <c:valAx>
        <c:axId val="1901482656"/>
        <c:scaling>
          <c:orientation val="minMax"/>
        </c:scaling>
        <c:delete val="0"/>
        <c:axPos val="r"/>
        <c:numFmt formatCode="##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22004768"/>
        <c:crosses val="max"/>
        <c:crossBetween val="between"/>
      </c:valAx>
      <c:catAx>
        <c:axId val="2122004768"/>
        <c:scaling>
          <c:orientation val="minMax"/>
        </c:scaling>
        <c:delete val="1"/>
        <c:axPos val="b"/>
        <c:majorTickMark val="out"/>
        <c:minorTickMark val="none"/>
        <c:tickLblPos val="nextTo"/>
        <c:crossAx val="1901482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所得税/税前利润（%）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41.910035280282244</c:v>
                </c:pt>
                <c:pt idx="1">
                  <c:v>38.881113080982452</c:v>
                </c:pt>
                <c:pt idx="2">
                  <c:v>7.9436371642448265</c:v>
                </c:pt>
                <c:pt idx="3">
                  <c:v>38.279047641420789</c:v>
                </c:pt>
                <c:pt idx="4">
                  <c:v>56.612179693560606</c:v>
                </c:pt>
                <c:pt idx="5">
                  <c:v>34.756133119304636</c:v>
                </c:pt>
                <c:pt idx="6">
                  <c:v>35.745313469617351</c:v>
                </c:pt>
                <c:pt idx="7">
                  <c:v>39.228499990631576</c:v>
                </c:pt>
                <c:pt idx="8">
                  <c:v>40.351640239787002</c:v>
                </c:pt>
                <c:pt idx="9">
                  <c:v>34.328794676820195</c:v>
                </c:pt>
                <c:pt idx="10">
                  <c:v>35.171264447163651</c:v>
                </c:pt>
                <c:pt idx="11">
                  <c:v>34.527014226955778</c:v>
                </c:pt>
                <c:pt idx="12">
                  <c:v>36.125030796280797</c:v>
                </c:pt>
                <c:pt idx="13">
                  <c:v>38.197350628101091</c:v>
                </c:pt>
                <c:pt idx="14">
                  <c:v>38.989228661563793</c:v>
                </c:pt>
                <c:pt idx="15">
                  <c:v>38.141683259382042</c:v>
                </c:pt>
                <c:pt idx="16">
                  <c:v>36.725555074886877</c:v>
                </c:pt>
                <c:pt idx="17">
                  <c:v>40.561864566563692</c:v>
                </c:pt>
                <c:pt idx="18">
                  <c:v>155.250886028726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3A-4B19-95BE-47C8235F6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1583040"/>
        <c:axId val="2109234368"/>
      </c:lineChart>
      <c:catAx>
        <c:axId val="201158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09234368"/>
        <c:crosses val="autoZero"/>
        <c:auto val="1"/>
        <c:lblAlgn val="ctr"/>
        <c:lblOffset val="100"/>
        <c:noMultiLvlLbl val="0"/>
      </c:catAx>
      <c:valAx>
        <c:axId val="210923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1158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(Income!$P$3:$P$4,Income!$P$10:$P$13,Income!$P$18:$P$20,Income!$P$24,Income!$P$28:$P$29)</cx:f>
        <cx:lvl ptCount="12">
          <cx:pt idx="0">营业收入</cx:pt>
          <cx:pt idx="1">营业成本</cx:pt>
          <cx:pt idx="2">  销售</cx:pt>
          <cx:pt idx="3">  管理</cx:pt>
          <cx:pt idx="4">  研发</cx:pt>
          <cx:pt idx="5">  其他（税金及附加）</cx:pt>
          <cx:pt idx="6">利息费用</cx:pt>
          <cx:pt idx="7">资产处置收益</cx:pt>
          <cx:pt idx="8">其他收益</cx:pt>
          <cx:pt idx="9">所得税</cx:pt>
          <cx:pt idx="10">少数股东损益</cx:pt>
          <cx:pt idx="11">归母净利润</cx:pt>
        </cx:lvl>
      </cx:strDim>
      <cx:numDim type="val">
        <cx:f>(Income!$Q$3:$Q$4,Income!$Q$10:$Q$13,Income!$Q$18:$Q$20,Income!$Q$24,Income!$Q$28:$Q$29)</cx:f>
        <cx:lvl ptCount="12" formatCode="0.00_);[红色]!(0.00!)">
          <cx:pt idx="0">1262957.8999999999</cx:pt>
          <cx:pt idx="1">-446128.31</cx:pt>
          <cx:pt idx="2">-388739.21000000002</cx:pt>
          <cx:pt idx="3">-65685.75</cx:pt>
          <cx:pt idx="4">-142652.26999999999</cx:pt>
          <cx:pt idx="5">-14646.860000000001</cx:pt>
          <cx:pt idx="6">-9754.5900000000001</cx:pt>
          <cx:pt idx="7">86.069999999999993</cx:pt>
          <cx:pt idx="8">37618.07</cx:pt>
          <cx:pt idx="9">-37501.040000000001</cx:pt>
          <cx:pt idx="10">-4614.8500000000004</cx:pt>
          <cx:pt idx="11">190939.15999999989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zh-CN" altLang="en-US"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  <a:ea typeface="宋体" panose="02010600030101010101" pitchFamily="2" charset="-122"/>
              </a:rPr>
              <a:t>丽珠集团（</a:t>
            </a:r>
            <a:r>
              <a:rPr lang="en-US" altLang="zh-CN"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  <a:ea typeface="宋体" panose="02010600030101010101" pitchFamily="2" charset="-122"/>
              </a:rPr>
              <a:t>2022</a:t>
            </a:r>
            <a:r>
              <a:rPr lang="zh-CN" altLang="en-US"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  <a:ea typeface="宋体" panose="02010600030101010101" pitchFamily="2" charset="-122"/>
              </a:rPr>
              <a:t>利润表）</a:t>
            </a:r>
          </a:p>
        </cx:rich>
      </cx:tx>
    </cx:title>
    <cx:plotArea>
      <cx:plotAreaRegion>
        <cx:series layoutId="waterfall" uniqueId="{52655BF6-989F-4580-A435-1B391B995E58}">
          <cx:dataId val="0"/>
          <cx:layoutPr>
            <cx:visibility connectorLines="0"/>
            <cx:subtotals>
              <cx:idx val="11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8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lt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60000"/>
        </a:schemeClr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2857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25400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2857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5754E-0660-40D8-8565-CC2BE8AB094A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BB084-E0E5-4A60-835A-7A2F5C183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6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BB084-E0E5-4A60-835A-7A2F5C1832A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933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BB084-E0E5-4A60-835A-7A2F5C1832A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98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BB084-E0E5-4A60-835A-7A2F5C1832A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82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茅台超过</a:t>
            </a:r>
            <a:r>
              <a:rPr lang="en-US" altLang="zh-CN" dirty="0"/>
              <a:t>90%</a:t>
            </a:r>
            <a:r>
              <a:rPr lang="zh-CN" altLang="en-US" dirty="0"/>
              <a:t>，微软近</a:t>
            </a:r>
            <a:r>
              <a:rPr lang="en-US" altLang="zh-CN" dirty="0"/>
              <a:t>80%</a:t>
            </a:r>
            <a:r>
              <a:rPr lang="zh-CN" altLang="en-US" dirty="0"/>
              <a:t>，可口可乐</a:t>
            </a:r>
            <a:r>
              <a:rPr lang="en-US" altLang="zh-CN" dirty="0"/>
              <a:t>60%</a:t>
            </a:r>
          </a:p>
          <a:p>
            <a:r>
              <a:rPr lang="zh-CN" altLang="en-US" dirty="0"/>
              <a:t>东航在好的年头也</a:t>
            </a:r>
            <a:r>
              <a:rPr lang="en-US" altLang="zh-CN" dirty="0"/>
              <a:t>&lt;20%</a:t>
            </a:r>
            <a:r>
              <a:rPr lang="zh-CN" altLang="en-US" dirty="0"/>
              <a:t>，差的年头负毛利</a:t>
            </a:r>
            <a:endParaRPr lang="en-US" altLang="zh-CN" dirty="0"/>
          </a:p>
          <a:p>
            <a:r>
              <a:rPr lang="zh-CN" altLang="en-US" dirty="0"/>
              <a:t>宝钢 </a:t>
            </a:r>
            <a:r>
              <a:rPr lang="en-US" altLang="zh-CN" dirty="0"/>
              <a:t>5%</a:t>
            </a:r>
            <a:r>
              <a:rPr lang="zh-CN" altLang="en-US" dirty="0"/>
              <a:t>，上汽 </a:t>
            </a:r>
            <a:r>
              <a:rPr lang="en-US" altLang="zh-CN" dirty="0"/>
              <a:t>10%</a:t>
            </a:r>
          </a:p>
          <a:p>
            <a:endParaRPr lang="en-US" altLang="zh-CN" dirty="0"/>
          </a:p>
          <a:p>
            <a:r>
              <a:rPr lang="zh-CN" altLang="en-US" dirty="0"/>
              <a:t>毛利率低于</a:t>
            </a:r>
            <a:r>
              <a:rPr lang="en-US" altLang="zh-CN" dirty="0"/>
              <a:t>20%</a:t>
            </a:r>
            <a:r>
              <a:rPr lang="zh-CN" altLang="en-US" dirty="0"/>
              <a:t>，一般都说明行业竞争激烈。其中的公司，除非有特别之处，很难带来高收益</a:t>
            </a:r>
            <a:endParaRPr lang="en-US" altLang="zh-CN" dirty="0"/>
          </a:p>
          <a:p>
            <a:r>
              <a:rPr lang="zh-CN" altLang="en-US" dirty="0"/>
              <a:t>例外：</a:t>
            </a:r>
            <a:r>
              <a:rPr lang="en-US" altLang="zh-CN" dirty="0"/>
              <a:t>Amazon, Costco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BB084-E0E5-4A60-835A-7A2F5C1832A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3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SG&amp;A </a:t>
            </a:r>
            <a:r>
              <a:rPr lang="zh-CN" altLang="en-US" dirty="0"/>
              <a:t>包括：管理层薪酬、广告费用、商务旅行、法务费用、佣金、工资奖金等。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国外利润表还包括折旧摊销，而</a:t>
            </a:r>
            <a:r>
              <a:rPr lang="en-US" altLang="zh-CN" dirty="0"/>
              <a:t>A</a:t>
            </a:r>
            <a:r>
              <a:rPr lang="zh-CN" altLang="en-US" dirty="0"/>
              <a:t>股折旧摊销包含在营业成本和营业费用中。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BB084-E0E5-4A60-835A-7A2F5C1832A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737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巴菲特为什么不买科技股和医药股？研发费用高，很难预测结果。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BB084-E0E5-4A60-835A-7A2F5C1832A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9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利息费用最好在营运利润的</a:t>
            </a:r>
            <a:r>
              <a:rPr lang="en-US" altLang="zh-CN" dirty="0"/>
              <a:t>10%</a:t>
            </a:r>
            <a:r>
              <a:rPr lang="zh-CN" altLang="en-US" dirty="0"/>
              <a:t>以下，比如丽珠集团</a:t>
            </a:r>
            <a:r>
              <a:rPr lang="en-US" altLang="zh-CN" dirty="0"/>
              <a:t>4.8%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BB084-E0E5-4A60-835A-7A2F5C1832A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20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Enron’s revenues grew at an</a:t>
            </a:r>
          </a:p>
          <a:p>
            <a:r>
              <a:rPr lang="en-US" altLang="zh-CN" dirty="0"/>
              <a:t>unprecedented rate—from $10 billion to $100 billion in four short</a:t>
            </a:r>
          </a:p>
          <a:p>
            <a:r>
              <a:rPr lang="en-US" altLang="zh-CN" dirty="0"/>
              <a:t>years, while it took most of the others in the elite “$100 billion club”</a:t>
            </a:r>
          </a:p>
          <a:p>
            <a:r>
              <a:rPr lang="en-US" altLang="zh-CN" dirty="0"/>
              <a:t>decades longer to reach that lofty peak.</a:t>
            </a:r>
          </a:p>
          <a:p>
            <a:endParaRPr lang="en-US" altLang="zh-CN" dirty="0"/>
          </a:p>
          <a:p>
            <a:r>
              <a:rPr lang="en-US" altLang="zh-CN" dirty="0"/>
              <a:t>As a utility, Enron entered into long-term</a:t>
            </a:r>
          </a:p>
          <a:p>
            <a:r>
              <a:rPr lang="en-US" altLang="zh-CN" dirty="0"/>
              <a:t>commodity delivery contracts with customers (e.g., selling future de-</a:t>
            </a:r>
          </a:p>
          <a:p>
            <a:r>
              <a:rPr lang="en-US" altLang="zh-CN" dirty="0"/>
              <a:t>livery of natural gas). Economic sense should have told investors that</a:t>
            </a:r>
          </a:p>
          <a:p>
            <a:r>
              <a:rPr lang="en-US" altLang="zh-CN" dirty="0"/>
              <a:t>Enron, a utility company, must record revenue on these long-term</a:t>
            </a:r>
          </a:p>
          <a:p>
            <a:r>
              <a:rPr lang="en-US" altLang="zh-CN" dirty="0"/>
              <a:t>service contracts only when the service, such as delivery of gas, had</a:t>
            </a:r>
          </a:p>
          <a:p>
            <a:r>
              <a:rPr lang="en-US" altLang="zh-CN" dirty="0"/>
              <a:t>been provided. However, Enron curiously failed to treat these </a:t>
            </a:r>
            <a:r>
              <a:rPr lang="en-US" altLang="zh-CN" dirty="0" err="1"/>
              <a:t>ar</a:t>
            </a:r>
            <a:r>
              <a:rPr lang="en-US" altLang="zh-CN" dirty="0"/>
              <a:t>-</a:t>
            </a:r>
          </a:p>
          <a:p>
            <a:r>
              <a:rPr lang="en-US" altLang="zh-CN" dirty="0" err="1"/>
              <a:t>rangements</a:t>
            </a:r>
            <a:r>
              <a:rPr lang="en-US" altLang="zh-CN" dirty="0"/>
              <a:t> as service contracts. Instead, it defined them as the sale of</a:t>
            </a:r>
          </a:p>
          <a:p>
            <a:r>
              <a:rPr lang="en-US" altLang="zh-CN" dirty="0"/>
              <a:t>financial trading securities or, more specifically, the sale of commodity</a:t>
            </a:r>
          </a:p>
          <a:p>
            <a:r>
              <a:rPr lang="en-US" altLang="zh-CN" dirty="0"/>
              <a:t>futures contracts. </a:t>
            </a:r>
          </a:p>
          <a:p>
            <a:endParaRPr lang="en-US" altLang="zh-CN" dirty="0"/>
          </a:p>
          <a:p>
            <a:r>
              <a:rPr lang="en-US" altLang="zh-CN" dirty="0"/>
              <a:t>bill-and-hold transaction:</a:t>
            </a:r>
          </a:p>
          <a:p>
            <a:r>
              <a:rPr lang="en-US" altLang="zh-CN" dirty="0"/>
              <a:t>Accounting guidelines allow</a:t>
            </a:r>
          </a:p>
          <a:p>
            <a:r>
              <a:rPr lang="en-US" altLang="zh-CN" dirty="0"/>
              <a:t>revenue to be recognized in bill-and-hold transactions, however,</a:t>
            </a:r>
          </a:p>
          <a:p>
            <a:r>
              <a:rPr lang="en-US" altLang="zh-CN" dirty="0"/>
              <a:t>provided that the customer requests this arrangement and is the</a:t>
            </a:r>
          </a:p>
          <a:p>
            <a:r>
              <a:rPr lang="en-US" altLang="zh-CN" dirty="0"/>
              <a:t>main beneficiary. For example, if the buyer does not have adequate</a:t>
            </a:r>
          </a:p>
          <a:p>
            <a:r>
              <a:rPr lang="en-US" altLang="zh-CN" dirty="0"/>
              <a:t>storage space, it may ask the seller to hold on to the purchased</a:t>
            </a:r>
          </a:p>
          <a:p>
            <a:r>
              <a:rPr lang="en-US" altLang="zh-CN" dirty="0"/>
              <a:t>goods as a courtesy.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BB084-E0E5-4A60-835A-7A2F5C1832A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60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One thing that</a:t>
            </a:r>
          </a:p>
          <a:p>
            <a:r>
              <a:rPr lang="en-US" altLang="zh-CN" dirty="0"/>
              <a:t>should immediately stand out is the 11.6 percent decline in selling,</a:t>
            </a:r>
          </a:p>
          <a:p>
            <a:r>
              <a:rPr lang="en-US" altLang="zh-CN" dirty="0"/>
              <a:t>general, and administrative (SG&amp;A) expenses, in contrast to the 9.5</a:t>
            </a:r>
          </a:p>
          <a:p>
            <a:r>
              <a:rPr lang="en-US" altLang="zh-CN" dirty="0"/>
              <a:t>percent increase in the CGS category. Second, the 30 percent growth</a:t>
            </a:r>
          </a:p>
          <a:p>
            <a:r>
              <a:rPr lang="en-US" altLang="zh-CN" dirty="0"/>
              <a:t>in both operating and pretax income seems very surprising on just</a:t>
            </a:r>
          </a:p>
          <a:p>
            <a:r>
              <a:rPr lang="en-US" altLang="zh-CN" dirty="0"/>
              <a:t>7.2 percent sales growth, unless the company also had a large one-</a:t>
            </a:r>
          </a:p>
          <a:p>
            <a:r>
              <a:rPr lang="en-US" altLang="zh-CN" dirty="0"/>
              <a:t>time gain that was hidden from view—or had chosen another she-</a:t>
            </a:r>
          </a:p>
          <a:p>
            <a:r>
              <a:rPr lang="en-US" altLang="zh-CN" dirty="0" err="1"/>
              <a:t>nanigan</a:t>
            </a:r>
            <a:r>
              <a:rPr lang="en-US" altLang="zh-CN" dirty="0"/>
              <a:t> to boost income or hide expenses.</a:t>
            </a:r>
          </a:p>
          <a:p>
            <a:r>
              <a:rPr lang="en-US" altLang="zh-CN" dirty="0"/>
              <a:t>And that is precisely what happened. A footnote in the 1999 10-K</a:t>
            </a:r>
          </a:p>
          <a:p>
            <a:r>
              <a:rPr lang="en-US" altLang="zh-CN" dirty="0"/>
              <a:t>disclosed that IBM booked a $4.057 billion gain from selling its</a:t>
            </a:r>
          </a:p>
          <a:p>
            <a:r>
              <a:rPr lang="en-US" altLang="zh-CN" dirty="0"/>
              <a:t>Global Network business to AT&amp;T and curiously included that</a:t>
            </a:r>
          </a:p>
          <a:p>
            <a:r>
              <a:rPr lang="en-US" altLang="zh-CN" dirty="0"/>
              <a:t>gain as a reduction in the SG&amp;A expense. In so doing, IBM magically</a:t>
            </a:r>
          </a:p>
          <a:p>
            <a:r>
              <a:rPr lang="en-US" altLang="zh-CN" dirty="0"/>
              <a:t>hid its deteriorating operations from many investors.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BB084-E0E5-4A60-835A-7A2F5C1832A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53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A538-819B-4335-AE34-79175476C36E}" type="datetimeFigureOut">
              <a:rPr lang="zh-CN" altLang="en-US" smtClean="0"/>
              <a:t>2023/10/16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6858016" y="6000768"/>
            <a:ext cx="2089150" cy="471487"/>
            <a:chOff x="250825" y="6237288"/>
            <a:chExt cx="2089150" cy="471487"/>
          </a:xfrm>
        </p:grpSpPr>
        <p:pic>
          <p:nvPicPr>
            <p:cNvPr id="8" name="Picture 15" descr="newequisaccreditedhisresolution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8513" y="6237288"/>
              <a:ext cx="576262" cy="404812"/>
            </a:xfrm>
            <a:prstGeom prst="rect">
              <a:avLst/>
            </a:prstGeom>
            <a:solidFill>
              <a:srgbClr val="C8DEC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6" descr="WEB-Accredited-AMBA-Logo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74788" y="6348413"/>
              <a:ext cx="865187" cy="288925"/>
            </a:xfrm>
            <a:prstGeom prst="rect">
              <a:avLst/>
            </a:prstGeom>
            <a:solidFill>
              <a:srgbClr val="C8DEC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 descr="E:\安泰VI规范\AACSB\复件 low_res_blue.jp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825" y="6276975"/>
              <a:ext cx="433388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A538-819B-4335-AE34-79175476C36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A538-819B-4335-AE34-79175476C36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A538-819B-4335-AE34-79175476C36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A538-819B-4335-AE34-79175476C36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A538-819B-4335-AE34-79175476C36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A538-819B-4335-AE34-79175476C36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A538-819B-4335-AE34-79175476C36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A538-819B-4335-AE34-79175476C36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A538-819B-4335-AE34-79175476C36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A538-819B-4335-AE34-79175476C36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BA538-819B-4335-AE34-79175476C36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858016" y="6000768"/>
            <a:ext cx="2089150" cy="471487"/>
            <a:chOff x="250825" y="6237288"/>
            <a:chExt cx="2089150" cy="471487"/>
          </a:xfrm>
        </p:grpSpPr>
        <p:pic>
          <p:nvPicPr>
            <p:cNvPr id="8" name="Picture 15" descr="newequisaccreditedhisresolution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98513" y="6237288"/>
              <a:ext cx="576262" cy="404812"/>
            </a:xfrm>
            <a:prstGeom prst="rect">
              <a:avLst/>
            </a:prstGeom>
            <a:solidFill>
              <a:srgbClr val="C8DEC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6" descr="WEB-Accredited-AMBA-Logo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474788" y="6348413"/>
              <a:ext cx="865187" cy="288925"/>
            </a:xfrm>
            <a:prstGeom prst="rect">
              <a:avLst/>
            </a:prstGeom>
            <a:solidFill>
              <a:srgbClr val="C8DEC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 descr="E:\安泰VI规范\AACSB\复件 low_res_blue.jpg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50825" y="6276975"/>
              <a:ext cx="433388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3" y="116632"/>
            <a:ext cx="3324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利润表分析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钱军辉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37A88-0DD3-4099-B87D-3AF12940A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大型医药股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610FBEE-5599-4D08-82D6-B3E3FF849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100" y="1344107"/>
            <a:ext cx="3343275" cy="1323975"/>
          </a:xfrm>
          <a:prstGeom prst="rect">
            <a:avLst/>
          </a:prstGeom>
        </p:spPr>
      </p:pic>
      <p:graphicFrame>
        <p:nvGraphicFramePr>
          <p:cNvPr id="12" name="内容占位符 11">
            <a:extLst>
              <a:ext uri="{FF2B5EF4-FFF2-40B4-BE49-F238E27FC236}">
                <a16:creationId xmlns:a16="http://schemas.microsoft.com/office/drawing/2014/main" id="{71879FB3-3D1D-47A2-B267-4A2762A48D9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7758677"/>
              </p:ext>
            </p:extLst>
          </p:nvPr>
        </p:nvGraphicFramePr>
        <p:xfrm>
          <a:off x="4743450" y="2674461"/>
          <a:ext cx="3848100" cy="3268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4774">
                  <a:extLst>
                    <a:ext uri="{9D8B030D-6E8A-4147-A177-3AD203B41FA5}">
                      <a16:colId xmlns:a16="http://schemas.microsoft.com/office/drawing/2014/main" val="197096325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865374166"/>
                    </a:ext>
                  </a:extLst>
                </a:gridCol>
                <a:gridCol w="563166">
                  <a:extLst>
                    <a:ext uri="{9D8B030D-6E8A-4147-A177-3AD203B41FA5}">
                      <a16:colId xmlns:a16="http://schemas.microsoft.com/office/drawing/2014/main" val="93964439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Income statement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2022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781152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85855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Revenue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2632300.00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25866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COGS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640600.00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00737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Gross profit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1991700.00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83521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Gross margin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76%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846835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Operating expenses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77032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SG&amp;A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541400.00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 dirty="0">
                          <a:effectLst/>
                        </a:rPr>
                        <a:t>27.2%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39104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R&amp;D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443400.00 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22.3%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44960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Other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50300.00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 dirty="0">
                          <a:effectLst/>
                        </a:rPr>
                        <a:t>2.5%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361787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5506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Operating profit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956600.00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79846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Margin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36.3%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32562950"/>
                  </a:ext>
                </a:extLst>
              </a:tr>
            </a:tbl>
          </a:graphicData>
        </a:graphic>
      </p:graphicFrame>
      <p:pic>
        <p:nvPicPr>
          <p:cNvPr id="14" name="图片 13">
            <a:extLst>
              <a:ext uri="{FF2B5EF4-FFF2-40B4-BE49-F238E27FC236}">
                <a16:creationId xmlns:a16="http://schemas.microsoft.com/office/drawing/2014/main" id="{C99D63D6-0AE7-436F-BBBC-6AB17370D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97" y="1522136"/>
            <a:ext cx="2984004" cy="1041447"/>
          </a:xfrm>
          <a:prstGeom prst="rect">
            <a:avLst/>
          </a:prstGeom>
        </p:spPr>
      </p:pic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4A0D3F12-FBFD-4588-BE3B-2E97DDC5BF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61080805"/>
              </p:ext>
            </p:extLst>
          </p:nvPr>
        </p:nvGraphicFramePr>
        <p:xfrm>
          <a:off x="552450" y="2583021"/>
          <a:ext cx="3659510" cy="352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316">
                  <a:extLst>
                    <a:ext uri="{9D8B030D-6E8A-4147-A177-3AD203B41FA5}">
                      <a16:colId xmlns:a16="http://schemas.microsoft.com/office/drawing/2014/main" val="3022695405"/>
                    </a:ext>
                  </a:extLst>
                </a:gridCol>
                <a:gridCol w="1245144">
                  <a:extLst>
                    <a:ext uri="{9D8B030D-6E8A-4147-A177-3AD203B41FA5}">
                      <a16:colId xmlns:a16="http://schemas.microsoft.com/office/drawing/2014/main" val="777295621"/>
                    </a:ext>
                  </a:extLst>
                </a:gridCol>
                <a:gridCol w="744050">
                  <a:extLst>
                    <a:ext uri="{9D8B030D-6E8A-4147-A177-3AD203B41FA5}">
                      <a16:colId xmlns:a16="http://schemas.microsoft.com/office/drawing/2014/main" val="408589717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Income statement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2022-12-31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48421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48924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Revenue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3935477.78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23748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COGS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2467721.68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3429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Gross profit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1467756.10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04484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Gross margin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37%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62705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Operating expenses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615561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Sales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73158.66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5.0%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00344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SG&amp;A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282554.75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19.3%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848607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R&amp;D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161395.34 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11.0%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904468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Other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20047.44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 dirty="0">
                          <a:effectLst/>
                        </a:rPr>
                        <a:t>1.4%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85462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6899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Operating profit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930599.91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616621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Margin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23.6%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02923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15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10E786-CF1D-4BAD-AFE6-020D4468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利息费用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78ADC4-F5D0-446F-8CE4-BDCCBC118D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利息费用属于财务费用（</a:t>
            </a:r>
            <a:r>
              <a:rPr lang="en-US" altLang="zh-CN" dirty="0"/>
              <a:t>Financial cost</a:t>
            </a:r>
            <a:r>
              <a:rPr lang="zh-CN" altLang="en-US" dirty="0"/>
              <a:t>）。</a:t>
            </a:r>
            <a:endParaRPr lang="en-US" altLang="zh-CN" dirty="0"/>
          </a:p>
          <a:p>
            <a:pPr lvl="1"/>
            <a:r>
              <a:rPr lang="zh-CN" altLang="en-US" dirty="0"/>
              <a:t>区别于营运费用（</a:t>
            </a:r>
            <a:r>
              <a:rPr lang="en-US" altLang="zh-CN" dirty="0"/>
              <a:t>Operating cost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利息费用跟有息债务存量成正比。</a:t>
            </a:r>
            <a:endParaRPr lang="en-US" altLang="zh-CN" dirty="0"/>
          </a:p>
          <a:p>
            <a:r>
              <a:rPr lang="zh-CN" altLang="en-US" dirty="0"/>
              <a:t>高杠杆的代价</a:t>
            </a:r>
            <a:endParaRPr lang="en-US" altLang="zh-CN" dirty="0"/>
          </a:p>
          <a:p>
            <a:pPr lvl="1"/>
            <a:r>
              <a:rPr lang="zh-CN" altLang="en-US" dirty="0"/>
              <a:t>破产风险</a:t>
            </a:r>
            <a:endParaRPr lang="en-US" altLang="zh-CN" dirty="0"/>
          </a:p>
          <a:p>
            <a:pPr lvl="1"/>
            <a:r>
              <a:rPr lang="zh-CN" altLang="en-US" dirty="0"/>
              <a:t>流血的利润表</a:t>
            </a: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3F19B2E4-F472-47E4-B966-3A8BAF3E1F3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4433403"/>
              </p:ext>
            </p:extLst>
          </p:nvPr>
        </p:nvGraphicFramePr>
        <p:xfrm>
          <a:off x="4932040" y="1916832"/>
          <a:ext cx="3372712" cy="4017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8223">
                  <a:extLst>
                    <a:ext uri="{9D8B030D-6E8A-4147-A177-3AD203B41FA5}">
                      <a16:colId xmlns:a16="http://schemas.microsoft.com/office/drawing/2014/main" val="1994790556"/>
                    </a:ext>
                  </a:extLst>
                </a:gridCol>
                <a:gridCol w="1112149">
                  <a:extLst>
                    <a:ext uri="{9D8B030D-6E8A-4147-A177-3AD203B41FA5}">
                      <a16:colId xmlns:a16="http://schemas.microsoft.com/office/drawing/2014/main" val="2324363100"/>
                    </a:ext>
                  </a:extLst>
                </a:gridCol>
                <a:gridCol w="592340">
                  <a:extLst>
                    <a:ext uri="{9D8B030D-6E8A-4147-A177-3AD203B41FA5}">
                      <a16:colId xmlns:a16="http://schemas.microsoft.com/office/drawing/2014/main" val="1138525919"/>
                    </a:ext>
                  </a:extLst>
                </a:gridCol>
              </a:tblGrid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Income statement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2022-12-31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862986963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1184578187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Revenue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1557200.00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1841559595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COGS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891600.00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4179146655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4221169433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Gross profit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665600.00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3417320956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3234129450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Operating expenses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121300.00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3042345378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4281858605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Operating profit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544300.00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1314804271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Margin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35.0%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2533420779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2483223097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C00000"/>
                          </a:solidFill>
                          <a:effectLst/>
                        </a:rPr>
                        <a:t>Interest expenses</a:t>
                      </a:r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solidFill>
                            <a:srgbClr val="C00000"/>
                          </a:solidFill>
                          <a:effectLst/>
                        </a:rPr>
                        <a:t>127800.00 </a:t>
                      </a:r>
                      <a:endParaRPr lang="en-US" altLang="zh-CN" sz="1600" b="0" i="0" u="none" strike="noStrike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23.5%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1888454487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Gain on asset sales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18400.00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402971700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Other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(94200.00)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4107281657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EBIT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468500.00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4284370077"/>
                  </a:ext>
                </a:extLst>
              </a:tr>
            </a:tbl>
          </a:graphicData>
        </a:graphic>
      </p:graphicFrame>
      <p:pic>
        <p:nvPicPr>
          <p:cNvPr id="7170" name="Picture 2" descr="瑞安房地产- 维基百科，自由的百科全书">
            <a:extLst>
              <a:ext uri="{FF2B5EF4-FFF2-40B4-BE49-F238E27FC236}">
                <a16:creationId xmlns:a16="http://schemas.microsoft.com/office/drawing/2014/main" id="{2429179A-D4AA-4CD7-BADB-08B3C5BC4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04" y="564282"/>
            <a:ext cx="19240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262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BEACA8-2250-4D94-A710-776BCFDA5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顺周期的利息费用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958399-B583-4EAE-AB7A-2EFBA5E9B9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在衰退中，因为营收下降，公司常常必须增加债务融资，因此利息费用上升。</a:t>
            </a: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D67013A7-DAD7-4B02-ABF9-2AEB6D87915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4632794"/>
              </p:ext>
            </p:extLst>
          </p:nvPr>
        </p:nvGraphicFramePr>
        <p:xfrm>
          <a:off x="4860032" y="2060848"/>
          <a:ext cx="3826768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D9B6E82B-9672-452C-A100-878F3C267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731837"/>
            <a:ext cx="1242864" cy="139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18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3B4CEA-3853-4AF3-B3E8-E44692B3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所得税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BE2145-FE86-4BF1-8CBD-E7C02F21C0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对税后利润，上市公司要缴纳企业所得税。</a:t>
            </a:r>
            <a:endParaRPr lang="en-US" altLang="zh-CN" dirty="0"/>
          </a:p>
          <a:p>
            <a:r>
              <a:rPr lang="zh-CN" altLang="en-US" dirty="0"/>
              <a:t>企业所得税率：</a:t>
            </a:r>
            <a:endParaRPr lang="en-US" altLang="zh-CN" dirty="0"/>
          </a:p>
          <a:p>
            <a:pPr lvl="1"/>
            <a:r>
              <a:rPr lang="zh-CN" altLang="en-US" dirty="0"/>
              <a:t>基础征收率</a:t>
            </a:r>
            <a:r>
              <a:rPr lang="en-US" altLang="zh-CN" dirty="0"/>
              <a:t>25%</a:t>
            </a:r>
          </a:p>
          <a:p>
            <a:pPr lvl="1"/>
            <a:r>
              <a:rPr lang="zh-CN" altLang="en-US" dirty="0"/>
              <a:t>可用</a:t>
            </a:r>
            <a:r>
              <a:rPr lang="en-US" altLang="zh-CN" dirty="0"/>
              <a:t>20%</a:t>
            </a:r>
            <a:r>
              <a:rPr lang="zh-CN" altLang="en-US" dirty="0"/>
              <a:t>征收率</a:t>
            </a:r>
            <a:endParaRPr lang="en-US" altLang="zh-CN" dirty="0"/>
          </a:p>
          <a:p>
            <a:pPr lvl="1"/>
            <a:r>
              <a:rPr lang="zh-CN" altLang="en-US" dirty="0"/>
              <a:t>可用</a:t>
            </a:r>
            <a:r>
              <a:rPr lang="en-US" altLang="zh-CN" dirty="0"/>
              <a:t>15%</a:t>
            </a:r>
            <a:r>
              <a:rPr lang="zh-CN" altLang="en-US" dirty="0"/>
              <a:t>征收率</a:t>
            </a:r>
            <a:endParaRPr lang="en-US" altLang="zh-CN" dirty="0"/>
          </a:p>
          <a:p>
            <a:pPr lvl="1"/>
            <a:r>
              <a:rPr lang="zh-CN" altLang="en-US" dirty="0"/>
              <a:t>可用</a:t>
            </a:r>
            <a:r>
              <a:rPr lang="en-US" altLang="zh-CN" dirty="0"/>
              <a:t>10%</a:t>
            </a:r>
            <a:r>
              <a:rPr lang="zh-CN" altLang="en-US" dirty="0"/>
              <a:t>征收率</a:t>
            </a: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61B675B7-5E9E-42EB-9552-DA05A91457B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3756248"/>
              </p:ext>
            </p:extLst>
          </p:nvPr>
        </p:nvGraphicFramePr>
        <p:xfrm>
          <a:off x="4879606" y="1599349"/>
          <a:ext cx="3940867" cy="2514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0666">
                  <a:extLst>
                    <a:ext uri="{9D8B030D-6E8A-4147-A177-3AD203B41FA5}">
                      <a16:colId xmlns:a16="http://schemas.microsoft.com/office/drawing/2014/main" val="130885836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283144254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3664054513"/>
                    </a:ext>
                  </a:extLst>
                </a:gridCol>
              </a:tblGrid>
              <a:tr h="181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Income statement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2022-12-31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extLst>
                  <a:ext uri="{0D108BD9-81ED-4DB2-BD59-A6C34878D82A}">
                    <a16:rowId xmlns:a16="http://schemas.microsoft.com/office/drawing/2014/main" val="2724891519"/>
                  </a:ext>
                </a:extLst>
              </a:tr>
              <a:tr h="181948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extLst>
                  <a:ext uri="{0D108BD9-81ED-4DB2-BD59-A6C34878D82A}">
                    <a16:rowId xmlns:a16="http://schemas.microsoft.com/office/drawing/2014/main" val="2158211912"/>
                  </a:ext>
                </a:extLst>
              </a:tr>
              <a:tr h="181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Revenue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1262957.90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extLst>
                  <a:ext uri="{0D108BD9-81ED-4DB2-BD59-A6C34878D82A}">
                    <a16:rowId xmlns:a16="http://schemas.microsoft.com/office/drawing/2014/main" val="2367241120"/>
                  </a:ext>
                </a:extLst>
              </a:tr>
              <a:tr h="181948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extLst>
                  <a:ext uri="{0D108BD9-81ED-4DB2-BD59-A6C34878D82A}">
                    <a16:rowId xmlns:a16="http://schemas.microsoft.com/office/drawing/2014/main" val="1810851124"/>
                  </a:ext>
                </a:extLst>
              </a:tr>
              <a:tr h="181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Gross profit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816829.59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extLst>
                  <a:ext uri="{0D108BD9-81ED-4DB2-BD59-A6C34878D82A}">
                    <a16:rowId xmlns:a16="http://schemas.microsoft.com/office/drawing/2014/main" val="2018049500"/>
                  </a:ext>
                </a:extLst>
              </a:tr>
              <a:tr h="181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Operating profit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205105.50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extLst>
                  <a:ext uri="{0D108BD9-81ED-4DB2-BD59-A6C34878D82A}">
                    <a16:rowId xmlns:a16="http://schemas.microsoft.com/office/drawing/2014/main" val="2963336742"/>
                  </a:ext>
                </a:extLst>
              </a:tr>
              <a:tr h="181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Earnings before tax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233055.05 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extLst>
                  <a:ext uri="{0D108BD9-81ED-4DB2-BD59-A6C34878D82A}">
                    <a16:rowId xmlns:a16="http://schemas.microsoft.com/office/drawing/2014/main" val="2571643982"/>
                  </a:ext>
                </a:extLst>
              </a:tr>
              <a:tr h="181948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extLst>
                  <a:ext uri="{0D108BD9-81ED-4DB2-BD59-A6C34878D82A}">
                    <a16:rowId xmlns:a16="http://schemas.microsoft.com/office/drawing/2014/main" val="3912261024"/>
                  </a:ext>
                </a:extLst>
              </a:tr>
              <a:tr h="181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Income tax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37501.04 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16.1%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extLst>
                  <a:ext uri="{0D108BD9-81ED-4DB2-BD59-A6C34878D82A}">
                    <a16:rowId xmlns:a16="http://schemas.microsoft.com/office/drawing/2014/main" val="1229714526"/>
                  </a:ext>
                </a:extLst>
              </a:tr>
              <a:tr h="181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Net earnings</a:t>
                      </a:r>
                    </a:p>
                  </a:txBody>
                  <a:tcPr marL="7581" marR="7581" marT="75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effectLst/>
                          <a:latin typeface="+mn-lt"/>
                          <a:ea typeface="+mn-ea"/>
                        </a:rPr>
                        <a:t>195554.01</a:t>
                      </a:r>
                      <a:endParaRPr lang="en-US" altLang="zh-CN" sz="16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6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581" marR="7581" marT="7581" marB="0" anchor="b"/>
                </a:tc>
                <a:extLst>
                  <a:ext uri="{0D108BD9-81ED-4DB2-BD59-A6C34878D82A}">
                    <a16:rowId xmlns:a16="http://schemas.microsoft.com/office/drawing/2014/main" val="233332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789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52D61C-656E-47FD-8AF4-E1427E463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实际所得税率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BE12D7-590D-46F0-9795-5064B24EFC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实际缴纳的所得税率可能高于</a:t>
            </a:r>
            <a:r>
              <a:rPr lang="en-US" altLang="zh-CN" dirty="0"/>
              <a:t>25%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房地产开发商所得税率普遍高于</a:t>
            </a:r>
            <a:r>
              <a:rPr lang="en-US" altLang="zh-CN" dirty="0"/>
              <a:t>25%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5A90BEDC-DFDF-4214-AD2C-4DD46CC48BF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15482684"/>
              </p:ext>
            </p:extLst>
          </p:nvPr>
        </p:nvGraphicFramePr>
        <p:xfrm>
          <a:off x="4648200" y="2852936"/>
          <a:ext cx="4038600" cy="327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41A09DFB-83F5-4AEF-B1F6-ADBCA4C5F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979971"/>
            <a:ext cx="2025601" cy="187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4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B0813-90AC-40CD-9AF9-C19BFB5E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销售净利率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80578C-A8CF-4213-91BF-656768F5DD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销售净利率（简称净利率）</a:t>
            </a:r>
            <a:r>
              <a:rPr lang="en-US" altLang="zh-CN" dirty="0"/>
              <a:t>= </a:t>
            </a:r>
            <a:r>
              <a:rPr lang="zh-CN" altLang="en-US" dirty="0"/>
              <a:t>税后利润 </a:t>
            </a:r>
            <a:r>
              <a:rPr lang="en-US" altLang="zh-CN" dirty="0"/>
              <a:t>/ </a:t>
            </a:r>
            <a:r>
              <a:rPr lang="zh-CN" altLang="en-US" dirty="0"/>
              <a:t>营收。</a:t>
            </a:r>
            <a:endParaRPr lang="en-US" altLang="zh-CN" dirty="0"/>
          </a:p>
          <a:p>
            <a:r>
              <a:rPr lang="zh-CN" altLang="en-US" dirty="0"/>
              <a:t>比较净利率</a:t>
            </a:r>
            <a:endParaRPr lang="en-US" altLang="zh-CN" dirty="0"/>
          </a:p>
          <a:p>
            <a:pPr lvl="1"/>
            <a:r>
              <a:rPr lang="zh-CN" altLang="en-US" dirty="0"/>
              <a:t>行业间</a:t>
            </a:r>
            <a:endParaRPr lang="en-US" altLang="zh-CN" dirty="0"/>
          </a:p>
          <a:p>
            <a:pPr lvl="1"/>
            <a:r>
              <a:rPr lang="zh-CN" altLang="en-US" dirty="0"/>
              <a:t>行业内</a:t>
            </a:r>
            <a:endParaRPr lang="en-US" altLang="zh-CN" dirty="0"/>
          </a:p>
          <a:p>
            <a:pPr lvl="1"/>
            <a:r>
              <a:rPr lang="zh-CN" altLang="en-US" dirty="0"/>
              <a:t>历史变化</a:t>
            </a: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3069BFBA-84EF-4E9F-BDBB-14E4CD0EB8A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6200331"/>
              </p:ext>
            </p:extLst>
          </p:nvPr>
        </p:nvGraphicFramePr>
        <p:xfrm>
          <a:off x="5299185" y="1600199"/>
          <a:ext cx="2945223" cy="3497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1241">
                  <a:extLst>
                    <a:ext uri="{9D8B030D-6E8A-4147-A177-3AD203B41FA5}">
                      <a16:colId xmlns:a16="http://schemas.microsoft.com/office/drawing/2014/main" val="2816079947"/>
                    </a:ext>
                  </a:extLst>
                </a:gridCol>
                <a:gridCol w="943982">
                  <a:extLst>
                    <a:ext uri="{9D8B030D-6E8A-4147-A177-3AD203B41FA5}">
                      <a16:colId xmlns:a16="http://schemas.microsoft.com/office/drawing/2014/main" val="581736645"/>
                    </a:ext>
                  </a:extLst>
                </a:gridCol>
              </a:tblGrid>
              <a:tr h="168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Income statement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2022-12-31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extLst>
                  <a:ext uri="{0D108BD9-81ED-4DB2-BD59-A6C34878D82A}">
                    <a16:rowId xmlns:a16="http://schemas.microsoft.com/office/drawing/2014/main" val="3232507595"/>
                  </a:ext>
                </a:extLst>
              </a:tr>
              <a:tr h="168408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extLst>
                  <a:ext uri="{0D108BD9-81ED-4DB2-BD59-A6C34878D82A}">
                    <a16:rowId xmlns:a16="http://schemas.microsoft.com/office/drawing/2014/main" val="1690532188"/>
                  </a:ext>
                </a:extLst>
              </a:tr>
              <a:tr h="168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Revenue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1262957.90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extLst>
                  <a:ext uri="{0D108BD9-81ED-4DB2-BD59-A6C34878D82A}">
                    <a16:rowId xmlns:a16="http://schemas.microsoft.com/office/drawing/2014/main" val="2186648325"/>
                  </a:ext>
                </a:extLst>
              </a:tr>
              <a:tr h="168408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extLst>
                  <a:ext uri="{0D108BD9-81ED-4DB2-BD59-A6C34878D82A}">
                    <a16:rowId xmlns:a16="http://schemas.microsoft.com/office/drawing/2014/main" val="4176879528"/>
                  </a:ext>
                </a:extLst>
              </a:tr>
              <a:tr h="168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Gross profit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816829.59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extLst>
                  <a:ext uri="{0D108BD9-81ED-4DB2-BD59-A6C34878D82A}">
                    <a16:rowId xmlns:a16="http://schemas.microsoft.com/office/drawing/2014/main" val="1227586548"/>
                  </a:ext>
                </a:extLst>
              </a:tr>
              <a:tr h="168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Margin (</a:t>
                      </a:r>
                      <a:r>
                        <a:rPr lang="zh-CN" alt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销售毛利率</a:t>
                      </a:r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65%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extLst>
                  <a:ext uri="{0D108BD9-81ED-4DB2-BD59-A6C34878D82A}">
                    <a16:rowId xmlns:a16="http://schemas.microsoft.com/office/drawing/2014/main" val="1535280426"/>
                  </a:ext>
                </a:extLst>
              </a:tr>
              <a:tr h="168408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extLst>
                  <a:ext uri="{0D108BD9-81ED-4DB2-BD59-A6C34878D82A}">
                    <a16:rowId xmlns:a16="http://schemas.microsoft.com/office/drawing/2014/main" val="3400738690"/>
                  </a:ext>
                </a:extLst>
              </a:tr>
              <a:tr h="168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Operating profit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205105.50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extLst>
                  <a:ext uri="{0D108BD9-81ED-4DB2-BD59-A6C34878D82A}">
                    <a16:rowId xmlns:a16="http://schemas.microsoft.com/office/drawing/2014/main" val="3063888559"/>
                  </a:ext>
                </a:extLst>
              </a:tr>
              <a:tr h="168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Margin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16.2%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extLst>
                  <a:ext uri="{0D108BD9-81ED-4DB2-BD59-A6C34878D82A}">
                    <a16:rowId xmlns:a16="http://schemas.microsoft.com/office/drawing/2014/main" val="2617787808"/>
                  </a:ext>
                </a:extLst>
              </a:tr>
              <a:tr h="168408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extLst>
                  <a:ext uri="{0D108BD9-81ED-4DB2-BD59-A6C34878D82A}">
                    <a16:rowId xmlns:a16="http://schemas.microsoft.com/office/drawing/2014/main" val="4184936281"/>
                  </a:ext>
                </a:extLst>
              </a:tr>
              <a:tr h="168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Net earnings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195554.01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extLst>
                  <a:ext uri="{0D108BD9-81ED-4DB2-BD59-A6C34878D82A}">
                    <a16:rowId xmlns:a16="http://schemas.microsoft.com/office/drawing/2014/main" val="1240347137"/>
                  </a:ext>
                </a:extLst>
              </a:tr>
              <a:tr h="168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Margin (</a:t>
                      </a:r>
                      <a:r>
                        <a:rPr lang="zh-CN" alt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销售净利率</a:t>
                      </a:r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15.5%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extLst>
                  <a:ext uri="{0D108BD9-81ED-4DB2-BD59-A6C34878D82A}">
                    <a16:rowId xmlns:a16="http://schemas.microsoft.com/office/drawing/2014/main" val="4194514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805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003C7-6089-43F3-9285-39F6246A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天花板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BF5A6-0029-4582-8885-94674FC7B3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一般来说，</a:t>
            </a:r>
            <a:r>
              <a:rPr lang="en-US" altLang="zh-CN" dirty="0"/>
              <a:t>20%</a:t>
            </a:r>
            <a:r>
              <a:rPr lang="zh-CN" altLang="en-US" dirty="0"/>
              <a:t>以上的净利率属于可观。</a:t>
            </a:r>
            <a:endParaRPr lang="en-US" altLang="zh-CN" dirty="0"/>
          </a:p>
          <a:p>
            <a:r>
              <a:rPr lang="en-US" altLang="zh-CN" dirty="0"/>
              <a:t>10%</a:t>
            </a:r>
            <a:r>
              <a:rPr lang="zh-CN" altLang="en-US" dirty="0"/>
              <a:t>以下则属于平庸。</a:t>
            </a:r>
            <a:endParaRPr lang="en-US" altLang="zh-CN" dirty="0"/>
          </a:p>
          <a:p>
            <a:r>
              <a:rPr lang="zh-CN" altLang="en-US" dirty="0"/>
              <a:t>猜猜右面的公司是哪个？</a:t>
            </a: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0740378A-534A-4B62-A01A-CC3C93315C6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9604817"/>
              </p:ext>
            </p:extLst>
          </p:nvPr>
        </p:nvGraphicFramePr>
        <p:xfrm>
          <a:off x="4932040" y="1600200"/>
          <a:ext cx="3600400" cy="4237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3409329062"/>
                    </a:ext>
                  </a:extLst>
                </a:gridCol>
                <a:gridCol w="1362225">
                  <a:extLst>
                    <a:ext uri="{9D8B030D-6E8A-4147-A177-3AD203B41FA5}">
                      <a16:colId xmlns:a16="http://schemas.microsoft.com/office/drawing/2014/main" val="3107999075"/>
                    </a:ext>
                  </a:extLst>
                </a:gridCol>
                <a:gridCol w="726007">
                  <a:extLst>
                    <a:ext uri="{9D8B030D-6E8A-4147-A177-3AD203B41FA5}">
                      <a16:colId xmlns:a16="http://schemas.microsoft.com/office/drawing/2014/main" val="3769689981"/>
                    </a:ext>
                  </a:extLst>
                </a:gridCol>
              </a:tblGrid>
              <a:tr h="2565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Income statement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2022-12-31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1086838084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51936236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Revenue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12409984.38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452887016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COGS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1009346.86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3607261210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470346520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Gross profit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11400637.52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4169293751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Margin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92%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3678434878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2160339236"/>
                  </a:ext>
                </a:extLst>
              </a:tr>
              <a:tr h="2565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Operating profit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8306545.57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1785415752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Margin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66.9%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4092926632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3039672075"/>
                  </a:ext>
                </a:extLst>
              </a:tr>
              <a:tr h="2565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Earnings before tax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8435310.16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3099161301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1313441011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Net earnings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6202674.86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1558129570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C00000"/>
                          </a:solidFill>
                          <a:effectLst/>
                        </a:rPr>
                        <a:t> Margin</a:t>
                      </a:r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50.0%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1593813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302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089F97-8550-492D-8E01-12F4E435E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少数股东损益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5FCE61-7CFC-4616-9157-A860D16CC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r>
              <a:rPr lang="zh-CN" altLang="en-US" dirty="0"/>
              <a:t>少数股东损益为公司合并报表的子公司其它非控股股东享有的损益，需要在利润表中予以扣除。</a:t>
            </a:r>
            <a:endParaRPr lang="en-US" altLang="zh-CN" dirty="0"/>
          </a:p>
          <a:p>
            <a:r>
              <a:rPr lang="zh-CN" altLang="en-US" dirty="0"/>
              <a:t>归母净利润 </a:t>
            </a:r>
            <a:r>
              <a:rPr lang="en-US" altLang="zh-CN" dirty="0"/>
              <a:t>= </a:t>
            </a:r>
            <a:r>
              <a:rPr lang="zh-CN" altLang="en-US" dirty="0"/>
              <a:t>净利润 </a:t>
            </a:r>
            <a:r>
              <a:rPr lang="en-US" altLang="zh-CN" dirty="0"/>
              <a:t>– </a:t>
            </a:r>
            <a:r>
              <a:rPr lang="zh-CN" altLang="en-US" dirty="0"/>
              <a:t>少数股东损益</a:t>
            </a:r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DF6CB988-7C3F-4FAF-B1F5-0D1F8EE09C8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2840955"/>
              </p:ext>
            </p:extLst>
          </p:nvPr>
        </p:nvGraphicFramePr>
        <p:xfrm>
          <a:off x="5076056" y="1595718"/>
          <a:ext cx="3096343" cy="3243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3925">
                  <a:extLst>
                    <a:ext uri="{9D8B030D-6E8A-4147-A177-3AD203B41FA5}">
                      <a16:colId xmlns:a16="http://schemas.microsoft.com/office/drawing/2014/main" val="3770851973"/>
                    </a:ext>
                  </a:extLst>
                </a:gridCol>
                <a:gridCol w="992418">
                  <a:extLst>
                    <a:ext uri="{9D8B030D-6E8A-4147-A177-3AD203B41FA5}">
                      <a16:colId xmlns:a16="http://schemas.microsoft.com/office/drawing/2014/main" val="582709777"/>
                    </a:ext>
                  </a:extLst>
                </a:gridCol>
              </a:tblGrid>
              <a:tr h="147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Income statement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2022-12-31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1233459907"/>
                  </a:ext>
                </a:extLst>
              </a:tr>
              <a:tr h="147186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631017119"/>
                  </a:ext>
                </a:extLst>
              </a:tr>
              <a:tr h="147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Revenue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1262957.90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165518563"/>
                  </a:ext>
                </a:extLst>
              </a:tr>
              <a:tr h="147186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3875911613"/>
                  </a:ext>
                </a:extLst>
              </a:tr>
              <a:tr h="147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Gross profit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816829.59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3445767268"/>
                  </a:ext>
                </a:extLst>
              </a:tr>
              <a:tr h="147186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2590695669"/>
                  </a:ext>
                </a:extLst>
              </a:tr>
              <a:tr h="147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Operating profit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205105.50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3229651893"/>
                  </a:ext>
                </a:extLst>
              </a:tr>
              <a:tr h="14718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3668978342"/>
                  </a:ext>
                </a:extLst>
              </a:tr>
              <a:tr h="147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Net earnings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195554.01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2659850065"/>
                  </a:ext>
                </a:extLst>
              </a:tr>
              <a:tr h="147186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430047592"/>
                  </a:ext>
                </a:extLst>
              </a:tr>
              <a:tr h="147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Minority interests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4614.85 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2841947716"/>
                  </a:ext>
                </a:extLst>
              </a:tr>
              <a:tr h="275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Net income attributable to shareholders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190939.16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4007154879"/>
                  </a:ext>
                </a:extLst>
              </a:tr>
            </a:tbl>
          </a:graphicData>
        </a:graphic>
      </p:graphicFrame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10D3B73E-8809-4E08-9D0F-6A26743E3499}"/>
              </a:ext>
            </a:extLst>
          </p:cNvPr>
          <p:cNvCxnSpPr>
            <a:cxnSpLocks/>
          </p:cNvCxnSpPr>
          <p:nvPr/>
        </p:nvCxnSpPr>
        <p:spPr>
          <a:xfrm>
            <a:off x="4572000" y="2132856"/>
            <a:ext cx="504056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77C1B378-4D5B-4685-A90E-BCFED2BA8762}"/>
              </a:ext>
            </a:extLst>
          </p:cNvPr>
          <p:cNvSpPr txBox="1"/>
          <p:nvPr/>
        </p:nvSpPr>
        <p:spPr>
          <a:xfrm>
            <a:off x="3899219" y="18355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Top line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6F750AD-C528-4092-84B3-ABA5306E9E22}"/>
              </a:ext>
            </a:extLst>
          </p:cNvPr>
          <p:cNvCxnSpPr/>
          <p:nvPr/>
        </p:nvCxnSpPr>
        <p:spPr>
          <a:xfrm flipV="1">
            <a:off x="4499992" y="4653136"/>
            <a:ext cx="57606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BA3582F2-8A89-443F-9890-41ADEE4BFEA7}"/>
              </a:ext>
            </a:extLst>
          </p:cNvPr>
          <p:cNvSpPr txBox="1"/>
          <p:nvPr/>
        </p:nvSpPr>
        <p:spPr>
          <a:xfrm>
            <a:off x="3851920" y="4887796"/>
            <a:ext cx="169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Bottom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690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9ED3FE-07BD-48D7-9787-D5A50F5013E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归母净利润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zh-CN" altLang="en-US" dirty="0"/>
                  <a:t>净利润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9ED3FE-07BD-48D7-9787-D5A50F5013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0B2B46-A661-4922-BE04-20B25DCD2C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警惕管理层股份偏少、少数股东损益偏大的公司。</a:t>
            </a: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26A5E333-688D-4C6D-BC34-5FBB54A25C8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7853112"/>
              </p:ext>
            </p:extLst>
          </p:nvPr>
        </p:nvGraphicFramePr>
        <p:xfrm>
          <a:off x="4932040" y="2311275"/>
          <a:ext cx="3888432" cy="3849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8680">
                  <a:extLst>
                    <a:ext uri="{9D8B030D-6E8A-4147-A177-3AD203B41FA5}">
                      <a16:colId xmlns:a16="http://schemas.microsoft.com/office/drawing/2014/main" val="1996849012"/>
                    </a:ext>
                  </a:extLst>
                </a:gridCol>
                <a:gridCol w="1324751">
                  <a:extLst>
                    <a:ext uri="{9D8B030D-6E8A-4147-A177-3AD203B41FA5}">
                      <a16:colId xmlns:a16="http://schemas.microsoft.com/office/drawing/2014/main" val="1767638282"/>
                    </a:ext>
                  </a:extLst>
                </a:gridCol>
                <a:gridCol w="815001">
                  <a:extLst>
                    <a:ext uri="{9D8B030D-6E8A-4147-A177-3AD203B41FA5}">
                      <a16:colId xmlns:a16="http://schemas.microsoft.com/office/drawing/2014/main" val="1118091636"/>
                    </a:ext>
                  </a:extLst>
                </a:gridCol>
              </a:tblGrid>
              <a:tr h="25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Income statement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2022-12-31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424633637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1446897539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Revenue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50383836.74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57947205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2893770046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Gross profit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9851908.04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14257436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2096742381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Operating profit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5144249.06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1655496972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Margin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10.2%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2464105723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3292060265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Net earnings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3755090.93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4100645297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1808661943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Minority interests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1493313.08 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39.8%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260411222"/>
                  </a:ext>
                </a:extLst>
              </a:tr>
              <a:tr h="759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Net income attributable to shareholders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2261777.85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631684973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3CBBEF8E-2727-4CB3-9432-107D4530B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134253"/>
            <a:ext cx="226509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77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8E024-E889-4F7C-9951-F812A7765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每股归母净利润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EA63CE-687F-4919-B920-88BBC355AA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每股归母净利润（简称每股利润，</a:t>
            </a:r>
            <a:r>
              <a:rPr lang="en-US" altLang="zh-CN" dirty="0"/>
              <a:t>Earnings per share, EPS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</a:t>
            </a:r>
            <a:r>
              <a:rPr lang="en-US" altLang="zh-CN" dirty="0">
                <a:solidFill>
                  <a:srgbClr val="C00000"/>
                </a:solidFill>
              </a:rPr>
              <a:t>= </a:t>
            </a:r>
            <a:r>
              <a:rPr lang="zh-CN" altLang="en-US" dirty="0">
                <a:solidFill>
                  <a:srgbClr val="C00000"/>
                </a:solidFill>
              </a:rPr>
              <a:t>归母净利润 </a:t>
            </a:r>
            <a:r>
              <a:rPr lang="en-US" altLang="zh-CN" dirty="0">
                <a:solidFill>
                  <a:srgbClr val="C00000"/>
                </a:solidFill>
              </a:rPr>
              <a:t>/ </a:t>
            </a:r>
            <a:r>
              <a:rPr lang="zh-CN" altLang="en-US" dirty="0">
                <a:solidFill>
                  <a:srgbClr val="C00000"/>
                </a:solidFill>
              </a:rPr>
              <a:t>总股本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altLang="zh-CN" dirty="0"/>
              <a:t>EPS</a:t>
            </a:r>
            <a:r>
              <a:rPr lang="zh-CN" altLang="en-US" dirty="0"/>
              <a:t>增长可能来自</a:t>
            </a:r>
            <a:endParaRPr lang="en-US" altLang="zh-CN" dirty="0"/>
          </a:p>
          <a:p>
            <a:pPr lvl="1"/>
            <a:r>
              <a:rPr lang="zh-CN" altLang="en-US" dirty="0"/>
              <a:t>净利润上升</a:t>
            </a:r>
            <a:endParaRPr lang="en-US" altLang="zh-CN" dirty="0"/>
          </a:p>
          <a:p>
            <a:pPr lvl="1"/>
            <a:r>
              <a:rPr lang="zh-CN" altLang="en-US" dirty="0"/>
              <a:t>总股本下降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1C6A661-129B-489D-9FE8-D188C0BAB0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13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6652F-705F-4248-B7FC-1C96AE8D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150BBB-32EE-4F8E-AE8C-DD696604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zh-CN" dirty="0"/>
              <a:t>引论</a:t>
            </a:r>
            <a:endParaRPr lang="en-US" altLang="zh-CN" dirty="0"/>
          </a:p>
          <a:p>
            <a:r>
              <a:rPr lang="zh-CN" altLang="en-US" dirty="0"/>
              <a:t>利润表分析</a:t>
            </a:r>
            <a:endParaRPr lang="zh-CN" altLang="zh-CN" dirty="0"/>
          </a:p>
          <a:p>
            <a:pPr lvl="1"/>
            <a:r>
              <a:rPr lang="zh-CN" altLang="en-US" dirty="0"/>
              <a:t>营收和毛利</a:t>
            </a:r>
            <a:endParaRPr lang="en-US" altLang="zh-CN" dirty="0"/>
          </a:p>
          <a:p>
            <a:pPr lvl="1"/>
            <a:r>
              <a:rPr lang="zh-CN" altLang="en-US" dirty="0"/>
              <a:t>营运费用</a:t>
            </a:r>
            <a:endParaRPr lang="en-US" altLang="zh-CN" dirty="0"/>
          </a:p>
          <a:p>
            <a:pPr lvl="1"/>
            <a:r>
              <a:rPr lang="zh-CN" altLang="en-US" dirty="0"/>
              <a:t>利息费用</a:t>
            </a:r>
            <a:endParaRPr lang="en-US" altLang="zh-CN" dirty="0"/>
          </a:p>
          <a:p>
            <a:pPr lvl="1"/>
            <a:r>
              <a:rPr lang="zh-CN" altLang="en-US" dirty="0"/>
              <a:t>税前利润</a:t>
            </a:r>
            <a:endParaRPr lang="en-US" altLang="zh-CN" dirty="0"/>
          </a:p>
          <a:p>
            <a:pPr lvl="1"/>
            <a:r>
              <a:rPr lang="zh-CN" altLang="en-US" dirty="0"/>
              <a:t>所得税</a:t>
            </a:r>
            <a:endParaRPr lang="en-US" altLang="zh-CN" dirty="0"/>
          </a:p>
          <a:p>
            <a:pPr lvl="1"/>
            <a:r>
              <a:rPr lang="zh-CN" altLang="en-US" dirty="0"/>
              <a:t>净利润</a:t>
            </a:r>
            <a:endParaRPr lang="en-US" altLang="zh-CN" dirty="0"/>
          </a:p>
          <a:p>
            <a:pPr lvl="1"/>
            <a:r>
              <a:rPr lang="zh-CN" altLang="en-US" dirty="0"/>
              <a:t>归母净利润</a:t>
            </a:r>
            <a:endParaRPr lang="en-US" altLang="zh-CN" dirty="0"/>
          </a:p>
          <a:p>
            <a:pPr lvl="1"/>
            <a:r>
              <a:rPr lang="zh-CN" altLang="en-US" dirty="0"/>
              <a:t>每股归母净利润</a:t>
            </a:r>
            <a:endParaRPr lang="en-US" altLang="zh-CN" dirty="0"/>
          </a:p>
          <a:p>
            <a:r>
              <a:rPr lang="zh-CN" altLang="en-US" dirty="0"/>
              <a:t>利润表作假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4171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F5DCFC-2BDD-49A0-B22B-B33A7B5B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利润瀑布图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内容占位符 5">
                <a:extLst>
                  <a:ext uri="{FF2B5EF4-FFF2-40B4-BE49-F238E27FC236}">
                    <a16:creationId xmlns:a16="http://schemas.microsoft.com/office/drawing/2014/main" id="{E1566660-2538-44F9-B181-9773BAC97F1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88314284"/>
                  </p:ext>
                </p:extLst>
              </p:nvPr>
            </p:nvGraphicFramePr>
            <p:xfrm>
              <a:off x="457200" y="1600200"/>
              <a:ext cx="8229600" cy="45259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内容占位符 5">
                <a:extLst>
                  <a:ext uri="{FF2B5EF4-FFF2-40B4-BE49-F238E27FC236}">
                    <a16:creationId xmlns:a16="http://schemas.microsoft.com/office/drawing/2014/main" id="{E1566660-2538-44F9-B181-9773BAC97F1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0242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7D7FF9-79D1-44F2-82D5-77953018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一些指标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C510A5-38ED-43FD-91E2-EC53278DC1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sz="4000" b="1" dirty="0"/>
              <a:t>EBIT</a:t>
            </a:r>
            <a:r>
              <a:rPr lang="en-US" altLang="zh-CN" sz="4000" dirty="0"/>
              <a:t> = Earnings Before Interest, Tax</a:t>
            </a:r>
          </a:p>
          <a:p>
            <a:r>
              <a:rPr lang="en-US" altLang="zh-CN" sz="4000" b="1" dirty="0"/>
              <a:t>EBITDA</a:t>
            </a:r>
            <a:r>
              <a:rPr lang="en-US" altLang="zh-CN" sz="4000" dirty="0"/>
              <a:t> = Earnings Before Interest, Taxes, Depreciation and Amortization.</a:t>
            </a:r>
          </a:p>
          <a:p>
            <a:r>
              <a:rPr lang="en-US" altLang="zh-CN" sz="4000" b="1" dirty="0"/>
              <a:t>NOPAT</a:t>
            </a:r>
            <a:r>
              <a:rPr lang="en-US" altLang="zh-CN" sz="4000" dirty="0"/>
              <a:t> = Net Operating Profit After Tax</a:t>
            </a:r>
          </a:p>
          <a:p>
            <a:pPr lvl="1"/>
            <a:r>
              <a:rPr lang="en-US" altLang="zh-CN" sz="4000" dirty="0"/>
              <a:t>ROIC = NOPAT/IC</a:t>
            </a:r>
          </a:p>
          <a:p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C57DC5-2F92-4BCB-B28C-08B4E899AB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b="1" dirty="0"/>
              <a:t>Warren Buffett on EBITDA:</a:t>
            </a:r>
          </a:p>
          <a:p>
            <a:r>
              <a:rPr lang="en-US" altLang="zh-CN" i="1" dirty="0"/>
              <a:t>“It amazes me how widespread the use of EBITDA has become. People try to dress up financial statements with it.”</a:t>
            </a:r>
            <a:endParaRPr lang="en-US" altLang="zh-CN" dirty="0"/>
          </a:p>
          <a:p>
            <a:r>
              <a:rPr lang="en-US" altLang="zh-CN" i="1" dirty="0"/>
              <a:t>“We won’t buy into companies where someone’s talking about EBITDA. If you look at all companies, and split them into companies that use EBITDA as a metric and those that don’t, I suspect you’ll find a lot more fraud in the former group. Look at companies like Wal-Mart, GE and Microsoft — they’ll never use EBITDA in their annual report.”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0525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6652F-705F-4248-B7FC-1C96AE8D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150BBB-32EE-4F8E-AE8C-DD696604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zh-CN" dirty="0"/>
              <a:t>引论</a:t>
            </a:r>
            <a:endParaRPr lang="en-US" altLang="zh-CN" dirty="0"/>
          </a:p>
          <a:p>
            <a:r>
              <a:rPr lang="zh-CN" altLang="en-US" dirty="0"/>
              <a:t>利润表分析</a:t>
            </a:r>
            <a:endParaRPr lang="zh-CN" altLang="zh-CN" dirty="0"/>
          </a:p>
          <a:p>
            <a:pPr lvl="1"/>
            <a:r>
              <a:rPr lang="zh-CN" altLang="en-US" dirty="0"/>
              <a:t>营收和毛利</a:t>
            </a:r>
            <a:endParaRPr lang="en-US" altLang="zh-CN" dirty="0"/>
          </a:p>
          <a:p>
            <a:pPr lvl="1"/>
            <a:r>
              <a:rPr lang="zh-CN" altLang="en-US" dirty="0"/>
              <a:t>营运费用</a:t>
            </a:r>
            <a:endParaRPr lang="en-US" altLang="zh-CN" dirty="0"/>
          </a:p>
          <a:p>
            <a:pPr lvl="1"/>
            <a:r>
              <a:rPr lang="zh-CN" altLang="en-US" dirty="0"/>
              <a:t>利息费用</a:t>
            </a:r>
            <a:endParaRPr lang="en-US" altLang="zh-CN" dirty="0"/>
          </a:p>
          <a:p>
            <a:pPr lvl="1"/>
            <a:r>
              <a:rPr lang="zh-CN" altLang="en-US" dirty="0"/>
              <a:t>税前利润</a:t>
            </a:r>
            <a:endParaRPr lang="en-US" altLang="zh-CN" dirty="0"/>
          </a:p>
          <a:p>
            <a:pPr lvl="1"/>
            <a:r>
              <a:rPr lang="zh-CN" altLang="en-US" dirty="0"/>
              <a:t>所得税</a:t>
            </a:r>
            <a:endParaRPr lang="en-US" altLang="zh-CN" dirty="0"/>
          </a:p>
          <a:p>
            <a:pPr lvl="1"/>
            <a:r>
              <a:rPr lang="zh-CN" altLang="en-US" dirty="0"/>
              <a:t>净利润</a:t>
            </a:r>
            <a:endParaRPr lang="en-US" altLang="zh-CN" dirty="0"/>
          </a:p>
          <a:p>
            <a:pPr lvl="1"/>
            <a:r>
              <a:rPr lang="zh-CN" altLang="en-US" dirty="0"/>
              <a:t>归母净利润</a:t>
            </a:r>
            <a:endParaRPr lang="en-US" altLang="zh-CN" dirty="0"/>
          </a:p>
          <a:p>
            <a:pPr lvl="1"/>
            <a:r>
              <a:rPr lang="zh-CN" altLang="en-US" dirty="0"/>
              <a:t>每股归母净利润</a:t>
            </a:r>
            <a:endParaRPr lang="en-US" altLang="zh-CN" dirty="0"/>
          </a:p>
          <a:p>
            <a:r>
              <a:rPr lang="zh-CN" altLang="en-US" dirty="0"/>
              <a:t>利润表作假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1272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696AF3-1028-403F-A15F-0A030E465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利润表造假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58A8F6-7D2A-4AFF-9AC7-64836DE645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虚假收入</a:t>
            </a:r>
            <a:endParaRPr lang="en-US" altLang="zh-CN" dirty="0"/>
          </a:p>
          <a:p>
            <a:r>
              <a:rPr lang="zh-CN" altLang="en-US" dirty="0"/>
              <a:t>过早确认收入</a:t>
            </a:r>
            <a:endParaRPr lang="en-US" altLang="zh-CN" dirty="0"/>
          </a:p>
          <a:p>
            <a:r>
              <a:rPr lang="zh-CN" altLang="en-US" dirty="0"/>
              <a:t>用一次性收益虚增营业利润</a:t>
            </a:r>
            <a:endParaRPr lang="en-US" altLang="zh-CN" dirty="0"/>
          </a:p>
          <a:p>
            <a:r>
              <a:rPr lang="zh-CN" altLang="en-US" dirty="0"/>
              <a:t>把当前费用挪到以后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4363D4B-911F-4473-957E-C90B8F5603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09787" y="1600200"/>
            <a:ext cx="29154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25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008B5-EAEF-4FA0-8E44-E2E7E371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虚假收入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22EB38-DF62-4ECF-9ED2-8E143B4E1F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虚假收入</a:t>
            </a:r>
            <a:endParaRPr lang="en-US" altLang="zh-CN" dirty="0"/>
          </a:p>
          <a:p>
            <a:r>
              <a:rPr lang="en-US" altLang="zh-CN" dirty="0"/>
              <a:t>“</a:t>
            </a:r>
            <a:r>
              <a:rPr lang="zh-CN" altLang="en-US" dirty="0"/>
              <a:t>中介</a:t>
            </a:r>
            <a:r>
              <a:rPr lang="en-US" altLang="zh-CN" dirty="0"/>
              <a:t>”</a:t>
            </a:r>
            <a:r>
              <a:rPr lang="zh-CN" altLang="en-US" dirty="0"/>
              <a:t>把交易额算成收入。</a:t>
            </a:r>
            <a:endParaRPr lang="en-US" altLang="zh-CN" dirty="0"/>
          </a:p>
          <a:p>
            <a:r>
              <a:rPr lang="zh-CN" altLang="en-US" dirty="0"/>
              <a:t>抵押融资算成出售产品。</a:t>
            </a:r>
            <a:endParaRPr lang="en-US" altLang="zh-CN" dirty="0"/>
          </a:p>
          <a:p>
            <a:r>
              <a:rPr lang="zh-CN" altLang="en-US" dirty="0"/>
              <a:t>其他没有经济意义的交易。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58BDC10-AF46-46B2-AD25-FA589ACBF993}"/>
              </a:ext>
            </a:extLst>
          </p:cNvPr>
          <p:cNvSpPr txBox="1"/>
          <p:nvPr/>
        </p:nvSpPr>
        <p:spPr>
          <a:xfrm>
            <a:off x="5076056" y="1844824"/>
            <a:ext cx="115212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上市公司</a:t>
            </a: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096DE0DB-6338-4A2F-8726-83624C889DEE}"/>
              </a:ext>
            </a:extLst>
          </p:cNvPr>
          <p:cNvSpPr/>
          <p:nvPr/>
        </p:nvSpPr>
        <p:spPr>
          <a:xfrm rot="10800000">
            <a:off x="5605005" y="2276872"/>
            <a:ext cx="117727" cy="427186"/>
          </a:xfrm>
          <a:prstGeom prst="downArrow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5E7A1BF-E5F4-4252-870F-E68265B73D10}"/>
              </a:ext>
            </a:extLst>
          </p:cNvPr>
          <p:cNvSpPr txBox="1"/>
          <p:nvPr/>
        </p:nvSpPr>
        <p:spPr>
          <a:xfrm>
            <a:off x="5576224" y="2786008"/>
            <a:ext cx="115212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分销商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3B84892-3DD7-44D1-BC63-D1064F1A5372}"/>
              </a:ext>
            </a:extLst>
          </p:cNvPr>
          <p:cNvSpPr txBox="1"/>
          <p:nvPr/>
        </p:nvSpPr>
        <p:spPr>
          <a:xfrm>
            <a:off x="5100950" y="3727193"/>
            <a:ext cx="115212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“</a:t>
            </a:r>
            <a:r>
              <a:rPr lang="zh-CN" altLang="en-US" dirty="0">
                <a:solidFill>
                  <a:schemeClr val="bg1"/>
                </a:solidFill>
              </a:rPr>
              <a:t>客户</a:t>
            </a:r>
            <a:r>
              <a:rPr lang="en-US" altLang="zh-CN" dirty="0">
                <a:solidFill>
                  <a:schemeClr val="bg1"/>
                </a:solidFill>
              </a:rPr>
              <a:t>”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C65FAADB-3426-47A0-97E7-01E3D92EEDAC}"/>
              </a:ext>
            </a:extLst>
          </p:cNvPr>
          <p:cNvSpPr/>
          <p:nvPr/>
        </p:nvSpPr>
        <p:spPr>
          <a:xfrm rot="10800000">
            <a:off x="5616116" y="3215407"/>
            <a:ext cx="106616" cy="427186"/>
          </a:xfrm>
          <a:prstGeom prst="downArrow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id="{6B3CD811-5D56-4603-A2CF-4A4CB296B009}"/>
              </a:ext>
            </a:extLst>
          </p:cNvPr>
          <p:cNvSpPr/>
          <p:nvPr/>
        </p:nvSpPr>
        <p:spPr>
          <a:xfrm>
            <a:off x="5174353" y="2276872"/>
            <a:ext cx="117727" cy="136572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2E9DF07-BE58-44F3-B1D8-859289E14149}"/>
              </a:ext>
            </a:extLst>
          </p:cNvPr>
          <p:cNvSpPr txBox="1"/>
          <p:nvPr/>
        </p:nvSpPr>
        <p:spPr>
          <a:xfrm>
            <a:off x="6516216" y="14176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虚假交易循环</a:t>
            </a:r>
          </a:p>
        </p:txBody>
      </p:sp>
    </p:spTree>
    <p:extLst>
      <p:ext uri="{BB962C8B-B14F-4D97-AF65-F5344CB8AC3E}">
        <p14:creationId xmlns:p14="http://schemas.microsoft.com/office/powerpoint/2010/main" val="2257557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A551E6-6580-426C-84DE-53333BD14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过早确认收入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4DE092-FB05-4646-A0D9-6FADFCF454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/>
              <a:t>在完成合同前确认收入。</a:t>
            </a:r>
            <a:endParaRPr lang="en-US" altLang="zh-CN" dirty="0"/>
          </a:p>
          <a:p>
            <a:pPr lvl="1"/>
            <a:r>
              <a:rPr lang="zh-CN" altLang="en-US" dirty="0"/>
              <a:t>警惕应收款的激增，尤其是长期应收款。</a:t>
            </a:r>
            <a:endParaRPr lang="en-US" altLang="zh-CN" dirty="0"/>
          </a:p>
          <a:p>
            <a:pPr lvl="1"/>
            <a:r>
              <a:rPr lang="zh-CN" altLang="en-US" dirty="0"/>
              <a:t>警惕</a:t>
            </a:r>
            <a:r>
              <a:rPr lang="en-US" altLang="zh-CN" dirty="0"/>
              <a:t>“</a:t>
            </a:r>
            <a:r>
              <a:rPr lang="zh-CN" altLang="en-US" dirty="0"/>
              <a:t>会计创新</a:t>
            </a:r>
            <a:r>
              <a:rPr lang="en-US" altLang="zh-CN" dirty="0"/>
              <a:t>”</a:t>
            </a:r>
            <a:r>
              <a:rPr lang="zh-CN" altLang="en-US" dirty="0"/>
              <a:t>（例如：安然的能源金融产品）</a:t>
            </a:r>
            <a:endParaRPr lang="en-US" altLang="zh-CN" dirty="0"/>
          </a:p>
          <a:p>
            <a:r>
              <a:rPr lang="zh-CN" altLang="en-US" dirty="0"/>
              <a:t>在客户收货前确认收入</a:t>
            </a:r>
            <a:endParaRPr lang="en-US" altLang="zh-CN" dirty="0"/>
          </a:p>
          <a:p>
            <a:pPr lvl="1"/>
            <a:r>
              <a:rPr lang="zh-CN" altLang="en-US" dirty="0"/>
              <a:t>在发货前确认收入</a:t>
            </a:r>
            <a:endParaRPr lang="en-US" altLang="zh-CN" dirty="0"/>
          </a:p>
          <a:p>
            <a:pPr lvl="1"/>
            <a:r>
              <a:rPr lang="zh-CN" altLang="en-US" dirty="0"/>
              <a:t>发货后确认，但发给了别人</a:t>
            </a:r>
            <a:endParaRPr lang="en-US" altLang="zh-CN" dirty="0"/>
          </a:p>
          <a:p>
            <a:pPr lvl="1"/>
            <a:r>
              <a:rPr lang="zh-CN" altLang="en-US" dirty="0"/>
              <a:t>发货后确认，但客户仍然可能拒绝。</a:t>
            </a:r>
            <a:endParaRPr lang="en-US" altLang="zh-CN" dirty="0"/>
          </a:p>
          <a:p>
            <a:r>
              <a:rPr lang="zh-CN" altLang="en-US" dirty="0"/>
              <a:t>在客户支付能力存疑时确认收入</a:t>
            </a:r>
            <a:endParaRPr lang="en-US" altLang="zh-CN" dirty="0"/>
          </a:p>
          <a:p>
            <a:pPr lvl="1"/>
            <a:r>
              <a:rPr lang="zh-CN" altLang="en-US" dirty="0"/>
              <a:t>只管销售，不管回款</a:t>
            </a:r>
            <a:endParaRPr lang="en-US" altLang="zh-CN" dirty="0"/>
          </a:p>
          <a:p>
            <a:pPr lvl="1"/>
            <a:r>
              <a:rPr lang="zh-CN" altLang="en-US" dirty="0"/>
              <a:t>甚至为买家融资。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1FAF90-2517-452E-ACCA-4A1F6BE0A3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8825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4B6526-0892-449B-BDE2-B16271B62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用非经常性损益虚增营业利润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31C7F8-BC1E-4121-97D9-62BCBB4AD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非经常损益指正常经营损益之外的一次性或偶发性损益，如资产处置收益。</a:t>
            </a:r>
            <a:endParaRPr lang="en-US" altLang="zh-CN" dirty="0"/>
          </a:p>
          <a:p>
            <a:pPr lvl="1"/>
            <a:r>
              <a:rPr lang="zh-CN" altLang="en-US" dirty="0"/>
              <a:t>增加营收</a:t>
            </a:r>
            <a:endParaRPr lang="en-US" altLang="zh-CN" dirty="0"/>
          </a:p>
          <a:p>
            <a:pPr lvl="1"/>
            <a:r>
              <a:rPr lang="zh-CN" altLang="en-US" dirty="0"/>
              <a:t>减少营业成本</a:t>
            </a:r>
            <a:endParaRPr lang="en-US" altLang="zh-CN" dirty="0"/>
          </a:p>
          <a:p>
            <a:r>
              <a:rPr lang="zh-CN" altLang="en-US" dirty="0"/>
              <a:t>把经常性成本划为非经常性费用（如重组费用）</a:t>
            </a:r>
            <a:endParaRPr lang="en-US" altLang="zh-CN" dirty="0"/>
          </a:p>
          <a:p>
            <a:pPr lvl="1"/>
            <a:r>
              <a:rPr lang="zh-CN" altLang="en-US" dirty="0"/>
              <a:t>警惕频频出现的重组费用（</a:t>
            </a:r>
            <a:r>
              <a:rPr lang="en-US" altLang="zh-CN" dirty="0"/>
              <a:t>restructuring costs</a:t>
            </a:r>
            <a:r>
              <a:rPr lang="zh-CN" altLang="en-US" dirty="0"/>
              <a:t>）、已停业务损失（</a:t>
            </a:r>
            <a:r>
              <a:rPr lang="en-US" altLang="zh-CN" dirty="0"/>
              <a:t>loss on discontinued operations</a:t>
            </a:r>
            <a:r>
              <a:rPr lang="zh-CN" altLang="en-US" dirty="0"/>
              <a:t>）等。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2097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A062CFAF-75AC-45F3-841F-3D62A810C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IBM </a:t>
            </a:r>
            <a:r>
              <a:rPr lang="zh-CN" altLang="en-US" dirty="0"/>
              <a:t>也做假账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AF87F87D-7140-4165-A521-690162A8A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/>
              <a:t>IBM’s 1999 income statement, as reported.</a:t>
            </a:r>
            <a:endParaRPr lang="zh-CN" altLang="en-US" dirty="0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8352E93D-A449-4AB4-AEC3-6CCA7BC95A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1812" y="2174875"/>
            <a:ext cx="4040188" cy="2238005"/>
          </a:xfrm>
          <a:prstGeom prst="rect">
            <a:avLst/>
          </a:prstGeom>
        </p:spPr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0372813A-08EC-44E4-B26F-C0468AB83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/>
              <a:t>IBM’s 1999 income statement, adjusted to exclude one-time gain.</a:t>
            </a:r>
            <a:endParaRPr lang="zh-CN" altLang="en-US" dirty="0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7D40D788-D11F-4079-965B-DE5775F3D50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19637" y="2187340"/>
            <a:ext cx="4041775" cy="221307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805BE8E-A621-4EDC-972E-4E6AD628C0DC}"/>
              </a:ext>
            </a:extLst>
          </p:cNvPr>
          <p:cNvSpPr txBox="1"/>
          <p:nvPr/>
        </p:nvSpPr>
        <p:spPr>
          <a:xfrm>
            <a:off x="515060" y="4553555"/>
            <a:ext cx="404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IBM</a:t>
            </a:r>
            <a:r>
              <a:rPr lang="zh-CN" altLang="en-US" dirty="0"/>
              <a:t>在</a:t>
            </a:r>
            <a:r>
              <a:rPr lang="en-US" altLang="zh-CN" dirty="0"/>
              <a:t>1999</a:t>
            </a:r>
            <a:r>
              <a:rPr lang="zh-CN" altLang="en-US" dirty="0"/>
              <a:t>年以</a:t>
            </a:r>
            <a:r>
              <a:rPr lang="en-US" altLang="zh-CN" dirty="0"/>
              <a:t>40.57</a:t>
            </a:r>
            <a:r>
              <a:rPr lang="zh-CN" altLang="en-US" dirty="0"/>
              <a:t>亿美元出售</a:t>
            </a:r>
            <a:r>
              <a:rPr lang="en-US" altLang="zh-CN" dirty="0"/>
              <a:t>Global Network</a:t>
            </a:r>
            <a:r>
              <a:rPr lang="zh-CN" altLang="en-US" dirty="0"/>
              <a:t>给</a:t>
            </a:r>
            <a:r>
              <a:rPr lang="en-US" altLang="zh-CN" dirty="0"/>
              <a:t>AT&amp;T</a:t>
            </a:r>
            <a:r>
              <a:rPr lang="zh-CN" altLang="en-US" dirty="0"/>
              <a:t>，计在</a:t>
            </a:r>
            <a:r>
              <a:rPr lang="en-US" altLang="zh-CN" dirty="0"/>
              <a:t>SG&amp;A</a:t>
            </a:r>
            <a:r>
              <a:rPr lang="zh-CN" altLang="en-US" dirty="0"/>
              <a:t>中。</a:t>
            </a:r>
          </a:p>
        </p:txBody>
      </p:sp>
    </p:spTree>
    <p:extLst>
      <p:ext uri="{BB962C8B-B14F-4D97-AF65-F5344CB8AC3E}">
        <p14:creationId xmlns:p14="http://schemas.microsoft.com/office/powerpoint/2010/main" val="803947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FFB55-01ED-45B4-992B-07812172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把当前费用挪到以后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4972AF5-B3D4-439C-BD64-E7A77E9C5C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zh-CN" altLang="en-US" dirty="0"/>
                  <a:t>从支付到费用，一般有两步：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第一步：支付完成，但尚未收益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资产（</a:t>
                </a:r>
                <a:r>
                  <a:rPr lang="en-US" altLang="zh-CN" dirty="0"/>
                  <a:t>e.g., </a:t>
                </a:r>
                <a:r>
                  <a:rPr lang="zh-CN" altLang="en-US" dirty="0"/>
                  <a:t>预付）。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第二步：收益收到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费用。</a:t>
                </a:r>
                <a:endParaRPr lang="en-US" altLang="zh-CN" dirty="0"/>
              </a:p>
              <a:p>
                <a:r>
                  <a:rPr lang="zh-CN" altLang="en-US" dirty="0"/>
                  <a:t>如果两步很快走完，那么该操作不经过资产表。</a:t>
                </a:r>
                <a:endParaRPr lang="en-US" altLang="zh-CN" dirty="0"/>
              </a:p>
              <a:p>
                <a:r>
                  <a:rPr lang="zh-CN" altLang="en-US" dirty="0"/>
                  <a:t>管理层可以人为拉长第一步，从而实现把当前费用挪到以后。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不恰当的费用资本化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过慢的成本摊销（</a:t>
                </a:r>
                <a:r>
                  <a:rPr lang="en-US" altLang="zh-CN" dirty="0"/>
                  <a:t>Amortization</a:t>
                </a:r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忽略资产减值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忽略收不回的应收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4972AF5-B3D4-439C-BD64-E7A77E9C5C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4313" r="-5259" b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965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4226EA-7AE7-42AD-B079-CF22A7899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收不回的</a:t>
            </a:r>
            <a:r>
              <a:rPr lang="en-US" altLang="zh-CN" dirty="0"/>
              <a:t>“</a:t>
            </a:r>
            <a:r>
              <a:rPr lang="zh-CN" altLang="en-US" dirty="0"/>
              <a:t>可收回增值税进项</a:t>
            </a:r>
            <a:r>
              <a:rPr lang="en-US" altLang="zh-CN" dirty="0"/>
              <a:t>”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41ADD8F-7683-4A53-A683-C0A1B9E03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67" y="1706534"/>
            <a:ext cx="6294665" cy="4313294"/>
          </a:xfrm>
        </p:spPr>
      </p:pic>
    </p:spTree>
    <p:extLst>
      <p:ext uri="{BB962C8B-B14F-4D97-AF65-F5344CB8AC3E}">
        <p14:creationId xmlns:p14="http://schemas.microsoft.com/office/powerpoint/2010/main" val="126587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641E72-598E-4888-AC82-4E18BAE83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引论</a:t>
            </a:r>
          </a:p>
        </p:txBody>
      </p:sp>
      <p:sp>
        <p:nvSpPr>
          <p:cNvPr id="10" name="内容占位符 4">
            <a:extLst>
              <a:ext uri="{FF2B5EF4-FFF2-40B4-BE49-F238E27FC236}">
                <a16:creationId xmlns:a16="http://schemas.microsoft.com/office/drawing/2014/main" id="{6C6CD82B-1278-4A57-B918-43DC5333FA0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利润表（</a:t>
            </a:r>
            <a:r>
              <a:rPr lang="en-US" altLang="zh-CN" dirty="0"/>
              <a:t>Income statement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盈利状况</a:t>
            </a:r>
            <a:endParaRPr lang="en-US" altLang="zh-CN" dirty="0"/>
          </a:p>
          <a:p>
            <a:pPr lvl="1"/>
            <a:r>
              <a:rPr lang="zh-CN" altLang="en-US" dirty="0"/>
              <a:t>盈利能力</a:t>
            </a:r>
            <a:endParaRPr lang="en-US" altLang="zh-CN" dirty="0"/>
          </a:p>
          <a:p>
            <a:pPr lvl="1"/>
            <a:r>
              <a:rPr lang="zh-CN" altLang="en-US" dirty="0"/>
              <a:t>盈利持续性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F4B27268-9CA2-4978-8FDA-3D9F96335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481841"/>
              </p:ext>
            </p:extLst>
          </p:nvPr>
        </p:nvGraphicFramePr>
        <p:xfrm>
          <a:off x="4139952" y="1585323"/>
          <a:ext cx="4166412" cy="454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4020">
                  <a:extLst>
                    <a:ext uri="{9D8B030D-6E8A-4147-A177-3AD203B41FA5}">
                      <a16:colId xmlns:a16="http://schemas.microsoft.com/office/drawing/2014/main" val="203019667"/>
                    </a:ext>
                  </a:extLst>
                </a:gridCol>
                <a:gridCol w="1931369">
                  <a:extLst>
                    <a:ext uri="{9D8B030D-6E8A-4147-A177-3AD203B41FA5}">
                      <a16:colId xmlns:a16="http://schemas.microsoft.com/office/drawing/2014/main" val="3543818344"/>
                    </a:ext>
                  </a:extLst>
                </a:gridCol>
                <a:gridCol w="911023">
                  <a:extLst>
                    <a:ext uri="{9D8B030D-6E8A-4147-A177-3AD203B41FA5}">
                      <a16:colId xmlns:a16="http://schemas.microsoft.com/office/drawing/2014/main" val="3093443769"/>
                    </a:ext>
                  </a:extLst>
                </a:gridCol>
              </a:tblGrid>
              <a:tr h="17491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利润表（万元）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Income statement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2022-12-31</a:t>
                      </a:r>
                      <a:endParaRPr lang="en-US" altLang="zh-CN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11387047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2499990827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营业收入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Revenue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1262957.90 </a:t>
                      </a:r>
                      <a:endParaRPr lang="en-US" altLang="zh-CN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3746140117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营业成本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COGS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446128.31 </a:t>
                      </a:r>
                      <a:endParaRPr lang="en-US" altLang="zh-CN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4113517186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毛利润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Gross profit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816829.59 </a:t>
                      </a:r>
                      <a:endParaRPr lang="en-US" altLang="zh-CN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161907881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Margin</a:t>
                      </a:r>
                      <a:endParaRPr lang="en-US" sz="11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65%</a:t>
                      </a:r>
                      <a:endParaRPr lang="en-US" altLang="zh-CN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3293531496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营运费用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Operating expenses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174734388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  销售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Sales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388739.21 </a:t>
                      </a:r>
                      <a:endParaRPr lang="en-US" altLang="zh-CN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2434694025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  管理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Admin.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65685.75 </a:t>
                      </a:r>
                      <a:endParaRPr lang="en-US" altLang="zh-CN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332071970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  研发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R&amp;D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142652.27 </a:t>
                      </a:r>
                      <a:endParaRPr lang="en-US" altLang="zh-CN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1060914127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  其他（税金及附加）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Other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14646.86 </a:t>
                      </a:r>
                      <a:endParaRPr lang="en-US" altLang="zh-CN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3378964267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3550576346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营运利润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Operating profit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205105.50 </a:t>
                      </a:r>
                      <a:endParaRPr lang="en-US" altLang="zh-CN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356840703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营运利润率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Margin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16.2%</a:t>
                      </a:r>
                      <a:endParaRPr lang="en-US" altLang="zh-CN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63694732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3513972025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利息费用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Interest expenses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9754.59 </a:t>
                      </a:r>
                      <a:endParaRPr lang="en-US" altLang="zh-CN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2852128165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资产处置收益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Gain on asset sales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86.07 </a:t>
                      </a:r>
                      <a:endParaRPr lang="en-US" altLang="zh-CN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73951110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其他收益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Other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37618.07 </a:t>
                      </a:r>
                      <a:endParaRPr lang="en-US" altLang="zh-CN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2594286327"/>
                  </a:ext>
                </a:extLst>
              </a:tr>
              <a:tr h="32796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息税前利润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Earnings before interest tax (EBIT)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242809.64 </a:t>
                      </a:r>
                      <a:endParaRPr lang="en-US" altLang="zh-CN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26774300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税前利润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Earnings before tax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233055.05 </a:t>
                      </a:r>
                      <a:endParaRPr lang="en-US" altLang="zh-CN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35680310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413320054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所得税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Income tax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37501.04 </a:t>
                      </a:r>
                      <a:endParaRPr lang="en-US" altLang="zh-CN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191710847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净利润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Net earnings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195554.01 </a:t>
                      </a:r>
                      <a:endParaRPr lang="en-US" altLang="zh-CN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375388067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316578890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每股净利润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EPS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2.04 </a:t>
                      </a:r>
                      <a:endParaRPr lang="en-US" altLang="zh-CN" sz="11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3954327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934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C56D77-40B4-4A72-8E7E-123ECB70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FFA1CB-19FB-4944-8FD2-F4602F86E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我们在利润表观察公司的盈利状况、盈利能力、以及持续性。</a:t>
            </a:r>
            <a:endParaRPr lang="en-US" altLang="zh-CN" dirty="0"/>
          </a:p>
          <a:p>
            <a:r>
              <a:rPr lang="zh-CN" altLang="en-US" dirty="0"/>
              <a:t>越是市场关注的指标（营收，营运利润等），管理层越有动力操纵。</a:t>
            </a:r>
            <a:endParaRPr lang="en-US" altLang="zh-CN" dirty="0"/>
          </a:p>
          <a:p>
            <a:r>
              <a:rPr lang="zh-CN" altLang="en-US" dirty="0"/>
              <a:t>警惕指标的异动，调查异动原因。</a:t>
            </a:r>
          </a:p>
        </p:txBody>
      </p:sp>
    </p:spTree>
    <p:extLst>
      <p:ext uri="{BB962C8B-B14F-4D97-AF65-F5344CB8AC3E}">
        <p14:creationId xmlns:p14="http://schemas.microsoft.com/office/powerpoint/2010/main" val="1192951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D0919A14-458B-465C-8C35-7C094CB1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营收和毛利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9260717-5D7C-4843-8E44-6707BFBA29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营业收入（</a:t>
            </a:r>
            <a:r>
              <a:rPr lang="en-US" altLang="zh-CN" dirty="0"/>
              <a:t>Revenue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出售商品或服务所得的收入</a:t>
            </a:r>
            <a:endParaRPr lang="en-US" altLang="zh-CN" dirty="0"/>
          </a:p>
          <a:p>
            <a:r>
              <a:rPr lang="zh-CN" altLang="en-US" dirty="0"/>
              <a:t>营业成本（</a:t>
            </a:r>
            <a:r>
              <a:rPr lang="en-US" altLang="zh-CN" dirty="0"/>
              <a:t>Cost of revenue </a:t>
            </a:r>
            <a:r>
              <a:rPr lang="zh-CN" altLang="en-US" dirty="0"/>
              <a:t>或 </a:t>
            </a:r>
            <a:r>
              <a:rPr lang="en-US" altLang="zh-CN" dirty="0"/>
              <a:t>Costs of goods sold, </a:t>
            </a:r>
            <a:r>
              <a:rPr lang="en-US" altLang="zh-CN" dirty="0">
                <a:solidFill>
                  <a:srgbClr val="C00000"/>
                </a:solidFill>
              </a:rPr>
              <a:t>COGS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毛利（</a:t>
            </a:r>
            <a:r>
              <a:rPr lang="en-US" altLang="zh-CN" dirty="0"/>
              <a:t>Gross profit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</a:t>
            </a:r>
            <a:r>
              <a:rPr lang="en-US" altLang="zh-CN" dirty="0">
                <a:solidFill>
                  <a:srgbClr val="C00000"/>
                </a:solidFill>
              </a:rPr>
              <a:t>= </a:t>
            </a:r>
            <a:r>
              <a:rPr lang="zh-CN" altLang="en-US" dirty="0">
                <a:solidFill>
                  <a:srgbClr val="C00000"/>
                </a:solidFill>
              </a:rPr>
              <a:t>营业收入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zh-CN" altLang="en-US" dirty="0">
                <a:solidFill>
                  <a:srgbClr val="C00000"/>
                </a:solidFill>
              </a:rPr>
              <a:t>营业成本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zh-CN" altLang="en-US" dirty="0"/>
              <a:t>毛利率（</a:t>
            </a:r>
            <a:r>
              <a:rPr lang="en-US" altLang="zh-CN" dirty="0"/>
              <a:t>Gross margin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</a:t>
            </a:r>
            <a:r>
              <a:rPr lang="en-US" altLang="zh-CN" dirty="0">
                <a:solidFill>
                  <a:srgbClr val="C00000"/>
                </a:solidFill>
              </a:rPr>
              <a:t>= </a:t>
            </a:r>
            <a:r>
              <a:rPr lang="zh-CN" altLang="en-US" dirty="0">
                <a:solidFill>
                  <a:srgbClr val="C00000"/>
                </a:solidFill>
              </a:rPr>
              <a:t>毛利 </a:t>
            </a:r>
            <a:r>
              <a:rPr lang="en-US" altLang="zh-CN" dirty="0">
                <a:solidFill>
                  <a:srgbClr val="C00000"/>
                </a:solidFill>
              </a:rPr>
              <a:t>/ </a:t>
            </a:r>
            <a:r>
              <a:rPr lang="zh-CN" altLang="en-US" dirty="0">
                <a:solidFill>
                  <a:srgbClr val="C00000"/>
                </a:solidFill>
              </a:rPr>
              <a:t>营收</a:t>
            </a:r>
            <a:endParaRPr lang="en-US" altLang="zh-CN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B8CC0D38-E64A-4443-ABD4-61FF850D7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797705"/>
              </p:ext>
            </p:extLst>
          </p:nvPr>
        </p:nvGraphicFramePr>
        <p:xfrm>
          <a:off x="5004048" y="2766219"/>
          <a:ext cx="3600400" cy="1508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1336">
                  <a:extLst>
                    <a:ext uri="{9D8B030D-6E8A-4147-A177-3AD203B41FA5}">
                      <a16:colId xmlns:a16="http://schemas.microsoft.com/office/drawing/2014/main" val="4167070185"/>
                    </a:ext>
                  </a:extLst>
                </a:gridCol>
                <a:gridCol w="1149064">
                  <a:extLst>
                    <a:ext uri="{9D8B030D-6E8A-4147-A177-3AD203B41FA5}">
                      <a16:colId xmlns:a16="http://schemas.microsoft.com/office/drawing/2014/main" val="351585844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Income statement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92815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44165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Revenue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1262957.90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71907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COGS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446128.31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614130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Gross profit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816829.59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029702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Margin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16929837"/>
                  </a:ext>
                </a:extLst>
              </a:tr>
            </a:tbl>
          </a:graphicData>
        </a:graphic>
      </p:graphicFrame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F770B7B-979B-4216-8DC7-73C3260D91AF}"/>
              </a:ext>
            </a:extLst>
          </p:cNvPr>
          <p:cNvCxnSpPr>
            <a:cxnSpLocks/>
          </p:cNvCxnSpPr>
          <p:nvPr/>
        </p:nvCxnSpPr>
        <p:spPr>
          <a:xfrm flipV="1">
            <a:off x="4708748" y="3789040"/>
            <a:ext cx="4191000" cy="2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73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EF065609-03D4-4DC5-9F82-8581E88B6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可持续的竞争优势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3560D3F-39E1-4679-AA52-C757686F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稳定的高毛利 </a:t>
            </a:r>
            <a:r>
              <a:rPr lang="en-US" altLang="zh-CN" dirty="0"/>
              <a:t>= </a:t>
            </a:r>
            <a:r>
              <a:rPr lang="zh-CN" altLang="en-US" dirty="0"/>
              <a:t>可持续的竞争优势</a:t>
            </a:r>
            <a:endParaRPr lang="en-US" altLang="zh-CN" dirty="0"/>
          </a:p>
          <a:p>
            <a:pPr lvl="1"/>
            <a:r>
              <a:rPr lang="zh-CN" altLang="en-US" dirty="0"/>
              <a:t>正面案例：贵州茅台、微软</a:t>
            </a:r>
            <a:r>
              <a:rPr lang="en-US" altLang="zh-CN" dirty="0"/>
              <a:t> </a:t>
            </a:r>
            <a:r>
              <a:rPr lang="zh-CN" altLang="en-US" dirty="0"/>
              <a:t>、可口可乐等</a:t>
            </a:r>
            <a:endParaRPr lang="en-US" altLang="zh-CN" dirty="0"/>
          </a:p>
          <a:p>
            <a:pPr lvl="1"/>
            <a:r>
              <a:rPr lang="zh-CN" altLang="en-US" dirty="0"/>
              <a:t>反面案例：东航、宝钢、上汽、</a:t>
            </a:r>
            <a:r>
              <a:rPr lang="en-US" altLang="zh-CN" dirty="0"/>
              <a:t>GM</a:t>
            </a:r>
            <a:r>
              <a:rPr lang="zh-CN" altLang="en-US" dirty="0"/>
              <a:t>等</a:t>
            </a:r>
            <a:endParaRPr lang="en-US" altLang="zh-CN" dirty="0"/>
          </a:p>
          <a:p>
            <a:r>
              <a:rPr lang="zh-CN" altLang="en-US" dirty="0"/>
              <a:t>有竞争优势的企业，能维持高价，高毛利，高估值。</a:t>
            </a:r>
            <a:endParaRPr lang="en-US" altLang="zh-CN" dirty="0"/>
          </a:p>
          <a:p>
            <a:r>
              <a:rPr lang="zh-CN" altLang="en-US" dirty="0"/>
              <a:t>没有竞争优势的企业，不得不打价格战，接受低毛利，低估值。</a:t>
            </a:r>
            <a:endParaRPr lang="en-US" altLang="zh-CN" dirty="0"/>
          </a:p>
          <a:p>
            <a:r>
              <a:rPr lang="zh-CN" altLang="en-US" dirty="0"/>
              <a:t>眼亮现象：毛利率 </a:t>
            </a:r>
            <a:r>
              <a:rPr lang="en-US" altLang="zh-CN" dirty="0"/>
              <a:t>&gt; 40 %</a:t>
            </a:r>
            <a:r>
              <a:rPr lang="zh-CN" altLang="en-US" dirty="0"/>
              <a:t>，并且稳定。</a:t>
            </a:r>
            <a:endParaRPr lang="en-US" altLang="zh-CN" dirty="0"/>
          </a:p>
          <a:p>
            <a:pPr lvl="1"/>
            <a:r>
              <a:rPr lang="en-US" altLang="zh-CN" dirty="0"/>
              <a:t> </a:t>
            </a:r>
            <a:r>
              <a:rPr lang="zh-CN" altLang="en-US" dirty="0"/>
              <a:t>如果毛利率低，看成长。</a:t>
            </a:r>
          </a:p>
        </p:txBody>
      </p:sp>
    </p:spTree>
    <p:extLst>
      <p:ext uri="{BB962C8B-B14F-4D97-AF65-F5344CB8AC3E}">
        <p14:creationId xmlns:p14="http://schemas.microsoft.com/office/powerpoint/2010/main" val="252977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12DD10-3709-45A7-9C76-8A50F149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营运费用（</a:t>
            </a:r>
            <a:r>
              <a:rPr lang="en-US" altLang="zh-CN" dirty="0"/>
              <a:t>Operating expenses</a:t>
            </a:r>
            <a:r>
              <a:rPr lang="zh-CN" altLang="en-US" dirty="0"/>
              <a:t>）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BC4B0F-DEAD-41A4-B675-4D223CFC94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营运费用包括</a:t>
            </a:r>
            <a:endParaRPr lang="en-US" altLang="zh-CN" dirty="0"/>
          </a:p>
          <a:p>
            <a:pPr lvl="1"/>
            <a:r>
              <a:rPr lang="zh-CN" altLang="en-US" dirty="0"/>
              <a:t>销售费用（</a:t>
            </a:r>
            <a:r>
              <a:rPr lang="en-US" altLang="zh-CN" dirty="0"/>
              <a:t>Sales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管理费用（</a:t>
            </a:r>
            <a:r>
              <a:rPr lang="en-US" altLang="zh-CN" dirty="0"/>
              <a:t>Admin.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研发费用（</a:t>
            </a:r>
            <a:r>
              <a:rPr lang="en-US" altLang="zh-CN" dirty="0"/>
              <a:t>R&amp;D</a:t>
            </a:r>
            <a:r>
              <a:rPr lang="zh-CN" altLang="en-US" dirty="0"/>
              <a:t>）</a:t>
            </a:r>
          </a:p>
          <a:p>
            <a:pPr lvl="1"/>
            <a:r>
              <a:rPr lang="zh-CN" altLang="en-US" dirty="0"/>
              <a:t>其他</a:t>
            </a: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273C9EF5-8478-4FEA-8557-B7917A8A70D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9026426"/>
              </p:ext>
            </p:extLst>
          </p:nvPr>
        </p:nvGraphicFramePr>
        <p:xfrm>
          <a:off x="5004048" y="1635725"/>
          <a:ext cx="2971800" cy="2263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381406824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79941742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Gross profit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816829.59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461833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44278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Operating expenses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87435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Sales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388739.21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00194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Admin.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65685.75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845371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R&amp;D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142652.27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73703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Other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14646.86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16556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94337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Operating profit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205105.50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18409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76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39520-C935-4880-9ABD-76530F67A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关注费用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99570C-0488-4630-A5B2-B2D32D3C24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费用高，说明有问题</a:t>
            </a:r>
            <a:endParaRPr lang="en-US" altLang="zh-CN" dirty="0"/>
          </a:p>
          <a:p>
            <a:pPr lvl="1"/>
            <a:r>
              <a:rPr lang="zh-CN" altLang="en-US" dirty="0"/>
              <a:t>管理费用高，可能说明公司运营效率低。</a:t>
            </a:r>
            <a:endParaRPr lang="en-US" altLang="zh-CN" dirty="0"/>
          </a:p>
          <a:p>
            <a:pPr lvl="1"/>
            <a:r>
              <a:rPr lang="zh-CN" altLang="en-US" dirty="0"/>
              <a:t>营销费用高，可能说明行业竞争激烈，其毛利很难维持。</a:t>
            </a:r>
            <a:endParaRPr lang="en-US" altLang="zh-CN" dirty="0"/>
          </a:p>
          <a:p>
            <a:pPr lvl="1"/>
            <a:r>
              <a:rPr lang="zh-CN" altLang="en-US" dirty="0"/>
              <a:t>研发费用高，可能说明公司处于研发军备竞赛中。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C5B96CE-CBB5-43D4-94AE-EC5C2F23A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221" y="1077523"/>
            <a:ext cx="1562100" cy="1343025"/>
          </a:xfrm>
          <a:prstGeom prst="rect">
            <a:avLst/>
          </a:prstGeom>
        </p:spPr>
      </p:pic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8E142A7C-EBDC-4F38-8089-E9A96FA7821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31662491"/>
              </p:ext>
            </p:extLst>
          </p:nvPr>
        </p:nvGraphicFramePr>
        <p:xfrm>
          <a:off x="4932040" y="2407790"/>
          <a:ext cx="3754760" cy="352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1375">
                  <a:extLst>
                    <a:ext uri="{9D8B030D-6E8A-4147-A177-3AD203B41FA5}">
                      <a16:colId xmlns:a16="http://schemas.microsoft.com/office/drawing/2014/main" val="3034313673"/>
                    </a:ext>
                  </a:extLst>
                </a:gridCol>
                <a:gridCol w="1372886">
                  <a:extLst>
                    <a:ext uri="{9D8B030D-6E8A-4147-A177-3AD203B41FA5}">
                      <a16:colId xmlns:a16="http://schemas.microsoft.com/office/drawing/2014/main" val="1828605945"/>
                    </a:ext>
                  </a:extLst>
                </a:gridCol>
                <a:gridCol w="810499">
                  <a:extLst>
                    <a:ext uri="{9D8B030D-6E8A-4147-A177-3AD203B41FA5}">
                      <a16:colId xmlns:a16="http://schemas.microsoft.com/office/drawing/2014/main" val="56278356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Income statement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2022-12-31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75969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3768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Revenue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80474.31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0850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COGS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41249.90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60708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Gross profit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39224.41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482053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Gross margin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49%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1836442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Operating expenses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163269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Sales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25343.31 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64.6%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83827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SG&amp;A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7746.58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19.7%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18460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R&amp;D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3465.10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8.8%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94037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Other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595.48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1.5%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49188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36357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Operating profit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2073.94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282715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Margin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2.6%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6714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89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115A4C-72C8-44C9-A538-F92EE910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医药反腐风暴中的丽珠医药</a:t>
            </a:r>
          </a:p>
        </p:txBody>
      </p:sp>
      <p:pic>
        <p:nvPicPr>
          <p:cNvPr id="5122" name="Picture 2" descr="查看源图像">
            <a:extLst>
              <a:ext uri="{FF2B5EF4-FFF2-40B4-BE49-F238E27FC236}">
                <a16:creationId xmlns:a16="http://schemas.microsoft.com/office/drawing/2014/main" id="{21066416-A347-4BE1-9CF6-24E51E010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17638"/>
            <a:ext cx="2448272" cy="158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09AD7844-C16A-4210-B154-4E6952A9C8A9}"/>
              </a:ext>
            </a:extLst>
          </p:cNvPr>
          <p:cNvCxnSpPr/>
          <p:nvPr/>
        </p:nvCxnSpPr>
        <p:spPr>
          <a:xfrm flipV="1">
            <a:off x="1331640" y="3789040"/>
            <a:ext cx="1512168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FFC6319E-5F68-493B-8169-5E84A0EFC3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732515"/>
              </p:ext>
            </p:extLst>
          </p:nvPr>
        </p:nvGraphicFramePr>
        <p:xfrm>
          <a:off x="2915816" y="1844824"/>
          <a:ext cx="4683720" cy="352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8715">
                  <a:extLst>
                    <a:ext uri="{9D8B030D-6E8A-4147-A177-3AD203B41FA5}">
                      <a16:colId xmlns:a16="http://schemas.microsoft.com/office/drawing/2014/main" val="9210401"/>
                    </a:ext>
                  </a:extLst>
                </a:gridCol>
                <a:gridCol w="1236898">
                  <a:extLst>
                    <a:ext uri="{9D8B030D-6E8A-4147-A177-3AD203B41FA5}">
                      <a16:colId xmlns:a16="http://schemas.microsoft.com/office/drawing/2014/main" val="1565579308"/>
                    </a:ext>
                  </a:extLst>
                </a:gridCol>
                <a:gridCol w="808107">
                  <a:extLst>
                    <a:ext uri="{9D8B030D-6E8A-4147-A177-3AD203B41FA5}">
                      <a16:colId xmlns:a16="http://schemas.microsoft.com/office/drawing/2014/main" val="72277618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Income statement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2022-12-31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522311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958445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Revenue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1262957.90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499521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COGS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446128.31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411061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Gross profit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816829.59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017258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Gross margin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65%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24862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Operating expenses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21086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Sales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388739.21 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47.6%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78634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SG&amp;A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65685.75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8.0%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74470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R&amp;D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142652.27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17.5%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79734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Other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14646.86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1.8%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58327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64659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Operating profit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205105.50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881398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Margin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16.2%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9462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83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查看源图像">
            <a:extLst>
              <a:ext uri="{FF2B5EF4-FFF2-40B4-BE49-F238E27FC236}">
                <a16:creationId xmlns:a16="http://schemas.microsoft.com/office/drawing/2014/main" id="{B9B56514-9FAF-43AA-A25E-83F821A54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76864"/>
            <a:ext cx="23050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34E6AC4-5AC5-47D7-BA2A-D73985C34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研发费用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B21CDE-5706-4D6F-AF03-168715E61B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研发费用高，可能说明</a:t>
            </a:r>
            <a:r>
              <a:rPr lang="en-US" altLang="zh-CN" dirty="0"/>
              <a:t>“</a:t>
            </a:r>
            <a:r>
              <a:rPr lang="zh-CN" altLang="en-US" dirty="0"/>
              <a:t>科技含金量</a:t>
            </a:r>
            <a:r>
              <a:rPr lang="en-US" altLang="zh-CN" dirty="0"/>
              <a:t>”</a:t>
            </a:r>
            <a:r>
              <a:rPr lang="zh-CN" altLang="en-US" dirty="0"/>
              <a:t>高。</a:t>
            </a:r>
            <a:endParaRPr lang="en-US" altLang="zh-CN" dirty="0"/>
          </a:p>
          <a:p>
            <a:r>
              <a:rPr lang="zh-CN" altLang="en-US" dirty="0"/>
              <a:t>但对投资者来说，研发费用高说明公司需要花很多钱维持竞争地位。</a:t>
            </a:r>
            <a:endParaRPr lang="en-US" altLang="zh-CN" dirty="0"/>
          </a:p>
          <a:p>
            <a:r>
              <a:rPr lang="zh-CN" altLang="en-US" dirty="0"/>
              <a:t>最好是</a:t>
            </a:r>
            <a:r>
              <a:rPr lang="en-US" altLang="zh-CN" dirty="0"/>
              <a:t>R&amp;D</a:t>
            </a:r>
            <a:r>
              <a:rPr lang="zh-CN" altLang="en-US" dirty="0"/>
              <a:t>不花很多钱，也能维持竞争地位。</a:t>
            </a:r>
            <a:endParaRPr lang="en-US" altLang="zh-CN" dirty="0"/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19296A06-8F55-44A9-A4B7-B2731E1C3A8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082164"/>
              </p:ext>
            </p:extLst>
          </p:nvPr>
        </p:nvGraphicFramePr>
        <p:xfrm>
          <a:off x="4932040" y="2014989"/>
          <a:ext cx="3528391" cy="352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4792">
                  <a:extLst>
                    <a:ext uri="{9D8B030D-6E8A-4147-A177-3AD203B41FA5}">
                      <a16:colId xmlns:a16="http://schemas.microsoft.com/office/drawing/2014/main" val="3638307015"/>
                    </a:ext>
                  </a:extLst>
                </a:gridCol>
                <a:gridCol w="1073219">
                  <a:extLst>
                    <a:ext uri="{9D8B030D-6E8A-4147-A177-3AD203B41FA5}">
                      <a16:colId xmlns:a16="http://schemas.microsoft.com/office/drawing/2014/main" val="4040674341"/>
                    </a:ext>
                  </a:extLst>
                </a:gridCol>
                <a:gridCol w="720380">
                  <a:extLst>
                    <a:ext uri="{9D8B030D-6E8A-4147-A177-3AD203B41FA5}">
                      <a16:colId xmlns:a16="http://schemas.microsoft.com/office/drawing/2014/main" val="167651435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Income statement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2022-12-31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138714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45888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Revenue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32965.00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342066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COGS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17249.46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38243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Gross profit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15715.54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94824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Gross margin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48%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63953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Operating expenses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51802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Sales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1758.42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11.2%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40589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SG&amp;A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7201.30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45.8%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969625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R&amp;D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8736.19 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55.6%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85215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Other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13.72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0.1%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65937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69185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Operating profit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(1994.09)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305312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Margin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-6.0%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3702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029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2270</Words>
  <Application>Microsoft Office PowerPoint</Application>
  <PresentationFormat>全屏显示(4:3)</PresentationFormat>
  <Paragraphs>546</Paragraphs>
  <Slides>30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5" baseType="lpstr">
      <vt:lpstr>宋体</vt:lpstr>
      <vt:lpstr>Arial</vt:lpstr>
      <vt:lpstr>Calibri</vt:lpstr>
      <vt:lpstr>Cambria Math</vt:lpstr>
      <vt:lpstr>Office 主题</vt:lpstr>
      <vt:lpstr>利润表分析</vt:lpstr>
      <vt:lpstr>内容</vt:lpstr>
      <vt:lpstr>引论</vt:lpstr>
      <vt:lpstr>营收和毛利</vt:lpstr>
      <vt:lpstr>可持续的竞争优势</vt:lpstr>
      <vt:lpstr>营运费用（Operating expenses）</vt:lpstr>
      <vt:lpstr>关注费用</vt:lpstr>
      <vt:lpstr>医药反腐风暴中的丽珠医药</vt:lpstr>
      <vt:lpstr>研发费用</vt:lpstr>
      <vt:lpstr>大型医药股</vt:lpstr>
      <vt:lpstr>利息费用</vt:lpstr>
      <vt:lpstr>顺周期的利息费用</vt:lpstr>
      <vt:lpstr>所得税</vt:lpstr>
      <vt:lpstr>实际所得税率</vt:lpstr>
      <vt:lpstr>销售净利率</vt:lpstr>
      <vt:lpstr>天花板</vt:lpstr>
      <vt:lpstr>少数股东损益</vt:lpstr>
      <vt:lpstr>归母净利润≠净利润</vt:lpstr>
      <vt:lpstr>每股归母净利润</vt:lpstr>
      <vt:lpstr>利润瀑布图</vt:lpstr>
      <vt:lpstr>一些指标</vt:lpstr>
      <vt:lpstr>内容</vt:lpstr>
      <vt:lpstr>利润表造假</vt:lpstr>
      <vt:lpstr>虚假收入</vt:lpstr>
      <vt:lpstr>过早确认收入</vt:lpstr>
      <vt:lpstr>用非经常性损益虚增营业利润</vt:lpstr>
      <vt:lpstr>IBM 也做假账</vt:lpstr>
      <vt:lpstr>把当前费用挪到以后</vt:lpstr>
      <vt:lpstr>收不回的“可收回增值税进项”</vt:lpstr>
      <vt:lpstr>小结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Junhui</cp:lastModifiedBy>
  <cp:revision>98</cp:revision>
  <dcterms:created xsi:type="dcterms:W3CDTF">2011-12-09T08:32:57Z</dcterms:created>
  <dcterms:modified xsi:type="dcterms:W3CDTF">2023-10-16T06:39:34Z</dcterms:modified>
</cp:coreProperties>
</file>