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61" r:id="rId3"/>
    <p:sldId id="262" r:id="rId4"/>
    <p:sldId id="289" r:id="rId5"/>
    <p:sldId id="263" r:id="rId6"/>
    <p:sldId id="275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2" r:id="rId15"/>
    <p:sldId id="272" r:id="rId16"/>
    <p:sldId id="280" r:id="rId17"/>
    <p:sldId id="274" r:id="rId18"/>
    <p:sldId id="273" r:id="rId19"/>
    <p:sldId id="285" r:id="rId20"/>
    <p:sldId id="283" r:id="rId21"/>
    <p:sldId id="277" r:id="rId22"/>
    <p:sldId id="288" r:id="rId23"/>
    <p:sldId id="284" r:id="rId24"/>
    <p:sldId id="278" r:id="rId25"/>
    <p:sldId id="290" r:id="rId26"/>
    <p:sldId id="279" r:id="rId27"/>
    <p:sldId id="271" r:id="rId28"/>
    <p:sldId id="281" r:id="rId29"/>
    <p:sldId id="287" r:id="rId30"/>
    <p:sldId id="276" r:id="rId31"/>
    <p:sldId id="286" r:id="rId32"/>
    <p:sldId id="291" r:id="rId3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362" autoAdjust="0"/>
  </p:normalViewPr>
  <p:slideViewPr>
    <p:cSldViewPr>
      <p:cViewPr varScale="1">
        <p:scale>
          <a:sx n="111" d="100"/>
          <a:sy n="111" d="100"/>
        </p:scale>
        <p:origin x="230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\Documents\courses\Investment\Case\&#20029;&#29664;&#21307;&#33647;\000513.SZ&#36130;&#21153;&#25253;&#349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\Documents\courses\Investment\Case\&#26862;&#39532;&#26381;&#39280;\002563.SZ-&#21033;&#28070;&#34920;20&#2418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\Documents\courses\Investment\Case\&#20029;&#29664;&#21307;&#33647;\000513.SZ-&#36164;&#20135;&#36127;&#20538;&#34920;20&#241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zh-CN" sz="1800" b="0" i="0" baseline="0" dirty="0">
                <a:effectLst/>
              </a:rPr>
              <a:t>资产负债表（</a:t>
            </a:r>
            <a:r>
              <a:rPr lang="en-US" altLang="zh-CN" sz="1800" b="0" i="0" baseline="0" dirty="0">
                <a:effectLst/>
              </a:rPr>
              <a:t>2022</a:t>
            </a:r>
            <a:r>
              <a:rPr lang="zh-CN" altLang="en-US" sz="1800" b="0" i="0" baseline="0" dirty="0">
                <a:effectLst/>
              </a:rPr>
              <a:t>，万元</a:t>
            </a:r>
            <a:r>
              <a:rPr lang="zh-CN" altLang="zh-CN" sz="1800" b="0" i="0" baseline="0" dirty="0">
                <a:effectLst/>
              </a:rPr>
              <a:t>）</a:t>
            </a:r>
            <a:endParaRPr lang="zh-CN" altLang="zh-CN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Balance!$V$2</c:f>
              <c:strCache>
                <c:ptCount val="1"/>
                <c:pt idx="0">
                  <c:v>现金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Balance!$W$2:$X$2</c:f>
              <c:numCache>
                <c:formatCode>General</c:formatCode>
                <c:ptCount val="2"/>
                <c:pt idx="0" formatCode="0.00_);[Red]\(0.00\)">
                  <c:v>1051944.24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39-4257-B183-E4D76CF28991}"/>
            </c:ext>
          </c:extLst>
        </c:ser>
        <c:ser>
          <c:idx val="1"/>
          <c:order val="1"/>
          <c:tx>
            <c:strRef>
              <c:f>Balance!$V$3</c:f>
              <c:strCache>
                <c:ptCount val="1"/>
                <c:pt idx="0">
                  <c:v>应收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Balance!$W$3:$X$3</c:f>
              <c:numCache>
                <c:formatCode>General</c:formatCode>
                <c:ptCount val="2"/>
                <c:pt idx="0" formatCode="0.00_);[Red]\(0.00\)">
                  <c:v>403919.64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39-4257-B183-E4D76CF28991}"/>
            </c:ext>
          </c:extLst>
        </c:ser>
        <c:ser>
          <c:idx val="2"/>
          <c:order val="2"/>
          <c:tx>
            <c:strRef>
              <c:f>Balance!$V$4</c:f>
              <c:strCache>
                <c:ptCount val="1"/>
                <c:pt idx="0">
                  <c:v>库存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Balance!$W$4:$X$4</c:f>
              <c:numCache>
                <c:formatCode>General</c:formatCode>
                <c:ptCount val="2"/>
                <c:pt idx="0" formatCode="0.00_);[Red]\(0.00\)">
                  <c:v>204534.16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39-4257-B183-E4D76CF28991}"/>
            </c:ext>
          </c:extLst>
        </c:ser>
        <c:ser>
          <c:idx val="3"/>
          <c:order val="3"/>
          <c:tx>
            <c:strRef>
              <c:f>Balance!$V$5</c:f>
              <c:strCache>
                <c:ptCount val="1"/>
                <c:pt idx="0">
                  <c:v>其他流动资产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Balance!$W$5:$X$5</c:f>
              <c:numCache>
                <c:formatCode>General</c:formatCode>
                <c:ptCount val="2"/>
                <c:pt idx="0" formatCode="0.00_);[Red]\(0.00\)">
                  <c:v>38331.68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39-4257-B183-E4D76CF28991}"/>
            </c:ext>
          </c:extLst>
        </c:ser>
        <c:ser>
          <c:idx val="4"/>
          <c:order val="4"/>
          <c:tx>
            <c:strRef>
              <c:f>Balance!$V$6</c:f>
              <c:strCache>
                <c:ptCount val="1"/>
                <c:pt idx="0">
                  <c:v>固定资产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Balance!$W$6:$X$6</c:f>
              <c:numCache>
                <c:formatCode>General</c:formatCode>
                <c:ptCount val="2"/>
                <c:pt idx="0" formatCode="0.00_);[Red]\(0.00\)">
                  <c:v>396761.45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39-4257-B183-E4D76CF28991}"/>
            </c:ext>
          </c:extLst>
        </c:ser>
        <c:ser>
          <c:idx val="5"/>
          <c:order val="5"/>
          <c:tx>
            <c:strRef>
              <c:f>Balance!$V$7</c:f>
              <c:strCache>
                <c:ptCount val="1"/>
                <c:pt idx="0">
                  <c:v>商誉和无形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Balance!$W$7:$X$7</c:f>
              <c:numCache>
                <c:formatCode>General</c:formatCode>
                <c:ptCount val="2"/>
                <c:pt idx="0" formatCode="0.00_);[Red]\(0.00\)">
                  <c:v>66047.78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39-4257-B183-E4D76CF28991}"/>
            </c:ext>
          </c:extLst>
        </c:ser>
        <c:ser>
          <c:idx val="6"/>
          <c:order val="6"/>
          <c:tx>
            <c:strRef>
              <c:f>Balance!$V$8</c:f>
              <c:strCache>
                <c:ptCount val="1"/>
                <c:pt idx="0">
                  <c:v>长期投资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FC6F52D-7E15-4302-935F-0D7987FDB8BD}" type="SERIESNAME">
                      <a:rPr lang="zh-CN" altLang="en-US">
                        <a:solidFill>
                          <a:schemeClr val="bg1"/>
                        </a:solidFill>
                      </a:rPr>
                      <a:pPr/>
                      <a:t>[系列名称]</a:t>
                    </a:fld>
                    <a:endParaRPr lang="zh-CN" alt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739-4257-B183-E4D76CF289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Balance!$W$8:$X$8</c:f>
              <c:numCache>
                <c:formatCode>General</c:formatCode>
                <c:ptCount val="2"/>
                <c:pt idx="0" formatCode="0.00_);[Red]\(0.00\)">
                  <c:v>173821.46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739-4257-B183-E4D76CF28991}"/>
            </c:ext>
          </c:extLst>
        </c:ser>
        <c:ser>
          <c:idx val="7"/>
          <c:order val="7"/>
          <c:tx>
            <c:strRef>
              <c:f>Balance!$V$9</c:f>
              <c:strCache>
                <c:ptCount val="1"/>
                <c:pt idx="0">
                  <c:v>其他非流动资产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21ECC04-27FC-4336-96D4-5564E28E507E}" type="SERIESNAME">
                      <a:rPr lang="zh-CN" altLang="en-US">
                        <a:solidFill>
                          <a:schemeClr val="bg1"/>
                        </a:solidFill>
                      </a:rPr>
                      <a:pPr/>
                      <a:t>[系列名称]</a:t>
                    </a:fld>
                    <a:endParaRPr lang="zh-CN" alt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B739-4257-B183-E4D76CF289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Balance!$W$9:$X$9</c:f>
              <c:numCache>
                <c:formatCode>General</c:formatCode>
                <c:ptCount val="2"/>
                <c:pt idx="0" formatCode="0.00_);[Red]\(0.00\)">
                  <c:v>151122.15000000002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739-4257-B183-E4D76CF28991}"/>
            </c:ext>
          </c:extLst>
        </c:ser>
        <c:ser>
          <c:idx val="8"/>
          <c:order val="8"/>
          <c:tx>
            <c:strRef>
              <c:f>Balance!$V$10</c:f>
              <c:strCache>
                <c:ptCount val="1"/>
                <c:pt idx="0">
                  <c:v>短期借款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04CEDECF-CF39-43A2-A651-D6840B4922D1}" type="SERIESNAME">
                      <a:rPr lang="zh-CN" altLang="en-US">
                        <a:solidFill>
                          <a:schemeClr val="bg1"/>
                        </a:solidFill>
                      </a:rPr>
                      <a:pPr/>
                      <a:t>[系列名称]</a:t>
                    </a:fld>
                    <a:endParaRPr lang="zh-CN" alt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111-457E-9984-2D28A3227B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Balance!$W$10:$X$10</c:f>
              <c:numCache>
                <c:formatCode>0.00_);[Red]\(0.00\)</c:formatCode>
                <c:ptCount val="2"/>
                <c:pt idx="1">
                  <c:v>162294.99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39-4257-B183-E4D76CF28991}"/>
            </c:ext>
          </c:extLst>
        </c:ser>
        <c:ser>
          <c:idx val="9"/>
          <c:order val="9"/>
          <c:tx>
            <c:strRef>
              <c:f>Balance!$V$11</c:f>
              <c:strCache>
                <c:ptCount val="1"/>
                <c:pt idx="0">
                  <c:v>应付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736B9F48-76BA-46CE-9885-FAE465C7D797}" type="SERIESNAME">
                      <a:rPr lang="zh-CN" altLang="en-US">
                        <a:solidFill>
                          <a:schemeClr val="bg1"/>
                        </a:solidFill>
                      </a:rPr>
                      <a:pPr/>
                      <a:t>[系列名称]</a:t>
                    </a:fld>
                    <a:endParaRPr lang="zh-CN" alt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B739-4257-B183-E4D76CF289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Balance!$W$11:$X$11</c:f>
              <c:numCache>
                <c:formatCode>0.00_);[Red]\(0.00\)</c:formatCode>
                <c:ptCount val="2"/>
                <c:pt idx="1">
                  <c:v>208820.75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739-4257-B183-E4D76CF28991}"/>
            </c:ext>
          </c:extLst>
        </c:ser>
        <c:ser>
          <c:idx val="10"/>
          <c:order val="10"/>
          <c:tx>
            <c:strRef>
              <c:f>Balance!$V$12</c:f>
              <c:strCache>
                <c:ptCount val="1"/>
                <c:pt idx="0">
                  <c:v>其他流动负债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C4767FCC-E4AE-47BE-AE21-5B90C9EB78D3}" type="SERIESNAME">
                      <a:rPr lang="zh-CN" altLang="en-US">
                        <a:solidFill>
                          <a:schemeClr val="bg1"/>
                        </a:solidFill>
                      </a:rPr>
                      <a:pPr/>
                      <a:t>[系列名称]</a:t>
                    </a:fld>
                    <a:endParaRPr lang="zh-CN" alt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B739-4257-B183-E4D76CF289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Balance!$W$12:$X$12</c:f>
              <c:numCache>
                <c:formatCode>0.00_);[Red]\(0.00\)</c:formatCode>
                <c:ptCount val="2"/>
                <c:pt idx="1">
                  <c:v>368550.76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739-4257-B183-E4D76CF28991}"/>
            </c:ext>
          </c:extLst>
        </c:ser>
        <c:ser>
          <c:idx val="11"/>
          <c:order val="11"/>
          <c:tx>
            <c:strRef>
              <c:f>Balance!$V$13</c:f>
              <c:strCache>
                <c:ptCount val="1"/>
                <c:pt idx="0">
                  <c:v>长期借款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DABC365F-4E26-4076-9A98-D26833F85DEA}" type="SERIESNAME">
                      <a:rPr lang="zh-CN" altLang="en-US">
                        <a:solidFill>
                          <a:schemeClr val="bg1"/>
                        </a:solidFill>
                      </a:rPr>
                      <a:pPr/>
                      <a:t>[系列名称]</a:t>
                    </a:fld>
                    <a:endParaRPr lang="zh-CN" alt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B739-4257-B183-E4D76CF289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Balance!$W$13:$X$13</c:f>
              <c:numCache>
                <c:formatCode>0.00_);[Red]\(0.00\)</c:formatCode>
                <c:ptCount val="2"/>
                <c:pt idx="1">
                  <c:v>198605.19999999998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739-4257-B183-E4D76CF28991}"/>
            </c:ext>
          </c:extLst>
        </c:ser>
        <c:ser>
          <c:idx val="12"/>
          <c:order val="12"/>
          <c:tx>
            <c:strRef>
              <c:f>Balance!$V$14</c:f>
              <c:strCache>
                <c:ptCount val="1"/>
                <c:pt idx="0">
                  <c:v>其他长期负债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Balance!$W$14:$X$14</c:f>
              <c:numCache>
                <c:formatCode>0.00_);[Red]\(0.00\)</c:formatCode>
                <c:ptCount val="2"/>
                <c:pt idx="1">
                  <c:v>54585.680000000008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739-4257-B183-E4D76CF28991}"/>
            </c:ext>
          </c:extLst>
        </c:ser>
        <c:ser>
          <c:idx val="13"/>
          <c:order val="13"/>
          <c:tx>
            <c:strRef>
              <c:f>Balance!$V$15</c:f>
              <c:strCache>
                <c:ptCount val="1"/>
                <c:pt idx="0">
                  <c:v>权益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Balance!$W$1:$X$1</c:f>
              <c:strCache>
                <c:ptCount val="2"/>
                <c:pt idx="0">
                  <c:v>Asset</c:v>
                </c:pt>
                <c:pt idx="1">
                  <c:v>Liability &amp; Equity</c:v>
                </c:pt>
              </c:strCache>
            </c:strRef>
          </c:cat>
          <c:val>
            <c:numRef>
              <c:f>Balance!$W$15:$X$15</c:f>
              <c:numCache>
                <c:formatCode>0.00_);[Red]\(0.00\)</c:formatCode>
                <c:ptCount val="2"/>
                <c:pt idx="1">
                  <c:v>1493625.1700000002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739-4257-B183-E4D76CF289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201548640"/>
        <c:axId val="1486801184"/>
      </c:barChart>
      <c:catAx>
        <c:axId val="120154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486801184"/>
        <c:crosses val="autoZero"/>
        <c:auto val="1"/>
        <c:lblAlgn val="ctr"/>
        <c:lblOffset val="100"/>
        <c:noMultiLvlLbl val="0"/>
      </c:catAx>
      <c:valAx>
        <c:axId val="1486801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_);[Red]\(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01548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/>
              <a:t>利润和存货（森马服饰，万元）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净利润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Sheet2!$A$2:$A$17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Sheet2!$B$2:$B$17</c:f>
              <c:numCache>
                <c:formatCode>###,##0.00</c:formatCode>
                <c:ptCount val="16"/>
                <c:pt idx="0">
                  <c:v>15004.78</c:v>
                </c:pt>
                <c:pt idx="1">
                  <c:v>44341.54</c:v>
                </c:pt>
                <c:pt idx="2">
                  <c:v>68621.039999999994</c:v>
                </c:pt>
                <c:pt idx="3">
                  <c:v>100068.31</c:v>
                </c:pt>
                <c:pt idx="4">
                  <c:v>122342.07</c:v>
                </c:pt>
                <c:pt idx="5">
                  <c:v>76080.399999999994</c:v>
                </c:pt>
                <c:pt idx="6">
                  <c:v>90182.14</c:v>
                </c:pt>
                <c:pt idx="7">
                  <c:v>108804.06</c:v>
                </c:pt>
                <c:pt idx="8">
                  <c:v>134256.37</c:v>
                </c:pt>
                <c:pt idx="9">
                  <c:v>140227.56</c:v>
                </c:pt>
                <c:pt idx="10">
                  <c:v>113047.44</c:v>
                </c:pt>
                <c:pt idx="11">
                  <c:v>168155.31</c:v>
                </c:pt>
                <c:pt idx="12">
                  <c:v>153390.06</c:v>
                </c:pt>
                <c:pt idx="13">
                  <c:v>79438.97</c:v>
                </c:pt>
                <c:pt idx="14">
                  <c:v>148458.12</c:v>
                </c:pt>
                <c:pt idx="15">
                  <c:v>60971.519999999997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0A-429E-A0BC-54043A6E4AE8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存货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Sheet2!$A$2:$A$17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Sheet2!$C$2:$C$17</c:f>
              <c:numCache>
                <c:formatCode>###,##0.00</c:formatCode>
                <c:ptCount val="16"/>
                <c:pt idx="0">
                  <c:v>28453.11</c:v>
                </c:pt>
                <c:pt idx="1">
                  <c:v>54263.11</c:v>
                </c:pt>
                <c:pt idx="2">
                  <c:v>58066.15</c:v>
                </c:pt>
                <c:pt idx="3">
                  <c:v>103449.02</c:v>
                </c:pt>
                <c:pt idx="4">
                  <c:v>109646.62</c:v>
                </c:pt>
                <c:pt idx="5">
                  <c:v>108487.21</c:v>
                </c:pt>
                <c:pt idx="6">
                  <c:v>92192.34</c:v>
                </c:pt>
                <c:pt idx="7">
                  <c:v>103428.78</c:v>
                </c:pt>
                <c:pt idx="8">
                  <c:v>159582.29999999999</c:v>
                </c:pt>
                <c:pt idx="9">
                  <c:v>220312.32000000001</c:v>
                </c:pt>
                <c:pt idx="10">
                  <c:v>238429.4</c:v>
                </c:pt>
                <c:pt idx="11">
                  <c:v>441749.34</c:v>
                </c:pt>
                <c:pt idx="12">
                  <c:v>410884.78</c:v>
                </c:pt>
                <c:pt idx="13">
                  <c:v>250106.8</c:v>
                </c:pt>
                <c:pt idx="14">
                  <c:v>402368.16</c:v>
                </c:pt>
                <c:pt idx="15">
                  <c:v>384740.55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0A-429E-A0BC-54043A6E4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33424400"/>
        <c:axId val="1239044256"/>
      </c:lineChart>
      <c:catAx>
        <c:axId val="133342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39044256"/>
        <c:crosses val="autoZero"/>
        <c:auto val="1"/>
        <c:lblAlgn val="ctr"/>
        <c:lblOffset val="100"/>
        <c:noMultiLvlLbl val="0"/>
      </c:catAx>
      <c:valAx>
        <c:axId val="123904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333424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/>
              <a:t>利润和存货（丽珠集团，万元）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净利润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</c:numCache>
            </c:numRef>
          </c:cat>
          <c:val>
            <c:numRef>
              <c:f>Sheet1!$B$2:$B$21</c:f>
              <c:numCache>
                <c:formatCode>###,##0.00</c:formatCode>
                <c:ptCount val="20"/>
                <c:pt idx="0">
                  <c:v>12146.69</c:v>
                </c:pt>
                <c:pt idx="1">
                  <c:v>13474.48</c:v>
                </c:pt>
                <c:pt idx="2">
                  <c:v>11627.19</c:v>
                </c:pt>
                <c:pt idx="3">
                  <c:v>16355.13</c:v>
                </c:pt>
                <c:pt idx="4">
                  <c:v>52338.09</c:v>
                </c:pt>
                <c:pt idx="5">
                  <c:v>7290.73</c:v>
                </c:pt>
                <c:pt idx="6">
                  <c:v>51379.42</c:v>
                </c:pt>
                <c:pt idx="7">
                  <c:v>45249</c:v>
                </c:pt>
                <c:pt idx="8">
                  <c:v>38779.839999999997</c:v>
                </c:pt>
                <c:pt idx="9">
                  <c:v>47522.31</c:v>
                </c:pt>
                <c:pt idx="10">
                  <c:v>52398.65</c:v>
                </c:pt>
                <c:pt idx="11">
                  <c:v>55362.22</c:v>
                </c:pt>
                <c:pt idx="12">
                  <c:v>65956.34</c:v>
                </c:pt>
                <c:pt idx="13">
                  <c:v>82991.55</c:v>
                </c:pt>
                <c:pt idx="14">
                  <c:v>448770.24</c:v>
                </c:pt>
                <c:pt idx="15">
                  <c:v>118171.47</c:v>
                </c:pt>
                <c:pt idx="16">
                  <c:v>146157.76000000001</c:v>
                </c:pt>
                <c:pt idx="17">
                  <c:v>213132.67</c:v>
                </c:pt>
                <c:pt idx="18">
                  <c:v>195210.12</c:v>
                </c:pt>
                <c:pt idx="19">
                  <c:v>195554.02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02-404E-8522-AD19CFEF3816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存货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</c:numCache>
            </c:numRef>
          </c:cat>
          <c:val>
            <c:numRef>
              <c:f>Sheet1!$D$2:$D$21</c:f>
              <c:numCache>
                <c:formatCode>###,##0.00</c:formatCode>
                <c:ptCount val="20"/>
                <c:pt idx="0">
                  <c:v>18800.14</c:v>
                </c:pt>
                <c:pt idx="1">
                  <c:v>21261.75</c:v>
                </c:pt>
                <c:pt idx="2">
                  <c:v>23891.13</c:v>
                </c:pt>
                <c:pt idx="3">
                  <c:v>28121.08</c:v>
                </c:pt>
                <c:pt idx="4">
                  <c:v>32540.75</c:v>
                </c:pt>
                <c:pt idx="5">
                  <c:v>34607.519999999997</c:v>
                </c:pt>
                <c:pt idx="6">
                  <c:v>33932.31</c:v>
                </c:pt>
                <c:pt idx="7">
                  <c:v>45021.440000000002</c:v>
                </c:pt>
                <c:pt idx="8">
                  <c:v>42442.28</c:v>
                </c:pt>
                <c:pt idx="9">
                  <c:v>54649.8</c:v>
                </c:pt>
                <c:pt idx="10">
                  <c:v>64165</c:v>
                </c:pt>
                <c:pt idx="11">
                  <c:v>84747.98</c:v>
                </c:pt>
                <c:pt idx="12">
                  <c:v>98391.58</c:v>
                </c:pt>
                <c:pt idx="13">
                  <c:v>109919.94</c:v>
                </c:pt>
                <c:pt idx="14">
                  <c:v>110262.07</c:v>
                </c:pt>
                <c:pt idx="15">
                  <c:v>111700.72</c:v>
                </c:pt>
                <c:pt idx="16">
                  <c:v>116885.43</c:v>
                </c:pt>
                <c:pt idx="17">
                  <c:v>148779.64000000001</c:v>
                </c:pt>
                <c:pt idx="18">
                  <c:v>166322.79999999999</c:v>
                </c:pt>
                <c:pt idx="19">
                  <c:v>204534.16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02-404E-8522-AD19CFEF3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5022800"/>
        <c:axId val="1094325008"/>
      </c:lineChart>
      <c:catAx>
        <c:axId val="1275022800"/>
        <c:scaling>
          <c:orientation val="minMax"/>
        </c:scaling>
        <c:delete val="0"/>
        <c:axPos val="b"/>
        <c:numFmt formatCode="0_);[Red]\(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94325008"/>
        <c:crosses val="autoZero"/>
        <c:auto val="1"/>
        <c:lblAlgn val="ctr"/>
        <c:lblOffset val="100"/>
        <c:noMultiLvlLbl val="0"/>
      </c:catAx>
      <c:valAx>
        <c:axId val="1094325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7502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402607-2553-4005-AB22-1F115830B83F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BA1557D-39D4-4ADA-AF95-9C149757DD37}">
      <dgm:prSet phldrT="[文本]"/>
      <dgm:spPr/>
      <dgm:t>
        <a:bodyPr/>
        <a:lstStyle/>
        <a:p>
          <a:r>
            <a:rPr lang="zh-CN" altLang="en-US" dirty="0"/>
            <a:t>现金</a:t>
          </a:r>
        </a:p>
      </dgm:t>
    </dgm:pt>
    <dgm:pt modelId="{8115BB5B-A319-4F25-A2EA-843A43FE298E}" type="parTrans" cxnId="{9A98B417-6205-45D7-B75C-F6619E66A92F}">
      <dgm:prSet/>
      <dgm:spPr/>
      <dgm:t>
        <a:bodyPr/>
        <a:lstStyle/>
        <a:p>
          <a:endParaRPr lang="zh-CN" altLang="en-US"/>
        </a:p>
      </dgm:t>
    </dgm:pt>
    <dgm:pt modelId="{453685B7-575C-47D3-A777-6C16E9BB3B39}" type="sibTrans" cxnId="{9A98B417-6205-45D7-B75C-F6619E66A92F}">
      <dgm:prSet/>
      <dgm:spPr/>
      <dgm:t>
        <a:bodyPr/>
        <a:lstStyle/>
        <a:p>
          <a:endParaRPr lang="zh-CN" altLang="en-US"/>
        </a:p>
      </dgm:t>
    </dgm:pt>
    <dgm:pt modelId="{072DD01B-A32D-4C09-8CD7-4240A2C9EFFE}">
      <dgm:prSet phldrT="[文本]"/>
      <dgm:spPr/>
      <dgm:t>
        <a:bodyPr/>
        <a:lstStyle/>
        <a:p>
          <a:r>
            <a:rPr lang="zh-CN" altLang="en-US" dirty="0"/>
            <a:t>存货</a:t>
          </a:r>
        </a:p>
      </dgm:t>
    </dgm:pt>
    <dgm:pt modelId="{B9F2A94C-464B-47F5-ACD9-D761A4B9B37B}" type="parTrans" cxnId="{A9E940E9-08D2-41F1-B59F-20ABD6000BA1}">
      <dgm:prSet/>
      <dgm:spPr/>
      <dgm:t>
        <a:bodyPr/>
        <a:lstStyle/>
        <a:p>
          <a:endParaRPr lang="zh-CN" altLang="en-US"/>
        </a:p>
      </dgm:t>
    </dgm:pt>
    <dgm:pt modelId="{C02780BA-3EED-4037-8006-CB402EB7C053}" type="sibTrans" cxnId="{A9E940E9-08D2-41F1-B59F-20ABD6000BA1}">
      <dgm:prSet/>
      <dgm:spPr/>
      <dgm:t>
        <a:bodyPr/>
        <a:lstStyle/>
        <a:p>
          <a:endParaRPr lang="zh-CN" altLang="en-US"/>
        </a:p>
      </dgm:t>
    </dgm:pt>
    <dgm:pt modelId="{A3F1BD5C-62A6-459B-AD7A-82BFF62C9178}">
      <dgm:prSet phldrT="[文本]"/>
      <dgm:spPr/>
      <dgm:t>
        <a:bodyPr/>
        <a:lstStyle/>
        <a:p>
          <a:r>
            <a:rPr lang="zh-CN" altLang="en-US" dirty="0"/>
            <a:t>应收</a:t>
          </a:r>
        </a:p>
      </dgm:t>
    </dgm:pt>
    <dgm:pt modelId="{34E2A6C1-D9CD-45D0-A0C5-1601E4E97E91}" type="parTrans" cxnId="{C0E5D748-1179-4935-8C0D-3971FF31B62B}">
      <dgm:prSet/>
      <dgm:spPr/>
      <dgm:t>
        <a:bodyPr/>
        <a:lstStyle/>
        <a:p>
          <a:endParaRPr lang="zh-CN" altLang="en-US"/>
        </a:p>
      </dgm:t>
    </dgm:pt>
    <dgm:pt modelId="{185EA5D1-3D32-4A4F-834D-3670E9ABC554}" type="sibTrans" cxnId="{C0E5D748-1179-4935-8C0D-3971FF31B62B}">
      <dgm:prSet/>
      <dgm:spPr/>
      <dgm:t>
        <a:bodyPr/>
        <a:lstStyle/>
        <a:p>
          <a:endParaRPr lang="zh-CN" altLang="en-US"/>
        </a:p>
      </dgm:t>
    </dgm:pt>
    <dgm:pt modelId="{A6FFA514-409A-4D05-AC52-33C0B910C316}" type="pres">
      <dgm:prSet presAssocID="{58402607-2553-4005-AB22-1F115830B83F}" presName="Name0" presStyleCnt="0">
        <dgm:presLayoutVars>
          <dgm:dir/>
          <dgm:resizeHandles val="exact"/>
        </dgm:presLayoutVars>
      </dgm:prSet>
      <dgm:spPr/>
    </dgm:pt>
    <dgm:pt modelId="{E340050F-8179-4591-9E46-D7E4FA19D3B9}" type="pres">
      <dgm:prSet presAssocID="{58402607-2553-4005-AB22-1F115830B83F}" presName="cycle" presStyleCnt="0"/>
      <dgm:spPr/>
    </dgm:pt>
    <dgm:pt modelId="{0E3B5DAE-244C-4C0A-8D2C-C72D3CBAB016}" type="pres">
      <dgm:prSet presAssocID="{FBA1557D-39D4-4ADA-AF95-9C149757DD37}" presName="nodeFirstNode" presStyleLbl="node1" presStyleIdx="0" presStyleCnt="3">
        <dgm:presLayoutVars>
          <dgm:bulletEnabled val="1"/>
        </dgm:presLayoutVars>
      </dgm:prSet>
      <dgm:spPr/>
    </dgm:pt>
    <dgm:pt modelId="{18EE7999-FAEC-4A49-A5A8-9E50CECD7587}" type="pres">
      <dgm:prSet presAssocID="{453685B7-575C-47D3-A777-6C16E9BB3B39}" presName="sibTransFirstNode" presStyleLbl="bgShp" presStyleIdx="0" presStyleCnt="1"/>
      <dgm:spPr/>
    </dgm:pt>
    <dgm:pt modelId="{63BC7DCE-8181-4FA7-B263-069C0B45DF22}" type="pres">
      <dgm:prSet presAssocID="{072DD01B-A32D-4C09-8CD7-4240A2C9EFFE}" presName="nodeFollowingNodes" presStyleLbl="node1" presStyleIdx="1" presStyleCnt="3">
        <dgm:presLayoutVars>
          <dgm:bulletEnabled val="1"/>
        </dgm:presLayoutVars>
      </dgm:prSet>
      <dgm:spPr/>
    </dgm:pt>
    <dgm:pt modelId="{8B572ECB-0C11-425B-8522-5CC662201CFB}" type="pres">
      <dgm:prSet presAssocID="{A3F1BD5C-62A6-459B-AD7A-82BFF62C9178}" presName="nodeFollowingNodes" presStyleLbl="node1" presStyleIdx="2" presStyleCnt="3">
        <dgm:presLayoutVars>
          <dgm:bulletEnabled val="1"/>
        </dgm:presLayoutVars>
      </dgm:prSet>
      <dgm:spPr/>
    </dgm:pt>
  </dgm:ptLst>
  <dgm:cxnLst>
    <dgm:cxn modelId="{9A98B417-6205-45D7-B75C-F6619E66A92F}" srcId="{58402607-2553-4005-AB22-1F115830B83F}" destId="{FBA1557D-39D4-4ADA-AF95-9C149757DD37}" srcOrd="0" destOrd="0" parTransId="{8115BB5B-A319-4F25-A2EA-843A43FE298E}" sibTransId="{453685B7-575C-47D3-A777-6C16E9BB3B39}"/>
    <dgm:cxn modelId="{98426961-06A2-4295-9C5E-59AF6C47322C}" type="presOf" srcId="{453685B7-575C-47D3-A777-6C16E9BB3B39}" destId="{18EE7999-FAEC-4A49-A5A8-9E50CECD7587}" srcOrd="0" destOrd="0" presId="urn:microsoft.com/office/officeart/2005/8/layout/cycle3"/>
    <dgm:cxn modelId="{C0E5D748-1179-4935-8C0D-3971FF31B62B}" srcId="{58402607-2553-4005-AB22-1F115830B83F}" destId="{A3F1BD5C-62A6-459B-AD7A-82BFF62C9178}" srcOrd="2" destOrd="0" parTransId="{34E2A6C1-D9CD-45D0-A0C5-1601E4E97E91}" sibTransId="{185EA5D1-3D32-4A4F-834D-3670E9ABC554}"/>
    <dgm:cxn modelId="{FDF82774-89E0-4EBF-8F2E-5901EC5A511D}" type="presOf" srcId="{072DD01B-A32D-4C09-8CD7-4240A2C9EFFE}" destId="{63BC7DCE-8181-4FA7-B263-069C0B45DF22}" srcOrd="0" destOrd="0" presId="urn:microsoft.com/office/officeart/2005/8/layout/cycle3"/>
    <dgm:cxn modelId="{C8D36F78-58B6-4DA9-93EB-47023DAA42A8}" type="presOf" srcId="{FBA1557D-39D4-4ADA-AF95-9C149757DD37}" destId="{0E3B5DAE-244C-4C0A-8D2C-C72D3CBAB016}" srcOrd="0" destOrd="0" presId="urn:microsoft.com/office/officeart/2005/8/layout/cycle3"/>
    <dgm:cxn modelId="{71D2EFD2-8236-4E52-A4B1-52EBEDFD7D16}" type="presOf" srcId="{58402607-2553-4005-AB22-1F115830B83F}" destId="{A6FFA514-409A-4D05-AC52-33C0B910C316}" srcOrd="0" destOrd="0" presId="urn:microsoft.com/office/officeart/2005/8/layout/cycle3"/>
    <dgm:cxn modelId="{5CEC05DE-A16D-4284-92C4-B5B750EEA440}" type="presOf" srcId="{A3F1BD5C-62A6-459B-AD7A-82BFF62C9178}" destId="{8B572ECB-0C11-425B-8522-5CC662201CFB}" srcOrd="0" destOrd="0" presId="urn:microsoft.com/office/officeart/2005/8/layout/cycle3"/>
    <dgm:cxn modelId="{A9E940E9-08D2-41F1-B59F-20ABD6000BA1}" srcId="{58402607-2553-4005-AB22-1F115830B83F}" destId="{072DD01B-A32D-4C09-8CD7-4240A2C9EFFE}" srcOrd="1" destOrd="0" parTransId="{B9F2A94C-464B-47F5-ACD9-D761A4B9B37B}" sibTransId="{C02780BA-3EED-4037-8006-CB402EB7C053}"/>
    <dgm:cxn modelId="{AF9E1FEF-EA49-425C-A1D4-681B38A52622}" type="presParOf" srcId="{A6FFA514-409A-4D05-AC52-33C0B910C316}" destId="{E340050F-8179-4591-9E46-D7E4FA19D3B9}" srcOrd="0" destOrd="0" presId="urn:microsoft.com/office/officeart/2005/8/layout/cycle3"/>
    <dgm:cxn modelId="{7142A468-D3B6-4D79-9135-DD1AA4AAAB1B}" type="presParOf" srcId="{E340050F-8179-4591-9E46-D7E4FA19D3B9}" destId="{0E3B5DAE-244C-4C0A-8D2C-C72D3CBAB016}" srcOrd="0" destOrd="0" presId="urn:microsoft.com/office/officeart/2005/8/layout/cycle3"/>
    <dgm:cxn modelId="{F5F35165-D39B-4631-853F-6FFEBBC6837E}" type="presParOf" srcId="{E340050F-8179-4591-9E46-D7E4FA19D3B9}" destId="{18EE7999-FAEC-4A49-A5A8-9E50CECD7587}" srcOrd="1" destOrd="0" presId="urn:microsoft.com/office/officeart/2005/8/layout/cycle3"/>
    <dgm:cxn modelId="{943F98F8-D3A2-4429-BAB3-A67D23252BCC}" type="presParOf" srcId="{E340050F-8179-4591-9E46-D7E4FA19D3B9}" destId="{63BC7DCE-8181-4FA7-B263-069C0B45DF22}" srcOrd="2" destOrd="0" presId="urn:microsoft.com/office/officeart/2005/8/layout/cycle3"/>
    <dgm:cxn modelId="{143622DA-B195-41C4-8343-B9D2138C966F}" type="presParOf" srcId="{E340050F-8179-4591-9E46-D7E4FA19D3B9}" destId="{8B572ECB-0C11-425B-8522-5CC662201CFB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701EB0-48A4-4164-9783-F4FE8ECEA02C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BF603A7-412A-43C1-8925-4FFED8862A68}">
      <dgm:prSet phldrT="[文本]"/>
      <dgm:spPr/>
      <dgm:t>
        <a:bodyPr/>
        <a:lstStyle/>
        <a:p>
          <a:r>
            <a:rPr lang="zh-CN" altLang="en-US" dirty="0"/>
            <a:t>融资</a:t>
          </a:r>
        </a:p>
      </dgm:t>
    </dgm:pt>
    <dgm:pt modelId="{7DA7CE8C-4D48-428C-86A3-C12CF90B77AA}" type="parTrans" cxnId="{AD7404B3-B754-4269-BA4A-D6A6D69A57F0}">
      <dgm:prSet/>
      <dgm:spPr/>
      <dgm:t>
        <a:bodyPr/>
        <a:lstStyle/>
        <a:p>
          <a:endParaRPr lang="zh-CN" altLang="en-US"/>
        </a:p>
      </dgm:t>
    </dgm:pt>
    <dgm:pt modelId="{F357EA53-B69E-44ED-9436-13294C91213E}" type="sibTrans" cxnId="{AD7404B3-B754-4269-BA4A-D6A6D69A57F0}">
      <dgm:prSet/>
      <dgm:spPr/>
      <dgm:t>
        <a:bodyPr/>
        <a:lstStyle/>
        <a:p>
          <a:endParaRPr lang="zh-CN" altLang="en-US"/>
        </a:p>
      </dgm:t>
    </dgm:pt>
    <dgm:pt modelId="{27C2F8DD-183C-4557-96D5-CF08BA49EBA7}">
      <dgm:prSet phldrT="[文本]"/>
      <dgm:spPr/>
      <dgm:t>
        <a:bodyPr/>
        <a:lstStyle/>
        <a:p>
          <a:r>
            <a:rPr lang="zh-CN" altLang="en-US" dirty="0"/>
            <a:t>资产处置</a:t>
          </a:r>
        </a:p>
      </dgm:t>
    </dgm:pt>
    <dgm:pt modelId="{8434A557-FF20-4E37-9202-AB4CBB412762}" type="parTrans" cxnId="{E913A3DD-31A2-4591-B653-E7D042AC4FAE}">
      <dgm:prSet/>
      <dgm:spPr/>
      <dgm:t>
        <a:bodyPr/>
        <a:lstStyle/>
        <a:p>
          <a:endParaRPr lang="zh-CN" altLang="en-US"/>
        </a:p>
      </dgm:t>
    </dgm:pt>
    <dgm:pt modelId="{738C8E13-5746-448C-90DB-1345D51D9936}" type="sibTrans" cxnId="{E913A3DD-31A2-4591-B653-E7D042AC4FAE}">
      <dgm:prSet/>
      <dgm:spPr/>
      <dgm:t>
        <a:bodyPr/>
        <a:lstStyle/>
        <a:p>
          <a:endParaRPr lang="zh-CN" altLang="en-US"/>
        </a:p>
      </dgm:t>
    </dgm:pt>
    <dgm:pt modelId="{1D9D6D1A-BCE3-4970-A006-3FC89185673D}">
      <dgm:prSet phldrT="[文本]"/>
      <dgm:spPr/>
      <dgm:t>
        <a:bodyPr/>
        <a:lstStyle/>
        <a:p>
          <a:r>
            <a:rPr lang="zh-CN" altLang="en-US" dirty="0"/>
            <a:t>主营利润</a:t>
          </a:r>
        </a:p>
      </dgm:t>
    </dgm:pt>
    <dgm:pt modelId="{CCB2797E-6DED-4392-A8B8-1252B4E80E7E}" type="parTrans" cxnId="{5F8B9151-755E-45C7-A616-B9A2D2D39ACC}">
      <dgm:prSet/>
      <dgm:spPr/>
      <dgm:t>
        <a:bodyPr/>
        <a:lstStyle/>
        <a:p>
          <a:endParaRPr lang="zh-CN" altLang="en-US"/>
        </a:p>
      </dgm:t>
    </dgm:pt>
    <dgm:pt modelId="{ED162A3A-EB45-4E8B-AC31-187E71DAED02}" type="sibTrans" cxnId="{5F8B9151-755E-45C7-A616-B9A2D2D39ACC}">
      <dgm:prSet/>
      <dgm:spPr/>
      <dgm:t>
        <a:bodyPr/>
        <a:lstStyle/>
        <a:p>
          <a:endParaRPr lang="zh-CN" altLang="en-US"/>
        </a:p>
      </dgm:t>
    </dgm:pt>
    <dgm:pt modelId="{7D49F7B0-2CE7-4A15-9791-5FE22BFC8AD0}">
      <dgm:prSet phldrT="[文本]"/>
      <dgm:spPr/>
      <dgm:t>
        <a:bodyPr/>
        <a:lstStyle/>
        <a:p>
          <a:r>
            <a:rPr lang="zh-CN" altLang="en-US" dirty="0"/>
            <a:t>现金</a:t>
          </a:r>
        </a:p>
      </dgm:t>
    </dgm:pt>
    <dgm:pt modelId="{B4CB17F4-A9FF-42A9-8AD2-F12677120610}" type="parTrans" cxnId="{C736F175-B480-4228-A787-8AD57F04D468}">
      <dgm:prSet/>
      <dgm:spPr/>
      <dgm:t>
        <a:bodyPr/>
        <a:lstStyle/>
        <a:p>
          <a:endParaRPr lang="zh-CN" altLang="en-US"/>
        </a:p>
      </dgm:t>
    </dgm:pt>
    <dgm:pt modelId="{ABE5154F-7B95-4FED-99D2-5C0862F34B12}" type="sibTrans" cxnId="{C736F175-B480-4228-A787-8AD57F04D468}">
      <dgm:prSet/>
      <dgm:spPr/>
      <dgm:t>
        <a:bodyPr/>
        <a:lstStyle/>
        <a:p>
          <a:endParaRPr lang="zh-CN" altLang="en-US"/>
        </a:p>
      </dgm:t>
    </dgm:pt>
    <dgm:pt modelId="{3CF05C17-A594-47F8-AE81-D7CA9D27D899}" type="pres">
      <dgm:prSet presAssocID="{99701EB0-48A4-4164-9783-F4FE8ECEA02C}" presName="Name0" presStyleCnt="0">
        <dgm:presLayoutVars>
          <dgm:chMax val="4"/>
          <dgm:resizeHandles val="exact"/>
        </dgm:presLayoutVars>
      </dgm:prSet>
      <dgm:spPr/>
    </dgm:pt>
    <dgm:pt modelId="{E86C1BE5-549F-4C63-A902-4E5E10E6962E}" type="pres">
      <dgm:prSet presAssocID="{99701EB0-48A4-4164-9783-F4FE8ECEA02C}" presName="ellipse" presStyleLbl="trBgShp" presStyleIdx="0" presStyleCnt="1"/>
      <dgm:spPr/>
    </dgm:pt>
    <dgm:pt modelId="{BF58C9C3-26AF-4A6E-BFA4-1846621E4FFE}" type="pres">
      <dgm:prSet presAssocID="{99701EB0-48A4-4164-9783-F4FE8ECEA02C}" presName="arrow1" presStyleLbl="fgShp" presStyleIdx="0" presStyleCnt="1"/>
      <dgm:spPr/>
    </dgm:pt>
    <dgm:pt modelId="{A91C94BF-7AD3-4C6B-9C97-66DDBE2EFF1B}" type="pres">
      <dgm:prSet presAssocID="{99701EB0-48A4-4164-9783-F4FE8ECEA02C}" presName="rectangle" presStyleLbl="revTx" presStyleIdx="0" presStyleCnt="1">
        <dgm:presLayoutVars>
          <dgm:bulletEnabled val="1"/>
        </dgm:presLayoutVars>
      </dgm:prSet>
      <dgm:spPr/>
    </dgm:pt>
    <dgm:pt modelId="{7D35AA27-9AD2-450C-A5D3-9535D4C982E6}" type="pres">
      <dgm:prSet presAssocID="{27C2F8DD-183C-4557-96D5-CF08BA49EBA7}" presName="item1" presStyleLbl="node1" presStyleIdx="0" presStyleCnt="3">
        <dgm:presLayoutVars>
          <dgm:bulletEnabled val="1"/>
        </dgm:presLayoutVars>
      </dgm:prSet>
      <dgm:spPr/>
    </dgm:pt>
    <dgm:pt modelId="{F9E12C61-8E9B-407D-A70D-63A7ECD4D845}" type="pres">
      <dgm:prSet presAssocID="{1D9D6D1A-BCE3-4970-A006-3FC89185673D}" presName="item2" presStyleLbl="node1" presStyleIdx="1" presStyleCnt="3">
        <dgm:presLayoutVars>
          <dgm:bulletEnabled val="1"/>
        </dgm:presLayoutVars>
      </dgm:prSet>
      <dgm:spPr/>
    </dgm:pt>
    <dgm:pt modelId="{8DB6910D-CBA6-4502-B22B-58E4654A4F45}" type="pres">
      <dgm:prSet presAssocID="{7D49F7B0-2CE7-4A15-9791-5FE22BFC8AD0}" presName="item3" presStyleLbl="node1" presStyleIdx="2" presStyleCnt="3" custLinFactNeighborY="4490">
        <dgm:presLayoutVars>
          <dgm:bulletEnabled val="1"/>
        </dgm:presLayoutVars>
      </dgm:prSet>
      <dgm:spPr/>
    </dgm:pt>
    <dgm:pt modelId="{31232AFD-1EBE-42F0-985B-34DBBCF7AA24}" type="pres">
      <dgm:prSet presAssocID="{99701EB0-48A4-4164-9783-F4FE8ECEA02C}" presName="funnel" presStyleLbl="trAlignAcc1" presStyleIdx="0" presStyleCnt="1"/>
      <dgm:spPr/>
    </dgm:pt>
  </dgm:ptLst>
  <dgm:cxnLst>
    <dgm:cxn modelId="{5F8B9151-755E-45C7-A616-B9A2D2D39ACC}" srcId="{99701EB0-48A4-4164-9783-F4FE8ECEA02C}" destId="{1D9D6D1A-BCE3-4970-A006-3FC89185673D}" srcOrd="2" destOrd="0" parTransId="{CCB2797E-6DED-4392-A8B8-1252B4E80E7E}" sibTransId="{ED162A3A-EB45-4E8B-AC31-187E71DAED02}"/>
    <dgm:cxn modelId="{C736F175-B480-4228-A787-8AD57F04D468}" srcId="{99701EB0-48A4-4164-9783-F4FE8ECEA02C}" destId="{7D49F7B0-2CE7-4A15-9791-5FE22BFC8AD0}" srcOrd="3" destOrd="0" parTransId="{B4CB17F4-A9FF-42A9-8AD2-F12677120610}" sibTransId="{ABE5154F-7B95-4FED-99D2-5C0862F34B12}"/>
    <dgm:cxn modelId="{91472D9D-CE31-42E5-B391-E5B6C05A9556}" type="presOf" srcId="{7D49F7B0-2CE7-4A15-9791-5FE22BFC8AD0}" destId="{A91C94BF-7AD3-4C6B-9C97-66DDBE2EFF1B}" srcOrd="0" destOrd="0" presId="urn:microsoft.com/office/officeart/2005/8/layout/funnel1"/>
    <dgm:cxn modelId="{93EF509F-EBE2-437A-A98A-336EB5A60BA3}" type="presOf" srcId="{99701EB0-48A4-4164-9783-F4FE8ECEA02C}" destId="{3CF05C17-A594-47F8-AE81-D7CA9D27D899}" srcOrd="0" destOrd="0" presId="urn:microsoft.com/office/officeart/2005/8/layout/funnel1"/>
    <dgm:cxn modelId="{AD7404B3-B754-4269-BA4A-D6A6D69A57F0}" srcId="{99701EB0-48A4-4164-9783-F4FE8ECEA02C}" destId="{CBF603A7-412A-43C1-8925-4FFED8862A68}" srcOrd="0" destOrd="0" parTransId="{7DA7CE8C-4D48-428C-86A3-C12CF90B77AA}" sibTransId="{F357EA53-B69E-44ED-9436-13294C91213E}"/>
    <dgm:cxn modelId="{11292ED4-E6F7-434E-B165-BFEF42AA172C}" type="presOf" srcId="{CBF603A7-412A-43C1-8925-4FFED8862A68}" destId="{8DB6910D-CBA6-4502-B22B-58E4654A4F45}" srcOrd="0" destOrd="0" presId="urn:microsoft.com/office/officeart/2005/8/layout/funnel1"/>
    <dgm:cxn modelId="{A9797FD5-64B4-4312-A64E-29E25F9C5E56}" type="presOf" srcId="{1D9D6D1A-BCE3-4970-A006-3FC89185673D}" destId="{7D35AA27-9AD2-450C-A5D3-9535D4C982E6}" srcOrd="0" destOrd="0" presId="urn:microsoft.com/office/officeart/2005/8/layout/funnel1"/>
    <dgm:cxn modelId="{E913A3DD-31A2-4591-B653-E7D042AC4FAE}" srcId="{99701EB0-48A4-4164-9783-F4FE8ECEA02C}" destId="{27C2F8DD-183C-4557-96D5-CF08BA49EBA7}" srcOrd="1" destOrd="0" parTransId="{8434A557-FF20-4E37-9202-AB4CBB412762}" sibTransId="{738C8E13-5746-448C-90DB-1345D51D9936}"/>
    <dgm:cxn modelId="{69910EF9-4C13-4910-AA84-34F37F852AB4}" type="presOf" srcId="{27C2F8DD-183C-4557-96D5-CF08BA49EBA7}" destId="{F9E12C61-8E9B-407D-A70D-63A7ECD4D845}" srcOrd="0" destOrd="0" presId="urn:microsoft.com/office/officeart/2005/8/layout/funnel1"/>
    <dgm:cxn modelId="{50F6723E-7E42-4DFE-A3B8-FED637F36C27}" type="presParOf" srcId="{3CF05C17-A594-47F8-AE81-D7CA9D27D899}" destId="{E86C1BE5-549F-4C63-A902-4E5E10E6962E}" srcOrd="0" destOrd="0" presId="urn:microsoft.com/office/officeart/2005/8/layout/funnel1"/>
    <dgm:cxn modelId="{4BDF1A58-633A-4C96-A6AC-9D3BDDDFCA0A}" type="presParOf" srcId="{3CF05C17-A594-47F8-AE81-D7CA9D27D899}" destId="{BF58C9C3-26AF-4A6E-BFA4-1846621E4FFE}" srcOrd="1" destOrd="0" presId="urn:microsoft.com/office/officeart/2005/8/layout/funnel1"/>
    <dgm:cxn modelId="{FFCE5F9A-EB49-41ED-B473-3DBA017D7394}" type="presParOf" srcId="{3CF05C17-A594-47F8-AE81-D7CA9D27D899}" destId="{A91C94BF-7AD3-4C6B-9C97-66DDBE2EFF1B}" srcOrd="2" destOrd="0" presId="urn:microsoft.com/office/officeart/2005/8/layout/funnel1"/>
    <dgm:cxn modelId="{8CC40A55-D1AF-4CA5-BF8E-8C277A0842B2}" type="presParOf" srcId="{3CF05C17-A594-47F8-AE81-D7CA9D27D899}" destId="{7D35AA27-9AD2-450C-A5D3-9535D4C982E6}" srcOrd="3" destOrd="0" presId="urn:microsoft.com/office/officeart/2005/8/layout/funnel1"/>
    <dgm:cxn modelId="{DE6E0076-0905-4B55-BDE7-B9889074E349}" type="presParOf" srcId="{3CF05C17-A594-47F8-AE81-D7CA9D27D899}" destId="{F9E12C61-8E9B-407D-A70D-63A7ECD4D845}" srcOrd="4" destOrd="0" presId="urn:microsoft.com/office/officeart/2005/8/layout/funnel1"/>
    <dgm:cxn modelId="{5351ED5F-53A9-4409-B7AF-E772262D9F44}" type="presParOf" srcId="{3CF05C17-A594-47F8-AE81-D7CA9D27D899}" destId="{8DB6910D-CBA6-4502-B22B-58E4654A4F45}" srcOrd="5" destOrd="0" presId="urn:microsoft.com/office/officeart/2005/8/layout/funnel1"/>
    <dgm:cxn modelId="{2B6FF9F7-0E05-4F8A-ACEA-6F250C093C40}" type="presParOf" srcId="{3CF05C17-A594-47F8-AE81-D7CA9D27D899}" destId="{31232AFD-1EBE-42F0-985B-34DBBCF7AA24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E7999-FAEC-4A49-A5A8-9E50CECD7587}">
      <dsp:nvSpPr>
        <dsp:cNvPr id="0" name=""/>
        <dsp:cNvSpPr/>
      </dsp:nvSpPr>
      <dsp:spPr>
        <a:xfrm>
          <a:off x="603809" y="737884"/>
          <a:ext cx="2830980" cy="2830980"/>
        </a:xfrm>
        <a:prstGeom prst="circularArrow">
          <a:avLst>
            <a:gd name="adj1" fmla="val 5689"/>
            <a:gd name="adj2" fmla="val 340510"/>
            <a:gd name="adj3" fmla="val 12654816"/>
            <a:gd name="adj4" fmla="val 18105817"/>
            <a:gd name="adj5" fmla="val 5908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3B5DAE-244C-4C0A-8D2C-C72D3CBAB016}">
      <dsp:nvSpPr>
        <dsp:cNvPr id="0" name=""/>
        <dsp:cNvSpPr/>
      </dsp:nvSpPr>
      <dsp:spPr>
        <a:xfrm>
          <a:off x="1073739" y="860995"/>
          <a:ext cx="1891121" cy="945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700" kern="1200" dirty="0"/>
            <a:t>现金</a:t>
          </a:r>
        </a:p>
      </dsp:txBody>
      <dsp:txXfrm>
        <a:off x="1119897" y="907153"/>
        <a:ext cx="1798805" cy="853244"/>
      </dsp:txXfrm>
    </dsp:sp>
    <dsp:sp modelId="{63BC7DCE-8181-4FA7-B263-069C0B45DF22}">
      <dsp:nvSpPr>
        <dsp:cNvPr id="0" name=""/>
        <dsp:cNvSpPr/>
      </dsp:nvSpPr>
      <dsp:spPr>
        <a:xfrm>
          <a:off x="2146693" y="2719406"/>
          <a:ext cx="1891121" cy="945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700" kern="1200" dirty="0"/>
            <a:t>存货</a:t>
          </a:r>
        </a:p>
      </dsp:txBody>
      <dsp:txXfrm>
        <a:off x="2192851" y="2765564"/>
        <a:ext cx="1798805" cy="853244"/>
      </dsp:txXfrm>
    </dsp:sp>
    <dsp:sp modelId="{8B572ECB-0C11-425B-8522-5CC662201CFB}">
      <dsp:nvSpPr>
        <dsp:cNvPr id="0" name=""/>
        <dsp:cNvSpPr/>
      </dsp:nvSpPr>
      <dsp:spPr>
        <a:xfrm>
          <a:off x="784" y="2719406"/>
          <a:ext cx="1891121" cy="945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700" kern="1200" dirty="0"/>
            <a:t>应收</a:t>
          </a:r>
        </a:p>
      </dsp:txBody>
      <dsp:txXfrm>
        <a:off x="46942" y="2765564"/>
        <a:ext cx="1798805" cy="8532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6C1BE5-549F-4C63-A902-4E5E10E6962E}">
      <dsp:nvSpPr>
        <dsp:cNvPr id="0" name=""/>
        <dsp:cNvSpPr/>
      </dsp:nvSpPr>
      <dsp:spPr>
        <a:xfrm>
          <a:off x="712812" y="778796"/>
          <a:ext cx="2604897" cy="90464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58C9C3-26AF-4A6E-BFA4-1846621E4FFE}">
      <dsp:nvSpPr>
        <dsp:cNvPr id="0" name=""/>
        <dsp:cNvSpPr/>
      </dsp:nvSpPr>
      <dsp:spPr>
        <a:xfrm>
          <a:off x="1766887" y="2993968"/>
          <a:ext cx="504825" cy="323088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1C94BF-7AD3-4C6B-9C97-66DDBE2EFF1B}">
      <dsp:nvSpPr>
        <dsp:cNvPr id="0" name=""/>
        <dsp:cNvSpPr/>
      </dsp:nvSpPr>
      <dsp:spPr>
        <a:xfrm>
          <a:off x="807719" y="3252438"/>
          <a:ext cx="2423160" cy="605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现金</a:t>
          </a:r>
        </a:p>
      </dsp:txBody>
      <dsp:txXfrm>
        <a:off x="807719" y="3252438"/>
        <a:ext cx="2423160" cy="605790"/>
      </dsp:txXfrm>
    </dsp:sp>
    <dsp:sp modelId="{7D35AA27-9AD2-450C-A5D3-9535D4C982E6}">
      <dsp:nvSpPr>
        <dsp:cNvPr id="0" name=""/>
        <dsp:cNvSpPr/>
      </dsp:nvSpPr>
      <dsp:spPr>
        <a:xfrm>
          <a:off x="1659864" y="1753310"/>
          <a:ext cx="908685" cy="9086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主营利润</a:t>
          </a:r>
        </a:p>
      </dsp:txBody>
      <dsp:txXfrm>
        <a:off x="1792938" y="1886384"/>
        <a:ext cx="642537" cy="642537"/>
      </dsp:txXfrm>
    </dsp:sp>
    <dsp:sp modelId="{F9E12C61-8E9B-407D-A70D-63A7ECD4D845}">
      <dsp:nvSpPr>
        <dsp:cNvPr id="0" name=""/>
        <dsp:cNvSpPr/>
      </dsp:nvSpPr>
      <dsp:spPr>
        <a:xfrm>
          <a:off x="1009649" y="1071594"/>
          <a:ext cx="908685" cy="9086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资产处置</a:t>
          </a:r>
        </a:p>
      </dsp:txBody>
      <dsp:txXfrm>
        <a:off x="1142723" y="1204668"/>
        <a:ext cx="642537" cy="642537"/>
      </dsp:txXfrm>
    </dsp:sp>
    <dsp:sp modelId="{8DB6910D-CBA6-4502-B22B-58E4654A4F45}">
      <dsp:nvSpPr>
        <dsp:cNvPr id="0" name=""/>
        <dsp:cNvSpPr/>
      </dsp:nvSpPr>
      <dsp:spPr>
        <a:xfrm>
          <a:off x="1938528" y="892694"/>
          <a:ext cx="908685" cy="9086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融资</a:t>
          </a:r>
        </a:p>
      </dsp:txBody>
      <dsp:txXfrm>
        <a:off x="2071602" y="1025768"/>
        <a:ext cx="642537" cy="642537"/>
      </dsp:txXfrm>
    </dsp:sp>
    <dsp:sp modelId="{31232AFD-1EBE-42F0-985B-34DBBCF7AA24}">
      <dsp:nvSpPr>
        <dsp:cNvPr id="0" name=""/>
        <dsp:cNvSpPr/>
      </dsp:nvSpPr>
      <dsp:spPr>
        <a:xfrm>
          <a:off x="605789" y="667734"/>
          <a:ext cx="2827020" cy="226161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5754E-0660-40D8-8565-CC2BE8AB094A}" type="datetimeFigureOut">
              <a:rPr lang="zh-CN" altLang="en-US" smtClean="0"/>
              <a:t>2025/4/13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BB084-E0E5-4A60-835A-7A2F5C183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65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933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可以假设：营运现金</a:t>
            </a:r>
            <a:r>
              <a:rPr lang="en-US" altLang="zh-CN" dirty="0"/>
              <a:t>=0.02</a:t>
            </a:r>
            <a:r>
              <a:rPr lang="zh-CN" altLang="en-US" dirty="0"/>
              <a:t>*营收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128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625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存货包括</a:t>
            </a:r>
            <a:r>
              <a:rPr lang="zh-CN" altLang="en-US" dirty="0">
                <a:sym typeface="Wingdings" panose="05000000000000000000" pitchFamily="2" charset="2"/>
              </a:rPr>
              <a:t>：原材料、未成品、成品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797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其他应收款是指企业除买入返售金融资产、应收票据、应收账款、预付账款、应收股利、应收利息、长期应收款等以外的其他各种应收及暂付款项。 与企业经营买卖无关的应收款项。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应收周转率一般应该大于</a:t>
            </a:r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9049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并购另一家公司时，被并购公司的无形资产以公允价计入并购者资产表。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公司自身投入培养的无形资产不计在资产表。比如可口可乐的品牌价值并不在资产表上。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长期投资，成本或市场价格，以其中较低者计在资产表。所以巴菲特的</a:t>
            </a:r>
            <a:r>
              <a:rPr lang="en-US" altLang="zh-CN" dirty="0"/>
              <a:t>AAPL</a:t>
            </a:r>
            <a:r>
              <a:rPr lang="zh-CN" altLang="en-US" dirty="0"/>
              <a:t>持仓是以其成本价计在资产表上的。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宽定义包含了商誉等。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8127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短期金融负债：短期借款、交易性金融负债、衍生金融负债。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9750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少数股东权益也可以计在所有者权益。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6517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优先股 </a:t>
            </a:r>
            <a:r>
              <a:rPr lang="en-US" altLang="zh-CN" dirty="0"/>
              <a:t>is a bad signal because issuing preferred stocks is expensive.</a:t>
            </a:r>
          </a:p>
          <a:p>
            <a:endParaRPr lang="en-US" altLang="zh-CN" dirty="0"/>
          </a:p>
          <a:p>
            <a:r>
              <a:rPr lang="zh-CN" altLang="en-US" dirty="0"/>
              <a:t>未分配利润增长率是个判断生意好坏的指标，但有些好公司会把所有未分配利润都分配掉。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126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2025/4/13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6858016" y="6000768"/>
            <a:ext cx="2089150" cy="471487"/>
            <a:chOff x="250825" y="6237288"/>
            <a:chExt cx="2089150" cy="471487"/>
          </a:xfrm>
        </p:grpSpPr>
        <p:pic>
          <p:nvPicPr>
            <p:cNvPr id="8" name="Picture 15" descr="newequisaccreditedhisresolution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98513" y="6237288"/>
              <a:ext cx="576262" cy="404812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6" descr="WEB-Accredited-AMBA-Logo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74788" y="6348413"/>
              <a:ext cx="865187" cy="288925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E:\安泰VI规范\AACSB\复件 low_res_blue.jpg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0825" y="6276975"/>
              <a:ext cx="433388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BA538-819B-4335-AE34-79175476C36E}" type="datetimeFigureOut">
              <a:rPr lang="zh-CN" altLang="en-US" smtClean="0"/>
              <a:t>2025/4/13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6858016" y="6000768"/>
            <a:ext cx="2089150" cy="471487"/>
            <a:chOff x="250825" y="6237288"/>
            <a:chExt cx="2089150" cy="471487"/>
          </a:xfrm>
        </p:grpSpPr>
        <p:pic>
          <p:nvPicPr>
            <p:cNvPr id="8" name="Picture 15" descr="newequisaccreditedhisresolution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798513" y="6237288"/>
              <a:ext cx="576262" cy="404812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6" descr="WEB-Accredited-AMBA-Logo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1474788" y="6348413"/>
              <a:ext cx="865187" cy="288925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E:\安泰VI规范\AACSB\复件 low_res_blue.jpg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50825" y="6276975"/>
              <a:ext cx="433388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3" y="116632"/>
            <a:ext cx="3324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资产负债表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钱军辉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4046DE-579F-4CD5-827E-F0B01B020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存货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BE8176-75AB-4EA0-B56C-755009D310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好生意的存货不过时，甚至增值（如茅台酒）。</a:t>
            </a:r>
            <a:endParaRPr lang="en-US" altLang="zh-CN" dirty="0"/>
          </a:p>
          <a:p>
            <a:r>
              <a:rPr lang="zh-CN" altLang="en-US" dirty="0"/>
              <a:t>好公司的利润和存货一起上升</a:t>
            </a:r>
            <a:r>
              <a:rPr lang="en-US" altLang="zh-CN" dirty="0"/>
              <a:t>——</a:t>
            </a:r>
            <a:r>
              <a:rPr lang="zh-CN" altLang="en-US" dirty="0"/>
              <a:t>随着利润上升，生意扩大，公司准备更多存货。</a:t>
            </a:r>
            <a:endParaRPr lang="en-US" altLang="zh-CN" dirty="0"/>
          </a:p>
          <a:p>
            <a:r>
              <a:rPr lang="zh-CN" altLang="en-US" dirty="0"/>
              <a:t>当销售赶不上生产，利润就赶不上存货。</a:t>
            </a: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/>
              <a:t>  ——</a:t>
            </a:r>
            <a:r>
              <a:rPr lang="zh-CN" altLang="en-US" dirty="0"/>
              <a:t>说明竞争激烈</a:t>
            </a:r>
          </a:p>
          <a:p>
            <a:endParaRPr lang="zh-CN" altLang="en-US" dirty="0"/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02C81A9E-E94E-4630-8077-BA277478509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912566"/>
            <a:ext cx="4038600" cy="1901230"/>
          </a:xfrm>
          <a:prstGeom prst="rect">
            <a:avLst/>
          </a:prstGeom>
        </p:spPr>
      </p:pic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F7661C7D-D6B8-4F47-9826-F8B27CA54915}"/>
              </a:ext>
            </a:extLst>
          </p:cNvPr>
          <p:cNvCxnSpPr>
            <a:cxnSpLocks/>
          </p:cNvCxnSpPr>
          <p:nvPr/>
        </p:nvCxnSpPr>
        <p:spPr>
          <a:xfrm>
            <a:off x="4572000" y="4149080"/>
            <a:ext cx="425266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205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E2E28C-D6A7-416C-957F-6B5E50E68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利润和存货</a:t>
            </a:r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65C7643E-9D4F-49BF-8366-145AF691AC0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20684356"/>
              </p:ext>
            </p:extLst>
          </p:nvPr>
        </p:nvGraphicFramePr>
        <p:xfrm>
          <a:off x="4648200" y="2996952"/>
          <a:ext cx="4038600" cy="3129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内容占位符 4">
            <a:extLst>
              <a:ext uri="{FF2B5EF4-FFF2-40B4-BE49-F238E27FC236}">
                <a16:creationId xmlns:a16="http://schemas.microsoft.com/office/drawing/2014/main" id="{503EE0DF-22C2-4D20-B1E3-CABADA0E454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8609009"/>
              </p:ext>
            </p:extLst>
          </p:nvPr>
        </p:nvGraphicFramePr>
        <p:xfrm>
          <a:off x="457200" y="2996952"/>
          <a:ext cx="4038600" cy="3129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6125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150D14-5978-4213-8DD5-1C504633D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应收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1853FE-8138-4A96-B145-560F4A1264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应收：企业在经营过程中，应该收到，但还没收到的钱。</a:t>
            </a:r>
            <a:endParaRPr lang="en-US" altLang="zh-CN" dirty="0"/>
          </a:p>
          <a:p>
            <a:r>
              <a:rPr lang="zh-CN" altLang="en-US" dirty="0"/>
              <a:t>应收周转率 </a:t>
            </a:r>
            <a:r>
              <a:rPr lang="en-US" altLang="zh-CN" dirty="0"/>
              <a:t>=</a:t>
            </a:r>
          </a:p>
          <a:p>
            <a:pPr marL="0" indent="0">
              <a:buNone/>
            </a:pPr>
            <a:r>
              <a:rPr lang="zh-CN" altLang="en-US" sz="2000" dirty="0"/>
              <a:t>                          营收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dirty="0"/>
              <a:t>       期初、期末应收余额均值</a:t>
            </a:r>
            <a:endParaRPr lang="en-US" altLang="zh-CN" sz="2000" dirty="0"/>
          </a:p>
          <a:p>
            <a:r>
              <a:rPr lang="zh-CN" altLang="en-US" dirty="0"/>
              <a:t>在同行业中，应收周转率越高，说明竞争力越强。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E5A6BD2F-082E-49DC-874E-E014ECC5527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118697"/>
            <a:ext cx="4038600" cy="3488968"/>
          </a:xfrm>
          <a:prstGeom prst="rect">
            <a:avLst/>
          </a:prstGeom>
        </p:spPr>
      </p:pic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53A0F8B8-5FE3-4DDA-8A98-93B2D25D8DF5}"/>
              </a:ext>
            </a:extLst>
          </p:cNvPr>
          <p:cNvCxnSpPr>
            <a:cxnSpLocks/>
          </p:cNvCxnSpPr>
          <p:nvPr/>
        </p:nvCxnSpPr>
        <p:spPr>
          <a:xfrm>
            <a:off x="683568" y="3789040"/>
            <a:ext cx="3240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>
            <a:extLst>
              <a:ext uri="{FF2B5EF4-FFF2-40B4-BE49-F238E27FC236}">
                <a16:creationId xmlns:a16="http://schemas.microsoft.com/office/drawing/2014/main" id="{D6DEB5F4-6122-42D6-8D76-E03F768B5DF4}"/>
              </a:ext>
            </a:extLst>
          </p:cNvPr>
          <p:cNvSpPr/>
          <p:nvPr/>
        </p:nvSpPr>
        <p:spPr>
          <a:xfrm>
            <a:off x="5148064" y="3501008"/>
            <a:ext cx="1872208" cy="57606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459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642A69-9F67-458F-BFF6-3DD0A8AF0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赚应收不赚钱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E51414B6-412D-4ECA-9979-CE26F0E5D05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3968" y="1594736"/>
            <a:ext cx="4038600" cy="1834264"/>
          </a:xfrm>
          <a:prstGeom prst="rect">
            <a:avLst/>
          </a:prstGeom>
        </p:spPr>
      </p:pic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B91843D8-A65D-4F54-99B2-BE73D1797E3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83968" y="3610960"/>
            <a:ext cx="4038600" cy="1834264"/>
          </a:xfrm>
          <a:prstGeom prst="rect">
            <a:avLst/>
          </a:prstGeom>
        </p:spPr>
      </p:pic>
      <p:sp>
        <p:nvSpPr>
          <p:cNvPr id="8" name="内容占位符 2">
            <a:extLst>
              <a:ext uri="{FF2B5EF4-FFF2-40B4-BE49-F238E27FC236}">
                <a16:creationId xmlns:a16="http://schemas.microsoft.com/office/drawing/2014/main" id="{76AFC271-CC9A-4823-AAC4-E1116EE6E40A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融创服务为融创中国子公司，主营物业服务以及非业主增值服务业务。</a:t>
            </a:r>
            <a:endParaRPr lang="en-US" altLang="zh-CN" dirty="0"/>
          </a:p>
          <a:p>
            <a:r>
              <a:rPr lang="en-US" altLang="zh-CN" dirty="0"/>
              <a:t>2021</a:t>
            </a:r>
            <a:r>
              <a:rPr lang="zh-CN" altLang="en-US" dirty="0"/>
              <a:t>年开始，因为母公司流动性困难，关联方应收款不能到账，导致应收大增，经营现金流转负。</a:t>
            </a:r>
            <a:endParaRPr lang="en-US" altLang="zh-CN" dirty="0"/>
          </a:p>
          <a:p>
            <a:r>
              <a:rPr lang="zh-CN" altLang="en-US" dirty="0"/>
              <a:t>因母公司信用风险，融创服务在</a:t>
            </a:r>
            <a:r>
              <a:rPr lang="en-US" altLang="zh-CN" dirty="0"/>
              <a:t>2022</a:t>
            </a:r>
            <a:r>
              <a:rPr lang="zh-CN" altLang="en-US" dirty="0"/>
              <a:t>年报中对其应收款项计提</a:t>
            </a:r>
            <a:r>
              <a:rPr lang="en-US" altLang="zh-CN" dirty="0"/>
              <a:t>15.42</a:t>
            </a:r>
            <a:r>
              <a:rPr lang="zh-CN" altLang="en-US" dirty="0"/>
              <a:t>亿元减值亏损。</a:t>
            </a:r>
          </a:p>
        </p:txBody>
      </p:sp>
    </p:spTree>
    <p:extLst>
      <p:ext uri="{BB962C8B-B14F-4D97-AF65-F5344CB8AC3E}">
        <p14:creationId xmlns:p14="http://schemas.microsoft.com/office/powerpoint/2010/main" val="3449758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76652F-705F-4248-B7FC-1C96AE8D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150BBB-32EE-4F8E-AE8C-DD6966041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引论</a:t>
            </a:r>
            <a:endParaRPr lang="en-US" altLang="zh-CN" dirty="0"/>
          </a:p>
          <a:p>
            <a:r>
              <a:rPr lang="zh-CN" altLang="en-US" dirty="0"/>
              <a:t>流动资产</a:t>
            </a:r>
            <a:endParaRPr lang="en-US" altLang="zh-CN" dirty="0"/>
          </a:p>
          <a:p>
            <a:r>
              <a:rPr lang="zh-CN" altLang="en-US" b="1" dirty="0">
                <a:solidFill>
                  <a:srgbClr val="C00000"/>
                </a:solidFill>
              </a:rPr>
              <a:t>非流动资产</a:t>
            </a:r>
            <a:endParaRPr lang="en-US" altLang="zh-CN" b="1" dirty="0">
              <a:solidFill>
                <a:srgbClr val="C00000"/>
              </a:solidFill>
            </a:endParaRPr>
          </a:p>
          <a:p>
            <a:r>
              <a:rPr lang="zh-CN" altLang="en-US" dirty="0"/>
              <a:t>流动负债</a:t>
            </a:r>
            <a:endParaRPr lang="en-US" altLang="zh-CN" dirty="0"/>
          </a:p>
          <a:p>
            <a:r>
              <a:rPr lang="zh-CN" altLang="en-US" dirty="0"/>
              <a:t>非流动负债</a:t>
            </a:r>
            <a:endParaRPr lang="en-US" altLang="zh-CN" dirty="0"/>
          </a:p>
          <a:p>
            <a:r>
              <a:rPr lang="zh-CN" altLang="en-US" dirty="0"/>
              <a:t>所有者权益</a:t>
            </a:r>
            <a:endParaRPr lang="en-US" altLang="zh-CN" dirty="0"/>
          </a:p>
          <a:p>
            <a:r>
              <a:rPr lang="zh-CN" altLang="en-US" dirty="0"/>
              <a:t>有用指标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82018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677305-58C9-4550-AA3E-5B0C3DF47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非流动资产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5AC88F-6C75-4D88-B0C8-DAB6061E2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不能在短期内变现或运用的资产，包括：</a:t>
            </a:r>
            <a:endParaRPr lang="en-US" altLang="zh-CN" dirty="0"/>
          </a:p>
          <a:p>
            <a:pPr lvl="1"/>
            <a:r>
              <a:rPr lang="zh-CN" altLang="en-US" dirty="0"/>
              <a:t>固定资产，即固定资产包括物业、厂房、设备等。</a:t>
            </a:r>
            <a:endParaRPr lang="en-US" altLang="zh-CN" dirty="0"/>
          </a:p>
          <a:p>
            <a:pPr lvl="1"/>
            <a:r>
              <a:rPr lang="zh-CN" altLang="en-US" dirty="0"/>
              <a:t>商誉：收购价高于公允价值的部分。</a:t>
            </a:r>
          </a:p>
          <a:p>
            <a:pPr lvl="1"/>
            <a:r>
              <a:rPr lang="zh-CN" altLang="en-US" dirty="0"/>
              <a:t>无形资产：专利、版权、商标等。</a:t>
            </a:r>
          </a:p>
          <a:p>
            <a:pPr lvl="1"/>
            <a:r>
              <a:rPr lang="zh-CN" altLang="en-US" dirty="0"/>
              <a:t>长期投资：股票、债券、房地产等。</a:t>
            </a:r>
          </a:p>
          <a:p>
            <a:pPr lvl="1"/>
            <a:r>
              <a:rPr lang="zh-CN" altLang="en-US" dirty="0"/>
              <a:t>其他非流动资产</a:t>
            </a:r>
            <a:endParaRPr lang="en-US" altLang="zh-CN" dirty="0"/>
          </a:p>
          <a:p>
            <a:r>
              <a:rPr lang="zh-CN" altLang="en-US" dirty="0"/>
              <a:t>非流动营运资产（</a:t>
            </a:r>
            <a:r>
              <a:rPr lang="en-US" altLang="zh-CN" dirty="0"/>
              <a:t>Noncurrent operating assets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定义</a:t>
            </a:r>
            <a:r>
              <a:rPr lang="en-US" altLang="zh-CN" dirty="0"/>
              <a:t>1</a:t>
            </a:r>
            <a:r>
              <a:rPr lang="zh-CN" altLang="en-US" dirty="0"/>
              <a:t>（宽）：非流动资产总计</a:t>
            </a:r>
            <a:r>
              <a:rPr lang="en-US" altLang="zh-CN" dirty="0"/>
              <a:t>-</a:t>
            </a:r>
            <a:r>
              <a:rPr lang="zh-CN" altLang="en-US" dirty="0"/>
              <a:t>长期金融、股权、房地产投资</a:t>
            </a:r>
            <a:endParaRPr lang="en-US" altLang="zh-CN" dirty="0"/>
          </a:p>
          <a:p>
            <a:pPr lvl="1"/>
            <a:r>
              <a:rPr lang="zh-CN" altLang="en-US" dirty="0"/>
              <a:t>定义</a:t>
            </a:r>
            <a:r>
              <a:rPr lang="en-US" altLang="zh-CN" dirty="0"/>
              <a:t>2</a:t>
            </a:r>
            <a:r>
              <a:rPr lang="zh-CN" altLang="en-US" dirty="0"/>
              <a:t>（窄）：定义</a:t>
            </a:r>
            <a:r>
              <a:rPr lang="en-US" altLang="zh-CN" dirty="0"/>
              <a:t>1-</a:t>
            </a:r>
            <a:r>
              <a:rPr lang="zh-CN" altLang="en-US" dirty="0"/>
              <a:t>商誉</a:t>
            </a:r>
          </a:p>
        </p:txBody>
      </p:sp>
    </p:spTree>
    <p:extLst>
      <p:ext uri="{BB962C8B-B14F-4D97-AF65-F5344CB8AC3E}">
        <p14:creationId xmlns:p14="http://schemas.microsoft.com/office/powerpoint/2010/main" val="3375331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E68396-D700-4F24-A758-4ABCF394E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注意项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22408E-41E9-438A-94AE-D57BE5295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无形资产：是否虚高</a:t>
            </a:r>
            <a:endParaRPr lang="en-US" altLang="zh-CN" dirty="0"/>
          </a:p>
          <a:p>
            <a:r>
              <a:rPr lang="zh-CN" altLang="en-US" dirty="0"/>
              <a:t>商誉：是否值得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9057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76652F-705F-4248-B7FC-1C96AE8D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150BBB-32EE-4F8E-AE8C-DD6966041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引论</a:t>
            </a:r>
            <a:endParaRPr lang="en-US" altLang="zh-CN" dirty="0"/>
          </a:p>
          <a:p>
            <a:r>
              <a:rPr lang="zh-CN" altLang="en-US" dirty="0"/>
              <a:t>流动资产</a:t>
            </a:r>
            <a:endParaRPr lang="en-US" altLang="zh-CN" dirty="0"/>
          </a:p>
          <a:p>
            <a:r>
              <a:rPr lang="zh-CN" altLang="en-US" dirty="0"/>
              <a:t>非流动资产</a:t>
            </a:r>
            <a:endParaRPr lang="en-US" altLang="zh-CN" dirty="0"/>
          </a:p>
          <a:p>
            <a:r>
              <a:rPr lang="zh-CN" altLang="en-US" b="1" dirty="0">
                <a:solidFill>
                  <a:srgbClr val="C00000"/>
                </a:solidFill>
              </a:rPr>
              <a:t>流动负债</a:t>
            </a:r>
            <a:endParaRPr lang="en-US" altLang="zh-CN" b="1" dirty="0">
              <a:solidFill>
                <a:srgbClr val="C00000"/>
              </a:solidFill>
            </a:endParaRPr>
          </a:p>
          <a:p>
            <a:r>
              <a:rPr lang="zh-CN" altLang="en-US" dirty="0"/>
              <a:t>非流动负债</a:t>
            </a:r>
            <a:endParaRPr lang="en-US" altLang="zh-CN" dirty="0"/>
          </a:p>
          <a:p>
            <a:r>
              <a:rPr lang="zh-CN" altLang="en-US" dirty="0"/>
              <a:t>所有者权益</a:t>
            </a:r>
            <a:endParaRPr lang="en-US" altLang="zh-CN" dirty="0"/>
          </a:p>
          <a:p>
            <a:r>
              <a:rPr lang="zh-CN" altLang="en-US" dirty="0"/>
              <a:t>有用指标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44781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90F011-0EFE-4294-9184-135DF8481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流动负债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208BD0-448A-44CA-B226-37CC1E808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流动负债指一年内需要偿还的负债，一般包括：</a:t>
            </a:r>
            <a:endParaRPr lang="en-US" altLang="zh-CN" dirty="0"/>
          </a:p>
          <a:p>
            <a:pPr lvl="1"/>
            <a:r>
              <a:rPr lang="zh-CN" altLang="en-US" dirty="0"/>
              <a:t>短期借款</a:t>
            </a:r>
            <a:endParaRPr lang="en-US" altLang="zh-CN" dirty="0"/>
          </a:p>
          <a:p>
            <a:pPr lvl="1"/>
            <a:r>
              <a:rPr lang="zh-CN" altLang="en-US" dirty="0"/>
              <a:t>应付款</a:t>
            </a:r>
            <a:endParaRPr lang="en-US" altLang="zh-CN" dirty="0"/>
          </a:p>
          <a:p>
            <a:pPr lvl="1"/>
            <a:r>
              <a:rPr lang="zh-CN" altLang="en-US" dirty="0"/>
              <a:t>应计费用</a:t>
            </a:r>
            <a:endParaRPr lang="en-US" altLang="zh-CN" dirty="0"/>
          </a:p>
          <a:p>
            <a:pPr lvl="1"/>
            <a:r>
              <a:rPr lang="zh-CN" altLang="en-US" dirty="0"/>
              <a:t>其他</a:t>
            </a:r>
            <a:endParaRPr lang="en-US" altLang="zh-CN" dirty="0"/>
          </a:p>
          <a:p>
            <a:r>
              <a:rPr lang="zh-CN" altLang="en-US" dirty="0"/>
              <a:t>营运流动负债（</a:t>
            </a:r>
            <a:r>
              <a:rPr lang="en-US" altLang="zh-CN" dirty="0"/>
              <a:t>Operating liabilities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定义：流动负债</a:t>
            </a:r>
            <a:r>
              <a:rPr lang="en-US" altLang="zh-CN" dirty="0"/>
              <a:t>-</a:t>
            </a:r>
            <a:r>
              <a:rPr lang="zh-CN" altLang="en-US" dirty="0"/>
              <a:t>短期金融负债</a:t>
            </a:r>
            <a:endParaRPr lang="en-US" altLang="zh-CN" dirty="0"/>
          </a:p>
          <a:p>
            <a:pPr lvl="1"/>
            <a:r>
              <a:rPr lang="zh-CN" altLang="en-US" dirty="0"/>
              <a:t>包括应付、应计费用等</a:t>
            </a:r>
          </a:p>
        </p:txBody>
      </p:sp>
    </p:spTree>
    <p:extLst>
      <p:ext uri="{BB962C8B-B14F-4D97-AF65-F5344CB8AC3E}">
        <p14:creationId xmlns:p14="http://schemas.microsoft.com/office/powerpoint/2010/main" val="3079178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营运资本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（净）营运资本（</a:t>
            </a:r>
            <a:r>
              <a:rPr lang="en-US" altLang="zh-CN" dirty="0"/>
              <a:t>Working capital</a:t>
            </a:r>
            <a:r>
              <a:rPr lang="zh-CN" altLang="en-US" dirty="0"/>
              <a:t>）是公司维持营运所需资金：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sz="2800" dirty="0">
                <a:solidFill>
                  <a:srgbClr val="C00000"/>
                </a:solidFill>
              </a:rPr>
              <a:t>（流动资产</a:t>
            </a:r>
            <a:r>
              <a:rPr lang="en-US" altLang="zh-CN" sz="2800" dirty="0">
                <a:solidFill>
                  <a:srgbClr val="C00000"/>
                </a:solidFill>
              </a:rPr>
              <a:t>–</a:t>
            </a:r>
            <a:r>
              <a:rPr lang="zh-CN" altLang="en-US" sz="2800" dirty="0">
                <a:solidFill>
                  <a:srgbClr val="C00000"/>
                </a:solidFill>
              </a:rPr>
              <a:t>多余现金）</a:t>
            </a:r>
            <a:r>
              <a:rPr lang="en-US" altLang="zh-CN" sz="2800" dirty="0">
                <a:solidFill>
                  <a:srgbClr val="C00000"/>
                </a:solidFill>
              </a:rPr>
              <a:t>–</a:t>
            </a:r>
            <a:r>
              <a:rPr lang="zh-CN" altLang="en-US" sz="2800" dirty="0">
                <a:solidFill>
                  <a:srgbClr val="C00000"/>
                </a:solidFill>
              </a:rPr>
              <a:t>（流动负债</a:t>
            </a:r>
            <a:r>
              <a:rPr lang="en-US" altLang="zh-CN" sz="2800" dirty="0">
                <a:solidFill>
                  <a:srgbClr val="C00000"/>
                </a:solidFill>
              </a:rPr>
              <a:t>–</a:t>
            </a:r>
            <a:r>
              <a:rPr lang="zh-CN" altLang="en-US" sz="2800" dirty="0">
                <a:solidFill>
                  <a:srgbClr val="C00000"/>
                </a:solidFill>
              </a:rPr>
              <a:t>短期借款）</a:t>
            </a:r>
            <a:endParaRPr lang="en-US" altLang="zh-CN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dirty="0"/>
              <a:t>即</a:t>
            </a:r>
            <a:endParaRPr lang="en-US" altLang="zh-CN" dirty="0"/>
          </a:p>
          <a:p>
            <a:pPr marL="0" indent="0" algn="ctr">
              <a:buNone/>
            </a:pPr>
            <a:r>
              <a:rPr lang="zh-CN" altLang="en-US" dirty="0">
                <a:solidFill>
                  <a:srgbClr val="C00000"/>
                </a:solidFill>
              </a:rPr>
              <a:t>营运流动资产 </a:t>
            </a:r>
            <a:r>
              <a:rPr lang="en-US" altLang="zh-CN" dirty="0">
                <a:solidFill>
                  <a:srgbClr val="C00000"/>
                </a:solidFill>
              </a:rPr>
              <a:t>– </a:t>
            </a:r>
            <a:r>
              <a:rPr lang="zh-CN" altLang="en-US" dirty="0">
                <a:solidFill>
                  <a:srgbClr val="C00000"/>
                </a:solidFill>
              </a:rPr>
              <a:t>营运流动负债</a:t>
            </a:r>
            <a:endParaRPr lang="en-US" altLang="zh-CN" dirty="0">
              <a:solidFill>
                <a:srgbClr val="C0000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8090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76652F-705F-4248-B7FC-1C96AE8D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150BBB-32EE-4F8E-AE8C-DD6966041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引论</a:t>
            </a:r>
            <a:endParaRPr lang="en-US" altLang="zh-CN" dirty="0"/>
          </a:p>
          <a:p>
            <a:r>
              <a:rPr lang="zh-CN" altLang="en-US" dirty="0"/>
              <a:t>流动资产</a:t>
            </a:r>
            <a:endParaRPr lang="en-US" altLang="zh-CN" dirty="0"/>
          </a:p>
          <a:p>
            <a:r>
              <a:rPr lang="zh-CN" altLang="en-US" dirty="0"/>
              <a:t>非流动资产</a:t>
            </a:r>
            <a:endParaRPr lang="en-US" altLang="zh-CN" dirty="0"/>
          </a:p>
          <a:p>
            <a:r>
              <a:rPr lang="zh-CN" altLang="en-US" dirty="0"/>
              <a:t>流动负债</a:t>
            </a:r>
            <a:endParaRPr lang="en-US" altLang="zh-CN" dirty="0"/>
          </a:p>
          <a:p>
            <a:r>
              <a:rPr lang="zh-CN" altLang="en-US" dirty="0"/>
              <a:t>非流动负债</a:t>
            </a:r>
            <a:endParaRPr lang="en-US" altLang="zh-CN" dirty="0"/>
          </a:p>
          <a:p>
            <a:r>
              <a:rPr lang="zh-CN" altLang="en-US" dirty="0"/>
              <a:t>所有者权益</a:t>
            </a:r>
            <a:endParaRPr lang="en-US" altLang="zh-CN" dirty="0"/>
          </a:p>
          <a:p>
            <a:r>
              <a:rPr lang="zh-CN" altLang="en-US" dirty="0"/>
              <a:t>有用指标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64171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76652F-705F-4248-B7FC-1C96AE8D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150BBB-32EE-4F8E-AE8C-DD6966041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引论</a:t>
            </a:r>
            <a:endParaRPr lang="en-US" altLang="zh-CN" dirty="0"/>
          </a:p>
          <a:p>
            <a:r>
              <a:rPr lang="zh-CN" altLang="en-US" dirty="0"/>
              <a:t>流动资产</a:t>
            </a:r>
            <a:endParaRPr lang="en-US" altLang="zh-CN" dirty="0"/>
          </a:p>
          <a:p>
            <a:r>
              <a:rPr lang="zh-CN" altLang="en-US" dirty="0"/>
              <a:t>非流动资产</a:t>
            </a:r>
            <a:endParaRPr lang="en-US" altLang="zh-CN" dirty="0"/>
          </a:p>
          <a:p>
            <a:r>
              <a:rPr lang="zh-CN" altLang="en-US" dirty="0"/>
              <a:t>流动负债</a:t>
            </a:r>
            <a:endParaRPr lang="en-US" altLang="zh-CN" dirty="0"/>
          </a:p>
          <a:p>
            <a:r>
              <a:rPr lang="zh-CN" altLang="en-US" b="1" dirty="0">
                <a:solidFill>
                  <a:srgbClr val="C00000"/>
                </a:solidFill>
              </a:rPr>
              <a:t>非流动负债</a:t>
            </a:r>
            <a:endParaRPr lang="en-US" altLang="zh-CN" b="1" dirty="0">
              <a:solidFill>
                <a:srgbClr val="C00000"/>
              </a:solidFill>
            </a:endParaRPr>
          </a:p>
          <a:p>
            <a:r>
              <a:rPr lang="zh-CN" altLang="en-US" dirty="0"/>
              <a:t>所有者权益</a:t>
            </a:r>
            <a:endParaRPr lang="en-US" altLang="zh-CN" dirty="0"/>
          </a:p>
          <a:p>
            <a:r>
              <a:rPr lang="zh-CN" altLang="en-US" dirty="0"/>
              <a:t>有用指标</a:t>
            </a:r>
            <a:endParaRPr lang="en-US" altLang="zh-CN" dirty="0"/>
          </a:p>
          <a:p>
            <a:endParaRPr lang="en-US" altLang="zh-CN" b="1" dirty="0">
              <a:solidFill>
                <a:srgbClr val="C00000"/>
              </a:solidFill>
            </a:endParaRP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20568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E650B2-E44D-4000-BF81-0CFBC354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非流动负债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2EA154-4EF9-4326-B4ED-ECDEAF37B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非流动负债又称长期负债，指偿还期限在</a:t>
            </a:r>
            <a:r>
              <a:rPr lang="en-US" altLang="zh-CN" dirty="0"/>
              <a:t>1</a:t>
            </a:r>
            <a:r>
              <a:rPr lang="zh-CN" altLang="en-US" dirty="0"/>
              <a:t>年以上的负债（</a:t>
            </a:r>
            <a:r>
              <a:rPr lang="en-US" altLang="zh-CN" dirty="0"/>
              <a:t>Liabilities</a:t>
            </a:r>
            <a:r>
              <a:rPr lang="zh-CN" altLang="en-US" dirty="0"/>
              <a:t>），包括：</a:t>
            </a:r>
            <a:endParaRPr lang="en-US" altLang="zh-CN" dirty="0"/>
          </a:p>
          <a:p>
            <a:pPr lvl="1"/>
            <a:r>
              <a:rPr lang="zh-CN" altLang="en-US" dirty="0"/>
              <a:t>长期借款（</a:t>
            </a:r>
            <a:r>
              <a:rPr lang="en-US" altLang="zh-CN" dirty="0"/>
              <a:t>Long-term debt</a:t>
            </a:r>
            <a:r>
              <a:rPr lang="zh-CN" altLang="en-US" dirty="0"/>
              <a:t>）</a:t>
            </a:r>
          </a:p>
          <a:p>
            <a:pPr lvl="1"/>
            <a:r>
              <a:rPr lang="zh-CN" altLang="en-US" dirty="0"/>
              <a:t>递延税负（</a:t>
            </a:r>
            <a:r>
              <a:rPr lang="en-US" altLang="zh-CN" dirty="0"/>
              <a:t>Deferred tax</a:t>
            </a:r>
            <a:r>
              <a:rPr lang="zh-CN" altLang="en-US" dirty="0"/>
              <a:t>）</a:t>
            </a:r>
          </a:p>
          <a:p>
            <a:pPr lvl="1"/>
            <a:r>
              <a:rPr lang="zh-CN" altLang="en-US" dirty="0"/>
              <a:t>其他（包括长期应付薪酬、养老金负债等）</a:t>
            </a:r>
            <a:endParaRPr lang="en-US" altLang="zh-CN" dirty="0"/>
          </a:p>
          <a:p>
            <a:r>
              <a:rPr lang="zh-CN" altLang="en-US" dirty="0"/>
              <a:t>警惕长期借款，好生意无需债台高筑。</a:t>
            </a:r>
            <a:endParaRPr lang="en-US" altLang="zh-CN" dirty="0"/>
          </a:p>
          <a:p>
            <a:r>
              <a:rPr lang="zh-CN" altLang="en-US" dirty="0"/>
              <a:t>营运非流动负债</a:t>
            </a:r>
            <a:r>
              <a:rPr lang="en-US" altLang="zh-CN" dirty="0"/>
              <a:t>=</a:t>
            </a:r>
            <a:r>
              <a:rPr lang="zh-CN" altLang="en-US" dirty="0"/>
              <a:t>非流动负债</a:t>
            </a:r>
            <a:r>
              <a:rPr lang="en-US" altLang="zh-CN" dirty="0"/>
              <a:t>-</a:t>
            </a:r>
            <a:r>
              <a:rPr lang="zh-CN" altLang="en-US" dirty="0"/>
              <a:t>长期金融负债</a:t>
            </a:r>
            <a:endParaRPr lang="en-US" altLang="zh-CN" dirty="0"/>
          </a:p>
          <a:p>
            <a:pPr lvl="1"/>
            <a:r>
              <a:rPr lang="zh-CN" altLang="en-US" dirty="0"/>
              <a:t>包括长期应付款、长期应付薪酬、养老金负债等。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19371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ACA4B8-77E3-4578-8F67-26772EA15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营运非流动负债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68FC95-AE1D-4CEF-898B-D88FE3F41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其中长期借款包括应付债券、租赁负债等，可取名为</a:t>
            </a:r>
            <a:r>
              <a:rPr lang="en-US" altLang="zh-CN" dirty="0"/>
              <a:t>“</a:t>
            </a:r>
            <a:r>
              <a:rPr lang="zh-CN" altLang="en-US" dirty="0"/>
              <a:t>非营运非流动负债</a:t>
            </a:r>
            <a:r>
              <a:rPr lang="en-US" altLang="zh-CN" dirty="0"/>
              <a:t>”</a:t>
            </a:r>
            <a:r>
              <a:rPr lang="zh-CN" altLang="en-US" dirty="0"/>
              <a:t>，其余为</a:t>
            </a:r>
            <a:r>
              <a:rPr lang="en-US" altLang="zh-CN" dirty="0"/>
              <a:t>“</a:t>
            </a:r>
            <a:r>
              <a:rPr lang="zh-CN" altLang="en-US" dirty="0"/>
              <a:t>营运非流动负债</a:t>
            </a:r>
            <a:r>
              <a:rPr lang="en-US" altLang="zh-CN" dirty="0"/>
              <a:t>”</a:t>
            </a:r>
            <a:r>
              <a:rPr lang="zh-CN" altLang="en-US" dirty="0"/>
              <a:t>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16919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76652F-705F-4248-B7FC-1C96AE8D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150BBB-32EE-4F8E-AE8C-DD6966041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引论</a:t>
            </a:r>
            <a:endParaRPr lang="en-US" altLang="zh-CN" dirty="0"/>
          </a:p>
          <a:p>
            <a:r>
              <a:rPr lang="zh-CN" altLang="en-US" dirty="0"/>
              <a:t>流动资产</a:t>
            </a:r>
            <a:endParaRPr lang="en-US" altLang="zh-CN" dirty="0"/>
          </a:p>
          <a:p>
            <a:r>
              <a:rPr lang="zh-CN" altLang="en-US" dirty="0"/>
              <a:t>非流动资产</a:t>
            </a:r>
            <a:endParaRPr lang="en-US" altLang="zh-CN" dirty="0"/>
          </a:p>
          <a:p>
            <a:r>
              <a:rPr lang="zh-CN" altLang="en-US" dirty="0"/>
              <a:t>流动负债</a:t>
            </a:r>
            <a:endParaRPr lang="en-US" altLang="zh-CN" dirty="0"/>
          </a:p>
          <a:p>
            <a:r>
              <a:rPr lang="zh-CN" altLang="en-US" dirty="0"/>
              <a:t>非流动负债</a:t>
            </a:r>
            <a:endParaRPr lang="en-US" altLang="zh-CN" dirty="0"/>
          </a:p>
          <a:p>
            <a:r>
              <a:rPr lang="zh-CN" altLang="en-US" b="1" dirty="0">
                <a:solidFill>
                  <a:srgbClr val="C00000"/>
                </a:solidFill>
              </a:rPr>
              <a:t>所有者权益</a:t>
            </a:r>
            <a:endParaRPr lang="en-US" altLang="zh-CN" b="1" dirty="0">
              <a:solidFill>
                <a:srgbClr val="C00000"/>
              </a:solidFill>
            </a:endParaRPr>
          </a:p>
          <a:p>
            <a:r>
              <a:rPr lang="zh-CN" altLang="en-US" dirty="0"/>
              <a:t>有用指标</a:t>
            </a:r>
            <a:endParaRPr lang="en-US" altLang="zh-CN" dirty="0"/>
          </a:p>
          <a:p>
            <a:endParaRPr lang="en-US" altLang="zh-CN" b="1" dirty="0">
              <a:solidFill>
                <a:srgbClr val="C00000"/>
              </a:solidFill>
            </a:endParaRP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95799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45C6D2-AAA2-4F49-A594-FD1087410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所有者权益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C51187-944F-4889-9CBF-4B0E71846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/>
              <a:t>所有者权益（</a:t>
            </a:r>
            <a:r>
              <a:rPr lang="en-US" altLang="zh-CN" dirty="0"/>
              <a:t>Shareholder’s equity</a:t>
            </a:r>
            <a:r>
              <a:rPr lang="zh-CN" altLang="en-US" dirty="0"/>
              <a:t>）是股东享有的剩余权益，也叫</a:t>
            </a:r>
            <a:r>
              <a:rPr lang="zh-CN" altLang="en-US" dirty="0">
                <a:solidFill>
                  <a:srgbClr val="C00000"/>
                </a:solidFill>
              </a:rPr>
              <a:t>净资产</a:t>
            </a:r>
            <a:r>
              <a:rPr lang="zh-CN" altLang="en-US" dirty="0"/>
              <a:t>（</a:t>
            </a:r>
            <a:r>
              <a:rPr lang="en-US" altLang="zh-CN" dirty="0"/>
              <a:t>Book value</a:t>
            </a:r>
            <a:r>
              <a:rPr lang="zh-CN" altLang="en-US" dirty="0"/>
              <a:t>），包括：</a:t>
            </a:r>
            <a:endParaRPr lang="en-US" altLang="zh-CN" dirty="0"/>
          </a:p>
          <a:p>
            <a:pPr lvl="1"/>
            <a:r>
              <a:rPr lang="zh-CN" altLang="en-US" dirty="0"/>
              <a:t>实收资本（普通股，</a:t>
            </a:r>
            <a:r>
              <a:rPr lang="en-US" altLang="zh-CN" dirty="0"/>
              <a:t>Common stock</a:t>
            </a:r>
            <a:r>
              <a:rPr lang="zh-CN" altLang="en-US" dirty="0"/>
              <a:t>）</a:t>
            </a:r>
          </a:p>
          <a:p>
            <a:pPr lvl="1"/>
            <a:r>
              <a:rPr lang="zh-CN" altLang="en-US" dirty="0"/>
              <a:t>优先股（</a:t>
            </a:r>
            <a:r>
              <a:rPr lang="en-US" altLang="zh-CN" dirty="0"/>
              <a:t>Preferred stock</a:t>
            </a:r>
            <a:r>
              <a:rPr lang="zh-CN" altLang="en-US" dirty="0"/>
              <a:t>）</a:t>
            </a:r>
          </a:p>
          <a:p>
            <a:pPr lvl="1"/>
            <a:r>
              <a:rPr lang="zh-CN" altLang="en-US" dirty="0"/>
              <a:t>资本公积金（</a:t>
            </a:r>
            <a:r>
              <a:rPr lang="en-US" altLang="zh-CN" dirty="0"/>
              <a:t>Additional paid-in capital</a:t>
            </a:r>
            <a:r>
              <a:rPr lang="zh-CN" altLang="en-US" dirty="0"/>
              <a:t>）</a:t>
            </a:r>
          </a:p>
          <a:p>
            <a:pPr lvl="1"/>
            <a:r>
              <a:rPr lang="zh-CN" altLang="en-US" dirty="0"/>
              <a:t>未分配利润（</a:t>
            </a:r>
            <a:r>
              <a:rPr lang="en-US" altLang="zh-CN" dirty="0"/>
              <a:t>Retained earnings</a:t>
            </a:r>
            <a:r>
              <a:rPr lang="zh-CN" altLang="en-US" dirty="0"/>
              <a:t>）</a:t>
            </a:r>
          </a:p>
          <a:p>
            <a:pPr lvl="1"/>
            <a:r>
              <a:rPr lang="zh-CN" altLang="en-US" dirty="0"/>
              <a:t>库存股（</a:t>
            </a:r>
            <a:r>
              <a:rPr lang="en-US" altLang="zh-CN" dirty="0"/>
              <a:t>Treasury stock - common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少数股东权益（</a:t>
            </a:r>
            <a:r>
              <a:rPr lang="en-US" altLang="zh-CN" dirty="0"/>
              <a:t>Minority interests</a:t>
            </a:r>
            <a:r>
              <a:rPr lang="zh-CN" altLang="en-US" dirty="0"/>
              <a:t>）</a:t>
            </a:r>
          </a:p>
          <a:p>
            <a:pPr lvl="1"/>
            <a:r>
              <a:rPr lang="zh-CN" altLang="en-US" dirty="0"/>
              <a:t>其他</a:t>
            </a:r>
            <a:endParaRPr lang="en-US" altLang="zh-CN" dirty="0"/>
          </a:p>
          <a:p>
            <a:r>
              <a:rPr lang="zh-CN" altLang="en-US" dirty="0"/>
              <a:t>所有者权益可以为负</a:t>
            </a:r>
            <a:endParaRPr lang="en-US" altLang="zh-CN" dirty="0"/>
          </a:p>
          <a:p>
            <a:pPr lvl="1"/>
            <a:r>
              <a:rPr lang="zh-CN" altLang="en-US" dirty="0"/>
              <a:t>资不抵债</a:t>
            </a:r>
            <a:endParaRPr lang="en-US" altLang="zh-CN" dirty="0"/>
          </a:p>
          <a:p>
            <a:pPr lvl="1"/>
            <a:r>
              <a:rPr lang="zh-CN" altLang="en-US" dirty="0"/>
              <a:t>股票回购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48555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76652F-705F-4248-B7FC-1C96AE8D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150BBB-32EE-4F8E-AE8C-DD6966041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引论</a:t>
            </a:r>
            <a:endParaRPr lang="en-US" altLang="zh-CN" dirty="0"/>
          </a:p>
          <a:p>
            <a:r>
              <a:rPr lang="zh-CN" altLang="en-US" dirty="0"/>
              <a:t>流动资产</a:t>
            </a:r>
            <a:endParaRPr lang="en-US" altLang="zh-CN" dirty="0"/>
          </a:p>
          <a:p>
            <a:r>
              <a:rPr lang="zh-CN" altLang="en-US" dirty="0"/>
              <a:t>非流动资产</a:t>
            </a:r>
            <a:endParaRPr lang="en-US" altLang="zh-CN" dirty="0"/>
          </a:p>
          <a:p>
            <a:r>
              <a:rPr lang="zh-CN" altLang="en-US" dirty="0"/>
              <a:t>流动负债</a:t>
            </a:r>
            <a:endParaRPr lang="en-US" altLang="zh-CN" dirty="0"/>
          </a:p>
          <a:p>
            <a:r>
              <a:rPr lang="zh-CN" altLang="en-US" dirty="0"/>
              <a:t>非流动负债</a:t>
            </a:r>
            <a:endParaRPr lang="en-US" altLang="zh-CN" dirty="0"/>
          </a:p>
          <a:p>
            <a:r>
              <a:rPr lang="zh-CN" altLang="en-US" dirty="0"/>
              <a:t>所有者权益</a:t>
            </a:r>
            <a:endParaRPr lang="en-US" altLang="zh-CN" dirty="0"/>
          </a:p>
          <a:p>
            <a:r>
              <a:rPr lang="zh-CN" altLang="en-US" b="1" dirty="0">
                <a:solidFill>
                  <a:srgbClr val="C00000"/>
                </a:solidFill>
              </a:rPr>
              <a:t>有用指标</a:t>
            </a:r>
            <a:endParaRPr lang="en-US" altLang="zh-CN" b="1" dirty="0">
              <a:solidFill>
                <a:srgbClr val="C00000"/>
              </a:solidFill>
            </a:endParaRPr>
          </a:p>
          <a:p>
            <a:endParaRPr lang="en-US" altLang="zh-CN" b="1" dirty="0">
              <a:solidFill>
                <a:srgbClr val="C00000"/>
              </a:solidFill>
            </a:endParaRP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94556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F632BC-5201-495D-AF0C-D94C5F179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负债权益比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FAEA33-1A4C-4237-A3A1-69086642A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负债权益比 </a:t>
            </a:r>
            <a:r>
              <a:rPr lang="en-US" altLang="zh-CN" dirty="0"/>
              <a:t>= </a:t>
            </a:r>
            <a:r>
              <a:rPr lang="zh-CN" altLang="en-US" dirty="0"/>
              <a:t>负债总额 </a:t>
            </a:r>
            <a:r>
              <a:rPr lang="en-US" altLang="zh-CN" dirty="0"/>
              <a:t>/ </a:t>
            </a:r>
            <a:r>
              <a:rPr lang="zh-CN" altLang="en-US" dirty="0"/>
              <a:t>所有者权益，可以帮助判断公司的</a:t>
            </a:r>
            <a:r>
              <a:rPr lang="zh-CN" altLang="en-US" dirty="0">
                <a:solidFill>
                  <a:srgbClr val="C00000"/>
                </a:solidFill>
              </a:rPr>
              <a:t>财务杠杆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因为回购会缩小所有者权益，可以改进负债权益比为：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/>
              <a:t>负债权益比  </a:t>
            </a:r>
            <a:r>
              <a:rPr lang="en-US" altLang="zh-CN" dirty="0"/>
              <a:t>=              </a:t>
            </a:r>
            <a:r>
              <a:rPr lang="zh-CN" altLang="en-US" dirty="0"/>
              <a:t>负债总额 </a:t>
            </a: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/>
              <a:t>                              </a:t>
            </a:r>
            <a:r>
              <a:rPr lang="zh-CN" altLang="en-US" dirty="0"/>
              <a:t>所有者权益 </a:t>
            </a:r>
            <a:r>
              <a:rPr lang="en-US" altLang="zh-CN" dirty="0"/>
              <a:t>+ </a:t>
            </a:r>
            <a:r>
              <a:rPr lang="zh-CN" altLang="en-US" dirty="0"/>
              <a:t>库存股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EDBAD802-2FC7-4C8A-BD07-3CCFECD69BFD}"/>
              </a:ext>
            </a:extLst>
          </p:cNvPr>
          <p:cNvCxnSpPr/>
          <p:nvPr/>
        </p:nvCxnSpPr>
        <p:spPr>
          <a:xfrm>
            <a:off x="3275856" y="4221088"/>
            <a:ext cx="34563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3428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945E35-3589-488E-BAD0-93AEC4EB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流动资产负债比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229313-1753-4A60-BFB9-A88691D230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流动资产负债比，简称流动比（</a:t>
            </a:r>
            <a:r>
              <a:rPr lang="en-US" altLang="zh-CN" dirty="0"/>
              <a:t>Current ratio</a:t>
            </a:r>
            <a:r>
              <a:rPr lang="zh-CN" altLang="en-US" dirty="0"/>
              <a:t>）</a:t>
            </a:r>
            <a:r>
              <a:rPr lang="en-US" altLang="zh-CN" dirty="0"/>
              <a:t>= </a:t>
            </a:r>
          </a:p>
          <a:p>
            <a:pPr marL="0" indent="0">
              <a:buNone/>
            </a:pPr>
            <a:r>
              <a:rPr lang="zh-CN" altLang="en-US" dirty="0"/>
              <a:t>         流动资产合计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    流动负债合计</a:t>
            </a:r>
            <a:endParaRPr lang="en-US" altLang="zh-CN" dirty="0"/>
          </a:p>
          <a:p>
            <a:r>
              <a:rPr lang="zh-CN" altLang="en-US" dirty="0"/>
              <a:t> </a:t>
            </a:r>
            <a:r>
              <a:rPr lang="en-US" altLang="zh-CN" dirty="0"/>
              <a:t>CR &gt; 1 </a:t>
            </a:r>
            <a:r>
              <a:rPr lang="zh-CN" altLang="en-US" dirty="0"/>
              <a:t>被认为经营审慎。</a:t>
            </a:r>
            <a:r>
              <a:rPr lang="en-US" altLang="zh-CN" dirty="0"/>
              <a:t>CR &lt; 1 </a:t>
            </a:r>
            <a:r>
              <a:rPr lang="zh-CN" altLang="en-US" dirty="0"/>
              <a:t>可能意味着有流动性风险，但也未必。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535F5CB-BA6F-49D6-A120-7D1FDBB1E9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416C0606-CBB4-4494-A191-1FB3EF8023AB}"/>
              </a:ext>
            </a:extLst>
          </p:cNvPr>
          <p:cNvCxnSpPr/>
          <p:nvPr/>
        </p:nvCxnSpPr>
        <p:spPr>
          <a:xfrm>
            <a:off x="971600" y="3501008"/>
            <a:ext cx="259228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6282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18F562-AFD5-407F-B073-A3AD138F6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现金循环周期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B11CE40-7535-41AF-A96E-74958E36EE65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CN" altLang="en-US" dirty="0"/>
                  <a:t>现金循环周期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     </a:t>
                </a:r>
                <a:r>
                  <a:rPr lang="en-US" altLang="zh-CN" dirty="0"/>
                  <a:t>=    </a:t>
                </a:r>
                <a:r>
                  <a:rPr lang="zh-CN" altLang="en-US" dirty="0"/>
                  <a:t>存货周转天数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        </a:t>
                </a:r>
                <a:r>
                  <a:rPr lang="en-US" altLang="zh-CN" dirty="0"/>
                  <a:t>+ </a:t>
                </a:r>
                <a:r>
                  <a:rPr lang="zh-CN" altLang="en-US" dirty="0"/>
                  <a:t>应收账款周转天数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        </a:t>
                </a:r>
                <a:r>
                  <a:rPr lang="en-US" altLang="zh-CN" dirty="0"/>
                  <a:t>– </a:t>
                </a:r>
                <a:r>
                  <a:rPr lang="zh-CN" altLang="en-US" dirty="0"/>
                  <a:t>应付账款周转天数</a:t>
                </a:r>
                <a:endParaRPr lang="en-US" altLang="zh-CN" dirty="0"/>
              </a:p>
              <a:p>
                <a:r>
                  <a:rPr lang="zh-CN" altLang="en-US" dirty="0"/>
                  <a:t>刻画从投入现金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dirty="0"/>
                  <a:t>取得现金回报所需的时间。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与同行相比，越低越好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跟过去相比，趋势向下最好</a:t>
                </a:r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B11CE40-7535-41AF-A96E-74958E36EE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715" t="-2022" r="-39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1BF769C-962C-486C-AC4C-CF28C324AB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存货周转天数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= </a:t>
            </a:r>
            <a:r>
              <a:rPr lang="zh-CN" altLang="en-US" dirty="0"/>
              <a:t>库存</a:t>
            </a:r>
            <a:r>
              <a:rPr lang="en-US" altLang="zh-CN" dirty="0"/>
              <a:t>/</a:t>
            </a:r>
            <a:r>
              <a:rPr lang="zh-CN" altLang="en-US" dirty="0"/>
              <a:t>销售额*</a:t>
            </a:r>
            <a:r>
              <a:rPr lang="en-US" altLang="zh-CN" dirty="0"/>
              <a:t>365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应收账款周转天数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= </a:t>
            </a:r>
            <a:r>
              <a:rPr lang="zh-CN" altLang="en-US" dirty="0"/>
              <a:t>应收账款</a:t>
            </a:r>
            <a:r>
              <a:rPr lang="en-US" altLang="zh-CN" dirty="0"/>
              <a:t>/</a:t>
            </a:r>
            <a:r>
              <a:rPr lang="zh-CN" altLang="en-US" dirty="0"/>
              <a:t>销售额*</a:t>
            </a:r>
            <a:r>
              <a:rPr lang="en-US" altLang="zh-CN" dirty="0"/>
              <a:t>365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应付账款周转天数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=</a:t>
            </a:r>
            <a:r>
              <a:rPr lang="zh-CN" altLang="en-US" dirty="0"/>
              <a:t>应付账款</a:t>
            </a:r>
            <a:r>
              <a:rPr lang="en-US" altLang="zh-CN" dirty="0"/>
              <a:t>/</a:t>
            </a:r>
            <a:r>
              <a:rPr lang="zh-CN" altLang="en-US" dirty="0"/>
              <a:t>销售额*</a:t>
            </a:r>
            <a:r>
              <a:rPr lang="en-US" altLang="zh-CN" dirty="0"/>
              <a:t>365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63915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962C07-AF9B-4A7F-A074-A0E6E4D6E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投入资本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7937B7-200C-4B29-8D73-2DFFA0B87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38736" cy="4525963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zh-CN" altLang="en-US" dirty="0"/>
              <a:t>投入资本（</a:t>
            </a:r>
            <a:r>
              <a:rPr lang="en-US" altLang="zh-CN" dirty="0"/>
              <a:t>Invested capital</a:t>
            </a:r>
            <a:r>
              <a:rPr lang="zh-CN" altLang="en-US" dirty="0"/>
              <a:t>）指</a:t>
            </a:r>
            <a:r>
              <a:rPr lang="en-US" altLang="zh-CN" dirty="0"/>
              <a:t>“</a:t>
            </a:r>
            <a:r>
              <a:rPr lang="zh-CN" altLang="en-US" dirty="0"/>
              <a:t>净营运资本</a:t>
            </a:r>
            <a:r>
              <a:rPr lang="en-US" altLang="zh-CN" dirty="0"/>
              <a:t>”</a:t>
            </a:r>
            <a:r>
              <a:rPr lang="zh-CN" altLang="en-US" dirty="0"/>
              <a:t>，即</a:t>
            </a:r>
            <a:endParaRPr lang="en-US" altLang="zh-CN" dirty="0"/>
          </a:p>
          <a:p>
            <a:pPr marL="0" indent="0" algn="ctr">
              <a:buNone/>
            </a:pPr>
            <a:r>
              <a:rPr lang="zh-CN" altLang="en-US" dirty="0"/>
              <a:t> </a:t>
            </a:r>
            <a:r>
              <a:rPr lang="en-US" altLang="zh-CN" dirty="0">
                <a:solidFill>
                  <a:srgbClr val="C00000"/>
                </a:solidFill>
              </a:rPr>
              <a:t>IC = (B+C)-(H+G).</a:t>
            </a:r>
          </a:p>
          <a:p>
            <a:r>
              <a:rPr lang="zh-CN" altLang="en-US" dirty="0"/>
              <a:t>因为 </a:t>
            </a:r>
            <a:r>
              <a:rPr lang="en-US" altLang="zh-CN" dirty="0"/>
              <a:t>A+B+C+D = J+H+G+F+E, </a:t>
            </a:r>
            <a:r>
              <a:rPr lang="zh-CN" altLang="en-US" dirty="0"/>
              <a:t>所以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solidFill>
                  <a:srgbClr val="C00000"/>
                </a:solidFill>
              </a:rPr>
              <a:t>IC = (B+C)-(H+G) 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C00000"/>
                </a:solidFill>
              </a:rPr>
              <a:t>= (F+J)+E-(A+D)</a:t>
            </a:r>
          </a:p>
          <a:p>
            <a:pPr marL="0" indent="0">
              <a:buNone/>
            </a:pPr>
            <a:r>
              <a:rPr lang="zh-CN" altLang="en-US" dirty="0"/>
              <a:t>方程右边从融资角度计算</a:t>
            </a:r>
            <a:r>
              <a:rPr lang="en-US" altLang="zh-CN" dirty="0"/>
              <a:t>IC.</a:t>
            </a:r>
            <a:r>
              <a:rPr lang="zh-CN" altLang="en-US" dirty="0"/>
              <a:t> </a:t>
            </a:r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900FAAC4-5121-4BC7-8413-01671B1D89E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1312377"/>
              </p:ext>
            </p:extLst>
          </p:nvPr>
        </p:nvGraphicFramePr>
        <p:xfrm>
          <a:off x="4648200" y="1268760"/>
          <a:ext cx="4038600" cy="4989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864">
                  <a:extLst>
                    <a:ext uri="{9D8B030D-6E8A-4147-A177-3AD203B41FA5}">
                      <a16:colId xmlns:a16="http://schemas.microsoft.com/office/drawing/2014/main" val="3591389106"/>
                    </a:ext>
                  </a:extLst>
                </a:gridCol>
                <a:gridCol w="1519436">
                  <a:extLst>
                    <a:ext uri="{9D8B030D-6E8A-4147-A177-3AD203B41FA5}">
                      <a16:colId xmlns:a16="http://schemas.microsoft.com/office/drawing/2014/main" val="2339488497"/>
                    </a:ext>
                  </a:extLst>
                </a:gridCol>
                <a:gridCol w="424780">
                  <a:extLst>
                    <a:ext uri="{9D8B030D-6E8A-4147-A177-3AD203B41FA5}">
                      <a16:colId xmlns:a16="http://schemas.microsoft.com/office/drawing/2014/main" val="3543318708"/>
                    </a:ext>
                  </a:extLst>
                </a:gridCol>
                <a:gridCol w="1594520">
                  <a:extLst>
                    <a:ext uri="{9D8B030D-6E8A-4147-A177-3AD203B41FA5}">
                      <a16:colId xmlns:a16="http://schemas.microsoft.com/office/drawing/2014/main" val="1335171981"/>
                    </a:ext>
                  </a:extLst>
                </a:gridCol>
              </a:tblGrid>
              <a:tr h="783406">
                <a:tc rowSpan="2"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zh-CN" altLang="en-US" b="0" dirty="0">
                          <a:solidFill>
                            <a:schemeClr val="tx1"/>
                          </a:solidFill>
                        </a:rPr>
                        <a:t>非营运流动资产（多余现金）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>
                          <a:solidFill>
                            <a:schemeClr val="tx1"/>
                          </a:solidFill>
                        </a:rPr>
                        <a:t>非营运流动负债（短期借款）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293397"/>
                  </a:ext>
                </a:extLst>
              </a:tr>
              <a:tr h="78340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>
                          <a:solidFill>
                            <a:schemeClr val="tx1"/>
                          </a:solidFill>
                        </a:rPr>
                        <a:t>营运流动负债（应付、预收等）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061717"/>
                  </a:ext>
                </a:extLst>
              </a:tr>
              <a:tr h="783406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>
                          <a:solidFill>
                            <a:schemeClr val="tx1"/>
                          </a:solidFill>
                        </a:rPr>
                        <a:t>营运流动资产（库存、应收等）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>
                          <a:solidFill>
                            <a:schemeClr val="tx1"/>
                          </a:solidFill>
                        </a:rPr>
                        <a:t>营运长期负债（递延税负、长期应付薪酬等）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770964"/>
                  </a:ext>
                </a:extLst>
              </a:tr>
              <a:tr h="783406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>
                          <a:solidFill>
                            <a:schemeClr val="tx1"/>
                          </a:solidFill>
                        </a:rPr>
                        <a:t>营运非流动资产（固定资产、无形资产等）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>
                          <a:solidFill>
                            <a:schemeClr val="tx1"/>
                          </a:solidFill>
                        </a:rPr>
                        <a:t>非营运长期负债（长期借款、应付债券等）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841694"/>
                  </a:ext>
                </a:extLst>
              </a:tr>
              <a:tr h="783406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>
                          <a:solidFill>
                            <a:schemeClr val="tx1"/>
                          </a:solidFill>
                        </a:rPr>
                        <a:t>非营运非流动资产（长期投资）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>
                          <a:solidFill>
                            <a:schemeClr val="tx1"/>
                          </a:solidFill>
                        </a:rPr>
                        <a:t>所有者权益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045590"/>
                  </a:ext>
                </a:extLst>
              </a:tr>
            </a:tbl>
          </a:graphicData>
        </a:graphic>
      </p:graphicFrame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23930B7E-E216-4035-AFA9-249407595751}"/>
              </a:ext>
            </a:extLst>
          </p:cNvPr>
          <p:cNvCxnSpPr>
            <a:endCxn id="5" idx="1"/>
          </p:cNvCxnSpPr>
          <p:nvPr/>
        </p:nvCxnSpPr>
        <p:spPr>
          <a:xfrm flipV="1">
            <a:off x="4211960" y="3763583"/>
            <a:ext cx="436240" cy="313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4E6E3D49-E268-41F1-A534-EE1E2FE84238}"/>
              </a:ext>
            </a:extLst>
          </p:cNvPr>
          <p:cNvCxnSpPr>
            <a:cxnSpLocks/>
          </p:cNvCxnSpPr>
          <p:nvPr/>
        </p:nvCxnSpPr>
        <p:spPr>
          <a:xfrm>
            <a:off x="4211960" y="4077072"/>
            <a:ext cx="43624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A38AA3C9-81E7-4665-AE6F-1B9DDF780BA8}"/>
              </a:ext>
            </a:extLst>
          </p:cNvPr>
          <p:cNvCxnSpPr/>
          <p:nvPr/>
        </p:nvCxnSpPr>
        <p:spPr>
          <a:xfrm flipH="1" flipV="1">
            <a:off x="8686800" y="2708920"/>
            <a:ext cx="277688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E43085D7-A6F8-44A5-868C-16BA444AD120}"/>
              </a:ext>
            </a:extLst>
          </p:cNvPr>
          <p:cNvCxnSpPr/>
          <p:nvPr/>
        </p:nvCxnSpPr>
        <p:spPr>
          <a:xfrm flipH="1">
            <a:off x="8686800" y="2924944"/>
            <a:ext cx="277688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878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0AC636C-B5C6-4698-B64F-75BACF23C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资产负债表</a:t>
            </a:r>
          </a:p>
        </p:txBody>
      </p:sp>
      <p:graphicFrame>
        <p:nvGraphicFramePr>
          <p:cNvPr id="7" name="内容占位符 6">
            <a:extLst>
              <a:ext uri="{FF2B5EF4-FFF2-40B4-BE49-F238E27FC236}">
                <a16:creationId xmlns:a16="http://schemas.microsoft.com/office/drawing/2014/main" id="{AB8D7EF1-3652-4B5B-866B-6CCA31EC496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15877545"/>
              </p:ext>
            </p:extLst>
          </p:nvPr>
        </p:nvGraphicFramePr>
        <p:xfrm>
          <a:off x="457200" y="2161570"/>
          <a:ext cx="4038600" cy="33969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4480">
                  <a:extLst>
                    <a:ext uri="{9D8B030D-6E8A-4147-A177-3AD203B41FA5}">
                      <a16:colId xmlns:a16="http://schemas.microsoft.com/office/drawing/2014/main" val="3620010272"/>
                    </a:ext>
                  </a:extLst>
                </a:gridCol>
                <a:gridCol w="1785034">
                  <a:extLst>
                    <a:ext uri="{9D8B030D-6E8A-4147-A177-3AD203B41FA5}">
                      <a16:colId xmlns:a16="http://schemas.microsoft.com/office/drawing/2014/main" val="3122557185"/>
                    </a:ext>
                  </a:extLst>
                </a:gridCol>
                <a:gridCol w="1019086">
                  <a:extLst>
                    <a:ext uri="{9D8B030D-6E8A-4147-A177-3AD203B41FA5}">
                      <a16:colId xmlns:a16="http://schemas.microsoft.com/office/drawing/2014/main" val="2402614739"/>
                    </a:ext>
                  </a:extLst>
                </a:gridCol>
              </a:tblGrid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资产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Assets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1328589277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流动资产合计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current assets</a:t>
                      </a:r>
                      <a:endParaRPr 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1,786,800.94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2057517368"/>
                  </a:ext>
                </a:extLst>
              </a:tr>
              <a:tr h="33969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  现金和短期投资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Cash &amp; short-term intestment</a:t>
                      </a:r>
                      <a:endParaRPr 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1,095,456.50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3137394755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 dirty="0">
                          <a:effectLst/>
                        </a:rPr>
                        <a:t>  存货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Inventory</a:t>
                      </a:r>
                      <a:endParaRPr 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223,802.22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632555163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 dirty="0">
                          <a:effectLst/>
                        </a:rPr>
                        <a:t>  应收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Receivable</a:t>
                      </a:r>
                      <a:endParaRPr 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430,493.06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4031038173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 dirty="0">
                          <a:effectLst/>
                        </a:rPr>
                        <a:t>  预付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Prepaid expenses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22,925.11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3788869012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 dirty="0">
                          <a:effectLst/>
                        </a:rPr>
                        <a:t>  其他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Other current assets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14,124.05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2539034898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1713321620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非流动资产合计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noncurrent assets</a:t>
                      </a:r>
                      <a:endParaRPr 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775,281.20 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3058023927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  固定资产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Property/plant/equipement</a:t>
                      </a:r>
                      <a:endParaRPr 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391,735.18 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3097906041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  商誉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Goodwill, net</a:t>
                      </a:r>
                      <a:endParaRPr 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12,491.13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566288869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  无形资产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Intangibles, net</a:t>
                      </a:r>
                      <a:endParaRPr 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59,820.97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77728892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  长期投资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Long-term investments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170,953.87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1390016885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  其他长期资产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Other long-term assest</a:t>
                      </a:r>
                      <a:endParaRPr 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122,284.59 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2264484227"/>
                  </a:ext>
                </a:extLst>
              </a:tr>
              <a:tr h="33969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  其他非流动资产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Other noncurrent assets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17,995.46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716131312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3813900123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资产总计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Total assets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>
                          <a:effectLst/>
                        </a:rPr>
                        <a:t>2,562,082.14 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1128271674"/>
                  </a:ext>
                </a:extLst>
              </a:tr>
            </a:tbl>
          </a:graphicData>
        </a:graphic>
      </p:graphicFrame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D4AE04C-B04D-47F8-BEDC-22A9E8E088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en-US" dirty="0"/>
              <a:t>从资产负债表看家底，看投资的安全性。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F761239-7AD9-4905-9E5E-475F72FA3EC4}"/>
              </a:ext>
            </a:extLst>
          </p:cNvPr>
          <p:cNvSpPr/>
          <p:nvPr/>
        </p:nvSpPr>
        <p:spPr>
          <a:xfrm>
            <a:off x="343701" y="1415534"/>
            <a:ext cx="4152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宋体" panose="02010600030101010101" pitchFamily="2" charset="-122"/>
              </a:rPr>
              <a:t>资产负债表</a:t>
            </a:r>
            <a:r>
              <a:rPr lang="zh-CN" altLang="en-US" dirty="0"/>
              <a:t> </a:t>
            </a:r>
            <a:r>
              <a:rPr lang="en-US" altLang="zh-CN" dirty="0">
                <a:latin typeface="宋体" panose="02010600030101010101" pitchFamily="2" charset="-122"/>
              </a:rPr>
              <a:t>Balance sheet</a:t>
            </a:r>
            <a:r>
              <a:rPr lang="en-US" altLang="zh-CN" dirty="0"/>
              <a:t> </a:t>
            </a:r>
            <a:r>
              <a:rPr lang="en-US" altLang="zh-CN" dirty="0">
                <a:latin typeface="宋体" panose="02010600030101010101" pitchFamily="2" charset="-122"/>
              </a:rPr>
              <a:t>2023-03-31</a:t>
            </a:r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55757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6518B8-FB81-4DE4-BC51-9EBB2FAAB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ROIC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51D871-BFC9-49B4-9D8F-3D6295057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ROIC = NOPAT / IC</a:t>
            </a:r>
          </a:p>
          <a:p>
            <a:pPr lvl="1"/>
            <a:r>
              <a:rPr lang="en-US" altLang="zh-CN" dirty="0"/>
              <a:t>NOPAT </a:t>
            </a:r>
            <a:r>
              <a:rPr lang="zh-CN" altLang="en-US" dirty="0"/>
              <a:t>为税后营业利润（</a:t>
            </a:r>
            <a:r>
              <a:rPr lang="en-US" altLang="zh-CN" dirty="0"/>
              <a:t>Net operating profit after tax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en-US" altLang="zh-CN" dirty="0"/>
              <a:t>IC </a:t>
            </a:r>
            <a:r>
              <a:rPr lang="zh-CN" altLang="en-US" dirty="0"/>
              <a:t>为投入资本（</a:t>
            </a:r>
            <a:r>
              <a:rPr lang="en-US" altLang="zh-CN" dirty="0"/>
              <a:t>Invested capital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可剔除商誉</a:t>
            </a:r>
            <a:endParaRPr lang="en-US" altLang="zh-CN" dirty="0"/>
          </a:p>
          <a:p>
            <a:r>
              <a:rPr lang="zh-CN" altLang="en-US" dirty="0"/>
              <a:t>如果</a:t>
            </a:r>
            <a:r>
              <a:rPr lang="en-US" altLang="zh-CN" dirty="0"/>
              <a:t>ROIC</a:t>
            </a:r>
            <a:r>
              <a:rPr lang="zh-CN" altLang="en-US" dirty="0"/>
              <a:t>大于资金成本，那么公司在创造价值。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95949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希望看到的资产负债表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债务，很少或正在迅速下降</a:t>
            </a:r>
            <a:endParaRPr lang="en-US" altLang="zh-CN" dirty="0"/>
          </a:p>
          <a:p>
            <a:r>
              <a:rPr lang="zh-CN" altLang="en-US" dirty="0"/>
              <a:t>未分配利润，丰厚</a:t>
            </a:r>
            <a:endParaRPr lang="en-US" altLang="zh-CN" dirty="0"/>
          </a:p>
          <a:p>
            <a:r>
              <a:rPr lang="zh-CN" altLang="en-US" dirty="0"/>
              <a:t>应收账款，少</a:t>
            </a:r>
            <a:endParaRPr lang="en-US" altLang="zh-CN" dirty="0"/>
          </a:p>
          <a:p>
            <a:r>
              <a:rPr lang="zh-CN" altLang="en-US" dirty="0"/>
              <a:t>库存，少</a:t>
            </a:r>
            <a:endParaRPr lang="en-US" altLang="zh-CN" dirty="0"/>
          </a:p>
          <a:p>
            <a:r>
              <a:rPr lang="zh-CN" altLang="en-US" dirty="0"/>
              <a:t>营运资本，负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27393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B54748-1785-4D86-AADB-29540A8BA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案例分析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DD1A483-B086-43BA-B729-D4873F09B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绝对便宜概念</a:t>
            </a:r>
            <a:endParaRPr lang="en-US" altLang="zh-CN" dirty="0"/>
          </a:p>
          <a:p>
            <a:r>
              <a:rPr lang="zh-CN" altLang="en-US" dirty="0"/>
              <a:t>负债表康复概念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84796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ED6A81-ABE5-4139-B16F-74D4F8CDD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图示资产负债表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9666672B-4506-41A4-805A-7BDB8A42DC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237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3172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B13FDC-0645-4EAC-B8C5-9F8527E8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资产负债表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62653E-6678-4CB3-9F70-F38831D7A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资产负债表列了公司在某个时间拥有的资产（</a:t>
            </a:r>
            <a:r>
              <a:rPr lang="en-US" altLang="zh-CN" dirty="0"/>
              <a:t>assets</a:t>
            </a:r>
            <a:r>
              <a:rPr lang="zh-CN" altLang="en-US" dirty="0"/>
              <a:t>）、负债（</a:t>
            </a:r>
            <a:r>
              <a:rPr lang="en-US" altLang="zh-CN" dirty="0"/>
              <a:t>liabilities</a:t>
            </a:r>
            <a:r>
              <a:rPr lang="zh-CN" altLang="en-US" dirty="0"/>
              <a:t>）、和所有者权益（</a:t>
            </a:r>
            <a:r>
              <a:rPr lang="en-US" altLang="zh-CN" dirty="0"/>
              <a:t>equity</a:t>
            </a:r>
            <a:r>
              <a:rPr lang="zh-CN" altLang="en-US" dirty="0"/>
              <a:t>）。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资产、负债、和所有者权益均为</a:t>
            </a:r>
            <a:r>
              <a:rPr lang="zh-CN" altLang="en-US" dirty="0">
                <a:solidFill>
                  <a:srgbClr val="C00000"/>
                </a:solidFill>
              </a:rPr>
              <a:t>存量</a:t>
            </a:r>
            <a:r>
              <a:rPr lang="zh-CN" altLang="en-US" dirty="0"/>
              <a:t>，满足：</a:t>
            </a:r>
            <a:endParaRPr lang="en-US" altLang="zh-CN" dirty="0"/>
          </a:p>
          <a:p>
            <a:pPr marL="457200" lvl="1" indent="0" algn="ctr">
              <a:buNone/>
            </a:pPr>
            <a:endParaRPr lang="en-US" altLang="zh-CN" dirty="0"/>
          </a:p>
          <a:p>
            <a:pPr marL="457200" lvl="1" indent="0" algn="ctr">
              <a:buNone/>
            </a:pPr>
            <a:r>
              <a:rPr lang="zh-CN" altLang="en-US" dirty="0">
                <a:solidFill>
                  <a:srgbClr val="C00000"/>
                </a:solidFill>
              </a:rPr>
              <a:t>资产</a:t>
            </a:r>
            <a:r>
              <a:rPr lang="en-US" altLang="zh-CN" dirty="0">
                <a:solidFill>
                  <a:srgbClr val="C00000"/>
                </a:solidFill>
              </a:rPr>
              <a:t>=</a:t>
            </a:r>
            <a:r>
              <a:rPr lang="zh-CN" altLang="en-US" dirty="0">
                <a:solidFill>
                  <a:srgbClr val="C00000"/>
                </a:solidFill>
              </a:rPr>
              <a:t>负债</a:t>
            </a:r>
            <a:r>
              <a:rPr lang="en-US" altLang="zh-CN" dirty="0">
                <a:solidFill>
                  <a:srgbClr val="C00000"/>
                </a:solidFill>
              </a:rPr>
              <a:t>+</a:t>
            </a:r>
            <a:r>
              <a:rPr lang="zh-CN" altLang="en-US" dirty="0">
                <a:solidFill>
                  <a:srgbClr val="C00000"/>
                </a:solidFill>
              </a:rPr>
              <a:t>所有者权益</a:t>
            </a:r>
            <a:endParaRPr lang="en-US" altLang="zh-CN" dirty="0">
              <a:solidFill>
                <a:srgbClr val="C0000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0603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490C88-C3FE-4F7D-90A9-FD43F64B7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流动资产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53AE22-FEF4-4CF5-AE03-470C8AF1D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流动资产（</a:t>
            </a:r>
            <a:r>
              <a:rPr lang="en-US" altLang="zh-CN" dirty="0"/>
              <a:t>Current assets</a:t>
            </a:r>
            <a:r>
              <a:rPr lang="zh-CN" altLang="en-US" dirty="0"/>
              <a:t>）是指在短期内（</a:t>
            </a:r>
            <a:r>
              <a:rPr lang="en-US" altLang="zh-CN" dirty="0"/>
              <a:t>1</a:t>
            </a:r>
            <a:r>
              <a:rPr lang="zh-CN" altLang="en-US" dirty="0"/>
              <a:t>年）能变现或运用的资产，一般包括：</a:t>
            </a:r>
            <a:endParaRPr lang="en-US" altLang="zh-CN" dirty="0"/>
          </a:p>
          <a:p>
            <a:pPr lvl="1"/>
            <a:r>
              <a:rPr lang="zh-CN" altLang="en-US" dirty="0"/>
              <a:t>现金及等价物</a:t>
            </a:r>
            <a:endParaRPr lang="en-US" altLang="zh-CN" dirty="0"/>
          </a:p>
          <a:p>
            <a:pPr lvl="1" fontAlgn="b"/>
            <a:r>
              <a:rPr lang="zh-CN" altLang="zh-CN" dirty="0"/>
              <a:t>存货</a:t>
            </a:r>
          </a:p>
          <a:p>
            <a:pPr lvl="1" fontAlgn="b"/>
            <a:r>
              <a:rPr lang="zh-CN" altLang="zh-CN" dirty="0"/>
              <a:t>应收</a:t>
            </a:r>
          </a:p>
          <a:p>
            <a:pPr lvl="1" fontAlgn="b"/>
            <a:r>
              <a:rPr lang="zh-CN" altLang="zh-CN" dirty="0"/>
              <a:t>预付</a:t>
            </a:r>
          </a:p>
          <a:p>
            <a:pPr lvl="1" fontAlgn="b"/>
            <a:r>
              <a:rPr lang="zh-CN" altLang="zh-CN" dirty="0"/>
              <a:t>其他</a:t>
            </a:r>
            <a:endParaRPr lang="en-US" altLang="zh-CN" dirty="0"/>
          </a:p>
          <a:p>
            <a:r>
              <a:rPr lang="zh-CN" altLang="en-US" dirty="0"/>
              <a:t>营运流动资产（</a:t>
            </a:r>
            <a:r>
              <a:rPr lang="en-US" altLang="zh-CN" dirty="0"/>
              <a:t>Current operating assets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定义：流动资产总计 </a:t>
            </a:r>
            <a:r>
              <a:rPr lang="en-US" altLang="zh-CN" dirty="0"/>
              <a:t>– </a:t>
            </a:r>
            <a:r>
              <a:rPr lang="zh-CN" altLang="en-US" dirty="0"/>
              <a:t>多余现金及等价物</a:t>
            </a:r>
            <a:endParaRPr lang="en-US" altLang="zh-CN" dirty="0"/>
          </a:p>
          <a:p>
            <a:pPr lvl="1"/>
            <a:r>
              <a:rPr lang="zh-CN" altLang="en-US" dirty="0"/>
              <a:t>包括存货、应收、营运现金等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2704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C4B2C3-0BA1-4269-B717-65C2A1001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流动资产循环</a:t>
            </a:r>
          </a:p>
        </p:txBody>
      </p:sp>
      <p:graphicFrame>
        <p:nvGraphicFramePr>
          <p:cNvPr id="7" name="内容占位符 6">
            <a:extLst>
              <a:ext uri="{FF2B5EF4-FFF2-40B4-BE49-F238E27FC236}">
                <a16:creationId xmlns:a16="http://schemas.microsoft.com/office/drawing/2014/main" id="{0171776D-6881-4077-BB6C-FF27CB72F90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29626467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内容占位符 5">
            <a:extLst>
              <a:ext uri="{FF2B5EF4-FFF2-40B4-BE49-F238E27FC236}">
                <a16:creationId xmlns:a16="http://schemas.microsoft.com/office/drawing/2014/main" id="{D03ABCD2-B546-4D51-9E1F-687CA69ED26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15959835"/>
              </p:ext>
            </p:extLst>
          </p:nvPr>
        </p:nvGraphicFramePr>
        <p:xfrm>
          <a:off x="4648200" y="2967083"/>
          <a:ext cx="4038600" cy="1789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7936">
                  <a:extLst>
                    <a:ext uri="{9D8B030D-6E8A-4147-A177-3AD203B41FA5}">
                      <a16:colId xmlns:a16="http://schemas.microsoft.com/office/drawing/2014/main" val="2384713561"/>
                    </a:ext>
                  </a:extLst>
                </a:gridCol>
                <a:gridCol w="1871578">
                  <a:extLst>
                    <a:ext uri="{9D8B030D-6E8A-4147-A177-3AD203B41FA5}">
                      <a16:colId xmlns:a16="http://schemas.microsoft.com/office/drawing/2014/main" val="700837471"/>
                    </a:ext>
                  </a:extLst>
                </a:gridCol>
                <a:gridCol w="1019086">
                  <a:extLst>
                    <a:ext uri="{9D8B030D-6E8A-4147-A177-3AD203B41FA5}">
                      <a16:colId xmlns:a16="http://schemas.microsoft.com/office/drawing/2014/main" val="3162077021"/>
                    </a:ext>
                  </a:extLst>
                </a:gridCol>
              </a:tblGrid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 dirty="0">
                          <a:effectLst/>
                        </a:rPr>
                        <a:t>资产负债表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Balance sheet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100" u="none" strike="noStrike" dirty="0">
                          <a:effectLst/>
                        </a:rPr>
                        <a:t>2023-03-31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4059728706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3252958007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 dirty="0">
                          <a:effectLst/>
                        </a:rPr>
                        <a:t>资产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Assets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64603286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 dirty="0">
                          <a:effectLst/>
                        </a:rPr>
                        <a:t>流动资产合计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Total current assets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>
                          <a:effectLst/>
                        </a:rPr>
                        <a:t>1,786,800.94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3200962564"/>
                  </a:ext>
                </a:extLst>
              </a:tr>
              <a:tr h="33969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 dirty="0">
                          <a:effectLst/>
                        </a:rPr>
                        <a:t>  现金和短期投资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Cash &amp; short-term in</a:t>
                      </a:r>
                      <a:r>
                        <a:rPr lang="en-US" altLang="zh-CN" sz="1100" u="none" strike="noStrike" dirty="0">
                          <a:effectLst/>
                        </a:rPr>
                        <a:t>v</a:t>
                      </a:r>
                      <a:r>
                        <a:rPr lang="en-US" sz="1100" u="none" strike="noStrike" dirty="0">
                          <a:effectLst/>
                        </a:rPr>
                        <a:t>estment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>
                          <a:effectLst/>
                        </a:rPr>
                        <a:t>1,095,456.50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1272711448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  存货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Inventory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>
                          <a:effectLst/>
                        </a:rPr>
                        <a:t>223,802.22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2401682185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  应收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Receivable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>
                          <a:effectLst/>
                        </a:rPr>
                        <a:t>430,493.06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3377668265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  预付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Prepaid expenses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>
                          <a:effectLst/>
                        </a:rPr>
                        <a:t>22,925.11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2922087499"/>
                  </a:ext>
                </a:extLst>
              </a:tr>
              <a:tr h="18117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u="none" strike="noStrike">
                          <a:effectLst/>
                        </a:rPr>
                        <a:t>  其他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Other current assets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>
                          <a:effectLst/>
                        </a:rPr>
                        <a:t>14,124.05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3584978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023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8DFD39-C4EF-43E0-A0F4-B6914068D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现金从哪里来？</a:t>
            </a:r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B33F26C2-5B20-4783-9C7B-D576676C849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08988761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82FE0CF-F6D5-4AFA-95C4-7BE17BCBC2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en-US" dirty="0"/>
              <a:t>查看多年的资产负债表，可以看现金来源。</a:t>
            </a:r>
            <a:endParaRPr lang="en-US" altLang="zh-CN" dirty="0"/>
          </a:p>
          <a:p>
            <a:r>
              <a:rPr lang="zh-CN" altLang="en-US" dirty="0"/>
              <a:t>如果主要来自主营利润，那么意味着生意不错。</a:t>
            </a:r>
          </a:p>
        </p:txBody>
      </p:sp>
    </p:spTree>
    <p:extLst>
      <p:ext uri="{BB962C8B-B14F-4D97-AF65-F5344CB8AC3E}">
        <p14:creationId xmlns:p14="http://schemas.microsoft.com/office/powerpoint/2010/main" val="3886378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92C060-8BDD-486A-B891-E9849FB3C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现金的作用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01DF58-ADDC-4854-9BD0-378EE76F1A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还债和回报股东</a:t>
            </a:r>
            <a:endParaRPr lang="en-US" altLang="zh-CN" dirty="0"/>
          </a:p>
          <a:p>
            <a:r>
              <a:rPr lang="zh-CN" altLang="en-US" dirty="0"/>
              <a:t>作为营运资本</a:t>
            </a:r>
            <a:endParaRPr lang="en-US" altLang="zh-CN" dirty="0"/>
          </a:p>
          <a:p>
            <a:r>
              <a:rPr lang="zh-CN" altLang="en-US" dirty="0"/>
              <a:t>投资扩产</a:t>
            </a:r>
            <a:endParaRPr lang="en-US" altLang="zh-CN" dirty="0"/>
          </a:p>
          <a:p>
            <a:r>
              <a:rPr lang="zh-CN" altLang="en-US" dirty="0"/>
              <a:t>作为储备</a:t>
            </a:r>
            <a:endParaRPr lang="en-US" altLang="zh-CN" dirty="0"/>
          </a:p>
          <a:p>
            <a:pPr lvl="1"/>
            <a:r>
              <a:rPr lang="zh-CN" altLang="en-US" dirty="0"/>
              <a:t>收购资产</a:t>
            </a:r>
            <a:endParaRPr lang="en-US" altLang="zh-CN" dirty="0"/>
          </a:p>
          <a:p>
            <a:pPr lvl="1"/>
            <a:r>
              <a:rPr lang="zh-CN" altLang="en-US" dirty="0"/>
              <a:t>以备不虞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1C84BDBE-942D-4ADA-A78C-60E3E640A37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01848047"/>
              </p:ext>
            </p:extLst>
          </p:nvPr>
        </p:nvGraphicFramePr>
        <p:xfrm>
          <a:off x="4067944" y="2842260"/>
          <a:ext cx="3416298" cy="2202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1520435238"/>
                    </a:ext>
                  </a:extLst>
                </a:gridCol>
                <a:gridCol w="1328066">
                  <a:extLst>
                    <a:ext uri="{9D8B030D-6E8A-4147-A177-3AD203B41FA5}">
                      <a16:colId xmlns:a16="http://schemas.microsoft.com/office/drawing/2014/main" val="5323915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Balance sheet (USD 10,000)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u="none" strike="noStrike">
                          <a:effectLst/>
                        </a:rPr>
                        <a:t>2023-06-30</a:t>
                      </a:r>
                      <a:endParaRPr lang="en-US" altLang="zh-CN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312752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8518553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Assets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311649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Total current assets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u="none" strike="noStrike" dirty="0">
                          <a:effectLst/>
                        </a:rPr>
                        <a:t>8,303,900.00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67044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Cash &amp; short-term intestment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u="none" strike="noStrike" dirty="0">
                          <a:effectLst/>
                        </a:rPr>
                        <a:t>5,005,500.00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546490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Inventory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645957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Receivable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u="none" strike="noStrike" dirty="0">
                          <a:effectLst/>
                        </a:rPr>
                        <a:t>0.00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2741119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Prepaid expenses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u="none" strike="noStrike" dirty="0">
                          <a:effectLst/>
                        </a:rPr>
                        <a:t>2,353,000.00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317816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Other current assets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u="none" strike="noStrike" dirty="0">
                          <a:effectLst/>
                        </a:rPr>
                        <a:t>945,400.00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98486167"/>
                  </a:ext>
                </a:extLst>
              </a:tr>
            </a:tbl>
          </a:graphicData>
        </a:graphic>
      </p:graphicFrame>
      <p:pic>
        <p:nvPicPr>
          <p:cNvPr id="4" name="图片 3">
            <a:extLst>
              <a:ext uri="{FF2B5EF4-FFF2-40B4-BE49-F238E27FC236}">
                <a16:creationId xmlns:a16="http://schemas.microsoft.com/office/drawing/2014/main" id="{AD15A469-E59C-4C5F-9379-916123491C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395" y="1211979"/>
            <a:ext cx="2276847" cy="151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13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3825</TotalTime>
  <Words>1686</Words>
  <Application>Microsoft Office PowerPoint</Application>
  <PresentationFormat>全屏显示(4:3)</PresentationFormat>
  <Paragraphs>341</Paragraphs>
  <Slides>32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8" baseType="lpstr">
      <vt:lpstr>宋体</vt:lpstr>
      <vt:lpstr>Arial</vt:lpstr>
      <vt:lpstr>Calibri</vt:lpstr>
      <vt:lpstr>Cambria Math</vt:lpstr>
      <vt:lpstr>Wingdings</vt:lpstr>
      <vt:lpstr>Office 主题</vt:lpstr>
      <vt:lpstr>资产负债表</vt:lpstr>
      <vt:lpstr>内容</vt:lpstr>
      <vt:lpstr>资产负债表</vt:lpstr>
      <vt:lpstr>图示资产负债表</vt:lpstr>
      <vt:lpstr>资产负债表</vt:lpstr>
      <vt:lpstr>流动资产</vt:lpstr>
      <vt:lpstr>流动资产循环</vt:lpstr>
      <vt:lpstr>现金从哪里来？</vt:lpstr>
      <vt:lpstr>现金的作用</vt:lpstr>
      <vt:lpstr>存货</vt:lpstr>
      <vt:lpstr>利润和存货</vt:lpstr>
      <vt:lpstr>应收</vt:lpstr>
      <vt:lpstr>赚应收不赚钱</vt:lpstr>
      <vt:lpstr>内容</vt:lpstr>
      <vt:lpstr>非流动资产</vt:lpstr>
      <vt:lpstr>注意项</vt:lpstr>
      <vt:lpstr>内容</vt:lpstr>
      <vt:lpstr>流动负债</vt:lpstr>
      <vt:lpstr>营运资本</vt:lpstr>
      <vt:lpstr>内容</vt:lpstr>
      <vt:lpstr>非流动负债</vt:lpstr>
      <vt:lpstr>营运非流动负债</vt:lpstr>
      <vt:lpstr>内容</vt:lpstr>
      <vt:lpstr>所有者权益</vt:lpstr>
      <vt:lpstr>内容</vt:lpstr>
      <vt:lpstr>负债权益比</vt:lpstr>
      <vt:lpstr>流动资产负债比</vt:lpstr>
      <vt:lpstr>现金循环周期</vt:lpstr>
      <vt:lpstr>投入资本</vt:lpstr>
      <vt:lpstr>ROIC</vt:lpstr>
      <vt:lpstr>希望看到的资产负债表</vt:lpstr>
      <vt:lpstr>案例分析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Junhui</cp:lastModifiedBy>
  <cp:revision>94</cp:revision>
  <dcterms:created xsi:type="dcterms:W3CDTF">2011-12-09T08:32:57Z</dcterms:created>
  <dcterms:modified xsi:type="dcterms:W3CDTF">2025-04-13T08:02:17Z</dcterms:modified>
</cp:coreProperties>
</file>