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64" r:id="rId3"/>
    <p:sldId id="292" r:id="rId4"/>
    <p:sldId id="265" r:id="rId5"/>
    <p:sldId id="293" r:id="rId6"/>
    <p:sldId id="294" r:id="rId7"/>
    <p:sldId id="295" r:id="rId8"/>
    <p:sldId id="284" r:id="rId9"/>
    <p:sldId id="296" r:id="rId10"/>
    <p:sldId id="275" r:id="rId11"/>
    <p:sldId id="276" r:id="rId12"/>
    <p:sldId id="277" r:id="rId13"/>
    <p:sldId id="267" r:id="rId14"/>
    <p:sldId id="279" r:id="rId15"/>
    <p:sldId id="290" r:id="rId16"/>
    <p:sldId id="297" r:id="rId17"/>
    <p:sldId id="266" r:id="rId18"/>
    <p:sldId id="268" r:id="rId19"/>
    <p:sldId id="269" r:id="rId20"/>
    <p:sldId id="270" r:id="rId21"/>
    <p:sldId id="271" r:id="rId22"/>
    <p:sldId id="298" r:id="rId23"/>
    <p:sldId id="281" r:id="rId24"/>
    <p:sldId id="282" r:id="rId25"/>
    <p:sldId id="299" r:id="rId26"/>
    <p:sldId id="286" r:id="rId27"/>
    <p:sldId id="300" r:id="rId28"/>
    <p:sldId id="288" r:id="rId29"/>
    <p:sldId id="291" r:id="rId3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860" autoAdjust="0"/>
  </p:normalViewPr>
  <p:slideViewPr>
    <p:cSldViewPr>
      <p:cViewPr varScale="1">
        <p:scale>
          <a:sx n="114" d="100"/>
          <a:sy n="114" d="100"/>
        </p:scale>
        <p:origin x="2222" y="6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5754E-0660-40D8-8565-CC2BE8AB094A}" type="datetimeFigureOut">
              <a:rPr lang="zh-CN" altLang="en-US" smtClean="0"/>
              <a:t>2025/4/28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BBB084-E0E5-4A60-835A-7A2F5C1832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365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BB084-E0E5-4A60-835A-7A2F5C1832AF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7933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BBB084-E0E5-4A60-835A-7A2F5C1832AF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32967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课后阅读：</a:t>
            </a:r>
            <a:r>
              <a:rPr lang="en-US" altLang="zh-CN" dirty="0"/>
              <a:t>BKR-B 2022</a:t>
            </a:r>
            <a:r>
              <a:rPr lang="zh-CN" altLang="en-US" dirty="0"/>
              <a:t>年报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BBB084-E0E5-4A60-835A-7A2F5C1832AF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38853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还有一些信息在</a:t>
            </a:r>
            <a:r>
              <a:rPr lang="en-US" altLang="zh-CN" dirty="0"/>
              <a:t>Proxy statement</a:t>
            </a:r>
            <a:r>
              <a:rPr lang="zh-CN" altLang="en-US" dirty="0"/>
              <a:t>，如最大持股方，管理层持股等。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中概股的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F6 form: 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当中概股的原始投资者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 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管理层希望自己公司的股份以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ADR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形式进行交易时，需要向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递交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F6 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文件。它相当于是一个减持的预兆。因为中概股的原始投资者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管理层持 有的是公司普通股，当他们需要套现时，需要向托管银行提出申请，将 普通股转换为可交易的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ADR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，然后再在市场上抛售。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BBB084-E0E5-4A60-835A-7A2F5C1832AF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18225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1. </a:t>
            </a:r>
            <a:r>
              <a:rPr lang="zh-CN" altLang="en-US" dirty="0"/>
              <a:t>直接网络搜索，比如在必应搜索：东鹏饮料 招股说明书</a:t>
            </a:r>
            <a:endParaRPr lang="en-US" altLang="zh-CN" dirty="0"/>
          </a:p>
          <a:p>
            <a:r>
              <a:rPr lang="en-US" altLang="zh-CN" dirty="0"/>
              <a:t>2. </a:t>
            </a:r>
            <a:r>
              <a:rPr lang="zh-CN" altLang="en-US" dirty="0"/>
              <a:t>财经门户网站，如东方财富网，股票页，公告</a:t>
            </a:r>
            <a:endParaRPr lang="en-US" altLang="zh-CN" dirty="0"/>
          </a:p>
          <a:p>
            <a:r>
              <a:rPr lang="en-US" altLang="zh-CN" dirty="0"/>
              <a:t>3. </a:t>
            </a:r>
            <a:r>
              <a:rPr lang="zh-CN" altLang="en-US" dirty="0"/>
              <a:t>数据库，如万得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美股，</a:t>
            </a:r>
            <a:endParaRPr lang="en-US" altLang="zh-CN" dirty="0"/>
          </a:p>
          <a:p>
            <a:r>
              <a:rPr lang="en-US" altLang="zh-CN" dirty="0"/>
              <a:t>1. Google: TSLA prospectus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/>
              <a:t>2. </a:t>
            </a:r>
            <a:r>
              <a:rPr lang="zh-CN" altLang="en-US" dirty="0"/>
              <a:t>在公司主页找 </a:t>
            </a:r>
            <a:r>
              <a:rPr lang="en-US" altLang="zh-CN" dirty="0"/>
              <a:t>investors, SEC filings, 424B4 </a:t>
            </a:r>
            <a:r>
              <a:rPr lang="zh-CN" altLang="en-US" dirty="0"/>
              <a:t>或 </a:t>
            </a:r>
            <a:r>
              <a:rPr lang="en-US" altLang="zh-CN" dirty="0"/>
              <a:t>F-1 form.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BBB084-E0E5-4A60-835A-7A2F5C1832AF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91270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BBB084-E0E5-4A60-835A-7A2F5C1832AF}" type="slidenum">
              <a:rPr lang="zh-CN" altLang="en-US" smtClean="0"/>
              <a:t>26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38221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/>
              <a:t>招聘网站</a:t>
            </a:r>
            <a:r>
              <a:rPr lang="en-US" altLang="zh-CN" dirty="0"/>
              <a:t>/App,</a:t>
            </a:r>
            <a:r>
              <a:rPr lang="zh-CN" altLang="en-US" dirty="0"/>
              <a:t>地方新闻</a:t>
            </a:r>
            <a:endParaRPr lang="en-US" altLang="zh-CN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BBB084-E0E5-4A60-835A-7A2F5C1832AF}" type="slidenum">
              <a:rPr lang="zh-CN" altLang="en-US" smtClean="0"/>
              <a:t>28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7416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A538-819B-4335-AE34-79175476C36E}" type="datetimeFigureOut">
              <a:rPr lang="zh-CN" altLang="en-US" smtClean="0"/>
              <a:t>2025/4/28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12" name="组合 11"/>
          <p:cNvGrpSpPr/>
          <p:nvPr userDrawn="1"/>
        </p:nvGrpSpPr>
        <p:grpSpPr>
          <a:xfrm>
            <a:off x="6858016" y="6000768"/>
            <a:ext cx="2089150" cy="471487"/>
            <a:chOff x="250825" y="6237288"/>
            <a:chExt cx="2089150" cy="471487"/>
          </a:xfrm>
        </p:grpSpPr>
        <p:pic>
          <p:nvPicPr>
            <p:cNvPr id="8" name="Picture 15" descr="newequisaccreditedhisresolution"/>
            <p:cNvPicPr>
              <a:picLocks noChangeAspect="1" noChangeArrowheads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98513" y="6237288"/>
              <a:ext cx="576262" cy="404812"/>
            </a:xfrm>
            <a:prstGeom prst="rect">
              <a:avLst/>
            </a:prstGeom>
            <a:solidFill>
              <a:srgbClr val="C8DECF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16" descr="WEB-Accredited-AMBA-Logo"/>
            <p:cNvPicPr>
              <a:picLocks noChangeAspect="1" noChangeArrowheads="1"/>
            </p:cNvPicPr>
            <p:nvPr userDrawn="1"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474788" y="6348413"/>
              <a:ext cx="865187" cy="288925"/>
            </a:xfrm>
            <a:prstGeom prst="rect">
              <a:avLst/>
            </a:prstGeom>
            <a:solidFill>
              <a:srgbClr val="C8DECF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7" descr="E:\安泰VI规范\AACSB\复件 low_res_blue.jpg"/>
            <p:cNvPicPr>
              <a:picLocks noChangeAspect="1" noChangeArrowheads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50825" y="6276975"/>
              <a:ext cx="433388" cy="431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A538-819B-4335-AE34-79175476C36E}" type="datetimeFigureOut">
              <a:rPr lang="zh-CN" altLang="en-US" smtClean="0"/>
              <a:t>2025/4/28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A538-819B-4335-AE34-79175476C36E}" type="datetimeFigureOut">
              <a:rPr lang="zh-CN" altLang="en-US" smtClean="0"/>
              <a:t>2025/4/28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A538-819B-4335-AE34-79175476C36E}" type="datetimeFigureOut">
              <a:rPr lang="zh-CN" altLang="en-US" smtClean="0"/>
              <a:t>2025/4/28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A538-819B-4335-AE34-79175476C36E}" type="datetimeFigureOut">
              <a:rPr lang="zh-CN" altLang="en-US" smtClean="0"/>
              <a:t>2025/4/28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A538-819B-4335-AE34-79175476C36E}" type="datetimeFigureOut">
              <a:rPr lang="zh-CN" altLang="en-US" smtClean="0"/>
              <a:t>2025/4/28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A538-819B-4335-AE34-79175476C36E}" type="datetimeFigureOut">
              <a:rPr lang="zh-CN" altLang="en-US" smtClean="0"/>
              <a:t>2025/4/28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A538-819B-4335-AE34-79175476C36E}" type="datetimeFigureOut">
              <a:rPr lang="zh-CN" altLang="en-US" smtClean="0"/>
              <a:t>2025/4/28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A538-819B-4335-AE34-79175476C36E}" type="datetimeFigureOut">
              <a:rPr lang="zh-CN" altLang="en-US" smtClean="0"/>
              <a:t>2025/4/28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A538-819B-4335-AE34-79175476C36E}" type="datetimeFigureOut">
              <a:rPr lang="zh-CN" altLang="en-US" smtClean="0"/>
              <a:t>2025/4/28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A538-819B-4335-AE34-79175476C36E}" type="datetimeFigureOut">
              <a:rPr lang="zh-CN" altLang="en-US" smtClean="0"/>
              <a:t>2025/4/28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BA538-819B-4335-AE34-79175476C36E}" type="datetimeFigureOut">
              <a:rPr lang="zh-CN" altLang="en-US" smtClean="0"/>
              <a:t>2025/4/28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7" name="组合 6"/>
          <p:cNvGrpSpPr/>
          <p:nvPr userDrawn="1"/>
        </p:nvGrpSpPr>
        <p:grpSpPr>
          <a:xfrm>
            <a:off x="6858016" y="6000768"/>
            <a:ext cx="2089150" cy="471487"/>
            <a:chOff x="250825" y="6237288"/>
            <a:chExt cx="2089150" cy="471487"/>
          </a:xfrm>
        </p:grpSpPr>
        <p:pic>
          <p:nvPicPr>
            <p:cNvPr id="8" name="Picture 15" descr="newequisaccreditedhisresolution"/>
            <p:cNvPicPr>
              <a:picLocks noChangeAspect="1" noChangeArrowheads="1"/>
            </p:cNvPicPr>
            <p:nvPr userDrawn="1"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798513" y="6237288"/>
              <a:ext cx="576262" cy="404812"/>
            </a:xfrm>
            <a:prstGeom prst="rect">
              <a:avLst/>
            </a:prstGeom>
            <a:solidFill>
              <a:srgbClr val="C8DECF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16" descr="WEB-Accredited-AMBA-Logo"/>
            <p:cNvPicPr>
              <a:picLocks noChangeAspect="1" noChangeArrowheads="1"/>
            </p:cNvPicPr>
            <p:nvPr userDrawn="1"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1474788" y="6348413"/>
              <a:ext cx="865187" cy="288925"/>
            </a:xfrm>
            <a:prstGeom prst="rect">
              <a:avLst/>
            </a:prstGeom>
            <a:solidFill>
              <a:srgbClr val="C8DECF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7" descr="E:\安泰VI规范\AACSB\复件 low_res_blue.jpg"/>
            <p:cNvPicPr>
              <a:picLocks noChangeAspect="1" noChangeArrowheads="1"/>
            </p:cNvPicPr>
            <p:nvPr userDrawn="1"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250825" y="6276975"/>
              <a:ext cx="433388" cy="431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33" y="116632"/>
            <a:ext cx="33242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情报工作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钱军辉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27391D7-55F0-4506-9F03-95C63BAA4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年报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12CEF7E-63FC-478E-8719-00C2F3FE1A8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zh-CN" altLang="en-US" dirty="0"/>
              <a:t>年报是上市公司最重要的公告，是公司管理层向广大股东的述职报告。</a:t>
            </a:r>
            <a:endParaRPr lang="en-US" altLang="zh-CN" dirty="0"/>
          </a:p>
          <a:p>
            <a:pPr lvl="1"/>
            <a:r>
              <a:rPr lang="zh-CN" altLang="en-US" dirty="0"/>
              <a:t>描述公司生意</a:t>
            </a:r>
            <a:endParaRPr lang="en-US" altLang="zh-CN" dirty="0"/>
          </a:p>
          <a:p>
            <a:pPr lvl="1"/>
            <a:r>
              <a:rPr lang="zh-CN" altLang="en-US" dirty="0"/>
              <a:t>报告经营情况</a:t>
            </a:r>
            <a:endParaRPr lang="en-US" altLang="zh-CN" dirty="0"/>
          </a:p>
          <a:p>
            <a:pPr lvl="1"/>
            <a:r>
              <a:rPr lang="zh-CN" altLang="en-US" dirty="0"/>
              <a:t>展望未来发展</a:t>
            </a:r>
            <a:endParaRPr lang="en-US" altLang="zh-CN" dirty="0"/>
          </a:p>
          <a:p>
            <a:pPr lvl="1"/>
            <a:r>
              <a:rPr lang="zh-CN" altLang="en-US" dirty="0"/>
              <a:t>展示财务信息</a:t>
            </a:r>
            <a:endParaRPr lang="en-US" altLang="zh-CN" dirty="0"/>
          </a:p>
          <a:p>
            <a:r>
              <a:rPr lang="zh-CN" altLang="en-US" dirty="0"/>
              <a:t>半年报相对简单，季报更简单。</a:t>
            </a:r>
            <a:endParaRPr lang="en-US" altLang="zh-CN" dirty="0"/>
          </a:p>
          <a:p>
            <a:pPr lvl="1"/>
            <a:endParaRPr lang="zh-CN" altLang="en-US" dirty="0"/>
          </a:p>
        </p:txBody>
      </p:sp>
      <p:pic>
        <p:nvPicPr>
          <p:cNvPr id="9" name="内容占位符 8">
            <a:extLst>
              <a:ext uri="{FF2B5EF4-FFF2-40B4-BE49-F238E27FC236}">
                <a16:creationId xmlns:a16="http://schemas.microsoft.com/office/drawing/2014/main" id="{E348F02E-70EA-44D9-8CAC-9A797FC6F47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932613" y="1600201"/>
            <a:ext cx="3311795" cy="4319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8898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A8CF917-D958-47D4-8227-16BDB774C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</a:t>
            </a:r>
            <a:r>
              <a:rPr lang="zh-CN" altLang="en-US" dirty="0"/>
              <a:t>股年报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76C341A-6B0B-498D-9805-81D30FB4E67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zh-CN" altLang="en-US" dirty="0"/>
              <a:t>重点读的章节：</a:t>
            </a:r>
            <a:endParaRPr lang="en-US" altLang="zh-CN" dirty="0"/>
          </a:p>
          <a:p>
            <a:pPr lvl="1"/>
            <a:r>
              <a:rPr lang="zh-CN" altLang="en-US" dirty="0"/>
              <a:t>给股东的信（如有）</a:t>
            </a:r>
            <a:endParaRPr lang="en-US" altLang="zh-CN" dirty="0"/>
          </a:p>
          <a:p>
            <a:pPr lvl="1"/>
            <a:r>
              <a:rPr lang="zh-CN" altLang="en-US" dirty="0"/>
              <a:t>公司简介和主要财务指标</a:t>
            </a:r>
            <a:endParaRPr lang="en-US" altLang="zh-CN" dirty="0"/>
          </a:p>
          <a:p>
            <a:pPr lvl="1"/>
            <a:r>
              <a:rPr lang="zh-CN" altLang="en-US" dirty="0"/>
              <a:t>经营情况讨论与分析</a:t>
            </a:r>
            <a:endParaRPr lang="en-US" altLang="zh-CN" dirty="0"/>
          </a:p>
          <a:p>
            <a:pPr lvl="1"/>
            <a:r>
              <a:rPr lang="zh-CN" altLang="en-US" dirty="0"/>
              <a:t>重要事项</a:t>
            </a:r>
            <a:endParaRPr lang="en-US" altLang="zh-CN" dirty="0"/>
          </a:p>
          <a:p>
            <a:pPr lvl="1"/>
            <a:r>
              <a:rPr lang="zh-CN" altLang="en-US" dirty="0"/>
              <a:t>财务报告（附注）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68BE34FF-C248-4818-854A-9702DA102F3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8200" y="2771753"/>
            <a:ext cx="4413406" cy="2385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34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8BB0475-F735-4293-A827-D08E8A8E1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美股年报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6B34392-DF82-4918-ADB5-0B135459B1E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zh-CN" altLang="en-US" dirty="0"/>
              <a:t>可在公司网站下载。</a:t>
            </a:r>
            <a:endParaRPr lang="en-US" altLang="zh-CN" dirty="0"/>
          </a:p>
          <a:p>
            <a:r>
              <a:rPr lang="zh-CN" altLang="en-US" dirty="0"/>
              <a:t>重点读的章节：</a:t>
            </a:r>
            <a:endParaRPr lang="en-US" altLang="zh-CN" dirty="0"/>
          </a:p>
          <a:p>
            <a:pPr lvl="1"/>
            <a:r>
              <a:rPr lang="en-US" altLang="zh-CN" dirty="0"/>
              <a:t>Chairman’s letter</a:t>
            </a:r>
          </a:p>
          <a:p>
            <a:pPr lvl="1"/>
            <a:r>
              <a:rPr lang="en-US" altLang="zh-CN" dirty="0"/>
              <a:t>Business description</a:t>
            </a:r>
          </a:p>
          <a:p>
            <a:pPr lvl="1"/>
            <a:r>
              <a:rPr lang="en-US" altLang="zh-CN" dirty="0"/>
              <a:t>Risk factors</a:t>
            </a:r>
          </a:p>
          <a:p>
            <a:pPr lvl="1"/>
            <a:r>
              <a:rPr lang="en-US" altLang="zh-CN" dirty="0"/>
              <a:t>Manager’s discussion</a:t>
            </a:r>
          </a:p>
          <a:p>
            <a:pPr lvl="1"/>
            <a:r>
              <a:rPr lang="en-US" altLang="zh-CN" dirty="0"/>
              <a:t>Financial statements &amp; notes</a:t>
            </a:r>
          </a:p>
          <a:p>
            <a:pPr lvl="1"/>
            <a:endParaRPr lang="zh-CN" altLang="en-US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272EC633-033C-4431-8C87-8A0C77EAF4C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771488" y="1600200"/>
            <a:ext cx="3792023" cy="4525963"/>
          </a:xfrm>
          <a:prstGeom prst="rect">
            <a:avLst/>
          </a:prstGeom>
        </p:spPr>
      </p:pic>
      <p:cxnSp>
        <p:nvCxnSpPr>
          <p:cNvPr id="7" name="直接箭头连接符 6">
            <a:extLst>
              <a:ext uri="{FF2B5EF4-FFF2-40B4-BE49-F238E27FC236}">
                <a16:creationId xmlns:a16="http://schemas.microsoft.com/office/drawing/2014/main" id="{D19304C4-B9AC-4CFC-AD88-9E7DD68E29CE}"/>
              </a:ext>
            </a:extLst>
          </p:cNvPr>
          <p:cNvCxnSpPr/>
          <p:nvPr/>
        </p:nvCxnSpPr>
        <p:spPr>
          <a:xfrm flipV="1">
            <a:off x="4283968" y="1844824"/>
            <a:ext cx="576064" cy="432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>
            <a:extLst>
              <a:ext uri="{FF2B5EF4-FFF2-40B4-BE49-F238E27FC236}">
                <a16:creationId xmlns:a16="http://schemas.microsoft.com/office/drawing/2014/main" id="{999174A8-98DA-4D2A-8A19-C6DD2B6D00E0}"/>
              </a:ext>
            </a:extLst>
          </p:cNvPr>
          <p:cNvCxnSpPr>
            <a:cxnSpLocks/>
          </p:cNvCxnSpPr>
          <p:nvPr/>
        </p:nvCxnSpPr>
        <p:spPr>
          <a:xfrm flipV="1">
            <a:off x="4372513" y="2459434"/>
            <a:ext cx="851753" cy="1054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0C63EC4E-3CDD-427C-9486-5C352BC8CB01}"/>
              </a:ext>
            </a:extLst>
          </p:cNvPr>
          <p:cNvCxnSpPr/>
          <p:nvPr/>
        </p:nvCxnSpPr>
        <p:spPr>
          <a:xfrm flipV="1">
            <a:off x="4372513" y="2708920"/>
            <a:ext cx="851753" cy="720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1C39DA40-92FA-488E-9179-DE880BE92779}"/>
              </a:ext>
            </a:extLst>
          </p:cNvPr>
          <p:cNvCxnSpPr/>
          <p:nvPr/>
        </p:nvCxnSpPr>
        <p:spPr>
          <a:xfrm>
            <a:off x="4372513" y="2996952"/>
            <a:ext cx="85175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1A725FD0-F8FA-4D8A-86F2-C6DEE3654CF0}"/>
              </a:ext>
            </a:extLst>
          </p:cNvPr>
          <p:cNvCxnSpPr/>
          <p:nvPr/>
        </p:nvCxnSpPr>
        <p:spPr>
          <a:xfrm>
            <a:off x="4283968" y="3140968"/>
            <a:ext cx="940298" cy="720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>
            <a:extLst>
              <a:ext uri="{FF2B5EF4-FFF2-40B4-BE49-F238E27FC236}">
                <a16:creationId xmlns:a16="http://schemas.microsoft.com/office/drawing/2014/main" id="{499D4442-18FB-4669-9993-050102BDABC6}"/>
              </a:ext>
            </a:extLst>
          </p:cNvPr>
          <p:cNvCxnSpPr/>
          <p:nvPr/>
        </p:nvCxnSpPr>
        <p:spPr>
          <a:xfrm flipV="1">
            <a:off x="4372513" y="3933056"/>
            <a:ext cx="851753" cy="1604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箭头连接符 18">
            <a:extLst>
              <a:ext uri="{FF2B5EF4-FFF2-40B4-BE49-F238E27FC236}">
                <a16:creationId xmlns:a16="http://schemas.microsoft.com/office/drawing/2014/main" id="{E0267967-2B74-4D81-A071-145CF54C515F}"/>
              </a:ext>
            </a:extLst>
          </p:cNvPr>
          <p:cNvCxnSpPr/>
          <p:nvPr/>
        </p:nvCxnSpPr>
        <p:spPr>
          <a:xfrm>
            <a:off x="4427984" y="4157297"/>
            <a:ext cx="7962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03272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038E29-B76A-43EE-8B0B-A73BC462D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带着问题读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16D25D3-4DF0-4F4D-A47F-1B44AE04CB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/>
              <a:t>公司核心产品和服务是什么？</a:t>
            </a:r>
            <a:endParaRPr lang="en-US" altLang="zh-CN" dirty="0"/>
          </a:p>
          <a:p>
            <a:r>
              <a:rPr lang="zh-CN" altLang="en-US" dirty="0"/>
              <a:t>公司的护城河是什么，是否牢固？</a:t>
            </a:r>
            <a:endParaRPr lang="en-US" altLang="zh-CN" dirty="0"/>
          </a:p>
          <a:p>
            <a:r>
              <a:rPr lang="zh-CN" altLang="en-US" dirty="0"/>
              <a:t>产品市场能否扩大，份额能否提升，有无涨价空间？</a:t>
            </a:r>
            <a:endParaRPr lang="en-US" altLang="zh-CN" dirty="0"/>
          </a:p>
          <a:p>
            <a:r>
              <a:rPr lang="zh-CN" altLang="en-US" dirty="0"/>
              <a:t>生产和运营成本是否可控？</a:t>
            </a:r>
            <a:endParaRPr lang="en-US" altLang="zh-CN" dirty="0"/>
          </a:p>
          <a:p>
            <a:r>
              <a:rPr lang="zh-CN" altLang="en-US" dirty="0"/>
              <a:t>公司的风险和隐患有哪些？</a:t>
            </a:r>
            <a:endParaRPr lang="en-US" altLang="zh-CN" dirty="0"/>
          </a:p>
          <a:p>
            <a:r>
              <a:rPr lang="zh-CN" altLang="en-US" dirty="0"/>
              <a:t>公司的发展方向和战略是什么？</a:t>
            </a:r>
            <a:endParaRPr lang="en-US" altLang="zh-CN" dirty="0"/>
          </a:p>
          <a:p>
            <a:r>
              <a:rPr lang="zh-CN" altLang="en-US" dirty="0"/>
              <a:t>管理层背景和能力如何？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812572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848D583-4978-4F62-A3B7-732332C47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阅读年报实例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F847CA5-4E7D-4D41-953B-77C7DE67AE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贵州茅台（</a:t>
            </a:r>
            <a:r>
              <a:rPr lang="en-US" altLang="zh-CN" dirty="0"/>
              <a:t>A</a:t>
            </a:r>
            <a:r>
              <a:rPr lang="zh-CN" altLang="en-US" dirty="0"/>
              <a:t>股）</a:t>
            </a:r>
            <a:endParaRPr lang="en-US" altLang="zh-CN" dirty="0"/>
          </a:p>
          <a:p>
            <a:r>
              <a:rPr lang="zh-CN" altLang="en-US" dirty="0"/>
              <a:t>安踏体育（港股）</a:t>
            </a:r>
            <a:endParaRPr lang="en-US" altLang="zh-CN" dirty="0"/>
          </a:p>
          <a:p>
            <a:r>
              <a:rPr lang="en-US" altLang="zh-CN" dirty="0"/>
              <a:t>Costco (</a:t>
            </a:r>
            <a:r>
              <a:rPr lang="zh-CN" altLang="en-US" dirty="0"/>
              <a:t>美股</a:t>
            </a:r>
            <a:r>
              <a:rPr lang="en-US" altLang="zh-CN" dirty="0"/>
              <a:t>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690215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3BD935E-90FF-42B1-A210-D0AE4DEE9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阅读笔记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6C7B0635-04A0-4B54-9600-3867B65370D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zh-CN" altLang="en-US" dirty="0"/>
              <a:t>准备一个阅读笔记模板（如右图）。</a:t>
            </a:r>
            <a:endParaRPr lang="en-US" altLang="zh-CN" dirty="0"/>
          </a:p>
          <a:p>
            <a:r>
              <a:rPr lang="zh-CN" altLang="en-US" dirty="0"/>
              <a:t>第一次阅读应该通读一遍，熟练以后直接跳到重点章节找答案。</a:t>
            </a:r>
          </a:p>
        </p:txBody>
      </p:sp>
      <p:pic>
        <p:nvPicPr>
          <p:cNvPr id="11" name="内容占位符 10">
            <a:extLst>
              <a:ext uri="{FF2B5EF4-FFF2-40B4-BE49-F238E27FC236}">
                <a16:creationId xmlns:a16="http://schemas.microsoft.com/office/drawing/2014/main" id="{C47A6D80-8640-4F10-B8BF-D46008021A4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05819" y="1600200"/>
            <a:ext cx="3123362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9160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3AE63AA-75CF-4BFA-8C4F-23A19A07A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内容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9A50094-D9C2-45E6-846D-A2BA3DCC8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/>
              <a:t>引论</a:t>
            </a:r>
            <a:endParaRPr lang="en-US" altLang="zh-CN" dirty="0"/>
          </a:p>
          <a:p>
            <a:r>
              <a:rPr lang="zh-CN" altLang="en-US" dirty="0"/>
              <a:t>数据库</a:t>
            </a:r>
            <a:endParaRPr lang="en-US" altLang="zh-CN" dirty="0"/>
          </a:p>
          <a:p>
            <a:r>
              <a:rPr lang="zh-CN" altLang="en-US" dirty="0"/>
              <a:t>财务报表</a:t>
            </a:r>
            <a:endParaRPr lang="en-US" altLang="zh-CN" dirty="0"/>
          </a:p>
          <a:p>
            <a:r>
              <a:rPr lang="zh-CN" altLang="en-US" dirty="0">
                <a:solidFill>
                  <a:srgbClr val="C00000"/>
                </a:solidFill>
              </a:rPr>
              <a:t>招股说明书</a:t>
            </a:r>
            <a:endParaRPr lang="en-US" altLang="zh-CN" dirty="0">
              <a:solidFill>
                <a:srgbClr val="C00000"/>
              </a:solidFill>
            </a:endParaRPr>
          </a:p>
          <a:p>
            <a:r>
              <a:rPr lang="zh-CN" altLang="en-US" dirty="0"/>
              <a:t>投资者关系活动</a:t>
            </a:r>
            <a:endParaRPr lang="en-US" altLang="zh-CN" dirty="0"/>
          </a:p>
          <a:p>
            <a:r>
              <a:rPr lang="zh-CN" altLang="en-US" dirty="0"/>
              <a:t>机构研究报告</a:t>
            </a:r>
            <a:endParaRPr lang="en-US" altLang="zh-CN" dirty="0"/>
          </a:p>
          <a:p>
            <a:r>
              <a:rPr lang="zh-CN" altLang="en-US" dirty="0"/>
              <a:t>其他调研</a:t>
            </a:r>
            <a:endParaRPr lang="en-US" altLang="zh-CN" dirty="0"/>
          </a:p>
          <a:p>
            <a:r>
              <a:rPr lang="zh-CN" altLang="en-US" dirty="0"/>
              <a:t>小结</a:t>
            </a:r>
          </a:p>
        </p:txBody>
      </p:sp>
    </p:spTree>
    <p:extLst>
      <p:ext uri="{BB962C8B-B14F-4D97-AF65-F5344CB8AC3E}">
        <p14:creationId xmlns:p14="http://schemas.microsoft.com/office/powerpoint/2010/main" val="35082562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EF73702-7DC8-4E51-8AF7-F982C56A8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招股说明书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241C6ED-B0CF-427E-B593-AEF621D0E8B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zh-CN" altLang="en-US" dirty="0"/>
              <a:t>招股说明书（</a:t>
            </a:r>
            <a:r>
              <a:rPr lang="en-US" altLang="zh-CN" dirty="0"/>
              <a:t>Prospectus</a:t>
            </a:r>
            <a:r>
              <a:rPr lang="zh-CN" altLang="en-US" dirty="0"/>
              <a:t>）是公司上市前，按监管当局要求，向投资者介绍自己的文书。</a:t>
            </a:r>
            <a:endParaRPr lang="en-US" altLang="zh-CN" dirty="0"/>
          </a:p>
          <a:p>
            <a:r>
              <a:rPr lang="zh-CN" altLang="en-US" dirty="0"/>
              <a:t>一般有初步招股书（</a:t>
            </a:r>
            <a:r>
              <a:rPr lang="en-US" altLang="zh-CN" dirty="0"/>
              <a:t>Preliminary prospectus</a:t>
            </a:r>
            <a:r>
              <a:rPr lang="zh-CN" altLang="en-US" dirty="0"/>
              <a:t>）和最终版。大致结构如图</a:t>
            </a:r>
          </a:p>
        </p:txBody>
      </p:sp>
      <p:pic>
        <p:nvPicPr>
          <p:cNvPr id="8" name="内容占位符 7">
            <a:extLst>
              <a:ext uri="{FF2B5EF4-FFF2-40B4-BE49-F238E27FC236}">
                <a16:creationId xmlns:a16="http://schemas.microsoft.com/office/drawing/2014/main" id="{49476553-190C-44CC-B235-F8291C098E9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776968" y="1600200"/>
            <a:ext cx="3781064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4689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内容占位符 9">
            <a:extLst>
              <a:ext uri="{FF2B5EF4-FFF2-40B4-BE49-F238E27FC236}">
                <a16:creationId xmlns:a16="http://schemas.microsoft.com/office/drawing/2014/main" id="{D7871097-FB07-4802-BCBA-5278DD23BC3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931188" y="1600200"/>
            <a:ext cx="3472623" cy="4525963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B9CD675B-429A-4190-AC34-10AA3CB3B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公司什么来头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F2CCCAA-BD88-462F-96F6-EF86DE32AC1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zh-CN" altLang="en-US" dirty="0"/>
              <a:t>股权结构</a:t>
            </a:r>
            <a:endParaRPr lang="en-US" altLang="zh-CN" dirty="0"/>
          </a:p>
          <a:p>
            <a:r>
              <a:rPr lang="zh-CN" altLang="en-US" dirty="0"/>
              <a:t>控股股东及实际控制人</a:t>
            </a:r>
            <a:endParaRPr lang="en-US" altLang="zh-CN" dirty="0"/>
          </a:p>
          <a:p>
            <a:r>
              <a:rPr lang="zh-CN" altLang="en-US" dirty="0"/>
              <a:t>发行人股本形成、变化及重大资产重组</a:t>
            </a:r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DDFEAD1A-8781-44DF-B783-272B6AA54692}"/>
              </a:ext>
            </a:extLst>
          </p:cNvPr>
          <p:cNvSpPr/>
          <p:nvPr/>
        </p:nvSpPr>
        <p:spPr>
          <a:xfrm>
            <a:off x="4967242" y="4584920"/>
            <a:ext cx="2844301" cy="14401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2ED4800D-8D54-4A5E-A96F-88E0E5646945}"/>
              </a:ext>
            </a:extLst>
          </p:cNvPr>
          <p:cNvSpPr/>
          <p:nvPr/>
        </p:nvSpPr>
        <p:spPr>
          <a:xfrm>
            <a:off x="4968059" y="3092341"/>
            <a:ext cx="2844301" cy="14401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97492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内容占位符 12">
            <a:extLst>
              <a:ext uri="{FF2B5EF4-FFF2-40B4-BE49-F238E27FC236}">
                <a16:creationId xmlns:a16="http://schemas.microsoft.com/office/drawing/2014/main" id="{C2B3F376-A8EB-4466-925D-25F8CC8FC55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956465" y="1600200"/>
            <a:ext cx="3422069" cy="4525963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FEA51732-ACFD-4F51-9785-211E21852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行业和业务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C766304-51AF-4AC4-815E-2EB84BB81EB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zh-CN" altLang="en-US" dirty="0"/>
              <a:t>主营业务、主要产品</a:t>
            </a:r>
            <a:endParaRPr lang="en-US" altLang="zh-CN" dirty="0"/>
          </a:p>
          <a:p>
            <a:r>
              <a:rPr lang="zh-CN" altLang="en-US" dirty="0"/>
              <a:t>行业概况和发展趋势</a:t>
            </a:r>
            <a:endParaRPr lang="en-US" altLang="zh-CN" dirty="0"/>
          </a:p>
          <a:p>
            <a:r>
              <a:rPr lang="zh-CN" altLang="en-US" dirty="0"/>
              <a:t>公司的护城河在哪里？</a:t>
            </a:r>
            <a:endParaRPr lang="en-US" altLang="zh-CN" dirty="0"/>
          </a:p>
          <a:p>
            <a:pPr lvl="1"/>
            <a:r>
              <a:rPr lang="zh-CN" altLang="en-US" dirty="0"/>
              <a:t>技术专利、品牌、销售网络、生产成本、人才？</a:t>
            </a:r>
            <a:endParaRPr lang="en-US" altLang="zh-CN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F9B9644C-70D5-4E08-8310-1C938CCA1916}"/>
              </a:ext>
            </a:extLst>
          </p:cNvPr>
          <p:cNvSpPr/>
          <p:nvPr/>
        </p:nvSpPr>
        <p:spPr>
          <a:xfrm>
            <a:off x="5078706" y="5589240"/>
            <a:ext cx="2301605" cy="21602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53B63F75-D1AA-4F70-A5A7-64D9602F3E3C}"/>
              </a:ext>
            </a:extLst>
          </p:cNvPr>
          <p:cNvSpPr/>
          <p:nvPr/>
        </p:nvSpPr>
        <p:spPr>
          <a:xfrm>
            <a:off x="5076056" y="3325223"/>
            <a:ext cx="3024336" cy="154393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6774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3AE63AA-75CF-4BFA-8C4F-23A19A07A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内容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9A50094-D9C2-45E6-846D-A2BA3DCC8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/>
              <a:t>引论</a:t>
            </a:r>
            <a:endParaRPr lang="en-US" altLang="zh-CN" dirty="0"/>
          </a:p>
          <a:p>
            <a:r>
              <a:rPr lang="zh-CN" altLang="en-US" dirty="0"/>
              <a:t>数据库</a:t>
            </a:r>
            <a:endParaRPr lang="en-US" altLang="zh-CN" dirty="0"/>
          </a:p>
          <a:p>
            <a:r>
              <a:rPr lang="zh-CN" altLang="en-US" dirty="0"/>
              <a:t>财务报表</a:t>
            </a:r>
            <a:endParaRPr lang="en-US" altLang="zh-CN" dirty="0"/>
          </a:p>
          <a:p>
            <a:r>
              <a:rPr lang="zh-CN" altLang="en-US" dirty="0"/>
              <a:t>招股说明书</a:t>
            </a:r>
            <a:endParaRPr lang="en-US" altLang="zh-CN" dirty="0"/>
          </a:p>
          <a:p>
            <a:r>
              <a:rPr lang="zh-CN" altLang="en-US" dirty="0"/>
              <a:t>投资者关系活动</a:t>
            </a:r>
            <a:endParaRPr lang="en-US" altLang="zh-CN" dirty="0"/>
          </a:p>
          <a:p>
            <a:r>
              <a:rPr lang="zh-CN" altLang="en-US" dirty="0"/>
              <a:t>机构研究报告</a:t>
            </a:r>
            <a:endParaRPr lang="en-US" altLang="zh-CN" dirty="0"/>
          </a:p>
          <a:p>
            <a:r>
              <a:rPr lang="zh-CN" altLang="en-US" dirty="0"/>
              <a:t>其他调研</a:t>
            </a:r>
            <a:endParaRPr lang="en-US" altLang="zh-CN" dirty="0"/>
          </a:p>
          <a:p>
            <a:r>
              <a:rPr lang="zh-CN" altLang="en-US" dirty="0"/>
              <a:t>小结</a:t>
            </a:r>
          </a:p>
        </p:txBody>
      </p:sp>
    </p:spTree>
    <p:extLst>
      <p:ext uri="{BB962C8B-B14F-4D97-AF65-F5344CB8AC3E}">
        <p14:creationId xmlns:p14="http://schemas.microsoft.com/office/powerpoint/2010/main" val="23326817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3436945-71A8-4276-9904-FB71674B7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风险和隐患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F04B12A-3AF9-4FEC-B2D3-0AACEFBD796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zh-CN" altLang="en-US" dirty="0"/>
              <a:t>即使看着像走过场，也读一读风险因素。</a:t>
            </a:r>
            <a:endParaRPr lang="en-US" altLang="zh-CN" dirty="0"/>
          </a:p>
          <a:p>
            <a:r>
              <a:rPr lang="zh-CN" altLang="en-US" dirty="0"/>
              <a:t>其中可能有你忽略的隐患。</a:t>
            </a: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BFF3DD83-4D88-43D0-B3DA-558411565AE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823748" y="1600200"/>
            <a:ext cx="3687504" cy="4525963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DC985DA0-8472-4025-86AE-77E31130A992}"/>
              </a:ext>
            </a:extLst>
          </p:cNvPr>
          <p:cNvSpPr/>
          <p:nvPr/>
        </p:nvSpPr>
        <p:spPr>
          <a:xfrm>
            <a:off x="4932040" y="2924944"/>
            <a:ext cx="3240360" cy="320121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33538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54D4960-3673-439B-924F-3AA327F23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现状和发展思路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11786E8-029C-4E95-BC76-AEDE35ED857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zh-CN" altLang="en-US" dirty="0"/>
              <a:t>如果发展战略和目标很清晰且可实现，那么该生意往往比较容易成功。</a:t>
            </a:r>
            <a:endParaRPr lang="en-US" altLang="zh-CN" dirty="0"/>
          </a:p>
          <a:p>
            <a:r>
              <a:rPr lang="zh-CN" altLang="en-US" dirty="0"/>
              <a:t>避免那些很难成功的行业（战略是降低成本）。</a:t>
            </a: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FFE67F0F-4703-4422-9007-B36119021FF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60238" y="1600200"/>
            <a:ext cx="3814524" cy="4525963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2DA75EA4-3CF7-4021-A89E-AA9FEAE7CE1F}"/>
              </a:ext>
            </a:extLst>
          </p:cNvPr>
          <p:cNvSpPr/>
          <p:nvPr/>
        </p:nvSpPr>
        <p:spPr>
          <a:xfrm>
            <a:off x="4860032" y="3933056"/>
            <a:ext cx="3714730" cy="216024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33852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3AE63AA-75CF-4BFA-8C4F-23A19A07A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内容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9A50094-D9C2-45E6-846D-A2BA3DCC8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/>
              <a:t>引论</a:t>
            </a:r>
            <a:endParaRPr lang="en-US" altLang="zh-CN" dirty="0"/>
          </a:p>
          <a:p>
            <a:r>
              <a:rPr lang="zh-CN" altLang="en-US" dirty="0"/>
              <a:t>数据库</a:t>
            </a:r>
            <a:endParaRPr lang="en-US" altLang="zh-CN" dirty="0"/>
          </a:p>
          <a:p>
            <a:r>
              <a:rPr lang="zh-CN" altLang="en-US" dirty="0"/>
              <a:t>财务报表</a:t>
            </a:r>
            <a:endParaRPr lang="en-US" altLang="zh-CN" dirty="0"/>
          </a:p>
          <a:p>
            <a:r>
              <a:rPr lang="zh-CN" altLang="en-US" dirty="0"/>
              <a:t>招股说明书</a:t>
            </a:r>
            <a:endParaRPr lang="en-US" altLang="zh-CN" dirty="0"/>
          </a:p>
          <a:p>
            <a:r>
              <a:rPr lang="zh-CN" altLang="en-US" dirty="0">
                <a:solidFill>
                  <a:srgbClr val="C00000"/>
                </a:solidFill>
              </a:rPr>
              <a:t>投资者关系活动</a:t>
            </a:r>
            <a:endParaRPr lang="en-US" altLang="zh-CN" dirty="0">
              <a:solidFill>
                <a:srgbClr val="C00000"/>
              </a:solidFill>
            </a:endParaRPr>
          </a:p>
          <a:p>
            <a:r>
              <a:rPr lang="zh-CN" altLang="en-US" dirty="0"/>
              <a:t>机构研究报告</a:t>
            </a:r>
            <a:endParaRPr lang="en-US" altLang="zh-CN" dirty="0"/>
          </a:p>
          <a:p>
            <a:r>
              <a:rPr lang="zh-CN" altLang="en-US" dirty="0"/>
              <a:t>其他调研</a:t>
            </a:r>
            <a:endParaRPr lang="en-US" altLang="zh-CN" dirty="0"/>
          </a:p>
          <a:p>
            <a:r>
              <a:rPr lang="zh-CN" altLang="en-US" dirty="0"/>
              <a:t>小结</a:t>
            </a:r>
          </a:p>
        </p:txBody>
      </p:sp>
    </p:spTree>
    <p:extLst>
      <p:ext uri="{BB962C8B-B14F-4D97-AF65-F5344CB8AC3E}">
        <p14:creationId xmlns:p14="http://schemas.microsoft.com/office/powerpoint/2010/main" val="42277485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13E8FD8-9849-4A8E-BBBF-65C76432E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投资者关系活动记录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7C80347-6811-4B99-BA3A-6BAC6963154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zh-CN" altLang="en-US" dirty="0"/>
              <a:t>披露上市公司与投资机构研究员的问答。</a:t>
            </a:r>
            <a:endParaRPr lang="en-US" altLang="zh-CN" dirty="0"/>
          </a:p>
          <a:p>
            <a:pPr lvl="1"/>
            <a:r>
              <a:rPr lang="zh-CN" altLang="en-US" dirty="0"/>
              <a:t>了解上市公司业务最近进展</a:t>
            </a:r>
            <a:endParaRPr lang="en-US" altLang="zh-CN" dirty="0"/>
          </a:p>
          <a:p>
            <a:pPr lvl="1"/>
            <a:r>
              <a:rPr lang="zh-CN" altLang="en-US" dirty="0"/>
              <a:t>了解公司管理层对未来的展望</a:t>
            </a:r>
            <a:endParaRPr lang="en-US" altLang="zh-CN" dirty="0"/>
          </a:p>
          <a:p>
            <a:pPr lvl="1"/>
            <a:r>
              <a:rPr lang="zh-CN" altLang="en-US" dirty="0"/>
              <a:t>了解机构的关注点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976748E3-046C-4711-B205-C03761976A3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73259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E182B47-B30C-4A2E-B973-F8C89A7CD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国外上市公司的投资者关系活动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E2D64D1-077A-4B2E-B8C0-B54330DAC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每个季度都有常规的</a:t>
            </a:r>
            <a:r>
              <a:rPr lang="en-US" altLang="zh-CN" dirty="0"/>
              <a:t> Conference Call.</a:t>
            </a:r>
          </a:p>
          <a:p>
            <a:pPr lvl="1"/>
            <a:r>
              <a:rPr lang="en-US" altLang="zh-CN" dirty="0"/>
              <a:t>CEO, CFO</a:t>
            </a:r>
            <a:r>
              <a:rPr lang="zh-CN" altLang="en-US" dirty="0"/>
              <a:t>等高管到场汇报业绩，并回答机构问题。</a:t>
            </a:r>
            <a:endParaRPr lang="en-US" altLang="zh-CN" dirty="0"/>
          </a:p>
          <a:p>
            <a:r>
              <a:rPr lang="zh-CN" altLang="en-US" dirty="0"/>
              <a:t>汇报材料（</a:t>
            </a:r>
            <a:r>
              <a:rPr lang="en-US" altLang="zh-CN" dirty="0"/>
              <a:t>Presentations, webcasts, Transcripts</a:t>
            </a:r>
            <a:r>
              <a:rPr lang="zh-CN" altLang="en-US" dirty="0"/>
              <a:t>）会放在公司网站（</a:t>
            </a:r>
            <a:r>
              <a:rPr lang="en-US" altLang="zh-CN" dirty="0"/>
              <a:t>Investors section</a:t>
            </a:r>
            <a:r>
              <a:rPr lang="zh-CN" altLang="en-US" dirty="0"/>
              <a:t>）。</a:t>
            </a:r>
          </a:p>
        </p:txBody>
      </p:sp>
    </p:spTree>
    <p:extLst>
      <p:ext uri="{BB962C8B-B14F-4D97-AF65-F5344CB8AC3E}">
        <p14:creationId xmlns:p14="http://schemas.microsoft.com/office/powerpoint/2010/main" val="29849766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3AE63AA-75CF-4BFA-8C4F-23A19A07A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内容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9A50094-D9C2-45E6-846D-A2BA3DCC8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/>
              <a:t>引论</a:t>
            </a:r>
            <a:endParaRPr lang="en-US" altLang="zh-CN" dirty="0"/>
          </a:p>
          <a:p>
            <a:r>
              <a:rPr lang="zh-CN" altLang="en-US" dirty="0"/>
              <a:t>数据库</a:t>
            </a:r>
            <a:endParaRPr lang="en-US" altLang="zh-CN" dirty="0"/>
          </a:p>
          <a:p>
            <a:r>
              <a:rPr lang="zh-CN" altLang="en-US" dirty="0"/>
              <a:t>财务报表</a:t>
            </a:r>
            <a:endParaRPr lang="en-US" altLang="zh-CN" dirty="0"/>
          </a:p>
          <a:p>
            <a:r>
              <a:rPr lang="zh-CN" altLang="en-US" dirty="0"/>
              <a:t>招股说明书</a:t>
            </a:r>
            <a:endParaRPr lang="en-US" altLang="zh-CN" dirty="0"/>
          </a:p>
          <a:p>
            <a:r>
              <a:rPr lang="zh-CN" altLang="en-US" dirty="0"/>
              <a:t>投资者关系活动</a:t>
            </a:r>
            <a:endParaRPr lang="en-US" altLang="zh-CN" dirty="0"/>
          </a:p>
          <a:p>
            <a:r>
              <a:rPr lang="zh-CN" altLang="en-US" dirty="0">
                <a:solidFill>
                  <a:srgbClr val="C00000"/>
                </a:solidFill>
              </a:rPr>
              <a:t>机构研究报告</a:t>
            </a:r>
            <a:endParaRPr lang="en-US" altLang="zh-CN" dirty="0">
              <a:solidFill>
                <a:srgbClr val="C00000"/>
              </a:solidFill>
            </a:endParaRPr>
          </a:p>
          <a:p>
            <a:r>
              <a:rPr lang="zh-CN" altLang="en-US" dirty="0"/>
              <a:t>其他调研</a:t>
            </a:r>
            <a:endParaRPr lang="en-US" altLang="zh-CN" dirty="0"/>
          </a:p>
          <a:p>
            <a:r>
              <a:rPr lang="zh-CN" altLang="en-US" dirty="0"/>
              <a:t>小结</a:t>
            </a:r>
          </a:p>
        </p:txBody>
      </p:sp>
    </p:spTree>
    <p:extLst>
      <p:ext uri="{BB962C8B-B14F-4D97-AF65-F5344CB8AC3E}">
        <p14:creationId xmlns:p14="http://schemas.microsoft.com/office/powerpoint/2010/main" val="37991683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4446BC6-26CB-4579-A857-E7B2ACB1C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研究报告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E0945DF-FA74-40A5-A4FC-5F2FFC3557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买方和卖方报告</a:t>
            </a:r>
            <a:endParaRPr lang="en-US" altLang="zh-CN" dirty="0"/>
          </a:p>
          <a:p>
            <a:r>
              <a:rPr lang="zh-CN" altLang="en-US" dirty="0"/>
              <a:t>帮助迅速了解公司</a:t>
            </a:r>
            <a:endParaRPr lang="en-US" altLang="zh-CN" dirty="0"/>
          </a:p>
          <a:p>
            <a:r>
              <a:rPr lang="zh-CN" altLang="en-US" dirty="0"/>
              <a:t>了解市场对公司的理解</a:t>
            </a:r>
            <a:endParaRPr lang="en-US" altLang="zh-CN" dirty="0"/>
          </a:p>
          <a:p>
            <a:r>
              <a:rPr lang="zh-CN" altLang="en-US" dirty="0"/>
              <a:t>机构估值可以参考</a:t>
            </a:r>
          </a:p>
        </p:txBody>
      </p:sp>
    </p:spTree>
    <p:extLst>
      <p:ext uri="{BB962C8B-B14F-4D97-AF65-F5344CB8AC3E}">
        <p14:creationId xmlns:p14="http://schemas.microsoft.com/office/powerpoint/2010/main" val="38900171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3AE63AA-75CF-4BFA-8C4F-23A19A07A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内容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9A50094-D9C2-45E6-846D-A2BA3DCC8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/>
              <a:t>引论</a:t>
            </a:r>
            <a:endParaRPr lang="en-US" altLang="zh-CN" dirty="0"/>
          </a:p>
          <a:p>
            <a:r>
              <a:rPr lang="zh-CN" altLang="en-US" dirty="0"/>
              <a:t>数据库</a:t>
            </a:r>
            <a:endParaRPr lang="en-US" altLang="zh-CN" dirty="0"/>
          </a:p>
          <a:p>
            <a:r>
              <a:rPr lang="zh-CN" altLang="en-US" dirty="0"/>
              <a:t>财务报表</a:t>
            </a:r>
            <a:endParaRPr lang="en-US" altLang="zh-CN" dirty="0"/>
          </a:p>
          <a:p>
            <a:r>
              <a:rPr lang="zh-CN" altLang="en-US" dirty="0"/>
              <a:t>招股说明书</a:t>
            </a:r>
            <a:endParaRPr lang="en-US" altLang="zh-CN" dirty="0"/>
          </a:p>
          <a:p>
            <a:r>
              <a:rPr lang="zh-CN" altLang="en-US" dirty="0"/>
              <a:t>投资者关系活动</a:t>
            </a:r>
            <a:endParaRPr lang="en-US" altLang="zh-CN" dirty="0"/>
          </a:p>
          <a:p>
            <a:r>
              <a:rPr lang="zh-CN" altLang="en-US" dirty="0"/>
              <a:t>机构研究报告</a:t>
            </a:r>
            <a:endParaRPr lang="en-US" altLang="zh-CN" dirty="0"/>
          </a:p>
          <a:p>
            <a:r>
              <a:rPr lang="zh-CN" altLang="en-US" dirty="0">
                <a:solidFill>
                  <a:srgbClr val="C00000"/>
                </a:solidFill>
              </a:rPr>
              <a:t>其他调研</a:t>
            </a:r>
            <a:endParaRPr lang="en-US" altLang="zh-CN" dirty="0">
              <a:solidFill>
                <a:srgbClr val="C00000"/>
              </a:solidFill>
            </a:endParaRPr>
          </a:p>
          <a:p>
            <a:r>
              <a:rPr lang="zh-CN" altLang="en-US" dirty="0"/>
              <a:t>小结</a:t>
            </a:r>
          </a:p>
        </p:txBody>
      </p:sp>
    </p:spTree>
    <p:extLst>
      <p:ext uri="{BB962C8B-B14F-4D97-AF65-F5344CB8AC3E}">
        <p14:creationId xmlns:p14="http://schemas.microsoft.com/office/powerpoint/2010/main" val="3686335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D7A77B-6014-457C-8691-BCB5728AE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其他调研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88BBC71F-7653-4E3D-8364-ECC7F3FBC4F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zh-CN" altLang="en-US" dirty="0"/>
                  <a:t>上市公司网站和公众号</a:t>
                </a:r>
                <a:endParaRPr lang="en-US" altLang="zh-CN" dirty="0"/>
              </a:p>
              <a:p>
                <a:r>
                  <a:rPr lang="zh-CN" altLang="en-US" dirty="0"/>
                  <a:t>实地调研上市公司</a:t>
                </a:r>
                <a:endParaRPr lang="en-US" altLang="zh-CN" dirty="0"/>
              </a:p>
              <a:p>
                <a:r>
                  <a:rPr lang="zh-CN" altLang="en-US" dirty="0"/>
                  <a:t>调研产品</a:t>
                </a:r>
                <a:endParaRPr lang="en-US" altLang="zh-CN" dirty="0"/>
              </a:p>
              <a:p>
                <a:r>
                  <a:rPr lang="zh-CN" altLang="en-US" dirty="0"/>
                  <a:t>采访专家</a:t>
                </a:r>
                <a:endParaRPr lang="en-US" altLang="zh-CN" dirty="0"/>
              </a:p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⋮</m:t>
                    </m:r>
                  </m:oMath>
                </a14:m>
                <a:endParaRPr lang="zh-CN" altLang="en-US" dirty="0"/>
              </a:p>
            </p:txBody>
          </p:sp>
        </mc:Choice>
        <mc:Fallback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88BBC71F-7653-4E3D-8364-ECC7F3FBC4F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704" t="-242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0160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92997C5-A347-4C46-AEC5-CB69BCB24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结束语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8EB3957-90A3-4273-92EF-8BF14C4E8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“耐心资本”的耐心首先体现在调查研究。</a:t>
            </a:r>
            <a:endParaRPr lang="en-US" altLang="zh-CN" dirty="0"/>
          </a:p>
          <a:p>
            <a:r>
              <a:rPr lang="zh-CN" altLang="en-US" dirty="0"/>
              <a:t>在笔记本上，记下所有调研心得。</a:t>
            </a:r>
            <a:endParaRPr lang="en-US" altLang="zh-CN" dirty="0"/>
          </a:p>
          <a:p>
            <a:r>
              <a:rPr lang="zh-CN" altLang="en-US" dirty="0"/>
              <a:t>建仓以后，继续研究。</a:t>
            </a:r>
            <a:endParaRPr lang="en-US" altLang="zh-CN" dirty="0"/>
          </a:p>
          <a:p>
            <a:r>
              <a:rPr lang="zh-CN" altLang="en-US" dirty="0"/>
              <a:t>做信息的集成者，要做</a:t>
            </a:r>
            <a:r>
              <a:rPr lang="en-US" altLang="zh-CN" dirty="0"/>
              <a:t>generalist,</a:t>
            </a:r>
            <a:r>
              <a:rPr lang="zh-CN" altLang="en-US" dirty="0"/>
              <a:t> 避免局限在一个行业。</a:t>
            </a:r>
          </a:p>
        </p:txBody>
      </p:sp>
    </p:spTree>
    <p:extLst>
      <p:ext uri="{BB962C8B-B14F-4D97-AF65-F5344CB8AC3E}">
        <p14:creationId xmlns:p14="http://schemas.microsoft.com/office/powerpoint/2010/main" val="32145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404338B-98C9-45D9-B8E2-25ED942C9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认知偏差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2790606-BA58-45DD-8FA3-7B869CA776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WYSIATI:  What you see is all there is. </a:t>
            </a:r>
            <a:r>
              <a:rPr lang="zh-CN" altLang="en-US" dirty="0"/>
              <a:t>你看到的就是所有的。</a:t>
            </a:r>
            <a:endParaRPr lang="en-US" altLang="zh-CN" dirty="0"/>
          </a:p>
          <a:p>
            <a:r>
              <a:rPr lang="zh-CN" altLang="en-US" dirty="0"/>
              <a:t>确认偏误（</a:t>
            </a:r>
            <a:r>
              <a:rPr lang="en-US" altLang="zh-CN" dirty="0"/>
              <a:t>Confirmation bias</a:t>
            </a:r>
            <a:r>
              <a:rPr lang="zh-CN" altLang="en-US" dirty="0"/>
              <a:t>）：寻找支持已有判断的证据。</a:t>
            </a:r>
            <a:endParaRPr lang="en-US" altLang="zh-CN" dirty="0"/>
          </a:p>
          <a:p>
            <a:r>
              <a:rPr lang="zh-CN" altLang="en-US" dirty="0"/>
              <a:t>光环效应（</a:t>
            </a:r>
            <a:r>
              <a:rPr lang="en-US" altLang="zh-CN" dirty="0"/>
              <a:t>Halo effect</a:t>
            </a:r>
            <a:r>
              <a:rPr lang="zh-CN" altLang="en-US" dirty="0"/>
              <a:t>）：对一个维度的印象，影响对其他维度的判断。</a:t>
            </a:r>
          </a:p>
        </p:txBody>
      </p:sp>
    </p:spTree>
    <p:extLst>
      <p:ext uri="{BB962C8B-B14F-4D97-AF65-F5344CB8AC3E}">
        <p14:creationId xmlns:p14="http://schemas.microsoft.com/office/powerpoint/2010/main" val="655077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2E8EC09-06D8-429F-986E-F44001E29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首先获取数据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FDE94B0-585E-428C-BCA1-BD010B3F24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Sherlock Holmes: It is a capital mistake to theorize before one has data. Insensibly one begins to twist facts to suit theories, instead of theories to fit facts. </a:t>
            </a:r>
          </a:p>
          <a:p>
            <a:r>
              <a:rPr lang="zh-CN" altLang="en-US" dirty="0"/>
              <a:t>福尔摩斯：在获得数据之前就建立理论，是个致命错误。不经意间，人们就会为了拟合理论而扭曲事实，而不是修改理论去拟合事实。</a:t>
            </a:r>
          </a:p>
        </p:txBody>
      </p:sp>
    </p:spTree>
    <p:extLst>
      <p:ext uri="{BB962C8B-B14F-4D97-AF65-F5344CB8AC3E}">
        <p14:creationId xmlns:p14="http://schemas.microsoft.com/office/powerpoint/2010/main" val="225839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1B5F1F3-C2BC-4955-94B9-D34E985CA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不停地挖掘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FEBB03F-4CE5-4612-98A1-3B634390E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ABC</a:t>
            </a:r>
            <a:r>
              <a:rPr lang="zh-CN" altLang="en-US" dirty="0"/>
              <a:t>原则：</a:t>
            </a:r>
            <a:endParaRPr lang="en-US" altLang="zh-CN" dirty="0"/>
          </a:p>
          <a:p>
            <a:pPr lvl="1"/>
            <a:r>
              <a:rPr lang="en-US" altLang="zh-CN" dirty="0"/>
              <a:t>Assume nothing</a:t>
            </a:r>
          </a:p>
          <a:p>
            <a:pPr lvl="1"/>
            <a:r>
              <a:rPr lang="en-US" altLang="zh-CN" dirty="0"/>
              <a:t>Believe nothing</a:t>
            </a:r>
          </a:p>
          <a:p>
            <a:pPr lvl="1"/>
            <a:r>
              <a:rPr lang="en-US" altLang="zh-CN" dirty="0"/>
              <a:t>Challenge and check everything</a:t>
            </a:r>
          </a:p>
          <a:p>
            <a:r>
              <a:rPr lang="zh-CN" altLang="en-US" dirty="0"/>
              <a:t>拒绝迅速下结论的诱惑，从所有角度，尽所有可能，去了解公司和行业。</a:t>
            </a:r>
          </a:p>
        </p:txBody>
      </p:sp>
    </p:spTree>
    <p:extLst>
      <p:ext uri="{BB962C8B-B14F-4D97-AF65-F5344CB8AC3E}">
        <p14:creationId xmlns:p14="http://schemas.microsoft.com/office/powerpoint/2010/main" val="3225097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D10A3A5-4994-43ED-8903-8BD973F69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看透光环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926B6671-A262-4C5C-9BF7-AE758E60AE6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zh-CN" altLang="en-US" dirty="0"/>
                  <a:t>不要被美丽的光环晃眼：</a:t>
                </a:r>
                <a:endParaRPr lang="en-US" altLang="zh-CN" dirty="0"/>
              </a:p>
              <a:p>
                <a:pPr lvl="1"/>
                <a:r>
                  <a:rPr lang="zh-CN" altLang="en-US" dirty="0"/>
                  <a:t>家喻户晓的品牌 </a:t>
                </a:r>
                <a14:m>
                  <m:oMath xmlns:m="http://schemas.openxmlformats.org/officeDocument/2006/math">
                    <m:r>
                      <a:rPr lang="zh-CN" altLang="en-US" i="1">
                        <a:latin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zh-CN" altLang="en-US" dirty="0"/>
                  <a:t> 好投资</a:t>
                </a:r>
                <a:endParaRPr lang="en-US" altLang="zh-CN" dirty="0"/>
              </a:p>
              <a:p>
                <a:pPr lvl="1"/>
                <a:r>
                  <a:rPr lang="zh-CN" altLang="en-US" dirty="0"/>
                  <a:t>很酷的产品 </a:t>
                </a:r>
                <a14:m>
                  <m:oMath xmlns:m="http://schemas.openxmlformats.org/officeDocument/2006/math"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zh-CN" altLang="en-US" dirty="0"/>
                  <a:t> 好投资</a:t>
                </a:r>
                <a:endParaRPr lang="en-US" altLang="zh-CN" dirty="0"/>
              </a:p>
              <a:p>
                <a:pPr lvl="1"/>
                <a:r>
                  <a:rPr lang="zh-CN" altLang="en-US" dirty="0"/>
                  <a:t>魅力四射的创始人 </a:t>
                </a:r>
                <a14:m>
                  <m:oMath xmlns:m="http://schemas.openxmlformats.org/officeDocument/2006/math">
                    <m:r>
                      <a:rPr lang="zh-CN" altLang="en-US" i="1">
                        <a:latin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zh-CN" altLang="en-US" dirty="0"/>
                  <a:t> 好投资</a:t>
                </a:r>
                <a:endParaRPr lang="en-US" altLang="zh-CN" dirty="0"/>
              </a:p>
              <a:p>
                <a:pPr lvl="1"/>
                <a:r>
                  <a:rPr lang="zh-CN" altLang="en-US" dirty="0"/>
                  <a:t>节节攀升的股价 </a:t>
                </a:r>
                <a14:m>
                  <m:oMath xmlns:m="http://schemas.openxmlformats.org/officeDocument/2006/math">
                    <m:r>
                      <a:rPr lang="zh-CN" altLang="en-US" i="1">
                        <a:latin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zh-CN" altLang="en-US" dirty="0"/>
                  <a:t> 好投资</a:t>
                </a:r>
                <a:endParaRPr lang="en-US" altLang="zh-CN" dirty="0"/>
              </a:p>
              <a:p>
                <a:r>
                  <a:rPr lang="zh-CN" altLang="en-US" dirty="0"/>
                  <a:t>也不要被负面光环蒙蔽。</a:t>
                </a:r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926B6671-A262-4C5C-9BF7-AE758E60AE6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242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2323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3AE63AA-75CF-4BFA-8C4F-23A19A07A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内容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9A50094-D9C2-45E6-846D-A2BA3DCC8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/>
              <a:t>引论</a:t>
            </a:r>
            <a:endParaRPr lang="en-US" altLang="zh-CN" dirty="0"/>
          </a:p>
          <a:p>
            <a:r>
              <a:rPr lang="zh-CN" altLang="en-US" dirty="0"/>
              <a:t>数据库</a:t>
            </a:r>
            <a:endParaRPr lang="en-US" altLang="zh-CN" dirty="0"/>
          </a:p>
          <a:p>
            <a:r>
              <a:rPr lang="zh-CN" altLang="en-US" dirty="0"/>
              <a:t>财务报表</a:t>
            </a:r>
            <a:endParaRPr lang="en-US" altLang="zh-CN" dirty="0"/>
          </a:p>
          <a:p>
            <a:r>
              <a:rPr lang="zh-CN" altLang="en-US" dirty="0"/>
              <a:t>招股说明书</a:t>
            </a:r>
            <a:endParaRPr lang="en-US" altLang="zh-CN" dirty="0"/>
          </a:p>
          <a:p>
            <a:r>
              <a:rPr lang="zh-CN" altLang="en-US" dirty="0"/>
              <a:t>投资者关系活动</a:t>
            </a:r>
            <a:endParaRPr lang="en-US" altLang="zh-CN" dirty="0"/>
          </a:p>
          <a:p>
            <a:r>
              <a:rPr lang="zh-CN" altLang="en-US" dirty="0"/>
              <a:t>机构研究报告</a:t>
            </a:r>
            <a:endParaRPr lang="en-US" altLang="zh-CN" dirty="0"/>
          </a:p>
          <a:p>
            <a:r>
              <a:rPr lang="zh-CN" altLang="en-US" dirty="0"/>
              <a:t>其他调研</a:t>
            </a:r>
            <a:endParaRPr lang="en-US" altLang="zh-CN" dirty="0"/>
          </a:p>
          <a:p>
            <a:r>
              <a:rPr lang="zh-CN" altLang="en-US" dirty="0"/>
              <a:t>小结</a:t>
            </a:r>
          </a:p>
        </p:txBody>
      </p:sp>
    </p:spTree>
    <p:extLst>
      <p:ext uri="{BB962C8B-B14F-4D97-AF65-F5344CB8AC3E}">
        <p14:creationId xmlns:p14="http://schemas.microsoft.com/office/powerpoint/2010/main" val="3243628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68D8028-6D56-40F2-8F9E-2F5F9F9D9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数据库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4C265AF-91F9-4B27-8641-CC7A7A8DD0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常用的数据软件和网站</a:t>
            </a:r>
            <a:endParaRPr lang="en-US" altLang="zh-CN" dirty="0"/>
          </a:p>
          <a:p>
            <a:pPr lvl="1"/>
            <a:r>
              <a:rPr lang="zh-CN" altLang="en-US" dirty="0"/>
              <a:t>万得、同花顺等软件（可下载</a:t>
            </a:r>
            <a:r>
              <a:rPr lang="en-US" altLang="zh-CN" dirty="0"/>
              <a:t>Excel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雪球、</a:t>
            </a:r>
            <a:r>
              <a:rPr lang="en-US" altLang="zh-CN" dirty="0"/>
              <a:t>Yahoo Finance </a:t>
            </a:r>
            <a:r>
              <a:rPr lang="zh-CN" altLang="en-US" dirty="0"/>
              <a:t>等网站</a:t>
            </a:r>
            <a:endParaRPr lang="en-US" altLang="zh-CN" dirty="0"/>
          </a:p>
          <a:p>
            <a:pPr lvl="1"/>
            <a:r>
              <a:rPr lang="zh-CN" altLang="en-US" dirty="0"/>
              <a:t>券商软件</a:t>
            </a:r>
            <a:endParaRPr lang="en-US" altLang="zh-CN" dirty="0"/>
          </a:p>
          <a:p>
            <a:r>
              <a:rPr lang="zh-CN" altLang="en-US" dirty="0"/>
              <a:t>数据库有什么用</a:t>
            </a:r>
            <a:endParaRPr lang="en-US" altLang="zh-CN" dirty="0"/>
          </a:p>
          <a:p>
            <a:pPr lvl="1"/>
            <a:r>
              <a:rPr lang="zh-CN" altLang="en-US" dirty="0"/>
              <a:t>纵向比较</a:t>
            </a:r>
            <a:endParaRPr lang="en-US" altLang="zh-CN" dirty="0"/>
          </a:p>
          <a:p>
            <a:pPr lvl="1"/>
            <a:r>
              <a:rPr lang="zh-CN" altLang="en-US" dirty="0"/>
              <a:t>横向比较</a:t>
            </a:r>
            <a:endParaRPr lang="en-US" altLang="zh-CN" dirty="0"/>
          </a:p>
          <a:p>
            <a:pPr lvl="1"/>
            <a:r>
              <a:rPr lang="zh-CN" altLang="en-US" dirty="0"/>
              <a:t>股票筛选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47782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3AE63AA-75CF-4BFA-8C4F-23A19A07A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内容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9A50094-D9C2-45E6-846D-A2BA3DCC8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dirty="0"/>
              <a:t>引论</a:t>
            </a:r>
            <a:endParaRPr lang="en-US" altLang="zh-CN" dirty="0"/>
          </a:p>
          <a:p>
            <a:r>
              <a:rPr lang="zh-CN" altLang="en-US" dirty="0"/>
              <a:t>数据库</a:t>
            </a:r>
            <a:endParaRPr lang="en-US" altLang="zh-CN" dirty="0"/>
          </a:p>
          <a:p>
            <a:r>
              <a:rPr lang="zh-CN" altLang="en-US" dirty="0"/>
              <a:t>财务报表</a:t>
            </a:r>
            <a:endParaRPr lang="en-US" altLang="zh-CN" dirty="0"/>
          </a:p>
          <a:p>
            <a:pPr lvl="1"/>
            <a:r>
              <a:rPr lang="zh-CN" altLang="en-US" dirty="0">
                <a:solidFill>
                  <a:srgbClr val="C00000"/>
                </a:solidFill>
              </a:rPr>
              <a:t>年报、半年报和季报</a:t>
            </a:r>
            <a:endParaRPr lang="en-US" altLang="zh-CN" dirty="0"/>
          </a:p>
          <a:p>
            <a:r>
              <a:rPr lang="zh-CN" altLang="en-US" dirty="0"/>
              <a:t>招股说明书</a:t>
            </a:r>
            <a:endParaRPr lang="en-US" altLang="zh-CN" dirty="0"/>
          </a:p>
          <a:p>
            <a:r>
              <a:rPr lang="zh-CN" altLang="en-US" dirty="0"/>
              <a:t>投资者关系活动</a:t>
            </a:r>
            <a:endParaRPr lang="en-US" altLang="zh-CN" dirty="0"/>
          </a:p>
          <a:p>
            <a:r>
              <a:rPr lang="zh-CN" altLang="en-US" dirty="0"/>
              <a:t>机构研究报告</a:t>
            </a:r>
            <a:endParaRPr lang="en-US" altLang="zh-CN" dirty="0"/>
          </a:p>
          <a:p>
            <a:r>
              <a:rPr lang="zh-CN" altLang="en-US" dirty="0"/>
              <a:t>其他调研</a:t>
            </a:r>
            <a:endParaRPr lang="en-US" altLang="zh-CN" dirty="0"/>
          </a:p>
          <a:p>
            <a:r>
              <a:rPr lang="zh-CN" altLang="en-US" dirty="0"/>
              <a:t>小结</a:t>
            </a:r>
          </a:p>
        </p:txBody>
      </p:sp>
    </p:spTree>
    <p:extLst>
      <p:ext uri="{BB962C8B-B14F-4D97-AF65-F5344CB8AC3E}">
        <p14:creationId xmlns:p14="http://schemas.microsoft.com/office/powerpoint/2010/main" val="2538218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3987</TotalTime>
  <Words>1086</Words>
  <Application>Microsoft Office PowerPoint</Application>
  <PresentationFormat>全屏显示(4:3)</PresentationFormat>
  <Paragraphs>194</Paragraphs>
  <Slides>29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29</vt:i4>
      </vt:variant>
    </vt:vector>
  </HeadingPairs>
  <TitlesOfParts>
    <vt:vector size="34" baseType="lpstr">
      <vt:lpstr>宋体</vt:lpstr>
      <vt:lpstr>Arial</vt:lpstr>
      <vt:lpstr>Calibri</vt:lpstr>
      <vt:lpstr>Cambria Math</vt:lpstr>
      <vt:lpstr>Office 主题</vt:lpstr>
      <vt:lpstr>情报工作</vt:lpstr>
      <vt:lpstr>内容</vt:lpstr>
      <vt:lpstr>认知偏差</vt:lpstr>
      <vt:lpstr>首先获取数据</vt:lpstr>
      <vt:lpstr>不停地挖掘</vt:lpstr>
      <vt:lpstr>看透光环</vt:lpstr>
      <vt:lpstr>内容</vt:lpstr>
      <vt:lpstr>数据库</vt:lpstr>
      <vt:lpstr>内容</vt:lpstr>
      <vt:lpstr>年报</vt:lpstr>
      <vt:lpstr>A股年报</vt:lpstr>
      <vt:lpstr>美股年报</vt:lpstr>
      <vt:lpstr>带着问题读</vt:lpstr>
      <vt:lpstr>阅读年报实例</vt:lpstr>
      <vt:lpstr>阅读笔记</vt:lpstr>
      <vt:lpstr>内容</vt:lpstr>
      <vt:lpstr>招股说明书</vt:lpstr>
      <vt:lpstr>公司什么来头</vt:lpstr>
      <vt:lpstr>行业和业务</vt:lpstr>
      <vt:lpstr>风险和隐患</vt:lpstr>
      <vt:lpstr>现状和发展思路</vt:lpstr>
      <vt:lpstr>内容</vt:lpstr>
      <vt:lpstr>投资者关系活动记录</vt:lpstr>
      <vt:lpstr>国外上市公司的投资者关系活动</vt:lpstr>
      <vt:lpstr>内容</vt:lpstr>
      <vt:lpstr>研究报告</vt:lpstr>
      <vt:lpstr>内容</vt:lpstr>
      <vt:lpstr>其他调研</vt:lpstr>
      <vt:lpstr>结束语</vt:lpstr>
    </vt:vector>
  </TitlesOfParts>
  <Company>微软中国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微软用户</dc:creator>
  <cp:lastModifiedBy>Junhui</cp:lastModifiedBy>
  <cp:revision>107</cp:revision>
  <dcterms:created xsi:type="dcterms:W3CDTF">2011-12-09T08:32:57Z</dcterms:created>
  <dcterms:modified xsi:type="dcterms:W3CDTF">2025-04-28T09:22:56Z</dcterms:modified>
</cp:coreProperties>
</file>