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1" r:id="rId3"/>
    <p:sldId id="262" r:id="rId4"/>
    <p:sldId id="263" r:id="rId5"/>
    <p:sldId id="264" r:id="rId6"/>
    <p:sldId id="484" r:id="rId7"/>
    <p:sldId id="483" r:id="rId8"/>
    <p:sldId id="481" r:id="rId9"/>
    <p:sldId id="480" r:id="rId10"/>
    <p:sldId id="266" r:id="rId11"/>
    <p:sldId id="265" r:id="rId12"/>
    <p:sldId id="275" r:id="rId13"/>
    <p:sldId id="459" r:id="rId14"/>
    <p:sldId id="267" r:id="rId15"/>
    <p:sldId id="271" r:id="rId16"/>
    <p:sldId id="268" r:id="rId17"/>
    <p:sldId id="269" r:id="rId18"/>
    <p:sldId id="270" r:id="rId19"/>
    <p:sldId id="482" r:id="rId20"/>
    <p:sldId id="458" r:id="rId21"/>
    <p:sldId id="277" r:id="rId22"/>
    <p:sldId id="460" r:id="rId23"/>
    <p:sldId id="461" r:id="rId24"/>
    <p:sldId id="274" r:id="rId25"/>
    <p:sldId id="449" r:id="rId26"/>
    <p:sldId id="272" r:id="rId27"/>
    <p:sldId id="456" r:id="rId28"/>
    <p:sldId id="479" r:id="rId29"/>
    <p:sldId id="273" r:id="rId30"/>
    <p:sldId id="478" r:id="rId31"/>
    <p:sldId id="476" r:id="rId32"/>
    <p:sldId id="276" r:id="rId33"/>
    <p:sldId id="455" r:id="rId34"/>
    <p:sldId id="453" r:id="rId35"/>
    <p:sldId id="454" r:id="rId36"/>
    <p:sldId id="462" r:id="rId37"/>
    <p:sldId id="463" r:id="rId38"/>
    <p:sldId id="465" r:id="rId39"/>
    <p:sldId id="467" r:id="rId40"/>
    <p:sldId id="466" r:id="rId41"/>
    <p:sldId id="485" r:id="rId42"/>
    <p:sldId id="468" r:id="rId43"/>
    <p:sldId id="469" r:id="rId44"/>
    <p:sldId id="470" r:id="rId45"/>
    <p:sldId id="471" r:id="rId46"/>
    <p:sldId id="472" r:id="rId47"/>
    <p:sldId id="473" r:id="rId48"/>
    <p:sldId id="474" r:id="rId49"/>
    <p:sldId id="475" r:id="rId50"/>
    <p:sldId id="477" r:id="rId51"/>
    <p:sldId id="457"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7003" autoAdjust="0"/>
  </p:normalViewPr>
  <p:slideViewPr>
    <p:cSldViewPr>
      <p:cViewPr varScale="1">
        <p:scale>
          <a:sx n="103" d="100"/>
          <a:sy n="103" d="100"/>
        </p:scale>
        <p:origin x="2530" y="55"/>
      </p:cViewPr>
      <p:guideLst>
        <p:guide orient="horz" pos="2160"/>
        <p:guide pos="2880"/>
      </p:guideLst>
    </p:cSldViewPr>
  </p:slideViewPr>
  <p:outlineViewPr>
    <p:cViewPr>
      <p:scale>
        <a:sx n="33" d="100"/>
        <a:sy n="33" d="100"/>
      </p:scale>
      <p:origin x="0" y="-23544"/>
    </p:cViewPr>
  </p:outlineViewPr>
  <p:notesTextViewPr>
    <p:cViewPr>
      <p:scale>
        <a:sx n="100" d="100"/>
        <a:sy n="100" d="100"/>
      </p:scale>
      <p:origin x="0" y="0"/>
    </p:cViewPr>
  </p:notesTextViewPr>
  <p:sorterViewPr>
    <p:cViewPr>
      <p:scale>
        <a:sx n="100" d="100"/>
        <a:sy n="100" d="100"/>
      </p:scale>
      <p:origin x="0" y="-14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22797;&#2103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22797;&#2103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Investment\&#23450;&#25237;A&#3292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复利</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复利（3%）</c:v>
                </c:pt>
              </c:strCache>
            </c:strRef>
          </c:tx>
          <c:spPr>
            <a:ln w="28575" cap="rnd">
              <a:solidFill>
                <a:schemeClr val="accent1"/>
              </a:solidFill>
              <a:round/>
            </a:ln>
            <a:effectLst/>
          </c:spPr>
          <c:marker>
            <c:symbol val="none"/>
          </c:marker>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Sheet1!$B$2:$B$32</c:f>
              <c:numCache>
                <c:formatCode>General</c:formatCode>
                <c:ptCount val="31"/>
                <c:pt idx="0">
                  <c:v>1000</c:v>
                </c:pt>
                <c:pt idx="1">
                  <c:v>1030</c:v>
                </c:pt>
                <c:pt idx="2">
                  <c:v>1060.9000000000001</c:v>
                </c:pt>
                <c:pt idx="3">
                  <c:v>1092.7270000000001</c:v>
                </c:pt>
                <c:pt idx="4">
                  <c:v>1125.50881</c:v>
                </c:pt>
                <c:pt idx="5">
                  <c:v>1159.2740743000002</c:v>
                </c:pt>
                <c:pt idx="6">
                  <c:v>1194.0522965290002</c:v>
                </c:pt>
                <c:pt idx="7">
                  <c:v>1229.8738654248702</c:v>
                </c:pt>
                <c:pt idx="8">
                  <c:v>1266.7700813876163</c:v>
                </c:pt>
                <c:pt idx="9">
                  <c:v>1304.7731838292448</c:v>
                </c:pt>
                <c:pt idx="10">
                  <c:v>1343.9163793441221</c:v>
                </c:pt>
                <c:pt idx="11">
                  <c:v>1384.2338707244458</c:v>
                </c:pt>
                <c:pt idx="12">
                  <c:v>1425.7608868461791</c:v>
                </c:pt>
                <c:pt idx="13">
                  <c:v>1468.5337134515646</c:v>
                </c:pt>
                <c:pt idx="14">
                  <c:v>1512.5897248551116</c:v>
                </c:pt>
                <c:pt idx="15">
                  <c:v>1557.9674166007651</c:v>
                </c:pt>
                <c:pt idx="16">
                  <c:v>1604.706439098788</c:v>
                </c:pt>
                <c:pt idx="17">
                  <c:v>1652.8476322717518</c:v>
                </c:pt>
                <c:pt idx="18">
                  <c:v>1702.4330612399044</c:v>
                </c:pt>
                <c:pt idx="19">
                  <c:v>1753.5060530771016</c:v>
                </c:pt>
                <c:pt idx="20">
                  <c:v>1806.1112346694147</c:v>
                </c:pt>
                <c:pt idx="21">
                  <c:v>1860.2945717094972</c:v>
                </c:pt>
                <c:pt idx="22">
                  <c:v>1916.1034088607821</c:v>
                </c:pt>
                <c:pt idx="23">
                  <c:v>1973.5865111266057</c:v>
                </c:pt>
                <c:pt idx="24">
                  <c:v>2032.794106460404</c:v>
                </c:pt>
                <c:pt idx="25">
                  <c:v>2093.7779296542162</c:v>
                </c:pt>
                <c:pt idx="26">
                  <c:v>2156.5912675438426</c:v>
                </c:pt>
                <c:pt idx="27">
                  <c:v>2221.2890055701578</c:v>
                </c:pt>
                <c:pt idx="28">
                  <c:v>2287.9276757372627</c:v>
                </c:pt>
                <c:pt idx="29">
                  <c:v>2356.5655060093804</c:v>
                </c:pt>
                <c:pt idx="30">
                  <c:v>2427.2624711896619</c:v>
                </c:pt>
              </c:numCache>
            </c:numRef>
          </c:val>
          <c:smooth val="0"/>
          <c:extLst>
            <c:ext xmlns:c16="http://schemas.microsoft.com/office/drawing/2014/chart" uri="{C3380CC4-5D6E-409C-BE32-E72D297353CC}">
              <c16:uniqueId val="{00000000-E4CC-4ED0-9332-AFE26F13B580}"/>
            </c:ext>
          </c:extLst>
        </c:ser>
        <c:ser>
          <c:idx val="1"/>
          <c:order val="1"/>
          <c:tx>
            <c:strRef>
              <c:f>Sheet1!$C$1</c:f>
              <c:strCache>
                <c:ptCount val="1"/>
                <c:pt idx="0">
                  <c:v>复利（8%）</c:v>
                </c:pt>
              </c:strCache>
            </c:strRef>
          </c:tx>
          <c:spPr>
            <a:ln w="28575" cap="rnd">
              <a:solidFill>
                <a:schemeClr val="accent2"/>
              </a:solidFill>
              <a:round/>
            </a:ln>
            <a:effectLst/>
          </c:spPr>
          <c:marker>
            <c:symbol val="none"/>
          </c:marker>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Sheet1!$C$2:$C$32</c:f>
              <c:numCache>
                <c:formatCode>General</c:formatCode>
                <c:ptCount val="31"/>
                <c:pt idx="0">
                  <c:v>1000</c:v>
                </c:pt>
                <c:pt idx="1">
                  <c:v>1080</c:v>
                </c:pt>
                <c:pt idx="2">
                  <c:v>1166.4000000000001</c:v>
                </c:pt>
                <c:pt idx="3">
                  <c:v>1259.7120000000002</c:v>
                </c:pt>
                <c:pt idx="4">
                  <c:v>1360.4889600000004</c:v>
                </c:pt>
                <c:pt idx="5">
                  <c:v>1469.3280768000004</c:v>
                </c:pt>
                <c:pt idx="6">
                  <c:v>1586.8743229440006</c:v>
                </c:pt>
                <c:pt idx="7">
                  <c:v>1713.8242687795207</c:v>
                </c:pt>
                <c:pt idx="8">
                  <c:v>1850.9302102818824</c:v>
                </c:pt>
                <c:pt idx="9">
                  <c:v>1999.0046271044332</c:v>
                </c:pt>
                <c:pt idx="10">
                  <c:v>2158.924997272788</c:v>
                </c:pt>
                <c:pt idx="11">
                  <c:v>2331.6389970546111</c:v>
                </c:pt>
                <c:pt idx="12">
                  <c:v>2518.1701168189802</c:v>
                </c:pt>
                <c:pt idx="13">
                  <c:v>2719.6237261644987</c:v>
                </c:pt>
                <c:pt idx="14">
                  <c:v>2937.1936242576589</c:v>
                </c:pt>
                <c:pt idx="15">
                  <c:v>3172.1691141982719</c:v>
                </c:pt>
                <c:pt idx="16">
                  <c:v>3425.9426433341341</c:v>
                </c:pt>
                <c:pt idx="17">
                  <c:v>3700.0180548008652</c:v>
                </c:pt>
                <c:pt idx="18">
                  <c:v>3996.0194991849348</c:v>
                </c:pt>
                <c:pt idx="19">
                  <c:v>4315.7010591197295</c:v>
                </c:pt>
                <c:pt idx="20">
                  <c:v>4660.9571438493085</c:v>
                </c:pt>
                <c:pt idx="21">
                  <c:v>5033.8337153572538</c:v>
                </c:pt>
                <c:pt idx="22">
                  <c:v>5436.5404125858349</c:v>
                </c:pt>
                <c:pt idx="23">
                  <c:v>5871.4636455927021</c:v>
                </c:pt>
                <c:pt idx="24">
                  <c:v>6341.180737240119</c:v>
                </c:pt>
                <c:pt idx="25">
                  <c:v>6848.4751962193286</c:v>
                </c:pt>
                <c:pt idx="26">
                  <c:v>7396.3532119168758</c:v>
                </c:pt>
                <c:pt idx="27">
                  <c:v>7988.0614688702262</c:v>
                </c:pt>
                <c:pt idx="28">
                  <c:v>8627.1063863798445</c:v>
                </c:pt>
                <c:pt idx="29">
                  <c:v>9317.2748972902318</c:v>
                </c:pt>
                <c:pt idx="30">
                  <c:v>10062.656889073451</c:v>
                </c:pt>
              </c:numCache>
            </c:numRef>
          </c:val>
          <c:smooth val="0"/>
          <c:extLst>
            <c:ext xmlns:c16="http://schemas.microsoft.com/office/drawing/2014/chart" uri="{C3380CC4-5D6E-409C-BE32-E72D297353CC}">
              <c16:uniqueId val="{00000001-E4CC-4ED0-9332-AFE26F13B580}"/>
            </c:ext>
          </c:extLst>
        </c:ser>
        <c:ser>
          <c:idx val="2"/>
          <c:order val="2"/>
          <c:tx>
            <c:strRef>
              <c:f>Sheet1!$D$1</c:f>
              <c:strCache>
                <c:ptCount val="1"/>
                <c:pt idx="0">
                  <c:v>复利（15%）</c:v>
                </c:pt>
              </c:strCache>
            </c:strRef>
          </c:tx>
          <c:spPr>
            <a:ln w="28575" cap="rnd">
              <a:solidFill>
                <a:schemeClr val="accent3"/>
              </a:solidFill>
              <a:round/>
            </a:ln>
            <a:effectLst/>
          </c:spPr>
          <c:marker>
            <c:symbol val="none"/>
          </c:marker>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Sheet1!$D$2:$D$32</c:f>
              <c:numCache>
                <c:formatCode>General</c:formatCode>
                <c:ptCount val="31"/>
                <c:pt idx="0">
                  <c:v>1000</c:v>
                </c:pt>
                <c:pt idx="1">
                  <c:v>1150</c:v>
                </c:pt>
                <c:pt idx="2">
                  <c:v>1322.5</c:v>
                </c:pt>
                <c:pt idx="3">
                  <c:v>1520.8749999999998</c:v>
                </c:pt>
                <c:pt idx="4">
                  <c:v>1749.0062499999997</c:v>
                </c:pt>
                <c:pt idx="5">
                  <c:v>2011.3571874999996</c:v>
                </c:pt>
                <c:pt idx="6">
                  <c:v>2313.0607656249995</c:v>
                </c:pt>
                <c:pt idx="7">
                  <c:v>2660.0198804687493</c:v>
                </c:pt>
                <c:pt idx="8">
                  <c:v>3059.0228625390614</c:v>
                </c:pt>
                <c:pt idx="9">
                  <c:v>3517.8762919199203</c:v>
                </c:pt>
                <c:pt idx="10">
                  <c:v>4045.5577357079078</c:v>
                </c:pt>
                <c:pt idx="11">
                  <c:v>4652.3913960640939</c:v>
                </c:pt>
                <c:pt idx="12">
                  <c:v>5350.2501054737077</c:v>
                </c:pt>
                <c:pt idx="13">
                  <c:v>6152.7876212947631</c:v>
                </c:pt>
                <c:pt idx="14">
                  <c:v>7075.7057644889774</c:v>
                </c:pt>
                <c:pt idx="15">
                  <c:v>8137.0616291623237</c:v>
                </c:pt>
                <c:pt idx="16">
                  <c:v>9357.6208735366708</c:v>
                </c:pt>
                <c:pt idx="17">
                  <c:v>10761.264004567171</c:v>
                </c:pt>
                <c:pt idx="18">
                  <c:v>12375.453605252245</c:v>
                </c:pt>
                <c:pt idx="19">
                  <c:v>14231.771646040081</c:v>
                </c:pt>
                <c:pt idx="20">
                  <c:v>16366.537392946091</c:v>
                </c:pt>
                <c:pt idx="21">
                  <c:v>18821.518001888002</c:v>
                </c:pt>
                <c:pt idx="22">
                  <c:v>21644.7457021712</c:v>
                </c:pt>
                <c:pt idx="23">
                  <c:v>24891.457557496877</c:v>
                </c:pt>
                <c:pt idx="24">
                  <c:v>28625.176191121405</c:v>
                </c:pt>
                <c:pt idx="25">
                  <c:v>32918.952619789612</c:v>
                </c:pt>
                <c:pt idx="26">
                  <c:v>37856.79551275805</c:v>
                </c:pt>
                <c:pt idx="27">
                  <c:v>43535.314839671752</c:v>
                </c:pt>
                <c:pt idx="28">
                  <c:v>50065.61206562251</c:v>
                </c:pt>
                <c:pt idx="29">
                  <c:v>57575.453875465879</c:v>
                </c:pt>
                <c:pt idx="30">
                  <c:v>66211.771956785757</c:v>
                </c:pt>
              </c:numCache>
            </c:numRef>
          </c:val>
          <c:smooth val="0"/>
          <c:extLst>
            <c:ext xmlns:c16="http://schemas.microsoft.com/office/drawing/2014/chart" uri="{C3380CC4-5D6E-409C-BE32-E72D297353CC}">
              <c16:uniqueId val="{00000002-E4CC-4ED0-9332-AFE26F13B580}"/>
            </c:ext>
          </c:extLst>
        </c:ser>
        <c:dLbls>
          <c:showLegendKey val="0"/>
          <c:showVal val="0"/>
          <c:showCatName val="0"/>
          <c:showSerName val="0"/>
          <c:showPercent val="0"/>
          <c:showBubbleSize val="0"/>
        </c:dLbls>
        <c:smooth val="0"/>
        <c:axId val="1741320335"/>
        <c:axId val="1783510975"/>
      </c:lineChart>
      <c:catAx>
        <c:axId val="174132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83510975"/>
        <c:crosses val="autoZero"/>
        <c:auto val="1"/>
        <c:lblAlgn val="ctr"/>
        <c:lblOffset val="100"/>
        <c:noMultiLvlLbl val="0"/>
      </c:catAx>
      <c:valAx>
        <c:axId val="178351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4132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复利</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2"/>
          <c:order val="0"/>
          <c:tx>
            <c:strRef>
              <c:f>Sheet1!$D$1</c:f>
              <c:strCache>
                <c:ptCount val="1"/>
                <c:pt idx="0">
                  <c:v>复利（15%）</c:v>
                </c:pt>
              </c:strCache>
            </c:strRef>
          </c:tx>
          <c:spPr>
            <a:ln w="28575" cap="rnd">
              <a:solidFill>
                <a:schemeClr val="accent3"/>
              </a:solidFill>
              <a:round/>
            </a:ln>
            <a:effectLst/>
          </c:spPr>
          <c:marker>
            <c:symbol val="none"/>
          </c:marker>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Sheet1!$D$2:$D$32</c:f>
              <c:numCache>
                <c:formatCode>General</c:formatCode>
                <c:ptCount val="31"/>
                <c:pt idx="0">
                  <c:v>1000</c:v>
                </c:pt>
                <c:pt idx="1">
                  <c:v>1150</c:v>
                </c:pt>
                <c:pt idx="2">
                  <c:v>1322.5</c:v>
                </c:pt>
                <c:pt idx="3">
                  <c:v>1520.8749999999998</c:v>
                </c:pt>
                <c:pt idx="4">
                  <c:v>1749.0062499999997</c:v>
                </c:pt>
                <c:pt idx="5">
                  <c:v>2011.3571874999996</c:v>
                </c:pt>
                <c:pt idx="6">
                  <c:v>2313.0607656249995</c:v>
                </c:pt>
                <c:pt idx="7">
                  <c:v>2660.0198804687493</c:v>
                </c:pt>
                <c:pt idx="8">
                  <c:v>3059.0228625390614</c:v>
                </c:pt>
                <c:pt idx="9">
                  <c:v>3517.8762919199203</c:v>
                </c:pt>
                <c:pt idx="10">
                  <c:v>4045.5577357079078</c:v>
                </c:pt>
                <c:pt idx="11">
                  <c:v>4652.3913960640939</c:v>
                </c:pt>
                <c:pt idx="12">
                  <c:v>5350.2501054737077</c:v>
                </c:pt>
                <c:pt idx="13">
                  <c:v>6152.7876212947631</c:v>
                </c:pt>
                <c:pt idx="14">
                  <c:v>7075.7057644889774</c:v>
                </c:pt>
                <c:pt idx="15">
                  <c:v>8137.0616291623237</c:v>
                </c:pt>
                <c:pt idx="16">
                  <c:v>9357.6208735366708</c:v>
                </c:pt>
                <c:pt idx="17">
                  <c:v>10761.264004567171</c:v>
                </c:pt>
                <c:pt idx="18">
                  <c:v>12375.453605252245</c:v>
                </c:pt>
                <c:pt idx="19">
                  <c:v>14231.771646040081</c:v>
                </c:pt>
                <c:pt idx="20">
                  <c:v>16366.537392946091</c:v>
                </c:pt>
                <c:pt idx="21">
                  <c:v>18821.518001888002</c:v>
                </c:pt>
                <c:pt idx="22">
                  <c:v>21644.7457021712</c:v>
                </c:pt>
                <c:pt idx="23">
                  <c:v>24891.457557496877</c:v>
                </c:pt>
                <c:pt idx="24">
                  <c:v>28625.176191121405</c:v>
                </c:pt>
                <c:pt idx="25">
                  <c:v>32918.952619789612</c:v>
                </c:pt>
                <c:pt idx="26">
                  <c:v>37856.79551275805</c:v>
                </c:pt>
                <c:pt idx="27">
                  <c:v>43535.314839671752</c:v>
                </c:pt>
                <c:pt idx="28">
                  <c:v>50065.61206562251</c:v>
                </c:pt>
                <c:pt idx="29">
                  <c:v>57575.453875465879</c:v>
                </c:pt>
                <c:pt idx="30">
                  <c:v>66211.771956785757</c:v>
                </c:pt>
              </c:numCache>
            </c:numRef>
          </c:val>
          <c:smooth val="0"/>
          <c:extLst>
            <c:ext xmlns:c16="http://schemas.microsoft.com/office/drawing/2014/chart" uri="{C3380CC4-5D6E-409C-BE32-E72D297353CC}">
              <c16:uniqueId val="{00000000-64CC-49DA-BA0C-8347FDBC7790}"/>
            </c:ext>
          </c:extLst>
        </c:ser>
        <c:ser>
          <c:idx val="3"/>
          <c:order val="1"/>
          <c:tx>
            <c:strRef>
              <c:f>Sheet1!$E$1</c:f>
              <c:strCache>
                <c:ptCount val="1"/>
                <c:pt idx="0">
                  <c:v>复利（低到高）</c:v>
                </c:pt>
              </c:strCache>
            </c:strRef>
          </c:tx>
          <c:spPr>
            <a:ln w="28575" cap="rnd">
              <a:solidFill>
                <a:schemeClr val="accent4"/>
              </a:solidFill>
              <a:round/>
            </a:ln>
            <a:effectLst/>
          </c:spPr>
          <c:marker>
            <c:symbol val="none"/>
          </c:marker>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Sheet1!$E$2:$E$32</c:f>
              <c:numCache>
                <c:formatCode>General</c:formatCode>
                <c:ptCount val="31"/>
                <c:pt idx="0">
                  <c:v>1000</c:v>
                </c:pt>
                <c:pt idx="1">
                  <c:v>1030</c:v>
                </c:pt>
                <c:pt idx="2">
                  <c:v>1071.509</c:v>
                </c:pt>
                <c:pt idx="3">
                  <c:v>1125.8377208269999</c:v>
                </c:pt>
                <c:pt idx="4">
                  <c:v>1194.7502814939521</c:v>
                </c:pt>
                <c:pt idx="5">
                  <c:v>1280.5597918873723</c:v>
                </c:pt>
                <c:pt idx="6">
                  <c:v>1386.2576473584204</c:v>
                </c:pt>
                <c:pt idx="7">
                  <c:v>1515.6866393935691</c:v>
                </c:pt>
                <c:pt idx="8">
                  <c:v>1673.771865674418</c:v>
                </c:pt>
                <c:pt idx="9">
                  <c:v>1866.8287410902806</c:v>
                </c:pt>
                <c:pt idx="10">
                  <c:v>2102.9747937769553</c:v>
                </c:pt>
                <c:pt idx="11">
                  <c:v>2392.6822609797318</c:v>
                </c:pt>
                <c:pt idx="12">
                  <c:v>2749.5230580687689</c:v>
                </c:pt>
                <c:pt idx="13">
                  <c:v>3191.1783448395918</c:v>
                </c:pt>
                <c:pt idx="14">
                  <c:v>3740.8143898539497</c:v>
                </c:pt>
                <c:pt idx="15">
                  <c:v>4428.968767974704</c:v>
                </c:pt>
                <c:pt idx="16">
                  <c:v>5296.1521012395979</c:v>
                </c:pt>
                <c:pt idx="17">
                  <c:v>6355.3825214875169</c:v>
                </c:pt>
                <c:pt idx="18">
                  <c:v>7626.4590257850195</c:v>
                </c:pt>
                <c:pt idx="19">
                  <c:v>9151.7508309420227</c:v>
                </c:pt>
                <c:pt idx="20">
                  <c:v>10982.100997130427</c:v>
                </c:pt>
                <c:pt idx="21">
                  <c:v>13178.521196556512</c:v>
                </c:pt>
                <c:pt idx="22">
                  <c:v>15814.225435867815</c:v>
                </c:pt>
                <c:pt idx="23">
                  <c:v>18977.070523041377</c:v>
                </c:pt>
                <c:pt idx="24">
                  <c:v>22772.48462764965</c:v>
                </c:pt>
                <c:pt idx="25">
                  <c:v>27326.981553179579</c:v>
                </c:pt>
                <c:pt idx="26">
                  <c:v>32792.377863815491</c:v>
                </c:pt>
                <c:pt idx="27">
                  <c:v>39350.853436578589</c:v>
                </c:pt>
                <c:pt idx="28">
                  <c:v>47221.024123894305</c:v>
                </c:pt>
                <c:pt idx="29">
                  <c:v>56665.228948673168</c:v>
                </c:pt>
                <c:pt idx="30">
                  <c:v>67998.274738407796</c:v>
                </c:pt>
              </c:numCache>
            </c:numRef>
          </c:val>
          <c:smooth val="0"/>
          <c:extLst>
            <c:ext xmlns:c16="http://schemas.microsoft.com/office/drawing/2014/chart" uri="{C3380CC4-5D6E-409C-BE32-E72D297353CC}">
              <c16:uniqueId val="{00000001-64CC-49DA-BA0C-8347FDBC7790}"/>
            </c:ext>
          </c:extLst>
        </c:ser>
        <c:dLbls>
          <c:showLegendKey val="0"/>
          <c:showVal val="0"/>
          <c:showCatName val="0"/>
          <c:showSerName val="0"/>
          <c:showPercent val="0"/>
          <c:showBubbleSize val="0"/>
        </c:dLbls>
        <c:smooth val="0"/>
        <c:axId val="1741320335"/>
        <c:axId val="1783510975"/>
      </c:lineChart>
      <c:catAx>
        <c:axId val="174132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83510975"/>
        <c:crosses val="autoZero"/>
        <c:auto val="1"/>
        <c:lblAlgn val="ctr"/>
        <c:lblOffset val="100"/>
        <c:noMultiLvlLbl val="0"/>
      </c:catAx>
      <c:valAx>
        <c:axId val="178351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4132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A</a:t>
            </a:r>
            <a:r>
              <a:rPr lang="zh-CN" altLang="en-US" dirty="0"/>
              <a:t>股指数、现金、国债</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沪深300</c:v>
                </c:pt>
              </c:strCache>
            </c:strRef>
          </c:tx>
          <c:spPr>
            <a:ln w="28575" cap="rnd">
              <a:solidFill>
                <a:schemeClr val="accent1"/>
              </a:solidFill>
              <a:round/>
            </a:ln>
            <a:effectLst/>
          </c:spPr>
          <c:marker>
            <c:symbol val="none"/>
          </c:marker>
          <c:cat>
            <c:numRef>
              <c:f>Sheet1!$A$2:$A$23</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Sheet1!$B$2:$B$23</c:f>
              <c:numCache>
                <c:formatCode>General</c:formatCode>
                <c:ptCount val="22"/>
                <c:pt idx="0">
                  <c:v>1000</c:v>
                </c:pt>
                <c:pt idx="1">
                  <c:v>923.45</c:v>
                </c:pt>
                <c:pt idx="2">
                  <c:v>2041.05</c:v>
                </c:pt>
                <c:pt idx="3">
                  <c:v>5338.28</c:v>
                </c:pt>
                <c:pt idx="4">
                  <c:v>1817.72</c:v>
                </c:pt>
                <c:pt idx="5">
                  <c:v>3575.68</c:v>
                </c:pt>
                <c:pt idx="6">
                  <c:v>3128.26</c:v>
                </c:pt>
                <c:pt idx="7">
                  <c:v>2345.7399999999998</c:v>
                </c:pt>
                <c:pt idx="8">
                  <c:v>2522.9499999999998</c:v>
                </c:pt>
                <c:pt idx="9">
                  <c:v>2330.0300000000002</c:v>
                </c:pt>
                <c:pt idx="10">
                  <c:v>3533.71</c:v>
                </c:pt>
                <c:pt idx="11">
                  <c:v>3731</c:v>
                </c:pt>
                <c:pt idx="12">
                  <c:v>3310.08</c:v>
                </c:pt>
                <c:pt idx="13">
                  <c:v>4030.85</c:v>
                </c:pt>
                <c:pt idx="14">
                  <c:v>3010.65</c:v>
                </c:pt>
                <c:pt idx="15">
                  <c:v>4096.58</c:v>
                </c:pt>
                <c:pt idx="16">
                  <c:v>5211.29</c:v>
                </c:pt>
                <c:pt idx="17">
                  <c:v>4940.37</c:v>
                </c:pt>
                <c:pt idx="18">
                  <c:v>3871.63</c:v>
                </c:pt>
                <c:pt idx="19" formatCode="#,##0.00_ ">
                  <c:v>3431.1098999999999</c:v>
                </c:pt>
                <c:pt idx="20" formatCode="#,##0.00_ ">
                  <c:v>3934.9108999999999</c:v>
                </c:pt>
                <c:pt idx="21" formatCode="#,##0.00_ ">
                  <c:v>3772.5230000000001</c:v>
                </c:pt>
              </c:numCache>
            </c:numRef>
          </c:val>
          <c:smooth val="0"/>
          <c:extLst>
            <c:ext xmlns:c16="http://schemas.microsoft.com/office/drawing/2014/chart" uri="{C3380CC4-5D6E-409C-BE32-E72D297353CC}">
              <c16:uniqueId val="{00000000-7AFF-4648-829A-03141E76192C}"/>
            </c:ext>
          </c:extLst>
        </c:ser>
        <c:ser>
          <c:idx val="1"/>
          <c:order val="1"/>
          <c:tx>
            <c:strRef>
              <c:f>Sheet1!$C$1</c:f>
              <c:strCache>
                <c:ptCount val="1"/>
                <c:pt idx="0">
                  <c:v>中证500</c:v>
                </c:pt>
              </c:strCache>
            </c:strRef>
          </c:tx>
          <c:spPr>
            <a:ln w="28575" cap="rnd">
              <a:solidFill>
                <a:schemeClr val="accent2"/>
              </a:solidFill>
              <a:round/>
            </a:ln>
            <a:effectLst/>
          </c:spPr>
          <c:marker>
            <c:symbol val="none"/>
          </c:marker>
          <c:cat>
            <c:numRef>
              <c:f>Sheet1!$A$2:$A$23</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Sheet1!$C$2:$C$23</c:f>
              <c:numCache>
                <c:formatCode>General</c:formatCode>
                <c:ptCount val="22"/>
                <c:pt idx="0">
                  <c:v>1000</c:v>
                </c:pt>
                <c:pt idx="1">
                  <c:v>860.13</c:v>
                </c:pt>
                <c:pt idx="2">
                  <c:v>1726.15</c:v>
                </c:pt>
                <c:pt idx="3">
                  <c:v>4947.6000000000004</c:v>
                </c:pt>
                <c:pt idx="4">
                  <c:v>1939.43</c:v>
                </c:pt>
                <c:pt idx="5">
                  <c:v>4485.25</c:v>
                </c:pt>
                <c:pt idx="6">
                  <c:v>4936.72</c:v>
                </c:pt>
                <c:pt idx="7">
                  <c:v>3266.77</c:v>
                </c:pt>
                <c:pt idx="8">
                  <c:v>3275.86</c:v>
                </c:pt>
                <c:pt idx="9">
                  <c:v>3829.1</c:v>
                </c:pt>
                <c:pt idx="10">
                  <c:v>5322.71</c:v>
                </c:pt>
                <c:pt idx="11">
                  <c:v>7617.69</c:v>
                </c:pt>
                <c:pt idx="12">
                  <c:v>6263.63</c:v>
                </c:pt>
                <c:pt idx="13">
                  <c:v>6250.82</c:v>
                </c:pt>
                <c:pt idx="14">
                  <c:v>4168.04</c:v>
                </c:pt>
                <c:pt idx="15">
                  <c:v>5267.66</c:v>
                </c:pt>
                <c:pt idx="16">
                  <c:v>6367.11</c:v>
                </c:pt>
                <c:pt idx="17">
                  <c:v>7359.4</c:v>
                </c:pt>
                <c:pt idx="18">
                  <c:v>5864.47</c:v>
                </c:pt>
                <c:pt idx="19" formatCode="#,##0.00_ ">
                  <c:v>5429.2287999999999</c:v>
                </c:pt>
                <c:pt idx="20" formatCode="#,##0.00_ ">
                  <c:v>5725.7323999999999</c:v>
                </c:pt>
                <c:pt idx="21" formatCode="#,##0.00_ ">
                  <c:v>5560.7206999999999</c:v>
                </c:pt>
              </c:numCache>
            </c:numRef>
          </c:val>
          <c:smooth val="0"/>
          <c:extLst>
            <c:ext xmlns:c16="http://schemas.microsoft.com/office/drawing/2014/chart" uri="{C3380CC4-5D6E-409C-BE32-E72D297353CC}">
              <c16:uniqueId val="{00000001-7AFF-4648-829A-03141E76192C}"/>
            </c:ext>
          </c:extLst>
        </c:ser>
        <c:ser>
          <c:idx val="2"/>
          <c:order val="2"/>
          <c:tx>
            <c:strRef>
              <c:f>Sheet1!$D$1</c:f>
              <c:strCache>
                <c:ptCount val="1"/>
                <c:pt idx="0">
                  <c:v>现金（假设利率3%）</c:v>
                </c:pt>
              </c:strCache>
            </c:strRef>
          </c:tx>
          <c:spPr>
            <a:ln w="28575" cap="rnd">
              <a:solidFill>
                <a:schemeClr val="accent3"/>
              </a:solidFill>
              <a:round/>
            </a:ln>
            <a:effectLst/>
          </c:spPr>
          <c:marker>
            <c:symbol val="none"/>
          </c:marker>
          <c:cat>
            <c:numRef>
              <c:f>Sheet1!$A$2:$A$23</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Sheet1!$D$2:$D$23</c:f>
              <c:numCache>
                <c:formatCode>General</c:formatCode>
                <c:ptCount val="22"/>
                <c:pt idx="0">
                  <c:v>1000</c:v>
                </c:pt>
                <c:pt idx="1">
                  <c:v>1030</c:v>
                </c:pt>
                <c:pt idx="2">
                  <c:v>1060.9000000000001</c:v>
                </c:pt>
                <c:pt idx="3">
                  <c:v>1092.7270000000001</c:v>
                </c:pt>
                <c:pt idx="4">
                  <c:v>1125.50881</c:v>
                </c:pt>
                <c:pt idx="5">
                  <c:v>1159.2740743000002</c:v>
                </c:pt>
                <c:pt idx="6">
                  <c:v>1194.0522965290002</c:v>
                </c:pt>
                <c:pt idx="7">
                  <c:v>1229.8738654248702</c:v>
                </c:pt>
                <c:pt idx="8">
                  <c:v>1266.7700813876163</c:v>
                </c:pt>
                <c:pt idx="9">
                  <c:v>1304.7731838292448</c:v>
                </c:pt>
                <c:pt idx="10">
                  <c:v>1343.9163793441221</c:v>
                </c:pt>
                <c:pt idx="11">
                  <c:v>1384.2338707244458</c:v>
                </c:pt>
                <c:pt idx="12">
                  <c:v>1425.7608868461791</c:v>
                </c:pt>
                <c:pt idx="13">
                  <c:v>1468.5337134515646</c:v>
                </c:pt>
                <c:pt idx="14">
                  <c:v>1512.5897248551116</c:v>
                </c:pt>
                <c:pt idx="15">
                  <c:v>1557.9674166007651</c:v>
                </c:pt>
                <c:pt idx="16">
                  <c:v>1604.706439098788</c:v>
                </c:pt>
                <c:pt idx="17">
                  <c:v>1652.8476322717518</c:v>
                </c:pt>
                <c:pt idx="18">
                  <c:v>1702.4330612399044</c:v>
                </c:pt>
                <c:pt idx="19">
                  <c:v>1753.5060530771016</c:v>
                </c:pt>
                <c:pt idx="20">
                  <c:v>1806.1112346694147</c:v>
                </c:pt>
                <c:pt idx="21">
                  <c:v>1860.2945717094972</c:v>
                </c:pt>
              </c:numCache>
            </c:numRef>
          </c:val>
          <c:smooth val="0"/>
          <c:extLst>
            <c:ext xmlns:c16="http://schemas.microsoft.com/office/drawing/2014/chart" uri="{C3380CC4-5D6E-409C-BE32-E72D297353CC}">
              <c16:uniqueId val="{00000002-7AFF-4648-829A-03141E76192C}"/>
            </c:ext>
          </c:extLst>
        </c:ser>
        <c:ser>
          <c:idx val="3"/>
          <c:order val="3"/>
          <c:tx>
            <c:strRef>
              <c:f>Sheet1!$E$1</c:f>
              <c:strCache>
                <c:ptCount val="1"/>
                <c:pt idx="0">
                  <c:v>国债指数</c:v>
                </c:pt>
              </c:strCache>
            </c:strRef>
          </c:tx>
          <c:spPr>
            <a:ln w="28575" cap="rnd">
              <a:solidFill>
                <a:schemeClr val="accent4"/>
              </a:solidFill>
              <a:round/>
            </a:ln>
            <a:effectLst/>
          </c:spPr>
          <c:marker>
            <c:symbol val="none"/>
          </c:marker>
          <c:cat>
            <c:numRef>
              <c:f>Sheet1!$A$2:$A$23</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Sheet1!$E$2:$E$23</c:f>
              <c:numCache>
                <c:formatCode>General</c:formatCode>
                <c:ptCount val="22"/>
                <c:pt idx="0">
                  <c:v>1000.0104591569921</c:v>
                </c:pt>
                <c:pt idx="1">
                  <c:v>1140.6442840707039</c:v>
                </c:pt>
                <c:pt idx="2">
                  <c:v>1165.0454973329149</c:v>
                </c:pt>
                <c:pt idx="3">
                  <c:v>1159.6381131680787</c:v>
                </c:pt>
                <c:pt idx="4">
                  <c:v>1268.6539064951367</c:v>
                </c:pt>
                <c:pt idx="5">
                  <c:v>1279.6673988076561</c:v>
                </c:pt>
                <c:pt idx="6">
                  <c:v>1320.7614266290138</c:v>
                </c:pt>
                <c:pt idx="7">
                  <c:v>1374.228637171844</c:v>
                </c:pt>
                <c:pt idx="8">
                  <c:v>1420.2280096224249</c:v>
                </c:pt>
                <c:pt idx="9">
                  <c:v>1459.219746888401</c:v>
                </c:pt>
                <c:pt idx="10">
                  <c:v>1523.6795314297672</c:v>
                </c:pt>
                <c:pt idx="11">
                  <c:v>1616.3999581633725</c:v>
                </c:pt>
                <c:pt idx="12">
                  <c:v>1671.217445873863</c:v>
                </c:pt>
                <c:pt idx="13">
                  <c:v>1682.3355297563021</c:v>
                </c:pt>
                <c:pt idx="14">
                  <c:v>1776.826691768644</c:v>
                </c:pt>
                <c:pt idx="15">
                  <c:v>1854.1313670118197</c:v>
                </c:pt>
                <c:pt idx="16">
                  <c:v>1922.1608618345372</c:v>
                </c:pt>
                <c:pt idx="17">
                  <c:v>2003.6240978977103</c:v>
                </c:pt>
                <c:pt idx="18">
                  <c:v>2076.255621796884</c:v>
                </c:pt>
                <c:pt idx="19">
                  <c:v>2154.9367221001999</c:v>
                </c:pt>
                <c:pt idx="20">
                  <c:v>2328.2564585294435</c:v>
                </c:pt>
                <c:pt idx="21">
                  <c:v>2347.7491894153341</c:v>
                </c:pt>
              </c:numCache>
            </c:numRef>
          </c:val>
          <c:smooth val="0"/>
          <c:extLst>
            <c:ext xmlns:c16="http://schemas.microsoft.com/office/drawing/2014/chart" uri="{C3380CC4-5D6E-409C-BE32-E72D297353CC}">
              <c16:uniqueId val="{00000003-7AFF-4648-829A-03141E76192C}"/>
            </c:ext>
          </c:extLst>
        </c:ser>
        <c:dLbls>
          <c:showLegendKey val="0"/>
          <c:showVal val="0"/>
          <c:showCatName val="0"/>
          <c:showSerName val="0"/>
          <c:showPercent val="0"/>
          <c:showBubbleSize val="0"/>
        </c:dLbls>
        <c:smooth val="0"/>
        <c:axId val="524931776"/>
        <c:axId val="523687056"/>
      </c:lineChart>
      <c:catAx>
        <c:axId val="5249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23687056"/>
        <c:crosses val="autoZero"/>
        <c:auto val="1"/>
        <c:lblAlgn val="ctr"/>
        <c:lblOffset val="100"/>
        <c:noMultiLvlLbl val="0"/>
      </c:catAx>
      <c:valAx>
        <c:axId val="52368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2493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48859-348B-47CE-9632-474ACEFA52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4313F265-7D34-4132-9AB2-1D921DD63B41}">
      <dgm:prSet phldrT="[文本]"/>
      <dgm:spPr/>
      <dgm:t>
        <a:bodyPr/>
        <a:lstStyle/>
        <a:p>
          <a:r>
            <a:rPr lang="zh-CN" altLang="en-US" dirty="0"/>
            <a:t>心理强大</a:t>
          </a:r>
        </a:p>
      </dgm:t>
    </dgm:pt>
    <dgm:pt modelId="{B596A704-9DE9-4250-8678-EA04AA03E7A4}" type="parTrans" cxnId="{F57A4148-8754-4F32-BA4E-7C83B1842596}">
      <dgm:prSet/>
      <dgm:spPr/>
      <dgm:t>
        <a:bodyPr/>
        <a:lstStyle/>
        <a:p>
          <a:endParaRPr lang="zh-CN" altLang="en-US"/>
        </a:p>
      </dgm:t>
    </dgm:pt>
    <dgm:pt modelId="{6D6A78B2-AFB8-4FC1-805B-DD1DE4D2F5A2}" type="sibTrans" cxnId="{F57A4148-8754-4F32-BA4E-7C83B1842596}">
      <dgm:prSet/>
      <dgm:spPr/>
      <dgm:t>
        <a:bodyPr/>
        <a:lstStyle/>
        <a:p>
          <a:endParaRPr lang="zh-CN" altLang="en-US"/>
        </a:p>
      </dgm:t>
    </dgm:pt>
    <dgm:pt modelId="{623613E7-BD43-4357-9D2B-B67BE04A47F9}">
      <dgm:prSet phldrT="[文本]"/>
      <dgm:spPr/>
      <dgm:t>
        <a:bodyPr/>
        <a:lstStyle/>
        <a:p>
          <a:r>
            <a:rPr lang="zh-CN" altLang="en-US" dirty="0"/>
            <a:t>判断力</a:t>
          </a:r>
        </a:p>
      </dgm:t>
    </dgm:pt>
    <dgm:pt modelId="{CBE7DDB6-3C5B-446C-A8AB-E5F7F0E253CC}" type="parTrans" cxnId="{15B95453-D471-4A5A-A8B9-033CF4272272}">
      <dgm:prSet/>
      <dgm:spPr/>
      <dgm:t>
        <a:bodyPr/>
        <a:lstStyle/>
        <a:p>
          <a:endParaRPr lang="zh-CN" altLang="en-US"/>
        </a:p>
      </dgm:t>
    </dgm:pt>
    <dgm:pt modelId="{7C141B90-B771-433E-808B-40635E0262FF}" type="sibTrans" cxnId="{15B95453-D471-4A5A-A8B9-033CF4272272}">
      <dgm:prSet/>
      <dgm:spPr/>
      <dgm:t>
        <a:bodyPr/>
        <a:lstStyle/>
        <a:p>
          <a:endParaRPr lang="zh-CN" altLang="en-US"/>
        </a:p>
      </dgm:t>
    </dgm:pt>
    <dgm:pt modelId="{86B66133-4732-4EA9-9F4A-9E0DA81AAC02}">
      <dgm:prSet phldrT="[文本]"/>
      <dgm:spPr/>
      <dgm:t>
        <a:bodyPr/>
        <a:lstStyle/>
        <a:p>
          <a:r>
            <a:rPr lang="zh-CN" altLang="en-US" dirty="0"/>
            <a:t>纪律</a:t>
          </a:r>
        </a:p>
      </dgm:t>
    </dgm:pt>
    <dgm:pt modelId="{51AF3922-5819-4643-97E3-3DC250B9E24C}" type="parTrans" cxnId="{D6EDDDDF-F25E-4661-B7C9-2F05DD0BDEE9}">
      <dgm:prSet/>
      <dgm:spPr/>
      <dgm:t>
        <a:bodyPr/>
        <a:lstStyle/>
        <a:p>
          <a:endParaRPr lang="zh-CN" altLang="en-US"/>
        </a:p>
      </dgm:t>
    </dgm:pt>
    <dgm:pt modelId="{4DA08B16-D59B-4606-ACD5-42F0847FD24A}" type="sibTrans" cxnId="{D6EDDDDF-F25E-4661-B7C9-2F05DD0BDEE9}">
      <dgm:prSet/>
      <dgm:spPr/>
      <dgm:t>
        <a:bodyPr/>
        <a:lstStyle/>
        <a:p>
          <a:endParaRPr lang="zh-CN" altLang="en-US"/>
        </a:p>
      </dgm:t>
    </dgm:pt>
    <dgm:pt modelId="{690D9A43-1F23-4201-A5AB-0CD0FB92D16A}">
      <dgm:prSet phldrT="[文本]"/>
      <dgm:spPr/>
      <dgm:t>
        <a:bodyPr/>
        <a:lstStyle/>
        <a:p>
          <a:r>
            <a:rPr lang="zh-CN" altLang="en-US" dirty="0"/>
            <a:t>耐心</a:t>
          </a:r>
        </a:p>
      </dgm:t>
    </dgm:pt>
    <dgm:pt modelId="{BD23D11A-7763-4087-B19D-0A2F8528B6AE}" type="parTrans" cxnId="{7EA5F02C-E52B-4F0B-BD2D-46EDD7CC479F}">
      <dgm:prSet/>
      <dgm:spPr/>
      <dgm:t>
        <a:bodyPr/>
        <a:lstStyle/>
        <a:p>
          <a:endParaRPr lang="zh-CN" altLang="en-US"/>
        </a:p>
      </dgm:t>
    </dgm:pt>
    <dgm:pt modelId="{B74795A2-0108-4ADB-8F2B-CC45E71BD480}" type="sibTrans" cxnId="{7EA5F02C-E52B-4F0B-BD2D-46EDD7CC479F}">
      <dgm:prSet/>
      <dgm:spPr/>
      <dgm:t>
        <a:bodyPr/>
        <a:lstStyle/>
        <a:p>
          <a:endParaRPr lang="zh-CN" altLang="en-US"/>
        </a:p>
      </dgm:t>
    </dgm:pt>
    <dgm:pt modelId="{3A7FA3EC-330B-4B50-954A-F80BC3EAB1D6}">
      <dgm:prSet phldrT="[文本]"/>
      <dgm:spPr/>
      <dgm:t>
        <a:bodyPr/>
        <a:lstStyle/>
        <a:p>
          <a:r>
            <a:rPr lang="zh-CN" altLang="en-US" dirty="0"/>
            <a:t>逆向思维</a:t>
          </a:r>
        </a:p>
      </dgm:t>
    </dgm:pt>
    <dgm:pt modelId="{DE861442-A204-4300-94CA-559DA719C542}" type="parTrans" cxnId="{F85720DA-FB44-4274-A046-4835CCC6F3E2}">
      <dgm:prSet/>
      <dgm:spPr/>
      <dgm:t>
        <a:bodyPr/>
        <a:lstStyle/>
        <a:p>
          <a:endParaRPr lang="zh-CN" altLang="en-US"/>
        </a:p>
      </dgm:t>
    </dgm:pt>
    <dgm:pt modelId="{5F465112-7B96-4801-8196-5540BEA5913E}" type="sibTrans" cxnId="{F85720DA-FB44-4274-A046-4835CCC6F3E2}">
      <dgm:prSet/>
      <dgm:spPr/>
      <dgm:t>
        <a:bodyPr/>
        <a:lstStyle/>
        <a:p>
          <a:endParaRPr lang="zh-CN" altLang="en-US"/>
        </a:p>
      </dgm:t>
    </dgm:pt>
    <dgm:pt modelId="{76C99D9E-D63F-44EC-AAC8-FA154EB41F20}">
      <dgm:prSet/>
      <dgm:spPr/>
      <dgm:t>
        <a:bodyPr/>
        <a:lstStyle/>
        <a:p>
          <a:r>
            <a:rPr lang="zh-CN" altLang="en-US" dirty="0"/>
            <a:t>认错能力</a:t>
          </a:r>
        </a:p>
      </dgm:t>
    </dgm:pt>
    <dgm:pt modelId="{D65AE8C0-5054-4EF6-BC41-CC5B645B70A2}" type="parTrans" cxnId="{5B20390F-100B-4228-B188-539522B5902B}">
      <dgm:prSet/>
      <dgm:spPr/>
      <dgm:t>
        <a:bodyPr/>
        <a:lstStyle/>
        <a:p>
          <a:endParaRPr lang="zh-CN" altLang="en-US"/>
        </a:p>
      </dgm:t>
    </dgm:pt>
    <dgm:pt modelId="{4FE9862E-E1FB-4377-A6C1-E12083A97709}" type="sibTrans" cxnId="{5B20390F-100B-4228-B188-539522B5902B}">
      <dgm:prSet/>
      <dgm:spPr/>
      <dgm:t>
        <a:bodyPr/>
        <a:lstStyle/>
        <a:p>
          <a:endParaRPr lang="zh-CN" altLang="en-US"/>
        </a:p>
      </dgm:t>
    </dgm:pt>
    <dgm:pt modelId="{874FEA03-6232-488E-8F25-DF1709BC0F70}">
      <dgm:prSet/>
      <dgm:spPr/>
      <dgm:t>
        <a:bodyPr/>
        <a:lstStyle/>
        <a:p>
          <a:r>
            <a:rPr lang="zh-CN" altLang="en-US" dirty="0"/>
            <a:t>自我剖析</a:t>
          </a:r>
        </a:p>
      </dgm:t>
    </dgm:pt>
    <dgm:pt modelId="{AF08EC8C-98C2-4195-8CE2-6B0118DAA5C6}" type="parTrans" cxnId="{F2D12DA5-30C4-42AE-9ED3-3A327D7AF182}">
      <dgm:prSet/>
      <dgm:spPr/>
      <dgm:t>
        <a:bodyPr/>
        <a:lstStyle/>
        <a:p>
          <a:endParaRPr lang="zh-CN" altLang="en-US"/>
        </a:p>
      </dgm:t>
    </dgm:pt>
    <dgm:pt modelId="{518AF190-AB7B-4A6A-8507-312DB1F45F7B}" type="sibTrans" cxnId="{F2D12DA5-30C4-42AE-9ED3-3A327D7AF182}">
      <dgm:prSet/>
      <dgm:spPr/>
      <dgm:t>
        <a:bodyPr/>
        <a:lstStyle/>
        <a:p>
          <a:endParaRPr lang="zh-CN" altLang="en-US"/>
        </a:p>
      </dgm:t>
    </dgm:pt>
    <dgm:pt modelId="{39208D2D-94CF-4704-B195-3B50C36DC57A}">
      <dgm:prSet/>
      <dgm:spPr/>
      <dgm:t>
        <a:bodyPr/>
        <a:lstStyle/>
        <a:p>
          <a:r>
            <a:rPr lang="zh-CN" altLang="en-US" dirty="0"/>
            <a:t>学习能力</a:t>
          </a:r>
        </a:p>
      </dgm:t>
    </dgm:pt>
    <dgm:pt modelId="{54A93A18-9DD2-49B1-929D-E766CAA568F9}" type="parTrans" cxnId="{6032FA60-4E96-44FD-A865-7390FD56F547}">
      <dgm:prSet/>
      <dgm:spPr/>
      <dgm:t>
        <a:bodyPr/>
        <a:lstStyle/>
        <a:p>
          <a:endParaRPr lang="zh-CN" altLang="en-US"/>
        </a:p>
      </dgm:t>
    </dgm:pt>
    <dgm:pt modelId="{E085A599-B462-4161-B91A-44B81AF3268E}" type="sibTrans" cxnId="{6032FA60-4E96-44FD-A865-7390FD56F547}">
      <dgm:prSet/>
      <dgm:spPr/>
      <dgm:t>
        <a:bodyPr/>
        <a:lstStyle/>
        <a:p>
          <a:endParaRPr lang="zh-CN" altLang="en-US"/>
        </a:p>
      </dgm:t>
    </dgm:pt>
    <dgm:pt modelId="{244A54B6-4C09-46CF-9DE5-728B55721D5B}">
      <dgm:prSet/>
      <dgm:spPr/>
      <dgm:t>
        <a:bodyPr/>
        <a:lstStyle/>
        <a:p>
          <a:r>
            <a:rPr lang="zh-CN" altLang="en-US" dirty="0"/>
            <a:t>分析能力</a:t>
          </a:r>
        </a:p>
      </dgm:t>
    </dgm:pt>
    <dgm:pt modelId="{72A1B204-B756-4C81-A639-D8F969BF2982}" type="parTrans" cxnId="{55DCBD48-7040-4E8B-B112-8A692DCA11B4}">
      <dgm:prSet/>
      <dgm:spPr/>
      <dgm:t>
        <a:bodyPr/>
        <a:lstStyle/>
        <a:p>
          <a:endParaRPr lang="zh-CN" altLang="en-US"/>
        </a:p>
      </dgm:t>
    </dgm:pt>
    <dgm:pt modelId="{FDBF5E58-BCBA-411D-9761-9D845946B9EF}" type="sibTrans" cxnId="{55DCBD48-7040-4E8B-B112-8A692DCA11B4}">
      <dgm:prSet/>
      <dgm:spPr/>
      <dgm:t>
        <a:bodyPr/>
        <a:lstStyle/>
        <a:p>
          <a:endParaRPr lang="zh-CN" altLang="en-US"/>
        </a:p>
      </dgm:t>
    </dgm:pt>
    <dgm:pt modelId="{798E4C25-99AE-4857-B8C5-14E57194867C}">
      <dgm:prSet/>
      <dgm:spPr/>
      <dgm:t>
        <a:bodyPr/>
        <a:lstStyle/>
        <a:p>
          <a:r>
            <a:rPr lang="zh-CN" altLang="en-US" dirty="0"/>
            <a:t>历史知识</a:t>
          </a:r>
        </a:p>
      </dgm:t>
    </dgm:pt>
    <dgm:pt modelId="{D3FF06F9-7700-4353-9023-3A7FA7620CAD}" type="parTrans" cxnId="{C7C2A743-4CF6-4252-A235-CCBDA5E1AAB0}">
      <dgm:prSet/>
      <dgm:spPr/>
      <dgm:t>
        <a:bodyPr/>
        <a:lstStyle/>
        <a:p>
          <a:endParaRPr lang="zh-CN" altLang="en-US"/>
        </a:p>
      </dgm:t>
    </dgm:pt>
    <dgm:pt modelId="{003572C5-7ECE-460F-B40D-547DB1444C2A}" type="sibTrans" cxnId="{C7C2A743-4CF6-4252-A235-CCBDA5E1AAB0}">
      <dgm:prSet/>
      <dgm:spPr/>
      <dgm:t>
        <a:bodyPr/>
        <a:lstStyle/>
        <a:p>
          <a:endParaRPr lang="zh-CN" altLang="en-US"/>
        </a:p>
      </dgm:t>
    </dgm:pt>
    <dgm:pt modelId="{83AE1200-EB2E-4EBD-A445-62AE483DA4A7}">
      <dgm:prSet/>
      <dgm:spPr/>
      <dgm:t>
        <a:bodyPr/>
        <a:lstStyle/>
        <a:p>
          <a:r>
            <a:rPr lang="zh-CN" altLang="en-US" dirty="0"/>
            <a:t>大众心理</a:t>
          </a:r>
        </a:p>
      </dgm:t>
    </dgm:pt>
    <dgm:pt modelId="{3E27DC99-185A-420F-BE91-176A6E5DF356}" type="parTrans" cxnId="{461C3F1D-E738-417C-B597-769EECA31005}">
      <dgm:prSet/>
      <dgm:spPr/>
      <dgm:t>
        <a:bodyPr/>
        <a:lstStyle/>
        <a:p>
          <a:endParaRPr lang="zh-CN" altLang="en-US"/>
        </a:p>
      </dgm:t>
    </dgm:pt>
    <dgm:pt modelId="{786FD49B-FAD4-47A6-834A-6C3506F31C39}" type="sibTrans" cxnId="{461C3F1D-E738-417C-B597-769EECA31005}">
      <dgm:prSet/>
      <dgm:spPr/>
      <dgm:t>
        <a:bodyPr/>
        <a:lstStyle/>
        <a:p>
          <a:endParaRPr lang="zh-CN" altLang="en-US"/>
        </a:p>
      </dgm:t>
    </dgm:pt>
    <dgm:pt modelId="{C7D768CE-6AA5-471E-A1AE-1CEED2499640}">
      <dgm:prSet/>
      <dgm:spPr/>
      <dgm:t>
        <a:bodyPr/>
        <a:lstStyle/>
        <a:p>
          <a:r>
            <a:rPr lang="zh-CN" altLang="en-US" dirty="0"/>
            <a:t>学习兴趣</a:t>
          </a:r>
        </a:p>
      </dgm:t>
    </dgm:pt>
    <dgm:pt modelId="{50CAF511-C461-419D-9C67-08F4B590B121}" type="parTrans" cxnId="{DE719B8F-6700-498B-80C7-2D091CB64C5E}">
      <dgm:prSet/>
      <dgm:spPr/>
      <dgm:t>
        <a:bodyPr/>
        <a:lstStyle/>
        <a:p>
          <a:endParaRPr lang="zh-CN" altLang="en-US"/>
        </a:p>
      </dgm:t>
    </dgm:pt>
    <dgm:pt modelId="{EC9C784C-2E7B-4704-AD28-5480BE0F8670}" type="sibTrans" cxnId="{DE719B8F-6700-498B-80C7-2D091CB64C5E}">
      <dgm:prSet/>
      <dgm:spPr/>
      <dgm:t>
        <a:bodyPr/>
        <a:lstStyle/>
        <a:p>
          <a:endParaRPr lang="zh-CN" altLang="en-US"/>
        </a:p>
      </dgm:t>
    </dgm:pt>
    <dgm:pt modelId="{F684B09E-53C5-4CDF-B15C-BA74D9F48911}" type="pres">
      <dgm:prSet presAssocID="{0ED48859-348B-47CE-9632-474ACEFA52E9}" presName="diagram" presStyleCnt="0">
        <dgm:presLayoutVars>
          <dgm:dir/>
          <dgm:resizeHandles val="exact"/>
        </dgm:presLayoutVars>
      </dgm:prSet>
      <dgm:spPr/>
    </dgm:pt>
    <dgm:pt modelId="{0AEE3D87-4D71-4243-9DBB-F7B2363A0295}" type="pres">
      <dgm:prSet presAssocID="{4313F265-7D34-4132-9AB2-1D921DD63B41}" presName="node" presStyleLbl="node1" presStyleIdx="0" presStyleCnt="12" custLinFactX="9590" custLinFactNeighborX="100000" custLinFactNeighborY="-2929">
        <dgm:presLayoutVars>
          <dgm:bulletEnabled val="1"/>
        </dgm:presLayoutVars>
      </dgm:prSet>
      <dgm:spPr/>
    </dgm:pt>
    <dgm:pt modelId="{AA9DA7C8-E2B5-4F5F-BDF4-273EA0A52E7A}" type="pres">
      <dgm:prSet presAssocID="{6D6A78B2-AFB8-4FC1-805B-DD1DE4D2F5A2}" presName="sibTrans" presStyleCnt="0"/>
      <dgm:spPr/>
    </dgm:pt>
    <dgm:pt modelId="{1895B260-2E4A-4617-A77A-ED39D1DAFE56}" type="pres">
      <dgm:prSet presAssocID="{623613E7-BD43-4357-9D2B-B67BE04A47F9}" presName="node" presStyleLbl="node1" presStyleIdx="1" presStyleCnt="12" custLinFactX="-10126" custLinFactNeighborX="-100000" custLinFactNeighborY="-2929">
        <dgm:presLayoutVars>
          <dgm:bulletEnabled val="1"/>
        </dgm:presLayoutVars>
      </dgm:prSet>
      <dgm:spPr/>
    </dgm:pt>
    <dgm:pt modelId="{B6338C58-074E-4088-B291-FB3B215FCA82}" type="pres">
      <dgm:prSet presAssocID="{7C141B90-B771-433E-808B-40635E0262FF}" presName="sibTrans" presStyleCnt="0"/>
      <dgm:spPr/>
    </dgm:pt>
    <dgm:pt modelId="{8A0ADDF7-1EAD-42AC-9CC4-B15328385273}" type="pres">
      <dgm:prSet presAssocID="{86B66133-4732-4EA9-9F4A-9E0DA81AAC02}" presName="node" presStyleLbl="node1" presStyleIdx="2" presStyleCnt="12">
        <dgm:presLayoutVars>
          <dgm:bulletEnabled val="1"/>
        </dgm:presLayoutVars>
      </dgm:prSet>
      <dgm:spPr/>
    </dgm:pt>
    <dgm:pt modelId="{C5B02086-513C-4917-81AD-971B916E9A6C}" type="pres">
      <dgm:prSet presAssocID="{4DA08B16-D59B-4606-ACD5-42F0847FD24A}" presName="sibTrans" presStyleCnt="0"/>
      <dgm:spPr/>
    </dgm:pt>
    <dgm:pt modelId="{5EED8E90-98B5-4AF1-9991-D3E96E050A67}" type="pres">
      <dgm:prSet presAssocID="{690D9A43-1F23-4201-A5AB-0CD0FB92D16A}" presName="node" presStyleLbl="node1" presStyleIdx="3" presStyleCnt="12">
        <dgm:presLayoutVars>
          <dgm:bulletEnabled val="1"/>
        </dgm:presLayoutVars>
      </dgm:prSet>
      <dgm:spPr/>
    </dgm:pt>
    <dgm:pt modelId="{ED44B023-EA9D-4C98-81EA-016C89A72A2A}" type="pres">
      <dgm:prSet presAssocID="{B74795A2-0108-4ADB-8F2B-CC45E71BD480}" presName="sibTrans" presStyleCnt="0"/>
      <dgm:spPr/>
    </dgm:pt>
    <dgm:pt modelId="{18ED5787-C286-4AC6-8CF5-6F123E9FDEC7}" type="pres">
      <dgm:prSet presAssocID="{3A7FA3EC-330B-4B50-954A-F80BC3EAB1D6}" presName="node" presStyleLbl="node1" presStyleIdx="4" presStyleCnt="12">
        <dgm:presLayoutVars>
          <dgm:bulletEnabled val="1"/>
        </dgm:presLayoutVars>
      </dgm:prSet>
      <dgm:spPr/>
    </dgm:pt>
    <dgm:pt modelId="{55C703A6-2DC7-4823-B984-C3957CE0329C}" type="pres">
      <dgm:prSet presAssocID="{5F465112-7B96-4801-8196-5540BEA5913E}" presName="sibTrans" presStyleCnt="0"/>
      <dgm:spPr/>
    </dgm:pt>
    <dgm:pt modelId="{E9C4BEEA-A134-46F6-8262-67CA42240A85}" type="pres">
      <dgm:prSet presAssocID="{76C99D9E-D63F-44EC-AAC8-FA154EB41F20}" presName="node" presStyleLbl="node1" presStyleIdx="5" presStyleCnt="12">
        <dgm:presLayoutVars>
          <dgm:bulletEnabled val="1"/>
        </dgm:presLayoutVars>
      </dgm:prSet>
      <dgm:spPr/>
    </dgm:pt>
    <dgm:pt modelId="{655E47EF-31CA-4384-9377-9F354BFACEB5}" type="pres">
      <dgm:prSet presAssocID="{4FE9862E-E1FB-4377-A6C1-E12083A97709}" presName="sibTrans" presStyleCnt="0"/>
      <dgm:spPr/>
    </dgm:pt>
    <dgm:pt modelId="{F5DF9C56-3734-4F11-BC81-DCC7DD3B7EF8}" type="pres">
      <dgm:prSet presAssocID="{874FEA03-6232-488E-8F25-DF1709BC0F70}" presName="node" presStyleLbl="node1" presStyleIdx="6" presStyleCnt="12">
        <dgm:presLayoutVars>
          <dgm:bulletEnabled val="1"/>
        </dgm:presLayoutVars>
      </dgm:prSet>
      <dgm:spPr/>
    </dgm:pt>
    <dgm:pt modelId="{7FF78494-C2D5-448C-BA44-16F76686E2FB}" type="pres">
      <dgm:prSet presAssocID="{518AF190-AB7B-4A6A-8507-312DB1F45F7B}" presName="sibTrans" presStyleCnt="0"/>
      <dgm:spPr/>
    </dgm:pt>
    <dgm:pt modelId="{F497708F-27FF-47C4-886F-16B41566E69A}" type="pres">
      <dgm:prSet presAssocID="{39208D2D-94CF-4704-B195-3B50C36DC57A}" presName="node" presStyleLbl="node1" presStyleIdx="7" presStyleCnt="12">
        <dgm:presLayoutVars>
          <dgm:bulletEnabled val="1"/>
        </dgm:presLayoutVars>
      </dgm:prSet>
      <dgm:spPr/>
    </dgm:pt>
    <dgm:pt modelId="{EA675D74-F1C7-436C-85D8-00C11F081494}" type="pres">
      <dgm:prSet presAssocID="{E085A599-B462-4161-B91A-44B81AF3268E}" presName="sibTrans" presStyleCnt="0"/>
      <dgm:spPr/>
    </dgm:pt>
    <dgm:pt modelId="{D024DC88-D725-489A-A40E-2CA256952EF4}" type="pres">
      <dgm:prSet presAssocID="{244A54B6-4C09-46CF-9DE5-728B55721D5B}" presName="node" presStyleLbl="node1" presStyleIdx="8" presStyleCnt="12" custLinFactX="130126" custLinFactNeighborX="200000" custLinFactNeighborY="2166">
        <dgm:presLayoutVars>
          <dgm:bulletEnabled val="1"/>
        </dgm:presLayoutVars>
      </dgm:prSet>
      <dgm:spPr/>
    </dgm:pt>
    <dgm:pt modelId="{64573A0B-D94F-48AE-BF6E-403DF7A3EEF3}" type="pres">
      <dgm:prSet presAssocID="{FDBF5E58-BCBA-411D-9761-9D845946B9EF}" presName="sibTrans" presStyleCnt="0"/>
      <dgm:spPr/>
    </dgm:pt>
    <dgm:pt modelId="{604EF9A2-E889-4272-A9D7-DF12493DC260}" type="pres">
      <dgm:prSet presAssocID="{798E4C25-99AE-4857-B8C5-14E57194867C}" presName="node" presStyleLbl="node1" presStyleIdx="9" presStyleCnt="12">
        <dgm:presLayoutVars>
          <dgm:bulletEnabled val="1"/>
        </dgm:presLayoutVars>
      </dgm:prSet>
      <dgm:spPr/>
    </dgm:pt>
    <dgm:pt modelId="{6C6EEFFC-2E01-4055-9C24-7C6217F5774A}" type="pres">
      <dgm:prSet presAssocID="{003572C5-7ECE-460F-B40D-547DB1444C2A}" presName="sibTrans" presStyleCnt="0"/>
      <dgm:spPr/>
    </dgm:pt>
    <dgm:pt modelId="{B09C84C2-A9EE-4EAE-A464-04C9957B2991}" type="pres">
      <dgm:prSet presAssocID="{83AE1200-EB2E-4EBD-A445-62AE483DA4A7}" presName="node" presStyleLbl="node1" presStyleIdx="10" presStyleCnt="12">
        <dgm:presLayoutVars>
          <dgm:bulletEnabled val="1"/>
        </dgm:presLayoutVars>
      </dgm:prSet>
      <dgm:spPr/>
    </dgm:pt>
    <dgm:pt modelId="{F0F0448F-21C2-4726-9DF9-B8FA3E1449E6}" type="pres">
      <dgm:prSet presAssocID="{786FD49B-FAD4-47A6-834A-6C3506F31C39}" presName="sibTrans" presStyleCnt="0"/>
      <dgm:spPr/>
    </dgm:pt>
    <dgm:pt modelId="{D90BF30A-19C0-468F-B8C7-D45C21515DFC}" type="pres">
      <dgm:prSet presAssocID="{C7D768CE-6AA5-471E-A1AE-1CEED2499640}" presName="node" presStyleLbl="node1" presStyleIdx="11" presStyleCnt="12" custLinFactX="-130126" custLinFactNeighborX="-200000" custLinFactNeighborY="2166">
        <dgm:presLayoutVars>
          <dgm:bulletEnabled val="1"/>
        </dgm:presLayoutVars>
      </dgm:prSet>
      <dgm:spPr/>
    </dgm:pt>
  </dgm:ptLst>
  <dgm:cxnLst>
    <dgm:cxn modelId="{D2618E04-8DF4-4027-A215-FECB8DFEF7E7}" type="presOf" srcId="{86B66133-4732-4EA9-9F4A-9E0DA81AAC02}" destId="{8A0ADDF7-1EAD-42AC-9CC4-B15328385273}" srcOrd="0" destOrd="0" presId="urn:microsoft.com/office/officeart/2005/8/layout/default"/>
    <dgm:cxn modelId="{C8F1B10D-E7CA-48FD-BF85-A7673EC05482}" type="presOf" srcId="{83AE1200-EB2E-4EBD-A445-62AE483DA4A7}" destId="{B09C84C2-A9EE-4EAE-A464-04C9957B2991}" srcOrd="0" destOrd="0" presId="urn:microsoft.com/office/officeart/2005/8/layout/default"/>
    <dgm:cxn modelId="{5B20390F-100B-4228-B188-539522B5902B}" srcId="{0ED48859-348B-47CE-9632-474ACEFA52E9}" destId="{76C99D9E-D63F-44EC-AAC8-FA154EB41F20}" srcOrd="5" destOrd="0" parTransId="{D65AE8C0-5054-4EF6-BC41-CC5B645B70A2}" sibTransId="{4FE9862E-E1FB-4377-A6C1-E12083A97709}"/>
    <dgm:cxn modelId="{193F0012-0AE3-4762-BBA8-C971746703EA}" type="presOf" srcId="{3A7FA3EC-330B-4B50-954A-F80BC3EAB1D6}" destId="{18ED5787-C286-4AC6-8CF5-6F123E9FDEC7}" srcOrd="0" destOrd="0" presId="urn:microsoft.com/office/officeart/2005/8/layout/default"/>
    <dgm:cxn modelId="{461C3F1D-E738-417C-B597-769EECA31005}" srcId="{0ED48859-348B-47CE-9632-474ACEFA52E9}" destId="{83AE1200-EB2E-4EBD-A445-62AE483DA4A7}" srcOrd="10" destOrd="0" parTransId="{3E27DC99-185A-420F-BE91-176A6E5DF356}" sibTransId="{786FD49B-FAD4-47A6-834A-6C3506F31C39}"/>
    <dgm:cxn modelId="{7EA5F02C-E52B-4F0B-BD2D-46EDD7CC479F}" srcId="{0ED48859-348B-47CE-9632-474ACEFA52E9}" destId="{690D9A43-1F23-4201-A5AB-0CD0FB92D16A}" srcOrd="3" destOrd="0" parTransId="{BD23D11A-7763-4087-B19D-0A2F8528B6AE}" sibTransId="{B74795A2-0108-4ADB-8F2B-CC45E71BD480}"/>
    <dgm:cxn modelId="{6032FA60-4E96-44FD-A865-7390FD56F547}" srcId="{0ED48859-348B-47CE-9632-474ACEFA52E9}" destId="{39208D2D-94CF-4704-B195-3B50C36DC57A}" srcOrd="7" destOrd="0" parTransId="{54A93A18-9DD2-49B1-929D-E766CAA568F9}" sibTransId="{E085A599-B462-4161-B91A-44B81AF3268E}"/>
    <dgm:cxn modelId="{5A7FD161-C2E9-48DC-B984-B4FFD94BAF0C}" type="presOf" srcId="{C7D768CE-6AA5-471E-A1AE-1CEED2499640}" destId="{D90BF30A-19C0-468F-B8C7-D45C21515DFC}" srcOrd="0" destOrd="0" presId="urn:microsoft.com/office/officeart/2005/8/layout/default"/>
    <dgm:cxn modelId="{D67CEB62-E72F-458F-B6AB-E4858C36407E}" type="presOf" srcId="{4313F265-7D34-4132-9AB2-1D921DD63B41}" destId="{0AEE3D87-4D71-4243-9DBB-F7B2363A0295}" srcOrd="0" destOrd="0" presId="urn:microsoft.com/office/officeart/2005/8/layout/default"/>
    <dgm:cxn modelId="{C7C2A743-4CF6-4252-A235-CCBDA5E1AAB0}" srcId="{0ED48859-348B-47CE-9632-474ACEFA52E9}" destId="{798E4C25-99AE-4857-B8C5-14E57194867C}" srcOrd="9" destOrd="0" parTransId="{D3FF06F9-7700-4353-9023-3A7FA7620CAD}" sibTransId="{003572C5-7ECE-460F-B40D-547DB1444C2A}"/>
    <dgm:cxn modelId="{F57A4148-8754-4F32-BA4E-7C83B1842596}" srcId="{0ED48859-348B-47CE-9632-474ACEFA52E9}" destId="{4313F265-7D34-4132-9AB2-1D921DD63B41}" srcOrd="0" destOrd="0" parTransId="{B596A704-9DE9-4250-8678-EA04AA03E7A4}" sibTransId="{6D6A78B2-AFB8-4FC1-805B-DD1DE4D2F5A2}"/>
    <dgm:cxn modelId="{55DCBD48-7040-4E8B-B112-8A692DCA11B4}" srcId="{0ED48859-348B-47CE-9632-474ACEFA52E9}" destId="{244A54B6-4C09-46CF-9DE5-728B55721D5B}" srcOrd="8" destOrd="0" parTransId="{72A1B204-B756-4C81-A639-D8F969BF2982}" sibTransId="{FDBF5E58-BCBA-411D-9761-9D845946B9EF}"/>
    <dgm:cxn modelId="{15B95453-D471-4A5A-A8B9-033CF4272272}" srcId="{0ED48859-348B-47CE-9632-474ACEFA52E9}" destId="{623613E7-BD43-4357-9D2B-B67BE04A47F9}" srcOrd="1" destOrd="0" parTransId="{CBE7DDB6-3C5B-446C-A8AB-E5F7F0E253CC}" sibTransId="{7C141B90-B771-433E-808B-40635E0262FF}"/>
    <dgm:cxn modelId="{57CFFF56-23B0-4AAA-81C2-9581535A1773}" type="presOf" srcId="{39208D2D-94CF-4704-B195-3B50C36DC57A}" destId="{F497708F-27FF-47C4-886F-16B41566E69A}" srcOrd="0" destOrd="0" presId="urn:microsoft.com/office/officeart/2005/8/layout/default"/>
    <dgm:cxn modelId="{FC790289-1013-4E4D-9291-5936307BE685}" type="presOf" srcId="{798E4C25-99AE-4857-B8C5-14E57194867C}" destId="{604EF9A2-E889-4272-A9D7-DF12493DC260}" srcOrd="0" destOrd="0" presId="urn:microsoft.com/office/officeart/2005/8/layout/default"/>
    <dgm:cxn modelId="{DE719B8F-6700-498B-80C7-2D091CB64C5E}" srcId="{0ED48859-348B-47CE-9632-474ACEFA52E9}" destId="{C7D768CE-6AA5-471E-A1AE-1CEED2499640}" srcOrd="11" destOrd="0" parTransId="{50CAF511-C461-419D-9C67-08F4B590B121}" sibTransId="{EC9C784C-2E7B-4704-AD28-5480BE0F8670}"/>
    <dgm:cxn modelId="{DCD49E91-272E-4955-826E-4EE9E6EAFC9B}" type="presOf" srcId="{76C99D9E-D63F-44EC-AAC8-FA154EB41F20}" destId="{E9C4BEEA-A134-46F6-8262-67CA42240A85}" srcOrd="0" destOrd="0" presId="urn:microsoft.com/office/officeart/2005/8/layout/default"/>
    <dgm:cxn modelId="{0211C4A4-87AA-4261-BD66-D9F1D1C5AEC3}" type="presOf" srcId="{0ED48859-348B-47CE-9632-474ACEFA52E9}" destId="{F684B09E-53C5-4CDF-B15C-BA74D9F48911}" srcOrd="0" destOrd="0" presId="urn:microsoft.com/office/officeart/2005/8/layout/default"/>
    <dgm:cxn modelId="{F2D12DA5-30C4-42AE-9ED3-3A327D7AF182}" srcId="{0ED48859-348B-47CE-9632-474ACEFA52E9}" destId="{874FEA03-6232-488E-8F25-DF1709BC0F70}" srcOrd="6" destOrd="0" parTransId="{AF08EC8C-98C2-4195-8CE2-6B0118DAA5C6}" sibTransId="{518AF190-AB7B-4A6A-8507-312DB1F45F7B}"/>
    <dgm:cxn modelId="{F0B77DB1-DDBA-43B0-9C62-76AFF6D5E56C}" type="presOf" srcId="{690D9A43-1F23-4201-A5AB-0CD0FB92D16A}" destId="{5EED8E90-98B5-4AF1-9991-D3E96E050A67}" srcOrd="0" destOrd="0" presId="urn:microsoft.com/office/officeart/2005/8/layout/default"/>
    <dgm:cxn modelId="{5810C3C3-288C-46D5-B4F2-54CFE5713363}" type="presOf" srcId="{244A54B6-4C09-46CF-9DE5-728B55721D5B}" destId="{D024DC88-D725-489A-A40E-2CA256952EF4}" srcOrd="0" destOrd="0" presId="urn:microsoft.com/office/officeart/2005/8/layout/default"/>
    <dgm:cxn modelId="{F85720DA-FB44-4274-A046-4835CCC6F3E2}" srcId="{0ED48859-348B-47CE-9632-474ACEFA52E9}" destId="{3A7FA3EC-330B-4B50-954A-F80BC3EAB1D6}" srcOrd="4" destOrd="0" parTransId="{DE861442-A204-4300-94CA-559DA719C542}" sibTransId="{5F465112-7B96-4801-8196-5540BEA5913E}"/>
    <dgm:cxn modelId="{D6EDDDDF-F25E-4661-B7C9-2F05DD0BDEE9}" srcId="{0ED48859-348B-47CE-9632-474ACEFA52E9}" destId="{86B66133-4732-4EA9-9F4A-9E0DA81AAC02}" srcOrd="2" destOrd="0" parTransId="{51AF3922-5819-4643-97E3-3DC250B9E24C}" sibTransId="{4DA08B16-D59B-4606-ACD5-42F0847FD24A}"/>
    <dgm:cxn modelId="{886394EB-8E17-42F3-9A38-9421B4000997}" type="presOf" srcId="{623613E7-BD43-4357-9D2B-B67BE04A47F9}" destId="{1895B260-2E4A-4617-A77A-ED39D1DAFE56}" srcOrd="0" destOrd="0" presId="urn:microsoft.com/office/officeart/2005/8/layout/default"/>
    <dgm:cxn modelId="{6EB5F0FE-31AF-44F1-A451-77A516CA3DC4}" type="presOf" srcId="{874FEA03-6232-488E-8F25-DF1709BC0F70}" destId="{F5DF9C56-3734-4F11-BC81-DCC7DD3B7EF8}" srcOrd="0" destOrd="0" presId="urn:microsoft.com/office/officeart/2005/8/layout/default"/>
    <dgm:cxn modelId="{E3CF9F7D-1D63-4082-8E7C-28551DCD624C}" type="presParOf" srcId="{F684B09E-53C5-4CDF-B15C-BA74D9F48911}" destId="{0AEE3D87-4D71-4243-9DBB-F7B2363A0295}" srcOrd="0" destOrd="0" presId="urn:microsoft.com/office/officeart/2005/8/layout/default"/>
    <dgm:cxn modelId="{0C452AB8-6117-4E94-B9C0-0A5ED5F9036E}" type="presParOf" srcId="{F684B09E-53C5-4CDF-B15C-BA74D9F48911}" destId="{AA9DA7C8-E2B5-4F5F-BDF4-273EA0A52E7A}" srcOrd="1" destOrd="0" presId="urn:microsoft.com/office/officeart/2005/8/layout/default"/>
    <dgm:cxn modelId="{D252EFAA-A03D-4390-9F11-0A11AB7D270B}" type="presParOf" srcId="{F684B09E-53C5-4CDF-B15C-BA74D9F48911}" destId="{1895B260-2E4A-4617-A77A-ED39D1DAFE56}" srcOrd="2" destOrd="0" presId="urn:microsoft.com/office/officeart/2005/8/layout/default"/>
    <dgm:cxn modelId="{8DF34A0A-0D2C-4E6E-A578-48ED28FBB9B7}" type="presParOf" srcId="{F684B09E-53C5-4CDF-B15C-BA74D9F48911}" destId="{B6338C58-074E-4088-B291-FB3B215FCA82}" srcOrd="3" destOrd="0" presId="urn:microsoft.com/office/officeart/2005/8/layout/default"/>
    <dgm:cxn modelId="{50E4C9CB-453E-4011-ABB6-A587C4B17D78}" type="presParOf" srcId="{F684B09E-53C5-4CDF-B15C-BA74D9F48911}" destId="{8A0ADDF7-1EAD-42AC-9CC4-B15328385273}" srcOrd="4" destOrd="0" presId="urn:microsoft.com/office/officeart/2005/8/layout/default"/>
    <dgm:cxn modelId="{05CB31E0-D5AB-4865-B003-E632C37EB753}" type="presParOf" srcId="{F684B09E-53C5-4CDF-B15C-BA74D9F48911}" destId="{C5B02086-513C-4917-81AD-971B916E9A6C}" srcOrd="5" destOrd="0" presId="urn:microsoft.com/office/officeart/2005/8/layout/default"/>
    <dgm:cxn modelId="{0374901D-0930-4B00-A060-2327A2C8331D}" type="presParOf" srcId="{F684B09E-53C5-4CDF-B15C-BA74D9F48911}" destId="{5EED8E90-98B5-4AF1-9991-D3E96E050A67}" srcOrd="6" destOrd="0" presId="urn:microsoft.com/office/officeart/2005/8/layout/default"/>
    <dgm:cxn modelId="{B6B8C052-41C0-4FD7-B619-7B809E4F7065}" type="presParOf" srcId="{F684B09E-53C5-4CDF-B15C-BA74D9F48911}" destId="{ED44B023-EA9D-4C98-81EA-016C89A72A2A}" srcOrd="7" destOrd="0" presId="urn:microsoft.com/office/officeart/2005/8/layout/default"/>
    <dgm:cxn modelId="{AF677EED-1047-469C-8C52-4DEBBAB798FA}" type="presParOf" srcId="{F684B09E-53C5-4CDF-B15C-BA74D9F48911}" destId="{18ED5787-C286-4AC6-8CF5-6F123E9FDEC7}" srcOrd="8" destOrd="0" presId="urn:microsoft.com/office/officeart/2005/8/layout/default"/>
    <dgm:cxn modelId="{39D76D8C-F4D9-4F53-B8F1-2E3090C18914}" type="presParOf" srcId="{F684B09E-53C5-4CDF-B15C-BA74D9F48911}" destId="{55C703A6-2DC7-4823-B984-C3957CE0329C}" srcOrd="9" destOrd="0" presId="urn:microsoft.com/office/officeart/2005/8/layout/default"/>
    <dgm:cxn modelId="{F13D5E06-0939-4F23-9D05-1B68B9CCDE6F}" type="presParOf" srcId="{F684B09E-53C5-4CDF-B15C-BA74D9F48911}" destId="{E9C4BEEA-A134-46F6-8262-67CA42240A85}" srcOrd="10" destOrd="0" presId="urn:microsoft.com/office/officeart/2005/8/layout/default"/>
    <dgm:cxn modelId="{B6F13326-9924-4DF0-BB68-4A54711346FA}" type="presParOf" srcId="{F684B09E-53C5-4CDF-B15C-BA74D9F48911}" destId="{655E47EF-31CA-4384-9377-9F354BFACEB5}" srcOrd="11" destOrd="0" presId="urn:microsoft.com/office/officeart/2005/8/layout/default"/>
    <dgm:cxn modelId="{5FEECCBF-94B6-4BC0-BDF8-6D70F8C006CA}" type="presParOf" srcId="{F684B09E-53C5-4CDF-B15C-BA74D9F48911}" destId="{F5DF9C56-3734-4F11-BC81-DCC7DD3B7EF8}" srcOrd="12" destOrd="0" presId="urn:microsoft.com/office/officeart/2005/8/layout/default"/>
    <dgm:cxn modelId="{C335F85B-C539-46EF-BD15-CCAF5F425128}" type="presParOf" srcId="{F684B09E-53C5-4CDF-B15C-BA74D9F48911}" destId="{7FF78494-C2D5-448C-BA44-16F76686E2FB}" srcOrd="13" destOrd="0" presId="urn:microsoft.com/office/officeart/2005/8/layout/default"/>
    <dgm:cxn modelId="{845FB0A8-E8CE-4084-AF0A-1517456D5B14}" type="presParOf" srcId="{F684B09E-53C5-4CDF-B15C-BA74D9F48911}" destId="{F497708F-27FF-47C4-886F-16B41566E69A}" srcOrd="14" destOrd="0" presId="urn:microsoft.com/office/officeart/2005/8/layout/default"/>
    <dgm:cxn modelId="{3D424063-F220-432C-AD2A-94AEF16781B9}" type="presParOf" srcId="{F684B09E-53C5-4CDF-B15C-BA74D9F48911}" destId="{EA675D74-F1C7-436C-85D8-00C11F081494}" srcOrd="15" destOrd="0" presId="urn:microsoft.com/office/officeart/2005/8/layout/default"/>
    <dgm:cxn modelId="{494550FF-A0A2-4713-9955-78A8AC0B8D49}" type="presParOf" srcId="{F684B09E-53C5-4CDF-B15C-BA74D9F48911}" destId="{D024DC88-D725-489A-A40E-2CA256952EF4}" srcOrd="16" destOrd="0" presId="urn:microsoft.com/office/officeart/2005/8/layout/default"/>
    <dgm:cxn modelId="{15AD97D7-3F35-44AC-855E-B7DDC7928393}" type="presParOf" srcId="{F684B09E-53C5-4CDF-B15C-BA74D9F48911}" destId="{64573A0B-D94F-48AE-BF6E-403DF7A3EEF3}" srcOrd="17" destOrd="0" presId="urn:microsoft.com/office/officeart/2005/8/layout/default"/>
    <dgm:cxn modelId="{14F667F6-FDE1-466B-8F54-24AB8405F0A3}" type="presParOf" srcId="{F684B09E-53C5-4CDF-B15C-BA74D9F48911}" destId="{604EF9A2-E889-4272-A9D7-DF12493DC260}" srcOrd="18" destOrd="0" presId="urn:microsoft.com/office/officeart/2005/8/layout/default"/>
    <dgm:cxn modelId="{05BA4E5C-9CAB-421A-8F37-778EE310EDEF}" type="presParOf" srcId="{F684B09E-53C5-4CDF-B15C-BA74D9F48911}" destId="{6C6EEFFC-2E01-4055-9C24-7C6217F5774A}" srcOrd="19" destOrd="0" presId="urn:microsoft.com/office/officeart/2005/8/layout/default"/>
    <dgm:cxn modelId="{2C321055-1FC0-4D74-AE26-F57E9F23627D}" type="presParOf" srcId="{F684B09E-53C5-4CDF-B15C-BA74D9F48911}" destId="{B09C84C2-A9EE-4EAE-A464-04C9957B2991}" srcOrd="20" destOrd="0" presId="urn:microsoft.com/office/officeart/2005/8/layout/default"/>
    <dgm:cxn modelId="{BB824A13-607B-416A-A73B-C88B2B4B13A4}" type="presParOf" srcId="{F684B09E-53C5-4CDF-B15C-BA74D9F48911}" destId="{F0F0448F-21C2-4726-9DF9-B8FA3E1449E6}" srcOrd="21" destOrd="0" presId="urn:microsoft.com/office/officeart/2005/8/layout/default"/>
    <dgm:cxn modelId="{3E934277-5D51-4E40-83A1-1720EC7A6255}" type="presParOf" srcId="{F684B09E-53C5-4CDF-B15C-BA74D9F48911}" destId="{D90BF30A-19C0-468F-B8C7-D45C21515DF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E3D87-4D71-4243-9DBB-F7B2363A0295}">
      <dsp:nvSpPr>
        <dsp:cNvPr id="0" name=""/>
        <dsp:cNvSpPr/>
      </dsp:nvSpPr>
      <dsp:spPr>
        <a:xfrm>
          <a:off x="2098581" y="31662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心理强大</a:t>
          </a:r>
        </a:p>
      </dsp:txBody>
      <dsp:txXfrm>
        <a:off x="2098581" y="316627"/>
        <a:ext cx="1912739" cy="1147643"/>
      </dsp:txXfrm>
    </dsp:sp>
    <dsp:sp modelId="{1895B260-2E4A-4617-A77A-ED39D1DAFE56}">
      <dsp:nvSpPr>
        <dsp:cNvPr id="0" name=""/>
        <dsp:cNvSpPr/>
      </dsp:nvSpPr>
      <dsp:spPr>
        <a:xfrm>
          <a:off x="0" y="31662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判断力</a:t>
          </a:r>
        </a:p>
      </dsp:txBody>
      <dsp:txXfrm>
        <a:off x="0" y="316627"/>
        <a:ext cx="1912739" cy="1147643"/>
      </dsp:txXfrm>
    </dsp:sp>
    <dsp:sp modelId="{8A0ADDF7-1EAD-42AC-9CC4-B15328385273}">
      <dsp:nvSpPr>
        <dsp:cNvPr id="0" name=""/>
        <dsp:cNvSpPr/>
      </dsp:nvSpPr>
      <dsp:spPr>
        <a:xfrm>
          <a:off x="4210436"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纪律</a:t>
          </a:r>
        </a:p>
      </dsp:txBody>
      <dsp:txXfrm>
        <a:off x="4210436" y="350242"/>
        <a:ext cx="1912739" cy="1147643"/>
      </dsp:txXfrm>
    </dsp:sp>
    <dsp:sp modelId="{5EED8E90-98B5-4AF1-9991-D3E96E050A67}">
      <dsp:nvSpPr>
        <dsp:cNvPr id="0" name=""/>
        <dsp:cNvSpPr/>
      </dsp:nvSpPr>
      <dsp:spPr>
        <a:xfrm>
          <a:off x="6314449"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耐心</a:t>
          </a:r>
        </a:p>
      </dsp:txBody>
      <dsp:txXfrm>
        <a:off x="6314449" y="350242"/>
        <a:ext cx="1912739" cy="1147643"/>
      </dsp:txXfrm>
    </dsp:sp>
    <dsp:sp modelId="{18ED5787-C286-4AC6-8CF5-6F123E9FDEC7}">
      <dsp:nvSpPr>
        <dsp:cNvPr id="0" name=""/>
        <dsp:cNvSpPr/>
      </dsp:nvSpPr>
      <dsp:spPr>
        <a:xfrm>
          <a:off x="2411"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逆向思维</a:t>
          </a:r>
        </a:p>
      </dsp:txBody>
      <dsp:txXfrm>
        <a:off x="2411" y="1689159"/>
        <a:ext cx="1912739" cy="1147643"/>
      </dsp:txXfrm>
    </dsp:sp>
    <dsp:sp modelId="{E9C4BEEA-A134-46F6-8262-67CA42240A85}">
      <dsp:nvSpPr>
        <dsp:cNvPr id="0" name=""/>
        <dsp:cNvSpPr/>
      </dsp:nvSpPr>
      <dsp:spPr>
        <a:xfrm>
          <a:off x="2106423"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认错能力</a:t>
          </a:r>
        </a:p>
      </dsp:txBody>
      <dsp:txXfrm>
        <a:off x="2106423" y="1689159"/>
        <a:ext cx="1912739" cy="1147643"/>
      </dsp:txXfrm>
    </dsp:sp>
    <dsp:sp modelId="{F5DF9C56-3734-4F11-BC81-DCC7DD3B7EF8}">
      <dsp:nvSpPr>
        <dsp:cNvPr id="0" name=""/>
        <dsp:cNvSpPr/>
      </dsp:nvSpPr>
      <dsp:spPr>
        <a:xfrm>
          <a:off x="4210436"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自我剖析</a:t>
          </a:r>
        </a:p>
      </dsp:txBody>
      <dsp:txXfrm>
        <a:off x="4210436" y="1689159"/>
        <a:ext cx="1912739" cy="1147643"/>
      </dsp:txXfrm>
    </dsp:sp>
    <dsp:sp modelId="{F497708F-27FF-47C4-886F-16B41566E69A}">
      <dsp:nvSpPr>
        <dsp:cNvPr id="0" name=""/>
        <dsp:cNvSpPr/>
      </dsp:nvSpPr>
      <dsp:spPr>
        <a:xfrm>
          <a:off x="6314449"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学习能力</a:t>
          </a:r>
        </a:p>
      </dsp:txBody>
      <dsp:txXfrm>
        <a:off x="6314449" y="1689159"/>
        <a:ext cx="1912739" cy="1147643"/>
      </dsp:txXfrm>
    </dsp:sp>
    <dsp:sp modelId="{D024DC88-D725-489A-A40E-2CA256952EF4}">
      <dsp:nvSpPr>
        <dsp:cNvPr id="0" name=""/>
        <dsp:cNvSpPr/>
      </dsp:nvSpPr>
      <dsp:spPr>
        <a:xfrm>
          <a:off x="6316859" y="3052935"/>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分析能力</a:t>
          </a:r>
        </a:p>
      </dsp:txBody>
      <dsp:txXfrm>
        <a:off x="6316859" y="3052935"/>
        <a:ext cx="1912739" cy="1147643"/>
      </dsp:txXfrm>
    </dsp:sp>
    <dsp:sp modelId="{604EF9A2-E889-4272-A9D7-DF12493DC260}">
      <dsp:nvSpPr>
        <dsp:cNvPr id="0" name=""/>
        <dsp:cNvSpPr/>
      </dsp:nvSpPr>
      <dsp:spPr>
        <a:xfrm>
          <a:off x="2106423"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历史知识</a:t>
          </a:r>
        </a:p>
      </dsp:txBody>
      <dsp:txXfrm>
        <a:off x="2106423" y="3028077"/>
        <a:ext cx="1912739" cy="1147643"/>
      </dsp:txXfrm>
    </dsp:sp>
    <dsp:sp modelId="{B09C84C2-A9EE-4EAE-A464-04C9957B2991}">
      <dsp:nvSpPr>
        <dsp:cNvPr id="0" name=""/>
        <dsp:cNvSpPr/>
      </dsp:nvSpPr>
      <dsp:spPr>
        <a:xfrm>
          <a:off x="4210436"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大众心理</a:t>
          </a:r>
        </a:p>
      </dsp:txBody>
      <dsp:txXfrm>
        <a:off x="4210436" y="3028077"/>
        <a:ext cx="1912739" cy="1147643"/>
      </dsp:txXfrm>
    </dsp:sp>
    <dsp:sp modelId="{D90BF30A-19C0-468F-B8C7-D45C21515DFC}">
      <dsp:nvSpPr>
        <dsp:cNvPr id="0" name=""/>
        <dsp:cNvSpPr/>
      </dsp:nvSpPr>
      <dsp:spPr>
        <a:xfrm>
          <a:off x="0" y="3052935"/>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学习兴趣</a:t>
          </a:r>
        </a:p>
      </dsp:txBody>
      <dsp:txXfrm>
        <a:off x="0" y="3052935"/>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2025/4/21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Shareholder capitalism </a:t>
            </a:r>
            <a:r>
              <a:rPr lang="zh-CN" altLang="en-US" dirty="0"/>
              <a:t>股东资本主义</a:t>
            </a:r>
            <a:endParaRPr lang="en-US" altLang="zh-CN" dirty="0"/>
          </a:p>
          <a:p>
            <a:endParaRPr lang="en-US" altLang="zh-CN" dirty="0"/>
          </a:p>
          <a:p>
            <a:r>
              <a:rPr lang="en-US" altLang="zh-CN" dirty="0"/>
              <a:t>"A good stock market needs rational long-term investors" implies that the presence of rational, long-term investors is beneficial for the overall functioning and health of the stock market. Here's an elaboration on why rational long-term investors are considered crucial:</a:t>
            </a:r>
          </a:p>
          <a:p>
            <a:endParaRPr lang="en-US" altLang="zh-CN" dirty="0"/>
          </a:p>
          <a:p>
            <a:r>
              <a:rPr lang="en-US" altLang="zh-CN" dirty="0"/>
              <a:t>**1. Stability and Reduced Volatility:** Rational long-term investors contribute to market stability by adopting a patient and strategic investment approach. They tend to focus on the fundamental value of a company rather than short-term market fluctuations. Their long-term perspective helps dampen volatility, reducing the impact of market speculation and emotional trading.</a:t>
            </a:r>
          </a:p>
          <a:p>
            <a:endParaRPr lang="en-US" altLang="zh-CN" dirty="0"/>
          </a:p>
          <a:p>
            <a:r>
              <a:rPr lang="en-US" altLang="zh-CN" dirty="0"/>
              <a:t>**2. Efficient Price Discovery:** Rational long-term investors contribute to efficient price discovery, which is crucial for a well-functioning stock market. Their detailed analysis and research help ensure that stock prices reflect the true underlying value of a company. By considering a company's fundamentals and long-term prospects, they provide important input to the overall market valuation process.</a:t>
            </a:r>
          </a:p>
          <a:p>
            <a:endParaRPr lang="en-US" altLang="zh-CN" dirty="0"/>
          </a:p>
          <a:p>
            <a:r>
              <a:rPr lang="en-US" altLang="zh-CN" dirty="0"/>
              <a:t>**3. Counteracting Behavioral Biases:** Emotional and herd mentality-driven decision-making can lead to irrational market behavior and create bubbles or crashes. Rational long-term investors often counteract these biases by making decisions based on careful analysis, objective evaluation, and a focus on long-term financial goals. Their rational approach helps prevent excessive market exuberance or panic selling.</a:t>
            </a:r>
          </a:p>
          <a:p>
            <a:endParaRPr lang="en-US" altLang="zh-CN" dirty="0"/>
          </a:p>
          <a:p>
            <a:r>
              <a:rPr lang="en-US" altLang="zh-CN" dirty="0"/>
              <a:t>**4. Capital Allocation and Investment Efficiency:** Long-term investors provide stable capital to the market, which enables companies to make long-term plans and investments. These investments can drive innovation, research, development, and growth. Stable long-term capital allocation helps foster sustainable economic development, job creation, and overall prosperity.</a:t>
            </a:r>
          </a:p>
          <a:p>
            <a:endParaRPr lang="en-US" altLang="zh-CN" dirty="0"/>
          </a:p>
          <a:p>
            <a:r>
              <a:rPr lang="en-US" altLang="zh-CN" dirty="0"/>
              <a:t>**5. Reduced Speculation and Short-Termism:** Rational long-term investors typically have a longer investment horizon, which reduces the prevalence of short-term speculation and trading. Their focus on long-term value promotes a more sustainable and less volatile investing environment. This stability benefits both companies and other market participants, allowing for better planning, decision-making, and execution.</a:t>
            </a:r>
          </a:p>
          <a:p>
            <a:endParaRPr lang="en-US" altLang="zh-CN" dirty="0"/>
          </a:p>
          <a:p>
            <a:r>
              <a:rPr lang="en-US" altLang="zh-CN" dirty="0"/>
              <a:t>Overall, rational long-term investors play a crucial role in maintaining stability, efficiency, and proper functioning of the stock market. Their focus on fundamentals, long-term value, and rational decision-making helps reduce volatility, provides stability, enhances price discovery, and promotes sustainable economic growth. Their presence helps foster an environment where investments are driven by reasoned analysis and long-term goals rather than emotional reactions or short-term trading strategies.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20</a:t>
            </a:fld>
            <a:endParaRPr lang="zh-CN" altLang="en-US"/>
          </a:p>
        </p:txBody>
      </p:sp>
    </p:spTree>
    <p:extLst>
      <p:ext uri="{BB962C8B-B14F-4D97-AF65-F5344CB8AC3E}">
        <p14:creationId xmlns:p14="http://schemas.microsoft.com/office/powerpoint/2010/main" val="73833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大家都不敢投资的时候，恰恰是最好的时候。</a:t>
            </a:r>
            <a:endParaRPr lang="en-US" altLang="zh-CN" dirty="0"/>
          </a:p>
          <a:p>
            <a:endParaRPr lang="en-US" altLang="zh-CN" dirty="0"/>
          </a:p>
          <a:p>
            <a:r>
              <a:rPr lang="en-US" altLang="zh-CN" dirty="0"/>
              <a:t>Lynch: The only buy signal I need is to find </a:t>
            </a:r>
            <a:r>
              <a:rPr lang="en-US" altLang="zh-CN"/>
              <a:t>a company I like.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196732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最重要的投资是自己。</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118150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世界第一张股票在十七世纪由荷兰东印度公司发行</a:t>
            </a:r>
            <a:r>
              <a:rPr lang="en-US" altLang="zh-CN" dirty="0"/>
              <a:t>[2]</a:t>
            </a:r>
            <a:r>
              <a:rPr lang="zh-CN" altLang="en-US" dirty="0"/>
              <a:t>。</a:t>
            </a:r>
            <a:r>
              <a:rPr lang="en-US" altLang="zh-CN" dirty="0"/>
              <a:t>1606</a:t>
            </a:r>
            <a:r>
              <a:rPr lang="zh-CN" altLang="en-US" dirty="0"/>
              <a:t>年，专事荷兰与亚洲贸易的“东印度公司”，以阿姆斯特丹为中心，发行</a:t>
            </a:r>
            <a:r>
              <a:rPr lang="en-US" altLang="zh-CN" dirty="0"/>
              <a:t>650</a:t>
            </a:r>
            <a:r>
              <a:rPr lang="zh-CN" altLang="en-US" dirty="0"/>
              <a:t>万荷兰盾股票，已具备现代股份公司的主要特征，其运作方式对后世产生重大深远影响。</a:t>
            </a:r>
          </a:p>
          <a:p>
            <a:endParaRPr lang="zh-CN" altLang="en-US" dirty="0"/>
          </a:p>
          <a:p>
            <a:r>
              <a:rPr lang="zh-CN" altLang="en-US" dirty="0"/>
              <a:t>当时该公司经营航海事业。它在每次出海前向人集资，航程完成后即将各人的出资以及该航次的利润交还给出资者。</a:t>
            </a:r>
            <a:r>
              <a:rPr lang="en-US" altLang="zh-CN" dirty="0"/>
              <a:t>1613</a:t>
            </a:r>
            <a:r>
              <a:rPr lang="zh-CN" altLang="en-US" dirty="0"/>
              <a:t>年起该公司改为四航次，才派一次利润。这就是“股东”和“配息”的前身。</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127298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当然，股票的长期收益率取决于买什么股票，以什么价格买等</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27</a:t>
            </a:fld>
            <a:endParaRPr lang="zh-CN" altLang="en-US"/>
          </a:p>
        </p:txBody>
      </p:sp>
    </p:spTree>
    <p:extLst>
      <p:ext uri="{BB962C8B-B14F-4D97-AF65-F5344CB8AC3E}">
        <p14:creationId xmlns:p14="http://schemas.microsoft.com/office/powerpoint/2010/main" val="341616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Lynch </a:t>
            </a:r>
            <a:r>
              <a:rPr lang="zh-CN" altLang="en-US" dirty="0"/>
              <a:t>并非反对投资基金，而是：</a:t>
            </a:r>
            <a:r>
              <a:rPr lang="en-US" altLang="zh-CN" dirty="0"/>
              <a:t>It’s when you’ve decided to invest on your own that you ought to try going it alone.</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29</a:t>
            </a:fld>
            <a:endParaRPr lang="zh-CN" altLang="en-US"/>
          </a:p>
        </p:txBody>
      </p:sp>
    </p:spTree>
    <p:extLst>
      <p:ext uri="{BB962C8B-B14F-4D97-AF65-F5344CB8AC3E}">
        <p14:creationId xmlns:p14="http://schemas.microsoft.com/office/powerpoint/2010/main" val="242622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需要有火眼金睛的、需要一个能坐得住的、需要一个社牛心理素质好的、需要一个任劳任怨干活的</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377390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动机不纯：不是为了帮助投资者理财，而是为了增加交易量赚取佣金。</a:t>
            </a:r>
            <a:endParaRPr lang="en-US" altLang="zh-CN" dirty="0"/>
          </a:p>
          <a:p>
            <a:endParaRPr lang="en-US" altLang="zh-CN" dirty="0"/>
          </a:p>
          <a:p>
            <a:r>
              <a:rPr lang="zh-CN" altLang="en-US" dirty="0"/>
              <a:t>投行的乐观倾向不仅误导投资者，而且误导公司过度投资。投行推动资本周期（</a:t>
            </a:r>
            <a:r>
              <a:rPr lang="en-US" altLang="zh-CN" dirty="0"/>
              <a:t>capital cycle</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273620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监管规定</a:t>
            </a:r>
            <a:r>
              <a:rPr lang="zh-CN" altLang="en-US" dirty="0"/>
              <a:t>：</a:t>
            </a:r>
            <a:r>
              <a:rPr lang="zh-CN" altLang="zh-CN" dirty="0"/>
              <a:t>如最低仓位限制、最高个股仓位限制、最高持股比例限制</a:t>
            </a:r>
            <a:endParaRPr lang="en-US" altLang="zh-CN" dirty="0"/>
          </a:p>
          <a:p>
            <a:r>
              <a:rPr lang="zh-CN" altLang="zh-CN" dirty="0"/>
              <a:t>基金规定</a:t>
            </a:r>
            <a:r>
              <a:rPr lang="zh-CN" altLang="en-US" dirty="0"/>
              <a:t>：</a:t>
            </a:r>
            <a:r>
              <a:rPr lang="zh-CN" altLang="zh-CN" dirty="0"/>
              <a:t>如不投资小市值股票</a:t>
            </a:r>
            <a:endParaRPr lang="en-US" altLang="zh-CN" dirty="0"/>
          </a:p>
          <a:p>
            <a:endParaRPr lang="en-US" altLang="zh-CN" dirty="0"/>
          </a:p>
          <a:p>
            <a:r>
              <a:rPr lang="zh-CN" altLang="zh-CN" dirty="0"/>
              <a:t>被动买卖</a:t>
            </a:r>
            <a:r>
              <a:rPr lang="zh-CN" altLang="en-US" dirty="0"/>
              <a:t>：</a:t>
            </a:r>
            <a:r>
              <a:rPr lang="zh-CN" altLang="zh-CN" dirty="0"/>
              <a:t>投资者注资和撤资</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32</a:t>
            </a:fld>
            <a:endParaRPr lang="zh-CN" altLang="en-US"/>
          </a:p>
        </p:txBody>
      </p:sp>
    </p:spTree>
    <p:extLst>
      <p:ext uri="{BB962C8B-B14F-4D97-AF65-F5344CB8AC3E}">
        <p14:creationId xmlns:p14="http://schemas.microsoft.com/office/powerpoint/2010/main" val="3771902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房地产的优势：廉价杠杆，拿得住（不容易被震出），基本面分析容易，基本面稳定不会退市，有</a:t>
            </a:r>
            <a:r>
              <a:rPr lang="en-US" altLang="zh-CN" dirty="0"/>
              <a:t>Carry (</a:t>
            </a:r>
            <a:r>
              <a:rPr lang="zh-CN" altLang="en-US" dirty="0"/>
              <a:t>租金</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237309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赌博开奖所需要的几秒钟，不算是未来</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1541811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心理强大：最大的风险是自己。</a:t>
            </a:r>
            <a:endParaRPr lang="en-US" altLang="zh-CN" dirty="0"/>
          </a:p>
          <a:p>
            <a:r>
              <a:rPr lang="zh-CN" altLang="en-US" dirty="0"/>
              <a:t>判断力：判断一个生意是不是好生意，判断经理人可不可靠，等等。</a:t>
            </a:r>
            <a:endParaRPr lang="en-US" altLang="zh-CN" dirty="0"/>
          </a:p>
          <a:p>
            <a:r>
              <a:rPr lang="zh-CN" altLang="en-US" dirty="0"/>
              <a:t>纪律和耐心：有理性的决策过程，保持长期视野，有忽视市场波动的能力</a:t>
            </a:r>
            <a:endParaRPr lang="en-US" altLang="zh-CN" dirty="0"/>
          </a:p>
          <a:p>
            <a:r>
              <a:rPr lang="zh-CN" altLang="en-US" dirty="0"/>
              <a:t>逆向思维：也就是批判性思维，能站在市场共识对面</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认错能力：有否定自己的能力，并吸取教训</a:t>
            </a:r>
            <a:endParaRPr lang="en-US" altLang="zh-CN" dirty="0"/>
          </a:p>
          <a:p>
            <a:r>
              <a:rPr lang="zh-CN" altLang="en-US" dirty="0"/>
              <a:t>自我剖析能力：认识自己的风险承受能力，认识自己的情绪波动，选择仓位和组合，和自己匹配。</a:t>
            </a:r>
            <a:endParaRPr lang="en-US" altLang="zh-CN" dirty="0"/>
          </a:p>
          <a:p>
            <a:r>
              <a:rPr lang="zh-CN" altLang="en-US" dirty="0"/>
              <a:t>学习能力：新产品、新模式、新形势等</a:t>
            </a:r>
            <a:endParaRPr lang="en-US" altLang="zh-CN" dirty="0"/>
          </a:p>
          <a:p>
            <a:r>
              <a:rPr lang="zh-CN" altLang="en-US" dirty="0"/>
              <a:t>分析能力：看懂报表，发现异常，分析因果</a:t>
            </a:r>
            <a:endParaRPr lang="en-US" altLang="zh-CN" dirty="0"/>
          </a:p>
          <a:p>
            <a:r>
              <a:rPr lang="zh-CN" altLang="en-US" dirty="0"/>
              <a:t>历史知识：历史不重复，但常常押韵</a:t>
            </a:r>
            <a:endParaRPr lang="en-US" altLang="zh-CN" dirty="0"/>
          </a:p>
          <a:p>
            <a:r>
              <a:rPr lang="zh-CN" altLang="en-US" dirty="0"/>
              <a:t>大众心理学：理解价格的短期波动</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38</a:t>
            </a:fld>
            <a:endParaRPr lang="zh-CN" altLang="en-US"/>
          </a:p>
        </p:txBody>
      </p:sp>
    </p:spTree>
    <p:extLst>
      <p:ext uri="{BB962C8B-B14F-4D97-AF65-F5344CB8AC3E}">
        <p14:creationId xmlns:p14="http://schemas.microsoft.com/office/powerpoint/2010/main" val="198064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心理可以锻炼，投资既需要强大心理，也是锻炼心理的途径。</a:t>
            </a:r>
            <a:endParaRPr lang="en-US" altLang="zh-CN" dirty="0"/>
          </a:p>
          <a:p>
            <a:endParaRPr lang="en-US" altLang="zh-CN" dirty="0"/>
          </a:p>
          <a:p>
            <a:r>
              <a:rPr lang="zh-CN" altLang="en-US" dirty="0"/>
              <a:t>锻炼心理不局限于投资</a:t>
            </a:r>
            <a:r>
              <a:rPr lang="zh-CN" altLang="en-US" dirty="0">
                <a:sym typeface="Wingdings" panose="05000000000000000000" pitchFamily="2" charset="2"/>
              </a:rPr>
              <a:t>。</a:t>
            </a:r>
            <a:r>
              <a:rPr lang="zh-CN" altLang="en-US" dirty="0"/>
              <a:t>在生活中控制情绪，做自己情绪的主人，做周围人情绪的定海神针。</a:t>
            </a:r>
            <a:endParaRPr lang="en-US" altLang="zh-CN" dirty="0"/>
          </a:p>
          <a:p>
            <a:endParaRPr lang="en-US" altLang="zh-CN" dirty="0"/>
          </a:p>
          <a:p>
            <a:r>
              <a:rPr lang="zh-CN" altLang="en-US" dirty="0"/>
              <a:t>锻炼心理不局限于心理。生理和心理相互促进，充足睡眠，健康饮食，运动。</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1112759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bull markets, investors are blind to the risks. </a:t>
            </a:r>
            <a:r>
              <a:rPr lang="en-US" altLang="zh-CN" sz="1200" b="0" i="0" kern="1200">
                <a:solidFill>
                  <a:schemeClr val="tx1"/>
                </a:solidFill>
                <a:effectLst/>
                <a:latin typeface="+mn-lt"/>
                <a:ea typeface="+mn-ea"/>
                <a:cs typeface="+mn-cs"/>
              </a:rPr>
              <a:t>In bear markets, investors are blind to the opportunities.</a:t>
            </a:r>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210085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但注意不要被新名词忽悠。</a:t>
            </a:r>
            <a:endParaRPr lang="en-US" altLang="zh-CN" dirty="0"/>
          </a:p>
          <a:p>
            <a:r>
              <a:rPr lang="en-US" altLang="zh-CN" dirty="0"/>
              <a:t>Sir John Marks Templeton: “The four most expensive words in the English language are, 'This time it's different.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46</a:t>
            </a:fld>
            <a:endParaRPr lang="zh-CN" altLang="en-US"/>
          </a:p>
        </p:txBody>
      </p:sp>
    </p:spTree>
    <p:extLst>
      <p:ext uri="{BB962C8B-B14F-4D97-AF65-F5344CB8AC3E}">
        <p14:creationId xmlns:p14="http://schemas.microsoft.com/office/powerpoint/2010/main" val="315409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用复权价计算回报率，假设股息重新投资。</a:t>
            </a:r>
            <a:endParaRPr lang="en-US" altLang="zh-CN" dirty="0"/>
          </a:p>
          <a:p>
            <a:endParaRPr lang="en-US" altLang="zh-CN" dirty="0"/>
          </a:p>
          <a:p>
            <a:r>
              <a:rPr lang="zh-CN" altLang="en-US" dirty="0"/>
              <a:t>在</a:t>
            </a:r>
            <a:r>
              <a:rPr lang="en-US" altLang="zh-CN" dirty="0"/>
              <a:t>Excel</a:t>
            </a:r>
            <a:r>
              <a:rPr lang="zh-CN" altLang="en-US" dirty="0"/>
              <a:t>中，</a:t>
            </a:r>
            <a:r>
              <a:rPr lang="en-US" altLang="zh-CN" dirty="0"/>
              <a:t>LN</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347976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90091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投资是长期事业，耐心等待机会，耐心等待回报</a:t>
            </a:r>
            <a:endParaRPr lang="en-US" altLang="zh-CN" dirty="0"/>
          </a:p>
          <a:p>
            <a:endParaRPr lang="en-US" altLang="zh-CN" dirty="0"/>
          </a:p>
          <a:p>
            <a:r>
              <a:rPr lang="zh-CN" altLang="en-US" dirty="0"/>
              <a:t>投资是博弈，价格是博弈均衡结果，市场的乐观造成高价和低回报，市场的悲观导致低价和高回报，投资者要像下棋一样算</a:t>
            </a:r>
            <a:r>
              <a:rPr lang="en-US" altLang="zh-CN" dirty="0"/>
              <a:t>2</a:t>
            </a:r>
            <a:r>
              <a:rPr lang="zh-CN" altLang="en-US" dirty="0"/>
              <a:t>步</a:t>
            </a:r>
            <a:r>
              <a:rPr lang="en-US" altLang="zh-CN" dirty="0"/>
              <a:t>3</a:t>
            </a:r>
            <a:r>
              <a:rPr lang="zh-CN" altLang="en-US" dirty="0"/>
              <a:t>步以后。</a:t>
            </a:r>
            <a:endParaRPr lang="en-US" altLang="zh-CN" dirty="0"/>
          </a:p>
          <a:p>
            <a:endParaRPr lang="en-US" altLang="zh-CN" dirty="0"/>
          </a:p>
          <a:p>
            <a:r>
              <a:rPr lang="zh-CN" altLang="en-US" dirty="0"/>
              <a:t>投资是在布满漩涡和巨石的河道上航行，投资者并不知道前方河道的深浅，只能管理舱位让船只更顺利通过。</a:t>
            </a:r>
            <a:endParaRPr lang="en-US" altLang="zh-CN" dirty="0"/>
          </a:p>
          <a:p>
            <a:endParaRPr lang="en-US" altLang="zh-CN" dirty="0"/>
          </a:p>
          <a:p>
            <a:r>
              <a:rPr lang="zh-CN" altLang="en-US" dirty="0"/>
              <a:t>投资中最大的风险是自己。投资者群体容易亢奋和恐惧，市场波动有致命的诱惑和恐惧，这些是我们无法改变的事实。要在这样的环境中保持理性和平常心，只能从自己入手。</a:t>
            </a:r>
            <a:endParaRPr lang="en-US" altLang="zh-CN" dirty="0"/>
          </a:p>
          <a:p>
            <a:endParaRPr lang="en-US" altLang="zh-CN" dirty="0"/>
          </a:p>
          <a:p>
            <a:r>
              <a:rPr lang="zh-CN" altLang="en-US" dirty="0"/>
              <a:t>好的投资，不只带来财富，还带来身心健康。</a:t>
            </a:r>
            <a:r>
              <a:rPr lang="en-US" altLang="zh-CN" dirty="0"/>
              <a:t>More peace</a:t>
            </a:r>
            <a:r>
              <a:rPr lang="en-US" altLang="zh-CN" baseline="0" dirty="0"/>
              <a:t> of mind, less stress.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10</a:t>
            </a:fld>
            <a:endParaRPr lang="zh-CN" altLang="en-US"/>
          </a:p>
        </p:txBody>
      </p:sp>
    </p:spTree>
    <p:extLst>
      <p:ext uri="{BB962C8B-B14F-4D97-AF65-F5344CB8AC3E}">
        <p14:creationId xmlns:p14="http://schemas.microsoft.com/office/powerpoint/2010/main" val="288396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因为是消费，所以接受不利的赔率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343023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投资面临的不确定性更大。</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43404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14</a:t>
            </a:fld>
            <a:endParaRPr lang="zh-CN" altLang="en-US"/>
          </a:p>
        </p:txBody>
      </p:sp>
    </p:spTree>
    <p:extLst>
      <p:ext uri="{BB962C8B-B14F-4D97-AF65-F5344CB8AC3E}">
        <p14:creationId xmlns:p14="http://schemas.microsoft.com/office/powerpoint/2010/main" val="389568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1843498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2025/4/21</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2025/4/21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证券投资引论</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CCC50-2635-4DEE-900B-AA5F6BC8D63E}"/>
              </a:ext>
            </a:extLst>
          </p:cNvPr>
          <p:cNvSpPr>
            <a:spLocks noGrp="1"/>
          </p:cNvSpPr>
          <p:nvPr>
            <p:ph type="title"/>
          </p:nvPr>
        </p:nvSpPr>
        <p:spPr/>
        <p:txBody>
          <a:bodyPr/>
          <a:lstStyle/>
          <a:p>
            <a:r>
              <a:rPr lang="zh-CN" altLang="en-US" dirty="0"/>
              <a:t>关于</a:t>
            </a:r>
            <a:r>
              <a:rPr lang="zh-CN" altLang="zh-CN" dirty="0"/>
              <a:t>投资的比喻</a:t>
            </a:r>
            <a:endParaRPr lang="zh-CN" altLang="en-US" dirty="0"/>
          </a:p>
        </p:txBody>
      </p:sp>
      <p:sp>
        <p:nvSpPr>
          <p:cNvPr id="3" name="内容占位符 2">
            <a:extLst>
              <a:ext uri="{FF2B5EF4-FFF2-40B4-BE49-F238E27FC236}">
                <a16:creationId xmlns:a16="http://schemas.microsoft.com/office/drawing/2014/main" id="{2E646007-D5A6-4210-A29C-85135A47CA62}"/>
              </a:ext>
            </a:extLst>
          </p:cNvPr>
          <p:cNvSpPr>
            <a:spLocks noGrp="1"/>
          </p:cNvSpPr>
          <p:nvPr>
            <p:ph idx="1"/>
          </p:nvPr>
        </p:nvSpPr>
        <p:spPr/>
        <p:txBody>
          <a:bodyPr/>
          <a:lstStyle/>
          <a:p>
            <a:r>
              <a:rPr lang="zh-CN" altLang="en-US" dirty="0"/>
              <a:t>投资是赌博（下注）</a:t>
            </a:r>
            <a:endParaRPr lang="en-US" altLang="zh-CN" dirty="0"/>
          </a:p>
          <a:p>
            <a:r>
              <a:rPr lang="zh-CN" altLang="zh-CN" dirty="0"/>
              <a:t>投资是下棋（</a:t>
            </a:r>
            <a:r>
              <a:rPr lang="zh-CN" altLang="en-US" dirty="0"/>
              <a:t>市场</a:t>
            </a:r>
            <a:r>
              <a:rPr lang="zh-CN" altLang="zh-CN" dirty="0"/>
              <a:t>博弈）</a:t>
            </a:r>
          </a:p>
          <a:p>
            <a:r>
              <a:rPr lang="zh-CN" altLang="zh-CN" dirty="0"/>
              <a:t>投资是马拉松（长期）</a:t>
            </a:r>
          </a:p>
          <a:p>
            <a:r>
              <a:rPr lang="zh-CN" altLang="zh-CN" dirty="0"/>
              <a:t>投资是航行（管理风险）</a:t>
            </a:r>
          </a:p>
          <a:p>
            <a:r>
              <a:rPr lang="zh-CN" altLang="zh-CN" dirty="0"/>
              <a:t>投资是修行（</a:t>
            </a:r>
            <a:r>
              <a:rPr lang="zh-CN" altLang="en-US" dirty="0"/>
              <a:t>身心</a:t>
            </a:r>
            <a:r>
              <a:rPr lang="zh-CN" altLang="zh-CN" dirty="0"/>
              <a:t>健康）</a:t>
            </a:r>
          </a:p>
          <a:p>
            <a:endParaRPr lang="zh-CN" altLang="en-US" dirty="0"/>
          </a:p>
        </p:txBody>
      </p:sp>
    </p:spTree>
    <p:extLst>
      <p:ext uri="{BB962C8B-B14F-4D97-AF65-F5344CB8AC3E}">
        <p14:creationId xmlns:p14="http://schemas.microsoft.com/office/powerpoint/2010/main" val="112769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B09700C-1518-4C63-8198-5CB315B11513}"/>
              </a:ext>
            </a:extLst>
          </p:cNvPr>
          <p:cNvSpPr>
            <a:spLocks noGrp="1"/>
          </p:cNvSpPr>
          <p:nvPr>
            <p:ph type="title"/>
          </p:nvPr>
        </p:nvSpPr>
        <p:spPr/>
        <p:txBody>
          <a:bodyPr/>
          <a:lstStyle/>
          <a:p>
            <a:r>
              <a:rPr lang="zh-CN" altLang="zh-CN" dirty="0"/>
              <a:t>投资和赌博的区别</a:t>
            </a:r>
            <a:r>
              <a:rPr lang="zh-CN" altLang="en-US" dirty="0"/>
              <a:t>？</a:t>
            </a:r>
          </a:p>
        </p:txBody>
      </p:sp>
      <p:sp>
        <p:nvSpPr>
          <p:cNvPr id="6" name="内容占位符 5">
            <a:extLst>
              <a:ext uri="{FF2B5EF4-FFF2-40B4-BE49-F238E27FC236}">
                <a16:creationId xmlns:a16="http://schemas.microsoft.com/office/drawing/2014/main" id="{845EC884-889E-4DED-B625-831797135CAF}"/>
              </a:ext>
            </a:extLst>
          </p:cNvPr>
          <p:cNvSpPr>
            <a:spLocks noGrp="1"/>
          </p:cNvSpPr>
          <p:nvPr>
            <p:ph idx="1"/>
          </p:nvPr>
        </p:nvSpPr>
        <p:spPr/>
        <p:txBody>
          <a:bodyPr/>
          <a:lstStyle/>
          <a:p>
            <a:r>
              <a:rPr lang="zh-CN" altLang="zh-CN" dirty="0"/>
              <a:t>赌博是零和博弈</a:t>
            </a:r>
            <a:r>
              <a:rPr lang="zh-CN" altLang="en-US" dirty="0"/>
              <a:t>。</a:t>
            </a:r>
            <a:endParaRPr lang="zh-CN" altLang="zh-CN" dirty="0"/>
          </a:p>
          <a:p>
            <a:r>
              <a:rPr lang="zh-CN" altLang="zh-CN" dirty="0"/>
              <a:t>赌博</a:t>
            </a:r>
            <a:r>
              <a:rPr lang="zh-CN" altLang="en-US" dirty="0"/>
              <a:t>无</a:t>
            </a:r>
            <a:r>
              <a:rPr lang="zh-CN" altLang="zh-CN" dirty="0"/>
              <a:t>需等待</a:t>
            </a:r>
            <a:r>
              <a:rPr lang="zh-CN" altLang="en-US" dirty="0"/>
              <a:t>。</a:t>
            </a:r>
            <a:endParaRPr lang="zh-CN" altLang="zh-CN" dirty="0"/>
          </a:p>
          <a:p>
            <a:r>
              <a:rPr lang="zh-CN" altLang="zh-CN" dirty="0"/>
              <a:t>赌博是消费</a:t>
            </a:r>
            <a:r>
              <a:rPr lang="zh-CN" altLang="en-US" dirty="0"/>
              <a:t>。</a:t>
            </a:r>
            <a:endParaRPr lang="zh-CN" altLang="zh-CN" dirty="0"/>
          </a:p>
          <a:p>
            <a:r>
              <a:rPr lang="zh-CN" altLang="zh-CN" dirty="0"/>
              <a:t>赌博</a:t>
            </a:r>
            <a:r>
              <a:rPr lang="zh-CN" altLang="en-US" dirty="0"/>
              <a:t>更依赖</a:t>
            </a:r>
            <a:r>
              <a:rPr lang="zh-CN" altLang="zh-CN" dirty="0"/>
              <a:t>运气</a:t>
            </a:r>
            <a:r>
              <a:rPr lang="zh-CN" altLang="en-US" dirty="0"/>
              <a:t>。</a:t>
            </a:r>
            <a:endParaRPr lang="en-US" altLang="zh-CN" dirty="0"/>
          </a:p>
          <a:p>
            <a:r>
              <a:rPr lang="zh-CN" altLang="en-US" dirty="0"/>
              <a:t>投资的不确定性更大。</a:t>
            </a:r>
            <a:endParaRPr lang="zh-CN" altLang="zh-CN" dirty="0"/>
          </a:p>
          <a:p>
            <a:endParaRPr lang="zh-CN" altLang="en-US" dirty="0"/>
          </a:p>
        </p:txBody>
      </p:sp>
    </p:spTree>
    <p:extLst>
      <p:ext uri="{BB962C8B-B14F-4D97-AF65-F5344CB8AC3E}">
        <p14:creationId xmlns:p14="http://schemas.microsoft.com/office/powerpoint/2010/main" val="25491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9D64A-0CD3-4DE7-BF77-3FC0A62C6794}"/>
              </a:ext>
            </a:extLst>
          </p:cNvPr>
          <p:cNvSpPr>
            <a:spLocks noGrp="1"/>
          </p:cNvSpPr>
          <p:nvPr>
            <p:ph type="title"/>
          </p:nvPr>
        </p:nvSpPr>
        <p:spPr/>
        <p:txBody>
          <a:bodyPr/>
          <a:lstStyle/>
          <a:p>
            <a:r>
              <a:rPr lang="zh-CN" altLang="en-US" dirty="0"/>
              <a:t>投资和赌博的相同点？</a:t>
            </a:r>
          </a:p>
        </p:txBody>
      </p:sp>
      <p:sp>
        <p:nvSpPr>
          <p:cNvPr id="3" name="内容占位符 2">
            <a:extLst>
              <a:ext uri="{FF2B5EF4-FFF2-40B4-BE49-F238E27FC236}">
                <a16:creationId xmlns:a16="http://schemas.microsoft.com/office/drawing/2014/main" id="{8C518030-8017-44C7-90BC-17A5B0B4F3D0}"/>
              </a:ext>
            </a:extLst>
          </p:cNvPr>
          <p:cNvSpPr>
            <a:spLocks noGrp="1"/>
          </p:cNvSpPr>
          <p:nvPr>
            <p:ph sz="half" idx="1"/>
          </p:nvPr>
        </p:nvSpPr>
        <p:spPr/>
        <p:txBody>
          <a:bodyPr/>
          <a:lstStyle/>
          <a:p>
            <a:r>
              <a:rPr lang="zh-CN" altLang="zh-CN" dirty="0"/>
              <a:t>在不确定前提下做决策</a:t>
            </a:r>
            <a:r>
              <a:rPr lang="zh-CN" altLang="en-US" dirty="0"/>
              <a:t>。</a:t>
            </a:r>
            <a:endParaRPr lang="en-US" altLang="zh-CN" dirty="0"/>
          </a:p>
          <a:p>
            <a:r>
              <a:rPr lang="zh-CN" altLang="en-US" dirty="0"/>
              <a:t>都需要理性，尽可能地算清</a:t>
            </a:r>
            <a:r>
              <a:rPr lang="zh-CN" altLang="en-US" dirty="0">
                <a:solidFill>
                  <a:srgbClr val="C00000"/>
                </a:solidFill>
              </a:rPr>
              <a:t>赔率</a:t>
            </a:r>
            <a:r>
              <a:rPr lang="zh-CN" altLang="en-US" dirty="0"/>
              <a:t>和</a:t>
            </a:r>
            <a:r>
              <a:rPr lang="zh-CN" altLang="en-US" dirty="0">
                <a:solidFill>
                  <a:srgbClr val="C00000"/>
                </a:solidFill>
              </a:rPr>
              <a:t>概率</a:t>
            </a:r>
            <a:r>
              <a:rPr lang="zh-CN" altLang="en-US" dirty="0"/>
              <a:t>。</a:t>
            </a:r>
            <a:endParaRPr lang="zh-CN" altLang="zh-CN" dirty="0"/>
          </a:p>
          <a:p>
            <a:r>
              <a:rPr lang="zh-CN" altLang="zh-CN" dirty="0"/>
              <a:t>都需要承担风险</a:t>
            </a:r>
            <a:r>
              <a:rPr lang="zh-CN" altLang="en-US" dirty="0"/>
              <a:t>。</a:t>
            </a:r>
            <a:endParaRPr lang="zh-CN" altLang="zh-CN" dirty="0"/>
          </a:p>
          <a:p>
            <a:r>
              <a:rPr lang="zh-CN" altLang="zh-CN" dirty="0"/>
              <a:t>运气扮演重要角色</a:t>
            </a:r>
            <a:r>
              <a:rPr lang="zh-CN" altLang="en-US" dirty="0"/>
              <a:t>。</a:t>
            </a:r>
            <a:endParaRPr lang="zh-CN" altLang="zh-CN" dirty="0"/>
          </a:p>
          <a:p>
            <a:endParaRPr lang="zh-CN" altLang="en-US" dirty="0"/>
          </a:p>
        </p:txBody>
      </p:sp>
      <p:graphicFrame>
        <p:nvGraphicFramePr>
          <p:cNvPr id="5" name="内容占位符 4">
            <a:extLst>
              <a:ext uri="{FF2B5EF4-FFF2-40B4-BE49-F238E27FC236}">
                <a16:creationId xmlns:a16="http://schemas.microsoft.com/office/drawing/2014/main" id="{278BE2B6-5BF7-4F82-AB44-6A07BF58BFFA}"/>
              </a:ext>
            </a:extLst>
          </p:cNvPr>
          <p:cNvGraphicFramePr>
            <a:graphicFrameLocks noGrp="1"/>
          </p:cNvGraphicFramePr>
          <p:nvPr>
            <p:ph sz="half" idx="2"/>
            <p:extLst>
              <p:ext uri="{D42A27DB-BD31-4B8C-83A1-F6EECF244321}">
                <p14:modId xmlns:p14="http://schemas.microsoft.com/office/powerpoint/2010/main" val="994958495"/>
              </p:ext>
            </p:extLst>
          </p:nvPr>
        </p:nvGraphicFramePr>
        <p:xfrm>
          <a:off x="4675507" y="2420888"/>
          <a:ext cx="4024947" cy="1884590"/>
        </p:xfrm>
        <a:graphic>
          <a:graphicData uri="http://schemas.openxmlformats.org/drawingml/2006/table">
            <a:tbl>
              <a:tblPr firstRow="1" bandRow="1">
                <a:tableStyleId>{5C22544A-7EE6-4342-B048-85BDC9FD1C3A}</a:tableStyleId>
              </a:tblPr>
              <a:tblGrid>
                <a:gridCol w="1341649">
                  <a:extLst>
                    <a:ext uri="{9D8B030D-6E8A-4147-A177-3AD203B41FA5}">
                      <a16:colId xmlns:a16="http://schemas.microsoft.com/office/drawing/2014/main" val="3694913172"/>
                    </a:ext>
                  </a:extLst>
                </a:gridCol>
                <a:gridCol w="1341649">
                  <a:extLst>
                    <a:ext uri="{9D8B030D-6E8A-4147-A177-3AD203B41FA5}">
                      <a16:colId xmlns:a16="http://schemas.microsoft.com/office/drawing/2014/main" val="1341147726"/>
                    </a:ext>
                  </a:extLst>
                </a:gridCol>
                <a:gridCol w="1341649">
                  <a:extLst>
                    <a:ext uri="{9D8B030D-6E8A-4147-A177-3AD203B41FA5}">
                      <a16:colId xmlns:a16="http://schemas.microsoft.com/office/drawing/2014/main" val="2659875590"/>
                    </a:ext>
                  </a:extLst>
                </a:gridCol>
              </a:tblGrid>
              <a:tr h="376918">
                <a:tc>
                  <a:txBody>
                    <a:bodyPr/>
                    <a:lstStyle/>
                    <a:p>
                      <a:endParaRPr lang="zh-CN" altLang="en-US" dirty="0"/>
                    </a:p>
                  </a:txBody>
                  <a:tcPr/>
                </a:tc>
                <a:tc>
                  <a:txBody>
                    <a:bodyPr/>
                    <a:lstStyle/>
                    <a:p>
                      <a:r>
                        <a:rPr lang="zh-CN" altLang="en-US" dirty="0"/>
                        <a:t>赔率</a:t>
                      </a:r>
                    </a:p>
                  </a:txBody>
                  <a:tcPr/>
                </a:tc>
                <a:tc>
                  <a:txBody>
                    <a:bodyPr/>
                    <a:lstStyle/>
                    <a:p>
                      <a:r>
                        <a:rPr lang="zh-CN" altLang="en-US" dirty="0"/>
                        <a:t>概率</a:t>
                      </a:r>
                    </a:p>
                  </a:txBody>
                  <a:tcPr/>
                </a:tc>
                <a:extLst>
                  <a:ext uri="{0D108BD9-81ED-4DB2-BD59-A6C34878D82A}">
                    <a16:rowId xmlns:a16="http://schemas.microsoft.com/office/drawing/2014/main" val="261720102"/>
                  </a:ext>
                </a:extLst>
              </a:tr>
              <a:tr h="376918">
                <a:tc>
                  <a:txBody>
                    <a:bodyPr/>
                    <a:lstStyle/>
                    <a:p>
                      <a:r>
                        <a:rPr lang="zh-CN" altLang="en-US" dirty="0"/>
                        <a:t>特定三同号</a:t>
                      </a:r>
                    </a:p>
                  </a:txBody>
                  <a:tcPr/>
                </a:tc>
                <a:tc>
                  <a:txBody>
                    <a:bodyPr/>
                    <a:lstStyle/>
                    <a:p>
                      <a:r>
                        <a:rPr lang="en-US" altLang="zh-CN" dirty="0"/>
                        <a:t>1:150</a:t>
                      </a:r>
                      <a:endParaRPr lang="zh-CN" altLang="en-US" dirty="0"/>
                    </a:p>
                  </a:txBody>
                  <a:tcPr/>
                </a:tc>
                <a:tc>
                  <a:txBody>
                    <a:bodyPr/>
                    <a:lstStyle/>
                    <a:p>
                      <a:r>
                        <a:rPr lang="en-US" altLang="zh-CN" dirty="0"/>
                        <a:t>1/216</a:t>
                      </a:r>
                      <a:endParaRPr lang="zh-CN" altLang="en-US" dirty="0"/>
                    </a:p>
                  </a:txBody>
                  <a:tcPr/>
                </a:tc>
                <a:extLst>
                  <a:ext uri="{0D108BD9-81ED-4DB2-BD59-A6C34878D82A}">
                    <a16:rowId xmlns:a16="http://schemas.microsoft.com/office/drawing/2014/main" val="2352512167"/>
                  </a:ext>
                </a:extLst>
              </a:tr>
              <a:tr h="376918">
                <a:tc>
                  <a:txBody>
                    <a:bodyPr/>
                    <a:lstStyle/>
                    <a:p>
                      <a:r>
                        <a:rPr lang="zh-CN" altLang="en-US" dirty="0"/>
                        <a:t>任何三同号</a:t>
                      </a:r>
                    </a:p>
                  </a:txBody>
                  <a:tcPr/>
                </a:tc>
                <a:tc>
                  <a:txBody>
                    <a:bodyPr/>
                    <a:lstStyle/>
                    <a:p>
                      <a:r>
                        <a:rPr lang="en-US" altLang="zh-CN" dirty="0"/>
                        <a:t>1:24</a:t>
                      </a:r>
                      <a:endParaRPr lang="zh-CN" altLang="en-US" dirty="0"/>
                    </a:p>
                  </a:txBody>
                  <a:tcPr/>
                </a:tc>
                <a:tc>
                  <a:txBody>
                    <a:bodyPr/>
                    <a:lstStyle/>
                    <a:p>
                      <a:r>
                        <a:rPr lang="en-US" altLang="zh-CN" dirty="0"/>
                        <a:t>1/36</a:t>
                      </a:r>
                      <a:endParaRPr lang="zh-CN" altLang="en-US" dirty="0"/>
                    </a:p>
                  </a:txBody>
                  <a:tcPr/>
                </a:tc>
                <a:extLst>
                  <a:ext uri="{0D108BD9-81ED-4DB2-BD59-A6C34878D82A}">
                    <a16:rowId xmlns:a16="http://schemas.microsoft.com/office/drawing/2014/main" val="2049312109"/>
                  </a:ext>
                </a:extLst>
              </a:tr>
              <a:tr h="376918">
                <a:tc>
                  <a:txBody>
                    <a:bodyPr/>
                    <a:lstStyle/>
                    <a:p>
                      <a:r>
                        <a:rPr lang="zh-CN" altLang="en-US" dirty="0"/>
                        <a:t>大</a:t>
                      </a:r>
                    </a:p>
                  </a:txBody>
                  <a:tcPr/>
                </a:tc>
                <a:tc>
                  <a:txBody>
                    <a:bodyPr/>
                    <a:lstStyle/>
                    <a:p>
                      <a:r>
                        <a:rPr lang="en-US" altLang="zh-CN" dirty="0"/>
                        <a:t>1:1</a:t>
                      </a:r>
                      <a:endParaRPr lang="zh-CN" altLang="en-US" dirty="0"/>
                    </a:p>
                  </a:txBody>
                  <a:tcPr/>
                </a:tc>
                <a:tc>
                  <a:txBody>
                    <a:bodyPr/>
                    <a:lstStyle/>
                    <a:p>
                      <a:r>
                        <a:rPr lang="en-US" altLang="zh-CN" dirty="0"/>
                        <a:t>105/216</a:t>
                      </a:r>
                      <a:endParaRPr lang="zh-CN" altLang="en-US" dirty="0"/>
                    </a:p>
                  </a:txBody>
                  <a:tcPr/>
                </a:tc>
                <a:extLst>
                  <a:ext uri="{0D108BD9-81ED-4DB2-BD59-A6C34878D82A}">
                    <a16:rowId xmlns:a16="http://schemas.microsoft.com/office/drawing/2014/main" val="4145336857"/>
                  </a:ext>
                </a:extLst>
              </a:tr>
              <a:tr h="376918">
                <a:tc>
                  <a:txBody>
                    <a:bodyPr/>
                    <a:lstStyle/>
                    <a:p>
                      <a:r>
                        <a:rPr lang="zh-CN" altLang="en-US" dirty="0"/>
                        <a:t>小</a:t>
                      </a:r>
                    </a:p>
                  </a:txBody>
                  <a:tcPr/>
                </a:tc>
                <a:tc>
                  <a:txBody>
                    <a:bodyPr/>
                    <a:lstStyle/>
                    <a:p>
                      <a:r>
                        <a:rPr lang="en-US" altLang="zh-CN" dirty="0"/>
                        <a:t>1:1</a:t>
                      </a:r>
                      <a:endParaRPr lang="zh-CN" altLang="en-US" dirty="0"/>
                    </a:p>
                  </a:txBody>
                  <a:tcPr/>
                </a:tc>
                <a:tc>
                  <a:txBody>
                    <a:bodyPr/>
                    <a:lstStyle/>
                    <a:p>
                      <a:r>
                        <a:rPr lang="en-US" altLang="zh-CN" dirty="0"/>
                        <a:t>105/216</a:t>
                      </a:r>
                      <a:endParaRPr lang="zh-CN" altLang="en-US" dirty="0"/>
                    </a:p>
                  </a:txBody>
                  <a:tcPr/>
                </a:tc>
                <a:extLst>
                  <a:ext uri="{0D108BD9-81ED-4DB2-BD59-A6C34878D82A}">
                    <a16:rowId xmlns:a16="http://schemas.microsoft.com/office/drawing/2014/main" val="1904348411"/>
                  </a:ext>
                </a:extLst>
              </a:tr>
            </a:tbl>
          </a:graphicData>
        </a:graphic>
      </p:graphicFrame>
      <p:sp>
        <p:nvSpPr>
          <p:cNvPr id="6" name="文本框 5">
            <a:extLst>
              <a:ext uri="{FF2B5EF4-FFF2-40B4-BE49-F238E27FC236}">
                <a16:creationId xmlns:a16="http://schemas.microsoft.com/office/drawing/2014/main" id="{DC038C68-9FEB-466E-9BB2-2075E8ED939D}"/>
              </a:ext>
            </a:extLst>
          </p:cNvPr>
          <p:cNvSpPr txBox="1"/>
          <p:nvPr/>
        </p:nvSpPr>
        <p:spPr>
          <a:xfrm>
            <a:off x="4648202" y="1916832"/>
            <a:ext cx="3452190" cy="369332"/>
          </a:xfrm>
          <a:prstGeom prst="rect">
            <a:avLst/>
          </a:prstGeom>
          <a:noFill/>
        </p:spPr>
        <p:txBody>
          <a:bodyPr wrap="square" rtlCol="0">
            <a:spAutoFit/>
          </a:bodyPr>
          <a:lstStyle/>
          <a:p>
            <a:r>
              <a:rPr lang="zh-CN" altLang="en-US" dirty="0"/>
              <a:t>赌场（骰子）的赔率和概率</a:t>
            </a:r>
          </a:p>
        </p:txBody>
      </p:sp>
    </p:spTree>
    <p:extLst>
      <p:ext uri="{BB962C8B-B14F-4D97-AF65-F5344CB8AC3E}">
        <p14:creationId xmlns:p14="http://schemas.microsoft.com/office/powerpoint/2010/main" val="114843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什么是投资？</a:t>
            </a:r>
            <a:endParaRPr lang="en-US" altLang="zh-CN" dirty="0"/>
          </a:p>
          <a:p>
            <a:r>
              <a:rPr lang="zh-CN" altLang="en-US" b="1" dirty="0">
                <a:solidFill>
                  <a:srgbClr val="C00000"/>
                </a:solidFill>
              </a:rPr>
              <a:t>为什么投资？</a:t>
            </a:r>
            <a:endParaRPr lang="en-US" altLang="zh-CN" b="1" dirty="0">
              <a:solidFill>
                <a:srgbClr val="C00000"/>
              </a:solidFill>
            </a:endParaRPr>
          </a:p>
          <a:p>
            <a:r>
              <a:rPr lang="zh-CN" altLang="en-US" dirty="0"/>
              <a:t>投资什么？</a:t>
            </a:r>
            <a:endParaRPr lang="en-US" altLang="zh-CN" dirty="0"/>
          </a:p>
          <a:p>
            <a:r>
              <a:rPr lang="zh-CN" altLang="en-US" dirty="0"/>
              <a:t>如何学习投资？</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181540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F6F02D-9AF6-42DD-A6E2-4D161A381591}"/>
              </a:ext>
            </a:extLst>
          </p:cNvPr>
          <p:cNvSpPr>
            <a:spLocks noGrp="1"/>
          </p:cNvSpPr>
          <p:nvPr>
            <p:ph type="title"/>
          </p:nvPr>
        </p:nvSpPr>
        <p:spPr/>
        <p:txBody>
          <a:bodyPr/>
          <a:lstStyle/>
          <a:p>
            <a:r>
              <a:rPr lang="zh-CN" altLang="en-US" dirty="0"/>
              <a:t>为什么投资？</a:t>
            </a:r>
          </a:p>
        </p:txBody>
      </p:sp>
      <p:sp>
        <p:nvSpPr>
          <p:cNvPr id="3" name="内容占位符 2">
            <a:extLst>
              <a:ext uri="{FF2B5EF4-FFF2-40B4-BE49-F238E27FC236}">
                <a16:creationId xmlns:a16="http://schemas.microsoft.com/office/drawing/2014/main" id="{5AA49B79-4C3E-4610-B6FB-6CDF4E1FC2D3}"/>
              </a:ext>
            </a:extLst>
          </p:cNvPr>
          <p:cNvSpPr>
            <a:spLocks noGrp="1"/>
          </p:cNvSpPr>
          <p:nvPr>
            <p:ph idx="1"/>
          </p:nvPr>
        </p:nvSpPr>
        <p:spPr/>
        <p:txBody>
          <a:bodyPr/>
          <a:lstStyle/>
          <a:p>
            <a:r>
              <a:rPr lang="zh-CN" altLang="en-US" dirty="0"/>
              <a:t>现金不好吗？</a:t>
            </a:r>
          </a:p>
        </p:txBody>
      </p:sp>
      <p:cxnSp>
        <p:nvCxnSpPr>
          <p:cNvPr id="4" name="直接箭头连接符 3">
            <a:extLst>
              <a:ext uri="{FF2B5EF4-FFF2-40B4-BE49-F238E27FC236}">
                <a16:creationId xmlns:a16="http://schemas.microsoft.com/office/drawing/2014/main" id="{4651C615-2039-47E1-9F9D-324FD6788596}"/>
              </a:ext>
            </a:extLst>
          </p:cNvPr>
          <p:cNvCxnSpPr>
            <a:cxnSpLocks/>
          </p:cNvCxnSpPr>
          <p:nvPr/>
        </p:nvCxnSpPr>
        <p:spPr>
          <a:xfrm>
            <a:off x="2987824" y="5579948"/>
            <a:ext cx="424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FF7BAD3E-56F2-4D26-A92A-246C50C928F4}"/>
              </a:ext>
            </a:extLst>
          </p:cNvPr>
          <p:cNvCxnSpPr>
            <a:cxnSpLocks/>
          </p:cNvCxnSpPr>
          <p:nvPr/>
        </p:nvCxnSpPr>
        <p:spPr>
          <a:xfrm flipV="1">
            <a:off x="2987824" y="3284984"/>
            <a:ext cx="0" cy="2294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A55FC0E7-5200-4903-9FB3-52B0E1BED09B}"/>
              </a:ext>
            </a:extLst>
          </p:cNvPr>
          <p:cNvSpPr txBox="1"/>
          <p:nvPr/>
        </p:nvSpPr>
        <p:spPr>
          <a:xfrm>
            <a:off x="2699792" y="2915652"/>
            <a:ext cx="864087" cy="369332"/>
          </a:xfrm>
          <a:prstGeom prst="rect">
            <a:avLst/>
          </a:prstGeom>
          <a:noFill/>
        </p:spPr>
        <p:txBody>
          <a:bodyPr wrap="square" rtlCol="0">
            <a:spAutoFit/>
          </a:bodyPr>
          <a:lstStyle/>
          <a:p>
            <a:r>
              <a:rPr lang="zh-CN" altLang="en-US" dirty="0"/>
              <a:t>风险</a:t>
            </a:r>
          </a:p>
        </p:txBody>
      </p:sp>
      <p:sp>
        <p:nvSpPr>
          <p:cNvPr id="7" name="文本框 6">
            <a:extLst>
              <a:ext uri="{FF2B5EF4-FFF2-40B4-BE49-F238E27FC236}">
                <a16:creationId xmlns:a16="http://schemas.microsoft.com/office/drawing/2014/main" id="{403DA7B4-5F94-4526-99B2-908B3C12AD80}"/>
              </a:ext>
            </a:extLst>
          </p:cNvPr>
          <p:cNvSpPr txBox="1"/>
          <p:nvPr/>
        </p:nvSpPr>
        <p:spPr>
          <a:xfrm>
            <a:off x="6732240" y="5651956"/>
            <a:ext cx="648066" cy="369332"/>
          </a:xfrm>
          <a:prstGeom prst="rect">
            <a:avLst/>
          </a:prstGeom>
          <a:noFill/>
        </p:spPr>
        <p:txBody>
          <a:bodyPr wrap="square" rtlCol="0">
            <a:spAutoFit/>
          </a:bodyPr>
          <a:lstStyle/>
          <a:p>
            <a:r>
              <a:rPr lang="zh-CN" altLang="en-US" dirty="0"/>
              <a:t>时间</a:t>
            </a:r>
          </a:p>
        </p:txBody>
      </p:sp>
      <p:cxnSp>
        <p:nvCxnSpPr>
          <p:cNvPr id="8" name="直接连接符 7">
            <a:extLst>
              <a:ext uri="{FF2B5EF4-FFF2-40B4-BE49-F238E27FC236}">
                <a16:creationId xmlns:a16="http://schemas.microsoft.com/office/drawing/2014/main" id="{B997A5AE-375D-4D90-BBAB-7E953DDCD20E}"/>
              </a:ext>
            </a:extLst>
          </p:cNvPr>
          <p:cNvCxnSpPr>
            <a:cxnSpLocks/>
          </p:cNvCxnSpPr>
          <p:nvPr/>
        </p:nvCxnSpPr>
        <p:spPr>
          <a:xfrm>
            <a:off x="3779912" y="3741202"/>
            <a:ext cx="3312368" cy="147870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5913C4B-531E-43DB-B0E9-A72D682E4977}"/>
              </a:ext>
            </a:extLst>
          </p:cNvPr>
          <p:cNvSpPr txBox="1"/>
          <p:nvPr/>
        </p:nvSpPr>
        <p:spPr>
          <a:xfrm>
            <a:off x="3131835" y="3491716"/>
            <a:ext cx="648075" cy="369316"/>
          </a:xfrm>
          <a:prstGeom prst="rect">
            <a:avLst/>
          </a:prstGeom>
          <a:noFill/>
        </p:spPr>
        <p:txBody>
          <a:bodyPr wrap="square" rtlCol="0">
            <a:spAutoFit/>
          </a:bodyPr>
          <a:lstStyle/>
          <a:p>
            <a:r>
              <a:rPr lang="zh-CN" altLang="en-US" dirty="0">
                <a:solidFill>
                  <a:schemeClr val="tx2"/>
                </a:solidFill>
              </a:rPr>
              <a:t>股票</a:t>
            </a:r>
          </a:p>
        </p:txBody>
      </p:sp>
      <p:cxnSp>
        <p:nvCxnSpPr>
          <p:cNvPr id="10" name="直接连接符 9">
            <a:extLst>
              <a:ext uri="{FF2B5EF4-FFF2-40B4-BE49-F238E27FC236}">
                <a16:creationId xmlns:a16="http://schemas.microsoft.com/office/drawing/2014/main" id="{4E86961C-E15E-49FD-A869-434D7FDE8949}"/>
              </a:ext>
            </a:extLst>
          </p:cNvPr>
          <p:cNvCxnSpPr/>
          <p:nvPr/>
        </p:nvCxnSpPr>
        <p:spPr>
          <a:xfrm flipV="1">
            <a:off x="3779910" y="3284984"/>
            <a:ext cx="3312370" cy="222295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9FBCB27-5451-466F-836A-896832B3016D}"/>
              </a:ext>
            </a:extLst>
          </p:cNvPr>
          <p:cNvSpPr txBox="1"/>
          <p:nvPr/>
        </p:nvSpPr>
        <p:spPr>
          <a:xfrm>
            <a:off x="3203856" y="5219908"/>
            <a:ext cx="792077" cy="369332"/>
          </a:xfrm>
          <a:prstGeom prst="rect">
            <a:avLst/>
          </a:prstGeom>
          <a:noFill/>
        </p:spPr>
        <p:txBody>
          <a:bodyPr wrap="square" rtlCol="0">
            <a:spAutoFit/>
          </a:bodyPr>
          <a:lstStyle/>
          <a:p>
            <a:r>
              <a:rPr lang="zh-CN" altLang="en-US" dirty="0">
                <a:solidFill>
                  <a:schemeClr val="accent6"/>
                </a:solidFill>
              </a:rPr>
              <a:t>现金</a:t>
            </a:r>
          </a:p>
        </p:txBody>
      </p:sp>
      <p:cxnSp>
        <p:nvCxnSpPr>
          <p:cNvPr id="12" name="直接连接符 11">
            <a:extLst>
              <a:ext uri="{FF2B5EF4-FFF2-40B4-BE49-F238E27FC236}">
                <a16:creationId xmlns:a16="http://schemas.microsoft.com/office/drawing/2014/main" id="{FD67CEF4-626D-47B1-B9BF-1F69AFC5B0E2}"/>
              </a:ext>
            </a:extLst>
          </p:cNvPr>
          <p:cNvCxnSpPr/>
          <p:nvPr/>
        </p:nvCxnSpPr>
        <p:spPr>
          <a:xfrm flipV="1">
            <a:off x="3779910" y="3861032"/>
            <a:ext cx="3240362" cy="9988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F9022D2A-E45C-4100-A1F5-CC6B139D3E5C}"/>
              </a:ext>
            </a:extLst>
          </p:cNvPr>
          <p:cNvSpPr txBox="1"/>
          <p:nvPr/>
        </p:nvSpPr>
        <p:spPr>
          <a:xfrm>
            <a:off x="3131833" y="4571836"/>
            <a:ext cx="648065" cy="369311"/>
          </a:xfrm>
          <a:prstGeom prst="rect">
            <a:avLst/>
          </a:prstGeom>
          <a:noFill/>
        </p:spPr>
        <p:txBody>
          <a:bodyPr wrap="square" rtlCol="0">
            <a:spAutoFit/>
          </a:bodyPr>
          <a:lstStyle/>
          <a:p>
            <a:r>
              <a:rPr lang="zh-CN" altLang="en-US" dirty="0">
                <a:solidFill>
                  <a:srgbClr val="C00000"/>
                </a:solidFill>
              </a:rPr>
              <a:t>债券</a:t>
            </a:r>
          </a:p>
        </p:txBody>
      </p:sp>
    </p:spTree>
    <p:extLst>
      <p:ext uri="{BB962C8B-B14F-4D97-AF65-F5344CB8AC3E}">
        <p14:creationId xmlns:p14="http://schemas.microsoft.com/office/powerpoint/2010/main" val="385809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5C4E59-55C2-4674-99FC-D89651B7A74D}"/>
              </a:ext>
            </a:extLst>
          </p:cNvPr>
          <p:cNvSpPr>
            <a:spLocks noGrp="1"/>
          </p:cNvSpPr>
          <p:nvPr>
            <p:ph type="title"/>
          </p:nvPr>
        </p:nvSpPr>
        <p:spPr/>
        <p:txBody>
          <a:bodyPr/>
          <a:lstStyle/>
          <a:p>
            <a:r>
              <a:rPr lang="zh-CN" altLang="en-US" dirty="0"/>
              <a:t>关于现金</a:t>
            </a:r>
          </a:p>
        </p:txBody>
      </p:sp>
      <p:sp>
        <p:nvSpPr>
          <p:cNvPr id="3" name="内容占位符 2">
            <a:extLst>
              <a:ext uri="{FF2B5EF4-FFF2-40B4-BE49-F238E27FC236}">
                <a16:creationId xmlns:a16="http://schemas.microsoft.com/office/drawing/2014/main" id="{6CB09411-0153-441E-A9DB-4E20167221BB}"/>
              </a:ext>
            </a:extLst>
          </p:cNvPr>
          <p:cNvSpPr>
            <a:spLocks noGrp="1"/>
          </p:cNvSpPr>
          <p:nvPr>
            <p:ph idx="1"/>
          </p:nvPr>
        </p:nvSpPr>
        <p:spPr/>
        <p:txBody>
          <a:bodyPr/>
          <a:lstStyle/>
          <a:p>
            <a:r>
              <a:rPr lang="zh-CN" altLang="zh-CN" dirty="0"/>
              <a:t>现金其实也是投资，是把自己的储蓄借给金融机构（银行、对冲基金等），获得安全的回报。</a:t>
            </a:r>
          </a:p>
          <a:p>
            <a:pPr lvl="1"/>
            <a:r>
              <a:rPr lang="zh-CN" altLang="zh-CN" dirty="0"/>
              <a:t>银行活期或定期储蓄</a:t>
            </a:r>
          </a:p>
          <a:p>
            <a:pPr lvl="1"/>
            <a:r>
              <a:rPr lang="zh-CN" altLang="zh-CN" dirty="0"/>
              <a:t>货币式基金（如</a:t>
            </a:r>
            <a:r>
              <a:rPr lang="en-US" altLang="zh-CN" dirty="0"/>
              <a:t>511880</a:t>
            </a:r>
            <a:r>
              <a:rPr lang="zh-CN" altLang="zh-CN" dirty="0"/>
              <a:t>）</a:t>
            </a:r>
          </a:p>
          <a:p>
            <a:pPr lvl="1"/>
            <a:r>
              <a:rPr lang="zh-CN" altLang="zh-CN" dirty="0"/>
              <a:t>逆回购（如</a:t>
            </a:r>
            <a:r>
              <a:rPr lang="en-US" altLang="zh-CN" dirty="0"/>
              <a:t>204001</a:t>
            </a:r>
            <a:r>
              <a:rPr lang="zh-CN" altLang="zh-CN" dirty="0"/>
              <a:t>）</a:t>
            </a:r>
          </a:p>
          <a:p>
            <a:endParaRPr lang="zh-CN" altLang="en-US" dirty="0"/>
          </a:p>
        </p:txBody>
      </p:sp>
    </p:spTree>
    <p:extLst>
      <p:ext uri="{BB962C8B-B14F-4D97-AF65-F5344CB8AC3E}">
        <p14:creationId xmlns:p14="http://schemas.microsoft.com/office/powerpoint/2010/main" val="54898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6463F94-42E5-4170-8A27-9365D8144965}"/>
              </a:ext>
            </a:extLst>
          </p:cNvPr>
          <p:cNvSpPr>
            <a:spLocks noGrp="1"/>
          </p:cNvSpPr>
          <p:nvPr>
            <p:ph type="title"/>
          </p:nvPr>
        </p:nvSpPr>
        <p:spPr/>
        <p:txBody>
          <a:bodyPr/>
          <a:lstStyle/>
          <a:p>
            <a:r>
              <a:rPr lang="zh-CN" altLang="en-US" dirty="0"/>
              <a:t>为什么投资？</a:t>
            </a:r>
          </a:p>
        </p:txBody>
      </p:sp>
      <p:sp>
        <p:nvSpPr>
          <p:cNvPr id="5" name="内容占位符 4">
            <a:extLst>
              <a:ext uri="{FF2B5EF4-FFF2-40B4-BE49-F238E27FC236}">
                <a16:creationId xmlns:a16="http://schemas.microsoft.com/office/drawing/2014/main" id="{B8F68C15-3669-42A1-AFF3-286A30369977}"/>
              </a:ext>
            </a:extLst>
          </p:cNvPr>
          <p:cNvSpPr>
            <a:spLocks noGrp="1"/>
          </p:cNvSpPr>
          <p:nvPr>
            <p:ph sz="half" idx="1"/>
          </p:nvPr>
        </p:nvSpPr>
        <p:spPr/>
        <p:txBody>
          <a:bodyPr/>
          <a:lstStyle/>
          <a:p>
            <a:r>
              <a:rPr lang="zh-CN" altLang="en-US" dirty="0"/>
              <a:t>抵御通胀</a:t>
            </a:r>
            <a:endParaRPr lang="en-US" altLang="zh-CN" dirty="0"/>
          </a:p>
          <a:p>
            <a:pPr lvl="1"/>
            <a:r>
              <a:rPr lang="zh-CN" altLang="en-US" dirty="0"/>
              <a:t>准备退休金</a:t>
            </a:r>
            <a:endParaRPr lang="en-US" altLang="zh-CN" dirty="0"/>
          </a:p>
          <a:p>
            <a:pPr lvl="1"/>
            <a:r>
              <a:rPr lang="zh-CN" altLang="en-US" dirty="0"/>
              <a:t>准备子女学费</a:t>
            </a:r>
          </a:p>
          <a:p>
            <a:endParaRPr lang="zh-CN" altLang="en-US" dirty="0"/>
          </a:p>
        </p:txBody>
      </p:sp>
      <p:pic>
        <p:nvPicPr>
          <p:cNvPr id="6" name="内容占位符 5">
            <a:extLst>
              <a:ext uri="{FF2B5EF4-FFF2-40B4-BE49-F238E27FC236}">
                <a16:creationId xmlns:a16="http://schemas.microsoft.com/office/drawing/2014/main" id="{F4743138-9067-42A4-9D21-046ABF4D382F}"/>
              </a:ext>
            </a:extLst>
          </p:cNvPr>
          <p:cNvPicPr>
            <a:picLocks noGrp="1" noChangeAspect="1"/>
          </p:cNvPicPr>
          <p:nvPr>
            <p:ph sz="half" idx="2"/>
          </p:nvPr>
        </p:nvPicPr>
        <p:blipFill>
          <a:blip r:embed="rId3"/>
          <a:stretch>
            <a:fillRect/>
          </a:stretch>
        </p:blipFill>
        <p:spPr>
          <a:xfrm>
            <a:off x="4648202" y="1600200"/>
            <a:ext cx="3773913" cy="4867333"/>
          </a:xfrm>
          <a:prstGeom prst="rect">
            <a:avLst/>
          </a:prstGeom>
        </p:spPr>
      </p:pic>
    </p:spTree>
    <p:extLst>
      <p:ext uri="{BB962C8B-B14F-4D97-AF65-F5344CB8AC3E}">
        <p14:creationId xmlns:p14="http://schemas.microsoft.com/office/powerpoint/2010/main" val="60730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72440-03E0-4C07-9B56-8FE60C6406F3}"/>
              </a:ext>
            </a:extLst>
          </p:cNvPr>
          <p:cNvSpPr>
            <a:spLocks noGrp="1"/>
          </p:cNvSpPr>
          <p:nvPr>
            <p:ph type="title"/>
          </p:nvPr>
        </p:nvSpPr>
        <p:spPr/>
        <p:txBody>
          <a:bodyPr/>
          <a:lstStyle/>
          <a:p>
            <a:r>
              <a:rPr lang="zh-CN" altLang="en-US" dirty="0"/>
              <a:t>为什么投资？</a:t>
            </a:r>
          </a:p>
        </p:txBody>
      </p:sp>
      <p:sp>
        <p:nvSpPr>
          <p:cNvPr id="3" name="内容占位符 2">
            <a:extLst>
              <a:ext uri="{FF2B5EF4-FFF2-40B4-BE49-F238E27FC236}">
                <a16:creationId xmlns:a16="http://schemas.microsoft.com/office/drawing/2014/main" id="{DCD5FFC8-1E61-4304-B72F-B52E560EAE4C}"/>
              </a:ext>
            </a:extLst>
          </p:cNvPr>
          <p:cNvSpPr>
            <a:spLocks noGrp="1"/>
          </p:cNvSpPr>
          <p:nvPr>
            <p:ph sz="half" idx="1"/>
          </p:nvPr>
        </p:nvSpPr>
        <p:spPr/>
        <p:txBody>
          <a:bodyPr/>
          <a:lstStyle/>
          <a:p>
            <a:r>
              <a:rPr lang="zh-CN" altLang="en-US" dirty="0"/>
              <a:t>积累财富，实现财富自由。</a:t>
            </a:r>
          </a:p>
          <a:p>
            <a:endParaRPr lang="zh-CN" altLang="en-US" dirty="0"/>
          </a:p>
        </p:txBody>
      </p:sp>
      <p:pic>
        <p:nvPicPr>
          <p:cNvPr id="5122" name="Picture 2" descr="Financial Independence, Retire Early (FIRE) Explained: How ...">
            <a:extLst>
              <a:ext uri="{FF2B5EF4-FFF2-40B4-BE49-F238E27FC236}">
                <a16:creationId xmlns:a16="http://schemas.microsoft.com/office/drawing/2014/main" id="{013671E7-04B8-4312-BF97-F804FE2AFD05}"/>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5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E59F39-9644-431D-BECC-73CCD85FE601}"/>
              </a:ext>
            </a:extLst>
          </p:cNvPr>
          <p:cNvSpPr>
            <a:spLocks noGrp="1"/>
          </p:cNvSpPr>
          <p:nvPr>
            <p:ph type="title"/>
          </p:nvPr>
        </p:nvSpPr>
        <p:spPr/>
        <p:txBody>
          <a:bodyPr/>
          <a:lstStyle/>
          <a:p>
            <a:r>
              <a:rPr lang="zh-CN" altLang="en-US" dirty="0"/>
              <a:t>为什么投资？</a:t>
            </a:r>
          </a:p>
        </p:txBody>
      </p:sp>
      <p:sp>
        <p:nvSpPr>
          <p:cNvPr id="3" name="内容占位符 2">
            <a:extLst>
              <a:ext uri="{FF2B5EF4-FFF2-40B4-BE49-F238E27FC236}">
                <a16:creationId xmlns:a16="http://schemas.microsoft.com/office/drawing/2014/main" id="{AB11FEA3-A9EB-4791-9126-14D8175401F9}"/>
              </a:ext>
            </a:extLst>
          </p:cNvPr>
          <p:cNvSpPr>
            <a:spLocks noGrp="1"/>
          </p:cNvSpPr>
          <p:nvPr>
            <p:ph sz="half" idx="1"/>
          </p:nvPr>
        </p:nvSpPr>
        <p:spPr/>
        <p:txBody>
          <a:bodyPr/>
          <a:lstStyle/>
          <a:p>
            <a:r>
              <a:rPr lang="zh-CN" altLang="en-US" dirty="0"/>
              <a:t>挑战自我，实践学习型生活。</a:t>
            </a:r>
          </a:p>
          <a:p>
            <a:endParaRPr lang="zh-CN" altLang="en-US" dirty="0"/>
          </a:p>
        </p:txBody>
      </p:sp>
      <p:pic>
        <p:nvPicPr>
          <p:cNvPr id="6146" name="Picture 2" descr="Are You a Lifelong Learner? - Clonlara School">
            <a:extLst>
              <a:ext uri="{FF2B5EF4-FFF2-40B4-BE49-F238E27FC236}">
                <a16:creationId xmlns:a16="http://schemas.microsoft.com/office/drawing/2014/main" id="{8756042C-B1C4-43F4-99CB-05AD20C121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14329" y="2829492"/>
            <a:ext cx="5672471" cy="290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1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C4B4A5-04E1-4BDC-9F36-F061F77B2C19}"/>
              </a:ext>
            </a:extLst>
          </p:cNvPr>
          <p:cNvSpPr>
            <a:spLocks noGrp="1"/>
          </p:cNvSpPr>
          <p:nvPr>
            <p:ph type="title"/>
          </p:nvPr>
        </p:nvSpPr>
        <p:spPr/>
        <p:txBody>
          <a:bodyPr/>
          <a:lstStyle/>
          <a:p>
            <a:r>
              <a:rPr lang="zh-CN" altLang="en-US" dirty="0"/>
              <a:t>能力的复利</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5E619E0-07E7-41EA-A4DE-C0B830937FF3}"/>
                  </a:ext>
                </a:extLst>
              </p:cNvPr>
              <p:cNvSpPr>
                <a:spLocks noGrp="1"/>
              </p:cNvSpPr>
              <p:nvPr>
                <p:ph sz="half" idx="1"/>
              </p:nvPr>
            </p:nvSpPr>
            <p:spPr/>
            <p:txBody>
              <a:bodyPr/>
              <a:lstStyle/>
              <a:p>
                <a:r>
                  <a:rPr lang="zh-CN" altLang="en-US" dirty="0"/>
                  <a:t>学习新的能力，会给旧的能力赋能。</a:t>
                </a:r>
                <a:endParaRPr lang="en-US" altLang="zh-CN" dirty="0"/>
              </a:p>
              <a:p>
                <a:r>
                  <a:rPr lang="zh-CN" altLang="en-US" dirty="0"/>
                  <a:t>进步缓慢不要紧，坚持更重要：</a:t>
                </a:r>
                <a:endParaRPr lang="en-US" altLang="zh-CN" dirty="0"/>
              </a:p>
              <a:p>
                <a:pPr marL="0"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1+0.0</m:t>
                              </m:r>
                              <m:r>
                                <a:rPr lang="en-US" altLang="zh-CN" b="0" i="1" smtClean="0">
                                  <a:latin typeface="Cambria Math" panose="02040503050406030204" pitchFamily="18" charset="0"/>
                                </a:rPr>
                                <m:t>0</m:t>
                              </m:r>
                              <m:r>
                                <a:rPr lang="en-US" altLang="zh-CN" i="1">
                                  <a:latin typeface="Cambria Math" panose="02040503050406030204" pitchFamily="18" charset="0"/>
                                </a:rPr>
                                <m:t>1</m:t>
                              </m:r>
                            </m:e>
                          </m:d>
                        </m:e>
                        <m:sup>
                          <m:r>
                            <a:rPr lang="en-US" altLang="zh-CN" i="1">
                              <a:latin typeface="Cambria Math" panose="02040503050406030204" pitchFamily="18" charset="0"/>
                            </a:rPr>
                            <m:t>365</m:t>
                          </m:r>
                        </m:sup>
                      </m:sSup>
                      <m:r>
                        <a:rPr lang="en-US" altLang="zh-CN" i="1">
                          <a:latin typeface="Cambria Math" panose="02040503050406030204" pitchFamily="18" charset="0"/>
                        </a:rPr>
                        <m:t>≈</m:t>
                      </m:r>
                      <m:r>
                        <a:rPr lang="en-US" altLang="zh-CN" b="0" i="1" smtClean="0">
                          <a:latin typeface="Cambria Math" panose="02040503050406030204" pitchFamily="18" charset="0"/>
                        </a:rPr>
                        <m:t>1.44</m:t>
                      </m:r>
                      <m:r>
                        <a:rPr lang="en-US" altLang="zh-CN" i="1">
                          <a:latin typeface="Cambria Math" panose="02040503050406030204" pitchFamily="18" charset="0"/>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1+0.</m:t>
                              </m:r>
                              <m:r>
                                <a:rPr lang="en-US" altLang="zh-CN" b="0" i="1" smtClean="0">
                                  <a:latin typeface="Cambria Math" panose="02040503050406030204" pitchFamily="18" charset="0"/>
                                </a:rPr>
                                <m:t>44</m:t>
                              </m:r>
                            </m:e>
                          </m:d>
                        </m:e>
                        <m:sup>
                          <m:r>
                            <a:rPr lang="en-US" altLang="zh-CN" i="1">
                              <a:latin typeface="Cambria Math" panose="02040503050406030204" pitchFamily="18" charset="0"/>
                            </a:rPr>
                            <m:t>3</m:t>
                          </m:r>
                          <m:r>
                            <a:rPr lang="en-US" altLang="zh-CN" b="0" i="1" smtClean="0">
                              <a:latin typeface="Cambria Math" panose="02040503050406030204" pitchFamily="18" charset="0"/>
                            </a:rPr>
                            <m:t>0</m:t>
                          </m:r>
                        </m:sup>
                      </m:sSup>
                      <m:r>
                        <a:rPr lang="en-US" altLang="zh-CN" i="1">
                          <a:latin typeface="Cambria Math" panose="02040503050406030204" pitchFamily="18" charset="0"/>
                        </a:rPr>
                        <m:t>≈</m:t>
                      </m:r>
                      <m:r>
                        <a:rPr lang="en-US" altLang="zh-CN" b="0" i="1" smtClean="0">
                          <a:latin typeface="Cambria Math" panose="02040503050406030204" pitchFamily="18" charset="0"/>
                        </a:rPr>
                        <m:t>56348.</m:t>
                      </m:r>
                    </m:oMath>
                  </m:oMathPara>
                </a14:m>
                <a:endParaRPr lang="en-US" altLang="zh-CN" dirty="0"/>
              </a:p>
              <a:p>
                <a:r>
                  <a:rPr lang="zh-CN" altLang="en-US" dirty="0"/>
                  <a:t>右图：初始收益率</a:t>
                </a:r>
                <a:r>
                  <a:rPr lang="en-US" altLang="zh-CN" dirty="0"/>
                  <a:t>3%</a:t>
                </a:r>
                <a:r>
                  <a:rPr lang="zh-CN" altLang="en-US" dirty="0"/>
                  <a:t>，逐渐上升至</a:t>
                </a:r>
                <a:r>
                  <a:rPr lang="en-US" altLang="zh-CN" dirty="0"/>
                  <a:t>20%</a:t>
                </a:r>
                <a:r>
                  <a:rPr lang="zh-CN" altLang="en-US" dirty="0"/>
                  <a:t>。</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55E619E0-07E7-41EA-A4DE-C0B830937FF3}"/>
                  </a:ext>
                </a:extLst>
              </p:cNvPr>
              <p:cNvSpPr>
                <a:spLocks noGrp="1" noRot="1" noChangeAspect="1" noMove="1" noResize="1" noEditPoints="1" noAdjustHandles="1" noChangeArrowheads="1" noChangeShapeType="1" noTextEdit="1"/>
              </p:cNvSpPr>
              <p:nvPr>
                <p:ph sz="half" idx="1"/>
              </p:nvPr>
            </p:nvSpPr>
            <p:spPr>
              <a:blipFill>
                <a:blip r:embed="rId2"/>
                <a:stretch>
                  <a:fillRect l="-2715" t="-1482" r="-5882"/>
                </a:stretch>
              </a:blipFill>
            </p:spPr>
            <p:txBody>
              <a:bodyPr/>
              <a:lstStyle/>
              <a:p>
                <a:r>
                  <a:rPr lang="zh-CN" altLang="en-US">
                    <a:noFill/>
                  </a:rPr>
                  <a:t> </a:t>
                </a:r>
              </a:p>
            </p:txBody>
          </p:sp>
        </mc:Fallback>
      </mc:AlternateContent>
      <p:graphicFrame>
        <p:nvGraphicFramePr>
          <p:cNvPr id="5" name="内容占位符 4">
            <a:extLst>
              <a:ext uri="{FF2B5EF4-FFF2-40B4-BE49-F238E27FC236}">
                <a16:creationId xmlns:a16="http://schemas.microsoft.com/office/drawing/2014/main" id="{413DCD32-65FC-4E2B-BD12-BD271E007C40}"/>
              </a:ext>
            </a:extLst>
          </p:cNvPr>
          <p:cNvGraphicFramePr>
            <a:graphicFrameLocks noGrp="1"/>
          </p:cNvGraphicFramePr>
          <p:nvPr>
            <p:ph sz="half" idx="2"/>
            <p:extLst>
              <p:ext uri="{D42A27DB-BD31-4B8C-83A1-F6EECF244321}">
                <p14:modId xmlns:p14="http://schemas.microsoft.com/office/powerpoint/2010/main" val="1214034325"/>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a:extLst>
              <a:ext uri="{FF2B5EF4-FFF2-40B4-BE49-F238E27FC236}">
                <a16:creationId xmlns:a16="http://schemas.microsoft.com/office/drawing/2014/main" id="{29B7C019-A8AE-443D-9B8A-E82F44CB4E9F}"/>
              </a:ext>
            </a:extLst>
          </p:cNvPr>
          <p:cNvSpPr/>
          <p:nvPr/>
        </p:nvSpPr>
        <p:spPr>
          <a:xfrm>
            <a:off x="611560" y="3429000"/>
            <a:ext cx="3744416" cy="936104"/>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739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什么是投资？</a:t>
            </a:r>
            <a:endParaRPr lang="en-US" altLang="zh-CN" dirty="0"/>
          </a:p>
          <a:p>
            <a:r>
              <a:rPr lang="zh-CN" altLang="en-US" dirty="0"/>
              <a:t>为什么投资？</a:t>
            </a:r>
            <a:endParaRPr lang="en-US" altLang="zh-CN" dirty="0"/>
          </a:p>
          <a:p>
            <a:r>
              <a:rPr lang="zh-CN" altLang="en-US" dirty="0"/>
              <a:t>投资什么？</a:t>
            </a:r>
            <a:endParaRPr lang="en-US" altLang="zh-CN" dirty="0"/>
          </a:p>
          <a:p>
            <a:r>
              <a:rPr lang="zh-CN" altLang="en-US" dirty="0"/>
              <a:t>如何学习投资？</a:t>
            </a:r>
            <a:endParaRPr lang="en-US" altLang="zh-CN"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CBB6C-D851-4AD7-BE5F-C5CD2941C8E2}"/>
              </a:ext>
            </a:extLst>
          </p:cNvPr>
          <p:cNvSpPr>
            <a:spLocks noGrp="1"/>
          </p:cNvSpPr>
          <p:nvPr>
            <p:ph type="title"/>
          </p:nvPr>
        </p:nvSpPr>
        <p:spPr/>
        <p:txBody>
          <a:bodyPr/>
          <a:lstStyle/>
          <a:p>
            <a:r>
              <a:rPr lang="zh-CN" altLang="en-US" dirty="0"/>
              <a:t>为什么投资？</a:t>
            </a:r>
          </a:p>
        </p:txBody>
      </p:sp>
      <p:sp>
        <p:nvSpPr>
          <p:cNvPr id="3" name="内容占位符 2">
            <a:extLst>
              <a:ext uri="{FF2B5EF4-FFF2-40B4-BE49-F238E27FC236}">
                <a16:creationId xmlns:a16="http://schemas.microsoft.com/office/drawing/2014/main" id="{122456E0-0739-4494-BC91-B001D303C2C5}"/>
              </a:ext>
            </a:extLst>
          </p:cNvPr>
          <p:cNvSpPr>
            <a:spLocks noGrp="1"/>
          </p:cNvSpPr>
          <p:nvPr>
            <p:ph sz="half" idx="1"/>
          </p:nvPr>
        </p:nvSpPr>
        <p:spPr/>
        <p:txBody>
          <a:bodyPr/>
          <a:lstStyle/>
          <a:p>
            <a:r>
              <a:rPr lang="zh-CN" altLang="en-US" dirty="0"/>
              <a:t>健康的市场、有活力的经济，需要理性的长期投资者。</a:t>
            </a:r>
            <a:endParaRPr lang="en-US" altLang="zh-CN" dirty="0"/>
          </a:p>
          <a:p>
            <a:pPr lvl="1"/>
            <a:r>
              <a:rPr lang="zh-CN" altLang="en-US" dirty="0"/>
              <a:t>较小的波动</a:t>
            </a:r>
            <a:endParaRPr lang="en-US" altLang="zh-CN" dirty="0"/>
          </a:p>
          <a:p>
            <a:pPr lvl="1"/>
            <a:r>
              <a:rPr lang="zh-CN" altLang="en-US" dirty="0"/>
              <a:t>有效的价格发现</a:t>
            </a:r>
            <a:endParaRPr lang="en-US" altLang="zh-CN" dirty="0"/>
          </a:p>
          <a:p>
            <a:pPr lvl="1"/>
            <a:r>
              <a:rPr lang="zh-CN" altLang="en-US" dirty="0"/>
              <a:t>有效的资源分配</a:t>
            </a:r>
            <a:endParaRPr lang="en-US" altLang="zh-CN" dirty="0"/>
          </a:p>
          <a:p>
            <a:pPr lvl="1"/>
            <a:r>
              <a:rPr lang="en-US" altLang="zh-CN" dirty="0"/>
              <a:t>“</a:t>
            </a:r>
            <a:r>
              <a:rPr lang="zh-CN" altLang="en-US" dirty="0"/>
              <a:t>长期主义</a:t>
            </a:r>
            <a:r>
              <a:rPr lang="en-US" altLang="zh-CN" dirty="0"/>
              <a:t>”</a:t>
            </a:r>
            <a:r>
              <a:rPr lang="zh-CN" altLang="en-US" dirty="0"/>
              <a:t>主导</a:t>
            </a:r>
            <a:endParaRPr lang="en-US" altLang="zh-CN" dirty="0"/>
          </a:p>
          <a:p>
            <a:pPr lvl="1"/>
            <a:endParaRPr lang="zh-CN" altLang="en-US" dirty="0"/>
          </a:p>
        </p:txBody>
      </p:sp>
    </p:spTree>
    <p:extLst>
      <p:ext uri="{BB962C8B-B14F-4D97-AF65-F5344CB8AC3E}">
        <p14:creationId xmlns:p14="http://schemas.microsoft.com/office/powerpoint/2010/main" val="180506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839B62-DB6F-4298-A4F8-03D380F21342}"/>
              </a:ext>
            </a:extLst>
          </p:cNvPr>
          <p:cNvSpPr>
            <a:spLocks noGrp="1"/>
          </p:cNvSpPr>
          <p:nvPr>
            <p:ph type="title"/>
          </p:nvPr>
        </p:nvSpPr>
        <p:spPr/>
        <p:txBody>
          <a:bodyPr/>
          <a:lstStyle/>
          <a:p>
            <a:r>
              <a:rPr lang="zh-CN" altLang="en-US" dirty="0"/>
              <a:t>什么时候开始投资</a:t>
            </a:r>
          </a:p>
        </p:txBody>
      </p:sp>
      <p:sp>
        <p:nvSpPr>
          <p:cNvPr id="5" name="内容占位符 4">
            <a:extLst>
              <a:ext uri="{FF2B5EF4-FFF2-40B4-BE49-F238E27FC236}">
                <a16:creationId xmlns:a16="http://schemas.microsoft.com/office/drawing/2014/main" id="{EA2A7F1A-93AF-4BBA-B40B-2111F07E6C7E}"/>
              </a:ext>
            </a:extLst>
          </p:cNvPr>
          <p:cNvSpPr>
            <a:spLocks noGrp="1"/>
          </p:cNvSpPr>
          <p:nvPr>
            <p:ph idx="1"/>
          </p:nvPr>
        </p:nvSpPr>
        <p:spPr/>
        <p:txBody>
          <a:bodyPr/>
          <a:lstStyle/>
          <a:p>
            <a:pPr marL="0" indent="0">
              <a:buNone/>
            </a:pPr>
            <a:r>
              <a:rPr lang="zh-CN" altLang="en-US" dirty="0"/>
              <a:t>最优是</a:t>
            </a:r>
            <a:r>
              <a:rPr lang="en-US" altLang="zh-CN" dirty="0"/>
              <a:t>20</a:t>
            </a:r>
            <a:r>
              <a:rPr lang="zh-CN" altLang="en-US" dirty="0"/>
              <a:t>年前，次优是现在。</a:t>
            </a:r>
            <a:endParaRPr lang="en-US" altLang="zh-CN" dirty="0"/>
          </a:p>
          <a:p>
            <a:pPr marL="0" indent="0">
              <a:buNone/>
            </a:pPr>
            <a:endParaRPr lang="en-US" altLang="zh-CN" dirty="0"/>
          </a:p>
          <a:p>
            <a:pPr marL="0" indent="0">
              <a:buNone/>
            </a:pPr>
            <a:r>
              <a:rPr lang="zh-CN" altLang="en-US" dirty="0"/>
              <a:t>最坏的时代，也是最好的时代。</a:t>
            </a:r>
          </a:p>
          <a:p>
            <a:pPr marL="0" indent="0">
              <a:buNone/>
            </a:pPr>
            <a:endParaRPr lang="en-US" altLang="zh-CN" dirty="0"/>
          </a:p>
          <a:p>
            <a:pPr marL="0" indent="0">
              <a:buNone/>
            </a:pPr>
            <a:r>
              <a:rPr lang="zh-CN" altLang="en-US" dirty="0"/>
              <a:t>没人能预测大盘。</a:t>
            </a:r>
            <a:endParaRPr lang="en-US" altLang="zh-CN" dirty="0"/>
          </a:p>
          <a:p>
            <a:pPr marL="0" indent="0">
              <a:buNone/>
            </a:pPr>
            <a:endParaRPr lang="en-US" altLang="zh-CN" dirty="0"/>
          </a:p>
          <a:p>
            <a:pPr marL="0" indent="0">
              <a:buNone/>
            </a:pPr>
            <a:r>
              <a:rPr lang="zh-CN" altLang="en-US" dirty="0"/>
              <a:t>熊市也有牛股。</a:t>
            </a:r>
          </a:p>
        </p:txBody>
      </p:sp>
    </p:spTree>
    <p:extLst>
      <p:ext uri="{BB962C8B-B14F-4D97-AF65-F5344CB8AC3E}">
        <p14:creationId xmlns:p14="http://schemas.microsoft.com/office/powerpoint/2010/main" val="24783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什么是投资？</a:t>
            </a:r>
            <a:endParaRPr lang="en-US" altLang="zh-CN" dirty="0"/>
          </a:p>
          <a:p>
            <a:r>
              <a:rPr lang="zh-CN" altLang="en-US" dirty="0"/>
              <a:t>为什么投资？</a:t>
            </a:r>
            <a:endParaRPr lang="en-US" altLang="zh-CN" dirty="0"/>
          </a:p>
          <a:p>
            <a:r>
              <a:rPr lang="zh-CN" altLang="en-US" dirty="0">
                <a:solidFill>
                  <a:srgbClr val="C00000"/>
                </a:solidFill>
              </a:rPr>
              <a:t>投资什么？</a:t>
            </a:r>
            <a:endParaRPr lang="en-US" altLang="zh-CN" dirty="0">
              <a:solidFill>
                <a:srgbClr val="C00000"/>
              </a:solidFill>
            </a:endParaRPr>
          </a:p>
          <a:p>
            <a:r>
              <a:rPr lang="zh-CN" altLang="en-US" dirty="0"/>
              <a:t>如何学习投资？</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336506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96A7DC-2DAA-4791-BCE3-98E80A9DAFE2}"/>
              </a:ext>
            </a:extLst>
          </p:cNvPr>
          <p:cNvSpPr>
            <a:spLocks noGrp="1"/>
          </p:cNvSpPr>
          <p:nvPr>
            <p:ph type="title"/>
          </p:nvPr>
        </p:nvSpPr>
        <p:spPr/>
        <p:txBody>
          <a:bodyPr/>
          <a:lstStyle/>
          <a:p>
            <a:r>
              <a:rPr lang="zh-CN" altLang="en-US" dirty="0"/>
              <a:t>投资什么？</a:t>
            </a:r>
          </a:p>
        </p:txBody>
      </p:sp>
      <p:sp>
        <p:nvSpPr>
          <p:cNvPr id="3" name="内容占位符 2">
            <a:extLst>
              <a:ext uri="{FF2B5EF4-FFF2-40B4-BE49-F238E27FC236}">
                <a16:creationId xmlns:a16="http://schemas.microsoft.com/office/drawing/2014/main" id="{D6B16F50-043A-4280-800C-8C272ABE2402}"/>
              </a:ext>
            </a:extLst>
          </p:cNvPr>
          <p:cNvSpPr>
            <a:spLocks noGrp="1"/>
          </p:cNvSpPr>
          <p:nvPr>
            <p:ph idx="1"/>
          </p:nvPr>
        </p:nvSpPr>
        <p:spPr/>
        <p:txBody>
          <a:bodyPr/>
          <a:lstStyle/>
          <a:p>
            <a:r>
              <a:rPr lang="zh-CN" altLang="en-US" dirty="0"/>
              <a:t>实业投资</a:t>
            </a:r>
            <a:endParaRPr lang="en-US" altLang="zh-CN" dirty="0"/>
          </a:p>
          <a:p>
            <a:pPr lvl="1"/>
            <a:r>
              <a:rPr lang="zh-CN" altLang="en-US" dirty="0"/>
              <a:t>办厂开店</a:t>
            </a:r>
            <a:endParaRPr lang="en-US" altLang="zh-CN" dirty="0"/>
          </a:p>
          <a:p>
            <a:r>
              <a:rPr lang="zh-CN" altLang="en-US" dirty="0"/>
              <a:t>实物投资</a:t>
            </a:r>
            <a:endParaRPr lang="en-US" altLang="zh-CN" dirty="0"/>
          </a:p>
          <a:p>
            <a:pPr lvl="1"/>
            <a:r>
              <a:rPr lang="zh-CN" altLang="en-US" dirty="0"/>
              <a:t>住宅、商铺、贵金属、文物古玩、艺术品等</a:t>
            </a:r>
            <a:endParaRPr lang="en-US" altLang="zh-CN" dirty="0"/>
          </a:p>
          <a:p>
            <a:r>
              <a:rPr lang="zh-CN" altLang="en-US" dirty="0"/>
              <a:t>金融投资</a:t>
            </a:r>
            <a:endParaRPr lang="en-US" altLang="zh-CN" dirty="0"/>
          </a:p>
          <a:p>
            <a:pPr lvl="1"/>
            <a:r>
              <a:rPr lang="zh-CN" altLang="en-US" dirty="0"/>
              <a:t>股票、债券、基金、保险、期货、期权等</a:t>
            </a:r>
            <a:endParaRPr lang="en-US" altLang="zh-CN" dirty="0"/>
          </a:p>
          <a:p>
            <a:endParaRPr lang="zh-CN" altLang="en-US" dirty="0"/>
          </a:p>
        </p:txBody>
      </p:sp>
    </p:spTree>
    <p:extLst>
      <p:ext uri="{BB962C8B-B14F-4D97-AF65-F5344CB8AC3E}">
        <p14:creationId xmlns:p14="http://schemas.microsoft.com/office/powerpoint/2010/main" val="322971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96478-E65A-498B-9B1F-1B181964A125}"/>
              </a:ext>
            </a:extLst>
          </p:cNvPr>
          <p:cNvSpPr>
            <a:spLocks noGrp="1"/>
          </p:cNvSpPr>
          <p:nvPr>
            <p:ph type="title"/>
          </p:nvPr>
        </p:nvSpPr>
        <p:spPr/>
        <p:txBody>
          <a:bodyPr/>
          <a:lstStyle/>
          <a:p>
            <a:r>
              <a:rPr lang="zh-CN" altLang="en-US" dirty="0"/>
              <a:t>什么是证券投资？</a:t>
            </a:r>
          </a:p>
        </p:txBody>
      </p:sp>
      <p:sp>
        <p:nvSpPr>
          <p:cNvPr id="3" name="内容占位符 2">
            <a:extLst>
              <a:ext uri="{FF2B5EF4-FFF2-40B4-BE49-F238E27FC236}">
                <a16:creationId xmlns:a16="http://schemas.microsoft.com/office/drawing/2014/main" id="{E79340F3-7CC0-462C-A1D1-B827D1443588}"/>
              </a:ext>
            </a:extLst>
          </p:cNvPr>
          <p:cNvSpPr>
            <a:spLocks noGrp="1"/>
          </p:cNvSpPr>
          <p:nvPr>
            <p:ph sz="half" idx="1"/>
          </p:nvPr>
        </p:nvSpPr>
        <p:spPr/>
        <p:txBody>
          <a:bodyPr/>
          <a:lstStyle/>
          <a:p>
            <a:r>
              <a:rPr lang="zh-CN" altLang="en-US" dirty="0"/>
              <a:t>证券（</a:t>
            </a:r>
            <a:r>
              <a:rPr lang="en-US" altLang="zh-CN" dirty="0"/>
              <a:t>securities</a:t>
            </a:r>
            <a:r>
              <a:rPr lang="zh-CN" altLang="en-US" dirty="0"/>
              <a:t>）是可交易的金融产品，包括股票、债券等。</a:t>
            </a:r>
            <a:endParaRPr lang="en-US" altLang="zh-CN" dirty="0"/>
          </a:p>
          <a:p>
            <a:pPr lvl="1"/>
            <a:r>
              <a:rPr lang="zh-CN" altLang="en-US" dirty="0"/>
              <a:t>股票是所有权凭证。</a:t>
            </a:r>
            <a:endParaRPr lang="en-US" altLang="zh-CN" dirty="0"/>
          </a:p>
          <a:p>
            <a:pPr lvl="1"/>
            <a:r>
              <a:rPr lang="zh-CN" altLang="en-US" dirty="0"/>
              <a:t>债券是债权凭证。</a:t>
            </a:r>
            <a:endParaRPr lang="en-US" altLang="zh-CN" dirty="0"/>
          </a:p>
          <a:p>
            <a:r>
              <a:rPr lang="zh-CN" altLang="en-US" dirty="0"/>
              <a:t>广义来说，证券投资等同于证券交易，即通过买卖证券获得回报（价差、股息、利息等）。</a:t>
            </a:r>
            <a:endParaRPr lang="en-US" altLang="zh-CN" dirty="0"/>
          </a:p>
          <a:p>
            <a:endParaRPr lang="zh-CN" altLang="en-US" dirty="0"/>
          </a:p>
        </p:txBody>
      </p:sp>
      <p:pic>
        <p:nvPicPr>
          <p:cNvPr id="5" name="Picture 2" descr="上交所28年：从老八股到1426家上市公司 _ 东方财富网">
            <a:extLst>
              <a:ext uri="{FF2B5EF4-FFF2-40B4-BE49-F238E27FC236}">
                <a16:creationId xmlns:a16="http://schemas.microsoft.com/office/drawing/2014/main" id="{B648EF78-4259-42EA-ACF1-E71A46E3B0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79961"/>
            <a:ext cx="4038600" cy="276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1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95AC3-C074-472F-BEA8-66651FF22231}"/>
              </a:ext>
            </a:extLst>
          </p:cNvPr>
          <p:cNvSpPr>
            <a:spLocks noGrp="1"/>
          </p:cNvSpPr>
          <p:nvPr>
            <p:ph type="title"/>
          </p:nvPr>
        </p:nvSpPr>
        <p:spPr/>
        <p:txBody>
          <a:bodyPr/>
          <a:lstStyle/>
          <a:p>
            <a:r>
              <a:rPr lang="zh-CN" altLang="en-US" dirty="0"/>
              <a:t>金融产品</a:t>
            </a:r>
          </a:p>
        </p:txBody>
      </p:sp>
      <p:sp>
        <p:nvSpPr>
          <p:cNvPr id="3" name="内容占位符 2">
            <a:extLst>
              <a:ext uri="{FF2B5EF4-FFF2-40B4-BE49-F238E27FC236}">
                <a16:creationId xmlns:a16="http://schemas.microsoft.com/office/drawing/2014/main" id="{FAC7B1C7-552B-4F0B-AF6D-9B84F3E2CD4E}"/>
              </a:ext>
            </a:extLst>
          </p:cNvPr>
          <p:cNvSpPr>
            <a:spLocks noGrp="1"/>
          </p:cNvSpPr>
          <p:nvPr>
            <p:ph idx="1"/>
          </p:nvPr>
        </p:nvSpPr>
        <p:spPr/>
        <p:txBody>
          <a:bodyPr>
            <a:normAutofit fontScale="77500" lnSpcReduction="20000"/>
          </a:bodyPr>
          <a:lstStyle/>
          <a:p>
            <a:r>
              <a:rPr lang="zh-CN" altLang="en-US" dirty="0"/>
              <a:t>现金</a:t>
            </a:r>
            <a:endParaRPr lang="en-US" altLang="zh-CN" dirty="0"/>
          </a:p>
          <a:p>
            <a:pPr lvl="1"/>
            <a:r>
              <a:rPr lang="zh-CN" altLang="en-US" dirty="0"/>
              <a:t>活期存款、货币式基金等</a:t>
            </a:r>
            <a:endParaRPr lang="en-US" altLang="zh-CN" dirty="0"/>
          </a:p>
          <a:p>
            <a:r>
              <a:rPr lang="zh-CN" altLang="en-US" dirty="0"/>
              <a:t>固定收益</a:t>
            </a:r>
            <a:endParaRPr lang="en-US" altLang="zh-CN" dirty="0"/>
          </a:p>
          <a:p>
            <a:pPr lvl="1"/>
            <a:r>
              <a:rPr lang="zh-CN" altLang="en-US" dirty="0"/>
              <a:t>定期存款、类存款理财产品、债券、资产证券化产品等</a:t>
            </a:r>
            <a:endParaRPr lang="en-US" altLang="zh-CN" dirty="0"/>
          </a:p>
          <a:p>
            <a:r>
              <a:rPr lang="zh-CN" altLang="en-US" dirty="0"/>
              <a:t>权益</a:t>
            </a:r>
            <a:endParaRPr lang="en-US" altLang="zh-CN" dirty="0"/>
          </a:p>
          <a:p>
            <a:pPr lvl="1"/>
            <a:r>
              <a:rPr lang="zh-CN" altLang="en-US" dirty="0"/>
              <a:t>股票、</a:t>
            </a:r>
            <a:r>
              <a:rPr lang="en-US" altLang="zh-CN" dirty="0"/>
              <a:t>ETF</a:t>
            </a:r>
            <a:r>
              <a:rPr lang="zh-CN" altLang="en-US" dirty="0"/>
              <a:t>、</a:t>
            </a:r>
            <a:r>
              <a:rPr lang="en-US" altLang="zh-CN" dirty="0"/>
              <a:t>REITs</a:t>
            </a:r>
            <a:r>
              <a:rPr lang="zh-CN" altLang="en-US" dirty="0"/>
              <a:t>、私募股权</a:t>
            </a:r>
            <a:endParaRPr lang="en-US" altLang="zh-CN" dirty="0"/>
          </a:p>
          <a:p>
            <a:r>
              <a:rPr lang="zh-CN" altLang="en-US" dirty="0"/>
              <a:t>衍生品</a:t>
            </a:r>
            <a:endParaRPr lang="en-US" altLang="zh-CN" dirty="0"/>
          </a:p>
          <a:p>
            <a:pPr lvl="1"/>
            <a:r>
              <a:rPr lang="zh-CN" altLang="en-US" dirty="0"/>
              <a:t>期货、期权、远期、掉期等</a:t>
            </a:r>
            <a:endParaRPr lang="en-US" altLang="zh-CN" dirty="0"/>
          </a:p>
          <a:p>
            <a:r>
              <a:rPr lang="zh-CN" altLang="en-US" dirty="0"/>
              <a:t>基金</a:t>
            </a:r>
            <a:endParaRPr lang="en-US" altLang="zh-CN" dirty="0"/>
          </a:p>
          <a:p>
            <a:pPr lvl="1"/>
            <a:r>
              <a:rPr lang="zh-CN" altLang="en-US" dirty="0"/>
              <a:t>股票型、债券型、混合型、指数型等</a:t>
            </a:r>
            <a:endParaRPr lang="en-US" altLang="zh-CN" dirty="0"/>
          </a:p>
          <a:p>
            <a:r>
              <a:rPr lang="zh-CN" altLang="en-US" dirty="0"/>
              <a:t>保险</a:t>
            </a:r>
            <a:endParaRPr lang="en-US" altLang="zh-CN" dirty="0"/>
          </a:p>
          <a:p>
            <a:pPr lvl="1"/>
            <a:r>
              <a:rPr lang="zh-CN" altLang="en-US" dirty="0"/>
              <a:t>传统寿险、年金等</a:t>
            </a:r>
          </a:p>
        </p:txBody>
      </p:sp>
    </p:spTree>
    <p:extLst>
      <p:ext uri="{BB962C8B-B14F-4D97-AF65-F5344CB8AC3E}">
        <p14:creationId xmlns:p14="http://schemas.microsoft.com/office/powerpoint/2010/main" val="83281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0B17B-0A2D-4A53-9498-477323FC5116}"/>
              </a:ext>
            </a:extLst>
          </p:cNvPr>
          <p:cNvSpPr>
            <a:spLocks noGrp="1"/>
          </p:cNvSpPr>
          <p:nvPr>
            <p:ph type="title"/>
          </p:nvPr>
        </p:nvSpPr>
        <p:spPr/>
        <p:txBody>
          <a:bodyPr/>
          <a:lstStyle/>
          <a:p>
            <a:r>
              <a:rPr lang="zh-CN" altLang="en-US" dirty="0"/>
              <a:t>为什么证券投资？</a:t>
            </a:r>
          </a:p>
        </p:txBody>
      </p:sp>
      <p:sp>
        <p:nvSpPr>
          <p:cNvPr id="3" name="内容占位符 2">
            <a:extLst>
              <a:ext uri="{FF2B5EF4-FFF2-40B4-BE49-F238E27FC236}">
                <a16:creationId xmlns:a16="http://schemas.microsoft.com/office/drawing/2014/main" id="{4A7B0B42-EC19-4E0F-BB30-4E3CD56C9E55}"/>
              </a:ext>
            </a:extLst>
          </p:cNvPr>
          <p:cNvSpPr>
            <a:spLocks noGrp="1"/>
          </p:cNvSpPr>
          <p:nvPr>
            <p:ph sz="half" idx="1"/>
          </p:nvPr>
        </p:nvSpPr>
        <p:spPr/>
        <p:txBody>
          <a:bodyPr/>
          <a:lstStyle/>
          <a:p>
            <a:r>
              <a:rPr lang="zh-CN" altLang="en-US" dirty="0"/>
              <a:t>门槛低</a:t>
            </a:r>
            <a:endParaRPr lang="en-US" altLang="zh-CN" dirty="0"/>
          </a:p>
          <a:p>
            <a:r>
              <a:rPr lang="zh-CN" altLang="zh-CN" dirty="0"/>
              <a:t>流动性好</a:t>
            </a:r>
          </a:p>
          <a:p>
            <a:r>
              <a:rPr lang="zh-CN" altLang="zh-CN" dirty="0"/>
              <a:t>选择多</a:t>
            </a:r>
          </a:p>
          <a:p>
            <a:r>
              <a:rPr lang="zh-CN" altLang="zh-CN" dirty="0"/>
              <a:t>适合社恐和宅人</a:t>
            </a:r>
          </a:p>
          <a:p>
            <a:endParaRPr lang="zh-CN" altLang="en-US" dirty="0"/>
          </a:p>
        </p:txBody>
      </p:sp>
      <p:sp>
        <p:nvSpPr>
          <p:cNvPr id="5" name="内容占位符 4">
            <a:extLst>
              <a:ext uri="{FF2B5EF4-FFF2-40B4-BE49-F238E27FC236}">
                <a16:creationId xmlns:a16="http://schemas.microsoft.com/office/drawing/2014/main" id="{A1A7DDF2-A8C9-4AAA-9CF1-80DECBFBEA5B}"/>
              </a:ext>
            </a:extLst>
          </p:cNvPr>
          <p:cNvSpPr>
            <a:spLocks noGrp="1"/>
          </p:cNvSpPr>
          <p:nvPr>
            <p:ph sz="half" idx="2"/>
          </p:nvPr>
        </p:nvSpPr>
        <p:spPr/>
        <p:txBody>
          <a:bodyPr/>
          <a:lstStyle/>
          <a:p>
            <a:endParaRPr lang="zh-CN" altLang="en-US"/>
          </a:p>
        </p:txBody>
      </p:sp>
    </p:spTree>
    <p:extLst>
      <p:ext uri="{BB962C8B-B14F-4D97-AF65-F5344CB8AC3E}">
        <p14:creationId xmlns:p14="http://schemas.microsoft.com/office/powerpoint/2010/main" val="110024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C14B-08BC-4FD8-ABCB-2F7005294370}"/>
              </a:ext>
            </a:extLst>
          </p:cNvPr>
          <p:cNvSpPr>
            <a:spLocks noGrp="1"/>
          </p:cNvSpPr>
          <p:nvPr>
            <p:ph type="title"/>
          </p:nvPr>
        </p:nvSpPr>
        <p:spPr/>
        <p:txBody>
          <a:bodyPr/>
          <a:lstStyle/>
          <a:p>
            <a:r>
              <a:rPr lang="zh-CN" altLang="en-US" dirty="0"/>
              <a:t>为什么股票？</a:t>
            </a:r>
          </a:p>
        </p:txBody>
      </p:sp>
      <p:sp>
        <p:nvSpPr>
          <p:cNvPr id="3" name="内容占位符 2">
            <a:extLst>
              <a:ext uri="{FF2B5EF4-FFF2-40B4-BE49-F238E27FC236}">
                <a16:creationId xmlns:a16="http://schemas.microsoft.com/office/drawing/2014/main" id="{A0480E6B-E81E-4FC1-A613-71E6A6C8C9EF}"/>
              </a:ext>
            </a:extLst>
          </p:cNvPr>
          <p:cNvSpPr>
            <a:spLocks noGrp="1"/>
          </p:cNvSpPr>
          <p:nvPr>
            <p:ph sz="half" idx="1"/>
          </p:nvPr>
        </p:nvSpPr>
        <p:spPr/>
        <p:txBody>
          <a:bodyPr/>
          <a:lstStyle/>
          <a:p>
            <a:r>
              <a:rPr lang="zh-CN" altLang="en-US" dirty="0"/>
              <a:t>长期收益率高于债券，更可能战胜通胀。</a:t>
            </a:r>
            <a:endParaRPr lang="en-US" altLang="zh-CN" dirty="0"/>
          </a:p>
          <a:p>
            <a:r>
              <a:rPr lang="zh-CN" altLang="en-US" dirty="0"/>
              <a:t>通过一定的分散，可以控制风险。</a:t>
            </a:r>
            <a:endParaRPr lang="en-US" altLang="zh-CN" dirty="0"/>
          </a:p>
          <a:p>
            <a:r>
              <a:rPr lang="zh-CN" altLang="en-US" dirty="0"/>
              <a:t>比债券有更多捡便宜的机会。</a:t>
            </a:r>
          </a:p>
        </p:txBody>
      </p:sp>
      <p:graphicFrame>
        <p:nvGraphicFramePr>
          <p:cNvPr id="6" name="内容占位符 5">
            <a:extLst>
              <a:ext uri="{FF2B5EF4-FFF2-40B4-BE49-F238E27FC236}">
                <a16:creationId xmlns:a16="http://schemas.microsoft.com/office/drawing/2014/main" id="{7A7C3024-D8B6-419A-BC8A-C80F5EF19B22}"/>
              </a:ext>
            </a:extLst>
          </p:cNvPr>
          <p:cNvGraphicFramePr>
            <a:graphicFrameLocks noGrp="1"/>
          </p:cNvGraphicFramePr>
          <p:nvPr>
            <p:ph sz="half" idx="2"/>
            <p:extLst>
              <p:ext uri="{D42A27DB-BD31-4B8C-83A1-F6EECF244321}">
                <p14:modId xmlns:p14="http://schemas.microsoft.com/office/powerpoint/2010/main" val="2681812792"/>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12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A96119A-D601-4454-9A17-A96C8507B957}"/>
              </a:ext>
            </a:extLst>
          </p:cNvPr>
          <p:cNvSpPr>
            <a:spLocks noGrp="1"/>
          </p:cNvSpPr>
          <p:nvPr>
            <p:ph type="title"/>
          </p:nvPr>
        </p:nvSpPr>
        <p:spPr/>
        <p:txBody>
          <a:bodyPr/>
          <a:lstStyle/>
          <a:p>
            <a:r>
              <a:rPr lang="zh-CN" altLang="en-US" dirty="0"/>
              <a:t>美股、长债、短债、黄金、美元</a:t>
            </a:r>
          </a:p>
        </p:txBody>
      </p:sp>
      <p:pic>
        <p:nvPicPr>
          <p:cNvPr id="8" name="内容占位符 7">
            <a:extLst>
              <a:ext uri="{FF2B5EF4-FFF2-40B4-BE49-F238E27FC236}">
                <a16:creationId xmlns:a16="http://schemas.microsoft.com/office/drawing/2014/main" id="{7F723BEB-78F9-46AE-BE74-BE95F50DD4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050" y="2053431"/>
            <a:ext cx="6057900" cy="3619500"/>
          </a:xfrm>
        </p:spPr>
      </p:pic>
    </p:spTree>
    <p:extLst>
      <p:ext uri="{BB962C8B-B14F-4D97-AF65-F5344CB8AC3E}">
        <p14:creationId xmlns:p14="http://schemas.microsoft.com/office/powerpoint/2010/main" val="418255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358CD6-3F34-4BF9-96C9-35C298347A1B}"/>
              </a:ext>
            </a:extLst>
          </p:cNvPr>
          <p:cNvSpPr>
            <a:spLocks noGrp="1"/>
          </p:cNvSpPr>
          <p:nvPr>
            <p:ph type="title"/>
          </p:nvPr>
        </p:nvSpPr>
        <p:spPr/>
        <p:txBody>
          <a:bodyPr/>
          <a:lstStyle/>
          <a:p>
            <a:r>
              <a:rPr lang="zh-CN" altLang="en-US" dirty="0"/>
              <a:t>散户的潜力</a:t>
            </a:r>
          </a:p>
        </p:txBody>
      </p:sp>
      <p:sp>
        <p:nvSpPr>
          <p:cNvPr id="3" name="内容占位符 2">
            <a:extLst>
              <a:ext uri="{FF2B5EF4-FFF2-40B4-BE49-F238E27FC236}">
                <a16:creationId xmlns:a16="http://schemas.microsoft.com/office/drawing/2014/main" id="{24E77602-21C9-432E-8967-ABF5799D5E40}"/>
              </a:ext>
            </a:extLst>
          </p:cNvPr>
          <p:cNvSpPr>
            <a:spLocks noGrp="1"/>
          </p:cNvSpPr>
          <p:nvPr>
            <p:ph idx="1"/>
          </p:nvPr>
        </p:nvSpPr>
        <p:spPr/>
        <p:txBody>
          <a:bodyPr>
            <a:normAutofit/>
          </a:bodyPr>
          <a:lstStyle/>
          <a:p>
            <a:pPr marL="0" indent="0">
              <a:buNone/>
            </a:pPr>
            <a:r>
              <a:rPr lang="en-US" altLang="zh-CN" dirty="0"/>
              <a:t>Stop listening to professionals! Twenty years in this business convinces me that any normal person using the customary three percent of the brain can pick stocks just as well, if not better, than the average Wall Street experts. </a:t>
            </a:r>
          </a:p>
          <a:p>
            <a:pPr marL="0" indent="0" algn="r">
              <a:buNone/>
            </a:pPr>
            <a:r>
              <a:rPr lang="en-US" altLang="zh-CN" dirty="0"/>
              <a:t>– Peter Lynch</a:t>
            </a:r>
          </a:p>
          <a:p>
            <a:endParaRPr lang="en-US" altLang="zh-CN" dirty="0"/>
          </a:p>
          <a:p>
            <a:r>
              <a:rPr lang="zh-CN" altLang="en-US" dirty="0"/>
              <a:t>付出一定的努力，散户可以比肩专业人士。</a:t>
            </a:r>
          </a:p>
        </p:txBody>
      </p:sp>
    </p:spTree>
    <p:extLst>
      <p:ext uri="{BB962C8B-B14F-4D97-AF65-F5344CB8AC3E}">
        <p14:creationId xmlns:p14="http://schemas.microsoft.com/office/powerpoint/2010/main" val="212094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41E72-598E-4888-AC82-4E18BAE83B5F}"/>
              </a:ext>
            </a:extLst>
          </p:cNvPr>
          <p:cNvSpPr>
            <a:spLocks noGrp="1"/>
          </p:cNvSpPr>
          <p:nvPr>
            <p:ph type="title"/>
          </p:nvPr>
        </p:nvSpPr>
        <p:spPr/>
        <p:txBody>
          <a:bodyPr/>
          <a:lstStyle/>
          <a:p>
            <a:r>
              <a:rPr lang="zh-CN" altLang="en-US" dirty="0"/>
              <a:t>什么是投资？</a:t>
            </a:r>
          </a:p>
        </p:txBody>
      </p:sp>
      <p:sp>
        <p:nvSpPr>
          <p:cNvPr id="3" name="内容占位符 2">
            <a:extLst>
              <a:ext uri="{FF2B5EF4-FFF2-40B4-BE49-F238E27FC236}">
                <a16:creationId xmlns:a16="http://schemas.microsoft.com/office/drawing/2014/main" id="{4D8B920E-35FF-40EC-BB7B-A62ABB3F5FDF}"/>
              </a:ext>
            </a:extLst>
          </p:cNvPr>
          <p:cNvSpPr>
            <a:spLocks noGrp="1"/>
          </p:cNvSpPr>
          <p:nvPr>
            <p:ph sz="half" idx="1"/>
          </p:nvPr>
        </p:nvSpPr>
        <p:spPr/>
        <p:txBody>
          <a:bodyPr/>
          <a:lstStyle/>
          <a:p>
            <a:pPr marL="0" indent="0">
              <a:buNone/>
            </a:pPr>
            <a:r>
              <a:rPr lang="en-US" altLang="zh-CN" dirty="0"/>
              <a:t>"Investing is the process of laying out money now to receive more money in the future." </a:t>
            </a:r>
          </a:p>
          <a:p>
            <a:pPr marL="0" indent="0" algn="r">
              <a:buNone/>
            </a:pPr>
            <a:r>
              <a:rPr lang="en-US" altLang="zh-CN" dirty="0"/>
              <a:t>- Peter Lynch      </a:t>
            </a:r>
          </a:p>
          <a:p>
            <a:pPr marL="0" indent="0">
              <a:buNone/>
            </a:pPr>
            <a:endParaRPr lang="en-US" altLang="zh-CN" dirty="0"/>
          </a:p>
          <a:p>
            <a:pPr marL="0" indent="0" algn="ctr">
              <a:buNone/>
            </a:pPr>
            <a:r>
              <a:rPr lang="zh-CN" altLang="en-US" dirty="0"/>
              <a:t>购买</a:t>
            </a:r>
            <a:r>
              <a:rPr lang="zh-CN" altLang="en-US" dirty="0">
                <a:solidFill>
                  <a:srgbClr val="C00000"/>
                </a:solidFill>
              </a:rPr>
              <a:t>资产</a:t>
            </a:r>
            <a:r>
              <a:rPr lang="zh-CN" altLang="en-US" dirty="0"/>
              <a:t>，期望在</a:t>
            </a:r>
            <a:r>
              <a:rPr lang="zh-CN" altLang="en-US" dirty="0">
                <a:solidFill>
                  <a:srgbClr val="C00000"/>
                </a:solidFill>
              </a:rPr>
              <a:t>未来</a:t>
            </a:r>
            <a:r>
              <a:rPr lang="zh-CN" altLang="en-US" dirty="0"/>
              <a:t>获得</a:t>
            </a:r>
            <a:r>
              <a:rPr lang="zh-CN" altLang="en-US" dirty="0">
                <a:solidFill>
                  <a:srgbClr val="C00000"/>
                </a:solidFill>
              </a:rPr>
              <a:t>回报</a:t>
            </a:r>
            <a:r>
              <a:rPr lang="zh-CN" altLang="en-US" dirty="0"/>
              <a:t>。</a:t>
            </a:r>
          </a:p>
        </p:txBody>
      </p:sp>
      <p:pic>
        <p:nvPicPr>
          <p:cNvPr id="1026" name="Picture 2" descr="Investor Peter Lynch: a story of success and personal method.">
            <a:extLst>
              <a:ext uri="{FF2B5EF4-FFF2-40B4-BE49-F238E27FC236}">
                <a16:creationId xmlns:a16="http://schemas.microsoft.com/office/drawing/2014/main" id="{5D1921EB-DCCC-44CB-8FF2-17D26EE74803}"/>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600200"/>
            <a:ext cx="40386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3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E52C23-4BB3-422F-A474-60659DE98E73}"/>
              </a:ext>
            </a:extLst>
          </p:cNvPr>
          <p:cNvSpPr>
            <a:spLocks noGrp="1"/>
          </p:cNvSpPr>
          <p:nvPr>
            <p:ph type="title"/>
          </p:nvPr>
        </p:nvSpPr>
        <p:spPr/>
        <p:txBody>
          <a:bodyPr/>
          <a:lstStyle/>
          <a:p>
            <a:r>
              <a:rPr lang="zh-CN" altLang="en-US" dirty="0"/>
              <a:t>投资小分队</a:t>
            </a:r>
          </a:p>
        </p:txBody>
      </p:sp>
      <p:sp>
        <p:nvSpPr>
          <p:cNvPr id="3" name="内容占位符 2">
            <a:extLst>
              <a:ext uri="{FF2B5EF4-FFF2-40B4-BE49-F238E27FC236}">
                <a16:creationId xmlns:a16="http://schemas.microsoft.com/office/drawing/2014/main" id="{C19CDF8E-AC0B-4B4F-B2EA-362DDB76126D}"/>
              </a:ext>
            </a:extLst>
          </p:cNvPr>
          <p:cNvSpPr>
            <a:spLocks noGrp="1"/>
          </p:cNvSpPr>
          <p:nvPr>
            <p:ph sz="half" idx="1"/>
          </p:nvPr>
        </p:nvSpPr>
        <p:spPr/>
        <p:txBody>
          <a:bodyPr/>
          <a:lstStyle/>
          <a:p>
            <a:r>
              <a:rPr lang="zh-CN" altLang="en-US" dirty="0"/>
              <a:t>一个人容易陷于低维，最好若干好友组队战斗。</a:t>
            </a:r>
            <a:endParaRPr lang="en-US" altLang="zh-CN" dirty="0"/>
          </a:p>
          <a:p>
            <a:pPr lvl="1"/>
            <a:r>
              <a:rPr lang="zh-CN" altLang="en-US" dirty="0"/>
              <a:t>人数不能太多</a:t>
            </a:r>
            <a:endParaRPr lang="en-US" altLang="zh-CN" dirty="0"/>
          </a:p>
          <a:p>
            <a:pPr lvl="1"/>
            <a:r>
              <a:rPr lang="zh-CN" altLang="en-US" dirty="0"/>
              <a:t>背景多元</a:t>
            </a:r>
            <a:endParaRPr lang="en-US" altLang="zh-CN" dirty="0"/>
          </a:p>
          <a:p>
            <a:pPr lvl="1"/>
            <a:r>
              <a:rPr lang="zh-CN" altLang="en-US" dirty="0"/>
              <a:t>没有权威</a:t>
            </a:r>
          </a:p>
        </p:txBody>
      </p:sp>
      <p:pic>
        <p:nvPicPr>
          <p:cNvPr id="3074" name="Picture 2" descr="急求《西游记》的作者及作品简介-">
            <a:extLst>
              <a:ext uri="{FF2B5EF4-FFF2-40B4-BE49-F238E27FC236}">
                <a16:creationId xmlns:a16="http://schemas.microsoft.com/office/drawing/2014/main" id="{1C3C4CC0-A7C3-4C26-BC71-CFD32261408F}"/>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5930"/>
            <a:ext cx="4038600" cy="269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5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4B5D6D-9025-4B7C-95E1-D92F4EA6CA5C}"/>
              </a:ext>
            </a:extLst>
          </p:cNvPr>
          <p:cNvSpPr>
            <a:spLocks noGrp="1"/>
          </p:cNvSpPr>
          <p:nvPr>
            <p:ph type="title"/>
          </p:nvPr>
        </p:nvSpPr>
        <p:spPr/>
        <p:txBody>
          <a:bodyPr/>
          <a:lstStyle/>
          <a:p>
            <a:r>
              <a:rPr lang="zh-CN" altLang="en-US" dirty="0"/>
              <a:t>机构研究的弱点</a:t>
            </a:r>
          </a:p>
        </p:txBody>
      </p:sp>
      <p:sp>
        <p:nvSpPr>
          <p:cNvPr id="3" name="内容占位符 2">
            <a:extLst>
              <a:ext uri="{FF2B5EF4-FFF2-40B4-BE49-F238E27FC236}">
                <a16:creationId xmlns:a16="http://schemas.microsoft.com/office/drawing/2014/main" id="{5B3D158D-6CD6-4F91-A119-2FC6C451AFEA}"/>
              </a:ext>
            </a:extLst>
          </p:cNvPr>
          <p:cNvSpPr>
            <a:spLocks noGrp="1"/>
          </p:cNvSpPr>
          <p:nvPr>
            <p:ph idx="1"/>
          </p:nvPr>
        </p:nvSpPr>
        <p:spPr/>
        <p:txBody>
          <a:bodyPr/>
          <a:lstStyle/>
          <a:p>
            <a:r>
              <a:rPr lang="zh-CN" altLang="en-US" dirty="0"/>
              <a:t>视野过窄</a:t>
            </a:r>
            <a:endParaRPr lang="en-US" altLang="zh-CN" dirty="0"/>
          </a:p>
          <a:p>
            <a:r>
              <a:rPr lang="zh-CN" altLang="en-US" dirty="0"/>
              <a:t>视野过短</a:t>
            </a:r>
            <a:endParaRPr lang="en-US" altLang="zh-CN" dirty="0"/>
          </a:p>
          <a:p>
            <a:r>
              <a:rPr lang="zh-CN" altLang="en-US" dirty="0"/>
              <a:t>动机偏差</a:t>
            </a:r>
            <a:endParaRPr lang="en-US" altLang="zh-CN" dirty="0"/>
          </a:p>
          <a:p>
            <a:pPr lvl="1"/>
            <a:r>
              <a:rPr lang="zh-CN" altLang="en-US" dirty="0"/>
              <a:t>推动交易</a:t>
            </a:r>
            <a:endParaRPr lang="en-US" altLang="zh-CN" dirty="0"/>
          </a:p>
          <a:p>
            <a:pPr lvl="1"/>
            <a:r>
              <a:rPr lang="zh-CN" altLang="en-US" dirty="0"/>
              <a:t>推动融资</a:t>
            </a:r>
          </a:p>
        </p:txBody>
      </p:sp>
    </p:spTree>
    <p:extLst>
      <p:ext uri="{BB962C8B-B14F-4D97-AF65-F5344CB8AC3E}">
        <p14:creationId xmlns:p14="http://schemas.microsoft.com/office/powerpoint/2010/main" val="330217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8EAD7-0739-4264-A54A-69D7E3669CF3}"/>
              </a:ext>
            </a:extLst>
          </p:cNvPr>
          <p:cNvSpPr>
            <a:spLocks noGrp="1"/>
          </p:cNvSpPr>
          <p:nvPr>
            <p:ph type="title"/>
          </p:nvPr>
        </p:nvSpPr>
        <p:spPr/>
        <p:txBody>
          <a:bodyPr/>
          <a:lstStyle/>
          <a:p>
            <a:r>
              <a:rPr lang="zh-CN" altLang="en-US" dirty="0"/>
              <a:t>机构投资者的弱点</a:t>
            </a:r>
          </a:p>
        </p:txBody>
      </p:sp>
      <p:sp>
        <p:nvSpPr>
          <p:cNvPr id="3" name="内容占位符 2">
            <a:extLst>
              <a:ext uri="{FF2B5EF4-FFF2-40B4-BE49-F238E27FC236}">
                <a16:creationId xmlns:a16="http://schemas.microsoft.com/office/drawing/2014/main" id="{CB913527-A2B5-46E1-A5AC-C58FF9C67A23}"/>
              </a:ext>
            </a:extLst>
          </p:cNvPr>
          <p:cNvSpPr>
            <a:spLocks noGrp="1"/>
          </p:cNvSpPr>
          <p:nvPr>
            <p:ph idx="1"/>
          </p:nvPr>
        </p:nvSpPr>
        <p:spPr/>
        <p:txBody>
          <a:bodyPr/>
          <a:lstStyle/>
          <a:p>
            <a:r>
              <a:rPr lang="zh-CN" altLang="zh-CN" dirty="0"/>
              <a:t>监管</a:t>
            </a:r>
            <a:r>
              <a:rPr lang="zh-CN" altLang="en-US" dirty="0"/>
              <a:t>层和机构</a:t>
            </a:r>
            <a:r>
              <a:rPr lang="zh-CN" altLang="zh-CN" dirty="0"/>
              <a:t>规定</a:t>
            </a:r>
          </a:p>
          <a:p>
            <a:r>
              <a:rPr lang="zh-CN" altLang="zh-CN" dirty="0"/>
              <a:t>被动买卖</a:t>
            </a:r>
          </a:p>
          <a:p>
            <a:r>
              <a:rPr lang="zh-CN" altLang="en-US" dirty="0"/>
              <a:t>投资经理动机偏差</a:t>
            </a:r>
            <a:endParaRPr lang="en-US" altLang="zh-CN" dirty="0"/>
          </a:p>
          <a:p>
            <a:pPr lvl="1"/>
            <a:r>
              <a:rPr lang="zh-CN" altLang="en-US" dirty="0"/>
              <a:t>过度冒险</a:t>
            </a:r>
            <a:endParaRPr lang="en-US" altLang="zh-CN" dirty="0"/>
          </a:p>
          <a:p>
            <a:pPr lvl="1"/>
            <a:r>
              <a:rPr lang="zh-CN" altLang="zh-CN" dirty="0"/>
              <a:t>规避失败甚于追求成功</a:t>
            </a:r>
          </a:p>
          <a:p>
            <a:endParaRPr lang="zh-CN" altLang="en-US" dirty="0"/>
          </a:p>
        </p:txBody>
      </p:sp>
    </p:spTree>
    <p:extLst>
      <p:ext uri="{BB962C8B-B14F-4D97-AF65-F5344CB8AC3E}">
        <p14:creationId xmlns:p14="http://schemas.microsoft.com/office/powerpoint/2010/main" val="378118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657268-E719-4FAD-A6E6-459F51EE0E31}"/>
              </a:ext>
            </a:extLst>
          </p:cNvPr>
          <p:cNvSpPr>
            <a:spLocks noGrp="1"/>
          </p:cNvSpPr>
          <p:nvPr>
            <p:ph type="title"/>
          </p:nvPr>
        </p:nvSpPr>
        <p:spPr/>
        <p:txBody>
          <a:bodyPr/>
          <a:lstStyle/>
          <a:p>
            <a:r>
              <a:rPr lang="zh-CN" altLang="en-US" dirty="0"/>
              <a:t>实物投资呢？</a:t>
            </a:r>
          </a:p>
        </p:txBody>
      </p:sp>
      <p:sp>
        <p:nvSpPr>
          <p:cNvPr id="3" name="内容占位符 2">
            <a:extLst>
              <a:ext uri="{FF2B5EF4-FFF2-40B4-BE49-F238E27FC236}">
                <a16:creationId xmlns:a16="http://schemas.microsoft.com/office/drawing/2014/main" id="{4237CFA9-EB34-4C8D-8653-C000CBCA48EB}"/>
              </a:ext>
            </a:extLst>
          </p:cNvPr>
          <p:cNvSpPr>
            <a:spLocks noGrp="1"/>
          </p:cNvSpPr>
          <p:nvPr>
            <p:ph idx="1"/>
          </p:nvPr>
        </p:nvSpPr>
        <p:spPr/>
        <p:txBody>
          <a:bodyPr/>
          <a:lstStyle/>
          <a:p>
            <a:r>
              <a:rPr lang="zh-CN" altLang="en-US" dirty="0"/>
              <a:t>贵金属</a:t>
            </a:r>
            <a:endParaRPr lang="en-US" altLang="zh-CN" dirty="0"/>
          </a:p>
          <a:p>
            <a:r>
              <a:rPr lang="zh-CN" altLang="en-US" dirty="0"/>
              <a:t>文物古玩</a:t>
            </a:r>
            <a:endParaRPr lang="en-US" altLang="zh-CN" dirty="0"/>
          </a:p>
          <a:p>
            <a:r>
              <a:rPr lang="zh-CN" altLang="en-US" dirty="0"/>
              <a:t>艺术品</a:t>
            </a:r>
            <a:endParaRPr lang="en-US" altLang="zh-CN" dirty="0"/>
          </a:p>
          <a:p>
            <a:r>
              <a:rPr lang="zh-CN" altLang="en-US" dirty="0"/>
              <a:t>白酒</a:t>
            </a:r>
            <a:endParaRPr lang="en-US" altLang="zh-CN" dirty="0"/>
          </a:p>
          <a:p>
            <a:r>
              <a:rPr lang="zh-CN" altLang="en-US" dirty="0"/>
              <a:t>房地产</a:t>
            </a:r>
            <a:endParaRPr lang="en-US" altLang="zh-CN" dirty="0"/>
          </a:p>
          <a:p>
            <a:endParaRPr lang="zh-CN" altLang="en-US" dirty="0"/>
          </a:p>
        </p:txBody>
      </p:sp>
    </p:spTree>
    <p:extLst>
      <p:ext uri="{BB962C8B-B14F-4D97-AF65-F5344CB8AC3E}">
        <p14:creationId xmlns:p14="http://schemas.microsoft.com/office/powerpoint/2010/main" val="3368458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8FD8BC-A813-46C2-B4AB-11193A0C4AF0}"/>
              </a:ext>
            </a:extLst>
          </p:cNvPr>
          <p:cNvSpPr>
            <a:spLocks noGrp="1"/>
          </p:cNvSpPr>
          <p:nvPr>
            <p:ph type="title"/>
          </p:nvPr>
        </p:nvSpPr>
        <p:spPr/>
        <p:txBody>
          <a:bodyPr/>
          <a:lstStyle/>
          <a:p>
            <a:r>
              <a:rPr lang="zh-CN" altLang="en-US" dirty="0"/>
              <a:t>国际金融产品</a:t>
            </a:r>
          </a:p>
        </p:txBody>
      </p:sp>
      <p:sp>
        <p:nvSpPr>
          <p:cNvPr id="3" name="内容占位符 2">
            <a:extLst>
              <a:ext uri="{FF2B5EF4-FFF2-40B4-BE49-F238E27FC236}">
                <a16:creationId xmlns:a16="http://schemas.microsoft.com/office/drawing/2014/main" id="{21E05947-C41F-4255-B434-483A8BED3EB8}"/>
              </a:ext>
            </a:extLst>
          </p:cNvPr>
          <p:cNvSpPr>
            <a:spLocks noGrp="1"/>
          </p:cNvSpPr>
          <p:nvPr>
            <p:ph idx="1"/>
          </p:nvPr>
        </p:nvSpPr>
        <p:spPr/>
        <p:txBody>
          <a:bodyPr/>
          <a:lstStyle/>
          <a:p>
            <a:r>
              <a:rPr lang="zh-CN" altLang="en-US" dirty="0"/>
              <a:t>现金</a:t>
            </a:r>
            <a:endParaRPr lang="en-US" altLang="zh-CN" dirty="0"/>
          </a:p>
          <a:p>
            <a:r>
              <a:rPr lang="en-US" altLang="zh-CN" dirty="0"/>
              <a:t>QDII </a:t>
            </a:r>
            <a:r>
              <a:rPr lang="zh-CN" altLang="en-US" dirty="0"/>
              <a:t>基金</a:t>
            </a:r>
            <a:endParaRPr lang="en-US" altLang="zh-CN" dirty="0"/>
          </a:p>
          <a:p>
            <a:pPr lvl="1"/>
            <a:r>
              <a:rPr lang="zh-CN" altLang="en-US" dirty="0"/>
              <a:t>债券型、股票型、指数型、</a:t>
            </a:r>
            <a:r>
              <a:rPr lang="en-US" altLang="zh-CN" dirty="0"/>
              <a:t>ETF</a:t>
            </a:r>
          </a:p>
          <a:p>
            <a:r>
              <a:rPr lang="zh-CN" altLang="en-US" dirty="0"/>
              <a:t>港股通</a:t>
            </a:r>
            <a:endParaRPr lang="en-US" altLang="zh-CN" dirty="0"/>
          </a:p>
          <a:p>
            <a:r>
              <a:rPr lang="zh-CN" altLang="en-US" dirty="0"/>
              <a:t>外股</a:t>
            </a:r>
            <a:endParaRPr lang="en-US" altLang="zh-CN" dirty="0"/>
          </a:p>
          <a:p>
            <a:endParaRPr lang="zh-CN" altLang="en-US" dirty="0"/>
          </a:p>
        </p:txBody>
      </p:sp>
    </p:spTree>
    <p:extLst>
      <p:ext uri="{BB962C8B-B14F-4D97-AF65-F5344CB8AC3E}">
        <p14:creationId xmlns:p14="http://schemas.microsoft.com/office/powerpoint/2010/main" val="378203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FCA968-E83D-4591-8A20-CBFFCE811AB2}"/>
              </a:ext>
            </a:extLst>
          </p:cNvPr>
          <p:cNvSpPr>
            <a:spLocks noGrp="1"/>
          </p:cNvSpPr>
          <p:nvPr>
            <p:ph type="title"/>
          </p:nvPr>
        </p:nvSpPr>
        <p:spPr/>
        <p:txBody>
          <a:bodyPr/>
          <a:lstStyle/>
          <a:p>
            <a:r>
              <a:rPr lang="zh-CN" altLang="en-US" dirty="0"/>
              <a:t>外股的投资环境</a:t>
            </a:r>
          </a:p>
        </p:txBody>
      </p:sp>
      <p:sp>
        <p:nvSpPr>
          <p:cNvPr id="3" name="内容占位符 2">
            <a:extLst>
              <a:ext uri="{FF2B5EF4-FFF2-40B4-BE49-F238E27FC236}">
                <a16:creationId xmlns:a16="http://schemas.microsoft.com/office/drawing/2014/main" id="{2835096E-53EF-494B-8D5F-B0CF4DEFF126}"/>
              </a:ext>
            </a:extLst>
          </p:cNvPr>
          <p:cNvSpPr>
            <a:spLocks noGrp="1"/>
          </p:cNvSpPr>
          <p:nvPr>
            <p:ph idx="1"/>
          </p:nvPr>
        </p:nvSpPr>
        <p:spPr/>
        <p:txBody>
          <a:bodyPr/>
          <a:lstStyle/>
          <a:p>
            <a:r>
              <a:rPr lang="zh-CN" altLang="en-US" dirty="0"/>
              <a:t>税收</a:t>
            </a:r>
            <a:endParaRPr lang="en-US" altLang="zh-CN" dirty="0"/>
          </a:p>
          <a:p>
            <a:r>
              <a:rPr lang="zh-CN" altLang="en-US" dirty="0"/>
              <a:t>交易制度</a:t>
            </a:r>
            <a:endParaRPr lang="en-US" altLang="zh-CN" dirty="0"/>
          </a:p>
          <a:p>
            <a:r>
              <a:rPr lang="zh-CN" altLang="en-US" dirty="0"/>
              <a:t>流动性</a:t>
            </a:r>
            <a:endParaRPr lang="en-US" altLang="zh-CN" dirty="0"/>
          </a:p>
          <a:p>
            <a:r>
              <a:rPr lang="zh-CN" altLang="en-US" dirty="0"/>
              <a:t>汇率</a:t>
            </a:r>
          </a:p>
        </p:txBody>
      </p:sp>
    </p:spTree>
    <p:extLst>
      <p:ext uri="{BB962C8B-B14F-4D97-AF65-F5344CB8AC3E}">
        <p14:creationId xmlns:p14="http://schemas.microsoft.com/office/powerpoint/2010/main" val="3078587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什么是投资？</a:t>
            </a:r>
            <a:endParaRPr lang="en-US" altLang="zh-CN" dirty="0"/>
          </a:p>
          <a:p>
            <a:r>
              <a:rPr lang="zh-CN" altLang="en-US" dirty="0"/>
              <a:t>为什么投资？</a:t>
            </a:r>
            <a:endParaRPr lang="en-US" altLang="zh-CN" dirty="0"/>
          </a:p>
          <a:p>
            <a:r>
              <a:rPr lang="zh-CN" altLang="en-US" dirty="0"/>
              <a:t>投资什么？</a:t>
            </a:r>
            <a:endParaRPr lang="en-US" altLang="zh-CN" dirty="0"/>
          </a:p>
          <a:p>
            <a:r>
              <a:rPr lang="zh-CN" altLang="en-US" dirty="0">
                <a:solidFill>
                  <a:srgbClr val="C00000"/>
                </a:solidFill>
              </a:rPr>
              <a:t>如何学习投资？</a:t>
            </a:r>
            <a:endParaRPr lang="en-US" altLang="zh-CN" dirty="0">
              <a:solidFill>
                <a:srgbClr val="C00000"/>
              </a:solidFill>
            </a:endParaRPr>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407964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51DA35-1182-4AE0-ACD1-61668922B0F5}"/>
              </a:ext>
            </a:extLst>
          </p:cNvPr>
          <p:cNvSpPr>
            <a:spLocks noGrp="1"/>
          </p:cNvSpPr>
          <p:nvPr>
            <p:ph type="title"/>
          </p:nvPr>
        </p:nvSpPr>
        <p:spPr/>
        <p:txBody>
          <a:bodyPr/>
          <a:lstStyle/>
          <a:p>
            <a:r>
              <a:rPr lang="zh-CN" altLang="en-US" dirty="0"/>
              <a:t>投资不需要什么</a:t>
            </a:r>
          </a:p>
        </p:txBody>
      </p:sp>
      <p:sp>
        <p:nvSpPr>
          <p:cNvPr id="3" name="内容占位符 2">
            <a:extLst>
              <a:ext uri="{FF2B5EF4-FFF2-40B4-BE49-F238E27FC236}">
                <a16:creationId xmlns:a16="http://schemas.microsoft.com/office/drawing/2014/main" id="{D32BD0C5-4560-4881-918B-56C847BC7FB5}"/>
              </a:ext>
            </a:extLst>
          </p:cNvPr>
          <p:cNvSpPr>
            <a:spLocks noGrp="1"/>
          </p:cNvSpPr>
          <p:nvPr>
            <p:ph idx="1"/>
          </p:nvPr>
        </p:nvSpPr>
        <p:spPr/>
        <p:txBody>
          <a:bodyPr/>
          <a:lstStyle/>
          <a:p>
            <a:r>
              <a:rPr lang="zh-CN" altLang="en-US" dirty="0"/>
              <a:t>经济</a:t>
            </a:r>
            <a:r>
              <a:rPr lang="en-US" altLang="zh-CN" dirty="0"/>
              <a:t>/</a:t>
            </a:r>
            <a:r>
              <a:rPr lang="zh-CN" altLang="en-US" dirty="0"/>
              <a:t>金融专业</a:t>
            </a:r>
            <a:endParaRPr lang="en-US" altLang="zh-CN" dirty="0"/>
          </a:p>
          <a:p>
            <a:r>
              <a:rPr lang="zh-CN" altLang="en-US" dirty="0"/>
              <a:t>高等数学</a:t>
            </a:r>
            <a:r>
              <a:rPr lang="en-US" altLang="zh-CN" dirty="0"/>
              <a:t>/</a:t>
            </a:r>
            <a:r>
              <a:rPr lang="zh-CN" altLang="en-US" dirty="0"/>
              <a:t>统计学</a:t>
            </a:r>
            <a:endParaRPr lang="en-US" altLang="zh-CN" dirty="0"/>
          </a:p>
          <a:p>
            <a:r>
              <a:rPr lang="zh-CN" altLang="en-US" dirty="0"/>
              <a:t>计算机编程</a:t>
            </a:r>
            <a:endParaRPr lang="en-US" altLang="zh-CN" dirty="0"/>
          </a:p>
          <a:p>
            <a:r>
              <a:rPr lang="zh-CN" altLang="en-US" dirty="0"/>
              <a:t>高智商</a:t>
            </a:r>
          </a:p>
        </p:txBody>
      </p:sp>
    </p:spTree>
    <p:extLst>
      <p:ext uri="{BB962C8B-B14F-4D97-AF65-F5344CB8AC3E}">
        <p14:creationId xmlns:p14="http://schemas.microsoft.com/office/powerpoint/2010/main" val="2913524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425AF3-73E1-43FE-9E2B-7D146933473C}"/>
              </a:ext>
            </a:extLst>
          </p:cNvPr>
          <p:cNvSpPr>
            <a:spLocks noGrp="1"/>
          </p:cNvSpPr>
          <p:nvPr>
            <p:ph type="title"/>
          </p:nvPr>
        </p:nvSpPr>
        <p:spPr/>
        <p:txBody>
          <a:bodyPr/>
          <a:lstStyle/>
          <a:p>
            <a:r>
              <a:rPr lang="zh-CN" altLang="en-US" dirty="0"/>
              <a:t>投资需要什么</a:t>
            </a:r>
          </a:p>
        </p:txBody>
      </p:sp>
      <p:graphicFrame>
        <p:nvGraphicFramePr>
          <p:cNvPr id="5" name="内容占位符 4">
            <a:extLst>
              <a:ext uri="{FF2B5EF4-FFF2-40B4-BE49-F238E27FC236}">
                <a16:creationId xmlns:a16="http://schemas.microsoft.com/office/drawing/2014/main" id="{C91B3D26-ABD7-4225-9878-E3545D23815E}"/>
              </a:ext>
            </a:extLst>
          </p:cNvPr>
          <p:cNvGraphicFramePr>
            <a:graphicFrameLocks noGrp="1"/>
          </p:cNvGraphicFramePr>
          <p:nvPr>
            <p:ph idx="1"/>
            <p:extLst>
              <p:ext uri="{D42A27DB-BD31-4B8C-83A1-F6EECF244321}">
                <p14:modId xmlns:p14="http://schemas.microsoft.com/office/powerpoint/2010/main" val="4297419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02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83747-21DE-4DD2-BCD1-A3FFD469FA49}"/>
              </a:ext>
            </a:extLst>
          </p:cNvPr>
          <p:cNvSpPr>
            <a:spLocks noGrp="1"/>
          </p:cNvSpPr>
          <p:nvPr>
            <p:ph type="title"/>
          </p:nvPr>
        </p:nvSpPr>
        <p:spPr/>
        <p:txBody>
          <a:bodyPr/>
          <a:lstStyle/>
          <a:p>
            <a:r>
              <a:rPr lang="zh-CN" altLang="en-US" dirty="0"/>
              <a:t>判断力</a:t>
            </a:r>
          </a:p>
        </p:txBody>
      </p:sp>
      <p:sp>
        <p:nvSpPr>
          <p:cNvPr id="3" name="内容占位符 2">
            <a:extLst>
              <a:ext uri="{FF2B5EF4-FFF2-40B4-BE49-F238E27FC236}">
                <a16:creationId xmlns:a16="http://schemas.microsoft.com/office/drawing/2014/main" id="{ECFFBA8F-BF3F-4FB0-9947-43EF4F118447}"/>
              </a:ext>
            </a:extLst>
          </p:cNvPr>
          <p:cNvSpPr>
            <a:spLocks noGrp="1"/>
          </p:cNvSpPr>
          <p:nvPr>
            <p:ph sz="half" idx="1"/>
          </p:nvPr>
        </p:nvSpPr>
        <p:spPr/>
        <p:txBody>
          <a:bodyPr/>
          <a:lstStyle/>
          <a:p>
            <a:r>
              <a:rPr lang="zh-CN" altLang="en-US" dirty="0"/>
              <a:t>生意是不是好生意</a:t>
            </a:r>
            <a:endParaRPr lang="en-US" altLang="zh-CN" dirty="0"/>
          </a:p>
          <a:p>
            <a:pPr lvl="1"/>
            <a:r>
              <a:rPr lang="zh-CN" altLang="en-US" dirty="0"/>
              <a:t>盈利能力如何</a:t>
            </a:r>
            <a:endParaRPr lang="en-US" altLang="zh-CN" dirty="0"/>
          </a:p>
          <a:p>
            <a:pPr lvl="1"/>
            <a:r>
              <a:rPr lang="zh-CN" altLang="en-US" dirty="0"/>
              <a:t>护城河如何</a:t>
            </a:r>
            <a:endParaRPr lang="en-US" altLang="zh-CN" dirty="0"/>
          </a:p>
          <a:p>
            <a:r>
              <a:rPr lang="zh-CN" altLang="en-US" dirty="0"/>
              <a:t>是不是在赚真钱</a:t>
            </a:r>
            <a:endParaRPr lang="en-US" altLang="zh-CN" dirty="0"/>
          </a:p>
          <a:p>
            <a:r>
              <a:rPr lang="zh-CN" altLang="en-US" dirty="0"/>
              <a:t>估值是不是合理</a:t>
            </a:r>
            <a:endParaRPr lang="en-US" altLang="zh-CN" dirty="0"/>
          </a:p>
          <a:p>
            <a:r>
              <a:rPr lang="zh-CN" altLang="en-US" dirty="0"/>
              <a:t>成长空间如何</a:t>
            </a:r>
            <a:endParaRPr lang="en-US" altLang="zh-CN" dirty="0"/>
          </a:p>
        </p:txBody>
      </p:sp>
    </p:spTree>
    <p:extLst>
      <p:ext uri="{BB962C8B-B14F-4D97-AF65-F5344CB8AC3E}">
        <p14:creationId xmlns:p14="http://schemas.microsoft.com/office/powerpoint/2010/main" val="277186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3A915C-6D80-4ECB-AF6F-D97CBF1C7D52}"/>
              </a:ext>
            </a:extLst>
          </p:cNvPr>
          <p:cNvSpPr>
            <a:spLocks noGrp="1"/>
          </p:cNvSpPr>
          <p:nvPr>
            <p:ph type="title"/>
          </p:nvPr>
        </p:nvSpPr>
        <p:spPr/>
        <p:txBody>
          <a:bodyPr/>
          <a:lstStyle/>
          <a:p>
            <a:r>
              <a:rPr lang="zh-CN" altLang="en-US" dirty="0"/>
              <a:t>关于</a:t>
            </a:r>
            <a:r>
              <a:rPr lang="en-US" altLang="zh-CN" dirty="0"/>
              <a:t>“</a:t>
            </a:r>
            <a:r>
              <a:rPr lang="zh-CN" altLang="en-US" dirty="0"/>
              <a:t>未来</a:t>
            </a:r>
            <a:r>
              <a:rPr lang="en-US" altLang="zh-CN" dirty="0"/>
              <a:t>”</a:t>
            </a:r>
            <a:endParaRPr lang="zh-CN" altLang="en-US" dirty="0"/>
          </a:p>
        </p:txBody>
      </p:sp>
      <p:sp>
        <p:nvSpPr>
          <p:cNvPr id="3" name="内容占位符 2">
            <a:extLst>
              <a:ext uri="{FF2B5EF4-FFF2-40B4-BE49-F238E27FC236}">
                <a16:creationId xmlns:a16="http://schemas.microsoft.com/office/drawing/2014/main" id="{E0C4DBA6-3F22-4AD4-B469-4A026E5D948E}"/>
              </a:ext>
            </a:extLst>
          </p:cNvPr>
          <p:cNvSpPr>
            <a:spLocks noGrp="1"/>
          </p:cNvSpPr>
          <p:nvPr>
            <p:ph sz="half" idx="1"/>
          </p:nvPr>
        </p:nvSpPr>
        <p:spPr/>
        <p:txBody>
          <a:bodyPr/>
          <a:lstStyle/>
          <a:p>
            <a:r>
              <a:rPr lang="zh-CN" altLang="en-US" dirty="0"/>
              <a:t>未来需要等待。</a:t>
            </a:r>
            <a:endParaRPr lang="en-US" altLang="zh-CN" dirty="0"/>
          </a:p>
          <a:p>
            <a:r>
              <a:rPr lang="zh-CN" altLang="en-US" dirty="0"/>
              <a:t>未来难以预测。</a:t>
            </a:r>
            <a:endParaRPr lang="en-US" altLang="zh-CN" dirty="0"/>
          </a:p>
          <a:p>
            <a:r>
              <a:rPr lang="zh-CN" altLang="en-US" dirty="0"/>
              <a:t>投资者对未来的态度：不试图主动改变它，而是为它做好准备，避害趋利。</a:t>
            </a:r>
            <a:endParaRPr lang="en-US" altLang="zh-CN" dirty="0"/>
          </a:p>
          <a:p>
            <a:endParaRPr lang="en-US" altLang="zh-CN" dirty="0"/>
          </a:p>
          <a:p>
            <a:endParaRPr lang="en-US" altLang="zh-CN" dirty="0"/>
          </a:p>
          <a:p>
            <a:endParaRPr lang="zh-CN" altLang="en-US" dirty="0"/>
          </a:p>
          <a:p>
            <a:endParaRPr lang="zh-CN" altLang="en-US" dirty="0"/>
          </a:p>
        </p:txBody>
      </p:sp>
      <p:cxnSp>
        <p:nvCxnSpPr>
          <p:cNvPr id="6" name="直接箭头连接符 5">
            <a:extLst>
              <a:ext uri="{FF2B5EF4-FFF2-40B4-BE49-F238E27FC236}">
                <a16:creationId xmlns:a16="http://schemas.microsoft.com/office/drawing/2014/main" id="{F7C4D58A-9C9E-456A-A320-3CE674DE556C}"/>
              </a:ext>
            </a:extLst>
          </p:cNvPr>
          <p:cNvCxnSpPr/>
          <p:nvPr/>
        </p:nvCxnSpPr>
        <p:spPr>
          <a:xfrm>
            <a:off x="4860032" y="5373216"/>
            <a:ext cx="3744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49CCFDD6-2620-45F1-9C05-A75182520DE9}"/>
              </a:ext>
            </a:extLst>
          </p:cNvPr>
          <p:cNvCxnSpPr/>
          <p:nvPr/>
        </p:nvCxnSpPr>
        <p:spPr>
          <a:xfrm flipV="1">
            <a:off x="4860032" y="2132856"/>
            <a:ext cx="0" cy="324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C7A37791-E94A-4EF1-B021-D2B80F50BB90}"/>
              </a:ext>
            </a:extLst>
          </p:cNvPr>
          <p:cNvSpPr/>
          <p:nvPr/>
        </p:nvSpPr>
        <p:spPr>
          <a:xfrm>
            <a:off x="7092280" y="2132856"/>
            <a:ext cx="1008112" cy="30963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8D5BEEB1-2F6A-4E8B-920B-B5D0D97A8E97}"/>
              </a:ext>
            </a:extLst>
          </p:cNvPr>
          <p:cNvCxnSpPr>
            <a:cxnSpLocks/>
          </p:cNvCxnSpPr>
          <p:nvPr/>
        </p:nvCxnSpPr>
        <p:spPr>
          <a:xfrm flipV="1">
            <a:off x="4860032" y="2204864"/>
            <a:ext cx="2592288" cy="158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2038C91-ACC9-4C5B-BB19-18C31B1F768D}"/>
              </a:ext>
            </a:extLst>
          </p:cNvPr>
          <p:cNvCxnSpPr/>
          <p:nvPr/>
        </p:nvCxnSpPr>
        <p:spPr>
          <a:xfrm>
            <a:off x="4860032" y="3789040"/>
            <a:ext cx="2592288"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B8E53589-E867-49EE-BBA7-DC07D0E41B03}"/>
              </a:ext>
            </a:extLst>
          </p:cNvPr>
          <p:cNvSpPr/>
          <p:nvPr/>
        </p:nvSpPr>
        <p:spPr>
          <a:xfrm>
            <a:off x="7607128" y="3893320"/>
            <a:ext cx="14401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D9627B01-E359-42D8-9030-E9C6C6660052}"/>
              </a:ext>
            </a:extLst>
          </p:cNvPr>
          <p:cNvCxnSpPr>
            <a:stCxn id="14" idx="6"/>
          </p:cNvCxnSpPr>
          <p:nvPr/>
        </p:nvCxnSpPr>
        <p:spPr>
          <a:xfrm>
            <a:off x="7751144" y="4181352"/>
            <a:ext cx="421256" cy="183752"/>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CF81259-6B3E-4793-A32C-EEC2F0BFCB8C}"/>
              </a:ext>
            </a:extLst>
          </p:cNvPr>
          <p:cNvSpPr txBox="1"/>
          <p:nvPr/>
        </p:nvSpPr>
        <p:spPr>
          <a:xfrm>
            <a:off x="8172400" y="4181352"/>
            <a:ext cx="971600" cy="369332"/>
          </a:xfrm>
          <a:prstGeom prst="rect">
            <a:avLst/>
          </a:prstGeom>
          <a:noFill/>
        </p:spPr>
        <p:txBody>
          <a:bodyPr wrap="square" rtlCol="0">
            <a:spAutoFit/>
          </a:bodyPr>
          <a:lstStyle/>
          <a:p>
            <a:r>
              <a:rPr lang="zh-CN" altLang="en-US" dirty="0"/>
              <a:t>很可能</a:t>
            </a:r>
          </a:p>
        </p:txBody>
      </p:sp>
      <p:sp>
        <p:nvSpPr>
          <p:cNvPr id="27" name="文本框 26">
            <a:extLst>
              <a:ext uri="{FF2B5EF4-FFF2-40B4-BE49-F238E27FC236}">
                <a16:creationId xmlns:a16="http://schemas.microsoft.com/office/drawing/2014/main" id="{C78F7044-C79A-4EFA-AB22-7D658DF4205C}"/>
              </a:ext>
            </a:extLst>
          </p:cNvPr>
          <p:cNvSpPr txBox="1"/>
          <p:nvPr/>
        </p:nvSpPr>
        <p:spPr>
          <a:xfrm>
            <a:off x="7265344" y="2812286"/>
            <a:ext cx="971600" cy="369332"/>
          </a:xfrm>
          <a:prstGeom prst="rect">
            <a:avLst/>
          </a:prstGeom>
          <a:noFill/>
        </p:spPr>
        <p:txBody>
          <a:bodyPr wrap="square" rtlCol="0">
            <a:spAutoFit/>
          </a:bodyPr>
          <a:lstStyle/>
          <a:p>
            <a:r>
              <a:rPr lang="zh-CN" altLang="en-US" dirty="0"/>
              <a:t>可能</a:t>
            </a:r>
          </a:p>
        </p:txBody>
      </p:sp>
      <p:sp>
        <p:nvSpPr>
          <p:cNvPr id="28" name="文本框 27">
            <a:extLst>
              <a:ext uri="{FF2B5EF4-FFF2-40B4-BE49-F238E27FC236}">
                <a16:creationId xmlns:a16="http://schemas.microsoft.com/office/drawing/2014/main" id="{4DB477C9-0F10-4DA2-90DA-A176A382FFDB}"/>
              </a:ext>
            </a:extLst>
          </p:cNvPr>
          <p:cNvSpPr txBox="1"/>
          <p:nvPr/>
        </p:nvSpPr>
        <p:spPr>
          <a:xfrm>
            <a:off x="8236944" y="5517232"/>
            <a:ext cx="971600" cy="369332"/>
          </a:xfrm>
          <a:prstGeom prst="rect">
            <a:avLst/>
          </a:prstGeom>
          <a:noFill/>
        </p:spPr>
        <p:txBody>
          <a:bodyPr wrap="square" rtlCol="0">
            <a:spAutoFit/>
          </a:bodyPr>
          <a:lstStyle/>
          <a:p>
            <a:r>
              <a:rPr lang="zh-CN" altLang="en-US" dirty="0"/>
              <a:t>未来</a:t>
            </a:r>
          </a:p>
        </p:txBody>
      </p:sp>
      <p:sp>
        <p:nvSpPr>
          <p:cNvPr id="29" name="文本框 28">
            <a:extLst>
              <a:ext uri="{FF2B5EF4-FFF2-40B4-BE49-F238E27FC236}">
                <a16:creationId xmlns:a16="http://schemas.microsoft.com/office/drawing/2014/main" id="{C4732A25-3A90-486E-B9B3-ACDBF365D415}"/>
              </a:ext>
            </a:extLst>
          </p:cNvPr>
          <p:cNvSpPr txBox="1"/>
          <p:nvPr/>
        </p:nvSpPr>
        <p:spPr>
          <a:xfrm>
            <a:off x="4495800" y="5445224"/>
            <a:ext cx="724272" cy="369332"/>
          </a:xfrm>
          <a:prstGeom prst="rect">
            <a:avLst/>
          </a:prstGeom>
          <a:noFill/>
        </p:spPr>
        <p:txBody>
          <a:bodyPr wrap="square" rtlCol="0">
            <a:spAutoFit/>
          </a:bodyPr>
          <a:lstStyle/>
          <a:p>
            <a:r>
              <a:rPr lang="zh-CN" altLang="en-US" dirty="0"/>
              <a:t>现在</a:t>
            </a:r>
          </a:p>
        </p:txBody>
      </p:sp>
    </p:spTree>
    <p:extLst>
      <p:ext uri="{BB962C8B-B14F-4D97-AF65-F5344CB8AC3E}">
        <p14:creationId xmlns:p14="http://schemas.microsoft.com/office/powerpoint/2010/main" val="1875557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A1C73D-5B34-4153-84D5-519990F9366C}"/>
              </a:ext>
            </a:extLst>
          </p:cNvPr>
          <p:cNvSpPr>
            <a:spLocks noGrp="1"/>
          </p:cNvSpPr>
          <p:nvPr>
            <p:ph type="title"/>
          </p:nvPr>
        </p:nvSpPr>
        <p:spPr/>
        <p:txBody>
          <a:bodyPr/>
          <a:lstStyle/>
          <a:p>
            <a:r>
              <a:rPr lang="zh-CN" altLang="en-US" dirty="0"/>
              <a:t>心理强大</a:t>
            </a:r>
          </a:p>
        </p:txBody>
      </p:sp>
      <p:sp>
        <p:nvSpPr>
          <p:cNvPr id="3" name="内容占位符 2">
            <a:extLst>
              <a:ext uri="{FF2B5EF4-FFF2-40B4-BE49-F238E27FC236}">
                <a16:creationId xmlns:a16="http://schemas.microsoft.com/office/drawing/2014/main" id="{5079ED34-6BC0-471E-B12F-62367D78C43A}"/>
              </a:ext>
            </a:extLst>
          </p:cNvPr>
          <p:cNvSpPr>
            <a:spLocks noGrp="1"/>
          </p:cNvSpPr>
          <p:nvPr>
            <p:ph sz="half" idx="1"/>
          </p:nvPr>
        </p:nvSpPr>
        <p:spPr/>
        <p:txBody>
          <a:bodyPr/>
          <a:lstStyle/>
          <a:p>
            <a:r>
              <a:rPr lang="zh-CN" altLang="en-US" dirty="0"/>
              <a:t>能承受风险</a:t>
            </a:r>
            <a:endParaRPr lang="en-US" altLang="zh-CN" dirty="0"/>
          </a:p>
          <a:p>
            <a:r>
              <a:rPr lang="zh-CN" altLang="en-US" dirty="0"/>
              <a:t>能控制情绪</a:t>
            </a:r>
            <a:endParaRPr lang="en-US" altLang="zh-CN" dirty="0"/>
          </a:p>
          <a:p>
            <a:r>
              <a:rPr lang="zh-CN" altLang="en-US" dirty="0"/>
              <a:t>能原谅自己</a:t>
            </a:r>
            <a:endParaRPr lang="en-US" altLang="zh-CN" dirty="0"/>
          </a:p>
          <a:p>
            <a:endParaRPr lang="en-US" altLang="zh-CN" dirty="0"/>
          </a:p>
          <a:p>
            <a:endParaRPr lang="en-US" altLang="zh-CN" dirty="0"/>
          </a:p>
          <a:p>
            <a:endParaRPr lang="zh-CN" altLang="en-US" dirty="0"/>
          </a:p>
        </p:txBody>
      </p:sp>
      <p:pic>
        <p:nvPicPr>
          <p:cNvPr id="10" name="内容占位符 9">
            <a:extLst>
              <a:ext uri="{FF2B5EF4-FFF2-40B4-BE49-F238E27FC236}">
                <a16:creationId xmlns:a16="http://schemas.microsoft.com/office/drawing/2014/main" id="{FC8CC418-5219-423C-A5CD-FC75758AA16D}"/>
              </a:ext>
            </a:extLst>
          </p:cNvPr>
          <p:cNvPicPr>
            <a:picLocks noGrp="1" noChangeAspect="1"/>
          </p:cNvPicPr>
          <p:nvPr>
            <p:ph sz="half" idx="2"/>
          </p:nvPr>
        </p:nvPicPr>
        <p:blipFill>
          <a:blip r:embed="rId3"/>
          <a:stretch>
            <a:fillRect/>
          </a:stretch>
        </p:blipFill>
        <p:spPr>
          <a:xfrm>
            <a:off x="4648200" y="2839701"/>
            <a:ext cx="4038600" cy="2046961"/>
          </a:xfrm>
          <a:prstGeom prst="rect">
            <a:avLst/>
          </a:prstGeom>
        </p:spPr>
      </p:pic>
    </p:spTree>
    <p:extLst>
      <p:ext uri="{BB962C8B-B14F-4D97-AF65-F5344CB8AC3E}">
        <p14:creationId xmlns:p14="http://schemas.microsoft.com/office/powerpoint/2010/main" val="1944803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A6544-73A4-4FAC-AD98-8FE3924AEE3B}"/>
              </a:ext>
            </a:extLst>
          </p:cNvPr>
          <p:cNvSpPr>
            <a:spLocks noGrp="1"/>
          </p:cNvSpPr>
          <p:nvPr>
            <p:ph type="title"/>
          </p:nvPr>
        </p:nvSpPr>
        <p:spPr/>
        <p:txBody>
          <a:bodyPr/>
          <a:lstStyle/>
          <a:p>
            <a:r>
              <a:rPr lang="zh-CN" altLang="en-US" dirty="0"/>
              <a:t>纪律</a:t>
            </a:r>
          </a:p>
        </p:txBody>
      </p:sp>
      <p:sp>
        <p:nvSpPr>
          <p:cNvPr id="3" name="内容占位符 2">
            <a:extLst>
              <a:ext uri="{FF2B5EF4-FFF2-40B4-BE49-F238E27FC236}">
                <a16:creationId xmlns:a16="http://schemas.microsoft.com/office/drawing/2014/main" id="{7EBF7281-1919-41CA-9229-A7D4EB126E9F}"/>
              </a:ext>
            </a:extLst>
          </p:cNvPr>
          <p:cNvSpPr>
            <a:spLocks noGrp="1"/>
          </p:cNvSpPr>
          <p:nvPr>
            <p:ph sz="half" idx="1"/>
          </p:nvPr>
        </p:nvSpPr>
        <p:spPr/>
        <p:txBody>
          <a:bodyPr/>
          <a:lstStyle/>
          <a:p>
            <a:r>
              <a:rPr lang="zh-CN" altLang="en-US" dirty="0"/>
              <a:t>需要一个决策过程，给有缺陷的动物一点纪律。</a:t>
            </a:r>
          </a:p>
        </p:txBody>
      </p:sp>
      <p:cxnSp>
        <p:nvCxnSpPr>
          <p:cNvPr id="5" name="直接箭头连接符 4">
            <a:extLst>
              <a:ext uri="{FF2B5EF4-FFF2-40B4-BE49-F238E27FC236}">
                <a16:creationId xmlns:a16="http://schemas.microsoft.com/office/drawing/2014/main" id="{C659B6E7-295B-47FD-A4F0-629434D7C07C}"/>
              </a:ext>
            </a:extLst>
          </p:cNvPr>
          <p:cNvCxnSpPr/>
          <p:nvPr/>
        </p:nvCxnSpPr>
        <p:spPr>
          <a:xfrm>
            <a:off x="1115616" y="4149080"/>
            <a:ext cx="6696744"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078161F-6544-4CF7-A402-A7F8FDA555A5}"/>
              </a:ext>
            </a:extLst>
          </p:cNvPr>
          <p:cNvSpPr txBox="1"/>
          <p:nvPr/>
        </p:nvSpPr>
        <p:spPr>
          <a:xfrm>
            <a:off x="195617" y="3964414"/>
            <a:ext cx="1152128" cy="369332"/>
          </a:xfrm>
          <a:prstGeom prst="rect">
            <a:avLst/>
          </a:prstGeom>
          <a:noFill/>
        </p:spPr>
        <p:txBody>
          <a:bodyPr wrap="square" rtlCol="0">
            <a:spAutoFit/>
          </a:bodyPr>
          <a:lstStyle/>
          <a:p>
            <a:r>
              <a:rPr lang="zh-CN" altLang="en-US" dirty="0">
                <a:solidFill>
                  <a:srgbClr val="C00000"/>
                </a:solidFill>
              </a:rPr>
              <a:t>听说</a:t>
            </a:r>
          </a:p>
        </p:txBody>
      </p:sp>
      <p:cxnSp>
        <p:nvCxnSpPr>
          <p:cNvPr id="7" name="直接连接符 6">
            <a:extLst>
              <a:ext uri="{FF2B5EF4-FFF2-40B4-BE49-F238E27FC236}">
                <a16:creationId xmlns:a16="http://schemas.microsoft.com/office/drawing/2014/main" id="{9373E488-682E-49E9-900B-A4B4ECABAD74}"/>
              </a:ext>
            </a:extLst>
          </p:cNvPr>
          <p:cNvCxnSpPr/>
          <p:nvPr/>
        </p:nvCxnSpPr>
        <p:spPr>
          <a:xfrm>
            <a:off x="1259632" y="3501008"/>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C04C7B3-1991-4535-990B-B45BDC8E214B}"/>
              </a:ext>
            </a:extLst>
          </p:cNvPr>
          <p:cNvCxnSpPr/>
          <p:nvPr/>
        </p:nvCxnSpPr>
        <p:spPr>
          <a:xfrm flipH="1">
            <a:off x="1609328" y="4149080"/>
            <a:ext cx="658416" cy="75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1CA28B6-7BDE-438A-8C15-0F9DA58A4B36}"/>
              </a:ext>
            </a:extLst>
          </p:cNvPr>
          <p:cNvCxnSpPr/>
          <p:nvPr/>
        </p:nvCxnSpPr>
        <p:spPr>
          <a:xfrm>
            <a:off x="2301652" y="3501008"/>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232C3F2-3C46-466C-BE47-098ACE67D425}"/>
              </a:ext>
            </a:extLst>
          </p:cNvPr>
          <p:cNvCxnSpPr/>
          <p:nvPr/>
        </p:nvCxnSpPr>
        <p:spPr>
          <a:xfrm>
            <a:off x="4207768" y="3501008"/>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2E4D3C3-CC25-48B3-BC66-F6028245FE18}"/>
              </a:ext>
            </a:extLst>
          </p:cNvPr>
          <p:cNvCxnSpPr/>
          <p:nvPr/>
        </p:nvCxnSpPr>
        <p:spPr>
          <a:xfrm>
            <a:off x="3341474" y="3501008"/>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732D732A-E1D8-4025-9629-FB291325D076}"/>
              </a:ext>
            </a:extLst>
          </p:cNvPr>
          <p:cNvCxnSpPr/>
          <p:nvPr/>
        </p:nvCxnSpPr>
        <p:spPr>
          <a:xfrm>
            <a:off x="5459194" y="3501008"/>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E4D814C-FD6C-402D-954C-133B74D7BB10}"/>
              </a:ext>
            </a:extLst>
          </p:cNvPr>
          <p:cNvCxnSpPr/>
          <p:nvPr/>
        </p:nvCxnSpPr>
        <p:spPr>
          <a:xfrm flipH="1">
            <a:off x="2683058" y="4149080"/>
            <a:ext cx="658416" cy="75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BDEB69B9-7EE3-4986-B341-1132515FA877}"/>
              </a:ext>
            </a:extLst>
          </p:cNvPr>
          <p:cNvCxnSpPr/>
          <p:nvPr/>
        </p:nvCxnSpPr>
        <p:spPr>
          <a:xfrm flipH="1">
            <a:off x="3670682" y="4149080"/>
            <a:ext cx="658416" cy="75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5385153-28A9-4F24-B7ED-A9F7D301A2A2}"/>
              </a:ext>
            </a:extLst>
          </p:cNvPr>
          <p:cNvCxnSpPr/>
          <p:nvPr/>
        </p:nvCxnSpPr>
        <p:spPr>
          <a:xfrm flipH="1">
            <a:off x="4690109" y="4149080"/>
            <a:ext cx="658416" cy="75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85552A81-2509-4CE8-9FF5-2DA44934713C}"/>
              </a:ext>
            </a:extLst>
          </p:cNvPr>
          <p:cNvCxnSpPr/>
          <p:nvPr/>
        </p:nvCxnSpPr>
        <p:spPr>
          <a:xfrm flipH="1">
            <a:off x="5735835" y="4149080"/>
            <a:ext cx="658416" cy="756838"/>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17FE5220-DDB2-47E2-9F74-146899F99974}"/>
              </a:ext>
            </a:extLst>
          </p:cNvPr>
          <p:cNvSpPr txBox="1"/>
          <p:nvPr/>
        </p:nvSpPr>
        <p:spPr>
          <a:xfrm>
            <a:off x="749919" y="3212976"/>
            <a:ext cx="1085777" cy="369332"/>
          </a:xfrm>
          <a:prstGeom prst="rect">
            <a:avLst/>
          </a:prstGeom>
          <a:noFill/>
        </p:spPr>
        <p:txBody>
          <a:bodyPr wrap="square" rtlCol="0">
            <a:spAutoFit/>
          </a:bodyPr>
          <a:lstStyle/>
          <a:p>
            <a:r>
              <a:rPr lang="en-US" altLang="zh-CN" dirty="0">
                <a:solidFill>
                  <a:srgbClr val="C00000"/>
                </a:solidFill>
              </a:rPr>
              <a:t>K</a:t>
            </a:r>
            <a:r>
              <a:rPr lang="zh-CN" altLang="en-US" dirty="0">
                <a:solidFill>
                  <a:srgbClr val="C00000"/>
                </a:solidFill>
              </a:rPr>
              <a:t>线</a:t>
            </a:r>
          </a:p>
        </p:txBody>
      </p:sp>
      <p:sp>
        <p:nvSpPr>
          <p:cNvPr id="18" name="文本框 17">
            <a:extLst>
              <a:ext uri="{FF2B5EF4-FFF2-40B4-BE49-F238E27FC236}">
                <a16:creationId xmlns:a16="http://schemas.microsoft.com/office/drawing/2014/main" id="{E1DF7F5B-D5D3-49E8-9737-61559F8770BD}"/>
              </a:ext>
            </a:extLst>
          </p:cNvPr>
          <p:cNvSpPr txBox="1"/>
          <p:nvPr/>
        </p:nvSpPr>
        <p:spPr>
          <a:xfrm>
            <a:off x="1043608" y="4905918"/>
            <a:ext cx="1351418" cy="369332"/>
          </a:xfrm>
          <a:prstGeom prst="rect">
            <a:avLst/>
          </a:prstGeom>
          <a:noFill/>
        </p:spPr>
        <p:txBody>
          <a:bodyPr wrap="square" rtlCol="0">
            <a:spAutoFit/>
          </a:bodyPr>
          <a:lstStyle/>
          <a:p>
            <a:r>
              <a:rPr lang="zh-CN" altLang="en-US" dirty="0">
                <a:solidFill>
                  <a:srgbClr val="C00000"/>
                </a:solidFill>
              </a:rPr>
              <a:t>产品</a:t>
            </a:r>
            <a:r>
              <a:rPr lang="en-US" altLang="zh-CN" dirty="0">
                <a:solidFill>
                  <a:srgbClr val="C00000"/>
                </a:solidFill>
              </a:rPr>
              <a:t>&amp;</a:t>
            </a:r>
            <a:r>
              <a:rPr lang="zh-CN" altLang="en-US" dirty="0">
                <a:solidFill>
                  <a:srgbClr val="C00000"/>
                </a:solidFill>
              </a:rPr>
              <a:t>服务</a:t>
            </a:r>
          </a:p>
        </p:txBody>
      </p:sp>
      <p:sp>
        <p:nvSpPr>
          <p:cNvPr id="19" name="文本框 18">
            <a:extLst>
              <a:ext uri="{FF2B5EF4-FFF2-40B4-BE49-F238E27FC236}">
                <a16:creationId xmlns:a16="http://schemas.microsoft.com/office/drawing/2014/main" id="{55E93FBC-06BF-497D-BBFB-F4C0F606BF6A}"/>
              </a:ext>
            </a:extLst>
          </p:cNvPr>
          <p:cNvSpPr txBox="1"/>
          <p:nvPr/>
        </p:nvSpPr>
        <p:spPr>
          <a:xfrm>
            <a:off x="2157383" y="4855527"/>
            <a:ext cx="1162906" cy="369332"/>
          </a:xfrm>
          <a:prstGeom prst="rect">
            <a:avLst/>
          </a:prstGeom>
          <a:noFill/>
        </p:spPr>
        <p:txBody>
          <a:bodyPr wrap="square" rtlCol="0">
            <a:spAutoFit/>
          </a:bodyPr>
          <a:lstStyle/>
          <a:p>
            <a:r>
              <a:rPr lang="zh-CN" altLang="en-US" dirty="0">
                <a:solidFill>
                  <a:srgbClr val="C00000"/>
                </a:solidFill>
              </a:rPr>
              <a:t>生意模式</a:t>
            </a:r>
          </a:p>
        </p:txBody>
      </p:sp>
      <p:sp>
        <p:nvSpPr>
          <p:cNvPr id="20" name="文本框 19">
            <a:extLst>
              <a:ext uri="{FF2B5EF4-FFF2-40B4-BE49-F238E27FC236}">
                <a16:creationId xmlns:a16="http://schemas.microsoft.com/office/drawing/2014/main" id="{31EB3599-79ED-4AD2-B76B-0B638B1DDBDB}"/>
              </a:ext>
            </a:extLst>
          </p:cNvPr>
          <p:cNvSpPr txBox="1"/>
          <p:nvPr/>
        </p:nvSpPr>
        <p:spPr>
          <a:xfrm>
            <a:off x="2765410" y="3116949"/>
            <a:ext cx="1152128" cy="369332"/>
          </a:xfrm>
          <a:prstGeom prst="rect">
            <a:avLst/>
          </a:prstGeom>
          <a:noFill/>
        </p:spPr>
        <p:txBody>
          <a:bodyPr wrap="square" rtlCol="0">
            <a:spAutoFit/>
          </a:bodyPr>
          <a:lstStyle/>
          <a:p>
            <a:r>
              <a:rPr lang="zh-CN" altLang="en-US" dirty="0">
                <a:solidFill>
                  <a:srgbClr val="C00000"/>
                </a:solidFill>
              </a:rPr>
              <a:t>竞争优势</a:t>
            </a:r>
          </a:p>
        </p:txBody>
      </p:sp>
      <p:sp>
        <p:nvSpPr>
          <p:cNvPr id="21" name="文本框 20">
            <a:extLst>
              <a:ext uri="{FF2B5EF4-FFF2-40B4-BE49-F238E27FC236}">
                <a16:creationId xmlns:a16="http://schemas.microsoft.com/office/drawing/2014/main" id="{9A14EBAA-EEAE-40BB-B39D-0654CCCC6239}"/>
              </a:ext>
            </a:extLst>
          </p:cNvPr>
          <p:cNvSpPr txBox="1"/>
          <p:nvPr/>
        </p:nvSpPr>
        <p:spPr>
          <a:xfrm>
            <a:off x="3789898" y="3119092"/>
            <a:ext cx="1162906" cy="369332"/>
          </a:xfrm>
          <a:prstGeom prst="rect">
            <a:avLst/>
          </a:prstGeom>
          <a:noFill/>
        </p:spPr>
        <p:txBody>
          <a:bodyPr wrap="square" rtlCol="0">
            <a:spAutoFit/>
          </a:bodyPr>
          <a:lstStyle/>
          <a:p>
            <a:r>
              <a:rPr lang="zh-CN" altLang="en-US" dirty="0">
                <a:solidFill>
                  <a:srgbClr val="C00000"/>
                </a:solidFill>
              </a:rPr>
              <a:t>风险因素</a:t>
            </a:r>
          </a:p>
        </p:txBody>
      </p:sp>
      <p:sp>
        <p:nvSpPr>
          <p:cNvPr id="22" name="文本框 21">
            <a:extLst>
              <a:ext uri="{FF2B5EF4-FFF2-40B4-BE49-F238E27FC236}">
                <a16:creationId xmlns:a16="http://schemas.microsoft.com/office/drawing/2014/main" id="{2C722541-A80F-4845-B8A4-74CEE8305A6B}"/>
              </a:ext>
            </a:extLst>
          </p:cNvPr>
          <p:cNvSpPr txBox="1"/>
          <p:nvPr/>
        </p:nvSpPr>
        <p:spPr>
          <a:xfrm>
            <a:off x="3285842" y="4903814"/>
            <a:ext cx="1008112" cy="369332"/>
          </a:xfrm>
          <a:prstGeom prst="rect">
            <a:avLst/>
          </a:prstGeom>
          <a:noFill/>
        </p:spPr>
        <p:txBody>
          <a:bodyPr wrap="square" rtlCol="0">
            <a:spAutoFit/>
          </a:bodyPr>
          <a:lstStyle/>
          <a:p>
            <a:r>
              <a:rPr lang="zh-CN" altLang="en-US" dirty="0">
                <a:solidFill>
                  <a:srgbClr val="C00000"/>
                </a:solidFill>
              </a:rPr>
              <a:t>护城河</a:t>
            </a:r>
          </a:p>
        </p:txBody>
      </p:sp>
      <p:sp>
        <p:nvSpPr>
          <p:cNvPr id="23" name="文本框 22">
            <a:extLst>
              <a:ext uri="{FF2B5EF4-FFF2-40B4-BE49-F238E27FC236}">
                <a16:creationId xmlns:a16="http://schemas.microsoft.com/office/drawing/2014/main" id="{64387E27-F540-451E-A4AD-539E169F22EE}"/>
              </a:ext>
            </a:extLst>
          </p:cNvPr>
          <p:cNvSpPr txBox="1"/>
          <p:nvPr/>
        </p:nvSpPr>
        <p:spPr>
          <a:xfrm>
            <a:off x="1719317" y="3116034"/>
            <a:ext cx="1140867" cy="369332"/>
          </a:xfrm>
          <a:prstGeom prst="rect">
            <a:avLst/>
          </a:prstGeom>
          <a:noFill/>
        </p:spPr>
        <p:txBody>
          <a:bodyPr wrap="square" rtlCol="0">
            <a:spAutoFit/>
          </a:bodyPr>
          <a:lstStyle/>
          <a:p>
            <a:r>
              <a:rPr lang="zh-CN" altLang="en-US" dirty="0">
                <a:solidFill>
                  <a:srgbClr val="C00000"/>
                </a:solidFill>
              </a:rPr>
              <a:t>行业格局</a:t>
            </a:r>
          </a:p>
        </p:txBody>
      </p:sp>
      <p:sp>
        <p:nvSpPr>
          <p:cNvPr id="24" name="文本框 23">
            <a:extLst>
              <a:ext uri="{FF2B5EF4-FFF2-40B4-BE49-F238E27FC236}">
                <a16:creationId xmlns:a16="http://schemas.microsoft.com/office/drawing/2014/main" id="{9A097E6B-F5AC-4237-8BFF-3A953A3BCB84}"/>
              </a:ext>
            </a:extLst>
          </p:cNvPr>
          <p:cNvSpPr txBox="1"/>
          <p:nvPr/>
        </p:nvSpPr>
        <p:spPr>
          <a:xfrm>
            <a:off x="7718488" y="3807822"/>
            <a:ext cx="1368152" cy="369332"/>
          </a:xfrm>
          <a:prstGeom prst="rect">
            <a:avLst/>
          </a:prstGeom>
          <a:noFill/>
        </p:spPr>
        <p:txBody>
          <a:bodyPr wrap="square" rtlCol="0">
            <a:spAutoFit/>
          </a:bodyPr>
          <a:lstStyle/>
          <a:p>
            <a:r>
              <a:rPr lang="zh-CN" altLang="en-US" b="1" dirty="0">
                <a:solidFill>
                  <a:schemeClr val="tx2"/>
                </a:solidFill>
              </a:rPr>
              <a:t>决定</a:t>
            </a:r>
          </a:p>
        </p:txBody>
      </p:sp>
      <p:sp>
        <p:nvSpPr>
          <p:cNvPr id="25" name="文本框 24">
            <a:extLst>
              <a:ext uri="{FF2B5EF4-FFF2-40B4-BE49-F238E27FC236}">
                <a16:creationId xmlns:a16="http://schemas.microsoft.com/office/drawing/2014/main" id="{FD00B5DF-4BD5-47F3-8C05-21CC743CE204}"/>
              </a:ext>
            </a:extLst>
          </p:cNvPr>
          <p:cNvSpPr txBox="1"/>
          <p:nvPr/>
        </p:nvSpPr>
        <p:spPr>
          <a:xfrm>
            <a:off x="4142849" y="4900642"/>
            <a:ext cx="1162906" cy="369332"/>
          </a:xfrm>
          <a:prstGeom prst="rect">
            <a:avLst/>
          </a:prstGeom>
          <a:noFill/>
        </p:spPr>
        <p:txBody>
          <a:bodyPr wrap="square" rtlCol="0">
            <a:spAutoFit/>
          </a:bodyPr>
          <a:lstStyle/>
          <a:p>
            <a:r>
              <a:rPr lang="zh-CN" altLang="en-US" dirty="0">
                <a:solidFill>
                  <a:srgbClr val="C00000"/>
                </a:solidFill>
              </a:rPr>
              <a:t>成长空间</a:t>
            </a:r>
          </a:p>
        </p:txBody>
      </p:sp>
      <p:sp>
        <p:nvSpPr>
          <p:cNvPr id="26" name="文本框 25">
            <a:extLst>
              <a:ext uri="{FF2B5EF4-FFF2-40B4-BE49-F238E27FC236}">
                <a16:creationId xmlns:a16="http://schemas.microsoft.com/office/drawing/2014/main" id="{9DE79992-76F3-4C5A-91E6-791367DC01ED}"/>
              </a:ext>
            </a:extLst>
          </p:cNvPr>
          <p:cNvSpPr txBox="1"/>
          <p:nvPr/>
        </p:nvSpPr>
        <p:spPr>
          <a:xfrm>
            <a:off x="5108445" y="3158569"/>
            <a:ext cx="701497" cy="369332"/>
          </a:xfrm>
          <a:prstGeom prst="rect">
            <a:avLst/>
          </a:prstGeom>
          <a:noFill/>
        </p:spPr>
        <p:txBody>
          <a:bodyPr wrap="square" rtlCol="0">
            <a:spAutoFit/>
          </a:bodyPr>
          <a:lstStyle/>
          <a:p>
            <a:r>
              <a:rPr lang="zh-CN" altLang="en-US" dirty="0">
                <a:solidFill>
                  <a:srgbClr val="C00000"/>
                </a:solidFill>
              </a:rPr>
              <a:t>财务</a:t>
            </a:r>
          </a:p>
        </p:txBody>
      </p:sp>
      <p:sp>
        <p:nvSpPr>
          <p:cNvPr id="27" name="文本框 26">
            <a:extLst>
              <a:ext uri="{FF2B5EF4-FFF2-40B4-BE49-F238E27FC236}">
                <a16:creationId xmlns:a16="http://schemas.microsoft.com/office/drawing/2014/main" id="{9E76E6D0-07E3-420F-A9B1-020F0C6F39A4}"/>
              </a:ext>
            </a:extLst>
          </p:cNvPr>
          <p:cNvSpPr txBox="1"/>
          <p:nvPr/>
        </p:nvSpPr>
        <p:spPr>
          <a:xfrm>
            <a:off x="5231345" y="4906277"/>
            <a:ext cx="1162906" cy="369332"/>
          </a:xfrm>
          <a:prstGeom prst="rect">
            <a:avLst/>
          </a:prstGeom>
          <a:noFill/>
        </p:spPr>
        <p:txBody>
          <a:bodyPr wrap="square" rtlCol="0">
            <a:spAutoFit/>
          </a:bodyPr>
          <a:lstStyle/>
          <a:p>
            <a:r>
              <a:rPr lang="zh-CN" altLang="en-US" dirty="0">
                <a:solidFill>
                  <a:srgbClr val="C00000"/>
                </a:solidFill>
              </a:rPr>
              <a:t>管理层</a:t>
            </a:r>
          </a:p>
        </p:txBody>
      </p:sp>
      <p:cxnSp>
        <p:nvCxnSpPr>
          <p:cNvPr id="28" name="直接连接符 27">
            <a:extLst>
              <a:ext uri="{FF2B5EF4-FFF2-40B4-BE49-F238E27FC236}">
                <a16:creationId xmlns:a16="http://schemas.microsoft.com/office/drawing/2014/main" id="{B2D0687C-9EA9-4DD1-9D57-FA359BBF56C0}"/>
              </a:ext>
            </a:extLst>
          </p:cNvPr>
          <p:cNvCxnSpPr/>
          <p:nvPr/>
        </p:nvCxnSpPr>
        <p:spPr>
          <a:xfrm>
            <a:off x="6452918" y="3513624"/>
            <a:ext cx="57606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94FC95BC-46B3-4B62-BD9D-246C4CF7D578}"/>
              </a:ext>
            </a:extLst>
          </p:cNvPr>
          <p:cNvSpPr txBox="1"/>
          <p:nvPr/>
        </p:nvSpPr>
        <p:spPr>
          <a:xfrm>
            <a:off x="5858519" y="3194962"/>
            <a:ext cx="1162906" cy="369332"/>
          </a:xfrm>
          <a:prstGeom prst="rect">
            <a:avLst/>
          </a:prstGeom>
          <a:noFill/>
        </p:spPr>
        <p:txBody>
          <a:bodyPr wrap="square" rtlCol="0">
            <a:spAutoFit/>
          </a:bodyPr>
          <a:lstStyle/>
          <a:p>
            <a:r>
              <a:rPr lang="zh-CN" altLang="en-US" dirty="0">
                <a:solidFill>
                  <a:srgbClr val="C00000"/>
                </a:solidFill>
              </a:rPr>
              <a:t>资本管理</a:t>
            </a:r>
          </a:p>
        </p:txBody>
      </p:sp>
      <p:cxnSp>
        <p:nvCxnSpPr>
          <p:cNvPr id="30" name="直接连接符 29">
            <a:extLst>
              <a:ext uri="{FF2B5EF4-FFF2-40B4-BE49-F238E27FC236}">
                <a16:creationId xmlns:a16="http://schemas.microsoft.com/office/drawing/2014/main" id="{C793B5D0-C62B-4B91-9F93-3A4C5D337CDD}"/>
              </a:ext>
            </a:extLst>
          </p:cNvPr>
          <p:cNvCxnSpPr/>
          <p:nvPr/>
        </p:nvCxnSpPr>
        <p:spPr>
          <a:xfrm flipH="1">
            <a:off x="6606279" y="4159058"/>
            <a:ext cx="658416" cy="756838"/>
          </a:xfrm>
          <a:prstGeom prst="line">
            <a:avLst/>
          </a:prstGeom>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9C4D1B10-EB6B-43C4-944F-2D7DA13F42D0}"/>
              </a:ext>
            </a:extLst>
          </p:cNvPr>
          <p:cNvSpPr txBox="1"/>
          <p:nvPr/>
        </p:nvSpPr>
        <p:spPr>
          <a:xfrm>
            <a:off x="6159497" y="4880804"/>
            <a:ext cx="1162906" cy="369332"/>
          </a:xfrm>
          <a:prstGeom prst="rect">
            <a:avLst/>
          </a:prstGeom>
          <a:noFill/>
        </p:spPr>
        <p:txBody>
          <a:bodyPr wrap="square" rtlCol="0">
            <a:spAutoFit/>
          </a:bodyPr>
          <a:lstStyle/>
          <a:p>
            <a:r>
              <a:rPr lang="zh-CN" altLang="en-US" dirty="0">
                <a:solidFill>
                  <a:srgbClr val="C00000"/>
                </a:solidFill>
              </a:rPr>
              <a:t>估值</a:t>
            </a:r>
          </a:p>
        </p:txBody>
      </p:sp>
    </p:spTree>
    <p:extLst>
      <p:ext uri="{BB962C8B-B14F-4D97-AF65-F5344CB8AC3E}">
        <p14:creationId xmlns:p14="http://schemas.microsoft.com/office/powerpoint/2010/main" val="2883891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A2ADED-D73A-488B-B3F6-48900C1AD70A}"/>
              </a:ext>
            </a:extLst>
          </p:cNvPr>
          <p:cNvSpPr>
            <a:spLocks noGrp="1"/>
          </p:cNvSpPr>
          <p:nvPr>
            <p:ph type="title"/>
          </p:nvPr>
        </p:nvSpPr>
        <p:spPr/>
        <p:txBody>
          <a:bodyPr/>
          <a:lstStyle/>
          <a:p>
            <a:r>
              <a:rPr lang="zh-CN" altLang="en-US" dirty="0"/>
              <a:t>耐心</a:t>
            </a:r>
          </a:p>
        </p:txBody>
      </p:sp>
      <p:sp>
        <p:nvSpPr>
          <p:cNvPr id="3" name="内容占位符 2">
            <a:extLst>
              <a:ext uri="{FF2B5EF4-FFF2-40B4-BE49-F238E27FC236}">
                <a16:creationId xmlns:a16="http://schemas.microsoft.com/office/drawing/2014/main" id="{2027A92B-C1FA-4CAB-98FC-EADCEF8ED3DB}"/>
              </a:ext>
            </a:extLst>
          </p:cNvPr>
          <p:cNvSpPr>
            <a:spLocks noGrp="1"/>
          </p:cNvSpPr>
          <p:nvPr>
            <p:ph sz="half" idx="1"/>
          </p:nvPr>
        </p:nvSpPr>
        <p:spPr>
          <a:xfrm>
            <a:off x="457200" y="1600200"/>
            <a:ext cx="3205902" cy="4525963"/>
          </a:xfrm>
        </p:spPr>
        <p:txBody>
          <a:bodyPr/>
          <a:lstStyle/>
          <a:p>
            <a:r>
              <a:rPr lang="zh-CN" altLang="en-US" dirty="0"/>
              <a:t>保持长期视野，有忽视市场波动的能力。</a:t>
            </a:r>
            <a:endParaRPr lang="en-US" altLang="zh-CN" dirty="0"/>
          </a:p>
          <a:p>
            <a:endParaRPr lang="zh-CN" altLang="en-US" dirty="0"/>
          </a:p>
        </p:txBody>
      </p:sp>
      <p:pic>
        <p:nvPicPr>
          <p:cNvPr id="2050" name="Picture 2" descr="Image">
            <a:extLst>
              <a:ext uri="{FF2B5EF4-FFF2-40B4-BE49-F238E27FC236}">
                <a16:creationId xmlns:a16="http://schemas.microsoft.com/office/drawing/2014/main" id="{6932442B-44C8-4B1B-AAD3-24E5B37F534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63102" y="2461084"/>
            <a:ext cx="5023698" cy="348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67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166DA94A-2CCA-46B2-94FF-FDAD7ED57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561" y="1700808"/>
            <a:ext cx="6538032" cy="398411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2BF52708-A5EA-4728-9116-848710456BEF}"/>
              </a:ext>
            </a:extLst>
          </p:cNvPr>
          <p:cNvSpPr>
            <a:spLocks noGrp="1"/>
          </p:cNvSpPr>
          <p:nvPr>
            <p:ph type="title"/>
          </p:nvPr>
        </p:nvSpPr>
        <p:spPr/>
        <p:txBody>
          <a:bodyPr/>
          <a:lstStyle/>
          <a:p>
            <a:r>
              <a:rPr lang="zh-CN" altLang="en-US" dirty="0"/>
              <a:t>逆向思维</a:t>
            </a:r>
          </a:p>
        </p:txBody>
      </p:sp>
      <p:sp>
        <p:nvSpPr>
          <p:cNvPr id="3" name="内容占位符 2">
            <a:extLst>
              <a:ext uri="{FF2B5EF4-FFF2-40B4-BE49-F238E27FC236}">
                <a16:creationId xmlns:a16="http://schemas.microsoft.com/office/drawing/2014/main" id="{E1A66D78-AEFB-4685-897A-F3F68F4DD622}"/>
              </a:ext>
            </a:extLst>
          </p:cNvPr>
          <p:cNvSpPr>
            <a:spLocks noGrp="1"/>
          </p:cNvSpPr>
          <p:nvPr>
            <p:ph sz="half" idx="1"/>
          </p:nvPr>
        </p:nvSpPr>
        <p:spPr>
          <a:xfrm>
            <a:off x="457200" y="3789040"/>
            <a:ext cx="3394720" cy="2337123"/>
          </a:xfrm>
        </p:spPr>
        <p:txBody>
          <a:bodyPr>
            <a:normAutofit/>
          </a:bodyPr>
          <a:lstStyle/>
          <a:p>
            <a:endParaRPr lang="en-US" altLang="zh-CN" dirty="0"/>
          </a:p>
          <a:p>
            <a:r>
              <a:rPr lang="zh-CN" altLang="en-US" dirty="0"/>
              <a:t>也就是批判思维</a:t>
            </a:r>
            <a:endParaRPr lang="en-US" altLang="zh-CN" dirty="0"/>
          </a:p>
          <a:p>
            <a:pPr marL="0" indent="0" algn="ctr">
              <a:buNone/>
            </a:pPr>
            <a:endParaRPr lang="en-US" altLang="zh-CN" dirty="0"/>
          </a:p>
          <a:p>
            <a:pPr marL="0" indent="0" algn="ctr">
              <a:buNone/>
            </a:pPr>
            <a:r>
              <a:rPr lang="zh-CN" altLang="en-US" dirty="0"/>
              <a:t>敢站在共识对面</a:t>
            </a:r>
          </a:p>
        </p:txBody>
      </p:sp>
    </p:spTree>
    <p:extLst>
      <p:ext uri="{BB962C8B-B14F-4D97-AF65-F5344CB8AC3E}">
        <p14:creationId xmlns:p14="http://schemas.microsoft.com/office/powerpoint/2010/main" val="643881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1823C-09E6-42FB-8DD4-9BE06156CF7D}"/>
              </a:ext>
            </a:extLst>
          </p:cNvPr>
          <p:cNvSpPr>
            <a:spLocks noGrp="1"/>
          </p:cNvSpPr>
          <p:nvPr>
            <p:ph type="title"/>
          </p:nvPr>
        </p:nvSpPr>
        <p:spPr/>
        <p:txBody>
          <a:bodyPr/>
          <a:lstStyle/>
          <a:p>
            <a:r>
              <a:rPr lang="zh-CN" altLang="en-US" dirty="0"/>
              <a:t>认错能力</a:t>
            </a:r>
          </a:p>
        </p:txBody>
      </p:sp>
      <p:sp>
        <p:nvSpPr>
          <p:cNvPr id="3" name="内容占位符 2">
            <a:extLst>
              <a:ext uri="{FF2B5EF4-FFF2-40B4-BE49-F238E27FC236}">
                <a16:creationId xmlns:a16="http://schemas.microsoft.com/office/drawing/2014/main" id="{7293FB9B-2267-4CCE-8176-0107BEE2ABE5}"/>
              </a:ext>
            </a:extLst>
          </p:cNvPr>
          <p:cNvSpPr>
            <a:spLocks noGrp="1"/>
          </p:cNvSpPr>
          <p:nvPr>
            <p:ph sz="half" idx="1"/>
          </p:nvPr>
        </p:nvSpPr>
        <p:spPr/>
        <p:txBody>
          <a:bodyPr/>
          <a:lstStyle/>
          <a:p>
            <a:r>
              <a:rPr lang="zh-CN" altLang="en-US" dirty="0"/>
              <a:t>有否定自己的能力，并吸取教训。</a:t>
            </a:r>
            <a:endParaRPr lang="en-US" altLang="zh-CN" dirty="0"/>
          </a:p>
          <a:p>
            <a:r>
              <a:rPr lang="zh-CN" altLang="en-US" dirty="0"/>
              <a:t>市场照常开盘，投资者有</a:t>
            </a:r>
            <a:r>
              <a:rPr lang="en-US" altLang="zh-CN" dirty="0"/>
              <a:t>2</a:t>
            </a:r>
            <a:r>
              <a:rPr lang="en-US" altLang="zh-CN" baseline="30000" dirty="0"/>
              <a:t>nd</a:t>
            </a:r>
            <a:r>
              <a:rPr lang="en-US" altLang="zh-CN" dirty="0"/>
              <a:t>, 3</a:t>
            </a:r>
            <a:r>
              <a:rPr lang="en-US" altLang="zh-CN" baseline="30000" dirty="0"/>
              <a:t>rd</a:t>
            </a:r>
            <a:r>
              <a:rPr lang="en-US" altLang="zh-CN" dirty="0"/>
              <a:t>, …, N</a:t>
            </a:r>
            <a:r>
              <a:rPr lang="en-US" altLang="zh-CN" baseline="30000" dirty="0"/>
              <a:t>th </a:t>
            </a:r>
            <a:r>
              <a:rPr lang="en-US" altLang="zh-CN" dirty="0"/>
              <a:t>Chance!</a:t>
            </a:r>
            <a:endParaRPr lang="en-US" altLang="zh-CN" baseline="30000" dirty="0"/>
          </a:p>
          <a:p>
            <a:endParaRPr lang="en-US" altLang="zh-CN" baseline="30000" dirty="0"/>
          </a:p>
          <a:p>
            <a:endParaRPr lang="zh-CN" altLang="en-US" dirty="0"/>
          </a:p>
        </p:txBody>
      </p:sp>
      <p:pic>
        <p:nvPicPr>
          <p:cNvPr id="3074" name="Picture 2" descr="Nobody's Perfect – The Raceless Gospel">
            <a:extLst>
              <a:ext uri="{FF2B5EF4-FFF2-40B4-BE49-F238E27FC236}">
                <a16:creationId xmlns:a16="http://schemas.microsoft.com/office/drawing/2014/main" id="{CC0AC7C8-1530-45BD-B10D-16E03668CC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15930"/>
            <a:ext cx="4038600" cy="269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15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A4EDF0-3330-4DE1-A324-D095907CC35C}"/>
              </a:ext>
            </a:extLst>
          </p:cNvPr>
          <p:cNvSpPr>
            <a:spLocks noGrp="1"/>
          </p:cNvSpPr>
          <p:nvPr>
            <p:ph type="title"/>
          </p:nvPr>
        </p:nvSpPr>
        <p:spPr/>
        <p:txBody>
          <a:bodyPr/>
          <a:lstStyle/>
          <a:p>
            <a:r>
              <a:rPr lang="zh-CN" altLang="en-US" dirty="0"/>
              <a:t>自我剖析</a:t>
            </a:r>
          </a:p>
        </p:txBody>
      </p:sp>
      <p:sp>
        <p:nvSpPr>
          <p:cNvPr id="3" name="内容占位符 2">
            <a:extLst>
              <a:ext uri="{FF2B5EF4-FFF2-40B4-BE49-F238E27FC236}">
                <a16:creationId xmlns:a16="http://schemas.microsoft.com/office/drawing/2014/main" id="{5C955B9A-8D59-4477-BD36-4F90911DCA91}"/>
              </a:ext>
            </a:extLst>
          </p:cNvPr>
          <p:cNvSpPr>
            <a:spLocks noGrp="1"/>
          </p:cNvSpPr>
          <p:nvPr>
            <p:ph sz="half" idx="1"/>
          </p:nvPr>
        </p:nvSpPr>
        <p:spPr/>
        <p:txBody>
          <a:bodyPr/>
          <a:lstStyle/>
          <a:p>
            <a:r>
              <a:rPr lang="zh-CN" altLang="en-US" dirty="0"/>
              <a:t>认识自己的风险承受能力。</a:t>
            </a:r>
            <a:endParaRPr lang="en-US" altLang="zh-CN" dirty="0"/>
          </a:p>
          <a:p>
            <a:r>
              <a:rPr lang="zh-CN" altLang="en-US" dirty="0"/>
              <a:t>认识自己的情绪波动。</a:t>
            </a:r>
            <a:endParaRPr lang="en-US" altLang="zh-CN" dirty="0"/>
          </a:p>
          <a:p>
            <a:r>
              <a:rPr lang="zh-CN" altLang="en-US" dirty="0"/>
              <a:t>选择仓位和组合，和自己匹配。</a:t>
            </a:r>
            <a:endParaRPr lang="en-US" altLang="zh-CN" dirty="0"/>
          </a:p>
          <a:p>
            <a:endParaRPr lang="zh-CN" altLang="en-US" dirty="0"/>
          </a:p>
        </p:txBody>
      </p:sp>
      <p:pic>
        <p:nvPicPr>
          <p:cNvPr id="5124" name="Picture 4" descr="&quot;The most difficult thing in life is to know vourself.&quot; Thales">
            <a:extLst>
              <a:ext uri="{FF2B5EF4-FFF2-40B4-BE49-F238E27FC236}">
                <a16:creationId xmlns:a16="http://schemas.microsoft.com/office/drawing/2014/main" id="{005EE596-5D8F-4EED-B6A0-272F5C6A9E1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56429"/>
            <a:ext cx="4038600" cy="241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922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12655A-A4DB-49F9-AAD1-C7BF9A951DC0}"/>
              </a:ext>
            </a:extLst>
          </p:cNvPr>
          <p:cNvSpPr>
            <a:spLocks noGrp="1"/>
          </p:cNvSpPr>
          <p:nvPr>
            <p:ph type="title"/>
          </p:nvPr>
        </p:nvSpPr>
        <p:spPr/>
        <p:txBody>
          <a:bodyPr/>
          <a:lstStyle/>
          <a:p>
            <a:r>
              <a:rPr lang="zh-CN" altLang="en-US" dirty="0"/>
              <a:t>学习兴趣和能力</a:t>
            </a:r>
          </a:p>
        </p:txBody>
      </p:sp>
      <p:sp>
        <p:nvSpPr>
          <p:cNvPr id="3" name="内容占位符 2">
            <a:extLst>
              <a:ext uri="{FF2B5EF4-FFF2-40B4-BE49-F238E27FC236}">
                <a16:creationId xmlns:a16="http://schemas.microsoft.com/office/drawing/2014/main" id="{09DCE3E1-72D1-45AE-B0CD-46E1F057905A}"/>
              </a:ext>
            </a:extLst>
          </p:cNvPr>
          <p:cNvSpPr>
            <a:spLocks noGrp="1"/>
          </p:cNvSpPr>
          <p:nvPr>
            <p:ph sz="half" idx="1"/>
          </p:nvPr>
        </p:nvSpPr>
        <p:spPr/>
        <p:txBody>
          <a:bodyPr>
            <a:normAutofit/>
          </a:bodyPr>
          <a:lstStyle/>
          <a:p>
            <a:r>
              <a:rPr lang="zh-CN" altLang="en-US" dirty="0"/>
              <a:t>学习投资大师</a:t>
            </a:r>
            <a:endParaRPr lang="en-US" altLang="zh-CN" dirty="0"/>
          </a:p>
          <a:p>
            <a:pPr lvl="1"/>
            <a:r>
              <a:rPr lang="zh-CN" altLang="en-US" dirty="0"/>
              <a:t>格雷厄姆、巴菲特、芒格、林奇、李录</a:t>
            </a:r>
            <a:r>
              <a:rPr lang="en-US" altLang="zh-CN" dirty="0"/>
              <a:t>……</a:t>
            </a:r>
          </a:p>
          <a:p>
            <a:r>
              <a:rPr lang="zh-CN" altLang="en-US" dirty="0"/>
              <a:t>学习公司和行业</a:t>
            </a:r>
            <a:endParaRPr lang="en-US" altLang="zh-CN" dirty="0"/>
          </a:p>
          <a:p>
            <a:pPr lvl="1"/>
            <a:r>
              <a:rPr lang="zh-CN" altLang="en-US" dirty="0"/>
              <a:t>招股说明书、年报都是商业教科书。</a:t>
            </a:r>
            <a:endParaRPr lang="en-US" altLang="zh-CN" dirty="0"/>
          </a:p>
          <a:p>
            <a:r>
              <a:rPr lang="zh-CN" altLang="en-US" dirty="0"/>
              <a:t>学习新技术、新产品、新模式</a:t>
            </a:r>
            <a:endParaRPr lang="en-US" altLang="zh-CN" dirty="0"/>
          </a:p>
          <a:p>
            <a:pPr lvl="1"/>
            <a:r>
              <a:rPr lang="zh-CN" altLang="en-US" dirty="0"/>
              <a:t>但注意：别被新名词忽悠。</a:t>
            </a:r>
          </a:p>
        </p:txBody>
      </p:sp>
      <p:pic>
        <p:nvPicPr>
          <p:cNvPr id="6146" name="Picture 2" descr="John Templeton quote: The four most expensive words in the English ...">
            <a:extLst>
              <a:ext uri="{FF2B5EF4-FFF2-40B4-BE49-F238E27FC236}">
                <a16:creationId xmlns:a16="http://schemas.microsoft.com/office/drawing/2014/main" id="{0A1334B3-78F2-49A6-A9B9-339CC8A4032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912923"/>
            <a:ext cx="4038600" cy="190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45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908C9-A084-44E4-A673-BF0BFEF1BCA2}"/>
              </a:ext>
            </a:extLst>
          </p:cNvPr>
          <p:cNvSpPr>
            <a:spLocks noGrp="1"/>
          </p:cNvSpPr>
          <p:nvPr>
            <p:ph type="title"/>
          </p:nvPr>
        </p:nvSpPr>
        <p:spPr/>
        <p:txBody>
          <a:bodyPr/>
          <a:lstStyle/>
          <a:p>
            <a:r>
              <a:rPr lang="zh-CN" altLang="en-US" dirty="0"/>
              <a:t>分析能力</a:t>
            </a:r>
          </a:p>
        </p:txBody>
      </p:sp>
      <p:sp>
        <p:nvSpPr>
          <p:cNvPr id="3" name="内容占位符 2">
            <a:extLst>
              <a:ext uri="{FF2B5EF4-FFF2-40B4-BE49-F238E27FC236}">
                <a16:creationId xmlns:a16="http://schemas.microsoft.com/office/drawing/2014/main" id="{501CA41A-F5C1-4875-A234-3ED2FBC24821}"/>
              </a:ext>
            </a:extLst>
          </p:cNvPr>
          <p:cNvSpPr>
            <a:spLocks noGrp="1"/>
          </p:cNvSpPr>
          <p:nvPr>
            <p:ph sz="half" idx="1"/>
          </p:nvPr>
        </p:nvSpPr>
        <p:spPr/>
        <p:txBody>
          <a:bodyPr/>
          <a:lstStyle/>
          <a:p>
            <a:r>
              <a:rPr lang="zh-CN" altLang="en-US" dirty="0"/>
              <a:t>能分解</a:t>
            </a:r>
            <a:endParaRPr lang="en-US" altLang="zh-CN" dirty="0"/>
          </a:p>
          <a:p>
            <a:r>
              <a:rPr lang="zh-CN" altLang="en-US" dirty="0"/>
              <a:t>能算账</a:t>
            </a:r>
            <a:endParaRPr lang="en-US" altLang="zh-CN" dirty="0"/>
          </a:p>
          <a:p>
            <a:r>
              <a:rPr lang="zh-CN" altLang="en-US" dirty="0"/>
              <a:t>能提问</a:t>
            </a:r>
            <a:endParaRPr lang="en-US" altLang="zh-CN" dirty="0"/>
          </a:p>
          <a:p>
            <a:r>
              <a:rPr lang="zh-CN" altLang="en-US" dirty="0"/>
              <a:t>能推测</a:t>
            </a:r>
          </a:p>
        </p:txBody>
      </p:sp>
      <p:pic>
        <p:nvPicPr>
          <p:cNvPr id="5" name="内容占位符 4">
            <a:extLst>
              <a:ext uri="{FF2B5EF4-FFF2-40B4-BE49-F238E27FC236}">
                <a16:creationId xmlns:a16="http://schemas.microsoft.com/office/drawing/2014/main" id="{A27F29AF-8180-49E3-AF23-B1F809C18BF6}"/>
              </a:ext>
            </a:extLst>
          </p:cNvPr>
          <p:cNvPicPr>
            <a:picLocks noGrp="1" noChangeAspect="1"/>
          </p:cNvPicPr>
          <p:nvPr>
            <p:ph sz="half" idx="2"/>
          </p:nvPr>
        </p:nvPicPr>
        <p:blipFill>
          <a:blip r:embed="rId2"/>
          <a:stretch>
            <a:fillRect/>
          </a:stretch>
        </p:blipFill>
        <p:spPr>
          <a:xfrm>
            <a:off x="5455293" y="1600201"/>
            <a:ext cx="2136801" cy="3989040"/>
          </a:xfrm>
          <a:prstGeom prst="rect">
            <a:avLst/>
          </a:prstGeom>
        </p:spPr>
      </p:pic>
    </p:spTree>
    <p:extLst>
      <p:ext uri="{BB962C8B-B14F-4D97-AF65-F5344CB8AC3E}">
        <p14:creationId xmlns:p14="http://schemas.microsoft.com/office/powerpoint/2010/main" val="223756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B176EF-4FE3-42BA-9740-BCDB8660B722}"/>
              </a:ext>
            </a:extLst>
          </p:cNvPr>
          <p:cNvSpPr>
            <a:spLocks noGrp="1"/>
          </p:cNvSpPr>
          <p:nvPr>
            <p:ph type="title"/>
          </p:nvPr>
        </p:nvSpPr>
        <p:spPr/>
        <p:txBody>
          <a:bodyPr/>
          <a:lstStyle/>
          <a:p>
            <a:r>
              <a:rPr lang="zh-CN" altLang="en-US" dirty="0"/>
              <a:t>历史知识</a:t>
            </a:r>
          </a:p>
        </p:txBody>
      </p:sp>
      <p:sp>
        <p:nvSpPr>
          <p:cNvPr id="3" name="内容占位符 2">
            <a:extLst>
              <a:ext uri="{FF2B5EF4-FFF2-40B4-BE49-F238E27FC236}">
                <a16:creationId xmlns:a16="http://schemas.microsoft.com/office/drawing/2014/main" id="{F1D2C04F-C8FA-46B0-8F2A-FEA817A264B7}"/>
              </a:ext>
            </a:extLst>
          </p:cNvPr>
          <p:cNvSpPr>
            <a:spLocks noGrp="1"/>
          </p:cNvSpPr>
          <p:nvPr>
            <p:ph sz="half" idx="1"/>
          </p:nvPr>
        </p:nvSpPr>
        <p:spPr/>
        <p:txBody>
          <a:bodyPr/>
          <a:lstStyle/>
          <a:p>
            <a:r>
              <a:rPr lang="zh-CN" altLang="en-US" dirty="0"/>
              <a:t>历史不重复，但常常押韵</a:t>
            </a:r>
            <a:endParaRPr lang="en-US" altLang="zh-CN" dirty="0"/>
          </a:p>
          <a:p>
            <a:endParaRPr lang="zh-CN" altLang="en-US" dirty="0"/>
          </a:p>
        </p:txBody>
      </p:sp>
      <p:pic>
        <p:nvPicPr>
          <p:cNvPr id="1026" name="Picture 2" descr="https://m.media-amazon.com/images/I/51B2Q-JlOCL.jpg">
            <a:extLst>
              <a:ext uri="{FF2B5EF4-FFF2-40B4-BE49-F238E27FC236}">
                <a16:creationId xmlns:a16="http://schemas.microsoft.com/office/drawing/2014/main" id="{8B37F490-C8CF-4829-BE4B-4A04978C20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7510" y="1600200"/>
            <a:ext cx="295997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0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15E63A-3361-47D7-A2C5-E9A28A0AADE0}"/>
              </a:ext>
            </a:extLst>
          </p:cNvPr>
          <p:cNvSpPr>
            <a:spLocks noGrp="1"/>
          </p:cNvSpPr>
          <p:nvPr>
            <p:ph type="title"/>
          </p:nvPr>
        </p:nvSpPr>
        <p:spPr/>
        <p:txBody>
          <a:bodyPr/>
          <a:lstStyle/>
          <a:p>
            <a:r>
              <a:rPr lang="zh-CN" altLang="en-US" dirty="0"/>
              <a:t>大众心理</a:t>
            </a:r>
          </a:p>
        </p:txBody>
      </p:sp>
      <p:sp>
        <p:nvSpPr>
          <p:cNvPr id="3" name="内容占位符 2">
            <a:extLst>
              <a:ext uri="{FF2B5EF4-FFF2-40B4-BE49-F238E27FC236}">
                <a16:creationId xmlns:a16="http://schemas.microsoft.com/office/drawing/2014/main" id="{3EB4A38E-E0FA-4380-98FE-4B90F12D3492}"/>
              </a:ext>
            </a:extLst>
          </p:cNvPr>
          <p:cNvSpPr>
            <a:spLocks noGrp="1"/>
          </p:cNvSpPr>
          <p:nvPr>
            <p:ph sz="half" idx="1"/>
          </p:nvPr>
        </p:nvSpPr>
        <p:spPr/>
        <p:txBody>
          <a:bodyPr/>
          <a:lstStyle/>
          <a:p>
            <a:r>
              <a:rPr lang="zh-CN" altLang="en-US" dirty="0"/>
              <a:t>理解价格的决定和短期波动。</a:t>
            </a:r>
          </a:p>
        </p:txBody>
      </p:sp>
      <p:pic>
        <p:nvPicPr>
          <p:cNvPr id="2050" name="Picture 2" descr="The Crowd: A Study of the Popular Mind by Gustave Le Bon (English ...">
            <a:extLst>
              <a:ext uri="{FF2B5EF4-FFF2-40B4-BE49-F238E27FC236}">
                <a16:creationId xmlns:a16="http://schemas.microsoft.com/office/drawing/2014/main" id="{5C920254-DCF9-4076-A925-629D753922B1}"/>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60855" y="1600201"/>
            <a:ext cx="2895525" cy="43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4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6BF6F-D200-4F70-8D99-A5E7AD330D1C}"/>
              </a:ext>
            </a:extLst>
          </p:cNvPr>
          <p:cNvSpPr>
            <a:spLocks noGrp="1"/>
          </p:cNvSpPr>
          <p:nvPr>
            <p:ph type="title"/>
          </p:nvPr>
        </p:nvSpPr>
        <p:spPr/>
        <p:txBody>
          <a:bodyPr/>
          <a:lstStyle/>
          <a:p>
            <a:r>
              <a:rPr lang="zh-CN" altLang="en-US" dirty="0"/>
              <a:t>关于</a:t>
            </a:r>
            <a:r>
              <a:rPr lang="en-US" altLang="zh-CN" dirty="0"/>
              <a:t>“</a:t>
            </a:r>
            <a:r>
              <a:rPr lang="zh-CN" altLang="en-US" dirty="0"/>
              <a:t>回报</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EA88063-69C1-402C-8E31-B33E887DE362}"/>
                  </a:ext>
                </a:extLst>
              </p:cNvPr>
              <p:cNvSpPr>
                <a:spLocks noGrp="1"/>
              </p:cNvSpPr>
              <p:nvPr>
                <p:ph sz="half" idx="1"/>
              </p:nvPr>
            </p:nvSpPr>
            <p:spPr/>
            <p:txBody>
              <a:bodyPr>
                <a:normAutofit fontScale="77500" lnSpcReduction="20000"/>
              </a:bodyPr>
              <a:lstStyle/>
              <a:p>
                <a:r>
                  <a:rPr lang="zh-CN" altLang="en-US" dirty="0"/>
                  <a:t>投资回报一般分为两部分：</a:t>
                </a:r>
                <a:endParaRPr lang="en-US" altLang="zh-CN" dirty="0"/>
              </a:p>
              <a:p>
                <a:pPr lvl="1"/>
                <a:r>
                  <a:rPr lang="zh-CN" altLang="en-US" dirty="0"/>
                  <a:t>现金收入（股息、债券票息）</a:t>
                </a:r>
                <a:endParaRPr lang="en-US" altLang="zh-CN" dirty="0"/>
              </a:p>
              <a:p>
                <a:pPr lvl="1"/>
                <a:r>
                  <a:rPr lang="zh-CN" altLang="en-US" dirty="0"/>
                  <a:t>资产价格上涨</a:t>
                </a:r>
                <a:endParaRPr lang="en-US" altLang="zh-CN" dirty="0"/>
              </a:p>
              <a:p>
                <a:r>
                  <a:rPr lang="zh-CN" altLang="en-US" dirty="0"/>
                  <a:t>（事后）投资回报用</a:t>
                </a:r>
                <a:r>
                  <a:rPr lang="zh-CN" altLang="en-US" dirty="0">
                    <a:solidFill>
                      <a:srgbClr val="C00000"/>
                    </a:solidFill>
                  </a:rPr>
                  <a:t>复合增长率 </a:t>
                </a:r>
                <a:r>
                  <a:rPr lang="en-US" altLang="zh-CN" dirty="0"/>
                  <a:t>(Compound Annual Growth Rate, CAGR) </a:t>
                </a:r>
                <a:r>
                  <a:rPr lang="zh-CN" altLang="en-US" dirty="0"/>
                  <a:t>测度。</a:t>
                </a:r>
                <a:endParaRPr lang="en-US" altLang="zh-CN" dirty="0"/>
              </a:p>
              <a:p>
                <a:r>
                  <a:rPr lang="zh-CN" altLang="en-US" dirty="0"/>
                  <a:t>假设</a:t>
                </a:r>
                <a:r>
                  <a:rPr lang="zh-CN" altLang="en-US" dirty="0">
                    <a:solidFill>
                      <a:srgbClr val="C00000"/>
                    </a:solidFill>
                  </a:rPr>
                  <a:t>复权</a:t>
                </a:r>
                <a:r>
                  <a:rPr lang="zh-CN" altLang="en-US" dirty="0"/>
                  <a:t>股价为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oMath>
                </a14:m>
                <a:r>
                  <a:rPr lang="en-US" altLang="zh-CN" dirty="0"/>
                  <a:t>, </a:t>
                </a:r>
                <a14:m>
                  <m:oMath xmlns:m="http://schemas.openxmlformats.org/officeDocument/2006/math">
                    <m:r>
                      <a:rPr lang="en-US" altLang="zh-CN" i="1">
                        <a:latin typeface="Cambria Math" panose="02040503050406030204" pitchFamily="18" charset="0"/>
                      </a:rPr>
                      <m:t>𝑡</m:t>
                    </m:r>
                  </m:oMath>
                </a14:m>
                <a:r>
                  <a:rPr lang="zh-CN" altLang="en-US" dirty="0"/>
                  <a:t>单位为年，那么从</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0</m:t>
                        </m:r>
                      </m:sub>
                    </m:sSub>
                  </m:oMath>
                </a14:m>
                <a:r>
                  <a:rPr lang="zh-CN" altLang="en-US" dirty="0"/>
                  <a:t>到</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r>
                  <a:rPr lang="zh-CN" altLang="en-US" dirty="0"/>
                  <a:t>的复合增长率为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rPr>
                        <m:t>𝐶𝐴𝐺𝑅</m:t>
                      </m:r>
                      <m:r>
                        <a:rPr lang="en-US" altLang="zh-CN" sz="2800" i="1">
                          <a:latin typeface="Cambria Math" panose="02040503050406030204" pitchFamily="18" charset="0"/>
                        </a:rPr>
                        <m:t>=</m:t>
                      </m:r>
                      <m:func>
                        <m:funcPr>
                          <m:ctrlPr>
                            <a:rPr lang="en-US" altLang="zh-CN" sz="2800" i="1">
                              <a:latin typeface="Cambria Math" panose="02040503050406030204" pitchFamily="18" charset="0"/>
                            </a:rPr>
                          </m:ctrlPr>
                        </m:funcPr>
                        <m:fName>
                          <m:f>
                            <m:fPr>
                              <m:ctrlPr>
                                <a:rPr lang="en-US" altLang="zh-CN" sz="2800" i="1">
                                  <a:latin typeface="Cambria Math" panose="02040503050406030204" pitchFamily="18" charset="0"/>
                                </a:rPr>
                              </m:ctrlPr>
                            </m:fPr>
                            <m:num>
                              <m:r>
                                <a:rPr lang="en-US" altLang="zh-CN" sz="2800" i="1">
                                  <a:latin typeface="Cambria Math" panose="02040503050406030204" pitchFamily="18" charset="0"/>
                                </a:rPr>
                                <m:t>1</m:t>
                              </m:r>
                            </m:num>
                            <m:den>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0</m:t>
                                  </m:r>
                                </m:sub>
                              </m:sSub>
                            </m:den>
                          </m:f>
                          <m:r>
                            <m:rPr>
                              <m:sty m:val="p"/>
                            </m:rPr>
                            <a:rPr lang="en-US" altLang="zh-CN" sz="2800">
                              <a:latin typeface="Cambria Math" panose="02040503050406030204" pitchFamily="18" charset="0"/>
                            </a:rPr>
                            <m:t>log</m:t>
                          </m:r>
                        </m:fName>
                        <m:e>
                          <m:d>
                            <m:dPr>
                              <m:ctrlPr>
                                <a:rPr lang="en-US" altLang="zh-CN" sz="2800" i="1">
                                  <a:latin typeface="Cambria Math" panose="02040503050406030204" pitchFamily="18" charset="0"/>
                                </a:rPr>
                              </m:ctrlPr>
                            </m:dPr>
                            <m:e>
                              <m:f>
                                <m:fPr>
                                  <m:ctrlPr>
                                    <a:rPr lang="en-US" altLang="zh-CN" sz="2800" i="1">
                                      <a:latin typeface="Cambria Math" panose="02040503050406030204" pitchFamily="18" charset="0"/>
                                    </a:rPr>
                                  </m:ctrlPr>
                                </m:fPr>
                                <m:num>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1</m:t>
                                          </m:r>
                                        </m:sub>
                                      </m:sSub>
                                    </m:sub>
                                  </m:sSub>
                                </m:num>
                                <m:den>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0</m:t>
                                          </m:r>
                                        </m:sub>
                                      </m:sSub>
                                    </m:sub>
                                  </m:sSub>
                                </m:den>
                              </m:f>
                              <m:r>
                                <a:rPr lang="en-US" altLang="zh-CN" sz="2800" i="1">
                                  <a:latin typeface="Cambria Math" panose="02040503050406030204" pitchFamily="18" charset="0"/>
                                </a:rPr>
                                <m:t> </m:t>
                              </m:r>
                            </m:e>
                          </m:d>
                        </m:e>
                      </m:func>
                    </m:oMath>
                  </m:oMathPara>
                </a14:m>
                <a:endParaRPr lang="en-US" altLang="zh-CN" sz="2800" dirty="0"/>
              </a:p>
              <a:p>
                <a:pPr marL="0" indent="0">
                  <a:buNone/>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d>
                            <m:dPr>
                              <m:ctrlPr>
                                <a:rPr lang="en-US" altLang="zh-CN" sz="2800" i="1">
                                  <a:latin typeface="Cambria Math" panose="02040503050406030204" pitchFamily="18" charset="0"/>
                                </a:rPr>
                              </m:ctrlPr>
                            </m:dPr>
                            <m:e>
                              <m:f>
                                <m:fPr>
                                  <m:ctrlPr>
                                    <a:rPr lang="en-US" altLang="zh-CN" sz="2800" i="1">
                                      <a:latin typeface="Cambria Math" panose="02040503050406030204" pitchFamily="18" charset="0"/>
                                    </a:rPr>
                                  </m:ctrlPr>
                                </m:fPr>
                                <m:num>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1</m:t>
                                          </m:r>
                                        </m:sub>
                                      </m:sSub>
                                    </m:sub>
                                  </m:sSub>
                                </m:num>
                                <m:den>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0</m:t>
                                          </m:r>
                                        </m:sub>
                                      </m:sSub>
                                    </m:sub>
                                  </m:sSub>
                                </m:den>
                              </m:f>
                            </m:e>
                          </m:d>
                        </m:e>
                        <m:sup>
                          <m:f>
                            <m:fPr>
                              <m:ctrlPr>
                                <a:rPr lang="en-US" altLang="zh-CN" sz="2800" i="1">
                                  <a:latin typeface="Cambria Math" panose="02040503050406030204" pitchFamily="18" charset="0"/>
                                </a:rPr>
                              </m:ctrlPr>
                            </m:fPr>
                            <m:num>
                              <m:r>
                                <a:rPr lang="en-US" altLang="zh-CN" sz="2800" i="1">
                                  <a:latin typeface="Cambria Math" panose="02040503050406030204" pitchFamily="18" charset="0"/>
                                </a:rPr>
                                <m:t>1</m:t>
                              </m:r>
                            </m:num>
                            <m:den>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0</m:t>
                                  </m:r>
                                </m:sub>
                              </m:sSub>
                            </m:den>
                          </m:f>
                        </m:sup>
                      </m:sSup>
                      <m:r>
                        <a:rPr lang="en-US" altLang="zh-CN" sz="2800" i="1">
                          <a:latin typeface="Cambria Math" panose="02040503050406030204" pitchFamily="18" charset="0"/>
                        </a:rPr>
                        <m:t>−1.</m:t>
                      </m:r>
                    </m:oMath>
                  </m:oMathPara>
                </a14:m>
                <a:endParaRPr lang="en-US" altLang="zh-CN" sz="2800" dirty="0"/>
              </a:p>
              <a:p>
                <a:endParaRPr lang="en-US" altLang="zh-CN" dirty="0"/>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BEA88063-69C1-402C-8E31-B33E887DE362}"/>
                  </a:ext>
                </a:extLst>
              </p:cNvPr>
              <p:cNvSpPr>
                <a:spLocks noGrp="1" noRot="1" noChangeAspect="1" noMove="1" noResize="1" noEditPoints="1" noAdjustHandles="1" noChangeArrowheads="1" noChangeShapeType="1" noTextEdit="1"/>
              </p:cNvSpPr>
              <p:nvPr>
                <p:ph sz="half" idx="1"/>
              </p:nvPr>
            </p:nvSpPr>
            <p:spPr>
              <a:blipFill>
                <a:blip r:embed="rId3"/>
                <a:stretch>
                  <a:fillRect l="-1659" t="-2965" r="-1961"/>
                </a:stretch>
              </a:blipFill>
            </p:spPr>
            <p:txBody>
              <a:bodyPr/>
              <a:lstStyle/>
              <a:p>
                <a:r>
                  <a:rPr lang="zh-CN" altLang="en-US">
                    <a:noFill/>
                  </a:rPr>
                  <a:t> </a:t>
                </a:r>
              </a:p>
            </p:txBody>
          </p:sp>
        </mc:Fallback>
      </mc:AlternateContent>
      <p:pic>
        <p:nvPicPr>
          <p:cNvPr id="9" name="内容占位符 4">
            <a:extLst>
              <a:ext uri="{FF2B5EF4-FFF2-40B4-BE49-F238E27FC236}">
                <a16:creationId xmlns:a16="http://schemas.microsoft.com/office/drawing/2014/main" id="{F1AF8FF1-0AE6-4767-A945-92E58C8EB9F6}"/>
              </a:ext>
            </a:extLst>
          </p:cNvPr>
          <p:cNvPicPr>
            <a:picLocks noGrp="1" noChangeAspect="1"/>
          </p:cNvPicPr>
          <p:nvPr>
            <p:ph sz="half" idx="2"/>
          </p:nvPr>
        </p:nvPicPr>
        <p:blipFill>
          <a:blip r:embed="rId4"/>
          <a:stretch>
            <a:fillRect/>
          </a:stretch>
        </p:blipFill>
        <p:spPr>
          <a:xfrm>
            <a:off x="4648200" y="3276511"/>
            <a:ext cx="4038600" cy="1173341"/>
          </a:xfrm>
          <a:prstGeom prst="rect">
            <a:avLst/>
          </a:prstGeom>
        </p:spPr>
      </p:pic>
      <p:sp>
        <p:nvSpPr>
          <p:cNvPr id="10" name="文本框 9">
            <a:extLst>
              <a:ext uri="{FF2B5EF4-FFF2-40B4-BE49-F238E27FC236}">
                <a16:creationId xmlns:a16="http://schemas.microsoft.com/office/drawing/2014/main" id="{6A047C7D-41F6-46C2-801F-27225D68F1C6}"/>
              </a:ext>
            </a:extLst>
          </p:cNvPr>
          <p:cNvSpPr txBox="1"/>
          <p:nvPr/>
        </p:nvSpPr>
        <p:spPr>
          <a:xfrm>
            <a:off x="4648200" y="2780928"/>
            <a:ext cx="2948136" cy="369332"/>
          </a:xfrm>
          <a:prstGeom prst="rect">
            <a:avLst/>
          </a:prstGeom>
          <a:noFill/>
        </p:spPr>
        <p:txBody>
          <a:bodyPr wrap="square" rtlCol="0">
            <a:spAutoFit/>
          </a:bodyPr>
          <a:lstStyle/>
          <a:p>
            <a:r>
              <a:rPr lang="zh-CN" altLang="en-US" dirty="0"/>
              <a:t>用</a:t>
            </a:r>
            <a:r>
              <a:rPr lang="en-US" altLang="zh-CN" dirty="0"/>
              <a:t>Excel</a:t>
            </a:r>
            <a:r>
              <a:rPr lang="zh-CN" altLang="en-US" dirty="0"/>
              <a:t>计算复合增长率：</a:t>
            </a:r>
          </a:p>
        </p:txBody>
      </p:sp>
    </p:spTree>
    <p:extLst>
      <p:ext uri="{BB962C8B-B14F-4D97-AF65-F5344CB8AC3E}">
        <p14:creationId xmlns:p14="http://schemas.microsoft.com/office/powerpoint/2010/main" val="78328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E92F1-BEC8-4082-ABB5-FB600A06FDB0}"/>
              </a:ext>
            </a:extLst>
          </p:cNvPr>
          <p:cNvSpPr>
            <a:spLocks noGrp="1"/>
          </p:cNvSpPr>
          <p:nvPr>
            <p:ph type="title"/>
          </p:nvPr>
        </p:nvSpPr>
        <p:spPr/>
        <p:txBody>
          <a:bodyPr/>
          <a:lstStyle/>
          <a:p>
            <a:r>
              <a:rPr lang="zh-CN" altLang="en-US" dirty="0"/>
              <a:t>新手如何开始</a:t>
            </a:r>
          </a:p>
        </p:txBody>
      </p:sp>
      <p:sp>
        <p:nvSpPr>
          <p:cNvPr id="3" name="内容占位符 2">
            <a:extLst>
              <a:ext uri="{FF2B5EF4-FFF2-40B4-BE49-F238E27FC236}">
                <a16:creationId xmlns:a16="http://schemas.microsoft.com/office/drawing/2014/main" id="{4F1A08A3-5A46-49A4-9860-EC6BA96DF2A9}"/>
              </a:ext>
            </a:extLst>
          </p:cNvPr>
          <p:cNvSpPr>
            <a:spLocks noGrp="1"/>
          </p:cNvSpPr>
          <p:nvPr>
            <p:ph idx="1"/>
          </p:nvPr>
        </p:nvSpPr>
        <p:spPr/>
        <p:txBody>
          <a:bodyPr/>
          <a:lstStyle/>
          <a:p>
            <a:r>
              <a:rPr lang="zh-CN" altLang="en-US" dirty="0"/>
              <a:t>如果投资经验值</a:t>
            </a:r>
            <a:r>
              <a:rPr lang="en-US" altLang="zh-CN" dirty="0"/>
              <a:t>=0</a:t>
            </a:r>
            <a:r>
              <a:rPr lang="zh-CN" altLang="en-US" dirty="0"/>
              <a:t>，几个建议：</a:t>
            </a:r>
            <a:endParaRPr lang="en-US" altLang="zh-CN" dirty="0"/>
          </a:p>
          <a:p>
            <a:pPr lvl="1"/>
            <a:r>
              <a:rPr lang="zh-CN" altLang="en-US" dirty="0"/>
              <a:t>开户注资</a:t>
            </a:r>
            <a:endParaRPr lang="en-US" altLang="zh-CN" dirty="0"/>
          </a:p>
          <a:p>
            <a:pPr lvl="1"/>
            <a:r>
              <a:rPr lang="zh-CN" altLang="en-US" dirty="0"/>
              <a:t>投入少量资金</a:t>
            </a:r>
            <a:endParaRPr lang="en-US" altLang="zh-CN" dirty="0"/>
          </a:p>
          <a:p>
            <a:pPr lvl="1"/>
            <a:r>
              <a:rPr lang="zh-CN" altLang="en-US" dirty="0"/>
              <a:t>阅读投资经典</a:t>
            </a:r>
            <a:endParaRPr lang="en-US" altLang="zh-CN" dirty="0"/>
          </a:p>
          <a:p>
            <a:pPr lvl="1"/>
            <a:r>
              <a:rPr lang="zh-CN" altLang="en-US" dirty="0"/>
              <a:t>读招股说明书，年报和季报</a:t>
            </a:r>
          </a:p>
          <a:p>
            <a:pPr lvl="1"/>
            <a:r>
              <a:rPr lang="zh-CN" altLang="en-US" dirty="0"/>
              <a:t>和队友一起关注和讨论股票，寻找缺陷和风险。</a:t>
            </a:r>
            <a:endParaRPr lang="en-US" altLang="zh-CN" dirty="0"/>
          </a:p>
          <a:p>
            <a:pPr lvl="1"/>
            <a:endParaRPr lang="en-US" altLang="zh-CN" dirty="0"/>
          </a:p>
        </p:txBody>
      </p:sp>
    </p:spTree>
    <p:extLst>
      <p:ext uri="{BB962C8B-B14F-4D97-AF65-F5344CB8AC3E}">
        <p14:creationId xmlns:p14="http://schemas.microsoft.com/office/powerpoint/2010/main" val="1744599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7159B8-4A6C-423C-A677-070BECC8AA81}"/>
              </a:ext>
            </a:extLst>
          </p:cNvPr>
          <p:cNvSpPr>
            <a:spLocks noGrp="1"/>
          </p:cNvSpPr>
          <p:nvPr>
            <p:ph type="title"/>
          </p:nvPr>
        </p:nvSpPr>
        <p:spPr/>
        <p:txBody>
          <a:bodyPr/>
          <a:lstStyle/>
          <a:p>
            <a:r>
              <a:rPr lang="zh-CN" altLang="en-US" dirty="0"/>
              <a:t>讨论时间</a:t>
            </a:r>
          </a:p>
        </p:txBody>
      </p:sp>
      <p:sp>
        <p:nvSpPr>
          <p:cNvPr id="3" name="内容占位符 2">
            <a:extLst>
              <a:ext uri="{FF2B5EF4-FFF2-40B4-BE49-F238E27FC236}">
                <a16:creationId xmlns:a16="http://schemas.microsoft.com/office/drawing/2014/main" id="{3CC53C58-E4AD-401E-8847-7B1CFA06F3C8}"/>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196273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F97135-D183-47DA-838F-66339A38E36E}"/>
              </a:ext>
            </a:extLst>
          </p:cNvPr>
          <p:cNvSpPr>
            <a:spLocks noGrp="1"/>
          </p:cNvSpPr>
          <p:nvPr>
            <p:ph type="title"/>
          </p:nvPr>
        </p:nvSpPr>
        <p:spPr/>
        <p:txBody>
          <a:bodyPr/>
          <a:lstStyle/>
          <a:p>
            <a:r>
              <a:rPr lang="zh-CN" altLang="en-US" dirty="0"/>
              <a:t>股票的事前回报</a:t>
            </a:r>
          </a:p>
        </p:txBody>
      </p:sp>
      <p:sp>
        <p:nvSpPr>
          <p:cNvPr id="3" name="内容占位符 2">
            <a:extLst>
              <a:ext uri="{FF2B5EF4-FFF2-40B4-BE49-F238E27FC236}">
                <a16:creationId xmlns:a16="http://schemas.microsoft.com/office/drawing/2014/main" id="{4DC69F57-9EDD-430E-8E62-EC17C775B442}"/>
              </a:ext>
            </a:extLst>
          </p:cNvPr>
          <p:cNvSpPr>
            <a:spLocks noGrp="1"/>
          </p:cNvSpPr>
          <p:nvPr>
            <p:ph sz="half" idx="1"/>
          </p:nvPr>
        </p:nvSpPr>
        <p:spPr/>
        <p:txBody>
          <a:bodyPr/>
          <a:lstStyle/>
          <a:p>
            <a:r>
              <a:rPr lang="zh-CN" altLang="en-US" dirty="0"/>
              <a:t>（事前）股票回报的不确定性大。</a:t>
            </a:r>
            <a:endParaRPr lang="en-US" altLang="zh-CN" dirty="0"/>
          </a:p>
          <a:p>
            <a:pPr lvl="1"/>
            <a:r>
              <a:rPr lang="zh-CN" altLang="en-US" dirty="0"/>
              <a:t>公司没有分红的义务。</a:t>
            </a:r>
            <a:endParaRPr lang="en-US" altLang="zh-CN" dirty="0"/>
          </a:p>
          <a:p>
            <a:pPr lvl="1"/>
            <a:r>
              <a:rPr lang="zh-CN" altLang="en-US" dirty="0"/>
              <a:t>派息率有不确定性。</a:t>
            </a:r>
            <a:endParaRPr lang="en-US" altLang="zh-CN" dirty="0"/>
          </a:p>
          <a:p>
            <a:pPr lvl="1"/>
            <a:r>
              <a:rPr lang="zh-CN" altLang="en-US" dirty="0"/>
              <a:t>每股收益（</a:t>
            </a:r>
            <a:r>
              <a:rPr lang="en-US" altLang="zh-CN" dirty="0"/>
              <a:t>Earning per share, EPS</a:t>
            </a:r>
            <a:r>
              <a:rPr lang="zh-CN" altLang="en-US" dirty="0"/>
              <a:t>）有不确定性。</a:t>
            </a:r>
            <a:endParaRPr lang="en-US" altLang="zh-CN" dirty="0"/>
          </a:p>
          <a:p>
            <a:pPr lvl="1"/>
            <a:r>
              <a:rPr lang="zh-CN" altLang="en-US" dirty="0"/>
              <a:t>估值，如</a:t>
            </a:r>
            <a:r>
              <a:rPr lang="en-US" altLang="zh-CN" dirty="0"/>
              <a:t>PE</a:t>
            </a:r>
            <a:r>
              <a:rPr lang="zh-CN" altLang="en-US" dirty="0"/>
              <a:t>，有不确定性。</a:t>
            </a:r>
            <a:endParaRPr lang="en-US" altLang="zh-CN" dirty="0"/>
          </a:p>
          <a:p>
            <a:endParaRPr lang="zh-CN" altLang="en-US"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D287A7B-CD48-4119-A63B-0F327F0971D2}"/>
                  </a:ext>
                </a:extLst>
              </p:cNvPr>
              <p:cNvSpPr txBox="1"/>
              <p:nvPr/>
            </p:nvSpPr>
            <p:spPr>
              <a:xfrm>
                <a:off x="5117232" y="1988840"/>
                <a:ext cx="3394720" cy="567720"/>
              </a:xfrm>
              <a:prstGeom prst="rect">
                <a:avLst/>
              </a:prstGeom>
              <a:noFill/>
            </p:spPr>
            <p:txBody>
              <a:bodyPr wrap="square" rtlCol="0">
                <a:spAutoFit/>
              </a:bodyPr>
              <a:lstStyle/>
              <a:p>
                <a:r>
                  <a:rPr lang="zh-CN" altLang="en-US" dirty="0"/>
                  <a:t>派息率</a:t>
                </a:r>
                <a14:m>
                  <m:oMath xmlns:m="http://schemas.openxmlformats.org/officeDocument/2006/math">
                    <m:r>
                      <a:rPr lang="en-US" altLang="zh-CN" b="0" i="0" smtClean="0">
                        <a:latin typeface="Cambria Math" panose="02040503050406030204" pitchFamily="18" charset="0"/>
                      </a:rPr>
                      <m:t> =</m:t>
                    </m:r>
                    <m:f>
                      <m:fPr>
                        <m:ctrlPr>
                          <a:rPr lang="en-US" altLang="zh-CN" i="1" smtClean="0">
                            <a:latin typeface="Cambria Math" panose="02040503050406030204" pitchFamily="18" charset="0"/>
                          </a:rPr>
                        </m:ctrlPr>
                      </m:fPr>
                      <m:num>
                        <m:r>
                          <a:rPr lang="zh-CN" altLang="en-US" i="1">
                            <a:latin typeface="Cambria Math" panose="02040503050406030204" pitchFamily="18" charset="0"/>
                          </a:rPr>
                          <m:t>每股股息</m:t>
                        </m:r>
                      </m:num>
                      <m:den>
                        <m:r>
                          <m:rPr>
                            <m:sty m:val="p"/>
                          </m:rPr>
                          <a:rPr lang="en-US" altLang="zh-CN" i="1">
                            <a:latin typeface="Cambria Math" panose="02040503050406030204" pitchFamily="18" charset="0"/>
                          </a:rPr>
                          <m:t>EPS</m:t>
                        </m:r>
                      </m:den>
                    </m:f>
                    <m:r>
                      <a:rPr lang="en-US" altLang="zh-CN" b="0" i="1" smtClean="0">
                        <a:latin typeface="Cambria Math" panose="02040503050406030204" pitchFamily="18" charset="0"/>
                      </a:rPr>
                      <m:t>×100% </m:t>
                    </m:r>
                  </m:oMath>
                </a14:m>
                <a:endParaRPr lang="zh-CN" altLang="en-US" dirty="0"/>
              </a:p>
            </p:txBody>
          </p:sp>
        </mc:Choice>
        <mc:Fallback xmlns="">
          <p:sp>
            <p:nvSpPr>
              <p:cNvPr id="11" name="文本框 10">
                <a:extLst>
                  <a:ext uri="{FF2B5EF4-FFF2-40B4-BE49-F238E27FC236}">
                    <a16:creationId xmlns:a16="http://schemas.microsoft.com/office/drawing/2014/main" id="{AD287A7B-CD48-4119-A63B-0F327F0971D2}"/>
                  </a:ext>
                </a:extLst>
              </p:cNvPr>
              <p:cNvSpPr txBox="1">
                <a:spLocks noRot="1" noChangeAspect="1" noMove="1" noResize="1" noEditPoints="1" noAdjustHandles="1" noChangeArrowheads="1" noChangeShapeType="1" noTextEdit="1"/>
              </p:cNvSpPr>
              <p:nvPr/>
            </p:nvSpPr>
            <p:spPr>
              <a:xfrm>
                <a:off x="5117232" y="1988840"/>
                <a:ext cx="3394720" cy="567720"/>
              </a:xfrm>
              <a:prstGeom prst="rect">
                <a:avLst/>
              </a:prstGeom>
              <a:blipFill>
                <a:blip r:embed="rId2"/>
                <a:stretch>
                  <a:fillRect l="-1436" b="-2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D9467E2-7AF1-4F91-A3A4-47C45F24721B}"/>
                  </a:ext>
                </a:extLst>
              </p:cNvPr>
              <p:cNvSpPr txBox="1"/>
              <p:nvPr/>
            </p:nvSpPr>
            <p:spPr>
              <a:xfrm>
                <a:off x="5117232" y="2924944"/>
                <a:ext cx="3744416" cy="620106"/>
              </a:xfrm>
              <a:prstGeom prst="rect">
                <a:avLst/>
              </a:prstGeom>
              <a:noFill/>
            </p:spPr>
            <p:txBody>
              <a:bodyPr wrap="square" rtlCol="0">
                <a:spAutoFit/>
              </a:bodyPr>
              <a:lstStyle/>
              <a:p>
                <a:r>
                  <a:rPr lang="en-US" altLang="zh-CN" dirty="0"/>
                  <a:t>EPS</a:t>
                </a:r>
                <a14:m>
                  <m:oMath xmlns:m="http://schemas.openxmlformats.org/officeDocument/2006/math">
                    <m:r>
                      <a:rPr lang="en-US" altLang="zh-CN" i="1" dirty="0">
                        <a:latin typeface="Cambria Math" panose="02040503050406030204" pitchFamily="18" charset="0"/>
                      </a:rPr>
                      <m:t>=</m:t>
                    </m:r>
                    <m:f>
                      <m:fPr>
                        <m:ctrlPr>
                          <a:rPr lang="en-US" altLang="zh-CN" i="1" smtClean="0">
                            <a:latin typeface="Cambria Math" panose="02040503050406030204" pitchFamily="18" charset="0"/>
                          </a:rPr>
                        </m:ctrlPr>
                      </m:fPr>
                      <m:num>
                        <m:r>
                          <m:rPr>
                            <m:nor/>
                          </m:rPr>
                          <a:rPr lang="zh-CN" altLang="en-US"/>
                          <m:t>归属于普通股股东的净利润</m:t>
                        </m:r>
                      </m:num>
                      <m:den>
                        <m:r>
                          <a:rPr lang="zh-CN" altLang="en-US" i="1">
                            <a:latin typeface="Cambria Math" panose="02040503050406030204" pitchFamily="18" charset="0"/>
                          </a:rPr>
                          <m:t>普通</m:t>
                        </m:r>
                        <m:r>
                          <a:rPr lang="zh-CN" altLang="en-US" i="1" smtClean="0">
                            <a:latin typeface="Cambria Math" panose="02040503050406030204" pitchFamily="18" charset="0"/>
                          </a:rPr>
                          <m:t>股</m:t>
                        </m:r>
                        <m:r>
                          <a:rPr lang="zh-CN" altLang="en-US" i="1">
                            <a:latin typeface="Cambria Math" panose="02040503050406030204" pitchFamily="18" charset="0"/>
                          </a:rPr>
                          <m:t>数</m:t>
                        </m:r>
                        <m:r>
                          <a:rPr lang="zh-CN" altLang="en-US" i="1" smtClean="0">
                            <a:latin typeface="Cambria Math" panose="02040503050406030204" pitchFamily="18" charset="0"/>
                          </a:rPr>
                          <m:t>量</m:t>
                        </m:r>
                      </m:den>
                    </m:f>
                  </m:oMath>
                </a14:m>
                <a:endParaRPr lang="zh-CN" altLang="en-US" dirty="0"/>
              </a:p>
            </p:txBody>
          </p:sp>
        </mc:Choice>
        <mc:Fallback xmlns="">
          <p:sp>
            <p:nvSpPr>
              <p:cNvPr id="12" name="文本框 11">
                <a:extLst>
                  <a:ext uri="{FF2B5EF4-FFF2-40B4-BE49-F238E27FC236}">
                    <a16:creationId xmlns:a16="http://schemas.microsoft.com/office/drawing/2014/main" id="{1D9467E2-7AF1-4F91-A3A4-47C45F24721B}"/>
                  </a:ext>
                </a:extLst>
              </p:cNvPr>
              <p:cNvSpPr txBox="1">
                <a:spLocks noRot="1" noChangeAspect="1" noMove="1" noResize="1" noEditPoints="1" noAdjustHandles="1" noChangeArrowheads="1" noChangeShapeType="1" noTextEdit="1"/>
              </p:cNvSpPr>
              <p:nvPr/>
            </p:nvSpPr>
            <p:spPr>
              <a:xfrm>
                <a:off x="5117232" y="2924944"/>
                <a:ext cx="3744416" cy="620106"/>
              </a:xfrm>
              <a:prstGeom prst="rect">
                <a:avLst/>
              </a:prstGeom>
              <a:blipFill>
                <a:blip r:embed="rId3"/>
                <a:stretch>
                  <a:fillRect l="-13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0638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4F5AA7-3FBE-45B8-B433-7B9A94FF78FA}"/>
              </a:ext>
            </a:extLst>
          </p:cNvPr>
          <p:cNvSpPr>
            <a:spLocks noGrp="1"/>
          </p:cNvSpPr>
          <p:nvPr>
            <p:ph type="title"/>
          </p:nvPr>
        </p:nvSpPr>
        <p:spPr/>
        <p:txBody>
          <a:bodyPr/>
          <a:lstStyle/>
          <a:p>
            <a:r>
              <a:rPr lang="zh-CN" altLang="en-US" dirty="0"/>
              <a:t>债券的事前回报</a:t>
            </a:r>
          </a:p>
        </p:txBody>
      </p:sp>
      <mc:AlternateContent xmlns:mc="http://schemas.openxmlformats.org/markup-compatibility/2006" xmlns:a14="http://schemas.microsoft.com/office/drawing/2010/main">
        <mc:Choice Requires="a14">
          <p:sp>
            <p:nvSpPr>
              <p:cNvPr id="6" name="文本占位符 5">
                <a:extLst>
                  <a:ext uri="{FF2B5EF4-FFF2-40B4-BE49-F238E27FC236}">
                    <a16:creationId xmlns:a16="http://schemas.microsoft.com/office/drawing/2014/main" id="{9B92F7AB-5E0B-46F2-8F78-DEEB7A502CAB}"/>
                  </a:ext>
                </a:extLst>
              </p:cNvPr>
              <p:cNvSpPr>
                <a:spLocks noGrp="1"/>
              </p:cNvSpPr>
              <p:nvPr>
                <p:ph idx="1"/>
              </p:nvPr>
            </p:nvSpPr>
            <p:spPr/>
            <p:txBody>
              <a:bodyPr>
                <a:normAutofit fontScale="77500" lnSpcReduction="20000"/>
              </a:bodyPr>
              <a:lstStyle/>
              <a:p>
                <a:r>
                  <a:rPr lang="zh-CN" altLang="en-US" dirty="0"/>
                  <a:t>债券回报的不确定性小。</a:t>
                </a:r>
                <a:endParaRPr lang="en-US" altLang="zh-CN" dirty="0"/>
              </a:p>
              <a:p>
                <a:r>
                  <a:rPr lang="zh-CN" altLang="en-US" dirty="0"/>
                  <a:t>对本国投资者而言，国债没有不确定性。</a:t>
                </a:r>
                <a:endParaRPr lang="en-US" altLang="zh-CN" dirty="0"/>
              </a:p>
              <a:p>
                <a:r>
                  <a:rPr lang="zh-CN" altLang="en-US" dirty="0">
                    <a:solidFill>
                      <a:srgbClr val="C00000"/>
                    </a:solidFill>
                  </a:rPr>
                  <a:t>到期收益率</a:t>
                </a:r>
                <a:r>
                  <a:rPr lang="zh-CN" altLang="en-US" dirty="0"/>
                  <a:t>（</a:t>
                </a:r>
                <a:r>
                  <a:rPr lang="en-US" altLang="zh-CN" dirty="0"/>
                  <a:t>Yield to maturity, YTM</a:t>
                </a:r>
                <a:r>
                  <a:rPr lang="zh-CN" altLang="en-US" dirty="0"/>
                  <a:t>）：</a:t>
                </a:r>
                <a:r>
                  <a:rPr lang="zh-CN" altLang="zh-CN" dirty="0"/>
                  <a:t>恰好将未来现金流折现到现价的贴现率。</a:t>
                </a:r>
                <a:r>
                  <a:rPr lang="zh-CN" altLang="en-US" dirty="0"/>
                  <a:t>例如，面值</a:t>
                </a:r>
                <a:r>
                  <a:rPr lang="en-US" altLang="zh-CN" dirty="0"/>
                  <a:t>100</a:t>
                </a:r>
                <a:r>
                  <a:rPr lang="zh-CN" altLang="en-US" dirty="0"/>
                  <a:t>、票息</a:t>
                </a:r>
                <a:r>
                  <a:rPr lang="en-US" altLang="zh-CN" dirty="0"/>
                  <a:t>3</a:t>
                </a:r>
                <a:r>
                  <a:rPr lang="zh-CN" altLang="en-US" dirty="0"/>
                  <a:t>元的</a:t>
                </a:r>
                <a:r>
                  <a:rPr lang="en-US" altLang="zh-CN" dirty="0"/>
                  <a:t>YTM</a:t>
                </a:r>
                <a:r>
                  <a:rPr lang="zh-CN" altLang="en-US" dirty="0"/>
                  <a:t>解如下方程：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𝑃</m:t>
                      </m:r>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𝑡</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3</m:t>
                              </m:r>
                            </m:num>
                            <m:den>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𝑌𝑇𝑀</m:t>
                                      </m:r>
                                    </m:e>
                                  </m:d>
                                </m:e>
                                <m:sup>
                                  <m:r>
                                    <a:rPr lang="en-US" altLang="zh-CN" sz="2400" i="1">
                                      <a:latin typeface="Cambria Math" panose="02040503050406030204" pitchFamily="18" charset="0"/>
                                    </a:rPr>
                                    <m:t>𝑡</m:t>
                                  </m:r>
                                </m:sup>
                              </m:sSup>
                            </m:den>
                          </m:f>
                        </m:e>
                      </m:nary>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100</m:t>
                          </m:r>
                        </m:num>
                        <m:den>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𝑌𝑇𝑀</m:t>
                                  </m:r>
                                </m:e>
                              </m:d>
                            </m:e>
                            <m:sup>
                              <m:r>
                                <a:rPr lang="en-US" altLang="zh-CN" sz="2400" i="1">
                                  <a:latin typeface="Cambria Math" panose="02040503050406030204" pitchFamily="18" charset="0"/>
                                </a:rPr>
                                <m:t>𝑁</m:t>
                              </m:r>
                            </m:sup>
                          </m:sSup>
                        </m:den>
                      </m:f>
                      <m:r>
                        <a:rPr lang="en-US" altLang="zh-CN" sz="2400" i="1">
                          <a:latin typeface="Cambria Math" panose="02040503050406030204" pitchFamily="18" charset="0"/>
                        </a:rPr>
                        <m:t> .</m:t>
                      </m:r>
                    </m:oMath>
                  </m:oMathPara>
                </a14:m>
                <a:endParaRPr lang="en-US" altLang="zh-CN" sz="2400" dirty="0"/>
              </a:p>
              <a:p>
                <a:r>
                  <a:rPr lang="zh-CN" altLang="en-US" dirty="0"/>
                  <a:t>近似公式：</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𝑌𝑇𝑀</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𝐶</m:t>
                          </m:r>
                          <m:r>
                            <a:rPr lang="en-US" altLang="zh-CN" i="1">
                              <a:latin typeface="Cambria Math" panose="02040503050406030204" pitchFamily="18" charset="0"/>
                            </a:rPr>
                            <m:t>+</m:t>
                          </m:r>
                          <m:f>
                            <m:fPr>
                              <m:ctrlPr>
                                <a:rPr lang="en-US" altLang="zh-CN" i="1" smtClean="0">
                                  <a:latin typeface="Cambria Math" panose="02040503050406030204" pitchFamily="18" charset="0"/>
                                </a:rPr>
                              </m:ctrlPr>
                            </m:fPr>
                            <m:num>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𝑃</m:t>
                              </m:r>
                            </m:num>
                            <m:den>
                              <m:r>
                                <a:rPr lang="en-US" altLang="zh-CN" i="1">
                                  <a:latin typeface="Cambria Math" panose="02040503050406030204" pitchFamily="18" charset="0"/>
                                </a:rPr>
                                <m:t>𝑁</m:t>
                              </m:r>
                            </m:den>
                          </m:f>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)/2</m:t>
                          </m:r>
                        </m:den>
                      </m:f>
                      <m:r>
                        <a:rPr lang="en-US" altLang="zh-CN" b="0" i="1" smtClean="0">
                          <a:latin typeface="Cambria Math" panose="02040503050406030204" pitchFamily="18" charset="0"/>
                        </a:rPr>
                        <m:t> .</m:t>
                      </m:r>
                    </m:oMath>
                  </m:oMathPara>
                </a14:m>
                <a:endParaRPr lang="en-US" altLang="zh-CN" dirty="0"/>
              </a:p>
              <a:p>
                <a:pPr marL="0" indent="0" algn="ctr">
                  <a:buNone/>
                </a:pPr>
                <a14:m>
                  <m:oMath xmlns:m="http://schemas.openxmlformats.org/officeDocument/2006/math">
                    <m:r>
                      <a:rPr lang="en-US" altLang="zh-CN" i="1">
                        <a:latin typeface="Cambria Math" panose="02040503050406030204" pitchFamily="18" charset="0"/>
                      </a:rPr>
                      <m:t>𝐹</m:t>
                    </m:r>
                    <m:r>
                      <a:rPr lang="en-US" altLang="zh-CN" b="0" i="1" smtClean="0">
                        <a:latin typeface="Cambria Math" panose="02040503050406030204" pitchFamily="18" charset="0"/>
                      </a:rPr>
                      <m:t> </m:t>
                    </m:r>
                  </m:oMath>
                </a14:m>
                <a:r>
                  <a:rPr lang="zh-CN" altLang="en-US" dirty="0"/>
                  <a:t>面值，</a:t>
                </a:r>
                <a:r>
                  <a:rPr lang="en-US" altLang="zh-CN" dirty="0"/>
                  <a:t> </a:t>
                </a:r>
                <a14:m>
                  <m:oMath xmlns:m="http://schemas.openxmlformats.org/officeDocument/2006/math">
                    <m:r>
                      <a:rPr lang="en-US" altLang="zh-CN" i="1">
                        <a:latin typeface="Cambria Math" panose="02040503050406030204" pitchFamily="18" charset="0"/>
                      </a:rPr>
                      <m:t>𝑃</m:t>
                    </m:r>
                    <m:r>
                      <a:rPr lang="en-US" altLang="zh-CN" b="0" i="0" smtClean="0">
                        <a:latin typeface="Cambria Math" panose="02040503050406030204" pitchFamily="18" charset="0"/>
                      </a:rPr>
                      <m:t> </m:t>
                    </m:r>
                  </m:oMath>
                </a14:m>
                <a:r>
                  <a:rPr lang="zh-CN" altLang="en-US" dirty="0"/>
                  <a:t>现价，</a:t>
                </a:r>
                <a:r>
                  <a:rPr lang="en-US" altLang="zh-CN" dirty="0"/>
                  <a:t> </a:t>
                </a:r>
                <a14:m>
                  <m:oMath xmlns:m="http://schemas.openxmlformats.org/officeDocument/2006/math">
                    <m:r>
                      <a:rPr lang="en-US" altLang="zh-CN" i="1">
                        <a:latin typeface="Cambria Math" panose="02040503050406030204" pitchFamily="18" charset="0"/>
                      </a:rPr>
                      <m:t>𝐶</m:t>
                    </m:r>
                  </m:oMath>
                </a14:m>
                <a:r>
                  <a:rPr lang="zh-CN" altLang="en-US" dirty="0"/>
                  <a:t> 票息，</a:t>
                </a:r>
                <a:r>
                  <a:rPr lang="en-US" altLang="zh-CN" dirty="0"/>
                  <a:t> </a:t>
                </a:r>
                <a14:m>
                  <m:oMath xmlns:m="http://schemas.openxmlformats.org/officeDocument/2006/math">
                    <m:r>
                      <a:rPr lang="en-US" altLang="zh-CN" i="1">
                        <a:latin typeface="Cambria Math" panose="02040503050406030204" pitchFamily="18" charset="0"/>
                      </a:rPr>
                      <m:t>𝑁</m:t>
                    </m:r>
                  </m:oMath>
                </a14:m>
                <a:r>
                  <a:rPr lang="zh-CN" altLang="en-US" dirty="0"/>
                  <a:t>到期时间</a:t>
                </a:r>
              </a:p>
            </p:txBody>
          </p:sp>
        </mc:Choice>
        <mc:Fallback xmlns="">
          <p:sp>
            <p:nvSpPr>
              <p:cNvPr id="6" name="文本占位符 5">
                <a:extLst>
                  <a:ext uri="{FF2B5EF4-FFF2-40B4-BE49-F238E27FC236}">
                    <a16:creationId xmlns:a16="http://schemas.microsoft.com/office/drawing/2014/main" id="{9B92F7AB-5E0B-46F2-8F78-DEEB7A502CAB}"/>
                  </a:ext>
                </a:extLst>
              </p:cNvPr>
              <p:cNvSpPr>
                <a:spLocks noGrp="1" noRot="1" noChangeAspect="1" noMove="1" noResize="1" noEditPoints="1" noAdjustHandles="1" noChangeArrowheads="1" noChangeShapeType="1" noTextEdit="1"/>
              </p:cNvSpPr>
              <p:nvPr>
                <p:ph idx="1"/>
              </p:nvPr>
            </p:nvSpPr>
            <p:spPr>
              <a:blipFill>
                <a:blip r:embed="rId3"/>
                <a:stretch>
                  <a:fillRect l="-1037" t="-33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5751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E29179-C8D8-47EA-B376-413218B91C4F}"/>
              </a:ext>
            </a:extLst>
          </p:cNvPr>
          <p:cNvSpPr>
            <a:spLocks noGrp="1"/>
          </p:cNvSpPr>
          <p:nvPr>
            <p:ph type="title"/>
          </p:nvPr>
        </p:nvSpPr>
        <p:spPr/>
        <p:txBody>
          <a:bodyPr/>
          <a:lstStyle/>
          <a:p>
            <a:r>
              <a:rPr lang="zh-CN" altLang="en-US" dirty="0"/>
              <a:t>复利（</a:t>
            </a:r>
            <a:r>
              <a:rPr lang="en-US" altLang="zh-CN" dirty="0"/>
              <a:t>Compound Interest</a:t>
            </a:r>
            <a:r>
              <a:rPr lang="zh-CN" altLang="en-US" dirty="0"/>
              <a:t>）</a:t>
            </a:r>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030219FF-7D55-4C69-B15D-97E724CA2254}"/>
                  </a:ext>
                </a:extLst>
              </p:cNvPr>
              <p:cNvSpPr>
                <a:spLocks noGrp="1"/>
              </p:cNvSpPr>
              <p:nvPr>
                <p:ph sz="half" idx="1"/>
              </p:nvPr>
            </p:nvSpPr>
            <p:spPr/>
            <p:txBody>
              <a:bodyPr/>
              <a:lstStyle/>
              <a:p>
                <a:r>
                  <a:rPr lang="zh-CN" altLang="en-US" dirty="0"/>
                  <a:t>复利效应也叫</a:t>
                </a:r>
                <a:r>
                  <a:rPr lang="zh-CN" altLang="en-US" dirty="0">
                    <a:solidFill>
                      <a:srgbClr val="C00000"/>
                    </a:solidFill>
                  </a:rPr>
                  <a:t>滚雪球</a:t>
                </a:r>
                <a:r>
                  <a:rPr lang="zh-CN" altLang="en-US" dirty="0"/>
                  <a:t>效应，</a:t>
                </a:r>
                <a:r>
                  <a:rPr lang="zh-CN" altLang="en-US" dirty="0">
                    <a:solidFill>
                      <a:srgbClr val="C00000"/>
                    </a:solidFill>
                  </a:rPr>
                  <a:t>利滚利</a:t>
                </a:r>
                <a:r>
                  <a:rPr lang="zh-CN" altLang="en-US" dirty="0"/>
                  <a:t>：</a:t>
                </a:r>
                <a:endParaRPr lang="en-US" altLang="zh-CN" dirty="0"/>
              </a:p>
              <a:p>
                <a:pPr lvl="1"/>
                <a:r>
                  <a:rPr lang="zh-CN" altLang="en-US" dirty="0"/>
                  <a:t>利息生利息</a:t>
                </a:r>
                <a:endParaRPr lang="en-US" altLang="zh-CN" dirty="0"/>
              </a:p>
              <a:p>
                <a:r>
                  <a:rPr lang="zh-CN" altLang="en-US" dirty="0"/>
                  <a:t>复利公式：</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0</m:t>
                          </m:r>
                        </m:sub>
                      </m:sSub>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𝑟𝑡</m:t>
                          </m:r>
                        </m:sup>
                      </m:sSup>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0</m:t>
                          </m:r>
                        </m:sub>
                      </m:sSub>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𝑟</m:t>
                              </m:r>
                            </m:e>
                          </m:d>
                        </m:e>
                        <m:sup>
                          <m:r>
                            <a:rPr lang="en-US" altLang="zh-CN" b="0" i="1" smtClean="0">
                              <a:latin typeface="Cambria Math" panose="02040503050406030204" pitchFamily="18" charset="0"/>
                            </a:rPr>
                            <m:t>𝑡</m:t>
                          </m:r>
                        </m:sup>
                      </m:sSup>
                      <m:r>
                        <a:rPr lang="en-US" altLang="zh-CN" b="0" i="1" smtClean="0">
                          <a:latin typeface="Cambria Math" panose="02040503050406030204" pitchFamily="18" charset="0"/>
                        </a:rPr>
                        <m:t>.</m:t>
                      </m:r>
                    </m:oMath>
                  </m:oMathPara>
                </a14:m>
                <a:endParaRPr lang="en-US" altLang="zh-CN" b="0"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0</m:t>
                        </m:r>
                      </m:sub>
                    </m:sSub>
                  </m:oMath>
                </a14:m>
                <a:r>
                  <a:rPr lang="zh-CN" altLang="en-US" b="0" dirty="0"/>
                  <a:t>：初始财富</a:t>
                </a:r>
                <a:endParaRPr lang="en-US" altLang="zh-CN" b="0"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𝑡</m:t>
                        </m:r>
                      </m:sub>
                    </m:sSub>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𝑡</m:t>
                    </m:r>
                  </m:oMath>
                </a14:m>
                <a:r>
                  <a:rPr lang="en-US" altLang="zh-CN" dirty="0"/>
                  <a:t>-</a:t>
                </a:r>
                <a:r>
                  <a:rPr lang="zh-CN" altLang="en-US" dirty="0"/>
                  <a:t>期财富</a:t>
                </a:r>
                <a:endParaRPr lang="en-US" altLang="zh-CN" dirty="0"/>
              </a:p>
              <a:p>
                <a:pPr lvl="1"/>
                <a14:m>
                  <m:oMath xmlns:m="http://schemas.openxmlformats.org/officeDocument/2006/math">
                    <m:r>
                      <a:rPr lang="en-US" altLang="zh-CN" i="1">
                        <a:latin typeface="Cambria Math" panose="02040503050406030204" pitchFamily="18" charset="0"/>
                      </a:rPr>
                      <m:t>𝑟</m:t>
                    </m:r>
                  </m:oMath>
                </a14:m>
                <a:r>
                  <a:rPr lang="zh-CN" altLang="en-US" dirty="0"/>
                  <a:t>：复利利率</a:t>
                </a:r>
              </a:p>
            </p:txBody>
          </p:sp>
        </mc:Choice>
        <mc:Fallback xmlns="">
          <p:sp>
            <p:nvSpPr>
              <p:cNvPr id="5" name="内容占位符 4">
                <a:extLst>
                  <a:ext uri="{FF2B5EF4-FFF2-40B4-BE49-F238E27FC236}">
                    <a16:creationId xmlns:a16="http://schemas.microsoft.com/office/drawing/2014/main" id="{030219FF-7D55-4C69-B15D-97E724CA2254}"/>
                  </a:ext>
                </a:extLst>
              </p:cNvPr>
              <p:cNvSpPr>
                <a:spLocks noGrp="1" noRot="1" noChangeAspect="1" noMove="1" noResize="1" noEditPoints="1" noAdjustHandles="1" noChangeArrowheads="1" noChangeShapeType="1" noTextEdit="1"/>
              </p:cNvSpPr>
              <p:nvPr>
                <p:ph sz="half" idx="1"/>
              </p:nvPr>
            </p:nvSpPr>
            <p:spPr>
              <a:blipFill>
                <a:blip r:embed="rId2"/>
                <a:stretch>
                  <a:fillRect l="-2715" t="-1482"/>
                </a:stretch>
              </a:blipFill>
            </p:spPr>
            <p:txBody>
              <a:bodyPr/>
              <a:lstStyle/>
              <a:p>
                <a:r>
                  <a:rPr lang="zh-CN" altLang="en-US">
                    <a:noFill/>
                  </a:rPr>
                  <a:t> </a:t>
                </a:r>
              </a:p>
            </p:txBody>
          </p:sp>
        </mc:Fallback>
      </mc:AlternateContent>
      <p:graphicFrame>
        <p:nvGraphicFramePr>
          <p:cNvPr id="8" name="内容占位符 7">
            <a:extLst>
              <a:ext uri="{FF2B5EF4-FFF2-40B4-BE49-F238E27FC236}">
                <a16:creationId xmlns:a16="http://schemas.microsoft.com/office/drawing/2014/main" id="{229664BC-7484-4B8B-AFC4-6C4A4A675E38}"/>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99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关于“资产”</a:t>
            </a:r>
          </a:p>
        </p:txBody>
      </p:sp>
      <p:sp>
        <p:nvSpPr>
          <p:cNvPr id="3" name="内容占位符 2"/>
          <p:cNvSpPr>
            <a:spLocks noGrp="1"/>
          </p:cNvSpPr>
          <p:nvPr>
            <p:ph sz="half" idx="1"/>
          </p:nvPr>
        </p:nvSpPr>
        <p:spPr/>
        <p:txBody>
          <a:bodyPr/>
          <a:lstStyle/>
          <a:p>
            <a:r>
              <a:rPr lang="zh-CN" altLang="en-US" dirty="0"/>
              <a:t>资产是能带来未来回报的东西。</a:t>
            </a:r>
            <a:endParaRPr lang="en-US" altLang="zh-CN" dirty="0"/>
          </a:p>
        </p:txBody>
      </p:sp>
      <p:sp>
        <p:nvSpPr>
          <p:cNvPr id="10" name="文本框 9"/>
          <p:cNvSpPr txBox="1"/>
          <p:nvPr/>
        </p:nvSpPr>
        <p:spPr>
          <a:xfrm>
            <a:off x="5148064" y="3501008"/>
            <a:ext cx="1224136" cy="584775"/>
          </a:xfrm>
          <a:prstGeom prst="rect">
            <a:avLst/>
          </a:prstGeom>
          <a:solidFill>
            <a:schemeClr val="accent1"/>
          </a:solidFill>
        </p:spPr>
        <p:txBody>
          <a:bodyPr wrap="square" rtlCol="0">
            <a:spAutoFit/>
          </a:bodyPr>
          <a:lstStyle/>
          <a:p>
            <a:pPr algn="ctr"/>
            <a:r>
              <a:rPr lang="zh-CN" altLang="en-US" sz="3200" b="1" dirty="0">
                <a:solidFill>
                  <a:schemeClr val="bg1"/>
                </a:solidFill>
              </a:rPr>
              <a:t>公司</a:t>
            </a:r>
          </a:p>
        </p:txBody>
      </p:sp>
      <p:sp>
        <p:nvSpPr>
          <p:cNvPr id="19" name="文本框 18"/>
          <p:cNvSpPr txBox="1"/>
          <p:nvPr/>
        </p:nvSpPr>
        <p:spPr>
          <a:xfrm>
            <a:off x="6677000" y="4437110"/>
            <a:ext cx="1495400" cy="584775"/>
          </a:xfrm>
          <a:prstGeom prst="rect">
            <a:avLst/>
          </a:prstGeom>
          <a:solidFill>
            <a:schemeClr val="accent1"/>
          </a:solidFill>
        </p:spPr>
        <p:txBody>
          <a:bodyPr wrap="square" rtlCol="0">
            <a:spAutoFit/>
          </a:bodyPr>
          <a:lstStyle/>
          <a:p>
            <a:pPr algn="ctr"/>
            <a:r>
              <a:rPr lang="zh-CN" altLang="en-US" sz="3200" b="1" dirty="0">
                <a:solidFill>
                  <a:schemeClr val="bg1"/>
                </a:solidFill>
              </a:rPr>
              <a:t>普通股</a:t>
            </a:r>
          </a:p>
        </p:txBody>
      </p:sp>
      <p:sp>
        <p:nvSpPr>
          <p:cNvPr id="20" name="文本框 19"/>
          <p:cNvSpPr txBox="1"/>
          <p:nvPr/>
        </p:nvSpPr>
        <p:spPr>
          <a:xfrm>
            <a:off x="6677000" y="3501008"/>
            <a:ext cx="1495400" cy="584775"/>
          </a:xfrm>
          <a:prstGeom prst="rect">
            <a:avLst/>
          </a:prstGeom>
          <a:solidFill>
            <a:schemeClr val="accent1"/>
          </a:solidFill>
        </p:spPr>
        <p:txBody>
          <a:bodyPr wrap="square" rtlCol="0">
            <a:spAutoFit/>
          </a:bodyPr>
          <a:lstStyle/>
          <a:p>
            <a:pPr algn="ctr"/>
            <a:r>
              <a:rPr lang="zh-CN" altLang="en-US" sz="3200" b="1" dirty="0">
                <a:solidFill>
                  <a:schemeClr val="bg1"/>
                </a:solidFill>
              </a:rPr>
              <a:t>优先股</a:t>
            </a:r>
          </a:p>
        </p:txBody>
      </p:sp>
      <p:sp>
        <p:nvSpPr>
          <p:cNvPr id="21" name="文本框 20"/>
          <p:cNvSpPr txBox="1"/>
          <p:nvPr/>
        </p:nvSpPr>
        <p:spPr>
          <a:xfrm>
            <a:off x="6677000" y="2564904"/>
            <a:ext cx="1495400" cy="584775"/>
          </a:xfrm>
          <a:prstGeom prst="rect">
            <a:avLst/>
          </a:prstGeom>
          <a:solidFill>
            <a:schemeClr val="accent1"/>
          </a:solidFill>
        </p:spPr>
        <p:txBody>
          <a:bodyPr wrap="square" rtlCol="0">
            <a:spAutoFit/>
          </a:bodyPr>
          <a:lstStyle/>
          <a:p>
            <a:pPr algn="ctr"/>
            <a:r>
              <a:rPr lang="zh-CN" altLang="en-US" sz="3200" b="1" dirty="0">
                <a:solidFill>
                  <a:schemeClr val="bg1"/>
                </a:solidFill>
              </a:rPr>
              <a:t>债券</a:t>
            </a:r>
          </a:p>
        </p:txBody>
      </p:sp>
      <p:sp>
        <p:nvSpPr>
          <p:cNvPr id="22" name="文本框 21"/>
          <p:cNvSpPr txBox="1"/>
          <p:nvPr/>
        </p:nvSpPr>
        <p:spPr>
          <a:xfrm>
            <a:off x="2987824" y="3991436"/>
            <a:ext cx="1855440" cy="584775"/>
          </a:xfrm>
          <a:prstGeom prst="rect">
            <a:avLst/>
          </a:prstGeom>
          <a:solidFill>
            <a:schemeClr val="accent1"/>
          </a:solidFill>
        </p:spPr>
        <p:txBody>
          <a:bodyPr wrap="square" rtlCol="0">
            <a:spAutoFit/>
          </a:bodyPr>
          <a:lstStyle/>
          <a:p>
            <a:pPr algn="ctr"/>
            <a:r>
              <a:rPr lang="zh-CN" altLang="en-US" sz="3200" b="1" dirty="0">
                <a:solidFill>
                  <a:schemeClr val="bg1"/>
                </a:solidFill>
              </a:rPr>
              <a:t>无形资产</a:t>
            </a:r>
          </a:p>
        </p:txBody>
      </p:sp>
      <p:sp>
        <p:nvSpPr>
          <p:cNvPr id="23" name="文本框 22"/>
          <p:cNvSpPr txBox="1"/>
          <p:nvPr/>
        </p:nvSpPr>
        <p:spPr>
          <a:xfrm>
            <a:off x="2987824" y="3208620"/>
            <a:ext cx="1848961" cy="584775"/>
          </a:xfrm>
          <a:prstGeom prst="rect">
            <a:avLst/>
          </a:prstGeom>
          <a:solidFill>
            <a:schemeClr val="accent1"/>
          </a:solidFill>
        </p:spPr>
        <p:txBody>
          <a:bodyPr wrap="square" rtlCol="0">
            <a:spAutoFit/>
          </a:bodyPr>
          <a:lstStyle/>
          <a:p>
            <a:pPr algn="ctr"/>
            <a:r>
              <a:rPr lang="zh-CN" altLang="en-US" sz="3200" b="1" dirty="0">
                <a:solidFill>
                  <a:schemeClr val="bg1"/>
                </a:solidFill>
              </a:rPr>
              <a:t>有形资产</a:t>
            </a:r>
          </a:p>
        </p:txBody>
      </p:sp>
      <p:sp>
        <p:nvSpPr>
          <p:cNvPr id="24" name="矩形 23"/>
          <p:cNvSpPr/>
          <p:nvPr/>
        </p:nvSpPr>
        <p:spPr>
          <a:xfrm>
            <a:off x="6516216" y="1916832"/>
            <a:ext cx="2448272" cy="3888432"/>
          </a:xfrm>
          <a:prstGeom prst="rect">
            <a:avLst/>
          </a:prstGeom>
          <a:noFill/>
          <a:ln w="222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452320" y="5373216"/>
            <a:ext cx="1512168" cy="369332"/>
          </a:xfrm>
          <a:prstGeom prst="rect">
            <a:avLst/>
          </a:prstGeom>
          <a:noFill/>
        </p:spPr>
        <p:txBody>
          <a:bodyPr wrap="square" rtlCol="0">
            <a:spAutoFit/>
          </a:bodyPr>
          <a:lstStyle/>
          <a:p>
            <a:r>
              <a:rPr lang="zh-CN" altLang="en-US" dirty="0">
                <a:solidFill>
                  <a:schemeClr val="accent2"/>
                </a:solidFill>
              </a:rPr>
              <a:t>金融资产</a:t>
            </a:r>
          </a:p>
        </p:txBody>
      </p:sp>
      <p:cxnSp>
        <p:nvCxnSpPr>
          <p:cNvPr id="27" name="直接连接符 26"/>
          <p:cNvCxnSpPr>
            <a:stCxn id="23" idx="3"/>
            <a:endCxn id="10" idx="1"/>
          </p:cNvCxnSpPr>
          <p:nvPr/>
        </p:nvCxnSpPr>
        <p:spPr>
          <a:xfrm>
            <a:off x="4836785" y="3501008"/>
            <a:ext cx="311279" cy="292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2" idx="3"/>
            <a:endCxn id="10" idx="1"/>
          </p:cNvCxnSpPr>
          <p:nvPr/>
        </p:nvCxnSpPr>
        <p:spPr>
          <a:xfrm flipV="1">
            <a:off x="4843264" y="3793396"/>
            <a:ext cx="304800" cy="490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0" idx="3"/>
            <a:endCxn id="21" idx="1"/>
          </p:cNvCxnSpPr>
          <p:nvPr/>
        </p:nvCxnSpPr>
        <p:spPr>
          <a:xfrm flipV="1">
            <a:off x="6372200" y="2857292"/>
            <a:ext cx="30480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20" idx="1"/>
          </p:cNvCxnSpPr>
          <p:nvPr/>
        </p:nvCxnSpPr>
        <p:spPr>
          <a:xfrm>
            <a:off x="6372200" y="3793395"/>
            <a:ext cx="3048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a:endCxn id="19" idx="1"/>
          </p:cNvCxnSpPr>
          <p:nvPr/>
        </p:nvCxnSpPr>
        <p:spPr>
          <a:xfrm>
            <a:off x="6372200" y="3793395"/>
            <a:ext cx="304800" cy="9361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318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4627</TotalTime>
  <Words>2656</Words>
  <Application>Microsoft Office PowerPoint</Application>
  <PresentationFormat>全屏显示(4:3)</PresentationFormat>
  <Paragraphs>404</Paragraphs>
  <Slides>51</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51</vt:i4>
      </vt:variant>
    </vt:vector>
  </HeadingPairs>
  <TitlesOfParts>
    <vt:vector size="57" baseType="lpstr">
      <vt:lpstr>宋体</vt:lpstr>
      <vt:lpstr>Arial</vt:lpstr>
      <vt:lpstr>Calibri</vt:lpstr>
      <vt:lpstr>Cambria Math</vt:lpstr>
      <vt:lpstr>Wingdings</vt:lpstr>
      <vt:lpstr>Office 主题</vt:lpstr>
      <vt:lpstr>证券投资引论</vt:lpstr>
      <vt:lpstr>内容</vt:lpstr>
      <vt:lpstr>什么是投资？</vt:lpstr>
      <vt:lpstr>关于“未来”</vt:lpstr>
      <vt:lpstr>关于“回报”</vt:lpstr>
      <vt:lpstr>股票的事前回报</vt:lpstr>
      <vt:lpstr>债券的事前回报</vt:lpstr>
      <vt:lpstr>复利（Compound Interest）</vt:lpstr>
      <vt:lpstr>关于“资产”</vt:lpstr>
      <vt:lpstr>关于投资的比喻</vt:lpstr>
      <vt:lpstr>投资和赌博的区别？</vt:lpstr>
      <vt:lpstr>投资和赌博的相同点？</vt:lpstr>
      <vt:lpstr>内容</vt:lpstr>
      <vt:lpstr>为什么投资？</vt:lpstr>
      <vt:lpstr>关于现金</vt:lpstr>
      <vt:lpstr>为什么投资？</vt:lpstr>
      <vt:lpstr>为什么投资？</vt:lpstr>
      <vt:lpstr>为什么投资？</vt:lpstr>
      <vt:lpstr>能力的复利</vt:lpstr>
      <vt:lpstr>为什么投资？</vt:lpstr>
      <vt:lpstr>什么时候开始投资</vt:lpstr>
      <vt:lpstr>内容</vt:lpstr>
      <vt:lpstr>投资什么？</vt:lpstr>
      <vt:lpstr>什么是证券投资？</vt:lpstr>
      <vt:lpstr>金融产品</vt:lpstr>
      <vt:lpstr>为什么证券投资？</vt:lpstr>
      <vt:lpstr>为什么股票？</vt:lpstr>
      <vt:lpstr>美股、长债、短债、黄金、美元</vt:lpstr>
      <vt:lpstr>散户的潜力</vt:lpstr>
      <vt:lpstr>投资小分队</vt:lpstr>
      <vt:lpstr>机构研究的弱点</vt:lpstr>
      <vt:lpstr>机构投资者的弱点</vt:lpstr>
      <vt:lpstr>实物投资呢？</vt:lpstr>
      <vt:lpstr>国际金融产品</vt:lpstr>
      <vt:lpstr>外股的投资环境</vt:lpstr>
      <vt:lpstr>内容</vt:lpstr>
      <vt:lpstr>投资不需要什么</vt:lpstr>
      <vt:lpstr>投资需要什么</vt:lpstr>
      <vt:lpstr>判断力</vt:lpstr>
      <vt:lpstr>心理强大</vt:lpstr>
      <vt:lpstr>纪律</vt:lpstr>
      <vt:lpstr>耐心</vt:lpstr>
      <vt:lpstr>逆向思维</vt:lpstr>
      <vt:lpstr>认错能力</vt:lpstr>
      <vt:lpstr>自我剖析</vt:lpstr>
      <vt:lpstr>学习兴趣和能力</vt:lpstr>
      <vt:lpstr>分析能力</vt:lpstr>
      <vt:lpstr>历史知识</vt:lpstr>
      <vt:lpstr>大众心理</vt:lpstr>
      <vt:lpstr>新手如何开始</vt:lpstr>
      <vt:lpstr>讨论时间</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144</cp:revision>
  <dcterms:created xsi:type="dcterms:W3CDTF">2011-12-09T08:32:57Z</dcterms:created>
  <dcterms:modified xsi:type="dcterms:W3CDTF">2025-04-21T09:57:54Z</dcterms:modified>
</cp:coreProperties>
</file>